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1" r:id="rId2"/>
    <p:sldMasterId id="2147483713" r:id="rId3"/>
  </p:sldMasterIdLst>
  <p:notesMasterIdLst>
    <p:notesMasterId r:id="rId24"/>
  </p:notesMasterIdLst>
  <p:sldIdLst>
    <p:sldId id="264" r:id="rId4"/>
    <p:sldId id="269" r:id="rId5"/>
    <p:sldId id="277" r:id="rId6"/>
    <p:sldId id="275" r:id="rId7"/>
    <p:sldId id="342" r:id="rId8"/>
    <p:sldId id="362" r:id="rId9"/>
    <p:sldId id="347" r:id="rId10"/>
    <p:sldId id="351" r:id="rId11"/>
    <p:sldId id="352" r:id="rId12"/>
    <p:sldId id="353" r:id="rId13"/>
    <p:sldId id="354" r:id="rId14"/>
    <p:sldId id="355" r:id="rId15"/>
    <p:sldId id="356" r:id="rId16"/>
    <p:sldId id="358" r:id="rId17"/>
    <p:sldId id="359" r:id="rId18"/>
    <p:sldId id="360" r:id="rId19"/>
    <p:sldId id="361" r:id="rId20"/>
    <p:sldId id="769" r:id="rId21"/>
    <p:sldId id="773" r:id="rId22"/>
    <p:sldId id="304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53" y="54"/>
      </p:cViewPr>
      <p:guideLst>
        <p:guide orient="horz" pos="2160"/>
        <p:guide pos="2880"/>
        <p:guide orient="horz" pos="21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1EEB8-3D7B-4AB3-AA0A-F4E7D86D0D7E}" type="datetimeFigureOut">
              <a:rPr lang="ko-KR" altLang="en-US" smtClean="0"/>
              <a:pPr/>
              <a:t>2025-08-18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2E2E3-063A-4C05-A146-FE58EC6B4F1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31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2E2E3-063A-4C05-A146-FE58EC6B4F1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41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00088-AE99-452C-A675-8D79D0BAC5C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741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A1FD8-248E-9C89-80E0-C7F2D309A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7F212F-0EA0-668D-4F7C-836AD74C1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8FD7743-CDD2-702D-3505-FA82E24C0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DBDA6B3-9794-9EC2-D270-E995CEA87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00088-AE99-452C-A675-8D79D0BAC5C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142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B4D9E-D518-EBDE-C638-2917B66A2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537F1C-A1C9-71CD-D674-F83337A9AC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AA7D3B-6A1C-5E8A-B1AA-0AC5886A3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7DAB8F-5B3D-EE03-4EE3-BD780D69D2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D00088-AE99-452C-A675-8D79D0BAC5C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164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4000-CE91-4CD3-BBF0-598F2EA3758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10906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5E5B-E5AA-4986-B546-6F2F8AFF8BC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0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8911-7D32-4B56-A0C7-993FFD81027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67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80066-55CC-44EF-87D1-3E6F3C1468E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5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3B5A-B0E5-4D05-97E7-B8754B2A822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2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709E-73D9-4E1E-8B58-11D9A5B790E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00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7CF-6C17-43EB-9DFE-FF2FF2FB792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24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84C8-787C-4D06-9891-A7F004B59EB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7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DB5B-02E9-45CD-97AD-CEEA41474C2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4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FC577-A232-4FE0-9D1E-130379A1700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27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F8D8-9FCB-411B-A401-9059F316BEF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2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7207-26C5-45FB-9843-B524756DE0E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74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B0EB5-FC61-4B3A-B1F4-A21B3C22CA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57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EE1CC-8F28-4662-8C62-4ED790503EE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1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1E72-B1B8-46FC-89C8-B7EF2A87D53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97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348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086" y="0"/>
            <a:ext cx="9231086" cy="69717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11" name="그룹 17"/>
          <p:cNvGrpSpPr/>
          <p:nvPr userDrawn="1"/>
        </p:nvGrpSpPr>
        <p:grpSpPr>
          <a:xfrm>
            <a:off x="3418190" y="2978941"/>
            <a:ext cx="2893239" cy="578648"/>
            <a:chOff x="1428728" y="1500174"/>
            <a:chExt cx="6143668" cy="857256"/>
          </a:xfrm>
        </p:grpSpPr>
        <p:grpSp>
          <p:nvGrpSpPr>
            <p:cNvPr id="12" name="그룹 18"/>
            <p:cNvGrpSpPr/>
            <p:nvPr/>
          </p:nvGrpSpPr>
          <p:grpSpPr>
            <a:xfrm>
              <a:off x="1428728" y="1500174"/>
              <a:ext cx="6143668" cy="857256"/>
              <a:chOff x="1428728" y="1500174"/>
              <a:chExt cx="6143668" cy="857256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1428728" y="1500174"/>
                <a:ext cx="6143668" cy="857256"/>
              </a:xfrm>
              <a:prstGeom prst="rect">
                <a:avLst/>
              </a:prstGeom>
              <a:noFill/>
              <a:ln w="127000" cap="sq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15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직선 연결선 14"/>
              <p:cNvCxnSpPr/>
              <p:nvPr/>
            </p:nvCxnSpPr>
            <p:spPr>
              <a:xfrm rot="5400000">
                <a:off x="1000100" y="1928802"/>
                <a:ext cx="857256" cy="0"/>
              </a:xfrm>
              <a:prstGeom prst="line">
                <a:avLst/>
              </a:prstGeom>
              <a:noFill/>
              <a:ln w="127000" cap="sq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 rot="5400000">
                <a:off x="7143768" y="1928802"/>
                <a:ext cx="857256" cy="0"/>
              </a:xfrm>
              <a:prstGeom prst="line">
                <a:avLst/>
              </a:prstGeom>
              <a:noFill/>
              <a:ln w="127000" cap="sq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" name="이등변 삼각형 12"/>
            <p:cNvSpPr/>
            <p:nvPr/>
          </p:nvSpPr>
          <p:spPr>
            <a:xfrm rot="10800000">
              <a:off x="7060423" y="1843076"/>
              <a:ext cx="226220" cy="15716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15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3437876" y="3052482"/>
            <a:ext cx="152503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20" b="1" spc="-68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Made in </a:t>
            </a:r>
            <a:r>
              <a:rPr lang="ko-KR" altLang="en-US" sz="1620" b="1" spc="-68" dirty="0" err="1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양선배</a:t>
            </a:r>
            <a:endParaRPr lang="ko-KR" altLang="en-US" sz="1620" b="1" spc="-68" dirty="0">
              <a:ln>
                <a:solidFill>
                  <a:prstClr val="black">
                    <a:alpha val="20000"/>
                  </a:prstClr>
                </a:solidFill>
              </a:ln>
              <a:solidFill>
                <a:prstClr val="black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228601" y="1195863"/>
            <a:ext cx="2035959" cy="3857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5" b="1" spc="-68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네이버에</a:t>
            </a:r>
            <a:r>
              <a:rPr lang="ko-KR" altLang="en-US" sz="1215" b="1" spc="-68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검색해주세요</a:t>
            </a:r>
            <a:r>
              <a:rPr lang="en-US" altLang="ko-KR" sz="1215" b="1" spc="-68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350" b="1" spc="-68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그림 18" descr="_여자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34" y="617215"/>
            <a:ext cx="535767" cy="64292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725396" y="3724444"/>
            <a:ext cx="2348720" cy="206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파워포인트</a:t>
            </a:r>
            <a:r>
              <a:rPr lang="en-US" altLang="ko-KR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/ </a:t>
            </a:r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프레젠테이션</a:t>
            </a:r>
            <a:r>
              <a:rPr lang="en-US" altLang="ko-KR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/</a:t>
            </a:r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에세이 재능기부 </a:t>
            </a:r>
            <a:r>
              <a:rPr lang="ko-KR" altLang="en-US" sz="743" u="sng" dirty="0" err="1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블로그</a:t>
            </a:r>
            <a:endParaRPr lang="ko-KR" altLang="en-US" sz="743" u="sng" dirty="0">
              <a:ln>
                <a:solidFill>
                  <a:prstClr val="black">
                    <a:alpha val="20000"/>
                  </a:prstClr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843809" y="3713517"/>
            <a:ext cx="705642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10" dirty="0" err="1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prstClr val="black"/>
                </a:solidFill>
              </a:rPr>
              <a:t>연관검색어</a:t>
            </a:r>
            <a:endParaRPr lang="ko-KR" altLang="en-US" sz="810" dirty="0">
              <a:ln>
                <a:solidFill>
                  <a:prstClr val="black">
                    <a:alpha val="2000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2" name="그림 21" descr="물음표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47168" y="3763799"/>
            <a:ext cx="160736" cy="192883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246187" y="3722902"/>
            <a:ext cx="1045479" cy="206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PPT, PT</a:t>
            </a:r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의 모든 자료</a:t>
            </a:r>
          </a:p>
        </p:txBody>
      </p:sp>
    </p:spTree>
    <p:extLst>
      <p:ext uri="{BB962C8B-B14F-4D97-AF65-F5344CB8AC3E}">
        <p14:creationId xmlns:p14="http://schemas.microsoft.com/office/powerpoint/2010/main" val="3025961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D44F-DFF7-4139-A482-F7EDFCD6EFC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98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F805-4FF5-4978-BBB6-0E2F3074E6D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41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682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23947-88E8-42F9-BBD8-098A0E2293D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81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6F24-A776-4925-B9FC-FBDF46FEBAA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0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EC3DB-E89E-4B14-9427-A7FB2F74CBB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48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1285-2CD0-42FF-88F2-7C0CBE434E8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88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53A5B-5CB5-43E3-8A42-C48C18B86C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01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5BD-01FB-410C-B859-003E8DD2669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1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5630-B37B-44D0-A045-92AD7CB34D5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52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0B9C-CAA8-43E8-96A1-269D132FFAB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29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3DF5B-EED4-46F6-B77E-03CF20F0151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729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9" name="그룹 8"/>
          <p:cNvGrpSpPr/>
          <p:nvPr userDrawn="1"/>
        </p:nvGrpSpPr>
        <p:grpSpPr>
          <a:xfrm>
            <a:off x="2954853" y="1679207"/>
            <a:ext cx="3284874" cy="3150392"/>
            <a:chOff x="2415801" y="1591579"/>
            <a:chExt cx="4379831" cy="3500435"/>
          </a:xfrm>
        </p:grpSpPr>
        <p:cxnSp>
          <p:nvCxnSpPr>
            <p:cNvPr id="10" name="직선 연결선 9"/>
            <p:cNvCxnSpPr/>
            <p:nvPr/>
          </p:nvCxnSpPr>
          <p:spPr>
            <a:xfrm>
              <a:off x="2415801" y="1591579"/>
              <a:ext cx="4176464" cy="0"/>
            </a:xfrm>
            <a:prstGeom prst="line">
              <a:avLst/>
            </a:prstGeom>
            <a:ln w="47625">
              <a:solidFill>
                <a:srgbClr val="2287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415801" y="2045940"/>
              <a:ext cx="4176464" cy="0"/>
            </a:xfrm>
            <a:prstGeom prst="line">
              <a:avLst/>
            </a:prstGeom>
            <a:ln w="22225">
              <a:solidFill>
                <a:srgbClr val="2287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2415801" y="4281249"/>
              <a:ext cx="4176464" cy="0"/>
            </a:xfrm>
            <a:prstGeom prst="line">
              <a:avLst/>
            </a:prstGeom>
            <a:ln w="76200">
              <a:solidFill>
                <a:srgbClr val="2287E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529776" y="1645830"/>
              <a:ext cx="3888243" cy="3334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50" b="1" dirty="0">
                  <a:ln>
                    <a:solidFill>
                      <a:srgbClr val="92D050">
                        <a:alpha val="0"/>
                      </a:srgbClr>
                    </a:solidFill>
                  </a:ln>
                  <a:solidFill>
                    <a:srgbClr val="85A644"/>
                  </a:solidFill>
                  <a:latin typeface="Yoon 윤고딕 540_TT" pitchFamily="18" charset="-127"/>
                  <a:ea typeface="Yoon 윤고딕 540_TT" pitchFamily="18" charset="-127"/>
                </a:rPr>
                <a:t>파워포인트 </a:t>
              </a:r>
              <a:r>
                <a:rPr lang="en-US" altLang="ko-KR" sz="1350" b="1" dirty="0">
                  <a:ln>
                    <a:solidFill>
                      <a:srgbClr val="92D050">
                        <a:alpha val="0"/>
                      </a:srgbClr>
                    </a:solidFill>
                  </a:ln>
                  <a:solidFill>
                    <a:srgbClr val="85A644"/>
                  </a:solidFill>
                  <a:latin typeface="Yoon 윤고딕 540_TT" pitchFamily="18" charset="-127"/>
                  <a:ea typeface="Yoon 윤고딕 540_TT" pitchFamily="18" charset="-127"/>
                </a:rPr>
                <a:t>/ </a:t>
              </a:r>
              <a:r>
                <a:rPr lang="ko-KR" altLang="en-US" sz="1350" b="1" dirty="0">
                  <a:ln>
                    <a:solidFill>
                      <a:srgbClr val="92D050">
                        <a:alpha val="0"/>
                      </a:srgbClr>
                    </a:solidFill>
                  </a:ln>
                  <a:solidFill>
                    <a:srgbClr val="85A644"/>
                  </a:solidFill>
                  <a:latin typeface="Yoon 윤고딕 540_TT" pitchFamily="18" charset="-127"/>
                  <a:ea typeface="Yoon 윤고딕 540_TT" pitchFamily="18" charset="-127"/>
                </a:rPr>
                <a:t>프레젠테이션 </a:t>
              </a:r>
              <a:r>
                <a:rPr lang="en-US" altLang="ko-KR" sz="1350" b="1" dirty="0">
                  <a:ln>
                    <a:solidFill>
                      <a:srgbClr val="92D050">
                        <a:alpha val="0"/>
                      </a:srgbClr>
                    </a:solidFill>
                  </a:ln>
                  <a:solidFill>
                    <a:srgbClr val="85A644"/>
                  </a:solidFill>
                  <a:latin typeface="Yoon 윤고딕 540_TT" pitchFamily="18" charset="-127"/>
                  <a:ea typeface="Yoon 윤고딕 540_TT" pitchFamily="18" charset="-127"/>
                </a:rPr>
                <a:t>/ </a:t>
              </a:r>
              <a:r>
                <a:rPr lang="ko-KR" altLang="en-US" sz="1350" b="1" dirty="0">
                  <a:ln>
                    <a:solidFill>
                      <a:srgbClr val="92D050">
                        <a:alpha val="0"/>
                      </a:srgbClr>
                    </a:solidFill>
                  </a:ln>
                  <a:solidFill>
                    <a:srgbClr val="85A644"/>
                  </a:solidFill>
                  <a:latin typeface="Yoon 윤고딕 540_TT" pitchFamily="18" charset="-127"/>
                  <a:ea typeface="Yoon 윤고딕 540_TT" pitchFamily="18" charset="-127"/>
                </a:rPr>
                <a:t>에세이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47849" y="1990626"/>
              <a:ext cx="3601840" cy="9335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860" b="1" dirty="0">
                  <a:ln>
                    <a:solidFill>
                      <a:srgbClr val="002060">
                        <a:alpha val="0"/>
                      </a:srgbClr>
                    </a:solidFill>
                  </a:ln>
                  <a:solidFill>
                    <a:srgbClr val="44546A">
                      <a:lumMod val="75000"/>
                    </a:srgbClr>
                  </a:solidFill>
                  <a:latin typeface="Yoon 윤고딕 540_TT" pitchFamily="18" charset="-127"/>
                  <a:ea typeface="Yoon 윤고딕 540_TT" pitchFamily="18" charset="-127"/>
                </a:rPr>
                <a:t>Made in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15801" y="4435424"/>
              <a:ext cx="4379831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학교에서 또는 회사에서 멋진 프레젠테이션과 파워포인트를 만들고</a:t>
              </a:r>
              <a:endParaRPr lang="en-US" altLang="ko-KR" sz="810" b="1" dirty="0">
                <a:ln>
                  <a:solidFill>
                    <a:srgbClr val="2287E2">
                      <a:alpha val="0"/>
                    </a:srgbClr>
                  </a:solidFill>
                </a:ln>
                <a:solidFill>
                  <a:srgbClr val="2287E2"/>
                </a:solidFill>
                <a:latin typeface="Yoon 윤고딕 540_TT" pitchFamily="18" charset="-127"/>
                <a:ea typeface="Yoon 윤고딕 540_TT" pitchFamily="18" charset="-127"/>
              </a:endParaRPr>
            </a:p>
            <a:p>
              <a:r>
                <a:rPr lang="ko-KR" altLang="en-US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싶으신 모든 분들에게 친근한 선배 같은 </a:t>
              </a:r>
              <a:r>
                <a:rPr lang="ko-KR" altLang="en-US" sz="810" b="1" dirty="0" err="1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블로그를</a:t>
              </a:r>
              <a:r>
                <a:rPr lang="ko-KR" altLang="en-US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 지향하는 </a:t>
              </a:r>
              <a:r>
                <a:rPr lang="ko-KR" altLang="en-US" sz="810" b="1" dirty="0" err="1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블로그</a:t>
              </a:r>
              <a:endParaRPr lang="en-US" altLang="ko-KR" sz="810" b="1" dirty="0">
                <a:ln>
                  <a:solidFill>
                    <a:srgbClr val="2287E2">
                      <a:alpha val="0"/>
                    </a:srgbClr>
                  </a:solidFill>
                </a:ln>
                <a:solidFill>
                  <a:srgbClr val="2287E2"/>
                </a:solidFill>
                <a:latin typeface="Yoon 윤고딕 540_TT" pitchFamily="18" charset="-127"/>
                <a:ea typeface="Yoon 윤고딕 540_TT" pitchFamily="18" charset="-127"/>
              </a:endParaRPr>
            </a:p>
            <a:p>
              <a:r>
                <a:rPr lang="en-US" altLang="ko-KR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Made in </a:t>
              </a:r>
              <a:r>
                <a:rPr lang="ko-KR" altLang="en-US" sz="810" b="1" dirty="0" err="1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양선배</a:t>
              </a:r>
              <a:r>
                <a:rPr lang="ko-KR" altLang="en-US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 입니다</a:t>
              </a:r>
              <a:r>
                <a:rPr lang="en-US" altLang="ko-KR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. </a:t>
              </a:r>
              <a:r>
                <a:rPr lang="ko-KR" altLang="en-US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제 </a:t>
              </a:r>
              <a:r>
                <a:rPr lang="ko-KR" altLang="en-US" sz="810" b="1" dirty="0" err="1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블로그의</a:t>
              </a:r>
              <a:r>
                <a:rPr lang="ko-KR" altLang="en-US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 모든 자료는 나눔의 미학을 </a:t>
              </a:r>
              <a:endParaRPr lang="en-US" altLang="ko-KR" sz="810" b="1" dirty="0">
                <a:ln>
                  <a:solidFill>
                    <a:srgbClr val="2287E2">
                      <a:alpha val="0"/>
                    </a:srgbClr>
                  </a:solidFill>
                </a:ln>
                <a:solidFill>
                  <a:srgbClr val="2287E2"/>
                </a:solidFill>
                <a:latin typeface="Yoon 윤고딕 540_TT" pitchFamily="18" charset="-127"/>
                <a:ea typeface="Yoon 윤고딕 540_TT" pitchFamily="18" charset="-127"/>
              </a:endParaRPr>
            </a:p>
            <a:p>
              <a:r>
                <a:rPr lang="ko-KR" altLang="en-US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지향합니다</a:t>
              </a:r>
              <a:r>
                <a:rPr lang="en-US" altLang="ko-KR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. </a:t>
              </a:r>
              <a:r>
                <a:rPr lang="ko-KR" altLang="en-US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부디 제 자료가 많은 분들에게 도움이 되었으면 합니다</a:t>
              </a:r>
              <a:r>
                <a:rPr lang="en-US" altLang="ko-KR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40_TT" pitchFamily="18" charset="-127"/>
                  <a:ea typeface="Yoon 윤고딕 540_TT" pitchFamily="18" charset="-127"/>
                </a:rPr>
                <a:t>.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775841" y="2790475"/>
              <a:ext cx="3509935" cy="12105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6480" b="1" dirty="0" err="1">
                  <a:ln>
                    <a:solidFill>
                      <a:srgbClr val="002060">
                        <a:alpha val="0"/>
                      </a:srgbClr>
                    </a:solidFill>
                  </a:ln>
                  <a:solidFill>
                    <a:srgbClr val="44546A">
                      <a:lumMod val="75000"/>
                    </a:srgbClr>
                  </a:solidFill>
                  <a:latin typeface="Yoon 윤고딕 540_TT" pitchFamily="18" charset="-127"/>
                  <a:ea typeface="Yoon 윤고딕 540_TT" pitchFamily="18" charset="-127"/>
                </a:rPr>
                <a:t>양선배</a:t>
              </a:r>
              <a:endParaRPr lang="ko-KR" altLang="en-US" sz="6480" b="1" dirty="0">
                <a:ln>
                  <a:solidFill>
                    <a:srgbClr val="002060">
                      <a:alpha val="0"/>
                    </a:srgbClr>
                  </a:solidFill>
                </a:ln>
                <a:solidFill>
                  <a:srgbClr val="44546A">
                    <a:lumMod val="75000"/>
                  </a:srgbClr>
                </a:solidFill>
                <a:latin typeface="Yoon 윤고딕 540_TT" pitchFamily="18" charset="-127"/>
                <a:ea typeface="Yoon 윤고딕 540_TT" pitchFamily="18" charset="-127"/>
              </a:endParaRPr>
            </a:p>
          </p:txBody>
        </p:sp>
      </p:grpSp>
      <p:grpSp>
        <p:nvGrpSpPr>
          <p:cNvPr id="17" name="그룹 16"/>
          <p:cNvGrpSpPr/>
          <p:nvPr userDrawn="1"/>
        </p:nvGrpSpPr>
        <p:grpSpPr>
          <a:xfrm>
            <a:off x="1474071" y="6128920"/>
            <a:ext cx="2347137" cy="249919"/>
            <a:chOff x="2854153" y="5189603"/>
            <a:chExt cx="3129516" cy="277687"/>
          </a:xfrm>
        </p:grpSpPr>
        <p:pic>
          <p:nvPicPr>
            <p:cNvPr id="18" name="Picture 29" descr="D:\PPT 자료 모음\아이콘셋\아이콘 SET\Grunge-Peeling-Sticker-Icons\faceboo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153" y="5189603"/>
              <a:ext cx="277687" cy="27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067913" y="5190291"/>
              <a:ext cx="2915756" cy="241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50_TT" pitchFamily="18" charset="-127"/>
                  <a:ea typeface="Yoon 윤고딕 550_TT" pitchFamily="18" charset="-127"/>
                </a:rPr>
                <a:t>Facebook : www.facebook.com/yangnaru</a:t>
              </a:r>
            </a:p>
          </p:txBody>
        </p:sp>
      </p:grpSp>
      <p:grpSp>
        <p:nvGrpSpPr>
          <p:cNvPr id="20" name="그룹 19"/>
          <p:cNvGrpSpPr/>
          <p:nvPr userDrawn="1"/>
        </p:nvGrpSpPr>
        <p:grpSpPr>
          <a:xfrm>
            <a:off x="6249057" y="6119582"/>
            <a:ext cx="1465486" cy="249917"/>
            <a:chOff x="2854152" y="5569441"/>
            <a:chExt cx="1953979" cy="277687"/>
          </a:xfrm>
        </p:grpSpPr>
        <p:pic>
          <p:nvPicPr>
            <p:cNvPr id="21" name="Picture 36" descr="D:\PPT 자료 모음\아이콘셋\아이콘 SET\Grunge-Peeling-Sticker-Icons\rs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152" y="5569441"/>
              <a:ext cx="277687" cy="27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067913" y="5589928"/>
              <a:ext cx="1740218" cy="241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50_TT" pitchFamily="18" charset="-127"/>
                  <a:ea typeface="Yoon 윤고딕 550_TT" pitchFamily="18" charset="-127"/>
                </a:rPr>
                <a:t>Blog : ynr007.blog.me/</a:t>
              </a:r>
            </a:p>
          </p:txBody>
        </p:sp>
      </p:grpSp>
      <p:grpSp>
        <p:nvGrpSpPr>
          <p:cNvPr id="23" name="그룹 22"/>
          <p:cNvGrpSpPr/>
          <p:nvPr userDrawn="1"/>
        </p:nvGrpSpPr>
        <p:grpSpPr>
          <a:xfrm>
            <a:off x="4212623" y="6128921"/>
            <a:ext cx="1736392" cy="249919"/>
            <a:chOff x="2854153" y="5949280"/>
            <a:chExt cx="2315188" cy="277687"/>
          </a:xfrm>
        </p:grpSpPr>
        <p:pic>
          <p:nvPicPr>
            <p:cNvPr id="24" name="Picture 34" descr="D:\PPT 자료 모음\아이콘셋\아이콘 SET\Grunge-Peeling-Sticker-Icons\myspac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153" y="5949280"/>
              <a:ext cx="277687" cy="277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067913" y="5949968"/>
              <a:ext cx="2101428" cy="241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810" b="1" dirty="0">
                  <a:ln>
                    <a:solidFill>
                      <a:srgbClr val="2287E2">
                        <a:alpha val="0"/>
                      </a:srgbClr>
                    </a:solidFill>
                  </a:ln>
                  <a:solidFill>
                    <a:srgbClr val="2287E2"/>
                  </a:solidFill>
                  <a:latin typeface="Yoon 윤고딕 550_TT" pitchFamily="18" charset="-127"/>
                  <a:ea typeface="Yoon 윤고딕 550_TT" pitchFamily="18" charset="-127"/>
                </a:rPr>
                <a:t>E-Mail : ynr007@naver.com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444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ostfiles4.naver.net/20101110_195/lmlm4864_1289377936723BcAr5_JPEG/%B1%D7%B7%B9%C0%CC.jpg?type=w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086" y="0"/>
            <a:ext cx="9231086" cy="69717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grpSp>
        <p:nvGrpSpPr>
          <p:cNvPr id="11" name="그룹 17"/>
          <p:cNvGrpSpPr/>
          <p:nvPr userDrawn="1"/>
        </p:nvGrpSpPr>
        <p:grpSpPr>
          <a:xfrm>
            <a:off x="3418190" y="2978941"/>
            <a:ext cx="2893239" cy="578648"/>
            <a:chOff x="1428728" y="1500174"/>
            <a:chExt cx="6143668" cy="857256"/>
          </a:xfrm>
        </p:grpSpPr>
        <p:grpSp>
          <p:nvGrpSpPr>
            <p:cNvPr id="12" name="그룹 18"/>
            <p:cNvGrpSpPr/>
            <p:nvPr/>
          </p:nvGrpSpPr>
          <p:grpSpPr>
            <a:xfrm>
              <a:off x="1428728" y="1500174"/>
              <a:ext cx="6143668" cy="857256"/>
              <a:chOff x="1428728" y="1500174"/>
              <a:chExt cx="6143668" cy="857256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1428728" y="1500174"/>
                <a:ext cx="6143668" cy="857256"/>
              </a:xfrm>
              <a:prstGeom prst="rect">
                <a:avLst/>
              </a:prstGeom>
              <a:noFill/>
              <a:ln w="127000" cap="sq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15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" name="직선 연결선 14"/>
              <p:cNvCxnSpPr/>
              <p:nvPr/>
            </p:nvCxnSpPr>
            <p:spPr>
              <a:xfrm rot="5400000">
                <a:off x="1000100" y="1928802"/>
                <a:ext cx="857256" cy="0"/>
              </a:xfrm>
              <a:prstGeom prst="line">
                <a:avLst/>
              </a:prstGeom>
              <a:noFill/>
              <a:ln w="127000" cap="sq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 rot="5400000">
                <a:off x="7143768" y="1928802"/>
                <a:ext cx="857256" cy="0"/>
              </a:xfrm>
              <a:prstGeom prst="line">
                <a:avLst/>
              </a:prstGeom>
              <a:noFill/>
              <a:ln w="127000" cap="sq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" name="이등변 삼각형 12"/>
            <p:cNvSpPr/>
            <p:nvPr/>
          </p:nvSpPr>
          <p:spPr>
            <a:xfrm rot="10800000">
              <a:off x="7060423" y="1843076"/>
              <a:ext cx="226220" cy="15716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15">
                <a:solidFill>
                  <a:prstClr val="white"/>
                </a:solidFill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3437876" y="3052482"/>
            <a:ext cx="138396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20" b="1" spc="-68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Made in </a:t>
            </a:r>
            <a:r>
              <a:rPr lang="ko-KR" altLang="en-US" sz="1620" b="1" spc="-68" dirty="0" err="1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prstClr val="black"/>
                </a:solidFill>
                <a:latin typeface="-윤고딕330" pitchFamily="18" charset="-127"/>
                <a:ea typeface="-윤고딕330" pitchFamily="18" charset="-127"/>
              </a:rPr>
              <a:t>양선배</a:t>
            </a:r>
            <a:endParaRPr lang="ko-KR" altLang="en-US" sz="1620" b="1" spc="-68" dirty="0">
              <a:ln>
                <a:solidFill>
                  <a:prstClr val="black">
                    <a:alpha val="20000"/>
                  </a:prstClr>
                </a:solidFill>
              </a:ln>
              <a:solidFill>
                <a:prstClr val="black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228601" y="1195863"/>
            <a:ext cx="2035959" cy="3857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15" b="1" spc="-68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네이버에</a:t>
            </a:r>
            <a:r>
              <a:rPr lang="ko-KR" altLang="en-US" sz="1215" b="1" spc="-68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검색해주세요</a:t>
            </a:r>
            <a:r>
              <a:rPr lang="en-US" altLang="ko-KR" sz="1215" b="1" spc="-68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sz="1350" b="1" spc="-68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그림 18" descr="_여자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34" y="617215"/>
            <a:ext cx="535767" cy="64292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3725396" y="3724444"/>
            <a:ext cx="2348720" cy="206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파워포인트</a:t>
            </a:r>
            <a:r>
              <a:rPr lang="en-US" altLang="ko-KR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/ </a:t>
            </a:r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프레젠테이션</a:t>
            </a:r>
            <a:r>
              <a:rPr lang="en-US" altLang="ko-KR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/</a:t>
            </a:r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에세이 재능기부 </a:t>
            </a:r>
            <a:r>
              <a:rPr lang="ko-KR" altLang="en-US" sz="743" u="sng" dirty="0" err="1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블로그</a:t>
            </a:r>
            <a:endParaRPr lang="ko-KR" altLang="en-US" sz="743" u="sng" dirty="0">
              <a:ln>
                <a:solidFill>
                  <a:prstClr val="black">
                    <a:alpha val="20000"/>
                  </a:prstClr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843809" y="3713517"/>
            <a:ext cx="705642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10" dirty="0" err="1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prstClr val="black"/>
                </a:solidFill>
              </a:rPr>
              <a:t>연관검색어</a:t>
            </a:r>
            <a:endParaRPr lang="ko-KR" altLang="en-US" sz="810" dirty="0">
              <a:ln>
                <a:solidFill>
                  <a:prstClr val="black">
                    <a:alpha val="20000"/>
                  </a:prstClr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22" name="그림 21" descr="물음표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47168" y="3763799"/>
            <a:ext cx="160736" cy="192883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6246187" y="3722902"/>
            <a:ext cx="1045479" cy="206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PPT, PT</a:t>
            </a:r>
            <a:r>
              <a:rPr lang="ko-KR" altLang="en-US" sz="743" u="sng" dirty="0">
                <a:ln>
                  <a:solidFill>
                    <a:prstClr val="black">
                      <a:alpha val="20000"/>
                    </a:prstClr>
                  </a:solidFill>
                </a:ln>
                <a:solidFill>
                  <a:srgbClr val="0000FF"/>
                </a:solidFill>
              </a:rPr>
              <a:t>의 모든 자료</a:t>
            </a:r>
          </a:p>
        </p:txBody>
      </p:sp>
    </p:spTree>
    <p:extLst>
      <p:ext uri="{BB962C8B-B14F-4D97-AF65-F5344CB8AC3E}">
        <p14:creationId xmlns:p14="http://schemas.microsoft.com/office/powerpoint/2010/main" val="132412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F532-83FE-4EB6-87BA-BF2ED7B7578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6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0D15-12F9-49CD-9DDF-9D81532E8F3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D3D9-27EE-4128-9C18-1DAF9453678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1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20561-9089-4771-9515-C9F5B9CD992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14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1DCF7-231B-4B7C-8278-DEFA6024177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47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CF5C-9F72-4496-BB1D-5A965BB9646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D27B-F8A8-4B41-9E9E-F2D17B12EFE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0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ED9C-0AC2-412F-A059-9D513F08D0B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4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77" r:id="rId12"/>
    <p:sldLayoutId id="2147483686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1ED9-EFF2-49AA-B813-ADD004C9159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2025-08-18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0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532414" y="4011397"/>
            <a:ext cx="6251205" cy="2438388"/>
            <a:chOff x="6639834" y="6120668"/>
            <a:chExt cx="6647083" cy="369355"/>
          </a:xfrm>
        </p:grpSpPr>
        <p:pic>
          <p:nvPicPr>
            <p:cNvPr id="22" name="Picture 6" descr="C:\Users\yangyang\Desktop\청명한하늘과 들판\벤치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41783" y="6120668"/>
              <a:ext cx="324028" cy="279939"/>
            </a:xfrm>
            <a:prstGeom prst="rect">
              <a:avLst/>
            </a:prstGeom>
            <a:noFill/>
          </p:spPr>
        </p:pic>
        <p:pic>
          <p:nvPicPr>
            <p:cNvPr id="9" name="Picture 5" descr="C:\Users\yangyang\Desktop\청명한하늘과 들판\나무한그루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t="80397"/>
            <a:stretch/>
          </p:blipFill>
          <p:spPr bwMode="auto">
            <a:xfrm>
              <a:off x="6639827" y="6311188"/>
              <a:ext cx="6647076" cy="178836"/>
            </a:xfrm>
            <a:prstGeom prst="rect">
              <a:avLst/>
            </a:prstGeom>
            <a:noFill/>
          </p:spPr>
        </p:pic>
      </p:grpSp>
      <p:sp>
        <p:nvSpPr>
          <p:cNvPr id="10" name="직사각형 9"/>
          <p:cNvSpPr/>
          <p:nvPr/>
        </p:nvSpPr>
        <p:spPr>
          <a:xfrm>
            <a:off x="1839685" y="1257301"/>
            <a:ext cx="58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spc="-22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제 </a:t>
            </a:r>
            <a:r>
              <a:rPr lang="en-US" altLang="ko-KR" sz="3600" b="1" spc="-22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8</a:t>
            </a:r>
            <a:r>
              <a:rPr lang="ko-KR" altLang="en-US" sz="3600" b="1" spc="-225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Arial" panose="020B0604020202020204" pitchFamily="34" charset="0"/>
              </a:rPr>
              <a:t>장  의사소통과 정서지원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0788C-73CB-4120-8227-3B79F3944826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9533E9-83C3-3ABC-2CB5-11789853AF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2329543"/>
            <a:ext cx="8256814" cy="43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4B2E8-EF77-8A7B-18E4-8F996B400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00920DF-E753-85EA-104A-DE43B8ABA9C6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1EEDCB8E-62B5-3232-012F-77DF0FF5BE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B0D6450B-BA49-608D-36C9-8813D9281ADE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AB670D90-736A-04AC-5F11-9DBA6D498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66A3EB5-AE8E-9FA0-DFA3-1A868B39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B86C02-55FE-F553-49CA-A94C880D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9D6F243-B83F-20DA-FE8D-D89FCB678EB1}"/>
              </a:ext>
            </a:extLst>
          </p:cNvPr>
          <p:cNvSpPr/>
          <p:nvPr/>
        </p:nvSpPr>
        <p:spPr>
          <a:xfrm>
            <a:off x="424543" y="2195632"/>
            <a:ext cx="8474529" cy="4357568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4F5D3A3-9978-9896-BF79-92C774E74E06}"/>
              </a:ext>
            </a:extLst>
          </p:cNvPr>
          <p:cNvGrpSpPr/>
          <p:nvPr/>
        </p:nvGrpSpPr>
        <p:grpSpPr>
          <a:xfrm>
            <a:off x="581890" y="1280207"/>
            <a:ext cx="3102923" cy="747150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30F2293D-9C58-711D-0CE8-DD939E1207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043D2577-E985-A9CD-762C-4005906139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BE5CA336-6E54-A744-1C69-8800DF911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282628" cy="35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유형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65EB1244-5335-651F-68DB-8EFE080B19D5}"/>
              </a:ext>
            </a:extLst>
          </p:cNvPr>
          <p:cNvGrpSpPr>
            <a:grpSpLocks/>
          </p:cNvGrpSpPr>
          <p:nvPr/>
        </p:nvGrpSpPr>
        <p:grpSpPr bwMode="auto">
          <a:xfrm>
            <a:off x="605147" y="2281102"/>
            <a:ext cx="8021782" cy="4075248"/>
            <a:chOff x="468313" y="3301603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84AE910C-B830-F337-05D7-4B1CD5A5B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301603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2CB038E0-4296-505A-837A-0A32069E3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46" y="3513609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438D231-1010-47DB-9F45-F5E66AF34069}"/>
              </a:ext>
            </a:extLst>
          </p:cNvPr>
          <p:cNvSpPr txBox="1"/>
          <p:nvPr/>
        </p:nvSpPr>
        <p:spPr>
          <a:xfrm>
            <a:off x="860661" y="2421084"/>
            <a:ext cx="7347168" cy="2442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(2)  </a:t>
            </a:r>
            <a:r>
              <a:rPr lang="ko-KR" altLang="en-US" sz="2400" b="1" dirty="0">
                <a:solidFill>
                  <a:schemeClr val="tx1"/>
                </a:solidFill>
              </a:rPr>
              <a:t>비 언어적 의사소통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/>
              <a:t>- </a:t>
            </a:r>
            <a:r>
              <a:rPr lang="ko-KR" altLang="en-US" sz="2000" dirty="0"/>
              <a:t>용모</a:t>
            </a:r>
            <a:r>
              <a:rPr lang="en-US" altLang="ko-KR" sz="2000" dirty="0"/>
              <a:t>, </a:t>
            </a:r>
            <a:r>
              <a:rPr lang="ko-KR" altLang="en-US" sz="2000" dirty="0"/>
              <a:t>자세</a:t>
            </a:r>
            <a:r>
              <a:rPr lang="en-US" altLang="ko-KR" sz="2000" dirty="0"/>
              <a:t>, </a:t>
            </a:r>
            <a:r>
              <a:rPr lang="ko-KR" altLang="en-US" sz="2000" dirty="0"/>
              <a:t>침묵</a:t>
            </a:r>
            <a:r>
              <a:rPr lang="en-US" altLang="ko-KR" sz="2000" dirty="0"/>
              <a:t>, </a:t>
            </a:r>
            <a:r>
              <a:rPr lang="ko-KR" altLang="en-US" sz="2000" dirty="0"/>
              <a:t>말투</a:t>
            </a:r>
            <a:r>
              <a:rPr lang="en-US" altLang="ko-KR" sz="2000" dirty="0"/>
              <a:t>, </a:t>
            </a:r>
            <a:r>
              <a:rPr lang="ko-KR" altLang="en-US" sz="2000" dirty="0"/>
              <a:t>얼굴표정</a:t>
            </a:r>
            <a:r>
              <a:rPr lang="en-US" altLang="ko-KR" sz="2000" dirty="0"/>
              <a:t>, </a:t>
            </a:r>
            <a:r>
              <a:rPr lang="ko-KR" altLang="en-US" sz="2000" dirty="0"/>
              <a:t>손짓</a:t>
            </a:r>
            <a:r>
              <a:rPr lang="en-US" altLang="ko-KR" sz="2000" dirty="0"/>
              <a:t>, </a:t>
            </a:r>
            <a:r>
              <a:rPr lang="ko-KR" altLang="en-US" sz="2000" dirty="0"/>
              <a:t>눈짓</a:t>
            </a:r>
            <a:r>
              <a:rPr lang="en-US" altLang="ko-KR" sz="2000" dirty="0"/>
              <a:t>, </a:t>
            </a:r>
            <a:r>
              <a:rPr lang="ko-KR" altLang="en-US" sz="2000" dirty="0"/>
              <a:t>몸짓</a:t>
            </a:r>
            <a:r>
              <a:rPr lang="en-US" altLang="ko-KR" sz="2000" dirty="0"/>
              <a:t>, </a:t>
            </a:r>
            <a:r>
              <a:rPr lang="ko-KR" altLang="en-US" sz="2000" dirty="0"/>
              <a:t>목소리 크기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씰룩거림</a:t>
            </a:r>
            <a:r>
              <a:rPr lang="en-US" altLang="ko-KR" sz="2000" dirty="0"/>
              <a:t>, </a:t>
            </a:r>
            <a:r>
              <a:rPr lang="ko-KR" altLang="en-US" sz="2000" dirty="0"/>
              <a:t>으쓱거림</a:t>
            </a:r>
            <a:r>
              <a:rPr lang="en-US" altLang="ko-KR" sz="2000" dirty="0"/>
              <a:t>, </a:t>
            </a:r>
            <a:r>
              <a:rPr lang="ko-KR" altLang="en-US" sz="2000" dirty="0"/>
              <a:t>웃음소리 크기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눈물등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dirty="0"/>
              <a:t>- </a:t>
            </a:r>
            <a:r>
              <a:rPr lang="ko-KR" altLang="en-US" sz="2000" dirty="0"/>
              <a:t>모든 의사소통에는 비언어적 의사소통이 존재하며 </a:t>
            </a:r>
            <a:endParaRPr lang="en-US" altLang="ko-KR" sz="2000" dirty="0"/>
          </a:p>
          <a:p>
            <a:pPr>
              <a:lnSpc>
                <a:spcPct val="150000"/>
              </a:lnSpc>
              <a:defRPr/>
            </a:pPr>
            <a:r>
              <a:rPr lang="en-US" altLang="ko-KR" sz="2000" dirty="0"/>
              <a:t>- </a:t>
            </a:r>
            <a:r>
              <a:rPr lang="ko-KR" altLang="en-US" sz="2000" dirty="0"/>
              <a:t>감정적</a:t>
            </a:r>
            <a:r>
              <a:rPr lang="en-US" altLang="ko-KR" sz="2000" dirty="0"/>
              <a:t>, </a:t>
            </a:r>
            <a:r>
              <a:rPr lang="ko-KR" altLang="en-US" sz="2000" dirty="0"/>
              <a:t>정서적 부분이 크게 작용한다</a:t>
            </a:r>
            <a:r>
              <a:rPr lang="en-US" altLang="ko-KR" sz="2000" dirty="0"/>
              <a:t>.</a:t>
            </a:r>
            <a:endParaRPr lang="en-US" altLang="ko-KR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09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D0BC-FF1F-5389-A8C0-119716CF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E83CED7D-0B6C-113A-8DBC-174CBACF3854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12E48404-7A88-3776-10DE-FD7B3E4823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D6113EB-2BEE-9F28-CC71-13074939398C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C3946695-8278-A82C-620A-5D9B24766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B1CF160-6DFE-2CCE-35A2-E648D826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0C22BC7-C307-59AF-4128-16881E46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740F3C6-2B69-EAC3-430E-87B04BAB7CD5}"/>
              </a:ext>
            </a:extLst>
          </p:cNvPr>
          <p:cNvSpPr/>
          <p:nvPr/>
        </p:nvSpPr>
        <p:spPr>
          <a:xfrm>
            <a:off x="424543" y="2195632"/>
            <a:ext cx="8474529" cy="4357568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8EC1F01-7432-E450-504B-1B303F2A8058}"/>
              </a:ext>
            </a:extLst>
          </p:cNvPr>
          <p:cNvGrpSpPr/>
          <p:nvPr/>
        </p:nvGrpSpPr>
        <p:grpSpPr>
          <a:xfrm>
            <a:off x="581890" y="1280207"/>
            <a:ext cx="3102923" cy="747150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B12037D7-164B-437A-2C70-CEF00D3711A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C40740CB-BF54-EDDD-CCE8-014BF5850B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CA87E476-F2F7-5D49-B087-02CAE99EC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282628" cy="35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유형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BE605A59-1024-934E-67A8-9A620878231B}"/>
              </a:ext>
            </a:extLst>
          </p:cNvPr>
          <p:cNvGrpSpPr>
            <a:grpSpLocks/>
          </p:cNvGrpSpPr>
          <p:nvPr/>
        </p:nvGrpSpPr>
        <p:grpSpPr bwMode="auto">
          <a:xfrm>
            <a:off x="424543" y="2281102"/>
            <a:ext cx="8021782" cy="4206784"/>
            <a:chOff x="468313" y="3301603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5550ABEC-2630-A2E4-0DFA-F7B7FEF19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301603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C7D42701-432A-57D8-EEFB-D2DCEE11D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46" y="3513609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2B4C8D7-7D5B-5253-D940-D0DC80295711}"/>
              </a:ext>
            </a:extLst>
          </p:cNvPr>
          <p:cNvSpPr txBox="1"/>
          <p:nvPr/>
        </p:nvSpPr>
        <p:spPr>
          <a:xfrm>
            <a:off x="860663" y="2396534"/>
            <a:ext cx="6876358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(2)  </a:t>
            </a:r>
            <a:r>
              <a:rPr lang="ko-KR" altLang="en-US" sz="2400" b="1" dirty="0">
                <a:solidFill>
                  <a:schemeClr val="tx1"/>
                </a:solidFill>
              </a:rPr>
              <a:t>비 언어적 의사소통</a:t>
            </a:r>
            <a:endParaRPr lang="en-US" altLang="ko-KR" sz="2400" b="1" dirty="0">
              <a:solidFill>
                <a:schemeClr val="tx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42C204E-F525-240A-2F73-963F2FFAE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3" y="2973178"/>
            <a:ext cx="7665483" cy="34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5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D0433-E775-74EB-AFAD-D4A4CABFF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3AFDBA6-0F1C-D027-034D-467FA4B998BA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74D2C52B-0381-06DA-029B-3DE68AD58B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F8C6104-C41E-EE66-63C9-A3CFA2EE1887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30343F0E-013E-0310-8574-330861BC9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EAD8006-E2CD-8C3C-3F23-031A4941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69EBB6-1A5D-680D-4608-E4B8E5D0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7868A18-C018-D49A-B44D-DA9B64792E6A}"/>
              </a:ext>
            </a:extLst>
          </p:cNvPr>
          <p:cNvSpPr/>
          <p:nvPr/>
        </p:nvSpPr>
        <p:spPr>
          <a:xfrm>
            <a:off x="424543" y="2195632"/>
            <a:ext cx="8474529" cy="4357568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502CF1C-ADDC-E681-4971-AAD9F0311CF5}"/>
              </a:ext>
            </a:extLst>
          </p:cNvPr>
          <p:cNvGrpSpPr/>
          <p:nvPr/>
        </p:nvGrpSpPr>
        <p:grpSpPr>
          <a:xfrm>
            <a:off x="581890" y="1280207"/>
            <a:ext cx="3102923" cy="747150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45C73A96-E64F-C506-58E6-60AA2FAB43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B58B71F4-BF24-267B-9B3E-0264DCD256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7429C757-F2B7-BC16-B896-7B16314BAA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282628" cy="35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유형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5FE84B79-8439-16FF-75E9-7BB6B9583B70}"/>
              </a:ext>
            </a:extLst>
          </p:cNvPr>
          <p:cNvGrpSpPr>
            <a:grpSpLocks/>
          </p:cNvGrpSpPr>
          <p:nvPr/>
        </p:nvGrpSpPr>
        <p:grpSpPr bwMode="auto">
          <a:xfrm>
            <a:off x="435420" y="2333712"/>
            <a:ext cx="8021782" cy="4075248"/>
            <a:chOff x="479007" y="3339805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E8A523C9-0644-D7C5-8EAE-084DB2E8B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007" y="3339805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가</a:t>
              </a:r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. </a:t>
              </a:r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종류 </a:t>
              </a:r>
              <a:endPara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눈맞춤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얼굴표정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자세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어조</a:t>
              </a:r>
              <a:endPara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   </a:t>
              </a:r>
              <a:r>
                <a:rPr lang="en-US" altLang="ko-KR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- </a:t>
              </a:r>
              <a:r>
                <a:rPr lang="ko-KR" altLang="en-US" sz="20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옷차림과 외양 </a:t>
              </a: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79C235FC-F335-7ADF-D10F-6B7D64175E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46" y="3513609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8D65999-8DA9-F162-5272-FA864729C811}"/>
              </a:ext>
            </a:extLst>
          </p:cNvPr>
          <p:cNvSpPr txBox="1"/>
          <p:nvPr/>
        </p:nvSpPr>
        <p:spPr>
          <a:xfrm>
            <a:off x="860663" y="2396534"/>
            <a:ext cx="6876358" cy="586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(2)  </a:t>
            </a:r>
            <a:r>
              <a:rPr lang="ko-KR" altLang="en-US" sz="2400" b="1" dirty="0">
                <a:solidFill>
                  <a:schemeClr val="tx1"/>
                </a:solidFill>
              </a:rPr>
              <a:t>비 언어적 의사소통</a:t>
            </a:r>
            <a:endParaRPr lang="en-US" altLang="ko-K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4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C2840-485F-92AA-357A-24A530888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D4B52593-371F-22D2-3C9A-10B38D706609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8EB61C39-0802-8E5A-64E3-F7FCF1E91F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2100818-ACD8-B639-9571-0ED95D63B80D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E55B4D84-13C0-0563-82AB-F5B67A2E6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656CE0B-5889-0679-45A0-326DF3AD5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EB673C-5488-5F72-AA0B-9D00660F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609A6C5-3136-5B51-C63B-E6F1971057E0}"/>
              </a:ext>
            </a:extLst>
          </p:cNvPr>
          <p:cNvSpPr/>
          <p:nvPr/>
        </p:nvSpPr>
        <p:spPr>
          <a:xfrm>
            <a:off x="435427" y="1886591"/>
            <a:ext cx="8474529" cy="489311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7FEB2AF-74F3-987E-2B04-04B330BBADC1}"/>
              </a:ext>
            </a:extLst>
          </p:cNvPr>
          <p:cNvGrpSpPr/>
          <p:nvPr/>
        </p:nvGrpSpPr>
        <p:grpSpPr>
          <a:xfrm>
            <a:off x="576447" y="1028012"/>
            <a:ext cx="3102923" cy="773893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290DADF8-7D5C-88AE-420C-BD38878E672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333E9A54-6DD9-4D56-BCA0-EAEC98A71A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D2CD987B-9E5D-E461-E408-E4C6CC562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282628" cy="35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유형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BD9162D1-6964-597F-41D5-86816DBB1DE4}"/>
              </a:ext>
            </a:extLst>
          </p:cNvPr>
          <p:cNvGrpSpPr>
            <a:grpSpLocks/>
          </p:cNvGrpSpPr>
          <p:nvPr/>
        </p:nvGrpSpPr>
        <p:grpSpPr bwMode="auto">
          <a:xfrm>
            <a:off x="234044" y="1921316"/>
            <a:ext cx="8610599" cy="4800159"/>
            <a:chOff x="475444" y="3339806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AD98591E-AE1F-BCDD-DF35-F2BDF6C8E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44" y="3339806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90318BA9-85F2-7CD4-A034-E0A73856B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46" y="3513609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6F19047F-BF9C-7442-1766-6618D6258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27" y="1949371"/>
            <a:ext cx="8273146" cy="47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75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D8F28-8EDC-0DA2-9DB9-72A5D65ED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AB496EE-1E45-AB94-5926-29AA5C42C34A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8316DE64-8548-B199-1016-574A4A63E5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F6F9FFF-FDA1-DE9F-3F8B-BF790E1287F5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D38A600F-227C-5E0A-CD41-6C26313A7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D1759B7-504D-E430-6206-81EBDD59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1FD9245-01FD-9989-5AE3-CC3A00F31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80B131C5-71CA-A443-6CA6-10C33ED7773C}"/>
              </a:ext>
            </a:extLst>
          </p:cNvPr>
          <p:cNvSpPr/>
          <p:nvPr/>
        </p:nvSpPr>
        <p:spPr>
          <a:xfrm>
            <a:off x="435427" y="1886591"/>
            <a:ext cx="8474529" cy="489311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65E6917-2855-0C55-04CB-91BE62E53765}"/>
              </a:ext>
            </a:extLst>
          </p:cNvPr>
          <p:cNvGrpSpPr/>
          <p:nvPr/>
        </p:nvGrpSpPr>
        <p:grpSpPr>
          <a:xfrm>
            <a:off x="576447" y="1028012"/>
            <a:ext cx="3102923" cy="740904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06FFC50C-F4CA-B649-7AD1-730207FACC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7C619B57-5338-4DAE-8D48-969750D8BD0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4D8D6C7F-3CD5-EF5F-F1C9-9E6C74F4D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282628" cy="34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원칙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FCB39C8C-1C01-F2BF-9D7D-9FB8CD11388B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799931"/>
            <a:ext cx="8610599" cy="4800159"/>
            <a:chOff x="475444" y="3339806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B67870AD-088D-D93E-D5D1-C75140DB7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44" y="3339806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A8A4006E-8E55-B067-8667-1D2093486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05" y="3424785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18" name="Text Box 62">
            <a:extLst>
              <a:ext uri="{FF2B5EF4-FFF2-40B4-BE49-F238E27FC236}">
                <a16:creationId xmlns:a16="http://schemas.microsoft.com/office/drawing/2014/main" id="{F6E17B9F-FCAE-5969-EBB9-9FDCEE501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2573172"/>
            <a:ext cx="8474529" cy="35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2000" b="1" dirty="0">
                <a:solidFill>
                  <a:srgbClr val="C00000"/>
                </a:solidFill>
              </a:rPr>
              <a:t>가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  <a:r>
              <a:rPr lang="ko-KR" altLang="en-US" sz="2000" b="1" dirty="0">
                <a:solidFill>
                  <a:srgbClr val="C00000"/>
                </a:solidFill>
              </a:rPr>
              <a:t>대상자를 개인으로 파악한다</a:t>
            </a:r>
            <a:r>
              <a:rPr lang="en-US" altLang="ko-KR" sz="2000" b="1" dirty="0">
                <a:solidFill>
                  <a:srgbClr val="C00000"/>
                </a:solidFill>
              </a:rPr>
              <a:t>(</a:t>
            </a:r>
            <a:r>
              <a:rPr lang="ko-KR" altLang="en-US" sz="2000" b="1" dirty="0">
                <a:solidFill>
                  <a:srgbClr val="C00000"/>
                </a:solidFill>
              </a:rPr>
              <a:t>개별화</a:t>
            </a:r>
            <a:r>
              <a:rPr lang="en-US" altLang="ko-KR" sz="2000" b="1" dirty="0">
                <a:solidFill>
                  <a:srgbClr val="C00000"/>
                </a:solidFill>
              </a:rPr>
              <a:t>)</a:t>
            </a:r>
          </a:p>
          <a:p>
            <a:pPr fontAlgn="base"/>
            <a:endParaRPr lang="en-US" altLang="ko-KR" sz="900" b="1" dirty="0"/>
          </a:p>
          <a:p>
            <a:pPr marL="342900" indent="-342900" fontAlgn="base">
              <a:buFontTx/>
              <a:buChar char="-"/>
            </a:pPr>
            <a:r>
              <a:rPr lang="ko-KR" altLang="en-US" sz="2000" b="1" dirty="0"/>
              <a:t>대상자의 신체적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심리적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생활환경의 특성을 이해한다</a:t>
            </a:r>
            <a:r>
              <a:rPr lang="en-US" altLang="ko-KR" sz="2000" b="1" dirty="0"/>
              <a:t>.</a:t>
            </a:r>
          </a:p>
          <a:p>
            <a:pPr marL="342900" indent="-342900" fontAlgn="base">
              <a:buFontTx/>
              <a:buChar char="-"/>
            </a:pPr>
            <a:r>
              <a:rPr lang="ko-KR" altLang="en-US" sz="2000" b="1" dirty="0"/>
              <a:t>대상자의 개인적 특성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질병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과거 생활사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경제력 등을 이해한다</a:t>
            </a:r>
            <a:r>
              <a:rPr lang="en-US" altLang="ko-KR" sz="2000" b="1" dirty="0"/>
              <a:t>.</a:t>
            </a:r>
          </a:p>
          <a:p>
            <a:pPr marL="342900" indent="-342900" fontAlgn="base">
              <a:buFontTx/>
              <a:buChar char="-"/>
            </a:pPr>
            <a:r>
              <a:rPr lang="ko-KR" altLang="en-US" sz="2000" b="1" dirty="0"/>
              <a:t>대상자의 가족관계 이웃과의 관계 등을 이해한다</a:t>
            </a:r>
            <a:r>
              <a:rPr lang="en-US" altLang="ko-KR" sz="2000" b="1" dirty="0"/>
              <a:t>. </a:t>
            </a:r>
          </a:p>
          <a:p>
            <a:pPr marL="342900" indent="-342900" fontAlgn="base">
              <a:buFontTx/>
              <a:buChar char="-"/>
            </a:pPr>
            <a:r>
              <a:rPr lang="ko-KR" altLang="en-US" sz="2000" b="1" dirty="0"/>
              <a:t>그 외 대상자의 종교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성향 등에 대해서도 이해한다</a:t>
            </a:r>
            <a:endParaRPr lang="en-US" altLang="ko-KR" sz="2000" b="1" dirty="0"/>
          </a:p>
          <a:p>
            <a:pPr marL="342900" indent="-342900" fontAlgn="base">
              <a:buFontTx/>
              <a:buChar char="-"/>
            </a:pPr>
            <a:endParaRPr lang="en-US" altLang="ko-KR" sz="900" dirty="0"/>
          </a:p>
          <a:p>
            <a:pPr fontAlgn="base"/>
            <a:r>
              <a:rPr lang="ko-KR" altLang="en-US" sz="2000" b="1" dirty="0">
                <a:solidFill>
                  <a:srgbClr val="C00000"/>
                </a:solidFill>
              </a:rPr>
              <a:t>나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  <a:r>
              <a:rPr lang="ko-KR" altLang="en-US" sz="2000" b="1" dirty="0">
                <a:solidFill>
                  <a:srgbClr val="C00000"/>
                </a:solidFill>
              </a:rPr>
              <a:t>대상자의 감정 표현을 존중한다</a:t>
            </a:r>
            <a:r>
              <a:rPr lang="en-US" altLang="ko-KR" sz="2000" b="1" dirty="0">
                <a:solidFill>
                  <a:srgbClr val="C00000"/>
                </a:solidFill>
              </a:rPr>
              <a:t>(</a:t>
            </a:r>
            <a:r>
              <a:rPr lang="ko-KR" altLang="en-US" sz="2000" b="1" dirty="0">
                <a:solidFill>
                  <a:srgbClr val="C00000"/>
                </a:solidFill>
              </a:rPr>
              <a:t>의도적 감정 표현</a:t>
            </a:r>
            <a:r>
              <a:rPr lang="en-US" altLang="ko-KR" sz="2000" b="1" dirty="0">
                <a:solidFill>
                  <a:srgbClr val="C00000"/>
                </a:solidFill>
              </a:rPr>
              <a:t>)</a:t>
            </a:r>
          </a:p>
          <a:p>
            <a:pPr fontAlgn="base"/>
            <a:endParaRPr lang="en-US" altLang="ko-KR" sz="900" b="1" dirty="0"/>
          </a:p>
          <a:p>
            <a:pPr fontAlgn="base"/>
            <a:r>
              <a:rPr lang="en-US" altLang="ko-KR" sz="2000" b="1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ko-KR" sz="20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ko-KR" altLang="en-US" sz="2000" dirty="0">
                <a:latin typeface="+mj-lt"/>
                <a:ea typeface="+mn-ea"/>
                <a:cs typeface="Calibri Light" panose="020F0302020204030204" pitchFamily="34" charset="0"/>
              </a:rPr>
              <a:t>상담 시 다양한 감정이 생긴다는 것을 이해한다</a:t>
            </a:r>
            <a:r>
              <a:rPr lang="en-US" altLang="ko-KR" sz="20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fontAlgn="base"/>
            <a:r>
              <a:rPr lang="en-US" altLang="ko-KR" sz="20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ko-KR" altLang="en-US" sz="2000" dirty="0">
                <a:latin typeface="+mj-lt"/>
                <a:ea typeface="+mn-ea"/>
                <a:cs typeface="Calibri Light" panose="020F0302020204030204" pitchFamily="34" charset="0"/>
              </a:rPr>
              <a:t>감정을 쉽게 표현할 수 있는 분위기 조성</a:t>
            </a:r>
            <a:r>
              <a:rPr lang="en-US" altLang="ko-KR" sz="20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,</a:t>
            </a:r>
            <a:r>
              <a:rPr lang="ko-KR" altLang="en-US" sz="2000" dirty="0">
                <a:latin typeface="+mj-lt"/>
                <a:ea typeface="+mn-ea"/>
                <a:cs typeface="Calibri Light" panose="020F0302020204030204" pitchFamily="34" charset="0"/>
              </a:rPr>
              <a:t> 대상자의 감정을 정확히 파악해야 한다</a:t>
            </a:r>
            <a:r>
              <a:rPr lang="en-US" altLang="ko-KR" sz="20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 fontAlgn="base"/>
            <a:r>
              <a:rPr lang="en-US" altLang="ko-KR" sz="20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  -&gt;  </a:t>
            </a:r>
            <a:r>
              <a:rPr lang="ko-KR" altLang="en-US" sz="2000" dirty="0">
                <a:latin typeface="+mj-lt"/>
                <a:ea typeface="+mn-ea"/>
                <a:cs typeface="Calibri Light" panose="020F0302020204030204" pitchFamily="34" charset="0"/>
              </a:rPr>
              <a:t>사례관리자 앞에서 다양한 감정 표현</a:t>
            </a:r>
            <a:r>
              <a:rPr lang="en-US" altLang="ko-KR" sz="2000" dirty="0"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rPr>
              <a:t>-&gt; </a:t>
            </a:r>
            <a:r>
              <a:rPr lang="ko-KR" altLang="en-US" sz="2000" dirty="0">
                <a:latin typeface="+mj-lt"/>
                <a:ea typeface="+mn-ea"/>
                <a:cs typeface="Calibri Light" panose="020F0302020204030204" pitchFamily="34" charset="0"/>
              </a:rPr>
              <a:t>신뢰관계 구축을 의미 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F88E6DA0-0333-5B85-1EE5-5E1564A2DF53}"/>
              </a:ext>
            </a:extLst>
          </p:cNvPr>
          <p:cNvGrpSpPr/>
          <p:nvPr/>
        </p:nvGrpSpPr>
        <p:grpSpPr>
          <a:xfrm>
            <a:off x="518712" y="1920239"/>
            <a:ext cx="2932059" cy="571791"/>
            <a:chOff x="589470" y="1484351"/>
            <a:chExt cx="2465388" cy="57179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AutoShape 69">
              <a:extLst>
                <a:ext uri="{FF2B5EF4-FFF2-40B4-BE49-F238E27FC236}">
                  <a16:creationId xmlns:a16="http://schemas.microsoft.com/office/drawing/2014/main" id="{FDEDCA1F-0793-3E55-81E1-85CB59118F8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AutoShape 70">
              <a:extLst>
                <a:ext uri="{FF2B5EF4-FFF2-40B4-BE49-F238E27FC236}">
                  <a16:creationId xmlns:a16="http://schemas.microsoft.com/office/drawing/2014/main" id="{340D4F46-B5E8-C915-9EEF-EA7D14CA8C7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 Box 76">
              <a:extLst>
                <a:ext uri="{FF2B5EF4-FFF2-40B4-BE49-F238E27FC236}">
                  <a16:creationId xmlns:a16="http://schemas.microsoft.com/office/drawing/2014/main" id="{E8BB2225-D4AC-4E64-72F6-80901E0BE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6" y="1530735"/>
              <a:ext cx="2190883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ko-KR" altLang="en-US" sz="2400" b="1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바이스텍의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원칙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58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6CA5D-1795-9867-3334-1AA9BD290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D781D3ED-90EA-565B-2F2A-4E7C7482A50F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1016B7E5-550D-87BA-8F3C-6E9854C3EC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B91B0BCF-74BB-B4A3-CF72-8AD08025BD09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13580D16-1AAB-89F4-A76D-125C4A7F9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8E06016-998E-8D28-D7B0-4261B695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15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78F70C-1EA5-D9EC-3EE6-C99ACF2CF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FE82A90-B7D1-E988-A7B3-00EB93528668}"/>
              </a:ext>
            </a:extLst>
          </p:cNvPr>
          <p:cNvSpPr/>
          <p:nvPr/>
        </p:nvSpPr>
        <p:spPr>
          <a:xfrm>
            <a:off x="435427" y="1886591"/>
            <a:ext cx="8474529" cy="489311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0650873-D334-2A9C-DDE0-A471CF7A0DE2}"/>
              </a:ext>
            </a:extLst>
          </p:cNvPr>
          <p:cNvGrpSpPr/>
          <p:nvPr/>
        </p:nvGrpSpPr>
        <p:grpSpPr>
          <a:xfrm>
            <a:off x="576447" y="1028012"/>
            <a:ext cx="3102923" cy="740904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39571E3A-6824-5642-7B31-5466E3DF23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818C416E-6176-05BC-566B-A1F47EB46FA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A7C3967D-962E-F01B-EF30-B1E26B3DB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282628" cy="34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원칙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0D2178D3-8FBB-18AA-4593-80012C1E4C6A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799931"/>
            <a:ext cx="8610599" cy="4800159"/>
            <a:chOff x="475444" y="3339806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7F58A3AA-70AD-FBD9-F4E4-CFBFA3A60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44" y="3339806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D3E54E57-A7DB-F098-8DFC-7087E0012F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05" y="3424785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18" name="Text Box 62">
            <a:extLst>
              <a:ext uri="{FF2B5EF4-FFF2-40B4-BE49-F238E27FC236}">
                <a16:creationId xmlns:a16="http://schemas.microsoft.com/office/drawing/2014/main" id="{5C6ABC25-81EA-D234-E52B-4A685878F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55" y="2575360"/>
            <a:ext cx="8474529" cy="327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2000" b="1" dirty="0">
                <a:solidFill>
                  <a:srgbClr val="C00000"/>
                </a:solidFill>
              </a:rPr>
              <a:t>다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  <a:r>
              <a:rPr lang="ko-KR" altLang="en-US" sz="2000" b="1" dirty="0">
                <a:solidFill>
                  <a:srgbClr val="C00000"/>
                </a:solidFill>
              </a:rPr>
              <a:t>자신의 감정을 자각하고 조절한다</a:t>
            </a:r>
            <a:r>
              <a:rPr lang="en-US" altLang="ko-KR" sz="2000" b="1" dirty="0">
                <a:solidFill>
                  <a:srgbClr val="C00000"/>
                </a:solidFill>
              </a:rPr>
              <a:t>(</a:t>
            </a:r>
            <a:r>
              <a:rPr lang="ko-KR" altLang="en-US" sz="2000" b="1" dirty="0">
                <a:solidFill>
                  <a:srgbClr val="C00000"/>
                </a:solidFill>
              </a:rPr>
              <a:t>통제된 정서적 관여</a:t>
            </a:r>
            <a:r>
              <a:rPr lang="en-US" altLang="ko-KR" sz="2000" b="1" dirty="0">
                <a:solidFill>
                  <a:srgbClr val="C00000"/>
                </a:solidFill>
              </a:rPr>
              <a:t>)</a:t>
            </a:r>
          </a:p>
          <a:p>
            <a:pPr marL="342900" indent="-342900" fontAlgn="base">
              <a:buFontTx/>
              <a:buChar char="-"/>
            </a:pPr>
            <a:r>
              <a:rPr lang="ko-KR" altLang="en-US" b="1" dirty="0"/>
              <a:t>대상자의 이야기를 들으면서 여러 가지 감정이 생기게 된다</a:t>
            </a:r>
            <a:r>
              <a:rPr lang="en-US" altLang="ko-KR" b="1" dirty="0"/>
              <a:t>. </a:t>
            </a:r>
            <a:br>
              <a:rPr lang="en-US" altLang="ko-KR" b="1" dirty="0"/>
            </a:br>
            <a:r>
              <a:rPr lang="ko-KR" altLang="en-US" b="1" dirty="0"/>
              <a:t>이때 요양보호사는 자신의 감정이 어떻 게 변화되는지 올바로 파악하고 적절히 조절하면서 대상자의 이야기에 귀를 기울여야 한다</a:t>
            </a:r>
            <a:r>
              <a:rPr lang="en-US" altLang="ko-KR" b="1" dirty="0"/>
              <a:t>. </a:t>
            </a:r>
          </a:p>
          <a:p>
            <a:pPr marL="342900" indent="-342900" fontAlgn="base">
              <a:buFontTx/>
              <a:buChar char="-"/>
            </a:pPr>
            <a:r>
              <a:rPr lang="ko-KR" altLang="en-US" b="1" dirty="0"/>
              <a:t>요양보호사가 자신을 뒤돌아보거나 장기요양기관 내에서 </a:t>
            </a:r>
            <a:r>
              <a:rPr lang="ko-KR" altLang="en-US" b="1" dirty="0" err="1"/>
              <a:t>수퍼비전</a:t>
            </a:r>
            <a:r>
              <a:rPr lang="en-US" altLang="ko-KR" b="1" dirty="0"/>
              <a:t>(supervision)</a:t>
            </a:r>
            <a:r>
              <a:rPr lang="ko-KR" altLang="en-US" b="1" dirty="0"/>
              <a:t>을 받는 것은 매우 중요하다</a:t>
            </a:r>
            <a:endParaRPr lang="en-US" altLang="ko-KR" b="1" dirty="0"/>
          </a:p>
          <a:p>
            <a:pPr marL="342900" indent="-342900" fontAlgn="base">
              <a:buFontTx/>
              <a:buChar char="-"/>
            </a:pPr>
            <a:endParaRPr lang="en-US" altLang="ko-KR" sz="1600" dirty="0"/>
          </a:p>
          <a:p>
            <a:pPr fontAlgn="base"/>
            <a:r>
              <a:rPr lang="ko-KR" altLang="en-US" sz="2000" b="1" dirty="0">
                <a:solidFill>
                  <a:srgbClr val="C00000"/>
                </a:solidFill>
              </a:rPr>
              <a:t>라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  <a:r>
              <a:rPr lang="ko-KR" altLang="en-US" sz="2000" b="1" dirty="0">
                <a:solidFill>
                  <a:srgbClr val="C00000"/>
                </a:solidFill>
              </a:rPr>
              <a:t>받아들인다</a:t>
            </a:r>
            <a:r>
              <a:rPr lang="en-US" altLang="ko-KR" sz="2000" b="1" dirty="0">
                <a:solidFill>
                  <a:srgbClr val="C00000"/>
                </a:solidFill>
              </a:rPr>
              <a:t>(</a:t>
            </a:r>
            <a:r>
              <a:rPr lang="ko-KR" altLang="en-US" sz="2000" b="1" dirty="0">
                <a:solidFill>
                  <a:srgbClr val="C00000"/>
                </a:solidFill>
              </a:rPr>
              <a:t>수용</a:t>
            </a:r>
            <a:r>
              <a:rPr lang="en-US" altLang="ko-KR" sz="2000" b="1" dirty="0">
                <a:solidFill>
                  <a:srgbClr val="C00000"/>
                </a:solidFill>
              </a:rPr>
              <a:t>: Acceptance) </a:t>
            </a:r>
          </a:p>
          <a:p>
            <a:pPr marL="285750" indent="-285750" fontAlgn="base">
              <a:buFontTx/>
              <a:buChar char="-"/>
            </a:pPr>
            <a:r>
              <a:rPr lang="ko-KR" altLang="en-US" b="1" dirty="0"/>
              <a:t>대상자 자신 또는 타인에게 해를 주지 않는다면 대상자의 생각이나 행동에 대한 편견 을 버리고 먼저 받아들여야 한다</a:t>
            </a:r>
            <a:r>
              <a:rPr lang="en-US" altLang="ko-KR" b="1" dirty="0"/>
              <a:t>. </a:t>
            </a:r>
          </a:p>
          <a:p>
            <a:pPr marL="285750" indent="-285750" fontAlgn="base">
              <a:buFontTx/>
              <a:buChar char="-"/>
            </a:pPr>
            <a:r>
              <a:rPr lang="ko-KR" altLang="en-US" b="1" dirty="0"/>
              <a:t>또한 왜 그런 생각이나 행동을 했는지에 대해 깊이 이해하도록 한다</a:t>
            </a:r>
            <a:r>
              <a:rPr lang="en-US" altLang="ko-KR" b="1" dirty="0"/>
              <a:t>. </a:t>
            </a:r>
          </a:p>
          <a:p>
            <a:pPr marL="342900" indent="-342900" fontAlgn="base">
              <a:buFontTx/>
              <a:buChar char="-"/>
            </a:pPr>
            <a:endParaRPr lang="en-US" altLang="ko-KR" sz="900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E106E357-9B01-0EDF-A060-63F6EB757984}"/>
              </a:ext>
            </a:extLst>
          </p:cNvPr>
          <p:cNvGrpSpPr/>
          <p:nvPr/>
        </p:nvGrpSpPr>
        <p:grpSpPr>
          <a:xfrm>
            <a:off x="518712" y="1920239"/>
            <a:ext cx="2932059" cy="571791"/>
            <a:chOff x="589470" y="1484351"/>
            <a:chExt cx="2465388" cy="57179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AutoShape 69">
              <a:extLst>
                <a:ext uri="{FF2B5EF4-FFF2-40B4-BE49-F238E27FC236}">
                  <a16:creationId xmlns:a16="http://schemas.microsoft.com/office/drawing/2014/main" id="{E689FA8B-C485-8FC4-E0C7-8204A9418B7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AutoShape 70">
              <a:extLst>
                <a:ext uri="{FF2B5EF4-FFF2-40B4-BE49-F238E27FC236}">
                  <a16:creationId xmlns:a16="http://schemas.microsoft.com/office/drawing/2014/main" id="{4BD749E9-685A-5832-BEDC-4D79B8B98D9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 Box 76">
              <a:extLst>
                <a:ext uri="{FF2B5EF4-FFF2-40B4-BE49-F238E27FC236}">
                  <a16:creationId xmlns:a16="http://schemas.microsoft.com/office/drawing/2014/main" id="{8753D7B5-B116-FEF0-2A77-572A71984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6" y="1530735"/>
              <a:ext cx="2328278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ko-KR" altLang="en-US" sz="2400" b="1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바이스텍의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원칙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796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F4341-8DFD-EF9A-6744-DBA039761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7D19B08-E16C-042D-CE13-AA1D7BAC636D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CAB53E58-044B-63CD-E1B3-30298E3C84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0D53CFF-EE08-2622-8C43-271EC0BD2EE3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7D4927CF-4D20-A003-2EBA-385239F7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4E7D7C47-0871-632B-EC17-638C3418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0050E0-586B-2B4A-C46D-C77C85D2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26CD45C4-BDF7-D71A-7939-C2884F144FF4}"/>
              </a:ext>
            </a:extLst>
          </p:cNvPr>
          <p:cNvSpPr/>
          <p:nvPr/>
        </p:nvSpPr>
        <p:spPr>
          <a:xfrm>
            <a:off x="435427" y="1886591"/>
            <a:ext cx="8474529" cy="489311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3E4E10-7EE6-5E2C-B53F-6BDCC7A1D605}"/>
              </a:ext>
            </a:extLst>
          </p:cNvPr>
          <p:cNvGrpSpPr/>
          <p:nvPr/>
        </p:nvGrpSpPr>
        <p:grpSpPr>
          <a:xfrm>
            <a:off x="576447" y="1028012"/>
            <a:ext cx="3102923" cy="740904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55FADC82-B73D-27BA-0328-1BCA1BED35A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EF8B0E18-64D7-7428-5934-89CE3868CD2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01B43650-9AA4-E850-5990-353E2DB9E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282628" cy="34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원칙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F4CFD9FB-24DF-4D39-A812-6B60CA99B5DE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1799931"/>
            <a:ext cx="8610599" cy="4800159"/>
            <a:chOff x="475444" y="3339806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8349D7D1-8DBD-40DD-E926-3F341E015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44" y="3339806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0D4CCEF7-B1C4-AE83-73C8-1A1734A7F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05" y="3424785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18" name="Text Box 62">
            <a:extLst>
              <a:ext uri="{FF2B5EF4-FFF2-40B4-BE49-F238E27FC236}">
                <a16:creationId xmlns:a16="http://schemas.microsoft.com/office/drawing/2014/main" id="{9F1C0B75-ECD0-5651-542E-5B1C51BCB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06" y="2660246"/>
            <a:ext cx="833077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2000" b="1" dirty="0">
                <a:solidFill>
                  <a:srgbClr val="C00000"/>
                </a:solidFill>
              </a:rPr>
              <a:t>마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  <a:r>
              <a:rPr lang="ko-KR" altLang="en-US" sz="2000" b="1" dirty="0">
                <a:solidFill>
                  <a:srgbClr val="C00000"/>
                </a:solidFill>
              </a:rPr>
              <a:t>대상자를 일방적으로 비난하지 않는다</a:t>
            </a:r>
            <a:r>
              <a:rPr lang="en-US" altLang="ko-KR" sz="2000" b="1" dirty="0">
                <a:solidFill>
                  <a:srgbClr val="C00000"/>
                </a:solidFill>
              </a:rPr>
              <a:t>(</a:t>
            </a:r>
            <a:r>
              <a:rPr lang="ko-KR" altLang="en-US" sz="2000" b="1" dirty="0">
                <a:solidFill>
                  <a:srgbClr val="C00000"/>
                </a:solidFill>
              </a:rPr>
              <a:t>비심판적 태도</a:t>
            </a:r>
            <a:r>
              <a:rPr lang="en-US" altLang="ko-KR" sz="2000" b="1" dirty="0"/>
              <a:t>) </a:t>
            </a:r>
          </a:p>
          <a:p>
            <a:pPr marL="342900" indent="-342900" fontAlgn="base">
              <a:buFontTx/>
              <a:buChar char="-"/>
            </a:pPr>
            <a:r>
              <a:rPr lang="ko-KR" altLang="en-US" sz="2000" b="1" dirty="0"/>
              <a:t>대상자는 어떤 일에 실패하거나 간혹 부적절한 말과 행동을 하는 경우가 있다</a:t>
            </a:r>
            <a:r>
              <a:rPr lang="en-US" altLang="ko-KR" sz="2000" b="1" dirty="0"/>
              <a:t>. </a:t>
            </a:r>
          </a:p>
          <a:p>
            <a:pPr marL="342900" indent="-342900" fontAlgn="base">
              <a:buFontTx/>
              <a:buChar char="-"/>
            </a:pPr>
            <a:r>
              <a:rPr lang="ko-KR" altLang="en-US" sz="2000" b="1" dirty="0"/>
              <a:t>이때 요양보호사는 그로 인해 대상자의 인격이나 가능성 등을 부정적으로 판단하거나 일방적으로 질책해서는 안 된다</a:t>
            </a:r>
            <a:r>
              <a:rPr lang="en-US" altLang="ko-KR" sz="2000" b="1" dirty="0"/>
              <a:t>. </a:t>
            </a:r>
          </a:p>
          <a:p>
            <a:pPr marL="342900" indent="-342900" fontAlgn="base">
              <a:buFontTx/>
              <a:buChar char="-"/>
            </a:pPr>
            <a:endParaRPr lang="en-US" altLang="ko-KR" sz="2000" b="1" dirty="0"/>
          </a:p>
          <a:p>
            <a:pPr fontAlgn="base"/>
            <a:r>
              <a:rPr lang="ko-KR" altLang="en-US" sz="2000" b="1" dirty="0">
                <a:solidFill>
                  <a:srgbClr val="C00000"/>
                </a:solidFill>
              </a:rPr>
              <a:t>바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  <a:r>
              <a:rPr lang="ko-KR" altLang="en-US" sz="2000" b="1" dirty="0">
                <a:solidFill>
                  <a:srgbClr val="C00000"/>
                </a:solidFill>
              </a:rPr>
              <a:t>대상자의 자기 결정을 돕고 존중한다</a:t>
            </a:r>
            <a:r>
              <a:rPr lang="en-US" altLang="ko-KR" sz="2000" b="1" dirty="0">
                <a:solidFill>
                  <a:srgbClr val="C00000"/>
                </a:solidFill>
              </a:rPr>
              <a:t>(</a:t>
            </a:r>
            <a:r>
              <a:rPr lang="ko-KR" altLang="en-US" sz="2000" b="1" dirty="0">
                <a:solidFill>
                  <a:srgbClr val="C00000"/>
                </a:solidFill>
              </a:rPr>
              <a:t>이용자의 자기 결정</a:t>
            </a:r>
            <a:r>
              <a:rPr lang="en-US" altLang="ko-KR" sz="2000" b="1" dirty="0"/>
              <a:t>) </a:t>
            </a:r>
          </a:p>
          <a:p>
            <a:pPr marL="342900" indent="-342900" fontAlgn="base">
              <a:buFontTx/>
              <a:buChar char="-"/>
            </a:pPr>
            <a:r>
              <a:rPr lang="ko-KR" altLang="en-US" sz="2000" b="1" dirty="0"/>
              <a:t>대상자가 결정한 내용이 자신 또는 타인에게 해를 주지 않고 공공 복지에 위반되지 않는다면 요양보호사는 대상자의 능력이나 내용의 타당성을 판단하여 결정하는 데 필요한 정보를 제공한다</a:t>
            </a:r>
            <a:r>
              <a:rPr lang="en-US" altLang="ko-KR" sz="2000" b="1" dirty="0"/>
              <a:t>. </a:t>
            </a:r>
          </a:p>
          <a:p>
            <a:pPr marL="342900" indent="-342900" fontAlgn="base">
              <a:buFontTx/>
              <a:buChar char="-"/>
            </a:pPr>
            <a:r>
              <a:rPr lang="ko-KR" altLang="en-US" sz="2000" b="1" dirty="0"/>
              <a:t>그 결과 어떤 일이 생길 수 있는지 예상하여 대상자의 결정을 돕고 그 결과를 존중하며 지켜본다</a:t>
            </a:r>
            <a:r>
              <a:rPr lang="en-US" altLang="ko-KR" sz="2000" b="1" dirty="0"/>
              <a:t>.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CFEF8C3-56D8-1F76-BBCB-5F0FDA5101C1}"/>
              </a:ext>
            </a:extLst>
          </p:cNvPr>
          <p:cNvGrpSpPr/>
          <p:nvPr/>
        </p:nvGrpSpPr>
        <p:grpSpPr>
          <a:xfrm>
            <a:off x="518712" y="1920239"/>
            <a:ext cx="2932059" cy="571791"/>
            <a:chOff x="589470" y="1484351"/>
            <a:chExt cx="2465388" cy="57179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AutoShape 69">
              <a:extLst>
                <a:ext uri="{FF2B5EF4-FFF2-40B4-BE49-F238E27FC236}">
                  <a16:creationId xmlns:a16="http://schemas.microsoft.com/office/drawing/2014/main" id="{86C89A1A-A0EA-29F5-C376-D632941CEA5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AutoShape 70">
              <a:extLst>
                <a:ext uri="{FF2B5EF4-FFF2-40B4-BE49-F238E27FC236}">
                  <a16:creationId xmlns:a16="http://schemas.microsoft.com/office/drawing/2014/main" id="{1463B015-F0BF-FF1A-4BA8-28E16CDDF79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 Box 76">
              <a:extLst>
                <a:ext uri="{FF2B5EF4-FFF2-40B4-BE49-F238E27FC236}">
                  <a16:creationId xmlns:a16="http://schemas.microsoft.com/office/drawing/2014/main" id="{6677C834-56A2-434D-E277-7037AF237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6" y="1530735"/>
              <a:ext cx="2254955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ko-KR" altLang="en-US" sz="2400" b="1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바이스텍의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원칙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116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C2CC7-8B7C-3B0D-DE82-DE15E5D95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75A6730-57AE-ED40-4105-2D4A708401FB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6247FB93-DEA5-5020-D7B3-C9E39312C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5C3C0FD-EE32-E8C6-0EFA-6634ADA9A5C8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C13C62FB-E0CD-BE77-F164-CD1E79EA0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3E64BFE-0423-C11A-8CD5-3DC26FA3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7AEF61-B58C-4BAB-0A93-9C211523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BEDB313-EB56-E702-ABCA-A4CD55024991}"/>
              </a:ext>
            </a:extLst>
          </p:cNvPr>
          <p:cNvSpPr/>
          <p:nvPr/>
        </p:nvSpPr>
        <p:spPr>
          <a:xfrm>
            <a:off x="435427" y="1886591"/>
            <a:ext cx="8474529" cy="4893110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163C215-C8A4-09C7-4778-5B7EFA4E633E}"/>
              </a:ext>
            </a:extLst>
          </p:cNvPr>
          <p:cNvGrpSpPr/>
          <p:nvPr/>
        </p:nvGrpSpPr>
        <p:grpSpPr>
          <a:xfrm>
            <a:off x="576447" y="1028012"/>
            <a:ext cx="3102923" cy="740904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B271C436-F754-EADD-91BC-F4FAD488430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0D69DE6A-8ADA-4024-0EDA-18B048046F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0A72C6A6-2E9C-981F-E86E-7401DCDAD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282628" cy="341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원칙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A916C030-D893-8A44-BF55-4CB53CD58C0B}"/>
              </a:ext>
            </a:extLst>
          </p:cNvPr>
          <p:cNvGrpSpPr>
            <a:grpSpLocks/>
          </p:cNvGrpSpPr>
          <p:nvPr/>
        </p:nvGrpSpPr>
        <p:grpSpPr bwMode="auto">
          <a:xfrm>
            <a:off x="299357" y="1801905"/>
            <a:ext cx="8610599" cy="4800159"/>
            <a:chOff x="475444" y="3339806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BABED189-09BA-E359-51D4-40D59FD81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444" y="3339806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ko-KR" altLang="en-US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1A1B76D8-A12C-62EC-8238-40CE9D6DC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505" y="3424785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18" name="Text Box 62">
            <a:extLst>
              <a:ext uri="{FF2B5EF4-FFF2-40B4-BE49-F238E27FC236}">
                <a16:creationId xmlns:a16="http://schemas.microsoft.com/office/drawing/2014/main" id="{9807EFA1-35C5-3957-7504-9E90D349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306" y="2660246"/>
            <a:ext cx="8330774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fontAlgn="base"/>
            <a:r>
              <a:rPr lang="ko-KR" altLang="en-US" sz="2000" b="1" dirty="0">
                <a:solidFill>
                  <a:srgbClr val="C00000"/>
                </a:solidFill>
              </a:rPr>
              <a:t>사</a:t>
            </a:r>
            <a:r>
              <a:rPr lang="en-US" altLang="ko-KR" sz="2000" b="1" dirty="0">
                <a:solidFill>
                  <a:srgbClr val="C00000"/>
                </a:solidFill>
              </a:rPr>
              <a:t>. </a:t>
            </a:r>
            <a:r>
              <a:rPr lang="ko-KR" altLang="en-US" sz="2000" b="1" dirty="0">
                <a:solidFill>
                  <a:srgbClr val="C00000"/>
                </a:solidFill>
              </a:rPr>
              <a:t>비밀을 유지하여 신뢰를 쌓는다</a:t>
            </a:r>
            <a:r>
              <a:rPr lang="en-US" altLang="ko-KR" sz="2000" b="1" dirty="0">
                <a:solidFill>
                  <a:srgbClr val="C00000"/>
                </a:solidFill>
              </a:rPr>
              <a:t>(</a:t>
            </a:r>
            <a:r>
              <a:rPr lang="ko-KR" altLang="en-US" sz="2000" b="1" dirty="0">
                <a:solidFill>
                  <a:srgbClr val="C00000"/>
                </a:solidFill>
              </a:rPr>
              <a:t>비밀 유지</a:t>
            </a:r>
            <a:r>
              <a:rPr lang="en-US" altLang="ko-KR" sz="2000" b="1" dirty="0">
                <a:solidFill>
                  <a:srgbClr val="C00000"/>
                </a:solidFill>
              </a:rPr>
              <a:t>) </a:t>
            </a:r>
          </a:p>
          <a:p>
            <a:pPr fontAlgn="base"/>
            <a:endParaRPr lang="en-US" altLang="ko-KR" sz="2000" b="1" dirty="0">
              <a:solidFill>
                <a:srgbClr val="C00000"/>
              </a:solidFill>
            </a:endParaRPr>
          </a:p>
          <a:p>
            <a:pPr fontAlgn="base"/>
            <a:r>
              <a:rPr lang="en-US" altLang="ko-KR" sz="2000" b="1" dirty="0">
                <a:solidFill>
                  <a:srgbClr val="C00000"/>
                </a:solidFill>
              </a:rPr>
              <a:t>-</a:t>
            </a:r>
            <a:r>
              <a:rPr lang="ko-KR" altLang="en-US" sz="2000" b="1" dirty="0"/>
              <a:t>의사소통을 통해 알게 된 내용을 대상자의 허락 없이 제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자에게 공개하지 않겠다는 약속이다</a:t>
            </a:r>
            <a:r>
              <a:rPr lang="en-US" altLang="ko-KR" sz="2000" b="1" dirty="0"/>
              <a:t>. </a:t>
            </a:r>
          </a:p>
          <a:p>
            <a:pPr fontAlgn="base"/>
            <a:r>
              <a:rPr lang="en-US" altLang="ko-KR" sz="2000" b="1" dirty="0"/>
              <a:t>-</a:t>
            </a:r>
            <a:r>
              <a:rPr lang="ko-KR" altLang="en-US" sz="2000" b="1" dirty="0"/>
              <a:t>이를 지킴으로써 요양보호사와 대상자 사이에 기본적인 신뢰 관계가 형성될 수 있다</a:t>
            </a:r>
            <a:r>
              <a:rPr lang="en-US" altLang="ko-KR" sz="2000" b="1" dirty="0"/>
              <a:t>. </a:t>
            </a:r>
          </a:p>
          <a:p>
            <a:pPr fontAlgn="base"/>
            <a:r>
              <a:rPr lang="ko-KR" altLang="en-US" sz="2000" b="1" dirty="0"/>
              <a:t>여기서 ‘</a:t>
            </a:r>
            <a:r>
              <a:rPr lang="ko-KR" altLang="en-US" sz="2000" b="1" dirty="0" err="1"/>
              <a:t>비밀’이란</a:t>
            </a:r>
            <a:r>
              <a:rPr lang="ko-KR" altLang="en-US" sz="2000" b="1" dirty="0"/>
              <a:t> 대상자의 개인정보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생년월일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주소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출신지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연락처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가족 구성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병명 등</a:t>
            </a:r>
            <a:r>
              <a:rPr lang="en-US" altLang="ko-KR" sz="2000" b="1" dirty="0"/>
              <a:t>), </a:t>
            </a:r>
            <a:r>
              <a:rPr lang="ko-KR" altLang="en-US" sz="2000" b="1" dirty="0"/>
              <a:t>대상자가 말한 내용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사례 관리자가 기록한 내용 등이다</a:t>
            </a:r>
            <a:endParaRPr lang="en-US" altLang="ko-KR" sz="2000" b="1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83C9CEF8-AEB1-CF13-8AC7-D0C336B48F54}"/>
              </a:ext>
            </a:extLst>
          </p:cNvPr>
          <p:cNvGrpSpPr/>
          <p:nvPr/>
        </p:nvGrpSpPr>
        <p:grpSpPr>
          <a:xfrm>
            <a:off x="518712" y="1920239"/>
            <a:ext cx="2932059" cy="571791"/>
            <a:chOff x="589470" y="1484351"/>
            <a:chExt cx="2465388" cy="57179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0" name="AutoShape 69">
              <a:extLst>
                <a:ext uri="{FF2B5EF4-FFF2-40B4-BE49-F238E27FC236}">
                  <a16:creationId xmlns:a16="http://schemas.microsoft.com/office/drawing/2014/main" id="{AD4AEC88-5693-58D7-ABB3-5506F3690F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AutoShape 70">
              <a:extLst>
                <a:ext uri="{FF2B5EF4-FFF2-40B4-BE49-F238E27FC236}">
                  <a16:creationId xmlns:a16="http://schemas.microsoft.com/office/drawing/2014/main" id="{F3BA6405-0B6C-2DEC-01A0-64F29D5104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 Box 76">
              <a:extLst>
                <a:ext uri="{FF2B5EF4-FFF2-40B4-BE49-F238E27FC236}">
                  <a16:creationId xmlns:a16="http://schemas.microsoft.com/office/drawing/2014/main" id="{EF4A21FA-3ABD-3884-A96F-069BC5D2B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6" y="1530735"/>
              <a:ext cx="2254955" cy="4616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ko-KR" altLang="en-US" sz="2400" b="1" dirty="0" err="1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바이스텍의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원칙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78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560FB-C650-4EC3-0192-13E6A3CF6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6B9071B0-BA3D-A248-FFF6-80E2A5F491DE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277635" y="957181"/>
            <a:ext cx="1773907" cy="62865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dist"/>
            <a:r>
              <a:rPr lang="ko-KR" altLang="en-US" sz="2700" dirty="0">
                <a:solidFill>
                  <a:srgbClr val="FF6700"/>
                </a:solidFill>
                <a:latin typeface="HY헤드라인M" pitchFamily="18" charset="-127"/>
                <a:ea typeface="HY헤드라인M" pitchFamily="18" charset="-127"/>
              </a:rPr>
              <a:t>마무리 </a:t>
            </a:r>
            <a:endParaRPr lang="en-US" altLang="ko-KR" sz="3000" dirty="0">
              <a:solidFill>
                <a:srgbClr val="FF67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D4327FE-978A-3248-8194-4BD0338D1DD1}"/>
              </a:ext>
            </a:extLst>
          </p:cNvPr>
          <p:cNvGrpSpPr/>
          <p:nvPr/>
        </p:nvGrpSpPr>
        <p:grpSpPr>
          <a:xfrm>
            <a:off x="1283838" y="2435273"/>
            <a:ext cx="6576324" cy="1987454"/>
            <a:chOff x="1846734" y="1738789"/>
            <a:chExt cx="5348523" cy="1488995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1CCE5391-6045-E084-A48E-78B0BD2D96B6}"/>
                </a:ext>
              </a:extLst>
            </p:cNvPr>
            <p:cNvSpPr/>
            <p:nvPr/>
          </p:nvSpPr>
          <p:spPr>
            <a:xfrm>
              <a:off x="2134766" y="1753644"/>
              <a:ext cx="5060491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FFFF00"/>
                </a:buClr>
              </a:pPr>
              <a:r>
                <a:rPr lang="ko-KR" altLang="en-US" sz="2400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ko-KR" altLang="en-US" sz="2400" spc="-113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효과적인 의사소통과 정서지원</a:t>
              </a:r>
              <a:endParaRPr lang="en-US" altLang="ko-KR" sz="2400" b="1" u="sng" spc="-113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F5D7F1C9-6BBE-36E6-D41C-2F86E6E91B43}"/>
                </a:ext>
              </a:extLst>
            </p:cNvPr>
            <p:cNvSpPr/>
            <p:nvPr/>
          </p:nvSpPr>
          <p:spPr>
            <a:xfrm>
              <a:off x="2134766" y="2271732"/>
              <a:ext cx="5060491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FFFF00"/>
                </a:buClr>
              </a:pPr>
              <a:r>
                <a:rPr lang="ko-KR" altLang="en-US" sz="2400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ko-KR" altLang="en-US" sz="2400" b="1" u="sng" spc="-113" dirty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상황별 의사소통의 실제 </a:t>
              </a:r>
              <a:endParaRPr lang="en-US" altLang="ko-KR" sz="2400" b="1" u="sng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CAB06595-DEB6-89C3-6C22-5D2C906BF7BE}"/>
                </a:ext>
              </a:extLst>
            </p:cNvPr>
            <p:cNvSpPr/>
            <p:nvPr/>
          </p:nvSpPr>
          <p:spPr>
            <a:xfrm>
              <a:off x="2134766" y="2795736"/>
              <a:ext cx="5060491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FFFF00"/>
                </a:buClr>
              </a:pPr>
              <a:r>
                <a:rPr lang="ko-KR" altLang="en-US" sz="2400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ko-KR" altLang="en-US" sz="2400" b="1" u="sng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여가활동 지원 </a:t>
              </a:r>
              <a:endParaRPr lang="en-US" altLang="ko-KR" sz="2400" b="1" u="sng" spc="-11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순서도: 페이지 연결자 14">
              <a:extLst>
                <a:ext uri="{FF2B5EF4-FFF2-40B4-BE49-F238E27FC236}">
                  <a16:creationId xmlns:a16="http://schemas.microsoft.com/office/drawing/2014/main" id="{30ED0AB2-F904-CE53-AAAF-CBE222BA81D7}"/>
                </a:ext>
              </a:extLst>
            </p:cNvPr>
            <p:cNvSpPr/>
            <p:nvPr/>
          </p:nvSpPr>
          <p:spPr>
            <a:xfrm rot="16200000">
              <a:off x="1864734" y="1735645"/>
              <a:ext cx="432000" cy="468000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99D72693-70A1-3EFA-EB5C-89FD5C2EFDCD}"/>
                </a:ext>
              </a:extLst>
            </p:cNvPr>
            <p:cNvSpPr/>
            <p:nvPr/>
          </p:nvSpPr>
          <p:spPr>
            <a:xfrm>
              <a:off x="1908251" y="1738789"/>
              <a:ext cx="302672" cy="380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700" spc="-113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</a:t>
              </a:r>
              <a:endParaRPr lang="ko-KR" altLang="en-US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" name="순서도: 페이지 연결자 16">
              <a:extLst>
                <a:ext uri="{FF2B5EF4-FFF2-40B4-BE49-F238E27FC236}">
                  <a16:creationId xmlns:a16="http://schemas.microsoft.com/office/drawing/2014/main" id="{4AE53C4E-62ED-FFEA-1FA9-D5D95AD9D650}"/>
                </a:ext>
              </a:extLst>
            </p:cNvPr>
            <p:cNvSpPr/>
            <p:nvPr/>
          </p:nvSpPr>
          <p:spPr>
            <a:xfrm rot="16200000">
              <a:off x="1864734" y="2253780"/>
              <a:ext cx="432000" cy="468000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544E221-D640-9FB8-3CB1-7984F3FA4982}"/>
                </a:ext>
              </a:extLst>
            </p:cNvPr>
            <p:cNvSpPr/>
            <p:nvPr/>
          </p:nvSpPr>
          <p:spPr>
            <a:xfrm>
              <a:off x="1908251" y="2256924"/>
              <a:ext cx="302672" cy="380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700" spc="-113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</a:t>
              </a:r>
              <a:endParaRPr lang="ko-KR" altLang="en-US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순서도: 페이지 연결자 18">
              <a:extLst>
                <a:ext uri="{FF2B5EF4-FFF2-40B4-BE49-F238E27FC236}">
                  <a16:creationId xmlns:a16="http://schemas.microsoft.com/office/drawing/2014/main" id="{F06A0D27-6A4B-3932-19DF-CCAD81CAAAE6}"/>
                </a:ext>
              </a:extLst>
            </p:cNvPr>
            <p:cNvSpPr/>
            <p:nvPr/>
          </p:nvSpPr>
          <p:spPr>
            <a:xfrm rot="16200000">
              <a:off x="1864734" y="2777784"/>
              <a:ext cx="432000" cy="468000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4912F88-8D75-D546-C448-CFD3BB3B071B}"/>
                </a:ext>
              </a:extLst>
            </p:cNvPr>
            <p:cNvSpPr/>
            <p:nvPr/>
          </p:nvSpPr>
          <p:spPr>
            <a:xfrm>
              <a:off x="1908251" y="2780928"/>
              <a:ext cx="302672" cy="380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700" spc="-113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3</a:t>
              </a:r>
              <a:endParaRPr lang="ko-KR" altLang="en-US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D57A4B70-0773-D241-D232-08DFE58FA51C}"/>
              </a:ext>
            </a:extLst>
          </p:cNvPr>
          <p:cNvSpPr/>
          <p:nvPr/>
        </p:nvSpPr>
        <p:spPr>
          <a:xfrm>
            <a:off x="3445727" y="857250"/>
            <a:ext cx="158906" cy="6286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A7E5EC6-5CA1-EBF1-0746-D1E46BC0C1A5}"/>
              </a:ext>
            </a:extLst>
          </p:cNvPr>
          <p:cNvSpPr/>
          <p:nvPr/>
        </p:nvSpPr>
        <p:spPr>
          <a:xfrm>
            <a:off x="3654813" y="857250"/>
            <a:ext cx="100361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5" name="오디오 4">
            <a:hlinkClick r:id="" action="ppaction://media"/>
            <a:extLst>
              <a:ext uri="{FF2B5EF4-FFF2-40B4-BE49-F238E27FC236}">
                <a16:creationId xmlns:a16="http://schemas.microsoft.com/office/drawing/2014/main" id="{85B82A17-6DCB-0796-C740-4625860E7A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450000" t="-231250" r="-450000" b="-231250"/>
          <a:stretch>
            <a:fillRect/>
          </a:stretch>
        </p:blipFill>
        <p:spPr>
          <a:xfrm>
            <a:off x="6858000" y="4714875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85615"/>
      </p:ext>
    </p:extLst>
  </p:cSld>
  <p:clrMapOvr>
    <a:masterClrMapping/>
  </p:clrMapOvr>
  <p:transition spd="slow" advTm="2426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1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DA4B8-B00E-64D9-9323-02E1F419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>
            <a:extLst>
              <a:ext uri="{FF2B5EF4-FFF2-40B4-BE49-F238E27FC236}">
                <a16:creationId xmlns:a16="http://schemas.microsoft.com/office/drawing/2014/main" id="{25107B6D-C096-56F7-0456-227EA3F2915E}"/>
              </a:ext>
            </a:extLst>
          </p:cNvPr>
          <p:cNvSpPr txBox="1">
            <a:spLocks noChangeArrowheads="1"/>
          </p:cNvSpPr>
          <p:nvPr/>
        </p:nvSpPr>
        <p:spPr bwMode="black">
          <a:xfrm flipH="1">
            <a:off x="1196068" y="1104871"/>
            <a:ext cx="1175657" cy="62865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dist"/>
            <a:r>
              <a:rPr lang="ko-KR" altLang="en-US" sz="3000" dirty="0">
                <a:solidFill>
                  <a:srgbClr val="FF6700"/>
                </a:solidFill>
                <a:latin typeface="HY헤드라인M" pitchFamily="18" charset="-127"/>
                <a:ea typeface="HY헤드라인M" pitchFamily="18" charset="-127"/>
              </a:rPr>
              <a:t>문제 </a:t>
            </a:r>
            <a:endParaRPr lang="en-US" altLang="ko-KR" sz="3000" dirty="0">
              <a:solidFill>
                <a:srgbClr val="FF67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C756F8F-AF5E-B774-CF72-355C95C98561}"/>
              </a:ext>
            </a:extLst>
          </p:cNvPr>
          <p:cNvGrpSpPr/>
          <p:nvPr/>
        </p:nvGrpSpPr>
        <p:grpSpPr>
          <a:xfrm>
            <a:off x="914400" y="1820636"/>
            <a:ext cx="7467600" cy="3148693"/>
            <a:chOff x="1846735" y="1738789"/>
            <a:chExt cx="5348521" cy="1038098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2EDC2DE-CF41-9E2E-9FDC-73FA4D4FEF03}"/>
                </a:ext>
              </a:extLst>
            </p:cNvPr>
            <p:cNvSpPr/>
            <p:nvPr/>
          </p:nvSpPr>
          <p:spPr>
            <a:xfrm>
              <a:off x="2314733" y="1756635"/>
              <a:ext cx="4880523" cy="994245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FFFF00"/>
                </a:buClr>
              </a:pPr>
              <a:endParaRPr lang="en-US" altLang="ko-KR" sz="1350" spc="-11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buClr>
                  <a:srgbClr val="FFFF00"/>
                </a:buClr>
              </a:pPr>
              <a:r>
                <a:rPr lang="en-US" altLang="ko-KR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1. </a:t>
              </a:r>
              <a:r>
                <a:rPr lang="ko-KR" altLang="en-US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정의에 대해  쓰세요</a:t>
              </a:r>
              <a:r>
                <a:rPr lang="en-US" altLang="ko-KR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.</a:t>
              </a:r>
            </a:p>
            <a:p>
              <a:pPr>
                <a:buClr>
                  <a:srgbClr val="FFFF00"/>
                </a:buClr>
              </a:pPr>
              <a:r>
                <a:rPr lang="en-US" altLang="ko-KR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2. </a:t>
              </a:r>
              <a:r>
                <a:rPr lang="ko-KR" altLang="en-US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비언어적 의사소통의 종류를 쓰세요</a:t>
              </a:r>
              <a:endParaRPr lang="en-US" altLang="ko-KR" spc="-11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buClr>
                  <a:srgbClr val="FFFF00"/>
                </a:buClr>
              </a:pPr>
              <a:r>
                <a:rPr lang="en-US" altLang="ko-KR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3. </a:t>
              </a:r>
              <a:r>
                <a:rPr lang="ko-KR" altLang="en-US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원칙 즉 </a:t>
              </a:r>
              <a:r>
                <a:rPr lang="ko-KR" altLang="en-US" spc="-113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바이스텍의</a:t>
              </a:r>
              <a:r>
                <a:rPr lang="ko-KR" altLang="en-US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7</a:t>
              </a:r>
              <a:r>
                <a:rPr lang="ko-KR" altLang="en-US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원칙을 열거해 주세요 </a:t>
              </a:r>
              <a:endParaRPr lang="en-US" altLang="ko-KR" spc="-11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342900" indent="-342900">
                <a:buClr>
                  <a:srgbClr val="FFFF00"/>
                </a:buClr>
                <a:buAutoNum type="arabicPeriod"/>
              </a:pPr>
              <a:endParaRPr lang="en-US" altLang="ko-KR" spc="-11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순서도: 페이지 연결자 14">
              <a:extLst>
                <a:ext uri="{FF2B5EF4-FFF2-40B4-BE49-F238E27FC236}">
                  <a16:creationId xmlns:a16="http://schemas.microsoft.com/office/drawing/2014/main" id="{9109256D-2048-D943-4413-9CBBFF8D401F}"/>
                </a:ext>
              </a:extLst>
            </p:cNvPr>
            <p:cNvSpPr/>
            <p:nvPr/>
          </p:nvSpPr>
          <p:spPr>
            <a:xfrm rot="16200000">
              <a:off x="1569114" y="2031266"/>
              <a:ext cx="1023242" cy="468000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100" dirty="0">
                  <a:solidFill>
                    <a:prstClr val="white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문제 </a:t>
              </a: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F7FB4897-2051-4B8A-F680-EC2D2CBED9FD}"/>
                </a:ext>
              </a:extLst>
            </p:cNvPr>
            <p:cNvSpPr/>
            <p:nvPr/>
          </p:nvSpPr>
          <p:spPr>
            <a:xfrm>
              <a:off x="1908251" y="1738789"/>
              <a:ext cx="150242" cy="23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ko-KR" altLang="en-US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EE167708-3F1C-55C7-F0BE-7B03B2F50194}"/>
              </a:ext>
            </a:extLst>
          </p:cNvPr>
          <p:cNvSpPr/>
          <p:nvPr/>
        </p:nvSpPr>
        <p:spPr>
          <a:xfrm>
            <a:off x="3931103" y="857250"/>
            <a:ext cx="73479" cy="6286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C26742B-4627-719D-7240-121F2A0F8882}"/>
              </a:ext>
            </a:extLst>
          </p:cNvPr>
          <p:cNvSpPr/>
          <p:nvPr/>
        </p:nvSpPr>
        <p:spPr>
          <a:xfrm>
            <a:off x="3654812" y="857250"/>
            <a:ext cx="170156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06691C3-DB17-708B-538A-548F9F00976F}"/>
              </a:ext>
            </a:extLst>
          </p:cNvPr>
          <p:cNvSpPr/>
          <p:nvPr/>
        </p:nvSpPr>
        <p:spPr>
          <a:xfrm>
            <a:off x="4661808" y="5127172"/>
            <a:ext cx="4261757" cy="579663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r>
              <a:rPr lang="en-US" altLang="ko-KR" sz="2100" spc="-11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2100" spc="-113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정답은 다음 시간에 </a:t>
            </a:r>
            <a:r>
              <a:rPr lang="en-US" altLang="ko-KR" sz="2100" spc="-113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….. </a:t>
            </a:r>
          </a:p>
        </p:txBody>
      </p:sp>
      <p:sp>
        <p:nvSpPr>
          <p:cNvPr id="6" name="순서도: 페이지 연결자 14">
            <a:extLst>
              <a:ext uri="{FF2B5EF4-FFF2-40B4-BE49-F238E27FC236}">
                <a16:creationId xmlns:a16="http://schemas.microsoft.com/office/drawing/2014/main" id="{23B8C853-179C-6779-E95C-2793828C6909}"/>
              </a:ext>
            </a:extLst>
          </p:cNvPr>
          <p:cNvSpPr/>
          <p:nvPr/>
        </p:nvSpPr>
        <p:spPr>
          <a:xfrm rot="16200000">
            <a:off x="3978051" y="4957762"/>
            <a:ext cx="547006" cy="951137"/>
          </a:xfrm>
          <a:prstGeom prst="flowChartOffpageConnector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1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정답</a:t>
            </a:r>
          </a:p>
        </p:txBody>
      </p:sp>
      <p:pic>
        <p:nvPicPr>
          <p:cNvPr id="7" name="오디오 6">
            <a:hlinkClick r:id="" action="ppaction://media"/>
            <a:extLst>
              <a:ext uri="{FF2B5EF4-FFF2-40B4-BE49-F238E27FC236}">
                <a16:creationId xmlns:a16="http://schemas.microsoft.com/office/drawing/2014/main" id="{C70E7EB0-D25E-09EA-56D3-F8DFFC811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450000" t="-231250" r="-450000" b="-231250"/>
          <a:stretch>
            <a:fillRect/>
          </a:stretch>
        </p:blipFill>
        <p:spPr>
          <a:xfrm>
            <a:off x="6858000" y="4714875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28790"/>
      </p:ext>
    </p:extLst>
  </p:cSld>
  <p:clrMapOvr>
    <a:masterClrMapping/>
  </p:clrMapOvr>
  <p:transition spd="slow" advTm="534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1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2400" y="3654878"/>
            <a:ext cx="4614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2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j-ea"/>
                <a:ea typeface="+mj-ea"/>
              </a:rPr>
              <a:t>효과적인 의사소통과 정서지원</a:t>
            </a:r>
            <a:endParaRPr lang="en-US" altLang="ko-KR" sz="2000" b="1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+mj-ea"/>
              <a:ea typeface="+mj-ea"/>
            </a:endParaRPr>
          </a:p>
          <a:p>
            <a:pPr marL="228600" indent="-228600">
              <a:buAutoNum type="arabicPeriod"/>
            </a:pPr>
            <a:r>
              <a:rPr lang="ko-KR" altLang="en-US" sz="2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j-ea"/>
                <a:ea typeface="+mj-ea"/>
              </a:rPr>
              <a:t>상황별 의사소통의 실제</a:t>
            </a:r>
            <a:endParaRPr lang="en-US" altLang="ko-KR" sz="2000" b="1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+mj-ea"/>
              <a:ea typeface="+mj-ea"/>
            </a:endParaRPr>
          </a:p>
          <a:p>
            <a:pPr marL="228600" indent="-228600">
              <a:buAutoNum type="arabicPeriod"/>
            </a:pPr>
            <a:r>
              <a:rPr lang="ko-KR" altLang="en-US" sz="2000" b="1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+mj-ea"/>
                <a:ea typeface="+mj-ea"/>
              </a:rPr>
              <a:t>여가활동 지원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447569" y="2721429"/>
            <a:ext cx="5644244" cy="544286"/>
          </a:xfrm>
          <a:prstGeom prst="rect">
            <a:avLst/>
          </a:prstGeom>
          <a:solidFill>
            <a:srgbClr val="38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prstClr val="white"/>
                </a:solidFill>
                <a:latin typeface="+mj-lt"/>
              </a:rPr>
              <a:t>제 </a:t>
            </a:r>
            <a:r>
              <a:rPr lang="en-US" altLang="ko-KR" sz="2400" dirty="0">
                <a:solidFill>
                  <a:prstClr val="white"/>
                </a:solidFill>
                <a:latin typeface="+mj-lt"/>
              </a:rPr>
              <a:t>8</a:t>
            </a:r>
            <a:r>
              <a:rPr lang="ko-KR" altLang="en-US" sz="2400" dirty="0">
                <a:solidFill>
                  <a:prstClr val="white"/>
                </a:solidFill>
                <a:latin typeface="+mj-lt"/>
              </a:rPr>
              <a:t>장 의사소통과 정서지원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7701" y="314895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400" b="1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CF93DD-A9A0-FAA7-BEB1-116044B0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2071687"/>
            <a:ext cx="2846614" cy="31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0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486403" y="2734691"/>
            <a:ext cx="3616347" cy="1650994"/>
          </a:xfrm>
          <a:prstGeom prst="rect">
            <a:avLst/>
          </a:prstGeom>
          <a:solidFill>
            <a:srgbClr val="38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839" y="3269215"/>
            <a:ext cx="271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n>
                  <a:solidFill>
                    <a:srgbClr val="5B9BD5">
                      <a:alpha val="0"/>
                    </a:srgbClr>
                  </a:solidFill>
                </a:ln>
                <a:solidFill>
                  <a:prstClr val="white"/>
                </a:solidFill>
                <a:latin typeface="+mn-ea"/>
              </a:rPr>
              <a:t>The End</a:t>
            </a:r>
            <a:endParaRPr lang="ko-KR" altLang="en-US" sz="4000" dirty="0">
              <a:ln>
                <a:solidFill>
                  <a:srgbClr val="5B9BD5">
                    <a:alpha val="0"/>
                  </a:srgbClr>
                </a:solidFill>
              </a:ln>
              <a:solidFill>
                <a:prstClr val="white"/>
              </a:solidFill>
              <a:latin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4642226-3E67-110A-2BCD-41726DD2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" y="1758043"/>
            <a:ext cx="4109357" cy="36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3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1277635" y="957181"/>
            <a:ext cx="1773907" cy="62865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dist"/>
            <a:r>
              <a:rPr lang="ko-KR" altLang="en-US" sz="2700" dirty="0">
                <a:solidFill>
                  <a:srgbClr val="FF6700"/>
                </a:solidFill>
                <a:latin typeface="HY헤드라인M" pitchFamily="18" charset="-127"/>
                <a:ea typeface="HY헤드라인M" pitchFamily="18" charset="-127"/>
              </a:rPr>
              <a:t>학습목표 </a:t>
            </a:r>
            <a:endParaRPr lang="en-US" altLang="ko-KR" sz="3000" dirty="0">
              <a:solidFill>
                <a:srgbClr val="FF67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283838" y="2275114"/>
            <a:ext cx="7038290" cy="2147613"/>
            <a:chOff x="1846734" y="1738789"/>
            <a:chExt cx="5724240" cy="1488995"/>
          </a:xfrm>
        </p:grpSpPr>
        <p:sp>
          <p:nvSpPr>
            <p:cNvPr id="8" name="직사각형 7"/>
            <p:cNvSpPr/>
            <p:nvPr/>
          </p:nvSpPr>
          <p:spPr>
            <a:xfrm>
              <a:off x="2134766" y="1753598"/>
              <a:ext cx="5405222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FFFF00"/>
                </a:buClr>
              </a:pPr>
              <a:r>
                <a:rPr lang="ko-KR" altLang="en-US" sz="2400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ko-KR" altLang="en-US" sz="2400" b="1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유형과 원칙을 이해한다</a:t>
              </a:r>
              <a:endParaRPr lang="en-US" altLang="ko-KR" sz="2400" b="1" spc="-11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134765" y="2271732"/>
              <a:ext cx="5436209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FFFF00"/>
                </a:buClr>
              </a:pPr>
              <a:r>
                <a:rPr lang="ko-KR" altLang="en-US" sz="2400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ko-KR" altLang="en-US" sz="2400" b="1" spc="-113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상활별</a:t>
              </a:r>
              <a:r>
                <a:rPr lang="ko-KR" altLang="en-US" sz="2400" b="1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의사소통 방법을 활용한다</a:t>
              </a:r>
              <a:endParaRPr lang="en-US" altLang="ko-KR" sz="2400" b="1" spc="-11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134765" y="2795736"/>
              <a:ext cx="5405222" cy="432048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FFFF00"/>
                </a:buClr>
              </a:pPr>
              <a:r>
                <a:rPr lang="ko-KR" altLang="en-US" sz="2400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  </a:t>
              </a:r>
              <a:r>
                <a:rPr lang="ko-KR" altLang="en-US" sz="2400" b="1" spc="-113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여가활동의 유형을 이해하고 활동을 지원한다</a:t>
              </a:r>
              <a:endParaRPr lang="en-US" altLang="ko-KR" sz="2400" b="1" spc="-113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순서도: 페이지 연결자 14"/>
            <p:cNvSpPr/>
            <p:nvPr/>
          </p:nvSpPr>
          <p:spPr>
            <a:xfrm rot="16200000">
              <a:off x="1864734" y="1735645"/>
              <a:ext cx="432000" cy="468000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908251" y="1738789"/>
              <a:ext cx="302672" cy="380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700" spc="-113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1</a:t>
              </a:r>
              <a:endParaRPr lang="ko-KR" altLang="en-US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7" name="순서도: 페이지 연결자 16"/>
            <p:cNvSpPr/>
            <p:nvPr/>
          </p:nvSpPr>
          <p:spPr>
            <a:xfrm rot="16200000">
              <a:off x="1864734" y="2253780"/>
              <a:ext cx="432000" cy="468000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908251" y="2256924"/>
              <a:ext cx="302672" cy="380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700" spc="-113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2</a:t>
              </a:r>
              <a:endParaRPr lang="ko-KR" altLang="en-US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9" name="순서도: 페이지 연결자 18"/>
            <p:cNvSpPr/>
            <p:nvPr/>
          </p:nvSpPr>
          <p:spPr>
            <a:xfrm rot="16200000">
              <a:off x="1864734" y="2777784"/>
              <a:ext cx="432000" cy="468000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908251" y="2780928"/>
              <a:ext cx="302672" cy="3804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700" spc="-113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3</a:t>
              </a:r>
              <a:endParaRPr lang="ko-KR" altLang="en-US" sz="2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EA5250-72EA-13CA-5149-0EB4BDC119C6}"/>
              </a:ext>
            </a:extLst>
          </p:cNvPr>
          <p:cNvSpPr/>
          <p:nvPr/>
        </p:nvSpPr>
        <p:spPr>
          <a:xfrm>
            <a:off x="3445727" y="857250"/>
            <a:ext cx="158906" cy="6286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A9F0C99-0B12-B597-6A10-90E517F15D32}"/>
              </a:ext>
            </a:extLst>
          </p:cNvPr>
          <p:cNvSpPr/>
          <p:nvPr/>
        </p:nvSpPr>
        <p:spPr>
          <a:xfrm>
            <a:off x="3654813" y="857250"/>
            <a:ext cx="117087" cy="6286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850F221-0C7B-7159-F83F-E4FD965C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1" y="111935"/>
            <a:ext cx="1676399" cy="95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78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/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21028" y="1284152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r>
              <a:rPr lang="ko-KR" altLang="en-US" dirty="0">
                <a:solidFill>
                  <a:prstClr val="black"/>
                </a:solidFill>
                <a:latin typeface="+mn-ea"/>
              </a:rPr>
              <a:t>의사소통의 정의 및 필요성 </a:t>
            </a:r>
            <a:endParaRPr lang="en-US" altLang="ko-KR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0ED98-B0C5-4158-B88A-69A5E4BCF9D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985B21-DAB4-EC6A-32BC-EC6A2F8F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0202C35-21F6-B1FA-919C-6B15F9C5E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18" y="1970985"/>
            <a:ext cx="5343564" cy="2828946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AE896074-C37F-E10D-BC08-82D29857F8D6}"/>
              </a:ext>
            </a:extLst>
          </p:cNvPr>
          <p:cNvSpPr/>
          <p:nvPr/>
        </p:nvSpPr>
        <p:spPr>
          <a:xfrm>
            <a:off x="424542" y="4740730"/>
            <a:ext cx="8294915" cy="1175656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ko-KR" altLang="en-US" sz="24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endParaRPr lang="en-US" altLang="ko-KR" sz="2400" b="1" spc="-11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7943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0E398-3DEA-6686-4C96-D37ACA267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E6E8DBCD-E2D1-7D47-2C07-DADC3A35E7D2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8CBAFDFE-CCE4-217B-37B9-93C126C9EB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6240778-1FF9-4A38-0B88-76F773DFD8E1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2703250-9FFD-91A8-AF9E-DAA4C125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ACAEC0-B132-9DD4-F8A2-19CA9B0D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9608D86-313A-2811-459B-A2B2D0608199}"/>
              </a:ext>
            </a:extLst>
          </p:cNvPr>
          <p:cNvSpPr/>
          <p:nvPr/>
        </p:nvSpPr>
        <p:spPr>
          <a:xfrm>
            <a:off x="424542" y="2073729"/>
            <a:ext cx="8294915" cy="3118758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endParaRPr lang="en-US" altLang="ko-KR" sz="2400" b="1" spc="-11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AutoShape 59">
            <a:extLst>
              <a:ext uri="{FF2B5EF4-FFF2-40B4-BE49-F238E27FC236}">
                <a16:creationId xmlns:a16="http://schemas.microsoft.com/office/drawing/2014/main" id="{E5DAC93E-ED48-88D3-AADD-1685B8AA2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90" y="2211960"/>
            <a:ext cx="8021782" cy="2980527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ko-KR" altLang="en-US" sz="2000" spc="-11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000" b="1" dirty="0">
                <a:latin typeface="+mn-ea"/>
              </a:rPr>
              <a:t>둘 또는 그 이상 사람 사이에 사실 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생각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의견 또는 감정의 </a:t>
            </a:r>
            <a:endParaRPr lang="en-US" altLang="ko-KR" sz="2000" b="1" dirty="0"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>
                <a:latin typeface="+mn-ea"/>
              </a:rPr>
              <a:t>교환을 통하여 공통적으로 이해를 하고</a:t>
            </a:r>
            <a:r>
              <a:rPr lang="en-US" altLang="ko-KR" sz="2000" b="1" dirty="0">
                <a:latin typeface="+mn-ea"/>
              </a:rPr>
              <a:t>, 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r>
              <a:rPr lang="ko-KR" altLang="en-US" sz="2000" b="1" dirty="0">
                <a:latin typeface="+mn-ea"/>
              </a:rPr>
              <a:t>듣는 사람의 의식이나 태도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행동에 변화를 일으키는 과정 </a:t>
            </a:r>
            <a:endParaRPr lang="zh-CN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2597321-68E3-63A4-895B-1643E6DDB2B7}"/>
              </a:ext>
            </a:extLst>
          </p:cNvPr>
          <p:cNvGrpSpPr/>
          <p:nvPr/>
        </p:nvGrpSpPr>
        <p:grpSpPr>
          <a:xfrm>
            <a:off x="581890" y="1280207"/>
            <a:ext cx="3102923" cy="747150"/>
            <a:chOff x="589470" y="1484351"/>
            <a:chExt cx="2465388" cy="571791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B23BDD55-4631-EDEF-40B8-2C509C7D6A0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70C4BC62-C4C7-F6FC-2486-D4A8AEBB44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D7C2891D-0AC7-671A-AF96-EA424F622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328279" cy="35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정의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38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73281-9845-0E6A-FC5C-F0380897C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1981A47-37B7-748D-8DDC-DA822D1C640D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E5EF74C1-10C9-1CE3-762A-EE3A244AE1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D6C9628E-8F6E-6597-DDBA-ED22C4637E62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6D71DDC-74A1-5D58-253A-322B111C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5B105E2-1B97-1730-BE20-9F1EF61F6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D7E6756A-5486-9685-0DB8-08028B176254}"/>
              </a:ext>
            </a:extLst>
          </p:cNvPr>
          <p:cNvSpPr/>
          <p:nvPr/>
        </p:nvSpPr>
        <p:spPr>
          <a:xfrm>
            <a:off x="413658" y="2087965"/>
            <a:ext cx="8305800" cy="3633669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</a:pPr>
            <a:endParaRPr lang="en-US" altLang="ko-KR" sz="2400" b="1" spc="-113" dirty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AutoShape 59">
            <a:extLst>
              <a:ext uri="{FF2B5EF4-FFF2-40B4-BE49-F238E27FC236}">
                <a16:creationId xmlns:a16="http://schemas.microsoft.com/office/drawing/2014/main" id="{A2805FE7-672C-AC57-6A06-498F8255D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90" y="2211960"/>
            <a:ext cx="8021782" cy="3633669"/>
          </a:xfrm>
          <a:prstGeom prst="roundRect">
            <a:avLst>
              <a:gd name="adj" fmla="val 4690"/>
            </a:avLst>
          </a:prstGeom>
          <a:solidFill>
            <a:srgbClr val="3333FF">
              <a:alpha val="10196"/>
            </a:srgbClr>
          </a:solidFill>
          <a:ln w="571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2000" b="1" dirty="0"/>
              <a:t>가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대상자 및 가족과의 신뢰관계 형성에 도움을 준다</a:t>
            </a:r>
            <a:endParaRPr lang="en-US" altLang="ko-KR" sz="20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/>
              <a:t>나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요양보호서비스에 필요한 정보를 원활하게 수집할 수 있다</a:t>
            </a:r>
            <a:endParaRPr lang="en-US" altLang="ko-KR" sz="20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/>
              <a:t>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대상자를 깊이 이해하고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서비스의 질을 향상할 수 있다</a:t>
            </a:r>
            <a:r>
              <a:rPr lang="en-US" altLang="ko-KR" sz="2000" b="1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/>
              <a:t>라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자신의 생각과 감정을 효과적으로 표현하여 좋은 관계를 형성할 </a:t>
            </a:r>
            <a:endParaRPr lang="en-US" altLang="ko-KR" sz="2000" b="1" dirty="0"/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/>
              <a:t>수 있다</a:t>
            </a:r>
            <a:r>
              <a:rPr lang="en-US" altLang="ko-KR" sz="2000" b="1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2000" b="1" dirty="0"/>
              <a:t>마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타 전문직과의 원활한 업무 협조에 도움이 된다</a:t>
            </a:r>
            <a:r>
              <a:rPr lang="en-US" altLang="ko-KR" sz="2400" b="1" dirty="0"/>
              <a:t>.</a:t>
            </a:r>
            <a:endParaRPr lang="en-US" altLang="ko-KR" sz="2400" b="1" spc="-113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DB061D7-7DB9-06BB-4BC3-D2FA3D0A18E5}"/>
              </a:ext>
            </a:extLst>
          </p:cNvPr>
          <p:cNvGrpSpPr/>
          <p:nvPr/>
        </p:nvGrpSpPr>
        <p:grpSpPr>
          <a:xfrm>
            <a:off x="581890" y="1280208"/>
            <a:ext cx="3364181" cy="891607"/>
            <a:chOff x="589470" y="1484351"/>
            <a:chExt cx="2465388" cy="682343"/>
          </a:xfrm>
        </p:grpSpPr>
        <p:sp>
          <p:nvSpPr>
            <p:cNvPr id="8" name="AutoShape 69">
              <a:extLst>
                <a:ext uri="{FF2B5EF4-FFF2-40B4-BE49-F238E27FC236}">
                  <a16:creationId xmlns:a16="http://schemas.microsoft.com/office/drawing/2014/main" id="{5474B971-4AEC-32AA-110A-49D182E5DA0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AutoShape 70">
              <a:extLst>
                <a:ext uri="{FF2B5EF4-FFF2-40B4-BE49-F238E27FC236}">
                  <a16:creationId xmlns:a16="http://schemas.microsoft.com/office/drawing/2014/main" id="{57D70674-C572-D396-2DE1-09239FD2A9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" name="Text Box 76">
              <a:extLst>
                <a:ext uri="{FF2B5EF4-FFF2-40B4-BE49-F238E27FC236}">
                  <a16:creationId xmlns:a16="http://schemas.microsoft.com/office/drawing/2014/main" id="{DA2915CD-EC99-54EE-80DF-EC2059FA5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356853" cy="635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필요성 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054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0A6D6-FE37-FE1B-5529-7894445B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9D608002-C901-A069-3767-9B038BCD413B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636D3583-85B3-CABA-E2D1-304B828404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9FAEAD0-DBE5-78D6-F4B1-04EFF05436F8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2BA4A98D-44C0-EE47-432B-78717869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78709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C7CAAA8-F379-761B-994A-605D08FD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75E383-11A6-2C54-E978-04AF3D48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C5EB3AAE-DAB2-B922-FCC7-F54CACBA0B25}"/>
              </a:ext>
            </a:extLst>
          </p:cNvPr>
          <p:cNvSpPr/>
          <p:nvPr/>
        </p:nvSpPr>
        <p:spPr>
          <a:xfrm>
            <a:off x="424543" y="2195632"/>
            <a:ext cx="8474529" cy="4357568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89D132E-D3B7-B940-FA65-9E58108F1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29" y="2389414"/>
            <a:ext cx="8198428" cy="4098472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98B858E-74A3-984F-80CF-85CA7D57253F}"/>
              </a:ext>
            </a:extLst>
          </p:cNvPr>
          <p:cNvGrpSpPr/>
          <p:nvPr/>
        </p:nvGrpSpPr>
        <p:grpSpPr>
          <a:xfrm>
            <a:off x="581890" y="1256390"/>
            <a:ext cx="3102923" cy="770967"/>
            <a:chOff x="589470" y="1466124"/>
            <a:chExt cx="2465388" cy="590018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894DD3E1-5CAD-4C45-579D-F997145136E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333C4623-9387-8649-4EE9-675299D046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54558" y="1466124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CC44CC0D-7169-4CED-05A7-624D638C9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330197" cy="35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유형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02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286F3-E2E5-5D17-F232-8BEB10B78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8EFE0E23-A2D7-9C0A-9AD7-1C8B9C50F050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D891C464-DF7A-7C10-D33E-FE851FDDD7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19FB8C-AA76-8FF4-ADEC-AF6E64980739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A9273DE9-DCB7-1C08-D9BA-B3D438EA6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36F911F-D7D7-31EA-D08A-82298F42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754DEE-2BC5-E8B1-6B4A-04EA9F32D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699BA02E-A2A1-E375-3181-57C4839D8245}"/>
              </a:ext>
            </a:extLst>
          </p:cNvPr>
          <p:cNvSpPr/>
          <p:nvPr/>
        </p:nvSpPr>
        <p:spPr>
          <a:xfrm>
            <a:off x="424543" y="2195632"/>
            <a:ext cx="8474529" cy="4357568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B009832-1068-FEDD-0AE4-95FDE20F2F33}"/>
              </a:ext>
            </a:extLst>
          </p:cNvPr>
          <p:cNvGrpSpPr/>
          <p:nvPr/>
        </p:nvGrpSpPr>
        <p:grpSpPr>
          <a:xfrm>
            <a:off x="581890" y="1280207"/>
            <a:ext cx="3102923" cy="747150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C8291647-7A52-0A0C-FC9D-FE3B61425D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BEFFA436-EE53-C0AE-C6C5-63E9060BCF2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4B8A0E5D-25E7-E0A3-9ADA-20B8726493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265330" cy="35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유형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D311BA4C-58CE-5C55-BD56-03EF2458BFE4}"/>
              </a:ext>
            </a:extLst>
          </p:cNvPr>
          <p:cNvGrpSpPr>
            <a:grpSpLocks/>
          </p:cNvGrpSpPr>
          <p:nvPr/>
        </p:nvGrpSpPr>
        <p:grpSpPr bwMode="auto">
          <a:xfrm>
            <a:off x="581891" y="2280558"/>
            <a:ext cx="8021782" cy="4075248"/>
            <a:chOff x="468313" y="3429000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486490C8-CDA1-0579-2842-C5765FD96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429000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8A666516-321B-9FB8-EEDD-6AF3ADE47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46" y="3513609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892A4B-E7AB-00BE-4CE6-FBD18B9C3EEA}"/>
              </a:ext>
            </a:extLst>
          </p:cNvPr>
          <p:cNvSpPr txBox="1"/>
          <p:nvPr/>
        </p:nvSpPr>
        <p:spPr>
          <a:xfrm>
            <a:off x="860663" y="2396534"/>
            <a:ext cx="6876358" cy="3743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ko-KR" sz="2400" b="1" dirty="0">
                <a:solidFill>
                  <a:schemeClr val="tx1"/>
                </a:solidFill>
              </a:rPr>
              <a:t>(1)  </a:t>
            </a:r>
            <a:r>
              <a:rPr lang="ko-KR" altLang="en-US" sz="2400" b="1" dirty="0">
                <a:solidFill>
                  <a:schemeClr val="tx1"/>
                </a:solidFill>
              </a:rPr>
              <a:t>언어적 의사소통</a:t>
            </a:r>
            <a:endParaRPr lang="en-US" altLang="ko-KR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dirty="0">
                <a:solidFill>
                  <a:schemeClr val="tx1"/>
                </a:solidFill>
              </a:rPr>
              <a:t>언어는 사람의 생각이나 감정을 효과적으로 전달할 수 있는 의사소통의 방법</a:t>
            </a:r>
            <a:endParaRPr lang="en-US" altLang="ko-KR" sz="1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05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800" b="1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</a:t>
            </a:r>
            <a:r>
              <a:rPr lang="en-US" altLang="ko-KR" sz="1800" b="1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 </a:t>
            </a:r>
            <a:r>
              <a:rPr lang="ko-KR" altLang="en-US" sz="1800" b="1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단점</a:t>
            </a:r>
            <a:r>
              <a:rPr lang="en-US" altLang="ko-KR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pc="-113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개인차이로 인한 편차가 크다</a:t>
            </a:r>
            <a:endParaRPr lang="en-US" altLang="ko-KR" sz="1800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같은 단어를 사용하더라도 다른 의미로 사용</a:t>
            </a:r>
            <a:endParaRPr lang="en-US" altLang="ko-KR" sz="1800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감정을 표현하는 방법의 다름 </a:t>
            </a:r>
            <a:endParaRPr lang="en-US" altLang="ko-KR" sz="1800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1800" spc="-113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어휘의 사용 정도에도 차이가 있음 </a:t>
            </a:r>
            <a:endParaRPr lang="en-US" altLang="ko-KR" sz="2000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8173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FEADE-35DA-8D38-62C5-4BBB86FE1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254B51DF-89AD-C80F-EA24-47B5FDDD9764}"/>
              </a:ext>
            </a:extLst>
          </p:cNvPr>
          <p:cNvGrpSpPr/>
          <p:nvPr/>
        </p:nvGrpSpPr>
        <p:grpSpPr>
          <a:xfrm>
            <a:off x="-564627" y="100205"/>
            <a:ext cx="11067407" cy="808396"/>
            <a:chOff x="-634608" y="912055"/>
            <a:chExt cx="11231107" cy="808396"/>
          </a:xfrm>
        </p:grpSpPr>
        <p:pic>
          <p:nvPicPr>
            <p:cNvPr id="16" name="Picture 5" descr="C:\Users\yangyang\Desktop\청명한하늘과 들판\나무한그루.PNG">
              <a:extLst>
                <a:ext uri="{FF2B5EF4-FFF2-40B4-BE49-F238E27FC236}">
                  <a16:creationId xmlns:a16="http://schemas.microsoft.com/office/drawing/2014/main" id="{0B9F1303-C344-37A8-C05C-89593BB9D7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77215"/>
            <a:stretch/>
          </p:blipFill>
          <p:spPr bwMode="auto">
            <a:xfrm>
              <a:off x="-634608" y="1592416"/>
              <a:ext cx="11231107" cy="128035"/>
            </a:xfrm>
            <a:prstGeom prst="rect">
              <a:avLst/>
            </a:prstGeom>
            <a:noFill/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A3756B7-688A-97AB-F04D-49E4B8D4D8B8}"/>
                </a:ext>
              </a:extLst>
            </p:cNvPr>
            <p:cNvSpPr/>
            <p:nvPr/>
          </p:nvSpPr>
          <p:spPr>
            <a:xfrm>
              <a:off x="811763" y="912055"/>
              <a:ext cx="7881139" cy="7533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3600" b="1" dirty="0">
                  <a:solidFill>
                    <a:prstClr val="black"/>
                  </a:solidFill>
                </a:rPr>
                <a:t>1. </a:t>
              </a:r>
              <a:r>
                <a:rPr lang="ko-KR" altLang="en-US" sz="3600" b="1" dirty="0">
                  <a:solidFill>
                    <a:prstClr val="black"/>
                  </a:solidFill>
                </a:rPr>
                <a:t>효과적인 의사소통과 정서지원</a:t>
              </a:r>
            </a:p>
          </p:txBody>
        </p:sp>
      </p:grpSp>
      <p:sp>
        <p:nvSpPr>
          <p:cNvPr id="14" name="Rectangle 3">
            <a:extLst>
              <a:ext uri="{FF2B5EF4-FFF2-40B4-BE49-F238E27FC236}">
                <a16:creationId xmlns:a16="http://schemas.microsoft.com/office/drawing/2014/main" id="{AC88F17B-C424-EAB7-B456-D4D56CFA1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29" y="1265976"/>
            <a:ext cx="8153400" cy="53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kumimoji="1" sz="2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o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o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2B166E"/>
              </a:buClr>
              <a:buFontTx/>
              <a:buNone/>
            </a:pPr>
            <a:endParaRPr lang="en-US" altLang="ko-KR" sz="24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EF08713E-64C5-6B1C-350E-8C9148F0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5D40ED98-B0C5-4158-B88A-69A5E4BCF9D4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E6DE5C-ACE5-C1C6-6B36-0CA5EB552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2" y="163287"/>
            <a:ext cx="1371600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33EB7BB7-5000-6206-790A-8C803D11C460}"/>
              </a:ext>
            </a:extLst>
          </p:cNvPr>
          <p:cNvSpPr/>
          <p:nvPr/>
        </p:nvSpPr>
        <p:spPr>
          <a:xfrm>
            <a:off x="424543" y="2195632"/>
            <a:ext cx="8474529" cy="4357568"/>
          </a:xfrm>
          <a:prstGeom prst="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endParaRPr lang="en-US" altLang="ko-KR" sz="2400" b="1" spc="-113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BBE086D-BF54-6309-13EB-63C305C73B3D}"/>
              </a:ext>
            </a:extLst>
          </p:cNvPr>
          <p:cNvGrpSpPr/>
          <p:nvPr/>
        </p:nvGrpSpPr>
        <p:grpSpPr>
          <a:xfrm>
            <a:off x="581890" y="1280207"/>
            <a:ext cx="3102923" cy="747150"/>
            <a:chOff x="589470" y="1484351"/>
            <a:chExt cx="2465388" cy="571791"/>
          </a:xfrm>
        </p:grpSpPr>
        <p:sp>
          <p:nvSpPr>
            <p:cNvPr id="7" name="AutoShape 69">
              <a:extLst>
                <a:ext uri="{FF2B5EF4-FFF2-40B4-BE49-F238E27FC236}">
                  <a16:creationId xmlns:a16="http://schemas.microsoft.com/office/drawing/2014/main" id="{3549F68D-A551-0374-EF56-2BD20A8384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9470" y="1484351"/>
              <a:ext cx="2465388" cy="57179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gamma/>
                    <a:shade val="36078"/>
                    <a:invGamma/>
                  </a:srgbClr>
                </a:gs>
                <a:gs pos="50000">
                  <a:srgbClr val="CCECFF"/>
                </a:gs>
                <a:gs pos="100000">
                  <a:srgbClr val="CCECFF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CCE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" name="AutoShape 70">
              <a:extLst>
                <a:ext uri="{FF2B5EF4-FFF2-40B4-BE49-F238E27FC236}">
                  <a16:creationId xmlns:a16="http://schemas.microsoft.com/office/drawing/2014/main" id="{DA52AEF1-9778-4F19-3752-BFD7ADAD27E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8044" y="1484351"/>
              <a:ext cx="2400300" cy="50492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CECFF">
                    <a:alpha val="89999"/>
                  </a:srgbClr>
                </a:gs>
                <a:gs pos="50000">
                  <a:srgbClr val="CCECFF">
                    <a:gamma/>
                    <a:tint val="33725"/>
                    <a:invGamma/>
                  </a:srgbClr>
                </a:gs>
                <a:gs pos="100000">
                  <a:srgbClr val="CCECFF">
                    <a:alpha val="89999"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zh-CN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" name="Text Box 76">
              <a:extLst>
                <a:ext uri="{FF2B5EF4-FFF2-40B4-BE49-F238E27FC236}">
                  <a16:creationId xmlns:a16="http://schemas.microsoft.com/office/drawing/2014/main" id="{96D0487D-8B8C-446E-0D67-4DA1495DE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065" y="1530735"/>
              <a:ext cx="2328279" cy="35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en-US" altLang="ko-KR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3) </a:t>
              </a:r>
              <a:r>
                <a:rPr kumimoji="0" lang="ko-KR" altLang="en-US" sz="2400" b="1" dirty="0">
                  <a:solidFill>
                    <a:srgbClr val="1C1C1C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의사소통의 유형 </a:t>
              </a:r>
              <a:endParaRPr kumimoji="0" lang="en-US" altLang="ko-KR" sz="2400" b="1" dirty="0">
                <a:solidFill>
                  <a:srgbClr val="1C1C1C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1" name="그룹 23">
            <a:extLst>
              <a:ext uri="{FF2B5EF4-FFF2-40B4-BE49-F238E27FC236}">
                <a16:creationId xmlns:a16="http://schemas.microsoft.com/office/drawing/2014/main" id="{86B19FF8-366F-44B1-322F-88B0C5508746}"/>
              </a:ext>
            </a:extLst>
          </p:cNvPr>
          <p:cNvGrpSpPr>
            <a:grpSpLocks/>
          </p:cNvGrpSpPr>
          <p:nvPr/>
        </p:nvGrpSpPr>
        <p:grpSpPr bwMode="auto">
          <a:xfrm>
            <a:off x="581891" y="2280558"/>
            <a:ext cx="8021782" cy="4075248"/>
            <a:chOff x="468313" y="3429000"/>
            <a:chExt cx="2627578" cy="2959162"/>
          </a:xfrm>
        </p:grpSpPr>
        <p:sp>
          <p:nvSpPr>
            <p:cNvPr id="13" name="AutoShape 59">
              <a:extLst>
                <a:ext uri="{FF2B5EF4-FFF2-40B4-BE49-F238E27FC236}">
                  <a16:creationId xmlns:a16="http://schemas.microsoft.com/office/drawing/2014/main" id="{517AACDE-7DC4-6567-99DA-DE4D484DE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429000"/>
              <a:ext cx="2627578" cy="2959162"/>
            </a:xfrm>
            <a:prstGeom prst="roundRect">
              <a:avLst>
                <a:gd name="adj" fmla="val 4690"/>
              </a:avLst>
            </a:prstGeom>
            <a:solidFill>
              <a:srgbClr val="3333FF">
                <a:alpha val="10196"/>
              </a:srgbClr>
            </a:solidFill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 Box 62">
              <a:extLst>
                <a:ext uri="{FF2B5EF4-FFF2-40B4-BE49-F238E27FC236}">
                  <a16:creationId xmlns:a16="http://schemas.microsoft.com/office/drawing/2014/main" id="{FD350B8B-383C-2E62-248D-74EC5CCFE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746" y="3513609"/>
              <a:ext cx="2578100" cy="290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342900" indent="-342900" fontAlgn="base">
                <a:buFont typeface="Arial" panose="020B0604020202020204" pitchFamily="34" charset="0"/>
                <a:buChar char="•"/>
              </a:pPr>
              <a:endParaRPr lang="ko-KR" altLang="en-US" sz="2000" b="1" dirty="0">
                <a:latin typeface="+mn-ea"/>
                <a:ea typeface="+mn-ea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A50C472-AECA-CCA9-85A0-35D0EBD833B5}"/>
              </a:ext>
            </a:extLst>
          </p:cNvPr>
          <p:cNvSpPr txBox="1"/>
          <p:nvPr/>
        </p:nvSpPr>
        <p:spPr>
          <a:xfrm>
            <a:off x="860662" y="2397078"/>
            <a:ext cx="6876358" cy="106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arenBoth"/>
              <a:defRPr/>
            </a:pPr>
            <a:r>
              <a:rPr lang="ko-KR" altLang="en-US" sz="2400" b="1" dirty="0">
                <a:solidFill>
                  <a:schemeClr val="tx1"/>
                </a:solidFill>
              </a:rPr>
              <a:t>언어적 의사소통</a:t>
            </a:r>
            <a:endParaRPr lang="en-US" altLang="ko-KR" sz="2400" b="1" dirty="0"/>
          </a:p>
          <a:p>
            <a:pPr>
              <a:lnSpc>
                <a:spcPct val="150000"/>
              </a:lnSpc>
              <a:defRPr/>
            </a:pPr>
            <a:endParaRPr lang="en-US" altLang="ko-KR" sz="2000" b="1" dirty="0">
              <a:solidFill>
                <a:schemeClr val="tx1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5A3BC806-4992-BA58-95B4-8AEF46B39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498" y="2965464"/>
            <a:ext cx="7806852" cy="31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746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806</Words>
  <Application>Microsoft Office PowerPoint</Application>
  <PresentationFormat>화면 슬라이드 쇼(4:3)</PresentationFormat>
  <Paragraphs>148</Paragraphs>
  <Slides>20</Slides>
  <Notes>4</Notes>
  <HiddenSlides>0</HiddenSlides>
  <MMClips>2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HY헤드라인M</vt:lpstr>
      <vt:lpstr>Yoon 윤고딕 540_TT</vt:lpstr>
      <vt:lpstr>Yoon 윤고딕 550_TT</vt:lpstr>
      <vt:lpstr>맑은 고딕</vt:lpstr>
      <vt:lpstr>-윤고딕330</vt:lpstr>
      <vt:lpstr>Arial</vt:lpstr>
      <vt:lpstr>Calibri</vt:lpstr>
      <vt:lpstr>Calibri Light</vt:lpstr>
      <vt:lpstr>1_Office 테마</vt:lpstr>
      <vt:lpstr>Office 테마</vt:lpstr>
      <vt:lpstr>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김정진</dc:creator>
  <cp:lastModifiedBy>태숙 김</cp:lastModifiedBy>
  <cp:revision>160</cp:revision>
  <dcterms:created xsi:type="dcterms:W3CDTF">2016-01-14T07:27:53Z</dcterms:created>
  <dcterms:modified xsi:type="dcterms:W3CDTF">2025-08-18T01:01:07Z</dcterms:modified>
</cp:coreProperties>
</file>