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4384000" cy="13716000"/>
  <p:notesSz cx="6858000" cy="9144000"/>
  <p:embeddedFontLst>
    <p:embeddedFont>
      <p:font typeface="Gmarket Sans Bold" panose="020B0600000101010101" charset="-127"/>
      <p:bold r:id="rId13"/>
    </p:embeddedFont>
    <p:embeddedFont>
      <p:font typeface="Gmarket Sans Medium" panose="020B0600000101010101" charset="-127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22" autoAdjust="0"/>
  </p:normalViewPr>
  <p:slideViewPr>
    <p:cSldViewPr>
      <p:cViewPr>
        <p:scale>
          <a:sx n="30" d="100"/>
          <a:sy n="30" d="100"/>
        </p:scale>
        <p:origin x="142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8140700" y="2247900"/>
            <a:ext cx="27736800" cy="27292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7800" y="6464300"/>
            <a:ext cx="21882100" cy="495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19518"/>
              </a:lnSpc>
            </a:pPr>
            <a:r>
              <a:rPr lang="en-US" sz="28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도덕</a:t>
            </a:r>
            <a:r>
              <a:rPr lang="en-US" sz="28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중심</a:t>
            </a:r>
            <a:r>
              <a:rPr lang="en-US" sz="28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인성교육을</a:t>
            </a:r>
            <a:r>
              <a:rPr lang="en-US" sz="28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넘어</a:t>
            </a:r>
            <a:r>
              <a:rPr lang="en-US" sz="28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지적·심미적</a:t>
            </a:r>
            <a:r>
              <a:rPr lang="en-US" sz="28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  <a:cs typeface="Gmarket Sans Medium"/>
              </a:rPr>
              <a:t>차원까지</a:t>
            </a:r>
            <a:endParaRPr lang="en-US" sz="2800" b="0" i="0" u="none" strike="noStrike" spc="-100" dirty="0">
              <a:solidFill>
                <a:srgbClr val="000000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0" y="11861800"/>
            <a:ext cx="3162300" cy="952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52600" y="12179300"/>
            <a:ext cx="24892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9518"/>
              </a:lnSpc>
            </a:pPr>
            <a:endParaRPr lang="en-US" sz="1866" b="1" i="0" u="none" strike="noStrike" spc="-100" dirty="0">
              <a:solidFill>
                <a:srgbClr val="000000"/>
              </a:solidFill>
              <a:latin typeface="Gmarket Sans Bold"/>
              <a:ea typeface="Gmarket Sans Bold"/>
              <a:cs typeface="Gmarket Sans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651000"/>
            <a:ext cx="21818600" cy="63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0" y="6083300"/>
            <a:ext cx="21818600" cy="25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2600" y="1689100"/>
            <a:ext cx="2413000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6600" y="12306300"/>
            <a:ext cx="18669000" cy="6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741AF8-AEE8-1F6A-0174-A6A7F9C2EF7C}"/>
              </a:ext>
            </a:extLst>
          </p:cNvPr>
          <p:cNvSpPr txBox="1"/>
          <p:nvPr/>
        </p:nvSpPr>
        <p:spPr>
          <a:xfrm>
            <a:off x="1384300" y="2743200"/>
            <a:ext cx="1629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600" b="1" dirty="0"/>
              <a:t>인성교육의 확장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14338300" y="-7137400"/>
            <a:ext cx="17792700" cy="14198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010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사고와 공감의 공간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13700" y="10401300"/>
            <a:ext cx="4203700" cy="13589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학교는 지식 전달을 넘어 사고와 공감의 공간이어야 한다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709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C9C9C9"/>
                </a:solidFill>
                <a:latin typeface="Gmarket Sans Medium"/>
                <a:ea typeface="Gmarket Sans Medium"/>
                <a:cs typeface="Gmarket Sans Medium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604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737373"/>
                </a:solidFill>
                <a:latin typeface="Gmarket Sans Medium"/>
                <a:ea typeface="Gmarket Sans Medium"/>
                <a:cs typeface="Gmarket Sans Medium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0848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800000">
            <a:off x="3098800" y="8623300"/>
            <a:ext cx="18694400" cy="25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60700" y="2197100"/>
            <a:ext cx="19100800" cy="1866900"/>
          </a:xfrm>
          <a:prstGeom prst="rect">
            <a:avLst/>
          </a:prstGeom>
        </p:spPr>
        <p:txBody>
          <a:bodyPr lIns="0" tIns="133773" rIns="0" bIns="133773" rtlCol="0" anchor="ctr"/>
          <a:lstStyle/>
          <a:p>
            <a:pPr lvl="0" algn="l">
              <a:lnSpc>
                <a:spcPct val="99600"/>
              </a:lnSpc>
            </a:pPr>
            <a:r>
              <a:rPr lang="en-US" sz="10533" b="0" i="0" u="none" strike="noStrike" spc="-3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통합적 인성교육의 필요성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8900" y="6629400"/>
            <a:ext cx="152400" cy="152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0800" y="6629400"/>
            <a:ext cx="152400" cy="152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93200" y="1600200"/>
            <a:ext cx="723900" cy="723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0700" y="4864100"/>
            <a:ext cx="4483100" cy="7772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28905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유기적 연결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90500" y="10401300"/>
            <a:ext cx="4203700" cy="13589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지적·도덕적·심미적·수행성 인성이 서로 영향을 주고받으며 성장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6149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통합적 접근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551400" y="10401300"/>
            <a:ext cx="4330700" cy="13589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각 영역을 분리하지 않고 통합적으로 접근하는 인성교육 필요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7505700" y="7124700"/>
            <a:ext cx="16713200" cy="14211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98800" y="10744200"/>
            <a:ext cx="18973800" cy="1892300"/>
          </a:xfrm>
          <a:prstGeom prst="rect">
            <a:avLst/>
          </a:prstGeom>
        </p:spPr>
        <p:txBody>
          <a:bodyPr lIns="0" tIns="135467" rIns="0" bIns="135467" rtlCol="0" anchor="ctr"/>
          <a:lstStyle/>
          <a:p>
            <a:pPr lvl="0" algn="l">
              <a:lnSpc>
                <a:spcPct val="99600"/>
              </a:lnSpc>
            </a:pPr>
            <a:r>
              <a:rPr lang="en-US" sz="10666" b="0" i="0" u="none" strike="noStrike" spc="-4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결론: 확장된 인성교육의 의미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000" y="10121900"/>
            <a:ext cx="723900" cy="7239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48000" y="3746500"/>
            <a:ext cx="5994400" cy="276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인성교육은 단순히 착한 사람을 만드는 교육이 아니다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도덕적 가치를 넘어 사고와 감성을 포함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전인적 인간 형성을 위한 교육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60700" y="293370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착함을 넘어선 인성교육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85300" y="3746500"/>
            <a:ext cx="5994400" cy="2209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스스로 생각하는 능력 함양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타인과 공감하는 감수성 개발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책임 있게 살아가는 실천력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조화롭고 균형 잡힌 인간으로 성장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98000" y="293370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생각하고 공감하는 인간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735300" y="3746500"/>
            <a:ext cx="5994400" cy="2209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도덕 중심에서 지적 인성으로 확장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심미적 인성을 통한 감성 교육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수행성 인성으로 실천력 강화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통합적이고 포괄적인 인성교육 실현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35300" y="293370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지적·심미적 차원으로의 확장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6451600" y="8547100"/>
            <a:ext cx="14528800" cy="12357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7500" y="10960100"/>
            <a:ext cx="723900" cy="7239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500" y="1562100"/>
            <a:ext cx="20434300" cy="2184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92300" y="5054600"/>
            <a:ext cx="1193800" cy="1066800"/>
          </a:xfrm>
          <a:prstGeom prst="rect">
            <a:avLst/>
          </a:prstGeom>
        </p:spPr>
        <p:txBody>
          <a:bodyPr lIns="0" tIns="133350" rIns="0" bIns="133350" rtlCol="0" anchor="ctr"/>
          <a:lstStyle/>
          <a:p>
            <a:pPr lvl="0" algn="ctr">
              <a:lnSpc>
                <a:spcPct val="87149"/>
              </a:lnSpc>
            </a:pPr>
            <a:r>
              <a:rPr lang="en-US" sz="6000" b="0" i="0" u="none" strike="noStrike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4600" y="5334000"/>
            <a:ext cx="4699000" cy="520700"/>
          </a:xfrm>
          <a:prstGeom prst="rect">
            <a:avLst/>
          </a:prstGeom>
        </p:spPr>
        <p:txBody>
          <a:bodyPr lIns="0" tIns="29803" rIns="0" bIns="29803" rtlCol="0" anchor="ctr"/>
          <a:lstStyle/>
          <a:p>
            <a:pPr lvl="0" algn="l">
              <a:lnSpc>
                <a:spcPct val="102919"/>
              </a:lnSpc>
            </a:pPr>
            <a:r>
              <a:rPr lang="en-US" sz="2933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인성교육 확장의 필요성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400" y="5575300"/>
            <a:ext cx="584200" cy="254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750300" y="5054600"/>
            <a:ext cx="1435100" cy="1066800"/>
          </a:xfrm>
          <a:prstGeom prst="rect">
            <a:avLst/>
          </a:prstGeom>
        </p:spPr>
        <p:txBody>
          <a:bodyPr lIns="0" tIns="133350" rIns="0" bIns="133350" rtlCol="0" anchor="ctr"/>
          <a:lstStyle/>
          <a:p>
            <a:pPr lvl="0" algn="ctr">
              <a:lnSpc>
                <a:spcPct val="87149"/>
              </a:lnSpc>
            </a:pPr>
            <a:r>
              <a:rPr lang="en-US" sz="6000" b="0" i="0" u="none" strike="noStrike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02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82300" y="5334000"/>
            <a:ext cx="4699000" cy="520700"/>
          </a:xfrm>
          <a:prstGeom prst="rect">
            <a:avLst/>
          </a:prstGeom>
        </p:spPr>
        <p:txBody>
          <a:bodyPr lIns="0" tIns="29803" rIns="0" bIns="29803" rtlCol="0" anchor="ctr"/>
          <a:lstStyle/>
          <a:p>
            <a:pPr lvl="0" algn="l">
              <a:lnSpc>
                <a:spcPct val="102919"/>
              </a:lnSpc>
            </a:pPr>
            <a:r>
              <a:rPr lang="en-US" sz="2933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지적 인성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0" y="5575300"/>
            <a:ext cx="584200" cy="254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5798800" y="5054600"/>
            <a:ext cx="1308100" cy="1066800"/>
          </a:xfrm>
          <a:prstGeom prst="rect">
            <a:avLst/>
          </a:prstGeom>
        </p:spPr>
        <p:txBody>
          <a:bodyPr lIns="0" tIns="133350" rIns="0" bIns="133350" rtlCol="0" anchor="ctr"/>
          <a:lstStyle/>
          <a:p>
            <a:pPr lvl="0" algn="ctr">
              <a:lnSpc>
                <a:spcPct val="87149"/>
              </a:lnSpc>
            </a:pPr>
            <a:r>
              <a:rPr lang="en-US" sz="6000" b="0" i="0" u="none" strike="noStrike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780000" y="5334000"/>
            <a:ext cx="4699000" cy="520700"/>
          </a:xfrm>
          <a:prstGeom prst="rect">
            <a:avLst/>
          </a:prstGeom>
        </p:spPr>
        <p:txBody>
          <a:bodyPr lIns="0" tIns="29803" rIns="0" bIns="29803" rtlCol="0" anchor="ctr"/>
          <a:lstStyle/>
          <a:p>
            <a:pPr lvl="0" algn="l">
              <a:lnSpc>
                <a:spcPct val="102919"/>
              </a:lnSpc>
            </a:pPr>
            <a:r>
              <a:rPr lang="en-US" sz="2933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도덕적·시민적 인성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8800" y="5575300"/>
            <a:ext cx="584200" cy="25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816100" y="8864600"/>
            <a:ext cx="1358900" cy="1066800"/>
          </a:xfrm>
          <a:prstGeom prst="rect">
            <a:avLst/>
          </a:prstGeom>
        </p:spPr>
        <p:txBody>
          <a:bodyPr lIns="0" tIns="133350" rIns="0" bIns="133350" rtlCol="0" anchor="ctr"/>
          <a:lstStyle/>
          <a:p>
            <a:pPr lvl="0" algn="ctr">
              <a:lnSpc>
                <a:spcPct val="87149"/>
              </a:lnSpc>
            </a:pPr>
            <a:r>
              <a:rPr lang="en-US" sz="6000" b="0" i="0" u="none" strike="noStrike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04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84600" y="9131300"/>
            <a:ext cx="4699000" cy="520700"/>
          </a:xfrm>
          <a:prstGeom prst="rect">
            <a:avLst/>
          </a:prstGeom>
        </p:spPr>
        <p:txBody>
          <a:bodyPr lIns="0" tIns="29803" rIns="0" bIns="29803" rtlCol="0" anchor="ctr"/>
          <a:lstStyle/>
          <a:p>
            <a:pPr lvl="0" algn="l">
              <a:lnSpc>
                <a:spcPct val="102919"/>
              </a:lnSpc>
            </a:pPr>
            <a:r>
              <a:rPr lang="en-US" sz="2933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수행성 인성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400" y="9385300"/>
            <a:ext cx="584200" cy="254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8750300" y="8864600"/>
            <a:ext cx="1435100" cy="1066800"/>
          </a:xfrm>
          <a:prstGeom prst="rect">
            <a:avLst/>
          </a:prstGeom>
        </p:spPr>
        <p:txBody>
          <a:bodyPr lIns="0" tIns="133350" rIns="0" bIns="133350" rtlCol="0" anchor="ctr"/>
          <a:lstStyle/>
          <a:p>
            <a:pPr lvl="0" algn="ctr">
              <a:lnSpc>
                <a:spcPct val="87149"/>
              </a:lnSpc>
            </a:pPr>
            <a:r>
              <a:rPr lang="en-US" sz="6000" b="0" i="0" u="none" strike="noStrike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05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82300" y="9131300"/>
            <a:ext cx="4699000" cy="520700"/>
          </a:xfrm>
          <a:prstGeom prst="rect">
            <a:avLst/>
          </a:prstGeom>
        </p:spPr>
        <p:txBody>
          <a:bodyPr lIns="0" tIns="29803" rIns="0" bIns="29803" rtlCol="0" anchor="ctr"/>
          <a:lstStyle/>
          <a:p>
            <a:pPr lvl="0" algn="l">
              <a:lnSpc>
                <a:spcPct val="102919"/>
              </a:lnSpc>
            </a:pPr>
            <a:r>
              <a:rPr lang="en-US" sz="2933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심미적 인성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100" y="9385300"/>
            <a:ext cx="584200" cy="2540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5798800" y="8864600"/>
            <a:ext cx="1308100" cy="1066800"/>
          </a:xfrm>
          <a:prstGeom prst="rect">
            <a:avLst/>
          </a:prstGeom>
        </p:spPr>
        <p:txBody>
          <a:bodyPr lIns="0" tIns="133350" rIns="0" bIns="133350" rtlCol="0" anchor="ctr"/>
          <a:lstStyle/>
          <a:p>
            <a:pPr lvl="0" algn="ctr">
              <a:lnSpc>
                <a:spcPct val="87149"/>
              </a:lnSpc>
            </a:pPr>
            <a:r>
              <a:rPr lang="en-US" sz="6000" b="0" i="0" u="none" strike="noStrike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06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780000" y="9131300"/>
            <a:ext cx="4699000" cy="520700"/>
          </a:xfrm>
          <a:prstGeom prst="rect">
            <a:avLst/>
          </a:prstGeom>
        </p:spPr>
        <p:txBody>
          <a:bodyPr lIns="0" tIns="29803" rIns="0" bIns="29803" rtlCol="0" anchor="ctr"/>
          <a:lstStyle/>
          <a:p>
            <a:pPr lvl="0" algn="l">
              <a:lnSpc>
                <a:spcPct val="102919"/>
              </a:lnSpc>
            </a:pPr>
            <a:r>
              <a:rPr lang="en-US" sz="2933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인성의 통합적 연결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68800" y="9385300"/>
            <a:ext cx="584200" cy="25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8356600" y="-6756400"/>
            <a:ext cx="16713200" cy="14211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54200" y="2133600"/>
            <a:ext cx="20218400" cy="1866900"/>
          </a:xfrm>
          <a:prstGeom prst="rect">
            <a:avLst/>
          </a:prstGeom>
        </p:spPr>
        <p:txBody>
          <a:bodyPr lIns="0" tIns="133773" rIns="0" bIns="133773" rtlCol="0" anchor="ctr"/>
          <a:lstStyle/>
          <a:p>
            <a:pPr lvl="0" algn="l">
              <a:lnSpc>
                <a:spcPct val="99600"/>
              </a:lnSpc>
            </a:pPr>
            <a:r>
              <a:rPr lang="en-US" sz="10533" b="0" i="0" u="none" strike="noStrike" spc="-5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왜 인성교육을 확장해야 하는가?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200" y="4495800"/>
            <a:ext cx="20688300" cy="25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6200" y="1587500"/>
            <a:ext cx="723900" cy="723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200" y="4914900"/>
            <a:ext cx="4953000" cy="31369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9300" y="4914900"/>
            <a:ext cx="4953000" cy="31369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0" y="4914900"/>
            <a:ext cx="4953000" cy="31369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76800" y="4914900"/>
            <a:ext cx="4953000" cy="31369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90700" y="9779000"/>
            <a:ext cx="5067300" cy="163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도덕 중심의 전통적 접근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착한 행동에만 초점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사고와 감성 영역 부족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03400" y="8966200"/>
            <a:ext cx="50546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기존 인성교육의 한계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35800" y="9779000"/>
            <a:ext cx="5067300" cy="163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가짜뉴스의 확산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정보 과잉 시대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극단적 갈등 증가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48500" y="8966200"/>
            <a:ext cx="50546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현대 사회의 새로운 문제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80900" y="9779000"/>
            <a:ext cx="5067300" cy="163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선한 의도만으로 부족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복잡한 문제 해결 불가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비판적 판단력 결여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93600" y="8966200"/>
            <a:ext cx="50546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단순한 착함의 한계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526000" y="9779000"/>
            <a:ext cx="5067300" cy="163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스스로 생각하는 힘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타인을 공감하는 능력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책임 있는 실천력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538700" y="8966200"/>
            <a:ext cx="50546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새로운 능력의 필요성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7683500" y="6997700"/>
            <a:ext cx="16713200" cy="14211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24000" y="1827249"/>
            <a:ext cx="18973800" cy="1892300"/>
          </a:xfrm>
          <a:prstGeom prst="rect">
            <a:avLst/>
          </a:prstGeom>
        </p:spPr>
        <p:txBody>
          <a:bodyPr lIns="0" tIns="135467" rIns="0" bIns="135467" rtlCol="0" anchor="ctr"/>
          <a:lstStyle/>
          <a:p>
            <a:pPr lvl="0" algn="l">
              <a:lnSpc>
                <a:spcPct val="99600"/>
              </a:lnSpc>
            </a:pP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지적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인성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-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생각하는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태도</a:t>
            </a:r>
            <a:endParaRPr lang="en-US" sz="10666" b="0" i="0" u="none" strike="noStrike" spc="-4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000" y="10121900"/>
            <a:ext cx="723900" cy="7239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985386" y="7410450"/>
            <a:ext cx="6007100" cy="2209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호기심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끊임없이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질문하고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탐구하는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자세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개방성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다양한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관점을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수용하는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태도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성찰성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자신의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생각을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돌아보는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24200" y="605155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사고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성향</a:t>
            </a:r>
            <a:r>
              <a:rPr lang="ko-KR" alt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－　</a:t>
            </a:r>
            <a:r>
              <a:rPr lang="ko-KR" alt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존리치하트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40900" y="7410450"/>
            <a:ext cx="5994400" cy="2209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정보를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비판적으로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분석하는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근거와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논리를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따지는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습관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진실을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추구하는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지적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정직성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편견과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오류를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경계하는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자세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82200" y="605155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비판적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사고와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진실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추구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226170" y="7590022"/>
            <a:ext cx="5994400" cy="2209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'왜?':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원인과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이유를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탐구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'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근거는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?':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증거와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논리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확인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'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다른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관점은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?':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다양한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시각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고려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질문을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깊이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있는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사고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332200" y="588896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핵심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질문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772" y="-26729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7505700" y="7124700"/>
            <a:ext cx="16713200" cy="14211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51" y="5016500"/>
            <a:ext cx="8915400" cy="2044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9470" y="5016500"/>
            <a:ext cx="8915400" cy="20447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3250" y="7664450"/>
            <a:ext cx="7378700" cy="37655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책임감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자신의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행동에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대한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책임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배려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타인을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존중하고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이해하는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마음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정직과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성실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기본적인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도덕적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가치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'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학교는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작은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사회이다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'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5400000">
            <a:off x="6261100" y="5384800"/>
            <a:ext cx="1092200" cy="127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52600" y="1364585"/>
            <a:ext cx="18973800" cy="1892300"/>
          </a:xfrm>
          <a:prstGeom prst="rect">
            <a:avLst/>
          </a:prstGeom>
        </p:spPr>
        <p:txBody>
          <a:bodyPr lIns="0" tIns="135467" rIns="0" bIns="135467" rtlCol="0" anchor="ctr"/>
          <a:lstStyle/>
          <a:p>
            <a:pPr lvl="0" algn="l">
              <a:lnSpc>
                <a:spcPct val="99600"/>
              </a:lnSpc>
            </a:pP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도덕적·시민적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인성</a:t>
            </a:r>
            <a:endParaRPr lang="en-US" sz="10666" b="0" i="0" u="none" strike="noStrike" spc="-4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5400000">
            <a:off x="17411700" y="5384800"/>
            <a:ext cx="1092200" cy="127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9000" y="10121900"/>
            <a:ext cx="723900" cy="7239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24316" y="5897747"/>
            <a:ext cx="1003300" cy="1905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11690350" y="6446173"/>
            <a:ext cx="1003300" cy="190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654300" y="5715000"/>
            <a:ext cx="7404100" cy="571500"/>
          </a:xfrm>
          <a:prstGeom prst="rect">
            <a:avLst/>
          </a:prstGeom>
        </p:spPr>
        <p:txBody>
          <a:bodyPr lIns="0" tIns="20320" rIns="0" bIns="20320" rtlCol="0" anchor="ctr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도덕적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인성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175120" y="5778205"/>
            <a:ext cx="7404100" cy="571500"/>
          </a:xfrm>
          <a:prstGeom prst="rect">
            <a:avLst/>
          </a:prstGeom>
        </p:spPr>
        <p:txBody>
          <a:bodyPr lIns="0" tIns="20320" rIns="0" bIns="20320" rtlCol="0" anchor="ctr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시민적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인성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475785" y="7619408"/>
            <a:ext cx="7378700" cy="358199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공동체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의식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함께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살아가는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자세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민주적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참여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의견을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나누고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결정에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참여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사회적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책임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: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공동의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문제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해결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l">
              <a:lnSpc>
                <a:spcPct val="123669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협력과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소통의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실천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14338300" y="-7137400"/>
            <a:ext cx="17792700" cy="14198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010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인내와 성실성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75600" y="10401300"/>
            <a:ext cx="4254500" cy="17907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꾸준히 노력하는 자세</a:t>
            </a:r>
          </a:p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어려움 속에서도 포기하지 않는 힘</a:t>
            </a:r>
          </a:p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성실하게 임하는 태도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709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C9C9C9"/>
                </a:solidFill>
                <a:latin typeface="Gmarket Sans Medium"/>
                <a:ea typeface="Gmarket Sans Medium"/>
                <a:cs typeface="Gmarket Sans Medium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604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737373"/>
                </a:solidFill>
                <a:latin typeface="Gmarket Sans Medium"/>
                <a:ea typeface="Gmarket Sans Medium"/>
                <a:cs typeface="Gmarket Sans Medium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0848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800000">
            <a:off x="3098800" y="8623300"/>
            <a:ext cx="18694400" cy="25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60700" y="2197100"/>
            <a:ext cx="19100800" cy="1866900"/>
          </a:xfrm>
          <a:prstGeom prst="rect">
            <a:avLst/>
          </a:prstGeom>
        </p:spPr>
        <p:txBody>
          <a:bodyPr lIns="0" tIns="133773" rIns="0" bIns="133773" rtlCol="0" anchor="ctr"/>
          <a:lstStyle/>
          <a:p>
            <a:pPr lvl="0" algn="l">
              <a:lnSpc>
                <a:spcPct val="99600"/>
              </a:lnSpc>
            </a:pPr>
            <a:r>
              <a:rPr lang="en-US" sz="10533" b="0" i="0" u="none" strike="noStrike" spc="-3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수행성 인성 - 끝까지 해내는 힘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8900" y="6629400"/>
            <a:ext cx="152400" cy="152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0800" y="6629400"/>
            <a:ext cx="152400" cy="152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93200" y="1600200"/>
            <a:ext cx="723900" cy="7239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0700" y="4864100"/>
            <a:ext cx="4483100" cy="77724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28905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회복탄력성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90500" y="10401300"/>
            <a:ext cx="4203700" cy="13589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실패를 딛고 일어서는 힘</a:t>
            </a:r>
          </a:p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좌절에서 배우는 능력</a:t>
            </a:r>
          </a:p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긍정적 마인드 유지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6149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책임 있는 실천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614900" y="10401300"/>
            <a:ext cx="4203700" cy="17907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'좋은 생각을 실제 행동으로 이어가는 힘'</a:t>
            </a:r>
          </a:p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계획을 실행하는 능력</a:t>
            </a:r>
          </a:p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끝까지 완수하는 책임감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6350" y="-6985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7505700" y="7124700"/>
            <a:ext cx="16713200" cy="14211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76400" y="1258482"/>
            <a:ext cx="18973800" cy="1892300"/>
          </a:xfrm>
          <a:prstGeom prst="rect">
            <a:avLst/>
          </a:prstGeom>
        </p:spPr>
        <p:txBody>
          <a:bodyPr lIns="0" tIns="135467" rIns="0" bIns="135467" rtlCol="0" anchor="ctr"/>
          <a:lstStyle/>
          <a:p>
            <a:pPr lvl="0" algn="l">
              <a:lnSpc>
                <a:spcPct val="99600"/>
              </a:lnSpc>
            </a:pP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심미적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인성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-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공감과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아름다움</a:t>
            </a:r>
            <a:endParaRPr lang="en-US" sz="10666" b="0" i="0" u="none" strike="noStrike" spc="-4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000" y="10121900"/>
            <a:ext cx="723900" cy="7239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876550" y="6870404"/>
            <a:ext cx="5994400" cy="494059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일상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속에서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아름다움을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발견하는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예술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작품에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대한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감수성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개발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미적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경험을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정서적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성장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세상을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더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풍부하게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바라보는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시각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01950" y="5829005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아름다움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발견과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감수성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61500" y="6851650"/>
            <a:ext cx="5994400" cy="44259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타인의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감정과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상황에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공감하는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상상력을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창의적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확장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예술적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경험이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향상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다양한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관점을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이해하는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힘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01200" y="5724525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공감과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상상력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735300" y="6935308"/>
            <a:ext cx="5994400" cy="434229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음악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,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미술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,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문학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등을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자기표현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창작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활동을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내면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탐구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예술적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표현으로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감정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전달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자신만의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방식으로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세상과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소통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756565" y="5479755"/>
            <a:ext cx="5969000" cy="698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예술을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통한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표현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1898" y="-635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14338300" y="-7137400"/>
            <a:ext cx="17792700" cy="14198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11550" y="9598172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실러의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심미적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교육론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11550" y="10425223"/>
            <a:ext cx="4203700" cy="9144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심미적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경험은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인간을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더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자유롭고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조화롭게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만든다</a:t>
            </a:r>
            <a:endParaRPr lang="en-US" sz="2666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75100" y="4930553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 dirty="0">
                <a:solidFill>
                  <a:srgbClr val="C9C9C9"/>
                </a:solidFill>
                <a:latin typeface="Gmarket Sans Medium"/>
                <a:ea typeface="Gmarket Sans Medium"/>
                <a:cs typeface="Gmarket Sans Medium"/>
              </a:rPr>
              <a:t>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34700" y="4775199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 dirty="0">
                <a:solidFill>
                  <a:srgbClr val="737373"/>
                </a:solidFill>
                <a:latin typeface="Gmarket Sans Medium"/>
                <a:ea typeface="Gmarket Sans Medium"/>
                <a:cs typeface="Gmarket Sans Medium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084800" y="4864100"/>
            <a:ext cx="3276600" cy="3746500"/>
          </a:xfrm>
          <a:prstGeom prst="rect">
            <a:avLst/>
          </a:prstGeom>
        </p:spPr>
        <p:txBody>
          <a:bodyPr lIns="0" tIns="214037" rIns="0" bIns="214037" rtlCol="0" anchor="ctr"/>
          <a:lstStyle/>
          <a:p>
            <a:pPr lvl="0" algn="ctr">
              <a:lnSpc>
                <a:spcPct val="102919"/>
              </a:lnSpc>
            </a:pPr>
            <a:r>
              <a:rPr lang="en-US" sz="21066" b="0" i="1" u="none" strike="noStrike" cap="all" spc="-3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3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0800000">
            <a:off x="3098800" y="8623300"/>
            <a:ext cx="18694400" cy="25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60700" y="2197100"/>
            <a:ext cx="19100800" cy="1866900"/>
          </a:xfrm>
          <a:prstGeom prst="rect">
            <a:avLst/>
          </a:prstGeom>
        </p:spPr>
        <p:txBody>
          <a:bodyPr lIns="0" tIns="133773" rIns="0" bIns="133773" rtlCol="0" anchor="ctr"/>
          <a:lstStyle/>
          <a:p>
            <a:pPr lvl="0" algn="l">
              <a:lnSpc>
                <a:spcPct val="99600"/>
              </a:lnSpc>
            </a:pPr>
            <a:r>
              <a:rPr lang="en-US" sz="10533" b="0" i="0" u="none" strike="noStrike" spc="-3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심미적 인성의 교육적 가치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8900" y="6629400"/>
            <a:ext cx="152400" cy="152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0800" y="6629400"/>
            <a:ext cx="152400" cy="152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93200" y="1600200"/>
            <a:ext cx="723900" cy="7239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9862879" y="958215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예술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감상의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중요성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836002" y="10337800"/>
            <a:ext cx="4203700" cy="9144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음악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,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그림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,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영화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등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다양한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예술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장르를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감성</a:t>
            </a:r>
            <a:r>
              <a:rPr lang="en-US" sz="2666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666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발달</a:t>
            </a:r>
            <a:endParaRPr lang="en-US" sz="2666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7614900" y="9702800"/>
            <a:ext cx="4203700" cy="495300"/>
          </a:xfrm>
          <a:prstGeom prst="rect">
            <a:avLst/>
          </a:prstGeom>
        </p:spPr>
        <p:txBody>
          <a:bodyPr lIns="0" tIns="0" rIns="0" bIns="17780" rtlCol="0" anchor="b"/>
          <a:lstStyle/>
          <a:p>
            <a:pPr lvl="0" algn="ctr">
              <a:lnSpc>
                <a:spcPct val="107899"/>
              </a:lnSpc>
            </a:pPr>
            <a:r>
              <a:rPr lang="en-US" sz="2800" b="0" i="0" u="none" strike="noStrike" spc="-10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감성적 경험의 가치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614900" y="10401300"/>
            <a:ext cx="4203700" cy="1358900"/>
          </a:xfrm>
          <a:prstGeom prst="rect">
            <a:avLst/>
          </a:prstGeom>
        </p:spPr>
        <p:txBody>
          <a:bodyPr lIns="0" tIns="16933" rIns="0" bIns="0" rtlCol="0" anchor="t"/>
          <a:lstStyle/>
          <a:p>
            <a:pPr lvl="0" algn="ctr">
              <a:lnSpc>
                <a:spcPct val="107899"/>
              </a:lnSpc>
            </a:pPr>
            <a:r>
              <a:rPr lang="en-US" sz="2666" b="0" i="0" u="none" strike="noStrike" spc="-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감성적 경험이 인간을 더 풍부하고 균형 잡힌 존재로 성장시킴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7505700" y="7124700"/>
            <a:ext cx="16713200" cy="14211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24000" y="1004481"/>
            <a:ext cx="18973800" cy="1892300"/>
          </a:xfrm>
          <a:prstGeom prst="rect">
            <a:avLst/>
          </a:prstGeom>
        </p:spPr>
        <p:txBody>
          <a:bodyPr lIns="0" tIns="135467" rIns="0" bIns="135467" rtlCol="0" anchor="ctr"/>
          <a:lstStyle/>
          <a:p>
            <a:pPr lvl="0" algn="l">
              <a:lnSpc>
                <a:spcPct val="99600"/>
              </a:lnSpc>
            </a:pP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인성은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서로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연결되어</a:t>
            </a:r>
            <a:r>
              <a:rPr lang="en-US" sz="10666" b="0" i="0" u="none" strike="noStrike" spc="-4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10666" b="0" i="0" u="none" strike="noStrike" spc="-4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있다</a:t>
            </a:r>
            <a:endParaRPr lang="en-US" sz="10666" b="0" i="0" u="none" strike="noStrike" spc="-4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1595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705600"/>
            <a:ext cx="292100" cy="2921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7264400"/>
            <a:ext cx="292100" cy="292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21000"/>
          </a:blip>
          <a:stretch>
            <a:fillRect/>
          </a:stretch>
        </p:blipFill>
        <p:spPr>
          <a:xfrm>
            <a:off x="-254000" y="1333500"/>
            <a:ext cx="24879300" cy="25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5400000">
            <a:off x="20675600" y="6591300"/>
            <a:ext cx="5334000" cy="304800"/>
          </a:xfrm>
          <a:prstGeom prst="rect">
            <a:avLst/>
          </a:prstGeom>
        </p:spPr>
        <p:txBody>
          <a:bodyPr lIns="0" tIns="51731" rIns="0" bIns="51731" rtlCol="0" anchor="ctr"/>
          <a:lstStyle/>
          <a:p>
            <a:pPr lvl="0" algn="ctr">
              <a:lnSpc>
                <a:spcPct val="77190"/>
              </a:lnSpc>
            </a:pPr>
            <a:r>
              <a:rPr lang="en-US" sz="1733" b="0" i="0" u="none" strike="noStrike" cap="all" spc="10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study with me 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000" y="10121900"/>
            <a:ext cx="723900" cy="7239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30795" y="6865530"/>
            <a:ext cx="5994400" cy="425966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교과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학습을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사고력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개발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호기심과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탐구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정신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함양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비판적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사고와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문제해결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논리적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추론과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성찰적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태도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형성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94271" y="573405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국어·사회·과학·수학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→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지적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인성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61500" y="6851649"/>
            <a:ext cx="5994400" cy="427354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예술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교과를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통한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감수성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발달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창의적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표현과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상상력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확장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아름다움에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대한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이해와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공감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정서적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균형과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조화로운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성장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51731" y="567055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미술·음악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→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심미적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인성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5838672" y="6920613"/>
            <a:ext cx="5994400" cy="427354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윤리적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판단력과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책임감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형성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공동체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의식과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시민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참여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능력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배려와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존중의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태도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함양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  <a:p>
            <a:pPr lvl="0" algn="ctr">
              <a:lnSpc>
                <a:spcPct val="132800"/>
              </a:lnSpc>
            </a:pP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-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민주적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가치와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사회적</a:t>
            </a:r>
            <a:r>
              <a:rPr lang="en-US" sz="2800" b="0" i="0" u="none" strike="noStrike" spc="-100" dirty="0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 </a:t>
            </a:r>
            <a:r>
              <a:rPr lang="en-US" sz="2800" b="0" i="0" u="none" strike="noStrike" spc="-100" dirty="0" err="1">
                <a:solidFill>
                  <a:srgbClr val="262626"/>
                </a:solidFill>
                <a:latin typeface="Gmarket Sans Medium"/>
                <a:ea typeface="Gmarket Sans Medium"/>
                <a:cs typeface="Gmarket Sans Medium"/>
              </a:rPr>
              <a:t>실천</a:t>
            </a:r>
            <a:endParaRPr lang="en-US" sz="2800" b="0" i="0" u="none" strike="noStrike" spc="-100" dirty="0">
              <a:solidFill>
                <a:srgbClr val="262626"/>
              </a:solidFill>
              <a:latin typeface="Gmarket Sans Medium"/>
              <a:ea typeface="Gmarket Sans Medium"/>
              <a:cs typeface="Gmarket Sa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875000" y="5670550"/>
            <a:ext cx="59690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도덕·사회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→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도덕적·시민적</a:t>
            </a:r>
            <a:r>
              <a:rPr lang="en-US" sz="3200" b="0" i="0" u="none" strike="noStrike" spc="-100" dirty="0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 </a:t>
            </a:r>
            <a:r>
              <a:rPr lang="en-US" sz="3200" b="0" i="0" u="none" strike="noStrike" spc="-100" dirty="0" err="1">
                <a:solidFill>
                  <a:srgbClr val="262626"/>
                </a:solidFill>
                <a:latin typeface="Gmarket Sans Bold"/>
                <a:ea typeface="Gmarket Sans Bold"/>
                <a:cs typeface="Gmarket Sans Bold"/>
              </a:rPr>
              <a:t>인성</a:t>
            </a:r>
            <a:endParaRPr lang="en-US" sz="3200" b="0" i="0" u="none" strike="noStrike" spc="-100" dirty="0">
              <a:solidFill>
                <a:srgbClr val="262626"/>
              </a:solidFill>
              <a:latin typeface="Gmarket Sans Bold"/>
              <a:ea typeface="Gmarket Sans Bold"/>
              <a:cs typeface="Gmarket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676</Words>
  <Application>Microsoft Office PowerPoint</Application>
  <PresentationFormat>사용자 지정</PresentationFormat>
  <Paragraphs>174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6" baseType="lpstr">
      <vt:lpstr>Gmarket Sans Medium</vt:lpstr>
      <vt:lpstr>Gmarket Sans Bold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창하 이</cp:lastModifiedBy>
  <cp:revision>9</cp:revision>
  <dcterms:created xsi:type="dcterms:W3CDTF">2006-08-16T00:00:00Z</dcterms:created>
  <dcterms:modified xsi:type="dcterms:W3CDTF">2026-05-11T14:57:59Z</dcterms:modified>
</cp:coreProperties>
</file>