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1092" y="-9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9.png"  /><Relationship Id="rId11" Type="http://schemas.openxmlformats.org/officeDocument/2006/relationships/image" Target="../media/image50.png"  /><Relationship Id="rId12" Type="http://schemas.openxmlformats.org/officeDocument/2006/relationships/image" Target="../media/image51.png"  /><Relationship Id="rId2" Type="http://schemas.openxmlformats.org/officeDocument/2006/relationships/image" Target="../media/image33.pn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47.png"  /><Relationship Id="rId9" Type="http://schemas.openxmlformats.org/officeDocument/2006/relationships/image" Target="../media/image4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Relationship Id="rId3" Type="http://schemas.openxmlformats.org/officeDocument/2006/relationships/image" Target="../media/image52.png"  /><Relationship Id="rId4" Type="http://schemas.openxmlformats.org/officeDocument/2006/relationships/image" Target="../media/image9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53.png"  /><Relationship Id="rId8" Type="http://schemas.openxmlformats.org/officeDocument/2006/relationships/image" Target="../media/image5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57.png"  /><Relationship Id="rId5" Type="http://schemas.openxmlformats.org/officeDocument/2006/relationships/image" Target="../media/image58.png"  /><Relationship Id="rId6" Type="http://schemas.openxmlformats.org/officeDocument/2006/relationships/image" Target="../media/image59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1.png"  /><Relationship Id="rId5" Type="http://schemas.openxmlformats.org/officeDocument/2006/relationships/image" Target="../media/image60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1.png"  /><Relationship Id="rId3" Type="http://schemas.openxmlformats.org/officeDocument/2006/relationships/image" Target="../media/image11.png"  /><Relationship Id="rId4" Type="http://schemas.openxmlformats.org/officeDocument/2006/relationships/image" Target="../media/image62.png"  /><Relationship Id="rId5" Type="http://schemas.openxmlformats.org/officeDocument/2006/relationships/image" Target="../media/image13.png"  /><Relationship Id="rId6" Type="http://schemas.openxmlformats.org/officeDocument/2006/relationships/image" Target="../media/image8.png"  /><Relationship Id="rId7" Type="http://schemas.openxmlformats.org/officeDocument/2006/relationships/image" Target="../media/image63.png"  /><Relationship Id="rId8" Type="http://schemas.openxmlformats.org/officeDocument/2006/relationships/image" Target="../media/image64.png"  /><Relationship Id="rId9" Type="http://schemas.openxmlformats.org/officeDocument/2006/relationships/image" Target="../media/image65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8.png"  /><Relationship Id="rId7" Type="http://schemas.openxmlformats.org/officeDocument/2006/relationships/image" Target="../media/image6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1.png"  /><Relationship Id="rId4" Type="http://schemas.openxmlformats.org/officeDocument/2006/relationships/image" Target="../media/image16.png"  /><Relationship Id="rId5" Type="http://schemas.openxmlformats.org/officeDocument/2006/relationships/image" Target="../media/image13.png"  /><Relationship Id="rId6" Type="http://schemas.openxmlformats.org/officeDocument/2006/relationships/image" Target="../media/image8.png"  /><Relationship Id="rId7" Type="http://schemas.openxmlformats.org/officeDocument/2006/relationships/image" Target="../media/image17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1.png"  /><Relationship Id="rId4" Type="http://schemas.openxmlformats.org/officeDocument/2006/relationships/image" Target="../media/image18.png"  /><Relationship Id="rId5" Type="http://schemas.openxmlformats.org/officeDocument/2006/relationships/image" Target="../media/image13.png"  /><Relationship Id="rId6" Type="http://schemas.openxmlformats.org/officeDocument/2006/relationships/image" Target="../media/image8.png"  /><Relationship Id="rId7" Type="http://schemas.openxmlformats.org/officeDocument/2006/relationships/image" Target="../media/image19.png"  /><Relationship Id="rId8" Type="http://schemas.openxmlformats.org/officeDocument/2006/relationships/image" Target="../media/image2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1.png"  /><Relationship Id="rId4" Type="http://schemas.openxmlformats.org/officeDocument/2006/relationships/image" Target="../media/image21.png"  /><Relationship Id="rId5" Type="http://schemas.openxmlformats.org/officeDocument/2006/relationships/image" Target="../media/image13.png"  /><Relationship Id="rId6" Type="http://schemas.openxmlformats.org/officeDocument/2006/relationships/image" Target="../media/image8.png"  /><Relationship Id="rId7" Type="http://schemas.openxmlformats.org/officeDocument/2006/relationships/image" Target="../media/image22.png"  /><Relationship Id="rId8" Type="http://schemas.openxmlformats.org/officeDocument/2006/relationships/image" Target="../media/image23.png"  /><Relationship Id="rId9" Type="http://schemas.openxmlformats.org/officeDocument/2006/relationships/image" Target="../media/image2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2.png"  /><Relationship Id="rId2" Type="http://schemas.openxmlformats.org/officeDocument/2006/relationships/image" Target="../media/image25.pn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3.png"  /><Relationship Id="rId3" Type="http://schemas.openxmlformats.org/officeDocument/2006/relationships/image" Target="../media/image26.png"  /><Relationship Id="rId4" Type="http://schemas.openxmlformats.org/officeDocument/2006/relationships/image" Target="../media/image34.png"  /><Relationship Id="rId5" Type="http://schemas.openxmlformats.org/officeDocument/2006/relationships/image" Target="../media/image28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png"  /><Relationship Id="rId3" Type="http://schemas.openxmlformats.org/officeDocument/2006/relationships/image" Target="../media/image11.png"  /><Relationship Id="rId4" Type="http://schemas.openxmlformats.org/officeDocument/2006/relationships/image" Target="../media/image36.png"  /><Relationship Id="rId5" Type="http://schemas.openxmlformats.org/officeDocument/2006/relationships/image" Target="../media/image13.png"  /><Relationship Id="rId6" Type="http://schemas.openxmlformats.org/officeDocument/2006/relationships/image" Target="../media/image8.png"  /><Relationship Id="rId7" Type="http://schemas.openxmlformats.org/officeDocument/2006/relationships/image" Target="../media/image37.png"  /><Relationship Id="rId8" Type="http://schemas.openxmlformats.org/officeDocument/2006/relationships/image" Target="../media/image38.png"  /><Relationship Id="rId9" Type="http://schemas.openxmlformats.org/officeDocument/2006/relationships/image" Target="../media/image3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45.png"  /><Relationship Id="rId11" Type="http://schemas.openxmlformats.org/officeDocument/2006/relationships/image" Target="../media/image46.png"  /><Relationship Id="rId2" Type="http://schemas.openxmlformats.org/officeDocument/2006/relationships/image" Target="../media/image40.png"  /><Relationship Id="rId3" Type="http://schemas.openxmlformats.org/officeDocument/2006/relationships/image" Target="../media/image11.png"  /><Relationship Id="rId4" Type="http://schemas.openxmlformats.org/officeDocument/2006/relationships/image" Target="../media/image41.png"  /><Relationship Id="rId5" Type="http://schemas.openxmlformats.org/officeDocument/2006/relationships/image" Target="../media/image13.png"  /><Relationship Id="rId6" Type="http://schemas.openxmlformats.org/officeDocument/2006/relationships/image" Target="../media/image8.png"  /><Relationship Id="rId7" Type="http://schemas.openxmlformats.org/officeDocument/2006/relationships/image" Target="../media/image42.png"  /><Relationship Id="rId8" Type="http://schemas.openxmlformats.org/officeDocument/2006/relationships/image" Target="../media/image43.png"  /><Relationship Id="rId9" Type="http://schemas.openxmlformats.org/officeDocument/2006/relationships/image" Target="../media/image44.png"  /></Relationships>
</file>

<file path=ppt/slides/slide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016000"/>
            <a:ext cx="22339300" cy="11684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0" y="7772400"/>
            <a:ext cx="8877300" cy="1308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9977100" y="8242300"/>
            <a:ext cx="2654300" cy="2654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8580100" y="10515600"/>
            <a:ext cx="1206500" cy="1320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192500" y="10045700"/>
            <a:ext cx="1511300" cy="1498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43400" y="10045700"/>
            <a:ext cx="1574800" cy="166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374900" y="8686800"/>
            <a:ext cx="1587500" cy="17272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3492500" y="5080000"/>
            <a:ext cx="17437100" cy="2476500"/>
          </a:xfrm>
          <a:prstGeom prst="rect">
            <a:avLst/>
          </a:prstGeom>
        </p:spPr>
        <p:txBody>
          <a:bodyPr anchor="ctr" rtlCol="false" lIns="0" tIns="177005" rIns="0" bIns="177005"/>
          <a:lstStyle/>
          <a:p>
            <a:pPr algn="ctr" lvl="0">
              <a:lnSpc>
                <a:spcPct val="99600"/>
              </a:lnSpc>
            </a:pPr>
            <a:r>
              <a:rPr lang="en-US" sz="13937" b="false" i="false" u="none" strike="noStrike" spc="-700">
                <a:solidFill>
                  <a:srgbClr val="AFBB8F"/>
                </a:solidFill>
                <a:latin typeface="esamanru OTF Medium"/>
                <a:ea typeface="esamanru OTF Medium"/>
                <a:cs typeface="esamanru OTF Medium"/>
              </a:rPr>
              <a:t>해리 9장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29600" y="7988300"/>
            <a:ext cx="79248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AFBB8F"/>
                </a:solidFill>
                <a:latin typeface="ONE Mobile Title OTF"/>
                <a:ea typeface="ONE Mobile Title OTF"/>
                <a:cs typeface="ONE Mobile Title OTF"/>
              </a:rPr>
              <a:t>어린이철학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58500" y="10629900"/>
            <a:ext cx="2654300" cy="495300"/>
          </a:xfrm>
          <a:prstGeom prst="rect">
            <a:avLst/>
          </a:prstGeom>
        </p:spPr>
        <p:txBody>
          <a:bodyPr anchor="ctr" rtlCol="false" lIns="0" tIns="35465" rIns="0" bIns="35465"/>
          <a:lstStyle/>
          <a:p>
            <a:pPr algn="ctr" lvl="0">
              <a:lnSpc>
                <a:spcPct val="99600"/>
              </a:lnSpc>
            </a:pPr>
            <a:r>
              <a:rPr lang="en-US" sz="2792" b="false" i="false" u="none" strike="noStrike" spc="-100">
                <a:solidFill>
                  <a:srgbClr val="AFBB8F"/>
                </a:solidFill>
                <a:latin typeface="ONE Mobile OTF Bold"/>
                <a:ea typeface="ONE Mobile OTF Bold"/>
                <a:cs typeface="ONE Mobile OTF Bold"/>
              </a:rPr>
              <a:t>발표자 : 김지훈</a:t>
            </a:r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cd8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601200" y="2222500"/>
            <a:ext cx="4457700" cy="927100"/>
          </a:xfrm>
          <a:prstGeom prst="rect">
            <a:avLst/>
          </a:prstGeom>
        </p:spPr>
        <p:txBody>
          <a:bodyPr lIns="0" tIns="66261" rIns="0" bIns="66261" anchor="ctr"/>
          <a:lstStyle/>
          <a:p>
            <a:pPr lvl="0" algn="ctr">
              <a:lnSpc>
                <a:spcPct val="99600"/>
              </a:lnSpc>
              <a:defRPr/>
            </a:pPr>
            <a:r>
              <a:rPr lang="en-US" sz="5217" b="0" i="0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  <a:endParaRPr lang="en-US" sz="5217" b="0" i="0" u="none" strike="noStrike" spc="-300">
              <a:solidFill>
                <a:srgbClr val="d6b2b1"/>
              </a:solidFill>
              <a:latin typeface="ONE Mobile Title OTF"/>
              <a:ea typeface="ONE Mobile Title OTF"/>
              <a:cs typeface="ONE Mobile Title OTF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181100" y="4241800"/>
            <a:ext cx="22339300" cy="9232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378200" y="4622800"/>
            <a:ext cx="3022600" cy="3784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97300" y="7366000"/>
            <a:ext cx="1651000" cy="1041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585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정아</a:t>
            </a:r>
            <a:endParaRPr lang="en-US" sz="585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238500" y="8864600"/>
            <a:ext cx="2895600" cy="2489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3136900" y="8788400"/>
            <a:ext cx="2895600" cy="2895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413000" y="11823700"/>
            <a:ext cx="4775200" cy="1041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585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국가가 정한 법</a:t>
            </a:r>
            <a:endParaRPr lang="en-US" sz="585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4782800" y="4749800"/>
            <a:ext cx="5054600" cy="40386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481800" y="6845300"/>
            <a:ext cx="1638300" cy="1041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585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요섭</a:t>
            </a:r>
            <a:endParaRPr lang="en-US" sz="585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9486900" y="6515100"/>
            <a:ext cx="2705100" cy="11176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147800" y="9588500"/>
            <a:ext cx="8559800" cy="3124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5865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성경의 내용: 부모님공경</a:t>
            </a:r>
            <a:endParaRPr lang="en-US" sz="5865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5865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부모님과 의견 일치X</a:t>
            </a:r>
            <a:endParaRPr lang="en-US" sz="5865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5865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부모님 공경X</a:t>
            </a:r>
            <a:endParaRPr lang="en-US" sz="5865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4241800"/>
            <a:ext cx="22339300" cy="9232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34400" y="6489700"/>
            <a:ext cx="4203700" cy="4203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44700" y="4559300"/>
            <a:ext cx="2400300" cy="3467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144000" y="6108700"/>
            <a:ext cx="8674100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cd8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6000" y="4241800"/>
            <a:ext cx="22339300" cy="923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01200" y="2222500"/>
            <a:ext cx="4457700" cy="927100"/>
          </a:xfrm>
          <a:prstGeom prst="rect">
            <a:avLst/>
          </a:prstGeom>
        </p:spPr>
        <p:txBody>
          <a:bodyPr lIns="0" tIns="66261" rIns="0" bIns="66261" anchor="ctr"/>
          <a:lstStyle/>
          <a:p>
            <a:pPr lvl="0" algn="ctr">
              <a:lnSpc>
                <a:spcPct val="99600"/>
              </a:lnSpc>
              <a:defRPr/>
            </a:pPr>
            <a:r>
              <a:rPr lang="en-US" sz="5217" b="0" i="0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  <a:endParaRPr lang="en-US" sz="5217" b="0" i="0" u="none" strike="noStrike" spc="-300">
              <a:solidFill>
                <a:srgbClr val="d6b2b1"/>
              </a:solidFill>
              <a:latin typeface="ONE Mobile Title OTF"/>
              <a:ea typeface="ONE Mobile Title OTF"/>
              <a:cs typeface="ONE Mobile Title OTF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120900" y="4559300"/>
            <a:ext cx="3632200" cy="54864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064000" y="8547100"/>
            <a:ext cx="1828800" cy="1257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707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수철</a:t>
            </a:r>
            <a:endParaRPr lang="en-US" sz="707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13700" y="5511800"/>
            <a:ext cx="12052300" cy="52324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4207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부모님의 의견과 다르면 부모님을 공경하지 않는다는 것은</a:t>
            </a:r>
            <a:endParaRPr lang="en-US" sz="4207" b="0" i="0" u="none" strike="noStrike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207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요섭의 생각</a:t>
            </a:r>
            <a:endParaRPr lang="en-US" sz="4207" b="0" i="0" u="none" strike="noStrike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207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요섭의 생각도 틀릴 수 있음</a:t>
            </a:r>
            <a:endParaRPr lang="en-US" sz="4207" b="0" i="0" u="none" strike="noStrike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16199"/>
              </a:lnSpc>
              <a:defRPr/>
            </a:pPr>
            <a:endParaRPr lang="en-US" sz="4200" b="0" i="0" u="none" strike="noStrike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207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담임선생님은 자신과 의견이 다른 학생들이 있어도</a:t>
            </a:r>
            <a:endParaRPr lang="en-US" sz="4207" b="0" i="0" u="none" strike="noStrike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4207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여전히 우리를 존중해줌</a:t>
            </a:r>
            <a:endParaRPr lang="en-US" sz="4207" b="0" i="0" u="none" strike="noStrike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l">
              <a:lnSpc>
                <a:spcPct val="116199"/>
              </a:lnSpc>
              <a:defRPr/>
            </a:pPr>
            <a:endParaRPr lang="en-US" sz="4200" b="0" i="0" u="none" strike="noStrike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4241800"/>
            <a:ext cx="22339300" cy="9232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0000" y="5346700"/>
            <a:ext cx="22110700" cy="3771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07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부모님과 다른 결론에 이르렀다고 해도,</a:t>
            </a:r>
          </a:p>
          <a:p>
            <a:pPr algn="l" lvl="0">
              <a:lnSpc>
                <a:spcPct val="116199"/>
              </a:lnSpc>
            </a:pPr>
            <a:r>
              <a:rPr lang="en-US" sz="707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부모님을 무시하는 것이 아니라는 것을 증명하는 것이 필요하다고 생각함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나의 생각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17800" y="5054600"/>
            <a:ext cx="188087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0" y="4241800"/>
            <a:ext cx="22339300" cy="9232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022600" y="4495800"/>
            <a:ext cx="5486400" cy="5016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763000" y="5626100"/>
            <a:ext cx="5486400" cy="2743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249400" y="4559300"/>
            <a:ext cx="7594600" cy="48768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231900" y="9867900"/>
            <a:ext cx="21793200" cy="2679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3007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요섭이가 국기에 대한 경례를 하는 것이 맞다고 생각함. 부모님의 의견과 달라서 부모님을 공경하지</a:t>
            </a:r>
          </a:p>
          <a:p>
            <a:pPr algn="l" lvl="0">
              <a:lnSpc>
                <a:spcPct val="116199"/>
              </a:lnSpc>
            </a:pPr>
            <a:r>
              <a:rPr lang="en-US" sz="3007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않는다고 생각하는 것은 옳지 않다고 생각한다. 부모님이 표현의 자유를 침범하고 있음</a:t>
            </a:r>
          </a:p>
          <a:p>
            <a:pPr algn="l" lvl="0">
              <a:lnSpc>
                <a:spcPct val="116199"/>
              </a:lnSpc>
            </a:pPr>
            <a:r>
              <a:rPr lang="en-US" sz="3007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반대로 요섭이가 부모님의 의견과 일치하다면 국기에 대한 경례를 하지 않는 것이 맞다고 생각함</a:t>
            </a:r>
          </a:p>
          <a:p>
            <a:pPr algn="l" lvl="0">
              <a:lnSpc>
                <a:spcPct val="116199"/>
              </a:lnSpc>
            </a:pPr>
            <a:r>
              <a:rPr lang="en-US" sz="3007" b="false" i="false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교장선생님은 사회가 바라는 것을 학생들이 받아들이도록 하는 주입식 교육에 중점을 두고 있다고 생각한다.표현의 자유를 중요시하는 나의 입장에서는 종교적인 이유로 하지 못한다고 얘기한다면 존중해줘야한다.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수업과 연계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17800" y="5054600"/>
            <a:ext cx="188087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16000" y="4241800"/>
            <a:ext cx="22339300" cy="92329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115300" y="5003800"/>
            <a:ext cx="7835900" cy="1854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10409" b="false" i="false" u="none" strike="noStrike">
                <a:solidFill>
                  <a:srgbClr val="000000"/>
                </a:solidFill>
                <a:latin typeface="Pretendard Black"/>
                <a:ea typeface="Pretendard Black"/>
                <a:cs typeface="Pretendard Black"/>
              </a:rPr>
              <a:t>가치 갈등 모형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940800" y="7086600"/>
            <a:ext cx="54864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03300" y="4241800"/>
            <a:ext cx="22339300" cy="9232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283700" y="4927600"/>
            <a:ext cx="774700" cy="774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48900" y="4851400"/>
            <a:ext cx="5626100" cy="914400"/>
          </a:xfrm>
          <a:prstGeom prst="rect">
            <a:avLst/>
          </a:prstGeom>
        </p:spPr>
        <p:txBody>
          <a:bodyPr anchor="ctr" rtlCol="false" lIns="0" tIns="64885" rIns="0" bIns="64885"/>
          <a:lstStyle/>
          <a:p>
            <a:pPr algn="l" lvl="0">
              <a:lnSpc>
                <a:spcPct val="99600"/>
              </a:lnSpc>
            </a:pPr>
            <a:r>
              <a:rPr lang="en-US" sz="5109" b="false" i="false" u="none" strike="noStrike" spc="-100">
                <a:solidFill>
                  <a:srgbClr val="595959"/>
                </a:solidFill>
                <a:latin typeface="esamanru OTF Light"/>
                <a:ea typeface="esamanru OTF Light"/>
                <a:cs typeface="esamanru OTF Light"/>
              </a:rPr>
              <a:t>9장 내용 요약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94800" y="4991100"/>
            <a:ext cx="965200" cy="622300"/>
          </a:xfrm>
          <a:prstGeom prst="rect">
            <a:avLst/>
          </a:prstGeom>
        </p:spPr>
        <p:txBody>
          <a:bodyPr anchor="ctr" rtlCol="false" lIns="0" tIns="44699" rIns="0" bIns="44699"/>
          <a:lstStyle/>
          <a:p>
            <a:pPr algn="ctr" lvl="0">
              <a:lnSpc>
                <a:spcPct val="99600"/>
              </a:lnSpc>
            </a:pPr>
            <a:r>
              <a:rPr lang="en-US" sz="3519" b="false" i="false" u="none" strike="noStrike" spc="-200">
                <a:solidFill>
                  <a:srgbClr val="FFFFFF"/>
                </a:solidFill>
                <a:latin typeface="ONE Mobile Title OTF"/>
                <a:ea typeface="ONE Mobile Title OTF"/>
                <a:cs typeface="ONE Mobile Title OTF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42600" y="2019300"/>
            <a:ext cx="31115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목차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321800" y="10541000"/>
            <a:ext cx="774700" cy="7747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0274300" y="10477500"/>
            <a:ext cx="5626100" cy="914400"/>
          </a:xfrm>
          <a:prstGeom prst="rect">
            <a:avLst/>
          </a:prstGeom>
        </p:spPr>
        <p:txBody>
          <a:bodyPr anchor="ctr" rtlCol="false" lIns="0" tIns="64885" rIns="0" bIns="64885"/>
          <a:lstStyle/>
          <a:p>
            <a:pPr algn="l" lvl="0">
              <a:lnSpc>
                <a:spcPct val="99600"/>
              </a:lnSpc>
            </a:pPr>
            <a:r>
              <a:rPr lang="en-US" sz="5109" b="false" i="false" u="none" strike="noStrike" spc="-100">
                <a:solidFill>
                  <a:srgbClr val="595959"/>
                </a:solidFill>
                <a:latin typeface="esamanru OTF Light"/>
                <a:ea typeface="esamanru OTF Light"/>
                <a:cs typeface="esamanru OTF Light"/>
              </a:rPr>
              <a:t>수업과 연계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94800" y="10617200"/>
            <a:ext cx="965200" cy="622300"/>
          </a:xfrm>
          <a:prstGeom prst="rect">
            <a:avLst/>
          </a:prstGeom>
        </p:spPr>
        <p:txBody>
          <a:bodyPr anchor="ctr" rtlCol="false" lIns="0" tIns="44699" rIns="0" bIns="44699"/>
          <a:lstStyle/>
          <a:p>
            <a:pPr algn="ctr" lvl="0">
              <a:lnSpc>
                <a:spcPct val="99600"/>
              </a:lnSpc>
            </a:pPr>
            <a:r>
              <a:rPr lang="en-US" sz="3519" b="false" i="false" u="none" strike="noStrike" spc="-200">
                <a:solidFill>
                  <a:srgbClr val="FFFFFF"/>
                </a:solidFill>
                <a:latin typeface="ONE Mobile Title OTF"/>
                <a:ea typeface="ONE Mobile Title OTF"/>
                <a:cs typeface="ONE Mobile Title OTF"/>
              </a:rPr>
              <a:t>03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283700" y="7810500"/>
            <a:ext cx="774700" cy="7747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0312400" y="7734300"/>
            <a:ext cx="5626100" cy="914400"/>
          </a:xfrm>
          <a:prstGeom prst="rect">
            <a:avLst/>
          </a:prstGeom>
        </p:spPr>
        <p:txBody>
          <a:bodyPr anchor="ctr" rtlCol="false" lIns="0" tIns="64885" rIns="0" bIns="64885"/>
          <a:lstStyle/>
          <a:p>
            <a:pPr algn="l" lvl="0">
              <a:lnSpc>
                <a:spcPct val="99600"/>
              </a:lnSpc>
            </a:pPr>
            <a:r>
              <a:rPr lang="en-US" sz="5109" b="false" i="false" u="none" strike="noStrike" spc="-100">
                <a:solidFill>
                  <a:srgbClr val="595959"/>
                </a:solidFill>
                <a:latin typeface="esamanru OTF Light"/>
                <a:ea typeface="esamanru OTF Light"/>
                <a:cs typeface="esamanru OTF Light"/>
              </a:rPr>
              <a:t>나의 생각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94800" y="7874000"/>
            <a:ext cx="965200" cy="622300"/>
          </a:xfrm>
          <a:prstGeom prst="rect">
            <a:avLst/>
          </a:prstGeom>
        </p:spPr>
        <p:txBody>
          <a:bodyPr anchor="ctr" rtlCol="false" lIns="0" tIns="44699" rIns="0" bIns="44699"/>
          <a:lstStyle/>
          <a:p>
            <a:pPr algn="ctr" lvl="0">
              <a:lnSpc>
                <a:spcPct val="99600"/>
              </a:lnSpc>
            </a:pPr>
            <a:r>
              <a:rPr lang="en-US" sz="3519" b="false" i="false" u="none" strike="noStrike" spc="-200">
                <a:solidFill>
                  <a:srgbClr val="FFFFFF"/>
                </a:solidFill>
                <a:latin typeface="ONE Mobile Title OTF"/>
                <a:ea typeface="ONE Mobile Title OTF"/>
                <a:cs typeface="ONE Mobile Title OTF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3300" y="4241800"/>
            <a:ext cx="22339300" cy="9232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039100" y="6070600"/>
            <a:ext cx="7594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3300" y="4241800"/>
            <a:ext cx="22339300" cy="9232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238500" y="5930900"/>
            <a:ext cx="7594600" cy="4876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017500" y="5473700"/>
            <a:ext cx="5054600" cy="54864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4770100" y="11023600"/>
            <a:ext cx="1828800" cy="1257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707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요섭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3300" y="4241800"/>
            <a:ext cx="22339300" cy="9232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073400" y="5943600"/>
            <a:ext cx="5486400" cy="5016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813800" y="7073900"/>
            <a:ext cx="5486400" cy="2743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300200" y="6007100"/>
            <a:ext cx="7594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cd8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601200" y="2222500"/>
            <a:ext cx="4457700" cy="927100"/>
          </a:xfrm>
          <a:prstGeom prst="rect">
            <a:avLst/>
          </a:prstGeom>
        </p:spPr>
        <p:txBody>
          <a:bodyPr lIns="0" tIns="66261" rIns="0" bIns="66261" anchor="ctr"/>
          <a:lstStyle/>
          <a:p>
            <a:pPr lvl="0" algn="ctr">
              <a:lnSpc>
                <a:spcPct val="99600"/>
              </a:lnSpc>
              <a:defRPr/>
            </a:pPr>
            <a:r>
              <a:rPr lang="en-US" sz="5217" b="0" i="0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  <a:endParaRPr lang="en-US" sz="5217" b="0" i="0" u="none" strike="noStrike" spc="-300">
              <a:solidFill>
                <a:srgbClr val="d6b2b1"/>
              </a:solidFill>
              <a:latin typeface="ONE Mobile Title OTF"/>
              <a:ea typeface="ONE Mobile Title OTF"/>
              <a:cs typeface="ONE Mobile Title OTF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03300" y="4241800"/>
            <a:ext cx="22339300" cy="9232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073400" y="5943600"/>
            <a:ext cx="5486400" cy="501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813800" y="7073900"/>
            <a:ext cx="5486400" cy="2743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4300200" y="6007100"/>
            <a:ext cx="7594600" cy="4876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76800" y="11430000"/>
            <a:ext cx="13576300" cy="1257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707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출애굽기 20장: 우상숭배를 금한다.</a:t>
            </a:r>
            <a:endParaRPr lang="en-US" sz="707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cd8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601200" y="2222500"/>
            <a:ext cx="4457700" cy="927100"/>
          </a:xfrm>
          <a:prstGeom prst="rect">
            <a:avLst/>
          </a:prstGeom>
        </p:spPr>
        <p:txBody>
          <a:bodyPr lIns="0" tIns="66261" rIns="0" bIns="66261" anchor="ctr"/>
          <a:lstStyle/>
          <a:p>
            <a:pPr lvl="0" algn="ctr">
              <a:lnSpc>
                <a:spcPct val="99600"/>
              </a:lnSpc>
              <a:defRPr/>
            </a:pPr>
            <a:r>
              <a:rPr lang="en-US" sz="5217" b="0" i="0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  <a:endParaRPr lang="en-US" sz="5217" b="0" i="0" u="none" strike="noStrike" spc="-300">
              <a:solidFill>
                <a:srgbClr val="d6b2b1"/>
              </a:solidFill>
              <a:latin typeface="ONE Mobile Title OTF"/>
              <a:ea typeface="ONE Mobile Title OTF"/>
              <a:cs typeface="ONE Mobile Title OTF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03300" y="4241800"/>
            <a:ext cx="22339300" cy="9232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9004300" y="7327900"/>
            <a:ext cx="5651500" cy="36322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468600" y="6858000"/>
            <a:ext cx="6375400" cy="5029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707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국기에 대한 경례</a:t>
            </a:r>
            <a:endParaRPr lang="en-US" sz="707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endParaRPr lang="en-US" sz="7000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707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또 다른 신(국가)을 숭배하는 것</a:t>
            </a:r>
            <a:endParaRPr lang="en-US" sz="707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86000" y="6858000"/>
            <a:ext cx="6375400" cy="68580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6800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국기에 대한 경례</a:t>
            </a:r>
            <a:endParaRPr lang="en-US" sz="6800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endParaRPr lang="en-US" sz="6800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endParaRPr lang="en-US" sz="6800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6800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국기는 우상X</a:t>
            </a:r>
            <a:endParaRPr lang="en-US" sz="6800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  <a:p>
            <a:pPr lvl="0" algn="l">
              <a:lnSpc>
                <a:spcPct val="116199"/>
              </a:lnSpc>
              <a:defRPr/>
            </a:pPr>
            <a:r>
              <a:rPr lang="en-US" sz="6800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단지 하나의 상징</a:t>
            </a:r>
            <a:endParaRPr lang="en-US" sz="6800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67000" y="4914900"/>
            <a:ext cx="5372100" cy="1257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707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교장 선생님</a:t>
            </a:r>
            <a:endParaRPr lang="en-US" sz="707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741900" y="4749800"/>
            <a:ext cx="1828800" cy="1257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7073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요섭</a:t>
            </a:r>
            <a:endParaRPr lang="en-US" sz="7073" b="0" i="0" u="none" strike="noStrike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03300" y="4241800"/>
            <a:ext cx="22339300" cy="9232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073400" y="5943600"/>
            <a:ext cx="5486400" cy="5016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813800" y="7073900"/>
            <a:ext cx="5486400" cy="2743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300200" y="6007100"/>
            <a:ext cx="7594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ECD89D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16000" y="1219200"/>
            <a:ext cx="22339300" cy="3022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256500" y="9626600"/>
            <a:ext cx="2654300" cy="2654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540000" y="2730500"/>
            <a:ext cx="1397000" cy="13081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601200" y="2222500"/>
            <a:ext cx="4457700" cy="927100"/>
          </a:xfrm>
          <a:prstGeom prst="rect">
            <a:avLst/>
          </a:prstGeom>
        </p:spPr>
        <p:txBody>
          <a:bodyPr anchor="ctr" rtlCol="false" lIns="0" tIns="66261" rIns="0" bIns="66261"/>
          <a:lstStyle/>
          <a:p>
            <a:pPr algn="ctr" lvl="0">
              <a:lnSpc>
                <a:spcPct val="99600"/>
              </a:lnSpc>
            </a:pPr>
            <a:r>
              <a:rPr lang="en-US" sz="5217" b="false" i="false" u="none" strike="noStrike" spc="-300">
                <a:solidFill>
                  <a:srgbClr val="D6B2B1"/>
                </a:solidFill>
                <a:latin typeface="ONE Mobile Title OTF"/>
                <a:ea typeface="ONE Mobile Title OTF"/>
                <a:cs typeface="ONE Mobile Title OTF"/>
              </a:rPr>
              <a:t>9장 내용 요약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6502400"/>
            <a:ext cx="188087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768600" y="9867900"/>
            <a:ext cx="188087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81100" y="4241800"/>
            <a:ext cx="22339300" cy="9232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768600" y="4711700"/>
            <a:ext cx="3022600" cy="3784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162300" y="7442200"/>
            <a:ext cx="1651000" cy="104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85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정아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755900" y="9220200"/>
            <a:ext cx="2895600" cy="2489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198600" y="4864100"/>
            <a:ext cx="5054600" cy="40386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9138900" y="6400800"/>
            <a:ext cx="1638300" cy="104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85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요섭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258300" y="6337300"/>
            <a:ext cx="2705100" cy="1117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768600" y="9017000"/>
            <a:ext cx="2895600" cy="28956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816100" y="12141200"/>
            <a:ext cx="4775200" cy="1041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16199"/>
              </a:lnSpc>
            </a:pPr>
            <a:r>
              <a:rPr lang="en-US" sz="5853" b="false" i="false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국가가 정한 법</a:t>
            </a: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184</ep:Words>
  <ep:PresentationFormat>On-screen Show (4:3)</ep:PresentationFormat>
  <ep:Paragraphs>54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cp:lastModifiedBy>김지훈</cp:lastModifiedBy>
  <dcterms:modified xsi:type="dcterms:W3CDTF">2026-04-19T16:50:23.230</dcterms:modified>
  <cp:revision>3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