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MaruBuri SemiBold"/>
      <p:bold r:id="rId29"/>
    </p:embeddedFont>
    <p:embeddedFont>
      <p:font typeface="MARU BuriOTF Beta"/>
      <p:regular r:id="rId30"/>
    </p:embeddedFont>
    <p:embeddedFont>
      <p:font typeface="Pretendard Bold"/>
      <p:bold r:id="rId31"/>
    </p:embeddedFont>
    <p:embeddedFont>
      <p:font typeface="Pretendard Regular"/>
      <p:regular r:id="rId32"/>
    </p:embeddedFont>
    <p:embeddedFont>
      <p:font typeface="Pretendard Black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1.fntdata" Type="http://schemas.openxmlformats.org/officeDocument/2006/relationships/font"/><Relationship Id="rId3" Target="viewProps.xml" Type="http://schemas.openxmlformats.org/officeDocument/2006/relationships/viewProps"/><Relationship Id="rId30" Target="fonts/font2.fntdata" Type="http://schemas.openxmlformats.org/officeDocument/2006/relationships/font"/><Relationship Id="rId31" Target="fonts/font3.fntdata" Type="http://schemas.openxmlformats.org/officeDocument/2006/relationships/font"/><Relationship Id="rId32" Target="fonts/font4.fntdata" Type="http://schemas.openxmlformats.org/officeDocument/2006/relationships/font"/><Relationship Id="rId33" Target="fonts/font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4.png" Type="http://schemas.openxmlformats.org/officeDocument/2006/relationships/image"/><Relationship Id="rId4" Target="../media/image10.png" Type="http://schemas.openxmlformats.org/officeDocument/2006/relationships/image"/><Relationship Id="rId5" Target="../media/image25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3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3.png" Type="http://schemas.openxmlformats.org/officeDocument/2006/relationships/image"/><Relationship Id="rId8" Target="../media/image1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2" Target="../media/image17.png" Type="http://schemas.openxmlformats.org/officeDocument/2006/relationships/image"/><Relationship Id="rId3" Target="../media/image29.png" Type="http://schemas.openxmlformats.org/officeDocument/2006/relationships/image"/><Relationship Id="rId4" Target="../media/image10.png" Type="http://schemas.openxmlformats.org/officeDocument/2006/relationships/image"/><Relationship Id="rId5" Target="../media/image21.png" Type="http://schemas.openxmlformats.org/officeDocument/2006/relationships/image"/><Relationship Id="rId6" Target="../media/image23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4.png" Type="http://schemas.openxmlformats.org/officeDocument/2006/relationships/image"/><Relationship Id="rId4" Target="../media/image10.png" Type="http://schemas.openxmlformats.org/officeDocument/2006/relationships/image"/><Relationship Id="rId5" Target="../media/image25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28.png" Type="http://schemas.openxmlformats.org/officeDocument/2006/relationships/image"/><Relationship Id="rId5" Target="../media/image2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28.png" Type="http://schemas.openxmlformats.org/officeDocument/2006/relationships/image"/><Relationship Id="rId5" Target="../media/image2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28.png" Type="http://schemas.openxmlformats.org/officeDocument/2006/relationships/image"/><Relationship Id="rId5" Target="../media/image2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B9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030700" y="0"/>
            <a:ext cx="1257300" cy="10591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82200" y="4762500"/>
            <a:ext cx="14592300" cy="25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36200" y="4762500"/>
            <a:ext cx="145923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756900" y="4749800"/>
            <a:ext cx="145923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502900" y="4749800"/>
            <a:ext cx="14592300" cy="254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22500" y="2832100"/>
            <a:ext cx="4978400" cy="1727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5369"/>
              </a:lnSpc>
            </a:pPr>
            <a:r>
              <a:rPr lang="ko-KR" sz="9700" b="false" i="false" u="none" strike="noStrike" spc="-100">
                <a:solidFill>
                  <a:srgbClr val="FFFFFF"/>
                </a:solidFill>
                <a:ea typeface="MaruBuri SemiBold"/>
              </a:rPr>
              <a:t>해리</a:t>
            </a:r>
            <a:r>
              <a:rPr lang="en-US" sz="9700" b="false" i="false" u="none" strike="noStrike" spc="-100">
                <a:solidFill>
                  <a:srgbClr val="FFFFFF"/>
                </a:solidFill>
                <a:latin typeface="MaruBuri SemiBold"/>
              </a:rPr>
              <a:t> 8</a:t>
            </a:r>
            <a:r>
              <a:rPr lang="ko-KR" sz="9700" b="false" i="false" u="none" strike="noStrike" spc="-100">
                <a:solidFill>
                  <a:srgbClr val="FFFFFF"/>
                </a:solidFill>
                <a:ea typeface="MaruBuri SemiBold"/>
              </a:rPr>
              <a:t>장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sp>
        <p:nvSpPr>
          <p:cNvPr name="TextBox 7" id="7"/>
          <p:cNvSpPr txBox="true"/>
          <p:nvPr/>
        </p:nvSpPr>
        <p:spPr>
          <a:xfrm rot="0">
            <a:off x="5524500" y="3492500"/>
            <a:ext cx="74422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6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은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2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보다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크다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24500" y="5499100"/>
            <a:ext cx="74422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2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6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보다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크다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0700" y="2260600"/>
            <a:ext cx="17500600" cy="62103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38300" y="3441700"/>
            <a:ext cx="14998700" cy="3403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222500" y="4724400"/>
            <a:ext cx="139827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자리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바꾸기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하면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참이었던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문장이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거짓이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되는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관계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문장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22300" y="41148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22600" y="4457700"/>
            <a:ext cx="4394200" cy="44069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019800" y="2451100"/>
            <a:ext cx="4838700" cy="30861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261100" y="3556000"/>
            <a:ext cx="48387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&lt;</a:t>
            </a:r>
            <a:r>
              <a:rPr lang="ko-KR" sz="3400" b="false" i="false" u="none" strike="noStrike">
                <a:solidFill>
                  <a:srgbClr val="000000"/>
                </a:solidFill>
                <a:ea typeface="Pretendard Bold"/>
              </a:rPr>
              <a:t>ㅇㅇ은ㅁㅁ보다</a:t>
            </a: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Pretendard Bold"/>
              </a:rPr>
              <a:t>더</a:t>
            </a: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Pretendard Bold"/>
              </a:rPr>
              <a:t>크다</a:t>
            </a: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&gt;</a:t>
            </a:r>
          </a:p>
        </p:txBody>
      </p:sp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787900" y="6870700"/>
            <a:ext cx="965200" cy="533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003800" y="69215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민수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sp>
        <p:nvSpPr>
          <p:cNvPr name="TextBox 7" id="7"/>
          <p:cNvSpPr txBox="true"/>
          <p:nvPr/>
        </p:nvSpPr>
        <p:spPr>
          <a:xfrm rot="0">
            <a:off x="5524500" y="3492500"/>
            <a:ext cx="74422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6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은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2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보다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크다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24500" y="5499100"/>
            <a:ext cx="74422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2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6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보다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크다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010400" y="2298700"/>
            <a:ext cx="10007600" cy="621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140700" y="3492500"/>
            <a:ext cx="7505700" cy="3403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8839200" y="4191000"/>
            <a:ext cx="64643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의정이는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미선이보다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키가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크다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39200" y="5435600"/>
            <a:ext cx="60071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미선이는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나래보다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키가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크다</a:t>
            </a:r>
          </a:p>
        </p:txBody>
      </p:sp>
      <p:grpSp>
        <p:nvGrpSpPr>
          <p:cNvPr name="Group 12" id="12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863600" y="3721100"/>
            <a:ext cx="6172200" cy="61722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9900" y="6946900"/>
            <a:ext cx="965200" cy="5334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943100" y="69977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노마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322300" y="41148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010400" y="2298700"/>
            <a:ext cx="10007600" cy="621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140700" y="3492500"/>
            <a:ext cx="7505700" cy="3403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8839200" y="4191000"/>
            <a:ext cx="64643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의정이는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미선이보다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키가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크다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39200" y="5435600"/>
            <a:ext cx="60071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미선이는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나래보다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키가</a:t>
            </a:r>
            <a:r>
              <a:rPr lang="en-US" sz="4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4200" b="false" i="false" u="none" strike="noStrike">
                <a:solidFill>
                  <a:srgbClr val="000000"/>
                </a:solidFill>
                <a:ea typeface="Pretendard Bold"/>
              </a:rPr>
              <a:t>크다</a:t>
            </a:r>
          </a:p>
        </p:txBody>
      </p:sp>
      <p:grpSp>
        <p:nvGrpSpPr>
          <p:cNvPr name="Group 12" id="12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863600" y="3721100"/>
            <a:ext cx="6172200" cy="61722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9900" y="6946900"/>
            <a:ext cx="965200" cy="5334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943100" y="69977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노마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322300" y="4114800"/>
            <a:ext cx="6172200" cy="6172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527300" y="2057400"/>
            <a:ext cx="4838700" cy="30861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527300" y="2959100"/>
            <a:ext cx="4838700" cy="1104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두</a:t>
            </a:r>
            <a:r>
              <a:rPr lang="en-US" sz="31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문장을</a:t>
            </a:r>
            <a:r>
              <a:rPr lang="en-US" sz="31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연결해보면</a:t>
            </a:r>
            <a:r>
              <a:rPr lang="en-US" sz="31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의정이가</a:t>
            </a:r>
            <a:r>
              <a:rPr lang="en-US" sz="31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나래보다</a:t>
            </a:r>
            <a:r>
              <a:rPr lang="en-US" sz="31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더</a:t>
            </a:r>
            <a:r>
              <a:rPr lang="en-US" sz="31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100" b="false" i="false" u="none" strike="noStrike">
                <a:solidFill>
                  <a:srgbClr val="000000"/>
                </a:solidFill>
                <a:ea typeface="Pretendard Bold"/>
              </a:rPr>
              <a:t>커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93800" y="4711700"/>
            <a:ext cx="5384800" cy="4406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635000" y="4711700"/>
            <a:ext cx="4394200" cy="44069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43000" y="7124700"/>
            <a:ext cx="965200" cy="533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346200" y="71755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민수</a:t>
            </a:r>
          </a:p>
        </p:txBody>
      </p:sp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403600" y="7124700"/>
            <a:ext cx="965200" cy="533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3606800" y="71755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수철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59000" y="3175000"/>
            <a:ext cx="3441700" cy="21971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400300" y="3975100"/>
            <a:ext cx="3048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근데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?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당연한거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아니야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?</a:t>
            </a:r>
          </a:p>
        </p:txBody>
      </p:sp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083800" y="4889500"/>
            <a:ext cx="4470400" cy="44704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912600" y="6896100"/>
            <a:ext cx="812800" cy="4445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2077700" y="6946900"/>
            <a:ext cx="520700" cy="38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100" b="false" i="false" u="none" strike="noStrike">
                <a:solidFill>
                  <a:srgbClr val="000000"/>
                </a:solidFill>
                <a:ea typeface="Pretendard Regular"/>
              </a:rPr>
              <a:t>초롱</a:t>
            </a:r>
          </a:p>
        </p:txBody>
      </p:sp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327900" y="1790700"/>
            <a:ext cx="4978400" cy="4178300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7683500" y="3175000"/>
            <a:ext cx="4330700" cy="1130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단어들의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자리를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옮겼을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때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 </a:t>
            </a:r>
          </a:p>
          <a:p>
            <a:pPr algn="l" lvl="0">
              <a:lnSpc>
                <a:spcPct val="116199"/>
              </a:lnSpc>
            </a:pP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그대로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참이되는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관계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200" b="false" i="false" u="none" strike="noStrike">
                <a:solidFill>
                  <a:srgbClr val="000000"/>
                </a:solidFill>
                <a:ea typeface="Pretendard Bold"/>
              </a:rPr>
              <a:t>문장</a:t>
            </a:r>
            <a:r>
              <a:rPr lang="en-US" sz="3200" b="false" i="false" u="none" strike="noStrike">
                <a:solidFill>
                  <a:srgbClr val="000000"/>
                </a:solidFill>
                <a:latin typeface="Pretendard Bold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0700" y="2260600"/>
            <a:ext cx="17500600" cy="62103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38300" y="3441700"/>
            <a:ext cx="14998700" cy="3403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552700" y="4279900"/>
            <a:ext cx="13982700" cy="1778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이행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관계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(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성질이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같은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관계문장들을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모아서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그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안의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   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단어들을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이어주면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단어의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자리를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옮길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수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있는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000" b="false" i="false" u="none" strike="noStrike">
                <a:solidFill>
                  <a:srgbClr val="000000"/>
                </a:solidFill>
                <a:ea typeface="Pretendard Black"/>
              </a:rPr>
              <a:t>규칙</a:t>
            </a:r>
            <a:r>
              <a:rPr lang="en-US" sz="5000" b="false" i="false" u="none" strike="noStrike">
                <a:solidFill>
                  <a:srgbClr val="000000"/>
                </a:solidFill>
                <a:latin typeface="Pretendard Black"/>
              </a:rPr>
              <a:t>)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22300" y="41148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17700" y="3695700"/>
            <a:ext cx="6172200" cy="61722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508500" y="6921500"/>
            <a:ext cx="965200" cy="533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724400" y="69723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노마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308600" y="2032000"/>
            <a:ext cx="6464300" cy="30861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6057900" y="2933700"/>
            <a:ext cx="5232400" cy="1003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&lt;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모든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ㅇㅇ은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ㅁㅁ이다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&gt;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같은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문장도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자리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옮기기를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할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수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000000"/>
                </a:solidFill>
                <a:ea typeface="Pretendard Bold"/>
              </a:rPr>
              <a:t>있을까</a:t>
            </a:r>
            <a:r>
              <a:rPr lang="en-US" sz="2800" b="false" i="false" u="none" strike="noStrike">
                <a:solidFill>
                  <a:srgbClr val="000000"/>
                </a:solidFill>
                <a:latin typeface="Pretendard Bold"/>
              </a:rPr>
              <a:t>? 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546600" y="5842000"/>
            <a:ext cx="6172200" cy="889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508500" y="3111500"/>
            <a:ext cx="8636000" cy="1054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모든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삽사리는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개이다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08500" y="4572000"/>
            <a:ext cx="9436100" cy="1054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모든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개는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동물이다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08500" y="6197600"/>
            <a:ext cx="9436100" cy="1054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모든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삽사리는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동물이다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6957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50900" y="762000"/>
            <a:ext cx="2705100" cy="1231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5369"/>
              </a:lnSpc>
            </a:pPr>
            <a:r>
              <a:rPr lang="ko-KR" sz="6900" b="false" i="false" u="none" strike="noStrike" spc="-100">
                <a:solidFill>
                  <a:srgbClr val="A6948D"/>
                </a:solidFill>
                <a:ea typeface="MaruBuri SemiBold"/>
              </a:rPr>
              <a:t>목</a:t>
            </a:r>
            <a:r>
              <a:rPr lang="en-US" sz="6900" b="false" i="false" u="none" strike="noStrike" spc="-100">
                <a:solidFill>
                  <a:srgbClr val="A6948D"/>
                </a:solidFill>
                <a:latin typeface="MaruBuri SemiBold"/>
              </a:rPr>
              <a:t> </a:t>
            </a:r>
            <a:r>
              <a:rPr lang="ko-KR" sz="6900" b="false" i="false" u="none" strike="noStrike" spc="-100">
                <a:solidFill>
                  <a:srgbClr val="A6948D"/>
                </a:solidFill>
                <a:ea typeface="MaruBuri SemiBold"/>
              </a:rPr>
              <a:t>차</a:t>
            </a:r>
          </a:p>
        </p:txBody>
      </p: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308600" y="1790700"/>
            <a:ext cx="5676900" cy="628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0">
            <a:off x="5308600" y="1790700"/>
            <a:ext cx="5715000" cy="62865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604000" y="4775200"/>
            <a:ext cx="31877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49400"/>
              </a:lnSpc>
            </a:pPr>
            <a:r>
              <a:rPr lang="en-US" sz="4000" b="false" i="false" u="none" strike="noStrike" spc="-100">
                <a:solidFill>
                  <a:srgbClr val="FFFFFF"/>
                </a:solidFill>
                <a:latin typeface="MARU BuriOTF Beta"/>
              </a:rPr>
              <a:t>8</a:t>
            </a:r>
            <a:r>
              <a:rPr lang="ko-KR" sz="4000" b="false" i="false" u="none" strike="noStrike" spc="-100">
                <a:solidFill>
                  <a:srgbClr val="FFFFFF"/>
                </a:solidFill>
                <a:ea typeface="MARU BuriOTF Beta"/>
              </a:rPr>
              <a:t>장</a:t>
            </a:r>
            <a:r>
              <a:rPr lang="en-US" sz="4000" b="false" i="false" u="none" strike="noStrike" spc="-100">
                <a:solidFill>
                  <a:srgbClr val="FFFFFF"/>
                </a:solidFill>
                <a:latin typeface="MARU BuriOTF Beta"/>
              </a:rPr>
              <a:t> </a:t>
            </a:r>
            <a:r>
              <a:rPr lang="ko-KR" sz="4000" b="false" i="false" u="none" strike="noStrike" spc="-100">
                <a:solidFill>
                  <a:srgbClr val="FFFFFF"/>
                </a:solidFill>
                <a:ea typeface="MARU BuriOTF Beta"/>
              </a:rPr>
              <a:t>주요</a:t>
            </a:r>
            <a:r>
              <a:rPr lang="en-US" sz="4000" b="false" i="false" u="none" strike="noStrike" spc="-100">
                <a:solidFill>
                  <a:srgbClr val="FFFFFF"/>
                </a:solidFill>
                <a:latin typeface="MARU BuriOTF Beta"/>
              </a:rPr>
              <a:t> </a:t>
            </a:r>
            <a:r>
              <a:rPr lang="ko-KR" sz="4000" b="false" i="false" u="none" strike="noStrike" spc="-100">
                <a:solidFill>
                  <a:srgbClr val="FFFFFF"/>
                </a:solidFill>
                <a:ea typeface="MARU BuriOTF Beta"/>
              </a:rPr>
              <a:t>내용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51900" y="5524500"/>
            <a:ext cx="2159000" cy="2933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156040"/>
              </a:lnSpc>
            </a:pPr>
            <a:r>
              <a:rPr lang="en-US" sz="16500" b="false" i="false" u="none" strike="noStrike">
                <a:solidFill>
                  <a:srgbClr val="FFFFFF">
                    <a:alpha val="90196"/>
                  </a:srgbClr>
                </a:solidFill>
                <a:latin typeface="Pretendard Bold"/>
              </a:rPr>
              <a:t>1</a:t>
            </a:r>
          </a:p>
        </p:txBody>
      </p:sp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049000" y="1778000"/>
            <a:ext cx="5689600" cy="6286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0">
            <a:off x="11023600" y="1790700"/>
            <a:ext cx="5715000" cy="62865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2801600" y="4775200"/>
            <a:ext cx="22733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49400"/>
              </a:lnSpc>
            </a:pPr>
            <a:r>
              <a:rPr lang="ko-KR" sz="4000" b="false" i="false" u="none" strike="noStrike" spc="-100">
                <a:solidFill>
                  <a:srgbClr val="FFFFFF"/>
                </a:solidFill>
                <a:ea typeface="MARU BuriOTF Beta"/>
              </a:rPr>
              <a:t>나의</a:t>
            </a:r>
            <a:r>
              <a:rPr lang="en-US" sz="4000" b="false" i="false" u="none" strike="noStrike" spc="-100">
                <a:solidFill>
                  <a:srgbClr val="FFFFFF"/>
                </a:solidFill>
                <a:latin typeface="MARU BuriOTF Beta"/>
              </a:rPr>
              <a:t> </a:t>
            </a:r>
            <a:r>
              <a:rPr lang="ko-KR" sz="4000" b="false" i="false" u="none" strike="noStrike" spc="-100">
                <a:solidFill>
                  <a:srgbClr val="FFFFFF"/>
                </a:solidFill>
                <a:ea typeface="MARU BuriOTF Beta"/>
              </a:rPr>
              <a:t>생각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79600" y="5422900"/>
            <a:ext cx="2159000" cy="2933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156040"/>
              </a:lnSpc>
            </a:pPr>
            <a:r>
              <a:rPr lang="en-US" sz="16500" b="false" i="false" u="none" strike="noStrike">
                <a:solidFill>
                  <a:srgbClr val="FFFFFF">
                    <a:alpha val="90196"/>
                  </a:srgbClr>
                </a:solidFill>
                <a:latin typeface="Pretendard Bold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53400" y="4038600"/>
            <a:ext cx="1981200" cy="1308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508500" y="7353300"/>
            <a:ext cx="9283700" cy="88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35700" y="2616200"/>
            <a:ext cx="5969000" cy="1054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&lt;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ㅇㅇ는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ㅁㅁ이다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&gt;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08500" y="6019800"/>
            <a:ext cx="9436100" cy="1054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&lt;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ㅇㅇ는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ㅁㅁ의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집합에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속한다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&gt;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02300" y="8064500"/>
            <a:ext cx="7048500" cy="1054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자리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옮기기가</a:t>
            </a:r>
            <a:r>
              <a:rPr lang="en-US" sz="59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5900" b="false" i="false" u="none" strike="noStrike">
                <a:solidFill>
                  <a:srgbClr val="000000"/>
                </a:solidFill>
                <a:ea typeface="Pretendard Black"/>
              </a:rPr>
              <a:t>가능하다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17700" y="3695700"/>
            <a:ext cx="6172200" cy="61722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508500" y="6921500"/>
            <a:ext cx="965200" cy="533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724400" y="69723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노마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308600" y="2032000"/>
            <a:ext cx="6464300" cy="30861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6057900" y="3124200"/>
            <a:ext cx="52324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600" b="false" i="false" u="none" strike="noStrike">
                <a:solidFill>
                  <a:srgbClr val="000000"/>
                </a:solidFill>
                <a:ea typeface="Pretendard Bold"/>
              </a:rPr>
              <a:t>근데</a:t>
            </a:r>
            <a:r>
              <a:rPr lang="en-US" sz="26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Pretendard Bold"/>
              </a:rPr>
              <a:t>이렇게</a:t>
            </a:r>
            <a:r>
              <a:rPr lang="en-US" sz="26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Pretendard Bold"/>
              </a:rPr>
              <a:t>생각하는게</a:t>
            </a:r>
            <a:r>
              <a:rPr lang="en-US" sz="26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Pretendard Bold"/>
              </a:rPr>
              <a:t>쓸모가</a:t>
            </a:r>
            <a:r>
              <a:rPr lang="en-US" sz="26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600" b="false" i="false" u="none" strike="noStrike">
                <a:solidFill>
                  <a:srgbClr val="000000"/>
                </a:solidFill>
                <a:ea typeface="Pretendard Bold"/>
              </a:rPr>
              <a:t>있을까</a:t>
            </a:r>
            <a:r>
              <a:rPr lang="en-US" sz="2600" b="false" i="false" u="none" strike="noStrike">
                <a:solidFill>
                  <a:srgbClr val="000000"/>
                </a:solidFill>
                <a:latin typeface="Pretendard Bold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17700" y="3695700"/>
            <a:ext cx="6172200" cy="61722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508500" y="6921500"/>
            <a:ext cx="965200" cy="533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724400" y="69723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노마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308600" y="2032000"/>
            <a:ext cx="6464300" cy="30861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6197600" y="3009900"/>
            <a:ext cx="52324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올바르게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생각하는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방법에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대해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생각하는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일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역시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유익한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400" b="false" i="false" u="none" strike="noStrike">
                <a:solidFill>
                  <a:srgbClr val="000000"/>
                </a:solidFill>
                <a:ea typeface="Pretendard Bold"/>
              </a:rPr>
              <a:t>일이야</a:t>
            </a:r>
            <a:r>
              <a:rPr lang="en-US" sz="2400" b="false" i="false" u="none" strike="noStrike">
                <a:solidFill>
                  <a:srgbClr val="000000"/>
                </a:solidFill>
                <a:latin typeface="Pretendard Bold"/>
              </a:rPr>
              <a:t>!!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나의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생각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159000" y="2260600"/>
            <a:ext cx="14287500" cy="6210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48000" y="3441700"/>
            <a:ext cx="12395200" cy="3403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315200" y="4495800"/>
            <a:ext cx="3848100" cy="1397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나의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생각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79000" y="3251200"/>
            <a:ext cx="6172200" cy="3771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865100" y="3949700"/>
            <a:ext cx="6172200" cy="6172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73200" y="3949700"/>
            <a:ext cx="7670800" cy="6172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79800" y="1917700"/>
            <a:ext cx="5664200" cy="35814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908300" y="7289800"/>
            <a:ext cx="952500" cy="5207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111500" y="7353300"/>
            <a:ext cx="6096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초롱</a:t>
            </a:r>
          </a:p>
        </p:txBody>
      </p:sp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953000" y="7061200"/>
            <a:ext cx="952500" cy="5207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5156200" y="7124700"/>
            <a:ext cx="6096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노마</a:t>
            </a:r>
          </a:p>
        </p:txBody>
      </p:sp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010400" y="7327900"/>
            <a:ext cx="952500" cy="5207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7213600" y="7378700"/>
            <a:ext cx="6096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나래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14800" y="3035300"/>
            <a:ext cx="4521200" cy="939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5300" b="false" i="false" u="none" strike="noStrike">
                <a:solidFill>
                  <a:srgbClr val="000000"/>
                </a:solidFill>
                <a:ea typeface="Pretendard Bold"/>
              </a:rPr>
              <a:t>자리</a:t>
            </a:r>
            <a:r>
              <a:rPr lang="en-US" sz="53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5300" b="false" i="false" u="none" strike="noStrike">
                <a:solidFill>
                  <a:srgbClr val="000000"/>
                </a:solidFill>
                <a:ea typeface="Pretendard Bold"/>
              </a:rPr>
              <a:t>바꾸기</a:t>
            </a:r>
            <a:r>
              <a:rPr lang="en-US" sz="53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5300" b="false" i="false" u="none" strike="noStrike">
                <a:solidFill>
                  <a:srgbClr val="000000"/>
                </a:solidFill>
                <a:ea typeface="Pretendard Bold"/>
              </a:rPr>
              <a:t>문장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159000" y="2260600"/>
            <a:ext cx="14287500" cy="62103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48000" y="3441700"/>
            <a:ext cx="12395200" cy="3403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568700" y="4495800"/>
            <a:ext cx="11557000" cy="1397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자리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바꾸기를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할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수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있는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관계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57100" y="42037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362200" y="4483100"/>
            <a:ext cx="4787900" cy="4787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318000" y="6642100"/>
            <a:ext cx="876300" cy="4826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4495800" y="6692900"/>
            <a:ext cx="558800" cy="406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300" b="false" i="false" u="none" strike="noStrike">
                <a:solidFill>
                  <a:srgbClr val="000000"/>
                </a:solidFill>
                <a:ea typeface="Pretendard Regular"/>
              </a:rPr>
              <a:t>초롱</a:t>
            </a:r>
          </a:p>
        </p:txBody>
      </p:sp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219700" y="2120900"/>
            <a:ext cx="4432300" cy="28194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5511800" y="3048000"/>
            <a:ext cx="39751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500" b="false" i="false" u="none" strike="noStrike">
                <a:solidFill>
                  <a:srgbClr val="000000"/>
                </a:solidFill>
                <a:latin typeface="Pretendard Bold"/>
              </a:rPr>
              <a:t>&lt;</a:t>
            </a:r>
            <a:r>
              <a:rPr lang="ko-KR" sz="3500" b="false" i="false" u="none" strike="noStrike">
                <a:solidFill>
                  <a:srgbClr val="000000"/>
                </a:solidFill>
                <a:ea typeface="Pretendard Bold"/>
              </a:rPr>
              <a:t>ㅇㅇ은ㅁㅁ와</a:t>
            </a:r>
            <a:r>
              <a:rPr lang="en-US" sz="3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500" b="false" i="false" u="none" strike="noStrike">
                <a:solidFill>
                  <a:srgbClr val="000000"/>
                </a:solidFill>
                <a:ea typeface="Pretendard Bold"/>
              </a:rPr>
              <a:t>같다</a:t>
            </a:r>
            <a:r>
              <a:rPr lang="en-US" sz="3500" b="false" i="false" u="none" strike="noStrike">
                <a:solidFill>
                  <a:srgbClr val="000000"/>
                </a:solidFill>
                <a:latin typeface="Pretendard Bold"/>
              </a:rPr>
              <a:t>&gt;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29100" y="4495800"/>
            <a:ext cx="100330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3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더하기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7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은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10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과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같다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sp>
        <p:nvSpPr>
          <p:cNvPr name="TextBox 7" id="7"/>
          <p:cNvSpPr txBox="true"/>
          <p:nvPr/>
        </p:nvSpPr>
        <p:spPr>
          <a:xfrm rot="0">
            <a:off x="4216400" y="3454400"/>
            <a:ext cx="100330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3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더하기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7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은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10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과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같다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41800" y="5549900"/>
            <a:ext cx="100330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10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은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3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더하기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7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과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같다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22600" y="4457700"/>
            <a:ext cx="4394200" cy="44069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019800" y="2451100"/>
            <a:ext cx="4838700" cy="30861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261100" y="3556000"/>
            <a:ext cx="48387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&lt;</a:t>
            </a:r>
            <a:r>
              <a:rPr lang="ko-KR" sz="3400" b="false" i="false" u="none" strike="noStrike">
                <a:solidFill>
                  <a:srgbClr val="000000"/>
                </a:solidFill>
                <a:ea typeface="Pretendard Bold"/>
              </a:rPr>
              <a:t>ㅇㅇ은ㅁㅁ보다</a:t>
            </a: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Pretendard Bold"/>
              </a:rPr>
              <a:t>더</a:t>
            </a: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3400" b="false" i="false" u="none" strike="noStrike">
                <a:solidFill>
                  <a:srgbClr val="000000"/>
                </a:solidFill>
                <a:ea typeface="Pretendard Bold"/>
              </a:rPr>
              <a:t>크다</a:t>
            </a:r>
            <a:r>
              <a:rPr lang="en-US" sz="3400" b="false" i="false" u="none" strike="noStrike">
                <a:solidFill>
                  <a:srgbClr val="000000"/>
                </a:solidFill>
                <a:latin typeface="Pretendard Bold"/>
              </a:rPr>
              <a:t>&gt;</a:t>
            </a:r>
          </a:p>
        </p:txBody>
      </p: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787900" y="6870700"/>
            <a:ext cx="965200" cy="5334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003800" y="6921500"/>
            <a:ext cx="62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Regular"/>
              </a:rPr>
              <a:t>민수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93100" y="1841500"/>
            <a:ext cx="1714500" cy="762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372100" y="774700"/>
            <a:ext cx="7531100" cy="711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15369"/>
              </a:lnSpc>
            </a:pP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8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장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주요</a:t>
            </a:r>
            <a:r>
              <a:rPr lang="en-US" sz="4000" b="false" i="false" u="none" strike="noStrike" spc="-100">
                <a:solidFill>
                  <a:srgbClr val="8D766E"/>
                </a:solidFill>
                <a:latin typeface="MaruBuri SemiBold"/>
              </a:rPr>
              <a:t> </a:t>
            </a:r>
            <a:r>
              <a:rPr lang="ko-KR" sz="4000" b="false" i="false" u="none" strike="noStrike" spc="-100">
                <a:solidFill>
                  <a:srgbClr val="8D766E"/>
                </a:solidFill>
                <a:ea typeface="MaruBuri SemiBold"/>
              </a:rPr>
              <a:t>내용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24500" y="4495800"/>
            <a:ext cx="7442200" cy="1384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6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은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2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보다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더</a:t>
            </a:r>
            <a:r>
              <a:rPr lang="en-US" sz="7800" b="false" i="false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7800" b="false" i="false" u="none" strike="noStrike">
                <a:solidFill>
                  <a:srgbClr val="000000"/>
                </a:solidFill>
                <a:ea typeface="Pretendard Black"/>
              </a:rPr>
              <a:t>크다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