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</p:sldMasterIdLst>
  <p:notesMasterIdLst>
    <p:notesMasterId r:id="rId2"/>
  </p:notesMasterIdLst>
  <p:sldIdLst>
    <p:sldId id="306" r:id="rId3"/>
    <p:sldId id="356" r:id="rId4"/>
    <p:sldId id="310" r:id="rId5"/>
    <p:sldId id="355" r:id="rId6"/>
    <p:sldId id="357" r:id="rId7"/>
    <p:sldId id="354" r:id="rId8"/>
    <p:sldId id="358" r:id="rId9"/>
    <p:sldId id="366" r:id="rId10"/>
    <p:sldId id="370" r:id="rId11"/>
    <p:sldId id="371" r:id="rId12"/>
    <p:sldId id="372" r:id="rId13"/>
    <p:sldId id="364" r:id="rId14"/>
    <p:sldId id="365" r:id="rId15"/>
    <p:sldId id="373" r:id="rId16"/>
    <p:sldId id="374" r:id="rId17"/>
    <p:sldId id="375" r:id="rId18"/>
    <p:sldId id="376" r:id="rId19"/>
    <p:sldId id="361" r:id="rId20"/>
    <p:sldId id="367" r:id="rId21"/>
    <p:sldId id="377" r:id="rId22"/>
    <p:sldId id="362" r:id="rId23"/>
    <p:sldId id="380" r:id="rId24"/>
    <p:sldId id="381" r:id="rId25"/>
    <p:sldId id="378" r:id="rId26"/>
    <p:sldId id="379" r:id="rId27"/>
    <p:sldId id="363" r:id="rId28"/>
    <p:sldId id="382" r:id="rId29"/>
    <p:sldId id="369" r:id="rId30"/>
    <p:sldId id="383" r:id="rId31"/>
    <p:sldId id="384" r:id="rId32"/>
    <p:sldId id="385" r:id="rId33"/>
    <p:sldId id="359" r:id="rId3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prnPr scaleToFitPaper="1"/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>
  <a:tblStyle styleId="{1F423C0B-24CF-4C3C-8A59-7768EA0501B5}" styleName="Normal Style 1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3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3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1A66EDD-3DAB-4C5B-A090-DC80EC1FD486}" styleName="Normal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snapVertSplitter="1">
    <p:restoredLeft sz="7808"/>
    <p:restoredTop sz="89973"/>
  </p:normalViewPr>
  <p:slideViewPr>
    <p:cSldViewPr snapToGrid="0" snapToObjects="1">
      <p:cViewPr varScale="1">
        <p:scale>
          <a:sx n="100" d="100"/>
          <a:sy n="100" d="100"/>
        </p:scale>
        <p:origin x="0" y="0"/>
      </p:cViewPr>
      <p:guideLst>
        <p:guide orient="horz" pos="2154"/>
        <p:guide pos="383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9" cy="72009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slide" Target="slides/slide20.xml"  /><Relationship Id="rId23" Type="http://schemas.openxmlformats.org/officeDocument/2006/relationships/slide" Target="slides/slide21.xml"  /><Relationship Id="rId24" Type="http://schemas.openxmlformats.org/officeDocument/2006/relationships/slide" Target="slides/slide22.xml"  /><Relationship Id="rId25" Type="http://schemas.openxmlformats.org/officeDocument/2006/relationships/slide" Target="slides/slide23.xml"  /><Relationship Id="rId26" Type="http://schemas.openxmlformats.org/officeDocument/2006/relationships/slide" Target="slides/slide24.xml"  /><Relationship Id="rId27" Type="http://schemas.openxmlformats.org/officeDocument/2006/relationships/slide" Target="slides/slide25.xml"  /><Relationship Id="rId28" Type="http://schemas.openxmlformats.org/officeDocument/2006/relationships/slide" Target="slides/slide26.xml"  /><Relationship Id="rId29" Type="http://schemas.openxmlformats.org/officeDocument/2006/relationships/slide" Target="slides/slide27.xml"  /><Relationship Id="rId3" Type="http://schemas.openxmlformats.org/officeDocument/2006/relationships/slide" Target="slides/slide1.xml"  /><Relationship Id="rId30" Type="http://schemas.openxmlformats.org/officeDocument/2006/relationships/slide" Target="slides/slide28.xml"  /><Relationship Id="rId31" Type="http://schemas.openxmlformats.org/officeDocument/2006/relationships/slide" Target="slides/slide29.xml"  /><Relationship Id="rId32" Type="http://schemas.openxmlformats.org/officeDocument/2006/relationships/slide" Target="slides/slide30.xml"  /><Relationship Id="rId33" Type="http://schemas.openxmlformats.org/officeDocument/2006/relationships/slide" Target="slides/slide31.xml"  /><Relationship Id="rId34" Type="http://schemas.openxmlformats.org/officeDocument/2006/relationships/slide" Target="slides/slide32.xml"  /><Relationship Id="rId35" Type="http://schemas.openxmlformats.org/officeDocument/2006/relationships/presProps" Target="presProps.xml"  /><Relationship Id="rId36" Type="http://schemas.openxmlformats.org/officeDocument/2006/relationships/viewProps" Target="viewProps.xml"  /><Relationship Id="rId37" Type="http://schemas.openxmlformats.org/officeDocument/2006/relationships/theme" Target="theme/theme1.xml"  /><Relationship Id="rId38" Type="http://schemas.openxmlformats.org/officeDocument/2006/relationships/tableStyles" Target="tableStyles.xml"  /><Relationship Id="rId4" Type="http://schemas.openxmlformats.org/officeDocument/2006/relationships/slide" Target="slides/slide2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말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E2B2BC9D-A816-4D0A-858B-1D023B3A8ACA}" type="datetime1">
              <a:rPr lang="ko-KR" altLang="en-US"/>
              <a:pPr lvl="0">
                <a:defRPr/>
              </a:pPr>
              <a:t>2026-04-09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28489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8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9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10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11.xml"  /><Relationship Id="rId2" Type="http://schemas.openxmlformats.org/officeDocument/2006/relationships/notesMaster" Target="../notesMasters/notesMaster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slide" Target="../slides/slide12.xml"  /><Relationship Id="rId2" Type="http://schemas.openxmlformats.org/officeDocument/2006/relationships/notesMaster" Target="../notesMasters/notesMaster1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slide" Target="../slides/slide18.xml"  /><Relationship Id="rId2" Type="http://schemas.openxmlformats.org/officeDocument/2006/relationships/notesMaster" Target="../notesMasters/notesMaster1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slide" Target="../slides/slide21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>
              <a:defRPr/>
            </a:pPr>
            <a:r>
              <a:rPr lang="en-US" altLang="ko-KR"/>
              <a:t>2</a:t>
            </a:r>
            <a:endParaRPr lang="en-US" altLang="ko-KR"/>
          </a:p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2827582"/>
      </p:ext>
    </p:extLst>
  </p:cSld>
  <p:clrMapOvr>
    <a:masterClrMapping/>
  </p:clrMapOvr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148361"/>
      </p:ext>
    </p:extLst>
  </p:cSld>
  <p:clrMapOvr>
    <a:masterClrMapping/>
  </p:clrMapOvr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8649783"/>
      </p:ext>
    </p:extLst>
  </p:cSld>
  <p:clrMapOvr>
    <a:masterClrMapping/>
  </p:clrMapOvr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8333036"/>
      </p:ext>
    </p:extLst>
  </p:cSld>
  <p:clrMapOvr>
    <a:masterClrMapping/>
  </p:clrMapOvr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2472108"/>
      </p:ext>
    </p:extLst>
  </p:cSld>
  <p:clrMapOvr>
    <a:masterClrMapping/>
  </p:clrMapOvr>
</p:notes>
</file>

<file path=ppt/notesSlides/notesSlide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4063115"/>
      </p:ext>
    </p:extLst>
  </p:cSld>
  <p:clrMapOvr>
    <a:masterClrMapping/>
  </p:clrMapOvr>
</p:notes>
</file>

<file path=ppt/notesSlides/notesSlide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1228534"/>
      </p:ext>
    </p:extLst>
  </p:cSld>
  <p:clrMapOvr>
    <a:masterClrMapping/>
  </p:clrMapOvr>
</p:notes>
</file>

<file path=ppt/notesSlides/notesSlide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p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4157428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914399" y="2130425"/>
            <a:ext cx="10363198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799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395599"/>
      </p:ext>
    </p:extLst>
  </p:cSld>
  <p:clrMapOvr>
    <a:masterClrMapping/>
  </p:clrMapOvr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5292359"/>
      </p:ext>
    </p:extLst>
  </p:cSld>
  <p:clrMapOvr>
    <a:masterClrMapping/>
  </p:clrMapOvr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8855467"/>
      </p:ext>
    </p:extLst>
  </p:cSld>
  <p:clrMapOvr>
    <a:masterClrMapping/>
  </p:clrMapOvr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idx="0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845367"/>
      </p:ext>
    </p:extLst>
  </p:cSld>
  <p:clrMapOvr>
    <a:masterClrMapping/>
  </p:clrMapOvr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5219469"/>
      </p:ext>
    </p:extLst>
  </p:cSld>
  <p:clrMapOvr>
    <a:masterClrMapping/>
  </p:clrMapOvr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6926375"/>
      </p:ext>
    </p:extLst>
  </p:cSld>
  <p:clrMapOvr>
    <a:masterClrMapping/>
  </p:clrMapOvr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secHead" preserve="1">
  <p:cSld name="구역 머리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963083" y="4406900"/>
            <a:ext cx="103631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1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8736573"/>
      </p:ext>
    </p:extLst>
  </p:cSld>
  <p:clrMapOvr>
    <a:masterClrMapping/>
  </p:clrMapOvr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3020170"/>
      </p:ext>
    </p:extLst>
  </p:cSld>
  <p:clrMapOvr>
    <a:masterClrMapping/>
  </p:clrMapOvr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971709"/>
      </p:ext>
    </p:extLst>
  </p:cSld>
  <p:clrMapOvr>
    <a:masterClrMapping/>
  </p:clrMapOvr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bl" preserve="1">
  <p:cSld name="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4367353"/>
      </p:ext>
    </p:extLst>
  </p:cSld>
  <p:clrMapOvr>
    <a:masterClrMapping/>
  </p:clrMapOvr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fourObj" preserve="1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041917"/>
      </p:ext>
    </p:extLst>
  </p:cSld>
  <p:clrMapOvr>
    <a:masterClrMapping/>
  </p:clrMapOvr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80668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38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.jpeg"  /><Relationship Id="rId3" Type="http://schemas.openxmlformats.org/officeDocument/2006/relationships/image" Target="../media/image2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4.xml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9.png"  /><Relationship Id="rId4" Type="http://schemas.openxmlformats.org/officeDocument/2006/relationships/image" Target="../media/image10.jpeg"  /><Relationship Id="rId5" Type="http://schemas.openxmlformats.org/officeDocument/2006/relationships/image" Target="../media/image13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5.xml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9.png"  /><Relationship Id="rId4" Type="http://schemas.openxmlformats.org/officeDocument/2006/relationships/image" Target="../media/image10.jpeg"  /><Relationship Id="rId5" Type="http://schemas.openxmlformats.org/officeDocument/2006/relationships/image" Target="../media/image14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6.xml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15.png"  /><Relationship Id="rId4" Type="http://schemas.openxmlformats.org/officeDocument/2006/relationships/image" Target="../media/image16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7.jpeg"  /><Relationship Id="rId3" Type="http://schemas.openxmlformats.org/officeDocument/2006/relationships/image" Target="../media/image18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7.jpeg"  /><Relationship Id="rId3" Type="http://schemas.openxmlformats.org/officeDocument/2006/relationships/image" Target="../media/image18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7.jpeg"  /><Relationship Id="rId3" Type="http://schemas.openxmlformats.org/officeDocument/2006/relationships/image" Target="../media/image18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7.jpeg"  /><Relationship Id="rId3" Type="http://schemas.openxmlformats.org/officeDocument/2006/relationships/image" Target="../media/image18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7.jpeg"  /><Relationship Id="rId3" Type="http://schemas.openxmlformats.org/officeDocument/2006/relationships/image" Target="../media/image18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19.png"  /><Relationship Id="rId4" Type="http://schemas.openxmlformats.org/officeDocument/2006/relationships/image" Target="../media/image20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9.png"  /><Relationship Id="rId3" Type="http://schemas.openxmlformats.org/officeDocument/2006/relationships/image" Target="../media/image20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.xml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3.png"  /><Relationship Id="rId4" Type="http://schemas.openxmlformats.org/officeDocument/2006/relationships/image" Target="../media/image4.jpe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1.jpeg"  /><Relationship Id="rId3" Type="http://schemas.openxmlformats.org/officeDocument/2006/relationships/image" Target="../media/image22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23.png"  /><Relationship Id="rId4" Type="http://schemas.openxmlformats.org/officeDocument/2006/relationships/image" Target="../media/image24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5.png"  /><Relationship Id="rId3" Type="http://schemas.openxmlformats.org/officeDocument/2006/relationships/image" Target="../media/image26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6.jpeg"  /><Relationship Id="rId3" Type="http://schemas.openxmlformats.org/officeDocument/2006/relationships/image" Target="../media/image25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5.png"  /><Relationship Id="rId3" Type="http://schemas.openxmlformats.org/officeDocument/2006/relationships/image" Target="../media/image26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5.png"  /><Relationship Id="rId3" Type="http://schemas.openxmlformats.org/officeDocument/2006/relationships/image" Target="../media/image26.jpe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7.png"  /><Relationship Id="rId3" Type="http://schemas.openxmlformats.org/officeDocument/2006/relationships/image" Target="../media/image28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9.png"  /><Relationship Id="rId3" Type="http://schemas.openxmlformats.org/officeDocument/2006/relationships/image" Target="../media/image30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1.png"  /><Relationship Id="rId3" Type="http://schemas.openxmlformats.org/officeDocument/2006/relationships/image" Target="../media/image32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0.jpeg"  /><Relationship Id="rId3" Type="http://schemas.openxmlformats.org/officeDocument/2006/relationships/image" Target="../media/image29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5.png"  /><Relationship Id="rId3" Type="http://schemas.openxmlformats.org/officeDocument/2006/relationships/image" Target="../media/image4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0.jpeg"  /><Relationship Id="rId3" Type="http://schemas.openxmlformats.org/officeDocument/2006/relationships/image" Target="../media/image29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0.jpeg"  /><Relationship Id="rId3" Type="http://schemas.openxmlformats.org/officeDocument/2006/relationships/image" Target="../media/image29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3.png"  /><Relationship Id="rId3" Type="http://schemas.openxmlformats.org/officeDocument/2006/relationships/image" Target="../media/image34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5.png"  /><Relationship Id="rId3" Type="http://schemas.openxmlformats.org/officeDocument/2006/relationships/image" Target="../media/image4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6.png"  /><Relationship Id="rId3" Type="http://schemas.openxmlformats.org/officeDocument/2006/relationships/image" Target="../media/image7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8.png"  /><Relationship Id="rId3" Type="http://schemas.openxmlformats.org/officeDocument/2006/relationships/image" Target="../media/image7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9.png"  /><Relationship Id="rId3" Type="http://schemas.openxmlformats.org/officeDocument/2006/relationships/image" Target="../media/image10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9.png"  /><Relationship Id="rId4" Type="http://schemas.openxmlformats.org/officeDocument/2006/relationships/image" Target="../media/image10.jpeg"  /><Relationship Id="rId5" Type="http://schemas.openxmlformats.org/officeDocument/2006/relationships/image" Target="../media/image11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3.xml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9.png"  /><Relationship Id="rId4" Type="http://schemas.openxmlformats.org/officeDocument/2006/relationships/image" Target="../media/image10.jpeg"  /><Relationship Id="rId5" Type="http://schemas.openxmlformats.org/officeDocument/2006/relationships/image" Target="../media/image12.jpe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2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b="14540"/>
          <a:stretch>
            <a:fillRect/>
          </a:stretch>
        </p:blipFill>
        <p:spPr>
          <a:xfrm>
            <a:off x="-19050" y="-114300"/>
            <a:ext cx="12241530" cy="7029315"/>
          </a:xfrm>
          <a:prstGeom prst="rect">
            <a:avLst/>
          </a:prstGeom>
        </p:spPr>
      </p:pic>
      <p:sp>
        <p:nvSpPr>
          <p:cNvPr id="10" name="타원 9"/>
          <p:cNvSpPr/>
          <p:nvPr/>
        </p:nvSpPr>
        <p:spPr>
          <a:xfrm>
            <a:off x="3092450" y="558800"/>
            <a:ext cx="6121400" cy="6121400"/>
          </a:xfrm>
          <a:prstGeom prst="ellipse">
            <a:avLst/>
          </a:prstGeom>
          <a:gradFill flip="xy" rotWithShape="1">
            <a:gsLst>
              <a:gs pos="0">
                <a:srgbClr val="000000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sp>
        <p:nvSpPr>
          <p:cNvPr id="4" name="제목 1"/>
          <p:cNvSpPr>
            <a:spLocks noGrp="1"/>
          </p:cNvSpPr>
          <p:nvPr/>
        </p:nvSpPr>
        <p:spPr>
          <a:xfrm>
            <a:off x="961741" y="3429000"/>
            <a:ext cx="10363198" cy="114118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p>
            <a:pPr lvl="0" algn="ctr">
              <a:defRPr/>
            </a:pPr>
            <a:r>
              <a:rPr lang="ko-KR" altLang="en-US" sz="2700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김창기</a:t>
            </a:r>
            <a:r>
              <a:rPr lang="ko-KR" altLang="ko-KR" sz="2700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,</a:t>
            </a:r>
            <a:r>
              <a:rPr lang="ko-KR" altLang="en-US" sz="2700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김현수</a:t>
            </a:r>
            <a:r>
              <a:rPr lang="ko-KR" altLang="ko-KR" sz="2700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,</a:t>
            </a:r>
            <a:r>
              <a:rPr lang="ko-KR" altLang="en-US" sz="2700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이상우</a:t>
            </a:r>
            <a:r>
              <a:rPr lang="ko-KR" altLang="ko-KR" sz="2700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,</a:t>
            </a:r>
            <a:r>
              <a:rPr lang="ko-KR" altLang="en-US" sz="2700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김규리</a:t>
            </a:r>
            <a:r>
              <a:rPr lang="ko-KR" altLang="ko-KR" sz="2700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,</a:t>
            </a:r>
            <a:r>
              <a:rPr lang="ko-KR" altLang="en-US" sz="2700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장성찬</a:t>
            </a:r>
            <a:endParaRPr lang="ko-KR" altLang="en-US" sz="2700" spc="-200" baseline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5" name="부제목 2"/>
          <p:cNvSpPr>
            <a:spLocks noGrp="1"/>
          </p:cNvSpPr>
          <p:nvPr/>
        </p:nvSpPr>
        <p:spPr>
          <a:xfrm>
            <a:off x="0" y="2542949"/>
            <a:ext cx="12192000" cy="1378404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 algn="ctr">
              <a:spcBef>
                <a:spcPts val="576"/>
              </a:spcBef>
              <a:buNone/>
              <a:defRPr/>
            </a:pPr>
            <a:r>
              <a:rPr lang="ko-KR" altLang="en-US" sz="6600" b="1" spc="-3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아가씨</a:t>
            </a:r>
            <a:r>
              <a:rPr lang="ko-KR" altLang="ko-KR" sz="4800" b="1" spc="-3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_</a:t>
            </a:r>
            <a:r>
              <a:rPr lang="ko-KR" altLang="en-US" sz="4800" b="1" spc="-3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영화분석발표</a:t>
            </a:r>
            <a:endParaRPr lang="ko-KR" altLang="en-US" sz="4800" b="1" spc="-3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7" name="가로 글상자 6"/>
          <p:cNvSpPr txBox="1"/>
          <p:nvPr/>
        </p:nvSpPr>
        <p:spPr>
          <a:xfrm>
            <a:off x="8138480" y="6497320"/>
            <a:ext cx="4083050" cy="358774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p>
            <a:pPr lvl="0" algn="r">
              <a:defRPr/>
            </a:pPr>
            <a:endParaRPr lang="en-US" altLang="ko-KR" spc="-100">
              <a:solidFill>
                <a:srgbClr val="ffffff"/>
              </a:solidFill>
              <a:latin typeface="나눔바른고딕"/>
              <a:ea typeface="나눔바른고딕"/>
            </a:endParaRPr>
          </a:p>
        </p:txBody>
      </p:sp>
      <p:sp>
        <p:nvSpPr>
          <p:cNvPr id="9" name="제목 1"/>
          <p:cNvSpPr>
            <a:spLocks noGrp="1"/>
          </p:cNvSpPr>
          <p:nvPr/>
        </p:nvSpPr>
        <p:spPr>
          <a:xfrm>
            <a:off x="914401" y="5535522"/>
            <a:ext cx="10363198" cy="114118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p>
            <a:pPr lvl="0" algn="ctr">
              <a:defRPr/>
            </a:pPr>
            <a:r>
              <a:rPr xmlns:mc="http://schemas.openxmlformats.org/markup-compatibility/2006" xmlns:hp="http://schemas.haansoft.com/office/presentation/8.0" lang="ko-KR" altLang="en-US" sz="27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장르</a:t>
            </a:r>
            <a:r>
              <a:rPr xmlns:mc="http://schemas.openxmlformats.org/markup-compatibility/2006" xmlns:hp="http://schemas.haansoft.com/office/presentation/8.0" lang="en-US" altLang="ko-KR" sz="27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:</a:t>
            </a:r>
            <a:r>
              <a:rPr xmlns:mc="http://schemas.openxmlformats.org/markup-compatibility/2006" xmlns:hp="http://schemas.haansoft.com/office/presentation/8.0" lang="ko-KR" altLang="en-US" sz="27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 스릴러</a:t>
            </a:r>
            <a:r>
              <a:rPr xmlns:mc="http://schemas.openxmlformats.org/markup-compatibility/2006" xmlns:hp="http://schemas.haansoft.com/office/presentation/8.0" lang="en-US" altLang="ko-KR" sz="27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,</a:t>
            </a:r>
            <a:r>
              <a:rPr xmlns:mc="http://schemas.openxmlformats.org/markup-compatibility/2006" xmlns:hp="http://schemas.haansoft.com/office/presentation/8.0" lang="ko-KR" altLang="en-US" sz="27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드라마                 러닝타임</a:t>
            </a:r>
            <a:r>
              <a:rPr xmlns:mc="http://schemas.openxmlformats.org/markup-compatibility/2006" xmlns:hp="http://schemas.haansoft.com/office/presentation/8.0" lang="en-US" altLang="ko-KR" sz="27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:</a:t>
            </a:r>
            <a:r>
              <a:rPr xmlns:mc="http://schemas.openxmlformats.org/markup-compatibility/2006" xmlns:hp="http://schemas.haansoft.com/office/presentation/8.0" lang="ko-KR" altLang="en-US" sz="27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 </a:t>
            </a:r>
            <a:r>
              <a:rPr xmlns:mc="http://schemas.openxmlformats.org/markup-compatibility/2006" xmlns:hp="http://schemas.haansoft.com/office/presentation/8.0" lang="en-US" altLang="ko-KR" sz="27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144</a:t>
            </a:r>
            <a:r>
              <a:rPr xmlns:mc="http://schemas.openxmlformats.org/markup-compatibility/2006" xmlns:hp="http://schemas.haansoft.com/office/presentation/8.0" lang="ko-KR" altLang="en-US" sz="27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분                 원작</a:t>
            </a:r>
            <a:r>
              <a:rPr xmlns:mc="http://schemas.openxmlformats.org/markup-compatibility/2006" xmlns:hp="http://schemas.haansoft.com/office/presentation/8.0" lang="en-US" altLang="ko-KR" sz="27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:</a:t>
            </a:r>
            <a:r>
              <a:rPr xmlns:mc="http://schemas.openxmlformats.org/markup-compatibility/2006" xmlns:hp="http://schemas.haansoft.com/office/presentation/8.0" lang="ko-KR" altLang="en-US" sz="27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 소설</a:t>
            </a:r>
            <a:r>
              <a:rPr xmlns:mc="http://schemas.openxmlformats.org/markup-compatibility/2006" xmlns:hp="http://schemas.haansoft.com/office/presentation/8.0" lang="en-US" altLang="ko-KR" sz="27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(</a:t>
            </a:r>
            <a:r>
              <a:rPr xmlns:mc="http://schemas.openxmlformats.org/markup-compatibility/2006" xmlns:hp="http://schemas.haansoft.com/office/presentation/8.0" lang="ko-KR" altLang="en-US" sz="27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핑거스미스</a:t>
            </a:r>
            <a:r>
              <a:rPr xmlns:mc="http://schemas.openxmlformats.org/markup-compatibility/2006" xmlns:hp="http://schemas.haansoft.com/office/presentation/8.0" lang="en-US" altLang="ko-KR" sz="27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)</a:t>
            </a:r>
            <a:endParaRPr xmlns:mc="http://schemas.openxmlformats.org/markup-compatibility/2006" xmlns:hp="http://schemas.haansoft.com/office/presentation/8.0" lang="en-US" altLang="ko-KR" sz="2700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1477739219"/>
      </p:ext>
    </p:extLst>
  </p:cSld>
  <p:clrMapOvr>
    <a:masterClrMapping/>
  </p:clrMapOvr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4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b="14754"/>
          <a:stretch>
            <a:fillRect/>
          </a:stretch>
        </p:blipFill>
        <p:spPr>
          <a:xfrm>
            <a:off x="-28575" y="-9525"/>
            <a:ext cx="12258169" cy="6876859"/>
          </a:xfrm>
          <a:prstGeom prst="rect">
            <a:avLst/>
          </a:prstGeom>
        </p:spPr>
      </p:pic>
      <p:sp>
        <p:nvSpPr>
          <p:cNvPr id="8" name="타원 7"/>
          <p:cNvSpPr>
            <a:spLocks noChangeAspect="1"/>
          </p:cNvSpPr>
          <p:nvPr/>
        </p:nvSpPr>
        <p:spPr>
          <a:xfrm>
            <a:off x="563607" y="908685"/>
            <a:ext cx="5040630" cy="5040630"/>
          </a:xfrm>
          <a:prstGeom prst="ellipse">
            <a:avLst/>
          </a:prstGeom>
          <a:gradFill flip="xy" rotWithShape="1">
            <a:gsLst>
              <a:gs pos="0">
                <a:srgbClr val="000000">
                  <a:alpha val="90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6096000" y="1742560"/>
            <a:ext cx="5285740" cy="3372879"/>
          </a:xfrm>
          <a:prstGeom prst="rect">
            <a:avLst/>
          </a:prstGeom>
        </p:spPr>
      </p:pic>
      <p:sp>
        <p:nvSpPr>
          <p:cNvPr id="6" name="부제목 2"/>
          <p:cNvSpPr>
            <a:spLocks noGrp="1"/>
          </p:cNvSpPr>
          <p:nvPr/>
        </p:nvSpPr>
        <p:spPr>
          <a:xfrm>
            <a:off x="585743" y="1204174"/>
            <a:ext cx="4996359" cy="1378404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 algn="ctr">
              <a:spcBef>
                <a:spcPts val="576"/>
              </a:spcBef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4500" b="1" spc="-3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백작</a:t>
            </a:r>
            <a:endParaRPr xmlns:mc="http://schemas.openxmlformats.org/markup-compatibility/2006" xmlns:hp="http://schemas.haansoft.com/office/presentation/8.0" lang="ko-KR" altLang="en-US" sz="4500" b="1" spc="-300" baseline="0" mc:Ignorable="hp" hp:hslEmbossed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spcBef>
                <a:spcPts val="576"/>
              </a:spcBef>
              <a:buNone/>
              <a:defRPr/>
            </a:pPr>
            <a:endParaRPr xmlns:mc="http://schemas.openxmlformats.org/markup-compatibility/2006" xmlns:hp="http://schemas.haansoft.com/office/presentation/8.0" lang="ko-KR" altLang="en-US" sz="1200" b="1" spc="-300" baseline="0" mc:Ignorable="hp" hp:hslEmbossed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조선인이지만 일본 귀족을 사칭하는 사기꾼. 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히데코의 재산을 노리고 숙희를 이용한다.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 매력적이고 능수능란하지만 철저히 자기 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이익 중심적이며, 두 여성이 자신의 통제 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밖에서 연대할 가능성을 상상하지 못하다 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결국 자신의 탐욕에 의해 파멸한다.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13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lang="ko-KR" altLang="en-US" sz="3300" b="1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캐릭터</a:t>
            </a:r>
            <a:endParaRPr lang="ko-KR" altLang="en-US" sz="3300" b="1" spc="-200" baseline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1343357040"/>
      </p:ext>
    </p:extLst>
  </p:cSld>
  <p:clrMapOvr>
    <a:masterClrMapping/>
  </p:clrMapOvr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4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b="14754"/>
          <a:stretch>
            <a:fillRect/>
          </a:stretch>
        </p:blipFill>
        <p:spPr>
          <a:xfrm>
            <a:off x="-28575" y="-9525"/>
            <a:ext cx="12258169" cy="6876859"/>
          </a:xfrm>
          <a:prstGeom prst="rect">
            <a:avLst/>
          </a:prstGeom>
        </p:spPr>
      </p:pic>
      <p:sp>
        <p:nvSpPr>
          <p:cNvPr id="7" name="타원 6"/>
          <p:cNvSpPr>
            <a:spLocks noChangeAspect="1"/>
          </p:cNvSpPr>
          <p:nvPr/>
        </p:nvSpPr>
        <p:spPr>
          <a:xfrm>
            <a:off x="333509" y="908685"/>
            <a:ext cx="5040630" cy="5040630"/>
          </a:xfrm>
          <a:prstGeom prst="ellipse">
            <a:avLst/>
          </a:prstGeom>
          <a:gradFill flip="xy" rotWithShape="1">
            <a:gsLst>
              <a:gs pos="0">
                <a:srgbClr val="000000">
                  <a:alpha val="90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5615440" y="1508759"/>
            <a:ext cx="5756227" cy="3840482"/>
          </a:xfrm>
          <a:prstGeom prst="rect">
            <a:avLst/>
          </a:prstGeom>
        </p:spPr>
      </p:pic>
      <p:sp>
        <p:nvSpPr>
          <p:cNvPr id="6" name="부제목 2"/>
          <p:cNvSpPr>
            <a:spLocks noGrp="1"/>
          </p:cNvSpPr>
          <p:nvPr/>
        </p:nvSpPr>
        <p:spPr>
          <a:xfrm>
            <a:off x="419144" y="1203325"/>
            <a:ext cx="4869360" cy="1378404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 algn="ctr">
              <a:spcBef>
                <a:spcPts val="576"/>
              </a:spcBef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4500" b="1" spc="-3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코우즈키</a:t>
            </a:r>
            <a:endParaRPr xmlns:mc="http://schemas.openxmlformats.org/markup-compatibility/2006" xmlns:hp="http://schemas.haansoft.com/office/presentation/8.0" lang="ko-KR" altLang="en-US" sz="4500" b="1" spc="-300" baseline="0" mc:Ignorable="hp" hp:hslEmbossed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spcBef>
                <a:spcPts val="576"/>
              </a:spcBef>
              <a:buNone/>
              <a:defRPr/>
            </a:pPr>
            <a:endParaRPr xmlns:mc="http://schemas.openxmlformats.org/markup-compatibility/2006" xmlns:hp="http://schemas.haansoft.com/office/presentation/8.0" lang="ko-KR" altLang="en-US" sz="1200" b="1" spc="-300" baseline="0" mc:Ignorable="hp" hp:hslEmbossed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히데코의 삼촌이자 후견인. 어린 시절부터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히데코를 음서 낭독의 도구로 길러낸 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인물로, 소유욕과 통제욕을 사랑으로 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포장한다. 변태적 수집욕과 가부장적 폭력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의 결합체이며, 영화 내 두 여성이 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탈출해야 할 세계의 핵심 인물이다</a:t>
            </a:r>
            <a:r>
              <a:rPr lang="ko-KR" altLang="ko-KR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.</a:t>
            </a:r>
            <a:endParaRPr lang="ko-KR" altLang="ko-KR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10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lang="ko-KR" altLang="en-US" sz="3300" b="1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캐릭터</a:t>
            </a:r>
            <a:endParaRPr lang="ko-KR" altLang="en-US" sz="3300" b="1" spc="-200" baseline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483650315"/>
      </p:ext>
    </p:extLst>
  </p:cSld>
  <p:clrMapOvr>
    <a:masterClrMapping/>
  </p:clrMapOvr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4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l="14259" r="14259"/>
          <a:stretch>
            <a:fillRect/>
          </a:stretch>
        </p:blipFill>
        <p:spPr>
          <a:xfrm>
            <a:off x="-9525" y="-28575"/>
            <a:ext cx="12289535" cy="6912864"/>
          </a:xfrm>
          <a:prstGeom prst="rect">
            <a:avLst/>
          </a:prstGeom>
        </p:spPr>
      </p:pic>
      <p:sp>
        <p:nvSpPr>
          <p:cNvPr id="16" name="타원 15"/>
          <p:cNvSpPr/>
          <p:nvPr/>
        </p:nvSpPr>
        <p:spPr>
          <a:xfrm>
            <a:off x="3092450" y="558800"/>
            <a:ext cx="6121400" cy="6121400"/>
          </a:xfrm>
          <a:prstGeom prst="ellipse">
            <a:avLst/>
          </a:prstGeom>
          <a:gradFill flip="xy" rotWithShape="1">
            <a:gsLst>
              <a:gs pos="0">
                <a:srgbClr val="000000">
                  <a:alpha val="90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sp>
        <p:nvSpPr>
          <p:cNvPr id="7" name="부제목 2"/>
          <p:cNvSpPr>
            <a:spLocks noGrp="1"/>
          </p:cNvSpPr>
          <p:nvPr/>
        </p:nvSpPr>
        <p:spPr>
          <a:xfrm>
            <a:off x="0" y="2542949"/>
            <a:ext cx="12192000" cy="1378404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 algn="ctr">
              <a:spcBef>
                <a:spcPts val="576"/>
              </a:spcBef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6600" b="1" spc="-3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톤 앤 매너</a:t>
            </a:r>
            <a:endParaRPr xmlns:mc="http://schemas.openxmlformats.org/markup-compatibility/2006" xmlns:hp="http://schemas.haansoft.com/office/presentation/8.0" lang="ko-KR" altLang="en-US" sz="6600" b="1" spc="-300" baseline="0" mc:Ignorable="hp" hp:hslEmbossed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14" name="제목 1"/>
          <p:cNvSpPr>
            <a:spLocks noGrp="1"/>
          </p:cNvSpPr>
          <p:nvPr/>
        </p:nvSpPr>
        <p:spPr>
          <a:xfrm>
            <a:off x="961741" y="3619500"/>
            <a:ext cx="10363198" cy="114118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p>
            <a:pPr lvl="0" algn="ctr">
              <a:lnSpc>
                <a:spcPct val="120000"/>
              </a:lnSpc>
              <a:defRPr/>
            </a:pPr>
            <a:r>
              <a:rPr xmlns:mc="http://schemas.openxmlformats.org/markup-compatibility/2006" xmlns:hp="http://schemas.haansoft.com/office/presentation/8.0" lang="ko-KR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“</a:t>
            </a: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그동안</a:t>
            </a:r>
            <a:r>
              <a:rPr xmlns:mc="http://schemas.openxmlformats.org/markup-compatibility/2006" xmlns:hp="http://schemas.haansoft.com/office/presentation/8.0" lang="en-US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..</a:t>
            </a: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이딴 거 읽어줬던 거에요 </a:t>
            </a:r>
            <a:endParaRPr xmlns:mc="http://schemas.openxmlformats.org/markup-compatibility/2006" xmlns:hp="http://schemas.haansoft.com/office/presentation/8.0" lang="ko-KR" altLang="en-US" sz="3100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그 드러운 늙은이하고 신사분들한테</a:t>
            </a:r>
            <a:r>
              <a:rPr xmlns:mc="http://schemas.openxmlformats.org/markup-compatibility/2006" xmlns:hp="http://schemas.haansoft.com/office/presentation/8.0" lang="en-US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..?</a:t>
            </a:r>
            <a:r>
              <a:rPr xmlns:mc="http://schemas.openxmlformats.org/markup-compatibility/2006" xmlns:hp="http://schemas.haansoft.com/office/presentation/8.0" lang="ko-KR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”</a:t>
            </a:r>
            <a:endParaRPr xmlns:mc="http://schemas.openxmlformats.org/markup-compatibility/2006" xmlns:hp="http://schemas.haansoft.com/office/presentation/8.0" lang="ko-KR" altLang="ko-KR" sz="3100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436821008"/>
      </p:ext>
    </p:extLst>
  </p:cSld>
  <p:clrMapOvr>
    <a:masterClrMapping/>
  </p:clrMapOvr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Grp="1"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2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t="2700" b="13332"/>
          <a:stretch>
            <a:fillRect/>
          </a:stretch>
        </p:blipFill>
        <p:spPr>
          <a:xfrm>
            <a:off x="-24765" y="0"/>
            <a:ext cx="12275194" cy="687685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250724" y="1409475"/>
            <a:ext cx="9690552" cy="403905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ctr">
              <a:lnSpc>
                <a:spcPct val="150000"/>
              </a:lnSpc>
              <a:buNone/>
              <a:defRPr/>
            </a:pPr>
            <a:r>
              <a:rPr lang="ko-KR" altLang="ko-KR" sz="33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‘</a:t>
            </a:r>
            <a:r>
              <a:rPr lang="ko-KR" altLang="en-US" sz="33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과잉과 절제, 아름다움과 폭력, 에로티시즘과 </a:t>
            </a:r>
            <a:endParaRPr lang="ko-KR" altLang="en-US" sz="3300" spc="-100" baseline="0">
              <a:solidFill>
                <a:schemeClr val="dk1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50000"/>
              </a:lnSpc>
              <a:buNone/>
              <a:defRPr/>
            </a:pPr>
            <a:r>
              <a:rPr lang="ko-KR" altLang="en-US" sz="33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정치성이 공존하는 미학적 복수극의 세계</a:t>
            </a:r>
            <a:r>
              <a:rPr lang="ko-KR" altLang="ko-KR" sz="33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’</a:t>
            </a:r>
            <a:endParaRPr lang="ko-KR" altLang="ko-KR" sz="3300" spc="-100" baseline="0">
              <a:solidFill>
                <a:schemeClr val="dk1"/>
              </a:solidFill>
              <a:latin typeface="나눔바른고딕"/>
              <a:ea typeface="나눔바른고딕"/>
            </a:endParaRPr>
          </a:p>
        </p:txBody>
      </p:sp>
      <p:sp>
        <p:nvSpPr>
          <p:cNvPr id="11" name="직사각형 38"/>
          <p:cNvSpPr/>
          <p:nvPr/>
        </p:nvSpPr>
        <p:spPr>
          <a:xfrm flipH="1" flipV="1">
            <a:off x="1231674" y="1401758"/>
            <a:ext cx="9728416" cy="1548193"/>
          </a:xfrm>
          <a:custGeom>
            <a:avLst/>
            <a:gdLst>
              <a:gd name="connsiteX0" fmla="*/ 11844 w 12192166"/>
              <a:gd name="connsiteY0" fmla="*/ 531135 h 4011642"/>
              <a:gd name="connsiteX1" fmla="*/ 1971106 w 12192166"/>
              <a:gd name="connsiteY1" fmla="*/ 1124692 h 4011642"/>
              <a:gd name="connsiteX2" fmla="*/ 5201064 w 12192166"/>
              <a:gd name="connsiteY2" fmla="*/ 1808173 h 4011642"/>
              <a:gd name="connsiteX3" fmla="*/ 8340985 w 12192166"/>
              <a:gd name="connsiteY3" fmla="*/ 1531526 h 4011642"/>
              <a:gd name="connsiteX4" fmla="*/ 12167445 w 12192166"/>
              <a:gd name="connsiteY4" fmla="*/ 207506 h 4011642"/>
              <a:gd name="connsiteX5" fmla="*/ 12191552 w 12192166"/>
              <a:gd name="connsiteY5" fmla="*/ 4011348 h 4011642"/>
              <a:gd name="connsiteX6" fmla="*/ -443 w 12192166"/>
              <a:gd name="connsiteY6" fmla="*/ 4011348 h 4011642"/>
              <a:gd name="connsiteX7" fmla="*/ 11844 w 12192166"/>
              <a:gd name="connsiteY7" fmla="*/ 531135 h 401164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66" h="4011642">
                <a:moveTo>
                  <a:pt x="11844" y="531135"/>
                </a:moveTo>
                <a:cubicBezTo>
                  <a:pt x="923376" y="-138002"/>
                  <a:pt x="1003245" y="457482"/>
                  <a:pt x="1971106" y="1124692"/>
                </a:cubicBezTo>
                <a:cubicBezTo>
                  <a:pt x="3152797" y="1840721"/>
                  <a:pt x="3249366" y="1913553"/>
                  <a:pt x="5201064" y="1808173"/>
                </a:cubicBezTo>
                <a:cubicBezTo>
                  <a:pt x="7864314" y="1742310"/>
                  <a:pt x="7954714" y="872895"/>
                  <a:pt x="8340985" y="1531526"/>
                </a:cubicBezTo>
                <a:cubicBezTo>
                  <a:pt x="9095014" y="2686938"/>
                  <a:pt x="11618532" y="-872645"/>
                  <a:pt x="12167445" y="207506"/>
                </a:cubicBezTo>
                <a:lnTo>
                  <a:pt x="12191552" y="4011348"/>
                </a:lnTo>
                <a:lnTo>
                  <a:pt x="-443" y="4011348"/>
                </a:lnTo>
                <a:lnTo>
                  <a:pt x="11844" y="531135"/>
                </a:lnTo>
                <a:close/>
              </a:path>
            </a:pathLst>
          </a:custGeom>
          <a:solidFill>
            <a:srgbClr val="171717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sp>
        <p:nvSpPr>
          <p:cNvPr id="5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lang="ko-KR" altLang="en-US" sz="3300" b="1" spc="-200" baseline="0">
                <a:solidFill>
                  <a:srgbClr val="ffffff"/>
                </a:solidFill>
                <a:effectLst/>
                <a:latin typeface="나눔바른고딕"/>
                <a:ea typeface="나눔바른고딕"/>
              </a:rPr>
              <a:t>톤 앤 매너</a:t>
            </a:r>
            <a:endParaRPr lang="ko-KR" altLang="en-US" sz="3300" b="1" spc="-200" baseline="0">
              <a:solidFill>
                <a:srgbClr val="ffffff"/>
              </a:solidFill>
              <a:effectLst/>
              <a:latin typeface="나눔바른고딕"/>
              <a:ea typeface="나눔바른고딕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9" name="직사각형 38"/>
          <p:cNvSpPr/>
          <p:nvPr/>
        </p:nvSpPr>
        <p:spPr>
          <a:xfrm>
            <a:off x="1231674" y="3428999"/>
            <a:ext cx="9721216" cy="2019525"/>
          </a:xfrm>
          <a:custGeom>
            <a:avLst/>
            <a:gdLst>
              <a:gd name="connsiteX0" fmla="*/ 13051 w 12198627"/>
              <a:gd name="connsiteY0" fmla="*/ 1115850 h 4487820"/>
              <a:gd name="connsiteX1" fmla="*/ 1712435 w 12198627"/>
              <a:gd name="connsiteY1" fmla="*/ 1957324 h 4487820"/>
              <a:gd name="connsiteX2" fmla="*/ 4604765 w 12198627"/>
              <a:gd name="connsiteY2" fmla="*/ 2180896 h 4487820"/>
              <a:gd name="connsiteX3" fmla="*/ 8982649 w 12198627"/>
              <a:gd name="connsiteY3" fmla="*/ 1971831 h 4487820"/>
              <a:gd name="connsiteX4" fmla="*/ 12201349 w 12198627"/>
              <a:gd name="connsiteY4" fmla="*/ 187328 h 4487820"/>
              <a:gd name="connsiteX5" fmla="*/ 12191723 w 12198627"/>
              <a:gd name="connsiteY5" fmla="*/ 4487285 h 4487820"/>
              <a:gd name="connsiteX6" fmla="*/ -271 w 12198627"/>
              <a:gd name="connsiteY6" fmla="*/ 4487285 h 4487820"/>
              <a:gd name="connsiteX7" fmla="*/ 13051 w 12198627"/>
              <a:gd name="connsiteY7" fmla="*/ 1115850 h 448782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8627" h="4487820">
                <a:moveTo>
                  <a:pt x="13051" y="1115850"/>
                </a:moveTo>
                <a:cubicBezTo>
                  <a:pt x="924583" y="446712"/>
                  <a:pt x="744575" y="1290114"/>
                  <a:pt x="1712435" y="1957324"/>
                </a:cubicBezTo>
                <a:cubicBezTo>
                  <a:pt x="2894126" y="2673353"/>
                  <a:pt x="3389311" y="1694054"/>
                  <a:pt x="4604765" y="2180896"/>
                </a:cubicBezTo>
                <a:cubicBezTo>
                  <a:pt x="6934385" y="3065889"/>
                  <a:pt x="8596378" y="1313200"/>
                  <a:pt x="8982649" y="1971831"/>
                </a:cubicBezTo>
                <a:cubicBezTo>
                  <a:pt x="9736678" y="3127242"/>
                  <a:pt x="11652436" y="-892823"/>
                  <a:pt x="12201349" y="187328"/>
                </a:cubicBezTo>
                <a:lnTo>
                  <a:pt x="12191723" y="4487285"/>
                </a:lnTo>
                <a:lnTo>
                  <a:pt x="-271" y="4487285"/>
                </a:lnTo>
                <a:lnTo>
                  <a:pt x="13051" y="1115850"/>
                </a:lnTo>
                <a:close/>
              </a:path>
            </a:pathLst>
          </a:custGeom>
          <a:solidFill>
            <a:srgbClr val="171717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3684914"/>
      </p:ext>
    </p:extLst>
  </p:cSld>
  <p:clrMapOvr>
    <a:masterClrMapping/>
  </p:clrMapOvr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그림 3"/>
          <p:cNvPicPr>
            <a:picLocks noGrp="1"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2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t="2700" b="13332"/>
          <a:stretch>
            <a:fillRect/>
          </a:stretch>
        </p:blipFill>
        <p:spPr>
          <a:xfrm>
            <a:off x="-24765" y="0"/>
            <a:ext cx="12275194" cy="6876859"/>
          </a:xfrm>
          <a:prstGeom prst="rect">
            <a:avLst/>
          </a:prstGeom>
        </p:spPr>
      </p:pic>
      <p:sp>
        <p:nvSpPr>
          <p:cNvPr id="5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lang="ko-KR" altLang="en-US" sz="3300" b="1" spc="-200" baseline="0">
                <a:solidFill>
                  <a:srgbClr val="ffffff"/>
                </a:solidFill>
                <a:effectLst/>
                <a:latin typeface="나눔바른고딕"/>
                <a:ea typeface="나눔바른고딕"/>
              </a:rPr>
              <a:t>톤 앤 매너</a:t>
            </a:r>
            <a:endParaRPr lang="ko-KR" altLang="en-US" sz="3300" b="1" spc="-200" baseline="0">
              <a:solidFill>
                <a:srgbClr val="ffffff"/>
              </a:solidFill>
              <a:effectLst/>
              <a:latin typeface="나눔바른고딕"/>
              <a:ea typeface="나눔바른고딕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50724" y="1028700"/>
            <a:ext cx="9690553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ctr">
              <a:lnSpc>
                <a:spcPct val="140000"/>
              </a:lnSpc>
              <a:buNone/>
              <a:defRPr/>
            </a:pPr>
            <a:r>
              <a:rPr lang="ko-KR" altLang="en-US" sz="2100" spc="-100" baseline="0">
                <a:solidFill>
                  <a:srgbClr val="d70909"/>
                </a:solidFill>
                <a:latin typeface="나눔바른고딕"/>
                <a:ea typeface="나눔바른고딕"/>
              </a:rPr>
              <a:t>시각적 측면에서</a:t>
            </a:r>
            <a:r>
              <a:rPr lang="en-US" altLang="ko-KR" sz="2100" spc="-100" baseline="0">
                <a:solidFill>
                  <a:srgbClr val="d70909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2100" spc="-100" baseline="0">
                <a:solidFill>
                  <a:srgbClr val="d70909"/>
                </a:solidFill>
                <a:latin typeface="나눔바른고딕"/>
                <a:ea typeface="나눔바른고딕"/>
              </a:rPr>
              <a:t> </a:t>
            </a:r>
            <a:r>
              <a:rPr lang="en-US" altLang="en-US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초록과 붉은 계열의 대비, 강렬한 조명과 </a:t>
            </a:r>
            <a:endParaRPr lang="en-US" altLang="en-US" sz="33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en-US" altLang="en-US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정교한 대칭 구도로 욕망과 통제의 세계를 과잉되게 </a:t>
            </a:r>
            <a:endParaRPr lang="en-US" altLang="en-US" sz="33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en-US" altLang="en-US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아름답게 포장해 관객을 그 세계 속으로 매혹. </a:t>
            </a:r>
            <a:endParaRPr lang="en-US" altLang="en-US" sz="33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en-US" altLang="en-US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이러한 아름다움 이면에 있는 폭력성 강조</a:t>
            </a:r>
            <a:endParaRPr lang="en-US" altLang="en-US" sz="33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11" name="직사각형 38"/>
          <p:cNvSpPr/>
          <p:nvPr/>
        </p:nvSpPr>
        <p:spPr>
          <a:xfrm flipH="1" flipV="1">
            <a:off x="1231792" y="1019175"/>
            <a:ext cx="9728416" cy="1355425"/>
          </a:xfrm>
          <a:custGeom>
            <a:avLst/>
            <a:gdLst>
              <a:gd name="connsiteX0" fmla="*/ 11844 w 12192166"/>
              <a:gd name="connsiteY0" fmla="*/ 531135 h 4011642"/>
              <a:gd name="connsiteX1" fmla="*/ 1971106 w 12192166"/>
              <a:gd name="connsiteY1" fmla="*/ 1124692 h 4011642"/>
              <a:gd name="connsiteX2" fmla="*/ 5201064 w 12192166"/>
              <a:gd name="connsiteY2" fmla="*/ 1808173 h 4011642"/>
              <a:gd name="connsiteX3" fmla="*/ 8340985 w 12192166"/>
              <a:gd name="connsiteY3" fmla="*/ 1531526 h 4011642"/>
              <a:gd name="connsiteX4" fmla="*/ 12167445 w 12192166"/>
              <a:gd name="connsiteY4" fmla="*/ 207506 h 4011642"/>
              <a:gd name="connsiteX5" fmla="*/ 12191552 w 12192166"/>
              <a:gd name="connsiteY5" fmla="*/ 4011348 h 4011642"/>
              <a:gd name="connsiteX6" fmla="*/ -443 w 12192166"/>
              <a:gd name="connsiteY6" fmla="*/ 4011348 h 4011642"/>
              <a:gd name="connsiteX7" fmla="*/ 11844 w 12192166"/>
              <a:gd name="connsiteY7" fmla="*/ 531135 h 401164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66" h="4011642">
                <a:moveTo>
                  <a:pt x="11844" y="531135"/>
                </a:moveTo>
                <a:cubicBezTo>
                  <a:pt x="923376" y="-138002"/>
                  <a:pt x="1003245" y="457482"/>
                  <a:pt x="1971106" y="1124692"/>
                </a:cubicBezTo>
                <a:cubicBezTo>
                  <a:pt x="3152797" y="1840721"/>
                  <a:pt x="3249366" y="1913553"/>
                  <a:pt x="5201064" y="1808173"/>
                </a:cubicBezTo>
                <a:cubicBezTo>
                  <a:pt x="7864314" y="1742310"/>
                  <a:pt x="7954714" y="872895"/>
                  <a:pt x="8340985" y="1531526"/>
                </a:cubicBezTo>
                <a:cubicBezTo>
                  <a:pt x="9095014" y="2686938"/>
                  <a:pt x="11618532" y="-872645"/>
                  <a:pt x="12167445" y="207506"/>
                </a:cubicBezTo>
                <a:lnTo>
                  <a:pt x="12191552" y="4011348"/>
                </a:lnTo>
                <a:lnTo>
                  <a:pt x="-443" y="4011348"/>
                </a:lnTo>
                <a:lnTo>
                  <a:pt x="11844" y="531135"/>
                </a:lnTo>
                <a:close/>
              </a:path>
            </a:pathLst>
          </a:custGeom>
          <a:solidFill>
            <a:srgbClr val="171717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sp>
        <p:nvSpPr>
          <p:cNvPr id="12" name="직사각형 38"/>
          <p:cNvSpPr/>
          <p:nvPr/>
        </p:nvSpPr>
        <p:spPr>
          <a:xfrm>
            <a:off x="1235392" y="4489902"/>
            <a:ext cx="9721216" cy="1804078"/>
          </a:xfrm>
          <a:custGeom>
            <a:avLst/>
            <a:gdLst>
              <a:gd name="connsiteX0" fmla="*/ 13051 w 12198627"/>
              <a:gd name="connsiteY0" fmla="*/ 1115850 h 4487820"/>
              <a:gd name="connsiteX1" fmla="*/ 1712435 w 12198627"/>
              <a:gd name="connsiteY1" fmla="*/ 1957324 h 4487820"/>
              <a:gd name="connsiteX2" fmla="*/ 4604765 w 12198627"/>
              <a:gd name="connsiteY2" fmla="*/ 2180896 h 4487820"/>
              <a:gd name="connsiteX3" fmla="*/ 8982649 w 12198627"/>
              <a:gd name="connsiteY3" fmla="*/ 1971831 h 4487820"/>
              <a:gd name="connsiteX4" fmla="*/ 12201349 w 12198627"/>
              <a:gd name="connsiteY4" fmla="*/ 187328 h 4487820"/>
              <a:gd name="connsiteX5" fmla="*/ 12191723 w 12198627"/>
              <a:gd name="connsiteY5" fmla="*/ 4487285 h 4487820"/>
              <a:gd name="connsiteX6" fmla="*/ -271 w 12198627"/>
              <a:gd name="connsiteY6" fmla="*/ 4487285 h 4487820"/>
              <a:gd name="connsiteX7" fmla="*/ 13051 w 12198627"/>
              <a:gd name="connsiteY7" fmla="*/ 1115850 h 448782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8627" h="4487820">
                <a:moveTo>
                  <a:pt x="13051" y="1115850"/>
                </a:moveTo>
                <a:cubicBezTo>
                  <a:pt x="924583" y="446712"/>
                  <a:pt x="744575" y="1290114"/>
                  <a:pt x="1712435" y="1957324"/>
                </a:cubicBezTo>
                <a:cubicBezTo>
                  <a:pt x="2894126" y="2673353"/>
                  <a:pt x="3389311" y="1694054"/>
                  <a:pt x="4604765" y="2180896"/>
                </a:cubicBezTo>
                <a:cubicBezTo>
                  <a:pt x="6934385" y="3065889"/>
                  <a:pt x="8596378" y="1313200"/>
                  <a:pt x="8982649" y="1971831"/>
                </a:cubicBezTo>
                <a:cubicBezTo>
                  <a:pt x="9736678" y="3127242"/>
                  <a:pt x="11652436" y="-892823"/>
                  <a:pt x="12201349" y="187328"/>
                </a:cubicBezTo>
                <a:lnTo>
                  <a:pt x="12191723" y="4487285"/>
                </a:lnTo>
                <a:lnTo>
                  <a:pt x="-271" y="4487285"/>
                </a:lnTo>
                <a:lnTo>
                  <a:pt x="13051" y="1115850"/>
                </a:lnTo>
                <a:close/>
              </a:path>
            </a:pathLst>
          </a:custGeom>
          <a:solidFill>
            <a:srgbClr val="171717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3693942"/>
      </p:ext>
    </p:extLst>
  </p:cSld>
  <p:clrMapOvr>
    <a:masterClrMapping/>
  </p:clrMapOvr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그림 3"/>
          <p:cNvPicPr>
            <a:picLocks noGrp="1"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2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t="2700" b="13332"/>
          <a:stretch>
            <a:fillRect/>
          </a:stretch>
        </p:blipFill>
        <p:spPr>
          <a:xfrm>
            <a:off x="-24765" y="0"/>
            <a:ext cx="12275194" cy="6876859"/>
          </a:xfrm>
          <a:prstGeom prst="rect">
            <a:avLst/>
          </a:prstGeom>
        </p:spPr>
      </p:pic>
      <p:sp>
        <p:nvSpPr>
          <p:cNvPr id="5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lang="ko-KR" altLang="en-US" sz="3300" b="1" spc="-200" baseline="0">
                <a:solidFill>
                  <a:srgbClr val="ffffff"/>
                </a:solidFill>
                <a:effectLst/>
                <a:latin typeface="나눔바른고딕"/>
                <a:ea typeface="나눔바른고딕"/>
              </a:rPr>
              <a:t>톤 앤 매너</a:t>
            </a:r>
            <a:endParaRPr lang="ko-KR" altLang="en-US" sz="3300" b="1" spc="-200" baseline="0">
              <a:solidFill>
                <a:srgbClr val="ffffff"/>
              </a:solidFill>
              <a:effectLst/>
              <a:latin typeface="나눔바른고딕"/>
              <a:ea typeface="나눔바른고딕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50724" y="1028700"/>
            <a:ext cx="9690553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ctr">
              <a:lnSpc>
                <a:spcPct val="140000"/>
              </a:lnSpc>
              <a:buNone/>
              <a:defRPr/>
            </a:pPr>
            <a:r>
              <a:rPr lang="ko-KR" altLang="en-US" sz="2100" spc="-100" baseline="0">
                <a:solidFill>
                  <a:srgbClr val="d78509"/>
                </a:solidFill>
                <a:latin typeface="나눔바른고딕"/>
                <a:ea typeface="나눔바른고딕"/>
              </a:rPr>
              <a:t>서사적 측면에서</a:t>
            </a:r>
            <a:r>
              <a:rPr lang="en-US" altLang="ko-KR" sz="2100" spc="-100" baseline="0">
                <a:solidFill>
                  <a:srgbClr val="d78509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2100" spc="-100" baseline="0">
                <a:solidFill>
                  <a:srgbClr val="d78509"/>
                </a:solidFill>
                <a:latin typeface="나눔바른고딕"/>
                <a:ea typeface="나눔바른고딕"/>
              </a:rPr>
              <a:t> </a:t>
            </a:r>
            <a:r>
              <a:rPr lang="en-US" altLang="en-US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파트 1은 숙희 시점, 파트 2는 히데코 시점, </a:t>
            </a:r>
            <a:endParaRPr lang="en-US" altLang="en-US" sz="33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en-US" altLang="en-US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파트 3는 둘의 시점으로 전환, 이것은 같은 사건을 다르게 </a:t>
            </a:r>
            <a:endParaRPr lang="en-US" altLang="en-US" sz="33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en-US" altLang="en-US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보이게 하는 효과를 준다. 이는 </a:t>
            </a:r>
            <a:r>
              <a:rPr lang="en-US" altLang="ko-KR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&lt;</a:t>
            </a:r>
            <a:r>
              <a:rPr lang="en-US" altLang="en-US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라쇼몽 </a:t>
            </a:r>
            <a:r>
              <a:rPr lang="en-US" altLang="ko-KR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&gt;</a:t>
            </a:r>
            <a:r>
              <a:rPr lang="en-US" altLang="en-US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의 다관점 측면</a:t>
            </a:r>
            <a:r>
              <a:rPr lang="en-US" altLang="ko-KR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,</a:t>
            </a:r>
            <a:endParaRPr lang="en-US" altLang="ko-KR" sz="33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en-US" altLang="en-US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고레에다의 </a:t>
            </a:r>
            <a:r>
              <a:rPr lang="en-US" altLang="ko-KR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&lt;</a:t>
            </a:r>
            <a:r>
              <a:rPr lang="en-US" altLang="en-US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괴물</a:t>
            </a:r>
            <a:r>
              <a:rPr lang="en-US" altLang="ko-KR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&gt;</a:t>
            </a:r>
            <a:r>
              <a:rPr lang="en-US" altLang="en-US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과도 연관</a:t>
            </a:r>
            <a:r>
              <a:rPr lang="ko-KR" altLang="en-US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된다</a:t>
            </a:r>
            <a:r>
              <a:rPr lang="en-US" altLang="ko-KR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.</a:t>
            </a:r>
            <a:endParaRPr lang="en-US" altLang="ko-KR" sz="33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11" name="직사각형 38"/>
          <p:cNvSpPr/>
          <p:nvPr/>
        </p:nvSpPr>
        <p:spPr>
          <a:xfrm flipH="1" flipV="1">
            <a:off x="1231792" y="1019175"/>
            <a:ext cx="9728416" cy="1355425"/>
          </a:xfrm>
          <a:custGeom>
            <a:avLst/>
            <a:gdLst>
              <a:gd name="connsiteX0" fmla="*/ 11844 w 12192166"/>
              <a:gd name="connsiteY0" fmla="*/ 531135 h 4011642"/>
              <a:gd name="connsiteX1" fmla="*/ 1971106 w 12192166"/>
              <a:gd name="connsiteY1" fmla="*/ 1124692 h 4011642"/>
              <a:gd name="connsiteX2" fmla="*/ 5201064 w 12192166"/>
              <a:gd name="connsiteY2" fmla="*/ 1808173 h 4011642"/>
              <a:gd name="connsiteX3" fmla="*/ 8340985 w 12192166"/>
              <a:gd name="connsiteY3" fmla="*/ 1531526 h 4011642"/>
              <a:gd name="connsiteX4" fmla="*/ 12167445 w 12192166"/>
              <a:gd name="connsiteY4" fmla="*/ 207506 h 4011642"/>
              <a:gd name="connsiteX5" fmla="*/ 12191552 w 12192166"/>
              <a:gd name="connsiteY5" fmla="*/ 4011348 h 4011642"/>
              <a:gd name="connsiteX6" fmla="*/ -443 w 12192166"/>
              <a:gd name="connsiteY6" fmla="*/ 4011348 h 4011642"/>
              <a:gd name="connsiteX7" fmla="*/ 11844 w 12192166"/>
              <a:gd name="connsiteY7" fmla="*/ 531135 h 401164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66" h="4011642">
                <a:moveTo>
                  <a:pt x="11844" y="531135"/>
                </a:moveTo>
                <a:cubicBezTo>
                  <a:pt x="923376" y="-138002"/>
                  <a:pt x="1003245" y="457482"/>
                  <a:pt x="1971106" y="1124692"/>
                </a:cubicBezTo>
                <a:cubicBezTo>
                  <a:pt x="3152797" y="1840721"/>
                  <a:pt x="3249366" y="1913553"/>
                  <a:pt x="5201064" y="1808173"/>
                </a:cubicBezTo>
                <a:cubicBezTo>
                  <a:pt x="7864314" y="1742310"/>
                  <a:pt x="7954714" y="872895"/>
                  <a:pt x="8340985" y="1531526"/>
                </a:cubicBezTo>
                <a:cubicBezTo>
                  <a:pt x="9095014" y="2686938"/>
                  <a:pt x="11618532" y="-872645"/>
                  <a:pt x="12167445" y="207506"/>
                </a:cubicBezTo>
                <a:lnTo>
                  <a:pt x="12191552" y="4011348"/>
                </a:lnTo>
                <a:lnTo>
                  <a:pt x="-443" y="4011348"/>
                </a:lnTo>
                <a:lnTo>
                  <a:pt x="11844" y="531135"/>
                </a:lnTo>
                <a:close/>
              </a:path>
            </a:pathLst>
          </a:custGeom>
          <a:solidFill>
            <a:srgbClr val="171717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sp>
        <p:nvSpPr>
          <p:cNvPr id="12" name="직사각형 38"/>
          <p:cNvSpPr/>
          <p:nvPr/>
        </p:nvSpPr>
        <p:spPr>
          <a:xfrm>
            <a:off x="1235392" y="4489902"/>
            <a:ext cx="9721216" cy="1804078"/>
          </a:xfrm>
          <a:custGeom>
            <a:avLst/>
            <a:gdLst>
              <a:gd name="connsiteX0" fmla="*/ 13051 w 12198627"/>
              <a:gd name="connsiteY0" fmla="*/ 1115850 h 4487820"/>
              <a:gd name="connsiteX1" fmla="*/ 1712435 w 12198627"/>
              <a:gd name="connsiteY1" fmla="*/ 1957324 h 4487820"/>
              <a:gd name="connsiteX2" fmla="*/ 4604765 w 12198627"/>
              <a:gd name="connsiteY2" fmla="*/ 2180896 h 4487820"/>
              <a:gd name="connsiteX3" fmla="*/ 8982649 w 12198627"/>
              <a:gd name="connsiteY3" fmla="*/ 1971831 h 4487820"/>
              <a:gd name="connsiteX4" fmla="*/ 12201349 w 12198627"/>
              <a:gd name="connsiteY4" fmla="*/ 187328 h 4487820"/>
              <a:gd name="connsiteX5" fmla="*/ 12191723 w 12198627"/>
              <a:gd name="connsiteY5" fmla="*/ 4487285 h 4487820"/>
              <a:gd name="connsiteX6" fmla="*/ -271 w 12198627"/>
              <a:gd name="connsiteY6" fmla="*/ 4487285 h 4487820"/>
              <a:gd name="connsiteX7" fmla="*/ 13051 w 12198627"/>
              <a:gd name="connsiteY7" fmla="*/ 1115850 h 448782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8627" h="4487820">
                <a:moveTo>
                  <a:pt x="13051" y="1115850"/>
                </a:moveTo>
                <a:cubicBezTo>
                  <a:pt x="924583" y="446712"/>
                  <a:pt x="744575" y="1290114"/>
                  <a:pt x="1712435" y="1957324"/>
                </a:cubicBezTo>
                <a:cubicBezTo>
                  <a:pt x="2894126" y="2673353"/>
                  <a:pt x="3389311" y="1694054"/>
                  <a:pt x="4604765" y="2180896"/>
                </a:cubicBezTo>
                <a:cubicBezTo>
                  <a:pt x="6934385" y="3065889"/>
                  <a:pt x="8596378" y="1313200"/>
                  <a:pt x="8982649" y="1971831"/>
                </a:cubicBezTo>
                <a:cubicBezTo>
                  <a:pt x="9736678" y="3127242"/>
                  <a:pt x="11652436" y="-892823"/>
                  <a:pt x="12201349" y="187328"/>
                </a:cubicBezTo>
                <a:lnTo>
                  <a:pt x="12191723" y="4487285"/>
                </a:lnTo>
                <a:lnTo>
                  <a:pt x="-271" y="4487285"/>
                </a:lnTo>
                <a:lnTo>
                  <a:pt x="13051" y="1115850"/>
                </a:lnTo>
                <a:close/>
              </a:path>
            </a:pathLst>
          </a:custGeom>
          <a:solidFill>
            <a:srgbClr val="171717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1490973"/>
      </p:ext>
    </p:extLst>
  </p:cSld>
  <p:clrMapOvr>
    <a:masterClrMapping/>
  </p:clrMapOvr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그림 3"/>
          <p:cNvPicPr>
            <a:picLocks noGrp="1"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2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t="2700" b="13332"/>
          <a:stretch>
            <a:fillRect/>
          </a:stretch>
        </p:blipFill>
        <p:spPr>
          <a:xfrm>
            <a:off x="-24765" y="0"/>
            <a:ext cx="12275194" cy="6876859"/>
          </a:xfrm>
          <a:prstGeom prst="rect">
            <a:avLst/>
          </a:prstGeom>
        </p:spPr>
      </p:pic>
      <p:sp>
        <p:nvSpPr>
          <p:cNvPr id="5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lang="ko-KR" altLang="en-US" sz="3300" b="1" spc="-200" baseline="0">
                <a:solidFill>
                  <a:srgbClr val="ffffff"/>
                </a:solidFill>
                <a:effectLst/>
                <a:latin typeface="나눔바른고딕"/>
                <a:ea typeface="나눔바른고딕"/>
              </a:rPr>
              <a:t>톤 앤 매너</a:t>
            </a:r>
            <a:endParaRPr lang="ko-KR" altLang="en-US" sz="3300" b="1" spc="-200" baseline="0">
              <a:solidFill>
                <a:srgbClr val="ffffff"/>
              </a:solidFill>
              <a:effectLst/>
              <a:latin typeface="나눔바른고딕"/>
              <a:ea typeface="나눔바른고딕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50724" y="1028700"/>
            <a:ext cx="9690553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ctr">
              <a:lnSpc>
                <a:spcPct val="140000"/>
              </a:lnSpc>
              <a:buNone/>
              <a:defRPr/>
            </a:pPr>
            <a:r>
              <a:rPr lang="ko-KR" altLang="en-US" sz="2100" spc="-150" baseline="0">
                <a:solidFill>
                  <a:srgbClr val="b2a210"/>
                </a:solidFill>
                <a:latin typeface="나눔바른고딕"/>
                <a:ea typeface="나눔바른고딕"/>
              </a:rPr>
              <a:t>감정적 측면에서</a:t>
            </a:r>
            <a:r>
              <a:rPr lang="ko-KR" altLang="ko-KR" sz="2100" spc="-150" baseline="0">
                <a:solidFill>
                  <a:srgbClr val="b2a21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2100" spc="-150" baseline="0">
                <a:solidFill>
                  <a:srgbClr val="b2a210"/>
                </a:solidFill>
                <a:latin typeface="나눔바른고딕"/>
                <a:ea typeface="나눔바른고딕"/>
              </a:rPr>
              <a:t> </a:t>
            </a:r>
            <a:r>
              <a:rPr lang="ko-KR" altLang="en-US" sz="3300" spc="-150" baseline="0">
                <a:solidFill>
                  <a:srgbClr val="000000"/>
                </a:solidFill>
                <a:latin typeface="나눔바른고딕"/>
                <a:ea typeface="나눔바른고딕"/>
              </a:rPr>
              <a:t>사기극으로 시작해 점점 진정성 있는 </a:t>
            </a:r>
            <a:endParaRPr lang="ko-KR" altLang="en-US" sz="3300" spc="-15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ko-KR" altLang="en-US" sz="3300" spc="-150" baseline="0">
                <a:solidFill>
                  <a:srgbClr val="000000"/>
                </a:solidFill>
                <a:latin typeface="나눔바른고딕"/>
                <a:ea typeface="나눔바른고딕"/>
              </a:rPr>
              <a:t>감정으로 이행된다. 카타르시스는 복수와 사랑이 </a:t>
            </a:r>
            <a:endParaRPr lang="ko-KR" altLang="en-US" sz="3300" spc="-15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ko-KR" altLang="en-US" sz="3300" spc="-150" baseline="0">
                <a:solidFill>
                  <a:srgbClr val="000000"/>
                </a:solidFill>
                <a:latin typeface="나눔바른고딕"/>
                <a:ea typeface="나눔바른고딕"/>
              </a:rPr>
              <a:t>동시에 성취되는 마지막에야 온다.</a:t>
            </a:r>
            <a:endParaRPr lang="ko-KR" altLang="en-US" sz="3300" spc="-150" baseline="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11" name="직사각형 38"/>
          <p:cNvSpPr/>
          <p:nvPr/>
        </p:nvSpPr>
        <p:spPr>
          <a:xfrm flipH="1" flipV="1">
            <a:off x="1231792" y="1019175"/>
            <a:ext cx="9728416" cy="1355425"/>
          </a:xfrm>
          <a:custGeom>
            <a:avLst/>
            <a:gdLst>
              <a:gd name="connsiteX0" fmla="*/ 11844 w 12192166"/>
              <a:gd name="connsiteY0" fmla="*/ 531135 h 4011642"/>
              <a:gd name="connsiteX1" fmla="*/ 1971106 w 12192166"/>
              <a:gd name="connsiteY1" fmla="*/ 1124692 h 4011642"/>
              <a:gd name="connsiteX2" fmla="*/ 5201064 w 12192166"/>
              <a:gd name="connsiteY2" fmla="*/ 1808173 h 4011642"/>
              <a:gd name="connsiteX3" fmla="*/ 8340985 w 12192166"/>
              <a:gd name="connsiteY3" fmla="*/ 1531526 h 4011642"/>
              <a:gd name="connsiteX4" fmla="*/ 12167445 w 12192166"/>
              <a:gd name="connsiteY4" fmla="*/ 207506 h 4011642"/>
              <a:gd name="connsiteX5" fmla="*/ 12191552 w 12192166"/>
              <a:gd name="connsiteY5" fmla="*/ 4011348 h 4011642"/>
              <a:gd name="connsiteX6" fmla="*/ -443 w 12192166"/>
              <a:gd name="connsiteY6" fmla="*/ 4011348 h 4011642"/>
              <a:gd name="connsiteX7" fmla="*/ 11844 w 12192166"/>
              <a:gd name="connsiteY7" fmla="*/ 531135 h 401164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66" h="4011642">
                <a:moveTo>
                  <a:pt x="11844" y="531135"/>
                </a:moveTo>
                <a:cubicBezTo>
                  <a:pt x="923376" y="-138002"/>
                  <a:pt x="1003245" y="457482"/>
                  <a:pt x="1971106" y="1124692"/>
                </a:cubicBezTo>
                <a:cubicBezTo>
                  <a:pt x="3152797" y="1840721"/>
                  <a:pt x="3249366" y="1913553"/>
                  <a:pt x="5201064" y="1808173"/>
                </a:cubicBezTo>
                <a:cubicBezTo>
                  <a:pt x="7864314" y="1742310"/>
                  <a:pt x="7954714" y="872895"/>
                  <a:pt x="8340985" y="1531526"/>
                </a:cubicBezTo>
                <a:cubicBezTo>
                  <a:pt x="9095014" y="2686938"/>
                  <a:pt x="11618532" y="-872645"/>
                  <a:pt x="12167445" y="207506"/>
                </a:cubicBezTo>
                <a:lnTo>
                  <a:pt x="12191552" y="4011348"/>
                </a:lnTo>
                <a:lnTo>
                  <a:pt x="-443" y="4011348"/>
                </a:lnTo>
                <a:lnTo>
                  <a:pt x="11844" y="531135"/>
                </a:lnTo>
                <a:close/>
              </a:path>
            </a:pathLst>
          </a:custGeom>
          <a:solidFill>
            <a:srgbClr val="171717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sp>
        <p:nvSpPr>
          <p:cNvPr id="12" name="직사각형 38"/>
          <p:cNvSpPr/>
          <p:nvPr/>
        </p:nvSpPr>
        <p:spPr>
          <a:xfrm>
            <a:off x="1235392" y="4489902"/>
            <a:ext cx="9721216" cy="1804078"/>
          </a:xfrm>
          <a:custGeom>
            <a:avLst/>
            <a:gdLst>
              <a:gd name="connsiteX0" fmla="*/ 13051 w 12198627"/>
              <a:gd name="connsiteY0" fmla="*/ 1115850 h 4487820"/>
              <a:gd name="connsiteX1" fmla="*/ 1712435 w 12198627"/>
              <a:gd name="connsiteY1" fmla="*/ 1957324 h 4487820"/>
              <a:gd name="connsiteX2" fmla="*/ 4604765 w 12198627"/>
              <a:gd name="connsiteY2" fmla="*/ 2180896 h 4487820"/>
              <a:gd name="connsiteX3" fmla="*/ 8982649 w 12198627"/>
              <a:gd name="connsiteY3" fmla="*/ 1971831 h 4487820"/>
              <a:gd name="connsiteX4" fmla="*/ 12201349 w 12198627"/>
              <a:gd name="connsiteY4" fmla="*/ 187328 h 4487820"/>
              <a:gd name="connsiteX5" fmla="*/ 12191723 w 12198627"/>
              <a:gd name="connsiteY5" fmla="*/ 4487285 h 4487820"/>
              <a:gd name="connsiteX6" fmla="*/ -271 w 12198627"/>
              <a:gd name="connsiteY6" fmla="*/ 4487285 h 4487820"/>
              <a:gd name="connsiteX7" fmla="*/ 13051 w 12198627"/>
              <a:gd name="connsiteY7" fmla="*/ 1115850 h 448782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8627" h="4487820">
                <a:moveTo>
                  <a:pt x="13051" y="1115850"/>
                </a:moveTo>
                <a:cubicBezTo>
                  <a:pt x="924583" y="446712"/>
                  <a:pt x="744575" y="1290114"/>
                  <a:pt x="1712435" y="1957324"/>
                </a:cubicBezTo>
                <a:cubicBezTo>
                  <a:pt x="2894126" y="2673353"/>
                  <a:pt x="3389311" y="1694054"/>
                  <a:pt x="4604765" y="2180896"/>
                </a:cubicBezTo>
                <a:cubicBezTo>
                  <a:pt x="6934385" y="3065889"/>
                  <a:pt x="8596378" y="1313200"/>
                  <a:pt x="8982649" y="1971831"/>
                </a:cubicBezTo>
                <a:cubicBezTo>
                  <a:pt x="9736678" y="3127242"/>
                  <a:pt x="11652436" y="-892823"/>
                  <a:pt x="12201349" y="187328"/>
                </a:cubicBezTo>
                <a:lnTo>
                  <a:pt x="12191723" y="4487285"/>
                </a:lnTo>
                <a:lnTo>
                  <a:pt x="-271" y="4487285"/>
                </a:lnTo>
                <a:lnTo>
                  <a:pt x="13051" y="1115850"/>
                </a:lnTo>
                <a:close/>
              </a:path>
            </a:pathLst>
          </a:custGeom>
          <a:solidFill>
            <a:srgbClr val="171717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8667162"/>
      </p:ext>
    </p:extLst>
  </p:cSld>
  <p:clrMapOvr>
    <a:masterClrMapping/>
  </p:clrMapOvr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그림 3"/>
          <p:cNvPicPr>
            <a:picLocks noGrp="1"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2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t="2700" b="13332"/>
          <a:stretch>
            <a:fillRect/>
          </a:stretch>
        </p:blipFill>
        <p:spPr>
          <a:xfrm>
            <a:off x="-24765" y="0"/>
            <a:ext cx="12275194" cy="6876859"/>
          </a:xfrm>
          <a:prstGeom prst="rect">
            <a:avLst/>
          </a:prstGeom>
        </p:spPr>
      </p:pic>
      <p:sp>
        <p:nvSpPr>
          <p:cNvPr id="5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lang="ko-KR" altLang="en-US" sz="3300" b="1" spc="-200" baseline="0">
                <a:solidFill>
                  <a:srgbClr val="ffffff"/>
                </a:solidFill>
                <a:effectLst/>
                <a:latin typeface="나눔바른고딕"/>
                <a:ea typeface="나눔바른고딕"/>
              </a:rPr>
              <a:t>톤 앤 매너</a:t>
            </a:r>
            <a:endParaRPr lang="ko-KR" altLang="en-US" sz="3300" b="1" spc="-200" baseline="0">
              <a:solidFill>
                <a:srgbClr val="ffffff"/>
              </a:solidFill>
              <a:effectLst/>
              <a:latin typeface="나눔바른고딕"/>
              <a:ea typeface="나눔바른고딕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50724" y="1028700"/>
            <a:ext cx="9690553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ctr">
              <a:lnSpc>
                <a:spcPct val="140000"/>
              </a:lnSpc>
              <a:buNone/>
              <a:defRPr/>
            </a:pPr>
            <a:r>
              <a:rPr lang="ko-KR" altLang="en-US" sz="2100" spc="-100" baseline="0">
                <a:solidFill>
                  <a:srgbClr val="92b210"/>
                </a:solidFill>
                <a:latin typeface="나눔바른고딕"/>
                <a:ea typeface="나눔바른고딕"/>
              </a:rPr>
              <a:t>정치적 측면에서</a:t>
            </a:r>
            <a:r>
              <a:rPr lang="en-US" altLang="ko-KR" sz="2100" spc="-100" baseline="0">
                <a:solidFill>
                  <a:srgbClr val="92b21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2100" spc="-100" baseline="0">
                <a:solidFill>
                  <a:srgbClr val="92b210"/>
                </a:solidFill>
                <a:latin typeface="나눔바른고딕"/>
                <a:ea typeface="나눔바른고딕"/>
              </a:rPr>
              <a:t> </a:t>
            </a:r>
            <a:r>
              <a:rPr lang="en-US" altLang="en-US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명시적 설교 없이 페미니즘적 주제를 극화한다. </a:t>
            </a:r>
            <a:endParaRPr lang="en-US" altLang="en-US" sz="33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en-US" altLang="en-US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남성 지배 구조의 붕괴가 여성의 연대로 이루어지며, </a:t>
            </a:r>
            <a:endParaRPr lang="en-US" altLang="en-US" sz="33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en-US" altLang="en-US" sz="33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이를 '복수'가 아닌 '생존'과 '사랑'의 언어로 그려낸다. 관객은 두 여성의 탈출에서 복잡한 해방감을 느낀다.</a:t>
            </a:r>
            <a:endParaRPr lang="en-US" altLang="en-US" sz="33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11" name="직사각형 38"/>
          <p:cNvSpPr/>
          <p:nvPr/>
        </p:nvSpPr>
        <p:spPr>
          <a:xfrm flipH="1" flipV="1">
            <a:off x="1231792" y="1019175"/>
            <a:ext cx="9728416" cy="1355425"/>
          </a:xfrm>
          <a:custGeom>
            <a:avLst/>
            <a:gdLst>
              <a:gd name="connsiteX0" fmla="*/ 11844 w 12192166"/>
              <a:gd name="connsiteY0" fmla="*/ 531135 h 4011642"/>
              <a:gd name="connsiteX1" fmla="*/ 1971106 w 12192166"/>
              <a:gd name="connsiteY1" fmla="*/ 1124692 h 4011642"/>
              <a:gd name="connsiteX2" fmla="*/ 5201064 w 12192166"/>
              <a:gd name="connsiteY2" fmla="*/ 1808173 h 4011642"/>
              <a:gd name="connsiteX3" fmla="*/ 8340985 w 12192166"/>
              <a:gd name="connsiteY3" fmla="*/ 1531526 h 4011642"/>
              <a:gd name="connsiteX4" fmla="*/ 12167445 w 12192166"/>
              <a:gd name="connsiteY4" fmla="*/ 207506 h 4011642"/>
              <a:gd name="connsiteX5" fmla="*/ 12191552 w 12192166"/>
              <a:gd name="connsiteY5" fmla="*/ 4011348 h 4011642"/>
              <a:gd name="connsiteX6" fmla="*/ -443 w 12192166"/>
              <a:gd name="connsiteY6" fmla="*/ 4011348 h 4011642"/>
              <a:gd name="connsiteX7" fmla="*/ 11844 w 12192166"/>
              <a:gd name="connsiteY7" fmla="*/ 531135 h 401164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66" h="4011642">
                <a:moveTo>
                  <a:pt x="11844" y="531135"/>
                </a:moveTo>
                <a:cubicBezTo>
                  <a:pt x="923376" y="-138002"/>
                  <a:pt x="1003245" y="457482"/>
                  <a:pt x="1971106" y="1124692"/>
                </a:cubicBezTo>
                <a:cubicBezTo>
                  <a:pt x="3152797" y="1840721"/>
                  <a:pt x="3249366" y="1913553"/>
                  <a:pt x="5201064" y="1808173"/>
                </a:cubicBezTo>
                <a:cubicBezTo>
                  <a:pt x="7864314" y="1742310"/>
                  <a:pt x="7954714" y="872895"/>
                  <a:pt x="8340985" y="1531526"/>
                </a:cubicBezTo>
                <a:cubicBezTo>
                  <a:pt x="9095014" y="2686938"/>
                  <a:pt x="11618532" y="-872645"/>
                  <a:pt x="12167445" y="207506"/>
                </a:cubicBezTo>
                <a:lnTo>
                  <a:pt x="12191552" y="4011348"/>
                </a:lnTo>
                <a:lnTo>
                  <a:pt x="-443" y="4011348"/>
                </a:lnTo>
                <a:lnTo>
                  <a:pt x="11844" y="531135"/>
                </a:lnTo>
                <a:close/>
              </a:path>
            </a:pathLst>
          </a:custGeom>
          <a:solidFill>
            <a:srgbClr val="171717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sp>
        <p:nvSpPr>
          <p:cNvPr id="12" name="직사각형 38"/>
          <p:cNvSpPr/>
          <p:nvPr/>
        </p:nvSpPr>
        <p:spPr>
          <a:xfrm>
            <a:off x="1235392" y="4489902"/>
            <a:ext cx="9721216" cy="1804078"/>
          </a:xfrm>
          <a:custGeom>
            <a:avLst/>
            <a:gdLst>
              <a:gd name="connsiteX0" fmla="*/ 13051 w 12198627"/>
              <a:gd name="connsiteY0" fmla="*/ 1115850 h 4487820"/>
              <a:gd name="connsiteX1" fmla="*/ 1712435 w 12198627"/>
              <a:gd name="connsiteY1" fmla="*/ 1957324 h 4487820"/>
              <a:gd name="connsiteX2" fmla="*/ 4604765 w 12198627"/>
              <a:gd name="connsiteY2" fmla="*/ 2180896 h 4487820"/>
              <a:gd name="connsiteX3" fmla="*/ 8982649 w 12198627"/>
              <a:gd name="connsiteY3" fmla="*/ 1971831 h 4487820"/>
              <a:gd name="connsiteX4" fmla="*/ 12201349 w 12198627"/>
              <a:gd name="connsiteY4" fmla="*/ 187328 h 4487820"/>
              <a:gd name="connsiteX5" fmla="*/ 12191723 w 12198627"/>
              <a:gd name="connsiteY5" fmla="*/ 4487285 h 4487820"/>
              <a:gd name="connsiteX6" fmla="*/ -271 w 12198627"/>
              <a:gd name="connsiteY6" fmla="*/ 4487285 h 4487820"/>
              <a:gd name="connsiteX7" fmla="*/ 13051 w 12198627"/>
              <a:gd name="connsiteY7" fmla="*/ 1115850 h 448782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8627" h="4487820">
                <a:moveTo>
                  <a:pt x="13051" y="1115850"/>
                </a:moveTo>
                <a:cubicBezTo>
                  <a:pt x="924583" y="446712"/>
                  <a:pt x="744575" y="1290114"/>
                  <a:pt x="1712435" y="1957324"/>
                </a:cubicBezTo>
                <a:cubicBezTo>
                  <a:pt x="2894126" y="2673353"/>
                  <a:pt x="3389311" y="1694054"/>
                  <a:pt x="4604765" y="2180896"/>
                </a:cubicBezTo>
                <a:cubicBezTo>
                  <a:pt x="6934385" y="3065889"/>
                  <a:pt x="8596378" y="1313200"/>
                  <a:pt x="8982649" y="1971831"/>
                </a:cubicBezTo>
                <a:cubicBezTo>
                  <a:pt x="9736678" y="3127242"/>
                  <a:pt x="11652436" y="-892823"/>
                  <a:pt x="12201349" y="187328"/>
                </a:cubicBezTo>
                <a:lnTo>
                  <a:pt x="12191723" y="4487285"/>
                </a:lnTo>
                <a:lnTo>
                  <a:pt x="-271" y="4487285"/>
                </a:lnTo>
                <a:lnTo>
                  <a:pt x="13051" y="1115850"/>
                </a:lnTo>
                <a:close/>
              </a:path>
            </a:pathLst>
          </a:custGeom>
          <a:solidFill>
            <a:srgbClr val="171717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1005025"/>
      </p:ext>
    </p:extLst>
  </p:cSld>
  <p:clrMapOvr>
    <a:masterClrMapping/>
  </p:clrMapOvr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4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l="13349" r="13349"/>
          <a:stretch>
            <a:fillRect/>
          </a:stretch>
        </p:blipFill>
        <p:spPr>
          <a:xfrm>
            <a:off x="-9525" y="-19050"/>
            <a:ext cx="12313540" cy="6981778"/>
          </a:xfrm>
          <a:prstGeom prst="rect">
            <a:avLst/>
          </a:prstGeom>
        </p:spPr>
      </p:pic>
      <p:sp>
        <p:nvSpPr>
          <p:cNvPr id="15" name="타원 14"/>
          <p:cNvSpPr/>
          <p:nvPr/>
        </p:nvSpPr>
        <p:spPr>
          <a:xfrm>
            <a:off x="3092450" y="558800"/>
            <a:ext cx="6121400" cy="6121400"/>
          </a:xfrm>
          <a:prstGeom prst="ellipse">
            <a:avLst/>
          </a:prstGeom>
          <a:gradFill flip="xy" rotWithShape="1">
            <a:gsLst>
              <a:gs pos="0">
                <a:srgbClr val="000000">
                  <a:alpha val="90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sp>
        <p:nvSpPr>
          <p:cNvPr id="7" name="부제목 2"/>
          <p:cNvSpPr>
            <a:spLocks noGrp="1"/>
          </p:cNvSpPr>
          <p:nvPr/>
        </p:nvSpPr>
        <p:spPr>
          <a:xfrm>
            <a:off x="0" y="2542949"/>
            <a:ext cx="12192000" cy="1378404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 algn="ctr">
              <a:spcBef>
                <a:spcPts val="576"/>
              </a:spcBef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6600" b="1" spc="-3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절정과 엔딩</a:t>
            </a:r>
            <a:endParaRPr xmlns:mc="http://schemas.openxmlformats.org/markup-compatibility/2006" xmlns:hp="http://schemas.haansoft.com/office/presentation/8.0" lang="ko-KR" altLang="en-US" sz="6600" b="1" spc="-300" baseline="0" mc:Ignorable="hp" hp:hslEmbossed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13" name="제목 1"/>
          <p:cNvSpPr>
            <a:spLocks noGrp="1"/>
          </p:cNvSpPr>
          <p:nvPr/>
        </p:nvSpPr>
        <p:spPr>
          <a:xfrm>
            <a:off x="961741" y="3619500"/>
            <a:ext cx="10363198" cy="114118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p>
            <a:pPr lvl="0" algn="ctr">
              <a:lnSpc>
                <a:spcPct val="120000"/>
              </a:lnSpc>
              <a:defRPr/>
            </a:pPr>
            <a:r>
              <a:rPr xmlns:mc="http://schemas.openxmlformats.org/markup-compatibility/2006" xmlns:hp="http://schemas.haansoft.com/office/presentation/8.0" lang="en-US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“</a:t>
            </a: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내 인생을 망치러 온 나의 구원자</a:t>
            </a:r>
            <a:r>
              <a:rPr xmlns:mc="http://schemas.openxmlformats.org/markup-compatibility/2006" xmlns:hp="http://schemas.haansoft.com/office/presentation/8.0" lang="en-US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,</a:t>
            </a: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</a:t>
            </a:r>
            <a:endParaRPr xmlns:mc="http://schemas.openxmlformats.org/markup-compatibility/2006" xmlns:hp="http://schemas.haansoft.com/office/presentation/8.0" lang="ko-KR" altLang="en-US" sz="3100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나의 타마코</a:t>
            </a:r>
            <a:r>
              <a:rPr xmlns:mc="http://schemas.openxmlformats.org/markup-compatibility/2006" xmlns:hp="http://schemas.haansoft.com/office/presentation/8.0" lang="en-US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..</a:t>
            </a: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나의 숙희</a:t>
            </a:r>
            <a:r>
              <a:rPr xmlns:mc="http://schemas.openxmlformats.org/markup-compatibility/2006" xmlns:hp="http://schemas.haansoft.com/office/presentation/8.0" lang="ko-KR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”</a:t>
            </a:r>
            <a:endParaRPr xmlns:mc="http://schemas.openxmlformats.org/markup-compatibility/2006" xmlns:hp="http://schemas.haansoft.com/office/presentation/8.0" lang="ko-KR" altLang="ko-KR" sz="3100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2680211830"/>
      </p:ext>
    </p:extLst>
  </p:cSld>
  <p:clrMapOvr>
    <a:masterClrMapping/>
  </p:clrMapOvr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3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l="13349" r="13349"/>
          <a:stretch>
            <a:fillRect/>
          </a:stretch>
        </p:blipFill>
        <p:spPr>
          <a:xfrm>
            <a:off x="-9525" y="-19050"/>
            <a:ext cx="12313540" cy="6981778"/>
          </a:xfrm>
          <a:prstGeom prst="rect">
            <a:avLst/>
          </a:prstGeom>
        </p:spPr>
      </p:pic>
      <p:sp>
        <p:nvSpPr>
          <p:cNvPr id="5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lang="ko-KR" altLang="en-US" sz="3300" b="1" spc="-200" baseline="0">
                <a:solidFill>
                  <a:srgbClr val="ffffff"/>
                </a:solidFill>
                <a:effectLst/>
                <a:latin typeface="나눔바른고딕"/>
                <a:ea typeface="나눔바른고딕"/>
              </a:rPr>
              <a:t>절정과 엔딩</a:t>
            </a:r>
            <a:endParaRPr lang="ko-KR" altLang="en-US" sz="3300" b="1" spc="-200" baseline="0">
              <a:solidFill>
                <a:srgbClr val="ffffff"/>
              </a:solidFill>
              <a:effectLst/>
              <a:latin typeface="나눔바른고딕"/>
              <a:ea typeface="나눔바른고딕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250724" y="1028700"/>
            <a:ext cx="9690553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just">
              <a:lnSpc>
                <a:spcPct val="140000"/>
              </a:lnSpc>
              <a:defRPr/>
            </a:pPr>
            <a:r>
              <a:rPr lang="ko-KR" altLang="en-US" sz="3300" spc="-100" baseline="0">
                <a:solidFill>
                  <a:srgbClr val="b21010"/>
                </a:solidFill>
                <a:latin typeface="나눔바른고딕"/>
                <a:ea typeface="나눔바른고딕"/>
              </a:rPr>
              <a:t> 절정</a:t>
            </a:r>
            <a:r>
              <a:rPr lang="ko-KR" altLang="ko-KR" sz="3300" spc="-100" baseline="0">
                <a:solidFill>
                  <a:srgbClr val="b21010"/>
                </a:solidFill>
                <a:latin typeface="나눔바른고딕"/>
                <a:ea typeface="나눔바른고딕"/>
                <a:cs typeface="맑은 고딕"/>
              </a:rPr>
              <a:t> (Climax): </a:t>
            </a:r>
            <a:endParaRPr lang="ko-KR" altLang="ko-KR" sz="3000" spc="-100" baseline="0">
              <a:solidFill>
                <a:srgbClr val="d70909"/>
              </a:solidFill>
              <a:latin typeface="나눔바른고딕"/>
              <a:ea typeface="나눔바른고딕"/>
              <a:cs typeface="맑은 고딕"/>
            </a:endParaRPr>
          </a:p>
          <a:p>
            <a:pPr lvl="0" algn="just">
              <a:lnSpc>
                <a:spcPct val="14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	코우즈키와 백작이 서로를 적으로 삼아 파멸하는 과정</a:t>
            </a:r>
            <a:r>
              <a:rPr lang="ko-KR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,</a:t>
            </a: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	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4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	두 여성은 그 사이에서 탈출에 성공한다</a:t>
            </a:r>
            <a:r>
              <a:rPr lang="ko-KR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.</a:t>
            </a:r>
            <a:r>
              <a:rPr lang="ko-KR" altLang="ko-KR" sz="2700" spc="-100" baseline="0">
                <a:solidFill>
                  <a:srgbClr val="000000"/>
                </a:solidFill>
                <a:ea typeface="나눔바른고딕"/>
                <a:cs typeface="맑은 고딕"/>
              </a:rPr>
              <a:t>	</a:t>
            </a:r>
            <a:r>
              <a:rPr lang="ko-KR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 </a:t>
            </a:r>
            <a:endParaRPr lang="ko-KR" altLang="ko-KR" sz="2700" spc="-100" baseline="0">
              <a:solidFill>
                <a:srgbClr val="000000"/>
              </a:solidFill>
              <a:latin typeface="나눔바른고딕"/>
              <a:ea typeface="나눔바른고딕"/>
              <a:cs typeface="맑은 고딕"/>
            </a:endParaRPr>
          </a:p>
          <a:p>
            <a:pPr lvl="0" algn="just">
              <a:lnSpc>
                <a:spcPct val="140000"/>
              </a:lnSpc>
              <a:defRPr/>
            </a:pPr>
            <a:endParaRPr lang="ko-KR" altLang="en-US" sz="12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just">
              <a:lnSpc>
                <a:spcPct val="14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	파트 </a:t>
            </a:r>
            <a:r>
              <a:rPr lang="ko-KR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3,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히데코와 숙희의 진짜 계획이 시행되는 시퀀스에서부터</a:t>
            </a:r>
            <a:endParaRPr lang="ko-KR" altLang="en-US" sz="27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just">
              <a:lnSpc>
                <a:spcPct val="14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	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시작</a:t>
            </a:r>
            <a:r>
              <a:rPr lang="ko-KR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.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코우즈키의 저택에서 두 사람이 처음으로 </a:t>
            </a:r>
            <a:r>
              <a:rPr lang="ko-KR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‘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같은편</a:t>
            </a:r>
            <a:r>
              <a:rPr lang="ko-KR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’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임을</a:t>
            </a:r>
            <a:endParaRPr lang="ko-KR" altLang="ko-KR" sz="2700" spc="-100" baseline="0">
              <a:solidFill>
                <a:srgbClr val="000000"/>
              </a:solidFill>
              <a:latin typeface="나눔바른고딕"/>
              <a:ea typeface="나눔바른고딕"/>
              <a:cs typeface="맑은 고딕"/>
            </a:endParaRPr>
          </a:p>
          <a:p>
            <a:pPr lvl="0" algn="just">
              <a:lnSpc>
                <a:spcPct val="14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	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확인하는 장면이 극적 절정의 출발점이다</a:t>
            </a:r>
            <a:r>
              <a:rPr lang="ko-KR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.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</a:t>
            </a: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	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</a:t>
            </a:r>
            <a:r>
              <a:rPr lang="ko-KR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 </a:t>
            </a:r>
            <a:endParaRPr lang="ko-KR" altLang="ko-KR" sz="2700" spc="-100" baseline="0">
              <a:solidFill>
                <a:srgbClr val="000000"/>
              </a:solidFill>
              <a:latin typeface="나눔바른고딕"/>
              <a:ea typeface="나눔바른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613092731"/>
      </p:ext>
    </p:extLst>
  </p:cSld>
  <p:clrMapOvr>
    <a:masterClrMapping/>
  </p:clrMapOvr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4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b="15248"/>
          <a:stretch>
            <a:fillRect/>
          </a:stretch>
        </p:blipFill>
        <p:spPr>
          <a:xfrm>
            <a:off x="-19050" y="-19049"/>
            <a:ext cx="12241530" cy="7588555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3054350" y="625475"/>
            <a:ext cx="6121400" cy="6121400"/>
          </a:xfrm>
          <a:prstGeom prst="ellipse">
            <a:avLst/>
          </a:prstGeom>
          <a:gradFill flip="xy" rotWithShape="1">
            <a:gsLst>
              <a:gs pos="0">
                <a:srgbClr val="000000">
                  <a:alpha val="90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sp>
        <p:nvSpPr>
          <p:cNvPr id="6" name="제목 1"/>
          <p:cNvSpPr>
            <a:spLocks noGrp="1"/>
          </p:cNvSpPr>
          <p:nvPr/>
        </p:nvSpPr>
        <p:spPr>
          <a:xfrm>
            <a:off x="961741" y="3619500"/>
            <a:ext cx="10363198" cy="114118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p>
            <a:pPr lvl="0" algn="ctr">
              <a:lnSpc>
                <a:spcPct val="120000"/>
              </a:lnSpc>
              <a:defRPr/>
            </a:pPr>
            <a:r>
              <a:rPr xmlns:mc="http://schemas.openxmlformats.org/markup-compatibility/2006" xmlns:hp="http://schemas.haansoft.com/office/presentation/8.0" lang="ko-KR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“</a:t>
            </a: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생쥐같은 우리 숙희가 하녀로 들어가서 </a:t>
            </a:r>
            <a:endParaRPr xmlns:mc="http://schemas.openxmlformats.org/markup-compatibility/2006" xmlns:hp="http://schemas.haansoft.com/office/presentation/8.0" lang="ko-KR" altLang="en-US" sz="3100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나를 사랑하게끔 살살 꼬여주기만 한다면</a:t>
            </a:r>
            <a:r>
              <a:rPr xmlns:mc="http://schemas.openxmlformats.org/markup-compatibility/2006" xmlns:hp="http://schemas.haansoft.com/office/presentation/8.0" lang="ko-KR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?”</a:t>
            </a:r>
            <a:endParaRPr xmlns:mc="http://schemas.openxmlformats.org/markup-compatibility/2006" xmlns:hp="http://schemas.haansoft.com/office/presentation/8.0" lang="ko-KR" altLang="ko-KR" sz="3100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7" name="부제목 2"/>
          <p:cNvSpPr>
            <a:spLocks noGrp="1"/>
          </p:cNvSpPr>
          <p:nvPr/>
        </p:nvSpPr>
        <p:spPr>
          <a:xfrm>
            <a:off x="0" y="2542949"/>
            <a:ext cx="12192000" cy="1378404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 algn="ctr">
              <a:spcBef>
                <a:spcPts val="576"/>
              </a:spcBef>
              <a:buNone/>
              <a:defRPr/>
            </a:pPr>
            <a:r>
              <a:rPr lang="ko-KR" altLang="en-US" sz="6600" b="1" spc="-3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로그라인</a:t>
            </a:r>
            <a:endParaRPr lang="ko-KR" altLang="en-US" sz="6600" b="1" spc="-3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503910340"/>
      </p:ext>
    </p:extLst>
  </p:cSld>
  <p:clrMapOvr>
    <a:masterClrMapping/>
  </p:clrMapOvr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2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l="13349" r="13349"/>
          <a:stretch>
            <a:fillRect/>
          </a:stretch>
        </p:blipFill>
        <p:spPr>
          <a:xfrm>
            <a:off x="-9525" y="-19050"/>
            <a:ext cx="12313540" cy="6981778"/>
          </a:xfrm>
          <a:prstGeom prst="rect">
            <a:avLst/>
          </a:prstGeom>
        </p:spPr>
      </p:pic>
      <p:sp>
        <p:nvSpPr>
          <p:cNvPr id="5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lang="ko-KR" altLang="en-US" sz="3300" b="1" spc="-200" baseline="0">
                <a:solidFill>
                  <a:srgbClr val="ffffff"/>
                </a:solidFill>
                <a:effectLst/>
                <a:latin typeface="나눔바른고딕"/>
                <a:ea typeface="나눔바른고딕"/>
              </a:rPr>
              <a:t>절정과 엔딩</a:t>
            </a:r>
            <a:endParaRPr lang="ko-KR" altLang="en-US" sz="3300" b="1" spc="-200" baseline="0">
              <a:solidFill>
                <a:srgbClr val="ffffff"/>
              </a:solidFill>
              <a:effectLst/>
              <a:latin typeface="나눔바른고딕"/>
              <a:ea typeface="나눔바른고딕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250724" y="1028700"/>
            <a:ext cx="9690553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just">
              <a:lnSpc>
                <a:spcPct val="140000"/>
              </a:lnSpc>
              <a:defRPr/>
            </a:pPr>
            <a:r>
              <a:rPr lang="ko-KR" altLang="en-US" sz="3300" spc="-100" baseline="0">
                <a:solidFill>
                  <a:srgbClr val="b21010"/>
                </a:solidFill>
                <a:latin typeface="나눔바른고딕"/>
                <a:ea typeface="나눔바른고딕"/>
              </a:rPr>
              <a:t> 엔딩</a:t>
            </a:r>
            <a:r>
              <a:rPr lang="ko-KR" altLang="ko-KR" sz="3300" spc="-100" baseline="0">
                <a:solidFill>
                  <a:srgbClr val="b21010"/>
                </a:solidFill>
                <a:latin typeface="나눔바른고딕"/>
                <a:ea typeface="나눔바른고딕"/>
                <a:cs typeface="맑은 고딕"/>
              </a:rPr>
              <a:t> : </a:t>
            </a:r>
            <a:endParaRPr lang="ko-KR" altLang="ko-KR" sz="3300" spc="-100" baseline="0">
              <a:solidFill>
                <a:srgbClr val="b21010"/>
              </a:solidFill>
              <a:latin typeface="나눔바른고딕"/>
              <a:ea typeface="나눔바른고딕"/>
              <a:cs typeface="맑은 고딕"/>
            </a:endParaRPr>
          </a:p>
          <a:p>
            <a:pPr lvl="0" algn="just">
              <a:lnSpc>
                <a:spcPct val="140000"/>
              </a:lnSpc>
              <a:defRPr/>
            </a:pPr>
            <a:r>
              <a:rPr lang="ko-KR" altLang="ko-KR" sz="2700" spc="-100" baseline="0">
                <a:solidFill>
                  <a:srgbClr val="000000"/>
                </a:solidFill>
                <a:ea typeface="나눔바른고딕"/>
                <a:cs typeface="맑은 고딕"/>
              </a:rPr>
              <a:t>	</a:t>
            </a:r>
            <a:r>
              <a:rPr lang="ko-KR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 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배를 타고 바다로 나가는 두 여성</a:t>
            </a:r>
            <a:r>
              <a:rPr lang="en-US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.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 처음으로 아무에게도 속하지 </a:t>
            </a:r>
            <a:endParaRPr lang="ko-KR" altLang="en-US" sz="2700" spc="-100" baseline="0">
              <a:solidFill>
                <a:srgbClr val="000000"/>
              </a:solidFill>
              <a:latin typeface="나눔바른고딕"/>
              <a:ea typeface="나눔바른고딕"/>
              <a:cs typeface="맑은 고딕"/>
            </a:endParaRPr>
          </a:p>
          <a:p>
            <a:pPr lvl="0" algn="just">
              <a:lnSpc>
                <a:spcPct val="14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	않는 공간에 두 사람이 놓인다</a:t>
            </a:r>
            <a:r>
              <a:rPr lang="en-US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.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 이 엔딩은 </a:t>
            </a:r>
            <a:r>
              <a:rPr lang="en-US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‘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해피엔딩</a:t>
            </a:r>
            <a:r>
              <a:rPr lang="en-US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’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 이라기 보다는 </a:t>
            </a:r>
            <a:endParaRPr lang="en-US" altLang="ko-KR" sz="2700" spc="-100" baseline="0">
              <a:solidFill>
                <a:srgbClr val="000000"/>
              </a:solidFill>
              <a:latin typeface="나눔바른고딕"/>
              <a:ea typeface="나눔바른고딕"/>
              <a:cs typeface="맑은 고딕"/>
            </a:endParaRPr>
          </a:p>
          <a:p>
            <a:pPr lvl="0" algn="just">
              <a:lnSpc>
                <a:spcPct val="14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	</a:t>
            </a:r>
            <a:r>
              <a:rPr lang="en-US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‘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시작</a:t>
            </a:r>
            <a:r>
              <a:rPr lang="en-US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’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을 이야기한다</a:t>
            </a:r>
            <a:r>
              <a:rPr lang="en-US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.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 영화는 그들이 이후 어디로 가는지 말하지 </a:t>
            </a:r>
            <a:endParaRPr lang="ko-KR" altLang="en-US" sz="2700" spc="-100" baseline="0">
              <a:solidFill>
                <a:srgbClr val="000000"/>
              </a:solidFill>
              <a:latin typeface="나눔바른고딕"/>
              <a:ea typeface="나눔바른고딕"/>
              <a:cs typeface="맑은 고딕"/>
            </a:endParaRPr>
          </a:p>
          <a:p>
            <a:pPr lvl="0" algn="just">
              <a:lnSpc>
                <a:spcPct val="14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	않는다</a:t>
            </a:r>
            <a:r>
              <a:rPr lang="en-US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.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 이 열린 결말은 자유 자체의 정의마저 거부한다</a:t>
            </a:r>
            <a:r>
              <a:rPr lang="en-US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.</a:t>
            </a:r>
            <a:endParaRPr lang="en-US" altLang="ko-KR" sz="2700" spc="-100" baseline="0">
              <a:solidFill>
                <a:srgbClr val="000000"/>
              </a:solidFill>
              <a:latin typeface="나눔바른고딕"/>
              <a:ea typeface="나눔바른고딕"/>
              <a:cs typeface="맑은 고딕"/>
            </a:endParaRPr>
          </a:p>
          <a:p>
            <a:pPr lvl="0" algn="just">
              <a:lnSpc>
                <a:spcPct val="140000"/>
              </a:lnSpc>
              <a:defRPr/>
            </a:pPr>
            <a:endParaRPr lang="ko-KR" altLang="en-US" sz="12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4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	이 영화는 두 여성이 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‘</a:t>
            </a: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살아남았다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’</a:t>
            </a: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가 아니라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,</a:t>
            </a: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‘</a:t>
            </a: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선택했다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’</a:t>
            </a: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는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4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	것으로 끝이 난다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.</a:t>
            </a:r>
            <a:endParaRPr lang="en-US" altLang="ko-KR" sz="2700" spc="-100" baseline="0">
              <a:solidFill>
                <a:srgbClr val="000000"/>
              </a:solidFill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1108897589"/>
      </p:ext>
    </p:extLst>
  </p:cSld>
  <p:clrMapOvr>
    <a:masterClrMapping/>
  </p:clrMapOvr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Grp="1"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4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l="6022" t="2813" r="6335" b="16714"/>
          <a:stretch>
            <a:fillRect/>
          </a:stretch>
        </p:blipFill>
        <p:spPr>
          <a:xfrm>
            <a:off x="-19050" y="-19050"/>
            <a:ext cx="12307801" cy="6912864"/>
          </a:xfrm>
          <a:prstGeom prst="rect">
            <a:avLst/>
          </a:prstGeom>
        </p:spPr>
      </p:pic>
      <p:sp>
        <p:nvSpPr>
          <p:cNvPr id="15" name="타원 14"/>
          <p:cNvSpPr/>
          <p:nvPr/>
        </p:nvSpPr>
        <p:spPr>
          <a:xfrm>
            <a:off x="2622550" y="-44450"/>
            <a:ext cx="6946899" cy="6946899"/>
          </a:xfrm>
          <a:prstGeom prst="ellipse">
            <a:avLst/>
          </a:prstGeom>
          <a:gradFill flip="xy" rotWithShape="1">
            <a:gsLst>
              <a:gs pos="0">
                <a:srgbClr val="000000">
                  <a:alpha val="90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sp>
        <p:nvSpPr>
          <p:cNvPr id="7" name="부제목 2"/>
          <p:cNvSpPr>
            <a:spLocks noGrp="1"/>
          </p:cNvSpPr>
          <p:nvPr/>
        </p:nvSpPr>
        <p:spPr>
          <a:xfrm>
            <a:off x="0" y="2542949"/>
            <a:ext cx="12192000" cy="1378404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 algn="ctr">
              <a:spcBef>
                <a:spcPts val="576"/>
              </a:spcBef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6600" b="1" spc="-3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비트</a:t>
            </a:r>
            <a:endParaRPr xmlns:mc="http://schemas.openxmlformats.org/markup-compatibility/2006" xmlns:hp="http://schemas.haansoft.com/office/presentation/8.0" lang="ko-KR" altLang="en-US" sz="6600" b="1" spc="-300" baseline="0" mc:Ignorable="hp" hp:hslEmbossed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9" name="제목 1"/>
          <p:cNvSpPr>
            <a:spLocks noGrp="1"/>
          </p:cNvSpPr>
          <p:nvPr/>
        </p:nvSpPr>
        <p:spPr>
          <a:xfrm>
            <a:off x="961741" y="3619500"/>
            <a:ext cx="10363198" cy="114118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p>
            <a:pPr lvl="0" algn="ctr">
              <a:lnSpc>
                <a:spcPct val="120000"/>
              </a:lnSpc>
              <a:defRPr/>
            </a:pPr>
            <a:r>
              <a:rPr xmlns:mc="http://schemas.openxmlformats.org/markup-compatibility/2006" xmlns:hp="http://schemas.haansoft.com/office/presentation/8.0" lang="ko-KR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“</a:t>
            </a: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이 집에</a:t>
            </a:r>
            <a:r>
              <a:rPr xmlns:mc="http://schemas.openxmlformats.org/markup-compatibility/2006" xmlns:hp="http://schemas.haansoft.com/office/presentation/8.0" lang="en-US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,</a:t>
            </a: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히데코 아가씨와 저는 한편을 먹기로 하였습니다</a:t>
            </a:r>
            <a:r>
              <a:rPr xmlns:mc="http://schemas.openxmlformats.org/markup-compatibility/2006" xmlns:hp="http://schemas.haansoft.com/office/presentation/8.0" lang="en-US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.</a:t>
            </a:r>
            <a:r>
              <a:rPr xmlns:mc="http://schemas.openxmlformats.org/markup-compatibility/2006" xmlns:hp="http://schemas.haansoft.com/office/presentation/8.0" lang="ko-KR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”</a:t>
            </a:r>
            <a:endParaRPr xmlns:mc="http://schemas.openxmlformats.org/markup-compatibility/2006" xmlns:hp="http://schemas.haansoft.com/office/presentation/8.0" lang="ko-KR" altLang="ko-KR" sz="3100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3420548086"/>
      </p:ext>
    </p:extLst>
  </p:cSld>
  <p:clrMapOvr>
    <a:masterClrMapping/>
  </p:clrMapOvr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Grp="1" noChangeAspect="1"/>
          </p:cNvPicPr>
          <p:nvPr/>
        </p:nvPicPr>
        <p:blipFill rotWithShape="1">
          <a:blip r:embed="rId2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3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l="6022" t="2813" r="6335" b="16714"/>
          <a:stretch>
            <a:fillRect/>
          </a:stretch>
        </p:blipFill>
        <p:spPr>
          <a:xfrm>
            <a:off x="-19050" y="-19050"/>
            <a:ext cx="12307801" cy="6912864"/>
          </a:xfrm>
          <a:prstGeom prst="rect">
            <a:avLst/>
          </a:prstGeom>
        </p:spPr>
      </p:pic>
      <p:sp>
        <p:nvSpPr>
          <p:cNvPr id="5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비트</a:t>
            </a:r>
            <a:endParaRPr xmlns:mc="http://schemas.openxmlformats.org/markup-compatibility/2006" xmlns:hp="http://schemas.haansoft.com/office/presentation/8.0" lang="ko-KR" altLang="en-US" sz="3300" b="1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250724" y="1028700"/>
            <a:ext cx="9690553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오프닝 이미지 전달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숙희가 고아원 패거리의 소매치기로 살아가는 장면. 속임수로 가득한 세상.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endParaRPr lang="ko-KR" altLang="en-US" sz="15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세계 설정	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백작이 숙희에게 계획을 설명한다. 히데코의 재산을 노린 결혼 사기.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숙희는 하녀로 잠입한다.</a:t>
            </a:r>
            <a:endParaRPr lang="ko-KR" altLang="en-US" sz="2700" spc="-2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endParaRPr lang="ko-KR" altLang="en-US" sz="15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촉발 사건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숙희가 저택에 도착해 처음으로 히데코를 마주친다. 첫눈에 무언가 다름을 감지한다.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2560258670"/>
      </p:ext>
    </p:extLst>
  </p:cSld>
  <p:clrMapOvr>
    <a:masterClrMapping/>
  </p:clrMapOvr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Grp="1"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2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l="6022" t="2813" r="6335" b="16714"/>
          <a:stretch>
            <a:fillRect/>
          </a:stretch>
        </p:blipFill>
        <p:spPr>
          <a:xfrm>
            <a:off x="-19050" y="-19050"/>
            <a:ext cx="12307801" cy="6912864"/>
          </a:xfrm>
          <a:prstGeom prst="rect">
            <a:avLst/>
          </a:prstGeom>
        </p:spPr>
      </p:pic>
      <p:sp>
        <p:nvSpPr>
          <p:cNvPr id="5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비트</a:t>
            </a:r>
            <a:endParaRPr xmlns:mc="http://schemas.openxmlformats.org/markup-compatibility/2006" xmlns:hp="http://schemas.haansoft.com/office/presentation/8.0" lang="ko-KR" altLang="en-US" sz="3300" b="1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250724" y="1028700"/>
            <a:ext cx="9690553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1막 전환점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숙희가 직접 히데코의 치아를 갈아주는 장면. 숙희의 계획과 감정 사이에서 균열이 생기기 시작한다.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endParaRPr lang="ko-KR" altLang="en-US" sz="15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전개 과정	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숙희가 백작의 구애를 돕는 동시에, 히데코와의 관계가 진짜 감정으로 발전한다. 두 여성이 서로에게 이끌리는 장면들.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endParaRPr lang="ko-KR" altLang="en-US" sz="15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중간점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숙희와 히데코의 성적 친밀감을 보여주는 장면. 계획에서 완전히 이탈해버리는 숙희.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3765730435"/>
      </p:ext>
    </p:extLst>
  </p:cSld>
  <p:clrMapOvr>
    <a:masterClrMapping/>
  </p:clrMapOvr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Grp="1" noChangeAspect="1"/>
          </p:cNvPicPr>
          <p:nvPr/>
        </p:nvPicPr>
        <p:blipFill rotWithShape="1">
          <a:blip r:embed="rId2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3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l="6022" t="2813" r="6335" b="16714"/>
          <a:stretch>
            <a:fillRect/>
          </a:stretch>
        </p:blipFill>
        <p:spPr>
          <a:xfrm>
            <a:off x="-19050" y="-19050"/>
            <a:ext cx="12307801" cy="6912864"/>
          </a:xfrm>
          <a:prstGeom prst="rect">
            <a:avLst/>
          </a:prstGeom>
        </p:spPr>
      </p:pic>
      <p:sp>
        <p:nvSpPr>
          <p:cNvPr id="5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비트</a:t>
            </a:r>
            <a:endParaRPr xmlns:mc="http://schemas.openxmlformats.org/markup-compatibility/2006" xmlns:hp="http://schemas.haansoft.com/office/presentation/8.0" lang="ko-KR" altLang="en-US" sz="3300" b="1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50724" y="1028700"/>
            <a:ext cx="9690553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악화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백작이 히데코와 결혼, 숙희를 배신하고 정신병원으로 보낸다.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endParaRPr lang="ko-KR" altLang="en-US" sz="15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2막 전환점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히데코 시점으로 전환. 그녀가 백작과의 계획을 처음부터 알고 있었음이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드러난다. 영화 전체의 재해석.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endParaRPr lang="ko-KR" altLang="en-US" sz="15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각자의 감옥에서 시간을 보내는 둘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정신병원에서의 숙희, 저택에 갇혀 코우즈키에게 복종하는 척하는 히데코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3711308512"/>
      </p:ext>
    </p:extLst>
  </p:cSld>
  <p:clrMapOvr>
    <a:masterClrMapping/>
  </p:clrMapOvr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Grp="1" noChangeAspect="1"/>
          </p:cNvPicPr>
          <p:nvPr/>
        </p:nvPicPr>
        <p:blipFill rotWithShape="1">
          <a:blip r:embed="rId2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3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l="6022" t="2813" r="6335" b="16714"/>
          <a:stretch>
            <a:fillRect/>
          </a:stretch>
        </p:blipFill>
        <p:spPr>
          <a:xfrm>
            <a:off x="-19050" y="-19050"/>
            <a:ext cx="12307801" cy="6912864"/>
          </a:xfrm>
          <a:prstGeom prst="rect">
            <a:avLst/>
          </a:prstGeom>
        </p:spPr>
      </p:pic>
      <p:sp>
        <p:nvSpPr>
          <p:cNvPr id="5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비트</a:t>
            </a:r>
            <a:endParaRPr xmlns:mc="http://schemas.openxmlformats.org/markup-compatibility/2006" xmlns:hp="http://schemas.haansoft.com/office/presentation/8.0" lang="ko-KR" altLang="en-US" sz="3300" b="1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50724" y="1028700"/>
            <a:ext cx="9690553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3막 돌입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en-US" altLang="en-US" sz="2700" spc="-100" baseline="0">
                <a:solidFill>
                  <a:srgbClr val="000000"/>
                </a:solidFill>
                <a:ea typeface="나눔바른고딕"/>
              </a:rPr>
              <a:t>두 사람이 숨겨왔던 진짜 계획을 실행한다. 이는 코우즈키와 백작을 서로 충돌하게 만드려는 전략이다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.</a:t>
            </a:r>
            <a:endParaRPr lang="en-US" altLang="ko-KR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endParaRPr lang="ko-KR" altLang="en-US" sz="15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절정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코우즈키와 백작이 파멸, 두 여성은 그 틈에 탈출한다.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endParaRPr lang="ko-KR" altLang="en-US" sz="15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최종 이미지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바다 위 배에서 자유롭게 함께 있는 숙희와 히데코. 오프닝 이미지의 감금, 속임수와 대비되는 열려있는 이미지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.</a:t>
            </a:r>
            <a:endParaRPr lang="en-US" altLang="ko-KR" sz="2700" spc="-100" baseline="0">
              <a:solidFill>
                <a:srgbClr val="000000"/>
              </a:solidFill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1843836537"/>
      </p:ext>
    </p:extLst>
  </p:cSld>
  <p:clrMapOvr>
    <a:masterClrMapping/>
  </p:clrMapOvr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3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b="15947"/>
          <a:stretch>
            <a:fillRect/>
          </a:stretch>
        </p:blipFill>
        <p:spPr>
          <a:xfrm>
            <a:off x="-19050" y="-19050"/>
            <a:ext cx="12313540" cy="6897217"/>
          </a:xfrm>
          <a:prstGeom prst="rect">
            <a:avLst/>
          </a:prstGeom>
        </p:spPr>
      </p:pic>
      <p:sp>
        <p:nvSpPr>
          <p:cNvPr id="15" name="타원 14"/>
          <p:cNvSpPr/>
          <p:nvPr/>
        </p:nvSpPr>
        <p:spPr>
          <a:xfrm>
            <a:off x="1658711" y="-44449"/>
            <a:ext cx="8874578" cy="6946899"/>
          </a:xfrm>
          <a:prstGeom prst="ellipse">
            <a:avLst/>
          </a:prstGeom>
          <a:gradFill flip="xy" rotWithShape="1">
            <a:gsLst>
              <a:gs pos="0">
                <a:srgbClr val="000000">
                  <a:alpha val="90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sp>
        <p:nvSpPr>
          <p:cNvPr id="7" name="부제목 2"/>
          <p:cNvSpPr>
            <a:spLocks noGrp="1"/>
          </p:cNvSpPr>
          <p:nvPr/>
        </p:nvSpPr>
        <p:spPr>
          <a:xfrm>
            <a:off x="0" y="2542949"/>
            <a:ext cx="12192000" cy="1378404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 algn="ctr">
              <a:spcBef>
                <a:spcPts val="576"/>
              </a:spcBef>
              <a:buNone/>
              <a:defRPr/>
            </a:pPr>
            <a:r>
              <a:rPr xmlns:mc="http://schemas.openxmlformats.org/markup-compatibility/2006" xmlns:hp="http://schemas.haansoft.com/office/presentation/8.0" lang="en-US" altLang="ko-KR" sz="6600" b="1" spc="-3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3</a:t>
            </a:r>
            <a:r>
              <a:rPr xmlns:mc="http://schemas.openxmlformats.org/markup-compatibility/2006" xmlns:hp="http://schemas.haansoft.com/office/presentation/8.0" lang="ko-KR" altLang="en-US" sz="6600" b="1" spc="-3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막 구조에 의거한</a:t>
            </a:r>
            <a:r>
              <a:rPr xmlns:mc="http://schemas.openxmlformats.org/markup-compatibility/2006" xmlns:hp="http://schemas.haansoft.com/office/presentation/8.0" lang="en-US" altLang="ko-KR" sz="6600" b="1" spc="-3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,</a:t>
            </a:r>
            <a:r>
              <a:rPr xmlns:mc="http://schemas.openxmlformats.org/markup-compatibility/2006" xmlns:hp="http://schemas.haansoft.com/office/presentation/8.0" lang="ko-KR" altLang="en-US" sz="6600" b="1" spc="-3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 시놉시스 </a:t>
            </a:r>
            <a:endParaRPr xmlns:mc="http://schemas.openxmlformats.org/markup-compatibility/2006" xmlns:hp="http://schemas.haansoft.com/office/presentation/8.0" lang="ko-KR" altLang="en-US" sz="6600" b="1" spc="-300" baseline="0" mc:Ignorable="hp" hp:hslEmbossed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9" name="제목 1"/>
          <p:cNvSpPr>
            <a:spLocks noGrp="1"/>
          </p:cNvSpPr>
          <p:nvPr/>
        </p:nvSpPr>
        <p:spPr>
          <a:xfrm>
            <a:off x="961741" y="3619500"/>
            <a:ext cx="10363198" cy="114118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p>
            <a:pPr lvl="0" algn="ctr">
              <a:lnSpc>
                <a:spcPct val="120000"/>
              </a:lnSpc>
              <a:defRPr/>
            </a:pPr>
            <a:r>
              <a:rPr xmlns:mc="http://schemas.openxmlformats.org/markup-compatibility/2006" xmlns:hp="http://schemas.haansoft.com/office/presentation/8.0" lang="ko-KR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“</a:t>
            </a: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여권 주십시오</a:t>
            </a:r>
            <a:r>
              <a:rPr xmlns:mc="http://schemas.openxmlformats.org/markup-compatibility/2006" xmlns:hp="http://schemas.haansoft.com/office/presentation/8.0" lang="en-US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.</a:t>
            </a: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남숙희 씨</a:t>
            </a:r>
            <a:r>
              <a:rPr xmlns:mc="http://schemas.openxmlformats.org/markup-compatibility/2006" xmlns:hp="http://schemas.haansoft.com/office/presentation/8.0" lang="en-US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?,</a:t>
            </a: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고판돌 씨</a:t>
            </a:r>
            <a:r>
              <a:rPr xmlns:mc="http://schemas.openxmlformats.org/markup-compatibility/2006" xmlns:hp="http://schemas.haansoft.com/office/presentation/8.0" lang="en-US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?</a:t>
            </a:r>
            <a:r>
              <a:rPr xmlns:mc="http://schemas.openxmlformats.org/markup-compatibility/2006" xmlns:hp="http://schemas.haansoft.com/office/presentation/8.0" lang="ko-KR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”</a:t>
            </a:r>
            <a:endParaRPr xmlns:mc="http://schemas.openxmlformats.org/markup-compatibility/2006" xmlns:hp="http://schemas.haansoft.com/office/presentation/8.0" lang="ko-KR" altLang="ko-KR" sz="3100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3109943204"/>
      </p:ext>
    </p:extLst>
  </p:cSld>
  <p:clrMapOvr>
    <a:masterClrMapping/>
  </p:clrMapOvr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3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t="10473" r="738" b="5739"/>
          <a:stretch>
            <a:fillRect/>
          </a:stretch>
        </p:blipFill>
        <p:spPr>
          <a:xfrm>
            <a:off x="-28576" y="0"/>
            <a:ext cx="12241530" cy="6894024"/>
          </a:xfrm>
          <a:prstGeom prst="rect">
            <a:avLst/>
          </a:prstGeom>
        </p:spPr>
      </p:pic>
      <p:sp>
        <p:nvSpPr>
          <p:cNvPr id="6" name="부제목 2"/>
          <p:cNvSpPr>
            <a:spLocks noGrp="1"/>
          </p:cNvSpPr>
          <p:nvPr/>
        </p:nvSpPr>
        <p:spPr>
          <a:xfrm>
            <a:off x="0" y="47625"/>
            <a:ext cx="46377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xmlns:mc="http://schemas.openxmlformats.org/markup-compatibility/2006" xmlns:hp="http://schemas.haansoft.com/office/presentation/8.0" lang="en-US" altLang="ko-KR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3</a:t>
            </a:r>
            <a:r>
              <a:rPr xmlns:mc="http://schemas.openxmlformats.org/markup-compatibility/2006" xmlns:hp="http://schemas.haansoft.com/office/presentation/8.0" lang="ko-KR" altLang="en-US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막 구조에 의거한</a:t>
            </a:r>
            <a:r>
              <a:rPr xmlns:mc="http://schemas.openxmlformats.org/markup-compatibility/2006" xmlns:hp="http://schemas.haansoft.com/office/presentation/8.0" lang="en-US" altLang="ko-KR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,</a:t>
            </a:r>
            <a:r>
              <a:rPr xmlns:mc="http://schemas.openxmlformats.org/markup-compatibility/2006" xmlns:hp="http://schemas.haansoft.com/office/presentation/8.0" lang="ko-KR" altLang="en-US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시놉시스</a:t>
            </a:r>
            <a:endParaRPr xmlns:mc="http://schemas.openxmlformats.org/markup-compatibility/2006" xmlns:hp="http://schemas.haansoft.com/office/presentation/8.0" lang="ko-KR" altLang="en-US" sz="3300" b="1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50724" y="1409475"/>
            <a:ext cx="9690552" cy="403905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just">
              <a:lnSpc>
                <a:spcPct val="140000"/>
              </a:lnSpc>
              <a:defRPr/>
            </a:pP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</a:rPr>
              <a:t>  영화 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</a:rPr>
              <a:t>‘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아가씨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</a:rPr>
              <a:t>’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는 숙희와 히데코라는 두 인물의 이야기에 집중하기 위</a:t>
            </a: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해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</a:rPr>
              <a:t>,</a:t>
            </a:r>
            <a:endParaRPr lang="EN-US" sz="2700" spc="-2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just">
              <a:lnSpc>
                <a:spcPct val="140000"/>
              </a:lnSpc>
              <a:defRPr/>
            </a:pPr>
            <a:endParaRPr lang="ko-KR" altLang="en-US" sz="1500" spc="-2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just">
              <a:lnSpc>
                <a:spcPct val="140000"/>
              </a:lnSpc>
              <a:defRPr/>
            </a:pP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</a:rPr>
              <a:t>  </a:t>
            </a:r>
            <a:r>
              <a:rPr lang="en-US" altLang="ko-KR" sz="2700" spc="-200" baseline="0">
                <a:solidFill>
                  <a:srgbClr val="000000"/>
                </a:solidFill>
                <a:latin typeface="나눔바른고딕"/>
                <a:ea typeface="나눔바른고딕"/>
              </a:rPr>
              <a:t>(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</a:rPr>
              <a:t>3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막 구조 중</a:t>
            </a:r>
            <a:r>
              <a:rPr lang="en-US" altLang="ko-KR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)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 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</a:rPr>
              <a:t>1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막</a:t>
            </a: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이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 숙희 입장에서 전개되는 사건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</a:rPr>
              <a:t>,</a:t>
            </a:r>
            <a:endParaRPr lang="EN-US" sz="2700" spc="-2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just">
              <a:lnSpc>
                <a:spcPct val="140000"/>
              </a:lnSpc>
              <a:defRPr/>
            </a:pP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</a:rPr>
              <a:t>  		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</a:rPr>
              <a:t>2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막</a:t>
            </a: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은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 히데코 입장에서 전개되는 사건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</a:rPr>
              <a:t>,</a:t>
            </a:r>
            <a:endParaRPr lang="EN-US" sz="2700" spc="-2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just">
              <a:lnSpc>
                <a:spcPct val="140000"/>
              </a:lnSpc>
              <a:defRPr/>
            </a:pP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</a:rPr>
              <a:t>  		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</a:rPr>
              <a:t>3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막</a:t>
            </a: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은</a:t>
            </a:r>
            <a:r>
              <a:rPr 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 숙희와 히데코가 힘을 합쳐 사건을 해결해나가는 과정</a:t>
            </a:r>
            <a:endParaRPr lang="EN-US" sz="2700" spc="-200" baseline="0">
              <a:solidFill>
                <a:srgbClr val="000000"/>
              </a:solidFill>
              <a:latin typeface="나눔바른고딕"/>
              <a:ea typeface="나눔바른고딕"/>
              <a:cs typeface="함초롬바탕"/>
            </a:endParaRPr>
          </a:p>
          <a:p>
            <a:pPr lvl="0" algn="just">
              <a:lnSpc>
                <a:spcPct val="140000"/>
              </a:lnSpc>
              <a:defRPr/>
            </a:pPr>
            <a:endParaRPr lang="ko-KR" altLang="en-US" sz="1500" spc="-200" baseline="0">
              <a:solidFill>
                <a:srgbClr val="000000"/>
              </a:solidFill>
              <a:latin typeface="나눔바른고딕"/>
              <a:ea typeface="나눔바른고딕"/>
              <a:cs typeface="함초롬바탕"/>
            </a:endParaRPr>
          </a:p>
          <a:p>
            <a:pPr lvl="0" algn="just">
              <a:lnSpc>
                <a:spcPct val="140000"/>
              </a:lnSpc>
              <a:defRPr/>
            </a:pP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  </a:t>
            </a:r>
            <a:r>
              <a:rPr lang="en-US" altLang="ko-KR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Y</a:t>
            </a: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축의 </a:t>
            </a:r>
            <a:r>
              <a:rPr lang="en-US" altLang="ko-KR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+</a:t>
            </a: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점은 어머니 관계의 형성</a:t>
            </a:r>
            <a:r>
              <a:rPr lang="en-US" altLang="ko-KR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(</a:t>
            </a: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자유</a:t>
            </a:r>
            <a:r>
              <a:rPr lang="en-US" altLang="ko-KR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),</a:t>
            </a: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 </a:t>
            </a:r>
            <a:r>
              <a:rPr lang="en-US" altLang="ko-KR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-</a:t>
            </a: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점은 미형성</a:t>
            </a:r>
            <a:r>
              <a:rPr lang="en-US" altLang="ko-KR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(</a:t>
            </a: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통제</a:t>
            </a:r>
            <a:r>
              <a:rPr lang="en-US" altLang="ko-KR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)</a:t>
            </a: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으로 구성되어 </a:t>
            </a:r>
            <a:endParaRPr lang="ko-KR" altLang="en-US" sz="2700" spc="-200" baseline="0">
              <a:solidFill>
                <a:srgbClr val="000000"/>
              </a:solidFill>
              <a:latin typeface="나눔바른고딕"/>
              <a:ea typeface="나눔바른고딕"/>
              <a:cs typeface="함초롬바탕"/>
            </a:endParaRPr>
          </a:p>
          <a:p>
            <a:pPr lvl="0" algn="just">
              <a:lnSpc>
                <a:spcPct val="140000"/>
              </a:lnSpc>
              <a:defRPr/>
            </a:pPr>
            <a:r>
              <a:rPr lang="ko-KR" altLang="en-US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  있다고 할 수 있다</a:t>
            </a:r>
            <a:r>
              <a:rPr lang="en-US" altLang="ko-KR" sz="2700" spc="-200" baseline="0">
                <a:solidFill>
                  <a:srgbClr val="000000"/>
                </a:solidFill>
                <a:latin typeface="나눔바른고딕"/>
                <a:ea typeface="나눔바른고딕"/>
                <a:cs typeface="함초롬바탕"/>
              </a:rPr>
              <a:t>.</a:t>
            </a:r>
            <a:endParaRPr lang="en-US" altLang="ko-KR" sz="2700" spc="-200" baseline="0">
              <a:solidFill>
                <a:srgbClr val="000000"/>
              </a:solidFill>
              <a:latin typeface="나눔바른고딕"/>
              <a:ea typeface="나눔바른고딕"/>
              <a:cs typeface="함초롬바탕"/>
            </a:endParaRPr>
          </a:p>
        </p:txBody>
      </p:sp>
    </p:spTree>
    <p:extLst>
      <p:ext uri="{BB962C8B-B14F-4D97-AF65-F5344CB8AC3E}">
        <p14:creationId xmlns:p14="http://schemas.microsoft.com/office/powerpoint/2010/main" val="381021081"/>
      </p:ext>
    </p:extLst>
  </p:cSld>
  <p:clrMapOvr>
    <a:masterClrMapping/>
  </p:clrMapOvr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3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t="10473" r="738" b="5739"/>
          <a:stretch>
            <a:fillRect/>
          </a:stretch>
        </p:blipFill>
        <p:spPr>
          <a:xfrm>
            <a:off x="-28576" y="0"/>
            <a:ext cx="12241530" cy="6894024"/>
          </a:xfrm>
          <a:prstGeom prst="rect">
            <a:avLst/>
          </a:prstGeom>
        </p:spPr>
      </p:pic>
      <p:sp>
        <p:nvSpPr>
          <p:cNvPr id="6" name="부제목 2"/>
          <p:cNvSpPr>
            <a:spLocks noGrp="1"/>
          </p:cNvSpPr>
          <p:nvPr/>
        </p:nvSpPr>
        <p:spPr>
          <a:xfrm>
            <a:off x="0" y="47625"/>
            <a:ext cx="46377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lang="en-US" altLang="ko-KR" sz="3300" b="1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3</a:t>
            </a:r>
            <a:r>
              <a:rPr lang="ko-KR" altLang="en-US" sz="3300" b="1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막 구조에 의거한</a:t>
            </a:r>
            <a:r>
              <a:rPr lang="en-US" altLang="ko-KR" sz="3300" b="1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,</a:t>
            </a:r>
            <a:r>
              <a:rPr lang="ko-KR" altLang="en-US" sz="3300" b="1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시놉시스</a:t>
            </a:r>
            <a:endParaRPr lang="ko-KR" altLang="en-US" sz="3300" b="1" spc="-200" baseline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910545" y="1028700"/>
            <a:ext cx="10370910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1</a:t>
            </a: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막 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|</a:t>
            </a:r>
            <a:endParaRPr lang="en-US" altLang="ko-KR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일제강점기 조선. 고아 출신 소매치기 숙희는 '백작'이라 불리는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사기꾼 후지와라에게 제안을 받는다.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일본인 귀족 아가씨 히데코의 하녀로 위장 잠입해, 백작이 히데코에게 접근하는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것을 돕는 대가로 거액을 받는 거래다. 히데코는 막대한 재산의 상속자이지만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변태 삼촌 코우즈키의 저택에 갇혀 음란 서적 낭독 모임에 동원되는 삶을 살고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있다. 숙희가 저택에 도착하고 히데코를 처음 마주치는 순간, 뭔가 계획대로만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돌아가지 않으리라는 예감이 스친다. 두 사람의 관계는 점차 친밀해지고,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숙희는 계획과 지금의 감정 사이에서 흔들리기 시작한다.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3553404862"/>
      </p:ext>
    </p:extLst>
  </p:cSld>
  <p:clrMapOvr>
    <a:masterClrMapping/>
  </p:clrMapOvr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2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t="10473" r="738" b="5739"/>
          <a:stretch>
            <a:fillRect/>
          </a:stretch>
        </p:blipFill>
        <p:spPr>
          <a:xfrm>
            <a:off x="-28576" y="0"/>
            <a:ext cx="12241530" cy="6894024"/>
          </a:xfrm>
          <a:prstGeom prst="rect">
            <a:avLst/>
          </a:prstGeom>
        </p:spPr>
      </p:pic>
      <p:sp>
        <p:nvSpPr>
          <p:cNvPr id="6" name="부제목 2"/>
          <p:cNvSpPr>
            <a:spLocks noGrp="1"/>
          </p:cNvSpPr>
          <p:nvPr/>
        </p:nvSpPr>
        <p:spPr>
          <a:xfrm>
            <a:off x="0" y="47625"/>
            <a:ext cx="46377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xmlns:mc="http://schemas.openxmlformats.org/markup-compatibility/2006" xmlns:hp="http://schemas.haansoft.com/office/presentation/8.0" lang="en-US" altLang="ko-KR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3</a:t>
            </a:r>
            <a:r>
              <a:rPr xmlns:mc="http://schemas.openxmlformats.org/markup-compatibility/2006" xmlns:hp="http://schemas.haansoft.com/office/presentation/8.0" lang="ko-KR" altLang="en-US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막 구조에 의거한</a:t>
            </a:r>
            <a:r>
              <a:rPr xmlns:mc="http://schemas.openxmlformats.org/markup-compatibility/2006" xmlns:hp="http://schemas.haansoft.com/office/presentation/8.0" lang="en-US" altLang="ko-KR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,</a:t>
            </a:r>
            <a:r>
              <a:rPr xmlns:mc="http://schemas.openxmlformats.org/markup-compatibility/2006" xmlns:hp="http://schemas.haansoft.com/office/presentation/8.0" lang="ko-KR" altLang="en-US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시놉시스</a:t>
            </a:r>
            <a:endParaRPr xmlns:mc="http://schemas.openxmlformats.org/markup-compatibility/2006" xmlns:hp="http://schemas.haansoft.com/office/presentation/8.0" lang="ko-KR" altLang="en-US" sz="3300" b="1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910545" y="1028700"/>
            <a:ext cx="10370910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2</a:t>
            </a: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막 전반부 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|</a:t>
            </a:r>
            <a:endParaRPr lang="en-US" altLang="ko-KR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숙희는 백작의 구애를 돕는 조력자 역할을 하면서도, 동시에 히데코와의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감정이 진짜임을 깨달아간다. 히데코도 숙희에게 진심으로 반응하기 시작한다.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두 사람은 서로에게 말 못할 비밀을 품은 채로 진짜 감정을 교환하고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,</a:t>
            </a: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백작과의 결혼 계획이 점차 진행되기 시작하며 긴장은 고조된다.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endParaRPr lang="ko-KR" altLang="en-US" sz="24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이후 두 여성은 처음으로 성적 친밀감을 나누고, 숙희는 완전히 계획에서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벗어난다.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2492228374"/>
      </p:ext>
    </p:extLst>
  </p:cSld>
  <p:clrMapOvr>
    <a:masterClrMapping/>
  </p:clrMapOvr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>
            <a:lum bright="-5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3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b="15248"/>
          <a:stretch>
            <a:fillRect/>
          </a:stretch>
        </p:blipFill>
        <p:spPr>
          <a:xfrm>
            <a:off x="-19050" y="-19049"/>
            <a:ext cx="12241530" cy="7588555"/>
          </a:xfrm>
          <a:prstGeom prst="rect">
            <a:avLst/>
          </a:prstGeom>
        </p:spPr>
      </p:pic>
      <p:sp>
        <p:nvSpPr>
          <p:cNvPr id="9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lang="ko-KR" altLang="en-US" sz="3300" b="1" spc="-200" baseline="0">
                <a:solidFill>
                  <a:srgbClr val="ffffff"/>
                </a:solidFill>
                <a:effectLst/>
                <a:latin typeface="나눔바른고딕"/>
                <a:ea typeface="나눔바른고딕"/>
              </a:rPr>
              <a:t>로그라인</a:t>
            </a:r>
            <a:endParaRPr lang="ko-KR" altLang="en-US" sz="3300" b="1" spc="-200" baseline="0">
              <a:solidFill>
                <a:srgbClr val="ffffff"/>
              </a:solidFill>
              <a:effectLst/>
              <a:latin typeface="나눔바른고딕"/>
              <a:ea typeface="나눔바른고딕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250724" y="1028700"/>
            <a:ext cx="9690553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ctr">
              <a:lnSpc>
                <a:spcPct val="140000"/>
              </a:lnSpc>
              <a:buNone/>
              <a:defRPr/>
            </a:pPr>
            <a:r>
              <a:rPr lang="ko-KR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일제강점기 조선, 사기꾼 백작의 계획에 따라 일본인 귀족 </a:t>
            </a:r>
            <a:endParaRPr lang="ko-KR" sz="3000" spc="-100" baseline="0">
              <a:solidFill>
                <a:schemeClr val="dk1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ko-KR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아가씨</a:t>
            </a:r>
            <a:r>
              <a:rPr lang="ko-KR" altLang="en-US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 히데코</a:t>
            </a:r>
            <a:r>
              <a:rPr lang="ko-KR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의 하녀로 잠입하게 된 소매치기 </a:t>
            </a:r>
            <a:r>
              <a:rPr lang="ko-KR" altLang="en-US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고아 소녀 </a:t>
            </a:r>
            <a:r>
              <a:rPr lang="ko-KR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숙희는 </a:t>
            </a:r>
            <a:endParaRPr lang="ko-KR" sz="3000" spc="-100" baseline="0">
              <a:solidFill>
                <a:schemeClr val="dk1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ko-KR" altLang="en-US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백작이 히데코</a:t>
            </a:r>
            <a:r>
              <a:rPr lang="ko-KR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를</a:t>
            </a:r>
            <a:r>
              <a:rPr lang="ko-KR" altLang="en-US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 유혹하는 것에 동조하며 그녀를</a:t>
            </a:r>
            <a:r>
              <a:rPr lang="ko-KR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 정신병원에 </a:t>
            </a:r>
            <a:endParaRPr lang="ko-KR" sz="3000" spc="-100" baseline="0">
              <a:solidFill>
                <a:schemeClr val="dk1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ko-KR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넘기고 재산을 가로채려 하지만 그녀</a:t>
            </a:r>
            <a:r>
              <a:rPr lang="ko-KR" altLang="en-US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를</a:t>
            </a:r>
            <a:r>
              <a:rPr lang="ko-KR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 사랑</a:t>
            </a:r>
            <a:r>
              <a:rPr lang="ko-KR" altLang="en-US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하게 되</a:t>
            </a:r>
            <a:r>
              <a:rPr lang="ko-KR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고</a:t>
            </a:r>
            <a:r>
              <a:rPr lang="ko-KR" altLang="en-US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 반대로</a:t>
            </a:r>
            <a:r>
              <a:rPr lang="ko-KR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 </a:t>
            </a:r>
            <a:endParaRPr lang="ko-KR" sz="3000" spc="-100" baseline="0">
              <a:solidFill>
                <a:schemeClr val="dk1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ko-KR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숙희 자신이 정신병원에 갇히게 된다. 하지만 이건 백작과 변태 </a:t>
            </a:r>
            <a:endParaRPr lang="ko-KR" sz="3000" spc="-100" baseline="0">
              <a:solidFill>
                <a:schemeClr val="dk1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ko-KR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삼촌 코우즈키를 파멸시키</a:t>
            </a:r>
            <a:r>
              <a:rPr lang="ko-KR" altLang="en-US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기</a:t>
            </a:r>
            <a:r>
              <a:rPr lang="ko-KR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 위해 </a:t>
            </a:r>
            <a:r>
              <a:rPr lang="ko-KR" altLang="en-US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히데코</a:t>
            </a:r>
            <a:r>
              <a:rPr lang="ko-KR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와 숙희가 꾸민 계획, </a:t>
            </a:r>
            <a:endParaRPr lang="ko-KR" sz="3000" spc="-100" baseline="0">
              <a:solidFill>
                <a:schemeClr val="dk1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ko-KR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둘은 힘을 합쳐 사건을 해결</a:t>
            </a:r>
            <a:r>
              <a:rPr lang="ko-KR" altLang="en-US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하</a:t>
            </a:r>
            <a:r>
              <a:rPr lang="ko-KR" sz="30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고 자유를 쟁취한다. </a:t>
            </a:r>
            <a:endParaRPr lang="ko-KR" sz="3000" spc="-100" baseline="0">
              <a:solidFill>
                <a:schemeClr val="dk1"/>
              </a:solidFill>
              <a:latin typeface="나눔바른고딕"/>
              <a:ea typeface="나눔바른고딕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3392870311"/>
      </p:ext>
    </p:extLst>
  </p:cSld>
  <p:clrMapOvr>
    <a:masterClrMapping/>
  </p:clrMapOvr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2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t="10473" r="738" b="5739"/>
          <a:stretch>
            <a:fillRect/>
          </a:stretch>
        </p:blipFill>
        <p:spPr>
          <a:xfrm>
            <a:off x="-28576" y="0"/>
            <a:ext cx="12241530" cy="6894024"/>
          </a:xfrm>
          <a:prstGeom prst="rect">
            <a:avLst/>
          </a:prstGeom>
        </p:spPr>
      </p:pic>
      <p:sp>
        <p:nvSpPr>
          <p:cNvPr id="6" name="부제목 2"/>
          <p:cNvSpPr>
            <a:spLocks noGrp="1"/>
          </p:cNvSpPr>
          <p:nvPr/>
        </p:nvSpPr>
        <p:spPr>
          <a:xfrm>
            <a:off x="0" y="47625"/>
            <a:ext cx="46377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xmlns:mc="http://schemas.openxmlformats.org/markup-compatibility/2006" xmlns:hp="http://schemas.haansoft.com/office/presentation/8.0" lang="en-US" altLang="ko-KR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3</a:t>
            </a:r>
            <a:r>
              <a:rPr xmlns:mc="http://schemas.openxmlformats.org/markup-compatibility/2006" xmlns:hp="http://schemas.haansoft.com/office/presentation/8.0" lang="ko-KR" altLang="en-US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막 구조에 의거한</a:t>
            </a:r>
            <a:r>
              <a:rPr xmlns:mc="http://schemas.openxmlformats.org/markup-compatibility/2006" xmlns:hp="http://schemas.haansoft.com/office/presentation/8.0" lang="en-US" altLang="ko-KR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,</a:t>
            </a:r>
            <a:r>
              <a:rPr xmlns:mc="http://schemas.openxmlformats.org/markup-compatibility/2006" xmlns:hp="http://schemas.haansoft.com/office/presentation/8.0" lang="ko-KR" altLang="en-US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시놉시스</a:t>
            </a:r>
            <a:endParaRPr xmlns:mc="http://schemas.openxmlformats.org/markup-compatibility/2006" xmlns:hp="http://schemas.haansoft.com/office/presentation/8.0" lang="ko-KR" altLang="en-US" sz="3300" b="1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910545" y="1028700"/>
            <a:ext cx="10370910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2</a:t>
            </a: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막 후반부 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|</a:t>
            </a:r>
            <a:endParaRPr lang="en-US" altLang="ko-KR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백작은 히데코와 결혼을 마치고, 숙희를 배신해 정신병원에 보낸다. 영화는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이 지점에서 파트 2로 전환, 히데코의 시점에서 동일한 사건들을 다시 보여준다.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히데코는 처음부터 백작의 계획을 알고 있었으며, 숙희의 존재도 미리 파악하고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있었다.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히데코는 탈출을 원했지만, 숙희와의 감정 또한 진짜였기에 계획을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수정한다. 두 여성은 서로의 사랑을 기반으로 새로운 계획을 세운다.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히데코는 코우즈키와 백작 사이의 균열을 만들기 시작한다.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2876633351"/>
      </p:ext>
    </p:extLst>
  </p:cSld>
  <p:clrMapOvr>
    <a:masterClrMapping/>
  </p:clrMapOvr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2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t="10473" r="738" b="5739"/>
          <a:stretch>
            <a:fillRect/>
          </a:stretch>
        </p:blipFill>
        <p:spPr>
          <a:xfrm>
            <a:off x="-28576" y="0"/>
            <a:ext cx="12241530" cy="6894024"/>
          </a:xfrm>
          <a:prstGeom prst="rect">
            <a:avLst/>
          </a:prstGeom>
        </p:spPr>
      </p:pic>
      <p:sp>
        <p:nvSpPr>
          <p:cNvPr id="6" name="부제목 2"/>
          <p:cNvSpPr>
            <a:spLocks noGrp="1"/>
          </p:cNvSpPr>
          <p:nvPr/>
        </p:nvSpPr>
        <p:spPr>
          <a:xfrm>
            <a:off x="0" y="47625"/>
            <a:ext cx="46377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xmlns:mc="http://schemas.openxmlformats.org/markup-compatibility/2006" xmlns:hp="http://schemas.haansoft.com/office/presentation/8.0" lang="en-US" altLang="ko-KR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3</a:t>
            </a:r>
            <a:r>
              <a:rPr xmlns:mc="http://schemas.openxmlformats.org/markup-compatibility/2006" xmlns:hp="http://schemas.haansoft.com/office/presentation/8.0" lang="ko-KR" altLang="en-US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막 구조에 의거한</a:t>
            </a:r>
            <a:r>
              <a:rPr xmlns:mc="http://schemas.openxmlformats.org/markup-compatibility/2006" xmlns:hp="http://schemas.haansoft.com/office/presentation/8.0" lang="en-US" altLang="ko-KR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,</a:t>
            </a:r>
            <a:r>
              <a:rPr xmlns:mc="http://schemas.openxmlformats.org/markup-compatibility/2006" xmlns:hp="http://schemas.haansoft.com/office/presentation/8.0" lang="ko-KR" altLang="en-US" sz="3300" b="1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시놉시스</a:t>
            </a:r>
            <a:endParaRPr xmlns:mc="http://schemas.openxmlformats.org/markup-compatibility/2006" xmlns:hp="http://schemas.haansoft.com/office/presentation/8.0" lang="ko-KR" altLang="en-US" sz="3300" b="1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910545" y="1028700"/>
            <a:ext cx="10370910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3</a:t>
            </a: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막 </a:t>
            </a:r>
            <a:r>
              <a:rPr lang="en-US" altLang="ko-KR" sz="2700" spc="-100" baseline="0">
                <a:solidFill>
                  <a:srgbClr val="000000"/>
                </a:solidFill>
                <a:ea typeface="나눔바른고딕"/>
              </a:rPr>
              <a:t>|</a:t>
            </a:r>
            <a:endParaRPr lang="en-US" altLang="ko-KR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두 여성의 공동 계획이 완전히 실행된다. 코우즈키는 백작에게 배신당하고,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백작은 코우즈키에 의해 처단된다. 남성들의 세계는 붕괴하고, 숙희는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정신병원을 탈출, 히데코와 합류한다. 저택을 떠나는 두 사람의 뒷모습.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endParaRPr lang="ko-KR" altLang="en-US" sz="24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마지막 장면, 바다 위 배에서 둘이 함께 있다. 처음으로 아무도 그들을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소유하지 않는 공간. 영화는 그들이 어디로 가는지 말하지 않는다. 목적지가 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ea typeface="나눔바른고딕"/>
              </a:rPr>
              <a:t>  아닌 자유 그 자체가 엔딩이다.</a:t>
            </a:r>
            <a:endParaRPr lang="ko-KR" altLang="en-US" sz="2700" spc="-100" baseline="0">
              <a:solidFill>
                <a:srgbClr val="000000"/>
              </a:solidFill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931251922"/>
      </p:ext>
    </p:extLst>
  </p:cSld>
  <p:clrMapOvr>
    <a:masterClrMapping/>
  </p:clrMapOvr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3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t="16008"/>
          <a:stretch>
            <a:fillRect/>
          </a:stretch>
        </p:blipFill>
        <p:spPr>
          <a:xfrm>
            <a:off x="-49530" y="-19050"/>
            <a:ext cx="12313540" cy="6898342"/>
          </a:xfrm>
          <a:prstGeom prst="rect">
            <a:avLst/>
          </a:prstGeom>
        </p:spPr>
      </p:pic>
      <p:sp>
        <p:nvSpPr>
          <p:cNvPr id="20" name="타원 19"/>
          <p:cNvSpPr/>
          <p:nvPr/>
        </p:nvSpPr>
        <p:spPr>
          <a:xfrm>
            <a:off x="1641702" y="-554717"/>
            <a:ext cx="8908596" cy="7967435"/>
          </a:xfrm>
          <a:prstGeom prst="ellipse">
            <a:avLst/>
          </a:prstGeom>
          <a:gradFill flip="xy" rotWithShape="1">
            <a:gsLst>
              <a:gs pos="0">
                <a:srgbClr val="000000">
                  <a:alpha val="90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sp>
        <p:nvSpPr>
          <p:cNvPr id="19" name="부제목 2"/>
          <p:cNvSpPr>
            <a:spLocks noGrp="1"/>
          </p:cNvSpPr>
          <p:nvPr/>
        </p:nvSpPr>
        <p:spPr>
          <a:xfrm>
            <a:off x="0" y="2739798"/>
            <a:ext cx="12192000" cy="1378404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 algn="ctr">
              <a:defRPr/>
            </a:pPr>
            <a:r>
              <a:rPr lang="ko-KR" altLang="en-US" sz="3900" b="1" spc="-200">
                <a:solidFill>
                  <a:schemeClr val="lt1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아가씨 (THE HANDMAIDEN, 2016) | 박찬욱</a:t>
            </a:r>
            <a:r>
              <a:rPr lang="ko-KR" altLang="en-US" sz="3900" b="1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</a:t>
            </a:r>
            <a:endParaRPr lang="ko-KR" altLang="en-US" sz="3900" b="1" spc="-200" baseline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defRPr/>
            </a:pPr>
            <a:endParaRPr lang="ko-KR" altLang="en-US" sz="2400" b="1" spc="-200" baseline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defRPr/>
            </a:pPr>
            <a:r>
              <a:rPr lang="ko-KR" altLang="en-US" sz="3900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긴 발표 봐주셔서 감사합니다</a:t>
            </a:r>
            <a:r>
              <a:rPr lang="en-US" altLang="ko-KR" sz="3900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!</a:t>
            </a:r>
            <a:endParaRPr lang="en-US" altLang="ko-KR" sz="3900" spc="-200" baseline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769678719"/>
      </p:ext>
    </p:extLst>
  </p:cSld>
  <p:clrMapOvr>
    <a:masterClrMapping/>
  </p:clrMapOvr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>
            <a:lum bright="-5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3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b="15248"/>
          <a:stretch>
            <a:fillRect/>
          </a:stretch>
        </p:blipFill>
        <p:spPr>
          <a:xfrm>
            <a:off x="-19050" y="-19049"/>
            <a:ext cx="12241530" cy="7588555"/>
          </a:xfrm>
          <a:prstGeom prst="rect">
            <a:avLst/>
          </a:prstGeom>
        </p:spPr>
      </p:pic>
      <p:sp>
        <p:nvSpPr>
          <p:cNvPr id="9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lang="ko-KR" altLang="en-US" sz="3300" b="1" spc="-200" baseline="0">
                <a:solidFill>
                  <a:srgbClr val="ffffff"/>
                </a:solidFill>
                <a:effectLst/>
                <a:latin typeface="나눔바른고딕"/>
                <a:ea typeface="나눔바른고딕"/>
              </a:rPr>
              <a:t>로그라인</a:t>
            </a:r>
            <a:endParaRPr lang="ko-KR" altLang="en-US" sz="3300" b="1" spc="-200" baseline="0">
              <a:solidFill>
                <a:srgbClr val="ffffff"/>
              </a:solidFill>
              <a:effectLst/>
              <a:latin typeface="나눔바른고딕"/>
              <a:ea typeface="나눔바른고딕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250724" y="1028700"/>
            <a:ext cx="9690553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ctr">
              <a:lnSpc>
                <a:spcPct val="140000"/>
              </a:lnSpc>
              <a:buNone/>
              <a:defRPr/>
            </a:pPr>
            <a:r>
              <a:rPr lang="ko-KR" altLang="en-US" sz="33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이 이야기는</a:t>
            </a:r>
            <a:r>
              <a:rPr lang="ko-KR" altLang="ko-KR" sz="33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?</a:t>
            </a:r>
            <a:endParaRPr lang="ko-KR" altLang="ko-KR" sz="3300" spc="-100" baseline="0">
              <a:solidFill>
                <a:schemeClr val="dk1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ko-KR" altLang="en-US" sz="33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엄마가 없는 두 소녀가</a:t>
            </a:r>
            <a:r>
              <a:rPr lang="ko-KR" altLang="ko-KR" sz="33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,</a:t>
            </a:r>
            <a:r>
              <a:rPr lang="ko-KR" altLang="en-US" sz="33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 </a:t>
            </a:r>
            <a:endParaRPr lang="ko-KR" altLang="en-US" sz="3300" spc="-100" baseline="0">
              <a:solidFill>
                <a:schemeClr val="dk1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ko-KR" altLang="en-US" sz="33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서로에게서 사랑을 찾게 되며</a:t>
            </a:r>
            <a:r>
              <a:rPr lang="ko-KR" altLang="ko-KR" sz="33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,</a:t>
            </a:r>
            <a:endParaRPr lang="ko-KR" altLang="ko-KR" sz="3300" spc="-100" baseline="0">
              <a:solidFill>
                <a:schemeClr val="dk1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ko-KR" altLang="en-US" sz="33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자유를 찾아가는 이야기</a:t>
            </a:r>
            <a:endParaRPr lang="ko-KR" altLang="en-US" sz="3300" spc="-100" baseline="0">
              <a:solidFill>
                <a:schemeClr val="dk1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endParaRPr lang="ko-KR" altLang="en-US" sz="1800" spc="-100" baseline="0">
              <a:solidFill>
                <a:schemeClr val="dk1"/>
              </a:solidFill>
              <a:latin typeface="나눔바른고딕"/>
              <a:ea typeface="나눔바른고딕"/>
            </a:endParaRPr>
          </a:p>
          <a:p>
            <a:pPr lvl="0" algn="ctr">
              <a:lnSpc>
                <a:spcPct val="140000"/>
              </a:lnSpc>
              <a:buNone/>
              <a:defRPr/>
            </a:pPr>
            <a:r>
              <a:rPr lang="ko-KR" altLang="ko-KR" sz="33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-&gt;</a:t>
            </a:r>
            <a:r>
              <a:rPr lang="ko-KR" altLang="en-US" sz="33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 아가씨는 </a:t>
            </a:r>
            <a:r>
              <a:rPr lang="ko-KR" altLang="ko-KR" sz="3300" b="1" u="sng" spc="-100" baseline="0">
                <a:solidFill>
                  <a:srgbClr val="b21010"/>
                </a:solidFill>
                <a:latin typeface="나눔바른고딕"/>
                <a:ea typeface="나눔바른고딕"/>
              </a:rPr>
              <a:t>‘</a:t>
            </a:r>
            <a:r>
              <a:rPr lang="ko-KR" altLang="en-US" sz="3300" b="1" u="sng" spc="-100" baseline="0">
                <a:solidFill>
                  <a:srgbClr val="b21010"/>
                </a:solidFill>
                <a:latin typeface="나눔바른고딕"/>
                <a:ea typeface="나눔바른고딕"/>
              </a:rPr>
              <a:t>엄마가 없는 두 소녀의 이야기</a:t>
            </a:r>
            <a:r>
              <a:rPr lang="ko-KR" altLang="ko-KR" sz="3300" b="1" u="sng" spc="-100" baseline="0">
                <a:solidFill>
                  <a:srgbClr val="b21010"/>
                </a:solidFill>
                <a:latin typeface="나눔바른고딕"/>
                <a:ea typeface="나눔바른고딕"/>
              </a:rPr>
              <a:t>’</a:t>
            </a:r>
            <a:endParaRPr lang="ko-KR" altLang="ko-KR" sz="3300" b="1" u="sng" spc="-100" baseline="0">
              <a:solidFill>
                <a:srgbClr val="b21010"/>
              </a:solidFill>
              <a:latin typeface="나눔바른고딕"/>
              <a:ea typeface="나눔바른고딕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2073110983"/>
      </p:ext>
    </p:extLst>
  </p:cSld>
  <p:clrMapOvr>
    <a:masterClrMapping/>
  </p:clrMapOvr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3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b="23074"/>
          <a:stretch>
            <a:fillRect/>
          </a:stretch>
        </p:blipFill>
        <p:spPr>
          <a:xfrm>
            <a:off x="-19050" y="-9525"/>
            <a:ext cx="12286106" cy="6912864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3092450" y="558800"/>
            <a:ext cx="6121400" cy="6121400"/>
          </a:xfrm>
          <a:prstGeom prst="ellipse">
            <a:avLst/>
          </a:prstGeom>
          <a:gradFill flip="xy" rotWithShape="1">
            <a:gsLst>
              <a:gs pos="0">
                <a:srgbClr val="000000">
                  <a:alpha val="90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sp>
        <p:nvSpPr>
          <p:cNvPr id="7" name="부제목 2"/>
          <p:cNvSpPr>
            <a:spLocks noGrp="1"/>
          </p:cNvSpPr>
          <p:nvPr/>
        </p:nvSpPr>
        <p:spPr>
          <a:xfrm>
            <a:off x="0" y="2542949"/>
            <a:ext cx="12192000" cy="1378404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 algn="ctr">
              <a:spcBef>
                <a:spcPts val="576"/>
              </a:spcBef>
              <a:buNone/>
              <a:defRPr/>
            </a:pPr>
            <a:r>
              <a:rPr lang="ko-KR" altLang="en-US" sz="6600" b="1" spc="-3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소재</a:t>
            </a:r>
            <a:endParaRPr lang="ko-KR" altLang="en-US" sz="6600" b="1" spc="-3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9" name="제목 1"/>
          <p:cNvSpPr>
            <a:spLocks noGrp="1"/>
          </p:cNvSpPr>
          <p:nvPr/>
        </p:nvSpPr>
        <p:spPr>
          <a:xfrm>
            <a:off x="961741" y="3619500"/>
            <a:ext cx="10363198" cy="114118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p>
            <a:pPr lvl="0" algn="ctr">
              <a:lnSpc>
                <a:spcPct val="120000"/>
              </a:lnSpc>
              <a:defRPr/>
            </a:pPr>
            <a:r>
              <a:rPr xmlns:mc="http://schemas.openxmlformats.org/markup-compatibility/2006" xmlns:hp="http://schemas.haansoft.com/office/presentation/8.0" lang="ko-KR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“</a:t>
            </a: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아가씨 어머니는 이렇게 말씀하셨을 거에요</a:t>
            </a:r>
            <a:r>
              <a:rPr xmlns:mc="http://schemas.openxmlformats.org/markup-compatibility/2006" xmlns:hp="http://schemas.haansoft.com/office/presentation/8.0" lang="en-US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,</a:t>
            </a: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 </a:t>
            </a:r>
            <a:endParaRPr xmlns:mc="http://schemas.openxmlformats.org/markup-compatibility/2006" xmlns:hp="http://schemas.haansoft.com/office/presentation/8.0" lang="ko-KR" altLang="en-US" sz="3100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너를 낳고 죽을 수 있어서 운이 좋았다고</a:t>
            </a:r>
            <a:r>
              <a:rPr xmlns:mc="http://schemas.openxmlformats.org/markup-compatibility/2006" xmlns:hp="http://schemas.haansoft.com/office/presentation/8.0" lang="en-US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.</a:t>
            </a:r>
            <a:r>
              <a:rPr xmlns:mc="http://schemas.openxmlformats.org/markup-compatibility/2006" xmlns:hp="http://schemas.haansoft.com/office/presentation/8.0" lang="ko-KR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”</a:t>
            </a:r>
            <a:endParaRPr xmlns:mc="http://schemas.openxmlformats.org/markup-compatibility/2006" xmlns:hp="http://schemas.haansoft.com/office/presentation/8.0" lang="ko-KR" altLang="ko-KR" sz="3100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854780529"/>
      </p:ext>
    </p:extLst>
  </p:cSld>
  <p:clrMapOvr>
    <a:masterClrMapping/>
  </p:clrMapOvr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>
            <a:lum bright="-5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3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b="23074"/>
          <a:stretch>
            <a:fillRect/>
          </a:stretch>
        </p:blipFill>
        <p:spPr>
          <a:xfrm>
            <a:off x="-19050" y="-9525"/>
            <a:ext cx="12286106" cy="6912864"/>
          </a:xfrm>
          <a:prstGeom prst="rect">
            <a:avLst/>
          </a:prstGeom>
        </p:spPr>
      </p:pic>
      <p:sp>
        <p:nvSpPr>
          <p:cNvPr id="9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lang="ko-KR" altLang="en-US" sz="3300" b="1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소재</a:t>
            </a:r>
            <a:endParaRPr lang="ko-KR" altLang="en-US" sz="3300" b="1" spc="-200" baseline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250724" y="1028700"/>
            <a:ext cx="9690553" cy="525575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81000" dist="76200" dir="162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p>
            <a:pPr lvl="0" algn="just">
              <a:lnSpc>
                <a:spcPct val="16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 </a:t>
            </a:r>
            <a:r>
              <a:rPr 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사기</a:t>
            </a:r>
            <a:r>
              <a:rPr lang="EN-US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극</a:t>
            </a:r>
            <a:r>
              <a:rPr 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— </a:t>
            </a:r>
            <a:r>
              <a:rPr lang="EN-US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아가씨의 </a:t>
            </a:r>
            <a:r>
              <a:rPr 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재산을 노린 치밀한 </a:t>
            </a:r>
            <a:r>
              <a:rPr lang="EN-US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공모</a:t>
            </a:r>
            <a:endParaRPr lang="EN-US" altLang="en-US" sz="27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just">
              <a:lnSpc>
                <a:spcPct val="16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 </a:t>
            </a:r>
            <a:r>
              <a:rPr 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감금과 통제 — </a:t>
            </a:r>
            <a:r>
              <a:rPr lang="EN-US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저택 내 공간 내에 갇힌 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히데코</a:t>
            </a:r>
            <a:r>
              <a:rPr lang="EN-US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의 억압된 환경들</a:t>
            </a:r>
            <a:endParaRPr lang="EN-US" altLang="en-US" sz="27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just">
              <a:lnSpc>
                <a:spcPct val="16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 변태적 성욕</a:t>
            </a:r>
            <a:r>
              <a:rPr 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— 코우즈키의 음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란 서적</a:t>
            </a:r>
            <a:r>
              <a:rPr 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낭독 모임</a:t>
            </a:r>
            <a:r>
              <a:rPr lang="EN-US" altLang="ko-KR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,</a:t>
            </a:r>
            <a:r>
              <a:rPr lang="EN-US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</a:t>
            </a: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피해자 히데코</a:t>
            </a:r>
            <a:r>
              <a:rPr lang="EN-US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</a:t>
            </a:r>
            <a:endParaRPr lang="EN-US" altLang="en-US" sz="27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just">
              <a:lnSpc>
                <a:spcPct val="16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 </a:t>
            </a:r>
            <a:r>
              <a:rPr 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식민지 정체성 — 일본식 이름을 쓰는 조선인</a:t>
            </a:r>
            <a:r>
              <a:rPr lang="EN-US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, </a:t>
            </a:r>
            <a:r>
              <a:rPr 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언어와 계급의 혼종</a:t>
            </a:r>
            <a:endParaRPr lang="EN-US" sz="27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just">
              <a:lnSpc>
                <a:spcPct val="16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 </a:t>
            </a:r>
            <a:r>
              <a:rPr lang="EN-US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시대적 </a:t>
            </a:r>
            <a:r>
              <a:rPr 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계급 — 하녀와 귀족</a:t>
            </a:r>
            <a:r>
              <a:rPr lang="EN-US" sz="2700" spc="-100" baseline="0">
                <a:solidFill>
                  <a:srgbClr val="000000"/>
                </a:solidFill>
                <a:latin typeface="나눔바른고딕"/>
                <a:ea typeface="나눔바른고딕"/>
                <a:cs typeface="맑은 고딕"/>
              </a:rPr>
              <a:t>, </a:t>
            </a:r>
            <a:r>
              <a:rPr 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조선인과 일본인</a:t>
            </a:r>
            <a:endParaRPr lang="EN-US" sz="27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just">
              <a:lnSpc>
                <a:spcPct val="160000"/>
              </a:lnSpc>
              <a:defRPr/>
            </a:pPr>
            <a:r>
              <a:rPr lang="ko-KR" alt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  </a:t>
            </a:r>
            <a:r>
              <a:rPr lang="EN-US" sz="2700" spc="-100" baseline="0">
                <a:solidFill>
                  <a:srgbClr val="000000"/>
                </a:solidFill>
                <a:latin typeface="나눔바른고딕"/>
                <a:ea typeface="나눔바른고딕"/>
              </a:rPr>
              <a:t>여성 연대와 퀴어 로맨스 — 남성 권력 구조에 맞선 두 여자의 결합</a:t>
            </a:r>
            <a:endParaRPr lang="EN-US" sz="2700" spc="-100" baseline="0">
              <a:solidFill>
                <a:srgbClr val="000000"/>
              </a:solidFill>
              <a:latin typeface="나눔바른고딕"/>
              <a:ea typeface="나눔바른고딕"/>
            </a:endParaRPr>
          </a:p>
          <a:p>
            <a:pPr lvl="0" algn="just">
              <a:lnSpc>
                <a:spcPct val="160000"/>
              </a:lnSpc>
              <a:defRPr/>
            </a:pPr>
            <a:endParaRPr lang="ko-KR" altLang="en-US" sz="2400" spc="-100" baseline="0">
              <a:solidFill>
                <a:srgbClr val="000000"/>
              </a:solidFill>
              <a:latin typeface="나눔바른고딕"/>
              <a:ea typeface="나눔바른고딕"/>
              <a:cs typeface="맑은 고딕"/>
            </a:endParaRPr>
          </a:p>
          <a:p>
            <a:pPr lvl="0" algn="just">
              <a:lnSpc>
                <a:spcPct val="160000"/>
              </a:lnSpc>
              <a:defRPr/>
            </a:pPr>
            <a:r>
              <a:rPr lang="ko-KR" altLang="en-US" sz="27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  </a:t>
            </a:r>
            <a:r>
              <a:rPr lang="EN-US" altLang="en-US" sz="2700" spc="-100" baseline="0">
                <a:solidFill>
                  <a:schemeClr val="dk1"/>
                </a:solidFill>
                <a:latin typeface="나눔바른고딕"/>
                <a:ea typeface="나눔바른고딕"/>
              </a:rPr>
              <a:t>핵심 소재를 꼽자면 </a:t>
            </a:r>
            <a:r>
              <a:rPr lang="EN-US" altLang="en-US" sz="2700" b="1" u="sng" spc="-100" baseline="0">
                <a:solidFill>
                  <a:srgbClr val="b21010"/>
                </a:solidFill>
                <a:latin typeface="나눔바른고딕"/>
                <a:ea typeface="나눔바른고딕"/>
              </a:rPr>
              <a:t>엄마의 부재</a:t>
            </a:r>
            <a:r>
              <a:rPr lang="EN-US" altLang="ko-KR" sz="2700" b="1" u="sng" spc="-100" baseline="0">
                <a:solidFill>
                  <a:srgbClr val="b21010"/>
                </a:solidFill>
                <a:latin typeface="나눔바른고딕"/>
                <a:ea typeface="나눔바른고딕"/>
                <a:cs typeface="맑은 고딕"/>
              </a:rPr>
              <a:t>,</a:t>
            </a:r>
            <a:r>
              <a:rPr lang="EN-US" altLang="en-US" sz="2700" b="1" u="sng" spc="-100" baseline="0">
                <a:solidFill>
                  <a:srgbClr val="b21010"/>
                </a:solidFill>
                <a:latin typeface="나눔바른고딕"/>
                <a:ea typeface="나눔바른고딕"/>
              </a:rPr>
              <a:t> 여성들의 탈출과 연대</a:t>
            </a:r>
            <a:r>
              <a:rPr lang="EN-US" altLang="ko-KR" sz="2700" b="1" u="sng" spc="-100" baseline="0">
                <a:solidFill>
                  <a:srgbClr val="b21010"/>
                </a:solidFill>
                <a:latin typeface="나눔바른고딕"/>
                <a:ea typeface="나눔바른고딕"/>
                <a:cs typeface="맑은 고딕"/>
              </a:rPr>
              <a:t>.</a:t>
            </a:r>
            <a:endParaRPr lang="EN-US" altLang="ko-KR" sz="2700" b="1" u="sng" spc="-100" baseline="0">
              <a:solidFill>
                <a:srgbClr val="b21010"/>
              </a:solidFill>
              <a:latin typeface="나눔바른고딕"/>
              <a:ea typeface="나눔바른고딕"/>
              <a:cs typeface="맑은 고딕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3280427686"/>
      </p:ext>
    </p:extLst>
  </p:cSld>
  <p:clrMapOvr>
    <a:masterClrMapping/>
  </p:clrMapOvr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3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b="14754"/>
          <a:stretch>
            <a:fillRect/>
          </a:stretch>
        </p:blipFill>
        <p:spPr>
          <a:xfrm>
            <a:off x="-28575" y="-9525"/>
            <a:ext cx="12258169" cy="6876859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3092450" y="558800"/>
            <a:ext cx="6121400" cy="6121400"/>
          </a:xfrm>
          <a:prstGeom prst="ellipse">
            <a:avLst/>
          </a:prstGeom>
          <a:gradFill flip="xy" rotWithShape="1">
            <a:gsLst>
              <a:gs pos="0">
                <a:srgbClr val="000000">
                  <a:alpha val="90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sp>
        <p:nvSpPr>
          <p:cNvPr id="7" name="부제목 2"/>
          <p:cNvSpPr>
            <a:spLocks noGrp="1"/>
          </p:cNvSpPr>
          <p:nvPr/>
        </p:nvSpPr>
        <p:spPr>
          <a:xfrm>
            <a:off x="0" y="2542949"/>
            <a:ext cx="12192000" cy="1378404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 algn="ctr">
              <a:spcBef>
                <a:spcPts val="576"/>
              </a:spcBef>
              <a:buNone/>
              <a:defRPr/>
            </a:pPr>
            <a:r>
              <a:rPr lang="ko-KR" altLang="en-US" sz="6600" b="1" spc="-3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캐릭터</a:t>
            </a:r>
            <a:endParaRPr lang="ko-KR" altLang="en-US" sz="6600" b="1" spc="-3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9" name="제목 1"/>
          <p:cNvSpPr>
            <a:spLocks noGrp="1"/>
          </p:cNvSpPr>
          <p:nvPr/>
        </p:nvSpPr>
        <p:spPr>
          <a:xfrm>
            <a:off x="961741" y="3619500"/>
            <a:ext cx="10363198" cy="1141185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p>
            <a:pPr lvl="0" algn="ctr">
              <a:lnSpc>
                <a:spcPct val="120000"/>
              </a:lnSpc>
              <a:defRPr/>
            </a:pPr>
            <a:r>
              <a:rPr xmlns:mc="http://schemas.openxmlformats.org/markup-compatibility/2006" xmlns:hp="http://schemas.haansoft.com/office/presentation/8.0" lang="ko-KR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“</a:t>
            </a: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지금 이대로도 괜찮을 것 같아</a:t>
            </a:r>
            <a:r>
              <a:rPr xmlns:mc="http://schemas.openxmlformats.org/markup-compatibility/2006" xmlns:hp="http://schemas.haansoft.com/office/presentation/8.0" lang="en-US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,</a:t>
            </a:r>
            <a:endParaRPr xmlns:mc="http://schemas.openxmlformats.org/markup-compatibility/2006" xmlns:hp="http://schemas.haansoft.com/office/presentation/8.0" lang="en-US" altLang="ko-KR" sz="3100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xmlns:mc="http://schemas.openxmlformats.org/markup-compatibility/2006" xmlns:hp="http://schemas.haansoft.com/office/presentation/8.0" lang="ko-KR" altLang="en-US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너만 같이 있어주면</a:t>
            </a:r>
            <a:r>
              <a:rPr xmlns:mc="http://schemas.openxmlformats.org/markup-compatibility/2006" xmlns:hp="http://schemas.haansoft.com/office/presentation/8.0" lang="en-US" altLang="ko-KR" sz="3100" spc="-2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”</a:t>
            </a:r>
            <a:endParaRPr xmlns:mc="http://schemas.openxmlformats.org/markup-compatibility/2006" xmlns:hp="http://schemas.haansoft.com/office/presentation/8.0" lang="en-US" altLang="ko-KR" sz="3100" spc="-200" baseline="0" mc:Ignorable="hp" hp:hslEmbossed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2481948800"/>
      </p:ext>
    </p:extLst>
  </p:cSld>
  <p:clrMapOvr>
    <a:masterClrMapping/>
  </p:clrMapOvr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4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b="14754"/>
          <a:stretch>
            <a:fillRect/>
          </a:stretch>
        </p:blipFill>
        <p:spPr>
          <a:xfrm>
            <a:off x="-28575" y="-9525"/>
            <a:ext cx="12258169" cy="6876859"/>
          </a:xfrm>
          <a:prstGeom prst="rect">
            <a:avLst/>
          </a:prstGeom>
        </p:spPr>
      </p:pic>
      <p:sp>
        <p:nvSpPr>
          <p:cNvPr id="8" name="타원 7"/>
          <p:cNvSpPr>
            <a:spLocks noChangeAspect="1"/>
          </p:cNvSpPr>
          <p:nvPr/>
        </p:nvSpPr>
        <p:spPr>
          <a:xfrm>
            <a:off x="6729007" y="908685"/>
            <a:ext cx="5040630" cy="5040630"/>
          </a:xfrm>
          <a:prstGeom prst="ellipse">
            <a:avLst/>
          </a:prstGeom>
          <a:gradFill flip="xy" rotWithShape="1">
            <a:gsLst>
              <a:gs pos="0">
                <a:srgbClr val="000000">
                  <a:alpha val="90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>
            <a:lum/>
          </a:blip>
          <a:srcRect l="1440" r="1440" b="23074"/>
          <a:stretch>
            <a:fillRect/>
          </a:stretch>
        </p:blipFill>
        <p:spPr>
          <a:xfrm>
            <a:off x="617536" y="1691830"/>
            <a:ext cx="5997078" cy="3474338"/>
          </a:xfrm>
          <a:prstGeom prst="rect">
            <a:avLst/>
          </a:prstGeom>
        </p:spPr>
      </p:pic>
      <p:sp>
        <p:nvSpPr>
          <p:cNvPr id="6" name="부제목 2"/>
          <p:cNvSpPr>
            <a:spLocks noGrp="1"/>
          </p:cNvSpPr>
          <p:nvPr/>
        </p:nvSpPr>
        <p:spPr>
          <a:xfrm>
            <a:off x="6693991" y="1187450"/>
            <a:ext cx="5110662" cy="1378404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 algn="ctr">
              <a:spcBef>
                <a:spcPts val="576"/>
              </a:spcBef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4500" b="1" spc="-3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숙희</a:t>
            </a:r>
            <a:endParaRPr xmlns:mc="http://schemas.openxmlformats.org/markup-compatibility/2006" xmlns:hp="http://schemas.haansoft.com/office/presentation/8.0" lang="ko-KR" altLang="en-US" sz="4500" b="1" spc="-300" baseline="0" mc:Ignorable="hp" hp:hslEmbossed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spcBef>
                <a:spcPts val="576"/>
              </a:spcBef>
              <a:buNone/>
              <a:defRPr/>
            </a:pPr>
            <a:endParaRPr xmlns:mc="http://schemas.openxmlformats.org/markup-compatibility/2006" xmlns:hp="http://schemas.haansoft.com/office/presentation/8.0" lang="ko-KR" altLang="en-US" sz="1200" b="1" spc="-300" baseline="0" mc:Ignorable="hp" hp:hslEmbossed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조선인 소매치기 출신 고아. 어린 시절부터 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도둑질로 살아남은 생존자로, 백작의  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사기 계획에 투입되어 히데코의 하녀로 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잠입하지만, 점점 그녀에게 진심이 생기고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 계획과 감정 사이에서 흔들린다</a:t>
            </a:r>
            <a:r>
              <a:rPr lang="ko-KR" altLang="ko-KR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.</a:t>
            </a: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 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영리하고 생존력 강한 서사의 실질적 주인공.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11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lang="ko-KR" altLang="en-US" sz="3300" b="1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캐릭터</a:t>
            </a:r>
            <a:endParaRPr lang="ko-KR" altLang="en-US" sz="3300" b="1" spc="-200" baseline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3255037497"/>
      </p:ext>
    </p:extLst>
  </p:cSld>
  <p:clrMapOvr>
    <a:masterClrMapping/>
  </p:clrMapOvr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lum bright="-9000"/>
            <a:extLst>
              <a:ext uri="783A4284-B454-46f5-B8C8-42B5039CE256">
                <hp:hncPhoto xmlns:hp="http://schemas.haansoft.com/office/presentation/8.0">
                  <hd:imgLayer xmlns:hd="http://schemas.haansoft.com/office/drawingml/8.0" r:embed="rId4">
                    <hd:imgEffect xmlns:hd="http://schemas.haansoft.com/office/drawingml/8.0">
                      <hd:artEffectBlur radius="2"/>
                    </hd:imgEffect>
                  </hd:imgLayer>
                </hp:hncPhoto>
              </a:ext>
            </a:extLst>
          </a:blip>
          <a:srcRect b="14754"/>
          <a:stretch>
            <a:fillRect/>
          </a:stretch>
        </p:blipFill>
        <p:spPr>
          <a:xfrm>
            <a:off x="-28575" y="-9525"/>
            <a:ext cx="12258169" cy="6876859"/>
          </a:xfrm>
          <a:prstGeom prst="rect">
            <a:avLst/>
          </a:prstGeom>
        </p:spPr>
      </p:pic>
      <p:sp>
        <p:nvSpPr>
          <p:cNvPr id="7" name="타원 6"/>
          <p:cNvSpPr>
            <a:spLocks noChangeAspect="1"/>
          </p:cNvSpPr>
          <p:nvPr/>
        </p:nvSpPr>
        <p:spPr>
          <a:xfrm>
            <a:off x="6694395" y="908685"/>
            <a:ext cx="5040630" cy="5040630"/>
          </a:xfrm>
          <a:prstGeom prst="ellipse">
            <a:avLst/>
          </a:prstGeom>
          <a:gradFill flip="xy" rotWithShape="1">
            <a:gsLst>
              <a:gs pos="0">
                <a:srgbClr val="000000">
                  <a:alpha val="90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/>
          <a:srcRect l="1625"/>
          <a:stretch>
            <a:fillRect/>
          </a:stretch>
        </p:blipFill>
        <p:spPr>
          <a:xfrm>
            <a:off x="447175" y="1279525"/>
            <a:ext cx="6150194" cy="4166234"/>
          </a:xfrm>
          <a:prstGeom prst="rect">
            <a:avLst/>
          </a:prstGeom>
        </p:spPr>
      </p:pic>
      <p:sp>
        <p:nvSpPr>
          <p:cNvPr id="6" name="부제목 2"/>
          <p:cNvSpPr>
            <a:spLocks noGrp="1"/>
          </p:cNvSpPr>
          <p:nvPr/>
        </p:nvSpPr>
        <p:spPr>
          <a:xfrm>
            <a:off x="6780030" y="889094"/>
            <a:ext cx="4869360" cy="1378404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 algn="ctr">
              <a:spcBef>
                <a:spcPts val="576"/>
              </a:spcBef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4500" b="1" spc="-300" baseline="0" mc:Ignorable="hp" hp:hslEmbossed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히데코</a:t>
            </a:r>
            <a:endParaRPr xmlns:mc="http://schemas.openxmlformats.org/markup-compatibility/2006" xmlns:hp="http://schemas.haansoft.com/office/presentation/8.0" lang="ko-KR" altLang="en-US" sz="4500" b="1" spc="-300" baseline="0" mc:Ignorable="hp" hp:hslEmbossed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spcBef>
                <a:spcPts val="576"/>
              </a:spcBef>
              <a:buNone/>
              <a:defRPr/>
            </a:pPr>
            <a:endParaRPr xmlns:mc="http://schemas.openxmlformats.org/markup-compatibility/2006" xmlns:hp="http://schemas.haansoft.com/office/presentation/8.0" lang="ko-KR" altLang="en-US" sz="1200" b="1" spc="-300" baseline="0" mc:Ignorable="hp" hp:hslEmbossed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일본인 귀족 여성. 어린 나이에 어머니를 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잃고 삼촌 코우즈키의 저택에서 자랐다. 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엄마를 대신했던 '아줌마'마저 비극적으로 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잃으며, 사랑받은 기억 없이 도구로만 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길들여진 인물이다. 겉으로는 순종적이고 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연약해 보이지만, 내면에는 치밀한 의지를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  <a:p>
            <a:pPr lvl="0" algn="ctr">
              <a:lnSpc>
                <a:spcPct val="120000"/>
              </a:lnSpc>
              <a:spcBef>
                <a:spcPts val="576"/>
              </a:spcBef>
              <a:buNone/>
              <a:defRPr/>
            </a:pPr>
            <a:r>
              <a:rPr lang="ko-KR" altLang="en-US" sz="2500" spc="-200" baseline="0">
                <a:solidFill>
                  <a:srgbClr val="ffffff"/>
                </a:solidFill>
                <a:effectLst>
                  <a:outerShdw blurRad="254000" algn="ctr" rotWithShape="0">
                    <a:schemeClr val="dk1">
                      <a:alpha val="99000"/>
                    </a:schemeClr>
                  </a:outerShdw>
                </a:effectLst>
                <a:latin typeface="나눔바른고딕"/>
                <a:ea typeface="나눔바른고딕"/>
              </a:rPr>
              <a:t> 숨기고 있다. 피해자이자 능동적 행위자.</a:t>
            </a:r>
            <a:endParaRPr lang="ko-KR" altLang="en-US" sz="2500" spc="-200" baseline="0">
              <a:solidFill>
                <a:srgbClr val="ffffff"/>
              </a:solidFill>
              <a:effectLst>
                <a:outerShdw blurRad="254000" algn="ctr" rotWithShape="0">
                  <a:schemeClr val="dk1">
                    <a:alpha val="99000"/>
                  </a:schemeClr>
                </a:outerShdw>
              </a:effectLst>
              <a:latin typeface="나눔바른고딕"/>
              <a:ea typeface="나눔바른고딕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0" y="565054"/>
            <a:ext cx="2268283" cy="324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영화연구발표</a:t>
            </a:r>
            <a:r>
              <a:rPr lang="en-US" altLang="ko-KR" sz="1500">
                <a:solidFill>
                  <a:srgbClr val="000000"/>
                </a:solidFill>
                <a:latin typeface="나눔바른고딕"/>
                <a:ea typeface="나눔바른고딕"/>
              </a:rPr>
              <a:t>_</a:t>
            </a:r>
            <a:r>
              <a:rPr lang="ko-KR" altLang="en-US" sz="1500">
                <a:solidFill>
                  <a:srgbClr val="000000"/>
                </a:solidFill>
                <a:latin typeface="나눔바른고딕"/>
                <a:ea typeface="나눔바른고딕"/>
              </a:rPr>
              <a:t>아가씨</a:t>
            </a:r>
            <a:endParaRPr lang="ko-KR" altLang="en-US" sz="1500">
              <a:solidFill>
                <a:srgbClr val="000000"/>
              </a:solidFill>
              <a:latin typeface="나눔바른고딕"/>
              <a:ea typeface="나눔바른고딕"/>
            </a:endParaRPr>
          </a:p>
        </p:txBody>
      </p:sp>
      <p:sp>
        <p:nvSpPr>
          <p:cNvPr id="16" name="부제목 2"/>
          <p:cNvSpPr>
            <a:spLocks noGrp="1"/>
          </p:cNvSpPr>
          <p:nvPr/>
        </p:nvSpPr>
        <p:spPr>
          <a:xfrm>
            <a:off x="0" y="47625"/>
            <a:ext cx="2643828" cy="67945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p>
            <a:pPr lvl="0">
              <a:spcBef>
                <a:spcPts val="576"/>
              </a:spcBef>
              <a:buNone/>
              <a:defRPr/>
            </a:pPr>
            <a:r>
              <a:rPr lang="ko-KR" altLang="en-US" sz="3300" b="1" spc="-200" baseline="0">
                <a:solidFill>
                  <a:srgbClr val="ffffff"/>
                </a:solidFill>
                <a:effectLst>
                  <a:outerShdw blurRad="254000" algn="ctr" rotWithShape="0">
                    <a:srgbClr val="000000">
                      <a:alpha val="99000"/>
                    </a:srgbClr>
                  </a:outerShdw>
                </a:effectLst>
                <a:latin typeface="나눔바른고딕"/>
                <a:ea typeface="나눔바른고딕"/>
              </a:rPr>
              <a:t>캐릭터</a:t>
            </a:r>
            <a:endParaRPr lang="ko-KR" altLang="en-US" sz="3300" b="1" spc="-200" baseline="0">
              <a:solidFill>
                <a:srgbClr val="ffffff"/>
              </a:solidFill>
              <a:effectLst>
                <a:outerShdw blurRad="254000" algn="ctr" rotWithShape="0">
                  <a:srgbClr val="000000">
                    <a:alpha val="99000"/>
                  </a:srgbClr>
                </a:outerShdw>
              </a:effectLst>
              <a:latin typeface="나눔바른고딕"/>
              <a:ea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2986752605"/>
      </p:ext>
    </p:extLst>
  </p:cSld>
  <p:clrMapOvr>
    <a:masterClrMapping/>
  </p:clrMapOvr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4a45ff"/>
      </a:hlink>
      <a:folHlink>
        <a:srgbClr val="be27bb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4a45ff"/>
      </a:hlink>
      <a:folHlink>
        <a:srgbClr val="be27bb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1075</ep:Words>
  <ep:PresentationFormat>화면 슬라이드 쇼(4:3)</ep:PresentationFormat>
  <ep:Paragraphs>263</ep:Paragraphs>
  <ep:Slides>32</ep:Slides>
  <ep:Notes>8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ep:HeadingPairs>
  <ep:TitlesOfParts>
    <vt:vector size="33" baseType="lpstr">
      <vt:lpstr>한컴오피스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2026-01-26T13:16:18.335</dcterms:created>
  <dc:creator>pando</dc:creator>
  <cp:lastModifiedBy>pando</cp:lastModifiedBy>
  <dcterms:modified xsi:type="dcterms:W3CDTF">2026-04-09T04:57:36.454</dcterms:modified>
  <cp:revision>806</cp:revision>
  <dc:title>교통 사고 이후 스무살의 이야기</dc:title>
  <cp:version>13.0.0.2760</cp:version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