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</p:sldIdLst>
  <p:sldSz cx="10083800" cy="142621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295" autoAdjust="0"/>
  </p:normalViewPr>
  <p:slideViewPr>
    <p:cSldViewPr>
      <p:cViewPr varScale="1">
        <p:scale>
          <a:sx n="34" d="100"/>
          <a:sy n="34" d="100"/>
        </p:scale>
        <p:origin x="2770" y="86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E2B2BC9D-A816-4D0A-858B-1D023B3A8ACA}" type="datetime1">
              <a:rPr lang="ko-KR" altLang="en-US" smtClean="0"/>
              <a:pPr lvl="0"/>
              <a:t>2026-04-30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216789" y="685800"/>
            <a:ext cx="242442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09F4262C-968C-4EE9-8164-CE1636470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792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09F4262C-968C-4EE9-8164-CE16364706B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432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0400" y="406400"/>
            <a:ext cx="3187700" cy="368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2839"/>
              </a:lnSpc>
            </a:pPr>
            <a:r>
              <a:rPr lang="en-US" sz="1809" b="0" i="0" u="none" strike="noStrike">
                <a:solidFill>
                  <a:srgbClr val="000000">
                    <a:alpha val="8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Noto Sans CJK KR Bold"/>
              </a:rPr>
              <a:t>Presented by 기업 분석 1조</a:t>
            </a:r>
          </a:p>
        </p:txBody>
      </p:sp>
      <p:sp>
        <p:nvSpPr>
          <p:cNvPr id="3" name="TextBox 3"/>
          <p:cNvSpPr txBox="1"/>
          <p:nvPr/>
        </p:nvSpPr>
        <p:spPr>
          <a:xfrm rot="5400000">
            <a:off x="5822950" y="3854450"/>
            <a:ext cx="6388100" cy="1079500"/>
          </a:xfrm>
          <a:prstGeom prst="rect">
            <a:avLst/>
          </a:prstGeom>
        </p:spPr>
        <p:txBody>
          <a:bodyPr lIns="0" tIns="72639" rIns="0" bIns="72639" rtlCol="0" anchor="ctr"/>
          <a:lstStyle/>
          <a:p>
            <a:pPr lvl="0">
              <a:lnSpc>
                <a:spcPct val="99600"/>
              </a:lnSpc>
            </a:pPr>
            <a:r>
              <a:rPr lang="en-US" sz="4000" b="0" i="0" u="none" strike="noStrike" spc="-200" dirty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Noto Sans CJK KR Black"/>
              </a:rPr>
              <a:t>REPORT</a:t>
            </a:r>
            <a:r>
              <a:rPr lang="en-US" sz="4000" b="0" i="0" u="none" strike="noStrike" spc="-200" dirty="0">
                <a:solidFill>
                  <a:srgbClr val="FF6E38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Noto Sans CJK KR Black"/>
              </a:rPr>
              <a:t>  </a:t>
            </a:r>
            <a:r>
              <a:rPr lang="en-US" sz="4000" b="0" i="0" u="none" strike="noStrike" spc="-2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Noto Sans CJK KR Black"/>
              </a:rPr>
              <a:t>HD</a:t>
            </a:r>
            <a:r>
              <a:rPr lang="ko-KR" altLang="en-US" sz="4000" b="0" i="0" u="none" strike="noStrike" spc="-200" dirty="0" err="1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Noto Sans CJK KR Black"/>
              </a:rPr>
              <a:t>현대일렉트릭</a:t>
            </a:r>
            <a:endParaRPr lang="en-US" sz="4000" b="0" i="0" u="none" strike="noStrike" spc="-200" dirty="0">
              <a:solidFill>
                <a:srgbClr val="00B05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Noto Sans CJK KR Black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0" y="13157200"/>
            <a:ext cx="469900" cy="279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60400" y="2032000"/>
            <a:ext cx="6515100" cy="3365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66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HD</a:t>
            </a:r>
            <a:r>
              <a:rPr lang="ko-KR" altLang="en-US" sz="6600" dirty="0" err="1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현대일렉트릭</a:t>
            </a:r>
            <a:endParaRPr lang="en-US" sz="6600" b="0" i="0" u="none" strike="noStrike" dirty="0">
              <a:solidFill>
                <a:srgbClr val="00B05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  <a:p>
            <a:pPr lvl="0" algn="l">
              <a:lnSpc>
                <a:spcPct val="116199"/>
              </a:lnSpc>
            </a:pPr>
            <a:r>
              <a:rPr lang="en-US" sz="9471" b="0" i="0" u="none" strike="noStrike" dirty="0"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2026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2ACEE49-AE42-675B-0A8A-81221B0C6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7853"/>
            <a:ext cx="10079990" cy="60642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990600"/>
            <a:ext cx="9601200" cy="25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38200" y="1612900"/>
            <a:ext cx="17272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600" b="0" i="0" u="none" strike="noStrike" spc="-1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04</a:t>
            </a:r>
            <a:r>
              <a:rPr lang="en-US" sz="1600" b="0" i="0" u="none" strike="noStrike" spc="-100" dirty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리스크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8200" y="1892300"/>
            <a:ext cx="4356100" cy="685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en-US" altLang="ko-KR" sz="4000" spc="-2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HD </a:t>
            </a:r>
            <a:r>
              <a:rPr lang="ko-KR" altLang="en-US" sz="4000" spc="-200" dirty="0" err="1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현대일렉트릭</a:t>
            </a:r>
            <a:endParaRPr lang="en-US" altLang="ko-KR" sz="4000" spc="-200" dirty="0">
              <a:solidFill>
                <a:srgbClr val="00B05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8200" y="2527300"/>
            <a:ext cx="7404100" cy="4572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just">
              <a:lnSpc>
                <a:spcPct val="128649"/>
              </a:lnSpc>
              <a:defRPr/>
            </a:pPr>
            <a:r>
              <a:rPr lang="ko-KR" altLang="en-US" sz="2400">
                <a:latin typeface="HY견고딕" panose="02030600000101010101" pitchFamily="18" charset="-127"/>
                <a:ea typeface="HY견고딕" panose="02030600000101010101" pitchFamily="18" charset="-127"/>
              </a:rPr>
              <a:t>고성장 이면에 존재하는 매크로 및 인프라 변수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5000" y="889000"/>
            <a:ext cx="215900" cy="2413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38200" y="13436600"/>
            <a:ext cx="1689100" cy="2413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1200" b="0" i="0" u="none" strike="noStrike" spc="-100">
                <a:solidFill>
                  <a:srgbClr val="595959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ompt-Regular"/>
              </a:rPr>
              <a:t>1</a:t>
            </a:r>
            <a:r>
              <a:rPr lang="en-US" altLang="ko-KR" sz="1200" b="0" i="0" u="none" strike="noStrike" spc="-100">
                <a:solidFill>
                  <a:srgbClr val="595959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ompt-Regular"/>
              </a:rPr>
              <a:t>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2960" y="3219450"/>
            <a:ext cx="7213600" cy="3556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1) </a:t>
            </a:r>
            <a:r>
              <a:rPr lang="en-US" sz="20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원자재</a:t>
            </a:r>
            <a: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가격</a:t>
            </a:r>
            <a: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및 </a:t>
            </a:r>
            <a:r>
              <a:rPr lang="en-US" sz="20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환율</a:t>
            </a:r>
            <a: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변동성</a:t>
            </a:r>
            <a: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리스크</a:t>
            </a:r>
            <a:b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</a:br>
            <a:endParaRPr lang="en-US" sz="2000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2960" y="3652520"/>
            <a:ext cx="7495540" cy="1813560"/>
          </a:xfrm>
          <a:prstGeom prst="rect">
            <a:avLst/>
          </a:prstGeom>
        </p:spPr>
        <p:txBody>
          <a:bodyPr lIns="0" tIns="0" rIns="0" bIns="0" anchor="t"/>
          <a:lstStyle/>
          <a:p>
            <a:pPr lvl="0">
              <a:lnSpc>
                <a:spcPct val="116199"/>
              </a:lnSpc>
              <a:defRPr/>
            </a:pP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변압기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제조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원가에서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구리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(동)와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전기강판이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차지하는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비중이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크다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.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글로벌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원자재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가격이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급등할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경우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제조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원가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상승으로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수익성에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영향을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미칠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수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있다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.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또한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,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해외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매출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의존도가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높아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원화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강세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(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환율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하락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)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전환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시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장부상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이익이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감소할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수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있는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거시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경제적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변동성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리스크가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존재한다</a:t>
            </a:r>
            <a:r>
              <a:rPr lang="en-US" sz="1077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.</a:t>
            </a:r>
          </a:p>
          <a:p>
            <a:pPr lvl="0">
              <a:lnSpc>
                <a:spcPct val="116199"/>
              </a:lnSpc>
              <a:defRPr/>
            </a:pPr>
            <a:endParaRPr lang="en-US" sz="1077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Regular"/>
            </a:endParaRPr>
          </a:p>
          <a:p>
            <a:pPr lvl="0">
              <a:lnSpc>
                <a:spcPct val="116199"/>
              </a:lnSpc>
              <a:defRPr/>
            </a:pPr>
            <a:endParaRPr lang="en-US" sz="1077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324100" y="12661900"/>
            <a:ext cx="1854200" cy="215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8650"/>
              </a:lnSpc>
            </a:pPr>
            <a:r>
              <a:rPr lang="en-US" sz="1200" b="0" i="0" u="none" strike="noStrike" spc="-10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한미반도체 영업이익 1.6% 감소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15100" y="11493500"/>
            <a:ext cx="1803400" cy="215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8650"/>
              </a:lnSpc>
            </a:pPr>
            <a:r>
              <a:rPr lang="en-US" sz="1200" b="0" i="0" u="none" strike="noStrike" spc="-10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내수시장 약세로 전환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38200" y="5636260"/>
            <a:ext cx="7213600" cy="3556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2) </a:t>
            </a:r>
            <a:r>
              <a:rPr lang="en-US" sz="20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구인난</a:t>
            </a:r>
            <a: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및 </a:t>
            </a:r>
            <a:r>
              <a:rPr lang="en-US" sz="20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숙련공</a:t>
            </a:r>
            <a: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부족</a:t>
            </a:r>
            <a: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리스크</a:t>
            </a:r>
            <a:b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</a:br>
            <a:endParaRPr lang="en-US" sz="2000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7880" y="6136640"/>
            <a:ext cx="7213600" cy="1098550"/>
          </a:xfrm>
          <a:prstGeom prst="rect">
            <a:avLst/>
          </a:prstGeom>
        </p:spPr>
        <p:txBody>
          <a:bodyPr lIns="0" tIns="0" rIns="0" bIns="0" anchor="t"/>
          <a:lstStyle/>
          <a:p>
            <a:pPr lvl="0">
              <a:lnSpc>
                <a:spcPct val="116199"/>
              </a:lnSpc>
              <a:defRPr/>
            </a:pP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초고압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변압기는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공정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특성상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자동화의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한계가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있으며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사람의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손을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거쳐야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하는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수작업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기반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산업이다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. 전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세계적인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일감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폭증에도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불구하고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이를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소화할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전문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기술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인력이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한정적이므로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,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중장기적으로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공장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가동률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유지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및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납기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준수에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있어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인력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수급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변수가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작용할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수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있다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3600" y="7999730"/>
            <a:ext cx="7213600" cy="3556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3) </a:t>
            </a:r>
            <a:r>
              <a:rPr lang="en-US" sz="20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글로벌</a:t>
            </a:r>
            <a: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보호무역주의</a:t>
            </a:r>
            <a: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및 </a:t>
            </a:r>
            <a:r>
              <a:rPr lang="en-US" sz="20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지정학적</a:t>
            </a:r>
            <a: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리스크</a:t>
            </a:r>
            <a:b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</a:br>
            <a:endParaRPr lang="en-US" sz="2000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50900" y="8634730"/>
            <a:ext cx="7251700" cy="9525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>
              <a:lnSpc>
                <a:spcPct val="116199"/>
              </a:lnSpc>
              <a:defRPr/>
            </a:pP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핵심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타깃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시장인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미국을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중심으로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자국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산업을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보호하려는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무역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장벽이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강화되는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추세다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.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미국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정부의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관세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정책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변화나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'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자국산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부품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사용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의무화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' 등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통상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환경이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급변할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경우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,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수출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비중이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높은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기업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특성상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영업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환경에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불확실성이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발생할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수 </a:t>
            </a:r>
            <a:r>
              <a:rPr lang="en-US" sz="1600" b="0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있다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.</a:t>
            </a:r>
            <a:b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</a:br>
            <a:endParaRPr lang="en-US" sz="1600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4300" y="8420100"/>
            <a:ext cx="9271000" cy="9486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495300" y="13258800"/>
            <a:ext cx="469900" cy="25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3454400" y="13258800"/>
            <a:ext cx="469900" cy="25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9600" y="9150350"/>
            <a:ext cx="2451100" cy="2667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just">
              <a:lnSpc>
                <a:spcPct val="128649"/>
              </a:lnSpc>
              <a:defRPr/>
            </a:pPr>
            <a:r>
              <a:rPr lang="en-US" sz="1533" b="0" i="0" u="none" strike="noStrike" spc="-100">
                <a:solidFill>
                  <a:schemeClr val="tx1"/>
                </a:solidFill>
                <a:latin typeface="Pretendard Bold"/>
                <a:ea typeface="Pretendard Bold"/>
                <a:cs typeface="Pretendard Bold"/>
              </a:rPr>
              <a:t>불패전사 한사위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2300" y="9759950"/>
            <a:ext cx="3822700" cy="5715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just">
              <a:lnSpc>
                <a:spcPct val="128649"/>
              </a:lnSpc>
              <a:defRPr/>
            </a:pPr>
            <a:r>
              <a:rPr lang="en-US" sz="1533" b="0" i="0" u="none" strike="noStrike" spc="-100">
                <a:solidFill>
                  <a:schemeClr val="tx1"/>
                </a:solidFill>
                <a:latin typeface="Pretendard Bold"/>
                <a:ea typeface="Pretendard Bold"/>
                <a:cs typeface="Pretendard Bold"/>
              </a:rPr>
              <a:t>39기 </a:t>
            </a:r>
            <a:r>
              <a:rPr lang="ko-KR" altLang="en-US" sz="1533" b="0" i="0" u="none" strike="noStrike" spc="-100">
                <a:solidFill>
                  <a:schemeClr val="tx1"/>
                </a:solidFill>
                <a:latin typeface="Pretendard Bold"/>
                <a:ea typeface="Pretendard Bold"/>
                <a:cs typeface="Pretendard Bold"/>
              </a:rPr>
              <a:t>장재원 </a:t>
            </a:r>
            <a:r>
              <a:rPr lang="en-US" altLang="ko-KR" sz="1533" b="0" i="0" u="none" strike="noStrike" spc="-100">
                <a:solidFill>
                  <a:schemeClr val="tx1"/>
                </a:solidFill>
                <a:latin typeface="Pretendard Bold"/>
                <a:ea typeface="Pretendard Bold"/>
                <a:cs typeface="Pretendard Bold"/>
              </a:rPr>
              <a:t>4</a:t>
            </a:r>
            <a:r>
              <a:rPr lang="en-US" sz="1533" b="0" i="0" u="none" strike="noStrike" spc="-100">
                <a:solidFill>
                  <a:schemeClr val="tx1"/>
                </a:solidFill>
                <a:latin typeface="Pretendard Bold"/>
                <a:ea typeface="Pretendard Bold"/>
                <a:cs typeface="Pretendard Bold"/>
              </a:rPr>
              <a:t>0기 </a:t>
            </a:r>
            <a:r>
              <a:rPr lang="ko-KR" altLang="en-US" sz="1533" b="0" i="0" u="none" strike="noStrike" spc="-100">
                <a:solidFill>
                  <a:schemeClr val="tx1"/>
                </a:solidFill>
                <a:latin typeface="Pretendard Bold"/>
                <a:ea typeface="Pretendard Bold"/>
                <a:cs typeface="Pretendard Bold"/>
              </a:rPr>
              <a:t>박예원</a:t>
            </a:r>
            <a:r>
              <a:rPr lang="en-US" sz="1533" b="0" i="0" u="none" strike="noStrike" spc="-100">
                <a:solidFill>
                  <a:schemeClr val="tx1"/>
                </a:solidFill>
                <a:latin typeface="Pretendard Bold"/>
                <a:ea typeface="Pretendard Bold"/>
                <a:cs typeface="Pretendard Bold"/>
              </a:rPr>
              <a:t> 40기 </a:t>
            </a:r>
            <a:r>
              <a:rPr lang="ko-KR" altLang="en-US" sz="1533" b="0" i="0" u="none" strike="noStrike" spc="-100">
                <a:solidFill>
                  <a:schemeClr val="tx1"/>
                </a:solidFill>
                <a:latin typeface="Pretendard Bold"/>
                <a:ea typeface="Pretendard Bold"/>
                <a:cs typeface="Pretendard Bold"/>
              </a:rPr>
              <a:t>임소은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2406650"/>
            <a:ext cx="10083800" cy="5691188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622300" y="9417050"/>
            <a:ext cx="2438400" cy="2667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just">
              <a:lnSpc>
                <a:spcPct val="128649"/>
              </a:lnSpc>
              <a:defRPr/>
            </a:pPr>
            <a:r>
              <a:rPr lang="en-US" sz="1533" b="0" i="0" u="none" strike="noStrike">
                <a:solidFill>
                  <a:schemeClr val="tx1"/>
                </a:solidFill>
                <a:latin typeface="Pretendard Light"/>
                <a:ea typeface="Pretendard Light"/>
                <a:cs typeface="Pretendard Light"/>
              </a:rPr>
              <a:t>한사WITH 1조</a:t>
            </a:r>
          </a:p>
        </p:txBody>
      </p:sp>
      <p:sp>
        <p:nvSpPr>
          <p:cNvPr id="13" name="직각 삼각형 12"/>
          <p:cNvSpPr/>
          <p:nvPr/>
        </p:nvSpPr>
        <p:spPr>
          <a:xfrm flipH="1">
            <a:off x="-2730500" y="8274050"/>
            <a:ext cx="12814300" cy="5988050"/>
          </a:xfrm>
          <a:prstGeom prst="rtTriangle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37500" y="850900"/>
            <a:ext cx="1384300" cy="228600"/>
          </a:xfrm>
          <a:prstGeom prst="rect">
            <a:avLst/>
          </a:prstGeom>
        </p:spPr>
        <p:txBody>
          <a:bodyPr lIns="0" tIns="16411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1292" b="0" i="0" u="none" strike="noStrike" cap="all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Contents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20800" y="774700"/>
            <a:ext cx="1409700" cy="825500"/>
          </a:xfrm>
          <a:prstGeom prst="rect">
            <a:avLst/>
          </a:prstGeom>
        </p:spPr>
        <p:txBody>
          <a:bodyPr lIns="0" tIns="59267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4666" b="0" i="0" u="none" strike="noStrike" spc="-1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목차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77900" y="2882900"/>
            <a:ext cx="825500" cy="419100"/>
          </a:xfrm>
          <a:prstGeom prst="rect">
            <a:avLst/>
          </a:prstGeom>
        </p:spPr>
        <p:txBody>
          <a:bodyPr lIns="0" tIns="23776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2370" b="0" i="0" u="none" strike="noStrike" cap="all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08100" y="3708400"/>
            <a:ext cx="3225800" cy="546100"/>
          </a:xfrm>
          <a:prstGeom prst="rect">
            <a:avLst/>
          </a:prstGeom>
        </p:spPr>
        <p:txBody>
          <a:bodyPr lIns="0" tIns="30479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3038" b="0" i="0" u="none" strike="noStrike" cap="all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산업 분석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59400" y="2882900"/>
            <a:ext cx="787400" cy="419100"/>
          </a:xfrm>
          <a:prstGeom prst="rect">
            <a:avLst/>
          </a:prstGeom>
        </p:spPr>
        <p:txBody>
          <a:bodyPr lIns="0" tIns="23776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2370" b="0" i="0" u="none" strike="noStrike" cap="all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02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89600" y="3708400"/>
            <a:ext cx="3187700" cy="546100"/>
          </a:xfrm>
          <a:prstGeom prst="rect">
            <a:avLst/>
          </a:prstGeom>
        </p:spPr>
        <p:txBody>
          <a:bodyPr lIns="0" tIns="30479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3038" b="0" i="0" u="none" strike="noStrike" cap="all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기업 분석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" y="6184900"/>
            <a:ext cx="812800" cy="419100"/>
          </a:xfrm>
          <a:prstGeom prst="rect">
            <a:avLst/>
          </a:prstGeom>
        </p:spPr>
        <p:txBody>
          <a:bodyPr lIns="0" tIns="23776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2370" b="0" i="0" u="none" strike="noStrike" cap="all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0800" y="7010400"/>
            <a:ext cx="3200400" cy="546100"/>
          </a:xfrm>
          <a:prstGeom prst="rect">
            <a:avLst/>
          </a:prstGeom>
        </p:spPr>
        <p:txBody>
          <a:bodyPr lIns="0" tIns="30479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3038" b="0" i="0" u="none" strike="noStrike" cap="all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투자포인트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59400" y="6184900"/>
            <a:ext cx="812800" cy="419100"/>
          </a:xfrm>
          <a:prstGeom prst="rect">
            <a:avLst/>
          </a:prstGeom>
        </p:spPr>
        <p:txBody>
          <a:bodyPr lIns="0" tIns="23776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2370" b="0" i="0" u="none" strike="noStrike" cap="all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04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89600" y="7010400"/>
            <a:ext cx="3187700" cy="546100"/>
          </a:xfrm>
          <a:prstGeom prst="rect">
            <a:avLst/>
          </a:prstGeom>
        </p:spPr>
        <p:txBody>
          <a:bodyPr lIns="0" tIns="30479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3038" b="0" i="0" u="none" strike="noStrike" cap="all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리스크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9CFE6A0-51E1-6AFA-F65F-29478A11C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7853"/>
            <a:ext cx="10079990" cy="60642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990600"/>
            <a:ext cx="9601200" cy="254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12800" y="1638300"/>
            <a:ext cx="1625600" cy="266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515" b="0" i="0" u="none" strike="noStrike" spc="-1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01</a:t>
            </a:r>
            <a:r>
              <a:rPr lang="en-US" sz="1515" b="0" i="0" u="none" strike="noStrike" spc="-100" dirty="0">
                <a:solidFill>
                  <a:srgbClr val="355EBB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</a:t>
            </a:r>
            <a:r>
              <a:rPr lang="en-US" sz="1515" b="0" i="0" u="none" strike="noStrike" spc="-1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산업 분석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2800" y="1905000"/>
            <a:ext cx="4127500" cy="647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3624" spc="-2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HD </a:t>
            </a:r>
            <a:r>
              <a:rPr lang="ko-KR" altLang="en-US" sz="3624" spc="-200" dirty="0" err="1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현대일렉트릭</a:t>
            </a:r>
            <a:endParaRPr lang="en-US" sz="3624" b="0" i="0" u="none" strike="noStrike" spc="-200" dirty="0">
              <a:solidFill>
                <a:srgbClr val="00B05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2800" y="2540000"/>
            <a:ext cx="6273800" cy="381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just">
              <a:lnSpc>
                <a:spcPct val="128650"/>
              </a:lnSpc>
            </a:pPr>
            <a:r>
              <a:rPr lang="ko-KR" altLang="en-US" sz="2150" dirty="0">
                <a:latin typeface="HY견고딕" panose="02030600000101010101" pitchFamily="18" charset="-127"/>
                <a:ea typeface="HY견고딕" panose="02030600000101010101" pitchFamily="18" charset="-127"/>
              </a:rPr>
              <a:t>글로벌 </a:t>
            </a:r>
            <a:r>
              <a:rPr lang="ko-KR" altLang="en-US" sz="215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전력망</a:t>
            </a:r>
            <a:r>
              <a:rPr lang="ko-KR" altLang="en-US" sz="2150" dirty="0">
                <a:latin typeface="HY견고딕" panose="02030600000101010101" pitchFamily="18" charset="-127"/>
                <a:ea typeface="HY견고딕" panose="02030600000101010101" pitchFamily="18" charset="-127"/>
              </a:rPr>
              <a:t> 교체와 </a:t>
            </a:r>
            <a:r>
              <a:rPr lang="en-US" altLang="ko-KR" sz="2150" dirty="0">
                <a:latin typeface="HY견고딕" panose="02030600000101010101" pitchFamily="18" charset="-127"/>
                <a:ea typeface="HY견고딕" panose="02030600000101010101" pitchFamily="18" charset="-127"/>
              </a:rPr>
              <a:t>AI </a:t>
            </a:r>
            <a:r>
              <a:rPr lang="ko-KR" altLang="en-US" sz="2150" dirty="0">
                <a:latin typeface="HY견고딕" panose="02030600000101010101" pitchFamily="18" charset="-127"/>
                <a:ea typeface="HY견고딕" panose="02030600000101010101" pitchFamily="18" charset="-127"/>
              </a:rPr>
              <a:t>시대의 핵심</a:t>
            </a:r>
            <a:r>
              <a:rPr lang="en-US" altLang="ko-KR" sz="215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15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초고압</a:t>
            </a:r>
            <a:r>
              <a:rPr lang="ko-KR" altLang="en-US" sz="2150" dirty="0">
                <a:latin typeface="HY견고딕" panose="02030600000101010101" pitchFamily="18" charset="-127"/>
                <a:ea typeface="HY견고딕" panose="02030600000101010101" pitchFamily="18" charset="-127"/>
              </a:rPr>
              <a:t> 변압기</a:t>
            </a:r>
            <a:endParaRPr lang="en-US" sz="2150" b="0" i="0" u="none" strike="noStrike" spc="-10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5000" y="889000"/>
            <a:ext cx="215900" cy="2413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38200" y="13436600"/>
            <a:ext cx="1689100" cy="24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200" b="0" i="0" u="none" strike="noStrike" spc="-100">
                <a:solidFill>
                  <a:srgbClr val="595959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ompt-Regular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2800" y="3505200"/>
            <a:ext cx="8585200" cy="538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en-US" altLang="ko-KR" sz="189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1) </a:t>
            </a:r>
            <a:r>
              <a:rPr lang="ko-KR" altLang="en-US" sz="189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전력기기 산업 개요</a:t>
            </a:r>
            <a:b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HD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현대일렉트릭이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영위하는 전력기기 산업은 발전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송전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배전의 전 과정을 포괄하며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중 핵심은 당사 매출의 약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71%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를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차지하는 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초고압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변압기이다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b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초고압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변압기는 장거리 송전을 위한 필수 장치로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최근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AI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데이터센터 급증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북미 노후 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송전망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교체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신재생 에너지 연동 수요가 한꺼번에 맞물리며 전례 없는 호황기에 돌입했다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산업은 고도의 설계 기술과 장기간의 신뢰성 검증이 필요해 진입 장벽이 매우 높은 공급자 우위의 특징을 가진다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en-US" sz="16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.</a:t>
            </a:r>
          </a:p>
          <a:p>
            <a:pPr lvl="0">
              <a:lnSpc>
                <a:spcPct val="116199"/>
              </a:lnSpc>
            </a:pPr>
            <a:br>
              <a:rPr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89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2) </a:t>
            </a:r>
            <a:r>
              <a:rPr lang="ko-KR" altLang="en-US" sz="189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전력기기 산업 전망</a:t>
            </a:r>
            <a:b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글로벌 전력 변압기 시장 규모는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2025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약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277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억 달러에서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2035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548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억 달러로 연평균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(CAGR)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약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7%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지속 성장이 전망된다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HD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현대일렉트릭은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2026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매출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4.35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조 원을 목표로 하고 있으며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현재 약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9.9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조 원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(3~4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치 일감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 달하는 막대한 수주 잔고를 확보해 미래 성장동력을 이미 완비한 상태이다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sz="1600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Regular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38199" y="8045450"/>
            <a:ext cx="5346700" cy="297180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108700" y="8045450"/>
            <a:ext cx="3505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990600"/>
            <a:ext cx="9601200" cy="25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38200" y="1612900"/>
            <a:ext cx="17272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600" b="0" i="0" u="none" strike="noStrike" spc="-1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01</a:t>
            </a:r>
            <a:r>
              <a:rPr lang="en-US" sz="1600" b="0" i="0" u="none" strike="noStrike" spc="-100" dirty="0">
                <a:solidFill>
                  <a:srgbClr val="355EBB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</a:t>
            </a:r>
            <a:r>
              <a:rPr lang="en-US" sz="1600" b="0" i="0" u="none" strike="noStrike" spc="-1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산업 분석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8200" y="1892300"/>
            <a:ext cx="4356100" cy="685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en-US" altLang="ko-KR" sz="4000" spc="-2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HD </a:t>
            </a:r>
            <a:r>
              <a:rPr lang="ko-KR" altLang="en-US" sz="4000" spc="-200" dirty="0" err="1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현대일렉트릭</a:t>
            </a:r>
            <a:endParaRPr lang="en-US" altLang="ko-KR" sz="4000" spc="-200" dirty="0">
              <a:solidFill>
                <a:srgbClr val="00B05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8200" y="2578100"/>
            <a:ext cx="76327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ko-KR" altLang="en-US" sz="227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글로벌 </a:t>
            </a:r>
            <a:r>
              <a:rPr lang="ko-KR" altLang="en-US" sz="227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전력망</a:t>
            </a:r>
            <a:r>
              <a:rPr lang="ko-KR" altLang="en-US" sz="227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교체와 </a:t>
            </a:r>
            <a:r>
              <a:rPr lang="en-US" altLang="ko-KR" sz="227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AI </a:t>
            </a:r>
            <a:r>
              <a:rPr lang="ko-KR" altLang="en-US" sz="227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시대의 핵심</a:t>
            </a:r>
            <a:r>
              <a:rPr lang="en-US" altLang="ko-KR" sz="227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7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초고압</a:t>
            </a:r>
            <a:r>
              <a:rPr lang="ko-KR" altLang="en-US" sz="227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변압기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5000" y="889000"/>
            <a:ext cx="215900" cy="2413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38200" y="13436600"/>
            <a:ext cx="1689100" cy="24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200" b="0" i="0" u="none" strike="noStrike" spc="-100">
                <a:solidFill>
                  <a:srgbClr val="595959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ompt-Regular"/>
              </a:rPr>
              <a:t>04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8200" y="3124200"/>
            <a:ext cx="7226300" cy="5829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3) </a:t>
            </a: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시장 동향 및 구조 </a:t>
            </a:r>
            <a:r>
              <a:rPr lang="ko-KR" altLang="en-US" sz="240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핵심요약</a:t>
            </a:r>
            <a:b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현재 전력기기 시장은 수요가 공급을 압도하여 제품 가격이 지속적으로 상승하고 있다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독보적 </a:t>
            </a:r>
            <a:r>
              <a:rPr lang="en-US" altLang="ko-KR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강 체제</a:t>
            </a:r>
            <a:r>
              <a:rPr lang="en-US" altLang="ko-KR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 국내 시장 점유율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위 및 상장기업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브랜드평판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위를 고수 중이며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북미 시장에서도 약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20%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점유율로 글로벌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톱티어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입지를 확보했다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높은 기술 장벽</a:t>
            </a:r>
            <a:r>
              <a:rPr lang="en-US" altLang="ko-KR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 장비 수명과 안정성 검증이 까다로워 선점 기업이 시장 이익을 독식하는 특성이 강하다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                                                                                                                                </a:t>
            </a:r>
          </a:p>
          <a:p>
            <a:endParaRPr lang="en-US" altLang="ko-KR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전략적 수익 극대화</a:t>
            </a:r>
            <a:r>
              <a:rPr lang="en-US" altLang="ko-KR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 쏟아지는 수요 속에서 수익성이 높은 프로젝트만 선별 수주하여 역대 최고 수준의 영업이익률을 달성하고 있다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50900" y="8343900"/>
            <a:ext cx="8229600" cy="4502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990600"/>
            <a:ext cx="9601200" cy="25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38200" y="1612900"/>
            <a:ext cx="17272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600" b="0" i="0" u="none" strike="noStrike" spc="-1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02</a:t>
            </a:r>
            <a:r>
              <a:rPr lang="en-US" sz="1600" b="0" i="0" u="none" strike="noStrike" spc="-100" dirty="0">
                <a:solidFill>
                  <a:srgbClr val="355EBB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 </a:t>
            </a:r>
            <a:r>
              <a:rPr lang="en-US" sz="1600" b="0" i="0" u="none" strike="noStrike" spc="-100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기업</a:t>
            </a:r>
            <a:r>
              <a:rPr lang="en-US" sz="1600" b="0" i="0" u="none" strike="noStrike" spc="-1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</a:t>
            </a:r>
            <a:r>
              <a:rPr lang="en-US" sz="1600" b="0" i="0" u="none" strike="noStrike" spc="-100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분석</a:t>
            </a:r>
            <a:endParaRPr lang="en-US" sz="1600" b="0" i="0" u="none" strike="noStrike" spc="-10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8200" y="1892300"/>
            <a:ext cx="4356100" cy="685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en-US" altLang="ko-KR" sz="4000" spc="-2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HD </a:t>
            </a:r>
            <a:r>
              <a:rPr lang="ko-KR" altLang="en-US" sz="4000" spc="-200" dirty="0" err="1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현대일렉트릭</a:t>
            </a:r>
            <a:endParaRPr lang="en-US" altLang="ko-KR" sz="4000" spc="-200" dirty="0">
              <a:solidFill>
                <a:srgbClr val="00B05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8200" y="2527300"/>
            <a:ext cx="8470900" cy="457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전력기기 글로벌 </a:t>
            </a:r>
            <a:r>
              <a:rPr lang="ko-KR" altLang="en-US" sz="280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톱티어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, HD</a:t>
            </a:r>
            <a:r>
              <a:rPr lang="ko-KR" altLang="en-US" sz="280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현대일렉트릭</a:t>
            </a:r>
            <a:endParaRPr lang="ko-KR" altLang="en-US" sz="28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316146" y="8403887"/>
            <a:ext cx="454025" cy="1582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5000" y="889000"/>
            <a:ext cx="215900" cy="2413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96722" y="8274050"/>
            <a:ext cx="1485900" cy="266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just">
              <a:lnSpc>
                <a:spcPct val="128650"/>
              </a:lnSpc>
            </a:pPr>
            <a:r>
              <a:rPr lang="en-US" sz="1466" b="0" i="0" u="none" strike="noStrike" spc="-1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주요 제품 사진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31950" y="10764006"/>
            <a:ext cx="1790700" cy="215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8650"/>
              </a:lnSpc>
            </a:pPr>
            <a:r>
              <a:rPr lang="ko-KR" altLang="en-US" sz="1400" b="0" i="0" u="none" strike="noStrike" spc="-100" dirty="0" err="1"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초고압</a:t>
            </a:r>
            <a:r>
              <a:rPr lang="ko-KR" altLang="en-US" sz="1400" b="0" i="0" u="none" strike="noStrike" spc="-100" dirty="0"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변압기</a:t>
            </a:r>
            <a:endParaRPr lang="en-US" sz="1400" b="0" i="0" u="none" strike="noStrike" spc="-100" dirty="0"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333214" y="10720401"/>
            <a:ext cx="1790700" cy="215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8650"/>
              </a:lnSpc>
            </a:pPr>
            <a:r>
              <a:rPr lang="ko-KR" altLang="en-US" sz="1400" spc="-100" dirty="0" err="1"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초고압</a:t>
            </a:r>
            <a:r>
              <a:rPr lang="ko-KR" altLang="en-US" sz="1400" spc="-100" dirty="0"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차단기</a:t>
            </a:r>
            <a:endParaRPr lang="en-US" sz="1400" b="0" i="0" u="none" strike="noStrike" spc="-100" dirty="0"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8200" y="13436600"/>
            <a:ext cx="1689100" cy="24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200" b="0" i="0" u="none" strike="noStrike" spc="-100">
                <a:solidFill>
                  <a:srgbClr val="595959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ompt-Regular"/>
              </a:rPr>
              <a:t>05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8200" y="3168841"/>
            <a:ext cx="7200900" cy="355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en-US" altLang="ko-KR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1) </a:t>
            </a:r>
            <a:r>
              <a:rPr lang="ko-KR" altLang="en-US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기업 개요</a:t>
            </a:r>
            <a:b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</a:br>
            <a:endParaRPr lang="en-US" sz="2000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38200" y="3575050"/>
            <a:ext cx="5829300" cy="2413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HD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현대일렉트릭은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전력 공급 전 단계에 필요한 다양한 전기전자 기기 및 에너지 솔루션을 제작하는 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전력망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인프라 선도 기업이다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기업명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HD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현대일렉트릭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설립일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2017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</a:t>
            </a:r>
          </a:p>
          <a:p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상장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코스피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시가총액 약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44.63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조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대표이사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김영기</a:t>
            </a:r>
          </a:p>
          <a:p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주요사업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전기전자부문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전력기기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회전기기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배전기기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생산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3600" y="5746750"/>
            <a:ext cx="7200900" cy="355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en-US" altLang="ko-KR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2) </a:t>
            </a:r>
            <a:r>
              <a:rPr lang="ko-KR" altLang="en-US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주요 제품</a:t>
            </a:r>
            <a:b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</a:br>
            <a:endParaRPr lang="en-US" sz="2000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63600" y="6102350"/>
            <a:ext cx="7747000" cy="2171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ko-KR" altLang="en-US" sz="1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① </a:t>
            </a:r>
            <a:r>
              <a:rPr lang="ko-KR" altLang="en-US" sz="160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초고압</a:t>
            </a:r>
            <a:r>
              <a:rPr lang="ko-KR" altLang="en-US" sz="1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변압기 </a:t>
            </a:r>
            <a:r>
              <a:rPr lang="en-US" altLang="ko-KR" sz="1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주력 장비</a:t>
            </a:r>
            <a:r>
              <a:rPr lang="en-US" altLang="ko-KR" sz="1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):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 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40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여 년의 노하우로 최대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800kV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까지 제작 가능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 세계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70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개국에 수출하며 글로벌 인프라 확장의 핵심 역할을 수행한다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sz="16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② </a:t>
            </a:r>
            <a:r>
              <a:rPr lang="ko-KR" altLang="en-US" sz="160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초고압</a:t>
            </a:r>
            <a:r>
              <a:rPr lang="ko-KR" altLang="en-US" sz="1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차단기</a:t>
            </a:r>
            <a:r>
              <a:rPr lang="en-US" altLang="ko-KR" sz="1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 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30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여 년의 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업력으로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작은 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설치공간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및 낮은 노이즈 특장점을 가져 중동 등 해외 시장에서 높은 점유율을 기록 중이다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sz="16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③ </a:t>
            </a:r>
            <a:r>
              <a:rPr lang="ko-KR" altLang="en-US" sz="160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배전반</a:t>
            </a:r>
            <a:r>
              <a:rPr lang="ko-KR" altLang="en-US" sz="1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/ </a:t>
            </a:r>
            <a:r>
              <a:rPr lang="ko-KR" altLang="en-US" sz="160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배전변압기</a:t>
            </a:r>
            <a:r>
              <a:rPr lang="en-US" altLang="ko-KR" sz="1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 빌딩부터 플랜트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원자력발전소에 이르기까지 국내 산업플랜트 시장 최대 납품 실적을 보유하고 있다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8720191"/>
            <a:ext cx="3669792" cy="205581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314" y="8723531"/>
            <a:ext cx="3746500" cy="205581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00" y="11075062"/>
            <a:ext cx="3669792" cy="2076450"/>
          </a:xfrm>
          <a:prstGeom prst="rect">
            <a:avLst/>
          </a:prstGeom>
        </p:spPr>
      </p:pic>
      <p:sp>
        <p:nvSpPr>
          <p:cNvPr id="23" name="TextBox 11"/>
          <p:cNvSpPr txBox="1"/>
          <p:nvPr/>
        </p:nvSpPr>
        <p:spPr>
          <a:xfrm>
            <a:off x="1601978" y="13120278"/>
            <a:ext cx="1790700" cy="215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8650"/>
              </a:lnSpc>
            </a:pPr>
            <a:r>
              <a:rPr lang="ko-KR" altLang="en-US" sz="1400" b="0" i="0" u="none" strike="noStrike" spc="-100" dirty="0" err="1"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배전반</a:t>
            </a:r>
            <a:endParaRPr lang="en-US" sz="1400" b="0" i="0" u="none" strike="noStrike" spc="-100" dirty="0"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333214" y="13055600"/>
            <a:ext cx="1790700" cy="215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8650"/>
              </a:lnSpc>
            </a:pPr>
            <a:r>
              <a:rPr lang="ko-KR" altLang="en-US" sz="1400" spc="-100" dirty="0" err="1"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배전변압기</a:t>
            </a:r>
            <a:endParaRPr lang="en-US" sz="1400" b="0" i="0" u="none" strike="noStrike" spc="-100" dirty="0"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1388" y="11093259"/>
            <a:ext cx="3740426" cy="20270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990600"/>
            <a:ext cx="9601200" cy="25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38200" y="1612900"/>
            <a:ext cx="17272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600" b="0" i="0" u="none" strike="noStrike" spc="-1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02</a:t>
            </a:r>
            <a:r>
              <a:rPr lang="en-US" sz="1600" b="0" i="0" u="none" strike="noStrike" spc="-100" dirty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 </a:t>
            </a:r>
            <a:r>
              <a:rPr lang="en-US" sz="1600" b="0" i="0" u="none" strike="noStrike" spc="-1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기업 분석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8200" y="1892300"/>
            <a:ext cx="4356100" cy="685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en-US" altLang="ko-KR" sz="4000" spc="-2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HD </a:t>
            </a:r>
            <a:r>
              <a:rPr lang="ko-KR" altLang="en-US" sz="4000" spc="-200" dirty="0" err="1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현대일렉트릭</a:t>
            </a:r>
            <a:endParaRPr lang="en-US" altLang="ko-KR" sz="4000" spc="-200" dirty="0">
              <a:solidFill>
                <a:srgbClr val="00B05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8200" y="2540000"/>
            <a:ext cx="8470900" cy="444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전력기기 글로벌 </a:t>
            </a:r>
            <a:r>
              <a:rPr lang="ko-KR" altLang="en-US" sz="280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톱티어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, HD</a:t>
            </a:r>
            <a:r>
              <a:rPr lang="ko-KR" altLang="en-US" sz="280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현대일렉트릭</a:t>
            </a:r>
            <a:endParaRPr lang="ko-KR" altLang="en-US" sz="28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5000" y="889000"/>
            <a:ext cx="215900" cy="2413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38200" y="13436600"/>
            <a:ext cx="1689100" cy="2413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1200" b="0" i="0" u="none" strike="noStrike" spc="-100">
                <a:solidFill>
                  <a:srgbClr val="595959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ompt-Regular"/>
              </a:rPr>
              <a:t>0</a:t>
            </a:r>
            <a:r>
              <a:rPr lang="en-US" altLang="ko-KR" sz="1200" b="0" i="0" u="none" strike="noStrike" spc="-100">
                <a:solidFill>
                  <a:srgbClr val="595959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ompt-Regular"/>
              </a:rPr>
              <a:t>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3600" y="3149600"/>
            <a:ext cx="7213600" cy="355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3) 매출 구성</a:t>
            </a:r>
            <a:b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</a:br>
            <a:endParaRPr lang="en-US" sz="2000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4227236"/>
            <a:ext cx="8734287" cy="3742014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741136" y="3696941"/>
            <a:ext cx="5651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(1)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최근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재무상태표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및 손익계산서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단위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억원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8278536"/>
            <a:ext cx="8759687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990600"/>
            <a:ext cx="9601200" cy="25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38200" y="1612900"/>
            <a:ext cx="17272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600" b="0" i="0" u="none" strike="noStrike" spc="-1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02</a:t>
            </a:r>
            <a:r>
              <a:rPr lang="en-US" sz="1600" b="0" i="0" u="none" strike="noStrike" spc="-100" dirty="0">
                <a:solidFill>
                  <a:srgbClr val="355EBB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 </a:t>
            </a:r>
            <a:r>
              <a:rPr lang="en-US" sz="1600" b="0" i="0" u="none" strike="noStrike" spc="-100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기업</a:t>
            </a:r>
            <a:r>
              <a:rPr lang="en-US" sz="1600" b="0" i="0" u="none" strike="noStrike" spc="-1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</a:t>
            </a:r>
            <a:r>
              <a:rPr lang="en-US" sz="1600" b="0" i="0" u="none" strike="noStrike" spc="-100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분석</a:t>
            </a:r>
            <a:endParaRPr lang="en-US" sz="1600" b="0" i="0" u="none" strike="noStrike" spc="-10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8200" y="1892300"/>
            <a:ext cx="4356100" cy="685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en-US" altLang="ko-KR" sz="4000" spc="-2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HD </a:t>
            </a:r>
            <a:r>
              <a:rPr lang="ko-KR" altLang="en-US" sz="4000" spc="-200" dirty="0" err="1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현대일렉트릭</a:t>
            </a:r>
            <a:endParaRPr lang="en-US" altLang="ko-KR" sz="4000" spc="-200" dirty="0">
              <a:solidFill>
                <a:srgbClr val="00B05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8200" y="2578100"/>
            <a:ext cx="78613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전력기기 글로벌 </a:t>
            </a:r>
            <a:r>
              <a:rPr lang="ko-KR" altLang="en-US" sz="280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톱티어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, HD</a:t>
            </a:r>
            <a:r>
              <a:rPr lang="ko-KR" altLang="en-US" sz="280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현대일렉트릭</a:t>
            </a:r>
            <a:endParaRPr lang="ko-KR" altLang="en-US" sz="28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5000" y="889000"/>
            <a:ext cx="215900" cy="2413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38200" y="13436600"/>
            <a:ext cx="1689100" cy="241300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l">
              <a:lnSpc>
                <a:spcPct val="116199"/>
              </a:lnSpc>
              <a:defRPr/>
            </a:pPr>
            <a:r>
              <a:rPr lang="en-US" sz="1200" b="0" i="0" u="none" strike="noStrike" spc="-100">
                <a:solidFill>
                  <a:srgbClr val="595959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ompt-Regular"/>
              </a:rPr>
              <a:t>0</a:t>
            </a:r>
            <a:r>
              <a:rPr lang="en-US" altLang="ko-KR" sz="1200" b="0" i="0" u="none" strike="noStrike" spc="-100">
                <a:solidFill>
                  <a:srgbClr val="595959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ompt-Regular"/>
              </a:rPr>
              <a:t>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3600" y="3149600"/>
            <a:ext cx="7213600" cy="355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en-US" altLang="ko-KR" sz="20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3) 매출 구성</a:t>
            </a:r>
            <a:b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</a:br>
            <a:endParaRPr lang="en-US" sz="2000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19550"/>
            <a:ext cx="8623300" cy="280670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8121650"/>
            <a:ext cx="8084457" cy="1866900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742950" y="3586718"/>
            <a:ext cx="3780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(2) 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주요제품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매출 현황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단위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백만원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42950" y="6882486"/>
            <a:ext cx="50419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(3)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주요 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제품군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연도별 매출실적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단위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백만원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2025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</a:p>
          <a:p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2024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</a:p>
          <a:p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2023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742950" y="10835412"/>
            <a:ext cx="7575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재무 요약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2025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기준 매출액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조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795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억 원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영업이익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9,953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억 원 달성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영업이익률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24.4%).</a:t>
            </a: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제품별 비중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전력기기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69.5%,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회전기기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14.4%,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배전기기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16.1%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로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초고압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변압기가 포함된 전력기기 부문이 매출을 절대적으로 견인하고 있다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990600"/>
            <a:ext cx="9601200" cy="25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38200" y="1612900"/>
            <a:ext cx="17272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600" b="0" i="0" u="none" strike="noStrike" spc="-1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02</a:t>
            </a:r>
            <a:r>
              <a:rPr lang="en-US" sz="1600" b="0" i="0" u="none" strike="noStrike" spc="-100" dirty="0">
                <a:solidFill>
                  <a:srgbClr val="355EBB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 </a:t>
            </a:r>
            <a:r>
              <a:rPr lang="en-US" sz="1600" b="0" i="0" u="none" strike="noStrike" spc="-100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기업</a:t>
            </a:r>
            <a:r>
              <a:rPr lang="en-US" sz="1600" b="0" i="0" u="none" strike="noStrike" spc="-1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 </a:t>
            </a:r>
            <a:r>
              <a:rPr lang="en-US" sz="1600" b="0" i="0" u="none" strike="noStrike" spc="-100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분석</a:t>
            </a:r>
            <a:endParaRPr lang="en-US" sz="1600" b="0" i="0" u="none" strike="noStrike" spc="-10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8200" y="1892300"/>
            <a:ext cx="4356100" cy="685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en-US" altLang="ko-KR" sz="4000" spc="-2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HD </a:t>
            </a:r>
            <a:r>
              <a:rPr lang="ko-KR" altLang="en-US" sz="4000" spc="-200" dirty="0" err="1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현대일렉트릭</a:t>
            </a:r>
            <a:endParaRPr lang="en-US" altLang="ko-KR" sz="4000" spc="-200" dirty="0">
              <a:solidFill>
                <a:srgbClr val="00B05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8200" y="2575455"/>
            <a:ext cx="7670800" cy="482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전력기기 글로벌 </a:t>
            </a:r>
            <a:r>
              <a:rPr lang="ko-KR" altLang="en-US" sz="280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톱티어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, HD</a:t>
            </a:r>
            <a:r>
              <a:rPr lang="ko-KR" altLang="en-US" sz="280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현대일렉트릭</a:t>
            </a:r>
            <a:endParaRPr lang="ko-KR" altLang="en-US" sz="28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5000" y="889000"/>
            <a:ext cx="215900" cy="2413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38200" y="13436600"/>
            <a:ext cx="1689100" cy="24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200" b="0" i="0" u="none" strike="noStrike" spc="-100">
                <a:solidFill>
                  <a:srgbClr val="595959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ompt-Regular"/>
              </a:rPr>
              <a:t>08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63600" y="3149600"/>
            <a:ext cx="7213600" cy="355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4) </a:t>
            </a:r>
            <a:r>
              <a:rPr lang="ko-KR" altLang="en-US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지배 구조 및 최근 이슈</a:t>
            </a:r>
            <a:br>
              <a:rPr lang="en-US" sz="200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</a:br>
            <a:endParaRPr lang="en-US" sz="2000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56" y="4091375"/>
            <a:ext cx="7244444" cy="3573076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787330" y="3629010"/>
            <a:ext cx="1802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(1)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주요주주현황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830942" y="7732296"/>
            <a:ext cx="1391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(2) 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최근이슈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9127501"/>
            <a:ext cx="4076700" cy="25908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700" y="9127501"/>
            <a:ext cx="4038600" cy="2590800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947011" y="8596135"/>
            <a:ext cx="3413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북미 전력 인프라 투자 확대에 따른 성장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5468220" y="8596135"/>
            <a:ext cx="2576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실적 성장 지속과 수익성 개선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42" y="8521404"/>
            <a:ext cx="158510" cy="45724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6700" y="8540699"/>
            <a:ext cx="158510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990600"/>
            <a:ext cx="9601200" cy="25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38200" y="1612900"/>
            <a:ext cx="17272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600" b="0" i="0" u="none" strike="noStrike" spc="-1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03</a:t>
            </a:r>
            <a:r>
              <a:rPr lang="en-US" sz="1600" b="0" i="0" u="none" strike="noStrike" spc="-100" dirty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 투자포인트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8200" y="1892300"/>
            <a:ext cx="4356100" cy="685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en-US" altLang="ko-KR" sz="4000" spc="-2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HD </a:t>
            </a:r>
            <a:r>
              <a:rPr lang="ko-KR" altLang="en-US" sz="4000" spc="-200" dirty="0" err="1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현대일렉트릭</a:t>
            </a:r>
            <a:endParaRPr lang="en-US" altLang="ko-KR" sz="4000" spc="-200" dirty="0">
              <a:solidFill>
                <a:srgbClr val="00B05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8200" y="2770414"/>
            <a:ext cx="8166100" cy="457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조 원에 육박하는 수주 잔고</a:t>
            </a: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입증된 수익성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5000" y="889000"/>
            <a:ext cx="215900" cy="2413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38200" y="13436600"/>
            <a:ext cx="1689100" cy="24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200" b="0" i="0" u="none" strike="noStrike" spc="-100">
                <a:solidFill>
                  <a:srgbClr val="595959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ompt-Regular"/>
              </a:rPr>
              <a:t>09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1700" y="3024414"/>
            <a:ext cx="8026400" cy="8403772"/>
          </a:xfrm>
          <a:prstGeom prst="rect">
            <a:avLst/>
          </a:prstGeom>
        </p:spPr>
        <p:txBody>
          <a:bodyPr lIns="0" tIns="0" rIns="0" bIns="0" anchor="t"/>
          <a:lstStyle/>
          <a:p>
            <a:pPr lvl="0" algn="just">
              <a:lnSpc>
                <a:spcPct val="116199"/>
              </a:lnSpc>
              <a:defRPr/>
            </a:pPr>
            <a:endParaRPr lang="en-US" sz="1400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  <a:p>
            <a:pPr lvl="0" algn="just">
              <a:lnSpc>
                <a:spcPct val="116199"/>
              </a:lnSpc>
              <a:defRPr/>
            </a:pPr>
            <a:endParaRPr lang="en-US" sz="140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  <a:p>
            <a:pPr lvl="0" algn="just">
              <a:lnSpc>
                <a:spcPct val="116199"/>
              </a:lnSpc>
              <a:defRPr/>
            </a:pPr>
            <a:endParaRPr lang="en-US" sz="1400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  <a:p>
            <a:pPr lvl="0" algn="just">
              <a:lnSpc>
                <a:spcPct val="116199"/>
              </a:lnSpc>
              <a:defRPr/>
            </a:pPr>
            <a:r>
              <a:rPr lang="en-US" sz="2000" b="1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①</a:t>
            </a:r>
            <a:r>
              <a:rPr lang="en-US" altLang="ko-KR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AI </a:t>
            </a:r>
            <a:r>
              <a:rPr lang="ko-KR" altLang="en-US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전력 인프라 산업 현황</a:t>
            </a:r>
            <a:r>
              <a:rPr lang="en-US" altLang="ko-KR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구조적 성장</a:t>
            </a:r>
            <a:r>
              <a:rPr lang="en-US" altLang="ko-KR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lvl="0" algn="just">
              <a:lnSpc>
                <a:spcPct val="116199"/>
              </a:lnSpc>
              <a:defRPr/>
            </a:pPr>
            <a:endParaRPr lang="en-US" altLang="ko-KR" sz="124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algn="just">
              <a:lnSpc>
                <a:spcPct val="116199"/>
              </a:lnSpc>
              <a:defRPr/>
            </a:pPr>
            <a:r>
              <a:rPr lang="en-US" altLang="ko-KR" sz="124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A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I 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데이터센터 확장 →→ 막대한 전력 소모 →→ </a:t>
            </a:r>
            <a:r>
              <a:rPr lang="ko-KR" altLang="en-US" sz="124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송전망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 확충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24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초고압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 변압기 수요 폭증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) 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→→ 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HD</a:t>
            </a:r>
            <a:r>
              <a:rPr lang="ko-KR" altLang="en-US" sz="124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현대일렉트릭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 수혜로 이어지는 명확한 수요 전이 구조가 형성되어 있다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글로벌 전력 변압기 시장이 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2035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년까지 연평균 약 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7% 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성장할 것으로 예측되는 가운데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이는 단순한 경기 사이클이 아닌 중장기적 구조적 성장으로 판단된다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lvl="0" algn="just">
              <a:lnSpc>
                <a:spcPct val="116199"/>
              </a:lnSpc>
              <a:defRPr/>
            </a:pPr>
            <a:endParaRPr lang="en-US" sz="1077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  <a:p>
            <a:pPr lvl="0" algn="just">
              <a:lnSpc>
                <a:spcPct val="116199"/>
              </a:lnSpc>
              <a:defRPr/>
            </a:pPr>
            <a:r>
              <a:rPr lang="en-US" sz="2000" b="1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②</a:t>
            </a:r>
            <a:r>
              <a:rPr lang="en-US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시장내 과점구조 및 높은 진입장벽 </a:t>
            </a:r>
          </a:p>
          <a:p>
            <a:pPr lvl="0" algn="just">
              <a:lnSpc>
                <a:spcPct val="116199"/>
              </a:lnSpc>
              <a:defRPr/>
            </a:pPr>
            <a:endParaRPr lang="en-US" altLang="ko-KR" sz="124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algn="just">
              <a:lnSpc>
                <a:spcPct val="116199"/>
              </a:lnSpc>
              <a:defRPr/>
            </a:pPr>
            <a:r>
              <a:rPr lang="ko-KR" altLang="en-US" sz="124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초</a:t>
            </a:r>
            <a:r>
              <a:rPr lang="ko-KR" altLang="en-US" sz="124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고압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 변압기는 국가 전력망의 핵심 설비로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아주 작은 결함도 대규모 정전 사태로 이어질 수 있어 트랙 레코드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납품 실적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와 신뢰성이 절대적이다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신규 업체의 진입이 사실상 불가능에 가까우며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기존에 검증된 소수 글로벌 기업 중심의 과점 구조가 굳건히 유지되는 강력한 </a:t>
            </a:r>
            <a:r>
              <a:rPr lang="ko-KR" altLang="en-US" sz="124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락인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(lock-in) 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효과를 누리고 있다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lvl="0" algn="just">
              <a:lnSpc>
                <a:spcPct val="116199"/>
              </a:lnSpc>
              <a:defRPr/>
            </a:pPr>
            <a:endParaRPr lang="en-US" sz="1077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  <a:p>
            <a:pPr lvl="0" algn="just">
              <a:lnSpc>
                <a:spcPct val="116199"/>
              </a:lnSpc>
              <a:defRPr/>
            </a:pPr>
            <a:endParaRPr lang="en-US" sz="1400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  <a:p>
            <a:pPr lvl="0" algn="just">
              <a:lnSpc>
                <a:spcPct val="116199"/>
              </a:lnSpc>
              <a:defRPr/>
            </a:pPr>
            <a:r>
              <a:rPr lang="en-US" sz="2000" b="1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③ </a:t>
            </a:r>
            <a:r>
              <a:rPr lang="ko-KR" altLang="en-US" sz="2000" b="1" i="0" u="none" strike="noStrike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초고압</a:t>
            </a:r>
            <a:r>
              <a:rPr lang="en-US" altLang="ko-KR" sz="20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/</a:t>
            </a:r>
            <a:r>
              <a:rPr lang="ko-KR" altLang="en-US" sz="20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고단화에 따른 </a:t>
            </a:r>
            <a:r>
              <a:rPr lang="en-US" altLang="ko-KR" sz="20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ASP </a:t>
            </a:r>
            <a:r>
              <a:rPr lang="ko-KR" altLang="en-US" sz="20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Black"/>
              </a:rPr>
              <a:t>상승 및 수익성 개선</a:t>
            </a:r>
            <a:endParaRPr lang="ko-KR" altLang="en-US" sz="200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  <a:p>
            <a:pPr lvl="0" algn="just">
              <a:lnSpc>
                <a:spcPct val="116199"/>
              </a:lnSpc>
              <a:defRPr/>
            </a:pPr>
            <a:endParaRPr lang="en-US" sz="1344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Black"/>
            </a:endParaRPr>
          </a:p>
          <a:p>
            <a:pPr lvl="0" algn="just">
              <a:lnSpc>
                <a:spcPct val="116199"/>
              </a:lnSpc>
              <a:defRPr/>
            </a:pP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 세계적인 공급 부족 현상으로 인해 </a:t>
            </a:r>
            <a:r>
              <a:rPr lang="ko-KR" altLang="en-US" sz="124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초고압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 변압기의 평균판매단가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(ASP)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 지속적으로 상승하고 있다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. HD</a:t>
            </a:r>
            <a:r>
              <a:rPr lang="ko-KR" altLang="en-US" sz="124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현대일렉트릭은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 단순한 물량 밀어내기가 아니라 판가가 높은 고부가가치 제품 위주로 선별 수주를 진행하고 있다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이에 따라 제품 믹스 개선 효과가 발생하며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, 2023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11.7%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였던 영업이익률이 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2025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24.4%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로 급상승하는 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'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이익 레버리지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' 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구간에 진입했다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lvl="0" algn="just">
              <a:lnSpc>
                <a:spcPct val="116199"/>
              </a:lnSpc>
              <a:defRPr/>
            </a:pPr>
            <a:endParaRPr lang="en-US" sz="1240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Regular"/>
            </a:endParaRPr>
          </a:p>
          <a:p>
            <a:pPr lvl="0" algn="just">
              <a:lnSpc>
                <a:spcPct val="116199"/>
              </a:lnSpc>
              <a:defRPr/>
            </a:pPr>
            <a:r>
              <a:rPr lang="en-US" sz="1240" b="0" i="0" u="none" strike="noStrike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Pretendard Regular"/>
              </a:rPr>
              <a:t>        </a:t>
            </a:r>
            <a:b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2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④ 북미 인프라 투자 사이클 및 생산 거점 선정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</a:p>
          <a:p>
            <a:pPr lvl="0" algn="just">
              <a:lnSpc>
                <a:spcPct val="116199"/>
              </a:lnSpc>
              <a:defRPr/>
            </a:pPr>
            <a:endParaRPr lang="en-US" altLang="ko-KR" sz="124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algn="just">
              <a:lnSpc>
                <a:spcPct val="116199"/>
              </a:lnSpc>
              <a:defRPr/>
            </a:pP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현재 글로벌 </a:t>
            </a:r>
            <a:r>
              <a:rPr lang="ko-KR" altLang="en-US" sz="124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전력망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 확충 사이클은 향후 수년간 지속될 장기 프로젝트의 초기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확장 국면에 있다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동사는 미국 앨라배마 현지 공장 증설을 통해 가장 수요가 뜨거운 북미 시장의 납기 대응력을 현지에서 직접 타격하고 있다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수주 잔고가 약 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9.9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조 원에 달해 향후 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3~4</a:t>
            </a:r>
            <a:r>
              <a:rPr lang="ko-KR" altLang="en-US" sz="124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년간의</a:t>
            </a:r>
            <a:r>
              <a:rPr lang="ko-KR" altLang="en-US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 실적 가시성이 매우 뚜렷하다</a:t>
            </a:r>
            <a:r>
              <a:rPr lang="en-US" altLang="ko-KR" sz="124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sz="1240" b="0" i="0" u="none" strike="noStrike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Pretendard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1086</Words>
  <Application>Microsoft Office PowerPoint</Application>
  <PresentationFormat>사용자 지정</PresentationFormat>
  <Paragraphs>121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HY견고딕</vt:lpstr>
      <vt:lpstr>Pretendard Bold</vt:lpstr>
      <vt:lpstr>Pretendard Light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방성민(학부생-경영학전공)</cp:lastModifiedBy>
  <cp:revision>22</cp:revision>
  <dcterms:created xsi:type="dcterms:W3CDTF">2006-08-16T00:00:00Z</dcterms:created>
  <dcterms:modified xsi:type="dcterms:W3CDTF">2026-04-30T04:04:26Z</dcterms:modified>
  <cp:version/>
</cp:coreProperties>
</file>