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87" r:id="rId4"/>
    <p:sldId id="394" r:id="rId5"/>
    <p:sldId id="310" r:id="rId6"/>
    <p:sldId id="278" r:id="rId7"/>
    <p:sldId id="282" r:id="rId8"/>
    <p:sldId id="279" r:id="rId9"/>
    <p:sldId id="284" r:id="rId10"/>
    <p:sldId id="395" r:id="rId11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6FF02-12CF-4505-8A71-00B35AFFA45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6F977-70F5-4743-B7EE-760A03B96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816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36F977-70F5-4743-B7EE-760A03B9609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4343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36F977-70F5-4743-B7EE-760A03B9609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4248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36F977-70F5-4743-B7EE-760A03B9609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7623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36F977-70F5-4743-B7EE-760A03B9609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684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36F977-70F5-4743-B7EE-760A03B96098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1932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36F977-70F5-4743-B7EE-760A03B96098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503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36F977-70F5-4743-B7EE-760A03B96098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9034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36F977-70F5-4743-B7EE-760A03B96098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4580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2E6832-7138-4E37-8091-C911B977B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FACC0C8-76A3-4610-8F4E-4230BD7D2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FE589F-5E7A-480A-8CCE-A48E2E9B5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17F697A-25F0-4B59-80EB-7294000B7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DD7FEA-3B94-44D4-9E25-5CCFF1BB4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3350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16A5B1-DA89-411D-9964-DA67CD6DA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C480018-370A-4A28-A704-12B973150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967076-4E20-41B4-B4F3-717969894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CFB7C1E-9D4C-49CF-87F3-615C19BF6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5DD7B69-C3CA-4F5F-82EF-807E27AD2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137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40541BF-245F-4FD9-845E-1EC7C920F7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3BDB64A-015A-409C-995F-8DB3A2F93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409916C-8584-4322-8C14-B5AF7DD02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ABB82C-F99C-4073-AF60-686F25549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5134C71-4768-4BEA-95D9-E9A757985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150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AED28C-4C32-49D8-88AC-990B35BE4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480326-C1A3-4395-8B53-ED21342D2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5F177E-C8AA-4F68-AB4B-504E83805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76383-7C2E-4B2D-A897-C0BDF1304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F9F6F2-6BE8-4CC1-9833-2FBBE3703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834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6460F9-62C1-4F51-B0CA-8B0CB6911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41E6DFD-3F69-48BB-B6EC-87751F40B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EBC607-E4E0-4144-9693-3C6C6631E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1920DD-2138-4113-ADEB-DC51D1A21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AD87FE-BB2C-4FE5-89B6-A2C03AA85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8304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06D636-FFD2-4BEB-B5A9-B7E6F13FB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CBF192C-F4E9-4441-A677-FB36C472B6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A9D69BC-5EF0-493D-922B-804291B58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0D9B36A-429E-470B-B2FB-2F1D78C7C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ACBD8B-18E7-4989-A51D-41ECA2876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B389A69-B201-4718-B578-5218C293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8063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2DBA8D-82D1-48A2-BBA9-D04A182A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4A575D1-F369-419B-A642-706848261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E313D15-5784-46F8-B890-DDA23E92D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13E5D93-AFCA-44CA-8059-7AE8F811FB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72C8562-6856-4198-9D1D-E3D2365FC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14F1424-39BF-4844-8FF0-3A90AB785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0B67CE6-1A2C-472A-9518-423FED73D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B33C8A0-F6D3-4E23-A648-5A8C6CF0E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932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7548A6B-C140-4C0A-ADB0-5B88A3F84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B4C3F58-BDE4-4DD0-923C-92B894ED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77D6652-451D-4CFE-A434-758822207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01CDF07-37D8-43AD-8C2F-0B76D75DA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159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7F16E6D-FEFC-41D4-9A1C-3A664B5F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A293CAA-E666-453C-8C5D-F2F8475D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298CAC9-CEFB-45E2-94A7-E70BF89EC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283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F004BC-812D-4AF4-A321-F2108A987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98D1ED-AC01-45CE-A715-A212BBF21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615F0F4-36E6-405B-B0DC-CED7CAF14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A90DB2E-E00D-404E-9316-A36351E20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80CE8C-18E6-41B5-A45E-406EE2FA2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E9CDAC-C026-4AB2-AAD1-3DC16E445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7617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E42515-B9E8-4CFA-AFD1-682F8DD13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CB79D5F-82E4-4A08-875F-F029ED6702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5AA902-E7F0-48EC-ACCA-C96979C42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759D584-0563-4651-B071-A84D3C502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4A101FE-B165-48FA-9024-82CF3432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3EC7719-6A9F-47C0-9E81-0B10955B0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728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3E8BFB9-26DF-4EFE-83D2-24C240278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03194D2-8AE4-492F-8C05-488B2046B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5552E3C-ED99-4624-BC0C-A07B9C2386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2158F-70E7-4369-A6F2-29B22DDB4B91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4082587-4B66-4C94-9B34-BC9DB3457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01FADF5-BAF5-4159-99A5-9B796B581B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3AC56-6EAB-4974-A843-D819811BDD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745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naildown@hanmail.ne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/>
              <a:t>김창석논술작문실전반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김창석 </a:t>
            </a:r>
          </a:p>
        </p:txBody>
      </p:sp>
    </p:spTree>
    <p:extLst>
      <p:ext uri="{BB962C8B-B14F-4D97-AF65-F5344CB8AC3E}">
        <p14:creationId xmlns:p14="http://schemas.microsoft.com/office/powerpoint/2010/main" val="1598874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1D61AA-C45C-4CAD-B6EF-C3F4BB63A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</a:t>
            </a:r>
            <a:r>
              <a:rPr lang="ko-KR" altLang="en-US" b="1" dirty="0" smtClean="0">
                <a:solidFill>
                  <a:schemeClr val="tx2"/>
                </a:solidFill>
                <a:latin typeface="HY목각파임B" panose="02030600000101010101" pitchFamily="18" charset="-127"/>
                <a:ea typeface="HY목각파임B" panose="02030600000101010101" pitchFamily="18" charset="-127"/>
              </a:rPr>
              <a:t>수강 관련 정보</a:t>
            </a:r>
            <a:endParaRPr lang="ko-KR" altLang="en-US" b="1" dirty="0">
              <a:solidFill>
                <a:schemeClr val="tx2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69A1E6-EDC0-465A-96BF-B488CB930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언론사 </a:t>
            </a:r>
            <a:r>
              <a:rPr lang="ko-KR" altLang="en-US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입사 준비 관련 정보는 </a:t>
            </a:r>
            <a:r>
              <a:rPr lang="ko-KR" altLang="en-US" dirty="0">
                <a:solidFill>
                  <a:srgbClr val="0070C0"/>
                </a:solidFill>
                <a:latin typeface="HY목각파임B" panose="02030600000101010101" pitchFamily="18" charset="-127"/>
                <a:ea typeface="HY목각파임B" panose="02030600000101010101" pitchFamily="18" charset="-127"/>
              </a:rPr>
              <a:t>네이버블로그 </a:t>
            </a:r>
            <a:r>
              <a:rPr lang="en-US" altLang="ko-KR" dirty="0">
                <a:solidFill>
                  <a:srgbClr val="0070C0"/>
                </a:solidFill>
                <a:latin typeface="HY목각파임B" panose="02030600000101010101" pitchFamily="18" charset="-127"/>
                <a:ea typeface="HY목각파임B" panose="02030600000101010101" pitchFamily="18" charset="-127"/>
              </a:rPr>
              <a:t>‘</a:t>
            </a:r>
            <a:r>
              <a:rPr lang="ko-KR" altLang="en-US" dirty="0">
                <a:solidFill>
                  <a:srgbClr val="0070C0"/>
                </a:solidFill>
                <a:latin typeface="HY목각파임B" panose="02030600000101010101" pitchFamily="18" charset="-127"/>
                <a:ea typeface="HY목각파임B" panose="02030600000101010101" pitchFamily="18" charset="-127"/>
              </a:rPr>
              <a:t>김창석언론아카데미</a:t>
            </a:r>
            <a:r>
              <a:rPr lang="en-US" altLang="ko-KR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＇</a:t>
            </a:r>
            <a:r>
              <a:rPr lang="ko-KR" altLang="en-US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에 다수 정리돼 있으니 참고하기 바랍니다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.</a:t>
            </a:r>
          </a:p>
          <a:p>
            <a:endParaRPr lang="en-US" altLang="ko-KR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 </a:t>
            </a: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강의를 듣지 않은 분들은</a:t>
            </a:r>
            <a:endParaRPr lang="en-US" altLang="ko-KR" dirty="0" smtClean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언론사 입사 전형에 필요한</a:t>
            </a:r>
            <a:endParaRPr lang="en-US" altLang="ko-KR" dirty="0" smtClean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글쓰기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, </a:t>
            </a: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논술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, </a:t>
            </a: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작문 </a:t>
            </a:r>
            <a:r>
              <a:rPr lang="ko-KR" altLang="en-US" dirty="0" err="1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준비법을</a:t>
            </a:r>
            <a:endParaRPr lang="en-US" altLang="ko-KR" dirty="0" smtClean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종합적으로 정리한 책을 </a:t>
            </a:r>
            <a:endParaRPr lang="en-US" altLang="ko-KR" dirty="0" smtClean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0" indent="0">
              <a:buNone/>
            </a:pP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따로 공부하는 게 좋습니다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.</a:t>
            </a: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 </a:t>
            </a:r>
            <a:endParaRPr lang="en-US" altLang="ko-KR" dirty="0" smtClean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sz="3500" dirty="0" smtClean="0">
                <a:solidFill>
                  <a:srgbClr val="0070C0"/>
                </a:solidFill>
                <a:latin typeface="+mj-lt"/>
                <a:ea typeface="HY목각파임B" panose="02030600000101010101" pitchFamily="18" charset="-127"/>
              </a:rPr>
              <a:t>&lt;</a:t>
            </a:r>
            <a:r>
              <a:rPr lang="ko-KR" altLang="en-US" sz="3500" dirty="0" smtClean="0">
                <a:solidFill>
                  <a:srgbClr val="0070C0"/>
                </a:solidFill>
                <a:latin typeface="+mj-lt"/>
                <a:ea typeface="HY목각파임B" panose="02030600000101010101" pitchFamily="18" charset="-127"/>
              </a:rPr>
              <a:t>무엇을 어떻게 쓸 것인가</a:t>
            </a:r>
            <a:r>
              <a:rPr lang="en-US" altLang="ko-KR" sz="3500" dirty="0" smtClean="0">
                <a:solidFill>
                  <a:srgbClr val="0070C0"/>
                </a:solidFill>
                <a:latin typeface="+mj-lt"/>
                <a:ea typeface="HY목각파임B" panose="02030600000101010101" pitchFamily="18" charset="-127"/>
              </a:rPr>
              <a:t>&gt;</a:t>
            </a:r>
          </a:p>
          <a:p>
            <a:pPr marL="0" indent="0">
              <a:buNone/>
            </a:pPr>
            <a:r>
              <a:rPr lang="ko-KR" altLang="en-US" sz="3500" dirty="0" smtClean="0">
                <a:solidFill>
                  <a:srgbClr val="0070C0"/>
                </a:solidFill>
                <a:latin typeface="+mj-lt"/>
                <a:ea typeface="HY목각파임B" panose="02030600000101010101" pitchFamily="18" charset="-127"/>
              </a:rPr>
              <a:t>김창석 </a:t>
            </a:r>
            <a:r>
              <a:rPr lang="en-US" altLang="ko-KR" sz="3500" dirty="0" smtClean="0">
                <a:solidFill>
                  <a:srgbClr val="0070C0"/>
                </a:solidFill>
                <a:latin typeface="+mj-lt"/>
                <a:ea typeface="HY목각파임B" panose="02030600000101010101" pitchFamily="18" charset="-127"/>
              </a:rPr>
              <a:t>2024. </a:t>
            </a:r>
            <a:r>
              <a:rPr lang="ko-KR" altLang="en-US" sz="3500" dirty="0" err="1" smtClean="0">
                <a:solidFill>
                  <a:srgbClr val="0070C0"/>
                </a:solidFill>
                <a:latin typeface="+mj-lt"/>
                <a:ea typeface="HY목각파임B" panose="02030600000101010101" pitchFamily="18" charset="-127"/>
              </a:rPr>
              <a:t>한겨레출판</a:t>
            </a:r>
            <a:r>
              <a:rPr lang="en-US" altLang="ko-KR" sz="3500" dirty="0" smtClean="0">
                <a:solidFill>
                  <a:srgbClr val="0070C0"/>
                </a:solidFill>
                <a:latin typeface="+mj-lt"/>
                <a:ea typeface="HY목각파임B" panose="02030600000101010101" pitchFamily="18" charset="-127"/>
              </a:rPr>
              <a:t>                  </a:t>
            </a:r>
          </a:p>
        </p:txBody>
      </p:sp>
      <p:sp>
        <p:nvSpPr>
          <p:cNvPr id="4" name="AutoShape 2" descr="무엇을 어떻게 쓸 것인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5550" y="2441028"/>
            <a:ext cx="3124200" cy="441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255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43CB48-CDC7-45C3-B2AE-7C7EC4206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>
                <a:solidFill>
                  <a:schemeClr val="accent1"/>
                </a:solidFill>
              </a:rPr>
              <a:t>강의 목표와 컨셉트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24DB92-25A4-483E-8B94-4B80FFA1A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b="1" dirty="0"/>
              <a:t>1. </a:t>
            </a:r>
            <a:r>
              <a:rPr lang="ko-KR" altLang="en-US" b="1" dirty="0" smtClean="0"/>
              <a:t>필기 전형에 통과할 만한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시험 현장에서 </a:t>
            </a:r>
            <a:r>
              <a:rPr lang="ko-KR" altLang="en-US" b="1" dirty="0"/>
              <a:t>써도 되는 수준의 </a:t>
            </a:r>
            <a:r>
              <a:rPr lang="ko-KR" altLang="en-US" b="1" dirty="0" smtClean="0"/>
              <a:t>논술과 작문 </a:t>
            </a:r>
            <a:r>
              <a:rPr lang="en-US" altLang="ko-KR" b="1" dirty="0" smtClean="0"/>
              <a:t>5</a:t>
            </a:r>
            <a:r>
              <a:rPr lang="ko-KR" altLang="en-US" b="1" dirty="0" smtClean="0"/>
              <a:t>개</a:t>
            </a:r>
            <a:r>
              <a:rPr lang="en-US" altLang="ko-KR" b="1" dirty="0" smtClean="0"/>
              <a:t>~15</a:t>
            </a:r>
            <a:r>
              <a:rPr lang="ko-KR" altLang="en-US" b="1" dirty="0" smtClean="0"/>
              <a:t>개 </a:t>
            </a:r>
            <a:r>
              <a:rPr lang="ko-KR" altLang="en-US" b="1" dirty="0"/>
              <a:t>준비</a:t>
            </a:r>
            <a:endParaRPr lang="en-US" altLang="ko-K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en-US" altLang="ko-KR" b="1" dirty="0"/>
              <a:t>2. </a:t>
            </a:r>
            <a:r>
              <a:rPr lang="ko-KR" altLang="en-US" b="1" dirty="0" smtClean="0"/>
              <a:t>논술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분야별 논제와 논증할 명제 정리</a:t>
            </a:r>
            <a:r>
              <a:rPr lang="en-US" altLang="ko-KR" b="1" dirty="0" smtClean="0"/>
              <a:t> </a:t>
            </a:r>
          </a:p>
          <a:p>
            <a:pPr marL="0" indent="0"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  </a:t>
            </a:r>
            <a:r>
              <a:rPr lang="ko-KR" altLang="en-US" b="1" dirty="0" smtClean="0"/>
              <a:t>작문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자신에게 최적화한 작문 스타일 찾기</a:t>
            </a:r>
            <a:endParaRPr lang="en-US" altLang="ko-K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en-US" altLang="ko-KR" b="1" dirty="0"/>
              <a:t>3. </a:t>
            </a:r>
            <a:r>
              <a:rPr lang="ko-KR" altLang="en-US" b="1" dirty="0" smtClean="0"/>
              <a:t>자기 </a:t>
            </a:r>
            <a:r>
              <a:rPr lang="ko-KR" altLang="en-US" b="1" dirty="0"/>
              <a:t>글 수준과 장단점 파악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원하는 수강생에 한해 개별면담 </a:t>
            </a:r>
            <a:r>
              <a:rPr lang="en-US" altLang="ko-KR" b="1" dirty="0"/>
              <a:t>1</a:t>
            </a:r>
            <a:r>
              <a:rPr lang="ko-KR" altLang="en-US" b="1" dirty="0" smtClean="0"/>
              <a:t>회</a:t>
            </a:r>
            <a:r>
              <a:rPr lang="en-US" altLang="ko-KR" b="1" dirty="0"/>
              <a:t>) </a:t>
            </a:r>
            <a:r>
              <a:rPr lang="ko-KR" altLang="en-US" b="1" dirty="0"/>
              <a:t>공부방향 제시</a:t>
            </a:r>
            <a:endParaRPr lang="en-US" altLang="ko-KR" b="1" dirty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0851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43CB48-CDC7-45C3-B2AE-7C7EC4206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>
                <a:solidFill>
                  <a:schemeClr val="accent1"/>
                </a:solidFill>
              </a:rPr>
              <a:t>강의 진행 방식</a:t>
            </a:r>
            <a:r>
              <a:rPr lang="en-US" altLang="ko-KR" b="1" dirty="0">
                <a:solidFill>
                  <a:schemeClr val="accent1"/>
                </a:solidFill>
              </a:rPr>
              <a:t>(</a:t>
            </a:r>
            <a:r>
              <a:rPr lang="ko-KR" altLang="en-US" b="1" dirty="0" smtClean="0">
                <a:solidFill>
                  <a:schemeClr val="accent1"/>
                </a:solidFill>
              </a:rPr>
              <a:t>오프라인</a:t>
            </a:r>
            <a:r>
              <a:rPr lang="en-US" altLang="ko-KR" b="1" dirty="0" smtClean="0">
                <a:solidFill>
                  <a:schemeClr val="accent1"/>
                </a:solidFill>
              </a:rPr>
              <a:t>+</a:t>
            </a:r>
            <a:r>
              <a:rPr lang="ko-KR" altLang="en-US" b="1" dirty="0" smtClean="0">
                <a:solidFill>
                  <a:schemeClr val="accent1"/>
                </a:solidFill>
              </a:rPr>
              <a:t>온라인</a:t>
            </a:r>
            <a:r>
              <a:rPr lang="en-US" altLang="ko-KR" b="1" dirty="0" smtClean="0">
                <a:solidFill>
                  <a:schemeClr val="accent1"/>
                </a:solidFill>
              </a:rPr>
              <a:t>)</a:t>
            </a:r>
            <a:endParaRPr lang="ko-KR" altLang="en-US" b="1" dirty="0">
              <a:solidFill>
                <a:schemeClr val="accent1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24DB92-25A4-483E-8B94-4B80FFA1A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b="1" dirty="0" smtClean="0"/>
              <a:t>1. </a:t>
            </a:r>
            <a:r>
              <a:rPr lang="ko-KR" altLang="en-US" sz="2400" b="1" dirty="0" smtClean="0"/>
              <a:t>화요일과 금요일에 진행하는 오프라인 강의에서 </a:t>
            </a:r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차 초고를 평가하고</a:t>
            </a:r>
            <a:r>
              <a:rPr lang="en-US" altLang="ko-KR" sz="2400" b="1" dirty="0" smtClean="0"/>
              <a:t>, </a:t>
            </a:r>
            <a:r>
              <a:rPr lang="ko-KR" altLang="en-US" sz="2400" b="1" dirty="0" err="1" smtClean="0"/>
              <a:t>다시쓰기와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차 평가부터는 온라인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다음 카페 자신의 이름 폴더에 올리는 방식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에서 진행하고 필기 전형 통과 수준의 글이 될 때까지 피드백 평가를 반복하는 방식입니다</a:t>
            </a:r>
            <a:r>
              <a:rPr lang="en-US" altLang="ko-KR" sz="2400" b="1" dirty="0" smtClean="0"/>
              <a:t>.</a:t>
            </a:r>
            <a:endParaRPr lang="en-US" altLang="ko-KR" sz="2400" b="1" dirty="0"/>
          </a:p>
          <a:p>
            <a:pPr marL="0" indent="0">
              <a:buNone/>
            </a:pPr>
            <a:r>
              <a:rPr lang="en-US" altLang="ko-KR" sz="2400" b="1" dirty="0" smtClean="0"/>
              <a:t>2</a:t>
            </a:r>
            <a:r>
              <a:rPr lang="en-US" altLang="ko-KR" sz="2400" b="1" dirty="0"/>
              <a:t>. </a:t>
            </a:r>
            <a:r>
              <a:rPr lang="ko-KR" altLang="en-US" sz="2400" b="1" dirty="0"/>
              <a:t>대면 강의에서 쓴 </a:t>
            </a:r>
            <a:r>
              <a:rPr lang="ko-KR" altLang="en-US" sz="2400" b="1" dirty="0" smtClean="0"/>
              <a:t>논술 논제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작문 제시어가 </a:t>
            </a:r>
            <a:r>
              <a:rPr lang="ko-KR" altLang="en-US" sz="2400" b="1" dirty="0"/>
              <a:t>아니더라도 수강생이 쓰고 싶은 주제를 써서 초고를 올리면 같은 방식으로 강사가 </a:t>
            </a:r>
            <a:r>
              <a:rPr lang="ko-KR" altLang="en-US" sz="2400" b="1" dirty="0" smtClean="0"/>
              <a:t>평가와 피드백을 진행합니다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올리는 </a:t>
            </a:r>
            <a:r>
              <a:rPr lang="ko-KR" altLang="en-US" sz="2400" b="1" dirty="0"/>
              <a:t>시간이나 올리는 글의 개수 제한은 </a:t>
            </a:r>
            <a:r>
              <a:rPr lang="ko-KR" altLang="en-US" sz="2400" b="1" dirty="0" smtClean="0"/>
              <a:t>없습니다</a:t>
            </a:r>
            <a:r>
              <a:rPr lang="en-US" altLang="ko-KR" sz="2400" b="1" dirty="0" smtClean="0"/>
              <a:t>.</a:t>
            </a:r>
            <a:endParaRPr lang="en-US" altLang="ko-KR" sz="2400" b="1" dirty="0"/>
          </a:p>
          <a:p>
            <a:pPr marL="0" indent="0">
              <a:buNone/>
            </a:pPr>
            <a:r>
              <a:rPr lang="en-US" altLang="ko-KR" sz="2400" b="1" dirty="0" smtClean="0"/>
              <a:t>3. </a:t>
            </a:r>
            <a:r>
              <a:rPr lang="ko-KR" altLang="en-US" sz="2400" b="1" dirty="0" smtClean="0"/>
              <a:t>오프라인 강의 구성 </a:t>
            </a:r>
            <a:endParaRPr lang="en-US" altLang="ko-KR" sz="2400" b="1" dirty="0" smtClean="0"/>
          </a:p>
          <a:p>
            <a:pPr marL="0" indent="0">
              <a:buNone/>
            </a:pPr>
            <a:r>
              <a:rPr lang="ko-KR" altLang="en-US" sz="2400" b="1" dirty="0" smtClean="0"/>
              <a:t>논술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초고 평가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분야별 논제에 대한 논증할 명제 정리</a:t>
            </a:r>
            <a:endParaRPr lang="en-US" altLang="ko-KR" sz="2400" b="1" dirty="0"/>
          </a:p>
          <a:p>
            <a:pPr marL="0" indent="0">
              <a:buNone/>
            </a:pPr>
            <a:r>
              <a:rPr lang="ko-KR" altLang="en-US" sz="2400" b="1" dirty="0" smtClean="0"/>
              <a:t>작문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초고 평가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유형별 작문 스타일 분석</a:t>
            </a:r>
            <a:endParaRPr lang="en-US" altLang="ko-KR" sz="2400" b="1" dirty="0"/>
          </a:p>
          <a:p>
            <a:pPr marL="0" indent="0">
              <a:buNone/>
            </a:pP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69922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62CB77-611A-4CC8-BFB2-DB78560DE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/>
              <a:t>논증이란</a:t>
            </a:r>
            <a:r>
              <a:rPr lang="en-US" altLang="ko-KR" b="1" dirty="0"/>
              <a:t>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A1296D-7799-4604-A840-C02973463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55679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/>
              <a:t>                        </a:t>
            </a:r>
            <a:r>
              <a:rPr lang="ko-KR" altLang="en-US" dirty="0"/>
              <a:t>주장</a:t>
            </a:r>
          </a:p>
          <a:p>
            <a:pPr marL="0" indent="0">
              <a:buNone/>
            </a:pPr>
            <a:r>
              <a:rPr lang="en-US" altLang="ko-KR" dirty="0"/>
              <a:t>      </a:t>
            </a:r>
          </a:p>
          <a:p>
            <a:pPr marL="0" indent="0">
              <a:buNone/>
            </a:pPr>
            <a:r>
              <a:rPr lang="en-US" altLang="ko-KR" dirty="0"/>
              <a:t>        </a:t>
            </a:r>
            <a:r>
              <a:rPr lang="ko-KR" altLang="en-US" dirty="0"/>
              <a:t>전제</a:t>
            </a:r>
            <a:r>
              <a:rPr lang="en-US" altLang="ko-KR" dirty="0"/>
              <a:t>               </a:t>
            </a:r>
          </a:p>
          <a:p>
            <a:pPr marL="0" indent="0">
              <a:buNone/>
            </a:pPr>
            <a:r>
              <a:rPr lang="en-US" altLang="ko-KR" dirty="0"/>
              <a:t>                              </a:t>
            </a:r>
          </a:p>
          <a:p>
            <a:pPr marL="0" indent="0">
              <a:buNone/>
            </a:pPr>
            <a:r>
              <a:rPr lang="en-US" altLang="ko-KR" dirty="0"/>
              <a:t>                       </a:t>
            </a:r>
            <a:r>
              <a:rPr lang="ko-KR" altLang="en-US" dirty="0"/>
              <a:t>이유 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                      </a:t>
            </a:r>
            <a:r>
              <a:rPr lang="ko-KR" altLang="en-US" dirty="0"/>
              <a:t>근거</a:t>
            </a:r>
            <a:r>
              <a:rPr lang="en-US" altLang="ko-KR" dirty="0"/>
              <a:t>(</a:t>
            </a:r>
            <a:r>
              <a:rPr lang="ko-KR" altLang="en-US" dirty="0"/>
              <a:t>사실 </a:t>
            </a:r>
            <a:r>
              <a:rPr lang="en-US" altLang="ko-KR" dirty="0"/>
              <a:t>+ </a:t>
            </a:r>
            <a:r>
              <a:rPr lang="ko-KR" altLang="en-US" dirty="0"/>
              <a:t>데이터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31059E0E-AABA-4FB6-B664-B3073ED4F1BD}"/>
              </a:ext>
            </a:extLst>
          </p:cNvPr>
          <p:cNvSpPr/>
          <p:nvPr/>
        </p:nvSpPr>
        <p:spPr bwMode="auto">
          <a:xfrm>
            <a:off x="4007661" y="2592054"/>
            <a:ext cx="978408" cy="48463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b="1">
              <a:latin typeface="맑은 고딕" pitchFamily="50" charset="-127"/>
              <a:ea typeface="맑은 고딕" pitchFamily="50" charset="-127"/>
              <a:cs typeface="굴림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EF08DA28-33FB-4FCC-A087-6781C517C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907857" y="2477168"/>
            <a:ext cx="999831" cy="518205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D18D0648-0725-4B78-A76B-2A50684F4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671" y="4121729"/>
            <a:ext cx="518205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69388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/>
              <a:t>논증이란</a:t>
            </a:r>
            <a:r>
              <a:rPr lang="en-US" altLang="ko-KR" b="1" dirty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o-KR" altLang="en-US" b="1" dirty="0">
                <a:solidFill>
                  <a:srgbClr val="0070C0"/>
                </a:solidFill>
              </a:rPr>
              <a:t>주장</a:t>
            </a:r>
            <a:r>
              <a:rPr lang="ko-KR" altLang="en-US" b="1" dirty="0"/>
              <a:t> </a:t>
            </a:r>
            <a:r>
              <a:rPr lang="en-US" altLang="ko-KR" b="1" dirty="0"/>
              <a:t>: </a:t>
            </a:r>
            <a:r>
              <a:rPr lang="ko-KR" altLang="en-US" sz="2300" b="1" dirty="0"/>
              <a:t>시한부 환자의 안락사를 허용해야 한다</a:t>
            </a:r>
            <a:r>
              <a:rPr lang="en-US" altLang="ko-KR" sz="2300" b="1" dirty="0"/>
              <a:t>.</a:t>
            </a:r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b="1" dirty="0">
                <a:solidFill>
                  <a:srgbClr val="0070C0"/>
                </a:solidFill>
              </a:rPr>
              <a:t>이유</a:t>
            </a:r>
            <a:r>
              <a:rPr lang="ko-KR" altLang="en-US" b="1" dirty="0"/>
              <a:t> </a:t>
            </a:r>
            <a:r>
              <a:rPr lang="en-US" altLang="ko-KR" b="1" dirty="0"/>
              <a:t>: </a:t>
            </a:r>
            <a:r>
              <a:rPr lang="ko-KR" altLang="en-US" sz="2300" b="1" dirty="0"/>
              <a:t>시한부 환자는 자신의 행복을 위해 </a:t>
            </a:r>
            <a:r>
              <a:rPr lang="ko-KR" altLang="en-US" sz="2300" b="1" dirty="0" err="1"/>
              <a:t>고통없이</a:t>
            </a:r>
            <a:r>
              <a:rPr lang="ko-KR" altLang="en-US" sz="2300" b="1" dirty="0"/>
              <a:t> 죽을 권리가 있다</a:t>
            </a:r>
            <a:r>
              <a:rPr lang="en-US" altLang="ko-KR" sz="2300" b="1" dirty="0"/>
              <a:t>.</a:t>
            </a:r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b="1" dirty="0">
                <a:solidFill>
                  <a:srgbClr val="0070C0"/>
                </a:solidFill>
              </a:rPr>
              <a:t>근거</a:t>
            </a:r>
            <a:r>
              <a:rPr lang="ko-KR" altLang="en-US" b="1" dirty="0"/>
              <a:t> </a:t>
            </a:r>
            <a:r>
              <a:rPr lang="en-US" altLang="ko-KR" b="1" dirty="0"/>
              <a:t>: </a:t>
            </a:r>
            <a:r>
              <a:rPr lang="ko-KR" altLang="en-US" sz="2300" b="1" dirty="0"/>
              <a:t>말기 암환자 평균 생존기간 </a:t>
            </a:r>
            <a:r>
              <a:rPr lang="en-US" altLang="ko-KR" sz="2300" b="1" dirty="0"/>
              <a:t>8-10</a:t>
            </a:r>
            <a:r>
              <a:rPr lang="ko-KR" altLang="en-US" sz="2300" b="1" dirty="0"/>
              <a:t>개월 중 항암제 투약을 받지 않고 지낸 기간은 </a:t>
            </a:r>
            <a:r>
              <a:rPr lang="en-US" altLang="ko-KR" sz="2300" b="1" dirty="0"/>
              <a:t>10.4%</a:t>
            </a:r>
            <a:r>
              <a:rPr lang="ko-KR" altLang="en-US" sz="2300" b="1" dirty="0"/>
              <a:t>로 대부분의 암환자들이 </a:t>
            </a:r>
            <a:r>
              <a:rPr lang="ko-KR" altLang="en-US" sz="2300" b="1" dirty="0" smtClean="0"/>
              <a:t>마지막 순간까지 </a:t>
            </a:r>
            <a:r>
              <a:rPr lang="ko-KR" altLang="en-US" sz="2300" b="1" dirty="0"/>
              <a:t>항암제 투약을 받다가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임종 직전에서야 호스피스로 의뢰된다</a:t>
            </a:r>
            <a:r>
              <a:rPr lang="en-US" altLang="ko-KR" sz="2300" b="1" dirty="0"/>
              <a:t>. </a:t>
            </a:r>
            <a:r>
              <a:rPr lang="ko-KR" altLang="en-US" sz="2300" b="1" dirty="0"/>
              <a:t>마지막 순간까지 투약과 시술을 받으며 병원에 오지 않고 집에서 임종하는 전체 말기암환자의 </a:t>
            </a:r>
            <a:r>
              <a:rPr lang="en-US" altLang="ko-KR" sz="2300" b="1" dirty="0"/>
              <a:t>10%</a:t>
            </a:r>
            <a:r>
              <a:rPr lang="ko-KR" altLang="en-US" sz="2300" b="1" dirty="0"/>
              <a:t>는 제대로 통증조절조차 받을 수 없어</a:t>
            </a:r>
            <a:r>
              <a:rPr lang="en-US" altLang="ko-KR" sz="2300" b="1" dirty="0"/>
              <a:t>, </a:t>
            </a:r>
            <a:r>
              <a:rPr lang="ko-KR" altLang="en-US" sz="2300" b="1" dirty="0"/>
              <a:t>극심한 통증을 겪으며 임종을 맞이한다</a:t>
            </a:r>
            <a:r>
              <a:rPr lang="en-US" altLang="ko-KR" sz="2300" b="1" dirty="0"/>
              <a:t>.</a:t>
            </a:r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b="1" dirty="0">
                <a:solidFill>
                  <a:srgbClr val="0070C0"/>
                </a:solidFill>
              </a:rPr>
              <a:t>전제</a:t>
            </a:r>
            <a:r>
              <a:rPr lang="ko-KR" altLang="en-US" b="1" dirty="0"/>
              <a:t> </a:t>
            </a:r>
            <a:r>
              <a:rPr lang="en-US" altLang="ko-KR" b="1" dirty="0"/>
              <a:t>: </a:t>
            </a:r>
            <a:r>
              <a:rPr lang="ko-KR" altLang="en-US" sz="2200" b="1" dirty="0"/>
              <a:t>개인의 선택의 자유는 생명권을 포함한다</a:t>
            </a:r>
            <a:r>
              <a:rPr lang="en-US" altLang="ko-KR" sz="2200" b="1" dirty="0"/>
              <a:t>. </a:t>
            </a:r>
            <a:r>
              <a:rPr lang="ko-KR" altLang="en-US" sz="2200" b="1" dirty="0"/>
              <a:t>이는 법으로 규제할 수 없다</a:t>
            </a:r>
            <a:r>
              <a:rPr lang="en-US" altLang="ko-KR" sz="2200" b="1" dirty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A2D31E-FD78-492B-83A9-E6CBB4173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>
                <a:solidFill>
                  <a:schemeClr val="accent1"/>
                </a:solidFill>
              </a:rPr>
              <a:t>주요 논제의 쟁점과 논점 정리</a:t>
            </a:r>
            <a:r>
              <a:rPr lang="en-US" altLang="ko-KR" sz="3200" b="1" dirty="0">
                <a:solidFill>
                  <a:schemeClr val="accent1"/>
                </a:solidFill>
              </a:rPr>
              <a:t>(</a:t>
            </a:r>
            <a:r>
              <a:rPr lang="ko-KR" altLang="en-US" sz="3200" b="1" dirty="0">
                <a:solidFill>
                  <a:schemeClr val="accent1"/>
                </a:solidFill>
              </a:rPr>
              <a:t>분야별 주제별 정리</a:t>
            </a:r>
            <a:r>
              <a:rPr lang="en-US" altLang="ko-KR" sz="3200" b="1" dirty="0">
                <a:solidFill>
                  <a:schemeClr val="accent1"/>
                </a:solidFill>
              </a:rPr>
              <a:t>)</a:t>
            </a:r>
            <a:br>
              <a:rPr lang="en-US" altLang="ko-KR" sz="3200" b="1" dirty="0">
                <a:solidFill>
                  <a:schemeClr val="accent1"/>
                </a:solidFill>
              </a:rPr>
            </a:br>
            <a:endParaRPr lang="ko-KR" altLang="en-US" sz="3200" b="1" dirty="0">
              <a:solidFill>
                <a:schemeClr val="accent1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A340C7-B7E8-454F-890E-543803F28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/>
              <a:t>- </a:t>
            </a:r>
            <a:r>
              <a:rPr lang="ko-KR" altLang="en-US" dirty="0"/>
              <a:t>논술은 특정한 주제에 대해서 체계적이고 </a:t>
            </a:r>
            <a:r>
              <a:rPr lang="ko-KR" altLang="en-US" dirty="0" err="1"/>
              <a:t>깊이있게</a:t>
            </a:r>
            <a:r>
              <a:rPr lang="ko-KR" altLang="en-US" dirty="0"/>
              <a:t> 공부한 사람이 차별성 있는 쓸 수 있는 성격의 글이다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- </a:t>
            </a:r>
            <a:r>
              <a:rPr lang="ko-KR" altLang="en-US" dirty="0"/>
              <a:t>출제 가능성이 높은 주제부터 내용을 종합적으로</a:t>
            </a:r>
            <a:r>
              <a:rPr lang="en-US" altLang="ko-KR" dirty="0"/>
              <a:t>, </a:t>
            </a:r>
            <a:r>
              <a:rPr lang="ko-KR" altLang="en-US" dirty="0"/>
              <a:t>체계적으로</a:t>
            </a:r>
            <a:r>
              <a:rPr lang="en-US" altLang="ko-KR" dirty="0"/>
              <a:t>, </a:t>
            </a:r>
            <a:r>
              <a:rPr lang="ko-KR" altLang="en-US" dirty="0" err="1"/>
              <a:t>깊이있게</a:t>
            </a:r>
            <a:r>
              <a:rPr lang="ko-KR" altLang="en-US" dirty="0"/>
              <a:t> 정리하는 방식의 공부가 필요하다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- </a:t>
            </a:r>
            <a:r>
              <a:rPr lang="ko-KR" altLang="en-US" dirty="0"/>
              <a:t>분야별로 출제 가능성이 높은 주제들을 골라서 주요한 개념과 쟁점</a:t>
            </a:r>
            <a:r>
              <a:rPr lang="en-US" altLang="ko-KR" dirty="0"/>
              <a:t>/</a:t>
            </a:r>
            <a:r>
              <a:rPr lang="ko-KR" altLang="en-US" dirty="0"/>
              <a:t>논점 등을 정리할 필요가 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- </a:t>
            </a:r>
            <a:r>
              <a:rPr lang="ko-KR" altLang="en-US" dirty="0"/>
              <a:t>활용할 수 있는 자료는 기존에 이미 정리가 되어있는 논제정리 내용</a:t>
            </a:r>
            <a:r>
              <a:rPr lang="en-US" altLang="ko-KR" dirty="0"/>
              <a:t>, </a:t>
            </a:r>
            <a:r>
              <a:rPr lang="ko-KR" altLang="en-US" dirty="0"/>
              <a:t>필수적으로 읽어야 할 것으로 보이는 책</a:t>
            </a:r>
            <a:r>
              <a:rPr lang="en-US" altLang="ko-KR" dirty="0"/>
              <a:t>(</a:t>
            </a:r>
            <a:r>
              <a:rPr lang="ko-KR" altLang="en-US" dirty="0"/>
              <a:t>발췌독을 권함</a:t>
            </a:r>
            <a:r>
              <a:rPr lang="en-US" altLang="ko-KR" dirty="0"/>
              <a:t>), </a:t>
            </a:r>
            <a:r>
              <a:rPr lang="ko-KR" altLang="en-US" dirty="0"/>
              <a:t>논문</a:t>
            </a:r>
            <a:r>
              <a:rPr lang="en-US" altLang="ko-KR" dirty="0"/>
              <a:t>, </a:t>
            </a:r>
            <a:r>
              <a:rPr lang="ko-KR" altLang="en-US" dirty="0"/>
              <a:t>기사 자료 등이다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86763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D3E3AF-D49C-47EE-83F6-14759DB17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>
                <a:solidFill>
                  <a:schemeClr val="accent1"/>
                </a:solidFill>
              </a:rPr>
              <a:t>주요 논제와 논증할 명제 정리</a:t>
            </a:r>
            <a:r>
              <a:rPr lang="en-US" altLang="ko-KR" sz="3200" b="1" dirty="0">
                <a:solidFill>
                  <a:schemeClr val="accent1"/>
                </a:solidFill>
              </a:rPr>
              <a:t>(</a:t>
            </a:r>
            <a:r>
              <a:rPr lang="ko-KR" altLang="en-US" sz="3200" b="1" dirty="0">
                <a:solidFill>
                  <a:schemeClr val="accent1"/>
                </a:solidFill>
              </a:rPr>
              <a:t>사례</a:t>
            </a:r>
            <a:r>
              <a:rPr lang="en-US" altLang="ko-KR" sz="3200" b="1" dirty="0">
                <a:solidFill>
                  <a:schemeClr val="accent1"/>
                </a:solidFill>
              </a:rPr>
              <a:t>)</a:t>
            </a:r>
            <a:br>
              <a:rPr lang="en-US" altLang="ko-KR" sz="3200" b="1" dirty="0">
                <a:solidFill>
                  <a:schemeClr val="accent1"/>
                </a:solidFill>
              </a:rPr>
            </a:br>
            <a:endParaRPr lang="ko-KR" altLang="en-US" sz="3200" b="1" dirty="0">
              <a:solidFill>
                <a:schemeClr val="accent1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6CA3ADE-35EE-4323-965B-EC3F9F24C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011" y="1858876"/>
            <a:ext cx="10515600" cy="4351338"/>
          </a:xfrm>
        </p:spPr>
        <p:txBody>
          <a:bodyPr>
            <a:normAutofit/>
          </a:bodyPr>
          <a:lstStyle/>
          <a:p>
            <a:pPr fontAlgn="base"/>
            <a:r>
              <a:rPr lang="ko-KR" altLang="en-US" sz="1800" b="1" dirty="0"/>
              <a:t>논제 </a:t>
            </a:r>
            <a:r>
              <a:rPr lang="en-US" altLang="ko-KR" sz="1800" b="1" dirty="0"/>
              <a:t>: </a:t>
            </a:r>
            <a:r>
              <a:rPr lang="ko-KR" altLang="en-US" sz="1800" b="1" dirty="0"/>
              <a:t>한국정당 구조는 외형적으로는 다당제를 추구하지만</a:t>
            </a:r>
            <a:r>
              <a:rPr lang="en-US" altLang="ko-KR" sz="1800" b="1" dirty="0"/>
              <a:t>, </a:t>
            </a:r>
            <a:r>
              <a:rPr lang="ko-KR" altLang="en-US" sz="1800" b="1" dirty="0"/>
              <a:t>실질적으로는 양당제라는 평가를 받고 있다</a:t>
            </a:r>
            <a:r>
              <a:rPr lang="en-US" altLang="ko-KR" sz="1800" b="1" dirty="0"/>
              <a:t>. </a:t>
            </a:r>
            <a:r>
              <a:rPr lang="ko-KR" altLang="en-US" sz="1800" b="1" dirty="0"/>
              <a:t>실질적인 양당제의 폐해를 극복하기 위해 제안된 중대선구제도가 바람직한 정치 개혁의 방향인가</a:t>
            </a:r>
            <a:r>
              <a:rPr lang="en-US" altLang="ko-KR" sz="1800" b="1" dirty="0"/>
              <a:t>. </a:t>
            </a:r>
            <a:r>
              <a:rPr lang="ko-KR" altLang="en-US" sz="1800" b="1" dirty="0"/>
              <a:t>그렇다면 그 이유를</a:t>
            </a:r>
            <a:r>
              <a:rPr lang="en-US" altLang="ko-KR" sz="1800" b="1" dirty="0"/>
              <a:t>, </a:t>
            </a:r>
            <a:r>
              <a:rPr lang="ko-KR" altLang="en-US" sz="1800" b="1" dirty="0"/>
              <a:t>그렇지 않다면 그 이유와 함께 대안을 논하라</a:t>
            </a:r>
            <a:r>
              <a:rPr lang="en-US" altLang="ko-KR" sz="1800" b="1" dirty="0"/>
              <a:t>.</a:t>
            </a:r>
            <a:endParaRPr lang="ko-KR" altLang="en-US" sz="1800" b="1" dirty="0"/>
          </a:p>
          <a:p>
            <a:endParaRPr lang="en-US" altLang="ko-KR" sz="1800" dirty="0"/>
          </a:p>
          <a:p>
            <a:pPr marL="0" indent="0" fontAlgn="base">
              <a:buNone/>
            </a:pPr>
            <a:r>
              <a:rPr lang="ko-KR" altLang="en-US" sz="2000" dirty="0"/>
              <a:t>① 양당제의 장점과 단점은 무엇인가</a:t>
            </a:r>
            <a:r>
              <a:rPr lang="en-US" altLang="ko-KR" sz="2000" dirty="0"/>
              <a:t>. </a:t>
            </a:r>
            <a:r>
              <a:rPr lang="ko-KR" altLang="en-US" sz="2000" dirty="0"/>
              <a:t>장단점을 보여주는 사례와 국가 포함</a:t>
            </a:r>
          </a:p>
          <a:p>
            <a:pPr marL="0" indent="0" fontAlgn="base">
              <a:buNone/>
            </a:pPr>
            <a:r>
              <a:rPr lang="ko-KR" altLang="en-US" sz="2000" dirty="0"/>
              <a:t>② 다당제의 장점과 단점은 무엇인가</a:t>
            </a:r>
            <a:r>
              <a:rPr lang="en-US" altLang="ko-KR" sz="2000" dirty="0"/>
              <a:t>. </a:t>
            </a:r>
            <a:r>
              <a:rPr lang="ko-KR" altLang="en-US" sz="2000" dirty="0"/>
              <a:t>장단점을 보여주는 사례와 국가 포함</a:t>
            </a:r>
          </a:p>
          <a:p>
            <a:pPr marL="0" indent="0" fontAlgn="base">
              <a:buNone/>
            </a:pPr>
            <a:r>
              <a:rPr lang="ko-KR" altLang="en-US" sz="2000" dirty="0"/>
              <a:t>③ 양당제 또는 다당제 구조가 실질적 민주주의 실현과 연관된다면 어떤 점에서 그렇다고 할 수 있는가</a:t>
            </a:r>
            <a:endParaRPr lang="en-US" altLang="ko-KR" sz="2000" dirty="0"/>
          </a:p>
          <a:p>
            <a:pPr marL="0" indent="0" fontAlgn="base">
              <a:buNone/>
            </a:pPr>
            <a:r>
              <a:rPr lang="ko-KR" altLang="en-US" sz="2000" dirty="0"/>
              <a:t>④ 중대선거구제로의 개편이 실질적인 양당제의 폐해를 극복할 수 있는 대안이 되는가</a:t>
            </a:r>
            <a:r>
              <a:rPr lang="en-US" altLang="ko-KR" sz="2000" dirty="0"/>
              <a:t>. </a:t>
            </a:r>
            <a:r>
              <a:rPr lang="ko-KR" altLang="en-US" sz="2000" dirty="0"/>
              <a:t>그렇다면 그 이유는 무엇인가</a:t>
            </a:r>
            <a:r>
              <a:rPr lang="en-US" altLang="ko-KR" sz="2000" dirty="0"/>
              <a:t>.</a:t>
            </a:r>
          </a:p>
          <a:p>
            <a:pPr marL="0" indent="0" fontAlgn="base">
              <a:buNone/>
            </a:pPr>
            <a:r>
              <a:rPr lang="ko-KR" altLang="en-US" sz="2000" dirty="0"/>
              <a:t>중대선가구제가 대안이 될 수 없다면 그 이유는 무엇인가</a:t>
            </a:r>
            <a:r>
              <a:rPr lang="en-US" altLang="ko-KR" sz="2000" dirty="0"/>
              <a:t>. </a:t>
            </a:r>
            <a:r>
              <a:rPr lang="ko-KR" altLang="en-US" sz="2000" dirty="0"/>
              <a:t>중대선거구제가 대안이 아니라면 다른 대안은 무엇인가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20649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0C1F0A-1473-4921-8397-3AD1FD8D2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>
                <a:solidFill>
                  <a:schemeClr val="accent1"/>
                </a:solidFill>
              </a:rPr>
              <a:t>강의 일정</a:t>
            </a:r>
            <a:r>
              <a:rPr lang="en-US" altLang="ko-KR" sz="3200" b="1" dirty="0">
                <a:solidFill>
                  <a:schemeClr val="accent1"/>
                </a:solidFill>
              </a:rPr>
              <a:t/>
            </a:r>
            <a:br>
              <a:rPr lang="en-US" altLang="ko-KR" sz="3200" b="1" dirty="0">
                <a:solidFill>
                  <a:schemeClr val="accent1"/>
                </a:solidFill>
              </a:rPr>
            </a:br>
            <a:endParaRPr lang="ko-KR" altLang="en-US" sz="3200" b="1" dirty="0">
              <a:solidFill>
                <a:schemeClr val="accent1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FEB8BF-5C8C-4E8E-B355-AA02423CC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94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ko-KR" sz="2400" b="1" dirty="0" smtClean="0"/>
              <a:t>1.  6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16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화</a:t>
            </a:r>
            <a:r>
              <a:rPr lang="en-US" altLang="ko-KR" sz="2400" b="1" dirty="0" smtClean="0"/>
              <a:t>) </a:t>
            </a:r>
            <a:r>
              <a:rPr lang="ko-KR" altLang="en-US" sz="2400" b="1" dirty="0" err="1" smtClean="0"/>
              <a:t>프리젠테이션</a:t>
            </a:r>
            <a:r>
              <a:rPr lang="en-US" altLang="ko-KR" sz="2400" b="1" dirty="0" smtClean="0"/>
              <a:t>, </a:t>
            </a:r>
            <a:r>
              <a:rPr lang="ko-KR" altLang="en-US" sz="2400" b="1" dirty="0" err="1" smtClean="0"/>
              <a:t>논술준비법</a:t>
            </a:r>
            <a:r>
              <a:rPr lang="ko-KR" altLang="en-US" sz="2400" b="1" dirty="0" smtClean="0"/>
              <a:t> 핵심 전략</a:t>
            </a:r>
            <a:endParaRPr lang="en-US" altLang="ko-KR" sz="2400" b="1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400" b="1" dirty="0" smtClean="0"/>
              <a:t>2.  6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19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 </a:t>
            </a:r>
            <a:r>
              <a:rPr lang="ko-KR" altLang="en-US" sz="2400" b="1" dirty="0" smtClean="0"/>
              <a:t>정치 </a:t>
            </a:r>
            <a:r>
              <a:rPr lang="ko-KR" altLang="en-US" sz="2400" b="1" dirty="0"/>
              <a:t>분야 </a:t>
            </a:r>
            <a:r>
              <a:rPr lang="ko-KR" altLang="en-US" sz="2400" b="1" dirty="0" smtClean="0"/>
              <a:t>논증할 명제</a:t>
            </a:r>
            <a:endParaRPr lang="en-US" altLang="ko-KR" sz="24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400" b="1" dirty="0" smtClean="0"/>
              <a:t>3.  </a:t>
            </a:r>
            <a:r>
              <a:rPr lang="en-US" altLang="ko-KR" sz="2400" b="1" dirty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23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화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 </a:t>
            </a:r>
            <a:r>
              <a:rPr lang="ko-KR" altLang="en-US" sz="2400" b="1" dirty="0" smtClean="0"/>
              <a:t>사회 </a:t>
            </a:r>
            <a:r>
              <a:rPr lang="ko-KR" altLang="en-US" sz="2400" b="1" dirty="0"/>
              <a:t>분야 </a:t>
            </a:r>
            <a:r>
              <a:rPr lang="ko-KR" altLang="en-US" sz="2400" b="1" dirty="0" smtClean="0"/>
              <a:t>논증할 명제   </a:t>
            </a:r>
            <a:endParaRPr lang="en-US" altLang="ko-KR" sz="24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400" b="1" dirty="0" smtClean="0"/>
              <a:t>4.  </a:t>
            </a:r>
            <a:r>
              <a:rPr lang="en-US" altLang="ko-KR" sz="2400" b="1" dirty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26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금</a:t>
            </a:r>
            <a:r>
              <a:rPr lang="en-US" altLang="ko-KR" sz="2400" b="1" dirty="0" smtClean="0"/>
              <a:t>) </a:t>
            </a:r>
            <a:r>
              <a:rPr lang="ko-KR" altLang="en-US" sz="2400" b="1" dirty="0" smtClean="0"/>
              <a:t>경제 분야 논증할 명제</a:t>
            </a:r>
            <a:endParaRPr lang="en-US" altLang="ko-KR" sz="24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400" b="1" dirty="0" smtClean="0"/>
              <a:t>5.  </a:t>
            </a:r>
            <a:r>
              <a:rPr lang="en-US" altLang="ko-KR" sz="2400" b="1" dirty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30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화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 </a:t>
            </a:r>
            <a:r>
              <a:rPr lang="ko-KR" altLang="en-US" sz="2400" b="1" dirty="0" smtClean="0"/>
              <a:t>저널리즘 분야 논증할 명제</a:t>
            </a:r>
            <a:r>
              <a:rPr lang="en-US" altLang="ko-KR" sz="2400" b="1" dirty="0" smtClean="0"/>
              <a:t> </a:t>
            </a:r>
            <a:endParaRPr lang="en-US" altLang="ko-KR" sz="24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400" b="1" dirty="0" smtClean="0"/>
              <a:t>6. 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3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금</a:t>
            </a:r>
            <a:r>
              <a:rPr lang="en-US" altLang="ko-KR" sz="2400" b="1" dirty="0" smtClean="0"/>
              <a:t>) </a:t>
            </a:r>
            <a:r>
              <a:rPr lang="ko-KR" altLang="en-US" sz="2400" b="1" dirty="0" smtClean="0"/>
              <a:t>글 평가와 개인별 공부 방향 </a:t>
            </a:r>
            <a:endParaRPr lang="en-US" altLang="ko-KR" sz="24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400" b="1" dirty="0" smtClean="0"/>
              <a:t>7.  </a:t>
            </a:r>
            <a:r>
              <a:rPr lang="en-US" altLang="ko-KR" sz="2400" b="1" dirty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화</a:t>
            </a:r>
            <a:r>
              <a:rPr lang="en-US" altLang="ko-KR" sz="2400" b="1" dirty="0" smtClean="0"/>
              <a:t>) </a:t>
            </a:r>
            <a:r>
              <a:rPr lang="ko-KR" altLang="en-US" b="1" dirty="0"/>
              <a:t> </a:t>
            </a:r>
            <a:r>
              <a:rPr lang="ko-KR" altLang="en-US" sz="2400" b="1" dirty="0" smtClean="0"/>
              <a:t>작문 </a:t>
            </a:r>
            <a:r>
              <a:rPr lang="ko-KR" altLang="en-US" sz="2400" b="1" dirty="0" err="1" smtClean="0"/>
              <a:t>준비법의</a:t>
            </a:r>
            <a:r>
              <a:rPr lang="ko-KR" altLang="en-US" sz="2400" b="1" dirty="0" smtClean="0"/>
              <a:t> 핵심 전략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자기만의 스타일 찾기</a:t>
            </a:r>
            <a:r>
              <a:rPr lang="ko-KR" altLang="en-US" sz="2400" b="1" dirty="0"/>
              <a:t/>
            </a:r>
            <a:br>
              <a:rPr lang="ko-KR" altLang="en-US" sz="2400" b="1" dirty="0"/>
            </a:br>
            <a:r>
              <a:rPr lang="en-US" altLang="ko-KR" sz="2400" b="1" dirty="0" smtClean="0"/>
              <a:t>8.  7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10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금</a:t>
            </a:r>
            <a:r>
              <a:rPr lang="en-US" altLang="ko-KR" sz="2400" b="1" dirty="0" smtClean="0"/>
              <a:t>) </a:t>
            </a:r>
            <a:r>
              <a:rPr lang="ko-KR" altLang="en-US" sz="2400" b="1" dirty="0"/>
              <a:t>잘</a:t>
            </a:r>
            <a:r>
              <a:rPr lang="ko-KR" altLang="en-US" sz="2400" b="1" dirty="0" smtClean="0"/>
              <a:t> </a:t>
            </a:r>
            <a:r>
              <a:rPr lang="ko-KR" altLang="en-US" sz="2400" b="1" dirty="0"/>
              <a:t>쓴 작문 사례 </a:t>
            </a:r>
            <a:r>
              <a:rPr lang="ko-KR" altLang="en-US" sz="2400" b="1" dirty="0" smtClean="0"/>
              <a:t>분석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논픽션 에세이 스타일 분석</a:t>
            </a:r>
            <a:endParaRPr lang="en-US" altLang="ko-KR" sz="24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400" b="1" dirty="0" smtClean="0"/>
              <a:t>9.  </a:t>
            </a:r>
            <a:r>
              <a:rPr lang="en-US" altLang="ko-KR" sz="2400" b="1" dirty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14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화</a:t>
            </a:r>
            <a:r>
              <a:rPr lang="en-US" altLang="ko-KR" sz="2400" b="1" dirty="0" smtClean="0"/>
              <a:t>) </a:t>
            </a:r>
            <a:r>
              <a:rPr lang="ko-KR" altLang="en-US" sz="2400" b="1" dirty="0" smtClean="0"/>
              <a:t>잘 쓴 작문 사례 분석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픽션 스토리 스타일 분석</a:t>
            </a:r>
            <a:endParaRPr lang="en-US" altLang="ko-KR" sz="2400" b="1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400" b="1" dirty="0" smtClean="0"/>
              <a:t>10.  7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21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화</a:t>
            </a:r>
            <a:r>
              <a:rPr lang="en-US" altLang="ko-KR" sz="2400" b="1" dirty="0" smtClean="0"/>
              <a:t>) </a:t>
            </a:r>
            <a:r>
              <a:rPr lang="ko-KR" altLang="en-US" sz="2400" b="1" dirty="0" smtClean="0"/>
              <a:t>글 평가와 개인별 공부 방향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74120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1D61AA-C45C-4CAD-B6EF-C3F4BB63A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</a:t>
            </a:r>
            <a:r>
              <a:rPr lang="ko-KR" altLang="en-US" b="1" dirty="0" smtClean="0">
                <a:solidFill>
                  <a:schemeClr val="tx2"/>
                </a:solidFill>
                <a:latin typeface="HY목각파임B" panose="02030600000101010101" pitchFamily="18" charset="-127"/>
                <a:ea typeface="HY목각파임B" panose="02030600000101010101" pitchFamily="18" charset="-127"/>
              </a:rPr>
              <a:t>수강 관련 정보</a:t>
            </a:r>
            <a:endParaRPr lang="ko-KR" altLang="en-US" b="1" dirty="0">
              <a:solidFill>
                <a:schemeClr val="tx2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69A1E6-EDC0-465A-96BF-B488CB930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다음 </a:t>
            </a: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카페 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: </a:t>
            </a:r>
            <a:r>
              <a:rPr lang="ko-KR" altLang="en-US" dirty="0" err="1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김창석논술작문실전반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2</a:t>
            </a:r>
            <a:endParaRPr lang="en-US" altLang="ko-KR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카페</a:t>
            </a:r>
            <a:r>
              <a:rPr lang="en-US" altLang="ko-KR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 </a:t>
            </a: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주소 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: cafe.daum.net/silzun2</a:t>
            </a:r>
          </a:p>
          <a:p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과제와 </a:t>
            </a:r>
            <a:r>
              <a:rPr lang="ko-KR" altLang="en-US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글 평가를 이곳에서 진행합니다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.</a:t>
            </a:r>
          </a:p>
          <a:p>
            <a:r>
              <a:rPr lang="ko-KR" altLang="en-US" dirty="0" err="1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카톡방을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 </a:t>
            </a: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운영합니다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. </a:t>
            </a: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강의 문의사항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, </a:t>
            </a:r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공부와 관련한 궁금한 점 등이 있으면 일대일 대화를 요청하면 됩니다</a:t>
            </a:r>
            <a:r>
              <a:rPr lang="en-US" altLang="ko-KR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r>
              <a:rPr lang="ko-KR" altLang="en-US" dirty="0" smtClean="0">
                <a:latin typeface="HY목각파임B" panose="02030600000101010101" pitchFamily="18" charset="-127"/>
                <a:ea typeface="HY목각파임B" panose="02030600000101010101" pitchFamily="18" charset="-127"/>
              </a:rPr>
              <a:t>김창석 </a:t>
            </a:r>
            <a:r>
              <a:rPr lang="ko-KR" altLang="en-US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이메일 주소 </a:t>
            </a:r>
            <a:r>
              <a:rPr lang="en-US" altLang="ko-KR" dirty="0">
                <a:latin typeface="HY목각파임B" panose="02030600000101010101" pitchFamily="18" charset="-127"/>
                <a:ea typeface="HY목각파임B" panose="02030600000101010101" pitchFamily="18" charset="-127"/>
              </a:rPr>
              <a:t>: </a:t>
            </a:r>
            <a:r>
              <a:rPr lang="en-US" altLang="ko-KR" dirty="0">
                <a:latin typeface="HY목각파임B" panose="02030600000101010101" pitchFamily="18" charset="-127"/>
                <a:ea typeface="HY목각파임B" panose="02030600000101010101" pitchFamily="18" charset="-127"/>
                <a:hlinkClick r:id="rId3"/>
              </a:rPr>
              <a:t>naildown@hanmail.net</a:t>
            </a:r>
            <a:endParaRPr lang="en-US" altLang="ko-KR" sz="1800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  <a:p>
            <a:r>
              <a:rPr lang="en-US" altLang="ko-KR" dirty="0" smtClean="0">
                <a:solidFill>
                  <a:srgbClr val="0070C0"/>
                </a:solidFill>
                <a:latin typeface="+mj-lt"/>
                <a:ea typeface="HY목각파임B" panose="02030600000101010101" pitchFamily="18" charset="-127"/>
              </a:rPr>
              <a:t>010-8924-8348</a:t>
            </a:r>
          </a:p>
          <a:p>
            <a:pPr marL="0" indent="0">
              <a:buNone/>
            </a:pPr>
            <a:endParaRPr lang="ko-KR" altLang="en-US" sz="1800" dirty="0">
              <a:latin typeface="HY목각파임B" panose="02030600000101010101" pitchFamily="18" charset="-127"/>
              <a:ea typeface="HY목각파임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622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22808</TotalTime>
  <Words>675</Words>
  <Application>Microsoft Office PowerPoint</Application>
  <PresentationFormat>와이드스크린</PresentationFormat>
  <Paragraphs>84</Paragraphs>
  <Slides>10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5" baseType="lpstr">
      <vt:lpstr>HY목각파임B</vt:lpstr>
      <vt:lpstr>굴림</vt:lpstr>
      <vt:lpstr>맑은 고딕</vt:lpstr>
      <vt:lpstr>Arial</vt:lpstr>
      <vt:lpstr>Office 테마</vt:lpstr>
      <vt:lpstr>김창석논술작문실전반2</vt:lpstr>
      <vt:lpstr>강의 목표와 컨셉트</vt:lpstr>
      <vt:lpstr>강의 진행 방식(오프라인+온라인)</vt:lpstr>
      <vt:lpstr>논증이란?</vt:lpstr>
      <vt:lpstr>논증이란?</vt:lpstr>
      <vt:lpstr>주요 논제의 쟁점과 논점 정리(분야별 주제별 정리) </vt:lpstr>
      <vt:lpstr>주요 논제와 논증할 명제 정리(사례) </vt:lpstr>
      <vt:lpstr>강의 일정 </vt:lpstr>
      <vt:lpstr> 수강 관련 정보</vt:lpstr>
      <vt:lpstr> 수강 관련 정보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김창석의 논술 완성반</dc:title>
  <dc:creator>kimcs</dc:creator>
  <cp:lastModifiedBy>etomato</cp:lastModifiedBy>
  <cp:revision>111</cp:revision>
  <cp:lastPrinted>2021-06-25T09:43:33Z</cp:lastPrinted>
  <dcterms:created xsi:type="dcterms:W3CDTF">2017-10-24T06:00:47Z</dcterms:created>
  <dcterms:modified xsi:type="dcterms:W3CDTF">2026-06-16T06:10:17Z</dcterms:modified>
</cp:coreProperties>
</file>