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92" r:id="rId3"/>
    <p:sldId id="297" r:id="rId4"/>
    <p:sldId id="258" r:id="rId5"/>
    <p:sldId id="4605" r:id="rId6"/>
    <p:sldId id="259" r:id="rId7"/>
    <p:sldId id="261" r:id="rId8"/>
    <p:sldId id="263" r:id="rId9"/>
    <p:sldId id="264" r:id="rId10"/>
    <p:sldId id="265" r:id="rId11"/>
    <p:sldId id="266" r:id="rId12"/>
    <p:sldId id="293" r:id="rId13"/>
    <p:sldId id="29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6" r:id="rId38"/>
    <p:sldId id="290" r:id="rId39"/>
    <p:sldId id="291" r:id="rId40"/>
    <p:sldId id="4606" r:id="rId41"/>
    <p:sldId id="4607" r:id="rId42"/>
    <p:sldId id="4608" r:id="rId43"/>
    <p:sldId id="4609" r:id="rId44"/>
    <p:sldId id="4610" r:id="rId45"/>
    <p:sldId id="4611" r:id="rId46"/>
    <p:sldId id="4614" r:id="rId47"/>
    <p:sldId id="4612" r:id="rId48"/>
    <p:sldId id="4613" r:id="rId49"/>
    <p:sldId id="4615" r:id="rId50"/>
    <p:sldId id="4617" r:id="rId51"/>
    <p:sldId id="4618" r:id="rId52"/>
    <p:sldId id="4619" r:id="rId53"/>
    <p:sldId id="4620" r:id="rId54"/>
    <p:sldId id="4621" r:id="rId55"/>
    <p:sldId id="4622" r:id="rId56"/>
    <p:sldId id="4616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1" clrIdx="0">
    <p:extLst>
      <p:ext uri="{19B8F6BF-5375-455C-9EA6-DF929625EA0E}">
        <p15:presenceInfo xmlns:p15="http://schemas.microsoft.com/office/powerpoint/2012/main" userId="Wi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99"/>
    <a:srgbClr val="C2E49C"/>
    <a:srgbClr val="00FF99"/>
    <a:srgbClr val="98DC98"/>
    <a:srgbClr val="F17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46" autoAdjust="0"/>
    <p:restoredTop sz="95134" autoAdjust="0"/>
  </p:normalViewPr>
  <p:slideViewPr>
    <p:cSldViewPr snapToGrid="0">
      <p:cViewPr varScale="1">
        <p:scale>
          <a:sx n="93" d="100"/>
          <a:sy n="93" d="100"/>
        </p:scale>
        <p:origin x="78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55541-B57B-4695-92C9-D58EC5F6594F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A2314-3BA6-4517-A669-4547FD05FC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19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D37B10-5B4E-433D-8836-37501FCE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FD1C942-15EC-4609-BC21-E059561E0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2D94E5-1604-46DE-BF37-F145D3CD4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AC1D5C-13F9-4295-AEDD-E20F07D4D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F6CD09-F6EF-4392-83AC-BF9460A3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9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396174-04E8-49A1-BBF8-FA2088D5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FDC5ABE-FE59-4492-8EC8-6D0373931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3E1FCE-C48E-471B-B147-AD948AD8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A2BA75-BF3D-47A1-8618-517BF0E3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7DE7B4-0F1A-4F61-861D-DC01CA3E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97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C7A7564-D320-44BA-AB2D-95BB4643D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CDAB081-66D4-476D-83AF-FFB0E775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C8D6B4-05FD-4524-A155-59D6AEC0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EFE3A7-71DA-45FE-908F-F6538FE5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4C4520-818F-4C03-A5D4-142DF559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32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B7FFA8-C63E-45CE-8A6E-973C6C18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CFC5D8-8133-4B31-B57E-014D1952F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0D802B-C80F-4BCB-8455-B0D25404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A085D3-C7CC-4BAF-A10E-1B964A07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F08EFC-084F-45C8-BE72-B0055A40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7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4B68F5-F4C4-4947-8AA6-C8D44370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D606FCE-C8C1-4FFC-8BFC-FDB84C8E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442656-8CE7-4F6A-BA54-E9AEF245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1D5C6E-11B1-48A4-83B2-19223ADB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896D1C-BEE9-4937-A7A0-D31D4EEA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7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F1D0C2-4116-490A-A26D-933C077C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600506-87AD-4187-B608-D7DFC3A84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297743E-C9FE-4AB5-84F3-B808C22D2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4611A8-3107-4108-8761-7573CFC1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54864C-7EDB-4280-9167-139490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DFEF7F-C9D1-468C-812C-20212601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2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F956DF-FA68-4AA2-842D-A01C1EDE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6F75F6-19A2-4990-80E6-34060C745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D576A58-C83A-428F-9304-B53CABAA0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308606-6CCC-4C2E-BB11-516546F17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0606F73-5B8F-420F-9AE2-C333213C5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3957611-2504-47DE-9AB6-DB9D88BF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1091C9-A91E-47D1-BC95-A2192B2FD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1362CBE-781D-429F-9E30-28F14DAC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633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F3D61-696D-4AEC-AC70-BE96EFA4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90A9487-C96D-4097-9139-6FA20435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B3B9F20-B820-4D04-AF73-98876F50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A592795-27DF-4646-9F49-EFCCD5B1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41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E698F0A-4657-4469-A084-C556DB80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CBA1317-4458-424B-9B44-6AB00DAC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09CC81-D284-465B-8A2A-9350FA42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94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614A93-326A-4528-99B6-3022DB74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833DC3D-6D40-46E8-9F72-EC5C0136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7087AB9-7ABE-43C7-B9EC-91FB3CCD5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7A52332-7730-4B5B-A948-12D621D95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1DF4FA8-4685-4247-ABE7-84D132DE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9A2AB43-13E0-4C66-8318-AA99E857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94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07CC85-F541-4B4E-894C-78F653D4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AA5A6D-FD59-4B98-9C83-468DDBC4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53E719F-7C0F-4BE2-B867-1006FC1E4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D1AFD9D-66BB-4C6B-BD1A-0FD9CABD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E96B8F0-ACD8-48E4-BC4D-75337087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AE33FC-AA8F-4E9A-A35A-7D65D21D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61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A345186-0A50-4F87-BCD3-C1B624AC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E379FD-6974-4B1B-B6C3-30D4DFDB4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8C6124-BABF-4227-9149-7C82C2498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8A2CE-E0B3-4CF0-BFC5-B9AE655A6EB3}" type="datetimeFigureOut">
              <a:rPr lang="ko-KR" altLang="en-US" smtClean="0"/>
              <a:t>2022-11-25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91D2EE-A926-4AF0-A14A-A5ACD67C9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231807-6C6D-4A19-BA0D-51652CCAF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B8B22-325B-47CB-9949-61C249B01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0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A173CC3-3AE0-5601-94DD-37F0522431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3579" y="260648"/>
            <a:ext cx="10417994" cy="1512168"/>
          </a:xfrm>
        </p:spPr>
        <p:txBody>
          <a:bodyPr/>
          <a:lstStyle/>
          <a:p>
            <a:pPr eaLnBrk="1" hangingPunct="1"/>
            <a:r>
              <a:rPr lang="ko-KR" altLang="en-US" sz="2800" dirty="0">
                <a:solidFill>
                  <a:srgbClr val="FF0000"/>
                </a:solidFill>
                <a:ea typeface="(한)둥근헤드" panose="02030600000101010101" pitchFamily="18" charset="-127"/>
              </a:rPr>
              <a:t>지혜의 </a:t>
            </a:r>
            <a:r>
              <a:rPr lang="ko-KR" altLang="en-US" sz="2800" dirty="0" err="1">
                <a:solidFill>
                  <a:srgbClr val="FF0000"/>
                </a:solidFill>
                <a:ea typeface="(한)둥근헤드" panose="02030600000101010101" pitchFamily="18" charset="-127"/>
              </a:rPr>
              <a:t>은사받은</a:t>
            </a:r>
            <a:r>
              <a:rPr lang="ko-KR" altLang="en-US" sz="2800" dirty="0">
                <a:solidFill>
                  <a:srgbClr val="FF0000"/>
                </a:solidFill>
                <a:ea typeface="(한)둥근헤드" panose="02030600000101010101" pitchFamily="18" charset="-127"/>
              </a:rPr>
              <a:t> 솔로몬 임금</a:t>
            </a:r>
            <a:r>
              <a:rPr lang="en-US" altLang="ko-KR" sz="2800" dirty="0">
                <a:solidFill>
                  <a:srgbClr val="FF0000"/>
                </a:solidFill>
                <a:ea typeface="(한)둥근헤드" panose="02030600000101010101" pitchFamily="18" charset="-127"/>
              </a:rPr>
              <a:t>(</a:t>
            </a:r>
            <a:r>
              <a:rPr lang="ko-KR" altLang="en-US" sz="2800" dirty="0" err="1">
                <a:solidFill>
                  <a:srgbClr val="FF0000"/>
                </a:solidFill>
                <a:ea typeface="(한)둥근헤드" panose="02030600000101010101" pitchFamily="18" charset="-127"/>
              </a:rPr>
              <a:t>왕상</a:t>
            </a:r>
            <a:r>
              <a:rPr lang="en-US" altLang="ko-KR" sz="2800" dirty="0">
                <a:solidFill>
                  <a:srgbClr val="FF0000"/>
                </a:solidFill>
                <a:ea typeface="(한)둥근헤드" panose="02030600000101010101" pitchFamily="18" charset="-127"/>
              </a:rPr>
              <a:t>3:9-12)</a:t>
            </a:r>
            <a:br>
              <a:rPr lang="en-US" altLang="ko-KR" sz="3600" dirty="0">
                <a:solidFill>
                  <a:srgbClr val="FF0000"/>
                </a:solidFill>
                <a:ea typeface="(한)둥근헤드" panose="02030600000101010101" pitchFamily="18" charset="-127"/>
              </a:rPr>
            </a:br>
            <a:r>
              <a:rPr lang="en-US" altLang="ko-KR" sz="3600" dirty="0">
                <a:latin typeface="Arial Black" panose="020B0A04020102090204" pitchFamily="34" charset="0"/>
                <a:ea typeface="(한)둥근헤드" panose="02030600000101010101" pitchFamily="18" charset="-127"/>
              </a:rPr>
              <a:t>King Solomon received the gift of wisdom (1King 3:9-12)</a:t>
            </a:r>
            <a:endParaRPr lang="ko-KR" altLang="en-US" sz="3600" dirty="0">
              <a:latin typeface="Arial Black" panose="020B0A04020102090204" pitchFamily="34" charset="0"/>
              <a:ea typeface="(한)둥근헤드" panose="02030600000101010101" pitchFamily="18" charset="-127"/>
            </a:endParaRPr>
          </a:p>
        </p:txBody>
      </p:sp>
      <p:pic>
        <p:nvPicPr>
          <p:cNvPr id="2053" name="Picture 5" descr="지혜로움의 대명사 솔로몬의 유산(?), '솔로몬의 열쇠' : 네이버 블로그">
            <a:extLst>
              <a:ext uri="{FF2B5EF4-FFF2-40B4-BE49-F238E27FC236}">
                <a16:creationId xmlns:a16="http://schemas.microsoft.com/office/drawing/2014/main" id="{EF689B76-BF39-1506-91BB-D71306F5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916833"/>
            <a:ext cx="6552728" cy="492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9350641-5304-93DB-7281-0E110B6D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26" y="1087031"/>
            <a:ext cx="7587052" cy="5657773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E56C5CAC-5CA1-39CA-8FB6-935AAC799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39" y="588419"/>
            <a:ext cx="5333999" cy="3788373"/>
          </a:xfrm>
          <a:prstGeom prst="wedgeRoundRectCallout">
            <a:avLst>
              <a:gd name="adj1" fmla="val 32354"/>
              <a:gd name="adj2" fmla="val -57658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자기 자신의 부귀영화보다 백성들을 잘 다스리기 위한 지혜를 구하다니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…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You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are Asking for wisdom to rule the people better than your own wealth and glory</a:t>
            </a:r>
            <a:endParaRPr lang="en-US" altLang="ko-KR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E84A9EDF-2E58-0A39-394C-BEC696E78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251" y="1087031"/>
            <a:ext cx="4287749" cy="4683937"/>
          </a:xfrm>
          <a:prstGeom prst="wedgeRoundRectCallout">
            <a:avLst>
              <a:gd name="adj1" fmla="val 6532"/>
              <a:gd name="adj2" fmla="val -68777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내가 </a:t>
            </a:r>
            <a:r>
              <a:rPr lang="ko-KR" altLang="en-US" sz="28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네게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지혜뿐만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아니라 부귀와 장수까지 주겠다</a:t>
            </a:r>
            <a:endParaRPr lang="en-US" altLang="ko-KR" sz="28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 will give you not only wisdom, but also wealth and longevity.</a:t>
            </a:r>
            <a:endParaRPr lang="en-US" altLang="ko-KR" sz="60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E36B067-E76B-D738-FAB4-37C190BEE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82" y="1123171"/>
            <a:ext cx="7618288" cy="5681066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E1D8018C-1DD3-78CF-F896-AC8F68D1D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084" y="184935"/>
            <a:ext cx="4664469" cy="2180151"/>
          </a:xfrm>
          <a:prstGeom prst="wedgeRoundRectCallout">
            <a:avLst>
              <a:gd name="adj1" fmla="val 49663"/>
              <a:gd name="adj2" fmla="val 68359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앗 </a:t>
            </a:r>
            <a:r>
              <a:rPr lang="ko-KR" altLang="en-US" sz="28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꿈이었잖아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?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Oh, It was a dream</a:t>
            </a:r>
            <a:endParaRPr lang="en-US" altLang="ko-KR" sz="60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CA62CFA-4F30-5BA4-3E03-659E885B3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67" y="518913"/>
            <a:ext cx="8325172" cy="6113055"/>
          </a:xfrm>
          <a:prstGeom prst="rect">
            <a:avLst/>
          </a:prstGeom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CA413636-BC32-F453-E120-80058AB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85" y="333375"/>
            <a:ext cx="4676491" cy="3640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 이후에 솔로몬에게는 지혜가 임했다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After that, wisdom came to Solomon.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ko-KR" altLang="en-US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C5D65017-0FE4-4601-7644-8EA95F04B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4" y="240908"/>
            <a:ext cx="10880332" cy="159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어느날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두 여인간에 소송이 벌어졌다            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One day, a lawsuit broke out between the two women.</a:t>
            </a:r>
            <a:endParaRPr lang="ko-KR" altLang="en-US" sz="36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pic>
        <p:nvPicPr>
          <p:cNvPr id="15363" name="Picture 3" descr="C:\Users\Win8.1\Desktop\그림\1095249815_고갱%2520해변의두여인.bmp">
            <a:extLst>
              <a:ext uri="{FF2B5EF4-FFF2-40B4-BE49-F238E27FC236}">
                <a16:creationId xmlns:a16="http://schemas.microsoft.com/office/drawing/2014/main" id="{7BD7954D-A57F-DDE3-688A-5E26EAE3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36" y="1921716"/>
            <a:ext cx="6465728" cy="482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299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>
            <a:extLst>
              <a:ext uri="{FF2B5EF4-FFF2-40B4-BE49-F238E27FC236}">
                <a16:creationId xmlns:a16="http://schemas.microsoft.com/office/drawing/2014/main" id="{7A579FEB-19F8-1C44-DF3F-5F6F0AEC7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452" y="1561723"/>
            <a:ext cx="3348038" cy="84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5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Z-Z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3656A7-E2F9-A5B9-BE75-44AFB8BE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90" y="1561722"/>
            <a:ext cx="7083656" cy="52014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3AE5055-1615-BB54-30DB-60D8058F3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12" y="842412"/>
            <a:ext cx="7813703" cy="5681678"/>
          </a:xfrm>
          <a:prstGeom prst="rect">
            <a:avLst/>
          </a:prstGeom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7B5AC67C-CA1C-71CF-ECD0-DA1F246F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"/>
            <a:ext cx="4932363" cy="84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5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Z-Z</a:t>
            </a:r>
            <a:endParaRPr lang="ko-KR" altLang="en-US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sp>
        <p:nvSpPr>
          <p:cNvPr id="17412" name="AutoShape 4">
            <a:extLst>
              <a:ext uri="{FF2B5EF4-FFF2-40B4-BE49-F238E27FC236}">
                <a16:creationId xmlns:a16="http://schemas.microsoft.com/office/drawing/2014/main" id="{C67174DD-1CF7-C20A-07DD-FF0917C9F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2708275"/>
            <a:ext cx="4067175" cy="2160588"/>
          </a:xfrm>
          <a:prstGeom prst="wedgeEllipseCallout">
            <a:avLst>
              <a:gd name="adj1" fmla="val -72051"/>
              <a:gd name="adj2" fmla="val 69986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5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Oops!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DCFF1A0-33BB-F1E0-B16E-787681669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85" y="842727"/>
            <a:ext cx="7310062" cy="5451218"/>
          </a:xfrm>
          <a:prstGeom prst="rect">
            <a:avLst/>
          </a:prstGeom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FE66B0E9-CDC9-4BEC-EC5B-4377290B8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61" y="333376"/>
            <a:ext cx="6323566" cy="1670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에그머니나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!  </a:t>
            </a: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 아기가 </a:t>
            </a:r>
            <a:r>
              <a:rPr lang="ko-KR" altLang="en-US" sz="32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죽었잖아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?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Oh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my God! Is my baby dead?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꺄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4DC111-1142-EB66-E0F1-DBA596F9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83" y="1011230"/>
            <a:ext cx="7063484" cy="5267341"/>
          </a:xfrm>
          <a:prstGeom prst="rect">
            <a:avLst/>
          </a:prstGeom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81CC0ABB-F4BC-1F7E-00A0-670E981CE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4"/>
            <a:ext cx="5257800" cy="1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흐흐흐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방법이 있지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</a:t>
            </a:r>
            <a:r>
              <a:rPr lang="ko-KR" altLang="en-US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have</a:t>
            </a:r>
            <a:r>
              <a:rPr lang="ko-KR" altLang="en-US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 good idea</a:t>
            </a:r>
            <a:endParaRPr lang="ko-KR" altLang="en-US" sz="36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sp>
        <p:nvSpPr>
          <p:cNvPr id="19460" name="AutoShape 4">
            <a:extLst>
              <a:ext uri="{FF2B5EF4-FFF2-40B4-BE49-F238E27FC236}">
                <a16:creationId xmlns:a16="http://schemas.microsoft.com/office/drawing/2014/main" id="{1DC1022F-8F76-6EA1-3B99-E930139C2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3644901"/>
            <a:ext cx="3419475" cy="1800225"/>
          </a:xfrm>
          <a:prstGeom prst="cloudCallout">
            <a:avLst>
              <a:gd name="adj1" fmla="val -43731"/>
              <a:gd name="adj2" fmla="val 78838"/>
            </a:avLst>
          </a:prstGeom>
          <a:solidFill>
            <a:schemeClr val="bg1"/>
          </a:solidFill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5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Z-Z</a:t>
            </a:r>
            <a:endParaRPr lang="ko-KR" altLang="en-US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18489EE-08BD-5236-6F56-B3738E04F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46" y="329106"/>
            <a:ext cx="8822830" cy="6528894"/>
          </a:xfrm>
          <a:prstGeom prst="rect">
            <a:avLst/>
          </a:prstGeom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28F8DF95-C4E1-0582-FEFB-14B7E461B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95" y="198705"/>
            <a:ext cx="7382999" cy="147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죽은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 아기와 이 여자의 아기를 바꾸자</a:t>
            </a:r>
            <a:endParaRPr lang="en-US" altLang="ko-KR" sz="28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Let's swap this woman's baby for my dead baby</a:t>
            </a:r>
            <a:endParaRPr lang="ko-KR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DAF8A37-64C0-1E50-3FE3-B3CA2FD9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06" y="378188"/>
            <a:ext cx="8450495" cy="6301655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F91AE01-35F3-94DC-9DF8-E3CE662B3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62" y="178157"/>
            <a:ext cx="3791165" cy="1368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다음날 아침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Next morning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00204A79-C97B-E1FB-96B1-7D90B60EF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98" y="181957"/>
            <a:ext cx="10613204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누가 주의 이 많은 백성을 재판할 수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있사오리이까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지혜로운 마음을 종에게 주사 주의 백성을 재판하여 선악을 분별하게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하옵소서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솔로몬이 이것을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구하매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그 말씀이 주의 마음에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맞은지라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</a:p>
          <a:p>
            <a:pPr eaLnBrk="1" hangingPunct="1"/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왕상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</a:t>
            </a:r>
            <a:r>
              <a:rPr lang="en-US" altLang="ko-KR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3:9~10</a:t>
            </a:r>
          </a:p>
          <a:p>
            <a:pPr algn="l"/>
            <a:r>
              <a:rPr lang="en-US" altLang="ko-KR" sz="4000" b="1" i="1" baseline="30000" dirty="0">
                <a:latin typeface="Cabin"/>
              </a:rPr>
              <a:t>9 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Bigyan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mo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nga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ang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iyong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lingkod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isang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matalinong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puso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upang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humatol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iyong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bayan,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upang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aking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makilala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ang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mabuti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at ang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masama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;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sapagka't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sino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ang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makahahatol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dito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iyong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malaking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bayan?</a:t>
            </a:r>
            <a:br>
              <a:rPr lang="en-US" altLang="ko-KR" sz="4000" b="1" dirty="0"/>
            </a:br>
            <a:r>
              <a:rPr lang="en-US" altLang="ko-KR" sz="4000" b="1" i="1" baseline="30000" dirty="0">
                <a:latin typeface="Cabin"/>
              </a:rPr>
              <a:t>10 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At ang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pangungusap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ay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nakalugod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Panginoon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,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na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hiningi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ni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Salomon ang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bagay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na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4000" b="1" dirty="0" err="1">
                <a:solidFill>
                  <a:srgbClr val="222222"/>
                </a:solidFill>
                <a:latin typeface="Cabin"/>
              </a:rPr>
              <a:t>ito</a:t>
            </a:r>
            <a:r>
              <a:rPr lang="en-US" altLang="ko-KR" sz="4000" b="1" dirty="0">
                <a:solidFill>
                  <a:srgbClr val="222222"/>
                </a:solidFill>
                <a:latin typeface="Cabin"/>
              </a:rPr>
              <a:t>.</a:t>
            </a:r>
            <a:endParaRPr lang="en-US" altLang="ko-KR" sz="3200" b="1" dirty="0"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A63F8ED-596B-4202-8916-E1CD9BCA6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03" y="157609"/>
            <a:ext cx="8399124" cy="6263347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EED29DC5-D5E7-3351-CF8D-C8F51B4D8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761" y="157609"/>
            <a:ext cx="3791165" cy="2365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이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아기는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 아기가 아니야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This is not my baby!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BB4E0F4-6AB1-8DBB-06C7-E59D675F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15" y="1137643"/>
            <a:ext cx="7700481" cy="5720357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92788DD-EDFA-4603-B2B7-D598D22B7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59" y="68262"/>
            <a:ext cx="3791165" cy="2365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흥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 아기를 탐내다니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Do not covet my baby!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AC96ED-3B55-D3C2-B7C5-E812011F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83" y="1085123"/>
            <a:ext cx="8656833" cy="5544816"/>
          </a:xfrm>
          <a:prstGeom prst="rect">
            <a:avLst/>
          </a:prstGeom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15F66BE3-A257-4A11-228F-C85E41AA4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060" y="349323"/>
            <a:ext cx="4248150" cy="211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임금님 이 아기가 제 아기 맞습니다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King, this is really my baby.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1CB664C-D2CB-3C5B-FC74-A554E4660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36" y="-1"/>
            <a:ext cx="8262462" cy="6185043"/>
          </a:xfrm>
          <a:prstGeom prst="rect">
            <a:avLst/>
          </a:prstGeom>
        </p:spPr>
      </p:pic>
      <p:sp>
        <p:nvSpPr>
          <p:cNvPr id="22531" name="AutoShape 3">
            <a:extLst>
              <a:ext uri="{FF2B5EF4-FFF2-40B4-BE49-F238E27FC236}">
                <a16:creationId xmlns:a16="http://schemas.microsoft.com/office/drawing/2014/main" id="{D20BC423-9E2A-B8BA-85D0-8EA3C1DE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24" y="4481514"/>
            <a:ext cx="4569164" cy="2376487"/>
          </a:xfrm>
          <a:prstGeom prst="cloudCallout">
            <a:avLst>
              <a:gd name="adj1" fmla="val 54713"/>
              <a:gd name="adj2" fmla="val -58083"/>
            </a:avLst>
          </a:prstGeom>
          <a:solidFill>
            <a:schemeClr val="bg1"/>
          </a:solidFill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어쩌지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?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What</a:t>
            </a:r>
            <a:r>
              <a:rPr lang="ko-KR" altLang="en-US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shall I do?</a:t>
            </a:r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id="{FDA204D3-BBEB-9C2A-A7BA-25B43A98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5380" y="4358366"/>
            <a:ext cx="4569164" cy="2376487"/>
          </a:xfrm>
          <a:prstGeom prst="cloudCallout">
            <a:avLst>
              <a:gd name="adj1" fmla="val -46297"/>
              <a:gd name="adj2" fmla="val -55057"/>
            </a:avLst>
          </a:prstGeom>
          <a:solidFill>
            <a:schemeClr val="bg1"/>
          </a:solidFill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주님 지혜를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Give me wisdom!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7146BC0-3F22-4D4C-08A9-01FDA55C7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6" y="555044"/>
            <a:ext cx="7809216" cy="5845756"/>
          </a:xfrm>
          <a:prstGeom prst="rect">
            <a:avLst/>
          </a:prstGeom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1B5B9CDD-E3FA-3D80-6458-7A74A6F3C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4" y="188913"/>
            <a:ext cx="5163085" cy="375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좋은 방법이 떠올랐다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공평하게 반을 </a:t>
            </a:r>
            <a:r>
              <a:rPr lang="ko-KR" altLang="en-US" sz="32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나누어주지</a:t>
            </a:r>
            <a:endParaRPr lang="en-US" altLang="ko-KR" sz="32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 have a good idea. I</a:t>
            </a:r>
            <a:r>
              <a:rPr lang="ko-KR" altLang="en-US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will</a:t>
            </a:r>
            <a:r>
              <a:rPr lang="ko-KR" altLang="en-US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Cut the baby half equally</a:t>
            </a:r>
            <a:endParaRPr lang="ko-KR" altLang="en-US" sz="4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2ECEFCA-A91A-0946-8FB8-1DAE8A4C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97262"/>
            <a:ext cx="8099207" cy="6016554"/>
          </a:xfrm>
          <a:prstGeom prst="rect">
            <a:avLst/>
          </a:prstGeom>
        </p:spPr>
      </p:pic>
      <p:sp>
        <p:nvSpPr>
          <p:cNvPr id="27651" name="AutoShape 3">
            <a:extLst>
              <a:ext uri="{FF2B5EF4-FFF2-40B4-BE49-F238E27FC236}">
                <a16:creationId xmlns:a16="http://schemas.microsoft.com/office/drawing/2014/main" id="{536E5665-13CE-71EE-DEE8-3C9038D3F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16" y="3245598"/>
            <a:ext cx="5635784" cy="3186023"/>
          </a:xfrm>
          <a:prstGeom prst="wedgeEllipseCallout">
            <a:avLst>
              <a:gd name="adj1" fmla="val 77152"/>
              <a:gd name="adj2" fmla="val -42358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뭐하시는거예요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?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What are you doing, majesty?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4BD9FA8-DE91-815E-ED08-E0F88A8E1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67" y="257454"/>
            <a:ext cx="8202900" cy="6163893"/>
          </a:xfrm>
          <a:prstGeom prst="rect">
            <a:avLst/>
          </a:prstGeom>
        </p:spPr>
      </p:pic>
      <p:sp>
        <p:nvSpPr>
          <p:cNvPr id="28675" name="AutoShape 3">
            <a:extLst>
              <a:ext uri="{FF2B5EF4-FFF2-40B4-BE49-F238E27FC236}">
                <a16:creationId xmlns:a16="http://schemas.microsoft.com/office/drawing/2014/main" id="{65FC0E05-8D30-EBD5-A77F-45988A0E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30" y="257454"/>
            <a:ext cx="4344631" cy="2735263"/>
          </a:xfrm>
          <a:prstGeom prst="wedgeEllipseCallout">
            <a:avLst>
              <a:gd name="adj1" fmla="val 50630"/>
              <a:gd name="adj2" fmla="val 47273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조금만 기다리시요         </a:t>
            </a:r>
            <a:r>
              <a:rPr lang="en-US" altLang="ko-KR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Wait a minute</a:t>
            </a:r>
            <a:endParaRPr lang="ko-KR" altLang="en-US" sz="4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sp>
        <p:nvSpPr>
          <p:cNvPr id="25604" name="AutoShape 4">
            <a:extLst>
              <a:ext uri="{FF2B5EF4-FFF2-40B4-BE49-F238E27FC236}">
                <a16:creationId xmlns:a16="http://schemas.microsoft.com/office/drawing/2014/main" id="{37F36266-4951-447C-EBA0-1406B2AA1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30" y="3431896"/>
            <a:ext cx="4958994" cy="3168650"/>
          </a:xfrm>
          <a:prstGeom prst="wedgeEllipseCallout">
            <a:avLst>
              <a:gd name="adj1" fmla="val 60977"/>
              <a:gd name="adj2" fmla="val -33454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정확하게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반으로 </a:t>
            </a:r>
            <a:r>
              <a:rPr lang="ko-KR" altLang="en-US" sz="28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잘라주겠오</a:t>
            </a: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       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I'll cut you in half exactly.</a:t>
            </a:r>
            <a:endParaRPr lang="ko-KR" altLang="en-US" sz="36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sp>
        <p:nvSpPr>
          <p:cNvPr id="28677" name="AutoShape 5">
            <a:extLst>
              <a:ext uri="{FF2B5EF4-FFF2-40B4-BE49-F238E27FC236}">
                <a16:creationId xmlns:a16="http://schemas.microsoft.com/office/drawing/2014/main" id="{EE2BF870-38CF-6EC2-90FF-D9812E872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230" y="4725026"/>
            <a:ext cx="3024187" cy="1296987"/>
          </a:xfrm>
          <a:prstGeom prst="wedgeEllipseCallout">
            <a:avLst>
              <a:gd name="adj1" fmla="val -87167"/>
              <a:gd name="adj2" fmla="val 7162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Woo</a:t>
            </a:r>
            <a:r>
              <a:rPr lang="ko-KR" altLang="en-US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woo</a:t>
            </a:r>
            <a:endParaRPr lang="ko-KR" altLang="en-US" sz="36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>
            <a:extLst>
              <a:ext uri="{FF2B5EF4-FFF2-40B4-BE49-F238E27FC236}">
                <a16:creationId xmlns:a16="http://schemas.microsoft.com/office/drawing/2014/main" id="{5C5CECCA-5B3B-8CF4-6395-5D71E1F0C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20" y="188914"/>
            <a:ext cx="8272980" cy="36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정말 놀라운 판결입니다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아기를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반을 잘라 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내것도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안되고 저 여자의 것도 안되게 하십시요</a:t>
            </a:r>
            <a:endParaRPr lang="en-US" altLang="ko-KR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That's an amazing judgement. Cut the baby in half and let it be neither mine nor hers.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US" altLang="ko-KR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D55079C-69F8-E5EE-52A8-BF11E8D4B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94" y="1731264"/>
            <a:ext cx="6467583" cy="51463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B7A8DD-18BA-C30E-99A4-D0B7B2FE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65" y="787219"/>
            <a:ext cx="6971016" cy="5875571"/>
          </a:xfrm>
          <a:prstGeom prst="rect">
            <a:avLst/>
          </a:prstGeom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794F0058-9BC0-A5FF-2574-C51FC6CBB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20" y="195210"/>
            <a:ext cx="8863619" cy="2033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제발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아기를 살려주세요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 아기는 제 아기가 아닙니다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저 여자의 아기입니다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please save the baby That baby is not mine. It's that girl's baby.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9D728F-03B6-A788-ABF3-30989E68B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29" y="187059"/>
            <a:ext cx="8894588" cy="6670941"/>
          </a:xfrm>
          <a:prstGeom prst="rect">
            <a:avLst/>
          </a:prstGeom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C15313AB-D1F0-D4B2-72A1-71C1AF45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63" y="188914"/>
            <a:ext cx="6364662" cy="2556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임금님 그 아기를 저 여자에게 주시고 제발 죽이지는 </a:t>
            </a:r>
            <a:r>
              <a:rPr lang="ko-KR" altLang="en-US" sz="32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마시옵소서</a:t>
            </a:r>
            <a:endParaRPr lang="en-US" altLang="ko-KR" sz="32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Lord, give the baby to that woman, please don't kill her.</a:t>
            </a:r>
            <a:endParaRPr lang="ko-KR" altLang="en-US" sz="32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sp>
        <p:nvSpPr>
          <p:cNvPr id="28676" name="AutoShape 4">
            <a:extLst>
              <a:ext uri="{FF2B5EF4-FFF2-40B4-BE49-F238E27FC236}">
                <a16:creationId xmlns:a16="http://schemas.microsoft.com/office/drawing/2014/main" id="{56227206-5935-6199-C9DA-CA8EEDBEA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4508500"/>
            <a:ext cx="3389436" cy="1873250"/>
          </a:xfrm>
          <a:prstGeom prst="wedgeEllipseCallout">
            <a:avLst>
              <a:gd name="adj1" fmla="val 64819"/>
              <a:gd name="adj2" fmla="val -62625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 err="1">
                <a:latin typeface="서울들국화" panose="02030600000101010101" pitchFamily="18" charset="-127"/>
                <a:ea typeface="서울들국화" panose="02030600000101010101" pitchFamily="18" charset="-127"/>
              </a:rPr>
              <a:t>오예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!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Oh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Yea~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와우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00204A79-C97B-E1FB-96B1-7D90B60EF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98" y="120402"/>
            <a:ext cx="10921429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>
              <a:buFont typeface="+mj-lt"/>
              <a:buAutoNum type="arabicPeriod" startAt="11"/>
            </a:pP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이에 하나님이 그에게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이르시되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네가 이것을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구하도다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자기를 위하여 장수하기를 구하지 아니하며 부도 구하지 아니하며 자기 원수의 생명을 멸하기도 구하지 아니하고 오직 송사를 듣고 분별하는 지혜를 구하였으니</a:t>
            </a:r>
            <a:endParaRPr lang="ko-KR" altLang="en-US" sz="32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algn="l">
              <a:buFont typeface="+mj-lt"/>
              <a:buAutoNum type="arabicPeriod" startAt="11"/>
            </a:pP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내가 네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말대로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하여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네게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지혜롭고 총명한 마음을 주노니 네 앞에도 너와 같은 자가 </a:t>
            </a:r>
            <a:r>
              <a:rPr lang="ko-KR" altLang="en-US" sz="2400" dirty="0" err="1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없었거니와</a:t>
            </a:r>
            <a:r>
              <a:rPr lang="ko-KR" altLang="en-US" sz="2400" dirty="0">
                <a:solidFill>
                  <a:srgbClr val="FF0000"/>
                </a:solidFill>
                <a:latin typeface="강산체" panose="02030600000101010101" pitchFamily="18" charset="-127"/>
                <a:ea typeface="강산체" panose="02030600000101010101" pitchFamily="18" charset="-127"/>
              </a:rPr>
              <a:t> 네 뒤에도 너와 같은 자가 일어남이 없으리라</a:t>
            </a:r>
            <a:endParaRPr lang="en-US" altLang="ko-KR" sz="2400" dirty="0">
              <a:solidFill>
                <a:srgbClr val="FF0000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  <a:p>
            <a:pPr algn="l"/>
            <a:r>
              <a:rPr lang="en-US" altLang="ko-KR" sz="3200" b="1" i="1" baseline="30000" dirty="0">
                <a:latin typeface="Cabin"/>
              </a:rPr>
              <a:t>11 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At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sinabi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ng Dios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kaniya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,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Sapagka't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hiningi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ang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bagay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na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ito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, at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hindi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hiningi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ang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mahabang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buhay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; o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hiningi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man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ang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mga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kayamanan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, o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hiningi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man ang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buhay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mga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kaaway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;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kundi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hiningi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iyo'y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katalinuhan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upang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kumilala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kahatulan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;</a:t>
            </a:r>
            <a:br>
              <a:rPr lang="en-US" altLang="ko-KR" sz="3200" b="1" dirty="0"/>
            </a:br>
            <a:r>
              <a:rPr lang="en-US" altLang="ko-KR" sz="3200" b="1" i="1" baseline="30000" dirty="0">
                <a:latin typeface="Cabin"/>
              </a:rPr>
              <a:t>12 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Narito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,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aking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ginawa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ayon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salita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: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narito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,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aking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binigyan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ka ng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isang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pantas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at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matalinong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puso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;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na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anopa't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walang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naging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gaya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na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una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sa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iyo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, o may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babangon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mang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sinoman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</a:t>
            </a:r>
            <a:r>
              <a:rPr lang="en-US" altLang="ko-KR" sz="3200" b="1" dirty="0" err="1">
                <a:solidFill>
                  <a:srgbClr val="222222"/>
                </a:solidFill>
                <a:latin typeface="Cabin"/>
              </a:rPr>
              <a:t>pagkamatay</a:t>
            </a:r>
            <a:r>
              <a:rPr lang="en-US" altLang="ko-KR" sz="3200" b="1" dirty="0">
                <a:solidFill>
                  <a:srgbClr val="222222"/>
                </a:solidFill>
                <a:latin typeface="Cabin"/>
              </a:rPr>
              <a:t> mo.</a:t>
            </a:r>
            <a:endParaRPr lang="ko-KR" altLang="en-US" sz="3600" b="1" dirty="0">
              <a:solidFill>
                <a:srgbClr val="556777"/>
              </a:solidFill>
              <a:latin typeface="강산체" panose="02030600000101010101" pitchFamily="18" charset="-127"/>
              <a:ea typeface="강산체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8022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E1242DC-083D-31E3-3FF2-68B0F44B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18" y="1003635"/>
            <a:ext cx="7032661" cy="5656269"/>
          </a:xfrm>
          <a:prstGeom prst="rect">
            <a:avLst/>
          </a:prstGeom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D8F2E42B-DE6D-7EC0-3931-A136591F4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408" y="198096"/>
            <a:ext cx="6493266" cy="2292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정의는 반드시 승리한다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48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Justice always triumphs</a:t>
            </a:r>
            <a:endParaRPr lang="ko-KR" altLang="en-US" sz="72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DF7AEA6-4380-F813-4175-11F0DA78B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26" y="950033"/>
            <a:ext cx="8054938" cy="5995175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EF09BE01-068E-A495-72C3-30C23430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7" y="53974"/>
            <a:ext cx="8054939" cy="2790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임금님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전 제 아기를 </a:t>
            </a:r>
            <a:r>
              <a:rPr lang="ko-KR" altLang="en-US" sz="36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데려갈께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저 여자를 감옥에 넣으세요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48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I'll take my baby. Put her in jail.</a:t>
            </a:r>
            <a:endParaRPr lang="ko-KR" altLang="en-US" sz="72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F3B61D-2814-7C6E-50B7-880253C3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80" y="607460"/>
            <a:ext cx="7777537" cy="5833153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07492483-C7A8-6589-B585-C6BEAC31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0384" y="2075380"/>
            <a:ext cx="3502452" cy="2784295"/>
          </a:xfrm>
          <a:prstGeom prst="wedgeEllipseCallout">
            <a:avLst>
              <a:gd name="adj1" fmla="val -85833"/>
              <a:gd name="adj2" fmla="val -22038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Wait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 moment!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잠깐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! </a:t>
            </a: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기다려라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7815D15-4E28-07C3-0391-7EB2F9C0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69" y="312643"/>
            <a:ext cx="9282702" cy="7001810"/>
          </a:xfrm>
          <a:prstGeom prst="rect">
            <a:avLst/>
          </a:prstGeom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BECB8C13-195B-26D0-5900-801F099C4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0"/>
            <a:ext cx="5256212" cy="186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넌 진짜 엄마가 아냐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!!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You are not the real mother!!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C4D787-BE03-1262-6006-85C47CA1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57" y="1440951"/>
            <a:ext cx="7320337" cy="541704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8E1848C-F846-A327-783A-C00013330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7" y="184935"/>
            <a:ext cx="6917201" cy="3030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네가 진짜 엄마라면 저 아기가 반으로 잘려 죽는 것을 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원치않았을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거야</a:t>
            </a:r>
            <a:endParaRPr lang="en-US" altLang="ko-KR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If you were the real mother, you wouldn't want that baby cut in half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BC27839-5498-CB80-10E0-8557C7EBA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20" y="461052"/>
            <a:ext cx="8125145" cy="6093859"/>
          </a:xfrm>
          <a:prstGeom prst="rect">
            <a:avLst/>
          </a:prstGeom>
        </p:spPr>
      </p:pic>
      <p:sp>
        <p:nvSpPr>
          <p:cNvPr id="37891" name="AutoShape 3">
            <a:extLst>
              <a:ext uri="{FF2B5EF4-FFF2-40B4-BE49-F238E27FC236}">
                <a16:creationId xmlns:a16="http://schemas.microsoft.com/office/drawing/2014/main" id="{C4473BA9-332E-C5B4-C886-EA0B08CA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1" y="2997200"/>
            <a:ext cx="4138613" cy="3860800"/>
          </a:xfrm>
          <a:prstGeom prst="wedgeEllipseCallout">
            <a:avLst>
              <a:gd name="adj1" fmla="val 73130"/>
              <a:gd name="adj2" fmla="val -56208"/>
            </a:avLst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아기를 저쪽 여자에게 주어라</a:t>
            </a:r>
            <a:endParaRPr lang="en-US" altLang="ko-KR" sz="28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28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Give the baby to the girl over there</a:t>
            </a:r>
            <a:endParaRPr lang="ko-KR" altLang="en-US" sz="28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22ABF6-616B-9320-2AF8-B16F72AD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74" y="188913"/>
            <a:ext cx="7240586" cy="6857869"/>
          </a:xfrm>
          <a:prstGeom prst="rect">
            <a:avLst/>
          </a:prstGeom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38A99D54-7925-E3BD-B808-C02BFAEA6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88913"/>
            <a:ext cx="5940425" cy="1227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진실은 항상 승리하는 법이죠</a:t>
            </a:r>
            <a:endParaRPr lang="en-US" altLang="ko-KR" sz="32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Truth always wins</a:t>
            </a:r>
            <a:endParaRPr lang="ko-KR" altLang="en-US" sz="32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D8F6175-5DEE-C2D7-D054-D80A13296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59" y="872411"/>
            <a:ext cx="7618288" cy="5637533"/>
          </a:xfrm>
          <a:prstGeom prst="rect">
            <a:avLst/>
          </a:prstGeom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BE1AB47A-B9EF-264A-36E3-9F3AF0469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27" y="260350"/>
            <a:ext cx="9606336" cy="2150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그리고 저 거짓말한 여인을 감옥에 가두어라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And put that lying woman in jail</a:t>
            </a:r>
            <a:endParaRPr lang="ko-KR" altLang="en-US" sz="4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놀람. 로열티 무료 사진, 그림, 이미지 그리고 스톡포토그래피. Image 50219790.">
            <a:extLst>
              <a:ext uri="{FF2B5EF4-FFF2-40B4-BE49-F238E27FC236}">
                <a16:creationId xmlns:a16="http://schemas.microsoft.com/office/drawing/2014/main" id="{A51353FF-49ED-1E83-D195-852AB26B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475" y="4446942"/>
            <a:ext cx="3193194" cy="22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Text Box 2">
            <a:extLst>
              <a:ext uri="{FF2B5EF4-FFF2-40B4-BE49-F238E27FC236}">
                <a16:creationId xmlns:a16="http://schemas.microsoft.com/office/drawing/2014/main" id="{089D4455-4847-A594-4E76-94C4414E8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157" y="333376"/>
            <a:ext cx="10654301" cy="122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모든 사람들은 솔로몬의 판결을 보고 놀랐습니다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Everyone was amazed at Solomon's judgment.</a:t>
            </a:r>
          </a:p>
        </p:txBody>
      </p:sp>
      <p:pic>
        <p:nvPicPr>
          <p:cNvPr id="2050" name="Picture 2" descr="깜짝 놀람, 놀람, 놀라움 - 스톡일러스트 [70521465] - PIXTA">
            <a:extLst>
              <a:ext uri="{FF2B5EF4-FFF2-40B4-BE49-F238E27FC236}">
                <a16:creationId xmlns:a16="http://schemas.microsoft.com/office/drawing/2014/main" id="{F184592F-ECB1-1BE2-0EBE-95729D9B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" y="2958956"/>
            <a:ext cx="3195167" cy="29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깜짝 놀람, 놀람, 놀라움 - 스톡일러스트 [70781094] - PIXTA">
            <a:extLst>
              <a:ext uri="{FF2B5EF4-FFF2-40B4-BE49-F238E27FC236}">
                <a16:creationId xmlns:a16="http://schemas.microsoft.com/office/drawing/2014/main" id="{698879E5-BAB9-B7F5-D09E-935BA1F8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01" y="3968374"/>
            <a:ext cx="2903413" cy="26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놀람. 로열티 무료 사진, 그림, 이미지 그리고 스톡포토그래피. Image 80086421.">
            <a:extLst>
              <a:ext uri="{FF2B5EF4-FFF2-40B4-BE49-F238E27FC236}">
                <a16:creationId xmlns:a16="http://schemas.microsoft.com/office/drawing/2014/main" id="{ECE7311F-D4C3-62DF-2715-4D93A5B01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82" y="2253874"/>
            <a:ext cx="2228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놀람 로열티 무료 사진, 그림, 이미지 그리고 스톡포토그래피. Image 15290027.">
            <a:extLst>
              <a:ext uri="{FF2B5EF4-FFF2-40B4-BE49-F238E27FC236}">
                <a16:creationId xmlns:a16="http://schemas.microsoft.com/office/drawing/2014/main" id="{3302A9D6-A548-8D0F-AA29-C9BCFBAF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75" y="2479281"/>
            <a:ext cx="2045842" cy="3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팝아트 일러스트 ai - 놀람버전 pop art - Urbanbrush">
            <a:extLst>
              <a:ext uri="{FF2B5EF4-FFF2-40B4-BE49-F238E27FC236}">
                <a16:creationId xmlns:a16="http://schemas.microsoft.com/office/drawing/2014/main" id="{0ECCF574-40D7-FE09-14BE-D311B4E3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64" y="4169808"/>
            <a:ext cx="1646967" cy="24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놀람짤 - Explore | Facebook">
            <a:extLst>
              <a:ext uri="{FF2B5EF4-FFF2-40B4-BE49-F238E27FC236}">
                <a16:creationId xmlns:a16="http://schemas.microsoft.com/office/drawing/2014/main" id="{0FC6E52D-11DA-E85E-9CEA-FF1B80C01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88" y="2101706"/>
            <a:ext cx="1773335" cy="18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놀람의 식으로 남자입니다. 로열티 무료 사진, 그림, 이미지 그리고 스톡포토그래피. Image 43852611.">
            <a:extLst>
              <a:ext uri="{FF2B5EF4-FFF2-40B4-BE49-F238E27FC236}">
                <a16:creationId xmlns:a16="http://schemas.microsoft.com/office/drawing/2014/main" id="{45515429-3B49-4CCB-A1D0-1A57ABC6C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481" y="2411058"/>
            <a:ext cx="24860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528" y="333375"/>
            <a:ext cx="10058400" cy="1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하나님으로부터 지혜를 얻는 법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How to get wisdom from God</a:t>
            </a:r>
          </a:p>
        </p:txBody>
      </p:sp>
      <p:pic>
        <p:nvPicPr>
          <p:cNvPr id="41987" name="Picture 3" descr="taimen_26">
            <a:extLst>
              <a:ext uri="{FF2B5EF4-FFF2-40B4-BE49-F238E27FC236}">
                <a16:creationId xmlns:a16="http://schemas.microsoft.com/office/drawing/2014/main" id="{E892B176-2229-1B65-B25F-1FFD0254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5" y="2171700"/>
            <a:ext cx="55530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화요일 별자리운세] 지혜로운 조언 &lt; 운세 &lt; 라이프 &lt; 기사본문 - 이코노믹리뷰">
            <a:extLst>
              <a:ext uri="{FF2B5EF4-FFF2-40B4-BE49-F238E27FC236}">
                <a16:creationId xmlns:a16="http://schemas.microsoft.com/office/drawing/2014/main" id="{6988BBB6-D594-800D-F5F2-687446F7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171700"/>
            <a:ext cx="4836582" cy="435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>
            <a:extLst>
              <a:ext uri="{FF2B5EF4-FFF2-40B4-BE49-F238E27FC236}">
                <a16:creationId xmlns:a16="http://schemas.microsoft.com/office/drawing/2014/main" id="{002BDD37-897E-7FF7-897C-AA84464C3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04" y="388214"/>
            <a:ext cx="10883025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나이어린</a:t>
            </a: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솔로몬은 이스라엘을 다스릴 지혜가 필요했다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latinLnBrk="0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Arial Black" panose="020B0A04020102090204" pitchFamily="34" charset="0"/>
                <a:ea typeface="서울들국화" panose="02030600000101010101" pitchFamily="18" charset="-127"/>
              </a:rPr>
              <a:t>Young Solomon needed wisdom to rule over Israel.</a:t>
            </a:r>
            <a:endParaRPr lang="ko-KR" altLang="en-US" sz="3600" dirty="0">
              <a:latin typeface="Arial Black" panose="020B0A04020102090204" pitchFamily="34" charset="0"/>
              <a:ea typeface="서울들국화" panose="02030600000101010101" pitchFamily="18" charset="-127"/>
            </a:endParaRPr>
          </a:p>
        </p:txBody>
      </p:sp>
      <p:sp>
        <p:nvSpPr>
          <p:cNvPr id="2" name="AutoShape 2" descr="교회를 다녀보자 - 제21편 전도서에 나오는 허무주의">
            <a:extLst>
              <a:ext uri="{FF2B5EF4-FFF2-40B4-BE49-F238E27FC236}">
                <a16:creationId xmlns:a16="http://schemas.microsoft.com/office/drawing/2014/main" id="{5D2EDA07-369A-B3BA-6374-E3BCFFE8A4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8117" y="33690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8918" name="Picture 6" descr="하나님이 주신 지혜로 평화의 시대를 구축해 간 솔로몬 &lt; 박신배구약 &lt; 성경과 오늘 &lt; 기사본문 - 본헤럴드">
            <a:extLst>
              <a:ext uri="{FF2B5EF4-FFF2-40B4-BE49-F238E27FC236}">
                <a16:creationId xmlns:a16="http://schemas.microsoft.com/office/drawing/2014/main" id="{F8FA771B-0DE8-8B46-061E-CB424604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13" y="2291137"/>
            <a:ext cx="6089150" cy="4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4440E5CA-F739-6724-3AA9-E76FA6A1B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258" y="2288772"/>
            <a:ext cx="4608512" cy="3464755"/>
          </a:xfrm>
          <a:prstGeom prst="wedgeRoundRectCallout">
            <a:avLst>
              <a:gd name="adj1" fmla="val -97862"/>
              <a:gd name="adj2" fmla="val 20899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 백성을 다스릴 지혜가 필요하다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 need wisdom to rule my people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528" y="333375"/>
            <a:ext cx="10058400" cy="1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1.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성경말씀을 잘 읽어야 합니다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We must read the Bible much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CEF4E-49DF-916A-EDFF-8BD505983894}"/>
              </a:ext>
            </a:extLst>
          </p:cNvPr>
          <p:cNvSpPr txBox="1"/>
          <p:nvPr/>
        </p:nvSpPr>
        <p:spPr>
          <a:xfrm>
            <a:off x="647271" y="1845085"/>
            <a:ext cx="10746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400" dirty="0" err="1">
                <a:solidFill>
                  <a:srgbClr val="FF0000"/>
                </a:solidFill>
                <a:latin typeface="굴림,seoul,helvetica"/>
                <a:ea typeface="(한)둥근헤드" panose="02030600000101010101" pitchFamily="18" charset="-127"/>
              </a:rPr>
              <a:t>딤전</a:t>
            </a:r>
            <a:r>
              <a:rPr lang="en-US" altLang="ko-KR" sz="2400" dirty="0">
                <a:solidFill>
                  <a:srgbClr val="FF0000"/>
                </a:solidFill>
                <a:latin typeface="굴림,seoul,helvetica"/>
                <a:ea typeface="(한)둥근헤드" panose="02030600000101010101" pitchFamily="18" charset="-127"/>
              </a:rPr>
              <a:t>3:16</a:t>
            </a:r>
            <a:r>
              <a:rPr lang="ko-KR" altLang="en-US" sz="2400" b="0" i="0" dirty="0">
                <a:solidFill>
                  <a:srgbClr val="FF0000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모든 성경은 하나님의 </a:t>
            </a:r>
            <a:r>
              <a:rPr lang="ko-KR" altLang="en-US" sz="2400" b="0" i="0" u="none" strike="noStrike" dirty="0">
                <a:solidFill>
                  <a:srgbClr val="FF0000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감동</a:t>
            </a:r>
            <a:r>
              <a:rPr lang="ko-KR" altLang="en-US" sz="2400" b="0" i="0" dirty="0">
                <a:solidFill>
                  <a:srgbClr val="FF0000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으로 된 것으로 교훈과 책망과 바르게 함과 의로 교육하기에 유익하니</a:t>
            </a:r>
          </a:p>
          <a:p>
            <a:pPr algn="l"/>
            <a:r>
              <a:rPr lang="en-US" altLang="ko-KR" sz="2400" b="0" i="0" dirty="0">
                <a:solidFill>
                  <a:srgbClr val="FF0000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17 </a:t>
            </a:r>
            <a:r>
              <a:rPr lang="ko-KR" altLang="en-US" sz="2400" b="0" i="0" dirty="0">
                <a:solidFill>
                  <a:srgbClr val="FF0000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이는 하나님의 사람으로 온전하게 하며 모든 </a:t>
            </a:r>
            <a:r>
              <a:rPr lang="ko-KR" altLang="en-US" sz="2400" b="0" i="0" dirty="0">
                <a:solidFill>
                  <a:schemeClr val="accent1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선한 일을 행할 능력을 </a:t>
            </a:r>
            <a:r>
              <a:rPr lang="ko-KR" altLang="en-US" sz="2400" b="0" i="0" dirty="0">
                <a:solidFill>
                  <a:srgbClr val="FF0000"/>
                </a:solidFill>
                <a:effectLst/>
                <a:latin typeface="굴림,seoul,helvetica"/>
                <a:ea typeface="(한)둥근헤드" panose="02030600000101010101" pitchFamily="18" charset="-127"/>
              </a:rPr>
              <a:t>갖추게 하려 함이라</a:t>
            </a:r>
            <a:endParaRPr lang="en-US" altLang="ko-KR" sz="2400" b="0" i="0" dirty="0">
              <a:solidFill>
                <a:srgbClr val="FF0000"/>
              </a:solidFill>
              <a:effectLst/>
              <a:latin typeface="굴림,seoul,helvetica"/>
              <a:ea typeface="(한)둥근헤드" panose="02030600000101010101" pitchFamily="18" charset="-127"/>
            </a:endParaRPr>
          </a:p>
          <a:p>
            <a:pPr algn="l"/>
            <a:endParaRPr lang="ko-KR" altLang="en-US" sz="2400" b="0" i="0" dirty="0">
              <a:solidFill>
                <a:srgbClr val="556777"/>
              </a:solidFill>
              <a:effectLst/>
              <a:latin typeface="굴림,seoul,helvetica"/>
              <a:ea typeface="(한)둥근헤드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56C59-782F-E69F-3732-D93684987023}"/>
              </a:ext>
            </a:extLst>
          </p:cNvPr>
          <p:cNvSpPr txBox="1"/>
          <p:nvPr/>
        </p:nvSpPr>
        <p:spPr>
          <a:xfrm>
            <a:off x="647270" y="3566207"/>
            <a:ext cx="10592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 startAt="16"/>
            </a:pPr>
            <a:r>
              <a:rPr lang="en-US" altLang="ko-KR" sz="3200" b="0" i="0" dirty="0">
                <a:solidFill>
                  <a:srgbClr val="202020"/>
                </a:solidFill>
                <a:effectLst/>
                <a:latin typeface="Arial Black" panose="020B0A04020102090204" pitchFamily="34" charset="0"/>
              </a:rPr>
              <a:t>All Scripture is God-breathed and is useful for teaching, rebuking, correcting and training in righteousness,</a:t>
            </a:r>
            <a:endParaRPr lang="en-US" altLang="ko-KR" sz="3200" b="0" i="0" dirty="0">
              <a:solidFill>
                <a:srgbClr val="556777"/>
              </a:solidFill>
              <a:effectLst/>
              <a:latin typeface="Arial Black" panose="020B0A04020102090204" pitchFamily="34" charset="0"/>
            </a:endParaRPr>
          </a:p>
          <a:p>
            <a:pPr algn="l">
              <a:buFont typeface="+mj-lt"/>
              <a:buAutoNum type="arabicPeriod" startAt="16"/>
            </a:pPr>
            <a:r>
              <a:rPr lang="en-US" altLang="ko-KR" sz="3200" b="0" i="0" dirty="0">
                <a:solidFill>
                  <a:srgbClr val="202020"/>
                </a:solidFill>
                <a:effectLst/>
                <a:latin typeface="Arial Black" panose="020B0A04020102090204" pitchFamily="34" charset="0"/>
              </a:rPr>
              <a:t>so that the man of God may be thoroughly equipped for every good work.</a:t>
            </a:r>
            <a:endParaRPr lang="en-US" altLang="ko-KR" sz="3200" b="0" i="0" dirty="0">
              <a:solidFill>
                <a:srgbClr val="556777"/>
              </a:solidFill>
              <a:effectLst/>
              <a:latin typeface="Arial Black" panose="020B0A040201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74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455" y="300170"/>
            <a:ext cx="10058400" cy="186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성경 말씀대로 사는 사람은 복을 받습니다</a:t>
            </a: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The people who live by the Bible will be blessed </a:t>
            </a:r>
          </a:p>
        </p:txBody>
      </p:sp>
      <p:pic>
        <p:nvPicPr>
          <p:cNvPr id="3074" name="Picture 2" descr="Walking with the Bible: 성경 66권 핵심구절(Key Verse)">
            <a:extLst>
              <a:ext uri="{FF2B5EF4-FFF2-40B4-BE49-F238E27FC236}">
                <a16:creationId xmlns:a16="http://schemas.microsoft.com/office/drawing/2014/main" id="{F5543A0F-E253-A604-DBF2-222B4CEA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016" y="2193774"/>
            <a:ext cx="6962876" cy="43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성경 필사 후 기도의 확신 생겨” - 아이굿뉴스">
            <a:extLst>
              <a:ext uri="{FF2B5EF4-FFF2-40B4-BE49-F238E27FC236}">
                <a16:creationId xmlns:a16="http://schemas.microsoft.com/office/drawing/2014/main" id="{17036DA2-92AC-E94D-F2CB-C96493FC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02" y="2427162"/>
            <a:ext cx="5507557" cy="41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00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282856"/>
            <a:ext cx="10166277" cy="23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이번에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김목사가 네팔을 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갔다왔는데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사람들이 동네마다 나무를 섬기며 나무에게 복을 달라고 비는 것을 보았다</a:t>
            </a:r>
            <a:endParaRPr lang="en-US" altLang="ko-KR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This time </a:t>
            </a:r>
            <a:r>
              <a:rPr lang="en-US" altLang="ko-KR" sz="3200" dirty="0" err="1">
                <a:latin typeface="서울들국화" panose="02030600000101010101" pitchFamily="18" charset="-127"/>
                <a:ea typeface="서울들국화" panose="02030600000101010101" pitchFamily="18" charset="-127"/>
              </a:rPr>
              <a:t>Ptr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 err="1">
                <a:latin typeface="서울들국화" panose="02030600000101010101" pitchFamily="18" charset="-127"/>
                <a:ea typeface="서울들국화" panose="02030600000101010101" pitchFamily="18" charset="-127"/>
              </a:rPr>
              <a:t>kim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went to Nepal, and I saw people in every village serving trees and praying for blessings on trees.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5404610-B39A-61E3-2137-9C6804736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75" y="2955956"/>
            <a:ext cx="5565211" cy="390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0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282856"/>
            <a:ext cx="10166277" cy="142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심지어 뱀을 신으로 섬기기도 하고 소나 코끼리를 신으로 섬기기도 한다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Even snakes are worshiped as gods, and cows and elephants are worshiped as gods.</a:t>
            </a:r>
          </a:p>
        </p:txBody>
      </p:sp>
      <p:pic>
        <p:nvPicPr>
          <p:cNvPr id="4098" name="Picture 2" descr="캄보디아 쁘레아 빨리라이의 뱀 석상이다. 뱀의 모양을 하고 있으나 머리가 다섯 개이고 몸통이 아주 긴 모양이다. 캄보디아의 어느  곳에서든 흔히 볼 수 있는 뱀으로 '나가'라는 이름을 가진 신이다. 많은 동물 중에 뱀을">
            <a:extLst>
              <a:ext uri="{FF2B5EF4-FFF2-40B4-BE49-F238E27FC236}">
                <a16:creationId xmlns:a16="http://schemas.microsoft.com/office/drawing/2014/main" id="{5B3405C2-2142-CB9A-B843-2154DF70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7" y="3279494"/>
            <a:ext cx="57054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나가(인도 신화) - 나무위키">
            <a:extLst>
              <a:ext uri="{FF2B5EF4-FFF2-40B4-BE49-F238E27FC236}">
                <a16:creationId xmlns:a16="http://schemas.microsoft.com/office/drawing/2014/main" id="{D4FE580B-55AC-7D83-E657-35A37EE0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89" y="2756043"/>
            <a:ext cx="55816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오래 전, 코끼리가 인간을 지배했다!? (힌두교 가네샤 神 숭배 / 시바, 파르바티 / 부처, 자카타)">
            <a:extLst>
              <a:ext uri="{FF2B5EF4-FFF2-40B4-BE49-F238E27FC236}">
                <a16:creationId xmlns:a16="http://schemas.microsoft.com/office/drawing/2014/main" id="{B1E2174C-B3D1-EB16-2162-3301A6FE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6746"/>
            <a:ext cx="6452279" cy="42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인도의 소 숭배에 관한 진실과 오해">
            <a:extLst>
              <a:ext uri="{FF2B5EF4-FFF2-40B4-BE49-F238E27FC236}">
                <a16:creationId xmlns:a16="http://schemas.microsoft.com/office/drawing/2014/main" id="{044A1575-8D6A-029E-F07E-C71547FC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90" y="2356746"/>
            <a:ext cx="6528758" cy="45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30D577F-F694-77CC-9B32-04A909F9A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8" y="939373"/>
            <a:ext cx="11683144" cy="5841572"/>
          </a:xfrm>
          <a:prstGeom prst="rect">
            <a:avLst/>
          </a:prstGeom>
        </p:spPr>
      </p:pic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282856"/>
            <a:ext cx="10166277" cy="1504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그러므로 네팔이나 동남아시아 사람들이 발전이 안되고 가난하게 사는 것이다</a:t>
            </a:r>
            <a:endParaRPr lang="en-US" altLang="ko-KR" sz="20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Therefore, people in Nepal and Southeast Asia are underdeveloped and live in poverty.</a:t>
            </a:r>
          </a:p>
        </p:txBody>
      </p:sp>
    </p:spTree>
    <p:extLst>
      <p:ext uri="{BB962C8B-B14F-4D97-AF65-F5344CB8AC3E}">
        <p14:creationId xmlns:p14="http://schemas.microsoft.com/office/powerpoint/2010/main" val="3052329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282856"/>
            <a:ext cx="10166277" cy="155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지구상에 성경말씀대로 사는 사람들은 모두 선진국이 되었다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All people living according to the Bible on earth have become advanced countries.</a:t>
            </a:r>
          </a:p>
        </p:txBody>
      </p:sp>
      <p:pic>
        <p:nvPicPr>
          <p:cNvPr id="8194" name="Picture 2" descr="Department for European Policies - Home">
            <a:extLst>
              <a:ext uri="{FF2B5EF4-FFF2-40B4-BE49-F238E27FC236}">
                <a16:creationId xmlns:a16="http://schemas.microsoft.com/office/drawing/2014/main" id="{09220F5A-944F-D4A4-9868-0D4DB635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11" y="2265618"/>
            <a:ext cx="7715775" cy="42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10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528" y="333375"/>
            <a:ext cx="10058400" cy="1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2. </a:t>
            </a: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지혜를 얻으려면 성령을 받아야 합니다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We must receive</a:t>
            </a:r>
            <a:r>
              <a:rPr lang="ko-KR" altLang="en-US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6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Holy Spirit for wisdom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CEF4E-49DF-916A-EDFF-8BD505983894}"/>
              </a:ext>
            </a:extLst>
          </p:cNvPr>
          <p:cNvSpPr txBox="1"/>
          <p:nvPr/>
        </p:nvSpPr>
        <p:spPr>
          <a:xfrm>
            <a:off x="647271" y="1845085"/>
            <a:ext cx="10746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800" b="1" dirty="0">
                <a:solidFill>
                  <a:srgbClr val="FF0000"/>
                </a:solidFill>
                <a:latin typeface="굴림,seoul,helvetica"/>
              </a:rPr>
              <a:t>요</a:t>
            </a:r>
            <a:r>
              <a:rPr lang="en-US" altLang="ko-KR" sz="2800" b="1" i="0" dirty="0">
                <a:solidFill>
                  <a:srgbClr val="FF0000"/>
                </a:solidFill>
                <a:effectLst/>
                <a:latin typeface="굴림,seoul,helvetica"/>
              </a:rPr>
              <a:t>16:13</a:t>
            </a:r>
            <a:r>
              <a:rPr lang="ko-KR" altLang="en-US" sz="2800" b="1" i="0" dirty="0">
                <a:solidFill>
                  <a:srgbClr val="FF0000"/>
                </a:solidFill>
                <a:effectLst/>
                <a:latin typeface="굴림,seoul,helvetica"/>
              </a:rPr>
              <a:t>그러나 진리의 성령이 오시면 그가 너희를 모든 진리 가운데로 </a:t>
            </a:r>
            <a:r>
              <a:rPr lang="ko-KR" altLang="en-US" sz="2800" b="1" i="0" dirty="0" err="1">
                <a:solidFill>
                  <a:srgbClr val="FF0000"/>
                </a:solidFill>
                <a:effectLst/>
                <a:latin typeface="굴림,seoul,helvetica"/>
              </a:rPr>
              <a:t>인도하시리니</a:t>
            </a:r>
            <a:r>
              <a:rPr lang="ko-KR" altLang="en-US" sz="2800" b="1" i="0" dirty="0">
                <a:solidFill>
                  <a:srgbClr val="FF0000"/>
                </a:solidFill>
                <a:effectLst/>
                <a:latin typeface="굴림,seoul,helvetica"/>
              </a:rPr>
              <a:t> 그가 스스로 말하지 않고 오직 들은 것을 말하며 장래 일을 너희에게 </a:t>
            </a:r>
            <a:r>
              <a:rPr lang="ko-KR" altLang="en-US" sz="2800" b="1" i="0" dirty="0" err="1">
                <a:solidFill>
                  <a:srgbClr val="FF0000"/>
                </a:solidFill>
                <a:effectLst/>
                <a:latin typeface="굴림,seoul,helvetica"/>
              </a:rPr>
              <a:t>알리시리라</a:t>
            </a:r>
            <a:endParaRPr lang="ko-KR" altLang="en-US" sz="3600" b="1" i="0" dirty="0">
              <a:solidFill>
                <a:srgbClr val="FF0000"/>
              </a:solidFill>
              <a:effectLst/>
              <a:latin typeface="굴림,seoul,helvetica"/>
            </a:endParaRPr>
          </a:p>
          <a:p>
            <a:pPr algn="l"/>
            <a:endParaRPr lang="ko-KR" altLang="en-US" sz="2400" b="0" i="0" dirty="0">
              <a:solidFill>
                <a:srgbClr val="556777"/>
              </a:solidFill>
              <a:effectLst/>
              <a:latin typeface="굴림,seoul,helvetica"/>
              <a:ea typeface="(한)둥근헤드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56C59-782F-E69F-3732-D93684987023}"/>
              </a:ext>
            </a:extLst>
          </p:cNvPr>
          <p:cNvSpPr txBox="1"/>
          <p:nvPr/>
        </p:nvSpPr>
        <p:spPr>
          <a:xfrm>
            <a:off x="647270" y="3566207"/>
            <a:ext cx="10592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3200" b="0" i="0" dirty="0">
                <a:solidFill>
                  <a:srgbClr val="202020"/>
                </a:solidFill>
                <a:effectLst/>
                <a:latin typeface="Arial Black" panose="020B0A04020102090204" pitchFamily="34" charset="0"/>
              </a:rPr>
              <a:t>John16:13</a:t>
            </a:r>
          </a:p>
          <a:p>
            <a:pPr algn="l"/>
            <a:r>
              <a:rPr lang="en-US" altLang="ko-KR" sz="3200" b="0" i="0" dirty="0">
                <a:solidFill>
                  <a:srgbClr val="202020"/>
                </a:solidFill>
                <a:effectLst/>
                <a:latin typeface="Arial Black" panose="020B0A04020102090204" pitchFamily="34" charset="0"/>
              </a:rPr>
              <a:t>But when he, the Spirit of truth, comes, he will guide you into all truth. He will not speak on his own; he will speak only what he hears, and he will tell you what is yet to come.</a:t>
            </a:r>
            <a:endParaRPr lang="en-US" altLang="ko-KR" sz="4800" b="0" i="0" dirty="0">
              <a:solidFill>
                <a:srgbClr val="556777"/>
              </a:solidFill>
              <a:effectLst/>
              <a:latin typeface="Arial Black" panose="020B0A040201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07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282856"/>
            <a:ext cx="10798139" cy="16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성령님은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우리를 진리와 축복의 길로 인도하십니다</a:t>
            </a:r>
            <a:r>
              <a:rPr lang="en-US" altLang="ko-KR" sz="32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The Holy Spirit guides us on the path of truth and blessing.</a:t>
            </a:r>
          </a:p>
        </p:txBody>
      </p:sp>
      <p:pic>
        <p:nvPicPr>
          <p:cNvPr id="7170" name="Picture 2" descr="묵상 칼럼】 하나님의 영의 인도함을 받는 자의 삶은 아름답다 &lt; 이승희의 묵상칼럼 &lt; 연재 &lt; 기사본문 - 본헤럴드">
            <a:extLst>
              <a:ext uri="{FF2B5EF4-FFF2-40B4-BE49-F238E27FC236}">
                <a16:creationId xmlns:a16="http://schemas.microsoft.com/office/drawing/2014/main" id="{C05178BB-9BB3-DF0C-0F3F-01B6FD61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54" y="2044557"/>
            <a:ext cx="8576291" cy="481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41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282856"/>
            <a:ext cx="10166277" cy="155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3.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지혜를 얻으려면 먼저 희생하는 삶을 살아야 합니다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3. To gain wisdom, you must first live a life of sacrifice.</a:t>
            </a:r>
          </a:p>
        </p:txBody>
      </p:sp>
      <p:pic>
        <p:nvPicPr>
          <p:cNvPr id="6148" name="Picture 4" descr="소떼 행렬'">
            <a:extLst>
              <a:ext uri="{FF2B5EF4-FFF2-40B4-BE49-F238E27FC236}">
                <a16:creationId xmlns:a16="http://schemas.microsoft.com/office/drawing/2014/main" id="{9E585AC0-C7F7-9D23-6530-2F2A92A0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36" y="2114925"/>
            <a:ext cx="7276672" cy="48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46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155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솔로몬도 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1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천번제를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드리고 나서 지혜의 은사가 임했다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After Solomon offered a thousand burnt offerings, the gift of wisdom came upon him.</a:t>
            </a:r>
          </a:p>
        </p:txBody>
      </p:sp>
      <p:pic>
        <p:nvPicPr>
          <p:cNvPr id="6146" name="Picture 2" descr="큐티인]묵상 역대하 1:1~13 솔로몬의 일천번제 - YouTube">
            <a:extLst>
              <a:ext uri="{FF2B5EF4-FFF2-40B4-BE49-F238E27FC236}">
                <a16:creationId xmlns:a16="http://schemas.microsoft.com/office/drawing/2014/main" id="{AF7B2520-323E-CE14-9C7C-FC29FD48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89" y="2015807"/>
            <a:ext cx="8257640" cy="46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01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>
            <a:extLst>
              <a:ext uri="{FF2B5EF4-FFF2-40B4-BE49-F238E27FC236}">
                <a16:creationId xmlns:a16="http://schemas.microsoft.com/office/drawing/2014/main" id="{002BDD37-897E-7FF7-897C-AA84464C3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484" y="388213"/>
            <a:ext cx="5334000" cy="264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그는 일천 마리의 제물을 하나님께 드리기로 결심했다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latinLnBrk="0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Arial Black" panose="020B0A04020102090204" pitchFamily="34" charset="0"/>
                <a:ea typeface="서울들국화" panose="02030600000101010101" pitchFamily="18" charset="-127"/>
              </a:rPr>
              <a:t>He decided to offer a thousand sacrifices to God.</a:t>
            </a:r>
            <a:endParaRPr lang="ko-KR" altLang="en-US" sz="3600" dirty="0">
              <a:latin typeface="Arial Black" panose="020B0A04020102090204" pitchFamily="34" charset="0"/>
              <a:ea typeface="서울들국화" panose="02030600000101010101" pitchFamily="18" charset="-127"/>
            </a:endParaRPr>
          </a:p>
        </p:txBody>
      </p:sp>
      <p:sp>
        <p:nvSpPr>
          <p:cNvPr id="2" name="AutoShape 2" descr="교회를 다녀보자 - 제21편 전도서에 나오는 허무주의">
            <a:extLst>
              <a:ext uri="{FF2B5EF4-FFF2-40B4-BE49-F238E27FC236}">
                <a16:creationId xmlns:a16="http://schemas.microsoft.com/office/drawing/2014/main" id="{5D2EDA07-369A-B3BA-6374-E3BCFFE8A4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8117" y="33690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3010" name="Picture 2" descr="소떼 나가신다'">
            <a:extLst>
              <a:ext uri="{FF2B5EF4-FFF2-40B4-BE49-F238E27FC236}">
                <a16:creationId xmlns:a16="http://schemas.microsoft.com/office/drawing/2014/main" id="{B1D5F181-EEA5-E022-BC93-BC9EF58A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7" y="0"/>
            <a:ext cx="53340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54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십일조, 우리에게도 해당사항이 있나요? - 유평교회">
            <a:extLst>
              <a:ext uri="{FF2B5EF4-FFF2-40B4-BE49-F238E27FC236}">
                <a16:creationId xmlns:a16="http://schemas.microsoft.com/office/drawing/2014/main" id="{E5F4A96D-B2D7-901C-5CF8-B472A4AF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31" y="3768736"/>
            <a:ext cx="8770012" cy="22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23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하나님께 십일조와 헌금을 잘 하는 나라가 기독교 부흥을 이루었고 잘 사는 나라가 되었다</a:t>
            </a:r>
            <a:endParaRPr lang="en-US" altLang="ko-KR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A nation that pays tithes and offerings to God has achieved a Christian revival and has become a prosperous nation.</a:t>
            </a:r>
          </a:p>
        </p:txBody>
      </p:sp>
      <p:pic>
        <p:nvPicPr>
          <p:cNvPr id="13314" name="Picture 2" descr="천자칼럼 십일조 | 한경닷컴">
            <a:extLst>
              <a:ext uri="{FF2B5EF4-FFF2-40B4-BE49-F238E27FC236}">
                <a16:creationId xmlns:a16="http://schemas.microsoft.com/office/drawing/2014/main" id="{7D33A9CB-32E4-67B6-CE35-E73C819AA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44" y="2547511"/>
            <a:ext cx="4983940" cy="39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75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구약과 신약시대의 십일조, 성경은 '십일조'를 어떻게 바라볼까?">
            <a:extLst>
              <a:ext uri="{FF2B5EF4-FFF2-40B4-BE49-F238E27FC236}">
                <a16:creationId xmlns:a16="http://schemas.microsoft.com/office/drawing/2014/main" id="{4FC381EC-9225-84A0-4284-D26DC57F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06" y="1801032"/>
            <a:ext cx="8957388" cy="50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155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하나님께 희생하는 삶을 실천할 때 참 지혜가 임하게 된다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When we practice a life of sacrifice to God, true wisdom comes.</a:t>
            </a:r>
          </a:p>
        </p:txBody>
      </p:sp>
    </p:spTree>
    <p:extLst>
      <p:ext uri="{BB962C8B-B14F-4D97-AF65-F5344CB8AC3E}">
        <p14:creationId xmlns:p14="http://schemas.microsoft.com/office/powerpoint/2010/main" val="1676063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23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록펠러는 신앙이 좋았는데 광산업을 하다가 사업이 실패하여 거의 망하게 되었다</a:t>
            </a:r>
            <a:endParaRPr lang="en-US" altLang="ko-KR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Rockefeller had a good faith, but his business failed in the mining industry, and he almost went bankrupt.</a:t>
            </a:r>
          </a:p>
        </p:txBody>
      </p:sp>
      <p:pic>
        <p:nvPicPr>
          <p:cNvPr id="15362" name="Picture 2" descr="31) 미국의 대부호 록펠러 &lt; Dr.김창윤의 성격과 인생 &lt; 마음 &lt; 기사본문 - 마음건강 길">
            <a:extLst>
              <a:ext uri="{FF2B5EF4-FFF2-40B4-BE49-F238E27FC236}">
                <a16:creationId xmlns:a16="http://schemas.microsoft.com/office/drawing/2014/main" id="{E51047D3-95C4-147B-B914-4E8CE5A6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68" y="2529052"/>
            <a:ext cx="8277118" cy="413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39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194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광부들은 밀린 월급을 달라고 데모를 했고 그는 빚에 쪼들려 자살을 생각할 정도였다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The Mining workers were demonstrating for overdue wages, and he was so engrossed in debt that he even contemplated suicide.</a:t>
            </a:r>
          </a:p>
        </p:txBody>
      </p:sp>
      <p:pic>
        <p:nvPicPr>
          <p:cNvPr id="16386" name="Picture 2" descr="빌리;지 16호] 알아두면 쓸데있는 신비한 빌리사전 - &lt;역사적 배경편&gt; : 네이버 블로그">
            <a:extLst>
              <a:ext uri="{FF2B5EF4-FFF2-40B4-BE49-F238E27FC236}">
                <a16:creationId xmlns:a16="http://schemas.microsoft.com/office/drawing/2014/main" id="{0FDD658B-8E8B-8AF4-B810-E151EC4A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9" y="2526312"/>
            <a:ext cx="6513816" cy="43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삶이 고민스럽다면…걱정거리 푸는 22가지 공식 | 중앙일보">
            <a:extLst>
              <a:ext uri="{FF2B5EF4-FFF2-40B4-BE49-F238E27FC236}">
                <a16:creationId xmlns:a16="http://schemas.microsoft.com/office/drawing/2014/main" id="{695C0804-62A5-B09F-2612-12534A2B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11" y="2788524"/>
            <a:ext cx="44958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05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222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록펠러는 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“</a:t>
            </a: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하나님 나는 십일조도 잘 드리는데 왜 이렇게 고통을 겪나요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?”</a:t>
            </a: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하고 기도했더니 하나님이 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“</a:t>
            </a: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더 깊이 파보아라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”</a:t>
            </a: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하고 말씀하셨다</a:t>
            </a:r>
            <a:endParaRPr lang="en-US" altLang="ko-KR" sz="20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Rockefeller prayed, “God, why am I in so much pain, even though I pay tithing?” God said, “Dig deeper.”</a:t>
            </a:r>
          </a:p>
        </p:txBody>
      </p:sp>
      <p:pic>
        <p:nvPicPr>
          <p:cNvPr id="17410" name="Picture 2" descr="손 안에 '기도 플랫폼' 쓰고 나누고 多 되네! &lt; 뉴스일반 &lt; 교계뉴스 &lt; 뉴스 &lt; 기사본문 - 더미션">
            <a:extLst>
              <a:ext uri="{FF2B5EF4-FFF2-40B4-BE49-F238E27FC236}">
                <a16:creationId xmlns:a16="http://schemas.microsoft.com/office/drawing/2014/main" id="{82EAC350-E53D-2689-CD6E-6A6DC038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46" y="2573302"/>
            <a:ext cx="8185692" cy="42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85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197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록펠러가 땅을 더 깊이 파자 거기서 석유가 솟아나왔고 그는 세계 최대의 부자가 </a:t>
            </a:r>
            <a:r>
              <a:rPr lang="ko-KR" altLang="en-US" sz="20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될수</a:t>
            </a: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있었다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  <a:r>
              <a:rPr lang="ko-KR" altLang="en-US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하나님은 먼저 희생하는 자를 결코 버리지 않으신다</a:t>
            </a:r>
            <a:r>
              <a:rPr lang="en-US" altLang="ko-KR" sz="20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                       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When Rockefeller dug deeper, oil came from it, and he became the richest man in the world. God never forsakes those who sacrifice first.</a:t>
            </a:r>
          </a:p>
        </p:txBody>
      </p:sp>
      <p:pic>
        <p:nvPicPr>
          <p:cNvPr id="18434" name="Picture 2" descr="유전개발, 얼마나 어렵길래 - 아시아경제">
            <a:extLst>
              <a:ext uri="{FF2B5EF4-FFF2-40B4-BE49-F238E27FC236}">
                <a16:creationId xmlns:a16="http://schemas.microsoft.com/office/drawing/2014/main" id="{7BCF69D4-7288-B650-490A-E76707E9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9" y="2304166"/>
            <a:ext cx="3497708" cy="455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석유왕 록펠러, 그는 누구인가 [에너지식백과] - YouTube">
            <a:extLst>
              <a:ext uri="{FF2B5EF4-FFF2-40B4-BE49-F238E27FC236}">
                <a16:creationId xmlns:a16="http://schemas.microsoft.com/office/drawing/2014/main" id="{8FD62687-F2F9-F6C1-591B-ABAA3639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4" y="2304166"/>
            <a:ext cx="7757235" cy="43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43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7BCCF11-9ACE-4DB0-ED96-807488E5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43" y="190389"/>
            <a:ext cx="10746768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그러므로 우리는 하나님께 먼저 희생할 때 참 지혜가 임하여 복을 받게 된다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Therefore, when we make sacrifices to God first, true wisdom will come and we will be blessed.</a:t>
            </a:r>
          </a:p>
        </p:txBody>
      </p:sp>
      <p:pic>
        <p:nvPicPr>
          <p:cNvPr id="14340" name="Picture 4" descr="아하경제 211호]세 살 때 부자 습관 백 살까지 존 록펠러 (John Davison Rockefeller ) &lt; 일반 &lt; 종합 &lt;  기사본문 - 이코노믹리뷰">
            <a:extLst>
              <a:ext uri="{FF2B5EF4-FFF2-40B4-BE49-F238E27FC236}">
                <a16:creationId xmlns:a16="http://schemas.microsoft.com/office/drawing/2014/main" id="{A4A2F9CC-47A9-D329-C4BD-E91F4F2EA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89" y="1946898"/>
            <a:ext cx="5232221" cy="47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천자칼럼 십일조 | 한경닷컴">
            <a:extLst>
              <a:ext uri="{FF2B5EF4-FFF2-40B4-BE49-F238E27FC236}">
                <a16:creationId xmlns:a16="http://schemas.microsoft.com/office/drawing/2014/main" id="{806E5BFB-887C-C354-8844-F6225706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7" y="2170366"/>
            <a:ext cx="5681494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7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C143153-8D57-8211-5B06-CA7623A95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67" y="112125"/>
            <a:ext cx="8775888" cy="6494157"/>
          </a:xfrm>
          <a:prstGeom prst="rect">
            <a:avLst/>
          </a:prstGeom>
        </p:spPr>
      </p:pic>
      <p:sp>
        <p:nvSpPr>
          <p:cNvPr id="5123" name="AutoShape 3">
            <a:extLst>
              <a:ext uri="{FF2B5EF4-FFF2-40B4-BE49-F238E27FC236}">
                <a16:creationId xmlns:a16="http://schemas.microsoft.com/office/drawing/2014/main" id="{13DDA187-E3D7-9D78-89DA-D3AF41232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0"/>
            <a:ext cx="4608512" cy="2160588"/>
          </a:xfrm>
          <a:prstGeom prst="wedgeRoundRectCallout">
            <a:avLst>
              <a:gd name="adj1" fmla="val -5565"/>
              <a:gd name="adj2" fmla="val 79389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이번제물이 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일천번째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제물이다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This offering is the thousandth offering.</a:t>
            </a:r>
            <a:endParaRPr lang="en-US" altLang="ko-KR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4A82F4F-65FD-189E-AACA-6CBAD14C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04" y="388214"/>
            <a:ext cx="10883025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lnSpc>
                <a:spcPct val="90000"/>
              </a:lnSpc>
              <a:spcBef>
                <a:spcPct val="50000"/>
              </a:spcBef>
            </a:pPr>
            <a:r>
              <a:rPr lang="ko-KR" altLang="en-US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그날 밤 꿈속에서 솔로몬은 하나님의 음성을 들었다</a:t>
            </a:r>
            <a:r>
              <a:rPr lang="en-US" altLang="ko-KR" sz="28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 </a:t>
            </a:r>
          </a:p>
          <a:p>
            <a:pPr algn="ctr" latinLnBrk="0">
              <a:lnSpc>
                <a:spcPct val="90000"/>
              </a:lnSpc>
              <a:spcBef>
                <a:spcPct val="50000"/>
              </a:spcBef>
            </a:pPr>
            <a:r>
              <a:rPr lang="en-US" altLang="ko-KR" sz="3600" dirty="0">
                <a:latin typeface="Arial Black" panose="020B0A04020102090204" pitchFamily="34" charset="0"/>
                <a:ea typeface="서울들국화" panose="02030600000101010101" pitchFamily="18" charset="-127"/>
              </a:rPr>
              <a:t>That night, in a dream, Solomon heard the voice of God.</a:t>
            </a:r>
            <a:endParaRPr lang="ko-KR" altLang="en-US" sz="3600" dirty="0">
              <a:latin typeface="Arial Black" panose="020B0A04020102090204" pitchFamily="34" charset="0"/>
              <a:ea typeface="서울들국화" panose="02030600000101010101" pitchFamily="18" charset="-127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C70F31F-E295-F58E-D473-D0FAA0BC6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17" y="2468590"/>
            <a:ext cx="4608512" cy="2160588"/>
          </a:xfrm>
          <a:prstGeom prst="wedgeRoundRectCallout">
            <a:avLst>
              <a:gd name="adj1" fmla="val 28768"/>
              <a:gd name="adj2" fmla="val -72303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36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솔로몬아 </a:t>
            </a:r>
            <a:r>
              <a:rPr lang="ko-KR" altLang="en-US" sz="36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솔로몬아</a:t>
            </a:r>
            <a:endParaRPr lang="en-US" altLang="ko-KR" sz="36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44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Solomon, Solomon!</a:t>
            </a:r>
            <a:endParaRPr lang="en-US" altLang="ko-KR" sz="72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98F662B-3C5D-1773-E914-E92767821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9" y="2144721"/>
            <a:ext cx="6048995" cy="45540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CBBB829-A3FB-01E5-8769-4906991D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82" y="333978"/>
            <a:ext cx="8884854" cy="6524021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8FA8F45E-0773-EEB7-69AD-8F6241C8D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901" y="454854"/>
            <a:ext cx="5759219" cy="3346583"/>
          </a:xfrm>
          <a:prstGeom prst="wedgeRoundRectCallout">
            <a:avLst>
              <a:gd name="adj1" fmla="val 28768"/>
              <a:gd name="adj2" fmla="val -72303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내가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너의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정성을 보았다 내가 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네게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무엇을 줄까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?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내게 구하여라 </a:t>
            </a:r>
            <a:endParaRPr lang="en-US" altLang="ko-KR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 saw your devotion. What will I give you? Ask</a:t>
            </a:r>
            <a:r>
              <a:rPr lang="ko-KR" altLang="en-US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me</a:t>
            </a:r>
            <a:endParaRPr lang="en-US" altLang="ko-KR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DFCAB1F-0247-4067-55A6-C6CA73B42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85" y="118220"/>
            <a:ext cx="8947818" cy="6570255"/>
          </a:xfrm>
          <a:prstGeom prst="rect">
            <a:avLst/>
          </a:prstGeom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1FB7D143-6EEA-A8A2-B425-99A06B99D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81" y="350568"/>
            <a:ext cx="5759219" cy="3346583"/>
          </a:xfrm>
          <a:prstGeom prst="wedgeRoundRectCallout">
            <a:avLst>
              <a:gd name="adj1" fmla="val 62841"/>
              <a:gd name="adj2" fmla="val 38526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저는 나이가 어리니 백성을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잘 다스리기 위한 지혜가 필요합니다</a:t>
            </a:r>
            <a:r>
              <a:rPr lang="en-US" altLang="ko-KR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.</a:t>
            </a:r>
            <a:r>
              <a:rPr lang="ko-KR" altLang="en-US" sz="2400" dirty="0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지혜를 </a:t>
            </a:r>
            <a:r>
              <a:rPr lang="ko-KR" altLang="en-US" sz="2400" dirty="0" err="1">
                <a:solidFill>
                  <a:srgbClr val="FF0000"/>
                </a:solidFill>
                <a:latin typeface="서울들국화" panose="02030600000101010101" pitchFamily="18" charset="-127"/>
                <a:ea typeface="서울들국화" panose="02030600000101010101" pitchFamily="18" charset="-127"/>
              </a:rPr>
              <a:t>주시옵소서</a:t>
            </a:r>
            <a:endParaRPr lang="ko-KR" altLang="en-US" sz="2400" dirty="0">
              <a:solidFill>
                <a:srgbClr val="FF0000"/>
              </a:solidFill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ko-KR" sz="3200" dirty="0">
                <a:latin typeface="서울들국화" panose="02030600000101010101" pitchFamily="18" charset="-127"/>
                <a:ea typeface="서울들국화" panose="02030600000101010101" pitchFamily="18" charset="-127"/>
              </a:rPr>
              <a:t>I am young and I need wisdom to rule the people well. Give me wisdom.</a:t>
            </a:r>
            <a:endParaRPr lang="en-US" altLang="ko-KR" sz="5400" dirty="0">
              <a:latin typeface="서울들국화" panose="02030600000101010101" pitchFamily="18" charset="-127"/>
              <a:ea typeface="서울들국화" panose="02030600000101010101" pitchFamily="18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7398</TotalTime>
  <Words>1452</Words>
  <Application>Microsoft Office PowerPoint</Application>
  <PresentationFormat>와이드스크린</PresentationFormat>
  <Paragraphs>127</Paragraphs>
  <Slides>56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65" baseType="lpstr">
      <vt:lpstr>Cabin</vt:lpstr>
      <vt:lpstr>강산체</vt:lpstr>
      <vt:lpstr>굴림</vt:lpstr>
      <vt:lpstr>굴림,seoul,helvetica</vt:lpstr>
      <vt:lpstr>맑은 고딕</vt:lpstr>
      <vt:lpstr>서울들국화</vt:lpstr>
      <vt:lpstr>Arial</vt:lpstr>
      <vt:lpstr>Arial Black</vt:lpstr>
      <vt:lpstr>Office 테마</vt:lpstr>
      <vt:lpstr>지혜의 은사받은 솔로몬 임금(왕상3:9-12) King Solomon received the gift of wisdom (1King 3:9-12)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치유사역을 통한 전도의 비결</dc:title>
  <dc:creator>Win10</dc:creator>
  <cp:lastModifiedBy>김노아 웹하드</cp:lastModifiedBy>
  <cp:revision>311</cp:revision>
  <dcterms:created xsi:type="dcterms:W3CDTF">2021-11-02T02:05:49Z</dcterms:created>
  <dcterms:modified xsi:type="dcterms:W3CDTF">2022-11-24T16:56:24Z</dcterms:modified>
</cp:coreProperties>
</file>