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</p:sldMasterIdLst>
  <p:notesMasterIdLst>
    <p:notesMasterId r:id="rId67"/>
  </p:notesMasterIdLst>
  <p:handoutMasterIdLst>
    <p:handoutMasterId r:id="rId68"/>
  </p:handoutMasterIdLst>
  <p:sldIdLst>
    <p:sldId id="342" r:id="rId3"/>
    <p:sldId id="463" r:id="rId4"/>
    <p:sldId id="476" r:id="rId5"/>
    <p:sldId id="539" r:id="rId6"/>
    <p:sldId id="456" r:id="rId7"/>
    <p:sldId id="447" r:id="rId8"/>
    <p:sldId id="448" r:id="rId9"/>
    <p:sldId id="455" r:id="rId10"/>
    <p:sldId id="490" r:id="rId11"/>
    <p:sldId id="465" r:id="rId12"/>
    <p:sldId id="454" r:id="rId13"/>
    <p:sldId id="450" r:id="rId14"/>
    <p:sldId id="515" r:id="rId15"/>
    <p:sldId id="540" r:id="rId16"/>
    <p:sldId id="449" r:id="rId17"/>
    <p:sldId id="536" r:id="rId18"/>
    <p:sldId id="470" r:id="rId19"/>
    <p:sldId id="471" r:id="rId20"/>
    <p:sldId id="510" r:id="rId21"/>
    <p:sldId id="537" r:id="rId22"/>
    <p:sldId id="452" r:id="rId23"/>
    <p:sldId id="472" r:id="rId24"/>
    <p:sldId id="469" r:id="rId25"/>
    <p:sldId id="473" r:id="rId26"/>
    <p:sldId id="541" r:id="rId27"/>
    <p:sldId id="468" r:id="rId28"/>
    <p:sldId id="474" r:id="rId29"/>
    <p:sldId id="466" r:id="rId30"/>
    <p:sldId id="475" r:id="rId31"/>
    <p:sldId id="487" r:id="rId32"/>
    <p:sldId id="538" r:id="rId33"/>
    <p:sldId id="507" r:id="rId34"/>
    <p:sldId id="492" r:id="rId35"/>
    <p:sldId id="516" r:id="rId36"/>
    <p:sldId id="517" r:id="rId37"/>
    <p:sldId id="518" r:id="rId38"/>
    <p:sldId id="528" r:id="rId39"/>
    <p:sldId id="494" r:id="rId40"/>
    <p:sldId id="495" r:id="rId41"/>
    <p:sldId id="496" r:id="rId42"/>
    <p:sldId id="498" r:id="rId43"/>
    <p:sldId id="520" r:id="rId44"/>
    <p:sldId id="499" r:id="rId45"/>
    <p:sldId id="500" r:id="rId46"/>
    <p:sldId id="508" r:id="rId47"/>
    <p:sldId id="477" r:id="rId48"/>
    <p:sldId id="451" r:id="rId49"/>
    <p:sldId id="478" r:id="rId50"/>
    <p:sldId id="522" r:id="rId51"/>
    <p:sldId id="501" r:id="rId52"/>
    <p:sldId id="502" r:id="rId53"/>
    <p:sldId id="503" r:id="rId54"/>
    <p:sldId id="482" r:id="rId55"/>
    <p:sldId id="512" r:id="rId56"/>
    <p:sldId id="530" r:id="rId57"/>
    <p:sldId id="524" r:id="rId58"/>
    <p:sldId id="505" r:id="rId59"/>
    <p:sldId id="506" r:id="rId60"/>
    <p:sldId id="525" r:id="rId61"/>
    <p:sldId id="531" r:id="rId62"/>
    <p:sldId id="526" r:id="rId63"/>
    <p:sldId id="527" r:id="rId64"/>
    <p:sldId id="421" r:id="rId65"/>
    <p:sldId id="336" r:id="rId66"/>
  </p:sldIdLst>
  <p:sldSz cx="12190413" cy="6859588"/>
  <p:notesSz cx="9144000" cy="6858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3">
          <p15:clr>
            <a:srgbClr val="A4A3A4"/>
          </p15:clr>
        </p15:guide>
        <p15:guide id="2" orient="horz" pos="406">
          <p15:clr>
            <a:srgbClr val="A4A3A4"/>
          </p15:clr>
        </p15:guide>
        <p15:guide id="3" orient="horz" pos="179">
          <p15:clr>
            <a:srgbClr val="A4A3A4"/>
          </p15:clr>
        </p15:guide>
        <p15:guide id="4" orient="horz" pos="2496">
          <p15:clr>
            <a:srgbClr val="A4A3A4"/>
          </p15:clr>
        </p15:guide>
        <p15:guide id="5" pos="180">
          <p15:clr>
            <a:srgbClr val="A4A3A4"/>
          </p15:clr>
        </p15:guide>
        <p15:guide id="6" pos="4490">
          <p15:clr>
            <a:srgbClr val="A4A3A4"/>
          </p15:clr>
        </p15:guide>
        <p15:guide id="7" pos="5401">
          <p15:clr>
            <a:srgbClr val="A4A3A4"/>
          </p15:clr>
        </p15:guide>
        <p15:guide id="8" pos="1133">
          <p15:clr>
            <a:srgbClr val="A4A3A4"/>
          </p15:clr>
        </p15:guide>
        <p15:guide id="9" pos="5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2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9211" autoAdjust="0"/>
  </p:normalViewPr>
  <p:slideViewPr>
    <p:cSldViewPr snapToGrid="0">
      <p:cViewPr varScale="1">
        <p:scale>
          <a:sx n="100" d="100"/>
          <a:sy n="100" d="100"/>
        </p:scale>
        <p:origin x="101" y="77"/>
      </p:cViewPr>
      <p:guideLst>
        <p:guide orient="horz" pos="1113"/>
        <p:guide orient="horz" pos="406"/>
        <p:guide orient="horz" pos="179"/>
        <p:guide orient="horz" pos="2496"/>
        <p:guide pos="180"/>
        <p:guide pos="4490"/>
        <p:guide pos="5401"/>
        <p:guide pos="1133"/>
        <p:guide pos="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1092" y="114"/>
      </p:cViewPr>
      <p:guideLst>
        <p:guide orient="horz" pos="2152"/>
        <p:guide pos="288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62C0119A-2C23-478E-A50D-6D652D8270E2}" type="datetime1">
              <a:rPr lang="ko-KR" altLang="en-US" smtClean="0"/>
              <a:t>2024-01-09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A97D5528-7446-48A9-8556-7250441D2F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73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F7F62F9B-D7B3-44FD-AA1E-04FA24FACA50}" type="datetime1">
              <a:rPr lang="ko-KR" altLang="en-US" smtClean="0"/>
              <a:t>2024-01-09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4BFF0889-CC4C-44F5-AB2E-0DBBCEA6DE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63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63B69-CFDF-402A-BA9A-249BAF9A34B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8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6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0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67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47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3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90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7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0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74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63B69-CFDF-402A-BA9A-249BAF9A34B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1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79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06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0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08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159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16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83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42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6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5ED63B69-CFDF-402A-BA9A-249BAF9A34BF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04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35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24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63B69-CFDF-402A-BA9A-249BAF9A34B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42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743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70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36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09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20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334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6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33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76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761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36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185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831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63B69-CFDF-402A-BA9A-249BAF9A34B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037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52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52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49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6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5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99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615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94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849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984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55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923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56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273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299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852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59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127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60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57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61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049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62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140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9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2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1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0889-CC4C-44F5-AB2E-0DBBCEA6DE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0413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7" y="0"/>
            <a:ext cx="3696556" cy="6859588"/>
          </a:xfrm>
          <a:prstGeom prst="rect">
            <a:avLst/>
          </a:prstGeom>
        </p:spPr>
      </p:pic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40151" y="979489"/>
            <a:ext cx="7416000" cy="4919622"/>
          </a:xfrm>
          <a:prstGeom prst="rect">
            <a:avLst/>
          </a:prstGeom>
        </p:spPr>
        <p:txBody>
          <a:bodyPr lIns="51009" tIns="51009" rIns="51009" bIns="102019">
            <a:noAutofit/>
          </a:bodyPr>
          <a:lstStyle>
            <a:lvl1pPr marL="330127" indent="-324000" algn="l" fontAlgn="ctr" latinLnBrk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eriod"/>
              <a:defRPr sz="2200" b="1" spc="-130" baseline="0">
                <a:solidFill>
                  <a:srgbClr val="4A4A4A"/>
                </a:solidFill>
                <a:latin typeface="+mn-ea"/>
                <a:ea typeface="+mn-ea"/>
              </a:defRPr>
            </a:lvl1pPr>
            <a:lvl2pPr marL="540000" indent="-324000" algn="l" fontAlgn="ctr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arenR"/>
              <a:defRPr sz="2100" b="1" spc="-130" baseline="0">
                <a:solidFill>
                  <a:srgbClr val="4A4A4A"/>
                </a:solidFill>
              </a:defRPr>
            </a:lvl2pPr>
            <a:lvl3pPr marL="787226" indent="-360000" algn="l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ea"/>
              <a:buAutoNum type="arabicParenBoth"/>
              <a:defRPr sz="2000" b="1" spc="-130" baseline="0">
                <a:solidFill>
                  <a:srgbClr val="4A4A4A"/>
                </a:solidFill>
              </a:defRPr>
            </a:lvl3pPr>
            <a:lvl4pPr marL="882000" indent="-162000" algn="l" latinLnBrk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Font typeface="Arial" panose="020B0604020202020204" pitchFamily="34" charset="0"/>
              <a:buChar char="•"/>
              <a:defRPr sz="1900" b="1" spc="-130" baseline="0">
                <a:solidFill>
                  <a:srgbClr val="4A4A4A"/>
                </a:solidFill>
              </a:defRPr>
            </a:lvl4pPr>
            <a:lvl5pPr algn="just">
              <a:defRPr sz="2116"/>
            </a:lvl5pPr>
          </a:lstStyle>
          <a:p>
            <a:pPr lvl="0"/>
            <a:r>
              <a:rPr lang="ko-KR" altLang="en-US" dirty="0" smtClean="0"/>
              <a:t>첫째 수준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</a:p>
          <a:p>
            <a:pPr lvl="1"/>
            <a:r>
              <a:rPr lang="ko-KR" altLang="en-US" dirty="0" smtClean="0"/>
              <a:t>둘째 수준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r>
              <a:rPr lang="en-US" altLang="ko-KR" dirty="0" smtClean="0"/>
              <a:t>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</a:p>
          <a:p>
            <a:pPr lvl="3"/>
            <a:r>
              <a:rPr lang="ko-KR" altLang="en-US" dirty="0" smtClean="0"/>
              <a:t>넷째 수준</a:t>
            </a:r>
            <a:r>
              <a:rPr lang="en-US" altLang="ko-KR" dirty="0" smtClean="0"/>
              <a:t>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91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12190413" cy="6191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9023" y="76200"/>
            <a:ext cx="12032367" cy="492443"/>
          </a:xfrm>
          <a:prstGeom prst="rect">
            <a:avLst/>
          </a:prstGeom>
        </p:spPr>
        <p:txBody>
          <a:bodyPr wrap="square" anchor="ctr" anchorCtr="0"/>
          <a:lstStyle>
            <a:lvl1pPr marL="0" indent="0" algn="r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600" b="1" i="0" u="none" kern="1200" spc="-130" dirty="0" smtClean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r" defTabSz="1219170" rtl="0" eaLnBrk="1" latinLnBrk="1" hangingPunct="1">
              <a:spcBef>
                <a:spcPct val="0"/>
              </a:spcBef>
              <a:buNone/>
            </a:pPr>
            <a:r>
              <a:rPr lang="en-US" altLang="ko-KR" dirty="0" smtClean="0"/>
              <a:t>Ⅰ. </a:t>
            </a:r>
            <a:r>
              <a:rPr lang="ko-KR" altLang="en-US" dirty="0" err="1" smtClean="0"/>
              <a:t>교시명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(26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  <p:sp>
        <p:nvSpPr>
          <p:cNvPr id="6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330081"/>
            <a:ext cx="7539038" cy="4626179"/>
          </a:xfrm>
          <a:prstGeom prst="rect">
            <a:avLst/>
          </a:prstGeom>
        </p:spPr>
        <p:txBody>
          <a:bodyPr/>
          <a:lstStyle>
            <a:lvl1pPr marL="324000" indent="-360000" latinLnBrk="0">
              <a:lnSpc>
                <a:spcPct val="120000"/>
              </a:lnSpc>
              <a:spcBef>
                <a:spcPts val="3600"/>
              </a:spcBef>
              <a:buClr>
                <a:srgbClr val="4A4A4A"/>
              </a:buClr>
              <a:buFont typeface="Wingdings" panose="05000000000000000000" pitchFamily="2" charset="2"/>
              <a:buChar char="u"/>
              <a:defRPr sz="2200" b="1" spc="-130" baseline="0">
                <a:solidFill>
                  <a:srgbClr val="4A4A4A"/>
                </a:solidFill>
              </a:defRPr>
            </a:lvl1pPr>
            <a:lvl2pPr marL="612000" indent="-324000" latinLnBrk="0">
              <a:lnSpc>
                <a:spcPct val="120000"/>
              </a:lnSpc>
              <a:spcBef>
                <a:spcPts val="800"/>
              </a:spcBef>
              <a:buClr>
                <a:srgbClr val="4A4A4A"/>
              </a:buClr>
              <a:buFont typeface="Wingdings" panose="05000000000000000000" pitchFamily="2" charset="2"/>
              <a:buChar char="v"/>
              <a:defRPr sz="2100" spc="-130" baseline="0">
                <a:solidFill>
                  <a:srgbClr val="4A4A4A"/>
                </a:solidFill>
              </a:defRPr>
            </a:lvl2pPr>
            <a:lvl3pPr marL="792000" indent="-234000" latinLnBrk="0">
              <a:lnSpc>
                <a:spcPct val="120000"/>
              </a:lnSpc>
              <a:spcBef>
                <a:spcPts val="600"/>
              </a:spcBef>
              <a:buClr>
                <a:srgbClr val="4A4A4A"/>
              </a:buClr>
              <a:buFont typeface="Wingdings" panose="05000000000000000000" pitchFamily="2" charset="2"/>
              <a:buChar char="§"/>
              <a:defRPr sz="2000" spc="-130" baseline="0">
                <a:solidFill>
                  <a:srgbClr val="4A4A4A"/>
                </a:solidFill>
              </a:defRPr>
            </a:lvl3pPr>
            <a:lvl4pPr marL="1026000" indent="-198000" latinLnBrk="0">
              <a:lnSpc>
                <a:spcPct val="120000"/>
              </a:lnSpc>
              <a:spcBef>
                <a:spcPts val="400"/>
              </a:spcBef>
              <a:buClr>
                <a:srgbClr val="4A4A4A"/>
              </a:buClr>
              <a:buFont typeface="Arial" panose="020B0604020202020204" pitchFamily="34" charset="0"/>
              <a:buChar char="•"/>
              <a:defRPr sz="1900" spc="-130" baseline="0">
                <a:solidFill>
                  <a:srgbClr val="4A4A4A"/>
                </a:solidFill>
              </a:defRPr>
            </a:lvl4pPr>
          </a:lstStyle>
          <a:p>
            <a:pPr lvl="0"/>
            <a:r>
              <a:rPr lang="ko-KR" altLang="en-US" dirty="0" err="1" smtClean="0"/>
              <a:t>대단락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중단락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</a:t>
            </a:r>
            <a:r>
              <a:rPr lang="en-US" altLang="ko-KR" dirty="0" smtClean="0"/>
              <a:t> 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err="1" smtClean="0"/>
              <a:t>소단락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1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</a:t>
            </a:r>
            <a:r>
              <a:rPr lang="en-US" altLang="ko-KR" dirty="0" smtClean="0"/>
              <a:t> 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  <a:endParaRPr lang="ko-KR" altLang="en-US" dirty="0" smtClean="0"/>
          </a:p>
          <a:p>
            <a:pPr lvl="3"/>
            <a:r>
              <a:rPr lang="ko-KR" altLang="en-US" dirty="0" err="1" smtClean="0"/>
              <a:t>소단락</a:t>
            </a:r>
            <a:r>
              <a:rPr lang="en-US" altLang="ko-KR" dirty="0" smtClean="0"/>
              <a:t> 2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3" y="757238"/>
            <a:ext cx="7703825" cy="52457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400" b="1" kern="1200" spc="-130" baseline="0" dirty="0">
                <a:solidFill>
                  <a:srgbClr val="438FFF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소제목 </a:t>
            </a:r>
            <a:r>
              <a:rPr lang="en-US" altLang="ko-KR" dirty="0" smtClean="0"/>
              <a:t>(24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69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12190413" cy="6191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9023" y="76200"/>
            <a:ext cx="12032367" cy="492443"/>
          </a:xfrm>
          <a:prstGeom prst="rect">
            <a:avLst/>
          </a:prstGeom>
        </p:spPr>
        <p:txBody>
          <a:bodyPr wrap="square" anchor="ctr" anchorCtr="0"/>
          <a:lstStyle>
            <a:lvl1pPr marL="0" indent="0" algn="r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600" b="1" i="0" u="none" kern="1200" spc="-130" dirty="0" smtClean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r" defTabSz="1219170" rtl="0" eaLnBrk="1" latinLnBrk="1" hangingPunct="1">
              <a:spcBef>
                <a:spcPct val="0"/>
              </a:spcBef>
              <a:buNone/>
            </a:pPr>
            <a:r>
              <a:rPr lang="en-US" altLang="ko-KR" dirty="0" smtClean="0"/>
              <a:t>Ⅰ. </a:t>
            </a:r>
            <a:r>
              <a:rPr lang="ko-KR" altLang="en-US" dirty="0" err="1" smtClean="0"/>
              <a:t>교시명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(26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3" y="757238"/>
            <a:ext cx="7703825" cy="52457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400" b="1" kern="1200" spc="-130" baseline="0" dirty="0">
                <a:solidFill>
                  <a:srgbClr val="438FFF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소제목 </a:t>
            </a:r>
            <a:r>
              <a:rPr lang="en-US" altLang="ko-KR" dirty="0" smtClean="0"/>
              <a:t>(24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3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621726" y="1169989"/>
            <a:ext cx="7416000" cy="4919622"/>
          </a:xfrm>
          <a:prstGeom prst="rect">
            <a:avLst/>
          </a:prstGeom>
        </p:spPr>
        <p:txBody>
          <a:bodyPr lIns="51009" tIns="51009" rIns="51009" bIns="102019">
            <a:noAutofit/>
          </a:bodyPr>
          <a:lstStyle>
            <a:lvl1pPr marL="330127" indent="-324000" algn="l" fontAlgn="ctr" latinLnBrk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eriod"/>
              <a:defRPr sz="2200" b="1" spc="-130" baseline="0">
                <a:solidFill>
                  <a:srgbClr val="4A4A4A"/>
                </a:solidFill>
                <a:latin typeface="+mn-ea"/>
                <a:ea typeface="+mn-ea"/>
              </a:defRPr>
            </a:lvl1pPr>
            <a:lvl2pPr marL="540000" indent="-324000" algn="l" fontAlgn="ctr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arenR"/>
              <a:defRPr sz="2100" b="1" spc="-130" baseline="0">
                <a:solidFill>
                  <a:srgbClr val="4A4A4A"/>
                </a:solidFill>
              </a:defRPr>
            </a:lvl2pPr>
            <a:lvl3pPr marL="787226" indent="-360000" algn="l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ea"/>
              <a:buAutoNum type="arabicParenBoth"/>
              <a:defRPr sz="2000" b="1" spc="-130" baseline="0">
                <a:solidFill>
                  <a:srgbClr val="4A4A4A"/>
                </a:solidFill>
              </a:defRPr>
            </a:lvl3pPr>
            <a:lvl4pPr marL="882000" indent="-162000" algn="l" latinLnBrk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Font typeface="Arial" panose="020B0604020202020204" pitchFamily="34" charset="0"/>
              <a:buChar char="•"/>
              <a:defRPr sz="1900" b="1" spc="-130" baseline="0">
                <a:solidFill>
                  <a:srgbClr val="4A4A4A"/>
                </a:solidFill>
              </a:defRPr>
            </a:lvl4pPr>
            <a:lvl5pPr algn="just">
              <a:defRPr sz="2116"/>
            </a:lvl5pPr>
          </a:lstStyle>
          <a:p>
            <a:pPr lvl="0"/>
            <a:r>
              <a:rPr lang="ko-KR" altLang="en-US" dirty="0" smtClean="0"/>
              <a:t>첫째 수준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</a:p>
          <a:p>
            <a:pPr lvl="1"/>
            <a:r>
              <a:rPr lang="ko-KR" altLang="en-US" dirty="0" smtClean="0"/>
              <a:t>둘째 수준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r>
              <a:rPr lang="en-US" altLang="ko-KR" dirty="0" smtClean="0"/>
              <a:t>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</a:p>
          <a:p>
            <a:pPr lvl="3"/>
            <a:r>
              <a:rPr lang="ko-KR" altLang="en-US" dirty="0" smtClean="0"/>
              <a:t>넷째 수준</a:t>
            </a:r>
            <a:r>
              <a:rPr lang="en-US" altLang="ko-KR" dirty="0" smtClean="0"/>
              <a:t>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419197" cy="6859588"/>
          </a:xfrm>
          <a:prstGeom prst="rect">
            <a:avLst/>
          </a:prstGeom>
          <a:solidFill>
            <a:srgbClr val="51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7" y="0"/>
            <a:ext cx="369655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525"/>
            <a:ext cx="12190412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gradFill flip="none" rotWithShape="1">
          <a:gsLst>
            <a:gs pos="0">
              <a:srgbClr val="2D529B"/>
            </a:gs>
            <a:gs pos="100000">
              <a:srgbClr val="66B9E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4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7" y="0"/>
            <a:ext cx="3696556" cy="6859588"/>
          </a:xfrm>
          <a:prstGeom prst="rect">
            <a:avLst/>
          </a:prstGeom>
        </p:spPr>
      </p:pic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40151" y="979489"/>
            <a:ext cx="7416000" cy="4919622"/>
          </a:xfrm>
          <a:prstGeom prst="rect">
            <a:avLst/>
          </a:prstGeom>
        </p:spPr>
        <p:txBody>
          <a:bodyPr lIns="51009" tIns="51009" rIns="51009" bIns="102019">
            <a:noAutofit/>
          </a:bodyPr>
          <a:lstStyle>
            <a:lvl1pPr marL="330127" indent="-324000" algn="l" fontAlgn="ctr" latinLnBrk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eriod"/>
              <a:defRPr sz="2200" b="1" spc="-130" baseline="0">
                <a:solidFill>
                  <a:srgbClr val="4A4A4A"/>
                </a:solidFill>
                <a:latin typeface="+mn-ea"/>
                <a:ea typeface="+mn-ea"/>
              </a:defRPr>
            </a:lvl1pPr>
            <a:lvl2pPr marL="540000" indent="-324000" algn="l" fontAlgn="ctr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arenR"/>
              <a:defRPr sz="2100" b="1" spc="-130" baseline="0">
                <a:solidFill>
                  <a:srgbClr val="4A4A4A"/>
                </a:solidFill>
              </a:defRPr>
            </a:lvl2pPr>
            <a:lvl3pPr marL="787226" indent="-360000" algn="l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ea"/>
              <a:buAutoNum type="arabicParenBoth"/>
              <a:defRPr sz="2000" b="1" spc="-130" baseline="0">
                <a:solidFill>
                  <a:srgbClr val="4A4A4A"/>
                </a:solidFill>
              </a:defRPr>
            </a:lvl3pPr>
            <a:lvl4pPr marL="882000" indent="-162000" algn="l" latinLnBrk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Font typeface="Arial" panose="020B0604020202020204" pitchFamily="34" charset="0"/>
              <a:buChar char="•"/>
              <a:defRPr sz="1900" b="1" spc="-130" baseline="0">
                <a:solidFill>
                  <a:srgbClr val="4A4A4A"/>
                </a:solidFill>
              </a:defRPr>
            </a:lvl4pPr>
            <a:lvl5pPr algn="just">
              <a:defRPr sz="2116"/>
            </a:lvl5pPr>
          </a:lstStyle>
          <a:p>
            <a:pPr lvl="0"/>
            <a:r>
              <a:rPr lang="ko-KR" altLang="en-US" dirty="0" smtClean="0"/>
              <a:t>첫째 수준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</a:p>
          <a:p>
            <a:pPr lvl="1"/>
            <a:r>
              <a:rPr lang="ko-KR" altLang="en-US" dirty="0" smtClean="0"/>
              <a:t>둘째 수준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r>
              <a:rPr lang="en-US" altLang="ko-KR" dirty="0" smtClean="0"/>
              <a:t>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</a:p>
          <a:p>
            <a:pPr lvl="3"/>
            <a:r>
              <a:rPr lang="ko-KR" altLang="en-US" dirty="0" smtClean="0"/>
              <a:t>넷째 수준</a:t>
            </a:r>
            <a:r>
              <a:rPr lang="en-US" altLang="ko-KR" dirty="0" smtClean="0"/>
              <a:t>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82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12190413" cy="6191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9023" y="76200"/>
            <a:ext cx="12032367" cy="492443"/>
          </a:xfrm>
          <a:prstGeom prst="rect">
            <a:avLst/>
          </a:prstGeom>
        </p:spPr>
        <p:txBody>
          <a:bodyPr wrap="square" anchor="ctr" anchorCtr="0"/>
          <a:lstStyle>
            <a:lvl1pPr marL="0" indent="0" algn="r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600" b="1" i="0" u="none" kern="1200" spc="-130" dirty="0" smtClean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r" defTabSz="1219170" rtl="0" eaLnBrk="1" latinLnBrk="1" hangingPunct="1">
              <a:spcBef>
                <a:spcPct val="0"/>
              </a:spcBef>
              <a:buNone/>
            </a:pPr>
            <a:r>
              <a:rPr lang="en-US" altLang="ko-KR" dirty="0" smtClean="0"/>
              <a:t>Ⅰ. </a:t>
            </a:r>
            <a:r>
              <a:rPr lang="ko-KR" altLang="en-US" dirty="0" err="1" smtClean="0"/>
              <a:t>교시명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(26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  <p:sp>
        <p:nvSpPr>
          <p:cNvPr id="6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1330081"/>
            <a:ext cx="7539038" cy="4626179"/>
          </a:xfrm>
          <a:prstGeom prst="rect">
            <a:avLst/>
          </a:prstGeom>
        </p:spPr>
        <p:txBody>
          <a:bodyPr/>
          <a:lstStyle>
            <a:lvl1pPr marL="324000" indent="-360000" latinLnBrk="0">
              <a:lnSpc>
                <a:spcPct val="120000"/>
              </a:lnSpc>
              <a:spcBef>
                <a:spcPts val="3600"/>
              </a:spcBef>
              <a:buClr>
                <a:srgbClr val="4A4A4A"/>
              </a:buClr>
              <a:buFont typeface="Wingdings" panose="05000000000000000000" pitchFamily="2" charset="2"/>
              <a:buChar char="u"/>
              <a:defRPr sz="2200" b="1" spc="-130" baseline="0">
                <a:solidFill>
                  <a:srgbClr val="4A4A4A"/>
                </a:solidFill>
              </a:defRPr>
            </a:lvl1pPr>
            <a:lvl2pPr marL="612000" indent="-324000" latinLnBrk="0">
              <a:lnSpc>
                <a:spcPct val="120000"/>
              </a:lnSpc>
              <a:spcBef>
                <a:spcPts val="800"/>
              </a:spcBef>
              <a:buClr>
                <a:srgbClr val="4A4A4A"/>
              </a:buClr>
              <a:buFont typeface="Wingdings" panose="05000000000000000000" pitchFamily="2" charset="2"/>
              <a:buChar char="v"/>
              <a:defRPr sz="2100" spc="-130" baseline="0">
                <a:solidFill>
                  <a:srgbClr val="4A4A4A"/>
                </a:solidFill>
              </a:defRPr>
            </a:lvl2pPr>
            <a:lvl3pPr marL="792000" indent="-234000" latinLnBrk="0">
              <a:lnSpc>
                <a:spcPct val="120000"/>
              </a:lnSpc>
              <a:spcBef>
                <a:spcPts val="600"/>
              </a:spcBef>
              <a:buClr>
                <a:srgbClr val="4A4A4A"/>
              </a:buClr>
              <a:buFont typeface="Wingdings" panose="05000000000000000000" pitchFamily="2" charset="2"/>
              <a:buChar char="§"/>
              <a:defRPr sz="2000" spc="-130" baseline="0">
                <a:solidFill>
                  <a:srgbClr val="4A4A4A"/>
                </a:solidFill>
              </a:defRPr>
            </a:lvl3pPr>
            <a:lvl4pPr marL="1026000" indent="-198000" latinLnBrk="0">
              <a:lnSpc>
                <a:spcPct val="120000"/>
              </a:lnSpc>
              <a:spcBef>
                <a:spcPts val="400"/>
              </a:spcBef>
              <a:buClr>
                <a:srgbClr val="4A4A4A"/>
              </a:buClr>
              <a:buFont typeface="Arial" panose="020B0604020202020204" pitchFamily="34" charset="0"/>
              <a:buChar char="•"/>
              <a:defRPr sz="1900" spc="-130" baseline="0">
                <a:solidFill>
                  <a:srgbClr val="4A4A4A"/>
                </a:solidFill>
              </a:defRPr>
            </a:lvl4pPr>
          </a:lstStyle>
          <a:p>
            <a:pPr lvl="0"/>
            <a:r>
              <a:rPr lang="ko-KR" altLang="en-US" dirty="0" err="1" smtClean="0"/>
              <a:t>대단락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중단락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</a:t>
            </a:r>
            <a:r>
              <a:rPr lang="en-US" altLang="ko-KR" dirty="0" smtClean="0"/>
              <a:t> 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err="1" smtClean="0"/>
              <a:t>소단락</a:t>
            </a:r>
            <a:r>
              <a:rPr lang="ko-KR" altLang="en-US" dirty="0" smtClean="0"/>
              <a:t> </a:t>
            </a:r>
            <a:r>
              <a:rPr lang="en-US" altLang="ko-KR" dirty="0" smtClean="0"/>
              <a:t>1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</a:t>
            </a:r>
            <a:r>
              <a:rPr lang="en-US" altLang="ko-KR" dirty="0" smtClean="0"/>
              <a:t> 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  <a:endParaRPr lang="ko-KR" altLang="en-US" dirty="0" smtClean="0"/>
          </a:p>
          <a:p>
            <a:pPr lvl="3"/>
            <a:r>
              <a:rPr lang="ko-KR" altLang="en-US" dirty="0" err="1" smtClean="0"/>
              <a:t>소단락</a:t>
            </a:r>
            <a:r>
              <a:rPr lang="en-US" altLang="ko-KR" dirty="0" smtClean="0"/>
              <a:t> 2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3" y="757238"/>
            <a:ext cx="7703825" cy="52457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400" b="1" kern="1200" spc="-130" baseline="0" dirty="0">
                <a:solidFill>
                  <a:srgbClr val="438FFF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소제목 </a:t>
            </a:r>
            <a:r>
              <a:rPr lang="en-US" altLang="ko-KR" dirty="0" smtClean="0"/>
              <a:t>(24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83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12190413" cy="6191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9023" y="76200"/>
            <a:ext cx="12032367" cy="492443"/>
          </a:xfrm>
          <a:prstGeom prst="rect">
            <a:avLst/>
          </a:prstGeom>
        </p:spPr>
        <p:txBody>
          <a:bodyPr wrap="square" anchor="ctr" anchorCtr="0"/>
          <a:lstStyle>
            <a:lvl1pPr marL="0" indent="0" algn="r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600" b="1" i="0" u="none" kern="1200" spc="-130" dirty="0" smtClean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r" defTabSz="1219170" rtl="0" eaLnBrk="1" latinLnBrk="1" hangingPunct="1">
              <a:spcBef>
                <a:spcPct val="0"/>
              </a:spcBef>
              <a:buNone/>
            </a:pPr>
            <a:r>
              <a:rPr lang="en-US" altLang="ko-KR" dirty="0" smtClean="0"/>
              <a:t>Ⅰ. </a:t>
            </a:r>
            <a:r>
              <a:rPr lang="ko-KR" altLang="en-US" dirty="0" err="1" smtClean="0"/>
              <a:t>교시명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(26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3" y="757238"/>
            <a:ext cx="7703825" cy="52457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0056" algn="l"/>
              </a:tabLst>
              <a:defRPr lang="ko-KR" altLang="en-US" sz="2400" b="1" kern="1200" spc="-130" baseline="0" dirty="0">
                <a:solidFill>
                  <a:srgbClr val="438FFF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소제목 </a:t>
            </a:r>
            <a:r>
              <a:rPr lang="en-US" altLang="ko-KR" dirty="0" smtClean="0"/>
              <a:t>(24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1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621726" y="1169989"/>
            <a:ext cx="7416000" cy="4919622"/>
          </a:xfrm>
          <a:prstGeom prst="rect">
            <a:avLst/>
          </a:prstGeom>
        </p:spPr>
        <p:txBody>
          <a:bodyPr lIns="51009" tIns="51009" rIns="51009" bIns="102019">
            <a:noAutofit/>
          </a:bodyPr>
          <a:lstStyle>
            <a:lvl1pPr marL="330127" indent="-324000" algn="l" fontAlgn="ctr" latinLnBrk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eriod"/>
              <a:defRPr sz="2200" b="1" spc="-130" baseline="0">
                <a:solidFill>
                  <a:srgbClr val="4A4A4A"/>
                </a:solidFill>
                <a:latin typeface="+mn-ea"/>
                <a:ea typeface="+mn-ea"/>
              </a:defRPr>
            </a:lvl1pPr>
            <a:lvl2pPr marL="540000" indent="-324000" algn="l" fontAlgn="ctr" latinLnBrk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lt"/>
              <a:buAutoNum type="arabicParenR"/>
              <a:defRPr sz="2100" b="1" spc="-130" baseline="0">
                <a:solidFill>
                  <a:srgbClr val="4A4A4A"/>
                </a:solidFill>
              </a:defRPr>
            </a:lvl2pPr>
            <a:lvl3pPr marL="787226" indent="-360000" algn="l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A4A4A"/>
              </a:buClr>
              <a:buSzPct val="100000"/>
              <a:buFont typeface="+mj-ea"/>
              <a:buAutoNum type="arabicParenBoth"/>
              <a:defRPr sz="2000" b="1" spc="-130" baseline="0">
                <a:solidFill>
                  <a:srgbClr val="4A4A4A"/>
                </a:solidFill>
              </a:defRPr>
            </a:lvl3pPr>
            <a:lvl4pPr marL="882000" indent="-162000" algn="l" latinLnBrk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Font typeface="Arial" panose="020B0604020202020204" pitchFamily="34" charset="0"/>
              <a:buChar char="•"/>
              <a:defRPr sz="1900" b="1" spc="-130" baseline="0">
                <a:solidFill>
                  <a:srgbClr val="4A4A4A"/>
                </a:solidFill>
              </a:defRPr>
            </a:lvl4pPr>
            <a:lvl5pPr algn="just">
              <a:defRPr sz="2116"/>
            </a:lvl5pPr>
          </a:lstStyle>
          <a:p>
            <a:pPr lvl="0"/>
            <a:r>
              <a:rPr lang="ko-KR" altLang="en-US" dirty="0" smtClean="0"/>
              <a:t>첫째 수준 </a:t>
            </a:r>
            <a:r>
              <a:rPr lang="en-US" altLang="ko-KR" dirty="0" smtClean="0"/>
              <a:t>(22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36)</a:t>
            </a:r>
          </a:p>
          <a:p>
            <a:pPr lvl="1"/>
            <a:r>
              <a:rPr lang="ko-KR" altLang="en-US" dirty="0" smtClean="0"/>
              <a:t>둘째 수준 </a:t>
            </a:r>
            <a:r>
              <a:rPr lang="en-US" altLang="ko-KR" dirty="0" smtClean="0"/>
              <a:t>(21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8)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r>
              <a:rPr lang="en-US" altLang="ko-KR" dirty="0" smtClean="0"/>
              <a:t> (20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</a:t>
            </a:r>
            <a:r>
              <a:rPr lang="en-US" altLang="ko-KR" dirty="0" smtClean="0"/>
              <a:t>6)</a:t>
            </a:r>
          </a:p>
          <a:p>
            <a:pPr lvl="3"/>
            <a:r>
              <a:rPr lang="ko-KR" altLang="en-US" dirty="0" smtClean="0"/>
              <a:t>넷째 수준</a:t>
            </a:r>
            <a:r>
              <a:rPr lang="en-US" altLang="ko-KR" dirty="0" smtClean="0"/>
              <a:t> (19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자간 </a:t>
            </a:r>
            <a:r>
              <a:rPr lang="en-US" altLang="ko-KR" dirty="0" smtClean="0"/>
              <a:t>-1.3, </a:t>
            </a:r>
            <a:r>
              <a:rPr lang="ko-KR" altLang="en-US" dirty="0" smtClean="0"/>
              <a:t>단락간격 앞  </a:t>
            </a:r>
            <a:r>
              <a:rPr lang="en-US" altLang="ko-KR" dirty="0" smtClean="0"/>
              <a:t>4)</a:t>
            </a:r>
            <a:endParaRPr lang="ko-KR" altLang="en-US" dirty="0" smtClean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419197" cy="6859588"/>
          </a:xfrm>
          <a:prstGeom prst="rect">
            <a:avLst/>
          </a:prstGeom>
          <a:solidFill>
            <a:srgbClr val="51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7" y="0"/>
            <a:ext cx="3696556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525"/>
            <a:ext cx="12190412" cy="1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gradFill flip="none" rotWithShape="1">
          <a:gsLst>
            <a:gs pos="0">
              <a:srgbClr val="2D529B"/>
            </a:gs>
            <a:gs pos="100000">
              <a:srgbClr val="66B9E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92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0413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7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  <p:sldLayoutId id="2147483666" r:id="rId4"/>
    <p:sldLayoutId id="2147483673" r:id="rId5"/>
    <p:sldLayoutId id="2147483674" r:id="rId6"/>
    <p:sldLayoutId id="2147483670" r:id="rId7"/>
    <p:sldLayoutId id="2147483684" r:id="rId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1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3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5" r:id="rId8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1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 flipH="1">
            <a:off x="126673" y="3478311"/>
            <a:ext cx="1735698" cy="0"/>
          </a:xfrm>
          <a:prstGeom prst="line">
            <a:avLst/>
          </a:prstGeom>
          <a:ln w="19050">
            <a:solidFill>
              <a:srgbClr val="43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137" y="3517135"/>
            <a:ext cx="6851722" cy="249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ct val="110000"/>
              </a:lnSpc>
              <a:defRPr/>
            </a:pPr>
            <a:r>
              <a:rPr lang="ko-KR" altLang="en-US" sz="4000" b="1" spc="-300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ko-KR" altLang="en-US" sz="4800" b="1" spc="-300" dirty="0" smtClean="0">
                <a:solidFill>
                  <a:srgbClr val="FF0000"/>
                </a:solidFill>
                <a:latin typeface="+mj-ea"/>
                <a:ea typeface="+mj-ea"/>
              </a:rPr>
              <a:t>알아야 챙기는 </a:t>
            </a:r>
            <a:r>
              <a:rPr lang="ko-KR" altLang="en-US" sz="4800" b="1" spc="-300" dirty="0" err="1" smtClean="0">
                <a:solidFill>
                  <a:srgbClr val="FF0000"/>
                </a:solidFill>
                <a:latin typeface="+mj-ea"/>
                <a:ea typeface="+mj-ea"/>
              </a:rPr>
              <a:t>복지상식</a:t>
            </a:r>
            <a:endParaRPr lang="en-US" altLang="ko-KR" sz="4800" b="1" spc="-3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ctr" latinLnBrk="0">
              <a:lnSpc>
                <a:spcPct val="110000"/>
              </a:lnSpc>
              <a:defRPr/>
            </a:pPr>
            <a:r>
              <a:rPr lang="en-US" altLang="ko-KR" sz="4000" b="1" spc="-300" dirty="0" smtClean="0">
                <a:solidFill>
                  <a:srgbClr val="FFFF00"/>
                </a:solidFill>
                <a:latin typeface="+mj-ea"/>
                <a:ea typeface="+mj-ea"/>
              </a:rPr>
              <a:t>-</a:t>
            </a:r>
            <a:r>
              <a:rPr lang="ko-KR" altLang="en-US" sz="4000" b="1" spc="-300" dirty="0" smtClean="0">
                <a:solidFill>
                  <a:srgbClr val="FFFF00"/>
                </a:solidFill>
                <a:latin typeface="+mj-ea"/>
                <a:ea typeface="+mj-ea"/>
              </a:rPr>
              <a:t>복지제도의 이해와 활용</a:t>
            </a:r>
            <a:r>
              <a:rPr lang="en-US" altLang="ko-KR" sz="4000" b="1" spc="-300" dirty="0" smtClean="0">
                <a:solidFill>
                  <a:srgbClr val="FFFF00"/>
                </a:solidFill>
                <a:latin typeface="+mj-ea"/>
                <a:ea typeface="+mj-ea"/>
              </a:rPr>
              <a:t>-</a:t>
            </a:r>
            <a:endParaRPr lang="en-US" altLang="ko-KR" sz="4000" b="1" spc="-3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lvl="0" algn="ctr" latinLnBrk="0">
              <a:lnSpc>
                <a:spcPct val="110000"/>
              </a:lnSpc>
              <a:defRPr/>
            </a:pPr>
            <a:endParaRPr lang="ko-KR" altLang="en-US" sz="5400" b="1" spc="-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539" y="5557355"/>
            <a:ext cx="40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b="1" dirty="0" err="1" smtClean="0">
                <a:solidFill>
                  <a:srgbClr val="FFFF00"/>
                </a:solidFill>
              </a:rPr>
              <a:t>이용교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광주대 교수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FFFF00"/>
                </a:solidFill>
              </a:rPr>
              <a:t>복지평론가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35" y="1142063"/>
            <a:ext cx="69034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서울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경기도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등은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기준 중위소득의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100%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이하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재산이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3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억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천만원 이하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 dirty="0" err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금융재산이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천만원 이하일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때도 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가능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09" y="5197869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188" y="917620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긴급복지제도</a:t>
            </a:r>
            <a:r>
              <a:rPr lang="ko-K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endParaRPr lang="en-US" altLang="ko-K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선지원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후조사의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원칙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생계지원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의료지원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주거지원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교육지원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해산비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장제비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지원 등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09" y="5197869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31600" y="1666873"/>
            <a:ext cx="7651471" cy="3465117"/>
            <a:chOff x="489791" y="2065885"/>
            <a:chExt cx="7651471" cy="3465117"/>
          </a:xfrm>
        </p:grpSpPr>
        <p:sp>
          <p:nvSpPr>
            <p:cNvPr id="5" name="TextBox 4"/>
            <p:cNvSpPr txBox="1"/>
            <p:nvPr/>
          </p:nvSpPr>
          <p:spPr>
            <a:xfrm>
              <a:off x="727654" y="2065885"/>
              <a:ext cx="6903421" cy="917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4800" b="1" dirty="0" smtClean="0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병원입원비를 신청하면</a:t>
              </a:r>
              <a:endPara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6" name="Picture 57" descr="화살표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09513" y="1417446"/>
              <a:ext cx="812029" cy="484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9791" y="4478406"/>
              <a:ext cx="7651471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300</a:t>
              </a:r>
              <a:r>
                <a:rPr lang="ko-KR" alt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만원 </a:t>
              </a:r>
              <a:r>
                <a:rPr lang="ko-KR" altLang="en-US" sz="4800" b="1" dirty="0" smtClean="0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까지 받을 수 있음</a:t>
              </a:r>
              <a:endPara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4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442183" y="1180039"/>
            <a:ext cx="7651471" cy="5360672"/>
            <a:chOff x="489791" y="2065885"/>
            <a:chExt cx="7651471" cy="5360672"/>
          </a:xfrm>
        </p:grpSpPr>
        <p:sp>
          <p:nvSpPr>
            <p:cNvPr id="5" name="TextBox 4"/>
            <p:cNvSpPr txBox="1"/>
            <p:nvPr/>
          </p:nvSpPr>
          <p:spPr>
            <a:xfrm>
              <a:off x="727654" y="2065885"/>
              <a:ext cx="6903421" cy="1036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의료지원 </a:t>
              </a:r>
              <a:r>
                <a:rPr lang="en-US" altLang="ko-KR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300</a:t>
              </a:r>
              <a:r>
                <a:rPr lang="ko-KR" altLang="en-US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만원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효과</a:t>
              </a:r>
            </a:p>
          </p:txBody>
        </p:sp>
        <p:pic>
          <p:nvPicPr>
            <p:cNvPr id="6" name="Picture 57" descr="화살표5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5400000">
              <a:off x="3909513" y="1417446"/>
              <a:ext cx="812029" cy="4848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9791" y="4478406"/>
              <a:ext cx="7651471" cy="2948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ko-KR" altLang="en-US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병원입원비 </a:t>
              </a:r>
              <a:r>
                <a:rPr lang="en-US" altLang="ko-KR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1500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만원</a:t>
              </a:r>
            </a:p>
            <a:p>
              <a:pPr lvl="0" algn="ctr">
                <a:lnSpc>
                  <a:spcPct val="130000"/>
                </a:lnSpc>
                <a:defRPr/>
              </a:pPr>
              <a:r>
                <a:rPr lang="ko-KR" altLang="en-US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희귀난치병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</a:t>
              </a:r>
              <a:r>
                <a:rPr lang="en-US" altLang="ko-KR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3000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만원</a:t>
              </a:r>
            </a:p>
            <a:p>
              <a:pPr lvl="0" algn="ctr">
                <a:lnSpc>
                  <a:spcPct val="130000"/>
                </a:lnSpc>
                <a:defRPr/>
              </a:pPr>
              <a:r>
                <a:rPr lang="ko-KR" altLang="en-US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암치료비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   </a:t>
              </a:r>
              <a:r>
                <a:rPr lang="en-US" altLang="ko-KR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6000</a:t>
              </a:r>
              <a:r>
                <a:rPr lang="ko-KR" altLang="en-US" sz="4800" b="1">
                  <a:gradFill>
                    <a:gsLst>
                      <a:gs pos="0">
                        <a:srgbClr val="9E5DCF"/>
                      </a:gs>
                      <a:gs pos="56000">
                        <a:srgbClr val="57267C"/>
                      </a:gs>
                      <a:gs pos="100000">
                        <a:srgbClr val="14091D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만원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599" y="1224805"/>
            <a:ext cx="6903421" cy="483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긴급복지로 부족하면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지사협 사례관리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병원 의료사회복지사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사회복지공동모금회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주거복지센터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등과 협조한다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016" y="1626972"/>
            <a:ext cx="6903421" cy="388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시민에게 복지급여를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복지로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에서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검색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하고 가급적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온라인으로 신청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하도록 안내한다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016" y="1626972"/>
            <a:ext cx="6903421" cy="388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긴급복지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로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위기상황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에서 벗어나기 어려우면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국민기초생활보장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수급자 신청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하도록 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가구 소득인정액이 기준 중위소득의 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32%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이하</a:t>
            </a:r>
            <a:r>
              <a:rPr lang="ko-K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이고 복지로나 행정복지센터에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신청하면 생계급여 수급자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될 수 있다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생계급여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수급자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생계급여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의료급여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교육급여를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받을 수 있다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생계급여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매달 가구원수 생계비를 받음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15" y="1118898"/>
            <a:ext cx="6903421" cy="3882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귀하는 기초생활보장제도상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근로소득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소득평가액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소득인정액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을 설명할 수 있는가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5035" y="2055138"/>
            <a:ext cx="7764780" cy="25530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marR="0" lvl="0" indent="-91440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위기가구 발굴과 지원</a:t>
            </a:r>
          </a:p>
          <a:p>
            <a:pPr marL="914400" marR="0" lvl="0" indent="-91440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위기를 예방하는 복지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ko-KR" sz="5400">
                <a:solidFill>
                  <a:srgbClr val="FFFF00"/>
                </a:solidFill>
                <a:latin typeface="HY견고딕"/>
                <a:ea typeface="HY견고딕"/>
              </a:rPr>
              <a:t>3. </a:t>
            </a: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생애주기별 복지급여 </a:t>
            </a:r>
          </a:p>
        </p:txBody>
      </p:sp>
    </p:spTree>
    <p:extLst>
      <p:ext uri="{BB962C8B-B14F-4D97-AF65-F5344CB8AC3E}">
        <p14:creationId xmlns:p14="http://schemas.microsoft.com/office/powerpoint/2010/main" val="38335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115" y="1118897"/>
            <a:ext cx="6903421" cy="484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부양의무자와 부양비 산정방법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의 변화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-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생계급여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의료급여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유</a:t>
            </a:r>
            <a:endParaRPr lang="ko-KR" altLang="en-US" sz="4800" b="1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-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주거급여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교육급여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무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-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부양관계 단절의 신청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가구 소득인정액이 기준 중위소득의 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40% </a:t>
            </a:r>
            <a:r>
              <a:rPr lang="ko-K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이하이고 복지로나 행정복지센터에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신청하면 의료급여 수급자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될 수 있다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의료급여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수급자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의료급여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교육급여를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받을 수 있다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의료급여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 병원 진료비와 약값을 지원받음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3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가구 소득인정액이 기준 중위소득의 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48%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이하이고 </a:t>
            </a: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복지로나 행정복지센터에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신청하면 주거급여 수급자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 될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주거급여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수급자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주거급여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교육급여를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받을 수 있다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주거급여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임대료나 주택수선비를 지원받음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032" y="1012045"/>
            <a:ext cx="6903421" cy="483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집주인과 협력하여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지옥고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(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지하방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옥탑방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고시원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)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과 원룸에서 사는 람은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주거급여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받을 수 있록 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가구 소득인정액이 기준 중위소득의 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0%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이하이고 복지로나 행정복지센터에 신청하면 교육급여 수급자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될 수 있다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수급자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교육급여를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받을 수 있다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교육급여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초중고등학생의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교육활동비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지원 받음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82" y="1711639"/>
            <a:ext cx="6903421" cy="388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교육급여 수급자는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특례입학과 국가장학금으로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대학교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사실상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무상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으로 다닐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기초생활보장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수급자는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해산비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장제비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등을 받을 수도 있고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통신비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감면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등 다양한 혜택을 받을 수 있음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9785" y="2021888"/>
            <a:ext cx="7993381" cy="33864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어려운 이웃에게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0000"/>
                </a:solidFill>
                <a:latin typeface="HY견고딕"/>
                <a:ea typeface="HY견고딕"/>
              </a:rPr>
              <a:t>본인이 신청해야</a:t>
            </a: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복지급여를 받을  수 있다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는 것을 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FFF00"/>
                </a:solidFill>
                <a:effectLst/>
                <a:uLnTx/>
                <a:uFillTx/>
                <a:latin typeface="HY견고딕"/>
                <a:ea typeface="HY견고딕"/>
              </a:rPr>
              <a:t>알려준다</a:t>
            </a:r>
          </a:p>
        </p:txBody>
      </p:sp>
    </p:spTree>
    <p:extLst>
      <p:ext uri="{BB962C8B-B14F-4D97-AF65-F5344CB8AC3E}">
        <p14:creationId xmlns:p14="http://schemas.microsoft.com/office/powerpoint/2010/main" val="35281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아동학대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노인학대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가정폭력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범죄 피해자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등은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112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나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129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로 전화하여 특별한 서비스를 받을 수도 있다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282" y="1616312"/>
            <a:ext cx="6903421" cy="294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학대 피해자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등은 위기가구로 인정받아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공공임대 주택에 우선 입주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가능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5838" y="1320642"/>
            <a:ext cx="8490373" cy="357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시민과 함께 꿈꾸는 복지공동체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</a:p>
          <a:p>
            <a:pPr marR="0" lvl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자료실에서 </a:t>
            </a:r>
            <a:r>
              <a:rPr lang="en-US" altLang="ko-KR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‘</a:t>
            </a:r>
            <a:r>
              <a:rPr lang="ko-KR" altLang="en-US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 </a:t>
            </a:r>
            <a:r>
              <a:rPr lang="ko-KR" altLang="en-US" sz="4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수급자</a:t>
            </a:r>
            <a:r>
              <a:rPr lang="ko-KR" altLang="en-US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선정 기준표</a:t>
            </a:r>
            <a:r>
              <a:rPr lang="en-US" altLang="ko-KR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’</a:t>
            </a:r>
            <a:r>
              <a:rPr lang="ko-KR" alt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</a:t>
            </a:r>
            <a:r>
              <a:rPr lang="ko-KR" altLang="en-US" sz="4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내려받음</a:t>
            </a:r>
            <a:endParaRPr lang="ko-KR" alt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http://cafe.daum.net/ewelfare</a:t>
            </a:r>
            <a:endParaRPr kumimoji="0" lang="en-US" altLang="ko-KR" sz="3600" b="1" i="0" u="none" strike="noStrike" kern="1200" cap="none" spc="0" normalizeH="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LnTx/>
              <a:uFillTx/>
              <a:latin typeface="HY견고딕"/>
              <a:ea typeface="HY견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51" y="5158297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7085" y="2021888"/>
            <a:ext cx="5478780" cy="33864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사회보장제도를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적극 활용하여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위기를 예방하고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행복을 추구한다</a:t>
            </a:r>
          </a:p>
        </p:txBody>
      </p:sp>
    </p:spTree>
    <p:extLst>
      <p:ext uri="{BB962C8B-B14F-4D97-AF65-F5344CB8AC3E}">
        <p14:creationId xmlns:p14="http://schemas.microsoft.com/office/powerpoint/2010/main" val="40316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845" y="1748893"/>
            <a:ext cx="6903421" cy="3888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사회보장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은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사회보험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공공부조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사회서비스로 구성되고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사회보험의 활용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 중요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18191" y="5754823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484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국민연금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하루라도 빨리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가입하고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길게 가입하며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한푼이라도 많이 낸 사람이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더 많은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연금을 탈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484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60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이전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국민연금을 리모델링한다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.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반환일시금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반납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추후납부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임의계속가입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연기제도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등을 활용한다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659" y="1167002"/>
            <a:ext cx="69034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20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모든 국민은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년에 한번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건강검진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을 무상으로 받고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연령과 성별에 따라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6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대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암검진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도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86424" y="573819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659" y="1167002"/>
            <a:ext cx="690342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건강보험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 가입자와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피부양자는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요양급여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건강검진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요양비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등을 받을 수 있다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4" y="573819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659" y="1167002"/>
            <a:ext cx="6903421" cy="379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통원 진료비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 의원은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30%,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병원은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40%,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종합병원은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50%,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상급종합병원은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60%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를 본인 부담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4" y="573819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4195" y="1423372"/>
            <a:ext cx="9014006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모든 국민은 </a:t>
            </a:r>
          </a:p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HY견고딕"/>
                <a:ea typeface="HY견고딕"/>
              </a:rPr>
              <a:t>인간다운 생활을 할 권리</a:t>
            </a:r>
            <a:r>
              <a:rPr kumimoji="0" lang="ko-KR" altLang="en-US" sz="5400" b="0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</a:rPr>
              <a:t>를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HY견고딕"/>
                <a:ea typeface="HY견고딕"/>
              </a:rPr>
              <a:t> </a:t>
            </a:r>
          </a:p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누릴 수 있고</a:t>
            </a:r>
            <a:r>
              <a:rPr kumimoji="0" lang="en-US" altLang="ko-KR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, </a:t>
            </a:r>
          </a:p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국가는 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HY견고딕"/>
                <a:ea typeface="HY견고딕"/>
              </a:rPr>
              <a:t>사회보장</a:t>
            </a:r>
            <a:r>
              <a:rPr kumimoji="0" lang="en-US" altLang="ko-KR" sz="54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HY견고딕"/>
                <a:ea typeface="HY견고딕"/>
              </a:rPr>
              <a:t>/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HY견고딕"/>
                <a:ea typeface="HY견고딕"/>
              </a:rPr>
              <a:t>사회복지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의</a:t>
            </a:r>
          </a:p>
          <a:p>
            <a:pPr lvl="0" algn="ctr">
              <a:defRPr/>
            </a:pPr>
            <a:r>
              <a:rPr lang="ko-KR" altLang="en-US" sz="5400">
                <a:solidFill>
                  <a:srgbClr val="F79646">
                    <a:lumMod val="20000"/>
                    <a:lumOff val="80000"/>
                  </a:srgbClr>
                </a:solidFill>
                <a:latin typeface="HY견고딕"/>
                <a:ea typeface="HY견고딕"/>
              </a:rPr>
              <a:t>증진에 노력할 의무를 진다</a:t>
            </a:r>
            <a:r>
              <a:rPr kumimoji="0" lang="ko-KR" altLang="en-US" sz="5400" b="0" i="0" u="none" strike="noStrike" kern="1200" cap="none" spc="0" normalizeH="0" baseline="0"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HY견고딕"/>
                <a:ea typeface="HY견고딕"/>
              </a:rPr>
              <a:t> </a:t>
            </a:r>
            <a:endParaRPr kumimoji="0" lang="en-US" altLang="ko-KR" sz="5400" b="0" i="0" u="none" strike="noStrike" kern="1200" cap="none" spc="0" normalizeH="0" baseline="0"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4143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659" y="1167002"/>
            <a:ext cx="690342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입원 진료비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는 진료비의 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20%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를 본인이 부담하는데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비급여와 </a:t>
            </a:r>
            <a:r>
              <a:rPr lang="ko-KR" altLang="en-US" sz="4800" b="1" dirty="0" err="1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간병비는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전액 본인 부담이다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4" y="573819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484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65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이상이거나 노인성질환으로 일상생활이 어려우면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노인장기요양보험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으로 재가급여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시설급여 등을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388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보험료</a:t>
            </a:r>
            <a:r>
              <a:rPr lang="ko-K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</a:t>
            </a: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따라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본인부담금의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면제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60%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견감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40%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견감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endParaRPr lang="ko-KR" alt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전액부담이</a:t>
            </a: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결정된다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484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고용보험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가입자가 비자발적으로 실업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구직활동을 하면 구직급여로 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개월 이상 받고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조기취업수당을 받을 수도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965" y="967496"/>
            <a:ext cx="6903421" cy="484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산재보험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적용대상자가 업무상 재해를 당하면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요양급여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휴업급여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장해급여</a:t>
            </a:r>
            <a:r>
              <a:rPr lang="en-US" altLang="ko-KR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상병보상연금 등을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79" y="552206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933" y="1624858"/>
            <a:ext cx="6903421" cy="360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서울시복지재단이 운영하는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공유복지 플랫폼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자주 활용한다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3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https://wish.welfare.seoul.kr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82" y="4877421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2135" y="2021888"/>
            <a:ext cx="8450580" cy="33864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신청하면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받을 수 있는 복지급여가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ko-KR" sz="5400">
                <a:solidFill>
                  <a:srgbClr val="FFFF00"/>
                </a:solidFill>
                <a:latin typeface="HY견고딕"/>
                <a:ea typeface="HY견고딕"/>
              </a:rPr>
              <a:t>460</a:t>
            </a: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가지이고</a:t>
            </a:r>
            <a:r>
              <a:rPr lang="en-US" altLang="ko-KR" sz="5400">
                <a:solidFill>
                  <a:srgbClr val="FFFF00"/>
                </a:solidFill>
                <a:latin typeface="HY견고딕"/>
                <a:ea typeface="HY견고딕"/>
              </a:rPr>
              <a:t>,</a:t>
            </a: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 </a:t>
            </a:r>
          </a:p>
          <a:p>
            <a:pPr marR="0" lvl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5400">
                <a:solidFill>
                  <a:srgbClr val="FFFF00"/>
                </a:solidFill>
                <a:latin typeface="HY견고딕"/>
                <a:ea typeface="HY견고딕"/>
              </a:rPr>
              <a:t>복지로에서 신청할 수 있다</a:t>
            </a:r>
            <a:endParaRPr lang="ko-KR" altLang="en-US" sz="5400">
              <a:solidFill>
                <a:srgbClr val="FFFF00"/>
              </a:solidFill>
              <a:effectLst/>
              <a:uLnTx/>
              <a:uFillTx/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1785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50" y="1463102"/>
            <a:ext cx="6903421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14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이상 모든 국민은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보조금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24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에서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약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만가지 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사업을 검색하거나 신청할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599" y="1616389"/>
            <a:ext cx="6903421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보조금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24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회원으로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가입하면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받고 있음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신청하세요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확인하세요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로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안내받을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933" y="1486745"/>
            <a:ext cx="6903421" cy="388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50296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임산부와 </a:t>
            </a:r>
            <a:r>
              <a:rPr lang="en-US" altLang="ko-KR" sz="4800" b="1">
                <a:solidFill>
                  <a:srgbClr val="50296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</a:t>
            </a:r>
            <a:r>
              <a:rPr lang="ko-KR" altLang="en-US" sz="4800" b="1">
                <a:solidFill>
                  <a:srgbClr val="50296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미만 자녀를 동반한 부모는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KTX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일반요금으로 특실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SRT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는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30%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할인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45" y="1748893"/>
            <a:ext cx="6903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지역사회보장 영역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은</a:t>
            </a:r>
            <a:endParaRPr lang="en-US" altLang="ko-KR" sz="4800" b="1" dirty="0" smtClean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사회복지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보건의료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고용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주거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문화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환경 등을 포괄한다</a:t>
            </a:r>
            <a:endParaRPr lang="en-US" altLang="ko-KR" sz="4800" b="1" dirty="0" smtClean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30000"/>
              </a:lnSpc>
            </a:pP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91" y="5754823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50" y="1626972"/>
            <a:ext cx="6903421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2024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년부터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0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아동은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신청하면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부모급여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100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아동은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50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만원을 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50" y="2388973"/>
            <a:ext cx="6903421" cy="388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이상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8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세 미만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(95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개월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)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아동은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신청하면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월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10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만원의 아동수당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을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601" y="1010494"/>
            <a:ext cx="6903421" cy="48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자녀를 가정에서 키우면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가정 양육수당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20~10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어린이집이나 유치원에 보내면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표준보육료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카드로 지원받는다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84" y="5048240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786" y="1499511"/>
            <a:ext cx="6903421" cy="379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국가장학금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한국장학재단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에 신청하면 연간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700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만원까지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받음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미신청자는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받지 못함</a:t>
            </a:r>
            <a:endParaRPr lang="ko-KR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32" y="801398"/>
            <a:ext cx="69034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 err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소득인정액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하위 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70% 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노인은 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단독가구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월소득인정액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213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부부가구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340.8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 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이하일 때 </a:t>
            </a:r>
            <a:r>
              <a:rPr lang="ko-KR" alt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기초연금을</a:t>
            </a: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44401" cy="618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532" y="801397"/>
            <a:ext cx="6903421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노인 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단독가구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33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4810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원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부부가구는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53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5690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원까지 </a:t>
            </a:r>
            <a:r>
              <a:rPr lang="ko-KR" alt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기초연금을</a:t>
            </a:r>
            <a:r>
              <a:rPr lang="ko-KR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받을 수 </a:t>
            </a:r>
            <a:r>
              <a:rPr lang="ko-KR" alt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있다</a:t>
            </a:r>
            <a:endParaRPr lang="en-US" altLang="ko-K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국민연금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502,210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원</a:t>
            </a:r>
            <a:r>
              <a:rPr lang="ko-KR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초과시 감액</a:t>
            </a:r>
            <a:endParaRPr lang="ko-KR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532" y="801396"/>
            <a:ext cx="6903421" cy="483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기초연금 소득인정액은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근로소득에서 월 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110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만원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공제후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70%</a:t>
            </a:r>
            <a:r>
              <a:rPr lang="ko-KR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만 </a:t>
            </a:r>
            <a:r>
              <a:rPr lang="ko-KR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소득평가액</a:t>
            </a:r>
            <a:r>
              <a:rPr lang="en-US" altLang="ko-KR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재산에서 </a:t>
            </a:r>
            <a:r>
              <a:rPr lang="ko-KR" altLang="en-US" sz="4800" b="1" dirty="0" err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기본공제후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 dirty="0" err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소득환산액</a:t>
            </a:r>
            <a:r>
              <a:rPr lang="ko-KR" altLang="en-US" sz="4800" b="1" dirty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계산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86919" y="4973426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50" y="1958232"/>
            <a:ext cx="6903421" cy="388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신혼부부나 청년이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행복주택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입주신청할 수 있는 소득과 자산수준은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02" y="499836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83" y="2134973"/>
            <a:ext cx="6903421" cy="2939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기준 중위소득과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전년도 도시근로자가구 월평균 소득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은 어떻게 계산한가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?</a:t>
            </a:r>
            <a:endParaRPr lang="ko-KR" altLang="en-US" sz="4800" b="1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02" y="499836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933" y="1486745"/>
            <a:ext cx="6903421" cy="388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공공주택에 입주하려면 어떻게 준비해야 하는가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?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LH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청약센터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주거복지센터를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활용하는가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31202" y="499836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90" y="1507824"/>
            <a:ext cx="690342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위기가구를</a:t>
            </a:r>
            <a:r>
              <a:rPr lang="ko-KR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찾는다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욕구를 충족하고</a:t>
            </a:r>
            <a:r>
              <a:rPr lang="en-US" altLang="ko-KR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문제를 해결하기 위해 자원을 발굴하고 연계한다</a:t>
            </a:r>
            <a:endParaRPr lang="ko-KR" altLang="en-US" sz="4800" b="1" dirty="0">
              <a:gradFill>
                <a:gsLst>
                  <a:gs pos="0">
                    <a:srgbClr val="9E5DCF"/>
                  </a:gs>
                  <a:gs pos="56000">
                    <a:srgbClr val="57267C"/>
                  </a:gs>
                  <a:gs pos="100000">
                    <a:srgbClr val="14091D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11" y="5353009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56" y="1222934"/>
            <a:ext cx="7758853" cy="412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6000" b="1" i="0" u="none" strike="noStrike" kern="1200" cap="none" spc="0" normalizeH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HY견고딕"/>
                <a:ea typeface="HY견고딕"/>
                <a:cs typeface="+mn-cs"/>
              </a:rPr>
              <a:t>복지상식</a:t>
            </a:r>
            <a:r>
              <a:rPr kumimoji="0" lang="ko-KR" altLang="en-US" sz="4800" b="1" i="0" u="none" strike="noStrike" kern="1200" cap="none" spc="0" normalizeH="0" baseline="0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HY견고딕"/>
                <a:ea typeface="HY견고딕"/>
                <a:cs typeface="+mn-cs"/>
              </a:rPr>
              <a:t>을 공부한다 </a:t>
            </a:r>
            <a:r>
              <a:rPr lang="en-US" altLang="ko-KR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</a:p>
          <a:p>
            <a:pPr marL="0" marR="0" lvl="0" indent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-</a:t>
            </a:r>
            <a:r>
              <a:rPr lang="ko-KR" altLang="en-US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이용교 교수가 쓴 </a:t>
            </a:r>
            <a:r>
              <a:rPr lang="ko-KR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알아야 챙기는 복지상식</a:t>
            </a:r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국민연금상식</a:t>
            </a:r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건강보험상식</a:t>
            </a:r>
            <a:r>
              <a:rPr lang="en-US" altLang="ko-K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주거복지상식</a:t>
            </a:r>
            <a:r>
              <a:rPr lang="en-US" altLang="ko-KR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활기찬 노년생활</a:t>
            </a:r>
            <a:r>
              <a:rPr lang="en-US" altLang="ko-KR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ko-KR" altLang="en-US" sz="36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디지털 사회보장론을 읽고 활용한다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7828" y="5131367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099" y="1486744"/>
            <a:ext cx="6903421" cy="356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유튜브에서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이용교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에  가입하고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복지상식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을 학습</a:t>
            </a: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https://www.youtube.com/@okwelfare</a:t>
            </a:r>
            <a:endParaRPr lang="ko-KR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31202" y="499836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신청해야 받을 수 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099" y="1486744"/>
            <a:ext cx="6903421" cy="356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유튜브에서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복지마블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tv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를  가입하고 적극 활용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https://www.youtube.com/@Welfaremarble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31202" y="499836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70" y="1839225"/>
            <a:ext cx="8490372" cy="364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4800" b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귀하의 복지상식을 높여주는</a:t>
            </a:r>
            <a:endParaRPr lang="ko-KR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  <a:p>
            <a:pPr marR="0" lvl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시민과 함께 꿈꾸는 </a:t>
            </a:r>
          </a:p>
          <a:p>
            <a:pPr marR="0" lvl="0" algn="ctr" defTabSz="1219170" rtl="0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복지공동체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의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구축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ko-KR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http://cafe.daum.net/ewelfare</a:t>
            </a:r>
            <a:endParaRPr kumimoji="0" lang="en-US" altLang="ko-KR" sz="3600" b="1" i="0" u="none" strike="noStrike" kern="1200" cap="none" spc="0" normalizeH="0" baseline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uLnTx/>
              <a:uFillTx/>
              <a:latin typeface="HY견고딕"/>
              <a:ea typeface="HY견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51" y="5158297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2540749" y="1908595"/>
            <a:ext cx="7128000" cy="1906926"/>
          </a:xfrm>
          <a:prstGeom prst="rect">
            <a:avLst/>
          </a:prstGeom>
          <a:solidFill>
            <a:srgbClr val="404040">
              <a:alpha val="85000"/>
            </a:srgb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72000" rIns="252000" b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3600" b="1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시민과 함께 꿈꾸는 복지공동체</a:t>
            </a:r>
            <a:endParaRPr lang="en-US" altLang="ko-KR" sz="3600" b="1" spc="-15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3200" b="1" spc="-15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http://cafe.daum.net/ewelfare</a:t>
            </a:r>
          </a:p>
          <a:p>
            <a:pPr algn="ctr">
              <a:lnSpc>
                <a:spcPct val="130000"/>
              </a:lnSpc>
            </a:pP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</a:rPr>
              <a:t>‘</a:t>
            </a:r>
            <a:r>
              <a:rPr lang="ko-KR" altLang="en-US" sz="2000" b="1" spc="-150" dirty="0" smtClean="0">
                <a:solidFill>
                  <a:srgbClr val="FFC000"/>
                </a:solidFill>
                <a:latin typeface="+mj-lt"/>
              </a:rPr>
              <a:t>알아야 챙기는 </a:t>
            </a:r>
            <a:r>
              <a:rPr lang="ko-KR" altLang="en-US" sz="2000" b="1" spc="-150" dirty="0" err="1" smtClean="0">
                <a:solidFill>
                  <a:srgbClr val="FFC000"/>
                </a:solidFill>
                <a:latin typeface="+mj-lt"/>
              </a:rPr>
              <a:t>복지상식</a:t>
            </a: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</a:rPr>
              <a:t>’</a:t>
            </a:r>
            <a:r>
              <a:rPr lang="ko-KR" altLang="en-US" sz="2000" b="1" spc="-150" dirty="0" smtClean="0">
                <a:solidFill>
                  <a:srgbClr val="FFC000"/>
                </a:solidFill>
                <a:latin typeface="+mj-lt"/>
              </a:rPr>
              <a:t> 저자 </a:t>
            </a:r>
            <a:r>
              <a:rPr lang="en-US" altLang="ko-KR" sz="2000" b="1" spc="-150" dirty="0" smtClean="0">
                <a:solidFill>
                  <a:srgbClr val="FFC000"/>
                </a:solidFill>
                <a:latin typeface="+mj-lt"/>
              </a:rPr>
              <a:t>ewelfare@hanmail.net</a:t>
            </a:r>
            <a:endParaRPr lang="ko-KR" altLang="en-US" sz="2000" b="1" spc="-15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8" name="텍스트 개체 틀 3"/>
          <p:cNvSpPr txBox="1">
            <a:spLocks/>
          </p:cNvSpPr>
          <p:nvPr/>
        </p:nvSpPr>
        <p:spPr>
          <a:xfrm>
            <a:off x="2540749" y="1303892"/>
            <a:ext cx="1673812" cy="4413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700" b="1" kern="1200" spc="-200">
                <a:solidFill>
                  <a:srgbClr val="70382D"/>
                </a:solidFill>
                <a:effectLst/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tabLst>
                <a:tab pos="0" algn="l"/>
              </a:tabLst>
            </a:pPr>
            <a:endParaRPr lang="en-US" altLang="ko-KR" sz="2600" spc="-1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247460" y="740861"/>
            <a:ext cx="3714577" cy="95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ko-KR" altLang="en-US" sz="5400" spc="-1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endParaRPr lang="en-US" altLang="ko-KR" sz="5400" spc="-1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7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83" y="1616389"/>
            <a:ext cx="6903421" cy="388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어려움에 처한 시민에게 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129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로 전화하여 신청하도록 안내하고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지사협에서 도울 방법도 찾는다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358" y="5217524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016" y="1626973"/>
            <a:ext cx="6903421" cy="388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긴급복지는 소득과 재산을 조사하여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48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시간 안에 지원여부 결정하고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24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시간 안에 지원한다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09" y="5197869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764" y="170456"/>
            <a:ext cx="6072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복지급여</a:t>
            </a:r>
            <a:r>
              <a:rPr kumimoji="0" lang="en-US" altLang="ko-KR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500" b="1" i="0" u="none" strike="noStrike" kern="1200" cap="none" spc="-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신청해야 받을 수 있다</a:t>
            </a:r>
            <a:endParaRPr kumimoji="0" lang="ko-KR" altLang="en-US" sz="35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35" y="1142063"/>
            <a:ext cx="6903421" cy="483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가구 소득이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기준 중위소득의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75%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이하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재산이 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2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억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4.1</a:t>
            </a:r>
            <a:r>
              <a:rPr lang="ko-KR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천만원 이하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, 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금융재산이 </a:t>
            </a:r>
            <a:r>
              <a:rPr lang="en-US" altLang="ko-KR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6</a:t>
            </a:r>
            <a:r>
              <a:rPr lang="ko-KR" altLang="en-US" sz="4800" b="1">
                <a:gradFill>
                  <a:gsLst>
                    <a:gs pos="0">
                      <a:srgbClr val="9E5DCF"/>
                    </a:gs>
                    <a:gs pos="56000">
                      <a:srgbClr val="57267C"/>
                    </a:gs>
                    <a:gs pos="100000">
                      <a:srgbClr val="14091D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백만원 이하이면 지원받을 수 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09" y="5197869"/>
            <a:ext cx="12741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49800"/>
          </a:schemeClr>
        </a:solidFill>
        <a:ln>
          <a:noFill/>
        </a:ln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49800"/>
          </a:schemeClr>
        </a:solidFill>
        <a:ln>
          <a:noFill/>
        </a:ln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1335</Words>
  <Application>Microsoft Office PowerPoint</Application>
  <PresentationFormat>사용자 지정</PresentationFormat>
  <Paragraphs>245</Paragraphs>
  <Slides>64</Slides>
  <Notes>62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64</vt:i4>
      </vt:variant>
    </vt:vector>
  </HeadingPairs>
  <TitlesOfParts>
    <vt:vector size="70" baseType="lpstr">
      <vt:lpstr>HY견고딕</vt:lpstr>
      <vt:lpstr>맑은 고딕</vt:lpstr>
      <vt:lpstr>Arial</vt:lpstr>
      <vt:lpstr>Wingdings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열린사이버대학교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콘텐츠 PowerPoint 디자인</dc:title>
  <dc:creator>열린사이버대학교 콘텐츠개발팀</dc:creator>
  <cp:lastModifiedBy>us</cp:lastModifiedBy>
  <cp:revision>1530</cp:revision>
  <dcterms:created xsi:type="dcterms:W3CDTF">2014-05-08T07:06:37Z</dcterms:created>
  <dcterms:modified xsi:type="dcterms:W3CDTF">2024-01-09T07:50:54Z</dcterms:modified>
  <cp:version/>
</cp:coreProperties>
</file>