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75" r:id="rId2"/>
  </p:sldMasterIdLst>
  <p:notesMasterIdLst>
    <p:notesMasterId r:id="rId56"/>
  </p:notesMasterIdLst>
  <p:handoutMasterIdLst>
    <p:handoutMasterId r:id="rId57"/>
  </p:handoutMasterIdLst>
  <p:sldIdLst>
    <p:sldId id="342" r:id="rId3"/>
    <p:sldId id="463" r:id="rId4"/>
    <p:sldId id="476" r:id="rId5"/>
    <p:sldId id="539" r:id="rId6"/>
    <p:sldId id="456" r:id="rId7"/>
    <p:sldId id="448" r:id="rId8"/>
    <p:sldId id="455" r:id="rId9"/>
    <p:sldId id="490" r:id="rId10"/>
    <p:sldId id="465" r:id="rId11"/>
    <p:sldId id="454" r:id="rId12"/>
    <p:sldId id="515" r:id="rId13"/>
    <p:sldId id="540" r:id="rId14"/>
    <p:sldId id="449" r:id="rId15"/>
    <p:sldId id="536" r:id="rId16"/>
    <p:sldId id="470" r:id="rId17"/>
    <p:sldId id="471" r:id="rId18"/>
    <p:sldId id="510" r:id="rId19"/>
    <p:sldId id="537" r:id="rId20"/>
    <p:sldId id="452" r:id="rId21"/>
    <p:sldId id="472" r:id="rId22"/>
    <p:sldId id="469" r:id="rId23"/>
    <p:sldId id="473" r:id="rId24"/>
    <p:sldId id="468" r:id="rId25"/>
    <p:sldId id="474" r:id="rId26"/>
    <p:sldId id="466" r:id="rId27"/>
    <p:sldId id="475" r:id="rId28"/>
    <p:sldId id="487" r:id="rId29"/>
    <p:sldId id="507" r:id="rId30"/>
    <p:sldId id="492" r:id="rId31"/>
    <p:sldId id="516" r:id="rId32"/>
    <p:sldId id="517" r:id="rId33"/>
    <p:sldId id="518" r:id="rId34"/>
    <p:sldId id="528" r:id="rId35"/>
    <p:sldId id="494" r:id="rId36"/>
    <p:sldId id="495" r:id="rId37"/>
    <p:sldId id="496" r:id="rId38"/>
    <p:sldId id="498" r:id="rId39"/>
    <p:sldId id="520" r:id="rId40"/>
    <p:sldId id="499" r:id="rId41"/>
    <p:sldId id="500" r:id="rId42"/>
    <p:sldId id="508" r:id="rId43"/>
    <p:sldId id="477" r:id="rId44"/>
    <p:sldId id="451" r:id="rId45"/>
    <p:sldId id="522" r:id="rId46"/>
    <p:sldId id="501" r:id="rId47"/>
    <p:sldId id="502" r:id="rId48"/>
    <p:sldId id="503" r:id="rId49"/>
    <p:sldId id="482" r:id="rId50"/>
    <p:sldId id="512" r:id="rId51"/>
    <p:sldId id="530" r:id="rId52"/>
    <p:sldId id="524" r:id="rId53"/>
    <p:sldId id="505" r:id="rId54"/>
    <p:sldId id="336" r:id="rId55"/>
  </p:sldIdLst>
  <p:sldSz cx="12190413" cy="6859588"/>
  <p:notesSz cx="9144000" cy="6858000"/>
  <p:defaultTextStyle>
    <a:defPPr>
      <a:defRPr lang="ko-KR"/>
    </a:defPPr>
    <a:lvl1pPr marL="0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1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13">
          <p15:clr>
            <a:srgbClr val="A4A3A4"/>
          </p15:clr>
        </p15:guide>
        <p15:guide id="2" orient="horz" pos="406">
          <p15:clr>
            <a:srgbClr val="A4A3A4"/>
          </p15:clr>
        </p15:guide>
        <p15:guide id="3" orient="horz" pos="179">
          <p15:clr>
            <a:srgbClr val="A4A3A4"/>
          </p15:clr>
        </p15:guide>
        <p15:guide id="4" orient="horz" pos="2496">
          <p15:clr>
            <a:srgbClr val="A4A3A4"/>
          </p15:clr>
        </p15:guide>
        <p15:guide id="5" pos="180">
          <p15:clr>
            <a:srgbClr val="A4A3A4"/>
          </p15:clr>
        </p15:guide>
        <p15:guide id="6" pos="4490">
          <p15:clr>
            <a:srgbClr val="A4A3A4"/>
          </p15:clr>
        </p15:guide>
        <p15:guide id="7" pos="5401">
          <p15:clr>
            <a:srgbClr val="A4A3A4"/>
          </p15:clr>
        </p15:guide>
        <p15:guide id="8" pos="1133">
          <p15:clr>
            <a:srgbClr val="A4A3A4"/>
          </p15:clr>
        </p15:guide>
        <p15:guide id="9" pos="5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2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1" autoAdjust="0"/>
    <p:restoredTop sz="99211" autoAdjust="0"/>
  </p:normalViewPr>
  <p:slideViewPr>
    <p:cSldViewPr snapToGrid="0">
      <p:cViewPr varScale="1">
        <p:scale>
          <a:sx n="160" d="100"/>
          <a:sy n="160" d="100"/>
        </p:scale>
        <p:origin x="486" y="138"/>
      </p:cViewPr>
      <p:guideLst>
        <p:guide orient="horz" pos="1113"/>
        <p:guide orient="horz" pos="406"/>
        <p:guide orient="horz" pos="179"/>
        <p:guide orient="horz" pos="2496"/>
        <p:guide pos="180"/>
        <p:guide pos="4490"/>
        <p:guide pos="5401"/>
        <p:guide pos="1133"/>
        <p:guide pos="5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143" d="100"/>
          <a:sy n="143" d="100"/>
        </p:scale>
        <p:origin x="1092" y="114"/>
      </p:cViewPr>
      <p:guideLst>
        <p:guide orient="horz" pos="2152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tableStyles" Target="tableStyle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62C0119A-2C23-478E-A50D-6D652D8270E2}" type="datetime1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A97D5528-7446-48A9-8556-7250441D2F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4732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F7F62F9B-D7B3-44FD-AA1E-04FA24FACA50}" type="datetime1">
              <a:rPr lang="ko-KR" altLang="en-US" smtClean="0"/>
              <a:t>2026-01-08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287588" y="514350"/>
            <a:ext cx="456882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4BFF0889-CC4C-44F5-AB2E-0DBBCEA6DE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8639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9170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1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D63B69-CFDF-402A-BA9A-249BAF9A34BF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7082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11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12093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12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7673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347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14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65332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20909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64750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09093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18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27437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0181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8179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D63B69-CFDF-402A-BA9A-249BAF9A34BF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2650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89067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22042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01598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65169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50836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08422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87634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1245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D63B69-CFDF-402A-BA9A-249BAF9A34BF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14425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30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97431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5ED63B69-CFDF-402A-BA9A-249BAF9A34BF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4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1049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31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07012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32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093602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33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540989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28205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3346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816400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367620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38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517614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893642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7318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03356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428315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D63B69-CFDF-402A-BA9A-249BAF9A34BF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80375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365242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44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825639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155477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06156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579467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338496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699848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50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4292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345764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FontTx/>
                <a:buNone/>
                <a:defRPr/>
              </a:pPr>
              <a:t>51</a:t>
            </a:fld>
            <a:endParaRPr kumimoji="0" lang="ko-KR" altLang="en-US" sz="1200" b="0" i="0" u="none" strike="noStrike" kern="1200" cap="none" spc="0" normalizeH="0" baseline="0" noProof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262737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0029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325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4212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7662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FF0889-CC4C-44F5-AB2E-0DBBCEA6DEE6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pPr marL="0" marR="0" lvl="0" indent="0" algn="r" defTabSz="121917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9466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40"/>
            <a:ext cx="12190413" cy="685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547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857" y="0"/>
            <a:ext cx="3696556" cy="6859588"/>
          </a:xfrm>
          <a:prstGeom prst="rect">
            <a:avLst/>
          </a:prstGeom>
        </p:spPr>
      </p:pic>
      <p:sp>
        <p:nvSpPr>
          <p:cNvPr id="4" name="텍스트 개체 틀 7"/>
          <p:cNvSpPr>
            <a:spLocks noGrp="1"/>
          </p:cNvSpPr>
          <p:nvPr>
            <p:ph type="body" sz="quarter" idx="11" hasCustomPrompt="1"/>
          </p:nvPr>
        </p:nvSpPr>
        <p:spPr>
          <a:xfrm>
            <a:off x="540151" y="979489"/>
            <a:ext cx="7416000" cy="4919622"/>
          </a:xfrm>
          <a:prstGeom prst="rect">
            <a:avLst/>
          </a:prstGeom>
        </p:spPr>
        <p:txBody>
          <a:bodyPr lIns="51009" tIns="51009" rIns="51009" bIns="102019">
            <a:noAutofit/>
          </a:bodyPr>
          <a:lstStyle>
            <a:lvl1pPr marL="330127" indent="-324000" algn="l" fontAlgn="ctr" latinLnBrk="0">
              <a:lnSpc>
                <a:spcPct val="120000"/>
              </a:lnSpc>
              <a:spcBef>
                <a:spcPts val="36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lt"/>
              <a:buAutoNum type="arabicPeriod"/>
              <a:defRPr sz="2200" b="1" spc="-130" baseline="0">
                <a:solidFill>
                  <a:srgbClr val="4A4A4A"/>
                </a:solidFill>
                <a:latin typeface="+mn-ea"/>
                <a:ea typeface="+mn-ea"/>
              </a:defRPr>
            </a:lvl1pPr>
            <a:lvl2pPr marL="540000" indent="-324000" algn="l" fontAlgn="ctr" latinLnBrk="0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lt"/>
              <a:buAutoNum type="arabicParenR"/>
              <a:defRPr sz="2100" b="1" spc="-130" baseline="0">
                <a:solidFill>
                  <a:srgbClr val="4A4A4A"/>
                </a:solidFill>
              </a:defRPr>
            </a:lvl2pPr>
            <a:lvl3pPr marL="787226" indent="-360000" algn="l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ea"/>
              <a:buAutoNum type="arabicParenBoth"/>
              <a:defRPr sz="2000" b="1" spc="-130" baseline="0">
                <a:solidFill>
                  <a:srgbClr val="4A4A4A"/>
                </a:solidFill>
              </a:defRPr>
            </a:lvl3pPr>
            <a:lvl4pPr marL="882000" indent="-162000" algn="l" latinLnBrk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rgbClr val="4A4A4A"/>
              </a:buClr>
              <a:buFont typeface="Arial" panose="020B0604020202020204" pitchFamily="34" charset="0"/>
              <a:buChar char="•"/>
              <a:defRPr sz="1900" b="1" spc="-130" baseline="0">
                <a:solidFill>
                  <a:srgbClr val="4A4A4A"/>
                </a:solidFill>
              </a:defRPr>
            </a:lvl4pPr>
            <a:lvl5pPr algn="just">
              <a:defRPr sz="2116"/>
            </a:lvl5pPr>
          </a:lstStyle>
          <a:p>
            <a:pPr lvl="0"/>
            <a:r>
              <a:rPr lang="ko-KR" altLang="en-US" dirty="0"/>
              <a:t>첫째 수준 </a:t>
            </a:r>
            <a:r>
              <a:rPr lang="en-US" altLang="ko-KR" dirty="0"/>
              <a:t>(22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36)</a:t>
            </a:r>
          </a:p>
          <a:p>
            <a:pPr lvl="1"/>
            <a:r>
              <a:rPr lang="ko-KR" altLang="en-US" dirty="0"/>
              <a:t>둘째 수준 </a:t>
            </a:r>
            <a:r>
              <a:rPr lang="en-US" altLang="ko-KR" dirty="0"/>
              <a:t>(21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8)</a:t>
            </a:r>
            <a:endParaRPr lang="ko-KR" altLang="en-US" dirty="0"/>
          </a:p>
          <a:p>
            <a:pPr lvl="2"/>
            <a:r>
              <a:rPr lang="ko-KR" altLang="en-US" dirty="0"/>
              <a:t>셋째 수준</a:t>
            </a:r>
            <a:r>
              <a:rPr lang="en-US" altLang="ko-KR" dirty="0"/>
              <a:t> (20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6)</a:t>
            </a:r>
          </a:p>
          <a:p>
            <a:pPr lvl="3"/>
            <a:r>
              <a:rPr lang="ko-KR" altLang="en-US" dirty="0"/>
              <a:t>넷째 수준</a:t>
            </a:r>
            <a:r>
              <a:rPr lang="en-US" altLang="ko-KR" dirty="0"/>
              <a:t> (19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 </a:t>
            </a:r>
            <a:r>
              <a:rPr lang="en-US" altLang="ko-KR" dirty="0"/>
              <a:t>4)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3919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40"/>
            <a:ext cx="12192621" cy="685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508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40"/>
            <a:ext cx="12192621" cy="6858348"/>
          </a:xfrm>
          <a:prstGeom prst="rect">
            <a:avLst/>
          </a:prstGeom>
        </p:spPr>
      </p:pic>
      <p:sp>
        <p:nvSpPr>
          <p:cNvPr id="2" name="직사각형 1"/>
          <p:cNvSpPr/>
          <p:nvPr userDrawn="1"/>
        </p:nvSpPr>
        <p:spPr>
          <a:xfrm>
            <a:off x="0" y="0"/>
            <a:ext cx="12190413" cy="619125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5" name="텍스트 개체 틀 8"/>
          <p:cNvSpPr>
            <a:spLocks noGrp="1"/>
          </p:cNvSpPr>
          <p:nvPr>
            <p:ph type="body" sz="quarter" idx="13" hasCustomPrompt="1"/>
          </p:nvPr>
        </p:nvSpPr>
        <p:spPr>
          <a:xfrm>
            <a:off x="79023" y="76200"/>
            <a:ext cx="12032367" cy="492443"/>
          </a:xfrm>
          <a:prstGeom prst="rect">
            <a:avLst/>
          </a:prstGeom>
        </p:spPr>
        <p:txBody>
          <a:bodyPr wrap="square" anchor="ctr" anchorCtr="0"/>
          <a:lstStyle>
            <a:lvl1pPr marL="0" indent="0" algn="r" defTabSz="1219170" rtl="0" eaLnBrk="1" latinLnBrk="1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450056" algn="l"/>
              </a:tabLst>
              <a:defRPr lang="ko-KR" altLang="en-US" sz="2600" b="1" i="0" u="none" kern="1200" spc="-130" dirty="0" smtClean="0">
                <a:solidFill>
                  <a:schemeClr val="bg1"/>
                </a:solidFill>
                <a:latin typeface="+mj-ea"/>
                <a:ea typeface="+mj-ea"/>
                <a:cs typeface="+mn-cs"/>
              </a:defRPr>
            </a:lvl1pPr>
          </a:lstStyle>
          <a:p>
            <a:pPr marL="0" lvl="0" algn="r" defTabSz="1219170" rtl="0" eaLnBrk="1" latinLnBrk="1" hangingPunct="1">
              <a:spcBef>
                <a:spcPct val="0"/>
              </a:spcBef>
              <a:buNone/>
            </a:pPr>
            <a:r>
              <a:rPr lang="en-US" altLang="ko-KR" dirty="0"/>
              <a:t>Ⅰ. </a:t>
            </a:r>
            <a:r>
              <a:rPr lang="ko-KR" altLang="en-US" dirty="0" err="1"/>
              <a:t>교시명</a:t>
            </a:r>
            <a:r>
              <a:rPr lang="ko-KR" altLang="en-US" dirty="0"/>
              <a:t> </a:t>
            </a:r>
            <a:r>
              <a:rPr lang="en-US" altLang="ko-KR" dirty="0"/>
              <a:t>(26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-1.3)</a:t>
            </a:r>
            <a:endParaRPr lang="ko-KR" altLang="en-US" dirty="0"/>
          </a:p>
        </p:txBody>
      </p:sp>
      <p:sp>
        <p:nvSpPr>
          <p:cNvPr id="6" name="텍스트 개체 틀 22"/>
          <p:cNvSpPr>
            <a:spLocks noGrp="1"/>
          </p:cNvSpPr>
          <p:nvPr>
            <p:ph type="body" sz="quarter" idx="10" hasCustomPrompt="1"/>
          </p:nvPr>
        </p:nvSpPr>
        <p:spPr>
          <a:xfrm>
            <a:off x="355600" y="1330081"/>
            <a:ext cx="7539038" cy="4626179"/>
          </a:xfrm>
          <a:prstGeom prst="rect">
            <a:avLst/>
          </a:prstGeom>
        </p:spPr>
        <p:txBody>
          <a:bodyPr/>
          <a:lstStyle>
            <a:lvl1pPr marL="324000" indent="-360000" latinLnBrk="0">
              <a:lnSpc>
                <a:spcPct val="120000"/>
              </a:lnSpc>
              <a:spcBef>
                <a:spcPts val="3600"/>
              </a:spcBef>
              <a:buClr>
                <a:srgbClr val="4A4A4A"/>
              </a:buClr>
              <a:buFont typeface="Wingdings" panose="05000000000000000000" pitchFamily="2" charset="2"/>
              <a:buChar char="u"/>
              <a:defRPr sz="2200" b="1" spc="-130" baseline="0">
                <a:solidFill>
                  <a:srgbClr val="4A4A4A"/>
                </a:solidFill>
              </a:defRPr>
            </a:lvl1pPr>
            <a:lvl2pPr marL="612000" indent="-324000" latinLnBrk="0">
              <a:lnSpc>
                <a:spcPct val="120000"/>
              </a:lnSpc>
              <a:spcBef>
                <a:spcPts val="800"/>
              </a:spcBef>
              <a:buClr>
                <a:srgbClr val="4A4A4A"/>
              </a:buClr>
              <a:buFont typeface="Wingdings" panose="05000000000000000000" pitchFamily="2" charset="2"/>
              <a:buChar char="v"/>
              <a:defRPr sz="2100" spc="-130" baseline="0">
                <a:solidFill>
                  <a:srgbClr val="4A4A4A"/>
                </a:solidFill>
              </a:defRPr>
            </a:lvl2pPr>
            <a:lvl3pPr marL="792000" indent="-234000" latinLnBrk="0">
              <a:lnSpc>
                <a:spcPct val="120000"/>
              </a:lnSpc>
              <a:spcBef>
                <a:spcPts val="600"/>
              </a:spcBef>
              <a:buClr>
                <a:srgbClr val="4A4A4A"/>
              </a:buClr>
              <a:buFont typeface="Wingdings" panose="05000000000000000000" pitchFamily="2" charset="2"/>
              <a:buChar char="§"/>
              <a:defRPr sz="2000" spc="-130" baseline="0">
                <a:solidFill>
                  <a:srgbClr val="4A4A4A"/>
                </a:solidFill>
              </a:defRPr>
            </a:lvl3pPr>
            <a:lvl4pPr marL="1026000" indent="-198000" latinLnBrk="0">
              <a:lnSpc>
                <a:spcPct val="120000"/>
              </a:lnSpc>
              <a:spcBef>
                <a:spcPts val="400"/>
              </a:spcBef>
              <a:buClr>
                <a:srgbClr val="4A4A4A"/>
              </a:buClr>
              <a:buFont typeface="Arial" panose="020B0604020202020204" pitchFamily="34" charset="0"/>
              <a:buChar char="•"/>
              <a:defRPr sz="1900" spc="-130" baseline="0">
                <a:solidFill>
                  <a:srgbClr val="4A4A4A"/>
                </a:solidFill>
              </a:defRPr>
            </a:lvl4pPr>
          </a:lstStyle>
          <a:p>
            <a:pPr lvl="0"/>
            <a:r>
              <a:rPr lang="ko-KR" altLang="en-US" dirty="0" err="1"/>
              <a:t>대단락</a:t>
            </a:r>
            <a:r>
              <a:rPr lang="ko-KR" altLang="en-US" dirty="0"/>
              <a:t> </a:t>
            </a:r>
            <a:r>
              <a:rPr lang="en-US" altLang="ko-KR" dirty="0"/>
              <a:t>(22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36)</a:t>
            </a:r>
            <a:endParaRPr lang="ko-KR" altLang="en-US" dirty="0"/>
          </a:p>
          <a:p>
            <a:pPr lvl="1"/>
            <a:r>
              <a:rPr lang="ko-KR" altLang="en-US" dirty="0" err="1"/>
              <a:t>중단락</a:t>
            </a:r>
            <a:r>
              <a:rPr lang="ko-KR" altLang="en-US" dirty="0"/>
              <a:t> </a:t>
            </a:r>
            <a:r>
              <a:rPr lang="en-US" altLang="ko-KR" dirty="0"/>
              <a:t>(21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</a:t>
            </a:r>
            <a:r>
              <a:rPr lang="en-US" altLang="ko-KR" dirty="0"/>
              <a:t> -1.3, </a:t>
            </a:r>
            <a:r>
              <a:rPr lang="ko-KR" altLang="en-US" dirty="0"/>
              <a:t>단락간격 앞 </a:t>
            </a:r>
            <a:r>
              <a:rPr lang="en-US" altLang="ko-KR" dirty="0"/>
              <a:t>8)</a:t>
            </a:r>
            <a:endParaRPr lang="ko-KR" altLang="en-US" dirty="0"/>
          </a:p>
          <a:p>
            <a:pPr lvl="2"/>
            <a:r>
              <a:rPr lang="ko-KR" altLang="en-US" dirty="0" err="1"/>
              <a:t>소단락</a:t>
            </a:r>
            <a:r>
              <a:rPr lang="ko-KR" altLang="en-US" dirty="0"/>
              <a:t> </a:t>
            </a:r>
            <a:r>
              <a:rPr lang="en-US" altLang="ko-KR" dirty="0"/>
              <a:t>1 (20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</a:t>
            </a:r>
            <a:r>
              <a:rPr lang="en-US" altLang="ko-KR" dirty="0"/>
              <a:t> -1.3, </a:t>
            </a:r>
            <a:r>
              <a:rPr lang="ko-KR" altLang="en-US" dirty="0"/>
              <a:t>단락간격 앞 </a:t>
            </a:r>
            <a:r>
              <a:rPr lang="en-US" altLang="ko-KR" dirty="0"/>
              <a:t>6)</a:t>
            </a:r>
            <a:endParaRPr lang="ko-KR" altLang="en-US" dirty="0"/>
          </a:p>
          <a:p>
            <a:pPr lvl="3"/>
            <a:r>
              <a:rPr lang="ko-KR" altLang="en-US" dirty="0" err="1"/>
              <a:t>소단락</a:t>
            </a:r>
            <a:r>
              <a:rPr lang="en-US" altLang="ko-KR" dirty="0"/>
              <a:t> 2 (19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 </a:t>
            </a:r>
            <a:r>
              <a:rPr lang="en-US" altLang="ko-KR" dirty="0"/>
              <a:t>4)</a:t>
            </a:r>
            <a:endParaRPr lang="ko-KR" altLang="en-US" dirty="0"/>
          </a:p>
        </p:txBody>
      </p:sp>
      <p:sp>
        <p:nvSpPr>
          <p:cNvPr id="7" name="텍스트 개체 틀 8"/>
          <p:cNvSpPr>
            <a:spLocks noGrp="1"/>
          </p:cNvSpPr>
          <p:nvPr>
            <p:ph type="body" sz="quarter" idx="12" hasCustomPrompt="1"/>
          </p:nvPr>
        </p:nvSpPr>
        <p:spPr>
          <a:xfrm>
            <a:off x="190813" y="757238"/>
            <a:ext cx="7703825" cy="524579"/>
          </a:xfrm>
          <a:prstGeom prst="rect">
            <a:avLst/>
          </a:prstGeom>
        </p:spPr>
        <p:txBody>
          <a:bodyPr/>
          <a:lstStyle>
            <a:lvl1pPr marL="0" indent="0" algn="l" defTabSz="1219170" rtl="0" eaLnBrk="1" latinLnBrk="1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450056" algn="l"/>
              </a:tabLst>
              <a:defRPr lang="ko-KR" altLang="en-US" sz="2400" b="1" kern="1200" spc="-130" baseline="0" dirty="0">
                <a:solidFill>
                  <a:srgbClr val="438FFF"/>
                </a:solidFill>
                <a:latin typeface="+mj-ea"/>
                <a:ea typeface="+mj-ea"/>
                <a:cs typeface="+mn-cs"/>
              </a:defRPr>
            </a:lvl1pPr>
          </a:lstStyle>
          <a:p>
            <a:pPr lvl="0"/>
            <a:r>
              <a:rPr lang="en-US" altLang="ko-KR" dirty="0"/>
              <a:t>1. </a:t>
            </a:r>
            <a:r>
              <a:rPr lang="ko-KR" altLang="en-US" dirty="0"/>
              <a:t>소제목 </a:t>
            </a:r>
            <a:r>
              <a:rPr lang="en-US" altLang="ko-KR" dirty="0"/>
              <a:t>(24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5691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40"/>
            <a:ext cx="12192621" cy="6858348"/>
          </a:xfrm>
          <a:prstGeom prst="rect">
            <a:avLst/>
          </a:prstGeom>
        </p:spPr>
      </p:pic>
      <p:sp>
        <p:nvSpPr>
          <p:cNvPr id="2" name="직사각형 1"/>
          <p:cNvSpPr/>
          <p:nvPr userDrawn="1"/>
        </p:nvSpPr>
        <p:spPr>
          <a:xfrm>
            <a:off x="0" y="0"/>
            <a:ext cx="12190413" cy="619125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5" name="텍스트 개체 틀 8"/>
          <p:cNvSpPr>
            <a:spLocks noGrp="1"/>
          </p:cNvSpPr>
          <p:nvPr>
            <p:ph type="body" sz="quarter" idx="13" hasCustomPrompt="1"/>
          </p:nvPr>
        </p:nvSpPr>
        <p:spPr>
          <a:xfrm>
            <a:off x="79023" y="76200"/>
            <a:ext cx="12032367" cy="492443"/>
          </a:xfrm>
          <a:prstGeom prst="rect">
            <a:avLst/>
          </a:prstGeom>
        </p:spPr>
        <p:txBody>
          <a:bodyPr wrap="square" anchor="ctr" anchorCtr="0"/>
          <a:lstStyle>
            <a:lvl1pPr marL="0" indent="0" algn="r" defTabSz="1219170" rtl="0" eaLnBrk="1" latinLnBrk="1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450056" algn="l"/>
              </a:tabLst>
              <a:defRPr lang="ko-KR" altLang="en-US" sz="2600" b="1" i="0" u="none" kern="1200" spc="-130" dirty="0" smtClean="0">
                <a:solidFill>
                  <a:schemeClr val="bg1"/>
                </a:solidFill>
                <a:latin typeface="+mj-ea"/>
                <a:ea typeface="+mj-ea"/>
                <a:cs typeface="+mn-cs"/>
              </a:defRPr>
            </a:lvl1pPr>
          </a:lstStyle>
          <a:p>
            <a:pPr marL="0" lvl="0" algn="r" defTabSz="1219170" rtl="0" eaLnBrk="1" latinLnBrk="1" hangingPunct="1">
              <a:spcBef>
                <a:spcPct val="0"/>
              </a:spcBef>
              <a:buNone/>
            </a:pPr>
            <a:r>
              <a:rPr lang="en-US" altLang="ko-KR" dirty="0"/>
              <a:t>Ⅰ. </a:t>
            </a:r>
            <a:r>
              <a:rPr lang="ko-KR" altLang="en-US" dirty="0" err="1"/>
              <a:t>교시명</a:t>
            </a:r>
            <a:r>
              <a:rPr lang="ko-KR" altLang="en-US" dirty="0"/>
              <a:t> </a:t>
            </a:r>
            <a:r>
              <a:rPr lang="en-US" altLang="ko-KR" dirty="0"/>
              <a:t>(26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-1.3)</a:t>
            </a:r>
            <a:endParaRPr lang="ko-KR" altLang="en-US" dirty="0"/>
          </a:p>
        </p:txBody>
      </p:sp>
      <p:sp>
        <p:nvSpPr>
          <p:cNvPr id="7" name="텍스트 개체 틀 8"/>
          <p:cNvSpPr>
            <a:spLocks noGrp="1"/>
          </p:cNvSpPr>
          <p:nvPr>
            <p:ph type="body" sz="quarter" idx="12" hasCustomPrompt="1"/>
          </p:nvPr>
        </p:nvSpPr>
        <p:spPr>
          <a:xfrm>
            <a:off x="190813" y="757238"/>
            <a:ext cx="7703825" cy="524579"/>
          </a:xfrm>
          <a:prstGeom prst="rect">
            <a:avLst/>
          </a:prstGeom>
        </p:spPr>
        <p:txBody>
          <a:bodyPr/>
          <a:lstStyle>
            <a:lvl1pPr marL="0" indent="0" algn="l" defTabSz="1219170" rtl="0" eaLnBrk="1" latinLnBrk="1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450056" algn="l"/>
              </a:tabLst>
              <a:defRPr lang="ko-KR" altLang="en-US" sz="2400" b="1" kern="1200" spc="-130" baseline="0" dirty="0">
                <a:solidFill>
                  <a:srgbClr val="438FFF"/>
                </a:solidFill>
                <a:latin typeface="+mj-ea"/>
                <a:ea typeface="+mj-ea"/>
                <a:cs typeface="+mn-cs"/>
              </a:defRPr>
            </a:lvl1pPr>
          </a:lstStyle>
          <a:p>
            <a:pPr lvl="0"/>
            <a:r>
              <a:rPr lang="en-US" altLang="ko-KR" dirty="0"/>
              <a:t>1. </a:t>
            </a:r>
            <a:r>
              <a:rPr lang="ko-KR" altLang="en-US" dirty="0"/>
              <a:t>소제목 </a:t>
            </a:r>
            <a:r>
              <a:rPr lang="en-US" altLang="ko-KR" dirty="0"/>
              <a:t>(24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14936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7"/>
          <p:cNvSpPr>
            <a:spLocks noGrp="1"/>
          </p:cNvSpPr>
          <p:nvPr>
            <p:ph type="body" sz="quarter" idx="11" hasCustomPrompt="1"/>
          </p:nvPr>
        </p:nvSpPr>
        <p:spPr>
          <a:xfrm>
            <a:off x="621726" y="1169989"/>
            <a:ext cx="7416000" cy="4919622"/>
          </a:xfrm>
          <a:prstGeom prst="rect">
            <a:avLst/>
          </a:prstGeom>
        </p:spPr>
        <p:txBody>
          <a:bodyPr lIns="51009" tIns="51009" rIns="51009" bIns="102019">
            <a:noAutofit/>
          </a:bodyPr>
          <a:lstStyle>
            <a:lvl1pPr marL="330127" indent="-324000" algn="l" fontAlgn="ctr" latinLnBrk="0">
              <a:lnSpc>
                <a:spcPct val="120000"/>
              </a:lnSpc>
              <a:spcBef>
                <a:spcPts val="36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lt"/>
              <a:buAutoNum type="arabicPeriod"/>
              <a:defRPr sz="2200" b="1" spc="-130" baseline="0">
                <a:solidFill>
                  <a:srgbClr val="4A4A4A"/>
                </a:solidFill>
                <a:latin typeface="+mn-ea"/>
                <a:ea typeface="+mn-ea"/>
              </a:defRPr>
            </a:lvl1pPr>
            <a:lvl2pPr marL="540000" indent="-324000" algn="l" fontAlgn="ctr" latinLnBrk="0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lt"/>
              <a:buAutoNum type="arabicParenR"/>
              <a:defRPr sz="2100" b="1" spc="-130" baseline="0">
                <a:solidFill>
                  <a:srgbClr val="4A4A4A"/>
                </a:solidFill>
              </a:defRPr>
            </a:lvl2pPr>
            <a:lvl3pPr marL="787226" indent="-360000" algn="l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ea"/>
              <a:buAutoNum type="arabicParenBoth"/>
              <a:defRPr sz="2000" b="1" spc="-130" baseline="0">
                <a:solidFill>
                  <a:srgbClr val="4A4A4A"/>
                </a:solidFill>
              </a:defRPr>
            </a:lvl3pPr>
            <a:lvl4pPr marL="882000" indent="-162000" algn="l" latinLnBrk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rgbClr val="4A4A4A"/>
              </a:buClr>
              <a:buFont typeface="Arial" panose="020B0604020202020204" pitchFamily="34" charset="0"/>
              <a:buChar char="•"/>
              <a:defRPr sz="1900" b="1" spc="-130" baseline="0">
                <a:solidFill>
                  <a:srgbClr val="4A4A4A"/>
                </a:solidFill>
              </a:defRPr>
            </a:lvl4pPr>
            <a:lvl5pPr algn="just">
              <a:defRPr sz="2116"/>
            </a:lvl5pPr>
          </a:lstStyle>
          <a:p>
            <a:pPr lvl="0"/>
            <a:r>
              <a:rPr lang="ko-KR" altLang="en-US" dirty="0"/>
              <a:t>첫째 수준 </a:t>
            </a:r>
            <a:r>
              <a:rPr lang="en-US" altLang="ko-KR" dirty="0"/>
              <a:t>(22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36)</a:t>
            </a:r>
          </a:p>
          <a:p>
            <a:pPr lvl="1"/>
            <a:r>
              <a:rPr lang="ko-KR" altLang="en-US" dirty="0"/>
              <a:t>둘째 수준 </a:t>
            </a:r>
            <a:r>
              <a:rPr lang="en-US" altLang="ko-KR" dirty="0"/>
              <a:t>(21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8)</a:t>
            </a:r>
            <a:endParaRPr lang="ko-KR" altLang="en-US" dirty="0"/>
          </a:p>
          <a:p>
            <a:pPr lvl="2"/>
            <a:r>
              <a:rPr lang="ko-KR" altLang="en-US" dirty="0"/>
              <a:t>셋째 수준</a:t>
            </a:r>
            <a:r>
              <a:rPr lang="en-US" altLang="ko-KR" dirty="0"/>
              <a:t> (20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6)</a:t>
            </a:r>
          </a:p>
          <a:p>
            <a:pPr lvl="3"/>
            <a:r>
              <a:rPr lang="ko-KR" altLang="en-US" dirty="0"/>
              <a:t>넷째 수준</a:t>
            </a:r>
            <a:r>
              <a:rPr lang="en-US" altLang="ko-KR" dirty="0"/>
              <a:t> (19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 </a:t>
            </a:r>
            <a:r>
              <a:rPr lang="en-US" altLang="ko-KR" dirty="0"/>
              <a:t>4)</a:t>
            </a:r>
            <a:endParaRPr lang="ko-KR" altLang="en-US" dirty="0"/>
          </a:p>
        </p:txBody>
      </p:sp>
      <p:sp>
        <p:nvSpPr>
          <p:cNvPr id="7" name="직사각형 6"/>
          <p:cNvSpPr/>
          <p:nvPr userDrawn="1"/>
        </p:nvSpPr>
        <p:spPr>
          <a:xfrm>
            <a:off x="0" y="0"/>
            <a:ext cx="419197" cy="6859588"/>
          </a:xfrm>
          <a:prstGeom prst="rect">
            <a:avLst/>
          </a:prstGeom>
          <a:solidFill>
            <a:srgbClr val="519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857" y="0"/>
            <a:ext cx="3696556" cy="685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32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4525"/>
            <a:ext cx="12190412" cy="113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99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슬라이드">
    <p:bg>
      <p:bgPr>
        <a:gradFill flip="none" rotWithShape="1">
          <a:gsLst>
            <a:gs pos="0">
              <a:srgbClr val="2D529B"/>
            </a:gs>
            <a:gs pos="100000">
              <a:srgbClr val="66B9E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246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857" y="0"/>
            <a:ext cx="3696556" cy="6859588"/>
          </a:xfrm>
          <a:prstGeom prst="rect">
            <a:avLst/>
          </a:prstGeom>
        </p:spPr>
      </p:pic>
      <p:sp>
        <p:nvSpPr>
          <p:cNvPr id="4" name="텍스트 개체 틀 7"/>
          <p:cNvSpPr>
            <a:spLocks noGrp="1"/>
          </p:cNvSpPr>
          <p:nvPr>
            <p:ph type="body" sz="quarter" idx="11" hasCustomPrompt="1"/>
          </p:nvPr>
        </p:nvSpPr>
        <p:spPr>
          <a:xfrm>
            <a:off x="540151" y="979489"/>
            <a:ext cx="7416000" cy="4919622"/>
          </a:xfrm>
          <a:prstGeom prst="rect">
            <a:avLst/>
          </a:prstGeom>
        </p:spPr>
        <p:txBody>
          <a:bodyPr lIns="51009" tIns="51009" rIns="51009" bIns="102019">
            <a:noAutofit/>
          </a:bodyPr>
          <a:lstStyle>
            <a:lvl1pPr marL="330127" indent="-324000" algn="l" fontAlgn="ctr" latinLnBrk="0">
              <a:lnSpc>
                <a:spcPct val="120000"/>
              </a:lnSpc>
              <a:spcBef>
                <a:spcPts val="36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lt"/>
              <a:buAutoNum type="arabicPeriod"/>
              <a:defRPr sz="2200" b="1" spc="-130" baseline="0">
                <a:solidFill>
                  <a:srgbClr val="4A4A4A"/>
                </a:solidFill>
                <a:latin typeface="+mn-ea"/>
                <a:ea typeface="+mn-ea"/>
              </a:defRPr>
            </a:lvl1pPr>
            <a:lvl2pPr marL="540000" indent="-324000" algn="l" fontAlgn="ctr" latinLnBrk="0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lt"/>
              <a:buAutoNum type="arabicParenR"/>
              <a:defRPr sz="2100" b="1" spc="-130" baseline="0">
                <a:solidFill>
                  <a:srgbClr val="4A4A4A"/>
                </a:solidFill>
              </a:defRPr>
            </a:lvl2pPr>
            <a:lvl3pPr marL="787226" indent="-360000" algn="l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ea"/>
              <a:buAutoNum type="arabicParenBoth"/>
              <a:defRPr sz="2000" b="1" spc="-130" baseline="0">
                <a:solidFill>
                  <a:srgbClr val="4A4A4A"/>
                </a:solidFill>
              </a:defRPr>
            </a:lvl3pPr>
            <a:lvl4pPr marL="882000" indent="-162000" algn="l" latinLnBrk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rgbClr val="4A4A4A"/>
              </a:buClr>
              <a:buFont typeface="Arial" panose="020B0604020202020204" pitchFamily="34" charset="0"/>
              <a:buChar char="•"/>
              <a:defRPr sz="1900" b="1" spc="-130" baseline="0">
                <a:solidFill>
                  <a:srgbClr val="4A4A4A"/>
                </a:solidFill>
              </a:defRPr>
            </a:lvl4pPr>
            <a:lvl5pPr algn="just">
              <a:defRPr sz="2116"/>
            </a:lvl5pPr>
          </a:lstStyle>
          <a:p>
            <a:pPr lvl="0"/>
            <a:r>
              <a:rPr lang="ko-KR" altLang="en-US" dirty="0"/>
              <a:t>첫째 수준 </a:t>
            </a:r>
            <a:r>
              <a:rPr lang="en-US" altLang="ko-KR" dirty="0"/>
              <a:t>(22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36)</a:t>
            </a:r>
          </a:p>
          <a:p>
            <a:pPr lvl="1"/>
            <a:r>
              <a:rPr lang="ko-KR" altLang="en-US" dirty="0"/>
              <a:t>둘째 수준 </a:t>
            </a:r>
            <a:r>
              <a:rPr lang="en-US" altLang="ko-KR" dirty="0"/>
              <a:t>(21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8)</a:t>
            </a:r>
            <a:endParaRPr lang="ko-KR" altLang="en-US" dirty="0"/>
          </a:p>
          <a:p>
            <a:pPr lvl="2"/>
            <a:r>
              <a:rPr lang="ko-KR" altLang="en-US" dirty="0"/>
              <a:t>셋째 수준</a:t>
            </a:r>
            <a:r>
              <a:rPr lang="en-US" altLang="ko-KR" dirty="0"/>
              <a:t> (20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6)</a:t>
            </a:r>
          </a:p>
          <a:p>
            <a:pPr lvl="3"/>
            <a:r>
              <a:rPr lang="ko-KR" altLang="en-US" dirty="0"/>
              <a:t>넷째 수준</a:t>
            </a:r>
            <a:r>
              <a:rPr lang="en-US" altLang="ko-KR" dirty="0"/>
              <a:t> (19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 </a:t>
            </a:r>
            <a:r>
              <a:rPr lang="en-US" altLang="ko-KR" dirty="0"/>
              <a:t>4)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8282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40"/>
            <a:ext cx="12192621" cy="685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900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40"/>
            <a:ext cx="12192621" cy="6858348"/>
          </a:xfrm>
          <a:prstGeom prst="rect">
            <a:avLst/>
          </a:prstGeom>
        </p:spPr>
      </p:pic>
      <p:sp>
        <p:nvSpPr>
          <p:cNvPr id="2" name="직사각형 1"/>
          <p:cNvSpPr/>
          <p:nvPr userDrawn="1"/>
        </p:nvSpPr>
        <p:spPr>
          <a:xfrm>
            <a:off x="0" y="0"/>
            <a:ext cx="12190413" cy="619125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5" name="텍스트 개체 틀 8"/>
          <p:cNvSpPr>
            <a:spLocks noGrp="1"/>
          </p:cNvSpPr>
          <p:nvPr>
            <p:ph type="body" sz="quarter" idx="13" hasCustomPrompt="1"/>
          </p:nvPr>
        </p:nvSpPr>
        <p:spPr>
          <a:xfrm>
            <a:off x="79023" y="76200"/>
            <a:ext cx="12032367" cy="492443"/>
          </a:xfrm>
          <a:prstGeom prst="rect">
            <a:avLst/>
          </a:prstGeom>
        </p:spPr>
        <p:txBody>
          <a:bodyPr wrap="square" anchor="ctr" anchorCtr="0"/>
          <a:lstStyle>
            <a:lvl1pPr marL="0" indent="0" algn="r" defTabSz="1219170" rtl="0" eaLnBrk="1" latinLnBrk="1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450056" algn="l"/>
              </a:tabLst>
              <a:defRPr lang="ko-KR" altLang="en-US" sz="2600" b="1" i="0" u="none" kern="1200" spc="-130" dirty="0" smtClean="0">
                <a:solidFill>
                  <a:schemeClr val="bg1"/>
                </a:solidFill>
                <a:latin typeface="+mj-ea"/>
                <a:ea typeface="+mj-ea"/>
                <a:cs typeface="+mn-cs"/>
              </a:defRPr>
            </a:lvl1pPr>
          </a:lstStyle>
          <a:p>
            <a:pPr marL="0" lvl="0" algn="r" defTabSz="1219170" rtl="0" eaLnBrk="1" latinLnBrk="1" hangingPunct="1">
              <a:spcBef>
                <a:spcPct val="0"/>
              </a:spcBef>
              <a:buNone/>
            </a:pPr>
            <a:r>
              <a:rPr lang="en-US" altLang="ko-KR" dirty="0"/>
              <a:t>Ⅰ. </a:t>
            </a:r>
            <a:r>
              <a:rPr lang="ko-KR" altLang="en-US" dirty="0" err="1"/>
              <a:t>교시명</a:t>
            </a:r>
            <a:r>
              <a:rPr lang="ko-KR" altLang="en-US" dirty="0"/>
              <a:t> </a:t>
            </a:r>
            <a:r>
              <a:rPr lang="en-US" altLang="ko-KR" dirty="0"/>
              <a:t>(26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-1.3)</a:t>
            </a:r>
            <a:endParaRPr lang="ko-KR" altLang="en-US" dirty="0"/>
          </a:p>
        </p:txBody>
      </p:sp>
      <p:sp>
        <p:nvSpPr>
          <p:cNvPr id="6" name="텍스트 개체 틀 22"/>
          <p:cNvSpPr>
            <a:spLocks noGrp="1"/>
          </p:cNvSpPr>
          <p:nvPr>
            <p:ph type="body" sz="quarter" idx="10" hasCustomPrompt="1"/>
          </p:nvPr>
        </p:nvSpPr>
        <p:spPr>
          <a:xfrm>
            <a:off x="355600" y="1330081"/>
            <a:ext cx="7539038" cy="4626179"/>
          </a:xfrm>
          <a:prstGeom prst="rect">
            <a:avLst/>
          </a:prstGeom>
        </p:spPr>
        <p:txBody>
          <a:bodyPr/>
          <a:lstStyle>
            <a:lvl1pPr marL="324000" indent="-360000" latinLnBrk="0">
              <a:lnSpc>
                <a:spcPct val="120000"/>
              </a:lnSpc>
              <a:spcBef>
                <a:spcPts val="3600"/>
              </a:spcBef>
              <a:buClr>
                <a:srgbClr val="4A4A4A"/>
              </a:buClr>
              <a:buFont typeface="Wingdings" panose="05000000000000000000" pitchFamily="2" charset="2"/>
              <a:buChar char="u"/>
              <a:defRPr sz="2200" b="1" spc="-130" baseline="0">
                <a:solidFill>
                  <a:srgbClr val="4A4A4A"/>
                </a:solidFill>
              </a:defRPr>
            </a:lvl1pPr>
            <a:lvl2pPr marL="612000" indent="-324000" latinLnBrk="0">
              <a:lnSpc>
                <a:spcPct val="120000"/>
              </a:lnSpc>
              <a:spcBef>
                <a:spcPts val="800"/>
              </a:spcBef>
              <a:buClr>
                <a:srgbClr val="4A4A4A"/>
              </a:buClr>
              <a:buFont typeface="Wingdings" panose="05000000000000000000" pitchFamily="2" charset="2"/>
              <a:buChar char="v"/>
              <a:defRPr sz="2100" spc="-130" baseline="0">
                <a:solidFill>
                  <a:srgbClr val="4A4A4A"/>
                </a:solidFill>
              </a:defRPr>
            </a:lvl2pPr>
            <a:lvl3pPr marL="792000" indent="-234000" latinLnBrk="0">
              <a:lnSpc>
                <a:spcPct val="120000"/>
              </a:lnSpc>
              <a:spcBef>
                <a:spcPts val="600"/>
              </a:spcBef>
              <a:buClr>
                <a:srgbClr val="4A4A4A"/>
              </a:buClr>
              <a:buFont typeface="Wingdings" panose="05000000000000000000" pitchFamily="2" charset="2"/>
              <a:buChar char="§"/>
              <a:defRPr sz="2000" spc="-130" baseline="0">
                <a:solidFill>
                  <a:srgbClr val="4A4A4A"/>
                </a:solidFill>
              </a:defRPr>
            </a:lvl3pPr>
            <a:lvl4pPr marL="1026000" indent="-198000" latinLnBrk="0">
              <a:lnSpc>
                <a:spcPct val="120000"/>
              </a:lnSpc>
              <a:spcBef>
                <a:spcPts val="400"/>
              </a:spcBef>
              <a:buClr>
                <a:srgbClr val="4A4A4A"/>
              </a:buClr>
              <a:buFont typeface="Arial" panose="020B0604020202020204" pitchFamily="34" charset="0"/>
              <a:buChar char="•"/>
              <a:defRPr sz="1900" spc="-130" baseline="0">
                <a:solidFill>
                  <a:srgbClr val="4A4A4A"/>
                </a:solidFill>
              </a:defRPr>
            </a:lvl4pPr>
          </a:lstStyle>
          <a:p>
            <a:pPr lvl="0"/>
            <a:r>
              <a:rPr lang="ko-KR" altLang="en-US" dirty="0" err="1"/>
              <a:t>대단락</a:t>
            </a:r>
            <a:r>
              <a:rPr lang="ko-KR" altLang="en-US" dirty="0"/>
              <a:t> </a:t>
            </a:r>
            <a:r>
              <a:rPr lang="en-US" altLang="ko-KR" dirty="0"/>
              <a:t>(22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36)</a:t>
            </a:r>
            <a:endParaRPr lang="ko-KR" altLang="en-US" dirty="0"/>
          </a:p>
          <a:p>
            <a:pPr lvl="1"/>
            <a:r>
              <a:rPr lang="ko-KR" altLang="en-US" dirty="0" err="1"/>
              <a:t>중단락</a:t>
            </a:r>
            <a:r>
              <a:rPr lang="ko-KR" altLang="en-US" dirty="0"/>
              <a:t> </a:t>
            </a:r>
            <a:r>
              <a:rPr lang="en-US" altLang="ko-KR" dirty="0"/>
              <a:t>(21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</a:t>
            </a:r>
            <a:r>
              <a:rPr lang="en-US" altLang="ko-KR" dirty="0"/>
              <a:t> -1.3, </a:t>
            </a:r>
            <a:r>
              <a:rPr lang="ko-KR" altLang="en-US" dirty="0"/>
              <a:t>단락간격 앞 </a:t>
            </a:r>
            <a:r>
              <a:rPr lang="en-US" altLang="ko-KR" dirty="0"/>
              <a:t>8)</a:t>
            </a:r>
            <a:endParaRPr lang="ko-KR" altLang="en-US" dirty="0"/>
          </a:p>
          <a:p>
            <a:pPr lvl="2"/>
            <a:r>
              <a:rPr lang="ko-KR" altLang="en-US" dirty="0" err="1"/>
              <a:t>소단락</a:t>
            </a:r>
            <a:r>
              <a:rPr lang="ko-KR" altLang="en-US" dirty="0"/>
              <a:t> </a:t>
            </a:r>
            <a:r>
              <a:rPr lang="en-US" altLang="ko-KR" dirty="0"/>
              <a:t>1 (20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</a:t>
            </a:r>
            <a:r>
              <a:rPr lang="en-US" altLang="ko-KR" dirty="0"/>
              <a:t> -1.3, </a:t>
            </a:r>
            <a:r>
              <a:rPr lang="ko-KR" altLang="en-US" dirty="0"/>
              <a:t>단락간격 앞 </a:t>
            </a:r>
            <a:r>
              <a:rPr lang="en-US" altLang="ko-KR" dirty="0"/>
              <a:t>6)</a:t>
            </a:r>
            <a:endParaRPr lang="ko-KR" altLang="en-US" dirty="0"/>
          </a:p>
          <a:p>
            <a:pPr lvl="3"/>
            <a:r>
              <a:rPr lang="ko-KR" altLang="en-US" dirty="0" err="1"/>
              <a:t>소단락</a:t>
            </a:r>
            <a:r>
              <a:rPr lang="en-US" altLang="ko-KR" dirty="0"/>
              <a:t> 2 (19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 </a:t>
            </a:r>
            <a:r>
              <a:rPr lang="en-US" altLang="ko-KR" dirty="0"/>
              <a:t>4)</a:t>
            </a:r>
            <a:endParaRPr lang="ko-KR" altLang="en-US" dirty="0"/>
          </a:p>
        </p:txBody>
      </p:sp>
      <p:sp>
        <p:nvSpPr>
          <p:cNvPr id="7" name="텍스트 개체 틀 8"/>
          <p:cNvSpPr>
            <a:spLocks noGrp="1"/>
          </p:cNvSpPr>
          <p:nvPr>
            <p:ph type="body" sz="quarter" idx="12" hasCustomPrompt="1"/>
          </p:nvPr>
        </p:nvSpPr>
        <p:spPr>
          <a:xfrm>
            <a:off x="190813" y="757238"/>
            <a:ext cx="7703825" cy="524579"/>
          </a:xfrm>
          <a:prstGeom prst="rect">
            <a:avLst/>
          </a:prstGeom>
        </p:spPr>
        <p:txBody>
          <a:bodyPr/>
          <a:lstStyle>
            <a:lvl1pPr marL="0" indent="0" algn="l" defTabSz="1219170" rtl="0" eaLnBrk="1" latinLnBrk="1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450056" algn="l"/>
              </a:tabLst>
              <a:defRPr lang="ko-KR" altLang="en-US" sz="2400" b="1" kern="1200" spc="-130" baseline="0" dirty="0">
                <a:solidFill>
                  <a:srgbClr val="438FFF"/>
                </a:solidFill>
                <a:latin typeface="+mj-ea"/>
                <a:ea typeface="+mj-ea"/>
                <a:cs typeface="+mn-cs"/>
              </a:defRPr>
            </a:lvl1pPr>
          </a:lstStyle>
          <a:p>
            <a:pPr lvl="0"/>
            <a:r>
              <a:rPr lang="en-US" altLang="ko-KR" dirty="0"/>
              <a:t>1. </a:t>
            </a:r>
            <a:r>
              <a:rPr lang="ko-KR" altLang="en-US" dirty="0"/>
              <a:t>소제목 </a:t>
            </a:r>
            <a:r>
              <a:rPr lang="en-US" altLang="ko-KR" dirty="0"/>
              <a:t>(24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3083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40"/>
            <a:ext cx="12192621" cy="6858348"/>
          </a:xfrm>
          <a:prstGeom prst="rect">
            <a:avLst/>
          </a:prstGeom>
        </p:spPr>
      </p:pic>
      <p:sp>
        <p:nvSpPr>
          <p:cNvPr id="2" name="직사각형 1"/>
          <p:cNvSpPr/>
          <p:nvPr userDrawn="1"/>
        </p:nvSpPr>
        <p:spPr>
          <a:xfrm>
            <a:off x="0" y="0"/>
            <a:ext cx="12190413" cy="619125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5" name="텍스트 개체 틀 8"/>
          <p:cNvSpPr>
            <a:spLocks noGrp="1"/>
          </p:cNvSpPr>
          <p:nvPr>
            <p:ph type="body" sz="quarter" idx="13" hasCustomPrompt="1"/>
          </p:nvPr>
        </p:nvSpPr>
        <p:spPr>
          <a:xfrm>
            <a:off x="79023" y="76200"/>
            <a:ext cx="12032367" cy="492443"/>
          </a:xfrm>
          <a:prstGeom prst="rect">
            <a:avLst/>
          </a:prstGeom>
        </p:spPr>
        <p:txBody>
          <a:bodyPr wrap="square" anchor="ctr" anchorCtr="0"/>
          <a:lstStyle>
            <a:lvl1pPr marL="0" indent="0" algn="r" defTabSz="1219170" rtl="0" eaLnBrk="1" latinLnBrk="1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450056" algn="l"/>
              </a:tabLst>
              <a:defRPr lang="ko-KR" altLang="en-US" sz="2600" b="1" i="0" u="none" kern="1200" spc="-130" dirty="0" smtClean="0">
                <a:solidFill>
                  <a:schemeClr val="bg1"/>
                </a:solidFill>
                <a:latin typeface="+mj-ea"/>
                <a:ea typeface="+mj-ea"/>
                <a:cs typeface="+mn-cs"/>
              </a:defRPr>
            </a:lvl1pPr>
          </a:lstStyle>
          <a:p>
            <a:pPr marL="0" lvl="0" algn="r" defTabSz="1219170" rtl="0" eaLnBrk="1" latinLnBrk="1" hangingPunct="1">
              <a:spcBef>
                <a:spcPct val="0"/>
              </a:spcBef>
              <a:buNone/>
            </a:pPr>
            <a:r>
              <a:rPr lang="en-US" altLang="ko-KR" dirty="0"/>
              <a:t>Ⅰ. </a:t>
            </a:r>
            <a:r>
              <a:rPr lang="ko-KR" altLang="en-US" dirty="0" err="1"/>
              <a:t>교시명</a:t>
            </a:r>
            <a:r>
              <a:rPr lang="ko-KR" altLang="en-US" dirty="0"/>
              <a:t> </a:t>
            </a:r>
            <a:r>
              <a:rPr lang="en-US" altLang="ko-KR" dirty="0"/>
              <a:t>(26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-1.3)</a:t>
            </a:r>
            <a:endParaRPr lang="ko-KR" altLang="en-US" dirty="0"/>
          </a:p>
        </p:txBody>
      </p:sp>
      <p:sp>
        <p:nvSpPr>
          <p:cNvPr id="7" name="텍스트 개체 틀 8"/>
          <p:cNvSpPr>
            <a:spLocks noGrp="1"/>
          </p:cNvSpPr>
          <p:nvPr>
            <p:ph type="body" sz="quarter" idx="12" hasCustomPrompt="1"/>
          </p:nvPr>
        </p:nvSpPr>
        <p:spPr>
          <a:xfrm>
            <a:off x="190813" y="757238"/>
            <a:ext cx="7703825" cy="524579"/>
          </a:xfrm>
          <a:prstGeom prst="rect">
            <a:avLst/>
          </a:prstGeom>
        </p:spPr>
        <p:txBody>
          <a:bodyPr/>
          <a:lstStyle>
            <a:lvl1pPr marL="0" indent="0" algn="l" defTabSz="1219170" rtl="0" eaLnBrk="1" latinLnBrk="1" hangingPunct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None/>
              <a:tabLst>
                <a:tab pos="450056" algn="l"/>
              </a:tabLst>
              <a:defRPr lang="ko-KR" altLang="en-US" sz="2400" b="1" kern="1200" spc="-130" baseline="0" dirty="0">
                <a:solidFill>
                  <a:srgbClr val="438FFF"/>
                </a:solidFill>
                <a:latin typeface="+mj-ea"/>
                <a:ea typeface="+mj-ea"/>
                <a:cs typeface="+mn-cs"/>
              </a:defRPr>
            </a:lvl1pPr>
          </a:lstStyle>
          <a:p>
            <a:pPr lvl="0"/>
            <a:r>
              <a:rPr lang="en-US" altLang="ko-KR" dirty="0"/>
              <a:t>1. </a:t>
            </a:r>
            <a:r>
              <a:rPr lang="ko-KR" altLang="en-US" dirty="0"/>
              <a:t>소제목 </a:t>
            </a:r>
            <a:r>
              <a:rPr lang="en-US" altLang="ko-KR" dirty="0"/>
              <a:t>(24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0116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7"/>
          <p:cNvSpPr>
            <a:spLocks noGrp="1"/>
          </p:cNvSpPr>
          <p:nvPr>
            <p:ph type="body" sz="quarter" idx="11" hasCustomPrompt="1"/>
          </p:nvPr>
        </p:nvSpPr>
        <p:spPr>
          <a:xfrm>
            <a:off x="621726" y="1169989"/>
            <a:ext cx="7416000" cy="4919622"/>
          </a:xfrm>
          <a:prstGeom prst="rect">
            <a:avLst/>
          </a:prstGeom>
        </p:spPr>
        <p:txBody>
          <a:bodyPr lIns="51009" tIns="51009" rIns="51009" bIns="102019">
            <a:noAutofit/>
          </a:bodyPr>
          <a:lstStyle>
            <a:lvl1pPr marL="330127" indent="-324000" algn="l" fontAlgn="ctr" latinLnBrk="0">
              <a:lnSpc>
                <a:spcPct val="120000"/>
              </a:lnSpc>
              <a:spcBef>
                <a:spcPts val="36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lt"/>
              <a:buAutoNum type="arabicPeriod"/>
              <a:defRPr sz="2200" b="1" spc="-130" baseline="0">
                <a:solidFill>
                  <a:srgbClr val="4A4A4A"/>
                </a:solidFill>
                <a:latin typeface="+mn-ea"/>
                <a:ea typeface="+mn-ea"/>
              </a:defRPr>
            </a:lvl1pPr>
            <a:lvl2pPr marL="540000" indent="-324000" algn="l" fontAlgn="ctr" latinLnBrk="0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lt"/>
              <a:buAutoNum type="arabicParenR"/>
              <a:defRPr sz="2100" b="1" spc="-130" baseline="0">
                <a:solidFill>
                  <a:srgbClr val="4A4A4A"/>
                </a:solidFill>
              </a:defRPr>
            </a:lvl2pPr>
            <a:lvl3pPr marL="787226" indent="-360000" algn="l" latinLnBrk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A4A4A"/>
              </a:buClr>
              <a:buSzPct val="100000"/>
              <a:buFont typeface="+mj-ea"/>
              <a:buAutoNum type="arabicParenBoth"/>
              <a:defRPr sz="2000" b="1" spc="-130" baseline="0">
                <a:solidFill>
                  <a:srgbClr val="4A4A4A"/>
                </a:solidFill>
              </a:defRPr>
            </a:lvl3pPr>
            <a:lvl4pPr marL="882000" indent="-162000" algn="l" latinLnBrk="0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rgbClr val="4A4A4A"/>
              </a:buClr>
              <a:buFont typeface="Arial" panose="020B0604020202020204" pitchFamily="34" charset="0"/>
              <a:buChar char="•"/>
              <a:defRPr sz="1900" b="1" spc="-130" baseline="0">
                <a:solidFill>
                  <a:srgbClr val="4A4A4A"/>
                </a:solidFill>
              </a:defRPr>
            </a:lvl4pPr>
            <a:lvl5pPr algn="just">
              <a:defRPr sz="2116"/>
            </a:lvl5pPr>
          </a:lstStyle>
          <a:p>
            <a:pPr lvl="0"/>
            <a:r>
              <a:rPr lang="ko-KR" altLang="en-US" dirty="0"/>
              <a:t>첫째 수준 </a:t>
            </a:r>
            <a:r>
              <a:rPr lang="en-US" altLang="ko-KR" dirty="0"/>
              <a:t>(22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36)</a:t>
            </a:r>
          </a:p>
          <a:p>
            <a:pPr lvl="1"/>
            <a:r>
              <a:rPr lang="ko-KR" altLang="en-US" dirty="0"/>
              <a:t>둘째 수준 </a:t>
            </a:r>
            <a:r>
              <a:rPr lang="en-US" altLang="ko-KR" dirty="0"/>
              <a:t>(21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8)</a:t>
            </a:r>
            <a:endParaRPr lang="ko-KR" altLang="en-US" dirty="0"/>
          </a:p>
          <a:p>
            <a:pPr lvl="2"/>
            <a:r>
              <a:rPr lang="ko-KR" altLang="en-US" dirty="0"/>
              <a:t>셋째 수준</a:t>
            </a:r>
            <a:r>
              <a:rPr lang="en-US" altLang="ko-KR" dirty="0"/>
              <a:t> (20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</a:t>
            </a:r>
            <a:r>
              <a:rPr lang="en-US" altLang="ko-KR" dirty="0"/>
              <a:t>6)</a:t>
            </a:r>
          </a:p>
          <a:p>
            <a:pPr lvl="3"/>
            <a:r>
              <a:rPr lang="ko-KR" altLang="en-US" dirty="0"/>
              <a:t>넷째 수준</a:t>
            </a:r>
            <a:r>
              <a:rPr lang="en-US" altLang="ko-KR" dirty="0"/>
              <a:t> (19</a:t>
            </a:r>
            <a:r>
              <a:rPr lang="ko-KR" altLang="en-US" dirty="0"/>
              <a:t>포인트</a:t>
            </a:r>
            <a:r>
              <a:rPr lang="en-US" altLang="ko-KR" dirty="0"/>
              <a:t>, </a:t>
            </a:r>
            <a:r>
              <a:rPr lang="ko-KR" altLang="en-US" dirty="0"/>
              <a:t>자간 </a:t>
            </a:r>
            <a:r>
              <a:rPr lang="en-US" altLang="ko-KR" dirty="0"/>
              <a:t>-1.3, </a:t>
            </a:r>
            <a:r>
              <a:rPr lang="ko-KR" altLang="en-US" dirty="0"/>
              <a:t>단락간격 앞  </a:t>
            </a:r>
            <a:r>
              <a:rPr lang="en-US" altLang="ko-KR" dirty="0"/>
              <a:t>4)</a:t>
            </a:r>
            <a:endParaRPr lang="ko-KR" altLang="en-US" dirty="0"/>
          </a:p>
        </p:txBody>
      </p:sp>
      <p:sp>
        <p:nvSpPr>
          <p:cNvPr id="7" name="직사각형 6"/>
          <p:cNvSpPr/>
          <p:nvPr userDrawn="1"/>
        </p:nvSpPr>
        <p:spPr>
          <a:xfrm>
            <a:off x="0" y="0"/>
            <a:ext cx="419197" cy="6859588"/>
          </a:xfrm>
          <a:prstGeom prst="rect">
            <a:avLst/>
          </a:prstGeom>
          <a:solidFill>
            <a:srgbClr val="519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3857" y="0"/>
            <a:ext cx="3696556" cy="6859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75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4525"/>
            <a:ext cx="12190412" cy="113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71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제목 슬라이드">
    <p:bg>
      <p:bgPr>
        <a:gradFill flip="none" rotWithShape="1">
          <a:gsLst>
            <a:gs pos="0">
              <a:srgbClr val="2D529B"/>
            </a:gs>
            <a:gs pos="100000">
              <a:srgbClr val="66B9E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92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사용자 지정 레이아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240"/>
            <a:ext cx="12190413" cy="685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280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9701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8" r:id="rId3"/>
    <p:sldLayoutId id="2147483666" r:id="rId4"/>
    <p:sldLayoutId id="2147483673" r:id="rId5"/>
    <p:sldLayoutId id="2147483674" r:id="rId6"/>
    <p:sldLayoutId id="2147483670" r:id="rId7"/>
    <p:sldLayoutId id="2147483684" r:id="rId8"/>
  </p:sldLayoutIdLst>
  <p:txStyles>
    <p:titleStyle>
      <a:lvl1pPr algn="ctr" defTabSz="1219170" rtl="0" eaLnBrk="1" latinLnBrk="1" hangingPunct="1">
        <a:spcBef>
          <a:spcPct val="0"/>
        </a:spcBef>
        <a:buNone/>
        <a:defRPr sz="59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1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033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5" r:id="rId8"/>
  </p:sldLayoutIdLst>
  <p:txStyles>
    <p:titleStyle>
      <a:lvl1pPr algn="ctr" defTabSz="1219170" rtl="0" eaLnBrk="1" latinLnBrk="1" hangingPunct="1">
        <a:spcBef>
          <a:spcPct val="0"/>
        </a:spcBef>
        <a:buNone/>
        <a:defRPr sz="59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1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0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/>
        </p:nvCxnSpPr>
        <p:spPr>
          <a:xfrm flipH="1">
            <a:off x="126673" y="3478311"/>
            <a:ext cx="1735698" cy="0"/>
          </a:xfrm>
          <a:prstGeom prst="line">
            <a:avLst/>
          </a:prstGeom>
          <a:ln w="19050">
            <a:solidFill>
              <a:srgbClr val="438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7999" y="3920996"/>
            <a:ext cx="6851722" cy="4910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latinLnBrk="0">
              <a:lnSpc>
                <a:spcPct val="110000"/>
              </a:lnSpc>
              <a:defRPr/>
            </a:pPr>
            <a:r>
              <a:rPr lang="ko-KR" altLang="en-US" sz="4800" b="1" spc="-300" dirty="0">
                <a:solidFill>
                  <a:srgbClr val="FF0000"/>
                </a:solidFill>
                <a:latin typeface="+mj-ea"/>
                <a:ea typeface="+mj-ea"/>
              </a:rPr>
              <a:t>최신 공공복지제도의</a:t>
            </a:r>
            <a:endParaRPr lang="en-US" altLang="ko-KR" sz="4800" b="1" spc="-300" dirty="0">
              <a:solidFill>
                <a:srgbClr val="FF0000"/>
              </a:solidFill>
              <a:latin typeface="+mj-ea"/>
              <a:ea typeface="+mj-ea"/>
            </a:endParaRPr>
          </a:p>
          <a:p>
            <a:pPr lvl="0" algn="ctr" latinLnBrk="0">
              <a:lnSpc>
                <a:spcPct val="110000"/>
              </a:lnSpc>
              <a:defRPr/>
            </a:pPr>
            <a:r>
              <a:rPr lang="ko-KR" altLang="en-US" sz="4800" b="1" spc="-300" dirty="0">
                <a:solidFill>
                  <a:srgbClr val="FF0000"/>
                </a:solidFill>
                <a:latin typeface="+mj-ea"/>
                <a:ea typeface="+mj-ea"/>
              </a:rPr>
              <a:t>이해와 활용</a:t>
            </a:r>
            <a:br>
              <a:rPr lang="en-US" altLang="ko-KR" sz="4400" b="1" spc="-300" dirty="0">
                <a:solidFill>
                  <a:srgbClr val="FF0000"/>
                </a:solidFill>
                <a:latin typeface="+mj-ea"/>
                <a:ea typeface="+mj-ea"/>
              </a:rPr>
            </a:br>
            <a:r>
              <a:rPr lang="ko-KR" altLang="en-US" sz="3200" b="1" spc="-300" dirty="0" err="1">
                <a:solidFill>
                  <a:srgbClr val="FFFF00"/>
                </a:solidFill>
                <a:latin typeface="+mj-ea"/>
                <a:ea typeface="+mj-ea"/>
              </a:rPr>
              <a:t>이용교</a:t>
            </a:r>
            <a:r>
              <a:rPr lang="en-US" altLang="ko-KR" sz="3200" b="1" spc="-300" dirty="0">
                <a:solidFill>
                  <a:srgbClr val="FFFF00"/>
                </a:solidFill>
                <a:latin typeface="+mj-ea"/>
                <a:ea typeface="+mj-ea"/>
              </a:rPr>
              <a:t>(</a:t>
            </a:r>
            <a:r>
              <a:rPr lang="ko-KR" altLang="en-US" sz="3200" b="1" spc="-300" dirty="0">
                <a:solidFill>
                  <a:srgbClr val="FFFF00"/>
                </a:solidFill>
                <a:latin typeface="+mj-ea"/>
                <a:ea typeface="+mj-ea"/>
              </a:rPr>
              <a:t>광주대 교수</a:t>
            </a:r>
            <a:r>
              <a:rPr lang="en-US" altLang="ko-KR" sz="3200" b="1" spc="-300" dirty="0">
                <a:solidFill>
                  <a:srgbClr val="FFFF00"/>
                </a:solidFill>
                <a:latin typeface="+mj-ea"/>
                <a:ea typeface="+mj-ea"/>
              </a:rPr>
              <a:t>)</a:t>
            </a:r>
          </a:p>
          <a:p>
            <a:pPr lvl="0" algn="ctr" latinLnBrk="0">
              <a:lnSpc>
                <a:spcPct val="110000"/>
              </a:lnSpc>
              <a:defRPr/>
            </a:pPr>
            <a:endParaRPr lang="en-US" altLang="ko-KR" sz="4400" b="1" spc="-300" dirty="0">
              <a:solidFill>
                <a:srgbClr val="FF0000"/>
              </a:solidFill>
              <a:latin typeface="+mj-ea"/>
              <a:ea typeface="+mj-ea"/>
            </a:endParaRPr>
          </a:p>
          <a:p>
            <a:pPr lvl="0" algn="ctr" latinLnBrk="0">
              <a:lnSpc>
                <a:spcPct val="110000"/>
              </a:lnSpc>
              <a:defRPr/>
            </a:pPr>
            <a:endParaRPr lang="en-US" altLang="ko-KR" sz="3600" b="1" spc="-300" dirty="0">
              <a:solidFill>
                <a:srgbClr val="FFFF00"/>
              </a:solidFill>
              <a:latin typeface="+mj-ea"/>
              <a:ea typeface="+mj-ea"/>
            </a:endParaRPr>
          </a:p>
          <a:p>
            <a:pPr lvl="0" algn="ctr" latinLnBrk="0">
              <a:lnSpc>
                <a:spcPct val="110000"/>
              </a:lnSpc>
              <a:defRPr/>
            </a:pPr>
            <a:endParaRPr lang="en-US" altLang="ko-KR" sz="4000" b="1" spc="-300" dirty="0">
              <a:solidFill>
                <a:srgbClr val="FF0000"/>
              </a:solidFill>
              <a:latin typeface="+mj-ea"/>
              <a:ea typeface="+mj-ea"/>
            </a:endParaRPr>
          </a:p>
          <a:p>
            <a:pPr lvl="0" algn="ctr" latinLnBrk="0">
              <a:lnSpc>
                <a:spcPct val="110000"/>
              </a:lnSpc>
              <a:defRPr/>
            </a:pPr>
            <a:endParaRPr lang="ko-KR" altLang="en-US" sz="4000" b="1" spc="-3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99608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8188" y="917620"/>
            <a:ext cx="690342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긴급복지제도</a:t>
            </a:r>
            <a:r>
              <a:rPr lang="ko-KR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</a:t>
            </a:r>
            <a:endParaRPr lang="en-US" altLang="ko-KR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lnSpc>
                <a:spcPct val="130000"/>
              </a:lnSpc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선지원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후조사의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원칙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</a:p>
          <a:p>
            <a:pPr algn="ctr">
              <a:lnSpc>
                <a:spcPct val="130000"/>
              </a:lnSpc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생계지원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의료지원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</a:p>
          <a:p>
            <a:pPr algn="ctr">
              <a:lnSpc>
                <a:spcPct val="130000"/>
              </a:lnSpc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주거지원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교육지원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</a:p>
          <a:p>
            <a:pPr algn="ctr">
              <a:lnSpc>
                <a:spcPct val="130000"/>
              </a:lnSpc>
            </a:pP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해산비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장제비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지원 등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609" y="5197869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804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grpSp>
        <p:nvGrpSpPr>
          <p:cNvPr id="4" name="그룹 3"/>
          <p:cNvGrpSpPr/>
          <p:nvPr/>
        </p:nvGrpSpPr>
        <p:grpSpPr>
          <a:xfrm>
            <a:off x="442183" y="1180039"/>
            <a:ext cx="7651471" cy="5360672"/>
            <a:chOff x="489791" y="2065885"/>
            <a:chExt cx="7651471" cy="5360672"/>
          </a:xfrm>
        </p:grpSpPr>
        <p:sp>
          <p:nvSpPr>
            <p:cNvPr id="5" name="TextBox 4"/>
            <p:cNvSpPr txBox="1"/>
            <p:nvPr/>
          </p:nvSpPr>
          <p:spPr>
            <a:xfrm>
              <a:off x="727654" y="2065885"/>
              <a:ext cx="6903421" cy="103632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lnSpc>
                  <a:spcPct val="130000"/>
                </a:lnSpc>
                <a:defRPr/>
              </a:pPr>
              <a:r>
                <a:rPr lang="ko-KR" altLang="en-US" sz="4800" b="1">
                  <a:gradFill>
                    <a:gsLst>
                      <a:gs pos="0">
                        <a:srgbClr val="9E5DCF"/>
                      </a:gs>
                      <a:gs pos="56000">
                        <a:srgbClr val="57267C"/>
                      </a:gs>
                      <a:gs pos="100000">
                        <a:srgbClr val="14091D"/>
                      </a:gs>
                    </a:gsLst>
                    <a:lin ang="5400000" scaled="1"/>
                  </a:gra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의료지원 </a:t>
              </a:r>
              <a:r>
                <a:rPr lang="en-US" altLang="ko-KR" sz="4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300</a:t>
              </a:r>
              <a:r>
                <a:rPr lang="ko-KR" altLang="en-US" sz="4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만원</a:t>
              </a:r>
              <a:r>
                <a:rPr lang="ko-KR" altLang="en-US" sz="4800" b="1">
                  <a:gradFill>
                    <a:gsLst>
                      <a:gs pos="0">
                        <a:srgbClr val="9E5DCF"/>
                      </a:gs>
                      <a:gs pos="56000">
                        <a:srgbClr val="57267C"/>
                      </a:gs>
                      <a:gs pos="100000">
                        <a:srgbClr val="14091D"/>
                      </a:gs>
                    </a:gsLst>
                    <a:lin ang="5400000" scaled="1"/>
                  </a:gra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 효과</a:t>
              </a:r>
            </a:p>
          </p:txBody>
        </p:sp>
        <p:pic>
          <p:nvPicPr>
            <p:cNvPr id="6" name="Picture 57" descr="화살표5"/>
            <p:cNvPicPr>
              <a:picLocks noChangeAspect="1" noChangeArrowheads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 rot="5400000">
              <a:off x="3909513" y="1417446"/>
              <a:ext cx="812029" cy="48480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489791" y="4478406"/>
              <a:ext cx="7651471" cy="29481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lnSpc>
                  <a:spcPct val="130000"/>
                </a:lnSpc>
                <a:defRPr/>
              </a:pPr>
              <a:r>
                <a:rPr lang="ko-KR" altLang="en-US" sz="4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병원입원비 </a:t>
              </a:r>
              <a:r>
                <a:rPr lang="en-US" altLang="ko-KR" sz="4800" b="1">
                  <a:gradFill>
                    <a:gsLst>
                      <a:gs pos="0">
                        <a:srgbClr val="9E5DCF"/>
                      </a:gs>
                      <a:gs pos="56000">
                        <a:srgbClr val="57267C"/>
                      </a:gs>
                      <a:gs pos="100000">
                        <a:srgbClr val="14091D"/>
                      </a:gs>
                    </a:gsLst>
                    <a:lin ang="5400000" scaled="1"/>
                  </a:gra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1500</a:t>
              </a:r>
              <a:r>
                <a:rPr lang="ko-KR" altLang="en-US" sz="4800" b="1">
                  <a:gradFill>
                    <a:gsLst>
                      <a:gs pos="0">
                        <a:srgbClr val="9E5DCF"/>
                      </a:gs>
                      <a:gs pos="56000">
                        <a:srgbClr val="57267C"/>
                      </a:gs>
                      <a:gs pos="100000">
                        <a:srgbClr val="14091D"/>
                      </a:gs>
                    </a:gsLst>
                    <a:lin ang="5400000" scaled="1"/>
                  </a:gra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만원</a:t>
              </a:r>
            </a:p>
            <a:p>
              <a:pPr lvl="0" algn="ctr">
                <a:lnSpc>
                  <a:spcPct val="130000"/>
                </a:lnSpc>
                <a:defRPr/>
              </a:pPr>
              <a:r>
                <a:rPr lang="ko-KR" altLang="en-US" sz="4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희귀난치병</a:t>
              </a:r>
              <a:r>
                <a:rPr lang="ko-KR" altLang="en-US" sz="4800" b="1">
                  <a:gradFill>
                    <a:gsLst>
                      <a:gs pos="0">
                        <a:srgbClr val="9E5DCF"/>
                      </a:gs>
                      <a:gs pos="56000">
                        <a:srgbClr val="57267C"/>
                      </a:gs>
                      <a:gs pos="100000">
                        <a:srgbClr val="14091D"/>
                      </a:gs>
                    </a:gsLst>
                    <a:lin ang="5400000" scaled="1"/>
                  </a:gra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 </a:t>
              </a:r>
              <a:r>
                <a:rPr lang="en-US" altLang="ko-KR" sz="4800" b="1">
                  <a:gradFill>
                    <a:gsLst>
                      <a:gs pos="0">
                        <a:srgbClr val="9E5DCF"/>
                      </a:gs>
                      <a:gs pos="56000">
                        <a:srgbClr val="57267C"/>
                      </a:gs>
                      <a:gs pos="100000">
                        <a:srgbClr val="14091D"/>
                      </a:gs>
                    </a:gsLst>
                    <a:lin ang="5400000" scaled="1"/>
                  </a:gra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3000</a:t>
              </a:r>
              <a:r>
                <a:rPr lang="ko-KR" altLang="en-US" sz="4800" b="1">
                  <a:gradFill>
                    <a:gsLst>
                      <a:gs pos="0">
                        <a:srgbClr val="9E5DCF"/>
                      </a:gs>
                      <a:gs pos="56000">
                        <a:srgbClr val="57267C"/>
                      </a:gs>
                      <a:gs pos="100000">
                        <a:srgbClr val="14091D"/>
                      </a:gs>
                    </a:gsLst>
                    <a:lin ang="5400000" scaled="1"/>
                  </a:gra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만원</a:t>
              </a:r>
            </a:p>
            <a:p>
              <a:pPr lvl="0" algn="ctr">
                <a:lnSpc>
                  <a:spcPct val="130000"/>
                </a:lnSpc>
                <a:defRPr/>
              </a:pPr>
              <a:r>
                <a:rPr lang="ko-KR" altLang="en-US" sz="4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암치료비</a:t>
              </a:r>
              <a:r>
                <a:rPr lang="ko-KR" altLang="en-US" sz="4800" b="1">
                  <a:gradFill>
                    <a:gsLst>
                      <a:gs pos="0">
                        <a:srgbClr val="9E5DCF"/>
                      </a:gs>
                      <a:gs pos="56000">
                        <a:srgbClr val="57267C"/>
                      </a:gs>
                      <a:gs pos="100000">
                        <a:srgbClr val="14091D"/>
                      </a:gs>
                    </a:gsLst>
                    <a:lin ang="5400000" scaled="1"/>
                  </a:gra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    </a:t>
              </a:r>
              <a:r>
                <a:rPr lang="en-US" altLang="ko-KR" sz="4800" b="1">
                  <a:gradFill>
                    <a:gsLst>
                      <a:gs pos="0">
                        <a:srgbClr val="9E5DCF"/>
                      </a:gs>
                      <a:gs pos="56000">
                        <a:srgbClr val="57267C"/>
                      </a:gs>
                      <a:gs pos="100000">
                        <a:srgbClr val="14091D"/>
                      </a:gs>
                    </a:gsLst>
                    <a:lin ang="5400000" scaled="1"/>
                  </a:gra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6000</a:t>
              </a:r>
              <a:r>
                <a:rPr lang="ko-KR" altLang="en-US" sz="4800" b="1">
                  <a:gradFill>
                    <a:gsLst>
                      <a:gs pos="0">
                        <a:srgbClr val="9E5DCF"/>
                      </a:gs>
                      <a:gs pos="56000">
                        <a:srgbClr val="57267C"/>
                      </a:gs>
                      <a:gs pos="100000">
                        <a:srgbClr val="14091D"/>
                      </a:gs>
                    </a:gsLst>
                    <a:lin ang="5400000" scaled="1"/>
                  </a:gradFill>
                  <a:effectLst>
                    <a:outerShdw blurRad="38100" dist="38100" dir="2700000" algn="tl">
                      <a:srgbClr val="000000">
                        <a:alpha val="43140"/>
                      </a:srgbClr>
                    </a:outerShdw>
                  </a:effectLst>
                  <a:latin typeface="HY견고딕"/>
                  <a:ea typeface="HY견고딕"/>
                </a:rPr>
                <a:t>만원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33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6599" y="1224805"/>
            <a:ext cx="6903421" cy="4838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긴급복지로 부족하면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지사협 사례관리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병원 의료사회복지사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사회복지공동모금회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주거복지센터 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등과 협조한다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094684" y="5048240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76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6016" y="1626972"/>
            <a:ext cx="6903421" cy="3886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시민에게 복지급여를 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복지로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에서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검색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하고 가급적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온라인으로 신청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하도록 안내한다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4684" y="5048240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26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6016" y="1626972"/>
            <a:ext cx="6903421" cy="3886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긴급복지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로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위기상황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에서 벗어나기 어려우면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국민기초생활보장 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수급자 신청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하도록 한다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094684" y="5048240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4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8"/>
            <a:ext cx="690342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가구 소득인정액이 기준 중위소득의 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32%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이하</a:t>
            </a:r>
            <a:r>
              <a:rPr lang="ko-KR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이고 복지로나 행정복지센터에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신청하면 생계급여 수급자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가 될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663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8"/>
            <a:ext cx="690342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생계급여 </a:t>
            </a: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수급자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생계급여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의료급여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주거급여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교육급여를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받을 수 있다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생계급여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매달 가구원수 생계비를 받음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245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1115" y="1118898"/>
            <a:ext cx="6903421" cy="3882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귀하는 기초생활보장제도상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근로소득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소득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소득평가액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소득인정액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을 설명할 수 있는가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?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0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1115" y="1118897"/>
            <a:ext cx="6903421" cy="48418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부양의무자와 부양비 산정방법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의 변화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-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생계급여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의료급여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유</a:t>
            </a:r>
            <a:endParaRPr lang="ko-KR" altLang="en-US" sz="4800" b="1">
              <a:gradFill>
                <a:gsLst>
                  <a:gs pos="0">
                    <a:srgbClr val="9E5DCF"/>
                  </a:gs>
                  <a:gs pos="56000">
                    <a:srgbClr val="57267C"/>
                  </a:gs>
                  <a:gs pos="100000">
                    <a:srgbClr val="14091D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HY견고딕"/>
              <a:ea typeface="HY견고딕"/>
            </a:endParaRPr>
          </a:p>
          <a:p>
            <a:pPr lvl="0" algn="ctr">
              <a:lnSpc>
                <a:spcPct val="130000"/>
              </a:lnSpc>
              <a:defRPr/>
            </a:pP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-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주거급여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교육급여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무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-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부양관계 단절의 신청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38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8"/>
            <a:ext cx="690342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가구 소득인정액이 기준 중위소득의 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40% </a:t>
            </a:r>
            <a:r>
              <a:rPr lang="ko-KR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이하이고 복지로나 행정복지센터에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신청하면 의료급여 수급자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가 될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48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66354" y="2055138"/>
            <a:ext cx="7802136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914400" marR="0" lvl="0" indent="-91440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AutoNum type="arabicPeriod"/>
              <a:defRPr/>
            </a:pPr>
            <a:r>
              <a:rPr lang="ko-KR" altLang="en-US" sz="5400" dirty="0">
                <a:solidFill>
                  <a:srgbClr val="FFFF00"/>
                </a:solidFill>
                <a:latin typeface="HY견고딕"/>
                <a:ea typeface="HY견고딕"/>
              </a:rPr>
              <a:t>위기가구 발굴과 지원</a:t>
            </a:r>
          </a:p>
          <a:p>
            <a:pPr marL="914400" marR="0" lvl="0" indent="-91440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AutoNum type="arabicPeriod"/>
              <a:defRPr/>
            </a:pPr>
            <a:r>
              <a:rPr lang="ko-KR" altLang="en-US" sz="5400" dirty="0">
                <a:solidFill>
                  <a:srgbClr val="FFFF00"/>
                </a:solidFill>
                <a:latin typeface="HY견고딕"/>
                <a:ea typeface="HY견고딕"/>
              </a:rPr>
              <a:t>위기를 예방하는 복지</a:t>
            </a:r>
          </a:p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en-US" altLang="ko-KR" sz="5400" dirty="0">
                <a:solidFill>
                  <a:srgbClr val="FFFF00"/>
                </a:solidFill>
                <a:latin typeface="HY견고딕"/>
                <a:ea typeface="HY견고딕"/>
              </a:rPr>
              <a:t>3. </a:t>
            </a:r>
            <a:r>
              <a:rPr lang="ko-KR" altLang="en-US" sz="5400" dirty="0">
                <a:solidFill>
                  <a:srgbClr val="FFFF00"/>
                </a:solidFill>
                <a:latin typeface="HY견고딕"/>
                <a:ea typeface="HY견고딕"/>
              </a:rPr>
              <a:t>생애주기별 복지급여</a:t>
            </a:r>
          </a:p>
        </p:txBody>
      </p:sp>
    </p:spTree>
    <p:extLst>
      <p:ext uri="{BB962C8B-B14F-4D97-AF65-F5344CB8AC3E}">
        <p14:creationId xmlns:p14="http://schemas.microsoft.com/office/powerpoint/2010/main" val="383350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8"/>
            <a:ext cx="690342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의료급여 </a:t>
            </a: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수급자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의료급여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주거급여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교육급여를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받을 수 있다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의료급여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 병원 진료비와 약값을 지원받음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412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8"/>
            <a:ext cx="6903421" cy="4835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가구 소득인정액이 기준 중위소득의 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48%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이하이고 </a:t>
            </a:r>
            <a:r>
              <a:rPr lang="ko-KR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복지로나 행정복지센터에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신청하면 주거급여 수급자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가 될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99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8"/>
            <a:ext cx="690342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주거급여 </a:t>
            </a: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수급자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주거급여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교육급여를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받을 수 있다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주거급여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임대료나 주택수선비를 지원받음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7430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8"/>
            <a:ext cx="690342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가구 소득인정액이 기준 중위소득의 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50%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이하이고 복지로나 행정복지센터에 신청하면 교육급여 수급자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가 될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2096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8"/>
            <a:ext cx="6903421" cy="393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교육급여 </a:t>
            </a: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수급자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교육급여를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받을 수 있다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교육급여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초중고등학생의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교육활동비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지원 받음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700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7182" y="1711639"/>
            <a:ext cx="6903421" cy="38871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교육급여 수급자는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특례입학과 국가장학금으로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대학교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를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사실상 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무상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으로 다닐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169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8"/>
            <a:ext cx="6903421" cy="3797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기초생활보장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수급자는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해산비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장제비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등을 받을 수도 있고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통신비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감면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등 다양한 혜택 받음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9788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8"/>
            <a:ext cx="6903421" cy="3797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아동학대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노인학대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가정폭력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범죄 피해자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등은 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112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나 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129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로 전화하여 특별한 서비스를 받음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364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35838" y="1320642"/>
            <a:ext cx="8490373" cy="35733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1219170" rtl="0" eaLnBrk="1" latinLnBrk="1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시민과 함께 꿈꾸는 복지공동체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</a:p>
          <a:p>
            <a:pPr marR="0" lvl="0" algn="ctr" defTabSz="1219170" rtl="0" eaLnBrk="1" latinLnBrk="1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4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자료실에서 </a:t>
            </a:r>
            <a:r>
              <a:rPr lang="en-US" altLang="ko-KR" sz="4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‘</a:t>
            </a:r>
          </a:p>
          <a:p>
            <a:pPr marR="0" lvl="0" algn="ctr" defTabSz="1219170" rtl="0" eaLnBrk="1" latinLnBrk="1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4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복지 </a:t>
            </a:r>
            <a:r>
              <a:rPr lang="ko-KR" altLang="en-US" sz="46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수급자</a:t>
            </a:r>
            <a:r>
              <a:rPr lang="ko-KR" altLang="en-US" sz="4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선정 기준표</a:t>
            </a:r>
            <a:r>
              <a:rPr lang="en-US" altLang="ko-KR" sz="4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’</a:t>
            </a:r>
            <a:endParaRPr lang="ko-KR" altLang="en-US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HY견고딕"/>
              <a:ea typeface="HY견고딕"/>
            </a:endParaRPr>
          </a:p>
          <a:p>
            <a:pPr lvl="0" algn="ctr">
              <a:lnSpc>
                <a:spcPct val="130000"/>
              </a:lnSpc>
              <a:defRPr/>
            </a:pPr>
            <a:r>
              <a:rPr lang="en-US" altLang="ko-K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http://cafe.daum.net/ewelfare</a:t>
            </a:r>
            <a:endParaRPr kumimoji="0" lang="en-US" altLang="ko-KR" sz="3600" b="1" i="0" u="none" strike="noStrike" kern="1200" cap="none" spc="0" normalizeH="0" baseline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uLnTx/>
              <a:uFillTx/>
              <a:latin typeface="HY견고딕"/>
              <a:ea typeface="HY견고딕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7951" y="5158297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79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47085" y="2021888"/>
            <a:ext cx="5478780" cy="33864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사회보장제도를 </a:t>
            </a:r>
          </a:p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적극 활용하여 </a:t>
            </a:r>
          </a:p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위기를 예방하고 </a:t>
            </a:r>
          </a:p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행복을 추구한다</a:t>
            </a:r>
          </a:p>
        </p:txBody>
      </p:sp>
    </p:spTree>
    <p:extLst>
      <p:ext uri="{BB962C8B-B14F-4D97-AF65-F5344CB8AC3E}">
        <p14:creationId xmlns:p14="http://schemas.microsoft.com/office/powerpoint/2010/main" val="403161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089785" y="2021888"/>
            <a:ext cx="7993381" cy="33864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어려운 이웃에게 </a:t>
            </a:r>
          </a:p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5400">
                <a:solidFill>
                  <a:srgbClr val="FF0000"/>
                </a:solidFill>
                <a:latin typeface="HY견고딕"/>
                <a:ea typeface="HY견고딕"/>
              </a:rPr>
              <a:t>본인이 신청해야</a:t>
            </a: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 </a:t>
            </a:r>
          </a:p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복지급여를 받을  수 있다</a:t>
            </a:r>
          </a:p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는 것을 </a:t>
            </a:r>
            <a:r>
              <a:rPr kumimoji="0" lang="ko-KR" altLang="en-US" sz="5400" b="0" i="0" u="none" strike="noStrike" kern="1200" cap="none" spc="0" normalizeH="0" baseline="0">
                <a:solidFill>
                  <a:srgbClr val="FFFF00"/>
                </a:solidFill>
                <a:effectLst/>
                <a:uLnTx/>
                <a:uFillTx/>
                <a:latin typeface="HY견고딕"/>
                <a:ea typeface="HY견고딕"/>
              </a:rPr>
              <a:t>알려준다</a:t>
            </a:r>
          </a:p>
        </p:txBody>
      </p:sp>
    </p:spTree>
    <p:extLst>
      <p:ext uri="{BB962C8B-B14F-4D97-AF65-F5344CB8AC3E}">
        <p14:creationId xmlns:p14="http://schemas.microsoft.com/office/powerpoint/2010/main" val="3528126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845" y="1748893"/>
            <a:ext cx="6903421" cy="38880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사회보장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은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사회보험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공공부조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사회서비스로 구성되고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사회보험의 활용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이 중요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118191" y="5754823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27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5965" y="967496"/>
            <a:ext cx="6903421" cy="4840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국민연금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에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하루라도 빨리 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가입하고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길게 가입하며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한푼이라도 많이 낸 사람이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더 많은 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연금을 탈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652679" y="552206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34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5965" y="967496"/>
            <a:ext cx="6903421" cy="4840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60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세 이전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에 국민연금을 리모델링하면 이익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-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반환일시금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반납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추후납부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임의계속가입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연기제도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등을 활용한다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652679" y="552206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09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3659" y="1167002"/>
            <a:ext cx="6903421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20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세 모든 국민은 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2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년에 한번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건강검진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을 무상으로 받고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연령과 성별에 따라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6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대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암검진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을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무상 혹은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10%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부담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486424" y="573819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44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3659" y="1167002"/>
            <a:ext cx="6903421" cy="393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건강보험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의 가입자와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피부양자는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요양급여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건강검진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요양비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등을 받을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6424" y="573819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2885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3659" y="1167002"/>
            <a:ext cx="6903421" cy="3797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통원 진료비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 의원은 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30%,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병원은 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40%,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종합병원은 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50%,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상급종합병원은 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60%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를 본인 부담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6424" y="573819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222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3659" y="1167002"/>
            <a:ext cx="6903421" cy="393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입원 진료비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는 진료비의 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20%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를 본인이 부담하는데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비급여와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간병비는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전액 본인 부담이다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6424" y="573819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049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5965" y="967496"/>
            <a:ext cx="6903421" cy="4840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en-US" altLang="ko-KR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65</a:t>
            </a: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세 이상이거나 노인성질환으로 일상생활이 어려우면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노인장기요양보험</a:t>
            </a: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으로 재가급여</a:t>
            </a:r>
            <a:r>
              <a:rPr lang="en-US" altLang="ko-KR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시설급여 등을 받을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2679" y="552206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433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 dirty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dirty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dirty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5965" y="967496"/>
            <a:ext cx="6903421" cy="4758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보험료</a:t>
            </a:r>
            <a:r>
              <a:rPr lang="ko-KR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에 따라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본인부담금의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60%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감경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40%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감경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ko-KR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전액부담이 결정</a:t>
            </a:r>
            <a:r>
              <a:rPr lang="en-US" altLang="ko-KR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. </a:t>
            </a:r>
            <a:r>
              <a:rPr lang="ko-KR" altLang="en-US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의료급여수급자는 무상 혹은 </a:t>
            </a:r>
            <a:r>
              <a:rPr lang="en-US" altLang="ko-KR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60% </a:t>
            </a:r>
            <a:r>
              <a:rPr lang="ko-KR" altLang="en-US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감경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652679" y="552206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356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5965" y="967496"/>
            <a:ext cx="6903421" cy="4840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고용보험 </a:t>
            </a: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가입자가 비자발적으로 실업</a:t>
            </a:r>
            <a:r>
              <a:rPr lang="en-US" altLang="ko-KR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구직활동을 하면 구직급여로 </a:t>
            </a:r>
            <a:r>
              <a:rPr lang="en-US" altLang="ko-KR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4</a:t>
            </a: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개월 이상 받고</a:t>
            </a:r>
            <a:r>
              <a:rPr lang="en-US" altLang="ko-KR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조기취업수당을 받을 수도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2679" y="552206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77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64195" y="1423372"/>
            <a:ext cx="9014006" cy="42473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5400" b="0" i="0" u="none" strike="noStrike" kern="1200" cap="none" spc="0" normalizeH="0" baseline="0">
                <a:solidFill>
                  <a:srgbClr val="F79646">
                    <a:lumMod val="20000"/>
                    <a:lumOff val="80000"/>
                  </a:srgbClr>
                </a:solidFill>
                <a:effectLst/>
                <a:uLnTx/>
                <a:uFillTx/>
                <a:latin typeface="HY견고딕"/>
                <a:ea typeface="HY견고딕"/>
              </a:rPr>
              <a:t>모든 국민은 </a:t>
            </a:r>
          </a:p>
          <a:p>
            <a:pPr marL="0" marR="0" lvl="0" indent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5400" b="0" i="0" u="none" strike="noStrike" kern="1200" cap="none" spc="0" normalizeH="0" baseline="0">
                <a:solidFill>
                  <a:srgbClr val="FF0000"/>
                </a:solidFill>
                <a:effectLst/>
                <a:uLnTx/>
                <a:uFillTx/>
                <a:latin typeface="HY견고딕"/>
                <a:ea typeface="HY견고딕"/>
              </a:rPr>
              <a:t>인간다운 생활을 할 권리</a:t>
            </a:r>
            <a:r>
              <a:rPr kumimoji="0" lang="ko-KR" altLang="en-US" sz="5400" b="0" i="0" u="none" strike="noStrike" kern="1200" cap="none" spc="0" normalizeH="0" baseline="0">
                <a:solidFill>
                  <a:schemeClr val="bg1"/>
                </a:solidFill>
                <a:effectLst/>
                <a:uLnTx/>
                <a:uFillTx/>
                <a:latin typeface="HY견고딕"/>
                <a:ea typeface="HY견고딕"/>
              </a:rPr>
              <a:t>를</a:t>
            </a:r>
            <a:r>
              <a:rPr kumimoji="0" lang="ko-KR" altLang="en-US" sz="5400" b="0" i="0" u="none" strike="noStrike" kern="1200" cap="none" spc="0" normalizeH="0" baseline="0">
                <a:solidFill>
                  <a:srgbClr val="FF0000"/>
                </a:solidFill>
                <a:effectLst/>
                <a:uLnTx/>
                <a:uFillTx/>
                <a:latin typeface="HY견고딕"/>
                <a:ea typeface="HY견고딕"/>
              </a:rPr>
              <a:t> </a:t>
            </a:r>
          </a:p>
          <a:p>
            <a:pPr marL="0" marR="0" lvl="0" indent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5400" b="0" i="0" u="none" strike="noStrike" kern="1200" cap="none" spc="0" normalizeH="0" baseline="0">
                <a:solidFill>
                  <a:srgbClr val="F79646">
                    <a:lumMod val="20000"/>
                    <a:lumOff val="80000"/>
                  </a:srgbClr>
                </a:solidFill>
                <a:effectLst/>
                <a:uLnTx/>
                <a:uFillTx/>
                <a:latin typeface="HY견고딕"/>
                <a:ea typeface="HY견고딕"/>
              </a:rPr>
              <a:t>누릴 수 있고</a:t>
            </a:r>
            <a:r>
              <a:rPr kumimoji="0" lang="en-US" altLang="ko-KR" sz="5400" b="0" i="0" u="none" strike="noStrike" kern="1200" cap="none" spc="0" normalizeH="0" baseline="0">
                <a:solidFill>
                  <a:srgbClr val="F79646">
                    <a:lumMod val="20000"/>
                    <a:lumOff val="80000"/>
                  </a:srgbClr>
                </a:solidFill>
                <a:effectLst/>
                <a:uLnTx/>
                <a:uFillTx/>
                <a:latin typeface="HY견고딕"/>
                <a:ea typeface="HY견고딕"/>
              </a:rPr>
              <a:t>, </a:t>
            </a:r>
          </a:p>
          <a:p>
            <a:pPr marL="0" marR="0" lvl="0" indent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5400" b="0" i="0" u="none" strike="noStrike" kern="1200" cap="none" spc="0" normalizeH="0" baseline="0">
                <a:solidFill>
                  <a:srgbClr val="F79646">
                    <a:lumMod val="20000"/>
                    <a:lumOff val="80000"/>
                  </a:srgbClr>
                </a:solidFill>
                <a:effectLst/>
                <a:uLnTx/>
                <a:uFillTx/>
                <a:latin typeface="HY견고딕"/>
                <a:ea typeface="HY견고딕"/>
              </a:rPr>
              <a:t>국가는 </a:t>
            </a:r>
            <a:r>
              <a:rPr kumimoji="0" lang="ko-KR" altLang="en-US" sz="5400" b="0" i="0" u="none" strike="noStrike" kern="1200" cap="none" spc="0" normalizeH="0" baseline="0">
                <a:solidFill>
                  <a:srgbClr val="FF0000"/>
                </a:solidFill>
                <a:effectLst/>
                <a:uLnTx/>
                <a:uFillTx/>
                <a:latin typeface="HY견고딕"/>
                <a:ea typeface="HY견고딕"/>
              </a:rPr>
              <a:t>사회보장</a:t>
            </a:r>
            <a:r>
              <a:rPr kumimoji="0" lang="en-US" altLang="ko-KR" sz="5400" b="0" i="0" u="none" strike="noStrike" kern="1200" cap="none" spc="0" normalizeH="0" baseline="0">
                <a:solidFill>
                  <a:srgbClr val="FF0000"/>
                </a:solidFill>
                <a:effectLst/>
                <a:uLnTx/>
                <a:uFillTx/>
                <a:latin typeface="HY견고딕"/>
                <a:ea typeface="HY견고딕"/>
              </a:rPr>
              <a:t>/</a:t>
            </a:r>
            <a:r>
              <a:rPr kumimoji="0" lang="ko-KR" altLang="en-US" sz="5400" b="0" i="0" u="none" strike="noStrike" kern="1200" cap="none" spc="0" normalizeH="0" baseline="0">
                <a:solidFill>
                  <a:srgbClr val="FF0000"/>
                </a:solidFill>
                <a:effectLst/>
                <a:uLnTx/>
                <a:uFillTx/>
                <a:latin typeface="HY견고딕"/>
                <a:ea typeface="HY견고딕"/>
              </a:rPr>
              <a:t>사회복지</a:t>
            </a:r>
            <a:r>
              <a:rPr kumimoji="0" lang="ko-KR" altLang="en-US" sz="5400" b="0" i="0" u="none" strike="noStrike" kern="1200" cap="none" spc="0" normalizeH="0" baseline="0">
                <a:solidFill>
                  <a:srgbClr val="F79646">
                    <a:lumMod val="20000"/>
                    <a:lumOff val="80000"/>
                  </a:srgbClr>
                </a:solidFill>
                <a:effectLst/>
                <a:uLnTx/>
                <a:uFillTx/>
                <a:latin typeface="HY견고딕"/>
                <a:ea typeface="HY견고딕"/>
              </a:rPr>
              <a:t>의</a:t>
            </a:r>
          </a:p>
          <a:p>
            <a:pPr lvl="0" algn="ctr">
              <a:defRPr/>
            </a:pPr>
            <a:r>
              <a:rPr lang="ko-KR" altLang="en-US" sz="5400">
                <a:solidFill>
                  <a:srgbClr val="F79646">
                    <a:lumMod val="20000"/>
                    <a:lumOff val="80000"/>
                  </a:srgbClr>
                </a:solidFill>
                <a:latin typeface="HY견고딕"/>
                <a:ea typeface="HY견고딕"/>
              </a:rPr>
              <a:t>증진에 노력할 의무를 진다</a:t>
            </a:r>
            <a:r>
              <a:rPr kumimoji="0" lang="ko-KR" altLang="en-US" sz="5400" b="0" i="0" u="none" strike="noStrike" kern="1200" cap="none" spc="0" normalizeH="0" baseline="0">
                <a:solidFill>
                  <a:srgbClr val="F79646">
                    <a:lumMod val="20000"/>
                    <a:lumOff val="80000"/>
                  </a:srgbClr>
                </a:solidFill>
                <a:effectLst/>
                <a:uLnTx/>
                <a:uFillTx/>
                <a:latin typeface="HY견고딕"/>
                <a:ea typeface="HY견고딕"/>
              </a:rPr>
              <a:t> </a:t>
            </a:r>
            <a:endParaRPr kumimoji="0" lang="en-US" altLang="ko-KR" sz="5400" b="0" i="0" u="none" strike="noStrike" kern="1200" cap="none" spc="0" normalizeH="0" baseline="0">
              <a:solidFill>
                <a:srgbClr val="F79646">
                  <a:lumMod val="20000"/>
                  <a:lumOff val="80000"/>
                </a:srgbClr>
              </a:solidFill>
              <a:effectLst/>
              <a:uLnTx/>
              <a:uFillTx/>
              <a:latin typeface="HY견고딕"/>
              <a:ea typeface="HY견고딕"/>
            </a:endParaRPr>
          </a:p>
        </p:txBody>
      </p:sp>
    </p:spTree>
    <p:extLst>
      <p:ext uri="{BB962C8B-B14F-4D97-AF65-F5344CB8AC3E}">
        <p14:creationId xmlns:p14="http://schemas.microsoft.com/office/powerpoint/2010/main" val="241439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5965" y="967496"/>
            <a:ext cx="6903421" cy="4840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산재보험 </a:t>
            </a: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적용대상자가 업무상 재해를 당하면</a:t>
            </a:r>
            <a:r>
              <a:rPr lang="en-US" altLang="ko-KR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요양급여</a:t>
            </a:r>
            <a:r>
              <a:rPr lang="en-US" altLang="ko-KR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휴업급여</a:t>
            </a:r>
            <a:r>
              <a:rPr lang="en-US" altLang="ko-KR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장해급여</a:t>
            </a:r>
            <a:r>
              <a:rPr lang="en-US" altLang="ko-KR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상병보상연금 등을 받을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2679" y="552206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895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933" y="1624858"/>
            <a:ext cx="6903421" cy="3609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서울시복지재단이 운영하는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공유복지 플랫폼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를 자주 활용한다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en-US" altLang="ko-KR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https://wish.welfare.seoul.kr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8482" y="4877421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32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42135" y="2021888"/>
            <a:ext cx="8450580" cy="338640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신청하면</a:t>
            </a:r>
          </a:p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받을 수 있는 복지급여가</a:t>
            </a:r>
          </a:p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en-US" altLang="ko-KR" sz="5400">
                <a:solidFill>
                  <a:srgbClr val="FFFF00"/>
                </a:solidFill>
                <a:latin typeface="HY견고딕"/>
                <a:ea typeface="HY견고딕"/>
              </a:rPr>
              <a:t>460</a:t>
            </a: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가지이고</a:t>
            </a:r>
            <a:r>
              <a:rPr lang="en-US" altLang="ko-KR" sz="5400">
                <a:solidFill>
                  <a:srgbClr val="FFFF00"/>
                </a:solidFill>
                <a:latin typeface="HY견고딕"/>
                <a:ea typeface="HY견고딕"/>
              </a:rPr>
              <a:t>,</a:t>
            </a: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 </a:t>
            </a:r>
          </a:p>
          <a:p>
            <a:pPr marR="0" lvl="0" algn="ctr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ko-KR" altLang="en-US" sz="5400">
                <a:solidFill>
                  <a:srgbClr val="FFFF00"/>
                </a:solidFill>
                <a:latin typeface="HY견고딕"/>
                <a:ea typeface="HY견고딕"/>
              </a:rPr>
              <a:t>복지로에서 신청할 수 있다</a:t>
            </a:r>
            <a:endParaRPr lang="ko-KR" altLang="en-US" sz="5400">
              <a:solidFill>
                <a:srgbClr val="FFFF00"/>
              </a:solidFill>
              <a:effectLst/>
              <a:uLnTx/>
              <a:uFillTx/>
              <a:latin typeface="HY견고딕"/>
              <a:ea typeface="HY견고딕"/>
            </a:endParaRPr>
          </a:p>
        </p:txBody>
      </p:sp>
    </p:spTree>
    <p:extLst>
      <p:ext uri="{BB962C8B-B14F-4D97-AF65-F5344CB8AC3E}">
        <p14:creationId xmlns:p14="http://schemas.microsoft.com/office/powerpoint/2010/main" val="317856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350" y="1463102"/>
            <a:ext cx="6903421" cy="3933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14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세 이상 모든 국민은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보조금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24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에서 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약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1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만가지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사업을 검색하거나 신청할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4684" y="5048240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71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933" y="1486745"/>
            <a:ext cx="6903421" cy="3883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solidFill>
                  <a:srgbClr val="502962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임산부와 </a:t>
            </a:r>
            <a:r>
              <a:rPr lang="en-US" altLang="ko-KR" sz="4800" b="1">
                <a:solidFill>
                  <a:srgbClr val="502962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1</a:t>
            </a:r>
            <a:r>
              <a:rPr lang="ko-KR" altLang="en-US" sz="4800" b="1">
                <a:solidFill>
                  <a:srgbClr val="502962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세 미만 자녀를 동반한 부모는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KTX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일반요금으로 특실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SRT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는 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30%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할인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094684" y="5048240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30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350" y="1626972"/>
            <a:ext cx="6903421" cy="39333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0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세 아동은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신청하면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부모급여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월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100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만원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1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세 아동은 월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50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만원을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받을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4684" y="5048240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80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350" y="2388973"/>
            <a:ext cx="6903421" cy="3886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8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세 미만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(96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개월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)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아동은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신청하면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월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10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만원의 아동수당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을 받을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4684" y="5048240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9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6601" y="1010494"/>
            <a:ext cx="6903421" cy="48359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자녀를 가정에서 키우면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가정 양육수당 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20~10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만원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어린이집이나 유치원에 보내면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표준보육료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를 카드로 지원받는다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4684" y="5048240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83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6786" y="1499511"/>
            <a:ext cx="6903421" cy="3797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국가장학금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을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한국장학재단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에 신청하면 연간 </a:t>
            </a:r>
            <a:endParaRPr lang="en-US" altLang="ko-KR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lnSpc>
                <a:spcPct val="130000"/>
              </a:lnSpc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등록금 전액까지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받음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-</a:t>
            </a:r>
          </a:p>
          <a:p>
            <a:pPr algn="ctr">
              <a:lnSpc>
                <a:spcPct val="130000"/>
              </a:lnSpc>
            </a:pP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미신청자는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받지 못함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06288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8"/>
            <a:ext cx="6903421" cy="4758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소득인정액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하위 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70%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노인은 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단독가구 월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247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만원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부부가구 월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395.2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만원 이하일 때 </a:t>
            </a:r>
            <a:r>
              <a:rPr lang="ko-KR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기초연금 대상자로 선정</a:t>
            </a:r>
            <a:endParaRPr lang="en-US" altLang="ko-KR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HY견고딕"/>
              <a:ea typeface="HY견고딕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859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8845" y="1748893"/>
            <a:ext cx="690342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지역사회보장 영역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은</a:t>
            </a:r>
            <a:endParaRPr lang="en-US" altLang="ko-KR" sz="4800" b="1" dirty="0">
              <a:gradFill>
                <a:gsLst>
                  <a:gs pos="0">
                    <a:srgbClr val="9E5DCF"/>
                  </a:gs>
                  <a:gs pos="56000">
                    <a:srgbClr val="57267C"/>
                  </a:gs>
                  <a:gs pos="100000">
                    <a:srgbClr val="14091D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lnSpc>
                <a:spcPct val="130000"/>
              </a:lnSpc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사회복지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보건의료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</a:p>
          <a:p>
            <a:pPr algn="ctr">
              <a:lnSpc>
                <a:spcPct val="130000"/>
              </a:lnSpc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고용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주거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문화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,</a:t>
            </a:r>
          </a:p>
          <a:p>
            <a:pPr algn="ctr">
              <a:lnSpc>
                <a:spcPct val="130000"/>
              </a:lnSpc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환경 등을 포괄한다</a:t>
            </a:r>
            <a:endParaRPr lang="en-US" altLang="ko-KR" sz="4800" b="1" dirty="0">
              <a:gradFill>
                <a:gsLst>
                  <a:gs pos="0">
                    <a:srgbClr val="9E5DCF"/>
                  </a:gs>
                  <a:gs pos="56000">
                    <a:srgbClr val="57267C"/>
                  </a:gs>
                  <a:gs pos="100000">
                    <a:srgbClr val="14091D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lnSpc>
                <a:spcPct val="130000"/>
              </a:lnSpc>
            </a:pPr>
            <a:endParaRPr lang="ko-KR" altLang="en-US" sz="4800" b="1" dirty="0">
              <a:gradFill>
                <a:gsLst>
                  <a:gs pos="0">
                    <a:srgbClr val="9E5DCF"/>
                  </a:gs>
                  <a:gs pos="56000">
                    <a:srgbClr val="57267C"/>
                  </a:gs>
                  <a:gs pos="100000">
                    <a:srgbClr val="14091D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8191" y="5754823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2070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44401" cy="61821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7"/>
            <a:ext cx="6903421" cy="3797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노인 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단독가구 월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34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만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9360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원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부부가구는 월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55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만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8970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원까지 </a:t>
            </a:r>
            <a:r>
              <a:rPr lang="ko-KR" altLang="en-US" sz="4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기초연금을 받을 수 있다</a:t>
            </a:r>
            <a:endParaRPr lang="en-US" altLang="ko-KR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HY견고딕"/>
              <a:ea typeface="HY견고딕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58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121917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>
                <a:solidFill>
                  <a:prstClr val="white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0532" y="801396"/>
            <a:ext cx="6903421" cy="53748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기초연금 소득인정액은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근로소득에서 월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116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만원 </a:t>
            </a: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공제후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70%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만 </a:t>
            </a:r>
            <a:r>
              <a:rPr lang="ko-KR" altLang="en-US" sz="4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소득평가액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재산에서 기본공제후 소득환산액 계산</a:t>
            </a:r>
            <a:endParaRPr lang="en-US" altLang="ko-KR" sz="4800" b="1" dirty="0">
              <a:gradFill>
                <a:gsLst>
                  <a:gs pos="0">
                    <a:srgbClr val="9E5DCF"/>
                  </a:gs>
                  <a:gs pos="56000">
                    <a:srgbClr val="57267C"/>
                  </a:gs>
                  <a:gs pos="100000">
                    <a:srgbClr val="14091D"/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HY견고딕"/>
              <a:ea typeface="HY견고딕"/>
            </a:endParaRPr>
          </a:p>
          <a:p>
            <a:pPr lvl="0" algn="ctr">
              <a:lnSpc>
                <a:spcPct val="130000"/>
              </a:lnSpc>
              <a:defRPr/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https://basicpension.mohw.go.kr</a:t>
            </a:r>
            <a:endParaRPr lang="ko-KR" alt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HY견고딕"/>
              <a:ea typeface="HY견고딕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286919" y="4973426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67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350" y="1958232"/>
            <a:ext cx="6903421" cy="3888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신혼부부나 청년이</a:t>
            </a:r>
          </a:p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행복주택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에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입주신청할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수 있는 소득과 자산수준은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?-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월평균소득</a:t>
            </a:r>
            <a:endParaRPr lang="en-US" altLang="ko-KR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40"/>
                  </a:srgbClr>
                </a:outerShdw>
              </a:effectLst>
              <a:latin typeface="HY견고딕"/>
              <a:ea typeface="HY견고딕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1202" y="4998364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19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직사각형 23"/>
          <p:cNvSpPr/>
          <p:nvPr/>
        </p:nvSpPr>
        <p:spPr>
          <a:xfrm>
            <a:off x="2540749" y="1908595"/>
            <a:ext cx="7128000" cy="1906926"/>
          </a:xfrm>
          <a:prstGeom prst="rect">
            <a:avLst/>
          </a:prstGeom>
          <a:solidFill>
            <a:srgbClr val="404040">
              <a:alpha val="85000"/>
            </a:srgbClr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72000" rIns="252000" bIns="108000" rtlCol="0" anchor="ctr"/>
          <a:lstStyle/>
          <a:p>
            <a:pPr algn="ctr">
              <a:lnSpc>
                <a:spcPct val="130000"/>
              </a:lnSpc>
            </a:pPr>
            <a:r>
              <a:rPr lang="ko-KR" altLang="en-US" sz="3600" b="1" spc="-15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시민과 함께 꿈꾸는 복지공동체</a:t>
            </a:r>
            <a:endParaRPr lang="en-US" altLang="ko-KR" sz="3600" b="1" spc="-15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>
              <a:lnSpc>
                <a:spcPct val="130000"/>
              </a:lnSpc>
            </a:pPr>
            <a:r>
              <a:rPr lang="en-US" altLang="ko-KR" sz="3200" b="1" spc="-150" dirty="0">
                <a:solidFill>
                  <a:srgbClr val="7030A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http://cafe.daum.net/ewelfare</a:t>
            </a:r>
          </a:p>
          <a:p>
            <a:pPr algn="ctr">
              <a:lnSpc>
                <a:spcPct val="130000"/>
              </a:lnSpc>
            </a:pPr>
            <a:r>
              <a:rPr lang="en-US" altLang="ko-KR" sz="2000" b="1" spc="-150" dirty="0">
                <a:solidFill>
                  <a:srgbClr val="FFC000"/>
                </a:solidFill>
                <a:latin typeface="+mj-lt"/>
              </a:rPr>
              <a:t>‘</a:t>
            </a:r>
            <a:r>
              <a:rPr lang="ko-KR" altLang="en-US" sz="2000" b="1" spc="-150" dirty="0">
                <a:solidFill>
                  <a:srgbClr val="FFC000"/>
                </a:solidFill>
                <a:latin typeface="+mj-lt"/>
              </a:rPr>
              <a:t>알아야 챙기는 </a:t>
            </a:r>
            <a:r>
              <a:rPr lang="ko-KR" altLang="en-US" sz="2000" b="1" spc="-150" dirty="0" err="1">
                <a:solidFill>
                  <a:srgbClr val="FFC000"/>
                </a:solidFill>
                <a:latin typeface="+mj-lt"/>
              </a:rPr>
              <a:t>복지상식</a:t>
            </a:r>
            <a:r>
              <a:rPr lang="en-US" altLang="ko-KR" sz="2000" b="1" spc="-150" dirty="0">
                <a:solidFill>
                  <a:srgbClr val="FFC000"/>
                </a:solidFill>
                <a:latin typeface="+mj-lt"/>
              </a:rPr>
              <a:t>’</a:t>
            </a:r>
            <a:r>
              <a:rPr lang="ko-KR" altLang="en-US" sz="2000" b="1" spc="-150" dirty="0">
                <a:solidFill>
                  <a:srgbClr val="FFC000"/>
                </a:solidFill>
                <a:latin typeface="+mj-lt"/>
              </a:rPr>
              <a:t> 저자 </a:t>
            </a:r>
            <a:r>
              <a:rPr lang="en-US" altLang="ko-KR" sz="2000" b="1" spc="-150" dirty="0">
                <a:solidFill>
                  <a:srgbClr val="FFC000"/>
                </a:solidFill>
                <a:latin typeface="+mj-lt"/>
              </a:rPr>
              <a:t>ewelfare@hanmail.net</a:t>
            </a:r>
            <a:endParaRPr lang="ko-KR" altLang="en-US" sz="2000" b="1" spc="-15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48" name="텍스트 개체 틀 3"/>
          <p:cNvSpPr txBox="1">
            <a:spLocks/>
          </p:cNvSpPr>
          <p:nvPr/>
        </p:nvSpPr>
        <p:spPr>
          <a:xfrm>
            <a:off x="2540749" y="1303892"/>
            <a:ext cx="1673812" cy="441316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anchor="t">
            <a:noAutofit/>
          </a:bodyPr>
          <a:lstStyle>
            <a:lvl1pPr marL="0" indent="0" algn="ctr" defTabSz="1219170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700" b="1" kern="1200" spc="-200">
                <a:solidFill>
                  <a:srgbClr val="70382D"/>
                </a:solidFill>
                <a:effectLst/>
                <a:latin typeface="+mj-lt"/>
                <a:ea typeface="+mn-ea"/>
                <a:cs typeface="+mn-cs"/>
              </a:defRPr>
            </a:lvl1pPr>
            <a:lvl2pPr marL="990575" indent="-380990" algn="l" defTabSz="121917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–"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523962" indent="-304792" algn="l" defTabSz="121917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33547" indent="-304792" algn="l" defTabSz="121917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–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131" indent="-304792" algn="l" defTabSz="1219170" rtl="0" eaLnBrk="1" latinLnBrk="1" hangingPunct="1">
              <a:spcBef>
                <a:spcPct val="20000"/>
              </a:spcBef>
              <a:buFont typeface="Arial" panose="020B0604020202020204" pitchFamily="34" charset="0"/>
              <a:buChar char="»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tabLst>
                <a:tab pos="0" algn="l"/>
              </a:tabLst>
            </a:pPr>
            <a:endParaRPr lang="en-US" altLang="ko-KR" sz="2600" spc="-1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4247460" y="740861"/>
            <a:ext cx="3714577" cy="957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tabLst>
                <a:tab pos="0" algn="l"/>
              </a:tabLst>
            </a:pPr>
            <a:r>
              <a:rPr lang="ko-KR" altLang="en-US" sz="5400" spc="-1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감사합니다</a:t>
            </a:r>
            <a:endParaRPr lang="en-US" altLang="ko-KR" sz="5400" spc="-100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7731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7183" y="1616389"/>
            <a:ext cx="6903421" cy="3886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어려움에 처한 시민에게  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129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로 전화하여 신청하도록 안내하고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지사협에서 도울 방법도 찾는다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8358" y="5217524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07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6016" y="1626973"/>
            <a:ext cx="6903421" cy="3886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긴급복지는 소득과 재산을 조사하여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48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시간 안에 지원여부 결정하고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24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시간 안에 지원한다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609" y="5197869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899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3535" y="1142063"/>
            <a:ext cx="6903421" cy="4837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가구 소득이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기준 중위소득의 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75%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이하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재산이 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2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억</a:t>
            </a:r>
            <a:r>
              <a:rPr lang="en-US" altLang="ko-KR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4.1</a:t>
            </a:r>
            <a:r>
              <a:rPr lang="ko-KR" alt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천만원 이하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금융재산이 </a:t>
            </a:r>
            <a:r>
              <a:rPr lang="en-US" altLang="ko-KR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6</a:t>
            </a:r>
            <a:r>
              <a:rPr lang="ko-KR" altLang="en-US" sz="4800" b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백만원 이하이면 지원받을 수 있다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609" y="5197869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6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764" y="170456"/>
            <a:ext cx="607249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121917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복지급여</a:t>
            </a:r>
            <a:r>
              <a:rPr kumimoji="0" lang="en-US" altLang="ko-KR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,</a:t>
            </a:r>
            <a:r>
              <a:rPr kumimoji="0" lang="ko-KR" altLang="en-US" sz="3500" b="1" i="0" u="none" strike="noStrike" kern="1200" cap="none" spc="-3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신청해야 받을 수 있다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3535" y="1142063"/>
            <a:ext cx="6903421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30000"/>
              </a:lnSpc>
              <a:defRPr/>
            </a:pP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서울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경기도 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등은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기준 중위소득의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100%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이하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재산이 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3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억</a:t>
            </a:r>
            <a:r>
              <a:rPr lang="en-US" altLang="ko-K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5</a:t>
            </a:r>
            <a:r>
              <a:rPr lang="ko-KR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천만원 이하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, </a:t>
            </a:r>
            <a:r>
              <a:rPr lang="ko-KR" altLang="en-US" sz="4800" b="1" dirty="0" err="1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금융재산이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 </a:t>
            </a:r>
            <a:r>
              <a:rPr lang="en-US" altLang="ko-KR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1</a:t>
            </a:r>
            <a:r>
              <a:rPr lang="ko-KR" altLang="en-US" sz="4800" b="1" dirty="0">
                <a:gradFill>
                  <a:gsLst>
                    <a:gs pos="0">
                      <a:srgbClr val="9E5DCF"/>
                    </a:gs>
                    <a:gs pos="56000">
                      <a:srgbClr val="57267C"/>
                    </a:gs>
                    <a:gs pos="100000">
                      <a:srgbClr val="14091D"/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40"/>
                    </a:srgbClr>
                  </a:outerShdw>
                </a:effectLst>
                <a:latin typeface="HY견고딕"/>
                <a:ea typeface="HY견고딕"/>
              </a:rPr>
              <a:t>천만원 이하일 때도 가능 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1609" y="5197869"/>
            <a:ext cx="1274174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86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50000"/>
            <a:alpha val="49800"/>
          </a:schemeClr>
        </a:solidFill>
        <a:ln>
          <a:noFill/>
        </a:ln>
      </a:spPr>
      <a:bodyPr rtlCol="0" anchor="ctr"/>
      <a:lstStyle>
        <a:defPPr algn="ctr">
          <a:defRPr>
            <a:solidFill>
              <a:prstClr val="white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50000"/>
            <a:alpha val="49800"/>
          </a:schemeClr>
        </a:solidFill>
        <a:ln>
          <a:noFill/>
        </a:ln>
      </a:spPr>
      <a:bodyPr rtlCol="0" anchor="ctr"/>
      <a:lstStyle>
        <a:defPPr algn="ctr">
          <a:defRPr>
            <a:solidFill>
              <a:prstClr val="white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1144</Words>
  <Application>Microsoft Office PowerPoint</Application>
  <PresentationFormat>사용자 지정</PresentationFormat>
  <Paragraphs>206</Paragraphs>
  <Slides>53</Slides>
  <Notes>51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53</vt:i4>
      </vt:variant>
    </vt:vector>
  </HeadingPairs>
  <TitlesOfParts>
    <vt:vector size="59" baseType="lpstr">
      <vt:lpstr>HY견고딕</vt:lpstr>
      <vt:lpstr>맑은 고딕</vt:lpstr>
      <vt:lpstr>Arial</vt:lpstr>
      <vt:lpstr>Wingdings</vt:lpstr>
      <vt:lpstr>1_Office 테마</vt:lpstr>
      <vt:lpstr>2_Office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>열린사이버대학교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콘텐츠 PowerPoint 디자인</dc:title>
  <dc:creator>열린사이버대학교 콘텐츠개발팀</dc:creator>
  <cp:lastModifiedBy>user</cp:lastModifiedBy>
  <cp:revision>1593</cp:revision>
  <dcterms:created xsi:type="dcterms:W3CDTF">2014-05-08T07:06:37Z</dcterms:created>
  <dcterms:modified xsi:type="dcterms:W3CDTF">2026-01-08T02:01:20Z</dcterms:modified>
  <cp:version/>
</cp:coreProperties>
</file>