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8" r:id="rId4"/>
    <p:sldId id="274" r:id="rId5"/>
    <p:sldId id="277" r:id="rId6"/>
    <p:sldId id="276" r:id="rId7"/>
    <p:sldId id="305" r:id="rId8"/>
    <p:sldId id="281" r:id="rId9"/>
    <p:sldId id="306" r:id="rId10"/>
    <p:sldId id="304" r:id="rId11"/>
    <p:sldId id="280" r:id="rId12"/>
    <p:sldId id="282" r:id="rId13"/>
    <p:sldId id="283" r:id="rId14"/>
    <p:sldId id="284" r:id="rId15"/>
    <p:sldId id="286" r:id="rId16"/>
    <p:sldId id="288" r:id="rId17"/>
    <p:sldId id="295" r:id="rId18"/>
    <p:sldId id="296" r:id="rId19"/>
    <p:sldId id="297" r:id="rId20"/>
    <p:sldId id="303" r:id="rId21"/>
    <p:sldId id="302" r:id="rId22"/>
    <p:sldId id="299" r:id="rId23"/>
    <p:sldId id="301" r:id="rId24"/>
    <p:sldId id="271" r:id="rId25"/>
    <p:sldId id="272" r:id="rId26"/>
  </p:sldIdLst>
  <p:sldSz cx="18288000" cy="10287000"/>
  <p:notesSz cx="6858000" cy="9144000"/>
  <p:embeddedFontLst>
    <p:embeddedFont>
      <p:font typeface="Pretendard SemiBold" panose="020B0600000101010101" charset="-127"/>
      <p:bold r:id="rId27"/>
    </p:embeddedFont>
    <p:embeddedFont>
      <p:font typeface="LINE Seed Sans TH Bold" panose="020B0600000101010101" charset="-34"/>
      <p:bold r:id="rId28"/>
    </p:embeddedFont>
    <p:embeddedFont>
      <p:font typeface="나눔스퀘어 네오 Bold" panose="00000800000000000000" pitchFamily="2" charset="-127"/>
      <p:bold r:id="rId29"/>
    </p:embeddedFont>
    <p:embeddedFont>
      <p:font typeface="나눔스퀘어 네오 ExtraBold" panose="00000900000000000000" pitchFamily="2" charset="-127"/>
      <p:bold r:id="rId30"/>
    </p:embeddedFont>
    <p:embeddedFont>
      <p:font typeface="나눔스퀘어 네오 Heavy" panose="00000A00000000000000" pitchFamily="2" charset="-127"/>
      <p:bold r:id="rId31"/>
    </p:embeddedFont>
    <p:embeddedFont>
      <p:font typeface="나눔스퀘어 네오 OTF Heavy" panose="00000A00000000000000" pitchFamily="50" charset="-127"/>
      <p:bold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4298C8"/>
    <a:srgbClr val="75CD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77" autoAdjust="0"/>
    <p:restoredTop sz="94622" autoAdjust="0"/>
  </p:normalViewPr>
  <p:slideViewPr>
    <p:cSldViewPr>
      <p:cViewPr varScale="1">
        <p:scale>
          <a:sx n="76" d="100"/>
          <a:sy n="76" d="100"/>
        </p:scale>
        <p:origin x="240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13.png"/><Relationship Id="rId9" Type="http://schemas.openxmlformats.org/officeDocument/2006/relationships/image" Target="../media/image25.png"/><Relationship Id="rId1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2.png"/><Relationship Id="rId7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2.png"/><Relationship Id="rId7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2.png"/><Relationship Id="rId7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2.png"/><Relationship Id="rId7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13.png"/><Relationship Id="rId9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2.png"/><Relationship Id="rId7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000" y="-609600"/>
            <a:ext cx="18288000" cy="98425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900" y="774700"/>
            <a:ext cx="12661900" cy="254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9448800" y="6896100"/>
            <a:ext cx="7696200" cy="14859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8400" spc="-300" dirty="0">
                <a:solidFill>
                  <a:srgbClr val="FFFFFF">
                    <a:alpha val="14902"/>
                  </a:srgbClr>
                </a:solidFill>
                <a:latin typeface="LINE Seed Sans TH Bold"/>
              </a:rPr>
              <a:t>Certified Public Labor Attorney</a:t>
            </a:r>
            <a:endParaRPr lang="en-US" sz="8400" b="0" i="0" u="none" strike="noStrike" spc="-300" dirty="0">
              <a:solidFill>
                <a:srgbClr val="FFFFFF">
                  <a:alpha val="14902"/>
                </a:srgbClr>
              </a:solidFill>
              <a:latin typeface="LINE Seed Sans TH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sp>
        <p:nvSpPr>
          <p:cNvPr id="8" name="TextBox 8"/>
          <p:cNvSpPr txBox="1"/>
          <p:nvPr/>
        </p:nvSpPr>
        <p:spPr>
          <a:xfrm>
            <a:off x="1600200" y="647700"/>
            <a:ext cx="2057400" cy="3429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99600"/>
              </a:lnSpc>
            </a:pPr>
            <a:r>
              <a:rPr lang="ko-KR" altLang="en-US" sz="2000" dirty="0">
                <a:solidFill>
                  <a:srgbClr val="FFFFFF"/>
                </a:solidFill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공인노무사 오은지</a:t>
            </a:r>
            <a:endParaRPr lang="en-US" sz="2000" b="0" i="0" u="none" strike="noStrike" dirty="0">
              <a:solidFill>
                <a:srgbClr val="FFFFFF"/>
              </a:solidFill>
              <a:latin typeface="나눔스퀘어 네오 OTF Heavy" panose="00000A00000000000000" pitchFamily="50" charset="-127"/>
              <a:ea typeface="나눔스퀘어 네오 OTF Heavy" panose="00000A00000000000000" pitchFamily="50" charset="-127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511300" y="1828800"/>
            <a:ext cx="14147800" cy="1930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altLang="en-US" sz="9600" b="0" i="0" u="none" strike="noStrike" dirty="0">
                <a:solidFill>
                  <a:srgbClr val="FFFFFF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공인노무사 기출분석과</a:t>
            </a:r>
            <a:endParaRPr lang="ko-KR" sz="9600" b="0" i="0" u="none" strike="noStrike" dirty="0">
              <a:solidFill>
                <a:srgbClr val="FFFFFF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511300" y="3517900"/>
            <a:ext cx="11341100" cy="1930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altLang="en-US" sz="10900" b="0" i="0" u="none" strike="noStrike" dirty="0">
                <a:solidFill>
                  <a:srgbClr val="FFFFFF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합격전략 특강</a:t>
            </a:r>
            <a:endParaRPr lang="ko-KR" sz="10900" b="0" i="0" u="none" strike="noStrike" dirty="0">
              <a:solidFill>
                <a:srgbClr val="FFFFFF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sp>
        <p:nvSpPr>
          <p:cNvPr id="12" name="TextBox 12"/>
          <p:cNvSpPr txBox="1"/>
          <p:nvPr/>
        </p:nvSpPr>
        <p:spPr>
          <a:xfrm>
            <a:off x="1524000" y="9550400"/>
            <a:ext cx="4800600" cy="381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altLang="en-US" sz="2100" b="0" i="0" u="none" strike="noStrike" dirty="0">
                <a:solidFill>
                  <a:srgbClr val="62B1C7"/>
                </a:solidFill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부제 </a:t>
            </a:r>
            <a:r>
              <a:rPr lang="en-US" altLang="ko-KR" sz="2100" b="0" i="0" u="none" strike="noStrike" dirty="0">
                <a:solidFill>
                  <a:srgbClr val="62B1C7"/>
                </a:solidFill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: </a:t>
            </a:r>
            <a:r>
              <a:rPr lang="ko-KR" altLang="en-US" sz="2100" b="0" i="0" u="none" strike="noStrike" dirty="0">
                <a:solidFill>
                  <a:srgbClr val="62B1C7"/>
                </a:solidFill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경영과목 </a:t>
            </a:r>
            <a:r>
              <a:rPr lang="ko-KR" altLang="en-US" sz="2100" dirty="0">
                <a:solidFill>
                  <a:srgbClr val="62B1C7"/>
                </a:solidFill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고득점</a:t>
            </a:r>
            <a:r>
              <a:rPr lang="ko-KR" altLang="en-US" sz="2100" b="0" i="0" u="none" strike="noStrike" dirty="0">
                <a:solidFill>
                  <a:srgbClr val="62B1C7"/>
                </a:solidFill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으로 합격하는 법</a:t>
            </a:r>
            <a:endParaRPr lang="en-US" sz="2100" b="0" i="0" u="none" strike="noStrike" dirty="0">
              <a:solidFill>
                <a:srgbClr val="62B1C7"/>
              </a:solidFill>
              <a:latin typeface="나눔스퀘어 네오 OTF Heavy" panose="00000A00000000000000" pitchFamily="50" charset="-127"/>
              <a:ea typeface="나눔스퀘어 네오 OTF Heavy" panose="00000A00000000000000" pitchFamily="50" charset="-127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5842000"/>
            <a:ext cx="1092200" cy="889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7C0BF9-054F-6BD7-641E-CB13B55B4C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EA94321-A692-7E95-5DF7-8C4A972E68C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5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6A187B65-7F39-F97B-F1DC-6301FC6BA8BF}"/>
              </a:ext>
            </a:extLst>
          </p:cNvPr>
          <p:cNvSpPr txBox="1"/>
          <p:nvPr/>
        </p:nvSpPr>
        <p:spPr>
          <a:xfrm>
            <a:off x="7505700" y="9207500"/>
            <a:ext cx="10401300" cy="1600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99600"/>
              </a:lnSpc>
            </a:pPr>
            <a:r>
              <a:rPr lang="en-US" sz="9000" b="0" i="0" u="none" strike="noStrike" spc="-400">
                <a:solidFill>
                  <a:srgbClr val="FFFFFF">
                    <a:alpha val="14902"/>
                  </a:srgbClr>
                </a:solidFill>
                <a:latin typeface="LINE Seed Sans TH Bold"/>
              </a:rPr>
              <a:t>CONCLUSION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80D289C-1F8F-8E97-48E3-9B25CB35E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" y="457200"/>
            <a:ext cx="17449800" cy="92583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54768786-6368-E28A-6DF3-213472516C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1638300"/>
            <a:ext cx="825500" cy="88900"/>
          </a:xfrm>
          <a:prstGeom prst="rect">
            <a:avLst/>
          </a:prstGeom>
        </p:spPr>
      </p:pic>
      <p:sp>
        <p:nvSpPr>
          <p:cNvPr id="8" name="TextBox 21">
            <a:extLst>
              <a:ext uri="{FF2B5EF4-FFF2-40B4-BE49-F238E27FC236}">
                <a16:creationId xmlns:a16="http://schemas.microsoft.com/office/drawing/2014/main" id="{EE86BD7E-08A7-5077-FA44-6FC24740C840}"/>
              </a:ext>
            </a:extLst>
          </p:cNvPr>
          <p:cNvSpPr txBox="1"/>
          <p:nvPr/>
        </p:nvSpPr>
        <p:spPr>
          <a:xfrm>
            <a:off x="1409700" y="1968500"/>
            <a:ext cx="3251200" cy="2590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95449"/>
              </a:lnSpc>
            </a:pPr>
            <a:r>
              <a:rPr lang="en-US" altLang="ko-KR" sz="6600" dirty="0">
                <a:solidFill>
                  <a:srgbClr val="00206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1.</a:t>
            </a:r>
          </a:p>
          <a:p>
            <a:pPr lvl="0">
              <a:lnSpc>
                <a:spcPct val="95449"/>
              </a:lnSpc>
            </a:pPr>
            <a:r>
              <a:rPr lang="ko-KR" altLang="en-US" sz="5400" dirty="0">
                <a:solidFill>
                  <a:srgbClr val="002060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기출문제</a:t>
            </a:r>
            <a:endParaRPr lang="en-US" altLang="ko-KR" sz="5400" dirty="0">
              <a:solidFill>
                <a:srgbClr val="002060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lvl="0">
              <a:lnSpc>
                <a:spcPct val="95449"/>
              </a:lnSpc>
            </a:pPr>
            <a:r>
              <a:rPr lang="ko-KR" altLang="en-US" sz="6600" dirty="0">
                <a:solidFill>
                  <a:srgbClr val="00206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분석</a:t>
            </a:r>
            <a:endParaRPr lang="ko-KR" altLang="ko-KR" sz="6600" dirty="0">
              <a:solidFill>
                <a:srgbClr val="002060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22745D8D-E6D6-AEF2-FF80-37B981DCC7DA}"/>
              </a:ext>
            </a:extLst>
          </p:cNvPr>
          <p:cNvGrpSpPr/>
          <p:nvPr/>
        </p:nvGrpSpPr>
        <p:grpSpPr>
          <a:xfrm>
            <a:off x="5867400" y="1028700"/>
            <a:ext cx="787400" cy="787400"/>
            <a:chOff x="5295900" y="1651000"/>
            <a:chExt cx="787400" cy="787400"/>
          </a:xfrm>
        </p:grpSpPr>
        <p:pic>
          <p:nvPicPr>
            <p:cNvPr id="13" name="Picture 13">
              <a:extLst>
                <a:ext uri="{FF2B5EF4-FFF2-40B4-BE49-F238E27FC236}">
                  <a16:creationId xmlns:a16="http://schemas.microsoft.com/office/drawing/2014/main" id="{4C528014-227E-498C-CF79-B8B7872F5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95900" y="1651000"/>
              <a:ext cx="787400" cy="787400"/>
            </a:xfrm>
            <a:prstGeom prst="rect">
              <a:avLst/>
            </a:prstGeom>
          </p:spPr>
        </p:pic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AF77153E-44D3-6FFA-D46A-7557D9D6D73A}"/>
                </a:ext>
              </a:extLst>
            </p:cNvPr>
            <p:cNvSpPr txBox="1"/>
            <p:nvPr/>
          </p:nvSpPr>
          <p:spPr>
            <a:xfrm>
              <a:off x="5429250" y="1752600"/>
              <a:ext cx="520700" cy="5715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ctr">
                <a:lnSpc>
                  <a:spcPct val="99600"/>
                </a:lnSpc>
              </a:pPr>
              <a:r>
                <a:rPr lang="en-US" sz="3200" b="0" i="0" u="none" strike="noStrike" dirty="0">
                  <a:solidFill>
                    <a:srgbClr val="FFFFFF"/>
                  </a:solidFill>
                  <a:latin typeface="Pretendard SemiBold"/>
                </a:rPr>
                <a:t>1</a:t>
              </a: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C7F2A04E-9EE2-FE2F-728C-A9970BEB0F8A}"/>
              </a:ext>
            </a:extLst>
          </p:cNvPr>
          <p:cNvGrpSpPr/>
          <p:nvPr/>
        </p:nvGrpSpPr>
        <p:grpSpPr>
          <a:xfrm>
            <a:off x="5867400" y="2400300"/>
            <a:ext cx="787400" cy="787400"/>
            <a:chOff x="5295900" y="3632200"/>
            <a:chExt cx="787400" cy="787400"/>
          </a:xfrm>
        </p:grpSpPr>
        <p:pic>
          <p:nvPicPr>
            <p:cNvPr id="15" name="Picture 13">
              <a:extLst>
                <a:ext uri="{FF2B5EF4-FFF2-40B4-BE49-F238E27FC236}">
                  <a16:creationId xmlns:a16="http://schemas.microsoft.com/office/drawing/2014/main" id="{5851A49C-64E6-AED5-D075-BF66C02AD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95900" y="3632200"/>
              <a:ext cx="787400" cy="787400"/>
            </a:xfrm>
            <a:prstGeom prst="rect">
              <a:avLst/>
            </a:prstGeom>
          </p:spPr>
        </p:pic>
        <p:sp>
          <p:nvSpPr>
            <p:cNvPr id="16" name="TextBox 14">
              <a:extLst>
                <a:ext uri="{FF2B5EF4-FFF2-40B4-BE49-F238E27FC236}">
                  <a16:creationId xmlns:a16="http://schemas.microsoft.com/office/drawing/2014/main" id="{0651B76B-53EE-9DDB-0C2A-63B02F29A6DB}"/>
                </a:ext>
              </a:extLst>
            </p:cNvPr>
            <p:cNvSpPr txBox="1"/>
            <p:nvPr/>
          </p:nvSpPr>
          <p:spPr>
            <a:xfrm>
              <a:off x="5429250" y="3733800"/>
              <a:ext cx="520700" cy="5715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ctr">
                <a:lnSpc>
                  <a:spcPct val="99600"/>
                </a:lnSpc>
              </a:pPr>
              <a:r>
                <a:rPr lang="en-US" sz="3200" b="0" i="0" u="none" strike="noStrike" dirty="0">
                  <a:solidFill>
                    <a:srgbClr val="FFFFFF"/>
                  </a:solidFill>
                  <a:latin typeface="Pretendard SemiBold"/>
                </a:rPr>
                <a:t>2</a:t>
              </a:r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A83701C0-B8B6-47C6-28F8-ABF995E0DE85}"/>
              </a:ext>
            </a:extLst>
          </p:cNvPr>
          <p:cNvGrpSpPr/>
          <p:nvPr/>
        </p:nvGrpSpPr>
        <p:grpSpPr>
          <a:xfrm>
            <a:off x="5867400" y="3771900"/>
            <a:ext cx="787400" cy="787400"/>
            <a:chOff x="5295900" y="6134100"/>
            <a:chExt cx="787400" cy="787400"/>
          </a:xfrm>
        </p:grpSpPr>
        <p:pic>
          <p:nvPicPr>
            <p:cNvPr id="17" name="Picture 13">
              <a:extLst>
                <a:ext uri="{FF2B5EF4-FFF2-40B4-BE49-F238E27FC236}">
                  <a16:creationId xmlns:a16="http://schemas.microsoft.com/office/drawing/2014/main" id="{5E225825-A0B9-3449-0065-ABE26B8E4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95900" y="6134100"/>
              <a:ext cx="787400" cy="787400"/>
            </a:xfrm>
            <a:prstGeom prst="rect">
              <a:avLst/>
            </a:prstGeom>
          </p:spPr>
        </p:pic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A7D4819B-977D-9F0C-6A6A-D6C37B614C9B}"/>
                </a:ext>
              </a:extLst>
            </p:cNvPr>
            <p:cNvSpPr txBox="1"/>
            <p:nvPr/>
          </p:nvSpPr>
          <p:spPr>
            <a:xfrm>
              <a:off x="5429250" y="6235700"/>
              <a:ext cx="520700" cy="5715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ctr">
                <a:lnSpc>
                  <a:spcPct val="99600"/>
                </a:lnSpc>
              </a:pPr>
              <a:r>
                <a:rPr lang="en-US" sz="3200" b="0" i="0" u="none" strike="noStrike" dirty="0">
                  <a:solidFill>
                    <a:srgbClr val="FFFFFF"/>
                  </a:solidFill>
                  <a:latin typeface="Pretendard SemiBold"/>
                </a:rPr>
                <a:t>3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56FCC8D-4B2B-E9A8-7D37-BF016438CD16}"/>
              </a:ext>
            </a:extLst>
          </p:cNvPr>
          <p:cNvSpPr txBox="1"/>
          <p:nvPr/>
        </p:nvSpPr>
        <p:spPr>
          <a:xfrm>
            <a:off x="6981190" y="1160790"/>
            <a:ext cx="5981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과거 기출과 </a:t>
            </a:r>
            <a:r>
              <a:rPr lang="ko-KR" altLang="en-US" sz="2800" dirty="0" err="1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교수저</a:t>
            </a:r>
            <a:r>
              <a:rPr lang="ko-KR" altLang="en-US" sz="28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 연습문제의 중요성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5546273-D9B7-91DA-9FC9-BA2D97A24B7C}"/>
              </a:ext>
            </a:extLst>
          </p:cNvPr>
          <p:cNvSpPr txBox="1"/>
          <p:nvPr/>
        </p:nvSpPr>
        <p:spPr>
          <a:xfrm>
            <a:off x="6981190" y="2532390"/>
            <a:ext cx="6160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장단점 설명 및 리스크 예측 능력의 요구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B4F843D-69E7-4E69-B098-7D2257993D20}"/>
              </a:ext>
            </a:extLst>
          </p:cNvPr>
          <p:cNvSpPr txBox="1"/>
          <p:nvPr/>
        </p:nvSpPr>
        <p:spPr>
          <a:xfrm>
            <a:off x="6981190" y="3903990"/>
            <a:ext cx="7359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단순 암기를 넘어선 응용 및 논리 구성 훈련 필요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4655B85A-F500-ACB1-C8FE-3AA3D378603F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90000"/>
          </a:blip>
          <a:stretch>
            <a:fillRect/>
          </a:stretch>
        </p:blipFill>
        <p:spPr>
          <a:xfrm>
            <a:off x="5651500" y="5112443"/>
            <a:ext cx="11645900" cy="415094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7F0B731C-1A47-E65F-9808-930A615030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42650" y="5524500"/>
            <a:ext cx="863600" cy="533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60F07C-9482-6F0A-2EF1-06D6F427AB0E}"/>
              </a:ext>
            </a:extLst>
          </p:cNvPr>
          <p:cNvSpPr txBox="1"/>
          <p:nvPr/>
        </p:nvSpPr>
        <p:spPr>
          <a:xfrm>
            <a:off x="6153150" y="6362700"/>
            <a:ext cx="10642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solidFill>
                  <a:schemeClr val="bg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이러한 경향성은 공인노무사 </a:t>
            </a:r>
            <a:r>
              <a:rPr lang="en-US" altLang="ko-KR" sz="3200" dirty="0">
                <a:solidFill>
                  <a:schemeClr val="bg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2</a:t>
            </a:r>
            <a:r>
              <a:rPr lang="ko-KR" altLang="en-US" sz="3200" dirty="0">
                <a:solidFill>
                  <a:schemeClr val="bg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차 시험이 </a:t>
            </a:r>
            <a:endParaRPr lang="en-US" altLang="ko-KR" sz="3200" dirty="0">
              <a:solidFill>
                <a:schemeClr val="bg1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  <a:p>
            <a:pPr algn="ctr"/>
            <a:r>
              <a:rPr lang="ko-KR" altLang="en-US" sz="3200" dirty="0">
                <a:solidFill>
                  <a:schemeClr val="bg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단순한 지식의 암기가 아닌</a:t>
            </a:r>
            <a:r>
              <a:rPr lang="en-US" altLang="ko-KR" sz="3200" dirty="0">
                <a:solidFill>
                  <a:schemeClr val="bg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, </a:t>
            </a:r>
          </a:p>
          <a:p>
            <a:pPr algn="ctr"/>
            <a:r>
              <a:rPr lang="ko-KR" altLang="en-US" sz="3200" dirty="0">
                <a:solidFill>
                  <a:schemeClr val="bg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문제 진단</a:t>
            </a:r>
            <a:r>
              <a:rPr lang="en-US" altLang="ko-KR" sz="3200" dirty="0">
                <a:solidFill>
                  <a:schemeClr val="bg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, </a:t>
            </a:r>
            <a:r>
              <a:rPr lang="ko-KR" altLang="en-US" sz="3200" dirty="0">
                <a:solidFill>
                  <a:schemeClr val="bg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대안 설계</a:t>
            </a:r>
            <a:r>
              <a:rPr lang="en-US" altLang="ko-KR" sz="3200" dirty="0">
                <a:solidFill>
                  <a:schemeClr val="bg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, </a:t>
            </a:r>
            <a:r>
              <a:rPr lang="ko-KR" altLang="en-US" sz="3200" dirty="0">
                <a:solidFill>
                  <a:schemeClr val="bg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논리적 서술 능력을 갖춘 </a:t>
            </a:r>
            <a:endParaRPr lang="en-US" altLang="ko-KR" sz="3200" dirty="0">
              <a:solidFill>
                <a:schemeClr val="bg1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  <a:p>
            <a:pPr algn="ctr"/>
            <a:r>
              <a:rPr lang="ko-KR" altLang="en-US" sz="3200" dirty="0">
                <a:solidFill>
                  <a:srgbClr val="FFFF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전문가를 선발하는 논술형 시험이기 </a:t>
            </a:r>
            <a:r>
              <a:rPr lang="ko-KR" altLang="en-US" sz="3200" dirty="0">
                <a:solidFill>
                  <a:schemeClr val="bg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때문에 </a:t>
            </a:r>
            <a:endParaRPr lang="en-US" altLang="ko-KR" sz="3200" dirty="0">
              <a:solidFill>
                <a:schemeClr val="bg1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  <a:p>
            <a:pPr algn="ctr"/>
            <a:r>
              <a:rPr lang="ko-KR" altLang="en-US" sz="3200" dirty="0">
                <a:solidFill>
                  <a:schemeClr val="bg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요구되는 핵심 역량과 직결됩니다</a:t>
            </a:r>
            <a:r>
              <a:rPr lang="en-US" altLang="ko-KR" sz="3200" dirty="0">
                <a:solidFill>
                  <a:schemeClr val="bg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.</a:t>
            </a:r>
            <a:endParaRPr lang="ko-KR" altLang="en-US" sz="3200" dirty="0">
              <a:solidFill>
                <a:schemeClr val="bg1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B277C2-665C-359A-F7C3-BE43807455D2}"/>
              </a:ext>
            </a:extLst>
          </p:cNvPr>
          <p:cNvSpPr txBox="1"/>
          <p:nvPr/>
        </p:nvSpPr>
        <p:spPr>
          <a:xfrm>
            <a:off x="1415969" y="5168325"/>
            <a:ext cx="25907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solidFill>
                  <a:srgbClr val="4298C8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(4) </a:t>
            </a:r>
            <a:r>
              <a:rPr lang="ko-KR" altLang="en-US" sz="3200" dirty="0">
                <a:solidFill>
                  <a:srgbClr val="4298C8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통합 분석</a:t>
            </a:r>
          </a:p>
        </p:txBody>
      </p:sp>
    </p:spTree>
    <p:extLst>
      <p:ext uri="{BB962C8B-B14F-4D97-AF65-F5344CB8AC3E}">
        <p14:creationId xmlns:p14="http://schemas.microsoft.com/office/powerpoint/2010/main" val="3458140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0E6F71-29CD-1540-4BCD-83D94A03C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B80CE39-BFE5-B29A-480F-681BA181ECA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5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10" name="Group 10">
            <a:extLst>
              <a:ext uri="{FF2B5EF4-FFF2-40B4-BE49-F238E27FC236}">
                <a16:creationId xmlns:a16="http://schemas.microsoft.com/office/drawing/2014/main" id="{DC8CDD98-7310-72F0-8244-200AAABB94D7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sp>
        <p:nvSpPr>
          <p:cNvPr id="12" name="TextBox 12">
            <a:extLst>
              <a:ext uri="{FF2B5EF4-FFF2-40B4-BE49-F238E27FC236}">
                <a16:creationId xmlns:a16="http://schemas.microsoft.com/office/drawing/2014/main" id="{BFD577A5-CAF5-8F19-EFC5-B0EEF8961BE9}"/>
              </a:ext>
            </a:extLst>
          </p:cNvPr>
          <p:cNvSpPr txBox="1"/>
          <p:nvPr/>
        </p:nvSpPr>
        <p:spPr>
          <a:xfrm>
            <a:off x="5905500" y="2692400"/>
            <a:ext cx="558800" cy="622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3500" b="0" i="0" u="none" strike="noStrike">
                <a:solidFill>
                  <a:srgbClr val="FFFFFF"/>
                </a:solidFill>
                <a:latin typeface="Pretendard SemiBold"/>
              </a:rPr>
              <a:t>1</a:t>
            </a:r>
          </a:p>
        </p:txBody>
      </p:sp>
      <p:grpSp>
        <p:nvGrpSpPr>
          <p:cNvPr id="17" name="Group 17">
            <a:extLst>
              <a:ext uri="{FF2B5EF4-FFF2-40B4-BE49-F238E27FC236}">
                <a16:creationId xmlns:a16="http://schemas.microsoft.com/office/drawing/2014/main" id="{BD91038E-B83E-7664-4151-8447B3883ED4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sp>
        <p:nvSpPr>
          <p:cNvPr id="19" name="TextBox 19">
            <a:extLst>
              <a:ext uri="{FF2B5EF4-FFF2-40B4-BE49-F238E27FC236}">
                <a16:creationId xmlns:a16="http://schemas.microsoft.com/office/drawing/2014/main" id="{4ED98A0B-3EC5-0C44-6630-DBBCA10E5F3E}"/>
              </a:ext>
            </a:extLst>
          </p:cNvPr>
          <p:cNvSpPr txBox="1"/>
          <p:nvPr/>
        </p:nvSpPr>
        <p:spPr>
          <a:xfrm>
            <a:off x="11811000" y="2692400"/>
            <a:ext cx="558800" cy="622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3500" b="0" i="0" u="none" strike="noStrike">
                <a:solidFill>
                  <a:srgbClr val="FFFFFF"/>
                </a:solidFill>
                <a:latin typeface="Pretendard SemiBold"/>
              </a:rPr>
              <a:t>2</a:t>
            </a:r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F14EB238-4A9F-E60B-9084-B35AA275C830}"/>
              </a:ext>
            </a:extLst>
          </p:cNvPr>
          <p:cNvSpPr txBox="1"/>
          <p:nvPr/>
        </p:nvSpPr>
        <p:spPr>
          <a:xfrm>
            <a:off x="1409700" y="1968500"/>
            <a:ext cx="3251200" cy="2590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5449"/>
              </a:lnSpc>
            </a:pPr>
            <a:r>
              <a:rPr lang="en-US" altLang="ko-KR" sz="6600" b="0" i="0" u="none" strike="noStrike" dirty="0">
                <a:solidFill>
                  <a:srgbClr val="FFFFFF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2.</a:t>
            </a:r>
          </a:p>
          <a:p>
            <a:pPr lvl="0" algn="l">
              <a:lnSpc>
                <a:spcPct val="95449"/>
              </a:lnSpc>
            </a:pPr>
            <a:r>
              <a:rPr lang="ko-KR" altLang="en-US" sz="5400" dirty="0">
                <a:solidFill>
                  <a:srgbClr val="FFFFFF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핵심역량</a:t>
            </a:r>
            <a:endParaRPr lang="en-US" altLang="ko-KR" sz="5400" dirty="0">
              <a:solidFill>
                <a:srgbClr val="FFFFFF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lvl="0" algn="l">
              <a:lnSpc>
                <a:spcPct val="95449"/>
              </a:lnSpc>
            </a:pPr>
            <a:r>
              <a:rPr lang="ko-KR" altLang="en-US" sz="6600" b="0" i="0" u="none" strike="noStrike" dirty="0">
                <a:solidFill>
                  <a:srgbClr val="FFFFFF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분석</a:t>
            </a:r>
            <a:endParaRPr lang="ko-KR" sz="6600" b="0" i="0" u="none" strike="noStrike" dirty="0">
              <a:solidFill>
                <a:srgbClr val="FFFFFF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pic>
        <p:nvPicPr>
          <p:cNvPr id="22" name="Picture 22">
            <a:extLst>
              <a:ext uri="{FF2B5EF4-FFF2-40B4-BE49-F238E27FC236}">
                <a16:creationId xmlns:a16="http://schemas.microsoft.com/office/drawing/2014/main" id="{DF510765-EC09-662E-9C85-AB47FFE57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638300"/>
            <a:ext cx="825500" cy="88900"/>
          </a:xfrm>
          <a:prstGeom prst="rect">
            <a:avLst/>
          </a:prstGeom>
        </p:spPr>
      </p:pic>
      <p:grpSp>
        <p:nvGrpSpPr>
          <p:cNvPr id="23" name="Group 23">
            <a:extLst>
              <a:ext uri="{FF2B5EF4-FFF2-40B4-BE49-F238E27FC236}">
                <a16:creationId xmlns:a16="http://schemas.microsoft.com/office/drawing/2014/main" id="{41FCCBB5-1CF6-8BF3-B8B8-581F74FB5258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>
            <a:extLst>
              <a:ext uri="{FF2B5EF4-FFF2-40B4-BE49-F238E27FC236}">
                <a16:creationId xmlns:a16="http://schemas.microsoft.com/office/drawing/2014/main" id="{37D809BC-5403-AAC9-2FE9-BDB028AD4A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3300" y="457200"/>
            <a:ext cx="13068300" cy="92583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DEF73939-9174-72F8-7359-C4B077709C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550" y="997857"/>
            <a:ext cx="9829800" cy="5523465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EC0FE56C-0E83-DF53-336F-B3FF3E10A9A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915650" y="6951549"/>
            <a:ext cx="863600" cy="533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5B54144-9F7A-492F-F144-2254F4C0A383}"/>
              </a:ext>
            </a:extLst>
          </p:cNvPr>
          <p:cNvSpPr txBox="1"/>
          <p:nvPr/>
        </p:nvSpPr>
        <p:spPr>
          <a:xfrm>
            <a:off x="5294337" y="7688640"/>
            <a:ext cx="1210622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한 중소 IT 기업이 개발자를 급하게 채용하고 있습니다. </a:t>
            </a:r>
            <a:endParaRPr lang="en-US" altLang="ko-KR" sz="2400" dirty="0"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algn="ctr"/>
            <a:r>
              <a:rPr lang="ko-KR" altLang="en-US" sz="2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하지만 기존 방식대로 이력서의 학력과 자격증만 보고 뽑았더니, </a:t>
            </a:r>
            <a:endParaRPr lang="en-US" altLang="ko-KR" sz="2400" dirty="0"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algn="ctr"/>
            <a:r>
              <a:rPr lang="ko-KR" altLang="en-US" sz="2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실제 업무(협업 능력, 문제 해결 능력) 성과가 기대에 미치지 못하거나 </a:t>
            </a:r>
            <a:endParaRPr lang="en-US" altLang="ko-KR" sz="2400" dirty="0"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algn="ctr"/>
            <a:r>
              <a:rPr lang="ko-KR" altLang="en-US" sz="2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조직 문화에 적응하지 못해 </a:t>
            </a:r>
            <a:r>
              <a:rPr lang="ko-KR" altLang="en-US" sz="2400" dirty="0">
                <a:solidFill>
                  <a:srgbClr val="FF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6개월 내 퇴사율이 높았습니다.</a:t>
            </a:r>
          </a:p>
        </p:txBody>
      </p:sp>
    </p:spTree>
    <p:extLst>
      <p:ext uri="{BB962C8B-B14F-4D97-AF65-F5344CB8AC3E}">
        <p14:creationId xmlns:p14="http://schemas.microsoft.com/office/powerpoint/2010/main" val="1695575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437FC-BB48-A19B-97E5-31ED61CE22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ACC84C7-CF17-5839-4561-A23E8563682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5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10" name="Group 10">
            <a:extLst>
              <a:ext uri="{FF2B5EF4-FFF2-40B4-BE49-F238E27FC236}">
                <a16:creationId xmlns:a16="http://schemas.microsoft.com/office/drawing/2014/main" id="{673CF062-9ECA-B493-4EBA-6F916C435D91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sp>
        <p:nvSpPr>
          <p:cNvPr id="12" name="TextBox 12">
            <a:extLst>
              <a:ext uri="{FF2B5EF4-FFF2-40B4-BE49-F238E27FC236}">
                <a16:creationId xmlns:a16="http://schemas.microsoft.com/office/drawing/2014/main" id="{280B5AF1-D677-725C-AD10-154B48A497F7}"/>
              </a:ext>
            </a:extLst>
          </p:cNvPr>
          <p:cNvSpPr txBox="1"/>
          <p:nvPr/>
        </p:nvSpPr>
        <p:spPr>
          <a:xfrm>
            <a:off x="5905500" y="2692400"/>
            <a:ext cx="558800" cy="622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3500" b="0" i="0" u="none" strike="noStrike">
                <a:solidFill>
                  <a:srgbClr val="FFFFFF"/>
                </a:solidFill>
                <a:latin typeface="Pretendard SemiBold"/>
              </a:rPr>
              <a:t>1</a:t>
            </a:r>
          </a:p>
        </p:txBody>
      </p:sp>
      <p:grpSp>
        <p:nvGrpSpPr>
          <p:cNvPr id="17" name="Group 17">
            <a:extLst>
              <a:ext uri="{FF2B5EF4-FFF2-40B4-BE49-F238E27FC236}">
                <a16:creationId xmlns:a16="http://schemas.microsoft.com/office/drawing/2014/main" id="{B355361F-6D36-841F-D9FF-5DCD99DDA728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sp>
        <p:nvSpPr>
          <p:cNvPr id="19" name="TextBox 19">
            <a:extLst>
              <a:ext uri="{FF2B5EF4-FFF2-40B4-BE49-F238E27FC236}">
                <a16:creationId xmlns:a16="http://schemas.microsoft.com/office/drawing/2014/main" id="{EEF7A630-FD30-C041-5666-DC01AE24429C}"/>
              </a:ext>
            </a:extLst>
          </p:cNvPr>
          <p:cNvSpPr txBox="1"/>
          <p:nvPr/>
        </p:nvSpPr>
        <p:spPr>
          <a:xfrm>
            <a:off x="11811000" y="2692400"/>
            <a:ext cx="558800" cy="622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3500" b="0" i="0" u="none" strike="noStrike">
                <a:solidFill>
                  <a:srgbClr val="FFFFFF"/>
                </a:solidFill>
                <a:latin typeface="Pretendard SemiBold"/>
              </a:rPr>
              <a:t>2</a:t>
            </a:r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ADABF442-BF5B-191E-929B-2174210FF69F}"/>
              </a:ext>
            </a:extLst>
          </p:cNvPr>
          <p:cNvSpPr txBox="1"/>
          <p:nvPr/>
        </p:nvSpPr>
        <p:spPr>
          <a:xfrm>
            <a:off x="1409700" y="1968500"/>
            <a:ext cx="3251200" cy="2590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5449"/>
              </a:lnSpc>
            </a:pPr>
            <a:r>
              <a:rPr lang="en-US" altLang="ko-KR" sz="6600" b="0" i="0" u="none" strike="noStrike" dirty="0">
                <a:solidFill>
                  <a:srgbClr val="FFFFFF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2.</a:t>
            </a:r>
          </a:p>
          <a:p>
            <a:pPr lvl="0" algn="l">
              <a:lnSpc>
                <a:spcPct val="95449"/>
              </a:lnSpc>
            </a:pPr>
            <a:r>
              <a:rPr lang="ko-KR" altLang="en-US" sz="5400" dirty="0">
                <a:solidFill>
                  <a:srgbClr val="FFFFFF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핵심역량</a:t>
            </a:r>
            <a:endParaRPr lang="en-US" altLang="ko-KR" sz="5400" dirty="0">
              <a:solidFill>
                <a:srgbClr val="FFFFFF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lvl="0" algn="l">
              <a:lnSpc>
                <a:spcPct val="95449"/>
              </a:lnSpc>
            </a:pPr>
            <a:r>
              <a:rPr lang="ko-KR" altLang="en-US" sz="6600" b="0" i="0" u="none" strike="noStrike" dirty="0">
                <a:solidFill>
                  <a:srgbClr val="FFFFFF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분석</a:t>
            </a:r>
            <a:endParaRPr lang="ko-KR" sz="6600" b="0" i="0" u="none" strike="noStrike" dirty="0">
              <a:solidFill>
                <a:srgbClr val="FFFFFF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pic>
        <p:nvPicPr>
          <p:cNvPr id="22" name="Picture 22">
            <a:extLst>
              <a:ext uri="{FF2B5EF4-FFF2-40B4-BE49-F238E27FC236}">
                <a16:creationId xmlns:a16="http://schemas.microsoft.com/office/drawing/2014/main" id="{E6DAFC3B-152C-F4C8-F070-3D2DE55FD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638300"/>
            <a:ext cx="825500" cy="88900"/>
          </a:xfrm>
          <a:prstGeom prst="rect">
            <a:avLst/>
          </a:prstGeom>
        </p:spPr>
      </p:pic>
      <p:grpSp>
        <p:nvGrpSpPr>
          <p:cNvPr id="23" name="Group 23">
            <a:extLst>
              <a:ext uri="{FF2B5EF4-FFF2-40B4-BE49-F238E27FC236}">
                <a16:creationId xmlns:a16="http://schemas.microsoft.com/office/drawing/2014/main" id="{7C930760-6DE2-2BB0-9DEE-558E00651BB7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>
            <a:extLst>
              <a:ext uri="{FF2B5EF4-FFF2-40B4-BE49-F238E27FC236}">
                <a16:creationId xmlns:a16="http://schemas.microsoft.com/office/drawing/2014/main" id="{99AE3EE4-7598-D866-6725-758A3EC321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3300" y="457200"/>
            <a:ext cx="13068300" cy="9258300"/>
          </a:xfrm>
          <a:prstGeom prst="rect">
            <a:avLst/>
          </a:prstGeom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5FB312C1-5B3B-C180-934E-687D452BB36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915650" y="6951549"/>
            <a:ext cx="863600" cy="533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0D04AB8-4D11-C40C-AF61-A3E9DAEEF1EF}"/>
              </a:ext>
            </a:extLst>
          </p:cNvPr>
          <p:cNvSpPr txBox="1"/>
          <p:nvPr/>
        </p:nvSpPr>
        <p:spPr>
          <a:xfrm>
            <a:off x="5294337" y="7688640"/>
            <a:ext cx="1210622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한 제조 회사의 노동조합이 임금 및 단체협약 교섭에서 </a:t>
            </a:r>
            <a:r>
              <a:rPr lang="en-US" altLang="ko-KR" sz="2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"</a:t>
            </a:r>
            <a:r>
              <a:rPr lang="ko-KR" altLang="en-US" sz="2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기본급 </a:t>
            </a:r>
            <a:r>
              <a:rPr lang="en-US" altLang="ko-KR" sz="2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10% </a:t>
            </a:r>
            <a:r>
              <a:rPr lang="ko-KR" altLang="en-US" sz="2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인상</a:t>
            </a:r>
            <a:r>
              <a:rPr lang="en-US" altLang="ko-KR" sz="2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" </a:t>
            </a:r>
            <a:r>
              <a:rPr lang="ko-KR" altLang="en-US" sz="2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및 </a:t>
            </a:r>
            <a:r>
              <a:rPr lang="en-US" altLang="ko-KR" sz="2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"</a:t>
            </a:r>
            <a:r>
              <a:rPr lang="ko-KR" altLang="en-US" sz="2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정년 연장</a:t>
            </a:r>
            <a:r>
              <a:rPr lang="en-US" altLang="ko-KR" sz="2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"</a:t>
            </a:r>
            <a:r>
              <a:rPr lang="ko-KR" altLang="en-US" sz="2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을 요구하고 있습니다</a:t>
            </a:r>
            <a:r>
              <a:rPr lang="en-US" altLang="ko-KR" sz="2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. </a:t>
            </a:r>
            <a:r>
              <a:rPr lang="ko-KR" altLang="en-US" sz="2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반면</a:t>
            </a:r>
            <a:r>
              <a:rPr lang="en-US" altLang="ko-KR" sz="2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r>
              <a:rPr lang="ko-KR" altLang="en-US" sz="2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회사는 </a:t>
            </a:r>
            <a:r>
              <a:rPr lang="en-US" altLang="ko-KR" sz="2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"</a:t>
            </a:r>
            <a:r>
              <a:rPr lang="ko-KR" altLang="en-US" sz="2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경쟁사 대비 인건비가 높고</a:t>
            </a:r>
            <a:r>
              <a:rPr lang="en-US" altLang="ko-KR" sz="2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r>
              <a:rPr lang="ko-KR" altLang="en-US" sz="2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신규 설비 투자가 시급하다</a:t>
            </a:r>
            <a:r>
              <a:rPr lang="en-US" altLang="ko-KR" sz="2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"</a:t>
            </a:r>
            <a:r>
              <a:rPr lang="ko-KR" altLang="en-US" sz="2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며 </a:t>
            </a:r>
            <a:endParaRPr lang="en-US" altLang="ko-KR" sz="2400" dirty="0"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algn="ctr"/>
            <a:r>
              <a:rPr lang="en-US" altLang="ko-KR" sz="2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"</a:t>
            </a:r>
            <a:r>
              <a:rPr lang="ko-KR" altLang="en-US" sz="2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기본급 </a:t>
            </a:r>
            <a:r>
              <a:rPr lang="en-US" altLang="ko-KR" sz="2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2% </a:t>
            </a:r>
            <a:r>
              <a:rPr lang="ko-KR" altLang="en-US" sz="2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인상</a:t>
            </a:r>
            <a:r>
              <a:rPr lang="en-US" altLang="ko-KR" sz="2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"</a:t>
            </a:r>
            <a:r>
              <a:rPr lang="ko-KR" altLang="en-US" sz="2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안을 고수합니다</a:t>
            </a:r>
            <a:r>
              <a:rPr lang="en-US" altLang="ko-KR" sz="2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. </a:t>
            </a:r>
          </a:p>
          <a:p>
            <a:pPr algn="ctr"/>
            <a:r>
              <a:rPr lang="ko-KR" altLang="en-US" sz="2400" dirty="0">
                <a:solidFill>
                  <a:srgbClr val="FF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양측의 입장 차이가 좁혀지지 않아 교섭은 결렬되고</a:t>
            </a:r>
            <a:r>
              <a:rPr lang="en-US" altLang="ko-KR" sz="2400" dirty="0">
                <a:solidFill>
                  <a:srgbClr val="FF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, </a:t>
            </a:r>
            <a:r>
              <a:rPr lang="ko-KR" altLang="en-US" sz="2400" dirty="0">
                <a:solidFill>
                  <a:srgbClr val="FF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노조는 파업</a:t>
            </a:r>
            <a:r>
              <a:rPr lang="en-US" altLang="ko-KR" sz="2400" dirty="0">
                <a:solidFill>
                  <a:srgbClr val="FF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(</a:t>
            </a:r>
            <a:r>
              <a:rPr lang="ko-KR" altLang="en-US" sz="2400" dirty="0">
                <a:solidFill>
                  <a:srgbClr val="FF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쟁의행위</a:t>
            </a:r>
            <a:r>
              <a:rPr lang="en-US" altLang="ko-KR" sz="2400" dirty="0">
                <a:solidFill>
                  <a:srgbClr val="FF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)</a:t>
            </a:r>
            <a:r>
              <a:rPr lang="ko-KR" altLang="en-US" sz="2400" dirty="0">
                <a:solidFill>
                  <a:srgbClr val="FF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을 예고합니다</a:t>
            </a:r>
            <a:r>
              <a:rPr lang="en-US" altLang="ko-KR" sz="2400" dirty="0">
                <a:solidFill>
                  <a:srgbClr val="FF00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.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F51BC90-451D-081E-99AE-CEAED109A0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" t="562" r="74" b="999"/>
          <a:stretch>
            <a:fillRect/>
          </a:stretch>
        </p:blipFill>
        <p:spPr>
          <a:xfrm>
            <a:off x="6411190" y="997857"/>
            <a:ext cx="9819410" cy="552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168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761B0-19A1-8C8D-B5B2-17468485F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30E4D63-1CD6-6479-C5A3-0D983F71644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5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10" name="Group 10">
            <a:extLst>
              <a:ext uri="{FF2B5EF4-FFF2-40B4-BE49-F238E27FC236}">
                <a16:creationId xmlns:a16="http://schemas.microsoft.com/office/drawing/2014/main" id="{B6912B81-A765-E913-393E-D8B3285B1F28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sp>
        <p:nvSpPr>
          <p:cNvPr id="12" name="TextBox 12">
            <a:extLst>
              <a:ext uri="{FF2B5EF4-FFF2-40B4-BE49-F238E27FC236}">
                <a16:creationId xmlns:a16="http://schemas.microsoft.com/office/drawing/2014/main" id="{B91D2CDA-7C8A-6956-7061-A6697718B360}"/>
              </a:ext>
            </a:extLst>
          </p:cNvPr>
          <p:cNvSpPr txBox="1"/>
          <p:nvPr/>
        </p:nvSpPr>
        <p:spPr>
          <a:xfrm>
            <a:off x="5905500" y="2692400"/>
            <a:ext cx="558800" cy="622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3500" b="0" i="0" u="none" strike="noStrike">
                <a:solidFill>
                  <a:srgbClr val="FFFFFF"/>
                </a:solidFill>
                <a:latin typeface="Pretendard SemiBold"/>
              </a:rPr>
              <a:t>1</a:t>
            </a:r>
          </a:p>
        </p:txBody>
      </p:sp>
      <p:grpSp>
        <p:nvGrpSpPr>
          <p:cNvPr id="17" name="Group 17">
            <a:extLst>
              <a:ext uri="{FF2B5EF4-FFF2-40B4-BE49-F238E27FC236}">
                <a16:creationId xmlns:a16="http://schemas.microsoft.com/office/drawing/2014/main" id="{0AFF8574-9BC4-D098-D3E4-E489A21E80A0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sp>
        <p:nvSpPr>
          <p:cNvPr id="19" name="TextBox 19">
            <a:extLst>
              <a:ext uri="{FF2B5EF4-FFF2-40B4-BE49-F238E27FC236}">
                <a16:creationId xmlns:a16="http://schemas.microsoft.com/office/drawing/2014/main" id="{D2539CC1-B39D-0B24-39EE-75174F2A2A9B}"/>
              </a:ext>
            </a:extLst>
          </p:cNvPr>
          <p:cNvSpPr txBox="1"/>
          <p:nvPr/>
        </p:nvSpPr>
        <p:spPr>
          <a:xfrm>
            <a:off x="11811000" y="2692400"/>
            <a:ext cx="558800" cy="622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3500" b="0" i="0" u="none" strike="noStrike">
                <a:solidFill>
                  <a:srgbClr val="FFFFFF"/>
                </a:solidFill>
                <a:latin typeface="Pretendard SemiBold"/>
              </a:rPr>
              <a:t>2</a:t>
            </a:r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6ED15FD0-98D1-7565-BDFA-9639FF7AA7AA}"/>
              </a:ext>
            </a:extLst>
          </p:cNvPr>
          <p:cNvSpPr txBox="1"/>
          <p:nvPr/>
        </p:nvSpPr>
        <p:spPr>
          <a:xfrm>
            <a:off x="1409700" y="1968500"/>
            <a:ext cx="3251200" cy="2590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5449"/>
              </a:lnSpc>
            </a:pPr>
            <a:r>
              <a:rPr lang="en-US" altLang="ko-KR" sz="6600" b="0" i="0" u="none" strike="noStrike" dirty="0">
                <a:solidFill>
                  <a:srgbClr val="FFFFFF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2.</a:t>
            </a:r>
          </a:p>
          <a:p>
            <a:pPr lvl="0" algn="l">
              <a:lnSpc>
                <a:spcPct val="95449"/>
              </a:lnSpc>
            </a:pPr>
            <a:r>
              <a:rPr lang="ko-KR" altLang="en-US" sz="5400" dirty="0">
                <a:solidFill>
                  <a:srgbClr val="FFFFFF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핵심역량</a:t>
            </a:r>
            <a:endParaRPr lang="en-US" altLang="ko-KR" sz="5400" dirty="0">
              <a:solidFill>
                <a:srgbClr val="FFFFFF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lvl="0" algn="l">
              <a:lnSpc>
                <a:spcPct val="95449"/>
              </a:lnSpc>
            </a:pPr>
            <a:r>
              <a:rPr lang="ko-KR" altLang="en-US" sz="6600" b="0" i="0" u="none" strike="noStrike" dirty="0">
                <a:solidFill>
                  <a:srgbClr val="FFFFFF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분석</a:t>
            </a:r>
            <a:endParaRPr lang="ko-KR" sz="6600" b="0" i="0" u="none" strike="noStrike" dirty="0">
              <a:solidFill>
                <a:srgbClr val="FFFFFF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pic>
        <p:nvPicPr>
          <p:cNvPr id="22" name="Picture 22">
            <a:extLst>
              <a:ext uri="{FF2B5EF4-FFF2-40B4-BE49-F238E27FC236}">
                <a16:creationId xmlns:a16="http://schemas.microsoft.com/office/drawing/2014/main" id="{A3506B05-E509-FFA9-8DD9-36C41414F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638300"/>
            <a:ext cx="825500" cy="88900"/>
          </a:xfrm>
          <a:prstGeom prst="rect">
            <a:avLst/>
          </a:prstGeom>
        </p:spPr>
      </p:pic>
      <p:grpSp>
        <p:nvGrpSpPr>
          <p:cNvPr id="23" name="Group 23">
            <a:extLst>
              <a:ext uri="{FF2B5EF4-FFF2-40B4-BE49-F238E27FC236}">
                <a16:creationId xmlns:a16="http://schemas.microsoft.com/office/drawing/2014/main" id="{D8C80753-BB67-99A3-87CB-FD6E9BAE824F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>
            <a:extLst>
              <a:ext uri="{FF2B5EF4-FFF2-40B4-BE49-F238E27FC236}">
                <a16:creationId xmlns:a16="http://schemas.microsoft.com/office/drawing/2014/main" id="{7C3EF25B-AEF7-AA0C-E719-76251215FA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3300" y="457200"/>
            <a:ext cx="13068300" cy="9258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EC9170-FD24-5DA1-1223-3D139F90BFC0}"/>
              </a:ext>
            </a:extLst>
          </p:cNvPr>
          <p:cNvSpPr txBox="1"/>
          <p:nvPr/>
        </p:nvSpPr>
        <p:spPr>
          <a:xfrm>
            <a:off x="4996544" y="839867"/>
            <a:ext cx="12758056" cy="8794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우리 회사 개발팀의 6개월 내 조기 퇴사율은 매우 높은 편입니다. </a:t>
            </a:r>
            <a:r>
              <a:rPr lang="ko-KR" altLang="en-US" sz="1950" dirty="0">
                <a:solidFill>
                  <a:srgbClr val="FF00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(1. 문제 발견)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 이는 단순히 인력이 유출되는 것을 넘어, 신규 채용 및 교육에 투입되는 비용(매몰 비용)을 지속적으로 발생시키고, 남아있는 동료들의 업무 부담을 가중시키는 심각한 문제입니다.</a:t>
            </a:r>
          </a:p>
          <a:p>
            <a:endParaRPr lang="ko-KR" altLang="en-US" sz="1950" dirty="0"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  <a:p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때문에 왜 이런 문제가 발생하는지 근본 원인을 진단</a:t>
            </a:r>
            <a:r>
              <a:rPr lang="ko-KR" altLang="en-US" sz="1950" dirty="0">
                <a:solidFill>
                  <a:srgbClr val="FF00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(2. 문제 진단)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해야 합니다. 제가 현직 개발자 성과 데이터와 퇴사자 인터뷰를 분석해 보니, 근본 원인은 우리가 뽑는 기준(스펙)과 실제 현업에서 요구하는 역량 간의 '역량 부적합(</a:t>
            </a:r>
            <a:r>
              <a:rPr lang="ko-KR" altLang="en-US" sz="1950" dirty="0" err="1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Competency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 </a:t>
            </a:r>
            <a:r>
              <a:rPr lang="ko-KR" altLang="en-US" sz="1950" dirty="0" err="1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Misfit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)' 문제였습니다. 즉, '이력서(학력, 자격증)' 중심 선발 방식으로는 지원자의 실제 '협업 </a:t>
            </a:r>
            <a:r>
              <a:rPr lang="ko-KR" altLang="en-US" sz="1950" dirty="0" err="1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능력'이나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 '문제 해결 </a:t>
            </a:r>
            <a:r>
              <a:rPr lang="ko-KR" altLang="en-US" sz="1950" dirty="0" err="1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능력'을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 전혀 검증하지 못하고 있습니다. 또한, 우리 '조직 문화 적합성(</a:t>
            </a:r>
            <a:r>
              <a:rPr lang="ko-KR" altLang="en-US" sz="1950" dirty="0" err="1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Culture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 </a:t>
            </a:r>
            <a:r>
              <a:rPr lang="ko-KR" altLang="en-US" sz="1950" dirty="0" err="1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Fit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)'을 판단할 기준이 없어, 실력은 좋아도 팀워크를 해치거나 적응에 실패하는 경우가 반복되고 있습니다. 기존의 선발 방식이 실제 성과를 전혀 예측하지 못했던 것입니다.</a:t>
            </a:r>
          </a:p>
          <a:p>
            <a:endParaRPr lang="en-US" altLang="ko-KR" sz="1950" dirty="0"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  <a:p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따라서 단순히 서류 검토를 강화하거나</a:t>
            </a:r>
            <a:r>
              <a:rPr lang="en-US" altLang="ko-KR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, 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서류 합격자 수를 늘리는 것보다, 채용 단계에서 실제 직무 역량과 </a:t>
            </a:r>
            <a:r>
              <a:rPr lang="ko-KR" altLang="en-US" sz="1950" dirty="0" err="1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컬처핏을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 검증할 수 있도록 '역량 기반 구조화 면접(CBI)' 및 '코딩 테스트(기술 면접)'를 도입하는 대안을 설계</a:t>
            </a:r>
            <a:r>
              <a:rPr lang="ko-KR" altLang="en-US" sz="1950" dirty="0">
                <a:solidFill>
                  <a:srgbClr val="FF00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(3. 대안 설계)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하는 것이 시급합니다. 이 방식을 도입하면, 직무 적합성(P-J </a:t>
            </a:r>
            <a:r>
              <a:rPr lang="ko-KR" altLang="en-US" sz="1950" dirty="0" err="1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Fit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)과 조직 적합성(P-O </a:t>
            </a:r>
            <a:r>
              <a:rPr lang="ko-KR" altLang="en-US" sz="1950" dirty="0" err="1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Fit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)이 높은 인재를 정확히 선별하여 선발의 예측 타당도가 높아지고</a:t>
            </a:r>
            <a:r>
              <a:rPr lang="ko-KR" altLang="en-US" sz="1950" dirty="0">
                <a:solidFill>
                  <a:srgbClr val="FF00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(4. 결과 예측 - 효과)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 '진짜 일 잘하고 우리와 잘 맞는' 개발자를 뽑게 되어 장기적으로 퇴사율이 낮아지고 팀 성과가 향상될 것입니다.</a:t>
            </a:r>
          </a:p>
          <a:p>
            <a:endParaRPr lang="ko-KR" altLang="en-US" sz="1950" dirty="0"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  <a:p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다만, </a:t>
            </a:r>
            <a:r>
              <a:rPr lang="ko-KR" altLang="en-US" sz="1950" dirty="0" err="1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BEI나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 실무 테스트는 설계와 운영에 많은 시간과 비용이 들고 면접관의 전문성이 요구되므로, 핵심 역량에 기반한 명확한 '평가 </a:t>
            </a:r>
            <a:r>
              <a:rPr lang="ko-KR" altLang="en-US" sz="1950" dirty="0" err="1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기준표'를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 마련하고 면접관들을 사전에 철저히 교육하는 보완책을 함께 실행</a:t>
            </a:r>
            <a:r>
              <a:rPr lang="ko-KR" altLang="en-US" sz="1950" dirty="0">
                <a:solidFill>
                  <a:srgbClr val="FF00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(4. 결과 예측 </a:t>
            </a:r>
            <a:r>
              <a:rPr lang="en-US" altLang="ko-KR" sz="1950" dirty="0">
                <a:solidFill>
                  <a:srgbClr val="FF00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–</a:t>
            </a:r>
            <a:r>
              <a:rPr lang="ko-KR" altLang="en-US" sz="1950" dirty="0">
                <a:solidFill>
                  <a:srgbClr val="FF00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 문제와 보완)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해야 합니다.</a:t>
            </a:r>
            <a:endParaRPr lang="en-US" altLang="ko-KR" sz="1950" dirty="0"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  <a:p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또한 구조화 면접은 그 엄격함 때문에 유연성이 부족하다는 문제를 야기할 수 있습니다.</a:t>
            </a:r>
            <a:r>
              <a:rPr lang="ko-KR" altLang="en-US" sz="1950" dirty="0">
                <a:solidFill>
                  <a:srgbClr val="FF00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(4. 결과 예측 - 문제와 보완)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 정해진 질문만 따르다 보니, 지원자의 독창적인 답변이나 예상치 못한 강점을 심층적으로 파고들기 어렵고, 경직된 분위기 탓에 지원자의 진솔한 모습이나 잠재력을 놓칠 위험이 있습니다. '</a:t>
            </a:r>
            <a:r>
              <a:rPr lang="ko-KR" altLang="en-US" sz="1950" dirty="0" err="1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공정성'과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 '</a:t>
            </a:r>
            <a:r>
              <a:rPr lang="ko-KR" altLang="en-US" sz="1950" dirty="0" err="1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신뢰도'를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 확보하기 위한 '표준화된 </a:t>
            </a:r>
            <a:r>
              <a:rPr lang="ko-KR" altLang="en-US" sz="1950" dirty="0" err="1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절차'가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, 반대로 '</a:t>
            </a:r>
            <a:r>
              <a:rPr lang="ko-KR" altLang="en-US" sz="1950" dirty="0" err="1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타당도'의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 일부(지원자의 숨겨진 역량, 문화 적합성)를 측정하는 데는 '</a:t>
            </a:r>
            <a:r>
              <a:rPr lang="ko-KR" altLang="en-US" sz="1950" dirty="0" err="1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경직성'으로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 작용하기 때문입니다. 즉, '모두에게 같은 자(</a:t>
            </a:r>
            <a:r>
              <a:rPr lang="ko-KR" altLang="en-US" sz="1950" dirty="0" err="1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ruler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)'를 들이대는 방식이, 개인의 입체적인 모습을 재단해버리는 '</a:t>
            </a:r>
            <a:r>
              <a:rPr lang="ko-KR" altLang="en-US" sz="1950" dirty="0" err="1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틀'이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 될 수 있다는 것입니다.</a:t>
            </a:r>
          </a:p>
          <a:p>
            <a:endParaRPr lang="ko-KR" altLang="en-US" sz="1950" dirty="0"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  <a:p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때문에 핵심 역량을 검증하는 '구조화된 질문(</a:t>
            </a:r>
            <a:r>
              <a:rPr lang="ko-KR" altLang="en-US" sz="1950" dirty="0" err="1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Structured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)' 부분은 유지하되, 면접 후반부에 지원자의 경험과 답변을 심층 탐색하는 '반(半)구조화된(</a:t>
            </a:r>
            <a:r>
              <a:rPr lang="ko-KR" altLang="en-US" sz="1950" dirty="0" err="1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Semi-structured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)' 세션을 추가하는 '혼합형 </a:t>
            </a:r>
            <a:r>
              <a:rPr lang="ko-KR" altLang="en-US" sz="1950" dirty="0" err="1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면접'을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 대안으로 설계</a:t>
            </a:r>
            <a:r>
              <a:rPr lang="ko-KR" altLang="en-US" sz="1950" dirty="0">
                <a:solidFill>
                  <a:srgbClr val="FF00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(4. 결과 예측 - 문제와 보완)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하는 것을 </a:t>
            </a:r>
            <a:r>
              <a:rPr lang="ko-KR" altLang="en-US" sz="1950" dirty="0" err="1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제안드립니다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4961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04E84-F4AD-A652-31E8-BD7B14D0F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B6AD9B0-7486-4D97-9E54-4DF6C6F7053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5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10" name="Group 10">
            <a:extLst>
              <a:ext uri="{FF2B5EF4-FFF2-40B4-BE49-F238E27FC236}">
                <a16:creationId xmlns:a16="http://schemas.microsoft.com/office/drawing/2014/main" id="{DB2269A7-488D-40FD-24EA-D96F451B70CD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sp>
        <p:nvSpPr>
          <p:cNvPr id="12" name="TextBox 12">
            <a:extLst>
              <a:ext uri="{FF2B5EF4-FFF2-40B4-BE49-F238E27FC236}">
                <a16:creationId xmlns:a16="http://schemas.microsoft.com/office/drawing/2014/main" id="{6E6CB94E-8883-8039-9D9C-AFCE08D5E72F}"/>
              </a:ext>
            </a:extLst>
          </p:cNvPr>
          <p:cNvSpPr txBox="1"/>
          <p:nvPr/>
        </p:nvSpPr>
        <p:spPr>
          <a:xfrm>
            <a:off x="5905500" y="2692400"/>
            <a:ext cx="558800" cy="622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3500" b="0" i="0" u="none" strike="noStrike">
                <a:solidFill>
                  <a:srgbClr val="FFFFFF"/>
                </a:solidFill>
                <a:latin typeface="Pretendard SemiBold"/>
              </a:rPr>
              <a:t>1</a:t>
            </a:r>
          </a:p>
        </p:txBody>
      </p:sp>
      <p:grpSp>
        <p:nvGrpSpPr>
          <p:cNvPr id="17" name="Group 17">
            <a:extLst>
              <a:ext uri="{FF2B5EF4-FFF2-40B4-BE49-F238E27FC236}">
                <a16:creationId xmlns:a16="http://schemas.microsoft.com/office/drawing/2014/main" id="{5BC4417C-9E89-34F5-3742-B261474CE1E0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sp>
        <p:nvSpPr>
          <p:cNvPr id="19" name="TextBox 19">
            <a:extLst>
              <a:ext uri="{FF2B5EF4-FFF2-40B4-BE49-F238E27FC236}">
                <a16:creationId xmlns:a16="http://schemas.microsoft.com/office/drawing/2014/main" id="{CC1C56D2-642D-31B5-06CD-741AAF1D7FBB}"/>
              </a:ext>
            </a:extLst>
          </p:cNvPr>
          <p:cNvSpPr txBox="1"/>
          <p:nvPr/>
        </p:nvSpPr>
        <p:spPr>
          <a:xfrm>
            <a:off x="11811000" y="2692400"/>
            <a:ext cx="558800" cy="622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3500" b="0" i="0" u="none" strike="noStrike">
                <a:solidFill>
                  <a:srgbClr val="FFFFFF"/>
                </a:solidFill>
                <a:latin typeface="Pretendard SemiBold"/>
              </a:rPr>
              <a:t>2</a:t>
            </a:r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B5982E1B-93E0-3D00-FECD-0644DD6DFCEA}"/>
              </a:ext>
            </a:extLst>
          </p:cNvPr>
          <p:cNvSpPr txBox="1"/>
          <p:nvPr/>
        </p:nvSpPr>
        <p:spPr>
          <a:xfrm>
            <a:off x="1409700" y="1968500"/>
            <a:ext cx="3251200" cy="2590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5449"/>
              </a:lnSpc>
            </a:pPr>
            <a:r>
              <a:rPr lang="en-US" altLang="ko-KR" sz="6600" b="0" i="0" u="none" strike="noStrike" dirty="0">
                <a:solidFill>
                  <a:srgbClr val="FFFFFF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2.</a:t>
            </a:r>
          </a:p>
          <a:p>
            <a:pPr lvl="0" algn="l">
              <a:lnSpc>
                <a:spcPct val="95449"/>
              </a:lnSpc>
            </a:pPr>
            <a:r>
              <a:rPr lang="ko-KR" altLang="en-US" sz="5400" dirty="0">
                <a:solidFill>
                  <a:srgbClr val="FFFFFF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핵심역량</a:t>
            </a:r>
            <a:endParaRPr lang="en-US" altLang="ko-KR" sz="5400" dirty="0">
              <a:solidFill>
                <a:srgbClr val="FFFFFF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lvl="0" algn="l">
              <a:lnSpc>
                <a:spcPct val="95449"/>
              </a:lnSpc>
            </a:pPr>
            <a:r>
              <a:rPr lang="ko-KR" altLang="en-US" sz="6600" b="0" i="0" u="none" strike="noStrike" dirty="0">
                <a:solidFill>
                  <a:srgbClr val="FFFFFF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분석</a:t>
            </a:r>
            <a:endParaRPr lang="ko-KR" sz="6600" b="0" i="0" u="none" strike="noStrike" dirty="0">
              <a:solidFill>
                <a:srgbClr val="FFFFFF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pic>
        <p:nvPicPr>
          <p:cNvPr id="22" name="Picture 22">
            <a:extLst>
              <a:ext uri="{FF2B5EF4-FFF2-40B4-BE49-F238E27FC236}">
                <a16:creationId xmlns:a16="http://schemas.microsoft.com/office/drawing/2014/main" id="{F3FC9423-D3BF-ABCF-6976-112690DBB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638300"/>
            <a:ext cx="825500" cy="88900"/>
          </a:xfrm>
          <a:prstGeom prst="rect">
            <a:avLst/>
          </a:prstGeom>
        </p:spPr>
      </p:pic>
      <p:grpSp>
        <p:nvGrpSpPr>
          <p:cNvPr id="23" name="Group 23">
            <a:extLst>
              <a:ext uri="{FF2B5EF4-FFF2-40B4-BE49-F238E27FC236}">
                <a16:creationId xmlns:a16="http://schemas.microsoft.com/office/drawing/2014/main" id="{6321B989-0C14-BD0D-271D-3A44A57A35C9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>
            <a:extLst>
              <a:ext uri="{FF2B5EF4-FFF2-40B4-BE49-F238E27FC236}">
                <a16:creationId xmlns:a16="http://schemas.microsoft.com/office/drawing/2014/main" id="{91C21C31-4664-6340-44AE-59879B87B3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3300" y="457200"/>
            <a:ext cx="13068300" cy="9258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59CD92-ACB3-AD98-9D06-7ABEAD68AAFC}"/>
              </a:ext>
            </a:extLst>
          </p:cNvPr>
          <p:cNvSpPr txBox="1"/>
          <p:nvPr/>
        </p:nvSpPr>
        <p:spPr>
          <a:xfrm>
            <a:off x="4996544" y="839867"/>
            <a:ext cx="12758056" cy="8494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현재 노조가 파업을 예고한 상황은</a:t>
            </a:r>
            <a:r>
              <a:rPr lang="en-US" altLang="ko-KR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, 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교섭 결렬로 인한 </a:t>
            </a:r>
            <a:r>
              <a:rPr lang="en-US" altLang="ko-KR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'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일촉즉발의 위기 상황</a:t>
            </a:r>
            <a:r>
              <a:rPr lang="en-US" altLang="ko-KR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'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입니다</a:t>
            </a:r>
            <a:r>
              <a:rPr lang="en-US" altLang="ko-KR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. </a:t>
            </a:r>
            <a:r>
              <a:rPr lang="en-US" altLang="ko-KR" sz="1950" dirty="0">
                <a:solidFill>
                  <a:srgbClr val="FF00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(1. </a:t>
            </a:r>
            <a:r>
              <a:rPr lang="ko-KR" altLang="en-US" sz="1950" dirty="0">
                <a:solidFill>
                  <a:srgbClr val="FF00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문제 발견</a:t>
            </a:r>
            <a:r>
              <a:rPr lang="en-US" altLang="ko-KR" sz="1950" dirty="0">
                <a:solidFill>
                  <a:srgbClr val="FF00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)</a:t>
            </a:r>
            <a:r>
              <a:rPr lang="en-US" altLang="ko-KR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 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이는 단순히 며칠 생산이 멈추는 것을 넘어</a:t>
            </a:r>
            <a:r>
              <a:rPr lang="en-US" altLang="ko-KR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, 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막대한 매출 손실과 글로벌 고객사의 신뢰 하락</a:t>
            </a:r>
            <a:r>
              <a:rPr lang="en-US" altLang="ko-KR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, 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그리고 향후 몇 년간 지속될 수 있는 노사관계 파탄이라는 심각한 문제입니다</a:t>
            </a:r>
            <a:r>
              <a:rPr lang="en-US" altLang="ko-KR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.</a:t>
            </a:r>
          </a:p>
          <a:p>
            <a:endParaRPr lang="en-US" altLang="ko-KR" sz="1950" dirty="0"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  <a:p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때문에 왜</a:t>
            </a:r>
            <a:r>
              <a:rPr lang="en-US" altLang="ko-KR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(Why) 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이 교섭이 결렬되었는지 근본 원인을 진단</a:t>
            </a:r>
            <a:r>
              <a:rPr lang="en-US" altLang="ko-KR" sz="1950" dirty="0">
                <a:solidFill>
                  <a:srgbClr val="FF00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(2. </a:t>
            </a:r>
            <a:r>
              <a:rPr lang="ko-KR" altLang="en-US" sz="1950" dirty="0">
                <a:solidFill>
                  <a:srgbClr val="FF00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문제 진단</a:t>
            </a:r>
            <a:r>
              <a:rPr lang="en-US" altLang="ko-KR" sz="1950" dirty="0">
                <a:solidFill>
                  <a:srgbClr val="FF00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)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해야 합니다</a:t>
            </a:r>
            <a:r>
              <a:rPr lang="en-US" altLang="ko-KR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. 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제가 양측의 입장을 분석해 보니</a:t>
            </a:r>
            <a:r>
              <a:rPr lang="en-US" altLang="ko-KR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, 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이 문제는 </a:t>
            </a:r>
            <a:r>
              <a:rPr lang="en-US" altLang="ko-KR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'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누가 더 많이 가져가느냐</a:t>
            </a:r>
            <a:r>
              <a:rPr lang="en-US" altLang="ko-KR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'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는 </a:t>
            </a:r>
            <a:r>
              <a:rPr lang="en-US" altLang="ko-KR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'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제로섬</a:t>
            </a:r>
            <a:r>
              <a:rPr lang="en-US" altLang="ko-KR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(Zero-Sum) 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게임</a:t>
            </a:r>
            <a:r>
              <a:rPr lang="en-US" altLang="ko-KR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'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에 갇힌 전형적인 </a:t>
            </a:r>
            <a:r>
              <a:rPr lang="en-US" altLang="ko-KR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'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분배적 교섭</a:t>
            </a:r>
            <a:r>
              <a:rPr lang="en-US" altLang="ko-KR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(Distributive Bargaining)'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의 한계입니다</a:t>
            </a:r>
            <a:r>
              <a:rPr lang="en-US" altLang="ko-KR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. </a:t>
            </a:r>
          </a:p>
          <a:p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노조는 </a:t>
            </a:r>
            <a:r>
              <a:rPr lang="en-US" altLang="ko-KR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'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기본급 </a:t>
            </a:r>
            <a:r>
              <a:rPr lang="en-US" altLang="ko-KR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10% 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인상</a:t>
            </a:r>
            <a:r>
              <a:rPr lang="en-US" altLang="ko-KR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'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이라는 단기적 이익에 집중하고</a:t>
            </a:r>
            <a:r>
              <a:rPr lang="en-US" altLang="ko-KR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, 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회사는 </a:t>
            </a:r>
            <a:r>
              <a:rPr lang="en-US" altLang="ko-KR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'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신규 설비 투자</a:t>
            </a:r>
            <a:r>
              <a:rPr lang="en-US" altLang="ko-KR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'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라는 장기적 생존 논리만 내세우고 있습니다</a:t>
            </a:r>
            <a:r>
              <a:rPr lang="en-US" altLang="ko-KR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. 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노조는 회사의 </a:t>
            </a:r>
            <a:r>
              <a:rPr lang="en-US" altLang="ko-KR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'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투자</a:t>
            </a:r>
            <a:r>
              <a:rPr lang="en-US" altLang="ko-KR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' 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주장을 이익을 숨기려는 명분으로 불신하고</a:t>
            </a:r>
            <a:r>
              <a:rPr lang="en-US" altLang="ko-KR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, 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회사는 노조의 요구를 경쟁 현실을 무시한 과도한 요구로만 보고 있어</a:t>
            </a:r>
            <a:r>
              <a:rPr lang="en-US" altLang="ko-KR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, 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신뢰가 완전히 무너진 상태입니다</a:t>
            </a:r>
            <a:r>
              <a:rPr lang="en-US" altLang="ko-KR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.</a:t>
            </a:r>
          </a:p>
          <a:p>
            <a:endParaRPr lang="en-US" altLang="ko-KR" sz="1950" dirty="0"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  <a:p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따라서 </a:t>
            </a:r>
            <a:r>
              <a:rPr lang="en-US" altLang="ko-KR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'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기본급 </a:t>
            </a:r>
            <a:r>
              <a:rPr lang="en-US" altLang="ko-KR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2% vs 10%'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라는 숫자 싸움을 즉각 멈추고</a:t>
            </a:r>
            <a:r>
              <a:rPr lang="en-US" altLang="ko-KR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, 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교섭의 </a:t>
            </a:r>
            <a:r>
              <a:rPr lang="en-US" altLang="ko-KR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'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판</a:t>
            </a:r>
            <a:r>
              <a:rPr lang="en-US" altLang="ko-KR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' 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자체를 바꾸는 대안을 설계</a:t>
            </a:r>
            <a:r>
              <a:rPr lang="en-US" altLang="ko-KR" sz="1950" dirty="0">
                <a:solidFill>
                  <a:srgbClr val="FF00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(3. </a:t>
            </a:r>
            <a:r>
              <a:rPr lang="ko-KR" altLang="en-US" sz="1950" dirty="0">
                <a:solidFill>
                  <a:srgbClr val="FF00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대안 설계</a:t>
            </a:r>
            <a:r>
              <a:rPr lang="en-US" altLang="ko-KR" sz="1950" dirty="0">
                <a:solidFill>
                  <a:srgbClr val="FF00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)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하는 것이 시급합니다</a:t>
            </a:r>
            <a:r>
              <a:rPr lang="en-US" altLang="ko-KR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. 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저는 이 </a:t>
            </a:r>
            <a:r>
              <a:rPr lang="en-US" altLang="ko-KR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'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제로섬</a:t>
            </a:r>
            <a:r>
              <a:rPr lang="en-US" altLang="ko-KR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' 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게임을 </a:t>
            </a:r>
            <a:r>
              <a:rPr lang="en-US" altLang="ko-KR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'</a:t>
            </a:r>
            <a:r>
              <a:rPr lang="ko-KR" altLang="en-US" sz="1950" dirty="0" err="1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윈윈</a:t>
            </a:r>
            <a:r>
              <a:rPr lang="en-US" altLang="ko-KR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(Win-Win)' 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게임으로 전환하는 </a:t>
            </a:r>
            <a:r>
              <a:rPr lang="en-US" altLang="ko-KR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'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통합적 교섭</a:t>
            </a:r>
            <a:r>
              <a:rPr lang="en-US" altLang="ko-KR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(Integrative Bargaining)' 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전략을 제안합니다</a:t>
            </a:r>
            <a:r>
              <a:rPr lang="en-US" altLang="ko-KR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.</a:t>
            </a:r>
          </a:p>
          <a:p>
            <a:endParaRPr lang="en-US" altLang="ko-KR" sz="1950" dirty="0"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  <a:p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구체적으로</a:t>
            </a:r>
            <a:r>
              <a:rPr lang="en-US" altLang="ko-KR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, '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기본급 인상</a:t>
            </a:r>
            <a:r>
              <a:rPr lang="en-US" altLang="ko-KR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'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은 경쟁사 수준에서 최소화하는 대신</a:t>
            </a:r>
            <a:r>
              <a:rPr lang="en-US" altLang="ko-KR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, 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회사가 절실한 </a:t>
            </a:r>
            <a:r>
              <a:rPr lang="en-US" altLang="ko-KR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'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신규 설비 투자 후 발생하는 초과 이익</a:t>
            </a:r>
            <a:r>
              <a:rPr lang="en-US" altLang="ko-KR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'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을 노사가 공정하게 공유하는 </a:t>
            </a:r>
            <a:r>
              <a:rPr lang="en-US" altLang="ko-KR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'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이익분배제도</a:t>
            </a:r>
            <a:r>
              <a:rPr lang="en-US" altLang="ko-KR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(Profit Sharing, PS)' 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도입을 </a:t>
            </a:r>
            <a:r>
              <a:rPr lang="ko-KR" altLang="en-US" sz="1950" dirty="0" err="1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역제안하는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 것입니다</a:t>
            </a:r>
            <a:r>
              <a:rPr lang="en-US" altLang="ko-KR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. 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또한</a:t>
            </a:r>
            <a:r>
              <a:rPr lang="en-US" altLang="ko-KR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, '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정년 연장</a:t>
            </a:r>
            <a:r>
              <a:rPr lang="en-US" altLang="ko-KR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' 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요구는 회사가 필요로 하는 </a:t>
            </a:r>
            <a:r>
              <a:rPr lang="en-US" altLang="ko-KR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'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신규 설비 운영을 위한 기술 교육 이수</a:t>
            </a:r>
            <a:r>
              <a:rPr lang="en-US" altLang="ko-KR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(</a:t>
            </a:r>
            <a:r>
              <a:rPr lang="ko-KR" altLang="en-US" sz="1950" dirty="0" err="1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리스킬링</a:t>
            </a:r>
            <a:r>
              <a:rPr lang="en-US" altLang="ko-KR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)'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와 연계하여</a:t>
            </a:r>
            <a:r>
              <a:rPr lang="en-US" altLang="ko-KR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, 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고용 안정과 생산성 향상을 맞바꾸는 안을 설계해야 합니다</a:t>
            </a:r>
            <a:r>
              <a:rPr lang="en-US" altLang="ko-KR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.</a:t>
            </a:r>
          </a:p>
          <a:p>
            <a:endParaRPr lang="en-US" altLang="ko-KR" sz="1950" dirty="0"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  <a:p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이 방식을 도입하면</a:t>
            </a:r>
            <a:r>
              <a:rPr lang="en-US" altLang="ko-KR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, 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노조는 </a:t>
            </a:r>
            <a:r>
              <a:rPr lang="en-US" altLang="ko-KR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'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투명한 경영 성과</a:t>
            </a:r>
            <a:r>
              <a:rPr lang="en-US" altLang="ko-KR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'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를 </a:t>
            </a:r>
            <a:r>
              <a:rPr lang="ko-KR" altLang="en-US" sz="1950" dirty="0" err="1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공유받고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 </a:t>
            </a:r>
            <a:r>
              <a:rPr lang="en-US" altLang="ko-KR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'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미래 이익</a:t>
            </a:r>
            <a:r>
              <a:rPr lang="en-US" altLang="ko-KR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'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에 대한 기대를 가질 수 있으며</a:t>
            </a:r>
            <a:r>
              <a:rPr lang="en-US" altLang="ko-KR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, 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회사는 </a:t>
            </a:r>
            <a:r>
              <a:rPr lang="en-US" altLang="ko-KR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'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파업을 막고</a:t>
            </a:r>
            <a:r>
              <a:rPr lang="en-US" altLang="ko-KR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' 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당장의 인건비 부담을 줄여 </a:t>
            </a:r>
            <a:r>
              <a:rPr lang="en-US" altLang="ko-KR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'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신규 투자를 단행</a:t>
            </a:r>
            <a:r>
              <a:rPr lang="en-US" altLang="ko-KR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'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할 명분과 재원을 확보하게 됩니다</a:t>
            </a:r>
            <a:r>
              <a:rPr lang="en-US" altLang="ko-KR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. </a:t>
            </a:r>
            <a:r>
              <a:rPr lang="en-US" altLang="ko-KR" sz="1950" dirty="0">
                <a:solidFill>
                  <a:srgbClr val="FF00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(4. </a:t>
            </a:r>
            <a:r>
              <a:rPr lang="ko-KR" altLang="en-US" sz="1950" dirty="0">
                <a:solidFill>
                  <a:srgbClr val="FF00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결과 예측 </a:t>
            </a:r>
            <a:r>
              <a:rPr lang="en-US" altLang="ko-KR" sz="1950" dirty="0">
                <a:solidFill>
                  <a:srgbClr val="FF00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- </a:t>
            </a:r>
            <a:r>
              <a:rPr lang="ko-KR" altLang="en-US" sz="1950" dirty="0">
                <a:solidFill>
                  <a:srgbClr val="FF00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효과</a:t>
            </a:r>
            <a:r>
              <a:rPr lang="en-US" altLang="ko-KR" sz="1950" dirty="0">
                <a:solidFill>
                  <a:srgbClr val="FF00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)</a:t>
            </a:r>
            <a:r>
              <a:rPr lang="en-US" altLang="ko-KR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 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이는 양측의 목표를 동시에 달성하여 노사 파트너십을 구축하는 계기가 될 것입니다</a:t>
            </a:r>
            <a:r>
              <a:rPr lang="en-US" altLang="ko-KR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.</a:t>
            </a:r>
          </a:p>
          <a:p>
            <a:endParaRPr lang="en-US" altLang="ko-KR" sz="1950" dirty="0"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  <a:p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다만</a:t>
            </a:r>
            <a:r>
              <a:rPr lang="en-US" altLang="ko-KR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, 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이 방식은 </a:t>
            </a:r>
            <a:r>
              <a:rPr lang="en-US" altLang="ko-KR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'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회사의 재무 정보를 얼마나 투명하게 공개할 것인가</a:t>
            </a:r>
            <a:r>
              <a:rPr lang="en-US" altLang="ko-KR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'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라는 새로운 갈등을 낳을 수 있습니다</a:t>
            </a:r>
            <a:r>
              <a:rPr lang="en-US" altLang="ko-KR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. </a:t>
            </a:r>
            <a:r>
              <a:rPr lang="en-US" altLang="ko-KR" sz="1950" dirty="0">
                <a:solidFill>
                  <a:srgbClr val="FF00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(4. </a:t>
            </a:r>
            <a:r>
              <a:rPr lang="ko-KR" altLang="en-US" sz="1950" dirty="0">
                <a:solidFill>
                  <a:srgbClr val="FF00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결과 예측 </a:t>
            </a:r>
            <a:r>
              <a:rPr lang="en-US" altLang="ko-KR" sz="1950" dirty="0">
                <a:solidFill>
                  <a:srgbClr val="FF00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- </a:t>
            </a:r>
            <a:r>
              <a:rPr lang="ko-KR" altLang="en-US" sz="1950" dirty="0">
                <a:solidFill>
                  <a:srgbClr val="FF00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문제와 보완</a:t>
            </a:r>
            <a:r>
              <a:rPr lang="en-US" altLang="ko-KR" sz="1950" dirty="0">
                <a:solidFill>
                  <a:srgbClr val="FF00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)</a:t>
            </a:r>
            <a:r>
              <a:rPr lang="en-US" altLang="ko-KR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 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노조가 회사의 회계 자료와 이익 산정 기준을 불신하면</a:t>
            </a:r>
            <a:r>
              <a:rPr lang="en-US" altLang="ko-KR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, 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이익분배제도는 또 다른 갈등의 불씨가 될 수 있습니다</a:t>
            </a:r>
            <a:r>
              <a:rPr lang="en-US" altLang="ko-KR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. 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때문에</a:t>
            </a:r>
            <a:r>
              <a:rPr lang="en-US" altLang="ko-KR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, 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이익 배분의 산정 기준을 결정하는 과정에 노조 측이 추천하는 전문가</a:t>
            </a:r>
            <a:r>
              <a:rPr lang="en-US" altLang="ko-KR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(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회계사 등</a:t>
            </a:r>
            <a:r>
              <a:rPr lang="en-US" altLang="ko-KR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)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를 참여시키고</a:t>
            </a:r>
            <a:r>
              <a:rPr lang="en-US" altLang="ko-KR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, 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모든 산정 근거를 투명하게 공개하는 </a:t>
            </a:r>
            <a:r>
              <a:rPr lang="en-US" altLang="ko-KR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'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경영 투명성 확보</a:t>
            </a:r>
            <a:r>
              <a:rPr lang="en-US" altLang="ko-KR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' </a:t>
            </a:r>
            <a:r>
              <a:rPr lang="ko-KR" altLang="en-US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조치를 반드시 병행하는 보완책을 함께 실행해야 합니다</a:t>
            </a:r>
            <a:r>
              <a:rPr lang="en-US" altLang="ko-KR" sz="195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0665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F38E63-1F7D-36DA-968D-B3E0E913B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4434624-117C-DB9B-1E89-B97BB2A0057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5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C7D1B690-D4FC-579B-5285-57262E8979DD}"/>
              </a:ext>
            </a:extLst>
          </p:cNvPr>
          <p:cNvSpPr txBox="1"/>
          <p:nvPr/>
        </p:nvSpPr>
        <p:spPr>
          <a:xfrm>
            <a:off x="7505700" y="9207500"/>
            <a:ext cx="10401300" cy="1600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99600"/>
              </a:lnSpc>
            </a:pPr>
            <a:r>
              <a:rPr lang="en-US" sz="9000" b="0" i="0" u="none" strike="noStrike" spc="-400">
                <a:solidFill>
                  <a:srgbClr val="FFFFFF">
                    <a:alpha val="14902"/>
                  </a:srgbClr>
                </a:solidFill>
                <a:latin typeface="LINE Seed Sans TH Bold"/>
              </a:rPr>
              <a:t>CONCLUSION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A8E8AE8-4F34-030C-1EF4-D32D042AB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" y="457200"/>
            <a:ext cx="17449800" cy="92583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3E33E1C0-B6FD-BFAD-40F9-A5DE635A5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1638300"/>
            <a:ext cx="825500" cy="88900"/>
          </a:xfrm>
          <a:prstGeom prst="rect">
            <a:avLst/>
          </a:prstGeom>
        </p:spPr>
      </p:pic>
      <p:sp>
        <p:nvSpPr>
          <p:cNvPr id="8" name="TextBox 21">
            <a:extLst>
              <a:ext uri="{FF2B5EF4-FFF2-40B4-BE49-F238E27FC236}">
                <a16:creationId xmlns:a16="http://schemas.microsoft.com/office/drawing/2014/main" id="{F84BAFFC-D1ED-8FF1-5F3C-39AD308CB24B}"/>
              </a:ext>
            </a:extLst>
          </p:cNvPr>
          <p:cNvSpPr txBox="1"/>
          <p:nvPr/>
        </p:nvSpPr>
        <p:spPr>
          <a:xfrm>
            <a:off x="1409700" y="1968500"/>
            <a:ext cx="3251200" cy="2590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5449"/>
              </a:lnSpc>
            </a:pPr>
            <a:r>
              <a:rPr lang="en-US" altLang="ko-KR" sz="6600" b="0" i="0" u="none" strike="noStrike" dirty="0">
                <a:solidFill>
                  <a:srgbClr val="00206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2.</a:t>
            </a:r>
          </a:p>
          <a:p>
            <a:pPr lvl="0" algn="l">
              <a:lnSpc>
                <a:spcPct val="95449"/>
              </a:lnSpc>
            </a:pPr>
            <a:r>
              <a:rPr lang="ko-KR" altLang="en-US" sz="5400" dirty="0">
                <a:solidFill>
                  <a:srgbClr val="002060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핵심역량</a:t>
            </a:r>
            <a:endParaRPr lang="en-US" altLang="ko-KR" sz="5400" dirty="0">
              <a:solidFill>
                <a:srgbClr val="002060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lvl="0" algn="l">
              <a:lnSpc>
                <a:spcPct val="95449"/>
              </a:lnSpc>
            </a:pPr>
            <a:r>
              <a:rPr lang="ko-KR" altLang="en-US" sz="6600" b="0" i="0" u="none" strike="noStrike" dirty="0">
                <a:solidFill>
                  <a:srgbClr val="00206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분석</a:t>
            </a:r>
            <a:endParaRPr lang="ko-KR" sz="6600" b="0" i="0" u="none" strike="noStrike" dirty="0">
              <a:solidFill>
                <a:srgbClr val="002060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646D4FC5-12EF-883D-80B8-8219482CAE3F}"/>
              </a:ext>
            </a:extLst>
          </p:cNvPr>
          <p:cNvGrpSpPr/>
          <p:nvPr/>
        </p:nvGrpSpPr>
        <p:grpSpPr>
          <a:xfrm>
            <a:off x="5867400" y="1028700"/>
            <a:ext cx="787400" cy="787400"/>
            <a:chOff x="5295900" y="1651000"/>
            <a:chExt cx="787400" cy="787400"/>
          </a:xfrm>
        </p:grpSpPr>
        <p:pic>
          <p:nvPicPr>
            <p:cNvPr id="13" name="Picture 13">
              <a:extLst>
                <a:ext uri="{FF2B5EF4-FFF2-40B4-BE49-F238E27FC236}">
                  <a16:creationId xmlns:a16="http://schemas.microsoft.com/office/drawing/2014/main" id="{EDCCB282-A40C-1D67-EB2C-F0C27330F3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95900" y="1651000"/>
              <a:ext cx="787400" cy="787400"/>
            </a:xfrm>
            <a:prstGeom prst="rect">
              <a:avLst/>
            </a:prstGeom>
          </p:spPr>
        </p:pic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0249FDC4-4426-6E89-7F43-3A7D0328C38A}"/>
                </a:ext>
              </a:extLst>
            </p:cNvPr>
            <p:cNvSpPr txBox="1"/>
            <p:nvPr/>
          </p:nvSpPr>
          <p:spPr>
            <a:xfrm>
              <a:off x="5429250" y="1752600"/>
              <a:ext cx="520700" cy="5715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ctr">
                <a:lnSpc>
                  <a:spcPct val="99600"/>
                </a:lnSpc>
              </a:pPr>
              <a:r>
                <a:rPr lang="en-US" sz="3200" b="0" i="0" u="none" strike="noStrike" dirty="0">
                  <a:solidFill>
                    <a:srgbClr val="FFFFFF"/>
                  </a:solidFill>
                  <a:latin typeface="Pretendard SemiBold"/>
                </a:rPr>
                <a:t>1</a:t>
              </a: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A43BEE68-67D7-E9F2-74AB-7D717B935A76}"/>
              </a:ext>
            </a:extLst>
          </p:cNvPr>
          <p:cNvGrpSpPr/>
          <p:nvPr/>
        </p:nvGrpSpPr>
        <p:grpSpPr>
          <a:xfrm>
            <a:off x="5867400" y="2095500"/>
            <a:ext cx="787400" cy="787400"/>
            <a:chOff x="5295900" y="3632200"/>
            <a:chExt cx="787400" cy="787400"/>
          </a:xfrm>
        </p:grpSpPr>
        <p:pic>
          <p:nvPicPr>
            <p:cNvPr id="15" name="Picture 13">
              <a:extLst>
                <a:ext uri="{FF2B5EF4-FFF2-40B4-BE49-F238E27FC236}">
                  <a16:creationId xmlns:a16="http://schemas.microsoft.com/office/drawing/2014/main" id="{088DFD6F-3414-3DC2-1BBF-9D500359BD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95900" y="3632200"/>
              <a:ext cx="787400" cy="787400"/>
            </a:xfrm>
            <a:prstGeom prst="rect">
              <a:avLst/>
            </a:prstGeom>
          </p:spPr>
        </p:pic>
        <p:sp>
          <p:nvSpPr>
            <p:cNvPr id="16" name="TextBox 14">
              <a:extLst>
                <a:ext uri="{FF2B5EF4-FFF2-40B4-BE49-F238E27FC236}">
                  <a16:creationId xmlns:a16="http://schemas.microsoft.com/office/drawing/2014/main" id="{8BF1816B-B417-5847-E420-17FE5B5F9F95}"/>
                </a:ext>
              </a:extLst>
            </p:cNvPr>
            <p:cNvSpPr txBox="1"/>
            <p:nvPr/>
          </p:nvSpPr>
          <p:spPr>
            <a:xfrm>
              <a:off x="5429250" y="3733800"/>
              <a:ext cx="520700" cy="5715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ctr">
                <a:lnSpc>
                  <a:spcPct val="99600"/>
                </a:lnSpc>
              </a:pPr>
              <a:r>
                <a:rPr lang="en-US" sz="3200" b="0" i="0" u="none" strike="noStrike" dirty="0">
                  <a:solidFill>
                    <a:srgbClr val="FFFFFF"/>
                  </a:solidFill>
                  <a:latin typeface="Pretendard SemiBold"/>
                </a:rPr>
                <a:t>2</a:t>
              </a:r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C5D4C2CC-88EB-D846-E583-0F28B08F2BA0}"/>
              </a:ext>
            </a:extLst>
          </p:cNvPr>
          <p:cNvGrpSpPr/>
          <p:nvPr/>
        </p:nvGrpSpPr>
        <p:grpSpPr>
          <a:xfrm>
            <a:off x="5867400" y="3162300"/>
            <a:ext cx="787400" cy="787400"/>
            <a:chOff x="5295900" y="6134100"/>
            <a:chExt cx="787400" cy="787400"/>
          </a:xfrm>
        </p:grpSpPr>
        <p:pic>
          <p:nvPicPr>
            <p:cNvPr id="17" name="Picture 13">
              <a:extLst>
                <a:ext uri="{FF2B5EF4-FFF2-40B4-BE49-F238E27FC236}">
                  <a16:creationId xmlns:a16="http://schemas.microsoft.com/office/drawing/2014/main" id="{32B87653-32ED-2256-BBE2-0EA295858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95900" y="6134100"/>
              <a:ext cx="787400" cy="787400"/>
            </a:xfrm>
            <a:prstGeom prst="rect">
              <a:avLst/>
            </a:prstGeom>
          </p:spPr>
        </p:pic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A0ADC7A5-CF80-7C6E-944E-C79FD89B4FFC}"/>
                </a:ext>
              </a:extLst>
            </p:cNvPr>
            <p:cNvSpPr txBox="1"/>
            <p:nvPr/>
          </p:nvSpPr>
          <p:spPr>
            <a:xfrm>
              <a:off x="5429250" y="6235700"/>
              <a:ext cx="520700" cy="5715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ctr">
                <a:lnSpc>
                  <a:spcPct val="99600"/>
                </a:lnSpc>
              </a:pPr>
              <a:r>
                <a:rPr lang="en-US" sz="3200" b="0" i="0" u="none" strike="noStrike" dirty="0">
                  <a:solidFill>
                    <a:srgbClr val="FFFFFF"/>
                  </a:solidFill>
                  <a:latin typeface="Pretendard SemiBold"/>
                </a:rPr>
                <a:t>3</a:t>
              </a: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C5EDB66F-A6E9-DDD8-5D7E-B860A837FAAF}"/>
              </a:ext>
            </a:extLst>
          </p:cNvPr>
          <p:cNvGrpSpPr/>
          <p:nvPr/>
        </p:nvGrpSpPr>
        <p:grpSpPr>
          <a:xfrm>
            <a:off x="5867400" y="4229100"/>
            <a:ext cx="787400" cy="787400"/>
            <a:chOff x="5295900" y="8242300"/>
            <a:chExt cx="787400" cy="787400"/>
          </a:xfrm>
        </p:grpSpPr>
        <p:pic>
          <p:nvPicPr>
            <p:cNvPr id="19" name="Picture 13">
              <a:extLst>
                <a:ext uri="{FF2B5EF4-FFF2-40B4-BE49-F238E27FC236}">
                  <a16:creationId xmlns:a16="http://schemas.microsoft.com/office/drawing/2014/main" id="{CA6DCF57-99BF-2AEF-8833-66A928F6E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95900" y="8242300"/>
              <a:ext cx="787400" cy="787400"/>
            </a:xfrm>
            <a:prstGeom prst="rect">
              <a:avLst/>
            </a:prstGeom>
          </p:spPr>
        </p:pic>
        <p:sp>
          <p:nvSpPr>
            <p:cNvPr id="20" name="TextBox 14">
              <a:extLst>
                <a:ext uri="{FF2B5EF4-FFF2-40B4-BE49-F238E27FC236}">
                  <a16:creationId xmlns:a16="http://schemas.microsoft.com/office/drawing/2014/main" id="{87FD05CE-897A-AA42-8A05-D330C41BA3C8}"/>
                </a:ext>
              </a:extLst>
            </p:cNvPr>
            <p:cNvSpPr txBox="1"/>
            <p:nvPr/>
          </p:nvSpPr>
          <p:spPr>
            <a:xfrm>
              <a:off x="5429250" y="8343900"/>
              <a:ext cx="520700" cy="5715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ctr">
                <a:lnSpc>
                  <a:spcPct val="99600"/>
                </a:lnSpc>
              </a:pPr>
              <a:r>
                <a:rPr lang="en-US" sz="3200" b="0" i="0" u="none" strike="noStrike" dirty="0">
                  <a:solidFill>
                    <a:srgbClr val="FFFFFF"/>
                  </a:solidFill>
                  <a:latin typeface="Pretendard SemiBold"/>
                </a:rPr>
                <a:t>4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65EBE1C-198C-4D6E-E9E2-8647D76F4715}"/>
              </a:ext>
            </a:extLst>
          </p:cNvPr>
          <p:cNvSpPr txBox="1"/>
          <p:nvPr/>
        </p:nvSpPr>
        <p:spPr>
          <a:xfrm>
            <a:off x="6981190" y="1160790"/>
            <a:ext cx="2653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문제를 발견하기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DBFECB3-5EA4-5E33-23B2-1BC3C21F1A70}"/>
              </a:ext>
            </a:extLst>
          </p:cNvPr>
          <p:cNvSpPr txBox="1"/>
          <p:nvPr/>
        </p:nvSpPr>
        <p:spPr>
          <a:xfrm>
            <a:off x="6981190" y="2227590"/>
            <a:ext cx="2653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문제를 진단하기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9CC3629-A16A-DF60-9986-9F6149381A00}"/>
              </a:ext>
            </a:extLst>
          </p:cNvPr>
          <p:cNvSpPr txBox="1"/>
          <p:nvPr/>
        </p:nvSpPr>
        <p:spPr>
          <a:xfrm>
            <a:off x="6981190" y="3294390"/>
            <a:ext cx="6070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문제에 적용할 수 있는 대안을 설계하기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4911B14-B5B4-8856-013D-AD3301D96A46}"/>
              </a:ext>
            </a:extLst>
          </p:cNvPr>
          <p:cNvSpPr txBox="1"/>
          <p:nvPr/>
        </p:nvSpPr>
        <p:spPr>
          <a:xfrm>
            <a:off x="6981190" y="4361190"/>
            <a:ext cx="8199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문제에 대안을 적용했을 때 결과를 예상하고 보완하기</a:t>
            </a:r>
          </a:p>
        </p:txBody>
      </p:sp>
      <p:pic>
        <p:nvPicPr>
          <p:cNvPr id="29" name="Picture 6">
            <a:extLst>
              <a:ext uri="{FF2B5EF4-FFF2-40B4-BE49-F238E27FC236}">
                <a16:creationId xmlns:a16="http://schemas.microsoft.com/office/drawing/2014/main" id="{C15BDB7C-056E-5B06-35C4-7FF788E1BFCF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90000"/>
          </a:blip>
          <a:stretch>
            <a:fillRect/>
          </a:stretch>
        </p:blipFill>
        <p:spPr>
          <a:xfrm>
            <a:off x="5651500" y="5570210"/>
            <a:ext cx="11645900" cy="3693180"/>
          </a:xfrm>
          <a:prstGeom prst="rect">
            <a:avLst/>
          </a:prstGeom>
        </p:spPr>
      </p:pic>
      <p:pic>
        <p:nvPicPr>
          <p:cNvPr id="30" name="Picture 7">
            <a:extLst>
              <a:ext uri="{FF2B5EF4-FFF2-40B4-BE49-F238E27FC236}">
                <a16:creationId xmlns:a16="http://schemas.microsoft.com/office/drawing/2014/main" id="{9C0B095B-1287-355A-D8A0-6ADE071484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42650" y="6057900"/>
            <a:ext cx="863600" cy="5334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DF0EABD-91F9-EA06-A0FD-FEC84EFBB072}"/>
              </a:ext>
            </a:extLst>
          </p:cNvPr>
          <p:cNvSpPr txBox="1"/>
          <p:nvPr/>
        </p:nvSpPr>
        <p:spPr>
          <a:xfrm>
            <a:off x="6153150" y="7150667"/>
            <a:ext cx="1064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>
                <a:solidFill>
                  <a:schemeClr val="bg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개념정의</a:t>
            </a:r>
            <a:r>
              <a:rPr lang="en-US" altLang="ko-KR" sz="3600" dirty="0">
                <a:solidFill>
                  <a:schemeClr val="bg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, </a:t>
            </a:r>
            <a:r>
              <a:rPr lang="ko-KR" altLang="en-US" sz="3600" dirty="0">
                <a:solidFill>
                  <a:schemeClr val="bg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유형</a:t>
            </a:r>
            <a:r>
              <a:rPr lang="en-US" altLang="ko-KR" sz="3600" dirty="0">
                <a:solidFill>
                  <a:schemeClr val="bg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, </a:t>
            </a:r>
            <a:r>
              <a:rPr lang="ko-KR" altLang="en-US" sz="3600" dirty="0">
                <a:solidFill>
                  <a:schemeClr val="bg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장점과 단점</a:t>
            </a:r>
            <a:r>
              <a:rPr lang="en-US" altLang="ko-KR" sz="3600" dirty="0">
                <a:solidFill>
                  <a:schemeClr val="bg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, </a:t>
            </a:r>
            <a:r>
              <a:rPr lang="ko-KR" altLang="en-US" sz="3600" dirty="0">
                <a:solidFill>
                  <a:schemeClr val="bg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실무상 시사점과 </a:t>
            </a:r>
            <a:r>
              <a:rPr lang="ko-KR" altLang="en-US" sz="3600" dirty="0" err="1">
                <a:solidFill>
                  <a:schemeClr val="bg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비판점</a:t>
            </a:r>
            <a:r>
              <a:rPr lang="en-US" altLang="ko-KR" sz="3600" dirty="0">
                <a:solidFill>
                  <a:schemeClr val="bg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, </a:t>
            </a:r>
            <a:r>
              <a:rPr lang="ko-KR" altLang="en-US" sz="3600" dirty="0">
                <a:solidFill>
                  <a:schemeClr val="bg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활용방안</a:t>
            </a:r>
            <a:r>
              <a:rPr lang="en-US" altLang="ko-KR" sz="3600" dirty="0">
                <a:solidFill>
                  <a:schemeClr val="bg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, </a:t>
            </a:r>
            <a:r>
              <a:rPr lang="ko-KR" altLang="en-US" sz="3600" dirty="0">
                <a:solidFill>
                  <a:schemeClr val="bg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대응방안</a:t>
            </a:r>
            <a:r>
              <a:rPr lang="en-US" altLang="ko-KR" sz="3600" dirty="0">
                <a:solidFill>
                  <a:schemeClr val="bg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, </a:t>
            </a:r>
            <a:r>
              <a:rPr lang="ko-KR" altLang="en-US" sz="3600" dirty="0">
                <a:solidFill>
                  <a:schemeClr val="bg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관리방안</a:t>
            </a:r>
          </a:p>
        </p:txBody>
      </p:sp>
    </p:spTree>
    <p:extLst>
      <p:ext uri="{BB962C8B-B14F-4D97-AF65-F5344CB8AC3E}">
        <p14:creationId xmlns:p14="http://schemas.microsoft.com/office/powerpoint/2010/main" val="1261477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FFCFF8-7168-BFCD-888F-647916603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E067C9C-4BDC-2CE7-821D-597670B504D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5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19D087C2-C4B2-98DC-70D6-08A05DB1DB30}"/>
              </a:ext>
            </a:extLst>
          </p:cNvPr>
          <p:cNvSpPr txBox="1"/>
          <p:nvPr/>
        </p:nvSpPr>
        <p:spPr>
          <a:xfrm>
            <a:off x="7505700" y="9207500"/>
            <a:ext cx="10401300" cy="1600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99600"/>
              </a:lnSpc>
            </a:pPr>
            <a:r>
              <a:rPr lang="en-US" sz="9000" b="0" i="0" u="none" strike="noStrike" spc="-400">
                <a:solidFill>
                  <a:srgbClr val="FFFFFF">
                    <a:alpha val="14902"/>
                  </a:srgbClr>
                </a:solidFill>
                <a:latin typeface="LINE Seed Sans TH Bold"/>
              </a:rPr>
              <a:t>CONCLUSION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4C8F14B-2F07-3BFC-619D-50F8B63FC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" y="457200"/>
            <a:ext cx="17449800" cy="92583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AE7BE0FF-EC84-3AB5-90F0-C50B81A4A9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1638300"/>
            <a:ext cx="825500" cy="8890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7856A52C-F9C7-E41E-4C82-63CA35E584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5100" y="1511150"/>
            <a:ext cx="3581400" cy="2922954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63ECD103-B184-E82D-C4FF-188DBA7196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6400" y="1511150"/>
            <a:ext cx="3581400" cy="293293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10DBD47E-68DE-DBEA-B5CD-2E47978C49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09600" y="1574650"/>
            <a:ext cx="3581400" cy="2883050"/>
          </a:xfrm>
          <a:prstGeom prst="rect">
            <a:avLst/>
          </a:prstGeom>
        </p:spPr>
      </p:pic>
      <p:sp>
        <p:nvSpPr>
          <p:cNvPr id="19" name="TextBox 21">
            <a:extLst>
              <a:ext uri="{FF2B5EF4-FFF2-40B4-BE49-F238E27FC236}">
                <a16:creationId xmlns:a16="http://schemas.microsoft.com/office/drawing/2014/main" id="{CE17FB85-DDB7-1A40-6AFB-766429A0504C}"/>
              </a:ext>
            </a:extLst>
          </p:cNvPr>
          <p:cNvSpPr txBox="1"/>
          <p:nvPr/>
        </p:nvSpPr>
        <p:spPr>
          <a:xfrm>
            <a:off x="1409700" y="1968500"/>
            <a:ext cx="3251200" cy="2590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5449"/>
              </a:lnSpc>
            </a:pPr>
            <a:r>
              <a:rPr lang="en-US" altLang="ko-KR" sz="6600" b="0" i="0" u="none" strike="noStrike" dirty="0">
                <a:solidFill>
                  <a:srgbClr val="00206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3.</a:t>
            </a:r>
          </a:p>
          <a:p>
            <a:pPr lvl="0" algn="l">
              <a:lnSpc>
                <a:spcPct val="95449"/>
              </a:lnSpc>
            </a:pPr>
            <a:r>
              <a:rPr lang="ko-KR" altLang="en-US" sz="4800" dirty="0">
                <a:solidFill>
                  <a:srgbClr val="002060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핵심목표와</a:t>
            </a:r>
            <a:endParaRPr lang="en-US" altLang="ko-KR" sz="4800" dirty="0">
              <a:solidFill>
                <a:srgbClr val="002060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lvl="0" algn="l">
              <a:lnSpc>
                <a:spcPct val="95449"/>
              </a:lnSpc>
            </a:pPr>
            <a:r>
              <a:rPr lang="ko-KR" altLang="en-US" sz="6000" b="0" i="0" u="none" strike="noStrike" dirty="0">
                <a:solidFill>
                  <a:srgbClr val="00206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학습방법</a:t>
            </a:r>
            <a:endParaRPr lang="ko-KR" sz="6000" b="0" i="0" u="none" strike="noStrike" dirty="0">
              <a:solidFill>
                <a:srgbClr val="002060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pic>
        <p:nvPicPr>
          <p:cNvPr id="20" name="Picture 11">
            <a:extLst>
              <a:ext uri="{FF2B5EF4-FFF2-40B4-BE49-F238E27FC236}">
                <a16:creationId xmlns:a16="http://schemas.microsoft.com/office/drawing/2014/main" id="{CEA48445-412F-D8D7-53AC-E2F62808EE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7800" y="1181927"/>
            <a:ext cx="850900" cy="850900"/>
          </a:xfrm>
          <a:prstGeom prst="rect">
            <a:avLst/>
          </a:prstGeom>
        </p:spPr>
      </p:pic>
      <p:pic>
        <p:nvPicPr>
          <p:cNvPr id="21" name="Picture 18">
            <a:extLst>
              <a:ext uri="{FF2B5EF4-FFF2-40B4-BE49-F238E27FC236}">
                <a16:creationId xmlns:a16="http://schemas.microsoft.com/office/drawing/2014/main" id="{C20F55C8-5BE7-9E60-A169-2783B64F1B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9200" y="1181927"/>
            <a:ext cx="850900" cy="850900"/>
          </a:xfrm>
          <a:prstGeom prst="rect">
            <a:avLst/>
          </a:prstGeom>
        </p:spPr>
      </p:pic>
      <p:pic>
        <p:nvPicPr>
          <p:cNvPr id="22" name="Picture 24">
            <a:extLst>
              <a:ext uri="{FF2B5EF4-FFF2-40B4-BE49-F238E27FC236}">
                <a16:creationId xmlns:a16="http://schemas.microsoft.com/office/drawing/2014/main" id="{D18EFA26-24DA-68BB-9F10-3B9685882C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8900000">
            <a:off x="8617706" y="2124915"/>
            <a:ext cx="877879" cy="877879"/>
          </a:xfrm>
          <a:prstGeom prst="rect">
            <a:avLst/>
          </a:prstGeom>
        </p:spPr>
      </p:pic>
      <p:pic>
        <p:nvPicPr>
          <p:cNvPr id="23" name="Picture 25">
            <a:extLst>
              <a:ext uri="{FF2B5EF4-FFF2-40B4-BE49-F238E27FC236}">
                <a16:creationId xmlns:a16="http://schemas.microsoft.com/office/drawing/2014/main" id="{107312EE-875E-D4B2-BD18-DCA904E572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700000">
            <a:off x="8523980" y="3114585"/>
            <a:ext cx="877879" cy="877879"/>
          </a:xfrm>
          <a:prstGeom prst="rect">
            <a:avLst/>
          </a:prstGeom>
        </p:spPr>
      </p:pic>
      <p:pic>
        <p:nvPicPr>
          <p:cNvPr id="24" name="Picture 11">
            <a:extLst>
              <a:ext uri="{FF2B5EF4-FFF2-40B4-BE49-F238E27FC236}">
                <a16:creationId xmlns:a16="http://schemas.microsoft.com/office/drawing/2014/main" id="{A6C01C2B-3715-195D-A71B-945E3791BF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06400" y="1181927"/>
            <a:ext cx="850900" cy="850900"/>
          </a:xfrm>
          <a:prstGeom prst="rect">
            <a:avLst/>
          </a:prstGeom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D21E00CF-EB76-0D9A-1C5B-7CF420F73D8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45100" y="5435600"/>
            <a:ext cx="1689100" cy="25400"/>
          </a:xfrm>
          <a:prstGeom prst="rect">
            <a:avLst/>
          </a:prstGeom>
        </p:spPr>
      </p:pic>
      <p:pic>
        <p:nvPicPr>
          <p:cNvPr id="15" name="Picture 9">
            <a:extLst>
              <a:ext uri="{FF2B5EF4-FFF2-40B4-BE49-F238E27FC236}">
                <a16:creationId xmlns:a16="http://schemas.microsoft.com/office/drawing/2014/main" id="{245A16EB-AB8C-17FB-0E1C-2E3E001A25E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189200" y="5422900"/>
            <a:ext cx="1727200" cy="25400"/>
          </a:xfrm>
          <a:prstGeom prst="rect">
            <a:avLst/>
          </a:prstGeom>
        </p:spPr>
      </p:pic>
      <p:sp>
        <p:nvSpPr>
          <p:cNvPr id="16" name="TextBox 11">
            <a:extLst>
              <a:ext uri="{FF2B5EF4-FFF2-40B4-BE49-F238E27FC236}">
                <a16:creationId xmlns:a16="http://schemas.microsoft.com/office/drawing/2014/main" id="{16640DF7-DC55-7BC7-949F-85C323596817}"/>
              </a:ext>
            </a:extLst>
          </p:cNvPr>
          <p:cNvSpPr txBox="1"/>
          <p:nvPr/>
        </p:nvSpPr>
        <p:spPr>
          <a:xfrm>
            <a:off x="7200900" y="5143500"/>
            <a:ext cx="7797800" cy="622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altLang="en-US" sz="3200" dirty="0">
                <a:solidFill>
                  <a:srgbClr val="002060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이해와 암기라는 핵심목표가 달성되어야 지식을 </a:t>
            </a:r>
            <a:r>
              <a:rPr lang="en-US" altLang="ko-KR" sz="3200" dirty="0">
                <a:solidFill>
                  <a:srgbClr val="002060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‘</a:t>
            </a:r>
            <a:r>
              <a:rPr lang="ko-KR" altLang="en-US" sz="3200" dirty="0">
                <a:solidFill>
                  <a:srgbClr val="002060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활용</a:t>
            </a:r>
            <a:r>
              <a:rPr lang="en-US" altLang="ko-KR" sz="3200" dirty="0">
                <a:solidFill>
                  <a:srgbClr val="002060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’</a:t>
            </a:r>
            <a:r>
              <a:rPr lang="ko-KR" altLang="en-US" sz="3200" dirty="0">
                <a:solidFill>
                  <a:srgbClr val="002060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할 수 있습니다</a:t>
            </a:r>
            <a:r>
              <a:rPr lang="en-US" altLang="ko-KR" sz="3200" dirty="0">
                <a:solidFill>
                  <a:srgbClr val="002060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.</a:t>
            </a:r>
            <a:endParaRPr lang="en-US" sz="3200" b="0" i="0" u="none" strike="noStrike" dirty="0">
              <a:solidFill>
                <a:srgbClr val="002060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61DE2058-E1B4-768E-8DDD-63C363E49D50}"/>
              </a:ext>
            </a:extLst>
          </p:cNvPr>
          <p:cNvGrpSpPr/>
          <p:nvPr/>
        </p:nvGrpSpPr>
        <p:grpSpPr>
          <a:xfrm>
            <a:off x="5359400" y="6578600"/>
            <a:ext cx="3505200" cy="2222500"/>
            <a:chOff x="5359400" y="6578600"/>
            <a:chExt cx="3505200" cy="2222500"/>
          </a:xfrm>
        </p:grpSpPr>
        <p:pic>
          <p:nvPicPr>
            <p:cNvPr id="17" name="Picture 12">
              <a:extLst>
                <a:ext uri="{FF2B5EF4-FFF2-40B4-BE49-F238E27FC236}">
                  <a16:creationId xmlns:a16="http://schemas.microsoft.com/office/drawing/2014/main" id="{389C9A57-472D-12A3-430E-113993C6FB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359400" y="6578600"/>
              <a:ext cx="177800" cy="2209800"/>
            </a:xfrm>
            <a:prstGeom prst="rect">
              <a:avLst/>
            </a:prstGeom>
          </p:spPr>
        </p:pic>
        <p:pic>
          <p:nvPicPr>
            <p:cNvPr id="25" name="Picture 13">
              <a:extLst>
                <a:ext uri="{FF2B5EF4-FFF2-40B4-BE49-F238E27FC236}">
                  <a16:creationId xmlns:a16="http://schemas.microsoft.com/office/drawing/2014/main" id="{08823E08-C689-0257-37B4-C2A40882D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686800" y="6591300"/>
              <a:ext cx="177800" cy="2209800"/>
            </a:xfrm>
            <a:prstGeom prst="rect">
              <a:avLst/>
            </a:prstGeom>
          </p:spPr>
        </p:pic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3FAFF8D8-7F5F-F0BA-5025-77094907BBA9}"/>
              </a:ext>
            </a:extLst>
          </p:cNvPr>
          <p:cNvGrpSpPr/>
          <p:nvPr/>
        </p:nvGrpSpPr>
        <p:grpSpPr>
          <a:xfrm>
            <a:off x="9423400" y="6591300"/>
            <a:ext cx="3517900" cy="2209800"/>
            <a:chOff x="9423400" y="6591300"/>
            <a:chExt cx="3517900" cy="2209800"/>
          </a:xfrm>
        </p:grpSpPr>
        <p:pic>
          <p:nvPicPr>
            <p:cNvPr id="26" name="Picture 15">
              <a:extLst>
                <a:ext uri="{FF2B5EF4-FFF2-40B4-BE49-F238E27FC236}">
                  <a16:creationId xmlns:a16="http://schemas.microsoft.com/office/drawing/2014/main" id="{DDC3F3BA-3F95-F2ED-CA33-8FC4000B0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423400" y="6591300"/>
              <a:ext cx="177800" cy="2209800"/>
            </a:xfrm>
            <a:prstGeom prst="rect">
              <a:avLst/>
            </a:prstGeom>
          </p:spPr>
        </p:pic>
        <p:pic>
          <p:nvPicPr>
            <p:cNvPr id="27" name="Picture 16">
              <a:extLst>
                <a:ext uri="{FF2B5EF4-FFF2-40B4-BE49-F238E27FC236}">
                  <a16:creationId xmlns:a16="http://schemas.microsoft.com/office/drawing/2014/main" id="{3BBC7AF0-7A10-846E-5E30-92A619068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2763500" y="6591300"/>
              <a:ext cx="177800" cy="2209800"/>
            </a:xfrm>
            <a:prstGeom prst="rect">
              <a:avLst/>
            </a:prstGeom>
          </p:spPr>
        </p:pic>
      </p:grp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A963CC4A-562F-09C2-A91B-D8A559A12F7E}"/>
              </a:ext>
            </a:extLst>
          </p:cNvPr>
          <p:cNvGrpSpPr/>
          <p:nvPr/>
        </p:nvGrpSpPr>
        <p:grpSpPr>
          <a:xfrm>
            <a:off x="13474700" y="6578600"/>
            <a:ext cx="3517900" cy="2222500"/>
            <a:chOff x="13474700" y="6578600"/>
            <a:chExt cx="3517900" cy="2222500"/>
          </a:xfrm>
        </p:grpSpPr>
        <p:pic>
          <p:nvPicPr>
            <p:cNvPr id="28" name="Picture 18">
              <a:extLst>
                <a:ext uri="{FF2B5EF4-FFF2-40B4-BE49-F238E27FC236}">
                  <a16:creationId xmlns:a16="http://schemas.microsoft.com/office/drawing/2014/main" id="{CA0A1FAD-A544-C7B7-CB17-10C51F8AB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3474700" y="6578600"/>
              <a:ext cx="177800" cy="2209800"/>
            </a:xfrm>
            <a:prstGeom prst="rect">
              <a:avLst/>
            </a:prstGeom>
          </p:spPr>
        </p:pic>
        <p:pic>
          <p:nvPicPr>
            <p:cNvPr id="29" name="Picture 19">
              <a:extLst>
                <a:ext uri="{FF2B5EF4-FFF2-40B4-BE49-F238E27FC236}">
                  <a16:creationId xmlns:a16="http://schemas.microsoft.com/office/drawing/2014/main" id="{B99D07A4-E914-6780-3731-09DB15B37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6814800" y="6591300"/>
              <a:ext cx="177800" cy="2209800"/>
            </a:xfrm>
            <a:prstGeom prst="rect">
              <a:avLst/>
            </a:prstGeom>
          </p:spPr>
        </p:pic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F349EF21-AFE4-20E8-38CA-AAC5AFD9C3A7}"/>
              </a:ext>
            </a:extLst>
          </p:cNvPr>
          <p:cNvSpPr txBox="1"/>
          <p:nvPr/>
        </p:nvSpPr>
        <p:spPr>
          <a:xfrm>
            <a:off x="6359974" y="2557129"/>
            <a:ext cx="13516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이해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4E9D2B3-C5EB-0FAF-5310-4FE713CA4FBE}"/>
              </a:ext>
            </a:extLst>
          </p:cNvPr>
          <p:cNvSpPr txBox="1"/>
          <p:nvPr/>
        </p:nvSpPr>
        <p:spPr>
          <a:xfrm>
            <a:off x="10411274" y="2562117"/>
            <a:ext cx="13516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암기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7AA23B1-ABCA-19A3-134A-A2FEBD8D02C6}"/>
              </a:ext>
            </a:extLst>
          </p:cNvPr>
          <p:cNvSpPr txBox="1"/>
          <p:nvPr/>
        </p:nvSpPr>
        <p:spPr>
          <a:xfrm>
            <a:off x="14163185" y="2231345"/>
            <a:ext cx="18742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활용</a:t>
            </a:r>
            <a:endParaRPr lang="en-US" altLang="ko-KR" sz="4800" dirty="0"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  <a:p>
            <a:pPr algn="ctr"/>
            <a:r>
              <a:rPr lang="en-US" altLang="ko-KR" sz="48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(</a:t>
            </a:r>
            <a:r>
              <a:rPr lang="ko-KR" altLang="en-US" sz="48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응용</a:t>
            </a:r>
            <a:r>
              <a:rPr lang="en-US" altLang="ko-KR" sz="48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)</a:t>
            </a:r>
            <a:endParaRPr lang="ko-KR" altLang="en-US" sz="4800" dirty="0"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DB7C976-E2E0-0D4E-01A7-6D049EF1810B}"/>
              </a:ext>
            </a:extLst>
          </p:cNvPr>
          <p:cNvSpPr txBox="1"/>
          <p:nvPr/>
        </p:nvSpPr>
        <p:spPr>
          <a:xfrm>
            <a:off x="5243695" y="1284212"/>
            <a:ext cx="421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1</a:t>
            </a:r>
            <a:endParaRPr lang="ko-KR" altLang="en-US" sz="3600" dirty="0">
              <a:solidFill>
                <a:schemeClr val="bg1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B00513F-F652-0A96-F7DF-C14717C50FCC}"/>
              </a:ext>
            </a:extLst>
          </p:cNvPr>
          <p:cNvSpPr txBox="1"/>
          <p:nvPr/>
        </p:nvSpPr>
        <p:spPr>
          <a:xfrm>
            <a:off x="9239815" y="1284212"/>
            <a:ext cx="506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2</a:t>
            </a:r>
            <a:endParaRPr lang="ko-KR" altLang="en-US" sz="3600" dirty="0">
              <a:solidFill>
                <a:schemeClr val="bg1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DA8B156-8D98-5C04-D2A6-E02B5C8BA125}"/>
              </a:ext>
            </a:extLst>
          </p:cNvPr>
          <p:cNvSpPr txBox="1"/>
          <p:nvPr/>
        </p:nvSpPr>
        <p:spPr>
          <a:xfrm>
            <a:off x="13272805" y="1284212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3</a:t>
            </a:r>
            <a:endParaRPr lang="ko-KR" altLang="en-US" sz="3600" dirty="0">
              <a:solidFill>
                <a:schemeClr val="bg1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pic>
        <p:nvPicPr>
          <p:cNvPr id="41" name="Picture 24">
            <a:extLst>
              <a:ext uri="{FF2B5EF4-FFF2-40B4-BE49-F238E27FC236}">
                <a16:creationId xmlns:a16="http://schemas.microsoft.com/office/drawing/2014/main" id="{8E40ABCA-CF9A-5CDB-642F-6979B1E186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8900000">
            <a:off x="12615227" y="2561971"/>
            <a:ext cx="877879" cy="877879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215749F6-FD42-16C0-6D7C-54342EC62E52}"/>
              </a:ext>
            </a:extLst>
          </p:cNvPr>
          <p:cNvSpPr txBox="1"/>
          <p:nvPr/>
        </p:nvSpPr>
        <p:spPr>
          <a:xfrm>
            <a:off x="6144428" y="7274352"/>
            <a:ext cx="19351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시스템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FEB6FB1-EA13-4D2F-23C8-916F9E7E6BC6}"/>
              </a:ext>
            </a:extLst>
          </p:cNvPr>
          <p:cNvSpPr txBox="1"/>
          <p:nvPr/>
        </p:nvSpPr>
        <p:spPr>
          <a:xfrm>
            <a:off x="9923031" y="7280702"/>
            <a:ext cx="25186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메타인지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0C8156E-670F-7162-B08D-3858E84C3DB3}"/>
              </a:ext>
            </a:extLst>
          </p:cNvPr>
          <p:cNvSpPr txBox="1"/>
          <p:nvPr/>
        </p:nvSpPr>
        <p:spPr>
          <a:xfrm>
            <a:off x="13705391" y="6905020"/>
            <a:ext cx="31021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모듈과</a:t>
            </a:r>
            <a:endParaRPr lang="en-US" altLang="ko-KR" sz="4800" dirty="0"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  <a:p>
            <a:pPr algn="ctr"/>
            <a:r>
              <a:rPr lang="ko-KR" altLang="en-US" sz="48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시뮬레이션</a:t>
            </a:r>
          </a:p>
        </p:txBody>
      </p:sp>
    </p:spTree>
    <p:extLst>
      <p:ext uri="{BB962C8B-B14F-4D97-AF65-F5344CB8AC3E}">
        <p14:creationId xmlns:p14="http://schemas.microsoft.com/office/powerpoint/2010/main" val="2502275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003AF-2854-FD42-72B6-FA601FA60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AB1BAC3-01E7-B9A2-897F-F287C11A5EC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5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4B5CF342-6855-6857-44FE-AC0EE12C6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" y="457200"/>
            <a:ext cx="17449800" cy="92583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47D584E0-22E6-91C6-9209-E067CD28C7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1638300"/>
            <a:ext cx="825500" cy="88900"/>
          </a:xfrm>
          <a:prstGeom prst="rect">
            <a:avLst/>
          </a:prstGeom>
        </p:spPr>
      </p:pic>
      <p:sp>
        <p:nvSpPr>
          <p:cNvPr id="19" name="TextBox 21">
            <a:extLst>
              <a:ext uri="{FF2B5EF4-FFF2-40B4-BE49-F238E27FC236}">
                <a16:creationId xmlns:a16="http://schemas.microsoft.com/office/drawing/2014/main" id="{D8F0DDEA-54BE-9F76-DAF1-E75ABDB6DFD1}"/>
              </a:ext>
            </a:extLst>
          </p:cNvPr>
          <p:cNvSpPr txBox="1"/>
          <p:nvPr/>
        </p:nvSpPr>
        <p:spPr>
          <a:xfrm>
            <a:off x="1409700" y="1968500"/>
            <a:ext cx="3251200" cy="2590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5449"/>
              </a:lnSpc>
            </a:pPr>
            <a:r>
              <a:rPr lang="en-US" altLang="ko-KR" sz="6600" b="0" i="0" u="none" strike="noStrike" dirty="0">
                <a:solidFill>
                  <a:srgbClr val="00206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3.</a:t>
            </a:r>
          </a:p>
          <a:p>
            <a:pPr lvl="0" algn="l">
              <a:lnSpc>
                <a:spcPct val="95449"/>
              </a:lnSpc>
            </a:pPr>
            <a:r>
              <a:rPr lang="ko-KR" altLang="en-US" sz="4800" dirty="0">
                <a:solidFill>
                  <a:srgbClr val="002060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핵심목표와</a:t>
            </a:r>
            <a:endParaRPr lang="en-US" altLang="ko-KR" sz="4800" dirty="0">
              <a:solidFill>
                <a:srgbClr val="002060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lvl="0" algn="l">
              <a:lnSpc>
                <a:spcPct val="95449"/>
              </a:lnSpc>
            </a:pPr>
            <a:r>
              <a:rPr lang="ko-KR" altLang="en-US" sz="6000" b="0" i="0" u="none" strike="noStrike" dirty="0">
                <a:solidFill>
                  <a:srgbClr val="00206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학습방법</a:t>
            </a:r>
            <a:endParaRPr lang="ko-KR" sz="6000" b="0" i="0" u="none" strike="noStrike" dirty="0">
              <a:solidFill>
                <a:srgbClr val="002060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4A7966-9CB2-FAD3-5CB4-D6B8A2FF40AF}"/>
              </a:ext>
            </a:extLst>
          </p:cNvPr>
          <p:cNvSpPr txBox="1"/>
          <p:nvPr/>
        </p:nvSpPr>
        <p:spPr>
          <a:xfrm>
            <a:off x="1415969" y="5168325"/>
            <a:ext cx="27959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solidFill>
                  <a:srgbClr val="4298C8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(1) </a:t>
            </a:r>
            <a:r>
              <a:rPr lang="ko-KR" altLang="en-US" sz="3200" dirty="0">
                <a:solidFill>
                  <a:srgbClr val="4298C8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시스템이란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C57C4F4F-F193-0BE2-D262-B6E03CA8F21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90000"/>
          </a:blip>
          <a:stretch>
            <a:fillRect/>
          </a:stretch>
        </p:blipFill>
        <p:spPr>
          <a:xfrm>
            <a:off x="5245100" y="1384300"/>
            <a:ext cx="11645900" cy="3225800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4CDAEEE8-63FB-35E4-F6BC-6D6D3896D9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3700" y="1562100"/>
            <a:ext cx="863600" cy="53340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6D182231-A51C-91CC-2BDA-CCD76E72A5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5100" y="5499100"/>
            <a:ext cx="1689100" cy="25400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EDE0DE47-3DBC-89E8-F7C4-96F985311E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89200" y="5486400"/>
            <a:ext cx="1727200" cy="25400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27A0224E-1E0F-24ED-C0E4-651B3A8464D7}"/>
              </a:ext>
            </a:extLst>
          </p:cNvPr>
          <p:cNvSpPr txBox="1"/>
          <p:nvPr/>
        </p:nvSpPr>
        <p:spPr>
          <a:xfrm>
            <a:off x="7200900" y="5207000"/>
            <a:ext cx="7797800" cy="622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altLang="en-US" sz="2400" dirty="0">
                <a:solidFill>
                  <a:srgbClr val="4298C8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시스템을 이해하고 체득하는 것은 논술형 답안의 </a:t>
            </a:r>
            <a:endParaRPr lang="en-US" altLang="ko-KR" sz="2400" dirty="0">
              <a:solidFill>
                <a:srgbClr val="4298C8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lvl="0" algn="ctr">
              <a:lnSpc>
                <a:spcPct val="99600"/>
              </a:lnSpc>
            </a:pPr>
            <a:r>
              <a:rPr lang="ko-KR" altLang="en-US" sz="2400" dirty="0">
                <a:solidFill>
                  <a:srgbClr val="4298C8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논리적 근거를 확보하는 데 필수적입니다</a:t>
            </a:r>
            <a:r>
              <a:rPr lang="en-US" altLang="ko-KR" sz="2400" dirty="0">
                <a:solidFill>
                  <a:srgbClr val="4298C8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.</a:t>
            </a:r>
          </a:p>
        </p:txBody>
      </p:sp>
      <p:pic>
        <p:nvPicPr>
          <p:cNvPr id="11" name="Picture 12">
            <a:extLst>
              <a:ext uri="{FF2B5EF4-FFF2-40B4-BE49-F238E27FC236}">
                <a16:creationId xmlns:a16="http://schemas.microsoft.com/office/drawing/2014/main" id="{1F835DAD-9977-4967-9999-E7AE908CB0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5100" y="6794500"/>
            <a:ext cx="177800" cy="2209800"/>
          </a:xfrm>
          <a:prstGeom prst="rect">
            <a:avLst/>
          </a:prstGeom>
        </p:spPr>
      </p:pic>
      <p:pic>
        <p:nvPicPr>
          <p:cNvPr id="12" name="Picture 13">
            <a:extLst>
              <a:ext uri="{FF2B5EF4-FFF2-40B4-BE49-F238E27FC236}">
                <a16:creationId xmlns:a16="http://schemas.microsoft.com/office/drawing/2014/main" id="{B3912590-4225-59CF-4FCA-DCFA5696FF9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72500" y="6807200"/>
            <a:ext cx="177800" cy="2209800"/>
          </a:xfrm>
          <a:prstGeom prst="rect">
            <a:avLst/>
          </a:prstGeom>
        </p:spPr>
      </p:pic>
      <p:pic>
        <p:nvPicPr>
          <p:cNvPr id="13" name="Picture 15">
            <a:extLst>
              <a:ext uri="{FF2B5EF4-FFF2-40B4-BE49-F238E27FC236}">
                <a16:creationId xmlns:a16="http://schemas.microsoft.com/office/drawing/2014/main" id="{C996754B-1562-8EB5-5327-BCBC00E502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09100" y="6807200"/>
            <a:ext cx="177800" cy="2209800"/>
          </a:xfrm>
          <a:prstGeom prst="rect">
            <a:avLst/>
          </a:prstGeom>
        </p:spPr>
      </p:pic>
      <p:pic>
        <p:nvPicPr>
          <p:cNvPr id="14" name="Picture 16">
            <a:extLst>
              <a:ext uri="{FF2B5EF4-FFF2-40B4-BE49-F238E27FC236}">
                <a16:creationId xmlns:a16="http://schemas.microsoft.com/office/drawing/2014/main" id="{A066D1A0-A98D-5234-F6CC-0E1E3E527DF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649200" y="6807200"/>
            <a:ext cx="177800" cy="2209800"/>
          </a:xfrm>
          <a:prstGeom prst="rect">
            <a:avLst/>
          </a:prstGeom>
        </p:spPr>
      </p:pic>
      <p:pic>
        <p:nvPicPr>
          <p:cNvPr id="15" name="Picture 18">
            <a:extLst>
              <a:ext uri="{FF2B5EF4-FFF2-40B4-BE49-F238E27FC236}">
                <a16:creationId xmlns:a16="http://schemas.microsoft.com/office/drawing/2014/main" id="{BB94F8B7-E128-722E-A76A-03402B951C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60400" y="6794500"/>
            <a:ext cx="177800" cy="2209800"/>
          </a:xfrm>
          <a:prstGeom prst="rect">
            <a:avLst/>
          </a:prstGeom>
        </p:spPr>
      </p:pic>
      <p:pic>
        <p:nvPicPr>
          <p:cNvPr id="16" name="Picture 19">
            <a:extLst>
              <a:ext uri="{FF2B5EF4-FFF2-40B4-BE49-F238E27FC236}">
                <a16:creationId xmlns:a16="http://schemas.microsoft.com/office/drawing/2014/main" id="{CB4271B9-644B-12C2-2803-C939EC381F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700500" y="6807200"/>
            <a:ext cx="177800" cy="22098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87ABC37-B974-664C-C754-04E4DECD88B1}"/>
              </a:ext>
            </a:extLst>
          </p:cNvPr>
          <p:cNvSpPr txBox="1"/>
          <p:nvPr/>
        </p:nvSpPr>
        <p:spPr>
          <a:xfrm>
            <a:off x="5626100" y="2256069"/>
            <a:ext cx="109093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200" dirty="0">
                <a:solidFill>
                  <a:srgbClr val="FFFF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'</a:t>
            </a:r>
            <a:r>
              <a:rPr lang="ko-KR" altLang="en-US" sz="2200" dirty="0" err="1">
                <a:solidFill>
                  <a:srgbClr val="FFFF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시스템'</a:t>
            </a:r>
            <a:r>
              <a:rPr lang="ko-KR" altLang="en-US" sz="2200" dirty="0" err="1">
                <a:solidFill>
                  <a:srgbClr val="FFFF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이란</a:t>
            </a:r>
            <a:r>
              <a:rPr lang="ko-KR" altLang="en-US" sz="2200" dirty="0">
                <a:solidFill>
                  <a:srgbClr val="FFFF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 "특정한 목적을 달성하기 위하여 </a:t>
            </a:r>
            <a:endParaRPr lang="en-US" altLang="ko-KR" sz="2200" dirty="0">
              <a:solidFill>
                <a:srgbClr val="FFFF00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  <a:p>
            <a:pPr algn="ctr"/>
            <a:r>
              <a:rPr lang="ko-KR" altLang="en-US" sz="2200" dirty="0">
                <a:solidFill>
                  <a:srgbClr val="FFFF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여러 가지 관련된 구성요소들이 상호작용하는 유기적 </a:t>
            </a:r>
            <a:r>
              <a:rPr lang="ko-KR" altLang="en-US" sz="2200" dirty="0" err="1">
                <a:solidFill>
                  <a:srgbClr val="FFFF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집합체"를</a:t>
            </a:r>
            <a:r>
              <a:rPr lang="ko-KR" altLang="en-US" sz="2200" dirty="0">
                <a:solidFill>
                  <a:srgbClr val="FFFF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 의미합니다. </a:t>
            </a:r>
            <a:endParaRPr lang="en-US" altLang="ko-KR" sz="2200" dirty="0">
              <a:solidFill>
                <a:srgbClr val="FFFF00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  <a:p>
            <a:pPr algn="ctr"/>
            <a:r>
              <a:rPr lang="ko-KR" altLang="en-US" sz="220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인사노무관리론이나 경영조직론과 같은 경영 과목에서 </a:t>
            </a:r>
            <a:endParaRPr lang="en-US" altLang="ko-KR" sz="2200" dirty="0"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  <a:p>
            <a:pPr algn="ctr"/>
            <a:r>
              <a:rPr lang="ko-KR" altLang="en-US" sz="220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시스템은 과목의 체계 자체 또는 기능적 차원의 유기적인 성격을 뜻합니다. </a:t>
            </a:r>
            <a:endParaRPr lang="en-US" altLang="ko-KR" sz="2200" dirty="0"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  <a:p>
            <a:pPr algn="ctr"/>
            <a:r>
              <a:rPr lang="ko-KR" altLang="en-US" sz="220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예를 들어, 인사평가 역시 '인사평가 </a:t>
            </a:r>
            <a:r>
              <a:rPr lang="ko-KR" altLang="en-US" sz="2200" dirty="0" err="1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시스템'이라</a:t>
            </a:r>
            <a:r>
              <a:rPr lang="ko-KR" altLang="en-US" sz="220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 불리며, </a:t>
            </a:r>
            <a:endParaRPr lang="en-US" altLang="ko-KR" sz="2200" dirty="0"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  <a:p>
            <a:pPr algn="ctr"/>
            <a:r>
              <a:rPr lang="ko-KR" altLang="en-US" sz="220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승진, 보상, 개발 등 하위 구성요소들이 상호작용하는 유기적 집합체입니다.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BA6A50-CAA1-DA99-9BEC-D046359299C6}"/>
              </a:ext>
            </a:extLst>
          </p:cNvPr>
          <p:cNvSpPr txBox="1"/>
          <p:nvPr/>
        </p:nvSpPr>
        <p:spPr>
          <a:xfrm>
            <a:off x="5709474" y="7114570"/>
            <a:ext cx="26725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논리적</a:t>
            </a:r>
            <a:endParaRPr lang="en-US" altLang="ko-KR" sz="4800" dirty="0"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  <a:p>
            <a:pPr algn="ctr"/>
            <a:r>
              <a:rPr lang="ko-KR" altLang="en-US" sz="48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근거 제시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7150C9-A656-7CD1-9E77-45C6DE215497}"/>
              </a:ext>
            </a:extLst>
          </p:cNvPr>
          <p:cNvSpPr txBox="1"/>
          <p:nvPr/>
        </p:nvSpPr>
        <p:spPr>
          <a:xfrm>
            <a:off x="9837740" y="7101088"/>
            <a:ext cx="25186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출제의도</a:t>
            </a:r>
            <a:endParaRPr lang="en-US" altLang="ko-KR" sz="4800" dirty="0"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  <a:p>
            <a:pPr algn="ctr"/>
            <a:r>
              <a:rPr lang="ko-KR" altLang="en-US" sz="48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파악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406EE2C-66CB-6877-F7FD-1FD3B1DC4743}"/>
              </a:ext>
            </a:extLst>
          </p:cNvPr>
          <p:cNvSpPr txBox="1"/>
          <p:nvPr/>
        </p:nvSpPr>
        <p:spPr>
          <a:xfrm>
            <a:off x="13812116" y="7101088"/>
            <a:ext cx="26725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답안</a:t>
            </a:r>
            <a:endParaRPr lang="en-US" altLang="ko-KR" sz="4800" dirty="0"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  <a:p>
            <a:pPr algn="ctr"/>
            <a:r>
              <a:rPr lang="ko-KR" altLang="en-US" sz="48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왜곡 방지</a:t>
            </a:r>
          </a:p>
        </p:txBody>
      </p:sp>
    </p:spTree>
    <p:extLst>
      <p:ext uri="{BB962C8B-B14F-4D97-AF65-F5344CB8AC3E}">
        <p14:creationId xmlns:p14="http://schemas.microsoft.com/office/powerpoint/2010/main" val="2801330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B6918C-D1F3-F14F-2550-030C0D254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BBA69CE-358F-6BCB-2296-26FA355F0F3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5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F6D854E2-0697-2AFA-91C4-6FF1FC5EB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" y="457200"/>
            <a:ext cx="17449800" cy="92583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78109CB0-502D-E334-E217-AB00D24676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1638300"/>
            <a:ext cx="825500" cy="88900"/>
          </a:xfrm>
          <a:prstGeom prst="rect">
            <a:avLst/>
          </a:prstGeom>
        </p:spPr>
      </p:pic>
      <p:sp>
        <p:nvSpPr>
          <p:cNvPr id="19" name="TextBox 21">
            <a:extLst>
              <a:ext uri="{FF2B5EF4-FFF2-40B4-BE49-F238E27FC236}">
                <a16:creationId xmlns:a16="http://schemas.microsoft.com/office/drawing/2014/main" id="{9C9BA45E-4137-2FA3-14C6-7533D0F6A7D6}"/>
              </a:ext>
            </a:extLst>
          </p:cNvPr>
          <p:cNvSpPr txBox="1"/>
          <p:nvPr/>
        </p:nvSpPr>
        <p:spPr>
          <a:xfrm>
            <a:off x="1409700" y="1968500"/>
            <a:ext cx="3251200" cy="2590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5449"/>
              </a:lnSpc>
            </a:pPr>
            <a:r>
              <a:rPr lang="en-US" altLang="ko-KR" sz="6600" b="0" i="0" u="none" strike="noStrike" dirty="0">
                <a:solidFill>
                  <a:srgbClr val="00206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3.</a:t>
            </a:r>
          </a:p>
          <a:p>
            <a:pPr lvl="0" algn="l">
              <a:lnSpc>
                <a:spcPct val="95449"/>
              </a:lnSpc>
            </a:pPr>
            <a:r>
              <a:rPr lang="ko-KR" altLang="en-US" sz="4800" dirty="0">
                <a:solidFill>
                  <a:srgbClr val="002060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핵심목표와</a:t>
            </a:r>
            <a:endParaRPr lang="en-US" altLang="ko-KR" sz="4800" dirty="0">
              <a:solidFill>
                <a:srgbClr val="002060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lvl="0" algn="l">
              <a:lnSpc>
                <a:spcPct val="95449"/>
              </a:lnSpc>
            </a:pPr>
            <a:r>
              <a:rPr lang="ko-KR" altLang="en-US" sz="6000" b="0" i="0" u="none" strike="noStrike" dirty="0">
                <a:solidFill>
                  <a:srgbClr val="00206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학습방법</a:t>
            </a:r>
            <a:endParaRPr lang="ko-KR" sz="6000" b="0" i="0" u="none" strike="noStrike" dirty="0">
              <a:solidFill>
                <a:srgbClr val="002060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10ABE0-B071-1311-BD11-834866CEEFC8}"/>
              </a:ext>
            </a:extLst>
          </p:cNvPr>
          <p:cNvSpPr txBox="1"/>
          <p:nvPr/>
        </p:nvSpPr>
        <p:spPr>
          <a:xfrm>
            <a:off x="1415969" y="5168325"/>
            <a:ext cx="2871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solidFill>
                  <a:srgbClr val="4298C8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(2) </a:t>
            </a:r>
            <a:r>
              <a:rPr lang="ko-KR" altLang="en-US" sz="3200" dirty="0">
                <a:solidFill>
                  <a:srgbClr val="4298C8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메타인지란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23B7284A-91AC-B195-B156-229FD6C5461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90000"/>
          </a:blip>
          <a:stretch>
            <a:fillRect/>
          </a:stretch>
        </p:blipFill>
        <p:spPr>
          <a:xfrm>
            <a:off x="5245100" y="1384300"/>
            <a:ext cx="11645900" cy="3225800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12ACB792-511F-CD02-62E2-D1BA7B4647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3700" y="1562100"/>
            <a:ext cx="863600" cy="53340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C3D82296-A90B-7450-51A5-F5E8ED031F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5100" y="5499100"/>
            <a:ext cx="1689100" cy="25400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DDFB2AC1-813A-622B-5AEE-88C6E2E4B5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89200" y="5486400"/>
            <a:ext cx="1727200" cy="25400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64BE2C00-D05E-7056-17A1-FB7CA7D9DA5E}"/>
              </a:ext>
            </a:extLst>
          </p:cNvPr>
          <p:cNvSpPr txBox="1"/>
          <p:nvPr/>
        </p:nvSpPr>
        <p:spPr>
          <a:xfrm>
            <a:off x="7200900" y="5207000"/>
            <a:ext cx="7797800" cy="622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altLang="en-US" sz="2400" dirty="0">
                <a:solidFill>
                  <a:srgbClr val="4298C8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메타인지는 </a:t>
            </a:r>
            <a:r>
              <a:rPr lang="en-US" altLang="ko-KR" sz="2400" dirty="0">
                <a:solidFill>
                  <a:srgbClr val="4298C8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'</a:t>
            </a:r>
            <a:r>
              <a:rPr lang="ko-KR" altLang="en-US" sz="2400" dirty="0">
                <a:solidFill>
                  <a:srgbClr val="4298C8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이해했다는 착각</a:t>
            </a:r>
            <a:r>
              <a:rPr lang="en-US" altLang="ko-KR" sz="2400" dirty="0">
                <a:solidFill>
                  <a:srgbClr val="4298C8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'</a:t>
            </a:r>
            <a:r>
              <a:rPr lang="ko-KR" altLang="en-US" sz="2400" dirty="0">
                <a:solidFill>
                  <a:srgbClr val="4298C8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의 함정에서 벗어나게 하고</a:t>
            </a:r>
            <a:r>
              <a:rPr lang="en-US" altLang="ko-KR" sz="2400" dirty="0">
                <a:solidFill>
                  <a:srgbClr val="4298C8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r>
              <a:rPr lang="ko-KR" altLang="en-US" sz="2400" dirty="0">
                <a:solidFill>
                  <a:srgbClr val="4298C8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암기된 지식을 장기기억으로 전환하여 </a:t>
            </a:r>
            <a:endParaRPr lang="en-US" altLang="ko-KR" sz="2400" dirty="0">
              <a:solidFill>
                <a:srgbClr val="4298C8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lvl="0" algn="ctr">
              <a:lnSpc>
                <a:spcPct val="99600"/>
              </a:lnSpc>
            </a:pPr>
            <a:r>
              <a:rPr lang="ko-KR" altLang="en-US" sz="2400" dirty="0">
                <a:solidFill>
                  <a:srgbClr val="4298C8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실전에 활용할 수 있도록 합니다</a:t>
            </a:r>
            <a:r>
              <a:rPr lang="en-US" altLang="ko-KR" sz="2400" dirty="0">
                <a:solidFill>
                  <a:srgbClr val="4298C8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.</a:t>
            </a:r>
          </a:p>
        </p:txBody>
      </p:sp>
      <p:pic>
        <p:nvPicPr>
          <p:cNvPr id="11" name="Picture 12">
            <a:extLst>
              <a:ext uri="{FF2B5EF4-FFF2-40B4-BE49-F238E27FC236}">
                <a16:creationId xmlns:a16="http://schemas.microsoft.com/office/drawing/2014/main" id="{FB9B48BC-48EE-202B-1159-FD2166C01E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5100" y="6794500"/>
            <a:ext cx="177800" cy="2209800"/>
          </a:xfrm>
          <a:prstGeom prst="rect">
            <a:avLst/>
          </a:prstGeom>
        </p:spPr>
      </p:pic>
      <p:pic>
        <p:nvPicPr>
          <p:cNvPr id="12" name="Picture 13">
            <a:extLst>
              <a:ext uri="{FF2B5EF4-FFF2-40B4-BE49-F238E27FC236}">
                <a16:creationId xmlns:a16="http://schemas.microsoft.com/office/drawing/2014/main" id="{BDE82A74-250E-C834-CA37-AAB7913388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72500" y="6807200"/>
            <a:ext cx="177800" cy="2209800"/>
          </a:xfrm>
          <a:prstGeom prst="rect">
            <a:avLst/>
          </a:prstGeom>
        </p:spPr>
      </p:pic>
      <p:pic>
        <p:nvPicPr>
          <p:cNvPr id="13" name="Picture 15">
            <a:extLst>
              <a:ext uri="{FF2B5EF4-FFF2-40B4-BE49-F238E27FC236}">
                <a16:creationId xmlns:a16="http://schemas.microsoft.com/office/drawing/2014/main" id="{DC187A08-4C0F-F595-BE40-D10ABACCA2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09100" y="6807200"/>
            <a:ext cx="177800" cy="2209800"/>
          </a:xfrm>
          <a:prstGeom prst="rect">
            <a:avLst/>
          </a:prstGeom>
        </p:spPr>
      </p:pic>
      <p:pic>
        <p:nvPicPr>
          <p:cNvPr id="14" name="Picture 16">
            <a:extLst>
              <a:ext uri="{FF2B5EF4-FFF2-40B4-BE49-F238E27FC236}">
                <a16:creationId xmlns:a16="http://schemas.microsoft.com/office/drawing/2014/main" id="{5AE19195-48AB-1174-DCF1-0D95BB6B3F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649200" y="6807200"/>
            <a:ext cx="177800" cy="2209800"/>
          </a:xfrm>
          <a:prstGeom prst="rect">
            <a:avLst/>
          </a:prstGeom>
        </p:spPr>
      </p:pic>
      <p:pic>
        <p:nvPicPr>
          <p:cNvPr id="15" name="Picture 18">
            <a:extLst>
              <a:ext uri="{FF2B5EF4-FFF2-40B4-BE49-F238E27FC236}">
                <a16:creationId xmlns:a16="http://schemas.microsoft.com/office/drawing/2014/main" id="{39BC2FC4-62A4-724A-A1B8-A60FB96071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60400" y="6794500"/>
            <a:ext cx="177800" cy="2209800"/>
          </a:xfrm>
          <a:prstGeom prst="rect">
            <a:avLst/>
          </a:prstGeom>
        </p:spPr>
      </p:pic>
      <p:pic>
        <p:nvPicPr>
          <p:cNvPr id="16" name="Picture 19">
            <a:extLst>
              <a:ext uri="{FF2B5EF4-FFF2-40B4-BE49-F238E27FC236}">
                <a16:creationId xmlns:a16="http://schemas.microsoft.com/office/drawing/2014/main" id="{F1B560E7-995F-9733-B75D-AC56BB93F0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700500" y="6807200"/>
            <a:ext cx="177800" cy="22098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F5A5A19-8F34-E651-EDE9-D86DB9C5A019}"/>
              </a:ext>
            </a:extLst>
          </p:cNvPr>
          <p:cNvSpPr txBox="1"/>
          <p:nvPr/>
        </p:nvSpPr>
        <p:spPr>
          <a:xfrm>
            <a:off x="5626100" y="2256069"/>
            <a:ext cx="109093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200" dirty="0">
                <a:solidFill>
                  <a:srgbClr val="FFFF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‘</a:t>
            </a:r>
            <a:r>
              <a:rPr lang="ko-KR" altLang="en-US" sz="2200" dirty="0">
                <a:solidFill>
                  <a:srgbClr val="FFFF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메타인지</a:t>
            </a:r>
            <a:r>
              <a:rPr lang="en-US" altLang="ko-KR" sz="2200" dirty="0">
                <a:solidFill>
                  <a:srgbClr val="FFFF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’</a:t>
            </a:r>
            <a:r>
              <a:rPr lang="ko-KR" altLang="en-US" sz="2200" dirty="0">
                <a:solidFill>
                  <a:srgbClr val="FFFF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는 자신의 사고과정 자체를 들여다보는 것을 말합니다</a:t>
            </a:r>
            <a:r>
              <a:rPr lang="en-US" altLang="ko-KR" sz="2200" dirty="0">
                <a:solidFill>
                  <a:srgbClr val="FFFF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. </a:t>
            </a:r>
          </a:p>
          <a:p>
            <a:pPr algn="ctr"/>
            <a:r>
              <a:rPr lang="ko-KR" altLang="en-US" sz="2200" dirty="0">
                <a:solidFill>
                  <a:srgbClr val="FFFF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이는 자신이 아는 것과 알지 못하는 것을 구분하는 능력이며</a:t>
            </a:r>
            <a:r>
              <a:rPr lang="en-US" altLang="ko-KR" sz="2200" dirty="0">
                <a:solidFill>
                  <a:srgbClr val="FFFF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, </a:t>
            </a:r>
          </a:p>
          <a:p>
            <a:pPr algn="ctr"/>
            <a:r>
              <a:rPr lang="ko-KR" altLang="en-US" sz="2200" dirty="0">
                <a:solidFill>
                  <a:srgbClr val="FFFF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자기 생각과 학습 과정을 자신의 힘으로 통제</a:t>
            </a:r>
            <a:r>
              <a:rPr lang="en-US" altLang="ko-KR" sz="2200" dirty="0">
                <a:solidFill>
                  <a:srgbClr val="FFFF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(Controlling)</a:t>
            </a:r>
            <a:r>
              <a:rPr lang="ko-KR" altLang="en-US" sz="2200" dirty="0">
                <a:solidFill>
                  <a:srgbClr val="FFFF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하고 조정하는 것입니다</a:t>
            </a:r>
            <a:r>
              <a:rPr lang="en-US" altLang="ko-KR" sz="2200" dirty="0">
                <a:solidFill>
                  <a:srgbClr val="FFFF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. </a:t>
            </a:r>
          </a:p>
          <a:p>
            <a:pPr algn="ctr"/>
            <a:endParaRPr lang="en-US" altLang="ko-KR" sz="2200" dirty="0">
              <a:solidFill>
                <a:srgbClr val="FFFF00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  <a:p>
            <a:pPr algn="ctr"/>
            <a:r>
              <a:rPr lang="ko-KR" altLang="en-US" sz="220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이는 정보를 장기기억 장소에 저장하는 데 필요한 </a:t>
            </a:r>
            <a:r>
              <a:rPr lang="ko-KR" altLang="en-US" sz="2200" dirty="0" err="1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유의미</a:t>
            </a:r>
            <a:r>
              <a:rPr lang="ko-KR" altLang="en-US" sz="220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 학습이 발생하도록 만듭니다</a:t>
            </a:r>
            <a:r>
              <a:rPr lang="en-US" altLang="ko-KR" sz="220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.</a:t>
            </a:r>
          </a:p>
          <a:p>
            <a:pPr algn="ctr"/>
            <a:r>
              <a:rPr lang="ko-KR" altLang="en-US" sz="220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이해한 지식을 실제로 답안에 현출하기 위해서 반드시 경험해야 하는 과정에 해당합니다</a:t>
            </a:r>
            <a:r>
              <a:rPr lang="en-US" altLang="ko-KR" sz="220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.</a:t>
            </a:r>
            <a:endParaRPr lang="ko-KR" altLang="en-US" sz="2200" dirty="0"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130521-67A8-65B2-7FA6-1FC5FE541731}"/>
              </a:ext>
            </a:extLst>
          </p:cNvPr>
          <p:cNvSpPr txBox="1"/>
          <p:nvPr/>
        </p:nvSpPr>
        <p:spPr>
          <a:xfrm>
            <a:off x="5709474" y="7107829"/>
            <a:ext cx="26725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안다는</a:t>
            </a:r>
            <a:endParaRPr lang="en-US" altLang="ko-KR" sz="4800" dirty="0"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  <a:p>
            <a:pPr algn="ctr"/>
            <a:r>
              <a:rPr lang="ko-KR" altLang="en-US" sz="48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착각 예방</a:t>
            </a:r>
            <a:endParaRPr lang="en-US" altLang="ko-KR" sz="4800" dirty="0"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21C303-F219-C885-ABD7-54FF15A0893A}"/>
              </a:ext>
            </a:extLst>
          </p:cNvPr>
          <p:cNvSpPr txBox="1"/>
          <p:nvPr/>
        </p:nvSpPr>
        <p:spPr>
          <a:xfrm>
            <a:off x="9760797" y="7477161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이해 심화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EFC719-4297-B545-03F0-C09735A4B4BE}"/>
              </a:ext>
            </a:extLst>
          </p:cNvPr>
          <p:cNvSpPr txBox="1"/>
          <p:nvPr/>
        </p:nvSpPr>
        <p:spPr>
          <a:xfrm>
            <a:off x="13889061" y="7107829"/>
            <a:ext cx="25186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장기기억</a:t>
            </a:r>
            <a:endParaRPr lang="en-US" altLang="ko-KR" sz="4800" dirty="0"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  <a:p>
            <a:pPr algn="ctr"/>
            <a:r>
              <a:rPr lang="ko-KR" altLang="en-US" sz="48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전환</a:t>
            </a:r>
          </a:p>
        </p:txBody>
      </p:sp>
    </p:spTree>
    <p:extLst>
      <p:ext uri="{BB962C8B-B14F-4D97-AF65-F5344CB8AC3E}">
        <p14:creationId xmlns:p14="http://schemas.microsoft.com/office/powerpoint/2010/main" val="3886070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C73040-1495-F82D-EFBD-E4D4AE8E8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8845565-CB5A-EB2E-E5C7-A39CE062E13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5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B6108A58-95A1-B9CC-01FE-E8F6B13A8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" y="457200"/>
            <a:ext cx="17449800" cy="92583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5FE963AA-C075-E984-11F3-7C46189CE5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1638300"/>
            <a:ext cx="825500" cy="88900"/>
          </a:xfrm>
          <a:prstGeom prst="rect">
            <a:avLst/>
          </a:prstGeom>
        </p:spPr>
      </p:pic>
      <p:sp>
        <p:nvSpPr>
          <p:cNvPr id="19" name="TextBox 21">
            <a:extLst>
              <a:ext uri="{FF2B5EF4-FFF2-40B4-BE49-F238E27FC236}">
                <a16:creationId xmlns:a16="http://schemas.microsoft.com/office/drawing/2014/main" id="{DBC18C85-83F3-013C-A0E2-C4347AD3D6DB}"/>
              </a:ext>
            </a:extLst>
          </p:cNvPr>
          <p:cNvSpPr txBox="1"/>
          <p:nvPr/>
        </p:nvSpPr>
        <p:spPr>
          <a:xfrm>
            <a:off x="1409700" y="1968500"/>
            <a:ext cx="3251200" cy="2590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5449"/>
              </a:lnSpc>
            </a:pPr>
            <a:r>
              <a:rPr lang="en-US" altLang="ko-KR" sz="6600" b="0" i="0" u="none" strike="noStrike" dirty="0">
                <a:solidFill>
                  <a:srgbClr val="00206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3.</a:t>
            </a:r>
          </a:p>
          <a:p>
            <a:pPr lvl="0" algn="l">
              <a:lnSpc>
                <a:spcPct val="95449"/>
              </a:lnSpc>
            </a:pPr>
            <a:r>
              <a:rPr lang="ko-KR" altLang="en-US" sz="4800" dirty="0">
                <a:solidFill>
                  <a:srgbClr val="002060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핵심목표와</a:t>
            </a:r>
            <a:endParaRPr lang="en-US" altLang="ko-KR" sz="4800" dirty="0">
              <a:solidFill>
                <a:srgbClr val="002060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lvl="0" algn="l">
              <a:lnSpc>
                <a:spcPct val="95449"/>
              </a:lnSpc>
            </a:pPr>
            <a:r>
              <a:rPr lang="ko-KR" altLang="en-US" sz="6000" b="0" i="0" u="none" strike="noStrike" dirty="0">
                <a:solidFill>
                  <a:srgbClr val="00206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학습방법</a:t>
            </a:r>
            <a:endParaRPr lang="ko-KR" sz="6000" b="0" i="0" u="none" strike="noStrike" dirty="0">
              <a:solidFill>
                <a:srgbClr val="002060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E038A5-8535-729D-2428-3604BD43C2A9}"/>
              </a:ext>
            </a:extLst>
          </p:cNvPr>
          <p:cNvSpPr txBox="1"/>
          <p:nvPr/>
        </p:nvSpPr>
        <p:spPr>
          <a:xfrm>
            <a:off x="1415969" y="5168325"/>
            <a:ext cx="29113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solidFill>
                  <a:srgbClr val="4298C8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(3) </a:t>
            </a:r>
            <a:r>
              <a:rPr lang="ko-KR" altLang="en-US" sz="3200" dirty="0">
                <a:solidFill>
                  <a:srgbClr val="4298C8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모듈과 </a:t>
            </a:r>
            <a:endParaRPr lang="en-US" altLang="ko-KR" sz="3200" dirty="0">
              <a:solidFill>
                <a:srgbClr val="4298C8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  <a:p>
            <a:r>
              <a:rPr lang="ko-KR" altLang="en-US" sz="3200" dirty="0">
                <a:solidFill>
                  <a:srgbClr val="4298C8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시뮬레이션이란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F220D23D-95BB-C7E8-7C98-02B2B45D160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90000"/>
          </a:blip>
          <a:stretch>
            <a:fillRect/>
          </a:stretch>
        </p:blipFill>
        <p:spPr>
          <a:xfrm>
            <a:off x="5245100" y="1384300"/>
            <a:ext cx="11645900" cy="3225800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D93765AD-9C68-B5F3-005E-F33F417C08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3700" y="1562100"/>
            <a:ext cx="863600" cy="53340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57904ED1-9DAA-D2A1-5C54-615A4D039D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5100" y="5499100"/>
            <a:ext cx="1689100" cy="25400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60B9050B-336C-0294-1648-F578E6D7F0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89200" y="5486400"/>
            <a:ext cx="1727200" cy="25400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BFAF932F-C39D-35C7-6DF2-24EE81CBC46F}"/>
              </a:ext>
            </a:extLst>
          </p:cNvPr>
          <p:cNvSpPr txBox="1"/>
          <p:nvPr/>
        </p:nvSpPr>
        <p:spPr>
          <a:xfrm>
            <a:off x="7200900" y="5207000"/>
            <a:ext cx="7797800" cy="622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altLang="en-US" sz="2400" dirty="0">
                <a:solidFill>
                  <a:srgbClr val="4298C8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모듈과 시뮬레이션은 제한된 시간 내에 문제를 해결하고 답안을 작성할 수 있게 만드는 핵심 도구입니다</a:t>
            </a:r>
            <a:r>
              <a:rPr lang="en-US" altLang="ko-KR" sz="2400" dirty="0">
                <a:solidFill>
                  <a:srgbClr val="4298C8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.</a:t>
            </a:r>
          </a:p>
        </p:txBody>
      </p:sp>
      <p:pic>
        <p:nvPicPr>
          <p:cNvPr id="11" name="Picture 12">
            <a:extLst>
              <a:ext uri="{FF2B5EF4-FFF2-40B4-BE49-F238E27FC236}">
                <a16:creationId xmlns:a16="http://schemas.microsoft.com/office/drawing/2014/main" id="{7F11874E-127B-AF73-AF0F-64FAE42495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5100" y="6794500"/>
            <a:ext cx="177800" cy="2209800"/>
          </a:xfrm>
          <a:prstGeom prst="rect">
            <a:avLst/>
          </a:prstGeom>
        </p:spPr>
      </p:pic>
      <p:pic>
        <p:nvPicPr>
          <p:cNvPr id="12" name="Picture 13">
            <a:extLst>
              <a:ext uri="{FF2B5EF4-FFF2-40B4-BE49-F238E27FC236}">
                <a16:creationId xmlns:a16="http://schemas.microsoft.com/office/drawing/2014/main" id="{BCC9120F-A185-A9CF-01DF-2935DE16BB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72500" y="6807200"/>
            <a:ext cx="177800" cy="2209800"/>
          </a:xfrm>
          <a:prstGeom prst="rect">
            <a:avLst/>
          </a:prstGeom>
        </p:spPr>
      </p:pic>
      <p:pic>
        <p:nvPicPr>
          <p:cNvPr id="13" name="Picture 15">
            <a:extLst>
              <a:ext uri="{FF2B5EF4-FFF2-40B4-BE49-F238E27FC236}">
                <a16:creationId xmlns:a16="http://schemas.microsoft.com/office/drawing/2014/main" id="{29AD810A-91B4-5CEC-4656-1CB9BF9474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09100" y="6807200"/>
            <a:ext cx="177800" cy="2209800"/>
          </a:xfrm>
          <a:prstGeom prst="rect">
            <a:avLst/>
          </a:prstGeom>
        </p:spPr>
      </p:pic>
      <p:pic>
        <p:nvPicPr>
          <p:cNvPr id="14" name="Picture 16">
            <a:extLst>
              <a:ext uri="{FF2B5EF4-FFF2-40B4-BE49-F238E27FC236}">
                <a16:creationId xmlns:a16="http://schemas.microsoft.com/office/drawing/2014/main" id="{AB3420E6-3C3F-DB7C-E73C-2A1D8786A9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649200" y="6807200"/>
            <a:ext cx="177800" cy="2209800"/>
          </a:xfrm>
          <a:prstGeom prst="rect">
            <a:avLst/>
          </a:prstGeom>
        </p:spPr>
      </p:pic>
      <p:pic>
        <p:nvPicPr>
          <p:cNvPr id="15" name="Picture 18">
            <a:extLst>
              <a:ext uri="{FF2B5EF4-FFF2-40B4-BE49-F238E27FC236}">
                <a16:creationId xmlns:a16="http://schemas.microsoft.com/office/drawing/2014/main" id="{2F95560B-7015-17E9-E070-1FE119DFC0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60400" y="6794500"/>
            <a:ext cx="177800" cy="2209800"/>
          </a:xfrm>
          <a:prstGeom prst="rect">
            <a:avLst/>
          </a:prstGeom>
        </p:spPr>
      </p:pic>
      <p:pic>
        <p:nvPicPr>
          <p:cNvPr id="16" name="Picture 19">
            <a:extLst>
              <a:ext uri="{FF2B5EF4-FFF2-40B4-BE49-F238E27FC236}">
                <a16:creationId xmlns:a16="http://schemas.microsoft.com/office/drawing/2014/main" id="{3BE29410-5ED7-28E3-BE1C-A87A7E77C7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700500" y="6807200"/>
            <a:ext cx="177800" cy="22098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55870C0-75B5-2B34-67D5-A601376CCF68}"/>
              </a:ext>
            </a:extLst>
          </p:cNvPr>
          <p:cNvSpPr txBox="1"/>
          <p:nvPr/>
        </p:nvSpPr>
        <p:spPr>
          <a:xfrm>
            <a:off x="5626100" y="2256069"/>
            <a:ext cx="109093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200" dirty="0">
                <a:solidFill>
                  <a:srgbClr val="FFFF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‘</a:t>
            </a:r>
            <a:r>
              <a:rPr lang="ko-KR" altLang="en-US" sz="2200" dirty="0">
                <a:solidFill>
                  <a:srgbClr val="FFFF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모듈</a:t>
            </a:r>
            <a:r>
              <a:rPr lang="en-US" altLang="ko-KR" sz="2200" dirty="0">
                <a:solidFill>
                  <a:srgbClr val="FFFF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(Module)’</a:t>
            </a:r>
            <a:r>
              <a:rPr lang="ko-KR" altLang="en-US" sz="2200" dirty="0">
                <a:solidFill>
                  <a:srgbClr val="FFFF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이란 출제가 예상되는 문제에 대한 사전적 고민에 기반하여 작성된 문단이며</a:t>
            </a:r>
            <a:r>
              <a:rPr lang="en-US" altLang="ko-KR" sz="2200" dirty="0">
                <a:solidFill>
                  <a:srgbClr val="FFFF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, </a:t>
            </a:r>
            <a:r>
              <a:rPr lang="ko-KR" altLang="en-US" sz="2200" dirty="0">
                <a:solidFill>
                  <a:srgbClr val="FFFF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고도로 암기되어 있어서 자동적 현출이 가능한 문단을 의미합니다</a:t>
            </a:r>
            <a:r>
              <a:rPr lang="en-US" altLang="ko-KR" sz="2200" dirty="0">
                <a:solidFill>
                  <a:srgbClr val="FFFF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. </a:t>
            </a:r>
          </a:p>
          <a:p>
            <a:pPr algn="ctr"/>
            <a:r>
              <a:rPr lang="ko-KR" altLang="en-US" sz="220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모듈은 문제가 되는 사안에 대해 미리 고민하고 논리를 구축하여 일관된 전개를 </a:t>
            </a:r>
            <a:endParaRPr lang="en-US" altLang="ko-KR" sz="2200" dirty="0"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  <a:p>
            <a:pPr algn="ctr"/>
            <a:r>
              <a:rPr lang="ko-KR" altLang="en-US" sz="220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제한된 분량 안에 담아낸 문단입니다</a:t>
            </a:r>
            <a:r>
              <a:rPr lang="en-US" altLang="ko-KR" sz="220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.</a:t>
            </a:r>
          </a:p>
          <a:p>
            <a:pPr algn="ctr"/>
            <a:r>
              <a:rPr lang="en-US" altLang="ko-KR" sz="2200" dirty="0">
                <a:solidFill>
                  <a:srgbClr val="FFFF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‘</a:t>
            </a:r>
            <a:r>
              <a:rPr lang="ko-KR" altLang="en-US" sz="2200" dirty="0">
                <a:solidFill>
                  <a:srgbClr val="FFFF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시뮬레이션</a:t>
            </a:r>
            <a:r>
              <a:rPr lang="en-US" altLang="ko-KR" sz="2200" dirty="0">
                <a:solidFill>
                  <a:srgbClr val="FFFF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(Simulation)’</a:t>
            </a:r>
            <a:r>
              <a:rPr lang="ko-KR" altLang="en-US" sz="2200" dirty="0">
                <a:solidFill>
                  <a:srgbClr val="FFFF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이란 공인노무사 시험의 실전과 동일한 환경에서 </a:t>
            </a:r>
            <a:endParaRPr lang="en-US" altLang="ko-KR" sz="2200" dirty="0">
              <a:solidFill>
                <a:srgbClr val="FFFF00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  <a:p>
            <a:pPr algn="ctr"/>
            <a:r>
              <a:rPr lang="ko-KR" altLang="en-US" sz="2200" dirty="0">
                <a:solidFill>
                  <a:srgbClr val="FFFF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모의고사를 통해 시간 제한을 두고 답안을 작성하는 훈련을 말합니다</a:t>
            </a:r>
            <a:r>
              <a:rPr lang="en-US" altLang="ko-KR" sz="2200" dirty="0">
                <a:solidFill>
                  <a:srgbClr val="FFFF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. </a:t>
            </a:r>
            <a:endParaRPr lang="ko-KR" altLang="en-US" sz="2200" dirty="0">
              <a:solidFill>
                <a:srgbClr val="FFFF00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BFA4192-ECFF-633B-9A74-3FC7D55FCF02}"/>
              </a:ext>
            </a:extLst>
          </p:cNvPr>
          <p:cNvSpPr txBox="1"/>
          <p:nvPr/>
        </p:nvSpPr>
        <p:spPr>
          <a:xfrm>
            <a:off x="5786418" y="7114570"/>
            <a:ext cx="25186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실전감각</a:t>
            </a:r>
            <a:endParaRPr lang="en-US" altLang="ko-KR" sz="4800" dirty="0"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  <a:p>
            <a:pPr algn="ctr"/>
            <a:r>
              <a:rPr lang="ko-KR" altLang="en-US" sz="48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점검</a:t>
            </a:r>
            <a:endParaRPr lang="en-US" altLang="ko-KR" sz="4800" dirty="0"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A49940-1F40-5B00-623B-5048C870B0B1}"/>
              </a:ext>
            </a:extLst>
          </p:cNvPr>
          <p:cNvSpPr txBox="1"/>
          <p:nvPr/>
        </p:nvSpPr>
        <p:spPr>
          <a:xfrm>
            <a:off x="10129487" y="7101088"/>
            <a:ext cx="19351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현출</a:t>
            </a:r>
            <a:endParaRPr lang="en-US" altLang="ko-KR" sz="4800" dirty="0"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  <a:p>
            <a:pPr algn="ctr"/>
            <a:r>
              <a:rPr lang="ko-KR" altLang="en-US" sz="48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최적화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45D7F68-1587-B5A4-023B-D1398EAA25F8}"/>
              </a:ext>
            </a:extLst>
          </p:cNvPr>
          <p:cNvSpPr txBox="1"/>
          <p:nvPr/>
        </p:nvSpPr>
        <p:spPr>
          <a:xfrm>
            <a:off x="13659830" y="7101088"/>
            <a:ext cx="29770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8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50</a:t>
            </a:r>
            <a:r>
              <a:rPr lang="ko-KR" altLang="en-US" sz="48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점 배점</a:t>
            </a:r>
            <a:endParaRPr lang="en-US" altLang="ko-KR" sz="4800" dirty="0"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  <a:p>
            <a:pPr algn="ctr"/>
            <a:r>
              <a:rPr lang="ko-KR" altLang="en-US" sz="48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통합 훈련</a:t>
            </a:r>
          </a:p>
        </p:txBody>
      </p:sp>
    </p:spTree>
    <p:extLst>
      <p:ext uri="{BB962C8B-B14F-4D97-AF65-F5344CB8AC3E}">
        <p14:creationId xmlns:p14="http://schemas.microsoft.com/office/powerpoint/2010/main" val="2457925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95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2600" y="1892300"/>
            <a:ext cx="12700000" cy="74930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549400" y="1638300"/>
            <a:ext cx="2641600" cy="1422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8000" b="0" i="0" u="none" strike="noStrike" dirty="0">
                <a:solidFill>
                  <a:srgbClr val="FFFFFF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목차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4800" y="3314700"/>
            <a:ext cx="825500" cy="889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422900" y="2628900"/>
            <a:ext cx="1193800" cy="1066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en-US" sz="6000" b="0" i="0" u="none" strike="noStrike" spc="-200" dirty="0">
                <a:solidFill>
                  <a:srgbClr val="62B1C7"/>
                </a:solidFill>
                <a:latin typeface="Pretendard SemiBold"/>
              </a:rPr>
              <a:t>1.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422900" y="3708400"/>
            <a:ext cx="3009900" cy="673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altLang="en-US" sz="3800" b="0" i="0" u="none" strike="noStrike" dirty="0">
                <a:solidFill>
                  <a:srgbClr val="50505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기출문제 분석</a:t>
            </a:r>
            <a:endParaRPr lang="ko-KR" sz="3800" b="0" i="0" u="none" strike="noStrike" dirty="0">
              <a:solidFill>
                <a:srgbClr val="505050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245600" y="2628900"/>
            <a:ext cx="1193800" cy="1066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en-US" sz="6000" b="0" i="0" u="none" strike="noStrike" spc="-200">
                <a:solidFill>
                  <a:srgbClr val="62B1C7"/>
                </a:solidFill>
                <a:latin typeface="Pretendard SemiBold"/>
              </a:rPr>
              <a:t>2.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245600" y="3708400"/>
            <a:ext cx="3009900" cy="673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altLang="en-US" sz="3800" dirty="0">
                <a:solidFill>
                  <a:srgbClr val="50505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핵심역량 분석</a:t>
            </a:r>
            <a:endParaRPr lang="ko-KR" sz="3800" b="0" i="0" u="none" strike="noStrike" dirty="0">
              <a:solidFill>
                <a:srgbClr val="505050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157200" y="2641600"/>
            <a:ext cx="1193800" cy="1066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en-US" sz="6000" b="0" i="0" u="none" strike="noStrike" spc="-200">
                <a:solidFill>
                  <a:srgbClr val="62B1C7"/>
                </a:solidFill>
                <a:latin typeface="Pretendard SemiBold"/>
              </a:rPr>
              <a:t>3.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157200" y="3708400"/>
            <a:ext cx="3009900" cy="11557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altLang="en-US" sz="3800" b="0" i="0" u="none" strike="noStrike" dirty="0">
                <a:solidFill>
                  <a:srgbClr val="50505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핵심목표와 </a:t>
            </a:r>
            <a:r>
              <a:rPr lang="ko-KR" altLang="en-US" sz="3800" dirty="0">
                <a:solidFill>
                  <a:srgbClr val="50505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학습방법</a:t>
            </a:r>
            <a:endParaRPr lang="ko-KR" sz="3800" b="0" i="0" u="none" strike="noStrike" dirty="0">
              <a:solidFill>
                <a:srgbClr val="505050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422900" y="5753100"/>
            <a:ext cx="1193800" cy="1066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en-US" sz="6000" b="0" i="0" u="none" strike="noStrike" spc="-200">
                <a:solidFill>
                  <a:srgbClr val="62B1C7"/>
                </a:solidFill>
                <a:latin typeface="Pretendard SemiBold"/>
              </a:rPr>
              <a:t>4.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422900" y="6832600"/>
            <a:ext cx="3009900" cy="1206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altLang="en-US" sz="3800" b="0" i="0" u="none" strike="noStrike" dirty="0">
                <a:solidFill>
                  <a:srgbClr val="50505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세부목표와 학습방법</a:t>
            </a:r>
            <a:endParaRPr lang="ko-KR" sz="3800" b="0" i="0" u="none" strike="noStrike" dirty="0">
              <a:solidFill>
                <a:srgbClr val="505050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9245600" y="5753100"/>
            <a:ext cx="1193800" cy="1066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en-US" sz="6000" b="0" i="0" u="none" strike="noStrike" spc="-200">
                <a:solidFill>
                  <a:srgbClr val="62B1C7"/>
                </a:solidFill>
                <a:latin typeface="Pretendard SemiBold"/>
              </a:rPr>
              <a:t>5.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245600" y="6832600"/>
            <a:ext cx="3009900" cy="1206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en-US" altLang="ko-KR" sz="3800" b="0" i="0" u="none" strike="noStrike" dirty="0">
                <a:solidFill>
                  <a:srgbClr val="50505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26</a:t>
            </a:r>
            <a:r>
              <a:rPr lang="ko-KR" altLang="en-US" sz="3800" b="0" i="0" u="none" strike="noStrike" dirty="0">
                <a:solidFill>
                  <a:srgbClr val="50505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년 강의소개</a:t>
            </a:r>
            <a:endParaRPr lang="ko-KR" sz="3800" b="0" i="0" u="none" strike="noStrike" dirty="0">
              <a:solidFill>
                <a:srgbClr val="505050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3169900" y="5765800"/>
            <a:ext cx="1193800" cy="1066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en-US" sz="6000" b="0" i="0" u="none" strike="noStrike" spc="-200">
                <a:solidFill>
                  <a:srgbClr val="62B1C7"/>
                </a:solidFill>
                <a:latin typeface="Pretendard SemiBold"/>
              </a:rPr>
              <a:t>6.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169900" y="6832600"/>
            <a:ext cx="3009900" cy="673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altLang="en-US" sz="3800" b="0" i="0" u="none" strike="noStrike" dirty="0">
                <a:solidFill>
                  <a:srgbClr val="50505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질문과 답변</a:t>
            </a:r>
            <a:endParaRPr lang="ko-KR" sz="3800" b="0" i="0" u="none" strike="noStrike" dirty="0">
              <a:solidFill>
                <a:srgbClr val="505050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grpSp>
        <p:nvGrpSpPr>
          <p:cNvPr id="25" name="Group 2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2900" y="774700"/>
            <a:ext cx="12661900" cy="25400"/>
          </a:xfrm>
          <a:prstGeom prst="rect">
            <a:avLst/>
          </a:prstGeom>
        </p:spPr>
      </p:pic>
      <p:grpSp>
        <p:nvGrpSpPr>
          <p:cNvPr id="27" name="Group 2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sp>
        <p:nvSpPr>
          <p:cNvPr id="31" name="TextBox 8">
            <a:extLst>
              <a:ext uri="{FF2B5EF4-FFF2-40B4-BE49-F238E27FC236}">
                <a16:creationId xmlns:a16="http://schemas.microsoft.com/office/drawing/2014/main" id="{0068F755-1099-CEF1-340A-84ACA8F849B1}"/>
              </a:ext>
            </a:extLst>
          </p:cNvPr>
          <p:cNvSpPr txBox="1"/>
          <p:nvPr/>
        </p:nvSpPr>
        <p:spPr>
          <a:xfrm>
            <a:off x="1600200" y="647700"/>
            <a:ext cx="2057400" cy="3429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99600"/>
              </a:lnSpc>
            </a:pPr>
            <a:r>
              <a:rPr lang="ko-KR" altLang="en-US" sz="2000" dirty="0">
                <a:solidFill>
                  <a:srgbClr val="FFFFFF"/>
                </a:solidFill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공인노무사 오은지</a:t>
            </a:r>
            <a:endParaRPr lang="en-US" sz="2000" b="0" i="0" u="none" strike="noStrike" dirty="0">
              <a:solidFill>
                <a:srgbClr val="FFFFFF"/>
              </a:solidFill>
              <a:latin typeface="나눔스퀘어 네오 OTF Heavy" panose="00000A00000000000000" pitchFamily="50" charset="-127"/>
              <a:ea typeface="나눔스퀘어 네오 OTF Heavy" panose="00000A00000000000000" pitchFamily="50" charset="-127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C4EE01BE-E6DD-9DBC-4D2A-7F87DEABEED8}"/>
              </a:ext>
            </a:extLst>
          </p:cNvPr>
          <p:cNvSpPr txBox="1"/>
          <p:nvPr/>
        </p:nvSpPr>
        <p:spPr>
          <a:xfrm>
            <a:off x="1066800" y="8051800"/>
            <a:ext cx="7696200" cy="14859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8400" spc="-300" dirty="0">
                <a:solidFill>
                  <a:srgbClr val="FFFFFF">
                    <a:alpha val="14902"/>
                  </a:srgbClr>
                </a:solidFill>
                <a:latin typeface="LINE Seed Sans TH Bold"/>
              </a:rPr>
              <a:t>Certified Public Labor Attorney</a:t>
            </a:r>
            <a:endParaRPr lang="en-US" sz="8400" b="0" i="0" u="none" strike="noStrike" spc="-300" dirty="0">
              <a:solidFill>
                <a:srgbClr val="FFFFFF">
                  <a:alpha val="14902"/>
                </a:srgbClr>
              </a:solidFill>
              <a:latin typeface="LINE Seed Sans TH Bol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D2220B-D071-5C39-0CCD-5C99D8C29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C3D01A5-659E-19D4-4913-71076AF2C48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5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AFC0B7A3-D197-ED97-BFF2-58C0EBADF4E2}"/>
              </a:ext>
            </a:extLst>
          </p:cNvPr>
          <p:cNvSpPr txBox="1"/>
          <p:nvPr/>
        </p:nvSpPr>
        <p:spPr>
          <a:xfrm>
            <a:off x="7505700" y="9207500"/>
            <a:ext cx="10401300" cy="1600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99600"/>
              </a:lnSpc>
            </a:pPr>
            <a:r>
              <a:rPr lang="en-US" sz="9000" b="0" i="0" u="none" strike="noStrike" spc="-400">
                <a:solidFill>
                  <a:srgbClr val="FFFFFF">
                    <a:alpha val="14902"/>
                  </a:srgbClr>
                </a:solidFill>
                <a:latin typeface="LINE Seed Sans TH Bold"/>
              </a:rPr>
              <a:t>CONCLUSION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8BD2346-26F2-C00C-E97B-378F37FA7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" y="457200"/>
            <a:ext cx="17449800" cy="92583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4870A4B8-6F20-7A83-78C5-6F969A26A5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1638300"/>
            <a:ext cx="825500" cy="8890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73E104E8-9C3A-D935-198D-20975A0A3B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5100" y="1511149"/>
            <a:ext cx="3581400" cy="7738495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E828A57F-7466-193C-7A36-1051F043E4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6400" y="1511149"/>
            <a:ext cx="3581400" cy="7764907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52818646-F0B1-0F3F-6F27-DF7B3EC9AE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09600" y="1574650"/>
            <a:ext cx="3581400" cy="7632850"/>
          </a:xfrm>
          <a:prstGeom prst="rect">
            <a:avLst/>
          </a:prstGeom>
        </p:spPr>
      </p:pic>
      <p:sp>
        <p:nvSpPr>
          <p:cNvPr id="19" name="TextBox 21">
            <a:extLst>
              <a:ext uri="{FF2B5EF4-FFF2-40B4-BE49-F238E27FC236}">
                <a16:creationId xmlns:a16="http://schemas.microsoft.com/office/drawing/2014/main" id="{B97EBACA-44B5-14B1-409E-2A49E20082B6}"/>
              </a:ext>
            </a:extLst>
          </p:cNvPr>
          <p:cNvSpPr txBox="1"/>
          <p:nvPr/>
        </p:nvSpPr>
        <p:spPr>
          <a:xfrm>
            <a:off x="1409700" y="1968500"/>
            <a:ext cx="3251200" cy="2590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5449"/>
              </a:lnSpc>
            </a:pPr>
            <a:r>
              <a:rPr lang="en-US" altLang="ko-KR" sz="6600" b="0" i="0" u="none" strike="noStrike" dirty="0">
                <a:solidFill>
                  <a:srgbClr val="00206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3.</a:t>
            </a:r>
          </a:p>
          <a:p>
            <a:pPr lvl="0" algn="l">
              <a:lnSpc>
                <a:spcPct val="95449"/>
              </a:lnSpc>
            </a:pPr>
            <a:r>
              <a:rPr lang="ko-KR" altLang="en-US" sz="4800" dirty="0">
                <a:solidFill>
                  <a:srgbClr val="002060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핵심목표와</a:t>
            </a:r>
            <a:endParaRPr lang="en-US" altLang="ko-KR" sz="4800" dirty="0">
              <a:solidFill>
                <a:srgbClr val="002060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lvl="0" algn="l">
              <a:lnSpc>
                <a:spcPct val="95449"/>
              </a:lnSpc>
            </a:pPr>
            <a:r>
              <a:rPr lang="ko-KR" altLang="en-US" sz="6000" b="0" i="0" u="none" strike="noStrike" dirty="0">
                <a:solidFill>
                  <a:srgbClr val="00206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학습방법</a:t>
            </a:r>
            <a:endParaRPr lang="ko-KR" sz="6000" b="0" i="0" u="none" strike="noStrike" dirty="0">
              <a:solidFill>
                <a:srgbClr val="002060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pic>
        <p:nvPicPr>
          <p:cNvPr id="20" name="Picture 11">
            <a:extLst>
              <a:ext uri="{FF2B5EF4-FFF2-40B4-BE49-F238E27FC236}">
                <a16:creationId xmlns:a16="http://schemas.microsoft.com/office/drawing/2014/main" id="{1550AF17-6003-0B25-89E6-476771E39A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7800" y="1181927"/>
            <a:ext cx="850900" cy="850900"/>
          </a:xfrm>
          <a:prstGeom prst="rect">
            <a:avLst/>
          </a:prstGeom>
        </p:spPr>
      </p:pic>
      <p:pic>
        <p:nvPicPr>
          <p:cNvPr id="21" name="Picture 18">
            <a:extLst>
              <a:ext uri="{FF2B5EF4-FFF2-40B4-BE49-F238E27FC236}">
                <a16:creationId xmlns:a16="http://schemas.microsoft.com/office/drawing/2014/main" id="{4642555B-D168-3045-C5A5-2136E0F0E3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9200" y="1181927"/>
            <a:ext cx="850900" cy="850900"/>
          </a:xfrm>
          <a:prstGeom prst="rect">
            <a:avLst/>
          </a:prstGeom>
        </p:spPr>
      </p:pic>
      <p:pic>
        <p:nvPicPr>
          <p:cNvPr id="22" name="Picture 24">
            <a:extLst>
              <a:ext uri="{FF2B5EF4-FFF2-40B4-BE49-F238E27FC236}">
                <a16:creationId xmlns:a16="http://schemas.microsoft.com/office/drawing/2014/main" id="{98928EBB-A004-C991-9AC5-C40972793B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8900000">
            <a:off x="8617706" y="2124915"/>
            <a:ext cx="877879" cy="877879"/>
          </a:xfrm>
          <a:prstGeom prst="rect">
            <a:avLst/>
          </a:prstGeom>
        </p:spPr>
      </p:pic>
      <p:pic>
        <p:nvPicPr>
          <p:cNvPr id="23" name="Picture 25">
            <a:extLst>
              <a:ext uri="{FF2B5EF4-FFF2-40B4-BE49-F238E27FC236}">
                <a16:creationId xmlns:a16="http://schemas.microsoft.com/office/drawing/2014/main" id="{281C12F8-63C5-B2C3-B7A5-A5B8057A45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700000">
            <a:off x="8523980" y="3114585"/>
            <a:ext cx="877879" cy="877879"/>
          </a:xfrm>
          <a:prstGeom prst="rect">
            <a:avLst/>
          </a:prstGeom>
        </p:spPr>
      </p:pic>
      <p:pic>
        <p:nvPicPr>
          <p:cNvPr id="24" name="Picture 11">
            <a:extLst>
              <a:ext uri="{FF2B5EF4-FFF2-40B4-BE49-F238E27FC236}">
                <a16:creationId xmlns:a16="http://schemas.microsoft.com/office/drawing/2014/main" id="{12B3275B-5911-E5A9-BFBB-3DFC157121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06400" y="1181927"/>
            <a:ext cx="850900" cy="8509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F674C2F6-4886-BB20-73ED-D3D1989CF122}"/>
              </a:ext>
            </a:extLst>
          </p:cNvPr>
          <p:cNvSpPr txBox="1"/>
          <p:nvPr/>
        </p:nvSpPr>
        <p:spPr>
          <a:xfrm>
            <a:off x="6428795" y="2557129"/>
            <a:ext cx="13516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이해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B3583B7-1A27-D1EE-CF23-183426AF4934}"/>
              </a:ext>
            </a:extLst>
          </p:cNvPr>
          <p:cNvSpPr txBox="1"/>
          <p:nvPr/>
        </p:nvSpPr>
        <p:spPr>
          <a:xfrm>
            <a:off x="10397747" y="2562117"/>
            <a:ext cx="13516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암기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E93100D-8FAF-ED2B-837D-4B83A0009F46}"/>
              </a:ext>
            </a:extLst>
          </p:cNvPr>
          <p:cNvSpPr txBox="1"/>
          <p:nvPr/>
        </p:nvSpPr>
        <p:spPr>
          <a:xfrm>
            <a:off x="14206619" y="2231345"/>
            <a:ext cx="18742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활용</a:t>
            </a:r>
            <a:endParaRPr lang="en-US" altLang="ko-KR" sz="4800" dirty="0"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  <a:p>
            <a:pPr algn="ctr"/>
            <a:r>
              <a:rPr lang="en-US" altLang="ko-KR" sz="48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(</a:t>
            </a:r>
            <a:r>
              <a:rPr lang="ko-KR" altLang="en-US" sz="48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응용</a:t>
            </a:r>
            <a:r>
              <a:rPr lang="en-US" altLang="ko-KR" sz="48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)</a:t>
            </a:r>
            <a:endParaRPr lang="ko-KR" altLang="en-US" sz="4800" dirty="0"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C549CFD-1186-3797-D512-8BBA4862F58F}"/>
              </a:ext>
            </a:extLst>
          </p:cNvPr>
          <p:cNvSpPr txBox="1"/>
          <p:nvPr/>
        </p:nvSpPr>
        <p:spPr>
          <a:xfrm>
            <a:off x="5243695" y="1284212"/>
            <a:ext cx="421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1</a:t>
            </a:r>
            <a:endParaRPr lang="ko-KR" altLang="en-US" sz="3600" dirty="0">
              <a:solidFill>
                <a:schemeClr val="bg1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A43425B-5B3F-C01B-87FB-BB1410752CF3}"/>
              </a:ext>
            </a:extLst>
          </p:cNvPr>
          <p:cNvSpPr txBox="1"/>
          <p:nvPr/>
        </p:nvSpPr>
        <p:spPr>
          <a:xfrm>
            <a:off x="9239815" y="1284212"/>
            <a:ext cx="506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2</a:t>
            </a:r>
            <a:endParaRPr lang="ko-KR" altLang="en-US" sz="3600" dirty="0">
              <a:solidFill>
                <a:schemeClr val="bg1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44B2C65-BE27-3B7F-C0AB-1EC673E28E78}"/>
              </a:ext>
            </a:extLst>
          </p:cNvPr>
          <p:cNvSpPr txBox="1"/>
          <p:nvPr/>
        </p:nvSpPr>
        <p:spPr>
          <a:xfrm>
            <a:off x="13272805" y="1284212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3</a:t>
            </a:r>
            <a:endParaRPr lang="ko-KR" altLang="en-US" sz="3600" dirty="0">
              <a:solidFill>
                <a:schemeClr val="bg1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pic>
        <p:nvPicPr>
          <p:cNvPr id="41" name="Picture 24">
            <a:extLst>
              <a:ext uri="{FF2B5EF4-FFF2-40B4-BE49-F238E27FC236}">
                <a16:creationId xmlns:a16="http://schemas.microsoft.com/office/drawing/2014/main" id="{C872591A-9BA7-450E-AD79-3B643645E0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8900000">
            <a:off x="12615227" y="2561971"/>
            <a:ext cx="877879" cy="877879"/>
          </a:xfrm>
          <a:prstGeom prst="rect">
            <a:avLst/>
          </a:prstGeom>
        </p:spPr>
      </p:pic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A7D101A9-BA99-BDB1-5A17-B13E2632842D}"/>
              </a:ext>
            </a:extLst>
          </p:cNvPr>
          <p:cNvCxnSpPr>
            <a:cxnSpLocks/>
          </p:cNvCxnSpPr>
          <p:nvPr/>
        </p:nvCxnSpPr>
        <p:spPr>
          <a:xfrm>
            <a:off x="5243695" y="4174279"/>
            <a:ext cx="35828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>
            <a:extLst>
              <a:ext uri="{FF2B5EF4-FFF2-40B4-BE49-F238E27FC236}">
                <a16:creationId xmlns:a16="http://schemas.microsoft.com/office/drawing/2014/main" id="{43447E38-6129-345B-95F5-53153E842444}"/>
              </a:ext>
            </a:extLst>
          </p:cNvPr>
          <p:cNvCxnSpPr>
            <a:cxnSpLocks/>
          </p:cNvCxnSpPr>
          <p:nvPr/>
        </p:nvCxnSpPr>
        <p:spPr>
          <a:xfrm>
            <a:off x="9294995" y="4174279"/>
            <a:ext cx="35828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CF150C73-59F5-3946-DF47-AADA631E6D07}"/>
              </a:ext>
            </a:extLst>
          </p:cNvPr>
          <p:cNvCxnSpPr>
            <a:cxnSpLocks/>
          </p:cNvCxnSpPr>
          <p:nvPr/>
        </p:nvCxnSpPr>
        <p:spPr>
          <a:xfrm>
            <a:off x="13309600" y="4174279"/>
            <a:ext cx="358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05E0E5C7-51BB-FC84-774E-2D285F197C51}"/>
              </a:ext>
            </a:extLst>
          </p:cNvPr>
          <p:cNvSpPr txBox="1"/>
          <p:nvPr/>
        </p:nvSpPr>
        <p:spPr>
          <a:xfrm>
            <a:off x="1415969" y="5168325"/>
            <a:ext cx="24881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solidFill>
                  <a:srgbClr val="4298C8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(4) </a:t>
            </a:r>
            <a:r>
              <a:rPr lang="ko-KR" altLang="en-US" sz="3200" dirty="0">
                <a:solidFill>
                  <a:srgbClr val="4298C8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학습도구</a:t>
            </a:r>
            <a:endParaRPr lang="en-US" altLang="ko-KR" sz="3200" dirty="0">
              <a:solidFill>
                <a:srgbClr val="4298C8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14C733A-BFD1-DCBF-6CC6-5862F4C53D08}"/>
              </a:ext>
            </a:extLst>
          </p:cNvPr>
          <p:cNvSpPr txBox="1"/>
          <p:nvPr/>
        </p:nvSpPr>
        <p:spPr>
          <a:xfrm>
            <a:off x="6098577" y="4686300"/>
            <a:ext cx="2012090" cy="36400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lnSpc>
                <a:spcPct val="250000"/>
              </a:lnSpc>
            </a:pPr>
            <a:r>
              <a:rPr lang="ko-KR" altLang="en-US" sz="24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마인드맵</a:t>
            </a:r>
            <a:endParaRPr lang="en-US" altLang="ko-KR" sz="2400" dirty="0"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  <a:p>
            <a:pPr algn="ctr">
              <a:lnSpc>
                <a:spcPct val="250000"/>
              </a:lnSpc>
            </a:pPr>
            <a:r>
              <a:rPr lang="ko-KR" altLang="en-US" sz="24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객관식 테스트</a:t>
            </a:r>
            <a:endParaRPr lang="en-US" altLang="ko-KR" sz="2400" dirty="0"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  <a:p>
            <a:pPr algn="ctr">
              <a:lnSpc>
                <a:spcPct val="250000"/>
              </a:lnSpc>
            </a:pPr>
            <a:r>
              <a:rPr lang="ko-KR" altLang="en-US" sz="24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이슈페이퍼</a:t>
            </a:r>
            <a:endParaRPr lang="en-US" altLang="ko-KR" sz="2400" dirty="0"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  <a:p>
            <a:pPr algn="ctr">
              <a:lnSpc>
                <a:spcPct val="250000"/>
              </a:lnSpc>
            </a:pPr>
            <a:r>
              <a:rPr lang="ko-KR" altLang="en-US" sz="24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생각해보기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3A5794B-8B53-738A-8AEE-6E4C8F57A3D1}"/>
              </a:ext>
            </a:extLst>
          </p:cNvPr>
          <p:cNvSpPr txBox="1"/>
          <p:nvPr/>
        </p:nvSpPr>
        <p:spPr>
          <a:xfrm>
            <a:off x="9921655" y="4229100"/>
            <a:ext cx="2303837" cy="45633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lnSpc>
                <a:spcPct val="250000"/>
              </a:lnSpc>
            </a:pPr>
            <a:r>
              <a:rPr lang="ko-KR" altLang="en-US" sz="24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핵심개념 </a:t>
            </a:r>
            <a:r>
              <a:rPr lang="ko-KR" altLang="en-US" sz="2400" dirty="0" err="1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암기장</a:t>
            </a:r>
            <a:endParaRPr lang="en-US" altLang="ko-KR" sz="2400" dirty="0"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  <a:p>
            <a:pPr algn="ctr">
              <a:lnSpc>
                <a:spcPct val="250000"/>
              </a:lnSpc>
            </a:pPr>
            <a:r>
              <a:rPr lang="ko-KR" altLang="en-US" sz="24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메타인지 </a:t>
            </a:r>
            <a:r>
              <a:rPr lang="ko-KR" altLang="en-US" sz="2400" dirty="0" err="1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암기장</a:t>
            </a:r>
            <a:endParaRPr lang="en-US" altLang="ko-KR" sz="2400" dirty="0"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  <a:p>
            <a:pPr algn="ctr">
              <a:lnSpc>
                <a:spcPct val="250000"/>
              </a:lnSpc>
            </a:pPr>
            <a:r>
              <a:rPr lang="ko-KR" altLang="en-US" sz="24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목차노트</a:t>
            </a:r>
            <a:endParaRPr lang="en-US" altLang="ko-KR" sz="2400" dirty="0"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  <a:p>
            <a:pPr algn="ctr">
              <a:lnSpc>
                <a:spcPct val="250000"/>
              </a:lnSpc>
            </a:pPr>
            <a:r>
              <a:rPr lang="ko-KR" altLang="en-US" sz="24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도식노트</a:t>
            </a:r>
            <a:endParaRPr lang="en-US" altLang="ko-KR" sz="2400" dirty="0"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  <a:p>
            <a:pPr algn="ctr">
              <a:lnSpc>
                <a:spcPct val="250000"/>
              </a:lnSpc>
            </a:pPr>
            <a:r>
              <a:rPr lang="ko-KR" altLang="en-US" sz="24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단문형 테스트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F4B0C68-7D9B-E5FD-6D06-E6381399E7B1}"/>
              </a:ext>
            </a:extLst>
          </p:cNvPr>
          <p:cNvSpPr txBox="1"/>
          <p:nvPr/>
        </p:nvSpPr>
        <p:spPr>
          <a:xfrm>
            <a:off x="13991816" y="5219700"/>
            <a:ext cx="2303836" cy="271670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lnSpc>
                <a:spcPct val="250000"/>
              </a:lnSpc>
            </a:pPr>
            <a:r>
              <a:rPr lang="ko-KR" altLang="en-US" sz="24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모의고사 페이퍼</a:t>
            </a:r>
            <a:endParaRPr lang="en-US" altLang="ko-KR" sz="2400" dirty="0"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  <a:p>
            <a:pPr algn="ctr">
              <a:lnSpc>
                <a:spcPct val="250000"/>
              </a:lnSpc>
            </a:pPr>
            <a:r>
              <a:rPr lang="ko-KR" altLang="en-US" sz="24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모듈 만들기</a:t>
            </a:r>
            <a:endParaRPr lang="en-US" altLang="ko-KR" sz="2400" dirty="0"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  <a:p>
            <a:pPr algn="ctr">
              <a:lnSpc>
                <a:spcPct val="250000"/>
              </a:lnSpc>
            </a:pPr>
            <a:r>
              <a:rPr lang="ko-KR" altLang="en-US" sz="24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기출리스트</a:t>
            </a:r>
            <a:endParaRPr lang="en-US" altLang="ko-KR" sz="2400" dirty="0"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685979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AB6B1B-B4D1-D226-B41D-5575E6216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C091AAD-F25B-68A3-1133-657D0FF7327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5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5A2A9920-790A-3FCD-5A44-A1F44C0AE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" y="457200"/>
            <a:ext cx="17449800" cy="92583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354ED82C-614C-F24B-1338-212503951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1638300"/>
            <a:ext cx="825500" cy="88900"/>
          </a:xfrm>
          <a:prstGeom prst="rect">
            <a:avLst/>
          </a:prstGeom>
        </p:spPr>
      </p:pic>
      <p:sp>
        <p:nvSpPr>
          <p:cNvPr id="19" name="TextBox 21">
            <a:extLst>
              <a:ext uri="{FF2B5EF4-FFF2-40B4-BE49-F238E27FC236}">
                <a16:creationId xmlns:a16="http://schemas.microsoft.com/office/drawing/2014/main" id="{C597FA79-E1E9-D6CE-71CB-26E924858C67}"/>
              </a:ext>
            </a:extLst>
          </p:cNvPr>
          <p:cNvSpPr txBox="1"/>
          <p:nvPr/>
        </p:nvSpPr>
        <p:spPr>
          <a:xfrm>
            <a:off x="1409700" y="1968500"/>
            <a:ext cx="3251200" cy="2590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5449"/>
              </a:lnSpc>
            </a:pPr>
            <a:r>
              <a:rPr lang="en-US" altLang="ko-KR" sz="6600" b="0" i="0" u="none" strike="noStrike" dirty="0">
                <a:solidFill>
                  <a:srgbClr val="00206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3.</a:t>
            </a:r>
          </a:p>
          <a:p>
            <a:pPr lvl="0" algn="l">
              <a:lnSpc>
                <a:spcPct val="95449"/>
              </a:lnSpc>
            </a:pPr>
            <a:r>
              <a:rPr lang="ko-KR" altLang="en-US" sz="4800" dirty="0">
                <a:solidFill>
                  <a:srgbClr val="002060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핵심목표와</a:t>
            </a:r>
            <a:endParaRPr lang="en-US" altLang="ko-KR" sz="4800" dirty="0">
              <a:solidFill>
                <a:srgbClr val="002060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lvl="0" algn="l">
              <a:lnSpc>
                <a:spcPct val="95449"/>
              </a:lnSpc>
            </a:pPr>
            <a:r>
              <a:rPr lang="ko-KR" altLang="en-US" sz="6000" b="0" i="0" u="none" strike="noStrike" dirty="0">
                <a:solidFill>
                  <a:srgbClr val="00206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학습방법</a:t>
            </a:r>
            <a:endParaRPr lang="ko-KR" sz="6000" b="0" i="0" u="none" strike="noStrike" dirty="0">
              <a:solidFill>
                <a:srgbClr val="002060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EA7BF1-7AE4-006F-AD12-04956D76277A}"/>
              </a:ext>
            </a:extLst>
          </p:cNvPr>
          <p:cNvSpPr txBox="1"/>
          <p:nvPr/>
        </p:nvSpPr>
        <p:spPr>
          <a:xfrm>
            <a:off x="1415969" y="5168325"/>
            <a:ext cx="29113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solidFill>
                  <a:srgbClr val="4298C8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(3) </a:t>
            </a:r>
            <a:r>
              <a:rPr lang="ko-KR" altLang="en-US" sz="3200" dirty="0">
                <a:solidFill>
                  <a:srgbClr val="4298C8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모듈과 </a:t>
            </a:r>
            <a:endParaRPr lang="en-US" altLang="ko-KR" sz="3200" dirty="0">
              <a:solidFill>
                <a:srgbClr val="4298C8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  <a:p>
            <a:r>
              <a:rPr lang="ko-KR" altLang="en-US" sz="3200" dirty="0">
                <a:solidFill>
                  <a:srgbClr val="4298C8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시뮬레이션이란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51BD967B-5FD8-BE4E-1066-C14F610510F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90000"/>
          </a:blip>
          <a:stretch>
            <a:fillRect/>
          </a:stretch>
        </p:blipFill>
        <p:spPr>
          <a:xfrm>
            <a:off x="5245100" y="1384300"/>
            <a:ext cx="11645900" cy="3225800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5A003F4C-9C30-537E-ACED-C244247182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3700" y="1562100"/>
            <a:ext cx="863600" cy="53340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888F5521-9A39-726C-E613-8CE6DEAB9E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5100" y="5499100"/>
            <a:ext cx="1689100" cy="25400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FACBD06C-A99F-F866-01ED-21CB818DAC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89200" y="5486400"/>
            <a:ext cx="1727200" cy="25400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7DADDD71-65B4-6C04-9A1A-7723F1A64A80}"/>
              </a:ext>
            </a:extLst>
          </p:cNvPr>
          <p:cNvSpPr txBox="1"/>
          <p:nvPr/>
        </p:nvSpPr>
        <p:spPr>
          <a:xfrm>
            <a:off x="7200900" y="5207000"/>
            <a:ext cx="7797800" cy="622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altLang="en-US" sz="2400" dirty="0">
                <a:solidFill>
                  <a:srgbClr val="4298C8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모듈과 시뮬레이션은 제한된 시간 내에 문제를 해결하고 답안을 작성할 수 있게 만드는 핵심 도구입니다</a:t>
            </a:r>
            <a:r>
              <a:rPr lang="en-US" altLang="ko-KR" sz="2400" dirty="0">
                <a:solidFill>
                  <a:srgbClr val="4298C8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.</a:t>
            </a:r>
          </a:p>
        </p:txBody>
      </p:sp>
      <p:pic>
        <p:nvPicPr>
          <p:cNvPr id="11" name="Picture 12">
            <a:extLst>
              <a:ext uri="{FF2B5EF4-FFF2-40B4-BE49-F238E27FC236}">
                <a16:creationId xmlns:a16="http://schemas.microsoft.com/office/drawing/2014/main" id="{BE7E98FD-B832-E660-59ED-9ECB7BBAC1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5100" y="6794500"/>
            <a:ext cx="177800" cy="2209800"/>
          </a:xfrm>
          <a:prstGeom prst="rect">
            <a:avLst/>
          </a:prstGeom>
        </p:spPr>
      </p:pic>
      <p:pic>
        <p:nvPicPr>
          <p:cNvPr id="12" name="Picture 13">
            <a:extLst>
              <a:ext uri="{FF2B5EF4-FFF2-40B4-BE49-F238E27FC236}">
                <a16:creationId xmlns:a16="http://schemas.microsoft.com/office/drawing/2014/main" id="{8FE772EE-B599-657F-2E3E-85BCDEFEA1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72500" y="6807200"/>
            <a:ext cx="177800" cy="2209800"/>
          </a:xfrm>
          <a:prstGeom prst="rect">
            <a:avLst/>
          </a:prstGeom>
        </p:spPr>
      </p:pic>
      <p:pic>
        <p:nvPicPr>
          <p:cNvPr id="13" name="Picture 15">
            <a:extLst>
              <a:ext uri="{FF2B5EF4-FFF2-40B4-BE49-F238E27FC236}">
                <a16:creationId xmlns:a16="http://schemas.microsoft.com/office/drawing/2014/main" id="{020F5E4F-F145-E2FF-FAB4-414020B3DC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09100" y="6807200"/>
            <a:ext cx="177800" cy="2209800"/>
          </a:xfrm>
          <a:prstGeom prst="rect">
            <a:avLst/>
          </a:prstGeom>
        </p:spPr>
      </p:pic>
      <p:pic>
        <p:nvPicPr>
          <p:cNvPr id="14" name="Picture 16">
            <a:extLst>
              <a:ext uri="{FF2B5EF4-FFF2-40B4-BE49-F238E27FC236}">
                <a16:creationId xmlns:a16="http://schemas.microsoft.com/office/drawing/2014/main" id="{4802FCED-B783-5346-525E-D9E6A20A2C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649200" y="6807200"/>
            <a:ext cx="177800" cy="2209800"/>
          </a:xfrm>
          <a:prstGeom prst="rect">
            <a:avLst/>
          </a:prstGeom>
        </p:spPr>
      </p:pic>
      <p:pic>
        <p:nvPicPr>
          <p:cNvPr id="15" name="Picture 18">
            <a:extLst>
              <a:ext uri="{FF2B5EF4-FFF2-40B4-BE49-F238E27FC236}">
                <a16:creationId xmlns:a16="http://schemas.microsoft.com/office/drawing/2014/main" id="{B75DFCAB-495D-89DC-BBD4-512719C61B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60400" y="6794500"/>
            <a:ext cx="177800" cy="2209800"/>
          </a:xfrm>
          <a:prstGeom prst="rect">
            <a:avLst/>
          </a:prstGeom>
        </p:spPr>
      </p:pic>
      <p:pic>
        <p:nvPicPr>
          <p:cNvPr id="16" name="Picture 19">
            <a:extLst>
              <a:ext uri="{FF2B5EF4-FFF2-40B4-BE49-F238E27FC236}">
                <a16:creationId xmlns:a16="http://schemas.microsoft.com/office/drawing/2014/main" id="{567203F5-853D-69DA-B905-8EA2B992FE0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700500" y="6807200"/>
            <a:ext cx="177800" cy="22098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0BDAB93-580A-970A-3548-551583D36B4D}"/>
              </a:ext>
            </a:extLst>
          </p:cNvPr>
          <p:cNvSpPr txBox="1"/>
          <p:nvPr/>
        </p:nvSpPr>
        <p:spPr>
          <a:xfrm>
            <a:off x="5626100" y="2256069"/>
            <a:ext cx="109093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200" dirty="0">
                <a:solidFill>
                  <a:srgbClr val="FFFF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‘</a:t>
            </a:r>
            <a:r>
              <a:rPr lang="ko-KR" altLang="en-US" sz="2200" dirty="0">
                <a:solidFill>
                  <a:srgbClr val="FFFF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모듈</a:t>
            </a:r>
            <a:r>
              <a:rPr lang="en-US" altLang="ko-KR" sz="2200" dirty="0">
                <a:solidFill>
                  <a:srgbClr val="FFFF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(Module)’</a:t>
            </a:r>
            <a:r>
              <a:rPr lang="ko-KR" altLang="en-US" sz="2200" dirty="0">
                <a:solidFill>
                  <a:srgbClr val="FFFF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이란 출제가 예상되는 문제에 대한 사전적 고민에 기반하여 작성된 문단이며</a:t>
            </a:r>
            <a:r>
              <a:rPr lang="en-US" altLang="ko-KR" sz="2200" dirty="0">
                <a:solidFill>
                  <a:srgbClr val="FFFF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, </a:t>
            </a:r>
            <a:r>
              <a:rPr lang="ko-KR" altLang="en-US" sz="2200" dirty="0">
                <a:solidFill>
                  <a:srgbClr val="FFFF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고도로 암기되어 있어서 자동적 현출이 가능한 문단을 의미합니다</a:t>
            </a:r>
            <a:r>
              <a:rPr lang="en-US" altLang="ko-KR" sz="2200" dirty="0">
                <a:solidFill>
                  <a:srgbClr val="FFFF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. </a:t>
            </a:r>
          </a:p>
          <a:p>
            <a:pPr algn="ctr"/>
            <a:r>
              <a:rPr lang="ko-KR" altLang="en-US" sz="220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모듈은 문제가 되는 사안에 대해 미리 고민하고 논리를 구축하여 일관된 전개를 </a:t>
            </a:r>
            <a:endParaRPr lang="en-US" altLang="ko-KR" sz="2200" dirty="0"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  <a:p>
            <a:pPr algn="ctr"/>
            <a:r>
              <a:rPr lang="ko-KR" altLang="en-US" sz="220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제한된 분량 안에 담아낸 문단입니다</a:t>
            </a:r>
            <a:r>
              <a:rPr lang="en-US" altLang="ko-KR" sz="2200" dirty="0"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.</a:t>
            </a:r>
          </a:p>
          <a:p>
            <a:pPr algn="ctr"/>
            <a:r>
              <a:rPr lang="en-US" altLang="ko-KR" sz="2200" dirty="0">
                <a:solidFill>
                  <a:srgbClr val="FFFF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‘</a:t>
            </a:r>
            <a:r>
              <a:rPr lang="ko-KR" altLang="en-US" sz="2200" dirty="0">
                <a:solidFill>
                  <a:srgbClr val="FFFF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시뮬레이션</a:t>
            </a:r>
            <a:r>
              <a:rPr lang="en-US" altLang="ko-KR" sz="2200" dirty="0">
                <a:solidFill>
                  <a:srgbClr val="FFFF0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(Simulation)’</a:t>
            </a:r>
            <a:r>
              <a:rPr lang="ko-KR" altLang="en-US" sz="2200" dirty="0">
                <a:solidFill>
                  <a:srgbClr val="FFFF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이란 공인노무사 시험의 실전과 동일한 환경에서 </a:t>
            </a:r>
            <a:endParaRPr lang="en-US" altLang="ko-KR" sz="2200" dirty="0">
              <a:solidFill>
                <a:srgbClr val="FFFF00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  <a:p>
            <a:pPr algn="ctr"/>
            <a:r>
              <a:rPr lang="ko-KR" altLang="en-US" sz="2200" dirty="0">
                <a:solidFill>
                  <a:srgbClr val="FFFF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모의고사를 통해 시간 제한을 두고 답안을 작성하는 훈련을 말합니다</a:t>
            </a:r>
            <a:r>
              <a:rPr lang="en-US" altLang="ko-KR" sz="2200" dirty="0">
                <a:solidFill>
                  <a:srgbClr val="FFFF00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. </a:t>
            </a:r>
            <a:endParaRPr lang="ko-KR" altLang="en-US" sz="2200" dirty="0">
              <a:solidFill>
                <a:srgbClr val="FFFF00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D2E9CC7-E4E6-1A73-6017-7350E7B861D5}"/>
              </a:ext>
            </a:extLst>
          </p:cNvPr>
          <p:cNvSpPr txBox="1"/>
          <p:nvPr/>
        </p:nvSpPr>
        <p:spPr>
          <a:xfrm>
            <a:off x="5786418" y="7114570"/>
            <a:ext cx="25186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실전감각</a:t>
            </a:r>
            <a:endParaRPr lang="en-US" altLang="ko-KR" sz="4800" dirty="0"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  <a:p>
            <a:pPr algn="ctr"/>
            <a:r>
              <a:rPr lang="ko-KR" altLang="en-US" sz="48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점검</a:t>
            </a:r>
            <a:endParaRPr lang="en-US" altLang="ko-KR" sz="4800" dirty="0"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8A8535-38B9-11E5-987D-616B27C0F9AD}"/>
              </a:ext>
            </a:extLst>
          </p:cNvPr>
          <p:cNvSpPr txBox="1"/>
          <p:nvPr/>
        </p:nvSpPr>
        <p:spPr>
          <a:xfrm>
            <a:off x="10129487" y="7101088"/>
            <a:ext cx="19351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현출</a:t>
            </a:r>
            <a:endParaRPr lang="en-US" altLang="ko-KR" sz="4800" dirty="0"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  <a:p>
            <a:pPr algn="ctr"/>
            <a:r>
              <a:rPr lang="ko-KR" altLang="en-US" sz="48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최적화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F677DB6-91D8-6BE2-905D-BE4EA9F748EE}"/>
              </a:ext>
            </a:extLst>
          </p:cNvPr>
          <p:cNvSpPr txBox="1"/>
          <p:nvPr/>
        </p:nvSpPr>
        <p:spPr>
          <a:xfrm>
            <a:off x="13659830" y="7101088"/>
            <a:ext cx="29770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8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50</a:t>
            </a:r>
            <a:r>
              <a:rPr lang="ko-KR" altLang="en-US" sz="48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점 배점</a:t>
            </a:r>
            <a:endParaRPr lang="en-US" altLang="ko-KR" sz="4800" dirty="0"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  <a:p>
            <a:pPr algn="ctr"/>
            <a:r>
              <a:rPr lang="ko-KR" altLang="en-US" sz="48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통합 훈련</a:t>
            </a:r>
          </a:p>
        </p:txBody>
      </p:sp>
    </p:spTree>
    <p:extLst>
      <p:ext uri="{BB962C8B-B14F-4D97-AF65-F5344CB8AC3E}">
        <p14:creationId xmlns:p14="http://schemas.microsoft.com/office/powerpoint/2010/main" val="23383288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32C226-1631-4707-972C-96823AB65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49F7468-614C-6AFF-7CA2-92B9832D08B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5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10" name="Group 10">
            <a:extLst>
              <a:ext uri="{FF2B5EF4-FFF2-40B4-BE49-F238E27FC236}">
                <a16:creationId xmlns:a16="http://schemas.microsoft.com/office/drawing/2014/main" id="{CEE3EA96-E7C6-079A-AB1C-77B6F452B430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sp>
        <p:nvSpPr>
          <p:cNvPr id="12" name="TextBox 12">
            <a:extLst>
              <a:ext uri="{FF2B5EF4-FFF2-40B4-BE49-F238E27FC236}">
                <a16:creationId xmlns:a16="http://schemas.microsoft.com/office/drawing/2014/main" id="{DC6FE935-35B2-861C-8638-56BD6D4E9D5A}"/>
              </a:ext>
            </a:extLst>
          </p:cNvPr>
          <p:cNvSpPr txBox="1"/>
          <p:nvPr/>
        </p:nvSpPr>
        <p:spPr>
          <a:xfrm>
            <a:off x="5905500" y="2692400"/>
            <a:ext cx="558800" cy="622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3500" b="0" i="0" u="none" strike="noStrike">
                <a:solidFill>
                  <a:srgbClr val="FFFFFF"/>
                </a:solidFill>
                <a:latin typeface="Pretendard SemiBold"/>
              </a:rPr>
              <a:t>1</a:t>
            </a:r>
          </a:p>
        </p:txBody>
      </p:sp>
      <p:grpSp>
        <p:nvGrpSpPr>
          <p:cNvPr id="17" name="Group 17">
            <a:extLst>
              <a:ext uri="{FF2B5EF4-FFF2-40B4-BE49-F238E27FC236}">
                <a16:creationId xmlns:a16="http://schemas.microsoft.com/office/drawing/2014/main" id="{7C59D12F-31C0-BC29-8207-D459B9C8BAF3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sp>
        <p:nvSpPr>
          <p:cNvPr id="19" name="TextBox 19">
            <a:extLst>
              <a:ext uri="{FF2B5EF4-FFF2-40B4-BE49-F238E27FC236}">
                <a16:creationId xmlns:a16="http://schemas.microsoft.com/office/drawing/2014/main" id="{8ADFDC35-5705-0C2D-9DE8-C01D72520373}"/>
              </a:ext>
            </a:extLst>
          </p:cNvPr>
          <p:cNvSpPr txBox="1"/>
          <p:nvPr/>
        </p:nvSpPr>
        <p:spPr>
          <a:xfrm>
            <a:off x="11811000" y="2692400"/>
            <a:ext cx="558800" cy="622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3500" b="0" i="0" u="none" strike="noStrike">
                <a:solidFill>
                  <a:srgbClr val="FFFFFF"/>
                </a:solidFill>
                <a:latin typeface="Pretendard SemiBold"/>
              </a:rPr>
              <a:t>2</a:t>
            </a:r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D799E093-A042-06EB-DADC-59DEF3A38274}"/>
              </a:ext>
            </a:extLst>
          </p:cNvPr>
          <p:cNvSpPr txBox="1"/>
          <p:nvPr/>
        </p:nvSpPr>
        <p:spPr>
          <a:xfrm>
            <a:off x="1409700" y="1968500"/>
            <a:ext cx="3251200" cy="2590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5449"/>
              </a:lnSpc>
            </a:pPr>
            <a:r>
              <a:rPr lang="en-US" altLang="ko-KR" sz="6600" b="0" i="0" u="none" strike="noStrike" dirty="0">
                <a:solidFill>
                  <a:srgbClr val="FFFFFF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4.</a:t>
            </a:r>
          </a:p>
          <a:p>
            <a:pPr lvl="0" algn="l">
              <a:lnSpc>
                <a:spcPct val="95449"/>
              </a:lnSpc>
            </a:pPr>
            <a:r>
              <a:rPr lang="ko-KR" altLang="en-US" sz="4800" dirty="0">
                <a:solidFill>
                  <a:srgbClr val="FFFFFF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세부목표와</a:t>
            </a:r>
            <a:endParaRPr lang="en-US" altLang="ko-KR" sz="4800" dirty="0">
              <a:solidFill>
                <a:srgbClr val="FFFFFF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lvl="0" algn="l">
              <a:lnSpc>
                <a:spcPct val="95449"/>
              </a:lnSpc>
            </a:pPr>
            <a:r>
              <a:rPr lang="ko-KR" altLang="en-US" sz="6000" b="0" i="0" u="none" strike="noStrike" dirty="0">
                <a:solidFill>
                  <a:srgbClr val="FFFFFF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학습방법</a:t>
            </a:r>
            <a:endParaRPr lang="ko-KR" sz="6000" b="0" i="0" u="none" strike="noStrike" dirty="0">
              <a:solidFill>
                <a:srgbClr val="FFFFFF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pic>
        <p:nvPicPr>
          <p:cNvPr id="22" name="Picture 22">
            <a:extLst>
              <a:ext uri="{FF2B5EF4-FFF2-40B4-BE49-F238E27FC236}">
                <a16:creationId xmlns:a16="http://schemas.microsoft.com/office/drawing/2014/main" id="{E4B4C4DA-3B75-45CD-7434-31E42B98C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638300"/>
            <a:ext cx="825500" cy="88900"/>
          </a:xfrm>
          <a:prstGeom prst="rect">
            <a:avLst/>
          </a:prstGeom>
        </p:spPr>
      </p:pic>
      <p:grpSp>
        <p:nvGrpSpPr>
          <p:cNvPr id="23" name="Group 23">
            <a:extLst>
              <a:ext uri="{FF2B5EF4-FFF2-40B4-BE49-F238E27FC236}">
                <a16:creationId xmlns:a16="http://schemas.microsoft.com/office/drawing/2014/main" id="{B7717C5B-EB32-D11C-9617-70E4A8B839D6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>
            <a:extLst>
              <a:ext uri="{FF2B5EF4-FFF2-40B4-BE49-F238E27FC236}">
                <a16:creationId xmlns:a16="http://schemas.microsoft.com/office/drawing/2014/main" id="{991A61DA-D7CD-F836-0A7E-B05D3AA8D5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3300" y="457200"/>
            <a:ext cx="13068300" cy="9258300"/>
          </a:xfrm>
          <a:prstGeom prst="rect">
            <a:avLst/>
          </a:prstGeom>
        </p:spPr>
      </p:pic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663CC430-3A2D-9BE7-8ADB-091E1CAFB4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751768"/>
              </p:ext>
            </p:extLst>
          </p:nvPr>
        </p:nvGraphicFramePr>
        <p:xfrm>
          <a:off x="5105400" y="876300"/>
          <a:ext cx="12496799" cy="8458200"/>
        </p:xfrm>
        <a:graphic>
          <a:graphicData uri="http://schemas.openxmlformats.org/drawingml/2006/table">
            <a:tbl>
              <a:tblPr/>
              <a:tblGrid>
                <a:gridCol w="894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4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46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24199">
                  <a:extLst>
                    <a:ext uri="{9D8B030D-6E8A-4147-A177-3AD203B41FA5}">
                      <a16:colId xmlns:a16="http://schemas.microsoft.com/office/drawing/2014/main" val="1208535725"/>
                    </a:ext>
                  </a:extLst>
                </a:gridCol>
                <a:gridCol w="2057402">
                  <a:extLst>
                    <a:ext uri="{9D8B030D-6E8A-4147-A177-3AD203B41FA5}">
                      <a16:colId xmlns:a16="http://schemas.microsoft.com/office/drawing/2014/main" val="127646339"/>
                    </a:ext>
                  </a:extLst>
                </a:gridCol>
                <a:gridCol w="2971797">
                  <a:extLst>
                    <a:ext uri="{9D8B030D-6E8A-4147-A177-3AD203B41FA5}">
                      <a16:colId xmlns:a16="http://schemas.microsoft.com/office/drawing/2014/main" val="1358798427"/>
                    </a:ext>
                  </a:extLst>
                </a:gridCol>
              </a:tblGrid>
              <a:tr h="718579">
                <a:tc>
                  <a:txBody>
                    <a:bodyPr/>
                    <a:lstStyle/>
                    <a:p>
                      <a:pPr lvl="0" algn="ctr">
                        <a:lnSpc>
                          <a:spcPct val="92130"/>
                        </a:lnSpc>
                        <a:defRPr/>
                      </a:pPr>
                      <a:r>
                        <a:rPr lang="ko-KR" altLang="en-US" sz="2400" b="0" i="0" u="none" strike="noStrike" dirty="0">
                          <a:solidFill>
                            <a:schemeClr val="bg1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순환</a:t>
                      </a:r>
                      <a:endParaRPr lang="en-US" sz="2400" dirty="0">
                        <a:solidFill>
                          <a:schemeClr val="bg1"/>
                        </a:solidFill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</a:endParaRPr>
                    </a:p>
                  </a:txBody>
                  <a:tcPr marL="19050" marR="19050" marT="19050" marB="19050" anchor="ctr">
                    <a:lnL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98C8"/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92130"/>
                        </a:lnSpc>
                        <a:defRPr/>
                      </a:pPr>
                      <a:r>
                        <a:rPr lang="ko-KR" altLang="en-US" sz="2400" b="0" i="0" u="none" strike="noStrike" dirty="0">
                          <a:solidFill>
                            <a:schemeClr val="bg1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각 순환의 세부목표</a:t>
                      </a:r>
                      <a:endParaRPr lang="en-US" sz="2400" dirty="0">
                        <a:solidFill>
                          <a:schemeClr val="bg1"/>
                        </a:solidFill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</a:endParaRPr>
                    </a:p>
                  </a:txBody>
                  <a:tcPr marL="19050" marR="19050" marT="19050" marB="19050" anchor="ctr">
                    <a:lnL w="63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98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19050" marR="19050" marT="19050" marB="19050" anchor="ctr">
                    <a:lnL w="63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98C8"/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algn="ctr">
                        <a:lnSpc>
                          <a:spcPct val="92130"/>
                        </a:lnSpc>
                        <a:defRPr/>
                      </a:pPr>
                      <a:endParaRPr lang="en-US" sz="1100" dirty="0"/>
                    </a:p>
                  </a:txBody>
                  <a:tcPr marL="19050" marR="19050" marT="19050" marB="19050" anchor="ctr">
                    <a:lnL w="63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98C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92130"/>
                        </a:lnSpc>
                        <a:defRPr/>
                      </a:pPr>
                      <a:r>
                        <a:rPr lang="ko-KR" altLang="en-US" sz="2400" dirty="0">
                          <a:solidFill>
                            <a:schemeClr val="bg1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목표 비중</a:t>
                      </a:r>
                      <a:endParaRPr lang="en-US" sz="2400" dirty="0">
                        <a:solidFill>
                          <a:schemeClr val="bg1"/>
                        </a:solidFill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</a:endParaRPr>
                    </a:p>
                  </a:txBody>
                  <a:tcPr marL="19050" marR="19050" marT="19050" marB="19050" anchor="ctr">
                    <a:lnL w="63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98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2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400" dirty="0">
                          <a:solidFill>
                            <a:schemeClr val="bg1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학습방법</a:t>
                      </a:r>
                      <a:endParaRPr lang="en-US" altLang="ko-KR" sz="2400" dirty="0">
                        <a:solidFill>
                          <a:schemeClr val="bg1"/>
                        </a:solidFill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</a:endParaRPr>
                    </a:p>
                  </a:txBody>
                  <a:tcPr marL="19050" marR="19050" marT="19050" marB="19050" anchor="ctr">
                    <a:lnL w="63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98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3955">
                <a:tc>
                  <a:txBody>
                    <a:bodyPr/>
                    <a:lstStyle/>
                    <a:p>
                      <a:pPr lvl="0" algn="ctr">
                        <a:lnSpc>
                          <a:spcPct val="92130"/>
                        </a:lnSpc>
                        <a:defRPr/>
                      </a:pPr>
                      <a:r>
                        <a:rPr lang="en-US" sz="2400" b="0" i="0" u="none" strike="noStrike" dirty="0">
                          <a:solidFill>
                            <a:srgbClr val="00206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GS</a:t>
                      </a:r>
                    </a:p>
                    <a:p>
                      <a:pPr lvl="0" algn="ctr">
                        <a:lnSpc>
                          <a:spcPct val="92130"/>
                        </a:lnSpc>
                        <a:defRPr/>
                      </a:pPr>
                      <a:r>
                        <a:rPr lang="en-US" sz="2400" b="0" i="0" u="none" strike="noStrike" dirty="0">
                          <a:solidFill>
                            <a:srgbClr val="00206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0</a:t>
                      </a:r>
                      <a:r>
                        <a:rPr lang="ko-KR" altLang="en-US" sz="2400" b="0" i="0" u="none" strike="noStrike" dirty="0">
                          <a:solidFill>
                            <a:srgbClr val="00206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기</a:t>
                      </a:r>
                      <a:endParaRPr lang="en-US" sz="2400" dirty="0">
                        <a:solidFill>
                          <a:srgbClr val="002060"/>
                        </a:solidFill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</a:endParaRPr>
                    </a:p>
                  </a:txBody>
                  <a:tcPr marL="19050" marR="19050" marT="19050" marB="19050" anchor="ctr">
                    <a:lnL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CDE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41100"/>
                        </a:lnSpc>
                        <a:defRPr/>
                      </a:pPr>
                      <a:r>
                        <a:rPr lang="ko-KR" altLang="en-US" sz="2000" b="0" i="0" u="none" strike="noStrike" dirty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기본서와</a:t>
                      </a:r>
                      <a:endParaRPr lang="en-US" altLang="ko-KR" sz="2000" b="0" i="0" u="none" strike="noStrike" dirty="0">
                        <a:solidFill>
                          <a:schemeClr val="tx1"/>
                        </a:solidFill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  <a:p>
                      <a:pPr lvl="0" algn="ctr">
                        <a:lnSpc>
                          <a:spcPct val="141100"/>
                        </a:lnSpc>
                        <a:defRPr/>
                      </a:pPr>
                      <a:r>
                        <a:rPr lang="ko-KR" altLang="en-US" sz="2000" b="0" i="0" u="none" strike="noStrike" dirty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친해지기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</a:txBody>
                  <a:tcPr marL="19050" marR="19050" marT="19050" marB="19050" anchor="ctr">
                    <a:lnL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6199"/>
                        </a:lnSpc>
                        <a:defRPr/>
                      </a:pPr>
                      <a:r>
                        <a:rPr lang="ko-KR" altLang="en-US" sz="2000" b="0" i="0" u="none" strike="noStrike" dirty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시스템</a:t>
                      </a:r>
                      <a:r>
                        <a:rPr lang="en-US" altLang="ko-KR" sz="2000" b="0" i="0" u="none" strike="noStrike" dirty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(</a:t>
                      </a:r>
                      <a:r>
                        <a:rPr lang="ko-KR" altLang="en-US" sz="2000" b="0" i="0" u="none" strike="noStrike" dirty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목차</a:t>
                      </a:r>
                      <a:r>
                        <a:rPr lang="en-US" altLang="ko-KR" sz="2000" b="0" i="0" u="none" strike="noStrike" dirty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)</a:t>
                      </a:r>
                      <a:r>
                        <a:rPr lang="ko-KR" altLang="en-US" sz="2000" b="0" i="0" u="none" strike="noStrike" dirty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 이해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</a:txBody>
                  <a:tcPr marL="19050" marR="19050" marT="19050" marB="19050" anchor="ctr">
                    <a:lnL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6199"/>
                        </a:lnSpc>
                      </a:pPr>
                      <a:r>
                        <a:rPr lang="ko-KR" altLang="en-US" sz="2000" b="0" i="0" u="none" strike="noStrike" dirty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핵심 개념 암기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</a:txBody>
                  <a:tcPr marL="19050" marR="19050" marT="19050" marB="19050" anchor="ctr">
                    <a:lnL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6199"/>
                        </a:lnSpc>
                      </a:pPr>
                      <a:r>
                        <a:rPr lang="ko-KR" altLang="en-US" sz="2000" b="0" i="0" u="none" strike="noStrike" dirty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이해 </a:t>
                      </a:r>
                      <a:r>
                        <a:rPr lang="en-US" altLang="ko-KR" sz="2000" b="0" i="0" u="none" strike="noStrike" dirty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80%</a:t>
                      </a:r>
                    </a:p>
                    <a:p>
                      <a:pPr lvl="0" algn="ctr">
                        <a:lnSpc>
                          <a:spcPct val="116199"/>
                        </a:lnSpc>
                      </a:pPr>
                      <a:r>
                        <a:rPr lang="ko-KR" altLang="en-US" sz="2000" b="0" i="0" u="none" strike="noStrike" dirty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암기 </a:t>
                      </a:r>
                      <a:r>
                        <a:rPr lang="en-US" altLang="ko-KR" sz="2000" b="0" i="0" u="none" strike="noStrike" dirty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20%</a:t>
                      </a:r>
                    </a:p>
                    <a:p>
                      <a:pPr lvl="0" algn="ctr">
                        <a:lnSpc>
                          <a:spcPct val="116199"/>
                        </a:lnSpc>
                      </a:pPr>
                      <a:r>
                        <a:rPr lang="ko-KR" altLang="en-US" sz="2000" b="0" i="0" u="none" strike="noStrike" dirty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활용 </a:t>
                      </a:r>
                      <a:r>
                        <a:rPr lang="en-US" altLang="ko-KR" sz="2000" b="0" i="0" u="none" strike="noStrike" dirty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0%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</a:txBody>
                  <a:tcPr marL="19050" marR="19050" marT="19050" marB="19050" anchor="ctr">
                    <a:lnL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6199"/>
                        </a:lnSpc>
                      </a:pPr>
                      <a:r>
                        <a:rPr lang="ko-KR" altLang="en-US" sz="2200" b="0" i="0" u="none" strike="noStrike" dirty="0">
                          <a:solidFill>
                            <a:srgbClr val="FF000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마인드맵</a:t>
                      </a:r>
                      <a:endParaRPr lang="en-US" altLang="ko-KR" sz="2200" b="0" i="0" u="none" strike="noStrike" dirty="0">
                        <a:solidFill>
                          <a:srgbClr val="FF0000"/>
                        </a:solidFill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</a:endParaRPr>
                    </a:p>
                    <a:p>
                      <a:pPr lvl="0" algn="ctr">
                        <a:lnSpc>
                          <a:spcPct val="116199"/>
                        </a:lnSpc>
                      </a:pPr>
                      <a:r>
                        <a:rPr lang="ko-KR" altLang="en-US" sz="2200" b="0" i="0" u="none" strike="noStrike" dirty="0">
                          <a:solidFill>
                            <a:schemeClr val="bg1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객관식 테스트</a:t>
                      </a:r>
                      <a:endParaRPr lang="en-US" altLang="ko-KR" sz="2200" b="0" i="0" u="none" strike="noStrike" dirty="0">
                        <a:solidFill>
                          <a:schemeClr val="bg1"/>
                        </a:solidFill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</a:endParaRPr>
                    </a:p>
                    <a:p>
                      <a:pPr lvl="0" algn="ctr">
                        <a:lnSpc>
                          <a:spcPct val="116199"/>
                        </a:lnSpc>
                      </a:pPr>
                      <a:r>
                        <a:rPr lang="ko-KR" altLang="en-US" sz="2200" b="0" i="0" u="none" strike="noStrike" dirty="0">
                          <a:solidFill>
                            <a:schemeClr val="bg1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핵심개념 </a:t>
                      </a:r>
                      <a:r>
                        <a:rPr lang="ko-KR" altLang="en-US" sz="2200" b="0" i="0" u="none" strike="noStrike" dirty="0" err="1">
                          <a:solidFill>
                            <a:schemeClr val="bg1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암기장</a:t>
                      </a:r>
                      <a:endParaRPr lang="en-US" sz="2200" b="0" i="0" u="none" strike="noStrike" dirty="0">
                        <a:solidFill>
                          <a:schemeClr val="bg1"/>
                        </a:solidFill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</a:endParaRPr>
                    </a:p>
                  </a:txBody>
                  <a:tcPr marL="19050" marR="19050" marT="19050" marB="19050" anchor="ctr">
                    <a:lnL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3955">
                <a:tc>
                  <a:txBody>
                    <a:bodyPr/>
                    <a:lstStyle/>
                    <a:p>
                      <a:pPr lvl="0" algn="ctr">
                        <a:lnSpc>
                          <a:spcPct val="92130"/>
                        </a:lnSpc>
                        <a:defRPr/>
                      </a:pPr>
                      <a:r>
                        <a:rPr lang="en-US" altLang="ko-KR" sz="2400" b="0" i="0" u="none" strike="noStrike" dirty="0">
                          <a:solidFill>
                            <a:srgbClr val="00206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GS</a:t>
                      </a:r>
                    </a:p>
                    <a:p>
                      <a:pPr lvl="0" algn="ctr">
                        <a:lnSpc>
                          <a:spcPct val="92130"/>
                        </a:lnSpc>
                        <a:defRPr/>
                      </a:pPr>
                      <a:r>
                        <a:rPr lang="en-US" altLang="ko-KR" sz="2400" b="0" i="0" u="none" strike="noStrike" dirty="0">
                          <a:solidFill>
                            <a:srgbClr val="00206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1</a:t>
                      </a:r>
                      <a:r>
                        <a:rPr lang="ko-KR" altLang="en-US" sz="2400" b="0" i="0" u="none" strike="noStrike" dirty="0">
                          <a:solidFill>
                            <a:srgbClr val="00206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기</a:t>
                      </a:r>
                      <a:endParaRPr lang="en-US" altLang="ko-KR" sz="2400" dirty="0">
                        <a:solidFill>
                          <a:srgbClr val="002060"/>
                        </a:solidFill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</a:endParaRPr>
                    </a:p>
                  </a:txBody>
                  <a:tcPr marL="19050" marR="19050" marT="19050" marB="19050" anchor="ctr">
                    <a:lnL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CDE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41100"/>
                        </a:lnSpc>
                        <a:defRPr/>
                      </a:pPr>
                      <a:r>
                        <a:rPr lang="ko-KR" altLang="en-US" sz="2000" b="0" i="0" u="none" strike="noStrike" dirty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메타인지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</a:txBody>
                  <a:tcPr marL="19050" marR="19050" marT="19050" marB="19050" anchor="ctr">
                    <a:lnL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899"/>
                        </a:lnSpc>
                        <a:defRPr/>
                      </a:pPr>
                      <a:r>
                        <a:rPr lang="ko-KR" altLang="en-US" sz="2000" dirty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단권화 </a:t>
                      </a:r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+ </a:t>
                      </a:r>
                      <a:r>
                        <a:rPr lang="ko-KR" altLang="en-US" sz="2000" dirty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회독</a:t>
                      </a:r>
                      <a:endParaRPr lang="en-US" sz="2000" dirty="0">
                        <a:solidFill>
                          <a:schemeClr val="tx1"/>
                        </a:solidFill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</a:txBody>
                  <a:tcPr marL="19050" marR="19050" marT="19050" marB="19050" anchor="ctr">
                    <a:lnL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899"/>
                        </a:lnSpc>
                        <a:defRPr/>
                      </a:pPr>
                      <a:r>
                        <a:rPr lang="ko-KR" altLang="en-US" sz="2000" dirty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개념 </a:t>
                      </a:r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+ </a:t>
                      </a:r>
                      <a:r>
                        <a:rPr lang="ko-KR" altLang="en-US" sz="2000" dirty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시스템</a:t>
                      </a:r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(</a:t>
                      </a:r>
                      <a:r>
                        <a:rPr lang="ko-KR" altLang="en-US" sz="2000" dirty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목차</a:t>
                      </a:r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) </a:t>
                      </a:r>
                      <a:r>
                        <a:rPr lang="ko-KR" altLang="en-US" sz="2000" dirty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암기</a:t>
                      </a:r>
                      <a:endParaRPr lang="en-US" sz="2000" dirty="0">
                        <a:solidFill>
                          <a:schemeClr val="tx1"/>
                        </a:solidFill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</a:txBody>
                  <a:tcPr marL="19050" marR="19050" marT="19050" marB="19050" anchor="ctr">
                    <a:lnL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6199"/>
                        </a:lnSpc>
                      </a:pPr>
                      <a:r>
                        <a:rPr lang="ko-KR" altLang="en-US" sz="2000" b="0" i="0" u="none" strike="noStrike" dirty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이해 </a:t>
                      </a:r>
                      <a:r>
                        <a:rPr lang="en-US" altLang="ko-KR" sz="2000" b="0" i="0" u="none" strike="noStrike" dirty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45%</a:t>
                      </a:r>
                    </a:p>
                    <a:p>
                      <a:pPr lvl="0" algn="ctr">
                        <a:lnSpc>
                          <a:spcPct val="116199"/>
                        </a:lnSpc>
                      </a:pPr>
                      <a:r>
                        <a:rPr lang="ko-KR" altLang="en-US" sz="2000" b="0" i="0" u="none" strike="noStrike" dirty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암기 </a:t>
                      </a:r>
                      <a:r>
                        <a:rPr lang="en-US" altLang="ko-KR" sz="2000" b="0" i="0" u="none" strike="noStrike" dirty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45%</a:t>
                      </a:r>
                    </a:p>
                    <a:p>
                      <a:pPr lvl="0" algn="ctr">
                        <a:lnSpc>
                          <a:spcPct val="116199"/>
                        </a:lnSpc>
                      </a:pPr>
                      <a:r>
                        <a:rPr lang="ko-KR" altLang="en-US" sz="2000" b="0" i="0" u="none" strike="noStrike" dirty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활용 </a:t>
                      </a:r>
                      <a:r>
                        <a:rPr lang="en-US" altLang="ko-KR" sz="2000" b="0" i="0" u="none" strike="noStrike" dirty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10%</a:t>
                      </a:r>
                      <a:endParaRPr lang="en-US" sz="2000" dirty="0">
                        <a:solidFill>
                          <a:schemeClr val="tx1"/>
                        </a:solidFill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</a:txBody>
                  <a:tcPr marL="19050" marR="19050" marT="19050" marB="19050" anchor="ctr">
                    <a:lnL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899"/>
                        </a:lnSpc>
                        <a:defRPr/>
                      </a:pPr>
                      <a:r>
                        <a:rPr lang="ko-KR" altLang="en-US" sz="2200" dirty="0">
                          <a:solidFill>
                            <a:srgbClr val="FF000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메타인지 </a:t>
                      </a:r>
                      <a:r>
                        <a:rPr lang="ko-KR" altLang="en-US" sz="2200" dirty="0" err="1">
                          <a:solidFill>
                            <a:srgbClr val="FF000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암기장</a:t>
                      </a:r>
                      <a:endParaRPr lang="en-US" altLang="ko-KR" sz="2200" dirty="0">
                        <a:solidFill>
                          <a:schemeClr val="bg1"/>
                        </a:solidFill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</a:endParaRPr>
                    </a:p>
                    <a:p>
                      <a:pPr lvl="0" algn="ctr">
                        <a:lnSpc>
                          <a:spcPct val="107899"/>
                        </a:lnSpc>
                        <a:defRPr/>
                      </a:pPr>
                      <a:r>
                        <a:rPr lang="ko-KR" altLang="en-US" sz="2200" dirty="0">
                          <a:solidFill>
                            <a:schemeClr val="bg1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마인드맵</a:t>
                      </a:r>
                      <a:endParaRPr lang="en-US" altLang="ko-KR" sz="2200" dirty="0">
                        <a:solidFill>
                          <a:schemeClr val="bg1"/>
                        </a:solidFill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</a:endParaRPr>
                    </a:p>
                    <a:p>
                      <a:pPr lvl="0" algn="ctr">
                        <a:lnSpc>
                          <a:spcPct val="107899"/>
                        </a:lnSpc>
                        <a:defRPr/>
                      </a:pPr>
                      <a:r>
                        <a:rPr lang="ko-KR" altLang="en-US" sz="2200" dirty="0">
                          <a:solidFill>
                            <a:schemeClr val="bg1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생각해보기</a:t>
                      </a:r>
                      <a:endParaRPr lang="en-US" altLang="ko-KR" sz="2200" dirty="0">
                        <a:solidFill>
                          <a:schemeClr val="bg1"/>
                        </a:solidFill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</a:endParaRPr>
                    </a:p>
                  </a:txBody>
                  <a:tcPr marL="19050" marR="19050" marT="19050" marB="19050" anchor="ctr">
                    <a:lnL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3955">
                <a:tc>
                  <a:txBody>
                    <a:bodyPr/>
                    <a:lstStyle/>
                    <a:p>
                      <a:pPr lvl="0" algn="ctr">
                        <a:lnSpc>
                          <a:spcPct val="92130"/>
                        </a:lnSpc>
                        <a:defRPr/>
                      </a:pPr>
                      <a:r>
                        <a:rPr lang="en-US" altLang="ko-KR" sz="2400" b="0" i="0" u="none" strike="noStrike" dirty="0">
                          <a:solidFill>
                            <a:srgbClr val="00206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GS</a:t>
                      </a:r>
                    </a:p>
                    <a:p>
                      <a:pPr lvl="0" algn="ctr">
                        <a:lnSpc>
                          <a:spcPct val="92130"/>
                        </a:lnSpc>
                        <a:defRPr/>
                      </a:pPr>
                      <a:r>
                        <a:rPr lang="en-US" altLang="ko-KR" sz="2400" b="0" i="0" u="none" strike="noStrike" dirty="0">
                          <a:solidFill>
                            <a:srgbClr val="00206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2</a:t>
                      </a:r>
                      <a:r>
                        <a:rPr lang="ko-KR" altLang="en-US" sz="2400" b="0" i="0" u="none" strike="noStrike" dirty="0">
                          <a:solidFill>
                            <a:srgbClr val="00206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기</a:t>
                      </a:r>
                      <a:endParaRPr lang="en-US" altLang="ko-KR" sz="2400" dirty="0">
                        <a:solidFill>
                          <a:srgbClr val="002060"/>
                        </a:solidFill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</a:endParaRPr>
                    </a:p>
                  </a:txBody>
                  <a:tcPr marL="19050" marR="19050" marT="19050" marB="19050" anchor="ctr">
                    <a:lnL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CDE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41100"/>
                        </a:lnSpc>
                        <a:defRPr/>
                      </a:pP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 </a:t>
                      </a:r>
                      <a:r>
                        <a:rPr lang="ko-KR" altLang="en-US" sz="2000" b="0" i="0" u="none" strike="noStrike" dirty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모듈과</a:t>
                      </a:r>
                      <a:endParaRPr lang="en-US" altLang="ko-KR" sz="2000" b="0" i="0" u="none" strike="noStrike" dirty="0">
                        <a:solidFill>
                          <a:schemeClr val="tx1"/>
                        </a:solidFill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  <a:p>
                      <a:pPr lvl="0" algn="ctr">
                        <a:lnSpc>
                          <a:spcPct val="141100"/>
                        </a:lnSpc>
                        <a:defRPr/>
                      </a:pPr>
                      <a:r>
                        <a:rPr lang="ko-KR" altLang="en-US" sz="2000" b="0" i="0" u="none" strike="noStrike" dirty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시뮬레이션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</a:txBody>
                  <a:tcPr marL="19050" marR="19050" marT="19050" marB="19050" anchor="ctr">
                    <a:lnL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899"/>
                        </a:lnSpc>
                        <a:defRPr/>
                      </a:pPr>
                      <a:r>
                        <a:rPr lang="ko-KR" altLang="en-US" sz="2000" dirty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단권화 </a:t>
                      </a:r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+ </a:t>
                      </a:r>
                      <a:r>
                        <a:rPr lang="ko-KR" altLang="en-US" sz="2000" dirty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회독</a:t>
                      </a:r>
                      <a:endParaRPr lang="en-US" sz="2000" dirty="0">
                        <a:solidFill>
                          <a:schemeClr val="tx1"/>
                        </a:solidFill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</a:txBody>
                  <a:tcPr marL="19050" marR="19050" marT="19050" marB="19050" anchor="ctr">
                    <a:lnL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899"/>
                        </a:lnSpc>
                        <a:defRPr/>
                      </a:pPr>
                      <a:r>
                        <a:rPr lang="ko-KR" altLang="en-US" sz="2000" dirty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단문 암기</a:t>
                      </a:r>
                      <a:endParaRPr lang="en-US" altLang="ko-KR" sz="2000" dirty="0">
                        <a:solidFill>
                          <a:schemeClr val="tx1"/>
                        </a:solidFill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  <a:p>
                      <a:pPr lvl="0" algn="ctr">
                        <a:lnSpc>
                          <a:spcPct val="107899"/>
                        </a:lnSpc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(</a:t>
                      </a:r>
                      <a:r>
                        <a:rPr lang="ko-KR" altLang="en-US" sz="2000" dirty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문제와 답 통합 암기</a:t>
                      </a:r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</a:txBody>
                  <a:tcPr marL="19050" marR="19050" marT="19050" marB="19050" anchor="ctr">
                    <a:lnL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6199"/>
                        </a:lnSpc>
                      </a:pPr>
                      <a:r>
                        <a:rPr lang="ko-KR" altLang="en-US" sz="2000" b="0" i="0" u="none" strike="noStrike" dirty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이해 </a:t>
                      </a:r>
                      <a:r>
                        <a:rPr lang="en-US" altLang="ko-KR" sz="2000" b="0" i="0" u="none" strike="noStrike" dirty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20%</a:t>
                      </a:r>
                    </a:p>
                    <a:p>
                      <a:pPr lvl="0" algn="ctr">
                        <a:lnSpc>
                          <a:spcPct val="116199"/>
                        </a:lnSpc>
                      </a:pPr>
                      <a:r>
                        <a:rPr lang="ko-KR" altLang="en-US" sz="2000" b="0" i="0" u="none" strike="noStrike" dirty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암기 </a:t>
                      </a:r>
                      <a:r>
                        <a:rPr lang="en-US" altLang="ko-KR" sz="2000" b="0" i="0" u="none" strike="noStrike" dirty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40%</a:t>
                      </a:r>
                    </a:p>
                    <a:p>
                      <a:pPr lvl="0" algn="ctr">
                        <a:lnSpc>
                          <a:spcPct val="116199"/>
                        </a:lnSpc>
                      </a:pPr>
                      <a:r>
                        <a:rPr lang="ko-KR" altLang="en-US" sz="2000" b="0" i="0" u="none" strike="noStrike" dirty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활용 </a:t>
                      </a:r>
                      <a:r>
                        <a:rPr lang="en-US" altLang="ko-KR" sz="2000" b="0" i="0" u="none" strike="noStrike" dirty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40%</a:t>
                      </a:r>
                      <a:endParaRPr lang="en-US" sz="2000" dirty="0">
                        <a:solidFill>
                          <a:schemeClr val="tx1"/>
                        </a:solidFill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</a:txBody>
                  <a:tcPr marL="19050" marR="19050" marT="19050" marB="19050" anchor="ctr">
                    <a:lnL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899"/>
                        </a:lnSpc>
                        <a:defRPr/>
                      </a:pPr>
                      <a:r>
                        <a:rPr lang="ko-KR" altLang="en-US" sz="2200" dirty="0">
                          <a:solidFill>
                            <a:srgbClr val="FF000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단문형 테스트</a:t>
                      </a:r>
                      <a:endParaRPr lang="en-US" altLang="ko-KR" sz="2200" dirty="0">
                        <a:solidFill>
                          <a:srgbClr val="FF0000"/>
                        </a:solidFill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</a:endParaRPr>
                    </a:p>
                    <a:p>
                      <a:pPr lvl="0" algn="ctr">
                        <a:lnSpc>
                          <a:spcPct val="107899"/>
                        </a:lnSpc>
                        <a:defRPr/>
                      </a:pPr>
                      <a:r>
                        <a:rPr lang="ko-KR" altLang="en-US" sz="2200" dirty="0">
                          <a:solidFill>
                            <a:schemeClr val="bg1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생각해보기</a:t>
                      </a:r>
                      <a:endParaRPr lang="en-US" altLang="ko-KR" sz="2200" dirty="0">
                        <a:solidFill>
                          <a:schemeClr val="bg1"/>
                        </a:solidFill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</a:endParaRPr>
                    </a:p>
                    <a:p>
                      <a:pPr lvl="0" algn="ctr">
                        <a:lnSpc>
                          <a:spcPct val="107899"/>
                        </a:lnSpc>
                        <a:defRPr/>
                      </a:pPr>
                      <a:r>
                        <a:rPr lang="ko-KR" altLang="en-US" sz="2200" dirty="0" err="1">
                          <a:solidFill>
                            <a:schemeClr val="bg1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개념암기</a:t>
                      </a:r>
                      <a:r>
                        <a:rPr lang="ko-KR" altLang="en-US" sz="2200" dirty="0">
                          <a:solidFill>
                            <a:schemeClr val="bg1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 에센스</a:t>
                      </a:r>
                      <a:endParaRPr lang="en-US" altLang="ko-KR" sz="2200" dirty="0">
                        <a:solidFill>
                          <a:schemeClr val="bg1"/>
                        </a:solidFill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</a:endParaRPr>
                    </a:p>
                    <a:p>
                      <a:pPr lvl="0" algn="ctr">
                        <a:lnSpc>
                          <a:spcPct val="107899"/>
                        </a:lnSpc>
                        <a:defRPr/>
                      </a:pPr>
                      <a:r>
                        <a:rPr lang="ko-KR" altLang="en-US" sz="2200" dirty="0">
                          <a:solidFill>
                            <a:schemeClr val="bg1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모의고사</a:t>
                      </a:r>
                      <a:endParaRPr lang="en-US" sz="2200" dirty="0">
                        <a:solidFill>
                          <a:schemeClr val="bg1"/>
                        </a:solidFill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</a:endParaRPr>
                    </a:p>
                  </a:txBody>
                  <a:tcPr marL="19050" marR="19050" marT="19050" marB="19050" anchor="ctr">
                    <a:lnL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77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2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0" i="0" u="none" strike="noStrike" dirty="0">
                          <a:solidFill>
                            <a:srgbClr val="00206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GS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92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0" i="0" u="none" strike="noStrike" dirty="0">
                          <a:solidFill>
                            <a:srgbClr val="00206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3</a:t>
                      </a:r>
                      <a:r>
                        <a:rPr lang="ko-KR" altLang="en-US" sz="2400" b="0" i="0" u="none" strike="noStrike" dirty="0">
                          <a:solidFill>
                            <a:srgbClr val="00206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기</a:t>
                      </a:r>
                      <a:endParaRPr lang="en-US" altLang="ko-KR" sz="2400" dirty="0">
                        <a:solidFill>
                          <a:srgbClr val="002060"/>
                        </a:solidFill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</a:endParaRPr>
                    </a:p>
                  </a:txBody>
                  <a:tcPr marL="19050" marR="19050" marT="19050" marB="19050" anchor="ctr">
                    <a:lnL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CDE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41100"/>
                        </a:lnSpc>
                      </a:pPr>
                      <a:r>
                        <a:rPr lang="ko-KR" altLang="en-US" sz="2000" b="0" i="0" u="none" strike="noStrike" dirty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모듈과</a:t>
                      </a:r>
                      <a:endParaRPr lang="en-US" altLang="ko-KR" sz="2000" b="0" i="0" u="none" strike="noStrike" dirty="0">
                        <a:solidFill>
                          <a:schemeClr val="tx1"/>
                        </a:solidFill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  <a:p>
                      <a:pPr lvl="0" algn="ctr">
                        <a:lnSpc>
                          <a:spcPct val="141100"/>
                        </a:lnSpc>
                      </a:pPr>
                      <a:r>
                        <a:rPr lang="ko-KR" altLang="en-US" sz="2000" b="0" i="0" u="none" strike="noStrike" dirty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시뮬레이션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</a:txBody>
                  <a:tcPr marL="19050" marR="19050" marT="19050" marB="19050" anchor="ctr">
                    <a:lnL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899"/>
                        </a:lnSpc>
                        <a:defRPr/>
                      </a:pPr>
                      <a:r>
                        <a:rPr lang="ko-KR" altLang="en-US" sz="2000" dirty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모의고사</a:t>
                      </a:r>
                      <a:endParaRPr lang="en-US" altLang="ko-KR" sz="2000" dirty="0">
                        <a:solidFill>
                          <a:schemeClr val="tx1"/>
                        </a:solidFill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  <a:p>
                      <a:pPr lvl="0" algn="ctr">
                        <a:lnSpc>
                          <a:spcPct val="107899"/>
                        </a:lnSpc>
                        <a:defRPr/>
                      </a:pPr>
                      <a:r>
                        <a:rPr lang="ko-KR" altLang="en-US" sz="2000" dirty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피드백</a:t>
                      </a:r>
                      <a:endParaRPr lang="en-US" sz="2000" dirty="0">
                        <a:solidFill>
                          <a:schemeClr val="tx1"/>
                        </a:solidFill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</a:txBody>
                  <a:tcPr marL="19050" marR="19050" marT="19050" marB="19050" anchor="ctr">
                    <a:lnL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899"/>
                        </a:lnSpc>
                        <a:defRPr/>
                      </a:pPr>
                      <a:r>
                        <a:rPr lang="ko-KR" altLang="en-US" sz="2000" dirty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개념 </a:t>
                      </a:r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+ </a:t>
                      </a:r>
                      <a:r>
                        <a:rPr lang="ko-KR" altLang="en-US" sz="2000" dirty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목차 </a:t>
                      </a:r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+ </a:t>
                      </a:r>
                      <a:r>
                        <a:rPr lang="ko-KR" altLang="en-US" sz="2000" dirty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단문</a:t>
                      </a:r>
                      <a:endParaRPr lang="en-US" altLang="ko-KR" sz="2000" dirty="0">
                        <a:solidFill>
                          <a:schemeClr val="tx1"/>
                        </a:solidFill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  <a:p>
                      <a:pPr lvl="0" algn="ctr">
                        <a:lnSpc>
                          <a:spcPct val="107899"/>
                        </a:lnSpc>
                        <a:defRPr/>
                      </a:pPr>
                      <a:r>
                        <a:rPr lang="ko-KR" altLang="en-US" sz="2000" dirty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암기 정교화</a:t>
                      </a:r>
                      <a:endParaRPr lang="en-US" sz="2000" dirty="0">
                        <a:solidFill>
                          <a:schemeClr val="tx1"/>
                        </a:solidFill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</a:txBody>
                  <a:tcPr marL="19050" marR="19050" marT="19050" marB="19050" anchor="ctr">
                    <a:lnL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6199"/>
                        </a:lnSpc>
                      </a:pPr>
                      <a:r>
                        <a:rPr lang="ko-KR" altLang="en-US" sz="2000" b="0" i="0" u="none" strike="noStrike" dirty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이해 </a:t>
                      </a:r>
                      <a:r>
                        <a:rPr lang="en-US" altLang="ko-KR" sz="2000" b="0" i="0" u="none" strike="noStrike" dirty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10%</a:t>
                      </a:r>
                    </a:p>
                    <a:p>
                      <a:pPr lvl="0" algn="ctr">
                        <a:lnSpc>
                          <a:spcPct val="116199"/>
                        </a:lnSpc>
                      </a:pPr>
                      <a:r>
                        <a:rPr lang="ko-KR" altLang="en-US" sz="2000" b="0" i="0" u="none" strike="noStrike" dirty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암기 </a:t>
                      </a:r>
                      <a:r>
                        <a:rPr lang="en-US" altLang="ko-KR" sz="2000" b="0" i="0" u="none" strike="noStrike" dirty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30%</a:t>
                      </a:r>
                    </a:p>
                    <a:p>
                      <a:pPr lvl="0" algn="ctr">
                        <a:lnSpc>
                          <a:spcPct val="116199"/>
                        </a:lnSpc>
                      </a:pPr>
                      <a:r>
                        <a:rPr lang="ko-KR" altLang="en-US" sz="2000" b="0" i="0" u="none" strike="noStrike" dirty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활용 </a:t>
                      </a:r>
                      <a:r>
                        <a:rPr lang="en-US" altLang="ko-KR" sz="2000" b="0" i="0" u="none" strike="noStrike" dirty="0">
                          <a:solidFill>
                            <a:schemeClr val="tx1"/>
                          </a:solidFill>
                          <a:latin typeface="나눔스퀘어 네오 ExtraBold" panose="00000900000000000000" pitchFamily="2" charset="-127"/>
                          <a:ea typeface="나눔스퀘어 네오 ExtraBold" panose="00000900000000000000" pitchFamily="2" charset="-127"/>
                        </a:rPr>
                        <a:t>60%</a:t>
                      </a:r>
                      <a:endParaRPr lang="en-US" sz="2000" dirty="0">
                        <a:solidFill>
                          <a:schemeClr val="tx1"/>
                        </a:solidFill>
                        <a:latin typeface="나눔스퀘어 네오 ExtraBold" panose="00000900000000000000" pitchFamily="2" charset="-127"/>
                        <a:ea typeface="나눔스퀘어 네오 ExtraBold" panose="00000900000000000000" pitchFamily="2" charset="-127"/>
                      </a:endParaRPr>
                    </a:p>
                  </a:txBody>
                  <a:tcPr marL="19050" marR="19050" marT="19050" marB="19050" anchor="ctr">
                    <a:lnL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899"/>
                        </a:lnSpc>
                        <a:defRPr/>
                      </a:pPr>
                      <a:r>
                        <a:rPr lang="ko-KR" altLang="en-US" sz="2200" dirty="0">
                          <a:solidFill>
                            <a:srgbClr val="FF0000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모의고사</a:t>
                      </a:r>
                      <a:endParaRPr lang="en-US" altLang="ko-KR" sz="2200" dirty="0">
                        <a:solidFill>
                          <a:srgbClr val="FF0000"/>
                        </a:solidFill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</a:endParaRPr>
                    </a:p>
                    <a:p>
                      <a:pPr lvl="0" algn="ctr">
                        <a:lnSpc>
                          <a:spcPct val="107899"/>
                        </a:lnSpc>
                        <a:defRPr/>
                      </a:pPr>
                      <a:r>
                        <a:rPr lang="ko-KR" altLang="en-US" sz="2200" dirty="0">
                          <a:solidFill>
                            <a:schemeClr val="bg1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단문형 테스트</a:t>
                      </a:r>
                      <a:endParaRPr lang="en-US" altLang="ko-KR" sz="2200" dirty="0">
                        <a:solidFill>
                          <a:schemeClr val="bg1"/>
                        </a:solidFill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</a:endParaRPr>
                    </a:p>
                    <a:p>
                      <a:pPr lvl="0" algn="ctr">
                        <a:lnSpc>
                          <a:spcPct val="107899"/>
                        </a:lnSpc>
                        <a:defRPr/>
                      </a:pPr>
                      <a:r>
                        <a:rPr lang="ko-KR" altLang="en-US" sz="2200" dirty="0" err="1">
                          <a:solidFill>
                            <a:schemeClr val="bg1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개념암기</a:t>
                      </a:r>
                      <a:r>
                        <a:rPr lang="ko-KR" altLang="en-US" sz="2200" dirty="0">
                          <a:solidFill>
                            <a:schemeClr val="bg1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</a:rPr>
                        <a:t> 에센스</a:t>
                      </a:r>
                      <a:endParaRPr lang="en-US" altLang="ko-KR" sz="2200" dirty="0">
                        <a:solidFill>
                          <a:schemeClr val="bg1"/>
                        </a:solidFill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</a:endParaRPr>
                    </a:p>
                  </a:txBody>
                  <a:tcPr marL="19050" marR="19050" marT="19050" marB="19050" anchor="ctr">
                    <a:lnL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429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737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6547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0F4B16-6AF9-321D-B4B9-003AB5E40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C817115-DB65-4FA9-1837-4115259E4D6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5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AB6B6017-7898-E918-3C0C-F34B361DA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" y="457200"/>
            <a:ext cx="17449800" cy="92583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3B52867E-5068-4AC7-3D56-C91A5B65A0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1638300"/>
            <a:ext cx="825500" cy="88900"/>
          </a:xfrm>
          <a:prstGeom prst="rect">
            <a:avLst/>
          </a:prstGeom>
        </p:spPr>
      </p:pic>
      <p:sp>
        <p:nvSpPr>
          <p:cNvPr id="19" name="TextBox 21">
            <a:extLst>
              <a:ext uri="{FF2B5EF4-FFF2-40B4-BE49-F238E27FC236}">
                <a16:creationId xmlns:a16="http://schemas.microsoft.com/office/drawing/2014/main" id="{398B803C-A079-81AB-3083-5312079EA99D}"/>
              </a:ext>
            </a:extLst>
          </p:cNvPr>
          <p:cNvSpPr txBox="1"/>
          <p:nvPr/>
        </p:nvSpPr>
        <p:spPr>
          <a:xfrm>
            <a:off x="1409700" y="1968500"/>
            <a:ext cx="3251200" cy="2590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5449"/>
              </a:lnSpc>
            </a:pPr>
            <a:r>
              <a:rPr lang="en-US" altLang="ko-KR" sz="6600" b="0" i="0" u="none" strike="noStrike" dirty="0">
                <a:solidFill>
                  <a:srgbClr val="00206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5.</a:t>
            </a:r>
          </a:p>
          <a:p>
            <a:pPr lvl="0" algn="l">
              <a:lnSpc>
                <a:spcPct val="95449"/>
              </a:lnSpc>
            </a:pPr>
            <a:r>
              <a:rPr lang="en-US" altLang="ko-KR" sz="4800" dirty="0">
                <a:solidFill>
                  <a:srgbClr val="002060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26</a:t>
            </a:r>
            <a:r>
              <a:rPr lang="ko-KR" altLang="en-US" sz="4800" dirty="0">
                <a:solidFill>
                  <a:srgbClr val="002060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년 </a:t>
            </a:r>
            <a:r>
              <a:rPr lang="ko-KR" altLang="en-US" sz="6000" dirty="0">
                <a:solidFill>
                  <a:srgbClr val="00206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강의소개</a:t>
            </a:r>
            <a:endParaRPr lang="en-US" altLang="ko-KR" sz="4800" dirty="0">
              <a:solidFill>
                <a:srgbClr val="002060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552460FC-9CB0-D5C5-6481-2DE8D5EF56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" t="6621" r="1515" b="5611"/>
          <a:stretch>
            <a:fillRect/>
          </a:stretch>
        </p:blipFill>
        <p:spPr>
          <a:xfrm>
            <a:off x="4660900" y="899548"/>
            <a:ext cx="13046703" cy="834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361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864EB-88B9-A5EE-2D2F-CB6272B11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8AED737-A3B5-E43E-437C-B0C0EC3DB2D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5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D27030E7-E956-126C-89A1-9F89B2853CDE}"/>
              </a:ext>
            </a:extLst>
          </p:cNvPr>
          <p:cNvSpPr txBox="1"/>
          <p:nvPr/>
        </p:nvSpPr>
        <p:spPr>
          <a:xfrm>
            <a:off x="8686800" y="9182100"/>
            <a:ext cx="9220200" cy="1600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99600"/>
              </a:lnSpc>
            </a:pPr>
            <a:r>
              <a:rPr lang="en-US" sz="9000" b="0" i="0" u="none" strike="noStrike" spc="-500">
                <a:solidFill>
                  <a:srgbClr val="FFFFFF">
                    <a:alpha val="14902"/>
                  </a:srgbClr>
                </a:solidFill>
                <a:latin typeface="LINE Seed Sans TH Bold"/>
              </a:rPr>
              <a:t>COMPARISON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59B9CEE-A9CA-F3F1-7945-8D84B63A3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300" y="457200"/>
            <a:ext cx="13068300" cy="9258300"/>
          </a:xfrm>
          <a:prstGeom prst="rect">
            <a:avLst/>
          </a:prstGeom>
        </p:spPr>
      </p:pic>
      <p:grpSp>
        <p:nvGrpSpPr>
          <p:cNvPr id="10" name="Group 10">
            <a:extLst>
              <a:ext uri="{FF2B5EF4-FFF2-40B4-BE49-F238E27FC236}">
                <a16:creationId xmlns:a16="http://schemas.microsoft.com/office/drawing/2014/main" id="{32903BA2-6895-934E-11E8-A982290223B5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sp>
        <p:nvSpPr>
          <p:cNvPr id="12" name="TextBox 12">
            <a:extLst>
              <a:ext uri="{FF2B5EF4-FFF2-40B4-BE49-F238E27FC236}">
                <a16:creationId xmlns:a16="http://schemas.microsoft.com/office/drawing/2014/main" id="{A5F03010-3234-90B8-088D-E8369E95AAE3}"/>
              </a:ext>
            </a:extLst>
          </p:cNvPr>
          <p:cNvSpPr txBox="1"/>
          <p:nvPr/>
        </p:nvSpPr>
        <p:spPr>
          <a:xfrm>
            <a:off x="5905500" y="2692400"/>
            <a:ext cx="558800" cy="622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3500" b="0" i="0" u="none" strike="noStrike">
                <a:solidFill>
                  <a:srgbClr val="FFFFFF"/>
                </a:solidFill>
                <a:latin typeface="Pretendard SemiBold"/>
              </a:rPr>
              <a:t>1</a:t>
            </a:r>
          </a:p>
        </p:txBody>
      </p:sp>
      <p:grpSp>
        <p:nvGrpSpPr>
          <p:cNvPr id="17" name="Group 17">
            <a:extLst>
              <a:ext uri="{FF2B5EF4-FFF2-40B4-BE49-F238E27FC236}">
                <a16:creationId xmlns:a16="http://schemas.microsoft.com/office/drawing/2014/main" id="{E720992A-E5ED-A674-1BF2-8FB90635F280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sp>
        <p:nvSpPr>
          <p:cNvPr id="19" name="TextBox 19">
            <a:extLst>
              <a:ext uri="{FF2B5EF4-FFF2-40B4-BE49-F238E27FC236}">
                <a16:creationId xmlns:a16="http://schemas.microsoft.com/office/drawing/2014/main" id="{15772125-D0A7-4513-0360-9620B1FB6B26}"/>
              </a:ext>
            </a:extLst>
          </p:cNvPr>
          <p:cNvSpPr txBox="1"/>
          <p:nvPr/>
        </p:nvSpPr>
        <p:spPr>
          <a:xfrm>
            <a:off x="11811000" y="2692400"/>
            <a:ext cx="558800" cy="622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3500" b="0" i="0" u="none" strike="noStrike">
                <a:solidFill>
                  <a:srgbClr val="FFFFFF"/>
                </a:solidFill>
                <a:latin typeface="Pretendard SemiBold"/>
              </a:rPr>
              <a:t>2</a:t>
            </a:r>
          </a:p>
        </p:txBody>
      </p:sp>
      <p:pic>
        <p:nvPicPr>
          <p:cNvPr id="22" name="Picture 22">
            <a:extLst>
              <a:ext uri="{FF2B5EF4-FFF2-40B4-BE49-F238E27FC236}">
                <a16:creationId xmlns:a16="http://schemas.microsoft.com/office/drawing/2014/main" id="{9180DD6D-64CC-6FCC-27CC-B3ABD93CFE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1638300"/>
            <a:ext cx="825500" cy="88900"/>
          </a:xfrm>
          <a:prstGeom prst="rect">
            <a:avLst/>
          </a:prstGeom>
        </p:spPr>
      </p:pic>
      <p:grpSp>
        <p:nvGrpSpPr>
          <p:cNvPr id="23" name="Group 23">
            <a:extLst>
              <a:ext uri="{FF2B5EF4-FFF2-40B4-BE49-F238E27FC236}">
                <a16:creationId xmlns:a16="http://schemas.microsoft.com/office/drawing/2014/main" id="{59866B2C-A0E0-E57B-C761-1E8BDD6C5B8E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5" name="Group 10">
            <a:extLst>
              <a:ext uri="{FF2B5EF4-FFF2-40B4-BE49-F238E27FC236}">
                <a16:creationId xmlns:a16="http://schemas.microsoft.com/office/drawing/2014/main" id="{8855A761-94ED-F9F6-C8F1-781D73A4F829}"/>
              </a:ext>
            </a:extLst>
          </p:cNvPr>
          <p:cNvGrpSpPr/>
          <p:nvPr/>
        </p:nvGrpSpPr>
        <p:grpSpPr>
          <a:xfrm>
            <a:off x="2147393594" y="2147483647"/>
            <a:ext cx="2147483647" cy="2147483647"/>
            <a:chOff x="2147483647" y="2147483647"/>
            <a:chExt cx="2147483647" cy="2147483647"/>
          </a:xfrm>
        </p:grpSpPr>
      </p:grpSp>
      <p:sp>
        <p:nvSpPr>
          <p:cNvPr id="6" name="TextBox 12">
            <a:extLst>
              <a:ext uri="{FF2B5EF4-FFF2-40B4-BE49-F238E27FC236}">
                <a16:creationId xmlns:a16="http://schemas.microsoft.com/office/drawing/2014/main" id="{C014C10F-2406-E968-2EF5-372CFA06BF3E}"/>
              </a:ext>
            </a:extLst>
          </p:cNvPr>
          <p:cNvSpPr txBox="1"/>
          <p:nvPr/>
        </p:nvSpPr>
        <p:spPr>
          <a:xfrm>
            <a:off x="10109701" y="2692400"/>
            <a:ext cx="558800" cy="622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3500" b="0" i="0" u="none" strike="noStrike">
                <a:solidFill>
                  <a:srgbClr val="FFFFFF"/>
                </a:solidFill>
                <a:latin typeface="Pretendard SemiBold"/>
              </a:rPr>
              <a:t>1</a:t>
            </a:r>
          </a:p>
        </p:txBody>
      </p:sp>
      <p:grpSp>
        <p:nvGrpSpPr>
          <p:cNvPr id="7" name="Group 17">
            <a:extLst>
              <a:ext uri="{FF2B5EF4-FFF2-40B4-BE49-F238E27FC236}">
                <a16:creationId xmlns:a16="http://schemas.microsoft.com/office/drawing/2014/main" id="{0AF73522-7D61-B29C-78F3-CB2C67252D88}"/>
              </a:ext>
            </a:extLst>
          </p:cNvPr>
          <p:cNvGrpSpPr/>
          <p:nvPr/>
        </p:nvGrpSpPr>
        <p:grpSpPr>
          <a:xfrm>
            <a:off x="2147393594" y="2147483647"/>
            <a:ext cx="2147483647" cy="2147483647"/>
            <a:chOff x="2147483647" y="2147483647"/>
            <a:chExt cx="2147483647" cy="2147483647"/>
          </a:xfrm>
        </p:grpSpPr>
      </p:grpSp>
      <p:sp>
        <p:nvSpPr>
          <p:cNvPr id="8" name="TextBox 19">
            <a:extLst>
              <a:ext uri="{FF2B5EF4-FFF2-40B4-BE49-F238E27FC236}">
                <a16:creationId xmlns:a16="http://schemas.microsoft.com/office/drawing/2014/main" id="{760EC09F-9400-7DB3-BF66-21ACBED1C102}"/>
              </a:ext>
            </a:extLst>
          </p:cNvPr>
          <p:cNvSpPr txBox="1"/>
          <p:nvPr/>
        </p:nvSpPr>
        <p:spPr>
          <a:xfrm>
            <a:off x="13183539" y="2692400"/>
            <a:ext cx="558800" cy="622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3500" b="0" i="0" u="none" strike="noStrike">
                <a:solidFill>
                  <a:srgbClr val="FFFFFF"/>
                </a:solidFill>
                <a:latin typeface="Pretendard SemiBold"/>
              </a:rPr>
              <a:t>2</a:t>
            </a:r>
          </a:p>
        </p:txBody>
      </p:sp>
      <p:pic>
        <p:nvPicPr>
          <p:cNvPr id="9" name="Picture 22">
            <a:extLst>
              <a:ext uri="{FF2B5EF4-FFF2-40B4-BE49-F238E27FC236}">
                <a16:creationId xmlns:a16="http://schemas.microsoft.com/office/drawing/2014/main" id="{B46238AE-E570-6E90-B486-22FD3F831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001" y="1638300"/>
            <a:ext cx="825500" cy="88900"/>
          </a:xfrm>
          <a:prstGeom prst="rect">
            <a:avLst/>
          </a:prstGeom>
        </p:spPr>
      </p:pic>
      <p:grpSp>
        <p:nvGrpSpPr>
          <p:cNvPr id="11" name="Group 23">
            <a:extLst>
              <a:ext uri="{FF2B5EF4-FFF2-40B4-BE49-F238E27FC236}">
                <a16:creationId xmlns:a16="http://schemas.microsoft.com/office/drawing/2014/main" id="{A1FB68BE-8BF9-FFBE-02F1-1B088AD18046}"/>
              </a:ext>
            </a:extLst>
          </p:cNvPr>
          <p:cNvGrpSpPr/>
          <p:nvPr/>
        </p:nvGrpSpPr>
        <p:grpSpPr>
          <a:xfrm>
            <a:off x="2147393594" y="2147483647"/>
            <a:ext cx="2147483647" cy="2147483647"/>
            <a:chOff x="2147483647" y="2147483647"/>
            <a:chExt cx="2147483647" cy="2147483647"/>
          </a:xfrm>
        </p:grpSpPr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39C07E9D-5785-C412-EF8C-7946B074DB4A}"/>
              </a:ext>
            </a:extLst>
          </p:cNvPr>
          <p:cNvGrpSpPr/>
          <p:nvPr/>
        </p:nvGrpSpPr>
        <p:grpSpPr>
          <a:xfrm>
            <a:off x="5638800" y="2145224"/>
            <a:ext cx="438041" cy="582784"/>
            <a:chOff x="6451600" y="2585866"/>
            <a:chExt cx="520700" cy="774700"/>
          </a:xfrm>
        </p:grpSpPr>
        <p:pic>
          <p:nvPicPr>
            <p:cNvPr id="14" name="Picture 12">
              <a:extLst>
                <a:ext uri="{FF2B5EF4-FFF2-40B4-BE49-F238E27FC236}">
                  <a16:creationId xmlns:a16="http://schemas.microsoft.com/office/drawing/2014/main" id="{5EDDB7F0-3887-5ADE-B1F6-284B14AF10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53200" y="2585866"/>
              <a:ext cx="381000" cy="546100"/>
            </a:xfrm>
            <a:prstGeom prst="rect">
              <a:avLst/>
            </a:prstGeom>
          </p:spPr>
        </p:pic>
        <p:pic>
          <p:nvPicPr>
            <p:cNvPr id="15" name="Picture 13">
              <a:extLst>
                <a:ext uri="{FF2B5EF4-FFF2-40B4-BE49-F238E27FC236}">
                  <a16:creationId xmlns:a16="http://schemas.microsoft.com/office/drawing/2014/main" id="{0A01302C-14E4-56F0-F4F5-6C6D78573B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51600" y="2801766"/>
              <a:ext cx="520700" cy="558800"/>
            </a:xfrm>
            <a:prstGeom prst="rect">
              <a:avLst/>
            </a:prstGeom>
          </p:spPr>
        </p:pic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DAA02698-8108-F46F-3711-A00083EE883B}"/>
              </a:ext>
            </a:extLst>
          </p:cNvPr>
          <p:cNvGrpSpPr/>
          <p:nvPr/>
        </p:nvGrpSpPr>
        <p:grpSpPr>
          <a:xfrm>
            <a:off x="5638800" y="3033148"/>
            <a:ext cx="438041" cy="582784"/>
            <a:chOff x="6451600" y="2585866"/>
            <a:chExt cx="520700" cy="774700"/>
          </a:xfrm>
        </p:grpSpPr>
        <p:pic>
          <p:nvPicPr>
            <p:cNvPr id="18" name="Picture 12">
              <a:extLst>
                <a:ext uri="{FF2B5EF4-FFF2-40B4-BE49-F238E27FC236}">
                  <a16:creationId xmlns:a16="http://schemas.microsoft.com/office/drawing/2014/main" id="{F76C86A0-9EA5-3A54-5EE0-91E7D5FFB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53200" y="2585866"/>
              <a:ext cx="381000" cy="546100"/>
            </a:xfrm>
            <a:prstGeom prst="rect">
              <a:avLst/>
            </a:prstGeom>
          </p:spPr>
        </p:pic>
        <p:pic>
          <p:nvPicPr>
            <p:cNvPr id="20" name="Picture 13">
              <a:extLst>
                <a:ext uri="{FF2B5EF4-FFF2-40B4-BE49-F238E27FC236}">
                  <a16:creationId xmlns:a16="http://schemas.microsoft.com/office/drawing/2014/main" id="{E4573684-7378-AE3E-54FD-E6AE77610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51600" y="2801766"/>
              <a:ext cx="520700" cy="558800"/>
            </a:xfrm>
            <a:prstGeom prst="rect">
              <a:avLst/>
            </a:prstGeom>
          </p:spPr>
        </p:pic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29197462-C476-9A8A-D46B-5DA5515B4A88}"/>
              </a:ext>
            </a:extLst>
          </p:cNvPr>
          <p:cNvGrpSpPr/>
          <p:nvPr/>
        </p:nvGrpSpPr>
        <p:grpSpPr>
          <a:xfrm>
            <a:off x="5638800" y="3921072"/>
            <a:ext cx="438041" cy="582784"/>
            <a:chOff x="6451600" y="2585866"/>
            <a:chExt cx="520700" cy="774700"/>
          </a:xfrm>
        </p:grpSpPr>
        <p:pic>
          <p:nvPicPr>
            <p:cNvPr id="25" name="Picture 12">
              <a:extLst>
                <a:ext uri="{FF2B5EF4-FFF2-40B4-BE49-F238E27FC236}">
                  <a16:creationId xmlns:a16="http://schemas.microsoft.com/office/drawing/2014/main" id="{7B9D6A87-60E5-3C7D-CBBA-433DE7E055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53200" y="2585866"/>
              <a:ext cx="381000" cy="546100"/>
            </a:xfrm>
            <a:prstGeom prst="rect">
              <a:avLst/>
            </a:prstGeom>
          </p:spPr>
        </p:pic>
        <p:pic>
          <p:nvPicPr>
            <p:cNvPr id="26" name="Picture 13">
              <a:extLst>
                <a:ext uri="{FF2B5EF4-FFF2-40B4-BE49-F238E27FC236}">
                  <a16:creationId xmlns:a16="http://schemas.microsoft.com/office/drawing/2014/main" id="{ACAF4A3D-E93B-DF56-3812-D2B7D871BF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51600" y="2801766"/>
              <a:ext cx="520700" cy="558800"/>
            </a:xfrm>
            <a:prstGeom prst="rect">
              <a:avLst/>
            </a:prstGeom>
          </p:spPr>
        </p:pic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B426898F-3928-09A5-14E2-D47650F0A41A}"/>
              </a:ext>
            </a:extLst>
          </p:cNvPr>
          <p:cNvGrpSpPr/>
          <p:nvPr/>
        </p:nvGrpSpPr>
        <p:grpSpPr>
          <a:xfrm>
            <a:off x="5638800" y="4808996"/>
            <a:ext cx="438041" cy="582784"/>
            <a:chOff x="6451600" y="2585866"/>
            <a:chExt cx="520700" cy="774700"/>
          </a:xfrm>
        </p:grpSpPr>
        <p:pic>
          <p:nvPicPr>
            <p:cNvPr id="28" name="Picture 12">
              <a:extLst>
                <a:ext uri="{FF2B5EF4-FFF2-40B4-BE49-F238E27FC236}">
                  <a16:creationId xmlns:a16="http://schemas.microsoft.com/office/drawing/2014/main" id="{C9157C68-EA41-34E9-C947-4D2A3EC47F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53200" y="2585866"/>
              <a:ext cx="381000" cy="546100"/>
            </a:xfrm>
            <a:prstGeom prst="rect">
              <a:avLst/>
            </a:prstGeom>
          </p:spPr>
        </p:pic>
        <p:pic>
          <p:nvPicPr>
            <p:cNvPr id="29" name="Picture 13">
              <a:extLst>
                <a:ext uri="{FF2B5EF4-FFF2-40B4-BE49-F238E27FC236}">
                  <a16:creationId xmlns:a16="http://schemas.microsoft.com/office/drawing/2014/main" id="{772D1184-9BD5-F499-DCAA-B5CAB59CE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51600" y="2801766"/>
              <a:ext cx="520700" cy="558800"/>
            </a:xfrm>
            <a:prstGeom prst="rect">
              <a:avLst/>
            </a:prstGeom>
          </p:spPr>
        </p:pic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EB784FDA-821C-F972-CBE8-CA443DB23D4C}"/>
              </a:ext>
            </a:extLst>
          </p:cNvPr>
          <p:cNvGrpSpPr/>
          <p:nvPr/>
        </p:nvGrpSpPr>
        <p:grpSpPr>
          <a:xfrm>
            <a:off x="5638800" y="5696920"/>
            <a:ext cx="438041" cy="582784"/>
            <a:chOff x="6451600" y="2585866"/>
            <a:chExt cx="520700" cy="774700"/>
          </a:xfrm>
        </p:grpSpPr>
        <p:pic>
          <p:nvPicPr>
            <p:cNvPr id="31" name="Picture 12">
              <a:extLst>
                <a:ext uri="{FF2B5EF4-FFF2-40B4-BE49-F238E27FC236}">
                  <a16:creationId xmlns:a16="http://schemas.microsoft.com/office/drawing/2014/main" id="{D025A3AB-1574-A4FE-2BE6-F37CA88379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53200" y="2585866"/>
              <a:ext cx="381000" cy="546100"/>
            </a:xfrm>
            <a:prstGeom prst="rect">
              <a:avLst/>
            </a:prstGeom>
          </p:spPr>
        </p:pic>
        <p:pic>
          <p:nvPicPr>
            <p:cNvPr id="32" name="Picture 13">
              <a:extLst>
                <a:ext uri="{FF2B5EF4-FFF2-40B4-BE49-F238E27FC236}">
                  <a16:creationId xmlns:a16="http://schemas.microsoft.com/office/drawing/2014/main" id="{C3A0680C-5347-8ADA-1855-A47EB98A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51600" y="2801766"/>
              <a:ext cx="520700" cy="558800"/>
            </a:xfrm>
            <a:prstGeom prst="rect">
              <a:avLst/>
            </a:prstGeom>
          </p:spPr>
        </p:pic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A234621F-1229-F384-7C8E-F8B8CCDD3915}"/>
              </a:ext>
            </a:extLst>
          </p:cNvPr>
          <p:cNvGrpSpPr/>
          <p:nvPr/>
        </p:nvGrpSpPr>
        <p:grpSpPr>
          <a:xfrm>
            <a:off x="5638800" y="6584844"/>
            <a:ext cx="438041" cy="582784"/>
            <a:chOff x="6451600" y="2585866"/>
            <a:chExt cx="520700" cy="774700"/>
          </a:xfrm>
        </p:grpSpPr>
        <p:pic>
          <p:nvPicPr>
            <p:cNvPr id="34" name="Picture 12">
              <a:extLst>
                <a:ext uri="{FF2B5EF4-FFF2-40B4-BE49-F238E27FC236}">
                  <a16:creationId xmlns:a16="http://schemas.microsoft.com/office/drawing/2014/main" id="{6342B583-6E81-89ED-3A25-9C8E6F4D4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53200" y="2585866"/>
              <a:ext cx="381000" cy="546100"/>
            </a:xfrm>
            <a:prstGeom prst="rect">
              <a:avLst/>
            </a:prstGeom>
          </p:spPr>
        </p:pic>
        <p:pic>
          <p:nvPicPr>
            <p:cNvPr id="35" name="Picture 13">
              <a:extLst>
                <a:ext uri="{FF2B5EF4-FFF2-40B4-BE49-F238E27FC236}">
                  <a16:creationId xmlns:a16="http://schemas.microsoft.com/office/drawing/2014/main" id="{91AFC28C-DC95-445B-C6E6-E592CDE5F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51600" y="2801766"/>
              <a:ext cx="520700" cy="558800"/>
            </a:xfrm>
            <a:prstGeom prst="rect">
              <a:avLst/>
            </a:prstGeom>
          </p:spPr>
        </p:pic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96B151C0-2D6A-3215-8D30-04C289D338C8}"/>
              </a:ext>
            </a:extLst>
          </p:cNvPr>
          <p:cNvGrpSpPr/>
          <p:nvPr/>
        </p:nvGrpSpPr>
        <p:grpSpPr>
          <a:xfrm>
            <a:off x="5638800" y="7472768"/>
            <a:ext cx="438041" cy="582784"/>
            <a:chOff x="6451600" y="2585866"/>
            <a:chExt cx="520700" cy="774700"/>
          </a:xfrm>
        </p:grpSpPr>
        <p:pic>
          <p:nvPicPr>
            <p:cNvPr id="37" name="Picture 12">
              <a:extLst>
                <a:ext uri="{FF2B5EF4-FFF2-40B4-BE49-F238E27FC236}">
                  <a16:creationId xmlns:a16="http://schemas.microsoft.com/office/drawing/2014/main" id="{222EB466-6B94-BF1E-2603-EEBC1AB1F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53200" y="2585866"/>
              <a:ext cx="381000" cy="546100"/>
            </a:xfrm>
            <a:prstGeom prst="rect">
              <a:avLst/>
            </a:prstGeom>
          </p:spPr>
        </p:pic>
        <p:pic>
          <p:nvPicPr>
            <p:cNvPr id="38" name="Picture 13">
              <a:extLst>
                <a:ext uri="{FF2B5EF4-FFF2-40B4-BE49-F238E27FC236}">
                  <a16:creationId xmlns:a16="http://schemas.microsoft.com/office/drawing/2014/main" id="{E3A41FA1-E976-9B34-CE68-E8A2F38AB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51600" y="2801766"/>
              <a:ext cx="520700" cy="558800"/>
            </a:xfrm>
            <a:prstGeom prst="rect">
              <a:avLst/>
            </a:prstGeom>
          </p:spPr>
        </p:pic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D7F8FADF-DA11-9253-90DC-05B94330186F}"/>
              </a:ext>
            </a:extLst>
          </p:cNvPr>
          <p:cNvSpPr txBox="1"/>
          <p:nvPr/>
        </p:nvSpPr>
        <p:spPr>
          <a:xfrm>
            <a:off x="6166586" y="1405727"/>
            <a:ext cx="3268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25</a:t>
            </a:r>
            <a:r>
              <a:rPr lang="ko-KR" altLang="en-US" sz="1600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년 시험에서 적중률이 좋았나요</a:t>
            </a:r>
            <a:r>
              <a:rPr lang="en-US" altLang="ko-KR" sz="1600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?</a:t>
            </a:r>
            <a:endParaRPr lang="ko-KR" altLang="en-US" sz="1600" dirty="0">
              <a:latin typeface="나눔스퀘어 네오 OTF Heavy" panose="00000A00000000000000" pitchFamily="50" charset="-127"/>
              <a:ea typeface="나눔스퀘어 네오 OTF Heavy" panose="00000A00000000000000" pitchFamily="50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E8627CA-877D-1D83-EAE5-158D5F83897F}"/>
              </a:ext>
            </a:extLst>
          </p:cNvPr>
          <p:cNvSpPr txBox="1"/>
          <p:nvPr/>
        </p:nvSpPr>
        <p:spPr>
          <a:xfrm>
            <a:off x="6166586" y="2282108"/>
            <a:ext cx="35782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교재 </a:t>
            </a:r>
            <a:r>
              <a:rPr lang="ko-KR" altLang="en-US" sz="1600" dirty="0" err="1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어떤가요</a:t>
            </a:r>
            <a:r>
              <a:rPr lang="en-US" altLang="ko-KR" sz="1600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? (</a:t>
            </a:r>
            <a:r>
              <a:rPr lang="ko-KR" altLang="en-US" sz="1600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분량</a:t>
            </a:r>
            <a:r>
              <a:rPr lang="en-US" altLang="ko-KR" sz="1600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, </a:t>
            </a:r>
            <a:r>
              <a:rPr lang="ko-KR" altLang="en-US" sz="1600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편집</a:t>
            </a:r>
            <a:r>
              <a:rPr lang="en-US" altLang="ko-KR" sz="1600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, </a:t>
            </a:r>
            <a:r>
              <a:rPr lang="ko-KR" altLang="en-US" sz="1600" dirty="0" err="1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오탈자</a:t>
            </a:r>
            <a:r>
              <a:rPr lang="ko-KR" altLang="en-US" sz="1600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 등</a:t>
            </a:r>
            <a:r>
              <a:rPr lang="en-US" altLang="ko-KR" sz="1600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)</a:t>
            </a:r>
            <a:endParaRPr lang="ko-KR" altLang="en-US" sz="1600" dirty="0">
              <a:latin typeface="나눔스퀘어 네오 OTF Heavy" panose="00000A00000000000000" pitchFamily="50" charset="-127"/>
              <a:ea typeface="나눔스퀘어 네오 OTF Heavy" panose="00000A00000000000000" pitchFamily="50" charset="-127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233D677-7476-BDBE-CB94-6B31CFBFD6C7}"/>
              </a:ext>
            </a:extLst>
          </p:cNvPr>
          <p:cNvSpPr txBox="1"/>
          <p:nvPr/>
        </p:nvSpPr>
        <p:spPr>
          <a:xfrm>
            <a:off x="6166586" y="3186378"/>
            <a:ext cx="55691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어떤 자료가 있나요</a:t>
            </a:r>
            <a:r>
              <a:rPr lang="en-US" altLang="ko-KR" sz="1600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? </a:t>
            </a:r>
            <a:r>
              <a:rPr lang="ko-KR" altLang="en-US" sz="1600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자료 </a:t>
            </a:r>
            <a:r>
              <a:rPr lang="ko-KR" altLang="en-US" sz="1600" dirty="0" err="1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많은가요</a:t>
            </a:r>
            <a:r>
              <a:rPr lang="en-US" altLang="ko-KR" sz="1600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? </a:t>
            </a:r>
            <a:r>
              <a:rPr lang="ko-KR" altLang="en-US" sz="1600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어떻게 활용해야 하나요</a:t>
            </a:r>
            <a:r>
              <a:rPr lang="en-US" altLang="ko-KR" sz="1600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?</a:t>
            </a:r>
            <a:endParaRPr lang="ko-KR" altLang="en-US" sz="1600" dirty="0">
              <a:latin typeface="나눔스퀘어 네오 OTF Heavy" panose="00000A00000000000000" pitchFamily="50" charset="-127"/>
              <a:ea typeface="나눔스퀘어 네오 OTF Heavy" panose="00000A00000000000000" pitchFamily="50" charset="-12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03F1D2E-F1FB-B284-963A-35149927689E}"/>
              </a:ext>
            </a:extLst>
          </p:cNvPr>
          <p:cNvSpPr txBox="1"/>
          <p:nvPr/>
        </p:nvSpPr>
        <p:spPr>
          <a:xfrm>
            <a:off x="6166586" y="5861086"/>
            <a:ext cx="29322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모의고사는 어떤 스타일인가요</a:t>
            </a:r>
            <a:r>
              <a:rPr lang="en-US" altLang="ko-KR" sz="1600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?</a:t>
            </a:r>
            <a:endParaRPr lang="ko-KR" altLang="en-US" sz="1600" dirty="0">
              <a:latin typeface="나눔스퀘어 네오 OTF Heavy" panose="00000A00000000000000" pitchFamily="50" charset="-127"/>
              <a:ea typeface="나눔스퀘어 네오 OTF Heavy" panose="00000A00000000000000" pitchFamily="50" charset="-127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85BBB39-D973-F344-777E-E616E036D77F}"/>
              </a:ext>
            </a:extLst>
          </p:cNvPr>
          <p:cNvSpPr txBox="1"/>
          <p:nvPr/>
        </p:nvSpPr>
        <p:spPr>
          <a:xfrm>
            <a:off x="6166586" y="4102706"/>
            <a:ext cx="46185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질문은 어떻게 할 수 있나요</a:t>
            </a:r>
            <a:r>
              <a:rPr lang="en-US" altLang="ko-KR" sz="1600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? </a:t>
            </a:r>
            <a:r>
              <a:rPr lang="ko-KR" altLang="en-US" sz="1600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빨리 답장해주시나요</a:t>
            </a:r>
            <a:r>
              <a:rPr lang="en-US" altLang="ko-KR" sz="1600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?</a:t>
            </a:r>
            <a:endParaRPr lang="ko-KR" altLang="en-US" sz="1600" dirty="0">
              <a:latin typeface="나눔스퀘어 네오 OTF Heavy" panose="00000A00000000000000" pitchFamily="50" charset="-127"/>
              <a:ea typeface="나눔스퀘어 네오 OTF Heavy" panose="00000A00000000000000" pitchFamily="50" charset="-12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74EE3EF-21AC-E4E3-C830-178B72C2A1DA}"/>
              </a:ext>
            </a:extLst>
          </p:cNvPr>
          <p:cNvSpPr txBox="1"/>
          <p:nvPr/>
        </p:nvSpPr>
        <p:spPr>
          <a:xfrm>
            <a:off x="6166586" y="6747575"/>
            <a:ext cx="36166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모의고사 어떻게 활용하는 게 좋을까요</a:t>
            </a:r>
            <a:r>
              <a:rPr lang="en-US" altLang="ko-KR" sz="1600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?</a:t>
            </a:r>
            <a:endParaRPr lang="ko-KR" altLang="en-US" sz="1600" dirty="0">
              <a:latin typeface="나눔스퀘어 네오 OTF Heavy" panose="00000A00000000000000" pitchFamily="50" charset="-127"/>
              <a:ea typeface="나눔스퀘어 네오 OTF Heavy" panose="00000A00000000000000" pitchFamily="50" charset="-127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1B23D64-A964-D6F8-4FEE-C8E7CF721CEF}"/>
              </a:ext>
            </a:extLst>
          </p:cNvPr>
          <p:cNvSpPr txBox="1"/>
          <p:nvPr/>
        </p:nvSpPr>
        <p:spPr>
          <a:xfrm>
            <a:off x="6166586" y="4994917"/>
            <a:ext cx="21563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첨삭의 질은 </a:t>
            </a:r>
            <a:r>
              <a:rPr lang="ko-KR" altLang="en-US" sz="1600" dirty="0" err="1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어떤가요</a:t>
            </a:r>
            <a:r>
              <a:rPr lang="en-US" altLang="ko-KR" sz="1600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?</a:t>
            </a:r>
            <a:endParaRPr lang="ko-KR" altLang="en-US" sz="1600" dirty="0">
              <a:latin typeface="나눔스퀘어 네오 OTF Heavy" panose="00000A00000000000000" pitchFamily="50" charset="-127"/>
              <a:ea typeface="나눔스퀘어 네오 OTF Heavy" panose="00000A00000000000000" pitchFamily="50" charset="-127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0A12CD8-D84C-0904-9992-3C14230C4987}"/>
              </a:ext>
            </a:extLst>
          </p:cNvPr>
          <p:cNvSpPr txBox="1"/>
          <p:nvPr/>
        </p:nvSpPr>
        <p:spPr>
          <a:xfrm>
            <a:off x="6166586" y="7674551"/>
            <a:ext cx="25955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답안 쓰는 법 알려주시나요</a:t>
            </a:r>
            <a:r>
              <a:rPr lang="en-US" altLang="ko-KR" sz="1600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?</a:t>
            </a:r>
            <a:endParaRPr lang="ko-KR" altLang="en-US" sz="1600" dirty="0">
              <a:latin typeface="나눔스퀘어 네오 OTF Heavy" panose="00000A00000000000000" pitchFamily="50" charset="-127"/>
              <a:ea typeface="나눔스퀘어 네오 OTF Heavy" panose="00000A00000000000000" pitchFamily="50" charset="-127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6F17541-29B2-F215-990E-A1DA638914C4}"/>
              </a:ext>
            </a:extLst>
          </p:cNvPr>
          <p:cNvSpPr txBox="1"/>
          <p:nvPr/>
        </p:nvSpPr>
        <p:spPr>
          <a:xfrm>
            <a:off x="6166586" y="8516805"/>
            <a:ext cx="21563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강의의 특징이 </a:t>
            </a:r>
            <a:r>
              <a:rPr lang="ko-KR" altLang="en-US" sz="1600" dirty="0" err="1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뭔가요</a:t>
            </a:r>
            <a:r>
              <a:rPr lang="en-US" altLang="ko-KR" sz="1600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?</a:t>
            </a:r>
            <a:endParaRPr lang="ko-KR" altLang="en-US" sz="1600" dirty="0">
              <a:latin typeface="나눔스퀘어 네오 OTF Heavy" panose="00000A00000000000000" pitchFamily="50" charset="-127"/>
              <a:ea typeface="나눔스퀘어 네오 OTF Heavy" panose="00000A00000000000000" pitchFamily="50" charset="-127"/>
            </a:endParaRPr>
          </a:p>
        </p:txBody>
      </p: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535C54CC-2343-4634-EE7B-6B1D1DF62C50}"/>
              </a:ext>
            </a:extLst>
          </p:cNvPr>
          <p:cNvGrpSpPr/>
          <p:nvPr/>
        </p:nvGrpSpPr>
        <p:grpSpPr>
          <a:xfrm>
            <a:off x="5638800" y="1257300"/>
            <a:ext cx="438041" cy="582784"/>
            <a:chOff x="6451600" y="2585866"/>
            <a:chExt cx="520700" cy="774700"/>
          </a:xfrm>
        </p:grpSpPr>
        <p:pic>
          <p:nvPicPr>
            <p:cNvPr id="49" name="Picture 12">
              <a:extLst>
                <a:ext uri="{FF2B5EF4-FFF2-40B4-BE49-F238E27FC236}">
                  <a16:creationId xmlns:a16="http://schemas.microsoft.com/office/drawing/2014/main" id="{39EC5E5A-3CB8-B19C-F816-8E5AC5B86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53200" y="2585866"/>
              <a:ext cx="381000" cy="546100"/>
            </a:xfrm>
            <a:prstGeom prst="rect">
              <a:avLst/>
            </a:prstGeom>
          </p:spPr>
        </p:pic>
        <p:pic>
          <p:nvPicPr>
            <p:cNvPr id="50" name="Picture 13">
              <a:extLst>
                <a:ext uri="{FF2B5EF4-FFF2-40B4-BE49-F238E27FC236}">
                  <a16:creationId xmlns:a16="http://schemas.microsoft.com/office/drawing/2014/main" id="{ACC07EFF-96B7-40FA-79AB-134EDB908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51600" y="2801766"/>
              <a:ext cx="520700" cy="558800"/>
            </a:xfrm>
            <a:prstGeom prst="rect">
              <a:avLst/>
            </a:prstGeom>
          </p:spPr>
        </p:pic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ACB48C6E-5DFF-09AD-6312-F4A31212028A}"/>
              </a:ext>
            </a:extLst>
          </p:cNvPr>
          <p:cNvGrpSpPr/>
          <p:nvPr/>
        </p:nvGrpSpPr>
        <p:grpSpPr>
          <a:xfrm>
            <a:off x="5638800" y="8360694"/>
            <a:ext cx="438041" cy="582784"/>
            <a:chOff x="6451600" y="2585866"/>
            <a:chExt cx="520700" cy="774700"/>
          </a:xfrm>
        </p:grpSpPr>
        <p:pic>
          <p:nvPicPr>
            <p:cNvPr id="52" name="Picture 12">
              <a:extLst>
                <a:ext uri="{FF2B5EF4-FFF2-40B4-BE49-F238E27FC236}">
                  <a16:creationId xmlns:a16="http://schemas.microsoft.com/office/drawing/2014/main" id="{A45BD190-66E8-E841-D57F-0D98517201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53200" y="2585866"/>
              <a:ext cx="381000" cy="546100"/>
            </a:xfrm>
            <a:prstGeom prst="rect">
              <a:avLst/>
            </a:prstGeom>
          </p:spPr>
        </p:pic>
        <p:pic>
          <p:nvPicPr>
            <p:cNvPr id="53" name="Picture 13">
              <a:extLst>
                <a:ext uri="{FF2B5EF4-FFF2-40B4-BE49-F238E27FC236}">
                  <a16:creationId xmlns:a16="http://schemas.microsoft.com/office/drawing/2014/main" id="{AFC10204-C825-91BA-EAB1-1198B51CE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51600" y="2801766"/>
              <a:ext cx="520700" cy="558800"/>
            </a:xfrm>
            <a:prstGeom prst="rect">
              <a:avLst/>
            </a:prstGeom>
          </p:spPr>
        </p:pic>
      </p:grp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A4E8E228-4814-BA1B-18A2-33E051A765B0}"/>
              </a:ext>
            </a:extLst>
          </p:cNvPr>
          <p:cNvGrpSpPr/>
          <p:nvPr/>
        </p:nvGrpSpPr>
        <p:grpSpPr>
          <a:xfrm>
            <a:off x="11890980" y="2145224"/>
            <a:ext cx="438041" cy="582784"/>
            <a:chOff x="6451600" y="2585866"/>
            <a:chExt cx="520700" cy="774700"/>
          </a:xfrm>
        </p:grpSpPr>
        <p:pic>
          <p:nvPicPr>
            <p:cNvPr id="55" name="Picture 12">
              <a:extLst>
                <a:ext uri="{FF2B5EF4-FFF2-40B4-BE49-F238E27FC236}">
                  <a16:creationId xmlns:a16="http://schemas.microsoft.com/office/drawing/2014/main" id="{0A7530C2-640D-8B84-2DFC-E3114C4F4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53200" y="2585866"/>
              <a:ext cx="381000" cy="546100"/>
            </a:xfrm>
            <a:prstGeom prst="rect">
              <a:avLst/>
            </a:prstGeom>
          </p:spPr>
        </p:pic>
        <p:pic>
          <p:nvPicPr>
            <p:cNvPr id="56" name="Picture 13">
              <a:extLst>
                <a:ext uri="{FF2B5EF4-FFF2-40B4-BE49-F238E27FC236}">
                  <a16:creationId xmlns:a16="http://schemas.microsoft.com/office/drawing/2014/main" id="{39FA3A05-D030-D85B-3428-38F574F75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51600" y="2801766"/>
              <a:ext cx="520700" cy="558800"/>
            </a:xfrm>
            <a:prstGeom prst="rect">
              <a:avLst/>
            </a:prstGeom>
          </p:spPr>
        </p:pic>
      </p:grp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5F797317-27B5-BA8E-8B7F-CE47322F4FB9}"/>
              </a:ext>
            </a:extLst>
          </p:cNvPr>
          <p:cNvGrpSpPr/>
          <p:nvPr/>
        </p:nvGrpSpPr>
        <p:grpSpPr>
          <a:xfrm>
            <a:off x="11890980" y="3033148"/>
            <a:ext cx="438041" cy="582784"/>
            <a:chOff x="6451600" y="2585866"/>
            <a:chExt cx="520700" cy="774700"/>
          </a:xfrm>
        </p:grpSpPr>
        <p:pic>
          <p:nvPicPr>
            <p:cNvPr id="58" name="Picture 12">
              <a:extLst>
                <a:ext uri="{FF2B5EF4-FFF2-40B4-BE49-F238E27FC236}">
                  <a16:creationId xmlns:a16="http://schemas.microsoft.com/office/drawing/2014/main" id="{F068CE46-2785-4DDC-EFDB-BDCD7578F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53200" y="2585866"/>
              <a:ext cx="381000" cy="546100"/>
            </a:xfrm>
            <a:prstGeom prst="rect">
              <a:avLst/>
            </a:prstGeom>
          </p:spPr>
        </p:pic>
        <p:pic>
          <p:nvPicPr>
            <p:cNvPr id="59" name="Picture 13">
              <a:extLst>
                <a:ext uri="{FF2B5EF4-FFF2-40B4-BE49-F238E27FC236}">
                  <a16:creationId xmlns:a16="http://schemas.microsoft.com/office/drawing/2014/main" id="{ED59CBB7-1B05-F54D-2DC8-467D0C0DC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51600" y="2801766"/>
              <a:ext cx="520700" cy="558800"/>
            </a:xfrm>
            <a:prstGeom prst="rect">
              <a:avLst/>
            </a:prstGeom>
          </p:spPr>
        </p:pic>
      </p:grp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DCF88430-4F88-AD83-B5B4-3C64F3290420}"/>
              </a:ext>
            </a:extLst>
          </p:cNvPr>
          <p:cNvGrpSpPr/>
          <p:nvPr/>
        </p:nvGrpSpPr>
        <p:grpSpPr>
          <a:xfrm>
            <a:off x="11890980" y="3921072"/>
            <a:ext cx="438041" cy="582784"/>
            <a:chOff x="6451600" y="2585866"/>
            <a:chExt cx="520700" cy="774700"/>
          </a:xfrm>
        </p:grpSpPr>
        <p:pic>
          <p:nvPicPr>
            <p:cNvPr id="61" name="Picture 12">
              <a:extLst>
                <a:ext uri="{FF2B5EF4-FFF2-40B4-BE49-F238E27FC236}">
                  <a16:creationId xmlns:a16="http://schemas.microsoft.com/office/drawing/2014/main" id="{39F6A2DE-BB7F-FE4E-19D7-4A8A96761C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53200" y="2585866"/>
              <a:ext cx="381000" cy="546100"/>
            </a:xfrm>
            <a:prstGeom prst="rect">
              <a:avLst/>
            </a:prstGeom>
          </p:spPr>
        </p:pic>
        <p:pic>
          <p:nvPicPr>
            <p:cNvPr id="62" name="Picture 13">
              <a:extLst>
                <a:ext uri="{FF2B5EF4-FFF2-40B4-BE49-F238E27FC236}">
                  <a16:creationId xmlns:a16="http://schemas.microsoft.com/office/drawing/2014/main" id="{C569CD80-DA4C-EAC9-6038-BAC877D44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51600" y="2801766"/>
              <a:ext cx="520700" cy="558800"/>
            </a:xfrm>
            <a:prstGeom prst="rect">
              <a:avLst/>
            </a:prstGeom>
          </p:spPr>
        </p:pic>
      </p:grpSp>
      <p:grpSp>
        <p:nvGrpSpPr>
          <p:cNvPr id="63" name="그룹 62">
            <a:extLst>
              <a:ext uri="{FF2B5EF4-FFF2-40B4-BE49-F238E27FC236}">
                <a16:creationId xmlns:a16="http://schemas.microsoft.com/office/drawing/2014/main" id="{A278DA62-B951-FCA0-3F4C-78EE2E3B25B6}"/>
              </a:ext>
            </a:extLst>
          </p:cNvPr>
          <p:cNvGrpSpPr/>
          <p:nvPr/>
        </p:nvGrpSpPr>
        <p:grpSpPr>
          <a:xfrm>
            <a:off x="11890980" y="4808996"/>
            <a:ext cx="438041" cy="582784"/>
            <a:chOff x="6451600" y="2585866"/>
            <a:chExt cx="520700" cy="774700"/>
          </a:xfrm>
        </p:grpSpPr>
        <p:pic>
          <p:nvPicPr>
            <p:cNvPr id="64" name="Picture 12">
              <a:extLst>
                <a:ext uri="{FF2B5EF4-FFF2-40B4-BE49-F238E27FC236}">
                  <a16:creationId xmlns:a16="http://schemas.microsoft.com/office/drawing/2014/main" id="{1F53BEC9-6B28-61C4-453A-C4B0EC4CC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53200" y="2585866"/>
              <a:ext cx="381000" cy="546100"/>
            </a:xfrm>
            <a:prstGeom prst="rect">
              <a:avLst/>
            </a:prstGeom>
          </p:spPr>
        </p:pic>
        <p:pic>
          <p:nvPicPr>
            <p:cNvPr id="65" name="Picture 13">
              <a:extLst>
                <a:ext uri="{FF2B5EF4-FFF2-40B4-BE49-F238E27FC236}">
                  <a16:creationId xmlns:a16="http://schemas.microsoft.com/office/drawing/2014/main" id="{AC1F15C6-5113-FFCA-8BD0-C10C86AFB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51600" y="2801766"/>
              <a:ext cx="520700" cy="558800"/>
            </a:xfrm>
            <a:prstGeom prst="rect">
              <a:avLst/>
            </a:prstGeom>
          </p:spPr>
        </p:pic>
      </p:grpSp>
      <p:grpSp>
        <p:nvGrpSpPr>
          <p:cNvPr id="66" name="그룹 65">
            <a:extLst>
              <a:ext uri="{FF2B5EF4-FFF2-40B4-BE49-F238E27FC236}">
                <a16:creationId xmlns:a16="http://schemas.microsoft.com/office/drawing/2014/main" id="{C2B33F3C-4892-6A82-0FC9-0FEFCD633B7D}"/>
              </a:ext>
            </a:extLst>
          </p:cNvPr>
          <p:cNvGrpSpPr/>
          <p:nvPr/>
        </p:nvGrpSpPr>
        <p:grpSpPr>
          <a:xfrm>
            <a:off x="11890980" y="5696920"/>
            <a:ext cx="438041" cy="582784"/>
            <a:chOff x="6451600" y="2585866"/>
            <a:chExt cx="520700" cy="774700"/>
          </a:xfrm>
        </p:grpSpPr>
        <p:pic>
          <p:nvPicPr>
            <p:cNvPr id="67" name="Picture 12">
              <a:extLst>
                <a:ext uri="{FF2B5EF4-FFF2-40B4-BE49-F238E27FC236}">
                  <a16:creationId xmlns:a16="http://schemas.microsoft.com/office/drawing/2014/main" id="{33D3FBFD-1EA0-1D50-C503-2AFFDB199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53200" y="2585866"/>
              <a:ext cx="381000" cy="546100"/>
            </a:xfrm>
            <a:prstGeom prst="rect">
              <a:avLst/>
            </a:prstGeom>
          </p:spPr>
        </p:pic>
        <p:pic>
          <p:nvPicPr>
            <p:cNvPr id="68" name="Picture 13">
              <a:extLst>
                <a:ext uri="{FF2B5EF4-FFF2-40B4-BE49-F238E27FC236}">
                  <a16:creationId xmlns:a16="http://schemas.microsoft.com/office/drawing/2014/main" id="{A1933184-9DB3-234F-D6D7-450EA9830F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51600" y="2801766"/>
              <a:ext cx="520700" cy="558800"/>
            </a:xfrm>
            <a:prstGeom prst="rect">
              <a:avLst/>
            </a:prstGeom>
          </p:spPr>
        </p:pic>
      </p:grpSp>
      <p:grpSp>
        <p:nvGrpSpPr>
          <p:cNvPr id="69" name="그룹 68">
            <a:extLst>
              <a:ext uri="{FF2B5EF4-FFF2-40B4-BE49-F238E27FC236}">
                <a16:creationId xmlns:a16="http://schemas.microsoft.com/office/drawing/2014/main" id="{47F004F2-5F49-59C5-869E-2485F7495447}"/>
              </a:ext>
            </a:extLst>
          </p:cNvPr>
          <p:cNvGrpSpPr/>
          <p:nvPr/>
        </p:nvGrpSpPr>
        <p:grpSpPr>
          <a:xfrm>
            <a:off x="11890980" y="6584844"/>
            <a:ext cx="438041" cy="582784"/>
            <a:chOff x="6451600" y="2585866"/>
            <a:chExt cx="520700" cy="774700"/>
          </a:xfrm>
        </p:grpSpPr>
        <p:pic>
          <p:nvPicPr>
            <p:cNvPr id="70" name="Picture 12">
              <a:extLst>
                <a:ext uri="{FF2B5EF4-FFF2-40B4-BE49-F238E27FC236}">
                  <a16:creationId xmlns:a16="http://schemas.microsoft.com/office/drawing/2014/main" id="{E1C22073-5929-06C0-3E87-835F11A1B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53200" y="2585866"/>
              <a:ext cx="381000" cy="546100"/>
            </a:xfrm>
            <a:prstGeom prst="rect">
              <a:avLst/>
            </a:prstGeom>
          </p:spPr>
        </p:pic>
        <p:pic>
          <p:nvPicPr>
            <p:cNvPr id="71" name="Picture 13">
              <a:extLst>
                <a:ext uri="{FF2B5EF4-FFF2-40B4-BE49-F238E27FC236}">
                  <a16:creationId xmlns:a16="http://schemas.microsoft.com/office/drawing/2014/main" id="{E2BD5273-8DA8-3AC7-7950-0F068233A0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51600" y="2801766"/>
              <a:ext cx="520700" cy="558800"/>
            </a:xfrm>
            <a:prstGeom prst="rect">
              <a:avLst/>
            </a:prstGeom>
          </p:spPr>
        </p:pic>
      </p:grp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37BD21C4-4834-31D0-6389-1D39733294CE}"/>
              </a:ext>
            </a:extLst>
          </p:cNvPr>
          <p:cNvGrpSpPr/>
          <p:nvPr/>
        </p:nvGrpSpPr>
        <p:grpSpPr>
          <a:xfrm>
            <a:off x="11890980" y="7472768"/>
            <a:ext cx="438041" cy="582784"/>
            <a:chOff x="6451600" y="2585866"/>
            <a:chExt cx="520700" cy="774700"/>
          </a:xfrm>
        </p:grpSpPr>
        <p:pic>
          <p:nvPicPr>
            <p:cNvPr id="73" name="Picture 12">
              <a:extLst>
                <a:ext uri="{FF2B5EF4-FFF2-40B4-BE49-F238E27FC236}">
                  <a16:creationId xmlns:a16="http://schemas.microsoft.com/office/drawing/2014/main" id="{BCB20B64-48F8-8302-FBD4-3F85E85CF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53200" y="2585866"/>
              <a:ext cx="381000" cy="546100"/>
            </a:xfrm>
            <a:prstGeom prst="rect">
              <a:avLst/>
            </a:prstGeom>
          </p:spPr>
        </p:pic>
        <p:pic>
          <p:nvPicPr>
            <p:cNvPr id="74" name="Picture 13">
              <a:extLst>
                <a:ext uri="{FF2B5EF4-FFF2-40B4-BE49-F238E27FC236}">
                  <a16:creationId xmlns:a16="http://schemas.microsoft.com/office/drawing/2014/main" id="{851F566F-0EE0-F5C2-C030-EC5CBA15D0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51600" y="2801766"/>
              <a:ext cx="520700" cy="558800"/>
            </a:xfrm>
            <a:prstGeom prst="rect">
              <a:avLst/>
            </a:prstGeom>
          </p:spPr>
        </p:pic>
      </p:grpSp>
      <p:cxnSp>
        <p:nvCxnSpPr>
          <p:cNvPr id="75" name="직선 연결선 74">
            <a:extLst>
              <a:ext uri="{FF2B5EF4-FFF2-40B4-BE49-F238E27FC236}">
                <a16:creationId xmlns:a16="http://schemas.microsoft.com/office/drawing/2014/main" id="{89813386-06BE-75EF-8810-0063056EAB75}"/>
              </a:ext>
            </a:extLst>
          </p:cNvPr>
          <p:cNvCxnSpPr>
            <a:cxnSpLocks/>
          </p:cNvCxnSpPr>
          <p:nvPr/>
        </p:nvCxnSpPr>
        <p:spPr>
          <a:xfrm>
            <a:off x="12464535" y="1840084"/>
            <a:ext cx="4133580" cy="0"/>
          </a:xfrm>
          <a:prstGeom prst="line">
            <a:avLst/>
          </a:prstGeom>
          <a:ln w="12700">
            <a:solidFill>
              <a:srgbClr val="004F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C1795587-0D32-ABD5-8151-F1653ECFC4E2}"/>
              </a:ext>
            </a:extLst>
          </p:cNvPr>
          <p:cNvSpPr txBox="1"/>
          <p:nvPr/>
        </p:nvSpPr>
        <p:spPr>
          <a:xfrm>
            <a:off x="12418766" y="1405727"/>
            <a:ext cx="50770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경영학은 뭘 </a:t>
            </a:r>
            <a:r>
              <a:rPr lang="ko-KR" altLang="en-US" sz="1600" dirty="0" err="1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써야될지</a:t>
            </a:r>
            <a:r>
              <a:rPr lang="ko-KR" altLang="en-US" sz="1600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 목차부터 막막한데 어떻게 할까요</a:t>
            </a:r>
            <a:r>
              <a:rPr lang="en-US" altLang="ko-KR" sz="1600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?</a:t>
            </a:r>
            <a:endParaRPr lang="ko-KR" altLang="en-US" sz="1600" dirty="0">
              <a:latin typeface="나눔스퀘어 네오 OTF Heavy" panose="00000A00000000000000" pitchFamily="50" charset="-127"/>
              <a:ea typeface="나눔스퀘어 네오 OTF Heavy" panose="00000A00000000000000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70F6EF1-B454-EB6C-3D99-51FBFFFEE6D6}"/>
              </a:ext>
            </a:extLst>
          </p:cNvPr>
          <p:cNvSpPr txBox="1"/>
          <p:nvPr/>
        </p:nvSpPr>
        <p:spPr>
          <a:xfrm>
            <a:off x="12418766" y="2282108"/>
            <a:ext cx="51812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err="1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교수저</a:t>
            </a:r>
            <a:r>
              <a:rPr lang="ko-KR" altLang="en-US" sz="1600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 읽어야 할까요</a:t>
            </a:r>
            <a:r>
              <a:rPr lang="en-US" altLang="ko-KR" sz="1600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? </a:t>
            </a:r>
            <a:r>
              <a:rPr lang="ko-KR" altLang="en-US" sz="1600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뭘 읽어야 할까요</a:t>
            </a:r>
            <a:r>
              <a:rPr lang="en-US" altLang="ko-KR" sz="1600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? </a:t>
            </a:r>
            <a:r>
              <a:rPr lang="ko-KR" altLang="en-US" sz="1600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읽는 </a:t>
            </a:r>
            <a:r>
              <a:rPr lang="ko-KR" altLang="en-US" sz="1600" dirty="0" err="1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방법은요</a:t>
            </a:r>
            <a:r>
              <a:rPr lang="en-US" altLang="ko-KR" sz="1600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?</a:t>
            </a:r>
            <a:endParaRPr lang="ko-KR" altLang="en-US" sz="1600" dirty="0">
              <a:latin typeface="나눔스퀘어 네오 OTF Heavy" panose="00000A00000000000000" pitchFamily="50" charset="-127"/>
              <a:ea typeface="나눔스퀘어 네오 OTF Heavy" panose="00000A00000000000000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6FDF9E3-E477-875B-CB74-48E2A9DDDE73}"/>
              </a:ext>
            </a:extLst>
          </p:cNvPr>
          <p:cNvSpPr txBox="1"/>
          <p:nvPr/>
        </p:nvSpPr>
        <p:spPr>
          <a:xfrm>
            <a:off x="12418766" y="3186378"/>
            <a:ext cx="45496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1</a:t>
            </a:r>
            <a:r>
              <a:rPr lang="ko-KR" altLang="en-US" sz="1600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차와 </a:t>
            </a:r>
            <a:r>
              <a:rPr lang="en-US" altLang="ko-KR" sz="1600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2</a:t>
            </a:r>
            <a:r>
              <a:rPr lang="ko-KR" altLang="en-US" sz="1600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차 공부를 비중을 어떻게 가져가야 하나요</a:t>
            </a:r>
            <a:r>
              <a:rPr lang="en-US" altLang="ko-KR" sz="1600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?</a:t>
            </a:r>
            <a:endParaRPr lang="ko-KR" altLang="en-US" sz="1600" dirty="0">
              <a:latin typeface="나눔스퀘어 네오 OTF Heavy" panose="00000A00000000000000" pitchFamily="50" charset="-127"/>
              <a:ea typeface="나눔스퀘어 네오 OTF Heavy" panose="00000A00000000000000" pitchFamily="50" charset="-127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4BF68F6-2521-BBAA-E0D4-DDE7A1B829CA}"/>
              </a:ext>
            </a:extLst>
          </p:cNvPr>
          <p:cNvSpPr txBox="1"/>
          <p:nvPr/>
        </p:nvSpPr>
        <p:spPr>
          <a:xfrm>
            <a:off x="12418766" y="5861086"/>
            <a:ext cx="46378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인사관리만 점수가 </a:t>
            </a:r>
            <a:r>
              <a:rPr lang="ko-KR" altLang="en-US" sz="1600" dirty="0" err="1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안오르는데</a:t>
            </a:r>
            <a:r>
              <a:rPr lang="ko-KR" altLang="en-US" sz="1600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 어떻게 해야 할까요</a:t>
            </a:r>
            <a:r>
              <a:rPr lang="en-US" altLang="ko-KR" sz="1600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?</a:t>
            </a:r>
            <a:endParaRPr lang="ko-KR" altLang="en-US" sz="1600" dirty="0">
              <a:latin typeface="나눔스퀘어 네오 OTF Heavy" panose="00000A00000000000000" pitchFamily="50" charset="-127"/>
              <a:ea typeface="나눔스퀘어 네오 OTF Heavy" panose="00000A00000000000000" pitchFamily="50" charset="-127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818F08F-6788-893C-C108-45C63322F795}"/>
              </a:ext>
            </a:extLst>
          </p:cNvPr>
          <p:cNvSpPr txBox="1"/>
          <p:nvPr/>
        </p:nvSpPr>
        <p:spPr>
          <a:xfrm>
            <a:off x="12418766" y="4102706"/>
            <a:ext cx="31774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장수생은 어떻게 공부해야 할까요</a:t>
            </a:r>
            <a:r>
              <a:rPr lang="en-US" altLang="ko-KR" sz="1600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?</a:t>
            </a:r>
            <a:endParaRPr lang="ko-KR" altLang="en-US" sz="1600" dirty="0">
              <a:latin typeface="나눔스퀘어 네오 OTF Heavy" panose="00000A00000000000000" pitchFamily="50" charset="-127"/>
              <a:ea typeface="나눔스퀘어 네오 OTF Heavy" panose="00000A00000000000000" pitchFamily="50" charset="-127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971C2CD-4943-00A5-CCBC-71832672752C}"/>
              </a:ext>
            </a:extLst>
          </p:cNvPr>
          <p:cNvSpPr txBox="1"/>
          <p:nvPr/>
        </p:nvSpPr>
        <p:spPr>
          <a:xfrm>
            <a:off x="12418766" y="6747575"/>
            <a:ext cx="4443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너무 불안하고 막막한데 어떻게 극복해야 할까요</a:t>
            </a:r>
            <a:r>
              <a:rPr lang="en-US" altLang="ko-KR" sz="1600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?</a:t>
            </a:r>
            <a:endParaRPr lang="ko-KR" altLang="en-US" sz="1600" dirty="0">
              <a:latin typeface="나눔스퀘어 네오 OTF Heavy" panose="00000A00000000000000" pitchFamily="50" charset="-127"/>
              <a:ea typeface="나눔스퀘어 네오 OTF Heavy" panose="00000A00000000000000" pitchFamily="50" charset="-127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BCDB6B1-9D49-CFF5-06F0-83AFDA48561D}"/>
              </a:ext>
            </a:extLst>
          </p:cNvPr>
          <p:cNvSpPr txBox="1"/>
          <p:nvPr/>
        </p:nvSpPr>
        <p:spPr>
          <a:xfrm>
            <a:off x="12418766" y="4994917"/>
            <a:ext cx="3371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직장병행은 어떻게 공부해야 할까요</a:t>
            </a:r>
            <a:r>
              <a:rPr lang="en-US" altLang="ko-KR" sz="1600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?</a:t>
            </a:r>
            <a:endParaRPr lang="ko-KR" altLang="en-US" sz="1600" dirty="0">
              <a:latin typeface="나눔스퀘어 네오 OTF Heavy" panose="00000A00000000000000" pitchFamily="50" charset="-127"/>
              <a:ea typeface="나눔스퀘어 네오 OTF Heavy" panose="00000A00000000000000" pitchFamily="50" charset="-127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6BA527B-7E64-DF9E-F917-ABAE22A4EF7A}"/>
              </a:ext>
            </a:extLst>
          </p:cNvPr>
          <p:cNvSpPr txBox="1"/>
          <p:nvPr/>
        </p:nvSpPr>
        <p:spPr>
          <a:xfrm>
            <a:off x="12418766" y="7674551"/>
            <a:ext cx="46378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실전에서 시간관리가 안되는데 해결할 수 있을까요</a:t>
            </a:r>
            <a:r>
              <a:rPr lang="en-US" altLang="ko-KR" sz="1600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?</a:t>
            </a:r>
            <a:endParaRPr lang="ko-KR" altLang="en-US" sz="1600" dirty="0">
              <a:latin typeface="나눔스퀘어 네오 OTF Heavy" panose="00000A00000000000000" pitchFamily="50" charset="-127"/>
              <a:ea typeface="나눔스퀘어 네오 OTF Heavy" panose="00000A00000000000000" pitchFamily="50" charset="-127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6BC77AE-E499-0C40-C87B-E3A106CBF398}"/>
              </a:ext>
            </a:extLst>
          </p:cNvPr>
          <p:cNvSpPr txBox="1"/>
          <p:nvPr/>
        </p:nvSpPr>
        <p:spPr>
          <a:xfrm>
            <a:off x="12418766" y="8516805"/>
            <a:ext cx="28408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악필인데 글씨 잘 써야 되나요</a:t>
            </a:r>
            <a:r>
              <a:rPr lang="en-US" altLang="ko-KR" sz="1600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?</a:t>
            </a:r>
            <a:endParaRPr lang="ko-KR" altLang="en-US" sz="1600" dirty="0">
              <a:latin typeface="나눔스퀘어 네오 OTF Heavy" panose="00000A00000000000000" pitchFamily="50" charset="-127"/>
              <a:ea typeface="나눔스퀘어 네오 OTF Heavy" panose="00000A00000000000000" pitchFamily="50" charset="-127"/>
            </a:endParaRPr>
          </a:p>
        </p:txBody>
      </p:sp>
      <p:grpSp>
        <p:nvGrpSpPr>
          <p:cNvPr id="85" name="그룹 84">
            <a:extLst>
              <a:ext uri="{FF2B5EF4-FFF2-40B4-BE49-F238E27FC236}">
                <a16:creationId xmlns:a16="http://schemas.microsoft.com/office/drawing/2014/main" id="{63B466E3-12AC-11AC-5254-44F86C09F71D}"/>
              </a:ext>
            </a:extLst>
          </p:cNvPr>
          <p:cNvGrpSpPr/>
          <p:nvPr/>
        </p:nvGrpSpPr>
        <p:grpSpPr>
          <a:xfrm>
            <a:off x="11890980" y="1257300"/>
            <a:ext cx="438041" cy="582784"/>
            <a:chOff x="6451600" y="2585866"/>
            <a:chExt cx="520700" cy="774700"/>
          </a:xfrm>
        </p:grpSpPr>
        <p:pic>
          <p:nvPicPr>
            <p:cNvPr id="86" name="Picture 12">
              <a:extLst>
                <a:ext uri="{FF2B5EF4-FFF2-40B4-BE49-F238E27FC236}">
                  <a16:creationId xmlns:a16="http://schemas.microsoft.com/office/drawing/2014/main" id="{D5780E9A-EBBE-E31D-30FC-8BC0A6DAD8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53200" y="2585866"/>
              <a:ext cx="381000" cy="546100"/>
            </a:xfrm>
            <a:prstGeom prst="rect">
              <a:avLst/>
            </a:prstGeom>
          </p:spPr>
        </p:pic>
        <p:pic>
          <p:nvPicPr>
            <p:cNvPr id="87" name="Picture 13">
              <a:extLst>
                <a:ext uri="{FF2B5EF4-FFF2-40B4-BE49-F238E27FC236}">
                  <a16:creationId xmlns:a16="http://schemas.microsoft.com/office/drawing/2014/main" id="{25CD5091-14E6-6765-1140-FFA83DF25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51600" y="2801766"/>
              <a:ext cx="520700" cy="558800"/>
            </a:xfrm>
            <a:prstGeom prst="rect">
              <a:avLst/>
            </a:prstGeom>
          </p:spPr>
        </p:pic>
      </p:grpSp>
      <p:grpSp>
        <p:nvGrpSpPr>
          <p:cNvPr id="88" name="그룹 87">
            <a:extLst>
              <a:ext uri="{FF2B5EF4-FFF2-40B4-BE49-F238E27FC236}">
                <a16:creationId xmlns:a16="http://schemas.microsoft.com/office/drawing/2014/main" id="{34945802-27B7-26B0-A1C8-7F95792A74E3}"/>
              </a:ext>
            </a:extLst>
          </p:cNvPr>
          <p:cNvGrpSpPr/>
          <p:nvPr/>
        </p:nvGrpSpPr>
        <p:grpSpPr>
          <a:xfrm>
            <a:off x="11890980" y="8360694"/>
            <a:ext cx="438041" cy="582784"/>
            <a:chOff x="6451600" y="2585866"/>
            <a:chExt cx="520700" cy="774700"/>
          </a:xfrm>
        </p:grpSpPr>
        <p:pic>
          <p:nvPicPr>
            <p:cNvPr id="89" name="Picture 12">
              <a:extLst>
                <a:ext uri="{FF2B5EF4-FFF2-40B4-BE49-F238E27FC236}">
                  <a16:creationId xmlns:a16="http://schemas.microsoft.com/office/drawing/2014/main" id="{2171EE59-FB5D-84DB-2781-907298226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53200" y="2585866"/>
              <a:ext cx="381000" cy="546100"/>
            </a:xfrm>
            <a:prstGeom prst="rect">
              <a:avLst/>
            </a:prstGeom>
          </p:spPr>
        </p:pic>
        <p:pic>
          <p:nvPicPr>
            <p:cNvPr id="90" name="Picture 13">
              <a:extLst>
                <a:ext uri="{FF2B5EF4-FFF2-40B4-BE49-F238E27FC236}">
                  <a16:creationId xmlns:a16="http://schemas.microsoft.com/office/drawing/2014/main" id="{BD07C0BB-FC72-33E8-83C5-B8DF4C208A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51600" y="2801766"/>
              <a:ext cx="520700" cy="558800"/>
            </a:xfrm>
            <a:prstGeom prst="rect">
              <a:avLst/>
            </a:prstGeom>
          </p:spPr>
        </p:pic>
      </p:grpSp>
      <p:cxnSp>
        <p:nvCxnSpPr>
          <p:cNvPr id="91" name="직선 연결선 90">
            <a:extLst>
              <a:ext uri="{FF2B5EF4-FFF2-40B4-BE49-F238E27FC236}">
                <a16:creationId xmlns:a16="http://schemas.microsoft.com/office/drawing/2014/main" id="{02011FC8-67E9-592A-529C-445B16A38EBC}"/>
              </a:ext>
            </a:extLst>
          </p:cNvPr>
          <p:cNvCxnSpPr>
            <a:cxnSpLocks/>
          </p:cNvCxnSpPr>
          <p:nvPr/>
        </p:nvCxnSpPr>
        <p:spPr>
          <a:xfrm>
            <a:off x="6255521" y="1840084"/>
            <a:ext cx="4133580" cy="0"/>
          </a:xfrm>
          <a:prstGeom prst="line">
            <a:avLst/>
          </a:prstGeom>
          <a:ln w="12700">
            <a:solidFill>
              <a:srgbClr val="004F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직선 연결선 91">
            <a:extLst>
              <a:ext uri="{FF2B5EF4-FFF2-40B4-BE49-F238E27FC236}">
                <a16:creationId xmlns:a16="http://schemas.microsoft.com/office/drawing/2014/main" id="{889DC20F-55F2-B9DA-4F9E-DCA3D4A70558}"/>
              </a:ext>
            </a:extLst>
          </p:cNvPr>
          <p:cNvCxnSpPr>
            <a:cxnSpLocks/>
          </p:cNvCxnSpPr>
          <p:nvPr/>
        </p:nvCxnSpPr>
        <p:spPr>
          <a:xfrm>
            <a:off x="6256156" y="2728008"/>
            <a:ext cx="4133580" cy="0"/>
          </a:xfrm>
          <a:prstGeom prst="line">
            <a:avLst/>
          </a:prstGeom>
          <a:ln w="12700">
            <a:solidFill>
              <a:srgbClr val="004F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직선 연결선 92">
            <a:extLst>
              <a:ext uri="{FF2B5EF4-FFF2-40B4-BE49-F238E27FC236}">
                <a16:creationId xmlns:a16="http://schemas.microsoft.com/office/drawing/2014/main" id="{D6071BBE-4880-53ED-71C9-2189F8AEE03A}"/>
              </a:ext>
            </a:extLst>
          </p:cNvPr>
          <p:cNvCxnSpPr>
            <a:cxnSpLocks/>
          </p:cNvCxnSpPr>
          <p:nvPr/>
        </p:nvCxnSpPr>
        <p:spPr>
          <a:xfrm>
            <a:off x="6330457" y="3615932"/>
            <a:ext cx="4133580" cy="0"/>
          </a:xfrm>
          <a:prstGeom prst="line">
            <a:avLst/>
          </a:prstGeom>
          <a:ln w="12700">
            <a:solidFill>
              <a:srgbClr val="004F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직선 연결선 93">
            <a:extLst>
              <a:ext uri="{FF2B5EF4-FFF2-40B4-BE49-F238E27FC236}">
                <a16:creationId xmlns:a16="http://schemas.microsoft.com/office/drawing/2014/main" id="{47A70F10-4291-9948-B471-F73167FD9F3C}"/>
              </a:ext>
            </a:extLst>
          </p:cNvPr>
          <p:cNvCxnSpPr>
            <a:cxnSpLocks/>
          </p:cNvCxnSpPr>
          <p:nvPr/>
        </p:nvCxnSpPr>
        <p:spPr>
          <a:xfrm>
            <a:off x="6256156" y="4505731"/>
            <a:ext cx="4133580" cy="0"/>
          </a:xfrm>
          <a:prstGeom prst="line">
            <a:avLst/>
          </a:prstGeom>
          <a:ln w="12700">
            <a:solidFill>
              <a:srgbClr val="004F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직선 연결선 94">
            <a:extLst>
              <a:ext uri="{FF2B5EF4-FFF2-40B4-BE49-F238E27FC236}">
                <a16:creationId xmlns:a16="http://schemas.microsoft.com/office/drawing/2014/main" id="{A1146A42-6E9A-F49A-B8C6-9E8D818C9B0E}"/>
              </a:ext>
            </a:extLst>
          </p:cNvPr>
          <p:cNvCxnSpPr>
            <a:cxnSpLocks/>
          </p:cNvCxnSpPr>
          <p:nvPr/>
        </p:nvCxnSpPr>
        <p:spPr>
          <a:xfrm>
            <a:off x="6330457" y="5412597"/>
            <a:ext cx="4133580" cy="0"/>
          </a:xfrm>
          <a:prstGeom prst="line">
            <a:avLst/>
          </a:prstGeom>
          <a:ln w="12700">
            <a:solidFill>
              <a:srgbClr val="004F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직선 연결선 95">
            <a:extLst>
              <a:ext uri="{FF2B5EF4-FFF2-40B4-BE49-F238E27FC236}">
                <a16:creationId xmlns:a16="http://schemas.microsoft.com/office/drawing/2014/main" id="{74DD45A3-6A0B-ACCC-9C9E-22CE89F36314}"/>
              </a:ext>
            </a:extLst>
          </p:cNvPr>
          <p:cNvCxnSpPr>
            <a:cxnSpLocks/>
          </p:cNvCxnSpPr>
          <p:nvPr/>
        </p:nvCxnSpPr>
        <p:spPr>
          <a:xfrm>
            <a:off x="6330457" y="6362700"/>
            <a:ext cx="4133580" cy="0"/>
          </a:xfrm>
          <a:prstGeom prst="line">
            <a:avLst/>
          </a:prstGeom>
          <a:ln w="12700">
            <a:solidFill>
              <a:srgbClr val="004F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직선 연결선 96">
            <a:extLst>
              <a:ext uri="{FF2B5EF4-FFF2-40B4-BE49-F238E27FC236}">
                <a16:creationId xmlns:a16="http://schemas.microsoft.com/office/drawing/2014/main" id="{23910D7D-7DAB-45BD-9A5E-F5835D1B58AC}"/>
              </a:ext>
            </a:extLst>
          </p:cNvPr>
          <p:cNvCxnSpPr>
            <a:cxnSpLocks/>
          </p:cNvCxnSpPr>
          <p:nvPr/>
        </p:nvCxnSpPr>
        <p:spPr>
          <a:xfrm>
            <a:off x="6330457" y="7277100"/>
            <a:ext cx="4133580" cy="0"/>
          </a:xfrm>
          <a:prstGeom prst="line">
            <a:avLst/>
          </a:prstGeom>
          <a:ln w="12700">
            <a:solidFill>
              <a:srgbClr val="004F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직선 연결선 97">
            <a:extLst>
              <a:ext uri="{FF2B5EF4-FFF2-40B4-BE49-F238E27FC236}">
                <a16:creationId xmlns:a16="http://schemas.microsoft.com/office/drawing/2014/main" id="{5ED17709-B8EC-CEC4-912F-6C81FFC96A49}"/>
              </a:ext>
            </a:extLst>
          </p:cNvPr>
          <p:cNvCxnSpPr>
            <a:cxnSpLocks/>
          </p:cNvCxnSpPr>
          <p:nvPr/>
        </p:nvCxnSpPr>
        <p:spPr>
          <a:xfrm>
            <a:off x="6256156" y="8191500"/>
            <a:ext cx="4133580" cy="0"/>
          </a:xfrm>
          <a:prstGeom prst="line">
            <a:avLst/>
          </a:prstGeom>
          <a:ln w="12700">
            <a:solidFill>
              <a:srgbClr val="004F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직선 연결선 98">
            <a:extLst>
              <a:ext uri="{FF2B5EF4-FFF2-40B4-BE49-F238E27FC236}">
                <a16:creationId xmlns:a16="http://schemas.microsoft.com/office/drawing/2014/main" id="{0AFE4A0C-EF6F-DC68-3313-C32BEE0A160C}"/>
              </a:ext>
            </a:extLst>
          </p:cNvPr>
          <p:cNvCxnSpPr>
            <a:cxnSpLocks/>
          </p:cNvCxnSpPr>
          <p:nvPr/>
        </p:nvCxnSpPr>
        <p:spPr>
          <a:xfrm>
            <a:off x="6256156" y="8994139"/>
            <a:ext cx="4133580" cy="0"/>
          </a:xfrm>
          <a:prstGeom prst="line">
            <a:avLst/>
          </a:prstGeom>
          <a:ln w="12700">
            <a:solidFill>
              <a:srgbClr val="004F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직선 연결선 99">
            <a:extLst>
              <a:ext uri="{FF2B5EF4-FFF2-40B4-BE49-F238E27FC236}">
                <a16:creationId xmlns:a16="http://schemas.microsoft.com/office/drawing/2014/main" id="{1EDCBF45-C40B-B2CB-5BCE-935FEA6C2C28}"/>
              </a:ext>
            </a:extLst>
          </p:cNvPr>
          <p:cNvCxnSpPr>
            <a:cxnSpLocks/>
          </p:cNvCxnSpPr>
          <p:nvPr/>
        </p:nvCxnSpPr>
        <p:spPr>
          <a:xfrm>
            <a:off x="12508336" y="8994139"/>
            <a:ext cx="4133580" cy="0"/>
          </a:xfrm>
          <a:prstGeom prst="line">
            <a:avLst/>
          </a:prstGeom>
          <a:ln w="12700">
            <a:solidFill>
              <a:srgbClr val="004F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직선 연결선 100">
            <a:extLst>
              <a:ext uri="{FF2B5EF4-FFF2-40B4-BE49-F238E27FC236}">
                <a16:creationId xmlns:a16="http://schemas.microsoft.com/office/drawing/2014/main" id="{41CE3ACB-1AE3-5147-FC09-312ADD44A0FF}"/>
              </a:ext>
            </a:extLst>
          </p:cNvPr>
          <p:cNvCxnSpPr>
            <a:cxnSpLocks/>
          </p:cNvCxnSpPr>
          <p:nvPr/>
        </p:nvCxnSpPr>
        <p:spPr>
          <a:xfrm>
            <a:off x="12508336" y="8191500"/>
            <a:ext cx="4133580" cy="0"/>
          </a:xfrm>
          <a:prstGeom prst="line">
            <a:avLst/>
          </a:prstGeom>
          <a:ln w="12700">
            <a:solidFill>
              <a:srgbClr val="004F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직선 연결선 101">
            <a:extLst>
              <a:ext uri="{FF2B5EF4-FFF2-40B4-BE49-F238E27FC236}">
                <a16:creationId xmlns:a16="http://schemas.microsoft.com/office/drawing/2014/main" id="{6C215096-80AC-F285-E7BB-435D2EF4877D}"/>
              </a:ext>
            </a:extLst>
          </p:cNvPr>
          <p:cNvCxnSpPr>
            <a:cxnSpLocks/>
          </p:cNvCxnSpPr>
          <p:nvPr/>
        </p:nvCxnSpPr>
        <p:spPr>
          <a:xfrm>
            <a:off x="12508336" y="7277100"/>
            <a:ext cx="4133580" cy="0"/>
          </a:xfrm>
          <a:prstGeom prst="line">
            <a:avLst/>
          </a:prstGeom>
          <a:ln w="12700">
            <a:solidFill>
              <a:srgbClr val="004F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직선 연결선 102">
            <a:extLst>
              <a:ext uri="{FF2B5EF4-FFF2-40B4-BE49-F238E27FC236}">
                <a16:creationId xmlns:a16="http://schemas.microsoft.com/office/drawing/2014/main" id="{EA911C52-C006-778B-B7A2-32BBFCDC1BA3}"/>
              </a:ext>
            </a:extLst>
          </p:cNvPr>
          <p:cNvCxnSpPr>
            <a:cxnSpLocks/>
          </p:cNvCxnSpPr>
          <p:nvPr/>
        </p:nvCxnSpPr>
        <p:spPr>
          <a:xfrm>
            <a:off x="12464535" y="6362700"/>
            <a:ext cx="4133580" cy="0"/>
          </a:xfrm>
          <a:prstGeom prst="line">
            <a:avLst/>
          </a:prstGeom>
          <a:ln w="12700">
            <a:solidFill>
              <a:srgbClr val="004F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직선 연결선 103">
            <a:extLst>
              <a:ext uri="{FF2B5EF4-FFF2-40B4-BE49-F238E27FC236}">
                <a16:creationId xmlns:a16="http://schemas.microsoft.com/office/drawing/2014/main" id="{2BCC114A-8178-8D08-94D8-718E1155966A}"/>
              </a:ext>
            </a:extLst>
          </p:cNvPr>
          <p:cNvCxnSpPr>
            <a:cxnSpLocks/>
          </p:cNvCxnSpPr>
          <p:nvPr/>
        </p:nvCxnSpPr>
        <p:spPr>
          <a:xfrm>
            <a:off x="12508336" y="5412597"/>
            <a:ext cx="4133580" cy="0"/>
          </a:xfrm>
          <a:prstGeom prst="line">
            <a:avLst/>
          </a:prstGeom>
          <a:ln w="12700">
            <a:solidFill>
              <a:srgbClr val="004F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직선 연결선 104">
            <a:extLst>
              <a:ext uri="{FF2B5EF4-FFF2-40B4-BE49-F238E27FC236}">
                <a16:creationId xmlns:a16="http://schemas.microsoft.com/office/drawing/2014/main" id="{EBC8EFCF-8CB1-E02C-4F29-AE31AEB40739}"/>
              </a:ext>
            </a:extLst>
          </p:cNvPr>
          <p:cNvCxnSpPr>
            <a:cxnSpLocks/>
          </p:cNvCxnSpPr>
          <p:nvPr/>
        </p:nvCxnSpPr>
        <p:spPr>
          <a:xfrm>
            <a:off x="12508336" y="4505731"/>
            <a:ext cx="4133580" cy="0"/>
          </a:xfrm>
          <a:prstGeom prst="line">
            <a:avLst/>
          </a:prstGeom>
          <a:ln w="12700">
            <a:solidFill>
              <a:srgbClr val="004F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직선 연결선 105">
            <a:extLst>
              <a:ext uri="{FF2B5EF4-FFF2-40B4-BE49-F238E27FC236}">
                <a16:creationId xmlns:a16="http://schemas.microsoft.com/office/drawing/2014/main" id="{CD94D745-C76C-6A9C-A962-C08737BA25F5}"/>
              </a:ext>
            </a:extLst>
          </p:cNvPr>
          <p:cNvCxnSpPr>
            <a:cxnSpLocks/>
          </p:cNvCxnSpPr>
          <p:nvPr/>
        </p:nvCxnSpPr>
        <p:spPr>
          <a:xfrm>
            <a:off x="12508336" y="3615932"/>
            <a:ext cx="4133580" cy="0"/>
          </a:xfrm>
          <a:prstGeom prst="line">
            <a:avLst/>
          </a:prstGeom>
          <a:ln w="12700">
            <a:solidFill>
              <a:srgbClr val="004F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직선 연결선 106">
            <a:extLst>
              <a:ext uri="{FF2B5EF4-FFF2-40B4-BE49-F238E27FC236}">
                <a16:creationId xmlns:a16="http://schemas.microsoft.com/office/drawing/2014/main" id="{1036AA6A-D267-6330-4594-A2852B2A6CB3}"/>
              </a:ext>
            </a:extLst>
          </p:cNvPr>
          <p:cNvCxnSpPr>
            <a:cxnSpLocks/>
          </p:cNvCxnSpPr>
          <p:nvPr/>
        </p:nvCxnSpPr>
        <p:spPr>
          <a:xfrm>
            <a:off x="12508336" y="2728008"/>
            <a:ext cx="4133580" cy="0"/>
          </a:xfrm>
          <a:prstGeom prst="line">
            <a:avLst/>
          </a:prstGeom>
          <a:ln w="12700">
            <a:solidFill>
              <a:srgbClr val="004F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21">
            <a:extLst>
              <a:ext uri="{FF2B5EF4-FFF2-40B4-BE49-F238E27FC236}">
                <a16:creationId xmlns:a16="http://schemas.microsoft.com/office/drawing/2014/main" id="{B6B05435-FD45-0E24-CF7E-2E897ED217F5}"/>
              </a:ext>
            </a:extLst>
          </p:cNvPr>
          <p:cNvSpPr txBox="1"/>
          <p:nvPr/>
        </p:nvSpPr>
        <p:spPr>
          <a:xfrm>
            <a:off x="1409700" y="1968500"/>
            <a:ext cx="3251200" cy="2590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5449"/>
              </a:lnSpc>
            </a:pPr>
            <a:r>
              <a:rPr lang="en-US" altLang="ko-KR" sz="6600" b="0" i="0" u="none" strike="noStrike" dirty="0">
                <a:solidFill>
                  <a:srgbClr val="FFFFFF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6.</a:t>
            </a:r>
          </a:p>
          <a:p>
            <a:pPr lvl="0" algn="l">
              <a:lnSpc>
                <a:spcPct val="95449"/>
              </a:lnSpc>
            </a:pPr>
            <a:r>
              <a:rPr lang="ko-KR" altLang="en-US" sz="4800" dirty="0">
                <a:solidFill>
                  <a:srgbClr val="FFFFFF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질문과</a:t>
            </a:r>
            <a:endParaRPr lang="en-US" altLang="ko-KR" sz="4800" dirty="0">
              <a:solidFill>
                <a:srgbClr val="FFFFFF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lvl="0" algn="l">
              <a:lnSpc>
                <a:spcPct val="95449"/>
              </a:lnSpc>
            </a:pPr>
            <a:r>
              <a:rPr lang="ko-KR" altLang="en-US" sz="6000" b="0" i="0" u="none" strike="noStrike" dirty="0">
                <a:solidFill>
                  <a:srgbClr val="FFFFFF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답변</a:t>
            </a:r>
            <a:endParaRPr lang="ko-KR" sz="6000" b="0" i="0" u="none" strike="noStrike" dirty="0">
              <a:solidFill>
                <a:srgbClr val="FFFFFF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867086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1CD4DF-DD38-21E2-B50C-B3EF73218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991DA14-B226-2D42-EBC1-3EACAEE10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000" y="-609600"/>
            <a:ext cx="18288000" cy="98425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EB9A9B1C-D5C2-0986-6958-55224890A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900" y="774700"/>
            <a:ext cx="12661900" cy="254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ABAC078E-69E6-1CF2-6E2C-469802106C6B}"/>
              </a:ext>
            </a:extLst>
          </p:cNvPr>
          <p:cNvSpPr txBox="1"/>
          <p:nvPr/>
        </p:nvSpPr>
        <p:spPr>
          <a:xfrm>
            <a:off x="9448800" y="6896100"/>
            <a:ext cx="7696200" cy="14859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8400" spc="-300" dirty="0">
                <a:solidFill>
                  <a:srgbClr val="FFFFFF">
                    <a:alpha val="14902"/>
                  </a:srgbClr>
                </a:solidFill>
                <a:latin typeface="LINE Seed Sans TH Bold"/>
              </a:rPr>
              <a:t>Certified Public Labor Attorney</a:t>
            </a:r>
            <a:endParaRPr lang="en-US" sz="8400" b="0" i="0" u="none" strike="noStrike" spc="-300" dirty="0">
              <a:solidFill>
                <a:srgbClr val="FFFFFF">
                  <a:alpha val="14902"/>
                </a:srgbClr>
              </a:solidFill>
              <a:latin typeface="LINE Seed Sans TH Bold"/>
            </a:endParaRP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F1B3CFFC-B34E-8069-ABB7-C7C0F5894ABB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C28DBAEB-E732-8551-EBD9-91531BDE1D17}"/>
              </a:ext>
            </a:extLst>
          </p:cNvPr>
          <p:cNvSpPr txBox="1"/>
          <p:nvPr/>
        </p:nvSpPr>
        <p:spPr>
          <a:xfrm>
            <a:off x="1600200" y="647700"/>
            <a:ext cx="2057400" cy="3429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99600"/>
              </a:lnSpc>
            </a:pPr>
            <a:r>
              <a:rPr lang="ko-KR" altLang="en-US" sz="2000" dirty="0">
                <a:solidFill>
                  <a:srgbClr val="FFFFFF"/>
                </a:solidFill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공인노무사 오은지</a:t>
            </a:r>
            <a:endParaRPr lang="en-US" sz="2000" b="0" i="0" u="none" strike="noStrike" dirty="0">
              <a:solidFill>
                <a:srgbClr val="FFFFFF"/>
              </a:solidFill>
              <a:latin typeface="나눔스퀘어 네오 OTF Heavy" panose="00000A00000000000000" pitchFamily="50" charset="-127"/>
              <a:ea typeface="나눔스퀘어 네오 OTF Heavy" panose="00000A00000000000000" pitchFamily="50" charset="-127"/>
            </a:endParaRPr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DD71C700-1DF5-94B9-A1BA-BDAB85E63306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sp>
        <p:nvSpPr>
          <p:cNvPr id="15" name="TextBox 9">
            <a:extLst>
              <a:ext uri="{FF2B5EF4-FFF2-40B4-BE49-F238E27FC236}">
                <a16:creationId xmlns:a16="http://schemas.microsoft.com/office/drawing/2014/main" id="{1E9300DA-D1A1-394E-470E-59A8E4246991}"/>
              </a:ext>
            </a:extLst>
          </p:cNvPr>
          <p:cNvSpPr txBox="1"/>
          <p:nvPr/>
        </p:nvSpPr>
        <p:spPr>
          <a:xfrm>
            <a:off x="1511300" y="1828800"/>
            <a:ext cx="14147800" cy="1930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altLang="en-US" sz="9600" b="0" i="0" u="none" strike="noStrike" dirty="0">
                <a:solidFill>
                  <a:srgbClr val="FFFFFF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감사합니다</a:t>
            </a:r>
            <a:r>
              <a:rPr lang="en-US" altLang="ko-KR" sz="9600" b="0" i="0" u="none" strike="noStrike" dirty="0">
                <a:solidFill>
                  <a:srgbClr val="FFFFFF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.</a:t>
            </a:r>
            <a:endParaRPr lang="ko-KR" sz="9600" b="0" i="0" u="none" strike="noStrike" dirty="0">
              <a:solidFill>
                <a:srgbClr val="FFFFFF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E40B53F-C723-7C51-8DD0-99416949A3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6807200"/>
            <a:ext cx="1092200" cy="889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9872BF3-2837-3FBA-7D63-7050F2FEB452}"/>
              </a:ext>
            </a:extLst>
          </p:cNvPr>
          <p:cNvSpPr txBox="1"/>
          <p:nvPr/>
        </p:nvSpPr>
        <p:spPr>
          <a:xfrm>
            <a:off x="1511300" y="3771900"/>
            <a:ext cx="9637294" cy="2615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dirty="0"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카카오톡</a:t>
            </a:r>
            <a:r>
              <a:rPr lang="ko-KR" altLang="en-US" sz="2800" dirty="0">
                <a:solidFill>
                  <a:schemeClr val="bg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 : </a:t>
            </a:r>
            <a:r>
              <a:rPr lang="ko-KR" altLang="en-US" sz="2400" dirty="0" err="1">
                <a:solidFill>
                  <a:schemeClr val="bg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oej_q</a:t>
            </a:r>
            <a:endParaRPr lang="ko-KR" altLang="en-US" sz="2800" dirty="0">
              <a:solidFill>
                <a:schemeClr val="bg1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이메일</a:t>
            </a:r>
            <a:r>
              <a:rPr lang="ko-KR" altLang="en-US" sz="2800" dirty="0">
                <a:solidFill>
                  <a:schemeClr val="bg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 : </a:t>
            </a:r>
            <a:r>
              <a:rPr lang="ko-KR" altLang="en-US" sz="2400" dirty="0">
                <a:solidFill>
                  <a:schemeClr val="bg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cpla_eejj@naver.com</a:t>
            </a:r>
            <a:endParaRPr lang="ko-KR" altLang="en-US" sz="2800" dirty="0">
              <a:solidFill>
                <a:schemeClr val="bg1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다음카페</a:t>
            </a:r>
            <a:r>
              <a:rPr lang="ko-KR" altLang="en-US" sz="2800" dirty="0">
                <a:solidFill>
                  <a:schemeClr val="bg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 : </a:t>
            </a:r>
            <a:r>
              <a:rPr lang="ko-KR" altLang="en-US" sz="2400" dirty="0">
                <a:solidFill>
                  <a:schemeClr val="bg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https://cafe.daum.net/abcxx1234</a:t>
            </a:r>
            <a:endParaRPr lang="ko-KR" altLang="en-US" sz="2800" dirty="0">
              <a:solidFill>
                <a:schemeClr val="bg1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수험자료 링크 </a:t>
            </a:r>
            <a:r>
              <a:rPr lang="ko-KR" altLang="en-US" sz="2800" dirty="0">
                <a:solidFill>
                  <a:schemeClr val="bg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: </a:t>
            </a:r>
            <a:r>
              <a:rPr lang="ko-KR" altLang="en-US" sz="2400" dirty="0">
                <a:solidFill>
                  <a:schemeClr val="bg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http://naver.me/xVBJcMP5</a:t>
            </a:r>
            <a:endParaRPr lang="ko-KR" altLang="en-US" sz="2800" dirty="0">
              <a:solidFill>
                <a:schemeClr val="bg1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4699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57ED00-A14A-1B00-CE8D-25C816C04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9B6E04D-C5FF-F1EB-33EC-34A27E9D26C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5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1181A1C9-ED58-AF63-E684-CC5DA1C77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300" y="457200"/>
            <a:ext cx="13068300" cy="9258300"/>
          </a:xfrm>
          <a:prstGeom prst="rect">
            <a:avLst/>
          </a:prstGeom>
        </p:spPr>
      </p:pic>
      <p:grpSp>
        <p:nvGrpSpPr>
          <p:cNvPr id="10" name="Group 10">
            <a:extLst>
              <a:ext uri="{FF2B5EF4-FFF2-40B4-BE49-F238E27FC236}">
                <a16:creationId xmlns:a16="http://schemas.microsoft.com/office/drawing/2014/main" id="{C48B85FC-BB25-46B9-7800-742F1EE0F49A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sp>
        <p:nvSpPr>
          <p:cNvPr id="12" name="TextBox 12">
            <a:extLst>
              <a:ext uri="{FF2B5EF4-FFF2-40B4-BE49-F238E27FC236}">
                <a16:creationId xmlns:a16="http://schemas.microsoft.com/office/drawing/2014/main" id="{83040F49-E22F-EA30-E1D0-9BEBDC2D3615}"/>
              </a:ext>
            </a:extLst>
          </p:cNvPr>
          <p:cNvSpPr txBox="1"/>
          <p:nvPr/>
        </p:nvSpPr>
        <p:spPr>
          <a:xfrm>
            <a:off x="5905500" y="2692400"/>
            <a:ext cx="558800" cy="622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3500" b="0" i="0" u="none" strike="noStrike">
                <a:solidFill>
                  <a:srgbClr val="FFFFFF"/>
                </a:solidFill>
                <a:latin typeface="Pretendard SemiBold"/>
              </a:rPr>
              <a:t>1</a:t>
            </a:r>
          </a:p>
        </p:txBody>
      </p:sp>
      <p:grpSp>
        <p:nvGrpSpPr>
          <p:cNvPr id="17" name="Group 17">
            <a:extLst>
              <a:ext uri="{FF2B5EF4-FFF2-40B4-BE49-F238E27FC236}">
                <a16:creationId xmlns:a16="http://schemas.microsoft.com/office/drawing/2014/main" id="{E79181E1-A903-4D73-9786-B81A8BDEECA7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sp>
        <p:nvSpPr>
          <p:cNvPr id="19" name="TextBox 19">
            <a:extLst>
              <a:ext uri="{FF2B5EF4-FFF2-40B4-BE49-F238E27FC236}">
                <a16:creationId xmlns:a16="http://schemas.microsoft.com/office/drawing/2014/main" id="{B058ECB5-F9B6-E862-902E-A29EE420C0A3}"/>
              </a:ext>
            </a:extLst>
          </p:cNvPr>
          <p:cNvSpPr txBox="1"/>
          <p:nvPr/>
        </p:nvSpPr>
        <p:spPr>
          <a:xfrm>
            <a:off x="11811000" y="2692400"/>
            <a:ext cx="558800" cy="622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3500" b="0" i="0" u="none" strike="noStrike">
                <a:solidFill>
                  <a:srgbClr val="FFFFFF"/>
                </a:solidFill>
                <a:latin typeface="Pretendard SemiBold"/>
              </a:rPr>
              <a:t>2</a:t>
            </a:r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254A7F2A-B80F-B4B6-B79F-16990476C340}"/>
              </a:ext>
            </a:extLst>
          </p:cNvPr>
          <p:cNvSpPr txBox="1"/>
          <p:nvPr/>
        </p:nvSpPr>
        <p:spPr>
          <a:xfrm>
            <a:off x="1409700" y="1968500"/>
            <a:ext cx="3251200" cy="2590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5449"/>
              </a:lnSpc>
            </a:pPr>
            <a:r>
              <a:rPr lang="ko-KR" altLang="en-US" sz="8000" b="0" i="0" u="none" strike="noStrike" dirty="0">
                <a:solidFill>
                  <a:srgbClr val="FFFFFF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강사</a:t>
            </a:r>
            <a:endParaRPr lang="en-US" altLang="ko-KR" sz="8000" b="0" i="0" u="none" strike="noStrike" dirty="0">
              <a:solidFill>
                <a:srgbClr val="FFFFFF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  <a:p>
            <a:pPr lvl="0" algn="l">
              <a:lnSpc>
                <a:spcPct val="95449"/>
              </a:lnSpc>
            </a:pPr>
            <a:r>
              <a:rPr lang="ko-KR" altLang="en-US" sz="8000" b="0" i="0" u="none" strike="noStrike" dirty="0">
                <a:solidFill>
                  <a:srgbClr val="FFFFFF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소개</a:t>
            </a:r>
            <a:endParaRPr lang="ko-KR" sz="8000" b="0" i="0" u="none" strike="noStrike" dirty="0">
              <a:solidFill>
                <a:srgbClr val="FFFFFF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pic>
        <p:nvPicPr>
          <p:cNvPr id="22" name="Picture 22">
            <a:extLst>
              <a:ext uri="{FF2B5EF4-FFF2-40B4-BE49-F238E27FC236}">
                <a16:creationId xmlns:a16="http://schemas.microsoft.com/office/drawing/2014/main" id="{5E4F3012-45B3-C3DF-5F9B-B27A423D6E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1638300"/>
            <a:ext cx="825500" cy="88900"/>
          </a:xfrm>
          <a:prstGeom prst="rect">
            <a:avLst/>
          </a:prstGeom>
        </p:spPr>
      </p:pic>
      <p:grpSp>
        <p:nvGrpSpPr>
          <p:cNvPr id="23" name="Group 23">
            <a:extLst>
              <a:ext uri="{FF2B5EF4-FFF2-40B4-BE49-F238E27FC236}">
                <a16:creationId xmlns:a16="http://schemas.microsoft.com/office/drawing/2014/main" id="{2EE53855-3CA7-5BCF-15B1-869536FCE8DE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9F287A69-2273-8179-4CC7-0AA8C87E1C6F}"/>
              </a:ext>
            </a:extLst>
          </p:cNvPr>
          <p:cNvGrpSpPr/>
          <p:nvPr/>
        </p:nvGrpSpPr>
        <p:grpSpPr>
          <a:xfrm>
            <a:off x="11296650" y="5156200"/>
            <a:ext cx="101600" cy="596900"/>
            <a:chOff x="8966200" y="4787900"/>
            <a:chExt cx="101600" cy="596900"/>
          </a:xfrm>
        </p:grpSpPr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C1B21E34-6507-7AA1-3437-7C4906337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50000"/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966200" y="4787900"/>
              <a:ext cx="101600" cy="101600"/>
            </a:xfrm>
            <a:prstGeom prst="rect">
              <a:avLst/>
            </a:prstGeom>
          </p:spPr>
        </p:pic>
        <p:pic>
          <p:nvPicPr>
            <p:cNvPr id="8" name="Picture 5">
              <a:extLst>
                <a:ext uri="{FF2B5EF4-FFF2-40B4-BE49-F238E27FC236}">
                  <a16:creationId xmlns:a16="http://schemas.microsoft.com/office/drawing/2014/main" id="{20CE8DBD-3533-1AD1-1751-D274BE0DB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50000"/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966200" y="5029200"/>
              <a:ext cx="101600" cy="101600"/>
            </a:xfrm>
            <a:prstGeom prst="rect">
              <a:avLst/>
            </a:prstGeom>
          </p:spPr>
        </p:pic>
        <p:pic>
          <p:nvPicPr>
            <p:cNvPr id="9" name="Picture 6">
              <a:extLst>
                <a:ext uri="{FF2B5EF4-FFF2-40B4-BE49-F238E27FC236}">
                  <a16:creationId xmlns:a16="http://schemas.microsoft.com/office/drawing/2014/main" id="{46791E97-350B-D3CA-6526-3B1538E7B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50000"/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966200" y="5283200"/>
              <a:ext cx="101600" cy="101600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B4073ECC-D5DC-8A2E-5963-85032824E91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51971" y="1173662"/>
            <a:ext cx="419100" cy="3937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C32E2741-6128-C3F7-6A3C-832BEEBC47D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39271" y="3850933"/>
            <a:ext cx="419100" cy="393700"/>
          </a:xfrm>
          <a:prstGeom prst="rect">
            <a:avLst/>
          </a:prstGeom>
        </p:spPr>
      </p:pic>
      <p:sp>
        <p:nvSpPr>
          <p:cNvPr id="14" name="TextBox 16">
            <a:extLst>
              <a:ext uri="{FF2B5EF4-FFF2-40B4-BE49-F238E27FC236}">
                <a16:creationId xmlns:a16="http://schemas.microsoft.com/office/drawing/2014/main" id="{886EEC61-5851-D9B4-036B-BE8DAD3B2760}"/>
              </a:ext>
            </a:extLst>
          </p:cNvPr>
          <p:cNvSpPr txBox="1"/>
          <p:nvPr/>
        </p:nvSpPr>
        <p:spPr>
          <a:xfrm>
            <a:off x="6212371" y="1103812"/>
            <a:ext cx="7683500" cy="533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r>
              <a:rPr lang="ko-KR" altLang="en-US" sz="29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1차 시험 불합격(2017) – 1차 시험 합격(2018)</a:t>
            </a:r>
          </a:p>
          <a:p>
            <a:r>
              <a:rPr lang="ko-KR" altLang="en-US" sz="2900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2차 시험 불합격(2018) – 2차 시험 합격(2019)</a:t>
            </a:r>
          </a:p>
        </p:txBody>
      </p:sp>
      <p:sp>
        <p:nvSpPr>
          <p:cNvPr id="15" name="TextBox 18">
            <a:extLst>
              <a:ext uri="{FF2B5EF4-FFF2-40B4-BE49-F238E27FC236}">
                <a16:creationId xmlns:a16="http://schemas.microsoft.com/office/drawing/2014/main" id="{E6BB5B00-FD10-73BD-E929-3B82932093B9}"/>
              </a:ext>
            </a:extLst>
          </p:cNvPr>
          <p:cNvSpPr txBox="1"/>
          <p:nvPr/>
        </p:nvSpPr>
        <p:spPr>
          <a:xfrm>
            <a:off x="6212370" y="2439596"/>
            <a:ext cx="7808429" cy="533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0350"/>
              </a:lnSpc>
            </a:pPr>
            <a:r>
              <a:rPr lang="ko-KR" altLang="en-US" sz="2900" b="0" i="0" u="none" strike="noStrike" spc="-1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첫번째 시험</a:t>
            </a:r>
            <a:r>
              <a:rPr lang="en-US" altLang="ko-KR" sz="2900" b="0" i="0" u="none" strike="noStrike" spc="-1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(</a:t>
            </a:r>
            <a:r>
              <a:rPr lang="ko-KR" altLang="en-US" sz="2900" b="0" i="0" u="none" strike="noStrike" spc="-1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동차</a:t>
            </a:r>
            <a:r>
              <a:rPr lang="en-US" altLang="ko-KR" sz="2900" b="0" i="0" u="none" strike="noStrike" spc="-1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) </a:t>
            </a:r>
            <a:r>
              <a:rPr lang="ko-KR" altLang="en-US" sz="2900" b="0" i="0" u="none" strike="noStrike" spc="-1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응시결과 평균 </a:t>
            </a:r>
            <a:r>
              <a:rPr lang="en-US" altLang="ko-KR" sz="2900" b="0" i="0" u="none" strike="noStrike" spc="-1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52.75</a:t>
            </a:r>
            <a:r>
              <a:rPr lang="ko-KR" altLang="en-US" sz="2900" b="0" i="0" u="none" strike="noStrike" spc="-1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점</a:t>
            </a:r>
          </a:p>
          <a:p>
            <a:pPr lvl="0" algn="l">
              <a:lnSpc>
                <a:spcPct val="120350"/>
              </a:lnSpc>
            </a:pPr>
            <a:r>
              <a:rPr lang="ko-KR" altLang="en-US" sz="2900" b="0" i="0" u="none" strike="noStrike" spc="-100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두번째 시험</a:t>
            </a:r>
            <a:r>
              <a:rPr lang="en-US" altLang="ko-KR" sz="2900" b="0" i="0" u="none" strike="noStrike" spc="-100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(</a:t>
            </a:r>
            <a:r>
              <a:rPr lang="ko-KR" altLang="en-US" sz="2900" b="0" i="0" u="none" strike="noStrike" spc="-100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유예</a:t>
            </a:r>
            <a:r>
              <a:rPr lang="en-US" altLang="ko-KR" sz="2900" b="0" i="0" u="none" strike="noStrike" spc="-100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) </a:t>
            </a:r>
            <a:r>
              <a:rPr lang="ko-KR" altLang="en-US" sz="2900" b="0" i="0" u="none" strike="noStrike" spc="-100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응시결과 평균 </a:t>
            </a:r>
            <a:r>
              <a:rPr lang="en-US" altLang="ko-KR" sz="2900" b="0" i="0" u="none" strike="noStrike" spc="-100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62.77</a:t>
            </a:r>
            <a:r>
              <a:rPr lang="ko-KR" altLang="en-US" sz="2900" b="0" i="0" u="none" strike="noStrike" spc="-100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점</a:t>
            </a:r>
            <a:endParaRPr lang="en-US" sz="2900" b="0" i="0" u="none" strike="noStrike" spc="-100" dirty="0">
              <a:latin typeface="나눔스퀘어 네오 OTF Heavy" panose="00000A00000000000000" pitchFamily="50" charset="-127"/>
              <a:ea typeface="나눔스퀘어 네오 OTF Heavy" panose="00000A00000000000000" pitchFamily="50" charset="-127"/>
            </a:endParaRP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C205A133-60D9-B850-A6B3-C5496F69DE6D}"/>
              </a:ext>
            </a:extLst>
          </p:cNvPr>
          <p:cNvSpPr txBox="1"/>
          <p:nvPr/>
        </p:nvSpPr>
        <p:spPr>
          <a:xfrm>
            <a:off x="6212371" y="3781083"/>
            <a:ext cx="9537700" cy="533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0350"/>
              </a:lnSpc>
            </a:pPr>
            <a:r>
              <a:rPr lang="ko-KR" altLang="en-US" sz="3000" b="0" i="0" u="none" strike="noStrike" spc="-1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법 과목 </a:t>
            </a:r>
            <a:r>
              <a:rPr lang="en-US" altLang="ko-KR" sz="3000" b="0" i="0" u="none" strike="noStrike" spc="-1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: </a:t>
            </a:r>
            <a:r>
              <a:rPr lang="ko-KR" altLang="en-US" sz="3000" b="0" i="0" u="none" strike="noStrike" spc="-1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노동법 </a:t>
            </a:r>
            <a:r>
              <a:rPr lang="en-US" altLang="ko-KR" sz="3000" b="0" i="0" u="none" strike="noStrike" spc="-1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62.16</a:t>
            </a:r>
            <a:r>
              <a:rPr lang="ko-KR" altLang="en-US" sz="3000" b="0" i="0" u="none" strike="noStrike" spc="-1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점 </a:t>
            </a:r>
            <a:r>
              <a:rPr lang="en-US" altLang="ko-KR" sz="3000" b="0" i="0" u="none" strike="noStrike" spc="-1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/ </a:t>
            </a:r>
            <a:r>
              <a:rPr lang="ko-KR" altLang="en-US" sz="3000" b="0" i="0" u="none" strike="noStrike" spc="-100" dirty="0" err="1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행정쟁송</a:t>
            </a:r>
            <a:r>
              <a:rPr lang="ko-KR" altLang="en-US" sz="3000" b="0" i="0" u="none" strike="noStrike" spc="-1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</a:t>
            </a:r>
            <a:r>
              <a:rPr lang="en-US" altLang="ko-KR" sz="3000" b="0" i="0" u="none" strike="noStrike" spc="-1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60.25</a:t>
            </a:r>
            <a:r>
              <a:rPr lang="ko-KR" altLang="en-US" sz="3000" b="0" i="0" u="none" strike="noStrike" spc="-1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점</a:t>
            </a:r>
          </a:p>
        </p:txBody>
      </p:sp>
      <p:pic>
        <p:nvPicPr>
          <p:cNvPr id="25" name="Picture 10">
            <a:extLst>
              <a:ext uri="{FF2B5EF4-FFF2-40B4-BE49-F238E27FC236}">
                <a16:creationId xmlns:a16="http://schemas.microsoft.com/office/drawing/2014/main" id="{F018BFD4-949F-6322-7D2E-1051E21F2ED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39271" y="2509446"/>
            <a:ext cx="419100" cy="393700"/>
          </a:xfrm>
          <a:prstGeom prst="rect">
            <a:avLst/>
          </a:prstGeom>
        </p:spPr>
      </p:pic>
      <p:sp>
        <p:nvSpPr>
          <p:cNvPr id="26" name="이등변 삼각형 25">
            <a:extLst>
              <a:ext uri="{FF2B5EF4-FFF2-40B4-BE49-F238E27FC236}">
                <a16:creationId xmlns:a16="http://schemas.microsoft.com/office/drawing/2014/main" id="{9FD15EAD-2CDC-A743-A69E-8CDCEB004284}"/>
              </a:ext>
            </a:extLst>
          </p:cNvPr>
          <p:cNvSpPr/>
          <p:nvPr/>
        </p:nvSpPr>
        <p:spPr>
          <a:xfrm rot="5233294">
            <a:off x="14173312" y="1249862"/>
            <a:ext cx="457200" cy="241300"/>
          </a:xfrm>
          <a:prstGeom prst="triangle">
            <a:avLst/>
          </a:prstGeom>
          <a:solidFill>
            <a:srgbClr val="F2B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7" name="이등변 삼각형 26">
            <a:extLst>
              <a:ext uri="{FF2B5EF4-FFF2-40B4-BE49-F238E27FC236}">
                <a16:creationId xmlns:a16="http://schemas.microsoft.com/office/drawing/2014/main" id="{B6E21E63-51F0-4519-815A-321B1C9C5D80}"/>
              </a:ext>
            </a:extLst>
          </p:cNvPr>
          <p:cNvSpPr/>
          <p:nvPr/>
        </p:nvSpPr>
        <p:spPr>
          <a:xfrm rot="5233294">
            <a:off x="12780790" y="2433246"/>
            <a:ext cx="457200" cy="241300"/>
          </a:xfrm>
          <a:prstGeom prst="triangle">
            <a:avLst/>
          </a:prstGeom>
          <a:solidFill>
            <a:srgbClr val="F2B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8F5F07-9673-5DC5-EB95-AA32D52E09DE}"/>
              </a:ext>
            </a:extLst>
          </p:cNvPr>
          <p:cNvSpPr txBox="1"/>
          <p:nvPr/>
        </p:nvSpPr>
        <p:spPr>
          <a:xfrm>
            <a:off x="14741180" y="1108902"/>
            <a:ext cx="26548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총 수험기간 </a:t>
            </a:r>
            <a:r>
              <a:rPr lang="en-US" altLang="ko-KR" sz="2800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2</a:t>
            </a:r>
            <a:r>
              <a:rPr lang="ko-KR" altLang="en-US" sz="2800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년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0923579-3459-99D1-3532-A7B5BEB5EAB3}"/>
              </a:ext>
            </a:extLst>
          </p:cNvPr>
          <p:cNvSpPr txBox="1"/>
          <p:nvPr/>
        </p:nvSpPr>
        <p:spPr>
          <a:xfrm>
            <a:off x="13348658" y="2444686"/>
            <a:ext cx="2590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전체 석차 </a:t>
            </a:r>
            <a:r>
              <a:rPr lang="en-US" altLang="ko-KR" sz="2800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15</a:t>
            </a:r>
            <a:r>
              <a:rPr lang="ko-KR" altLang="en-US" sz="2800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등</a:t>
            </a:r>
          </a:p>
        </p:txBody>
      </p:sp>
      <p:sp>
        <p:nvSpPr>
          <p:cNvPr id="30" name="TextBox 19">
            <a:extLst>
              <a:ext uri="{FF2B5EF4-FFF2-40B4-BE49-F238E27FC236}">
                <a16:creationId xmlns:a16="http://schemas.microsoft.com/office/drawing/2014/main" id="{D6ACF383-F37D-369F-4F81-90C58F1F44B1}"/>
              </a:ext>
            </a:extLst>
          </p:cNvPr>
          <p:cNvSpPr txBox="1"/>
          <p:nvPr/>
        </p:nvSpPr>
        <p:spPr>
          <a:xfrm>
            <a:off x="6212370" y="4276282"/>
            <a:ext cx="10316541" cy="533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0350"/>
              </a:lnSpc>
            </a:pPr>
            <a:r>
              <a:rPr lang="ko-KR" altLang="en-US" sz="3200" i="0" u="none" strike="noStrike" spc="-100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경영 과목 </a:t>
            </a:r>
            <a:r>
              <a:rPr lang="en-US" altLang="ko-KR" sz="3200" i="0" u="none" strike="noStrike" spc="-100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: </a:t>
            </a:r>
            <a:r>
              <a:rPr lang="ko-KR" altLang="en-US" sz="3200" i="0" u="none" strike="noStrike" spc="-100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인사노무관리론 </a:t>
            </a:r>
            <a:r>
              <a:rPr lang="en-US" altLang="ko-KR" sz="3200" i="0" u="none" strike="noStrike" spc="-100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66.51</a:t>
            </a:r>
            <a:r>
              <a:rPr lang="ko-KR" altLang="en-US" sz="3200" i="0" u="none" strike="noStrike" spc="-100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점 </a:t>
            </a:r>
            <a:r>
              <a:rPr lang="en-US" altLang="ko-KR" sz="3200" i="0" u="none" strike="noStrike" spc="-100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/ </a:t>
            </a:r>
            <a:r>
              <a:rPr lang="ko-KR" altLang="en-US" sz="3200" i="0" u="none" strike="noStrike" spc="-100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경영조직론 </a:t>
            </a:r>
            <a:r>
              <a:rPr lang="en-US" altLang="ko-KR" sz="3200" i="0" u="none" strike="noStrike" spc="-100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62.47</a:t>
            </a:r>
            <a:r>
              <a:rPr lang="ko-KR" altLang="en-US" sz="3200" i="0" u="none" strike="noStrike" spc="-100" dirty="0"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rPr>
              <a:t>점</a:t>
            </a:r>
            <a:endParaRPr lang="en-US" sz="3200" i="0" u="none" strike="noStrike" spc="-100" dirty="0">
              <a:latin typeface="나눔스퀘어 네오 OTF Heavy" panose="00000A00000000000000" pitchFamily="50" charset="-127"/>
              <a:ea typeface="나눔스퀘어 네오 OTF Heavy" panose="00000A00000000000000" pitchFamily="50" charset="-127"/>
            </a:endParaRPr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83BBC91D-A9A2-4C58-B97B-B1833949BDF4}"/>
              </a:ext>
            </a:extLst>
          </p:cNvPr>
          <p:cNvGrpSpPr/>
          <p:nvPr/>
        </p:nvGrpSpPr>
        <p:grpSpPr>
          <a:xfrm>
            <a:off x="7918707" y="6144283"/>
            <a:ext cx="7473693" cy="2961617"/>
            <a:chOff x="7918707" y="5991883"/>
            <a:chExt cx="7473693" cy="296161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D26459C-B709-3C2A-2682-0698ACFD65F1}"/>
                </a:ext>
              </a:extLst>
            </p:cNvPr>
            <p:cNvSpPr txBox="1"/>
            <p:nvPr/>
          </p:nvSpPr>
          <p:spPr>
            <a:xfrm>
              <a:off x="8297592" y="6041530"/>
              <a:ext cx="6715923" cy="28623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건국대학교 미디어커뮤니케이션 전공 졸업</a:t>
              </a:r>
              <a:endParaRPr lang="en-US" altLang="ko-KR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altLang="ko-KR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28</a:t>
              </a:r>
              <a:r>
                <a:rPr lang="ko-KR" altLang="en-US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기 공인노무사</a:t>
              </a:r>
              <a:r>
                <a:rPr lang="en-US" altLang="ko-KR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(’19</a:t>
              </a:r>
              <a:r>
                <a:rPr lang="ko-KR" altLang="en-US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년 합격</a:t>
              </a:r>
              <a:r>
                <a:rPr lang="en-US" altLang="ko-KR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altLang="ko-KR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SK</a:t>
              </a:r>
              <a:r>
                <a:rPr lang="ko-KR" altLang="en-US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텔레콤 노동조합 전문위원</a:t>
              </a:r>
              <a:endParaRPr lang="en-US" altLang="ko-KR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  <a:p>
              <a:r>
                <a:rPr lang="ko-KR" altLang="en-US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   사단법인 </a:t>
              </a:r>
              <a:r>
                <a:rPr lang="en-US" altLang="ko-KR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SK</a:t>
              </a:r>
              <a:r>
                <a:rPr lang="ko-KR" altLang="en-US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그룹 노동조합 협의회 자문위원</a:t>
              </a:r>
              <a:endParaRPr lang="en-US" altLang="ko-KR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  <a:p>
              <a:endParaRPr lang="en-US" altLang="ko-KR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dirty="0" err="1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월비스</a:t>
              </a:r>
              <a:r>
                <a:rPr lang="ko-KR" altLang="en-US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한림법학원 인사노무관리</a:t>
              </a:r>
              <a:r>
                <a:rPr lang="en-US" altLang="ko-KR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/</a:t>
              </a:r>
              <a:r>
                <a:rPr lang="ko-KR" altLang="en-US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경영조직론 전임강사</a:t>
              </a:r>
              <a:endParaRPr lang="en-US" altLang="ko-KR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  <a:p>
              <a:r>
                <a:rPr lang="en-US" altLang="ko-KR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    LG</a:t>
              </a:r>
              <a:r>
                <a:rPr lang="ko-KR" altLang="en-US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그룹 공인노무사 양성과정 인사노무관리 강사</a:t>
              </a:r>
              <a:endParaRPr lang="en-US" altLang="ko-KR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  <a:p>
              <a:r>
                <a:rPr lang="ko-KR" altLang="en-US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    삼성전자 </a:t>
              </a:r>
              <a:r>
                <a:rPr lang="en-US" altLang="ko-KR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DS</a:t>
              </a:r>
              <a:r>
                <a:rPr lang="ko-KR" altLang="en-US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부문 공인노무사 </a:t>
              </a:r>
              <a:r>
                <a:rPr lang="ko-KR" altLang="en-US" dirty="0" err="1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유예반</a:t>
              </a:r>
              <a:r>
                <a:rPr lang="ko-KR" altLang="en-US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과정 인사노무관리 강사</a:t>
              </a:r>
              <a:endParaRPr lang="en-US" altLang="ko-KR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pic>
          <p:nvPicPr>
            <p:cNvPr id="31" name="Picture 15">
              <a:extLst>
                <a:ext uri="{FF2B5EF4-FFF2-40B4-BE49-F238E27FC236}">
                  <a16:creationId xmlns:a16="http://schemas.microsoft.com/office/drawing/2014/main" id="{1882651A-50D9-724B-852D-1EF4295C0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18707" y="5991883"/>
              <a:ext cx="238291" cy="2961617"/>
            </a:xfrm>
            <a:prstGeom prst="rect">
              <a:avLst/>
            </a:prstGeom>
          </p:spPr>
        </p:pic>
        <p:pic>
          <p:nvPicPr>
            <p:cNvPr id="32" name="Picture 16">
              <a:extLst>
                <a:ext uri="{FF2B5EF4-FFF2-40B4-BE49-F238E27FC236}">
                  <a16:creationId xmlns:a16="http://schemas.microsoft.com/office/drawing/2014/main" id="{B233960E-EF71-BC1F-9C82-7DD688B54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154109" y="5991883"/>
              <a:ext cx="238291" cy="2961617"/>
            </a:xfrm>
            <a:prstGeom prst="rect">
              <a:avLst/>
            </a:prstGeom>
          </p:spPr>
        </p:pic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0CC1F053-FD7A-0FC6-A271-1D9C8C69AB6C}"/>
              </a:ext>
            </a:extLst>
          </p:cNvPr>
          <p:cNvSpPr txBox="1"/>
          <p:nvPr/>
        </p:nvSpPr>
        <p:spPr>
          <a:xfrm>
            <a:off x="1066800" y="8051800"/>
            <a:ext cx="7696200" cy="14859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8400" spc="-300" dirty="0">
                <a:solidFill>
                  <a:srgbClr val="FFFFFF">
                    <a:alpha val="14902"/>
                  </a:srgbClr>
                </a:solidFill>
                <a:latin typeface="LINE Seed Sans TH Bold"/>
              </a:rPr>
              <a:t>Certified Public Labor Attorney</a:t>
            </a:r>
            <a:endParaRPr lang="en-US" sz="8400" b="0" i="0" u="none" strike="noStrike" spc="-300" dirty="0">
              <a:solidFill>
                <a:srgbClr val="FFFFFF">
                  <a:alpha val="14902"/>
                </a:srgbClr>
              </a:solidFill>
              <a:latin typeface="LINE Seed Sans TH Bold"/>
            </a:endParaRPr>
          </a:p>
        </p:txBody>
      </p:sp>
    </p:spTree>
    <p:extLst>
      <p:ext uri="{BB962C8B-B14F-4D97-AF65-F5344CB8AC3E}">
        <p14:creationId xmlns:p14="http://schemas.microsoft.com/office/powerpoint/2010/main" val="370770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A0FCEF-CE91-3AC5-806A-515C378FA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83C6EBE-DED9-0543-2557-C922927F81E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5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F6E5E224-0057-9D06-48D8-30D7ABD1C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" y="457200"/>
            <a:ext cx="17449800" cy="92583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F1F59375-2566-21D7-D5C2-58438D6969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1638300"/>
            <a:ext cx="825500" cy="889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06AE390D-6D60-84D8-FCB6-808273A25C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0999" y="1858636"/>
            <a:ext cx="12898319" cy="5888364"/>
          </a:xfrm>
          <a:prstGeom prst="rect">
            <a:avLst/>
          </a:prstGeom>
        </p:spPr>
      </p:pic>
      <p:sp>
        <p:nvSpPr>
          <p:cNvPr id="20" name="TextBox 21">
            <a:extLst>
              <a:ext uri="{FF2B5EF4-FFF2-40B4-BE49-F238E27FC236}">
                <a16:creationId xmlns:a16="http://schemas.microsoft.com/office/drawing/2014/main" id="{F3251F86-7D72-5687-6063-58506428C875}"/>
              </a:ext>
            </a:extLst>
          </p:cNvPr>
          <p:cNvSpPr txBox="1"/>
          <p:nvPr/>
        </p:nvSpPr>
        <p:spPr>
          <a:xfrm>
            <a:off x="1409700" y="1968500"/>
            <a:ext cx="3251200" cy="2590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5449"/>
              </a:lnSpc>
            </a:pPr>
            <a:r>
              <a:rPr lang="en-US" altLang="ko-KR" sz="6600" b="0" i="0" u="none" strike="noStrike" dirty="0">
                <a:solidFill>
                  <a:srgbClr val="00206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1.</a:t>
            </a:r>
          </a:p>
          <a:p>
            <a:pPr lvl="0" algn="l">
              <a:lnSpc>
                <a:spcPct val="95449"/>
              </a:lnSpc>
            </a:pPr>
            <a:r>
              <a:rPr lang="ko-KR" altLang="en-US" sz="5400" dirty="0">
                <a:solidFill>
                  <a:srgbClr val="002060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기출문제</a:t>
            </a:r>
            <a:endParaRPr lang="en-US" altLang="ko-KR" sz="5400" dirty="0">
              <a:solidFill>
                <a:srgbClr val="002060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lvl="0" algn="l">
              <a:lnSpc>
                <a:spcPct val="95449"/>
              </a:lnSpc>
            </a:pPr>
            <a:r>
              <a:rPr lang="ko-KR" altLang="en-US" sz="6600" b="0" i="0" u="none" strike="noStrike" dirty="0">
                <a:solidFill>
                  <a:srgbClr val="00206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분석</a:t>
            </a:r>
            <a:endParaRPr lang="ko-KR" sz="6600" b="0" i="0" u="none" strike="noStrike" dirty="0">
              <a:solidFill>
                <a:srgbClr val="002060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6BBF42-D8EF-1F9A-B9D6-E8A76D845F18}"/>
              </a:ext>
            </a:extLst>
          </p:cNvPr>
          <p:cNvSpPr txBox="1"/>
          <p:nvPr/>
        </p:nvSpPr>
        <p:spPr>
          <a:xfrm>
            <a:off x="1415969" y="5168325"/>
            <a:ext cx="2331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solidFill>
                  <a:srgbClr val="4298C8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(1) </a:t>
            </a:r>
            <a:r>
              <a:rPr lang="ko-KR" altLang="en-US" sz="3200" dirty="0">
                <a:solidFill>
                  <a:srgbClr val="4298C8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인사 </a:t>
            </a:r>
            <a:r>
              <a:rPr lang="en-US" altLang="ko-KR" sz="3200" dirty="0">
                <a:solidFill>
                  <a:srgbClr val="4298C8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1</a:t>
            </a:r>
            <a:r>
              <a:rPr lang="ko-KR" altLang="en-US" sz="3200" dirty="0">
                <a:solidFill>
                  <a:srgbClr val="4298C8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문</a:t>
            </a:r>
          </a:p>
        </p:txBody>
      </p:sp>
    </p:spTree>
    <p:extLst>
      <p:ext uri="{BB962C8B-B14F-4D97-AF65-F5344CB8AC3E}">
        <p14:creationId xmlns:p14="http://schemas.microsoft.com/office/powerpoint/2010/main" val="4264004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6134A-23A5-1482-0ADE-1290E077EA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3105267-A5ED-B131-4411-0F1B0272F06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5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5E198DDB-C31A-F858-0A72-0B1437318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" y="457200"/>
            <a:ext cx="17449800" cy="92583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DC11B4D8-4D97-8494-92C0-C1A25F5391D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90000"/>
          </a:blip>
          <a:stretch>
            <a:fillRect/>
          </a:stretch>
        </p:blipFill>
        <p:spPr>
          <a:xfrm>
            <a:off x="5245100" y="1384300"/>
            <a:ext cx="11645900" cy="322580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DA81DAA5-383B-51A9-0F59-35BD34713C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3700" y="1714500"/>
            <a:ext cx="863600" cy="533400"/>
          </a:xfrm>
          <a:prstGeom prst="rect">
            <a:avLst/>
          </a:prstGeom>
        </p:spPr>
      </p:pic>
      <p:sp>
        <p:nvSpPr>
          <p:cNvPr id="10" name="TextBox 10">
            <a:extLst>
              <a:ext uri="{FF2B5EF4-FFF2-40B4-BE49-F238E27FC236}">
                <a16:creationId xmlns:a16="http://schemas.microsoft.com/office/drawing/2014/main" id="{C170AEDB-D4F7-2417-4D83-13552225D27A}"/>
              </a:ext>
            </a:extLst>
          </p:cNvPr>
          <p:cNvSpPr txBox="1"/>
          <p:nvPr/>
        </p:nvSpPr>
        <p:spPr>
          <a:xfrm>
            <a:off x="5626100" y="2451100"/>
            <a:ext cx="10833100" cy="1930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marL="457200" lvl="0" indent="-457200" latinLnBrk="1">
              <a:buAutoNum type="arabicPeriod"/>
            </a:pPr>
            <a:r>
              <a:rPr lang="ko-KR" altLang="ko-KR" sz="2000" dirty="0">
                <a:solidFill>
                  <a:schemeClr val="bg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인사평가 이론의 가장 기초적인 프레임워크</a:t>
            </a:r>
            <a:r>
              <a:rPr lang="en-US" altLang="ko-KR" sz="2000" dirty="0">
                <a:solidFill>
                  <a:schemeClr val="bg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(frame work)</a:t>
            </a:r>
            <a:r>
              <a:rPr lang="ko-KR" altLang="ko-KR" sz="2000" dirty="0">
                <a:solidFill>
                  <a:schemeClr val="bg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인 속성</a:t>
            </a:r>
            <a:r>
              <a:rPr lang="en-US" altLang="ko-KR" sz="2000" dirty="0">
                <a:solidFill>
                  <a:schemeClr val="bg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/</a:t>
            </a:r>
            <a:r>
              <a:rPr lang="ko-KR" altLang="ko-KR" sz="2000" dirty="0">
                <a:solidFill>
                  <a:schemeClr val="bg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행동</a:t>
            </a:r>
            <a:r>
              <a:rPr lang="en-US" altLang="ko-KR" sz="2000" dirty="0">
                <a:solidFill>
                  <a:schemeClr val="bg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/</a:t>
            </a:r>
            <a:r>
              <a:rPr lang="ko-KR" altLang="ko-KR" sz="2000" dirty="0">
                <a:solidFill>
                  <a:schemeClr val="bg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결과 접근법</a:t>
            </a:r>
            <a:r>
              <a:rPr lang="en-US" altLang="ko-KR" sz="2000" dirty="0">
                <a:solidFill>
                  <a:schemeClr val="bg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. </a:t>
            </a:r>
            <a:r>
              <a:rPr lang="ko-KR" altLang="ko-KR" sz="2000" dirty="0">
                <a:solidFill>
                  <a:schemeClr val="bg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각 접근법이 조직 목표</a:t>
            </a:r>
            <a:r>
              <a:rPr lang="en-US" altLang="ko-KR" sz="2000" dirty="0">
                <a:solidFill>
                  <a:schemeClr val="bg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, </a:t>
            </a:r>
            <a:r>
              <a:rPr lang="ko-KR" altLang="ko-KR" sz="2000" dirty="0">
                <a:solidFill>
                  <a:schemeClr val="bg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직원 육성</a:t>
            </a:r>
            <a:r>
              <a:rPr lang="en-US" altLang="ko-KR" sz="2000" dirty="0">
                <a:solidFill>
                  <a:schemeClr val="bg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, </a:t>
            </a:r>
            <a:r>
              <a:rPr lang="ko-KR" altLang="ko-KR" sz="2000" dirty="0">
                <a:solidFill>
                  <a:schemeClr val="bg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보상 등 다양한 평가 목적에 어떻게 기여하는지</a:t>
            </a:r>
            <a:r>
              <a:rPr lang="en-US" altLang="ko-KR" sz="2000" dirty="0">
                <a:solidFill>
                  <a:schemeClr val="bg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(</a:t>
            </a:r>
            <a:r>
              <a:rPr lang="ko-KR" altLang="ko-KR" sz="2000" dirty="0">
                <a:solidFill>
                  <a:schemeClr val="bg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혹은 한계를 갖는지</a:t>
            </a:r>
            <a:r>
              <a:rPr lang="en-US" altLang="ko-KR" sz="2000" dirty="0">
                <a:solidFill>
                  <a:schemeClr val="bg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)</a:t>
            </a:r>
            <a:r>
              <a:rPr lang="ko-KR" altLang="ko-KR" sz="2000" dirty="0">
                <a:solidFill>
                  <a:schemeClr val="bg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를 파악하는 능력을 확인합니다</a:t>
            </a:r>
            <a:r>
              <a:rPr lang="en-US" altLang="ko-KR" sz="2000" dirty="0">
                <a:solidFill>
                  <a:schemeClr val="bg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.</a:t>
            </a:r>
          </a:p>
          <a:p>
            <a:pPr marL="457200" lvl="0" indent="-457200" latinLnBrk="1">
              <a:buAutoNum type="arabicPeriod"/>
            </a:pPr>
            <a:endParaRPr lang="en-US" altLang="ko-KR" sz="2000" dirty="0">
              <a:solidFill>
                <a:schemeClr val="bg1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  <a:p>
            <a:pPr marL="457200" lvl="0" indent="-457200" latinLnBrk="1">
              <a:buAutoNum type="arabicPeriod"/>
            </a:pPr>
            <a:r>
              <a:rPr lang="ko-KR" altLang="ko-KR" sz="2000" dirty="0">
                <a:solidFill>
                  <a:schemeClr val="bg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평가 시스템 설계자가 조직의 상황</a:t>
            </a:r>
            <a:r>
              <a:rPr lang="en-US" altLang="ko-KR" sz="2000" dirty="0">
                <a:solidFill>
                  <a:schemeClr val="bg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 </a:t>
            </a:r>
            <a:r>
              <a:rPr lang="ko-KR" altLang="ko-KR" sz="2000" dirty="0">
                <a:solidFill>
                  <a:schemeClr val="bg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및 평가의 목적에 따라 적절한 평가 도구를 선택하거나 조합해야 한다는 </a:t>
            </a:r>
            <a:r>
              <a:rPr lang="ko-KR" altLang="ko-KR" sz="2000" dirty="0" err="1">
                <a:solidFill>
                  <a:schemeClr val="bg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상황론적</a:t>
            </a:r>
            <a:r>
              <a:rPr lang="ko-KR" altLang="ko-KR" sz="2000" dirty="0">
                <a:solidFill>
                  <a:schemeClr val="bg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 접근</a:t>
            </a:r>
            <a:r>
              <a:rPr lang="en-US" altLang="ko-KR" sz="2000" dirty="0">
                <a:solidFill>
                  <a:schemeClr val="bg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(Contingency framework)</a:t>
            </a:r>
            <a:r>
              <a:rPr lang="ko-KR" altLang="ko-KR" sz="2000" dirty="0">
                <a:solidFill>
                  <a:schemeClr val="bg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을 이해하고 있는지 확인합니다</a:t>
            </a:r>
            <a:r>
              <a:rPr lang="en-US" altLang="ko-KR" sz="2000" dirty="0">
                <a:solidFill>
                  <a:schemeClr val="bg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.</a:t>
            </a:r>
            <a:endParaRPr lang="ko-KR" altLang="ko-KR" sz="2000" dirty="0">
              <a:solidFill>
                <a:schemeClr val="bg1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pic>
        <p:nvPicPr>
          <p:cNvPr id="22" name="Picture 22">
            <a:extLst>
              <a:ext uri="{FF2B5EF4-FFF2-40B4-BE49-F238E27FC236}">
                <a16:creationId xmlns:a16="http://schemas.microsoft.com/office/drawing/2014/main" id="{BF6042EE-B9FE-ECCA-5BAC-E0FF6D8683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800" y="1638300"/>
            <a:ext cx="825500" cy="88900"/>
          </a:xfrm>
          <a:prstGeom prst="rect">
            <a:avLst/>
          </a:prstGeom>
        </p:spPr>
      </p:pic>
      <p:grpSp>
        <p:nvGrpSpPr>
          <p:cNvPr id="23" name="Group 23">
            <a:extLst>
              <a:ext uri="{FF2B5EF4-FFF2-40B4-BE49-F238E27FC236}">
                <a16:creationId xmlns:a16="http://schemas.microsoft.com/office/drawing/2014/main" id="{48F93408-C38A-B0A5-F915-E53A32E155F9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26" name="Group 26">
            <a:extLst>
              <a:ext uri="{FF2B5EF4-FFF2-40B4-BE49-F238E27FC236}">
                <a16:creationId xmlns:a16="http://schemas.microsoft.com/office/drawing/2014/main" id="{2D1B8FF3-9AD4-5DBE-C1D0-E52157141147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32C57B0E-FC00-8C2B-3729-2FA5ED5C5B23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sp>
        <p:nvSpPr>
          <p:cNvPr id="32" name="TextBox 21">
            <a:extLst>
              <a:ext uri="{FF2B5EF4-FFF2-40B4-BE49-F238E27FC236}">
                <a16:creationId xmlns:a16="http://schemas.microsoft.com/office/drawing/2014/main" id="{B6B09048-13CE-5F32-71DA-359AD2A7E989}"/>
              </a:ext>
            </a:extLst>
          </p:cNvPr>
          <p:cNvSpPr txBox="1"/>
          <p:nvPr/>
        </p:nvSpPr>
        <p:spPr>
          <a:xfrm>
            <a:off x="1409700" y="1968500"/>
            <a:ext cx="3251200" cy="2590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5449"/>
              </a:lnSpc>
            </a:pPr>
            <a:r>
              <a:rPr lang="en-US" altLang="ko-KR" sz="6600" b="0" i="0" u="none" strike="noStrike" dirty="0">
                <a:solidFill>
                  <a:srgbClr val="00206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1.</a:t>
            </a:r>
          </a:p>
          <a:p>
            <a:pPr lvl="0" algn="l">
              <a:lnSpc>
                <a:spcPct val="95449"/>
              </a:lnSpc>
            </a:pPr>
            <a:r>
              <a:rPr lang="ko-KR" altLang="en-US" sz="5400" dirty="0">
                <a:solidFill>
                  <a:srgbClr val="002060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기출문제</a:t>
            </a:r>
            <a:endParaRPr lang="en-US" altLang="ko-KR" sz="5400" dirty="0">
              <a:solidFill>
                <a:srgbClr val="002060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lvl="0" algn="l">
              <a:lnSpc>
                <a:spcPct val="95449"/>
              </a:lnSpc>
            </a:pPr>
            <a:r>
              <a:rPr lang="ko-KR" altLang="en-US" sz="6600" b="0" i="0" u="none" strike="noStrike" dirty="0">
                <a:solidFill>
                  <a:srgbClr val="00206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분석</a:t>
            </a:r>
            <a:endParaRPr lang="ko-KR" sz="6600" b="0" i="0" u="none" strike="noStrike" dirty="0">
              <a:solidFill>
                <a:srgbClr val="002060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55246C-060E-4874-3AC7-4B579E1327C5}"/>
              </a:ext>
            </a:extLst>
          </p:cNvPr>
          <p:cNvSpPr txBox="1"/>
          <p:nvPr/>
        </p:nvSpPr>
        <p:spPr>
          <a:xfrm>
            <a:off x="1415969" y="5168325"/>
            <a:ext cx="2331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solidFill>
                  <a:srgbClr val="4298C8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(1) </a:t>
            </a:r>
            <a:r>
              <a:rPr lang="ko-KR" altLang="en-US" sz="3200" dirty="0">
                <a:solidFill>
                  <a:srgbClr val="4298C8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인사 </a:t>
            </a:r>
            <a:r>
              <a:rPr lang="en-US" altLang="ko-KR" sz="3200" dirty="0">
                <a:solidFill>
                  <a:srgbClr val="4298C8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1</a:t>
            </a:r>
            <a:r>
              <a:rPr lang="ko-KR" altLang="en-US" sz="3200" dirty="0">
                <a:solidFill>
                  <a:srgbClr val="4298C8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문</a:t>
            </a:r>
          </a:p>
        </p:txBody>
      </p: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53551A70-D807-A519-6543-9A576F0BAEDC}"/>
              </a:ext>
            </a:extLst>
          </p:cNvPr>
          <p:cNvGrpSpPr/>
          <p:nvPr/>
        </p:nvGrpSpPr>
        <p:grpSpPr>
          <a:xfrm>
            <a:off x="6477000" y="5270500"/>
            <a:ext cx="787400" cy="787400"/>
            <a:chOff x="5295900" y="1651000"/>
            <a:chExt cx="787400" cy="787400"/>
          </a:xfrm>
        </p:grpSpPr>
        <p:pic>
          <p:nvPicPr>
            <p:cNvPr id="35" name="Picture 13">
              <a:extLst>
                <a:ext uri="{FF2B5EF4-FFF2-40B4-BE49-F238E27FC236}">
                  <a16:creationId xmlns:a16="http://schemas.microsoft.com/office/drawing/2014/main" id="{A5A47E6A-330A-24A1-1BCD-0D02EB9A7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95900" y="1651000"/>
              <a:ext cx="787400" cy="787400"/>
            </a:xfrm>
            <a:prstGeom prst="rect">
              <a:avLst/>
            </a:prstGeom>
          </p:spPr>
        </p:pic>
        <p:sp>
          <p:nvSpPr>
            <p:cNvPr id="36" name="TextBox 14">
              <a:extLst>
                <a:ext uri="{FF2B5EF4-FFF2-40B4-BE49-F238E27FC236}">
                  <a16:creationId xmlns:a16="http://schemas.microsoft.com/office/drawing/2014/main" id="{C13970A6-FBBD-3EC9-06A5-D875C04AB14C}"/>
                </a:ext>
              </a:extLst>
            </p:cNvPr>
            <p:cNvSpPr txBox="1"/>
            <p:nvPr/>
          </p:nvSpPr>
          <p:spPr>
            <a:xfrm>
              <a:off x="5429250" y="1752600"/>
              <a:ext cx="520700" cy="5715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ctr">
                <a:lnSpc>
                  <a:spcPct val="99600"/>
                </a:lnSpc>
              </a:pPr>
              <a:r>
                <a:rPr lang="en-US" sz="3200" b="0" i="0" u="none" strike="noStrike" dirty="0">
                  <a:solidFill>
                    <a:srgbClr val="FFFFFF"/>
                  </a:solidFill>
                  <a:latin typeface="Pretendard SemiBold"/>
                </a:rPr>
                <a:t>1</a:t>
              </a:r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01E6F05D-A540-A848-75FB-79FD453CBB87}"/>
              </a:ext>
            </a:extLst>
          </p:cNvPr>
          <p:cNvGrpSpPr/>
          <p:nvPr/>
        </p:nvGrpSpPr>
        <p:grpSpPr>
          <a:xfrm>
            <a:off x="6477000" y="6716799"/>
            <a:ext cx="787400" cy="787400"/>
            <a:chOff x="5295900" y="3632200"/>
            <a:chExt cx="787400" cy="787400"/>
          </a:xfrm>
        </p:grpSpPr>
        <p:pic>
          <p:nvPicPr>
            <p:cNvPr id="38" name="Picture 13">
              <a:extLst>
                <a:ext uri="{FF2B5EF4-FFF2-40B4-BE49-F238E27FC236}">
                  <a16:creationId xmlns:a16="http://schemas.microsoft.com/office/drawing/2014/main" id="{C5BDD85A-EDED-8439-3EB8-09B3E2CF59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95900" y="3632200"/>
              <a:ext cx="787400" cy="787400"/>
            </a:xfrm>
            <a:prstGeom prst="rect">
              <a:avLst/>
            </a:prstGeom>
          </p:spPr>
        </p:pic>
        <p:sp>
          <p:nvSpPr>
            <p:cNvPr id="39" name="TextBox 14">
              <a:extLst>
                <a:ext uri="{FF2B5EF4-FFF2-40B4-BE49-F238E27FC236}">
                  <a16:creationId xmlns:a16="http://schemas.microsoft.com/office/drawing/2014/main" id="{DA3DEFD7-6D95-194C-0BBD-44A19A70B2C0}"/>
                </a:ext>
              </a:extLst>
            </p:cNvPr>
            <p:cNvSpPr txBox="1"/>
            <p:nvPr/>
          </p:nvSpPr>
          <p:spPr>
            <a:xfrm>
              <a:off x="5429250" y="3733800"/>
              <a:ext cx="520700" cy="5715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ctr">
                <a:lnSpc>
                  <a:spcPct val="99600"/>
                </a:lnSpc>
              </a:pPr>
              <a:r>
                <a:rPr lang="en-US" sz="3200" b="0" i="0" u="none" strike="noStrike" dirty="0">
                  <a:solidFill>
                    <a:srgbClr val="FFFFFF"/>
                  </a:solidFill>
                  <a:latin typeface="Pretendard SemiBold"/>
                </a:rPr>
                <a:t>2</a:t>
              </a:r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DCFC726E-3C26-5A67-15BA-C4171B41C260}"/>
              </a:ext>
            </a:extLst>
          </p:cNvPr>
          <p:cNvGrpSpPr/>
          <p:nvPr/>
        </p:nvGrpSpPr>
        <p:grpSpPr>
          <a:xfrm>
            <a:off x="6477000" y="8163098"/>
            <a:ext cx="787400" cy="787400"/>
            <a:chOff x="5295900" y="6134100"/>
            <a:chExt cx="787400" cy="787400"/>
          </a:xfrm>
        </p:grpSpPr>
        <p:pic>
          <p:nvPicPr>
            <p:cNvPr id="41" name="Picture 13">
              <a:extLst>
                <a:ext uri="{FF2B5EF4-FFF2-40B4-BE49-F238E27FC236}">
                  <a16:creationId xmlns:a16="http://schemas.microsoft.com/office/drawing/2014/main" id="{58B5B3F4-CCF1-B77E-26C0-0ADEDD8F5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95900" y="6134100"/>
              <a:ext cx="787400" cy="787400"/>
            </a:xfrm>
            <a:prstGeom prst="rect">
              <a:avLst/>
            </a:prstGeom>
          </p:spPr>
        </p:pic>
        <p:sp>
          <p:nvSpPr>
            <p:cNvPr id="42" name="TextBox 14">
              <a:extLst>
                <a:ext uri="{FF2B5EF4-FFF2-40B4-BE49-F238E27FC236}">
                  <a16:creationId xmlns:a16="http://schemas.microsoft.com/office/drawing/2014/main" id="{0C38F6A4-BF3C-BBAD-E282-95609BDCA09D}"/>
                </a:ext>
              </a:extLst>
            </p:cNvPr>
            <p:cNvSpPr txBox="1"/>
            <p:nvPr/>
          </p:nvSpPr>
          <p:spPr>
            <a:xfrm>
              <a:off x="5429250" y="6235700"/>
              <a:ext cx="520700" cy="5715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ctr">
                <a:lnSpc>
                  <a:spcPct val="99600"/>
                </a:lnSpc>
              </a:pPr>
              <a:r>
                <a:rPr lang="en-US" sz="3200" b="0" i="0" u="none" strike="noStrike" dirty="0">
                  <a:solidFill>
                    <a:srgbClr val="FFFFFF"/>
                  </a:solidFill>
                  <a:latin typeface="Pretendard SemiBold"/>
                </a:rPr>
                <a:t>3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C0339BDB-4680-3060-A2ED-EB53799954F8}"/>
              </a:ext>
            </a:extLst>
          </p:cNvPr>
          <p:cNvSpPr txBox="1"/>
          <p:nvPr/>
        </p:nvSpPr>
        <p:spPr>
          <a:xfrm>
            <a:off x="7590790" y="5402590"/>
            <a:ext cx="6410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세 가지 접근법을 분절적으로 나열하는 것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51D79F2-A38B-181B-1936-3EC136AA98E1}"/>
              </a:ext>
            </a:extLst>
          </p:cNvPr>
          <p:cNvSpPr txBox="1"/>
          <p:nvPr/>
        </p:nvSpPr>
        <p:spPr>
          <a:xfrm>
            <a:off x="7590790" y="6591300"/>
            <a:ext cx="90620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평가의 구성요건</a:t>
            </a:r>
            <a:r>
              <a:rPr lang="en-US" altLang="ko-KR" sz="28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(</a:t>
            </a:r>
            <a:r>
              <a:rPr lang="ko-KR" altLang="en-US" sz="28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신뢰성</a:t>
            </a:r>
            <a:r>
              <a:rPr lang="en-US" altLang="ko-KR" sz="28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, </a:t>
            </a:r>
            <a:r>
              <a:rPr lang="ko-KR" altLang="en-US" sz="28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타당성</a:t>
            </a:r>
            <a:r>
              <a:rPr lang="en-US" altLang="ko-KR" sz="28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, </a:t>
            </a:r>
            <a:r>
              <a:rPr lang="ko-KR" altLang="en-US" sz="28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수용성</a:t>
            </a:r>
            <a:r>
              <a:rPr lang="en-US" altLang="ko-KR" sz="28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)</a:t>
            </a:r>
            <a:r>
              <a:rPr lang="ko-KR" altLang="en-US" sz="28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을 설명하지 않고 </a:t>
            </a:r>
            <a:endParaRPr lang="en-US" altLang="ko-KR" sz="2800" dirty="0"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  <a:p>
            <a:r>
              <a:rPr lang="ko-KR" altLang="en-US" sz="28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바로 기법에 대한 설명에 그치는 것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D898B5A-E246-9A7C-2C59-8F377242E420}"/>
              </a:ext>
            </a:extLst>
          </p:cNvPr>
          <p:cNvSpPr txBox="1"/>
          <p:nvPr/>
        </p:nvSpPr>
        <p:spPr>
          <a:xfrm>
            <a:off x="7590790" y="8079745"/>
            <a:ext cx="83792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각각의 기법이 적용될 수 있는 특수한 상황에 대해서는 </a:t>
            </a:r>
            <a:endParaRPr lang="en-US" altLang="ko-KR" sz="2800" dirty="0"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  <a:p>
            <a:r>
              <a:rPr lang="ko-KR" altLang="en-US" sz="28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전혀 언급하지 않는 것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320C29D-EC19-6A0E-B3FC-E54052B67B2C}"/>
              </a:ext>
            </a:extLst>
          </p:cNvPr>
          <p:cNvSpPr txBox="1"/>
          <p:nvPr/>
        </p:nvSpPr>
        <p:spPr>
          <a:xfrm>
            <a:off x="5413263" y="5371813"/>
            <a:ext cx="9637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실수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889BA48-C53A-B8E0-97CD-D96EAB22DEA8}"/>
              </a:ext>
            </a:extLst>
          </p:cNvPr>
          <p:cNvSpPr txBox="1"/>
          <p:nvPr/>
        </p:nvSpPr>
        <p:spPr>
          <a:xfrm>
            <a:off x="5413263" y="6775966"/>
            <a:ext cx="9637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실수</a:t>
            </a:r>
            <a:endParaRPr lang="ko-KR" altLang="en-US" sz="3200" dirty="0"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AAA2EFC-0B73-0064-EB0F-67580503ABCA}"/>
              </a:ext>
            </a:extLst>
          </p:cNvPr>
          <p:cNvSpPr txBox="1"/>
          <p:nvPr/>
        </p:nvSpPr>
        <p:spPr>
          <a:xfrm>
            <a:off x="5413263" y="8264411"/>
            <a:ext cx="9637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실수</a:t>
            </a:r>
          </a:p>
        </p:txBody>
      </p:sp>
    </p:spTree>
    <p:extLst>
      <p:ext uri="{BB962C8B-B14F-4D97-AF65-F5344CB8AC3E}">
        <p14:creationId xmlns:p14="http://schemas.microsoft.com/office/powerpoint/2010/main" val="3849646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8B8D00-2F96-44BB-6AAD-6BABAEB27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A1BE462-747A-C600-4525-A50986C4E6D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5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C6735CA5-C047-79A4-6096-3DB3CC771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" y="457200"/>
            <a:ext cx="17449800" cy="92583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6F398324-94BC-42C2-7F39-B5795FC806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1638300"/>
            <a:ext cx="825500" cy="889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3CCB1BA2-C5AD-BFDE-378A-3FA66A66BBE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48625"/>
          <a:stretch>
            <a:fillRect/>
          </a:stretch>
        </p:blipFill>
        <p:spPr>
          <a:xfrm>
            <a:off x="4114800" y="1767818"/>
            <a:ext cx="13308205" cy="3945262"/>
          </a:xfrm>
          <a:prstGeom prst="rect">
            <a:avLst/>
          </a:prstGeom>
        </p:spPr>
      </p:pic>
      <p:sp>
        <p:nvSpPr>
          <p:cNvPr id="12" name="TextBox 21">
            <a:extLst>
              <a:ext uri="{FF2B5EF4-FFF2-40B4-BE49-F238E27FC236}">
                <a16:creationId xmlns:a16="http://schemas.microsoft.com/office/drawing/2014/main" id="{043D1516-B28B-DF41-777D-9EFE7953EA80}"/>
              </a:ext>
            </a:extLst>
          </p:cNvPr>
          <p:cNvSpPr txBox="1"/>
          <p:nvPr/>
        </p:nvSpPr>
        <p:spPr>
          <a:xfrm>
            <a:off x="1409700" y="1968500"/>
            <a:ext cx="3251200" cy="2590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5449"/>
              </a:lnSpc>
            </a:pPr>
            <a:r>
              <a:rPr lang="en-US" altLang="ko-KR" sz="6600" b="0" i="0" u="none" strike="noStrike" dirty="0">
                <a:solidFill>
                  <a:srgbClr val="00206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1.</a:t>
            </a:r>
          </a:p>
          <a:p>
            <a:pPr lvl="0" algn="l">
              <a:lnSpc>
                <a:spcPct val="95449"/>
              </a:lnSpc>
            </a:pPr>
            <a:r>
              <a:rPr lang="ko-KR" altLang="en-US" sz="5400" dirty="0">
                <a:solidFill>
                  <a:srgbClr val="002060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기출문제</a:t>
            </a:r>
            <a:endParaRPr lang="en-US" altLang="ko-KR" sz="5400" dirty="0">
              <a:solidFill>
                <a:srgbClr val="002060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lvl="0" algn="l">
              <a:lnSpc>
                <a:spcPct val="95449"/>
              </a:lnSpc>
            </a:pPr>
            <a:r>
              <a:rPr lang="ko-KR" altLang="en-US" sz="6600" b="0" i="0" u="none" strike="noStrike" dirty="0">
                <a:solidFill>
                  <a:srgbClr val="00206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분석</a:t>
            </a:r>
            <a:endParaRPr lang="ko-KR" sz="6600" b="0" i="0" u="none" strike="noStrike" dirty="0">
              <a:solidFill>
                <a:srgbClr val="002060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39E2D0-0521-E707-CF98-444D604C5C9E}"/>
              </a:ext>
            </a:extLst>
          </p:cNvPr>
          <p:cNvSpPr txBox="1"/>
          <p:nvPr/>
        </p:nvSpPr>
        <p:spPr>
          <a:xfrm>
            <a:off x="1415969" y="5168325"/>
            <a:ext cx="2481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solidFill>
                  <a:srgbClr val="4298C8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(2) </a:t>
            </a:r>
            <a:r>
              <a:rPr lang="ko-KR" altLang="en-US" sz="3200" dirty="0">
                <a:solidFill>
                  <a:srgbClr val="4298C8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인사 </a:t>
            </a:r>
            <a:r>
              <a:rPr lang="en-US" altLang="ko-KR" sz="3200" dirty="0">
                <a:solidFill>
                  <a:srgbClr val="4298C8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2</a:t>
            </a:r>
            <a:r>
              <a:rPr lang="ko-KR" altLang="en-US" sz="3200" dirty="0">
                <a:solidFill>
                  <a:srgbClr val="4298C8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문</a:t>
            </a:r>
          </a:p>
        </p:txBody>
      </p:sp>
    </p:spTree>
    <p:extLst>
      <p:ext uri="{BB962C8B-B14F-4D97-AF65-F5344CB8AC3E}">
        <p14:creationId xmlns:p14="http://schemas.microsoft.com/office/powerpoint/2010/main" val="1245836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BBE15-E51C-A447-4037-22561C761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3985012-E848-7ADC-16E8-670CE8B4D77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5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CE432817-3EA5-F7D9-4788-D8D66137B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" y="457200"/>
            <a:ext cx="17449800" cy="92583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814F5179-FB60-14B6-51A4-96DD9B1216B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90000"/>
          </a:blip>
          <a:stretch>
            <a:fillRect/>
          </a:stretch>
        </p:blipFill>
        <p:spPr>
          <a:xfrm>
            <a:off x="5245100" y="1384300"/>
            <a:ext cx="11645900" cy="322580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9B887CAF-50AE-675F-B86C-BF05902CE8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3700" y="1714500"/>
            <a:ext cx="863600" cy="533400"/>
          </a:xfrm>
          <a:prstGeom prst="rect">
            <a:avLst/>
          </a:prstGeom>
        </p:spPr>
      </p:pic>
      <p:sp>
        <p:nvSpPr>
          <p:cNvPr id="10" name="TextBox 10">
            <a:extLst>
              <a:ext uri="{FF2B5EF4-FFF2-40B4-BE49-F238E27FC236}">
                <a16:creationId xmlns:a16="http://schemas.microsoft.com/office/drawing/2014/main" id="{4D06CECA-3E33-1F1F-7BAC-7915EA0B5571}"/>
              </a:ext>
            </a:extLst>
          </p:cNvPr>
          <p:cNvSpPr txBox="1"/>
          <p:nvPr/>
        </p:nvSpPr>
        <p:spPr>
          <a:xfrm>
            <a:off x="5626100" y="2451100"/>
            <a:ext cx="10833100" cy="1930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 latinLnBrk="1"/>
            <a:r>
              <a:rPr lang="ko-KR" altLang="en-US" sz="2000" dirty="0">
                <a:solidFill>
                  <a:schemeClr val="bg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노동조합의 조직 형태는 경영자에게 굉장히 중요한 문제입니다</a:t>
            </a:r>
            <a:r>
              <a:rPr lang="en-US" altLang="ko-KR" sz="2000" dirty="0">
                <a:solidFill>
                  <a:schemeClr val="bg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. </a:t>
            </a:r>
          </a:p>
          <a:p>
            <a:pPr lvl="0" algn="ctr" latinLnBrk="1"/>
            <a:r>
              <a:rPr lang="ko-KR" altLang="en-US" sz="2000" dirty="0">
                <a:solidFill>
                  <a:schemeClr val="bg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각 조직 형태에 따라서 노동조합의 목표와 교섭력에 상당한 차이가 있기 때문입니다</a:t>
            </a:r>
            <a:r>
              <a:rPr lang="en-US" altLang="ko-KR" sz="2000" dirty="0">
                <a:solidFill>
                  <a:schemeClr val="bg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. </a:t>
            </a:r>
          </a:p>
          <a:p>
            <a:pPr lvl="0" algn="ctr" latinLnBrk="1"/>
            <a:r>
              <a:rPr lang="ko-KR" altLang="en-US" sz="2000" dirty="0">
                <a:solidFill>
                  <a:schemeClr val="bg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따라서 이 문제는 수험생이 노동조합의 가장 기본적인 조직 형태</a:t>
            </a:r>
            <a:r>
              <a:rPr lang="en-US" altLang="ko-KR" sz="2000" dirty="0">
                <a:solidFill>
                  <a:schemeClr val="bg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(</a:t>
            </a:r>
            <a:r>
              <a:rPr lang="ko-KR" altLang="en-US" sz="2000" dirty="0">
                <a:solidFill>
                  <a:schemeClr val="bg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직업별</a:t>
            </a:r>
            <a:r>
              <a:rPr lang="en-US" altLang="ko-KR" sz="2000" dirty="0">
                <a:solidFill>
                  <a:schemeClr val="bg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산업별</a:t>
            </a:r>
            <a:r>
              <a:rPr lang="en-US" altLang="ko-KR" sz="2000" dirty="0">
                <a:solidFill>
                  <a:schemeClr val="bg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일반노조</a:t>
            </a:r>
            <a:r>
              <a:rPr lang="en-US" altLang="ko-KR" sz="2000" dirty="0">
                <a:solidFill>
                  <a:schemeClr val="bg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)</a:t>
            </a:r>
            <a:r>
              <a:rPr lang="ko-KR" altLang="en-US" sz="2000" dirty="0">
                <a:solidFill>
                  <a:schemeClr val="bg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를 </a:t>
            </a:r>
            <a:endParaRPr lang="en-US" altLang="ko-KR" sz="2000" dirty="0">
              <a:solidFill>
                <a:schemeClr val="bg1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  <a:p>
            <a:pPr lvl="0" algn="ctr" latinLnBrk="1"/>
            <a:r>
              <a:rPr lang="ko-KR" altLang="en-US" sz="2000" dirty="0">
                <a:solidFill>
                  <a:schemeClr val="bg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명확히 구분할 수 있는지</a:t>
            </a:r>
            <a:r>
              <a:rPr lang="en-US" altLang="ko-KR" sz="2000" dirty="0">
                <a:solidFill>
                  <a:schemeClr val="bg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각 조직 형태가 조합원을 관리하고 노동시장을 통제하는 전략과 방식에서</a:t>
            </a:r>
            <a:endParaRPr lang="en-US" altLang="ko-KR" sz="2000" dirty="0">
              <a:solidFill>
                <a:schemeClr val="bg1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  <a:p>
            <a:pPr lvl="0" algn="ctr" latinLnBrk="1"/>
            <a:r>
              <a:rPr lang="ko-KR" altLang="en-US" sz="2000" dirty="0">
                <a:solidFill>
                  <a:schemeClr val="bg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 어떤 근본적인 차이를 보이는지를 이해하고 있는지 평가하려는 것이 출제의도입니다</a:t>
            </a:r>
            <a:r>
              <a:rPr lang="en-US" altLang="ko-KR" sz="2000" dirty="0">
                <a:solidFill>
                  <a:schemeClr val="bg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.</a:t>
            </a:r>
            <a:endParaRPr lang="ko-KR" altLang="ko-KR" sz="2000" dirty="0">
              <a:solidFill>
                <a:schemeClr val="bg1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pic>
        <p:nvPicPr>
          <p:cNvPr id="22" name="Picture 22">
            <a:extLst>
              <a:ext uri="{FF2B5EF4-FFF2-40B4-BE49-F238E27FC236}">
                <a16:creationId xmlns:a16="http://schemas.microsoft.com/office/drawing/2014/main" id="{75DBC291-A3B4-D7EE-460F-48DEAB316D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800" y="1638300"/>
            <a:ext cx="825500" cy="88900"/>
          </a:xfrm>
          <a:prstGeom prst="rect">
            <a:avLst/>
          </a:prstGeom>
        </p:spPr>
      </p:pic>
      <p:grpSp>
        <p:nvGrpSpPr>
          <p:cNvPr id="23" name="Group 23">
            <a:extLst>
              <a:ext uri="{FF2B5EF4-FFF2-40B4-BE49-F238E27FC236}">
                <a16:creationId xmlns:a16="http://schemas.microsoft.com/office/drawing/2014/main" id="{461AE704-A9CD-3215-8BF0-AFCED9C6CA9C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26" name="Group 26">
            <a:extLst>
              <a:ext uri="{FF2B5EF4-FFF2-40B4-BE49-F238E27FC236}">
                <a16:creationId xmlns:a16="http://schemas.microsoft.com/office/drawing/2014/main" id="{4916FFFA-A669-ABF2-4FDA-7CF938090756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3C3C4C1E-AB4E-3A46-AFFB-851ACD75B7A0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sp>
        <p:nvSpPr>
          <p:cNvPr id="32" name="TextBox 21">
            <a:extLst>
              <a:ext uri="{FF2B5EF4-FFF2-40B4-BE49-F238E27FC236}">
                <a16:creationId xmlns:a16="http://schemas.microsoft.com/office/drawing/2014/main" id="{E0696339-09B2-CB2E-A47D-5A4A1ECF33EA}"/>
              </a:ext>
            </a:extLst>
          </p:cNvPr>
          <p:cNvSpPr txBox="1"/>
          <p:nvPr/>
        </p:nvSpPr>
        <p:spPr>
          <a:xfrm>
            <a:off x="1409700" y="1968500"/>
            <a:ext cx="3251200" cy="2590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5449"/>
              </a:lnSpc>
            </a:pPr>
            <a:r>
              <a:rPr lang="en-US" altLang="ko-KR" sz="6600" b="0" i="0" u="none" strike="noStrike" dirty="0">
                <a:solidFill>
                  <a:srgbClr val="00206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1.</a:t>
            </a:r>
          </a:p>
          <a:p>
            <a:pPr lvl="0" algn="l">
              <a:lnSpc>
                <a:spcPct val="95449"/>
              </a:lnSpc>
            </a:pPr>
            <a:r>
              <a:rPr lang="ko-KR" altLang="en-US" sz="5400" dirty="0">
                <a:solidFill>
                  <a:srgbClr val="002060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기출문제</a:t>
            </a:r>
            <a:endParaRPr lang="en-US" altLang="ko-KR" sz="5400" dirty="0">
              <a:solidFill>
                <a:srgbClr val="002060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lvl="0" algn="l">
              <a:lnSpc>
                <a:spcPct val="95449"/>
              </a:lnSpc>
            </a:pPr>
            <a:r>
              <a:rPr lang="ko-KR" altLang="en-US" sz="6600" b="0" i="0" u="none" strike="noStrike" dirty="0">
                <a:solidFill>
                  <a:srgbClr val="00206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분석</a:t>
            </a:r>
            <a:endParaRPr lang="ko-KR" sz="6600" b="0" i="0" u="none" strike="noStrike" dirty="0">
              <a:solidFill>
                <a:srgbClr val="002060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19BA519-0EFE-5C65-3DD5-0C74672B02AD}"/>
              </a:ext>
            </a:extLst>
          </p:cNvPr>
          <p:cNvSpPr txBox="1"/>
          <p:nvPr/>
        </p:nvSpPr>
        <p:spPr>
          <a:xfrm>
            <a:off x="1415969" y="5168325"/>
            <a:ext cx="2481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solidFill>
                  <a:srgbClr val="4298C8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(2) </a:t>
            </a:r>
            <a:r>
              <a:rPr lang="ko-KR" altLang="en-US" sz="3200" dirty="0">
                <a:solidFill>
                  <a:srgbClr val="4298C8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인사 </a:t>
            </a:r>
            <a:r>
              <a:rPr lang="en-US" altLang="ko-KR" sz="3200" dirty="0">
                <a:solidFill>
                  <a:srgbClr val="4298C8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2</a:t>
            </a:r>
            <a:r>
              <a:rPr lang="ko-KR" altLang="en-US" sz="3200" dirty="0">
                <a:solidFill>
                  <a:srgbClr val="4298C8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문</a:t>
            </a:r>
          </a:p>
        </p:txBody>
      </p: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6068E955-1C9B-6690-9F6E-A8E69B004C05}"/>
              </a:ext>
            </a:extLst>
          </p:cNvPr>
          <p:cNvGrpSpPr/>
          <p:nvPr/>
        </p:nvGrpSpPr>
        <p:grpSpPr>
          <a:xfrm>
            <a:off x="6477000" y="5880100"/>
            <a:ext cx="787400" cy="787400"/>
            <a:chOff x="5295900" y="1651000"/>
            <a:chExt cx="787400" cy="787400"/>
          </a:xfrm>
        </p:grpSpPr>
        <p:pic>
          <p:nvPicPr>
            <p:cNvPr id="35" name="Picture 13">
              <a:extLst>
                <a:ext uri="{FF2B5EF4-FFF2-40B4-BE49-F238E27FC236}">
                  <a16:creationId xmlns:a16="http://schemas.microsoft.com/office/drawing/2014/main" id="{1F307F44-1CA1-AF68-50AC-3674075A88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95900" y="1651000"/>
              <a:ext cx="787400" cy="787400"/>
            </a:xfrm>
            <a:prstGeom prst="rect">
              <a:avLst/>
            </a:prstGeom>
          </p:spPr>
        </p:pic>
        <p:sp>
          <p:nvSpPr>
            <p:cNvPr id="36" name="TextBox 14">
              <a:extLst>
                <a:ext uri="{FF2B5EF4-FFF2-40B4-BE49-F238E27FC236}">
                  <a16:creationId xmlns:a16="http://schemas.microsoft.com/office/drawing/2014/main" id="{F7086574-71B1-3C3D-67B5-F8665ABF80F8}"/>
                </a:ext>
              </a:extLst>
            </p:cNvPr>
            <p:cNvSpPr txBox="1"/>
            <p:nvPr/>
          </p:nvSpPr>
          <p:spPr>
            <a:xfrm>
              <a:off x="5429250" y="1752600"/>
              <a:ext cx="520700" cy="5715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ctr">
                <a:lnSpc>
                  <a:spcPct val="99600"/>
                </a:lnSpc>
              </a:pPr>
              <a:r>
                <a:rPr lang="en-US" sz="3200" b="0" i="0" u="none" strike="noStrike" dirty="0">
                  <a:solidFill>
                    <a:srgbClr val="FFFFFF"/>
                  </a:solidFill>
                  <a:latin typeface="Pretendard SemiBold"/>
                </a:rPr>
                <a:t>1</a:t>
              </a:r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77F0BB2E-5A11-184C-F3F3-DABC03B37F19}"/>
              </a:ext>
            </a:extLst>
          </p:cNvPr>
          <p:cNvGrpSpPr/>
          <p:nvPr/>
        </p:nvGrpSpPr>
        <p:grpSpPr>
          <a:xfrm>
            <a:off x="6477000" y="7707399"/>
            <a:ext cx="787400" cy="787400"/>
            <a:chOff x="5295900" y="3632200"/>
            <a:chExt cx="787400" cy="787400"/>
          </a:xfrm>
        </p:grpSpPr>
        <p:pic>
          <p:nvPicPr>
            <p:cNvPr id="38" name="Picture 13">
              <a:extLst>
                <a:ext uri="{FF2B5EF4-FFF2-40B4-BE49-F238E27FC236}">
                  <a16:creationId xmlns:a16="http://schemas.microsoft.com/office/drawing/2014/main" id="{92AC55AC-155E-C947-4527-F42F451E2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95900" y="3632200"/>
              <a:ext cx="787400" cy="787400"/>
            </a:xfrm>
            <a:prstGeom prst="rect">
              <a:avLst/>
            </a:prstGeom>
          </p:spPr>
        </p:pic>
        <p:sp>
          <p:nvSpPr>
            <p:cNvPr id="39" name="TextBox 14">
              <a:extLst>
                <a:ext uri="{FF2B5EF4-FFF2-40B4-BE49-F238E27FC236}">
                  <a16:creationId xmlns:a16="http://schemas.microsoft.com/office/drawing/2014/main" id="{60A4F853-1547-BCF9-FEB9-0BA5EB4E6004}"/>
                </a:ext>
              </a:extLst>
            </p:cNvPr>
            <p:cNvSpPr txBox="1"/>
            <p:nvPr/>
          </p:nvSpPr>
          <p:spPr>
            <a:xfrm>
              <a:off x="5429250" y="3733800"/>
              <a:ext cx="520700" cy="5715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ctr">
                <a:lnSpc>
                  <a:spcPct val="99600"/>
                </a:lnSpc>
              </a:pPr>
              <a:r>
                <a:rPr lang="en-US" sz="3200" b="0" i="0" u="none" strike="noStrike" dirty="0">
                  <a:solidFill>
                    <a:srgbClr val="FFFFFF"/>
                  </a:solidFill>
                  <a:latin typeface="Pretendard SemiBold"/>
                </a:rPr>
                <a:t>2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C7101806-D290-935C-AA93-36E991679DF9}"/>
              </a:ext>
            </a:extLst>
          </p:cNvPr>
          <p:cNvSpPr txBox="1"/>
          <p:nvPr/>
        </p:nvSpPr>
        <p:spPr>
          <a:xfrm>
            <a:off x="7590790" y="5829300"/>
            <a:ext cx="90781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노동조합이 본질적으로 어떤 조직인지 짚어내지 못하는 점</a:t>
            </a:r>
            <a:r>
              <a:rPr lang="en-US" altLang="ko-KR" sz="28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, </a:t>
            </a:r>
          </a:p>
          <a:p>
            <a:r>
              <a:rPr lang="ko-KR" altLang="en-US" sz="28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그러므로 노동시장 통제 방법을 피상적으로만 서술하는 것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840542F-71AA-39D2-A1A8-4CF5DBCF62DA}"/>
              </a:ext>
            </a:extLst>
          </p:cNvPr>
          <p:cNvSpPr txBox="1"/>
          <p:nvPr/>
        </p:nvSpPr>
        <p:spPr>
          <a:xfrm>
            <a:off x="7590790" y="7581900"/>
            <a:ext cx="95974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조직 형태가 조직 목표</a:t>
            </a:r>
            <a:r>
              <a:rPr lang="en-US" altLang="ko-KR" sz="28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, </a:t>
            </a:r>
            <a:r>
              <a:rPr lang="ko-KR" altLang="en-US" sz="28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교섭 구조에 결정적인 영향을 미친다는 </a:t>
            </a:r>
            <a:endParaRPr lang="en-US" altLang="ko-KR" sz="2800" dirty="0"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  <a:p>
            <a:r>
              <a:rPr lang="ko-KR" altLang="en-US" sz="28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점을 선명하게 주장하지 못하는 것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56CC78D-D3DE-BAFD-D6C8-F73C0060859A}"/>
              </a:ext>
            </a:extLst>
          </p:cNvPr>
          <p:cNvSpPr txBox="1"/>
          <p:nvPr/>
        </p:nvSpPr>
        <p:spPr>
          <a:xfrm>
            <a:off x="5413263" y="5981413"/>
            <a:ext cx="9637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실수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574F59B-06B5-7173-1968-FC79C9D96E95}"/>
              </a:ext>
            </a:extLst>
          </p:cNvPr>
          <p:cNvSpPr txBox="1"/>
          <p:nvPr/>
        </p:nvSpPr>
        <p:spPr>
          <a:xfrm>
            <a:off x="5413263" y="7766566"/>
            <a:ext cx="9637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실수</a:t>
            </a:r>
          </a:p>
        </p:txBody>
      </p:sp>
    </p:spTree>
    <p:extLst>
      <p:ext uri="{BB962C8B-B14F-4D97-AF65-F5344CB8AC3E}">
        <p14:creationId xmlns:p14="http://schemas.microsoft.com/office/powerpoint/2010/main" val="2640188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B6993-1E4A-718A-740F-15847B145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54D7696-E5F0-8B78-CA09-CF89799A833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5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5360D31B-67D6-F2A8-A983-6F5FA2A71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" y="457200"/>
            <a:ext cx="17449800" cy="92583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B205FC25-6B05-3757-FD9A-D53F07B755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1638300"/>
            <a:ext cx="825500" cy="889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A0C7F96C-5F0D-4DB8-BB3D-7188BC0428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1523"/>
          <a:stretch>
            <a:fillRect/>
          </a:stretch>
        </p:blipFill>
        <p:spPr>
          <a:xfrm>
            <a:off x="4191000" y="1925335"/>
            <a:ext cx="13106399" cy="1313164"/>
          </a:xfrm>
          <a:prstGeom prst="rect">
            <a:avLst/>
          </a:prstGeom>
        </p:spPr>
      </p:pic>
      <p:sp>
        <p:nvSpPr>
          <p:cNvPr id="10" name="TextBox 21">
            <a:extLst>
              <a:ext uri="{FF2B5EF4-FFF2-40B4-BE49-F238E27FC236}">
                <a16:creationId xmlns:a16="http://schemas.microsoft.com/office/drawing/2014/main" id="{50123905-F769-D60A-F533-F1FCFBA08889}"/>
              </a:ext>
            </a:extLst>
          </p:cNvPr>
          <p:cNvSpPr txBox="1"/>
          <p:nvPr/>
        </p:nvSpPr>
        <p:spPr>
          <a:xfrm>
            <a:off x="1409700" y="1968500"/>
            <a:ext cx="3251200" cy="2590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5449"/>
              </a:lnSpc>
            </a:pPr>
            <a:r>
              <a:rPr lang="en-US" altLang="ko-KR" sz="6600" b="0" i="0" u="none" strike="noStrike" dirty="0">
                <a:solidFill>
                  <a:srgbClr val="00206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1.</a:t>
            </a:r>
          </a:p>
          <a:p>
            <a:pPr lvl="0" algn="l">
              <a:lnSpc>
                <a:spcPct val="95449"/>
              </a:lnSpc>
            </a:pPr>
            <a:r>
              <a:rPr lang="ko-KR" altLang="en-US" sz="5400" dirty="0">
                <a:solidFill>
                  <a:srgbClr val="002060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기출문제</a:t>
            </a:r>
            <a:endParaRPr lang="en-US" altLang="ko-KR" sz="5400" dirty="0">
              <a:solidFill>
                <a:srgbClr val="002060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lvl="0" algn="l">
              <a:lnSpc>
                <a:spcPct val="95449"/>
              </a:lnSpc>
            </a:pPr>
            <a:r>
              <a:rPr lang="ko-KR" altLang="en-US" sz="6600" b="0" i="0" u="none" strike="noStrike" dirty="0">
                <a:solidFill>
                  <a:srgbClr val="00206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분석</a:t>
            </a:r>
            <a:endParaRPr lang="ko-KR" sz="6600" b="0" i="0" u="none" strike="noStrike" dirty="0">
              <a:solidFill>
                <a:srgbClr val="002060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1502DA-9FB3-CC58-B99E-DCF0488456C0}"/>
              </a:ext>
            </a:extLst>
          </p:cNvPr>
          <p:cNvSpPr txBox="1"/>
          <p:nvPr/>
        </p:nvSpPr>
        <p:spPr>
          <a:xfrm>
            <a:off x="1415969" y="5168325"/>
            <a:ext cx="25010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solidFill>
                  <a:srgbClr val="4298C8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(3) </a:t>
            </a:r>
            <a:r>
              <a:rPr lang="ko-KR" altLang="en-US" sz="3200" dirty="0">
                <a:solidFill>
                  <a:srgbClr val="4298C8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인사 </a:t>
            </a:r>
            <a:r>
              <a:rPr lang="en-US" altLang="ko-KR" sz="3200" dirty="0">
                <a:solidFill>
                  <a:srgbClr val="4298C8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3</a:t>
            </a:r>
            <a:r>
              <a:rPr lang="ko-KR" altLang="en-US" sz="3200" dirty="0">
                <a:solidFill>
                  <a:srgbClr val="4298C8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문</a:t>
            </a:r>
          </a:p>
        </p:txBody>
      </p:sp>
    </p:spTree>
    <p:extLst>
      <p:ext uri="{BB962C8B-B14F-4D97-AF65-F5344CB8AC3E}">
        <p14:creationId xmlns:p14="http://schemas.microsoft.com/office/powerpoint/2010/main" val="2242978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627745-CA9B-11EE-401A-075E87A09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7DF176D-EC30-506D-E33D-F11AA0D3BDB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5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5B30FCAF-4D1F-DDBC-72BF-22AC208FB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" y="457200"/>
            <a:ext cx="17449800" cy="92583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BED62760-EC02-41CE-AABC-6F7EAA6293E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90000"/>
          </a:blip>
          <a:stretch>
            <a:fillRect/>
          </a:stretch>
        </p:blipFill>
        <p:spPr>
          <a:xfrm>
            <a:off x="5245100" y="1384300"/>
            <a:ext cx="11645900" cy="322580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0DA3DC1D-0465-6F32-2E9D-24B74E3216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3700" y="1714500"/>
            <a:ext cx="863600" cy="533400"/>
          </a:xfrm>
          <a:prstGeom prst="rect">
            <a:avLst/>
          </a:prstGeom>
        </p:spPr>
      </p:pic>
      <p:sp>
        <p:nvSpPr>
          <p:cNvPr id="10" name="TextBox 10">
            <a:extLst>
              <a:ext uri="{FF2B5EF4-FFF2-40B4-BE49-F238E27FC236}">
                <a16:creationId xmlns:a16="http://schemas.microsoft.com/office/drawing/2014/main" id="{07A010D6-0F00-39F5-9FAE-AAB8A8318693}"/>
              </a:ext>
            </a:extLst>
          </p:cNvPr>
          <p:cNvSpPr txBox="1"/>
          <p:nvPr/>
        </p:nvSpPr>
        <p:spPr>
          <a:xfrm>
            <a:off x="5626100" y="2451100"/>
            <a:ext cx="10833100" cy="1930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 latinLnBrk="1"/>
            <a:r>
              <a:rPr lang="ko-KR" altLang="en-US" sz="2000" dirty="0">
                <a:solidFill>
                  <a:schemeClr val="bg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최근 고용 시장은 </a:t>
            </a:r>
            <a:r>
              <a:rPr lang="ko-KR" altLang="en-US" sz="2000" dirty="0" err="1">
                <a:solidFill>
                  <a:schemeClr val="bg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탈스펙</a:t>
            </a:r>
            <a:r>
              <a:rPr lang="en-US" altLang="ko-KR" sz="2000" dirty="0">
                <a:solidFill>
                  <a:schemeClr val="bg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(</a:t>
            </a:r>
            <a:r>
              <a:rPr lang="ko-KR" altLang="en-US" sz="2000" dirty="0">
                <a:solidFill>
                  <a:schemeClr val="bg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스펙을 초월한 채용</a:t>
            </a:r>
            <a:r>
              <a:rPr lang="en-US" altLang="ko-KR" sz="2000" dirty="0">
                <a:solidFill>
                  <a:schemeClr val="bg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), </a:t>
            </a:r>
            <a:r>
              <a:rPr lang="ko-KR" altLang="en-US" sz="2000" dirty="0">
                <a:solidFill>
                  <a:schemeClr val="bg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블라인드 채용 등으로 인해 </a:t>
            </a:r>
            <a:endParaRPr lang="en-US" altLang="ko-KR" sz="2000" dirty="0">
              <a:solidFill>
                <a:schemeClr val="bg1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  <a:p>
            <a:pPr lvl="0" algn="ctr" latinLnBrk="1"/>
            <a:r>
              <a:rPr lang="ko-KR" altLang="en-US" sz="2000" dirty="0">
                <a:solidFill>
                  <a:schemeClr val="bg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면접 결과가 최종 당락을 결정하는 중요한 변수가 되고 있습니다</a:t>
            </a:r>
            <a:r>
              <a:rPr lang="en-US" altLang="ko-KR" sz="2000" dirty="0">
                <a:solidFill>
                  <a:schemeClr val="bg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. </a:t>
            </a:r>
          </a:p>
          <a:p>
            <a:pPr lvl="0" algn="ctr" latinLnBrk="1"/>
            <a:r>
              <a:rPr lang="ko-KR" altLang="en-US" sz="2000" dirty="0">
                <a:solidFill>
                  <a:schemeClr val="bg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또한</a:t>
            </a:r>
            <a:r>
              <a:rPr lang="en-US" altLang="ko-KR" sz="2000" dirty="0">
                <a:solidFill>
                  <a:schemeClr val="bg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면접 과정에서 면접위원의 개인의 의견</a:t>
            </a:r>
            <a:r>
              <a:rPr lang="en-US" altLang="ko-KR" sz="2000" dirty="0">
                <a:solidFill>
                  <a:schemeClr val="bg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생각</a:t>
            </a:r>
            <a:r>
              <a:rPr lang="en-US" altLang="ko-KR" sz="2000" dirty="0">
                <a:solidFill>
                  <a:schemeClr val="bg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주관적 이데올로기</a:t>
            </a:r>
            <a:r>
              <a:rPr lang="en-US" altLang="ko-KR" sz="2000" dirty="0">
                <a:solidFill>
                  <a:schemeClr val="bg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(</a:t>
            </a:r>
            <a:r>
              <a:rPr lang="ko-KR" altLang="en-US" sz="2000" dirty="0">
                <a:solidFill>
                  <a:schemeClr val="bg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편견이나 선입견</a:t>
            </a:r>
            <a:r>
              <a:rPr lang="en-US" altLang="ko-KR" sz="2000" dirty="0">
                <a:solidFill>
                  <a:schemeClr val="bg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)</a:t>
            </a:r>
            <a:r>
              <a:rPr lang="ko-KR" altLang="en-US" sz="2000" dirty="0">
                <a:solidFill>
                  <a:schemeClr val="bg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와 </a:t>
            </a:r>
            <a:endParaRPr lang="en-US" altLang="ko-KR" sz="2000" dirty="0">
              <a:solidFill>
                <a:schemeClr val="bg1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  <a:p>
            <a:pPr lvl="0" algn="ctr" latinLnBrk="1"/>
            <a:r>
              <a:rPr lang="ko-KR" altLang="en-US" sz="2000" dirty="0">
                <a:solidFill>
                  <a:schemeClr val="bg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같은 요소가 개입하여 효과적인 채용 프로세스를 방해할 수 있다는 문제점도 지속적으로 지적됩니다</a:t>
            </a:r>
            <a:r>
              <a:rPr lang="en-US" altLang="ko-KR" sz="2000" dirty="0">
                <a:solidFill>
                  <a:schemeClr val="bg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.</a:t>
            </a:r>
          </a:p>
          <a:p>
            <a:pPr lvl="0" algn="ctr" latinLnBrk="1"/>
            <a:r>
              <a:rPr lang="ko-KR" altLang="en-US" sz="2000" dirty="0">
                <a:solidFill>
                  <a:schemeClr val="bg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즉</a:t>
            </a:r>
            <a:r>
              <a:rPr lang="en-US" altLang="ko-KR" sz="2000" dirty="0">
                <a:solidFill>
                  <a:schemeClr val="bg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현재의 채용 환경에서</a:t>
            </a:r>
            <a:r>
              <a:rPr lang="en-US" altLang="ko-KR" sz="2000" dirty="0">
                <a:solidFill>
                  <a:schemeClr val="bg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면접관이 갖추어야 할 공정한 평가 기준과 체계적인 절차에 대한 </a:t>
            </a:r>
            <a:endParaRPr lang="en-US" altLang="ko-KR" sz="2000" dirty="0">
              <a:solidFill>
                <a:schemeClr val="bg1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  <a:p>
            <a:pPr lvl="0" algn="ctr" latinLnBrk="1"/>
            <a:r>
              <a:rPr lang="ko-KR" altLang="en-US" sz="2000" dirty="0">
                <a:solidFill>
                  <a:schemeClr val="bg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이해를 측정하려는 출제 의도가 담겨 있습니다</a:t>
            </a:r>
            <a:r>
              <a:rPr lang="en-US" altLang="ko-KR" sz="2000" dirty="0">
                <a:solidFill>
                  <a:schemeClr val="bg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.</a:t>
            </a:r>
          </a:p>
        </p:txBody>
      </p:sp>
      <p:pic>
        <p:nvPicPr>
          <p:cNvPr id="22" name="Picture 22">
            <a:extLst>
              <a:ext uri="{FF2B5EF4-FFF2-40B4-BE49-F238E27FC236}">
                <a16:creationId xmlns:a16="http://schemas.microsoft.com/office/drawing/2014/main" id="{59E0B57B-627D-43F7-3309-5CAAD850D1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800" y="1638300"/>
            <a:ext cx="825500" cy="88900"/>
          </a:xfrm>
          <a:prstGeom prst="rect">
            <a:avLst/>
          </a:prstGeom>
        </p:spPr>
      </p:pic>
      <p:grpSp>
        <p:nvGrpSpPr>
          <p:cNvPr id="23" name="Group 23">
            <a:extLst>
              <a:ext uri="{FF2B5EF4-FFF2-40B4-BE49-F238E27FC236}">
                <a16:creationId xmlns:a16="http://schemas.microsoft.com/office/drawing/2014/main" id="{275BA60B-E501-A55C-DABF-2BBC2C0E4FA7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26" name="Group 26">
            <a:extLst>
              <a:ext uri="{FF2B5EF4-FFF2-40B4-BE49-F238E27FC236}">
                <a16:creationId xmlns:a16="http://schemas.microsoft.com/office/drawing/2014/main" id="{3162C930-5255-8FAC-2519-F5D751139ABF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2F28F07B-B775-3C5D-E3F1-936CDB6A1059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sp>
        <p:nvSpPr>
          <p:cNvPr id="32" name="TextBox 21">
            <a:extLst>
              <a:ext uri="{FF2B5EF4-FFF2-40B4-BE49-F238E27FC236}">
                <a16:creationId xmlns:a16="http://schemas.microsoft.com/office/drawing/2014/main" id="{0B1F2F26-C0AA-66C9-DADF-793D4C6BD925}"/>
              </a:ext>
            </a:extLst>
          </p:cNvPr>
          <p:cNvSpPr txBox="1"/>
          <p:nvPr/>
        </p:nvSpPr>
        <p:spPr>
          <a:xfrm>
            <a:off x="1409700" y="1968500"/>
            <a:ext cx="3251200" cy="2590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5449"/>
              </a:lnSpc>
            </a:pPr>
            <a:r>
              <a:rPr lang="en-US" altLang="ko-KR" sz="6600" b="0" i="0" u="none" strike="noStrike" dirty="0">
                <a:solidFill>
                  <a:srgbClr val="00206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1.</a:t>
            </a:r>
          </a:p>
          <a:p>
            <a:pPr lvl="0" algn="l">
              <a:lnSpc>
                <a:spcPct val="95449"/>
              </a:lnSpc>
            </a:pPr>
            <a:r>
              <a:rPr lang="ko-KR" altLang="en-US" sz="5400" dirty="0">
                <a:solidFill>
                  <a:srgbClr val="002060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기출문제</a:t>
            </a:r>
            <a:endParaRPr lang="en-US" altLang="ko-KR" sz="5400" dirty="0">
              <a:solidFill>
                <a:srgbClr val="002060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lvl="0" algn="l">
              <a:lnSpc>
                <a:spcPct val="95449"/>
              </a:lnSpc>
            </a:pPr>
            <a:r>
              <a:rPr lang="ko-KR" altLang="en-US" sz="6600" b="0" i="0" u="none" strike="noStrike" dirty="0">
                <a:solidFill>
                  <a:srgbClr val="002060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분석</a:t>
            </a:r>
            <a:endParaRPr lang="ko-KR" sz="6600" b="0" i="0" u="none" strike="noStrike" dirty="0">
              <a:solidFill>
                <a:srgbClr val="002060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5F1BD68-5B16-327E-E580-E394091152D5}"/>
              </a:ext>
            </a:extLst>
          </p:cNvPr>
          <p:cNvSpPr txBox="1"/>
          <p:nvPr/>
        </p:nvSpPr>
        <p:spPr>
          <a:xfrm>
            <a:off x="1415969" y="5168325"/>
            <a:ext cx="25010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solidFill>
                  <a:srgbClr val="4298C8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(3) </a:t>
            </a:r>
            <a:r>
              <a:rPr lang="ko-KR" altLang="en-US" sz="3200" dirty="0">
                <a:solidFill>
                  <a:srgbClr val="4298C8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인사 </a:t>
            </a:r>
            <a:r>
              <a:rPr lang="en-US" altLang="ko-KR" sz="3200" dirty="0">
                <a:solidFill>
                  <a:srgbClr val="4298C8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3</a:t>
            </a:r>
            <a:r>
              <a:rPr lang="ko-KR" altLang="en-US" sz="3200" dirty="0">
                <a:solidFill>
                  <a:srgbClr val="4298C8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문</a:t>
            </a:r>
          </a:p>
        </p:txBody>
      </p: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64DF3C3F-5C56-AFF2-D84D-82FDCBAFD772}"/>
              </a:ext>
            </a:extLst>
          </p:cNvPr>
          <p:cNvGrpSpPr/>
          <p:nvPr/>
        </p:nvGrpSpPr>
        <p:grpSpPr>
          <a:xfrm>
            <a:off x="6477000" y="5028287"/>
            <a:ext cx="787400" cy="787400"/>
            <a:chOff x="5295900" y="1651000"/>
            <a:chExt cx="787400" cy="787400"/>
          </a:xfrm>
        </p:grpSpPr>
        <p:pic>
          <p:nvPicPr>
            <p:cNvPr id="35" name="Picture 13">
              <a:extLst>
                <a:ext uri="{FF2B5EF4-FFF2-40B4-BE49-F238E27FC236}">
                  <a16:creationId xmlns:a16="http://schemas.microsoft.com/office/drawing/2014/main" id="{F9892A01-F0A1-C9D4-4912-8876083EA1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95900" y="1651000"/>
              <a:ext cx="787400" cy="787400"/>
            </a:xfrm>
            <a:prstGeom prst="rect">
              <a:avLst/>
            </a:prstGeom>
          </p:spPr>
        </p:pic>
        <p:sp>
          <p:nvSpPr>
            <p:cNvPr id="36" name="TextBox 14">
              <a:extLst>
                <a:ext uri="{FF2B5EF4-FFF2-40B4-BE49-F238E27FC236}">
                  <a16:creationId xmlns:a16="http://schemas.microsoft.com/office/drawing/2014/main" id="{9D8BE08B-5837-1CC2-B74B-AC64B7BEA5D5}"/>
                </a:ext>
              </a:extLst>
            </p:cNvPr>
            <p:cNvSpPr txBox="1"/>
            <p:nvPr/>
          </p:nvSpPr>
          <p:spPr>
            <a:xfrm>
              <a:off x="5429250" y="1752600"/>
              <a:ext cx="520700" cy="5715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ctr">
                <a:lnSpc>
                  <a:spcPct val="99600"/>
                </a:lnSpc>
              </a:pPr>
              <a:r>
                <a:rPr lang="en-US" sz="3200" b="0" i="0" u="none" strike="noStrike" dirty="0">
                  <a:solidFill>
                    <a:srgbClr val="FFFFFF"/>
                  </a:solidFill>
                  <a:latin typeface="Pretendard SemiBold"/>
                </a:rPr>
                <a:t>1</a:t>
              </a:r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1476AE14-B2A0-B588-BFF8-304E8919C191}"/>
              </a:ext>
            </a:extLst>
          </p:cNvPr>
          <p:cNvGrpSpPr/>
          <p:nvPr/>
        </p:nvGrpSpPr>
        <p:grpSpPr>
          <a:xfrm>
            <a:off x="6477000" y="6171287"/>
            <a:ext cx="787400" cy="787400"/>
            <a:chOff x="5295900" y="3632200"/>
            <a:chExt cx="787400" cy="787400"/>
          </a:xfrm>
        </p:grpSpPr>
        <p:pic>
          <p:nvPicPr>
            <p:cNvPr id="38" name="Picture 13">
              <a:extLst>
                <a:ext uri="{FF2B5EF4-FFF2-40B4-BE49-F238E27FC236}">
                  <a16:creationId xmlns:a16="http://schemas.microsoft.com/office/drawing/2014/main" id="{8BE4F67F-C4EC-3269-3BB7-D0A2D259B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95900" y="3632200"/>
              <a:ext cx="787400" cy="787400"/>
            </a:xfrm>
            <a:prstGeom prst="rect">
              <a:avLst/>
            </a:prstGeom>
          </p:spPr>
        </p:pic>
        <p:sp>
          <p:nvSpPr>
            <p:cNvPr id="39" name="TextBox 14">
              <a:extLst>
                <a:ext uri="{FF2B5EF4-FFF2-40B4-BE49-F238E27FC236}">
                  <a16:creationId xmlns:a16="http://schemas.microsoft.com/office/drawing/2014/main" id="{8662C07E-ADFC-754B-17B0-422E7E9B7E05}"/>
                </a:ext>
              </a:extLst>
            </p:cNvPr>
            <p:cNvSpPr txBox="1"/>
            <p:nvPr/>
          </p:nvSpPr>
          <p:spPr>
            <a:xfrm>
              <a:off x="5429250" y="3733800"/>
              <a:ext cx="520700" cy="5715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ctr">
                <a:lnSpc>
                  <a:spcPct val="99600"/>
                </a:lnSpc>
              </a:pPr>
              <a:r>
                <a:rPr lang="en-US" sz="3200" b="0" i="0" u="none" strike="noStrike" dirty="0">
                  <a:solidFill>
                    <a:srgbClr val="FFFFFF"/>
                  </a:solidFill>
                  <a:latin typeface="Pretendard SemiBold"/>
                </a:rPr>
                <a:t>2</a:t>
              </a:r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85726BA5-442D-407C-9F0A-8518D8AEE950}"/>
              </a:ext>
            </a:extLst>
          </p:cNvPr>
          <p:cNvGrpSpPr/>
          <p:nvPr/>
        </p:nvGrpSpPr>
        <p:grpSpPr>
          <a:xfrm>
            <a:off x="6477000" y="7353300"/>
            <a:ext cx="787400" cy="787400"/>
            <a:chOff x="5295900" y="6134100"/>
            <a:chExt cx="787400" cy="787400"/>
          </a:xfrm>
        </p:grpSpPr>
        <p:pic>
          <p:nvPicPr>
            <p:cNvPr id="41" name="Picture 13">
              <a:extLst>
                <a:ext uri="{FF2B5EF4-FFF2-40B4-BE49-F238E27FC236}">
                  <a16:creationId xmlns:a16="http://schemas.microsoft.com/office/drawing/2014/main" id="{07AE379F-D354-B5AD-98D3-252C632E4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95900" y="6134100"/>
              <a:ext cx="787400" cy="787400"/>
            </a:xfrm>
            <a:prstGeom prst="rect">
              <a:avLst/>
            </a:prstGeom>
          </p:spPr>
        </p:pic>
        <p:sp>
          <p:nvSpPr>
            <p:cNvPr id="42" name="TextBox 14">
              <a:extLst>
                <a:ext uri="{FF2B5EF4-FFF2-40B4-BE49-F238E27FC236}">
                  <a16:creationId xmlns:a16="http://schemas.microsoft.com/office/drawing/2014/main" id="{2FD9C32B-DDA6-87D9-0924-D2684B6893A4}"/>
                </a:ext>
              </a:extLst>
            </p:cNvPr>
            <p:cNvSpPr txBox="1"/>
            <p:nvPr/>
          </p:nvSpPr>
          <p:spPr>
            <a:xfrm>
              <a:off x="5429250" y="6235700"/>
              <a:ext cx="520700" cy="5715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ctr">
                <a:lnSpc>
                  <a:spcPct val="99600"/>
                </a:lnSpc>
              </a:pPr>
              <a:r>
                <a:rPr lang="en-US" sz="3200" b="0" i="0" u="none" strike="noStrike" dirty="0">
                  <a:solidFill>
                    <a:srgbClr val="FFFFFF"/>
                  </a:solidFill>
                  <a:latin typeface="Pretendard SemiBold"/>
                </a:rPr>
                <a:t>3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80E30E98-488F-96D1-5747-98FE6C875A30}"/>
              </a:ext>
            </a:extLst>
          </p:cNvPr>
          <p:cNvSpPr txBox="1"/>
          <p:nvPr/>
        </p:nvSpPr>
        <p:spPr>
          <a:xfrm>
            <a:off x="7590790" y="4991100"/>
            <a:ext cx="736611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선발의 의미와 선발도구로서 면접이 가지는 중요성을 </a:t>
            </a:r>
            <a:endParaRPr lang="en-US" altLang="ko-KR" sz="2500" dirty="0"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  <a:p>
            <a:r>
              <a:rPr lang="ko-KR" altLang="en-US" sz="25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먼저 짚어내지 못하는 것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9F95CAA-440A-61ED-D3C0-3DD5E43C33EE}"/>
              </a:ext>
            </a:extLst>
          </p:cNvPr>
          <p:cNvSpPr txBox="1"/>
          <p:nvPr/>
        </p:nvSpPr>
        <p:spPr>
          <a:xfrm>
            <a:off x="7590790" y="6134100"/>
            <a:ext cx="922720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선발은 그 특성상 오류에 매우 취약하고</a:t>
            </a:r>
            <a:r>
              <a:rPr lang="en-US" altLang="ko-KR" sz="25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, </a:t>
            </a:r>
            <a:r>
              <a:rPr lang="ko-KR" altLang="en-US" sz="25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선발오류가 기업에 미치는 </a:t>
            </a:r>
            <a:endParaRPr lang="en-US" altLang="ko-KR" sz="2500" dirty="0"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  <a:p>
            <a:r>
              <a:rPr lang="ko-KR" altLang="en-US" sz="25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영향이 매우 치명적이라는 점을 강력하게 주장하지 못하는 것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96CE927-AC88-A1B6-A946-FDD3D5D46FC1}"/>
              </a:ext>
            </a:extLst>
          </p:cNvPr>
          <p:cNvSpPr txBox="1"/>
          <p:nvPr/>
        </p:nvSpPr>
        <p:spPr>
          <a:xfrm>
            <a:off x="7590790" y="7508473"/>
            <a:ext cx="793037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두 면접의 차이를 </a:t>
            </a:r>
            <a:r>
              <a:rPr lang="en-US" altLang="ko-KR" sz="25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'</a:t>
            </a:r>
            <a:r>
              <a:rPr lang="ko-KR" altLang="en-US" sz="25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질문의 유무</a:t>
            </a:r>
            <a:r>
              <a:rPr lang="en-US" altLang="ko-KR" sz="25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'</a:t>
            </a:r>
            <a:r>
              <a:rPr lang="ko-KR" altLang="en-US" sz="25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로만 단순하게 설명하는 것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1DA1B53-931B-8225-6B60-8F555CF45CF2}"/>
              </a:ext>
            </a:extLst>
          </p:cNvPr>
          <p:cNvSpPr txBox="1"/>
          <p:nvPr/>
        </p:nvSpPr>
        <p:spPr>
          <a:xfrm>
            <a:off x="5413263" y="5129600"/>
            <a:ext cx="9637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실수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8E570D1-CAF0-DD0A-F17A-F172F0A4BE2A}"/>
              </a:ext>
            </a:extLst>
          </p:cNvPr>
          <p:cNvSpPr txBox="1"/>
          <p:nvPr/>
        </p:nvSpPr>
        <p:spPr>
          <a:xfrm>
            <a:off x="5413263" y="6272600"/>
            <a:ext cx="9637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실수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3A89070-0A9E-B5C6-93EA-296D5CCFC17B}"/>
              </a:ext>
            </a:extLst>
          </p:cNvPr>
          <p:cNvSpPr txBox="1"/>
          <p:nvPr/>
        </p:nvSpPr>
        <p:spPr>
          <a:xfrm>
            <a:off x="5413263" y="7454613"/>
            <a:ext cx="9637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실수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63BDE2EC-21EA-0602-07CA-8887C3ECDC08}"/>
              </a:ext>
            </a:extLst>
          </p:cNvPr>
          <p:cNvGrpSpPr/>
          <p:nvPr/>
        </p:nvGrpSpPr>
        <p:grpSpPr>
          <a:xfrm>
            <a:off x="6473937" y="8533487"/>
            <a:ext cx="787400" cy="787400"/>
            <a:chOff x="5295900" y="6134100"/>
            <a:chExt cx="787400" cy="787400"/>
          </a:xfrm>
        </p:grpSpPr>
        <p:pic>
          <p:nvPicPr>
            <p:cNvPr id="5" name="Picture 13">
              <a:extLst>
                <a:ext uri="{FF2B5EF4-FFF2-40B4-BE49-F238E27FC236}">
                  <a16:creationId xmlns:a16="http://schemas.microsoft.com/office/drawing/2014/main" id="{8F6930BE-F7ED-44F9-86E4-0802D742136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95900" y="6134100"/>
              <a:ext cx="787400" cy="787400"/>
            </a:xfrm>
            <a:prstGeom prst="rect">
              <a:avLst/>
            </a:prstGeom>
          </p:spPr>
        </p:pic>
        <p:sp>
          <p:nvSpPr>
            <p:cNvPr id="8" name="TextBox 14">
              <a:extLst>
                <a:ext uri="{FF2B5EF4-FFF2-40B4-BE49-F238E27FC236}">
                  <a16:creationId xmlns:a16="http://schemas.microsoft.com/office/drawing/2014/main" id="{D13A2A9F-DCA2-1835-07F6-0D22535D7120}"/>
                </a:ext>
              </a:extLst>
            </p:cNvPr>
            <p:cNvSpPr txBox="1"/>
            <p:nvPr/>
          </p:nvSpPr>
          <p:spPr>
            <a:xfrm>
              <a:off x="5429250" y="6235700"/>
              <a:ext cx="520700" cy="5715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ctr">
                <a:lnSpc>
                  <a:spcPct val="99600"/>
                </a:lnSpc>
              </a:pPr>
              <a:r>
                <a:rPr lang="en-US" sz="3200" b="0" i="0" u="none" strike="noStrike" dirty="0">
                  <a:solidFill>
                    <a:srgbClr val="FFFFFF"/>
                  </a:solidFill>
                  <a:latin typeface="Pretendard SemiBold"/>
                </a:rPr>
                <a:t>4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8011BA0-3B17-7F66-CC09-B5CA3E1B3F53}"/>
              </a:ext>
            </a:extLst>
          </p:cNvPr>
          <p:cNvSpPr txBox="1"/>
          <p:nvPr/>
        </p:nvSpPr>
        <p:spPr>
          <a:xfrm>
            <a:off x="7587727" y="8496300"/>
            <a:ext cx="844013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구조적 면접과 비구조적 면접은 병행 사용되어야 한다는 점을 </a:t>
            </a:r>
            <a:endParaRPr lang="en-US" altLang="ko-KR" sz="2500" dirty="0"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  <a:p>
            <a:r>
              <a:rPr lang="ko-KR" altLang="en-US" sz="25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제안하지 못하는 것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F2D312-49A1-76BD-309C-2CCEB98623E0}"/>
              </a:ext>
            </a:extLst>
          </p:cNvPr>
          <p:cNvSpPr txBox="1"/>
          <p:nvPr/>
        </p:nvSpPr>
        <p:spPr>
          <a:xfrm>
            <a:off x="5410200" y="8634800"/>
            <a:ext cx="9637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실수</a:t>
            </a:r>
          </a:p>
        </p:txBody>
      </p:sp>
    </p:spTree>
    <p:extLst>
      <p:ext uri="{BB962C8B-B14F-4D97-AF65-F5344CB8AC3E}">
        <p14:creationId xmlns:p14="http://schemas.microsoft.com/office/powerpoint/2010/main" val="3427996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1241</TotalTime>
  <Words>2469</Words>
  <Application>Microsoft Office PowerPoint</Application>
  <PresentationFormat>사용자 지정</PresentationFormat>
  <Paragraphs>397</Paragraphs>
  <Slides>25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4" baseType="lpstr">
      <vt:lpstr>나눔스퀘어 네오 Heavy</vt:lpstr>
      <vt:lpstr>Calibri</vt:lpstr>
      <vt:lpstr>Pretendard SemiBold</vt:lpstr>
      <vt:lpstr>Arial</vt:lpstr>
      <vt:lpstr>나눔스퀘어 네오 ExtraBold</vt:lpstr>
      <vt:lpstr>LINE Seed Sans TH Bold</vt:lpstr>
      <vt:lpstr>나눔스퀘어 네오 OTF Heavy</vt:lpstr>
      <vt:lpstr>나눔스퀘어 네오 Bold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은지</dc:creator>
  <cp:lastModifiedBy>은지 오</cp:lastModifiedBy>
  <cp:revision>35</cp:revision>
  <dcterms:created xsi:type="dcterms:W3CDTF">2006-08-16T00:00:00Z</dcterms:created>
  <dcterms:modified xsi:type="dcterms:W3CDTF">2025-11-06T07:32:41Z</dcterms:modified>
</cp:coreProperties>
</file>