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57" r:id="rId3"/>
    <p:sldId id="303" r:id="rId4"/>
    <p:sldId id="304" r:id="rId5"/>
    <p:sldId id="311" r:id="rId6"/>
    <p:sldId id="312" r:id="rId7"/>
    <p:sldId id="313" r:id="rId8"/>
    <p:sldId id="324" r:id="rId9"/>
    <p:sldId id="258" r:id="rId10"/>
    <p:sldId id="293" r:id="rId11"/>
    <p:sldId id="294" r:id="rId12"/>
    <p:sldId id="297" r:id="rId13"/>
    <p:sldId id="298" r:id="rId14"/>
    <p:sldId id="295" r:id="rId15"/>
    <p:sldId id="305" r:id="rId16"/>
    <p:sldId id="259" r:id="rId17"/>
    <p:sldId id="306" r:id="rId18"/>
    <p:sldId id="307" r:id="rId19"/>
    <p:sldId id="308" r:id="rId20"/>
    <p:sldId id="309" r:id="rId21"/>
    <p:sldId id="260" r:id="rId22"/>
    <p:sldId id="261" r:id="rId23"/>
    <p:sldId id="262" r:id="rId24"/>
    <p:sldId id="263" r:id="rId25"/>
    <p:sldId id="299" r:id="rId26"/>
    <p:sldId id="301" r:id="rId27"/>
    <p:sldId id="264" r:id="rId28"/>
    <p:sldId id="265" r:id="rId29"/>
    <p:sldId id="310" r:id="rId30"/>
    <p:sldId id="266" r:id="rId31"/>
    <p:sldId id="267" r:id="rId32"/>
    <p:sldId id="268" r:id="rId33"/>
    <p:sldId id="271" r:id="rId34"/>
    <p:sldId id="272" r:id="rId35"/>
    <p:sldId id="273" r:id="rId36"/>
    <p:sldId id="274" r:id="rId37"/>
    <p:sldId id="275" r:id="rId38"/>
    <p:sldId id="276" r:id="rId39"/>
    <p:sldId id="318" r:id="rId40"/>
    <p:sldId id="277" r:id="rId41"/>
    <p:sldId id="278" r:id="rId42"/>
    <p:sldId id="320" r:id="rId43"/>
    <p:sldId id="317" r:id="rId44"/>
    <p:sldId id="315" r:id="rId45"/>
    <p:sldId id="280" r:id="rId46"/>
    <p:sldId id="279" r:id="rId47"/>
    <p:sldId id="281" r:id="rId48"/>
    <p:sldId id="321" r:id="rId49"/>
    <p:sldId id="316" r:id="rId50"/>
    <p:sldId id="322" r:id="rId51"/>
    <p:sldId id="282" r:id="rId52"/>
    <p:sldId id="325" r:id="rId53"/>
    <p:sldId id="283" r:id="rId54"/>
    <p:sldId id="323" r:id="rId55"/>
    <p:sldId id="284" r:id="rId56"/>
    <p:sldId id="285" r:id="rId57"/>
    <p:sldId id="286" r:id="rId58"/>
    <p:sldId id="287" r:id="rId59"/>
    <p:sldId id="288" r:id="rId60"/>
    <p:sldId id="289" r:id="rId61"/>
    <p:sldId id="290" r:id="rId62"/>
    <p:sldId id="291" r:id="rId63"/>
    <p:sldId id="292"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7922"/>
    <a:srgbClr val="009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71212" autoAdjust="0"/>
  </p:normalViewPr>
  <p:slideViewPr>
    <p:cSldViewPr snapToGrid="0">
      <p:cViewPr varScale="1">
        <p:scale>
          <a:sx n="46" d="100"/>
          <a:sy n="46" d="100"/>
        </p:scale>
        <p:origin x="14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3C0BE-FED2-4FBC-BBCE-57BBF84DEDC2}" type="datetimeFigureOut">
              <a:rPr lang="en-US" smtClean="0"/>
              <a:t>6/19/2021</a:t>
            </a:fld>
            <a:endParaRPr 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FFEF12-7E62-4E9E-A914-A7C7D8A75AE5}" type="slidenum">
              <a:rPr lang="en-US" smtClean="0"/>
              <a:t>‹#›</a:t>
            </a:fld>
            <a:endParaRPr lang="en-US"/>
          </a:p>
        </p:txBody>
      </p:sp>
    </p:spTree>
    <p:extLst>
      <p:ext uri="{BB962C8B-B14F-4D97-AF65-F5344CB8AC3E}">
        <p14:creationId xmlns:p14="http://schemas.microsoft.com/office/powerpoint/2010/main" val="909368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lkitabversiborneo.org/bible/reader/?translation=AVB&amp;search=Yakobus+2#fn-i"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alkitabversiborneo.org/bible/reader/?translation=AVB&amp;search=Amos%205#fn-i"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vehye</a:t>
            </a:r>
            <a:r>
              <a:rPr lang="en-US" baseline="0" smtClean="0"/>
              <a:t> beraka</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359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963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42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975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6442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chedaka : Perbenaran : </a:t>
            </a:r>
            <a:r>
              <a:rPr lang="en-US" altLang="ko-KR" sz="1400" b="1" smtClean="0">
                <a:solidFill>
                  <a:srgbClr val="00B0F0"/>
                </a:solidFill>
                <a:latin typeface="+mn-lt"/>
                <a:ea typeface="+mn-ea"/>
                <a:cs typeface="+mn-cs"/>
              </a:rPr>
              <a:t>(Pengisytirahan dengan kedaulatan undang-undang) </a:t>
            </a:r>
          </a:p>
          <a:p>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148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aseline="0" smtClean="0"/>
              <a:t>Tuhan menekankan perjanjian-Nya kepada Abram lagi di Kej. 15:5, Abram menerima perjanjian-Nya (Friman-Nya). Hal itulah perbenaran Abram menurut Pandangan Tuhan. </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859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chemeClr val="bg1"/>
                </a:solidFill>
                <a:latin typeface="+mn-lt"/>
                <a:ea typeface="+mn-ea"/>
                <a:cs typeface="+mn-cs"/>
              </a:rPr>
              <a:t>Rom 4:3 – </a:t>
            </a:r>
            <a:r>
              <a:rPr lang="en-US" sz="1200" b="1" i="0" kern="1200" baseline="30000" smtClean="0">
                <a:solidFill>
                  <a:schemeClr val="tx1"/>
                </a:solidFill>
                <a:effectLst/>
                <a:latin typeface="+mn-lt"/>
                <a:ea typeface="+mn-ea"/>
                <a:cs typeface="+mn-cs"/>
              </a:rPr>
              <a:t>3</a:t>
            </a:r>
            <a:r>
              <a:rPr lang="en-US" sz="1200" b="0" i="0" kern="1200" smtClean="0">
                <a:solidFill>
                  <a:schemeClr val="tx1"/>
                </a:solidFill>
                <a:effectLst/>
                <a:latin typeface="+mn-lt"/>
                <a:ea typeface="+mn-ea"/>
                <a:cs typeface="+mn-cs"/>
              </a:rPr>
              <a:t>Apakah yang tersurat dalam Kitab Suci? "Abraham percaya kepada Allah, dan hal itu diperhitungkan baginya sebagai perbenaran." </a:t>
            </a:r>
          </a:p>
          <a:p>
            <a:r>
              <a:rPr lang="en-US" altLang="ko-KR" sz="1200" b="1" smtClean="0">
                <a:solidFill>
                  <a:schemeClr val="bg1"/>
                </a:solidFill>
                <a:latin typeface="+mn-lt"/>
                <a:ea typeface="+mn-ea"/>
                <a:cs typeface="+mn-cs"/>
              </a:rPr>
              <a:t>Gal. 3:6 – </a:t>
            </a:r>
            <a:r>
              <a:rPr lang="en-US" sz="1200" b="1" i="0" kern="1200" baseline="30000" smtClean="0">
                <a:solidFill>
                  <a:schemeClr val="tx1"/>
                </a:solidFill>
                <a:effectLst/>
                <a:latin typeface="+mn-lt"/>
                <a:ea typeface="+mn-ea"/>
                <a:cs typeface="+mn-cs"/>
              </a:rPr>
              <a:t>6</a:t>
            </a:r>
            <a:r>
              <a:rPr lang="en-US" sz="1200" b="0" i="0" kern="1200" smtClean="0">
                <a:solidFill>
                  <a:schemeClr val="tx1"/>
                </a:solidFill>
                <a:effectLst/>
                <a:latin typeface="+mn-lt"/>
                <a:ea typeface="+mn-ea"/>
                <a:cs typeface="+mn-cs"/>
              </a:rPr>
              <a:t>Samalah sebagaimana Abraham: "Dia mempercayai Allah, dan hal itu diperhitungkan baginya sebagai perbenaran.“</a:t>
            </a:r>
          </a:p>
          <a:p>
            <a:r>
              <a:rPr lang="en-US" altLang="ko-KR" sz="1200" b="1" smtClean="0">
                <a:solidFill>
                  <a:schemeClr val="bg1"/>
                </a:solidFill>
                <a:latin typeface="+mn-lt"/>
                <a:ea typeface="+mn-ea"/>
                <a:cs typeface="+mn-cs"/>
              </a:rPr>
              <a:t>Yak. 2:23 – </a:t>
            </a:r>
            <a:r>
              <a:rPr lang="en-US" sz="1200" b="1" i="0" kern="1200" baseline="30000" smtClean="0">
                <a:solidFill>
                  <a:schemeClr val="tx1"/>
                </a:solidFill>
                <a:effectLst/>
                <a:latin typeface="+mn-lt"/>
                <a:ea typeface="+mn-ea"/>
                <a:cs typeface="+mn-cs"/>
              </a:rPr>
              <a:t>23</a:t>
            </a:r>
            <a:r>
              <a:rPr lang="en-US" sz="1200" b="0" i="0" kern="1200" smtClean="0">
                <a:solidFill>
                  <a:schemeClr val="tx1"/>
                </a:solidFill>
                <a:effectLst/>
                <a:latin typeface="+mn-lt"/>
                <a:ea typeface="+mn-ea"/>
                <a:cs typeface="+mn-cs"/>
              </a:rPr>
              <a:t>Demikian terlaksanalah apa yang dikatakan dalam Kitab Suci: "Abraham percaya kepada Allah, dan hal itu diperhitungkan baginya sebagai perbenaran."</a:t>
            </a:r>
            <a:r>
              <a:rPr lang="en-US" sz="1200" b="0" i="0" u="none" strike="noStrike" kern="1200" baseline="30000" smtClean="0">
                <a:solidFill>
                  <a:schemeClr val="tx1"/>
                </a:solidFill>
                <a:effectLst/>
                <a:latin typeface="+mn-lt"/>
                <a:ea typeface="+mn-ea"/>
                <a:cs typeface="+mn-cs"/>
                <a:hlinkClick r:id="rId3"/>
              </a:rPr>
              <a:t>i</a:t>
            </a:r>
            <a:r>
              <a:rPr lang="en-US" sz="1200" b="0" i="0" kern="1200" smtClean="0">
                <a:solidFill>
                  <a:schemeClr val="tx1"/>
                </a:solidFill>
                <a:effectLst/>
                <a:latin typeface="+mn-lt"/>
                <a:ea typeface="+mn-ea"/>
                <a:cs typeface="+mn-cs"/>
              </a:rPr>
              <a:t> Oleh itu, Abraham dipanggil sahabat Allah.</a:t>
            </a:r>
          </a:p>
          <a:p>
            <a:r>
              <a:rPr lang="en-US" altLang="ko-KR" sz="1200" b="1" smtClean="0">
                <a:solidFill>
                  <a:schemeClr val="bg1"/>
                </a:solidFill>
                <a:latin typeface="+mn-lt"/>
                <a:ea typeface="+mn-ea"/>
                <a:cs typeface="+mn-cs"/>
              </a:rPr>
              <a:t>Ibr. 11:19 – </a:t>
            </a:r>
            <a:r>
              <a:rPr lang="en-US" sz="1200" b="1" i="0" kern="1200" baseline="30000" smtClean="0">
                <a:solidFill>
                  <a:schemeClr val="tx1"/>
                </a:solidFill>
                <a:effectLst/>
                <a:latin typeface="+mn-lt"/>
                <a:ea typeface="+mn-ea"/>
                <a:cs typeface="+mn-cs"/>
              </a:rPr>
              <a:t>19</a:t>
            </a:r>
            <a:r>
              <a:rPr lang="en-US" sz="1200" b="0" i="0" kern="1200" smtClean="0">
                <a:solidFill>
                  <a:schemeClr val="tx1"/>
                </a:solidFill>
                <a:effectLst/>
                <a:latin typeface="+mn-lt"/>
                <a:ea typeface="+mn-ea"/>
                <a:cs typeface="+mn-cs"/>
              </a:rPr>
              <a:t>Allah berkuasa membangkitkannya daripada kematian; dan secara perlambangan dia telah menerimanya semula daripada kematian.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273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121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099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i="0" kern="1200" baseline="30000" smtClean="0">
                <a:solidFill>
                  <a:schemeClr val="tx1"/>
                </a:solidFill>
                <a:effectLst/>
                <a:latin typeface="+mn-lt"/>
                <a:ea typeface="+mn-ea"/>
                <a:cs typeface="+mn-cs"/>
              </a:rPr>
              <a:t>19</a:t>
            </a:r>
            <a:r>
              <a:rPr lang="en-US" sz="1200" b="0" i="0" kern="1200" smtClean="0">
                <a:solidFill>
                  <a:schemeClr val="tx1"/>
                </a:solidFill>
                <a:effectLst/>
                <a:latin typeface="+mn-lt"/>
                <a:ea typeface="+mn-ea"/>
                <a:cs typeface="+mn-cs"/>
              </a:rPr>
              <a:t>Setelah itu, kembalilah Abraham kepada hamba-hambanya. Mereka pun bersiap-siap lalu pergi bersama-sama ke Bersyeba. Kemudian menetaplah Abraham di Bersyeba.</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729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shemona ‘asar ushelosh me’ot : tiga</a:t>
            </a:r>
            <a:r>
              <a:rPr lang="en-US" baseline="0" smtClean="0"/>
              <a:t> ratus lapan belas [318] - </a:t>
            </a:r>
            <a:r>
              <a:rPr lang="en-US" sz="1200" b="0" i="0" kern="1200" smtClean="0">
                <a:solidFill>
                  <a:schemeClr val="tx1"/>
                </a:solidFill>
                <a:effectLst/>
                <a:latin typeface="+mn-lt"/>
                <a:ea typeface="+mn-ea"/>
                <a:cs typeface="+mn-cs"/>
              </a:rPr>
              <a:t>dia mengerahkan 318 orang terlatih yang lahir di rumahnya.</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148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192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9642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8662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Tuhan melaksanakan Perjanjian dengan keadilan Umum.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064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Kej. 15:17</a:t>
            </a:r>
          </a:p>
          <a:p>
            <a:r>
              <a:rPr lang="en-US" smtClean="0"/>
              <a:t>Yeremia 34:18</a:t>
            </a:r>
            <a:endParaRPr lang="en-US"/>
          </a:p>
        </p:txBody>
      </p:sp>
      <p:sp>
        <p:nvSpPr>
          <p:cNvPr id="4" name="슬라이드 번호 개체 틀 3"/>
          <p:cNvSpPr>
            <a:spLocks noGrp="1"/>
          </p:cNvSpPr>
          <p:nvPr>
            <p:ph type="sldNum" sz="quarter" idx="10"/>
          </p:nvPr>
        </p:nvSpPr>
        <p:spPr/>
        <p:txBody>
          <a:bodyPr/>
          <a:lstStyle/>
          <a:p>
            <a:fld id="{E1FFEF12-7E62-4E9E-A914-A7C7D8A75AE5}" type="slidenum">
              <a:rPr lang="en-US" smtClean="0"/>
              <a:t>25</a:t>
            </a:fld>
            <a:endParaRPr lang="en-US"/>
          </a:p>
        </p:txBody>
      </p:sp>
    </p:spTree>
    <p:extLst>
      <p:ext uri="{BB962C8B-B14F-4D97-AF65-F5344CB8AC3E}">
        <p14:creationId xmlns:p14="http://schemas.microsoft.com/office/powerpoint/2010/main" val="3777404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Tuhan melaksanakan Perjanjian dengan keadilan Umum.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7633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Keganasan/kekerasan</a:t>
            </a:r>
            <a:r>
              <a:rPr lang="en-US" baseline="0" smtClean="0"/>
              <a:t> Penuh VS Keadilan Umum</a:t>
            </a:r>
          </a:p>
          <a:p>
            <a:r>
              <a:rPr lang="en-US" baseline="0" smtClean="0"/>
              <a:t>Tuhan melaksanakan Perjanjian dengan Abraham sambil Tuhan menjaga Keadailan Umum.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17513-2516-4096-AECE-704830B0AB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8569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sarai : Isteri Abram, My Princess, Puteri, </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1698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Tuhan memanggil Abram ketika umur Abram adalah</a:t>
            </a:r>
            <a:r>
              <a:rPr lang="en-US" baseline="0" smtClean="0"/>
              <a:t> </a:t>
            </a:r>
            <a:r>
              <a:rPr lang="en-US" b="1" baseline="0" smtClean="0"/>
              <a:t>75 tahun </a:t>
            </a:r>
            <a:r>
              <a:rPr lang="en-US" baseline="0" smtClean="0"/>
              <a:t>di Ur-Kasdim.</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29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382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FFFF00"/>
                </a:solidFill>
                <a:latin typeface="+mn-lt"/>
                <a:ea typeface="+mn-ea"/>
                <a:cs typeface="+mn-cs"/>
              </a:rPr>
              <a:t>Amrafel</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Sinear, </a:t>
            </a:r>
            <a:r>
              <a:rPr lang="en-US" altLang="ko-KR" sz="1200" b="1" smtClean="0">
                <a:solidFill>
                  <a:srgbClr val="FFFF00"/>
                </a:solidFill>
                <a:latin typeface="+mn-lt"/>
                <a:ea typeface="+mn-ea"/>
                <a:cs typeface="+mn-cs"/>
              </a:rPr>
              <a:t>Ariokh</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Elasar, </a:t>
            </a:r>
            <a:r>
              <a:rPr lang="en-US" altLang="ko-KR" sz="1200" b="1" smtClean="0">
                <a:solidFill>
                  <a:srgbClr val="FFFF00"/>
                </a:solidFill>
                <a:latin typeface="+mn-lt"/>
                <a:ea typeface="+mn-ea"/>
                <a:cs typeface="+mn-cs"/>
              </a:rPr>
              <a:t>Kedorlaomer</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Elam, dan </a:t>
            </a:r>
            <a:r>
              <a:rPr lang="en-US" altLang="ko-KR" sz="1200" b="1" smtClean="0">
                <a:solidFill>
                  <a:srgbClr val="FFFF00"/>
                </a:solidFill>
                <a:latin typeface="+mn-lt"/>
                <a:ea typeface="+mn-ea"/>
                <a:cs typeface="+mn-cs"/>
              </a:rPr>
              <a:t>Tideal</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Goyim </a:t>
            </a:r>
            <a:endParaRPr lang="en-US" b="0"/>
          </a:p>
        </p:txBody>
      </p:sp>
      <p:sp>
        <p:nvSpPr>
          <p:cNvPr id="4" name="슬라이드 번호 개체 틀 3"/>
          <p:cNvSpPr>
            <a:spLocks noGrp="1"/>
          </p:cNvSpPr>
          <p:nvPr>
            <p:ph type="sldNum" sz="quarter" idx="10"/>
          </p:nvPr>
        </p:nvSpPr>
        <p:spPr/>
        <p:txBody>
          <a:bodyPr/>
          <a:lstStyle/>
          <a:p>
            <a:fld id="{831560B7-46E2-445A-B443-A88D87183F86}" type="slidenum">
              <a:rPr lang="en-US" smtClean="0"/>
              <a:t>3</a:t>
            </a:fld>
            <a:endParaRPr lang="en-US"/>
          </a:p>
        </p:txBody>
      </p:sp>
    </p:spTree>
    <p:extLst>
      <p:ext uri="{BB962C8B-B14F-4D97-AF65-F5344CB8AC3E}">
        <p14:creationId xmlns:p14="http://schemas.microsoft.com/office/powerpoint/2010/main" val="667412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641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Hagar</a:t>
            </a:r>
            <a:r>
              <a:rPr lang="en-US" baseline="0" smtClean="0"/>
              <a:t> yang mengandun melalikan diri daripada keluarganya, sebuah kaum Abram. Perpisahan dari kumpulan bererti </a:t>
            </a:r>
            <a:r>
              <a:rPr lang="en-US" b="1" baseline="0" smtClean="0"/>
              <a:t>ancaman yang tidak tertentu dari mana-mana</a:t>
            </a:r>
            <a:r>
              <a:rPr lang="en-US" baseline="0" smtClean="0"/>
              <a:t> iaitu Kematian.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087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smtClean="0">
                <a:solidFill>
                  <a:schemeClr val="bg1"/>
                </a:solidFill>
                <a:latin typeface="+mn-lt"/>
                <a:ea typeface="+mn-ea"/>
                <a:cs typeface="+mn-cs"/>
              </a:rPr>
              <a:t>Sunat adalah penyingkiran kulup daripada zakar manusia. Kulup dipotong</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17513-2516-4096-AECE-704830B0AB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465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523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ben : anak lelaki</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396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i="0" kern="1200" baseline="30000" smtClean="0">
                <a:solidFill>
                  <a:schemeClr val="tx1"/>
                </a:solidFill>
                <a:effectLst/>
                <a:latin typeface="+mn-lt"/>
                <a:ea typeface="+mn-ea"/>
                <a:cs typeface="+mn-cs"/>
              </a:rPr>
              <a:t>21</a:t>
            </a:r>
            <a:r>
              <a:rPr lang="en-US" sz="1200" b="0" i="0" kern="1200" smtClean="0">
                <a:solidFill>
                  <a:schemeClr val="tx1"/>
                </a:solidFill>
                <a:effectLst/>
                <a:latin typeface="+mn-lt"/>
                <a:ea typeface="+mn-ea"/>
                <a:cs typeface="+mn-cs"/>
              </a:rPr>
              <a:t>Namun demikian, perjanjian-Ku akan Kutetapkan dengan </a:t>
            </a:r>
            <a:r>
              <a:rPr lang="en-US" sz="1200" b="1" i="0" kern="1200" smtClean="0">
                <a:solidFill>
                  <a:schemeClr val="tx1"/>
                </a:solidFill>
                <a:effectLst/>
                <a:latin typeface="+mn-lt"/>
                <a:ea typeface="+mn-ea"/>
                <a:cs typeface="+mn-cs"/>
              </a:rPr>
              <a:t>Ishak</a:t>
            </a:r>
            <a:r>
              <a:rPr lang="en-US" sz="1200" b="0" i="0" kern="1200" smtClean="0">
                <a:solidFill>
                  <a:schemeClr val="tx1"/>
                </a:solidFill>
                <a:effectLst/>
                <a:latin typeface="+mn-lt"/>
                <a:ea typeface="+mn-ea"/>
                <a:cs typeface="+mn-cs"/>
              </a:rPr>
              <a:t>, yang akan dilahirkan Sarah bagimu pada waktu seperti ini pada tahun mendatang." </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528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79627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652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057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yichhak : Senyum (Ishak)</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176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i="0" kern="1200" baseline="30000" smtClean="0">
                <a:solidFill>
                  <a:schemeClr val="tx1"/>
                </a:solidFill>
                <a:effectLst/>
                <a:latin typeface="+mn-lt"/>
                <a:ea typeface="+mn-ea"/>
                <a:cs typeface="+mn-cs"/>
              </a:rPr>
              <a:t>14</a:t>
            </a:r>
            <a:r>
              <a:rPr lang="en-US" sz="1200" b="0" i="0" kern="1200" smtClean="0">
                <a:solidFill>
                  <a:schemeClr val="tx1"/>
                </a:solidFill>
                <a:effectLst/>
                <a:latin typeface="+mn-lt"/>
                <a:ea typeface="+mn-ea"/>
                <a:cs typeface="+mn-cs"/>
              </a:rPr>
              <a:t>Ketika Abram mendengar bahawa anak saudaranya telah ditawan, dia mengerahkan 318 orang terlatih yang lahir di rumahnya. Lalu mereka mengejar gerombolan berkenaan sampai ke Dan.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1560B7-46E2-445A-B443-A88D87183F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5879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smtClean="0">
                <a:solidFill>
                  <a:schemeClr val="bg1"/>
                </a:solidFill>
                <a:latin typeface="+mn-lt"/>
                <a:ea typeface="+mn-ea"/>
                <a:cs typeface="+mn-cs"/>
              </a:rPr>
              <a:t>Tiga orang berjalan ke arah Sodom</a:t>
            </a:r>
            <a:endParaRPr lang="en-US" b="1" baseline="0" smtClean="0"/>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231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i="0" kern="1200" baseline="30000" smtClean="0">
                <a:solidFill>
                  <a:schemeClr val="tx1"/>
                </a:solidFill>
                <a:effectLst/>
                <a:latin typeface="+mn-lt"/>
                <a:ea typeface="+mn-ea"/>
                <a:cs typeface="+mn-cs"/>
              </a:rPr>
              <a:t>1</a:t>
            </a:r>
            <a:r>
              <a:rPr lang="en-US" sz="1200" b="1" i="0" kern="1200" smtClean="0">
                <a:solidFill>
                  <a:schemeClr val="tx1"/>
                </a:solidFill>
                <a:effectLst/>
                <a:latin typeface="+mn-lt"/>
                <a:ea typeface="+mn-ea"/>
                <a:cs typeface="+mn-cs"/>
              </a:rPr>
              <a:t>Tuhan</a:t>
            </a:r>
            <a:r>
              <a:rPr lang="en-US" sz="1200" b="0" i="0" kern="1200" smtClean="0">
                <a:solidFill>
                  <a:schemeClr val="tx1"/>
                </a:solidFill>
                <a:effectLst/>
                <a:latin typeface="+mn-lt"/>
                <a:ea typeface="+mn-ea"/>
                <a:cs typeface="+mn-cs"/>
              </a:rPr>
              <a:t> menampakkan diri kepada Abraham dekat pokok-pokok oak Mamre semasa dia duduk di pintu khemahnya sewaktu hari paling panas terik. </a:t>
            </a:r>
            <a:r>
              <a:rPr lang="en-US" sz="1200" b="1" i="0" kern="1200" baseline="30000" smtClean="0">
                <a:solidFill>
                  <a:schemeClr val="tx1"/>
                </a:solidFill>
                <a:effectLst/>
                <a:latin typeface="+mn-lt"/>
                <a:ea typeface="+mn-ea"/>
                <a:cs typeface="+mn-cs"/>
              </a:rPr>
              <a:t>2</a:t>
            </a:r>
            <a:r>
              <a:rPr lang="en-US" sz="1200" b="0" i="0" kern="1200" smtClean="0">
                <a:solidFill>
                  <a:schemeClr val="tx1"/>
                </a:solidFill>
                <a:effectLst/>
                <a:latin typeface="+mn-lt"/>
                <a:ea typeface="+mn-ea"/>
                <a:cs typeface="+mn-cs"/>
              </a:rPr>
              <a:t>Apabila dia mengangkat kepalanya kelihatan kepadanya </a:t>
            </a:r>
            <a:r>
              <a:rPr lang="en-US" sz="1200" b="1" i="0" kern="1200" smtClean="0">
                <a:solidFill>
                  <a:schemeClr val="tx1"/>
                </a:solidFill>
                <a:effectLst/>
                <a:latin typeface="+mn-lt"/>
                <a:ea typeface="+mn-ea"/>
                <a:cs typeface="+mn-cs"/>
              </a:rPr>
              <a:t>tiga orang </a:t>
            </a:r>
            <a:r>
              <a:rPr lang="en-US" sz="1200" b="0" i="0" kern="1200" smtClean="0">
                <a:solidFill>
                  <a:schemeClr val="tx1"/>
                </a:solidFill>
                <a:effectLst/>
                <a:latin typeface="+mn-lt"/>
                <a:ea typeface="+mn-ea"/>
                <a:cs typeface="+mn-cs"/>
              </a:rPr>
              <a:t>berdiri tidak begitu jauh daripadanya</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17513-2516-4096-AECE-704830B0AB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8162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Terkawa : </a:t>
            </a:r>
            <a:r>
              <a:rPr lang="he-IL" sz="1200" u="none" strike="noStrike" kern="1200" smtClean="0">
                <a:solidFill>
                  <a:schemeClr val="tx1"/>
                </a:solidFill>
                <a:effectLst/>
                <a:latin typeface="+mn-lt"/>
                <a:ea typeface="+mn-ea"/>
                <a:cs typeface="+mn-cs"/>
              </a:rPr>
              <a:t>צָחֲקָ֨ה</a:t>
            </a:r>
            <a:r>
              <a:rPr lang="en-US" sz="1200" u="none" strike="noStrike" kern="1200" smtClean="0">
                <a:solidFill>
                  <a:schemeClr val="tx1"/>
                </a:solidFill>
                <a:effectLst/>
                <a:latin typeface="+mn-lt"/>
                <a:ea typeface="+mn-ea"/>
                <a:cs typeface="+mn-cs"/>
              </a:rPr>
              <a:t> [chahaka]</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88431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Terkawa : </a:t>
            </a:r>
            <a:r>
              <a:rPr lang="he-IL" sz="1200" u="none" strike="noStrike" kern="1200" smtClean="0">
                <a:solidFill>
                  <a:schemeClr val="tx1"/>
                </a:solidFill>
                <a:effectLst/>
                <a:latin typeface="+mn-lt"/>
                <a:ea typeface="+mn-ea"/>
                <a:cs typeface="+mn-cs"/>
              </a:rPr>
              <a:t>צָחֲקָ֨ה</a:t>
            </a:r>
            <a:r>
              <a:rPr lang="en-US" sz="1200" u="none" strike="noStrike" kern="1200" smtClean="0">
                <a:solidFill>
                  <a:schemeClr val="tx1"/>
                </a:solidFill>
                <a:effectLst/>
                <a:latin typeface="+mn-lt"/>
                <a:ea typeface="+mn-ea"/>
                <a:cs typeface="+mn-cs"/>
              </a:rPr>
              <a:t> [chahaka]</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7036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Prinsip yang menjaga </a:t>
            </a:r>
            <a:r>
              <a:rPr lang="en-US" b="1" smtClean="0"/>
              <a:t>Keadilan Umum</a:t>
            </a:r>
            <a:r>
              <a:rPr lang="en-US" b="1" baseline="0" smtClean="0"/>
              <a:t> </a:t>
            </a:r>
            <a:r>
              <a:rPr lang="en-US" baseline="0" smtClean="0"/>
              <a:t>: </a:t>
            </a:r>
            <a:r>
              <a:rPr lang="en-US" b="1" smtClean="0"/>
              <a:t>Kesabaran yang lama sangat </a:t>
            </a:r>
            <a:r>
              <a:rPr lang="en-US" smtClean="0"/>
              <a:t>adalah</a:t>
            </a:r>
            <a:r>
              <a:rPr lang="en-US" baseline="0" smtClean="0"/>
              <a:t> </a:t>
            </a:r>
            <a:r>
              <a:rPr lang="en-US" b="1" baseline="0" smtClean="0"/>
              <a:t>toleransi</a:t>
            </a:r>
            <a:r>
              <a:rPr lang="en-US" baseline="0" smtClean="0"/>
              <a:t> terhadap golongan minority dan </a:t>
            </a:r>
            <a:r>
              <a:rPr lang="en-US" sz="1200" b="0" i="0" kern="1200" smtClean="0">
                <a:solidFill>
                  <a:schemeClr val="tx1"/>
                </a:solidFill>
                <a:effectLst/>
                <a:latin typeface="+mn-lt"/>
                <a:ea typeface="+mn-ea"/>
                <a:cs typeface="+mn-cs"/>
              </a:rPr>
              <a:t>orang-orang yang </a:t>
            </a:r>
            <a:r>
              <a:rPr lang="en-US" sz="1200" b="1" i="0" kern="1200" smtClean="0">
                <a:solidFill>
                  <a:schemeClr val="tx1"/>
                </a:solidFill>
                <a:effectLst/>
                <a:latin typeface="+mn-lt"/>
                <a:ea typeface="+mn-ea"/>
                <a:cs typeface="+mn-cs"/>
              </a:rPr>
              <a:t>lemah lembut</a:t>
            </a:r>
            <a:r>
              <a:rPr lang="en-US" baseline="0" smtClean="0"/>
              <a:t>.</a:t>
            </a:r>
          </a:p>
          <a:p>
            <a:r>
              <a:rPr lang="en-US" b="1" baseline="0" smtClean="0"/>
              <a:t>Tuhan menjaga Keadalian Umum dan pembenaran. </a:t>
            </a:r>
            <a:r>
              <a:rPr lang="en-US" sz="1200" b="0" i="0" kern="1200" smtClean="0">
                <a:solidFill>
                  <a:schemeClr val="tx1"/>
                </a:solidFill>
                <a:effectLst/>
                <a:latin typeface="+mn-lt"/>
                <a:ea typeface="+mn-ea"/>
                <a:cs typeface="+mn-cs"/>
              </a:rPr>
              <a:t> Polisi </a:t>
            </a:r>
            <a:r>
              <a:rPr lang="en-US" sz="1200" b="1" i="0" kern="1200" smtClean="0">
                <a:solidFill>
                  <a:schemeClr val="tx1"/>
                </a:solidFill>
                <a:effectLst/>
                <a:latin typeface="+mn-lt"/>
                <a:ea typeface="+mn-ea"/>
                <a:cs typeface="+mn-cs"/>
              </a:rPr>
              <a:t>dan</a:t>
            </a:r>
            <a:r>
              <a:rPr lang="en-US" sz="1200" b="0" i="0" kern="1200" smtClean="0">
                <a:solidFill>
                  <a:schemeClr val="tx1"/>
                </a:solidFill>
                <a:effectLst/>
                <a:latin typeface="+mn-lt"/>
                <a:ea typeface="+mn-ea"/>
                <a:cs typeface="+mn-cs"/>
              </a:rPr>
              <a:t> Perundangan dalam </a:t>
            </a:r>
            <a:r>
              <a:rPr lang="en-US" b="1" baseline="0" smtClean="0"/>
              <a:t>Kerajaan-Nya adalah Keselamatan dan kebajikan.</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0674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keselamatan dan kebajikan</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8598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Sodomy, Sodomize. / keselamatan dan kebajikan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5938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0" i="0" kern="1200" smtClean="0">
                <a:solidFill>
                  <a:schemeClr val="tx1"/>
                </a:solidFill>
                <a:effectLst/>
                <a:latin typeface="+mn-lt"/>
                <a:ea typeface="+mn-ea"/>
                <a:cs typeface="+mn-cs"/>
              </a:rPr>
              <a:t>Perbenaran</a:t>
            </a:r>
            <a:r>
              <a:rPr lang="en-US" sz="1200" b="0" i="0" kern="1200" baseline="0" smtClean="0">
                <a:solidFill>
                  <a:schemeClr val="tx1"/>
                </a:solidFill>
                <a:effectLst/>
                <a:latin typeface="+mn-lt"/>
                <a:ea typeface="+mn-ea"/>
                <a:cs typeface="+mn-cs"/>
              </a:rPr>
              <a:t> </a:t>
            </a:r>
            <a:r>
              <a:rPr lang="en-US" sz="1200" b="0" i="0" kern="1200" smtClean="0">
                <a:solidFill>
                  <a:schemeClr val="tx1"/>
                </a:solidFill>
                <a:effectLst/>
                <a:latin typeface="+mn-lt"/>
                <a:ea typeface="+mn-ea"/>
                <a:cs typeface="+mn-cs"/>
              </a:rPr>
              <a:t>antara maknanya ialah tindakan yang benar, tulus dan yang adil iaitu yang selaras dengan kehendak Tuhan. </a:t>
            </a:r>
          </a:p>
          <a:p>
            <a:r>
              <a:rPr lang="en-US" sz="1200" b="0" i="0" kern="1200" smtClean="0">
                <a:solidFill>
                  <a:schemeClr val="tx1"/>
                </a:solidFill>
                <a:effectLst/>
                <a:latin typeface="+mn-lt"/>
                <a:ea typeface="+mn-ea"/>
                <a:cs typeface="+mn-cs"/>
              </a:rPr>
              <a:t>Amos 5:24 – </a:t>
            </a:r>
            <a:r>
              <a:rPr lang="en-US" sz="1200" b="1" i="0" kern="1200" baseline="30000" smtClean="0">
                <a:solidFill>
                  <a:schemeClr val="tx1"/>
                </a:solidFill>
                <a:effectLst/>
                <a:latin typeface="+mn-lt"/>
                <a:ea typeface="+mn-ea"/>
                <a:cs typeface="+mn-cs"/>
              </a:rPr>
              <a:t>24</a:t>
            </a:r>
            <a:r>
              <a:rPr lang="en-US" sz="1200" b="0" i="0" kern="1200" smtClean="0">
                <a:solidFill>
                  <a:schemeClr val="tx1"/>
                </a:solidFill>
                <a:effectLst/>
                <a:latin typeface="+mn-lt"/>
                <a:ea typeface="+mn-ea"/>
                <a:cs typeface="+mn-cs"/>
              </a:rPr>
              <a:t>Sebaliknya, biarlah keadilan bergulung-gulung seperti air dan perbenaran</a:t>
            </a:r>
            <a:r>
              <a:rPr lang="en-US" sz="1200" b="0" i="0" u="none" strike="noStrike" kern="1200" baseline="30000" smtClean="0">
                <a:solidFill>
                  <a:schemeClr val="tx1"/>
                </a:solidFill>
                <a:effectLst/>
                <a:latin typeface="+mn-lt"/>
                <a:ea typeface="+mn-ea"/>
                <a:cs typeface="+mn-cs"/>
                <a:hlinkClick r:id="rId3"/>
              </a:rPr>
              <a:t>i</a:t>
            </a:r>
            <a:r>
              <a:rPr lang="en-US" sz="1200" b="0" i="0" kern="1200" smtClean="0">
                <a:solidFill>
                  <a:schemeClr val="tx1"/>
                </a:solidFill>
                <a:effectLst/>
                <a:latin typeface="+mn-lt"/>
                <a:ea typeface="+mn-ea"/>
                <a:cs typeface="+mn-cs"/>
              </a:rPr>
              <a:t> seperti sungai yang selalu mengalir.</a:t>
            </a:r>
            <a:endParaRPr lang="en-US"/>
          </a:p>
        </p:txBody>
      </p:sp>
      <p:sp>
        <p:nvSpPr>
          <p:cNvPr id="4" name="슬라이드 번호 개체 틀 3"/>
          <p:cNvSpPr>
            <a:spLocks noGrp="1"/>
          </p:cNvSpPr>
          <p:nvPr>
            <p:ph type="sldNum" sz="quarter" idx="10"/>
          </p:nvPr>
        </p:nvSpPr>
        <p:spPr/>
        <p:txBody>
          <a:bodyPr/>
          <a:lstStyle/>
          <a:p>
            <a:fld id="{E1FFEF12-7E62-4E9E-A914-A7C7D8A75AE5}" type="slidenum">
              <a:rPr lang="en-US" smtClean="0"/>
              <a:t>52</a:t>
            </a:fld>
            <a:endParaRPr lang="en-US"/>
          </a:p>
        </p:txBody>
      </p:sp>
    </p:spTree>
    <p:extLst>
      <p:ext uri="{BB962C8B-B14F-4D97-AF65-F5344CB8AC3E}">
        <p14:creationId xmlns:p14="http://schemas.microsoft.com/office/powerpoint/2010/main" val="4335425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he-IL" sz="1200" b="1" i="0" u="none" strike="noStrike" kern="1200" smtClean="0">
                <a:solidFill>
                  <a:schemeClr val="tx1"/>
                </a:solidFill>
                <a:effectLst/>
                <a:latin typeface="+mn-lt"/>
                <a:ea typeface="+mn-ea"/>
                <a:cs typeface="+mn-cs"/>
              </a:rPr>
              <a:t> </a:t>
            </a:r>
            <a:r>
              <a:rPr lang="he-IL" sz="1200" b="0" i="0" u="none" strike="noStrike" kern="1200" smtClean="0">
                <a:solidFill>
                  <a:schemeClr val="tx1"/>
                </a:solidFill>
                <a:effectLst/>
                <a:latin typeface="+mn-lt"/>
                <a:ea typeface="+mn-ea"/>
                <a:cs typeface="+mn-cs"/>
              </a:rPr>
              <a:t>יָדַע</a:t>
            </a:r>
            <a:r>
              <a:rPr lang="en-US" sz="1200" b="0" i="0" u="none" strike="noStrike" kern="1200" smtClean="0">
                <a:solidFill>
                  <a:schemeClr val="tx1"/>
                </a:solidFill>
                <a:effectLst/>
                <a:latin typeface="+mn-lt"/>
                <a:ea typeface="+mn-ea"/>
                <a:cs typeface="+mn-cs"/>
              </a:rPr>
              <a:t>: Rom</a:t>
            </a:r>
            <a:r>
              <a:rPr lang="en-US" sz="1200" b="0" i="0" u="none" strike="noStrike" kern="1200" baseline="0" smtClean="0">
                <a:solidFill>
                  <a:schemeClr val="tx1"/>
                </a:solidFill>
                <a:effectLst/>
                <a:latin typeface="+mn-lt"/>
                <a:ea typeface="+mn-ea"/>
                <a:cs typeface="+mn-cs"/>
              </a:rPr>
              <a:t> 1:26-27 – </a:t>
            </a:r>
            <a:r>
              <a:rPr lang="en-US" sz="1200" b="1" i="0" kern="1200" baseline="30000" smtClean="0">
                <a:solidFill>
                  <a:schemeClr val="tx1"/>
                </a:solidFill>
                <a:effectLst/>
                <a:latin typeface="+mn-lt"/>
                <a:ea typeface="+mn-ea"/>
                <a:cs typeface="+mn-cs"/>
              </a:rPr>
              <a:t>26</a:t>
            </a:r>
            <a:r>
              <a:rPr lang="en-US" sz="1200" b="0" i="0" kern="1200" smtClean="0">
                <a:solidFill>
                  <a:schemeClr val="tx1"/>
                </a:solidFill>
                <a:effectLst/>
                <a:latin typeface="+mn-lt"/>
                <a:ea typeface="+mn-ea"/>
                <a:cs typeface="+mn-cs"/>
              </a:rPr>
              <a:t>Itulah sebabnya Allah membiarkan mereka didorong </a:t>
            </a:r>
            <a:r>
              <a:rPr lang="en-US" sz="1200" b="1" i="0" kern="1200" smtClean="0">
                <a:solidFill>
                  <a:schemeClr val="tx1"/>
                </a:solidFill>
                <a:effectLst/>
                <a:latin typeface="+mn-lt"/>
                <a:ea typeface="+mn-ea"/>
                <a:cs typeface="+mn-cs"/>
              </a:rPr>
              <a:t>hawa nafsu yang keji. </a:t>
            </a:r>
            <a:r>
              <a:rPr lang="en-US" sz="1200" b="0" i="0" kern="1200" smtClean="0">
                <a:solidFill>
                  <a:schemeClr val="tx1"/>
                </a:solidFill>
                <a:effectLst/>
                <a:latin typeface="+mn-lt"/>
                <a:ea typeface="+mn-ea"/>
                <a:cs typeface="+mn-cs"/>
              </a:rPr>
              <a:t>Kaum wanita mereka pun berpaling daripada </a:t>
            </a:r>
            <a:r>
              <a:rPr lang="en-US" sz="1200" b="1" i="0" kern="1200" smtClean="0">
                <a:solidFill>
                  <a:schemeClr val="tx1"/>
                </a:solidFill>
                <a:effectLst/>
                <a:latin typeface="+mn-lt"/>
                <a:ea typeface="+mn-ea"/>
                <a:cs typeface="+mn-cs"/>
              </a:rPr>
              <a:t>yang tabii</a:t>
            </a:r>
            <a:r>
              <a:rPr lang="en-US" sz="1200" b="0" i="0" kern="1200" smtClean="0">
                <a:solidFill>
                  <a:schemeClr val="tx1"/>
                </a:solidFill>
                <a:effectLst/>
                <a:latin typeface="+mn-lt"/>
                <a:ea typeface="+mn-ea"/>
                <a:cs typeface="+mn-cs"/>
              </a:rPr>
              <a:t> kepada </a:t>
            </a:r>
            <a:r>
              <a:rPr lang="en-US" sz="1200" b="1" i="0" kern="1200" smtClean="0">
                <a:solidFill>
                  <a:schemeClr val="tx1"/>
                </a:solidFill>
                <a:effectLst/>
                <a:latin typeface="+mn-lt"/>
                <a:ea typeface="+mn-ea"/>
                <a:cs typeface="+mn-cs"/>
              </a:rPr>
              <a:t>yang di luar tabii</a:t>
            </a:r>
            <a:r>
              <a:rPr lang="en-US" sz="1200" b="0" i="0" kern="1200" smtClean="0">
                <a:solidFill>
                  <a:schemeClr val="tx1"/>
                </a:solidFill>
                <a:effectLst/>
                <a:latin typeface="+mn-lt"/>
                <a:ea typeface="+mn-ea"/>
                <a:cs typeface="+mn-cs"/>
              </a:rPr>
              <a:t>. </a:t>
            </a:r>
            <a:r>
              <a:rPr lang="en-US" sz="1200" b="1" i="0" kern="1200" baseline="30000" smtClean="0">
                <a:solidFill>
                  <a:schemeClr val="tx1"/>
                </a:solidFill>
                <a:effectLst/>
                <a:latin typeface="+mn-lt"/>
                <a:ea typeface="+mn-ea"/>
                <a:cs typeface="+mn-cs"/>
              </a:rPr>
              <a:t>27</a:t>
            </a:r>
            <a:r>
              <a:rPr lang="en-US" sz="1200" b="0" i="0" kern="1200" smtClean="0">
                <a:solidFill>
                  <a:schemeClr val="tx1"/>
                </a:solidFill>
                <a:effectLst/>
                <a:latin typeface="+mn-lt"/>
                <a:ea typeface="+mn-ea"/>
                <a:cs typeface="+mn-cs"/>
              </a:rPr>
              <a:t>Demikian juga kaum lelaki Mereka berpaling daripada </a:t>
            </a:r>
            <a:r>
              <a:rPr lang="en-US" sz="1200" b="1" i="0" kern="1200" smtClean="0">
                <a:solidFill>
                  <a:schemeClr val="tx1"/>
                </a:solidFill>
                <a:effectLst/>
                <a:latin typeface="+mn-lt"/>
                <a:ea typeface="+mn-ea"/>
                <a:cs typeface="+mn-cs"/>
              </a:rPr>
              <a:t>hubungan tabii dengan wanita </a:t>
            </a:r>
            <a:r>
              <a:rPr lang="en-US" sz="1200" b="0" i="0" kern="1200" smtClean="0">
                <a:solidFill>
                  <a:schemeClr val="tx1"/>
                </a:solidFill>
                <a:effectLst/>
                <a:latin typeface="+mn-lt"/>
                <a:ea typeface="+mn-ea"/>
                <a:cs typeface="+mn-cs"/>
              </a:rPr>
              <a:t>dan dibakar </a:t>
            </a:r>
            <a:r>
              <a:rPr lang="en-US" sz="1200" b="1" i="0" kern="1200" smtClean="0">
                <a:solidFill>
                  <a:schemeClr val="tx1"/>
                </a:solidFill>
                <a:effectLst/>
                <a:latin typeface="+mn-lt"/>
                <a:ea typeface="+mn-ea"/>
                <a:cs typeface="+mn-cs"/>
              </a:rPr>
              <a:t>nafsu keberahian </a:t>
            </a:r>
            <a:r>
              <a:rPr lang="en-US" sz="1200" b="0" i="0" kern="1200" smtClean="0">
                <a:solidFill>
                  <a:schemeClr val="tx1"/>
                </a:solidFill>
                <a:effectLst/>
                <a:latin typeface="+mn-lt"/>
                <a:ea typeface="+mn-ea"/>
                <a:cs typeface="+mn-cs"/>
              </a:rPr>
              <a:t>terhadap </a:t>
            </a:r>
            <a:r>
              <a:rPr lang="en-US" sz="1200" b="1" i="0" kern="1200" smtClean="0">
                <a:solidFill>
                  <a:schemeClr val="tx1"/>
                </a:solidFill>
                <a:effectLst/>
                <a:latin typeface="+mn-lt"/>
                <a:ea typeface="+mn-ea"/>
                <a:cs typeface="+mn-cs"/>
              </a:rPr>
              <a:t>sama sejenis</a:t>
            </a:r>
            <a:r>
              <a:rPr lang="en-US" sz="1200" b="0" i="0" kern="1200" smtClean="0">
                <a:solidFill>
                  <a:schemeClr val="tx1"/>
                </a:solidFill>
                <a:effectLst/>
                <a:latin typeface="+mn-lt"/>
                <a:ea typeface="+mn-ea"/>
                <a:cs typeface="+mn-cs"/>
              </a:rPr>
              <a:t>. </a:t>
            </a:r>
            <a:r>
              <a:rPr lang="en-US" sz="1200" b="1" i="0" kern="1200" smtClean="0">
                <a:solidFill>
                  <a:schemeClr val="tx1"/>
                </a:solidFill>
                <a:effectLst/>
                <a:latin typeface="+mn-lt"/>
                <a:ea typeface="+mn-ea"/>
                <a:cs typeface="+mn-cs"/>
              </a:rPr>
              <a:t>Lelaki dengan lelaki </a:t>
            </a:r>
            <a:r>
              <a:rPr lang="en-US" sz="1200" b="0" i="0" kern="1200" smtClean="0">
                <a:solidFill>
                  <a:schemeClr val="tx1"/>
                </a:solidFill>
                <a:effectLst/>
                <a:latin typeface="+mn-lt"/>
                <a:ea typeface="+mn-ea"/>
                <a:cs typeface="+mn-cs"/>
              </a:rPr>
              <a:t>melakukan </a:t>
            </a:r>
            <a:r>
              <a:rPr lang="en-US" sz="1200" b="1" i="0" kern="1200" smtClean="0">
                <a:solidFill>
                  <a:schemeClr val="tx1"/>
                </a:solidFill>
                <a:effectLst/>
                <a:latin typeface="+mn-lt"/>
                <a:ea typeface="+mn-ea"/>
                <a:cs typeface="+mn-cs"/>
              </a:rPr>
              <a:t>perkara yang aib</a:t>
            </a:r>
            <a:r>
              <a:rPr lang="en-US" sz="1200" b="0" i="0" kern="1200" smtClean="0">
                <a:solidFill>
                  <a:schemeClr val="tx1"/>
                </a:solidFill>
                <a:effectLst/>
                <a:latin typeface="+mn-lt"/>
                <a:ea typeface="+mn-ea"/>
                <a:cs typeface="+mn-cs"/>
              </a:rPr>
              <a:t>, lalu menerima dalam diri mereka hukuman yang setimpal.</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2925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yada‘ : tahu,</a:t>
            </a:r>
            <a:r>
              <a:rPr lang="en-US" baseline="0" smtClean="0"/>
              <a:t> mengenal, meniduri</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879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smtClean="0">
                <a:solidFill>
                  <a:srgbClr val="00B0F0"/>
                </a:solidFill>
                <a:latin typeface="+mn-lt"/>
                <a:ea typeface="+mn-ea"/>
                <a:cs typeface="+mn-cs"/>
              </a:rPr>
              <a:t>Bera</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Sodom</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Birsya</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Gomora</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Syinab</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Adma</a:t>
            </a:r>
            <a:r>
              <a:rPr lang="en-US" altLang="ko-KR" sz="1200" b="1" smtClean="0">
                <a:solidFill>
                  <a:schemeClr val="bg1"/>
                </a:solidFill>
                <a:latin typeface="+mn-lt"/>
                <a:ea typeface="+mn-ea"/>
                <a:cs typeface="+mn-cs"/>
              </a:rPr>
              <a:t>, </a:t>
            </a:r>
            <a:r>
              <a:rPr lang="en-US" altLang="ko-KR" sz="1200" b="1" smtClean="0">
                <a:solidFill>
                  <a:srgbClr val="00B0F0"/>
                </a:solidFill>
                <a:latin typeface="+mn-lt"/>
                <a:ea typeface="+mn-ea"/>
                <a:cs typeface="+mn-cs"/>
              </a:rPr>
              <a:t>Syemeber</a:t>
            </a:r>
            <a:r>
              <a:rPr lang="en-US" altLang="ko-KR" sz="1200" b="1" smtClean="0">
                <a:solidFill>
                  <a:schemeClr val="bg1"/>
                </a:solidFill>
                <a:latin typeface="+mn-lt"/>
                <a:ea typeface="+mn-ea"/>
                <a:cs typeface="+mn-cs"/>
              </a:rPr>
              <a:t> </a:t>
            </a:r>
            <a:r>
              <a:rPr lang="en-US" altLang="ko-KR" sz="1200" b="0" smtClean="0">
                <a:solidFill>
                  <a:schemeClr val="bg1"/>
                </a:solidFill>
                <a:latin typeface="+mn-lt"/>
                <a:ea typeface="+mn-ea"/>
                <a:cs typeface="+mn-cs"/>
              </a:rPr>
              <a:t>raja Zeboim, dan raja Bela, iaitu Zoar</a:t>
            </a:r>
            <a:r>
              <a:rPr lang="en-US" altLang="ko-KR" sz="1200" b="1" smtClean="0">
                <a:solidFill>
                  <a:schemeClr val="bg1"/>
                </a:solidFill>
                <a:latin typeface="+mn-lt"/>
                <a:ea typeface="+mn-ea"/>
                <a:cs typeface="+mn-cs"/>
              </a:rPr>
              <a:t>.</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1560B7-46E2-445A-B443-A88D87183F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5775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Keadaan Pendidikan Keluarga</a:t>
            </a:r>
            <a:r>
              <a:rPr lang="en-US" baseline="0" smtClean="0"/>
              <a:t> di kota Sodom. </a:t>
            </a:r>
            <a:r>
              <a:rPr lang="sv-SE" baseline="0" smtClean="0"/>
              <a:t>memeras fakir miskin dan menindas orang yang melarat, dirampas, </a:t>
            </a:r>
            <a:r>
              <a:rPr lang="en-US" sz="1200" b="0" i="0" kern="1200" smtClean="0">
                <a:solidFill>
                  <a:schemeClr val="tx1"/>
                </a:solidFill>
                <a:effectLst/>
                <a:latin typeface="+mn-lt"/>
                <a:ea typeface="+mn-ea"/>
                <a:cs typeface="+mn-cs"/>
              </a:rPr>
              <a:t>tewas oleh pedang, bayi-bayi dihempaskan, dan perut kaum perempuan mereka yang mengandung dirobekkan.</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999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Kebuasan penuh di Sodom dan Gomora</a:t>
            </a:r>
            <a:endParaRPr lang="en-US"/>
          </a:p>
        </p:txBody>
      </p:sp>
      <p:sp>
        <p:nvSpPr>
          <p:cNvPr id="4" name="슬라이드 번호 개체 틀 3"/>
          <p:cNvSpPr>
            <a:spLocks noGrp="1"/>
          </p:cNvSpPr>
          <p:nvPr>
            <p:ph type="sldNum" sz="quarter" idx="10"/>
          </p:nvPr>
        </p:nvSpPr>
        <p:spPr/>
        <p:txBody>
          <a:bodyPr/>
          <a:lstStyle/>
          <a:p>
            <a:fld id="{E1FFEF12-7E62-4E9E-A914-A7C7D8A75AE5}" type="slidenum">
              <a:rPr lang="en-US" smtClean="0"/>
              <a:t>56</a:t>
            </a:fld>
            <a:endParaRPr lang="en-US"/>
          </a:p>
        </p:txBody>
      </p:sp>
    </p:spTree>
    <p:extLst>
      <p:ext uri="{BB962C8B-B14F-4D97-AF65-F5344CB8AC3E}">
        <p14:creationId xmlns:p14="http://schemas.microsoft.com/office/powerpoint/2010/main" val="17851597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6570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400" b="1" smtClean="0"/>
              <a:t>‘ahot : adik Kej 12:3, 19;</a:t>
            </a:r>
            <a:r>
              <a:rPr lang="en-US" sz="1400" b="1" baseline="0" smtClean="0"/>
              <a:t> 20:2, 5, 12. </a:t>
            </a:r>
            <a:r>
              <a:rPr lang="he-IL" sz="1200" b="1" i="0" kern="1200" smtClean="0">
                <a:solidFill>
                  <a:schemeClr val="tx1"/>
                </a:solidFill>
                <a:effectLst/>
                <a:latin typeface="+mn-lt"/>
                <a:ea typeface="+mn-ea"/>
                <a:cs typeface="+mn-cs"/>
              </a:rPr>
              <a:t>אָח</a:t>
            </a:r>
            <a:r>
              <a:rPr lang="en-US" sz="1200" b="1" i="0" kern="1200" smtClean="0">
                <a:solidFill>
                  <a:schemeClr val="tx1"/>
                </a:solidFill>
                <a:effectLst/>
                <a:latin typeface="+mn-lt"/>
                <a:ea typeface="+mn-ea"/>
                <a:cs typeface="+mn-cs"/>
              </a:rPr>
              <a:t> [‘ah]</a:t>
            </a:r>
            <a:r>
              <a:rPr lang="en-US" sz="1200" b="1" i="0" kern="1200" baseline="0" smtClean="0">
                <a:solidFill>
                  <a:schemeClr val="tx1"/>
                </a:solidFill>
                <a:effectLst/>
                <a:latin typeface="+mn-lt"/>
                <a:ea typeface="+mn-ea"/>
                <a:cs typeface="+mn-cs"/>
              </a:rPr>
              <a:t> : abang.</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1416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69514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z="1200" b="1" smtClean="0">
                <a:solidFill>
                  <a:srgbClr val="FFFF00"/>
                </a:solidFill>
                <a:latin typeface="+mn-lt"/>
                <a:ea typeface="+mn-ea"/>
                <a:cs typeface="+mn-cs"/>
              </a:rPr>
              <a:t>Kaum-kaum tidak boleh bebas dari Perjanjian Suzerainty</a:t>
            </a:r>
          </a:p>
          <a:p>
            <a:r>
              <a:rPr lang="en-US" sz="1200" b="0" i="0" kern="1200" smtClean="0">
                <a:solidFill>
                  <a:schemeClr val="tx1"/>
                </a:solidFill>
                <a:effectLst/>
                <a:latin typeface="+mn-lt"/>
                <a:ea typeface="+mn-ea"/>
                <a:cs typeface="+mn-cs"/>
              </a:rPr>
              <a:t>Kerajaan menjadi pelindung dengan kekuatan yang lebih kuat daripada kaum yang lemah lembut dalam Perjanjian Suzerainty.</a:t>
            </a:r>
          </a:p>
          <a:p>
            <a:r>
              <a:rPr lang="en-US" sz="1200" b="0" i="0" kern="1200" smtClean="0">
                <a:solidFill>
                  <a:schemeClr val="tx1"/>
                </a:solidFill>
                <a:effectLst/>
                <a:latin typeface="+mn-lt"/>
                <a:ea typeface="+mn-ea"/>
                <a:cs typeface="+mn-cs"/>
              </a:rPr>
              <a:t>Kej</a:t>
            </a:r>
            <a:r>
              <a:rPr lang="en-US" sz="1200" b="0" i="0" kern="1200" baseline="0" smtClean="0">
                <a:solidFill>
                  <a:schemeClr val="tx1"/>
                </a:solidFill>
                <a:effectLst/>
                <a:latin typeface="+mn-lt"/>
                <a:ea typeface="+mn-ea"/>
                <a:cs typeface="+mn-cs"/>
              </a:rPr>
              <a:t>. 20:1 </a:t>
            </a:r>
            <a:r>
              <a:rPr lang="en-US" sz="1200" b="0" i="0" kern="1200" smtClean="0">
                <a:solidFill>
                  <a:schemeClr val="tx1"/>
                </a:solidFill>
                <a:effectLst/>
                <a:latin typeface="+mn-lt"/>
                <a:ea typeface="+mn-ea"/>
                <a:cs typeface="+mn-cs"/>
              </a:rPr>
              <a:t>– </a:t>
            </a:r>
            <a:r>
              <a:rPr lang="en-US" sz="1200" b="1" i="0" kern="1200" baseline="30000" smtClean="0">
                <a:solidFill>
                  <a:schemeClr val="tx1"/>
                </a:solidFill>
                <a:effectLst/>
                <a:latin typeface="+mn-lt"/>
                <a:ea typeface="+mn-ea"/>
                <a:cs typeface="+mn-cs"/>
              </a:rPr>
              <a:t>1</a:t>
            </a:r>
            <a:r>
              <a:rPr lang="en-US" sz="1200" b="0" i="0" kern="1200" smtClean="0">
                <a:solidFill>
                  <a:schemeClr val="tx1"/>
                </a:solidFill>
                <a:effectLst/>
                <a:latin typeface="+mn-lt"/>
                <a:ea typeface="+mn-ea"/>
                <a:cs typeface="+mn-cs"/>
              </a:rPr>
              <a:t>Kemudian Abraham berangkat dari sana ke </a:t>
            </a:r>
            <a:r>
              <a:rPr lang="en-US" sz="1200" b="1" i="0" kern="1200" smtClean="0">
                <a:solidFill>
                  <a:schemeClr val="tx1"/>
                </a:solidFill>
                <a:effectLst/>
                <a:latin typeface="+mn-lt"/>
                <a:ea typeface="+mn-ea"/>
                <a:cs typeface="+mn-cs"/>
              </a:rPr>
              <a:t>Tanah Negeb </a:t>
            </a:r>
            <a:r>
              <a:rPr lang="en-US" sz="1200" b="0" i="0" kern="1200" smtClean="0">
                <a:solidFill>
                  <a:schemeClr val="tx1"/>
                </a:solidFill>
                <a:effectLst/>
                <a:latin typeface="+mn-lt"/>
                <a:ea typeface="+mn-ea"/>
                <a:cs typeface="+mn-cs"/>
              </a:rPr>
              <a:t>lalu menetap di antara Kadesh dengan Syur. Dia tinggal di </a:t>
            </a:r>
            <a:r>
              <a:rPr lang="en-US" sz="1200" b="1" i="0" kern="1200" smtClean="0">
                <a:solidFill>
                  <a:schemeClr val="tx1"/>
                </a:solidFill>
                <a:effectLst/>
                <a:latin typeface="+mn-lt"/>
                <a:ea typeface="+mn-ea"/>
                <a:cs typeface="+mn-cs"/>
              </a:rPr>
              <a:t>Gerar</a:t>
            </a:r>
            <a:r>
              <a:rPr lang="en-US" sz="1200" b="0" i="0" kern="1200" smtClean="0">
                <a:solidFill>
                  <a:schemeClr val="tx1"/>
                </a:solidFill>
                <a:effectLst/>
                <a:latin typeface="+mn-lt"/>
                <a:ea typeface="+mn-ea"/>
                <a:cs typeface="+mn-cs"/>
              </a:rPr>
              <a:t> sebagai pendatang.</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17513-2516-4096-AECE-704830B0AB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8689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17513-2516-4096-AECE-704830B0AB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2473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b="1" smtClean="0"/>
              <a:t>Atasan memberkati bawahan. </a:t>
            </a:r>
            <a:endParaRPr lang="en-US"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367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Suzerain adalah </a:t>
            </a:r>
            <a:r>
              <a:rPr lang="sv-SE" b="1" smtClean="0">
                <a:solidFill>
                  <a:schemeClr val="bg1"/>
                </a:solidFill>
                <a:latin typeface="+mn-lt"/>
                <a:ea typeface="+mn-ea"/>
                <a:cs typeface="+mn-cs"/>
              </a:rPr>
              <a:t>Kerajaan yang lebih berkuasa dan</a:t>
            </a:r>
            <a:r>
              <a:rPr lang="sv-SE" b="1" baseline="0" smtClean="0">
                <a:solidFill>
                  <a:schemeClr val="bg1"/>
                </a:solidFill>
                <a:latin typeface="+mn-lt"/>
                <a:ea typeface="+mn-ea"/>
                <a:cs typeface="+mn-cs"/>
              </a:rPr>
              <a:t> vassal-vass</a:t>
            </a:r>
            <a:r>
              <a:rPr lang="en-US" altLang="ko-KR" b="1" baseline="0" smtClean="0">
                <a:solidFill>
                  <a:schemeClr val="bg1"/>
                </a:solidFill>
                <a:latin typeface="+mn-lt"/>
                <a:ea typeface="+mn-ea"/>
                <a:cs typeface="+mn-cs"/>
              </a:rPr>
              <a:t>al</a:t>
            </a:r>
            <a:r>
              <a:rPr lang="sv-SE" b="1" baseline="0" smtClean="0">
                <a:solidFill>
                  <a:schemeClr val="bg1"/>
                </a:solidFill>
                <a:latin typeface="+mn-lt"/>
                <a:ea typeface="+mn-ea"/>
                <a:cs typeface="+mn-cs"/>
              </a:rPr>
              <a:t> </a:t>
            </a:r>
            <a:r>
              <a:rPr lang="en-US" altLang="ko-KR" b="1" baseline="0" smtClean="0">
                <a:solidFill>
                  <a:schemeClr val="bg1"/>
                </a:solidFill>
                <a:latin typeface="+mn-lt"/>
                <a:ea typeface="+mn-ea"/>
                <a:cs typeface="+mn-cs"/>
              </a:rPr>
              <a:t>adalah</a:t>
            </a:r>
            <a:r>
              <a:rPr lang="ko-KR" altLang="en-US" b="1" baseline="0" smtClean="0">
                <a:solidFill>
                  <a:schemeClr val="bg1"/>
                </a:solidFill>
                <a:latin typeface="+mn-lt"/>
                <a:ea typeface="+mn-ea"/>
                <a:cs typeface="+mn-cs"/>
              </a:rPr>
              <a:t> </a:t>
            </a:r>
            <a:r>
              <a:rPr lang="sv-SE" b="1" smtClean="0">
                <a:solidFill>
                  <a:schemeClr val="bg1"/>
                </a:solidFill>
                <a:latin typeface="+mn-lt"/>
                <a:ea typeface="+mn-ea"/>
                <a:cs typeface="+mn-cs"/>
              </a:rPr>
              <a:t>bawahan. </a:t>
            </a:r>
          </a:p>
          <a:p>
            <a:r>
              <a:rPr lang="sv-SE" b="1" smtClean="0">
                <a:solidFill>
                  <a:schemeClr val="bg1"/>
                </a:solidFill>
                <a:latin typeface="+mn-lt"/>
                <a:ea typeface="+mn-ea"/>
                <a:cs typeface="+mn-cs"/>
              </a:rPr>
              <a:t>Vassal</a:t>
            </a:r>
            <a:r>
              <a:rPr lang="sv-SE" b="1" baseline="0" smtClean="0">
                <a:solidFill>
                  <a:schemeClr val="bg1"/>
                </a:solidFill>
                <a:latin typeface="+mn-lt"/>
                <a:ea typeface="+mn-ea"/>
                <a:cs typeface="+mn-cs"/>
              </a:rPr>
              <a:t> memberi upeti atau cukai kepada Suzerain iaitu Kerajaan yang lebih berkuasa (Perlindung)</a:t>
            </a:r>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1560B7-46E2-445A-B443-A88D87183F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7727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zera‘ : Keturunan, benih. </a:t>
            </a:r>
            <a:r>
              <a:rPr lang="he-IL" sz="1200" b="0" i="0" kern="1200" smtClean="0">
                <a:solidFill>
                  <a:schemeClr val="tx1"/>
                </a:solidFill>
                <a:effectLst/>
                <a:latin typeface="+mn-lt"/>
                <a:ea typeface="+mn-ea"/>
                <a:cs typeface="+mn-cs"/>
              </a:rPr>
              <a:t>מֶשֶׁק</a:t>
            </a:r>
            <a:r>
              <a:rPr lang="en-US" sz="1200" b="0" i="0" kern="1200" smtClean="0">
                <a:solidFill>
                  <a:schemeClr val="tx1"/>
                </a:solidFill>
                <a:effectLst/>
                <a:latin typeface="+mn-lt"/>
                <a:ea typeface="+mn-ea"/>
                <a:cs typeface="+mn-cs"/>
              </a:rPr>
              <a:t> [meshek] : </a:t>
            </a:r>
            <a:r>
              <a:rPr lang="en-US" altLang="ko-KR" sz="1200" b="0" i="0" kern="1200" smtClean="0">
                <a:solidFill>
                  <a:schemeClr val="tx1"/>
                </a:solidFill>
                <a:effectLst/>
                <a:latin typeface="+mn-lt"/>
                <a:ea typeface="+mn-ea"/>
                <a:cs typeface="+mn-cs"/>
              </a:rPr>
              <a:t>orang</a:t>
            </a:r>
            <a:r>
              <a:rPr lang="ko-KR" altLang="en-US" sz="1200" b="0" i="0" kern="1200" smtClean="0">
                <a:solidFill>
                  <a:schemeClr val="tx1"/>
                </a:solidFill>
                <a:effectLst/>
                <a:latin typeface="+mn-lt"/>
                <a:ea typeface="+mn-ea"/>
                <a:cs typeface="+mn-cs"/>
              </a:rPr>
              <a:t> </a:t>
            </a:r>
            <a:r>
              <a:rPr lang="en-US" altLang="ko-KR" sz="1200" b="0" i="0" kern="1200" smtClean="0">
                <a:solidFill>
                  <a:schemeClr val="tx1"/>
                </a:solidFill>
                <a:effectLst/>
                <a:latin typeface="+mn-lt"/>
                <a:ea typeface="+mn-ea"/>
                <a:cs typeface="+mn-cs"/>
              </a:rPr>
              <a:t>yang mewarisi, </a:t>
            </a:r>
            <a:r>
              <a:rPr lang="he-IL" sz="1200" b="0" i="0" kern="1200" smtClean="0">
                <a:solidFill>
                  <a:schemeClr val="tx1"/>
                </a:solidFill>
                <a:effectLst/>
                <a:latin typeface="+mn-lt"/>
                <a:ea typeface="+mn-ea"/>
                <a:cs typeface="+mn-cs"/>
              </a:rPr>
              <a:t>עֲרִירִי</a:t>
            </a:r>
            <a:r>
              <a:rPr lang="en-US" sz="1200" b="0" i="0" kern="1200" smtClean="0">
                <a:solidFill>
                  <a:schemeClr val="tx1"/>
                </a:solidFill>
                <a:effectLst/>
                <a:latin typeface="+mn-lt"/>
                <a:ea typeface="+mn-ea"/>
                <a:cs typeface="+mn-cs"/>
              </a:rPr>
              <a:t> [‘ariri] : tidak mempunyai</a:t>
            </a:r>
            <a:r>
              <a:rPr lang="en-US" sz="1200" b="0" i="0" kern="1200" baseline="0" smtClean="0">
                <a:solidFill>
                  <a:schemeClr val="tx1"/>
                </a:solidFill>
                <a:effectLst/>
                <a:latin typeface="+mn-lt"/>
                <a:ea typeface="+mn-ea"/>
                <a:cs typeface="+mn-cs"/>
              </a:rPr>
              <a:t> anak</a:t>
            </a:r>
            <a:endParaRPr lang="en-US" sz="1400" b="1"/>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DDE0FA-1FB3-4564-B8FD-E830B602DF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557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smtClean="0"/>
              <a:t>Tuhan adalah</a:t>
            </a:r>
            <a:r>
              <a:rPr lang="en-US" baseline="0" smtClean="0"/>
              <a:t> </a:t>
            </a:r>
            <a:r>
              <a:rPr lang="en-US" b="1" baseline="0" smtClean="0"/>
              <a:t>sumber</a:t>
            </a:r>
            <a:r>
              <a:rPr lang="en-US" baseline="0" smtClean="0"/>
              <a:t> berkat / ganjaran yang berlimpah.</a:t>
            </a:r>
            <a:endParaRPr lang="en-US"/>
          </a:p>
        </p:txBody>
      </p:sp>
      <p:sp>
        <p:nvSpPr>
          <p:cNvPr id="4" name="슬라이드 번호 개체 틀 3"/>
          <p:cNvSpPr>
            <a:spLocks noGrp="1"/>
          </p:cNvSpPr>
          <p:nvPr>
            <p:ph type="sldNum" sz="quarter" idx="10"/>
          </p:nvPr>
        </p:nvSpPr>
        <p:spPr/>
        <p:txBody>
          <a:bodyPr/>
          <a:lstStyle/>
          <a:p>
            <a:fld id="{E1FFEF12-7E62-4E9E-A914-A7C7D8A75AE5}" type="slidenum">
              <a:rPr lang="en-US" smtClean="0"/>
              <a:t>9</a:t>
            </a:fld>
            <a:endParaRPr lang="en-US"/>
          </a:p>
        </p:txBody>
      </p:sp>
    </p:spTree>
    <p:extLst>
      <p:ext uri="{BB962C8B-B14F-4D97-AF65-F5344CB8AC3E}">
        <p14:creationId xmlns:p14="http://schemas.microsoft.com/office/powerpoint/2010/main" val="2884909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p>
        </p:txBody>
      </p:sp>
      <p:sp>
        <p:nvSpPr>
          <p:cNvPr id="4" name="슬라이드 번호 개체 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FFEF12-7E62-4E9E-A914-A7C7D8A75A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86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클릭하여 마스터 부제목 스타일 편집</a:t>
            </a:r>
            <a:endParaRPr lang="en-US"/>
          </a:p>
        </p:txBody>
      </p:sp>
      <p:sp>
        <p:nvSpPr>
          <p:cNvPr id="4" name="날짜 개체 틀 3"/>
          <p:cNvSpPr>
            <a:spLocks noGrp="1"/>
          </p:cNvSpPr>
          <p:nvPr>
            <p:ph type="dt" sz="half" idx="10"/>
          </p:nvPr>
        </p:nvSpPr>
        <p:spPr/>
        <p:txBody>
          <a:bodyPr/>
          <a:lstStyle/>
          <a:p>
            <a:fld id="{B7CF6F95-D4A2-4EC2-A8B4-9E5893F8961A}" type="datetimeFigureOut">
              <a:rPr lang="en-US" smtClean="0"/>
              <a:t>6/19/2021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279390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B7CF6F95-D4A2-4EC2-A8B4-9E5893F8961A}" type="datetimeFigureOut">
              <a:rPr lang="en-US" smtClean="0"/>
              <a:t>6/19/2021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304409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B7CF6F95-D4A2-4EC2-A8B4-9E5893F8961A}" type="datetimeFigureOut">
              <a:rPr lang="en-US" smtClean="0"/>
              <a:t>6/19/2021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23827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p>
            <a:fld id="{B7CF6F95-D4A2-4EC2-A8B4-9E5893F8961A}" type="datetimeFigureOut">
              <a:rPr lang="en-US" smtClean="0"/>
              <a:t>6/19/2021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1680292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 편집</a:t>
            </a:r>
          </a:p>
        </p:txBody>
      </p:sp>
      <p:sp>
        <p:nvSpPr>
          <p:cNvPr id="4" name="날짜 개체 틀 3"/>
          <p:cNvSpPr>
            <a:spLocks noGrp="1"/>
          </p:cNvSpPr>
          <p:nvPr>
            <p:ph type="dt" sz="half" idx="10"/>
          </p:nvPr>
        </p:nvSpPr>
        <p:spPr/>
        <p:txBody>
          <a:bodyPr/>
          <a:lstStyle/>
          <a:p>
            <a:fld id="{B7CF6F95-D4A2-4EC2-A8B4-9E5893F8961A}" type="datetimeFigureOut">
              <a:rPr lang="en-US" smtClean="0"/>
              <a:t>6/19/2021</a:t>
            </a:fld>
            <a:endParaRPr lang="en-US"/>
          </a:p>
        </p:txBody>
      </p:sp>
      <p:sp>
        <p:nvSpPr>
          <p:cNvPr id="5" name="바닥글 개체 틀 4"/>
          <p:cNvSpPr>
            <a:spLocks noGrp="1"/>
          </p:cNvSpPr>
          <p:nvPr>
            <p:ph type="ftr" sz="quarter" idx="11"/>
          </p:nvPr>
        </p:nvSpPr>
        <p:spPr/>
        <p:txBody>
          <a:bodyPr/>
          <a:lstStyle/>
          <a:p>
            <a:endParaRPr lang="en-US"/>
          </a:p>
        </p:txBody>
      </p:sp>
      <p:sp>
        <p:nvSpPr>
          <p:cNvPr id="6" name="슬라이드 번호 개체 틀 5"/>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959569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4"/>
          <p:cNvSpPr>
            <a:spLocks noGrp="1"/>
          </p:cNvSpPr>
          <p:nvPr>
            <p:ph type="dt" sz="half" idx="10"/>
          </p:nvPr>
        </p:nvSpPr>
        <p:spPr/>
        <p:txBody>
          <a:bodyPr/>
          <a:lstStyle/>
          <a:p>
            <a:fld id="{B7CF6F95-D4A2-4EC2-A8B4-9E5893F8961A}" type="datetimeFigureOut">
              <a:rPr lang="en-US" smtClean="0"/>
              <a:t>6/19/2021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238712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날짜 개체 틀 6"/>
          <p:cNvSpPr>
            <a:spLocks noGrp="1"/>
          </p:cNvSpPr>
          <p:nvPr>
            <p:ph type="dt" sz="half" idx="10"/>
          </p:nvPr>
        </p:nvSpPr>
        <p:spPr/>
        <p:txBody>
          <a:bodyPr/>
          <a:lstStyle/>
          <a:p>
            <a:fld id="{B7CF6F95-D4A2-4EC2-A8B4-9E5893F8961A}" type="datetimeFigureOut">
              <a:rPr lang="en-US" smtClean="0"/>
              <a:t>6/19/2021</a:t>
            </a:fld>
            <a:endParaRPr lang="en-US"/>
          </a:p>
        </p:txBody>
      </p:sp>
      <p:sp>
        <p:nvSpPr>
          <p:cNvPr id="8" name="바닥글 개체 틀 7"/>
          <p:cNvSpPr>
            <a:spLocks noGrp="1"/>
          </p:cNvSpPr>
          <p:nvPr>
            <p:ph type="ftr" sz="quarter" idx="11"/>
          </p:nvPr>
        </p:nvSpPr>
        <p:spPr/>
        <p:txBody>
          <a:bodyPr/>
          <a:lstStyle/>
          <a:p>
            <a:endParaRPr lang="en-US"/>
          </a:p>
        </p:txBody>
      </p:sp>
      <p:sp>
        <p:nvSpPr>
          <p:cNvPr id="9" name="슬라이드 번호 개체 틀 8"/>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329550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날짜 개체 틀 2"/>
          <p:cNvSpPr>
            <a:spLocks noGrp="1"/>
          </p:cNvSpPr>
          <p:nvPr>
            <p:ph type="dt" sz="half" idx="10"/>
          </p:nvPr>
        </p:nvSpPr>
        <p:spPr/>
        <p:txBody>
          <a:bodyPr/>
          <a:lstStyle/>
          <a:p>
            <a:fld id="{B7CF6F95-D4A2-4EC2-A8B4-9E5893F8961A}" type="datetimeFigureOut">
              <a:rPr lang="en-US" smtClean="0"/>
              <a:t>6/19/2021</a:t>
            </a:fld>
            <a:endParaRPr lang="en-US"/>
          </a:p>
        </p:txBody>
      </p:sp>
      <p:sp>
        <p:nvSpPr>
          <p:cNvPr id="4" name="바닥글 개체 틀 3"/>
          <p:cNvSpPr>
            <a:spLocks noGrp="1"/>
          </p:cNvSpPr>
          <p:nvPr>
            <p:ph type="ftr" sz="quarter" idx="11"/>
          </p:nvPr>
        </p:nvSpPr>
        <p:spPr/>
        <p:txBody>
          <a:bodyPr/>
          <a:lstStyle/>
          <a:p>
            <a:endParaRPr lang="en-US"/>
          </a:p>
        </p:txBody>
      </p:sp>
      <p:sp>
        <p:nvSpPr>
          <p:cNvPr id="5" name="슬라이드 번호 개체 틀 4"/>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48675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B7CF6F95-D4A2-4EC2-A8B4-9E5893F8961A}" type="datetimeFigureOut">
              <a:rPr lang="en-US" smtClean="0"/>
              <a:t>6/19/2021</a:t>
            </a:fld>
            <a:endParaRPr lang="en-US"/>
          </a:p>
        </p:txBody>
      </p:sp>
      <p:sp>
        <p:nvSpPr>
          <p:cNvPr id="3" name="바닥글 개체 틀 2"/>
          <p:cNvSpPr>
            <a:spLocks noGrp="1"/>
          </p:cNvSpPr>
          <p:nvPr>
            <p:ph type="ftr" sz="quarter" idx="11"/>
          </p:nvPr>
        </p:nvSpPr>
        <p:spPr/>
        <p:txBody>
          <a:bodyPr/>
          <a:lstStyle/>
          <a:p>
            <a:endParaRPr lang="en-US"/>
          </a:p>
        </p:txBody>
      </p:sp>
      <p:sp>
        <p:nvSpPr>
          <p:cNvPr id="4" name="슬라이드 번호 개체 틀 3"/>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2978598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B7CF6F95-D4A2-4EC2-A8B4-9E5893F8961A}" type="datetimeFigureOut">
              <a:rPr lang="en-US" smtClean="0"/>
              <a:t>6/19/2021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80345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 편집</a:t>
            </a:r>
          </a:p>
        </p:txBody>
      </p:sp>
      <p:sp>
        <p:nvSpPr>
          <p:cNvPr id="5" name="날짜 개체 틀 4"/>
          <p:cNvSpPr>
            <a:spLocks noGrp="1"/>
          </p:cNvSpPr>
          <p:nvPr>
            <p:ph type="dt" sz="half" idx="10"/>
          </p:nvPr>
        </p:nvSpPr>
        <p:spPr/>
        <p:txBody>
          <a:bodyPr/>
          <a:lstStyle/>
          <a:p>
            <a:fld id="{B7CF6F95-D4A2-4EC2-A8B4-9E5893F8961A}" type="datetimeFigureOut">
              <a:rPr lang="en-US" smtClean="0"/>
              <a:t>6/19/2021</a:t>
            </a:fld>
            <a:endParaRPr lang="en-US"/>
          </a:p>
        </p:txBody>
      </p:sp>
      <p:sp>
        <p:nvSpPr>
          <p:cNvPr id="6" name="바닥글 개체 틀 5"/>
          <p:cNvSpPr>
            <a:spLocks noGrp="1"/>
          </p:cNvSpPr>
          <p:nvPr>
            <p:ph type="ftr" sz="quarter" idx="11"/>
          </p:nvPr>
        </p:nvSpPr>
        <p:spPr/>
        <p:txBody>
          <a:bodyPr/>
          <a:lstStyle/>
          <a:p>
            <a:endParaRPr lang="en-US"/>
          </a:p>
        </p:txBody>
      </p:sp>
      <p:sp>
        <p:nvSpPr>
          <p:cNvPr id="7" name="슬라이드 번호 개체 틀 6"/>
          <p:cNvSpPr>
            <a:spLocks noGrp="1"/>
          </p:cNvSpPr>
          <p:nvPr>
            <p:ph type="sldNum" sz="quarter" idx="12"/>
          </p:nvPr>
        </p:nvSpPr>
        <p:spPr/>
        <p:txBody>
          <a:bodyPr/>
          <a:lstStyle/>
          <a:p>
            <a:fld id="{DFF6A929-0C78-43AA-84BD-2B4DA8DA8F0F}" type="slidenum">
              <a:rPr lang="en-US" smtClean="0"/>
              <a:t>‹#›</a:t>
            </a:fld>
            <a:endParaRPr lang="en-US"/>
          </a:p>
        </p:txBody>
      </p:sp>
    </p:spTree>
    <p:extLst>
      <p:ext uri="{BB962C8B-B14F-4D97-AF65-F5344CB8AC3E}">
        <p14:creationId xmlns:p14="http://schemas.microsoft.com/office/powerpoint/2010/main" val="3611794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F6F95-D4A2-4EC2-A8B4-9E5893F8961A}" type="datetimeFigureOut">
              <a:rPr lang="en-US" smtClean="0"/>
              <a:t>6/19/2021</a:t>
            </a:fld>
            <a:endParaRPr 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6A929-0C78-43AA-84BD-2B4DA8DA8F0F}" type="slidenum">
              <a:rPr lang="en-US" smtClean="0"/>
              <a:t>‹#›</a:t>
            </a:fld>
            <a:endParaRPr lang="en-US"/>
          </a:p>
        </p:txBody>
      </p:sp>
    </p:spTree>
    <p:extLst>
      <p:ext uri="{BB962C8B-B14F-4D97-AF65-F5344CB8AC3E}">
        <p14:creationId xmlns:p14="http://schemas.microsoft.com/office/powerpoint/2010/main" val="4246380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rotWithShape="1">
          <a:blip r:embed="rId3"/>
          <a:srcRect l="19305" t="13210" r="31389" b="13210"/>
          <a:stretch/>
        </p:blipFill>
        <p:spPr>
          <a:xfrm>
            <a:off x="4493263" y="-25401"/>
            <a:ext cx="8200025" cy="6883401"/>
          </a:xfrm>
          <a:prstGeom prst="rect">
            <a:avLst/>
          </a:prstGeom>
        </p:spPr>
      </p:pic>
      <p:pic>
        <p:nvPicPr>
          <p:cNvPr id="3" name="Picture 2" descr="https://blog.kakaocdn.net/dn/FmWJw/btqLpwGSRf5/3fYA1bEyaOs8RFxrBN8EEk/im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4799"/>
            <a:ext cx="4546698" cy="7162800"/>
          </a:xfrm>
          <a:prstGeom prst="rect">
            <a:avLst/>
          </a:prstGeom>
          <a:noFill/>
          <a:extLst>
            <a:ext uri="{909E8E84-426E-40DD-AFC4-6F175D3DCCD1}">
              <a14:hiddenFill xmlns:a14="http://schemas.microsoft.com/office/drawing/2010/main">
                <a:solidFill>
                  <a:srgbClr val="FFFFFF"/>
                </a:solidFill>
              </a14:hiddenFill>
            </a:ext>
          </a:extLst>
        </p:spPr>
      </p:pic>
      <p:sp>
        <p:nvSpPr>
          <p:cNvPr id="4" name="모서리가 둥근 직사각형 3"/>
          <p:cNvSpPr/>
          <p:nvPr/>
        </p:nvSpPr>
        <p:spPr>
          <a:xfrm>
            <a:off x="1747520" y="742008"/>
            <a:ext cx="8199120" cy="1696392"/>
          </a:xfrm>
          <a:prstGeom prst="roundRect">
            <a:avLst/>
          </a:prstGeom>
          <a:solidFill>
            <a:schemeClr val="accent2">
              <a:alpha val="5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srgbClr val="002060"/>
                </a:solidFill>
                <a:effectLst/>
                <a:uLnTx/>
                <a:uFillTx/>
                <a:latin typeface="Calibri" panose="020F0502020204030204"/>
                <a:ea typeface="+mn-ea"/>
                <a:cs typeface="+mn-cs"/>
              </a:rPr>
              <a:t>Tafsiran Kejadian II</a:t>
            </a:r>
            <a:endParaRPr kumimoji="0" lang="en-US" sz="60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2" name="직사각형 1"/>
          <p:cNvSpPr/>
          <p:nvPr/>
        </p:nvSpPr>
        <p:spPr>
          <a:xfrm>
            <a:off x="0" y="4111034"/>
            <a:ext cx="12192000" cy="1876811"/>
          </a:xfrm>
          <a:prstGeom prst="rect">
            <a:avLst/>
          </a:prstGeom>
          <a:solidFill>
            <a:srgbClr val="92D050">
              <a:alpha val="55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e-IL" sz="6000" b="1" i="0" u="none" strike="noStrike" kern="1200" cap="none" spc="0" normalizeH="0" baseline="0" noProof="0">
                <a:ln>
                  <a:noFill/>
                </a:ln>
                <a:solidFill>
                  <a:srgbClr val="FFFF00"/>
                </a:solidFill>
                <a:effectLst/>
                <a:uLnTx/>
                <a:uFillTx/>
                <a:latin typeface="Adobe Hebrew" panose="02040503050201020203" pitchFamily="18" charset="-79"/>
                <a:ea typeface="+mn-ea"/>
                <a:cs typeface="Adobe Hebrew" panose="02040503050201020203" pitchFamily="18" charset="-79"/>
              </a:rPr>
              <a:t> וֶהְיֵ֖ה </a:t>
            </a:r>
            <a:r>
              <a:rPr kumimoji="0" lang="he-IL" sz="6000" b="1" i="0" u="none" strike="noStrike" kern="1200" cap="none" spc="0" normalizeH="0" baseline="0" noProof="0" smtClean="0">
                <a:ln>
                  <a:noFill/>
                </a:ln>
                <a:solidFill>
                  <a:srgbClr val="FFFF00"/>
                </a:solidFill>
                <a:effectLst/>
                <a:uLnTx/>
                <a:uFillTx/>
                <a:latin typeface="Adobe Hebrew" panose="02040503050201020203" pitchFamily="18" charset="-79"/>
                <a:ea typeface="+mn-ea"/>
                <a:cs typeface="Adobe Hebrew" panose="02040503050201020203" pitchFamily="18" charset="-79"/>
              </a:rPr>
              <a:t>בְּרָכָֽה</a:t>
            </a:r>
            <a:endParaRPr kumimoji="0" lang="en-US" sz="6000" b="1" i="0" u="none" strike="noStrike" kern="1200" cap="none" spc="0" normalizeH="0" baseline="0" noProof="0">
              <a:ln>
                <a:noFill/>
              </a:ln>
              <a:solidFill>
                <a:srgbClr val="FFFF00"/>
              </a:solidFill>
              <a:effectLst/>
              <a:uLnTx/>
              <a:uFillTx/>
              <a:latin typeface="Adobe Hebrew" panose="02040503050201020203" pitchFamily="18" charset="-79"/>
              <a:ea typeface="+mn-ea"/>
              <a:cs typeface="Adobe Hebrew" panose="02040503050201020203" pitchFamily="18" charset="-79"/>
            </a:endParaRPr>
          </a:p>
        </p:txBody>
      </p:sp>
    </p:spTree>
    <p:extLst>
      <p:ext uri="{BB962C8B-B14F-4D97-AF65-F5344CB8AC3E}">
        <p14:creationId xmlns:p14="http://schemas.microsoft.com/office/powerpoint/2010/main" val="4269265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직사각형 3"/>
          <p:cNvSpPr/>
          <p:nvPr/>
        </p:nvSpPr>
        <p:spPr>
          <a:xfrm>
            <a:off x="311284" y="304269"/>
            <a:ext cx="11517549" cy="56323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FFFF00"/>
                </a:solidFill>
                <a:effectLst/>
                <a:uLnTx/>
                <a:uFillTx/>
                <a:latin typeface="Calibri" panose="020F0502020204030204"/>
                <a:ea typeface="+mn-ea"/>
                <a:cs typeface="+mn-cs"/>
              </a:rPr>
              <a:t>Kej. 15:1 / Abram berumur 85 tahun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smtClean="0">
              <a:ln>
                <a:noFill/>
              </a:ln>
              <a:solidFill>
                <a:srgbClr val="FFFF00"/>
              </a:solidFill>
              <a:effectLst/>
              <a:uLnTx/>
              <a:uFillTx/>
              <a:latin typeface="Calibri" panose="020F0502020204030204"/>
              <a:ea typeface="+mn-ea"/>
              <a:cs typeface="+mn-cs"/>
            </a:endParaRPr>
          </a:p>
          <a:p>
            <a:pPr lvl="0">
              <a:defRPr/>
            </a:pPr>
            <a:r>
              <a:rPr lang="en-US" sz="5400" b="1">
                <a:solidFill>
                  <a:srgbClr val="FFFF00"/>
                </a:solidFill>
              </a:rPr>
              <a:t>"Ya Tuhan Allah, apakah yang hendak Engkau kurniakan kepadaku? Sampai sekarang aku tidak mempunyai anak, dan </a:t>
            </a:r>
            <a:r>
              <a:rPr lang="en-US" sz="5400" b="1">
                <a:solidFill>
                  <a:srgbClr val="00B0F0"/>
                </a:solidFill>
              </a:rPr>
              <a:t>yang akan mewarisi rumahku </a:t>
            </a:r>
            <a:r>
              <a:rPr lang="en-US" sz="5400" b="1">
                <a:solidFill>
                  <a:srgbClr val="FFFF00"/>
                </a:solidFill>
              </a:rPr>
              <a:t>ialah Eliezer, orang Damsyik itu."</a:t>
            </a:r>
            <a:endParaRPr kumimoji="0" lang="en-US" sz="5400" b="1" i="0" u="none" strike="noStrike" kern="1200" cap="none" spc="0" normalizeH="0" baseline="0" noProof="0">
              <a:ln>
                <a:noFill/>
              </a:ln>
              <a:solidFill>
                <a:srgbClr val="FFFF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321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FFFF00"/>
                </a:solidFill>
                <a:latin typeface="Calibri" panose="020F0502020204030204"/>
                <a:ea typeface="+mn-ea"/>
                <a:cs typeface="+mn-cs"/>
              </a:rPr>
              <a:t>Patriarki dan Ahli Waris</a:t>
            </a:r>
            <a:br>
              <a:rPr lang="en-US" sz="5400" b="1" smtClean="0">
                <a:solidFill>
                  <a:srgbClr val="FFFF00"/>
                </a:solidFill>
                <a:latin typeface="Calibri" panose="020F0502020204030204"/>
                <a:ea typeface="+mn-ea"/>
                <a:cs typeface="+mn-cs"/>
              </a:rPr>
            </a:br>
            <a:r>
              <a:rPr lang="en-US" sz="4800" b="1" smtClean="0">
                <a:solidFill>
                  <a:schemeClr val="bg1"/>
                </a:solidFill>
                <a:latin typeface="Calibri" panose="020F0502020204030204"/>
                <a:ea typeface="+mn-ea"/>
                <a:cs typeface="+mn-cs"/>
              </a:rPr>
              <a:t>Pada Zaman Purbakala, k</a:t>
            </a:r>
            <a:r>
              <a:rPr lang="fi-FI" sz="4800" b="1" smtClean="0">
                <a:solidFill>
                  <a:schemeClr val="bg1"/>
                </a:solidFill>
                <a:latin typeface="Calibri" panose="020F0502020204030204"/>
                <a:ea typeface="+mn-ea"/>
                <a:cs typeface="+mn-cs"/>
              </a:rPr>
              <a:t>erajaan-kerajaan semakin melebar wilayah mereka</a:t>
            </a:r>
            <a:r>
              <a:rPr lang="en-US" sz="4800" b="1" smtClean="0">
                <a:solidFill>
                  <a:schemeClr val="bg1"/>
                </a:solidFill>
                <a:latin typeface="Calibri" panose="020F0502020204030204"/>
                <a:ea typeface="+mn-ea"/>
                <a:cs typeface="+mn-cs"/>
              </a:rPr>
              <a:t>, kaum-kaum semakin mengumpulkan kuasa mereka kepada satu orang iaitu Ketua Kaum dalam ancamannya.</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rPr>
              <a:t>Tekanan ancaman dalam dunia purbalaka adalah sama seperti kebiadaban serangan yang menyarankan tindakan binatang.</a:t>
            </a:r>
            <a:endParaRPr lang="en-US" sz="48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756270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a:solidFill>
                  <a:srgbClr val="FFFF00"/>
                </a:solidFill>
                <a:latin typeface="Calibri" panose="020F0502020204030204"/>
              </a:rPr>
              <a:t>Patriarki dan Ahli Waris</a:t>
            </a:r>
            <a:r>
              <a:rPr lang="en-US" sz="5400" b="1" smtClean="0">
                <a:solidFill>
                  <a:srgbClr val="FFFF00"/>
                </a:solidFill>
                <a:latin typeface="Calibri" panose="020F0502020204030204"/>
                <a:ea typeface="+mn-ea"/>
                <a:cs typeface="+mn-cs"/>
              </a:rPr>
              <a:t/>
            </a:r>
            <a:br>
              <a:rPr lang="en-US" sz="5400" b="1" smtClean="0">
                <a:solidFill>
                  <a:srgbClr val="FFFF00"/>
                </a:solidFill>
                <a:latin typeface="Calibri" panose="020F0502020204030204"/>
                <a:ea typeface="+mn-ea"/>
                <a:cs typeface="+mn-cs"/>
              </a:rPr>
            </a:br>
            <a:r>
              <a:rPr lang="en-US" sz="4800" b="1" smtClean="0">
                <a:solidFill>
                  <a:schemeClr val="bg1"/>
                </a:solidFill>
                <a:latin typeface="Calibri" panose="020F0502020204030204"/>
                <a:ea typeface="+mn-ea"/>
                <a:cs typeface="+mn-cs"/>
              </a:rPr>
              <a:t>Apakah </a:t>
            </a:r>
            <a:r>
              <a:rPr lang="en-US" sz="4800" b="1">
                <a:solidFill>
                  <a:schemeClr val="bg1"/>
                </a:solidFill>
                <a:latin typeface="Calibri" panose="020F0502020204030204"/>
                <a:ea typeface="+mn-ea"/>
                <a:cs typeface="+mn-cs"/>
              </a:rPr>
              <a:t>kebiadaban yang amat kejam dari </a:t>
            </a:r>
            <a:r>
              <a:rPr lang="en-US" sz="4800" b="1" smtClean="0">
                <a:solidFill>
                  <a:schemeClr val="bg1"/>
                </a:solidFill>
                <a:latin typeface="Calibri" panose="020F0502020204030204"/>
                <a:ea typeface="+mn-ea"/>
                <a:cs typeface="+mn-cs"/>
              </a:rPr>
              <a:t>kebiadaban-kebiadaban pada zaman Purbakala?</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rPr>
              <a:t>Semakin kelihatannya </a:t>
            </a:r>
            <a:r>
              <a:rPr lang="en-US" sz="4800" b="1">
                <a:solidFill>
                  <a:schemeClr val="bg1"/>
                </a:solidFill>
                <a:latin typeface="Calibri" panose="020F0502020204030204"/>
              </a:rPr>
              <a:t>cacat perilaku manusia, dan </a:t>
            </a:r>
            <a:r>
              <a:rPr lang="en-US" sz="4800" b="1" smtClean="0">
                <a:solidFill>
                  <a:schemeClr val="bg1"/>
                </a:solidFill>
                <a:latin typeface="Calibri" panose="020F0502020204030204"/>
              </a:rPr>
              <a:t>semakin </a:t>
            </a:r>
            <a:r>
              <a:rPr lang="en-US" sz="4800" b="1">
                <a:solidFill>
                  <a:schemeClr val="bg1"/>
                </a:solidFill>
                <a:latin typeface="Calibri" panose="020F0502020204030204"/>
              </a:rPr>
              <a:t>dianggap berbagai hal yang bersifat kompleks </a:t>
            </a:r>
            <a:r>
              <a:rPr lang="en-US" sz="4800" b="1" smtClean="0">
                <a:solidFill>
                  <a:schemeClr val="bg1"/>
                </a:solidFill>
                <a:latin typeface="Calibri" panose="020F0502020204030204"/>
              </a:rPr>
              <a:t>di bumi, dan juga sema​kin tiada kesabaran </a:t>
            </a:r>
            <a:r>
              <a:rPr lang="en-US" sz="4800" b="1">
                <a:solidFill>
                  <a:schemeClr val="bg1"/>
                </a:solidFill>
                <a:latin typeface="Calibri" panose="020F0502020204030204"/>
              </a:rPr>
              <a:t>​untuk memegang kuasa yang mahasempurna.</a:t>
            </a:r>
            <a:endParaRPr lang="en-US" sz="48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9242104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a:solidFill>
                  <a:srgbClr val="FFFF00"/>
                </a:solidFill>
                <a:latin typeface="Calibri" panose="020F0502020204030204"/>
              </a:rPr>
              <a:t>Patriarki dan Ahli Waris</a:t>
            </a:r>
            <a:r>
              <a:rPr lang="en-US" sz="5400" b="1" smtClean="0">
                <a:solidFill>
                  <a:srgbClr val="FFFF00"/>
                </a:solidFill>
                <a:latin typeface="Calibri" panose="020F0502020204030204"/>
                <a:ea typeface="+mn-ea"/>
                <a:cs typeface="+mn-cs"/>
              </a:rPr>
              <a:t/>
            </a:r>
            <a:br>
              <a:rPr lang="en-US" sz="5400" b="1" smtClean="0">
                <a:solidFill>
                  <a:srgbClr val="FFFF00"/>
                </a:solidFill>
                <a:latin typeface="Calibri" panose="020F0502020204030204"/>
                <a:ea typeface="+mn-ea"/>
                <a:cs typeface="+mn-cs"/>
              </a:rPr>
            </a:br>
            <a:r>
              <a:rPr lang="en-US" sz="5400" b="1" smtClean="0">
                <a:solidFill>
                  <a:schemeClr val="bg1"/>
                </a:solidFill>
                <a:latin typeface="Calibri" panose="020F0502020204030204"/>
                <a:ea typeface="+mn-ea"/>
                <a:cs typeface="+mn-cs"/>
              </a:rPr>
              <a:t>Sifat keinginan manusia itu </a:t>
            </a:r>
            <a:r>
              <a:rPr lang="en-US" sz="5400" b="1">
                <a:solidFill>
                  <a:schemeClr val="bg1"/>
                </a:solidFill>
                <a:latin typeface="Calibri" panose="020F0502020204030204"/>
                <a:ea typeface="+mn-ea"/>
                <a:cs typeface="+mn-cs"/>
              </a:rPr>
              <a:t>berujung kebuasan dan </a:t>
            </a:r>
            <a:r>
              <a:rPr lang="en-US" sz="5400" b="1" smtClean="0">
                <a:solidFill>
                  <a:schemeClr val="bg1"/>
                </a:solidFill>
                <a:latin typeface="Calibri" panose="020F0502020204030204"/>
                <a:ea typeface="+mn-ea"/>
                <a:cs typeface="+mn-cs"/>
              </a:rPr>
              <a:t>kebiabadan.</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a:solidFill>
                  <a:schemeClr val="bg1"/>
                </a:solidFill>
                <a:latin typeface="Calibri" panose="020F0502020204030204"/>
              </a:rPr>
              <a:t>Martabat Manusia dihancurkan dalam kekerasan untuk mengambil kekutanan.</a:t>
            </a:r>
            <a:br>
              <a:rPr lang="en-US" sz="4800" b="1">
                <a:solidFill>
                  <a:schemeClr val="bg1"/>
                </a:solidFill>
                <a:latin typeface="Calibri" panose="020F0502020204030204"/>
              </a:rPr>
            </a:br>
            <a:r>
              <a:rPr lang="en-US" sz="4800" b="1">
                <a:solidFill>
                  <a:schemeClr val="bg1"/>
                </a:solidFill>
                <a:latin typeface="Calibri" panose="020F0502020204030204"/>
              </a:rPr>
              <a:t>Oleh sebab itu kaum-kaum mementingkan anak lelaki yang akan </a:t>
            </a:r>
            <a:r>
              <a:rPr lang="en-US" altLang="ko-KR" sz="4800" b="1">
                <a:solidFill>
                  <a:schemeClr val="bg1"/>
                </a:solidFill>
                <a:latin typeface="Calibri" panose="020F0502020204030204"/>
              </a:rPr>
              <a:t>berperang</a:t>
            </a:r>
            <a:r>
              <a:rPr lang="ko-KR" altLang="en-US" sz="4800" b="1">
                <a:solidFill>
                  <a:schemeClr val="bg1"/>
                </a:solidFill>
                <a:latin typeface="Calibri" panose="020F0502020204030204"/>
              </a:rPr>
              <a:t> </a:t>
            </a:r>
            <a:r>
              <a:rPr lang="en-US" sz="4800" b="1">
                <a:solidFill>
                  <a:schemeClr val="bg1"/>
                </a:solidFill>
                <a:latin typeface="Calibri" panose="020F0502020204030204"/>
              </a:rPr>
              <a:t>.</a:t>
            </a:r>
            <a:endParaRPr lang="en-US" sz="48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931677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a:solidFill>
                  <a:srgbClr val="FFFF00"/>
                </a:solidFill>
                <a:latin typeface="Calibri" panose="020F0502020204030204"/>
              </a:rPr>
              <a:t>Patriarki dan Ahli Waris </a:t>
            </a:r>
            <a:r>
              <a:rPr lang="en-US" sz="5400" b="1" smtClean="0">
                <a:solidFill>
                  <a:srgbClr val="FFFF00"/>
                </a:solidFill>
                <a:latin typeface="Calibri" panose="020F0502020204030204"/>
              </a:rPr>
              <a:t/>
            </a:r>
            <a:br>
              <a:rPr lang="en-US" sz="5400" b="1" smtClean="0">
                <a:solidFill>
                  <a:srgbClr val="FFFF00"/>
                </a:solidFill>
                <a:latin typeface="Calibri" panose="020F0502020204030204"/>
              </a:rPr>
            </a:br>
            <a:r>
              <a:rPr lang="en-US" sz="4800" b="1" smtClean="0">
                <a:solidFill>
                  <a:schemeClr val="bg1"/>
                </a:solidFill>
                <a:latin typeface="+mn-lt"/>
                <a:ea typeface="+mn-ea"/>
                <a:cs typeface="+mn-cs"/>
              </a:rPr>
              <a:t>Mereka </a:t>
            </a:r>
            <a:r>
              <a:rPr lang="en-US" sz="4800" b="1">
                <a:solidFill>
                  <a:schemeClr val="bg1"/>
                </a:solidFill>
                <a:latin typeface="+mn-lt"/>
                <a:ea typeface="+mn-ea"/>
                <a:cs typeface="+mn-cs"/>
              </a:rPr>
              <a:t>membuat </a:t>
            </a:r>
            <a:r>
              <a:rPr lang="en-US" sz="4800" b="1" smtClean="0">
                <a:solidFill>
                  <a:schemeClr val="bg1"/>
                </a:solidFill>
                <a:latin typeface="+mn-lt"/>
                <a:ea typeface="+mn-ea"/>
                <a:cs typeface="+mn-cs"/>
              </a:rPr>
              <a:t>patriarki menurut </a:t>
            </a:r>
            <a:r>
              <a:rPr lang="en-US" sz="4800" b="1">
                <a:solidFill>
                  <a:schemeClr val="bg1"/>
                </a:solidFill>
                <a:latin typeface="+mn-lt"/>
                <a:ea typeface="+mn-ea"/>
                <a:cs typeface="+mn-cs"/>
              </a:rPr>
              <a:t>keperluan komuniti </a:t>
            </a:r>
            <a:r>
              <a:rPr lang="en-US" sz="4800" b="1" smtClean="0">
                <a:solidFill>
                  <a:schemeClr val="bg1"/>
                </a:solidFill>
                <a:latin typeface="+mn-lt"/>
                <a:ea typeface="+mn-ea"/>
                <a:cs typeface="+mn-cs"/>
              </a:rPr>
              <a:t>dalam dunia kebiadabannya iaitu kuasa yang mahasempura dengan keganasan.</a:t>
            </a:r>
            <a:r>
              <a:rPr lang="en-US" sz="4800" b="1">
                <a:solidFill>
                  <a:schemeClr val="bg1"/>
                </a:solidFill>
                <a:latin typeface="+mn-lt"/>
                <a:ea typeface="+mn-ea"/>
                <a:cs typeface="+mn-cs"/>
              </a:rPr>
              <a:t/>
            </a:r>
            <a:br>
              <a:rPr lang="en-US" sz="4800" b="1">
                <a:solidFill>
                  <a:schemeClr val="bg1"/>
                </a:solidFill>
                <a:latin typeface="+mn-lt"/>
                <a:ea typeface="+mn-ea"/>
                <a:cs typeface="+mn-cs"/>
              </a:rPr>
            </a:br>
            <a:r>
              <a:rPr lang="en-US" sz="4800" b="1">
                <a:solidFill>
                  <a:schemeClr val="bg1"/>
                </a:solidFill>
                <a:latin typeface="+mn-lt"/>
                <a:ea typeface="+mn-ea"/>
                <a:cs typeface="+mn-cs"/>
              </a:rPr>
              <a:t>Jika </a:t>
            </a:r>
            <a:r>
              <a:rPr lang="en-US" sz="4800" b="1" smtClean="0">
                <a:solidFill>
                  <a:schemeClr val="bg1"/>
                </a:solidFill>
                <a:latin typeface="+mn-lt"/>
                <a:ea typeface="+mn-ea"/>
                <a:cs typeface="+mn-cs"/>
              </a:rPr>
              <a:t>ketuanya tidak </a:t>
            </a:r>
            <a:r>
              <a:rPr lang="en-US" sz="4800" b="1">
                <a:solidFill>
                  <a:schemeClr val="bg1"/>
                </a:solidFill>
                <a:latin typeface="+mn-lt"/>
                <a:ea typeface="+mn-ea"/>
                <a:cs typeface="+mn-cs"/>
              </a:rPr>
              <a:t>mempunyai </a:t>
            </a:r>
            <a:r>
              <a:rPr lang="en-US" sz="4800" b="1" smtClean="0">
                <a:solidFill>
                  <a:schemeClr val="bg1"/>
                </a:solidFill>
                <a:latin typeface="+mn-lt"/>
                <a:ea typeface="+mn-ea"/>
                <a:cs typeface="+mn-cs"/>
              </a:rPr>
              <a:t>anak, anak lelaki melalui Pengangkatan atau dari Hambapun boleh mendapat patriaki yang akan </a:t>
            </a:r>
            <a:r>
              <a:rPr lang="en-US" altLang="ko-KR" sz="4800" b="1" smtClean="0">
                <a:solidFill>
                  <a:schemeClr val="bg1"/>
                </a:solidFill>
                <a:latin typeface="+mn-lt"/>
                <a:ea typeface="+mn-ea"/>
                <a:cs typeface="+mn-cs"/>
              </a:rPr>
              <a:t>mewarisi</a:t>
            </a:r>
            <a:r>
              <a:rPr lang="ko-KR" altLang="en-US" sz="4800" b="1" smtClean="0">
                <a:solidFill>
                  <a:schemeClr val="bg1"/>
                </a:solidFill>
                <a:latin typeface="+mn-lt"/>
                <a:ea typeface="+mn-ea"/>
                <a:cs typeface="+mn-cs"/>
              </a:rPr>
              <a:t> </a:t>
            </a:r>
            <a:r>
              <a:rPr lang="en-US" altLang="ko-KR" sz="4800" b="1" smtClean="0">
                <a:solidFill>
                  <a:schemeClr val="bg1"/>
                </a:solidFill>
                <a:latin typeface="+mn-lt"/>
                <a:ea typeface="+mn-ea"/>
                <a:cs typeface="+mn-cs"/>
              </a:rPr>
              <a:t>harta benda daripadanya.</a:t>
            </a:r>
            <a:endParaRPr lang="en-US" sz="4800" b="1">
              <a:solidFill>
                <a:schemeClr val="bg1"/>
              </a:solidFill>
              <a:latin typeface="+mn-lt"/>
              <a:ea typeface="+mn-ea"/>
              <a:cs typeface="+mn-cs"/>
            </a:endParaRPr>
          </a:p>
        </p:txBody>
      </p:sp>
    </p:spTree>
    <p:extLst>
      <p:ext uri="{BB962C8B-B14F-4D97-AF65-F5344CB8AC3E}">
        <p14:creationId xmlns:p14="http://schemas.microsoft.com/office/powerpoint/2010/main" val="3841598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smtClean="0">
                <a:solidFill>
                  <a:srgbClr val="FFFF00"/>
                </a:solidFill>
                <a:latin typeface="Times New Roman" panose="02020603050405020304" pitchFamily="18" charset="0"/>
                <a:ea typeface="+mn-ea"/>
              </a:rPr>
              <a:t>צְדָקָה</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41959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15:5-8 </a:t>
            </a:r>
            <a:r>
              <a:rPr lang="en-US" altLang="ko-KR" sz="5400" b="1">
                <a:solidFill>
                  <a:srgbClr val="FF0000"/>
                </a:solidFill>
                <a:latin typeface="Calibri" panose="020F0502020204030204"/>
                <a:ea typeface="+mn-ea"/>
                <a:cs typeface="+mn-cs"/>
              </a:rPr>
              <a:t>/ </a:t>
            </a:r>
            <a:r>
              <a:rPr lang="en-US" altLang="ko-KR" sz="5400" b="1" smtClean="0">
                <a:solidFill>
                  <a:srgbClr val="FF0000"/>
                </a:solidFill>
                <a:latin typeface="Calibri" panose="020F0502020204030204"/>
                <a:ea typeface="+mn-ea"/>
                <a:cs typeface="+mn-cs"/>
              </a:rPr>
              <a:t>Perbenaran</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b="1" smtClean="0">
                <a:solidFill>
                  <a:srgbClr val="FFFF00"/>
                </a:solidFill>
                <a:latin typeface="Calibri" panose="020F0502020204030204"/>
                <a:ea typeface="+mn-ea"/>
                <a:cs typeface="+mn-cs"/>
              </a:rPr>
              <a:t>5 Kemudian </a:t>
            </a:r>
            <a:r>
              <a:rPr lang="en-US" altLang="ko-KR" b="1">
                <a:solidFill>
                  <a:srgbClr val="FFFF00"/>
                </a:solidFill>
                <a:latin typeface="Calibri" panose="020F0502020204030204"/>
                <a:ea typeface="+mn-ea"/>
                <a:cs typeface="+mn-cs"/>
              </a:rPr>
              <a:t>Dia membawa Abram keluar dan berfirman, "</a:t>
            </a:r>
            <a:r>
              <a:rPr lang="en-US" altLang="ko-KR" b="1">
                <a:solidFill>
                  <a:schemeClr val="bg1"/>
                </a:solidFill>
                <a:latin typeface="Calibri" panose="020F0502020204030204"/>
                <a:ea typeface="+mn-ea"/>
                <a:cs typeface="+mn-cs"/>
              </a:rPr>
              <a:t>Menengadahlah ke langit dan hitunglah bintang</a:t>
            </a:r>
            <a:r>
              <a:rPr lang="en-US" altLang="ko-KR" b="1">
                <a:solidFill>
                  <a:srgbClr val="FFFF00"/>
                </a:solidFill>
                <a:latin typeface="Calibri" panose="020F0502020204030204"/>
                <a:ea typeface="+mn-ea"/>
                <a:cs typeface="+mn-cs"/>
              </a:rPr>
              <a:t> jika kamu dapat menghitungnya." Firman-Nya kepadanya, </a:t>
            </a:r>
            <a:r>
              <a:rPr lang="en-US" altLang="ko-KR" b="1">
                <a:solidFill>
                  <a:schemeClr val="bg1"/>
                </a:solidFill>
                <a:latin typeface="Calibri" panose="020F0502020204030204"/>
                <a:ea typeface="+mn-ea"/>
                <a:cs typeface="+mn-cs"/>
              </a:rPr>
              <a:t>"Demikianlah banyaknya keturunanmu kelak." </a:t>
            </a:r>
            <a:br>
              <a:rPr lang="en-US" altLang="ko-KR" b="1">
                <a:solidFill>
                  <a:schemeClr val="bg1"/>
                </a:solidFill>
                <a:latin typeface="Calibri" panose="020F0502020204030204"/>
                <a:ea typeface="+mn-ea"/>
                <a:cs typeface="+mn-cs"/>
              </a:rPr>
            </a:br>
            <a:r>
              <a:rPr lang="en-US" altLang="ko-KR" b="1" smtClean="0">
                <a:solidFill>
                  <a:srgbClr val="00B0F0"/>
                </a:solidFill>
                <a:latin typeface="Calibri" panose="020F0502020204030204"/>
                <a:ea typeface="+mn-ea"/>
                <a:cs typeface="+mn-cs"/>
              </a:rPr>
              <a:t>6 Lalu </a:t>
            </a:r>
            <a:r>
              <a:rPr lang="en-US" altLang="ko-KR" b="1">
                <a:solidFill>
                  <a:srgbClr val="00B0F0"/>
                </a:solidFill>
                <a:latin typeface="Calibri" panose="020F0502020204030204"/>
                <a:ea typeface="+mn-ea"/>
                <a:cs typeface="+mn-cs"/>
              </a:rPr>
              <a:t>Abram percaya kepada Tuhan dan Tuhan memperhitungkan hal itu baginya sebagai </a:t>
            </a:r>
            <a:r>
              <a:rPr lang="en-US" altLang="ko-KR" b="1" smtClean="0">
                <a:solidFill>
                  <a:srgbClr val="00B0F0"/>
                </a:solidFill>
                <a:latin typeface="Calibri" panose="020F0502020204030204"/>
                <a:ea typeface="+mn-ea"/>
                <a:cs typeface="+mn-cs"/>
              </a:rPr>
              <a:t>perbenaran. </a:t>
            </a:r>
            <a:endParaRPr lang="en-US" sz="28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1197420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Perbenaran </a:t>
            </a:r>
            <a:r>
              <a:rPr lang="en-US" altLang="ko-KR" sz="5400" b="1" smtClean="0">
                <a:solidFill>
                  <a:srgbClr val="FF0000"/>
                </a:solidFill>
                <a:latin typeface="Calibri" panose="020F0502020204030204"/>
                <a:ea typeface="+mn-ea"/>
                <a:cs typeface="+mn-cs"/>
              </a:rPr>
              <a:t>Abraham </a:t>
            </a:r>
            <a:br>
              <a:rPr lang="en-US" altLang="ko-KR" sz="5400" b="1" smtClean="0">
                <a:solidFill>
                  <a:srgbClr val="FF0000"/>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Rom 4:3</a:t>
            </a:r>
            <a:br>
              <a:rPr lang="en-US" altLang="ko-KR" sz="4800" b="1" smtClean="0">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Gal. 3:6</a:t>
            </a:r>
            <a:br>
              <a:rPr lang="en-US" altLang="ko-KR" sz="4800" b="1" smtClean="0">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Yak</a:t>
            </a:r>
            <a:r>
              <a:rPr lang="en-US" altLang="ko-KR" sz="4800" b="1">
                <a:solidFill>
                  <a:schemeClr val="bg1"/>
                </a:solidFill>
                <a:latin typeface="Calibri" panose="020F0502020204030204"/>
                <a:ea typeface="+mn-ea"/>
                <a:cs typeface="+mn-cs"/>
              </a:rPr>
              <a:t>. </a:t>
            </a:r>
            <a:r>
              <a:rPr lang="en-US" altLang="ko-KR" sz="4800" b="1" smtClean="0">
                <a:solidFill>
                  <a:schemeClr val="bg1"/>
                </a:solidFill>
                <a:latin typeface="Calibri" panose="020F0502020204030204"/>
                <a:ea typeface="+mn-ea"/>
                <a:cs typeface="+mn-cs"/>
              </a:rPr>
              <a:t>2:23</a:t>
            </a:r>
            <a:br>
              <a:rPr lang="en-US" altLang="ko-KR" sz="4800" b="1" smtClean="0">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Ibr. 11:19</a:t>
            </a:r>
            <a:endParaRPr lang="en-US" sz="4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787039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Perbenaran </a:t>
            </a:r>
            <a:r>
              <a:rPr lang="en-US" altLang="ko-KR" sz="5400" b="1" smtClean="0">
                <a:solidFill>
                  <a:srgbClr val="FF0000"/>
                </a:solidFill>
                <a:latin typeface="Calibri" panose="020F0502020204030204"/>
                <a:ea typeface="+mn-ea"/>
                <a:cs typeface="+mn-cs"/>
              </a:rPr>
              <a:t>Abraham</a:t>
            </a:r>
            <a:br>
              <a:rPr lang="en-US" altLang="ko-KR" sz="5400" b="1" smtClean="0">
                <a:solidFill>
                  <a:srgbClr val="FF0000"/>
                </a:solidFill>
                <a:latin typeface="Calibri" panose="020F0502020204030204"/>
                <a:ea typeface="+mn-ea"/>
                <a:cs typeface="+mn-cs"/>
              </a:rPr>
            </a:br>
            <a:r>
              <a:rPr lang="en-US" altLang="ko-KR" b="1" smtClean="0">
                <a:solidFill>
                  <a:schemeClr val="bg1"/>
                </a:solidFill>
                <a:latin typeface="+mn-lt"/>
                <a:ea typeface="+mn-ea"/>
                <a:cs typeface="+mn-cs"/>
              </a:rPr>
              <a:t>Kej 12:4 - </a:t>
            </a:r>
            <a:r>
              <a:rPr lang="en-US" b="1" baseline="30000">
                <a:solidFill>
                  <a:schemeClr val="bg1"/>
                </a:solidFill>
                <a:latin typeface="+mn-lt"/>
              </a:rPr>
              <a:t>4</a:t>
            </a:r>
            <a:r>
              <a:rPr lang="en-US" b="1">
                <a:solidFill>
                  <a:schemeClr val="bg1"/>
                </a:solidFill>
                <a:latin typeface="+mn-lt"/>
              </a:rPr>
              <a:t>Maka berangkatlah Abram seperti yang Tuhan firmankan kepadanya, dan </a:t>
            </a:r>
            <a:r>
              <a:rPr lang="en-US" b="1" smtClean="0">
                <a:solidFill>
                  <a:schemeClr val="bg1"/>
                </a:solidFill>
                <a:latin typeface="+mn-lt"/>
              </a:rPr>
              <a:t>Lot </a:t>
            </a:r>
            <a:r>
              <a:rPr lang="en-US" b="1">
                <a:solidFill>
                  <a:schemeClr val="bg1"/>
                </a:solidFill>
                <a:latin typeface="+mn-lt"/>
              </a:rPr>
              <a:t>turut pergi bersama-samanya. Abram berumur tujuh puluh lima tahun sewaktu dia meninggalkan Haran</a:t>
            </a:r>
            <a:r>
              <a:rPr lang="en-US" b="1" smtClean="0">
                <a:solidFill>
                  <a:schemeClr val="bg1"/>
                </a:solidFill>
                <a:latin typeface="+mn-lt"/>
              </a:rPr>
              <a:t>.</a:t>
            </a:r>
            <a:br>
              <a:rPr lang="en-US" b="1" smtClean="0">
                <a:solidFill>
                  <a:schemeClr val="bg1"/>
                </a:solidFill>
                <a:latin typeface="+mn-lt"/>
              </a:rPr>
            </a:br>
            <a:r>
              <a:rPr lang="en-US" altLang="ko-KR" b="1">
                <a:solidFill>
                  <a:schemeClr val="bg1"/>
                </a:solidFill>
                <a:latin typeface="+mn-lt"/>
              </a:rPr>
              <a:t>Kej </a:t>
            </a:r>
            <a:r>
              <a:rPr lang="en-US" altLang="ko-KR" b="1" smtClean="0">
                <a:solidFill>
                  <a:schemeClr val="bg1"/>
                </a:solidFill>
                <a:latin typeface="+mn-lt"/>
              </a:rPr>
              <a:t>15:6 - </a:t>
            </a:r>
            <a:r>
              <a:rPr lang="en-US" b="1" baseline="30000" smtClean="0">
                <a:solidFill>
                  <a:schemeClr val="bg1"/>
                </a:solidFill>
                <a:latin typeface="+mn-lt"/>
              </a:rPr>
              <a:t>6</a:t>
            </a:r>
            <a:r>
              <a:rPr lang="en-US" b="1" smtClean="0">
                <a:solidFill>
                  <a:schemeClr val="bg1"/>
                </a:solidFill>
                <a:latin typeface="+mn-lt"/>
              </a:rPr>
              <a:t>Lalu </a:t>
            </a:r>
            <a:r>
              <a:rPr lang="en-US" b="1">
                <a:solidFill>
                  <a:schemeClr val="bg1"/>
                </a:solidFill>
                <a:latin typeface="+mn-lt"/>
              </a:rPr>
              <a:t>Abram percaya kepada Tuhan dan Tuhan memperhitungkan hal itu baginya sebagai perbenaran.</a:t>
            </a:r>
            <a:r>
              <a:rPr lang="en-US" b="1" smtClean="0">
                <a:solidFill>
                  <a:schemeClr val="bg1"/>
                </a:solidFill>
                <a:latin typeface="+mn-lt"/>
              </a:rPr>
              <a:t/>
            </a:r>
            <a:br>
              <a:rPr lang="en-US" b="1" smtClean="0">
                <a:solidFill>
                  <a:schemeClr val="bg1"/>
                </a:solidFill>
                <a:latin typeface="+mn-lt"/>
              </a:rPr>
            </a:br>
            <a:r>
              <a:rPr lang="en-US" altLang="ko-KR" sz="4800" b="1">
                <a:solidFill>
                  <a:srgbClr val="FFFF00"/>
                </a:solidFill>
                <a:latin typeface="Calibri" panose="020F0502020204030204"/>
                <a:ea typeface="+mn-ea"/>
                <a:cs typeface="+mn-cs"/>
              </a:rPr>
              <a:t/>
            </a:r>
            <a:br>
              <a:rPr lang="en-US" altLang="ko-KR" sz="4800" b="1">
                <a:solidFill>
                  <a:srgbClr val="FFFF00"/>
                </a:solidFill>
                <a:latin typeface="Calibri" panose="020F0502020204030204"/>
                <a:ea typeface="+mn-ea"/>
                <a:cs typeface="+mn-cs"/>
              </a:rPr>
            </a:br>
            <a:endParaRPr lang="en-US" sz="2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24007017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Perbenaran </a:t>
            </a:r>
            <a:r>
              <a:rPr lang="en-US" altLang="ko-KR" sz="5400" b="1" smtClean="0">
                <a:solidFill>
                  <a:srgbClr val="FF0000"/>
                </a:solidFill>
                <a:latin typeface="Calibri" panose="020F0502020204030204"/>
                <a:ea typeface="+mn-ea"/>
                <a:cs typeface="+mn-cs"/>
              </a:rPr>
              <a:t>Abraham</a:t>
            </a:r>
            <a:br>
              <a:rPr lang="en-US" altLang="ko-KR" sz="5400" b="1" smtClean="0">
                <a:solidFill>
                  <a:srgbClr val="FF0000"/>
                </a:solidFill>
                <a:latin typeface="Calibri" panose="020F0502020204030204"/>
                <a:ea typeface="+mn-ea"/>
                <a:cs typeface="+mn-cs"/>
              </a:rPr>
            </a:br>
            <a:r>
              <a:rPr lang="en-US" altLang="ko-KR" b="1" smtClean="0">
                <a:solidFill>
                  <a:schemeClr val="bg1"/>
                </a:solidFill>
                <a:latin typeface="+mn-lt"/>
                <a:ea typeface="+mn-ea"/>
                <a:cs typeface="+mn-cs"/>
              </a:rPr>
              <a:t>Kej 22:10 - </a:t>
            </a:r>
            <a:r>
              <a:rPr lang="en-US" b="1" baseline="30000">
                <a:solidFill>
                  <a:schemeClr val="bg1"/>
                </a:solidFill>
                <a:latin typeface="+mn-lt"/>
              </a:rPr>
              <a:t>10</a:t>
            </a:r>
            <a:r>
              <a:rPr lang="en-US" b="1">
                <a:solidFill>
                  <a:schemeClr val="bg1"/>
                </a:solidFill>
                <a:latin typeface="+mn-lt"/>
              </a:rPr>
              <a:t>Kemudian Abraham menghulurkan tangannya, mengambil pisau untuk menyembelih anaknya.</a:t>
            </a:r>
            <a:r>
              <a:rPr lang="en-US" smtClean="0">
                <a:solidFill>
                  <a:schemeClr val="bg1"/>
                </a:solidFill>
                <a:latin typeface="+mn-lt"/>
              </a:rPr>
              <a:t/>
            </a:r>
            <a:br>
              <a:rPr lang="en-US" smtClean="0">
                <a:solidFill>
                  <a:schemeClr val="bg1"/>
                </a:solidFill>
                <a:latin typeface="+mn-lt"/>
              </a:rPr>
            </a:br>
            <a:r>
              <a:rPr lang="en-US" altLang="ko-KR" sz="4800" b="1">
                <a:solidFill>
                  <a:srgbClr val="FFFF00"/>
                </a:solidFill>
                <a:latin typeface="Calibri" panose="020F0502020204030204"/>
                <a:ea typeface="+mn-ea"/>
                <a:cs typeface="+mn-cs"/>
              </a:rPr>
              <a:t/>
            </a:r>
            <a:br>
              <a:rPr lang="en-US" altLang="ko-KR" sz="4800" b="1">
                <a:solidFill>
                  <a:srgbClr val="FFFF00"/>
                </a:solidFill>
                <a:latin typeface="Calibri" panose="020F0502020204030204"/>
                <a:ea typeface="+mn-ea"/>
                <a:cs typeface="+mn-cs"/>
              </a:rPr>
            </a:br>
            <a:endParaRPr lang="en-US" sz="2800" b="1">
              <a:solidFill>
                <a:srgbClr val="FFFF00"/>
              </a:solidFill>
              <a:latin typeface="Calibri" panose="020F0502020204030204"/>
              <a:ea typeface="+mn-ea"/>
              <a:cs typeface="+mn-cs"/>
            </a:endParaRPr>
          </a:p>
        </p:txBody>
      </p:sp>
    </p:spTree>
    <p:extLst>
      <p:ext uri="{BB962C8B-B14F-4D97-AF65-F5344CB8AC3E}">
        <p14:creationId xmlns:p14="http://schemas.microsoft.com/office/powerpoint/2010/main" val="872019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 שְׁמֹנָ֤ה עָשָׂר֙ וּשְׁלֹ֣שׁ מֵאֹ֔ות</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
        <p:nvSpPr>
          <p:cNvPr id="3" name="제목 1"/>
          <p:cNvSpPr txBox="1">
            <a:spLocks/>
          </p:cNvSpPr>
          <p:nvPr/>
        </p:nvSpPr>
        <p:spPr>
          <a:xfrm>
            <a:off x="365051" y="322522"/>
            <a:ext cx="11802139" cy="65283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altLang="ko-KR" sz="5400" b="1" smtClean="0">
                <a:solidFill>
                  <a:srgbClr val="FF0000"/>
                </a:solidFill>
                <a:latin typeface="Calibri" panose="020F0502020204030204"/>
                <a:ea typeface="+mn-ea"/>
                <a:cs typeface="+mn-cs"/>
              </a:rPr>
              <a:t>Kej. 14</a:t>
            </a:r>
            <a:endParaRPr lang="en-US" sz="4800" b="1">
              <a:solidFill>
                <a:srgbClr val="FF0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615100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0000"/>
                </a:solidFill>
                <a:latin typeface="Calibri" panose="020F0502020204030204"/>
                <a:ea typeface="+mn-ea"/>
                <a:cs typeface="+mn-cs"/>
              </a:rPr>
              <a:t>Kej 22:16-19 / Perbenaran Abraham</a:t>
            </a:r>
            <a:br>
              <a:rPr lang="en-US" altLang="ko-KR" sz="5400" b="1" smtClean="0">
                <a:solidFill>
                  <a:srgbClr val="FF0000"/>
                </a:solidFill>
                <a:latin typeface="Calibri" panose="020F0502020204030204"/>
                <a:ea typeface="+mn-ea"/>
                <a:cs typeface="+mn-cs"/>
              </a:rPr>
            </a:br>
            <a:r>
              <a:rPr lang="en-US" b="1" smtClean="0">
                <a:solidFill>
                  <a:schemeClr val="bg1"/>
                </a:solidFill>
                <a:latin typeface="+mn-lt"/>
              </a:rPr>
              <a:t>“…..</a:t>
            </a:r>
            <a:r>
              <a:rPr lang="en-US" b="1" baseline="30000" smtClean="0">
                <a:solidFill>
                  <a:schemeClr val="bg1"/>
                </a:solidFill>
                <a:latin typeface="+mn-lt"/>
              </a:rPr>
              <a:t>17</a:t>
            </a:r>
            <a:r>
              <a:rPr lang="en-US" b="1" smtClean="0">
                <a:solidFill>
                  <a:schemeClr val="bg1"/>
                </a:solidFill>
                <a:latin typeface="+mn-lt"/>
              </a:rPr>
              <a:t>maka </a:t>
            </a:r>
            <a:r>
              <a:rPr lang="en-US" b="1">
                <a:solidFill>
                  <a:schemeClr val="bg1"/>
                </a:solidFill>
                <a:latin typeface="+mn-lt"/>
              </a:rPr>
              <a:t>pastilah Aku memberkatimu dan pastilah Aku memperbanyak keturunanmu seperti </a:t>
            </a:r>
            <a:r>
              <a:rPr lang="en-US" b="1">
                <a:solidFill>
                  <a:srgbClr val="FF0000"/>
                </a:solidFill>
                <a:latin typeface="+mn-lt"/>
              </a:rPr>
              <a:t>bintang di langit dan seperti pasir di tepi laut. </a:t>
            </a:r>
            <a:r>
              <a:rPr lang="en-US" b="1">
                <a:solidFill>
                  <a:schemeClr val="bg1"/>
                </a:solidFill>
                <a:latin typeface="+mn-lt"/>
              </a:rPr>
              <a:t>Keturunanmu akan menguasai segala pintu </a:t>
            </a:r>
            <a:r>
              <a:rPr lang="en-US" b="1" smtClean="0">
                <a:solidFill>
                  <a:schemeClr val="bg1"/>
                </a:solidFill>
                <a:latin typeface="+mn-lt"/>
              </a:rPr>
              <a:t>gerbang</a:t>
            </a:r>
            <a:r>
              <a:rPr lang="en-US" b="1">
                <a:solidFill>
                  <a:schemeClr val="bg1"/>
                </a:solidFill>
                <a:latin typeface="+mn-lt"/>
              </a:rPr>
              <a:t> musuh mereka, </a:t>
            </a:r>
            <a:r>
              <a:rPr lang="en-US" b="1" baseline="30000" smtClean="0">
                <a:solidFill>
                  <a:schemeClr val="bg1"/>
                </a:solidFill>
                <a:latin typeface="+mn-lt"/>
              </a:rPr>
              <a:t>18</a:t>
            </a:r>
            <a:r>
              <a:rPr lang="en-US" b="1" smtClean="0">
                <a:solidFill>
                  <a:schemeClr val="bg1"/>
                </a:solidFill>
                <a:latin typeface="+mn-lt"/>
              </a:rPr>
              <a:t>dan </a:t>
            </a:r>
            <a:r>
              <a:rPr lang="en-US" b="1">
                <a:solidFill>
                  <a:schemeClr val="bg1"/>
                </a:solidFill>
                <a:latin typeface="+mn-lt"/>
              </a:rPr>
              <a:t>melalui benihmu semua bangsa di bumi akan diberkati, kerana kamu telah mematuhi kata-kata-Ku." </a:t>
            </a:r>
            <a:endParaRPr lang="en-US" b="1">
              <a:solidFill>
                <a:schemeClr val="bg1"/>
              </a:solidFill>
              <a:latin typeface="+mn-lt"/>
              <a:ea typeface="+mn-ea"/>
              <a:cs typeface="+mn-cs"/>
            </a:endParaRPr>
          </a:p>
        </p:txBody>
      </p:sp>
    </p:spTree>
    <p:extLst>
      <p:ext uri="{BB962C8B-B14F-4D97-AF65-F5344CB8AC3E}">
        <p14:creationId xmlns:p14="http://schemas.microsoft.com/office/powerpoint/2010/main" val="2479797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15:5-8 </a:t>
            </a:r>
            <a:r>
              <a:rPr lang="en-US" altLang="ko-KR" sz="5400" b="1">
                <a:solidFill>
                  <a:srgbClr val="FF0000"/>
                </a:solidFill>
                <a:latin typeface="Calibri" panose="020F0502020204030204"/>
                <a:ea typeface="+mn-ea"/>
                <a:cs typeface="+mn-cs"/>
              </a:rPr>
              <a:t>/ Pengukuhan </a:t>
            </a:r>
            <a:r>
              <a:rPr lang="en-US" altLang="ko-KR" sz="5400" b="1" smtClean="0">
                <a:solidFill>
                  <a:srgbClr val="FF0000"/>
                </a:solidFill>
                <a:latin typeface="Calibri" panose="020F0502020204030204"/>
                <a:ea typeface="+mn-ea"/>
                <a:cs typeface="+mn-cs"/>
              </a:rPr>
              <a:t>Perjanjian</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7 Seterusnya </a:t>
            </a:r>
            <a:r>
              <a:rPr lang="en-US" altLang="ko-KR" sz="4800" b="1">
                <a:solidFill>
                  <a:schemeClr val="bg1"/>
                </a:solidFill>
                <a:latin typeface="Calibri" panose="020F0502020204030204"/>
                <a:ea typeface="+mn-ea"/>
                <a:cs typeface="+mn-cs"/>
              </a:rPr>
              <a:t>Dia berfirman lagi kepadanya, "Akulah Tuhan, yang membawa kamu keluar dari Ur-Kasdim untuk </a:t>
            </a:r>
            <a:r>
              <a:rPr lang="en-US" altLang="ko-KR" sz="4800" b="1">
                <a:solidFill>
                  <a:srgbClr val="FFFF00"/>
                </a:solidFill>
                <a:latin typeface="Calibri" panose="020F0502020204030204"/>
                <a:ea typeface="+mn-ea"/>
                <a:cs typeface="+mn-cs"/>
              </a:rPr>
              <a:t>memberikan negeri ini </a:t>
            </a:r>
            <a:r>
              <a:rPr lang="en-US" altLang="ko-KR" sz="4800" b="1">
                <a:solidFill>
                  <a:schemeClr val="bg1"/>
                </a:solidFill>
                <a:latin typeface="Calibri" panose="020F0502020204030204"/>
                <a:ea typeface="+mn-ea"/>
                <a:cs typeface="+mn-cs"/>
              </a:rPr>
              <a:t>kepadamu </a:t>
            </a:r>
            <a:r>
              <a:rPr lang="en-US" altLang="ko-KR" sz="4800" b="1" smtClean="0">
                <a:solidFill>
                  <a:schemeClr val="bg1"/>
                </a:solidFill>
                <a:latin typeface="Calibri" panose="020F0502020204030204"/>
                <a:ea typeface="+mn-ea"/>
                <a:cs typeface="+mn-cs"/>
              </a:rPr>
              <a:t>dan </a:t>
            </a:r>
            <a:r>
              <a:rPr lang="en-US" altLang="ko-KR" sz="4800" b="1">
                <a:solidFill>
                  <a:srgbClr val="FFFF00"/>
                </a:solidFill>
                <a:latin typeface="Calibri" panose="020F0502020204030204"/>
                <a:ea typeface="+mn-ea"/>
                <a:cs typeface="+mn-cs"/>
              </a:rPr>
              <a:t>menjadikannya milikmu</a:t>
            </a:r>
            <a:r>
              <a:rPr lang="en-US" altLang="ko-KR" sz="4800" b="1">
                <a:solidFill>
                  <a:schemeClr val="bg1"/>
                </a:solidFill>
                <a:latin typeface="Calibri" panose="020F0502020204030204"/>
                <a:ea typeface="+mn-ea"/>
                <a:cs typeface="+mn-cs"/>
              </a:rPr>
              <a:t>.“</a:t>
            </a:r>
            <a:br>
              <a:rPr lang="en-US" altLang="ko-KR" sz="4800" b="1">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8 Kata </a:t>
            </a:r>
            <a:r>
              <a:rPr lang="en-US" altLang="ko-KR" sz="4800" b="1">
                <a:solidFill>
                  <a:schemeClr val="bg1"/>
                </a:solidFill>
                <a:latin typeface="Calibri" panose="020F0502020204030204"/>
                <a:ea typeface="+mn-ea"/>
                <a:cs typeface="+mn-cs"/>
              </a:rPr>
              <a:t>Abram, "Ya Tuhan Allah, bagaimanakah akan kutahu bahawa aku akan memilikinya?"</a:t>
            </a:r>
            <a:endParaRPr lang="en-US" sz="40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5213504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15:9-11 </a:t>
            </a:r>
            <a:r>
              <a:rPr lang="en-US" altLang="ko-KR" sz="5400" b="1">
                <a:solidFill>
                  <a:srgbClr val="FF0000"/>
                </a:solidFill>
                <a:latin typeface="Calibri" panose="020F0502020204030204"/>
                <a:ea typeface="+mn-ea"/>
                <a:cs typeface="+mn-cs"/>
              </a:rPr>
              <a:t>/ </a:t>
            </a:r>
            <a:r>
              <a:rPr lang="en-US" altLang="ko-KR" sz="5400" b="1" smtClean="0">
                <a:solidFill>
                  <a:srgbClr val="FF0000"/>
                </a:solidFill>
                <a:latin typeface="Calibri" panose="020F0502020204030204"/>
                <a:ea typeface="+mn-ea"/>
                <a:cs typeface="+mn-cs"/>
              </a:rPr>
              <a:t>Kelakuan tentang Percaya</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b="1" smtClean="0">
                <a:solidFill>
                  <a:schemeClr val="bg1"/>
                </a:solidFill>
                <a:latin typeface="Calibri" panose="020F0502020204030204"/>
                <a:ea typeface="+mn-ea"/>
                <a:cs typeface="+mn-cs"/>
              </a:rPr>
              <a:t>"</a:t>
            </a:r>
            <a:r>
              <a:rPr lang="en-US" altLang="ko-KR" b="1">
                <a:solidFill>
                  <a:schemeClr val="bg1"/>
                </a:solidFill>
                <a:latin typeface="Calibri" panose="020F0502020204030204"/>
                <a:ea typeface="+mn-ea"/>
                <a:cs typeface="+mn-cs"/>
              </a:rPr>
              <a:t>Ambillah bagi-Ku seekor lembu betina muda, seekor kambing betina, dan seekor domba jantan, masing-masing berumur tiga tahun, juga seekor burung tekukur dan seekor anak burung merpati." </a:t>
            </a:r>
            <a:r>
              <a:rPr lang="en-US" altLang="ko-KR" b="1" smtClean="0">
                <a:solidFill>
                  <a:schemeClr val="bg1"/>
                </a:solidFill>
                <a:latin typeface="Calibri" panose="020F0502020204030204"/>
                <a:ea typeface="+mn-ea"/>
                <a:cs typeface="+mn-cs"/>
              </a:rPr>
              <a:t>Abram </a:t>
            </a:r>
            <a:r>
              <a:rPr lang="en-US" altLang="ko-KR" b="1">
                <a:solidFill>
                  <a:schemeClr val="bg1"/>
                </a:solidFill>
                <a:latin typeface="Calibri" panose="020F0502020204030204"/>
                <a:ea typeface="+mn-ea"/>
                <a:cs typeface="+mn-cs"/>
              </a:rPr>
              <a:t>mengambil semua itu bagi-Nya, membelahnya menjadi dua, lalu meletakkan belahan yang satu berhadapan dengan yang lain. Tetapi burung-burung tidak dibelah dua. </a:t>
            </a:r>
            <a:endParaRPr lang="en-US" sz="36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8234066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15:17 </a:t>
            </a:r>
            <a:r>
              <a:rPr lang="en-US" altLang="ko-KR" sz="5400" b="1">
                <a:solidFill>
                  <a:srgbClr val="FF0000"/>
                </a:solidFill>
                <a:latin typeface="Calibri" panose="020F0502020204030204"/>
                <a:ea typeface="+mn-ea"/>
                <a:cs typeface="+mn-cs"/>
              </a:rPr>
              <a:t>/ </a:t>
            </a:r>
            <a:r>
              <a:rPr lang="en-US" altLang="ko-KR" sz="5400" b="1" smtClean="0">
                <a:solidFill>
                  <a:srgbClr val="FF0000"/>
                </a:solidFill>
                <a:latin typeface="Calibri" panose="020F0502020204030204"/>
                <a:ea typeface="+mn-ea"/>
                <a:cs typeface="+mn-cs"/>
              </a:rPr>
              <a:t>Gerakan Tuhan</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sz="4800" b="1" smtClean="0">
                <a:solidFill>
                  <a:srgbClr val="002060"/>
                </a:solidFill>
                <a:latin typeface="Calibri" panose="020F0502020204030204"/>
                <a:ea typeface="+mn-ea"/>
                <a:cs typeface="+mn-cs"/>
              </a:rPr>
              <a:t/>
            </a:r>
            <a:br>
              <a:rPr lang="en-US" altLang="ko-KR" sz="4800" b="1" smtClean="0">
                <a:solidFill>
                  <a:srgbClr val="002060"/>
                </a:solidFill>
                <a:latin typeface="Calibri" panose="020F0502020204030204"/>
                <a:ea typeface="+mn-ea"/>
                <a:cs typeface="+mn-cs"/>
              </a:rPr>
            </a:br>
            <a:r>
              <a:rPr lang="en-US" sz="4800" b="1" baseline="30000">
                <a:solidFill>
                  <a:schemeClr val="bg1"/>
                </a:solidFill>
                <a:latin typeface="+mn-lt"/>
              </a:rPr>
              <a:t>17</a:t>
            </a:r>
            <a:r>
              <a:rPr lang="en-US" sz="4800" b="1">
                <a:solidFill>
                  <a:schemeClr val="bg1"/>
                </a:solidFill>
                <a:latin typeface="+mn-lt"/>
              </a:rPr>
              <a:t>Setelah matahari terbenam dan hari menjadi gelap, tiba-tiba tampaklah sebuah pendiangan yang berasap dan </a:t>
            </a:r>
            <a:r>
              <a:rPr lang="en-US" sz="4800" b="1">
                <a:solidFill>
                  <a:srgbClr val="FFFF00"/>
                </a:solidFill>
                <a:latin typeface="+mn-lt"/>
              </a:rPr>
              <a:t>obor yang menyala-nyala</a:t>
            </a:r>
            <a:r>
              <a:rPr lang="en-US" sz="4800" b="1">
                <a:solidFill>
                  <a:schemeClr val="bg1"/>
                </a:solidFill>
                <a:latin typeface="+mn-lt"/>
              </a:rPr>
              <a:t> </a:t>
            </a:r>
            <a:r>
              <a:rPr lang="en-US" sz="4800" b="1">
                <a:solidFill>
                  <a:srgbClr val="FFFF00"/>
                </a:solidFill>
                <a:latin typeface="+mn-lt"/>
              </a:rPr>
              <a:t>bergerak-gerak di antara potongan-potongan daging itu.</a:t>
            </a:r>
            <a:endParaRPr lang="en-US" sz="4000" b="1">
              <a:solidFill>
                <a:srgbClr val="FFFF00"/>
              </a:solidFill>
              <a:latin typeface="+mn-lt"/>
              <a:ea typeface="+mn-ea"/>
              <a:cs typeface="+mn-cs"/>
            </a:endParaRPr>
          </a:p>
        </p:txBody>
      </p:sp>
    </p:spTree>
    <p:extLst>
      <p:ext uri="{BB962C8B-B14F-4D97-AF65-F5344CB8AC3E}">
        <p14:creationId xmlns:p14="http://schemas.microsoft.com/office/powerpoint/2010/main" val="4099421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15:13-18 </a:t>
            </a:r>
            <a:r>
              <a:rPr lang="en-US" altLang="ko-KR" sz="5400" b="1">
                <a:solidFill>
                  <a:srgbClr val="FF0000"/>
                </a:solidFill>
                <a:latin typeface="Calibri" panose="020F0502020204030204"/>
                <a:ea typeface="+mn-ea"/>
                <a:cs typeface="+mn-cs"/>
              </a:rPr>
              <a:t>/ </a:t>
            </a:r>
            <a:r>
              <a:rPr lang="en-US" altLang="ko-KR" sz="5400" b="1" smtClean="0">
                <a:solidFill>
                  <a:srgbClr val="FF0000"/>
                </a:solidFill>
                <a:latin typeface="Calibri" panose="020F0502020204030204"/>
                <a:ea typeface="+mn-ea"/>
                <a:cs typeface="+mn-cs"/>
              </a:rPr>
              <a:t>Proses Umat dan Tanah</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sz="4800" b="1">
                <a:solidFill>
                  <a:srgbClr val="FFFF00"/>
                </a:solidFill>
                <a:latin typeface="Calibri" panose="020F0502020204030204"/>
                <a:ea typeface="+mn-ea"/>
                <a:cs typeface="+mn-cs"/>
              </a:rPr>
              <a:t>Ketununan Abram </a:t>
            </a:r>
            <a:r>
              <a:rPr lang="en-US" altLang="ko-KR" sz="4800" b="1">
                <a:solidFill>
                  <a:schemeClr val="bg1"/>
                </a:solidFill>
                <a:latin typeface="Calibri" panose="020F0502020204030204"/>
                <a:ea typeface="+mn-ea"/>
                <a:cs typeface="+mn-cs"/>
              </a:rPr>
              <a:t>akan diperhamba dan ditindas selama 400 tahun.</a:t>
            </a:r>
            <a:br>
              <a:rPr lang="en-US" altLang="ko-KR" sz="4800" b="1">
                <a:solidFill>
                  <a:schemeClr val="bg1"/>
                </a:solidFill>
                <a:latin typeface="Calibri" panose="020F0502020204030204"/>
                <a:ea typeface="+mn-ea"/>
                <a:cs typeface="+mn-cs"/>
              </a:rPr>
            </a:br>
            <a:r>
              <a:rPr lang="en-US" altLang="ko-KR" sz="4800" b="1">
                <a:solidFill>
                  <a:srgbClr val="FFFF00"/>
                </a:solidFill>
                <a:latin typeface="Calibri" panose="020F0502020204030204"/>
              </a:rPr>
              <a:t>Ketununan Abram</a:t>
            </a:r>
            <a:r>
              <a:rPr lang="en-US" altLang="ko-KR" sz="4800" b="1" smtClean="0">
                <a:solidFill>
                  <a:srgbClr val="FFFF00"/>
                </a:solidFill>
                <a:latin typeface="Calibri" panose="020F0502020204030204"/>
                <a:ea typeface="+mn-ea"/>
                <a:cs typeface="+mn-cs"/>
              </a:rPr>
              <a:t> </a:t>
            </a:r>
            <a:r>
              <a:rPr lang="en-US" altLang="ko-KR" sz="4800" b="1">
                <a:solidFill>
                  <a:schemeClr val="bg1"/>
                </a:solidFill>
                <a:latin typeface="Calibri" panose="020F0502020204030204"/>
                <a:ea typeface="+mn-ea"/>
                <a:cs typeface="+mn-cs"/>
              </a:rPr>
              <a:t>akan keluar dari negeri itu dengan membawa harta benda yang banyak.</a:t>
            </a:r>
            <a:br>
              <a:rPr lang="en-US" altLang="ko-KR" sz="4800" b="1">
                <a:solidFill>
                  <a:schemeClr val="bg1"/>
                </a:solidFill>
                <a:latin typeface="Calibri" panose="020F0502020204030204"/>
                <a:ea typeface="+mn-ea"/>
                <a:cs typeface="+mn-cs"/>
              </a:rPr>
            </a:br>
            <a:r>
              <a:rPr lang="en-US" altLang="ko-KR" sz="4800" b="1">
                <a:solidFill>
                  <a:srgbClr val="FFC000"/>
                </a:solidFill>
                <a:latin typeface="Calibri" panose="020F0502020204030204"/>
                <a:ea typeface="+mn-ea"/>
                <a:cs typeface="+mn-cs"/>
              </a:rPr>
              <a:t>Keturunan yang keempat akan kembali ke sini</a:t>
            </a:r>
            <a:r>
              <a:rPr lang="en-US" altLang="ko-KR" sz="4800" b="1">
                <a:solidFill>
                  <a:schemeClr val="bg1"/>
                </a:solidFill>
                <a:latin typeface="Calibri" panose="020F0502020204030204"/>
                <a:ea typeface="+mn-ea"/>
                <a:cs typeface="+mn-cs"/>
              </a:rPr>
              <a:t>, kerana kejahatan orang Amori belum mencapai tahap puncaknya."</a:t>
            </a:r>
            <a:br>
              <a:rPr lang="en-US" altLang="ko-KR" sz="4800" b="1">
                <a:solidFill>
                  <a:schemeClr val="bg1"/>
                </a:solidFill>
                <a:latin typeface="Calibri" panose="020F0502020204030204"/>
                <a:ea typeface="+mn-ea"/>
                <a:cs typeface="+mn-cs"/>
              </a:rPr>
            </a:br>
            <a:endParaRPr lang="en-US" sz="36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2265955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en-US"/>
          </a:p>
        </p:txBody>
      </p:sp>
      <p:sp>
        <p:nvSpPr>
          <p:cNvPr id="3" name="내용 개체 틀 2"/>
          <p:cNvSpPr>
            <a:spLocks noGrp="1"/>
          </p:cNvSpPr>
          <p:nvPr>
            <p:ph idx="1"/>
          </p:nvPr>
        </p:nvSpPr>
        <p:spPr/>
        <p:txBody>
          <a:bodyPr/>
          <a:lstStyle/>
          <a:p>
            <a:endParaRPr lang="en-US"/>
          </a:p>
        </p:txBody>
      </p:sp>
      <p:pic>
        <p:nvPicPr>
          <p:cNvPr id="5" name="그림 4"/>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289895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그림 9"/>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65489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0000"/>
                </a:solidFill>
                <a:latin typeface="Calibri" panose="020F0502020204030204"/>
                <a:ea typeface="+mn-ea"/>
                <a:cs typeface="+mn-cs"/>
              </a:rPr>
              <a:t>Kej. </a:t>
            </a:r>
            <a:r>
              <a:rPr lang="en-US" altLang="ko-KR" sz="5400" b="1" smtClean="0">
                <a:solidFill>
                  <a:srgbClr val="FF0000"/>
                </a:solidFill>
                <a:latin typeface="Calibri" panose="020F0502020204030204"/>
                <a:ea typeface="+mn-ea"/>
                <a:cs typeface="+mn-cs"/>
              </a:rPr>
              <a:t>15:13-18 </a:t>
            </a:r>
            <a:r>
              <a:rPr lang="en-US" altLang="ko-KR" sz="5400" b="1">
                <a:solidFill>
                  <a:srgbClr val="FF0000"/>
                </a:solidFill>
                <a:latin typeface="Calibri" panose="020F0502020204030204"/>
                <a:ea typeface="+mn-ea"/>
                <a:cs typeface="+mn-cs"/>
              </a:rPr>
              <a:t>/ </a:t>
            </a:r>
            <a:r>
              <a:rPr lang="en-US" altLang="ko-KR" sz="5400" b="1" smtClean="0">
                <a:solidFill>
                  <a:srgbClr val="FF0000"/>
                </a:solidFill>
                <a:latin typeface="Calibri" panose="020F0502020204030204"/>
                <a:ea typeface="+mn-ea"/>
                <a:cs typeface="+mn-cs"/>
              </a:rPr>
              <a:t>Proses Umat dan Tanah</a:t>
            </a:r>
            <a:r>
              <a:rPr lang="en-US" altLang="ko-KR" sz="4800" b="1">
                <a:solidFill>
                  <a:srgbClr val="002060"/>
                </a:solidFill>
                <a:latin typeface="Calibri" panose="020F0502020204030204"/>
                <a:ea typeface="+mn-ea"/>
                <a:cs typeface="+mn-cs"/>
              </a:rPr>
              <a:t/>
            </a:r>
            <a:br>
              <a:rPr lang="en-US" altLang="ko-KR" sz="4800" b="1">
                <a:solidFill>
                  <a:srgbClr val="00206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a:t>
            </a:r>
            <a:r>
              <a:rPr lang="en-US" altLang="ko-KR" sz="4800" b="1">
                <a:solidFill>
                  <a:srgbClr val="FFFF00"/>
                </a:solidFill>
                <a:latin typeface="Calibri" panose="020F0502020204030204"/>
                <a:ea typeface="+mn-ea"/>
                <a:cs typeface="+mn-cs"/>
              </a:rPr>
              <a:t>Kepada keturunanmu Kuberikan negeri ini, </a:t>
            </a:r>
            <a:r>
              <a:rPr lang="en-US" altLang="ko-KR" sz="4800" b="1" smtClean="0">
                <a:solidFill>
                  <a:srgbClr val="FFFF00"/>
                </a:solidFill>
                <a:latin typeface="Calibri" panose="020F0502020204030204"/>
                <a:ea typeface="+mn-ea"/>
                <a:cs typeface="+mn-cs"/>
              </a:rPr>
              <a:t/>
            </a:r>
            <a:br>
              <a:rPr lang="en-US" altLang="ko-KR" sz="4800" b="1" smtClean="0">
                <a:solidFill>
                  <a:srgbClr val="FFFF00"/>
                </a:solidFill>
                <a:latin typeface="Calibri" panose="020F0502020204030204"/>
                <a:ea typeface="+mn-ea"/>
                <a:cs typeface="+mn-cs"/>
              </a:rPr>
            </a:br>
            <a:r>
              <a:rPr lang="en-US" altLang="ko-KR" sz="3200" b="1">
                <a:solidFill>
                  <a:srgbClr val="FFFF00"/>
                </a:solidFill>
                <a:latin typeface="Calibri" panose="020F0502020204030204"/>
                <a:ea typeface="+mn-ea"/>
                <a:cs typeface="+mn-cs"/>
              </a:rPr>
              <a:t/>
            </a:r>
            <a:br>
              <a:rPr lang="en-US" altLang="ko-KR" sz="3200" b="1">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dari </a:t>
            </a:r>
            <a:r>
              <a:rPr lang="en-US" altLang="ko-KR" sz="4800" b="1">
                <a:solidFill>
                  <a:srgbClr val="FFFF00"/>
                </a:solidFill>
                <a:latin typeface="Calibri" panose="020F0502020204030204"/>
                <a:ea typeface="+mn-ea"/>
                <a:cs typeface="+mn-cs"/>
              </a:rPr>
              <a:t>Wadi Mesir sampai sungai besar, </a:t>
            </a:r>
            <a:r>
              <a:rPr lang="en-US" altLang="ko-KR" sz="4800" b="1" smtClean="0">
                <a:solidFill>
                  <a:srgbClr val="FFFF00"/>
                </a:solidFill>
                <a:latin typeface="Calibri" panose="020F0502020204030204"/>
                <a:ea typeface="+mn-ea"/>
                <a:cs typeface="+mn-cs"/>
              </a:rPr>
              <a:t/>
            </a:r>
            <a:br>
              <a:rPr lang="en-US" altLang="ko-KR" sz="4800" b="1" smtClean="0">
                <a:solidFill>
                  <a:srgbClr val="FFFF00"/>
                </a:solidFill>
                <a:latin typeface="Calibri" panose="020F0502020204030204"/>
                <a:ea typeface="+mn-ea"/>
                <a:cs typeface="+mn-cs"/>
              </a:rPr>
            </a:br>
            <a:r>
              <a:rPr lang="en-US" altLang="ko-KR" sz="4800" b="1" smtClean="0">
                <a:solidFill>
                  <a:srgbClr val="FFFF00"/>
                </a:solidFill>
                <a:latin typeface="Calibri" panose="020F0502020204030204"/>
                <a:ea typeface="+mn-ea"/>
                <a:cs typeface="+mn-cs"/>
              </a:rPr>
              <a:t>iaitu </a:t>
            </a:r>
            <a:r>
              <a:rPr lang="en-US" altLang="ko-KR" sz="4800" b="1">
                <a:solidFill>
                  <a:srgbClr val="FFFF00"/>
                </a:solidFill>
                <a:latin typeface="Calibri" panose="020F0502020204030204"/>
                <a:ea typeface="+mn-ea"/>
                <a:cs typeface="+mn-cs"/>
              </a:rPr>
              <a:t>Sungai Efrat, </a:t>
            </a:r>
            <a:r>
              <a:rPr lang="en-US" altLang="ko-KR" sz="4800" b="1">
                <a:solidFill>
                  <a:schemeClr val="bg1"/>
                </a:solidFill>
                <a:latin typeface="Calibri" panose="020F0502020204030204"/>
                <a:ea typeface="+mn-ea"/>
                <a:cs typeface="+mn-cs"/>
              </a:rPr>
              <a:t/>
            </a:r>
            <a:br>
              <a:rPr lang="en-US" altLang="ko-KR" sz="4800" b="1">
                <a:solidFill>
                  <a:schemeClr val="bg1"/>
                </a:solidFill>
                <a:latin typeface="Calibri" panose="020F0502020204030204"/>
                <a:ea typeface="+mn-ea"/>
                <a:cs typeface="+mn-cs"/>
              </a:rPr>
            </a:br>
            <a:r>
              <a:rPr lang="en-US" altLang="ko-KR" sz="4800" b="1">
                <a:solidFill>
                  <a:schemeClr val="bg1"/>
                </a:solidFill>
                <a:latin typeface="Calibri" panose="020F0502020204030204"/>
                <a:ea typeface="+mn-ea"/>
                <a:cs typeface="+mn-cs"/>
              </a:rPr>
              <a:t/>
            </a:r>
            <a:br>
              <a:rPr lang="en-US" altLang="ko-KR" sz="4800" b="1">
                <a:solidFill>
                  <a:schemeClr val="bg1"/>
                </a:solidFill>
                <a:latin typeface="Calibri" panose="020F0502020204030204"/>
                <a:ea typeface="+mn-ea"/>
                <a:cs typeface="+mn-cs"/>
              </a:rPr>
            </a:br>
            <a:r>
              <a:rPr lang="en-US" altLang="ko-KR" b="1" smtClean="0">
                <a:solidFill>
                  <a:schemeClr val="bg1"/>
                </a:solidFill>
                <a:latin typeface="Calibri" panose="020F0502020204030204"/>
                <a:ea typeface="+mn-ea"/>
                <a:cs typeface="+mn-cs"/>
              </a:rPr>
              <a:t>Tanah </a:t>
            </a:r>
            <a:r>
              <a:rPr lang="en-US" altLang="ko-KR" b="1">
                <a:solidFill>
                  <a:schemeClr val="bg1"/>
                </a:solidFill>
                <a:latin typeface="Calibri" panose="020F0502020204030204"/>
                <a:ea typeface="+mn-ea"/>
                <a:cs typeface="+mn-cs"/>
              </a:rPr>
              <a:t>orang Keni, orang Kenas, orang Kadmon, </a:t>
            </a:r>
            <a:r>
              <a:rPr lang="en-US" altLang="ko-KR" b="1" smtClean="0">
                <a:solidFill>
                  <a:schemeClr val="bg1"/>
                </a:solidFill>
                <a:latin typeface="Calibri" panose="020F0502020204030204"/>
                <a:ea typeface="+mn-ea"/>
                <a:cs typeface="+mn-cs"/>
              </a:rPr>
              <a:t>orang </a:t>
            </a:r>
            <a:r>
              <a:rPr lang="en-US" altLang="ko-KR" b="1">
                <a:solidFill>
                  <a:schemeClr val="bg1"/>
                </a:solidFill>
                <a:latin typeface="Calibri" panose="020F0502020204030204"/>
                <a:ea typeface="+mn-ea"/>
                <a:cs typeface="+mn-cs"/>
              </a:rPr>
              <a:t>Het, orang Feris, orang Refaim, </a:t>
            </a:r>
            <a:r>
              <a:rPr lang="en-US" altLang="ko-KR" b="1" smtClean="0">
                <a:solidFill>
                  <a:schemeClr val="bg1"/>
                </a:solidFill>
                <a:latin typeface="Calibri" panose="020F0502020204030204"/>
                <a:ea typeface="+mn-ea"/>
                <a:cs typeface="+mn-cs"/>
              </a:rPr>
              <a:t>orang </a:t>
            </a:r>
            <a:r>
              <a:rPr lang="en-US" altLang="ko-KR" b="1">
                <a:solidFill>
                  <a:schemeClr val="bg1"/>
                </a:solidFill>
                <a:latin typeface="Calibri" panose="020F0502020204030204"/>
                <a:ea typeface="+mn-ea"/>
                <a:cs typeface="+mn-cs"/>
              </a:rPr>
              <a:t>Amori, orang Kanaan, orang Girgasi, dan orang Yebus</a:t>
            </a:r>
            <a:r>
              <a:rPr lang="en-US" altLang="ko-KR" b="1" smtClean="0">
                <a:solidFill>
                  <a:schemeClr val="bg1"/>
                </a:solidFill>
                <a:latin typeface="Calibri" panose="020F0502020204030204"/>
                <a:ea typeface="+mn-ea"/>
                <a:cs typeface="+mn-cs"/>
              </a:rPr>
              <a:t>.</a:t>
            </a:r>
            <a:endParaRPr lang="en-US" sz="32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28263483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12192000" cy="6858000"/>
          </a:xfrm>
          <a:prstGeom prst="rect">
            <a:avLst/>
          </a:prstGeom>
        </p:spPr>
      </p:pic>
      <p:sp>
        <p:nvSpPr>
          <p:cNvPr id="5" name="모서리가 둥근 직사각형 4"/>
          <p:cNvSpPr/>
          <p:nvPr/>
        </p:nvSpPr>
        <p:spPr>
          <a:xfrm>
            <a:off x="233464" y="136187"/>
            <a:ext cx="2140085" cy="680936"/>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0095FF"/>
                </a:solidFill>
                <a:effectLst/>
                <a:uLnTx/>
                <a:uFillTx/>
                <a:latin typeface="Calibri" panose="020F0502020204030204"/>
                <a:ea typeface="+mn-ea"/>
                <a:cs typeface="+mn-cs"/>
              </a:rPr>
              <a:t>Kej. 10</a:t>
            </a:r>
            <a:endParaRPr kumimoji="0" lang="en-US" sz="4000" b="1" i="0" u="none" strike="noStrike" kern="1200" cap="none" spc="0" normalizeH="0" baseline="0" noProof="0">
              <a:ln>
                <a:noFill/>
              </a:ln>
              <a:solidFill>
                <a:srgbClr val="0095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846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p:cNvPicPr>
            <a:picLocks noChangeAspect="1"/>
          </p:cNvPicPr>
          <p:nvPr/>
        </p:nvPicPr>
        <p:blipFill>
          <a:blip r:embed="rId2"/>
          <a:stretch>
            <a:fillRect/>
          </a:stretch>
        </p:blipFill>
        <p:spPr>
          <a:xfrm>
            <a:off x="0" y="0"/>
            <a:ext cx="12192000" cy="6858000"/>
          </a:xfrm>
          <a:prstGeom prst="rect">
            <a:avLst/>
          </a:prstGeom>
        </p:spPr>
      </p:pic>
      <p:sp>
        <p:nvSpPr>
          <p:cNvPr id="10" name="&quot;없음&quot; 기호 9"/>
          <p:cNvSpPr/>
          <p:nvPr/>
        </p:nvSpPr>
        <p:spPr>
          <a:xfrm>
            <a:off x="2418080" y="284480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1" name="&quot;없음&quot; 기호 10"/>
          <p:cNvSpPr/>
          <p:nvPr/>
        </p:nvSpPr>
        <p:spPr>
          <a:xfrm>
            <a:off x="2918062" y="2491221"/>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2" name="&quot;없음&quot; 기호 11"/>
          <p:cNvSpPr/>
          <p:nvPr/>
        </p:nvSpPr>
        <p:spPr>
          <a:xfrm>
            <a:off x="3355526" y="2589462"/>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3" name="&quot;없음&quot; 기호 12"/>
          <p:cNvSpPr/>
          <p:nvPr/>
        </p:nvSpPr>
        <p:spPr>
          <a:xfrm>
            <a:off x="3348908" y="31800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4" name="&quot;없음&quot; 기호 13"/>
          <p:cNvSpPr/>
          <p:nvPr/>
        </p:nvSpPr>
        <p:spPr>
          <a:xfrm>
            <a:off x="3393276" y="39928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5" name="&quot;없음&quot; 기호 14"/>
          <p:cNvSpPr/>
          <p:nvPr/>
        </p:nvSpPr>
        <p:spPr>
          <a:xfrm>
            <a:off x="3086018" y="48412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6" name="&quot;없음&quot; 기호 15"/>
          <p:cNvSpPr/>
          <p:nvPr/>
        </p:nvSpPr>
        <p:spPr>
          <a:xfrm>
            <a:off x="3129198" y="55905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7" name="&quot;없음&quot; 기호 16"/>
          <p:cNvSpPr/>
          <p:nvPr/>
        </p:nvSpPr>
        <p:spPr>
          <a:xfrm>
            <a:off x="2636438" y="573786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quot;없음&quot; 기호 17"/>
          <p:cNvSpPr/>
          <p:nvPr/>
        </p:nvSpPr>
        <p:spPr>
          <a:xfrm>
            <a:off x="2153838" y="58953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9" name="&quot;없음&quot; 기호 18"/>
          <p:cNvSpPr/>
          <p:nvPr/>
        </p:nvSpPr>
        <p:spPr>
          <a:xfrm>
            <a:off x="1912538" y="623062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0" name="&quot;없음&quot; 기호 19"/>
          <p:cNvSpPr/>
          <p:nvPr/>
        </p:nvSpPr>
        <p:spPr>
          <a:xfrm>
            <a:off x="2461260" y="66217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21" name="그림 20"/>
          <p:cNvPicPr>
            <a:picLocks noChangeAspect="1"/>
          </p:cNvPicPr>
          <p:nvPr/>
        </p:nvPicPr>
        <p:blipFill rotWithShape="1">
          <a:blip r:embed="rId3"/>
          <a:srcRect l="18997" t="89239" r="79005" b="7615"/>
          <a:stretch/>
        </p:blipFill>
        <p:spPr>
          <a:xfrm>
            <a:off x="1908579" y="5198311"/>
            <a:ext cx="442762" cy="392229"/>
          </a:xfrm>
          <a:prstGeom prst="rect">
            <a:avLst/>
          </a:prstGeom>
        </p:spPr>
      </p:pic>
      <p:sp>
        <p:nvSpPr>
          <p:cNvPr id="22" name="직사각형 21"/>
          <p:cNvSpPr/>
          <p:nvPr/>
        </p:nvSpPr>
        <p:spPr>
          <a:xfrm>
            <a:off x="568570" y="4972117"/>
            <a:ext cx="1447800" cy="664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D97922"/>
                </a:solidFill>
              </a:rPr>
              <a:t>Hebron</a:t>
            </a:r>
            <a:endParaRPr lang="en-US" sz="2800" b="1">
              <a:solidFill>
                <a:srgbClr val="D97922"/>
              </a:solidFill>
            </a:endParaRPr>
          </a:p>
        </p:txBody>
      </p:sp>
      <p:sp>
        <p:nvSpPr>
          <p:cNvPr id="23" name="직사각형 22"/>
          <p:cNvSpPr/>
          <p:nvPr/>
        </p:nvSpPr>
        <p:spPr>
          <a:xfrm>
            <a:off x="1948870" y="2533583"/>
            <a:ext cx="680587"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Dan</a:t>
            </a:r>
            <a:endParaRPr lang="en-US" sz="2000" b="1">
              <a:solidFill>
                <a:schemeClr val="tx1"/>
              </a:solidFill>
            </a:endParaRPr>
          </a:p>
        </p:txBody>
      </p:sp>
      <p:sp>
        <p:nvSpPr>
          <p:cNvPr id="24" name="직사각형 23"/>
          <p:cNvSpPr/>
          <p:nvPr/>
        </p:nvSpPr>
        <p:spPr>
          <a:xfrm>
            <a:off x="3120155" y="4706553"/>
            <a:ext cx="855079" cy="365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Emim</a:t>
            </a:r>
            <a:endParaRPr lang="en-US" sz="2000" b="1">
              <a:solidFill>
                <a:schemeClr val="tx1"/>
              </a:solidFill>
            </a:endParaRPr>
          </a:p>
        </p:txBody>
      </p:sp>
      <p:sp>
        <p:nvSpPr>
          <p:cNvPr id="25" name="직사각형 24"/>
          <p:cNvSpPr/>
          <p:nvPr/>
        </p:nvSpPr>
        <p:spPr>
          <a:xfrm>
            <a:off x="3449238" y="3855619"/>
            <a:ext cx="855079" cy="365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Zuzim</a:t>
            </a:r>
            <a:endParaRPr lang="en-US" sz="2000" b="1">
              <a:solidFill>
                <a:schemeClr val="tx1"/>
              </a:solidFill>
            </a:endParaRPr>
          </a:p>
        </p:txBody>
      </p:sp>
      <p:sp>
        <p:nvSpPr>
          <p:cNvPr id="26" name="직사각형 25"/>
          <p:cNvSpPr/>
          <p:nvPr/>
        </p:nvSpPr>
        <p:spPr>
          <a:xfrm>
            <a:off x="3348908" y="3032025"/>
            <a:ext cx="1021563" cy="3386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Refaim</a:t>
            </a:r>
            <a:endParaRPr lang="en-US" sz="2000" b="1">
              <a:solidFill>
                <a:schemeClr val="tx1"/>
              </a:solidFill>
            </a:endParaRPr>
          </a:p>
        </p:txBody>
      </p:sp>
      <p:sp>
        <p:nvSpPr>
          <p:cNvPr id="27" name="직사각형 26"/>
          <p:cNvSpPr/>
          <p:nvPr/>
        </p:nvSpPr>
        <p:spPr>
          <a:xfrm>
            <a:off x="3153129" y="5453279"/>
            <a:ext cx="682498" cy="376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Hori</a:t>
            </a:r>
            <a:endParaRPr lang="en-US" sz="2000" b="1">
              <a:solidFill>
                <a:schemeClr val="tx1"/>
              </a:solidFill>
            </a:endParaRPr>
          </a:p>
        </p:txBody>
      </p:sp>
      <p:sp>
        <p:nvSpPr>
          <p:cNvPr id="28" name="직사각형 27"/>
          <p:cNvSpPr/>
          <p:nvPr/>
        </p:nvSpPr>
        <p:spPr>
          <a:xfrm>
            <a:off x="2633361" y="5551907"/>
            <a:ext cx="985739"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Sodom</a:t>
            </a:r>
            <a:endParaRPr lang="en-US" sz="2000" b="1">
              <a:solidFill>
                <a:schemeClr val="tx1"/>
              </a:solidFill>
            </a:endParaRPr>
          </a:p>
        </p:txBody>
      </p:sp>
      <p:sp>
        <p:nvSpPr>
          <p:cNvPr id="29" name="직사각형 28"/>
          <p:cNvSpPr/>
          <p:nvPr/>
        </p:nvSpPr>
        <p:spPr>
          <a:xfrm>
            <a:off x="2128890" y="5826227"/>
            <a:ext cx="1807844" cy="27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Lembah Sidim</a:t>
            </a:r>
            <a:endParaRPr lang="en-US" sz="2000" b="1">
              <a:solidFill>
                <a:schemeClr val="tx1"/>
              </a:solidFill>
            </a:endParaRPr>
          </a:p>
        </p:txBody>
      </p:sp>
      <p:sp>
        <p:nvSpPr>
          <p:cNvPr id="30" name="직사각형 29"/>
          <p:cNvSpPr/>
          <p:nvPr/>
        </p:nvSpPr>
        <p:spPr>
          <a:xfrm>
            <a:off x="1968389" y="6057566"/>
            <a:ext cx="2181323"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Kadesh; En-Mispat</a:t>
            </a:r>
            <a:endParaRPr lang="en-US" sz="2000" b="1">
              <a:solidFill>
                <a:schemeClr val="tx1"/>
              </a:solidFill>
            </a:endParaRPr>
          </a:p>
        </p:txBody>
      </p:sp>
      <p:sp>
        <p:nvSpPr>
          <p:cNvPr id="31" name="직사각형 30"/>
          <p:cNvSpPr/>
          <p:nvPr/>
        </p:nvSpPr>
        <p:spPr>
          <a:xfrm>
            <a:off x="2465022" y="6431449"/>
            <a:ext cx="1125203"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El-Paran</a:t>
            </a:r>
            <a:endParaRPr lang="en-US" sz="2000" b="1">
              <a:solidFill>
                <a:schemeClr val="tx1"/>
              </a:solidFill>
            </a:endParaRPr>
          </a:p>
        </p:txBody>
      </p:sp>
      <p:sp>
        <p:nvSpPr>
          <p:cNvPr id="32" name="직사각형 31"/>
          <p:cNvSpPr/>
          <p:nvPr/>
        </p:nvSpPr>
        <p:spPr>
          <a:xfrm>
            <a:off x="2738439" y="2179469"/>
            <a:ext cx="760898"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Hoba</a:t>
            </a:r>
            <a:endParaRPr lang="en-US" sz="2000" b="1">
              <a:solidFill>
                <a:schemeClr val="tx1"/>
              </a:solidFill>
            </a:endParaRPr>
          </a:p>
        </p:txBody>
      </p:sp>
      <p:sp>
        <p:nvSpPr>
          <p:cNvPr id="33" name="직사각형 32"/>
          <p:cNvSpPr/>
          <p:nvPr/>
        </p:nvSpPr>
        <p:spPr>
          <a:xfrm>
            <a:off x="3355525" y="2425565"/>
            <a:ext cx="1080853"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Damsyik</a:t>
            </a:r>
            <a:endParaRPr lang="en-US" sz="2000" b="1">
              <a:solidFill>
                <a:schemeClr val="tx1"/>
              </a:solidFill>
            </a:endParaRPr>
          </a:p>
        </p:txBody>
      </p:sp>
      <p:sp>
        <p:nvSpPr>
          <p:cNvPr id="34" name="직사각형 33"/>
          <p:cNvSpPr/>
          <p:nvPr/>
        </p:nvSpPr>
        <p:spPr>
          <a:xfrm>
            <a:off x="406861" y="4756518"/>
            <a:ext cx="1876301" cy="510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latin typeface="Georgia" panose="02040502050405020303" pitchFamily="18" charset="0"/>
              </a:rPr>
              <a:t>(Kiryat-Arba)</a:t>
            </a:r>
            <a:endParaRPr lang="en-US" b="1">
              <a:solidFill>
                <a:srgbClr val="FF0000"/>
              </a:solidFill>
            </a:endParaRPr>
          </a:p>
        </p:txBody>
      </p:sp>
    </p:spTree>
    <p:extLst>
      <p:ext uri="{BB962C8B-B14F-4D97-AF65-F5344CB8AC3E}">
        <p14:creationId xmlns:p14="http://schemas.microsoft.com/office/powerpoint/2010/main" val="3527941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3"/>
          <a:stretch>
            <a:fillRect/>
          </a:stretch>
        </p:blipFill>
        <p:spPr>
          <a:xfrm>
            <a:off x="0" y="0"/>
            <a:ext cx="12192000" cy="6858000"/>
          </a:xfrm>
          <a:prstGeom prst="rect">
            <a:avLst/>
          </a:prstGeom>
        </p:spPr>
      </p:pic>
      <p:sp>
        <p:nvSpPr>
          <p:cNvPr id="9" name="&quot;없음&quot; 기호 8"/>
          <p:cNvSpPr/>
          <p:nvPr/>
        </p:nvSpPr>
        <p:spPr>
          <a:xfrm>
            <a:off x="4318000" y="10414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0" name="직사각형 9"/>
          <p:cNvSpPr/>
          <p:nvPr/>
        </p:nvSpPr>
        <p:spPr>
          <a:xfrm>
            <a:off x="4699000" y="838200"/>
            <a:ext cx="1270000"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Elasa</a:t>
            </a:r>
            <a:endParaRPr lang="en-US" sz="3600" b="1">
              <a:solidFill>
                <a:srgbClr val="FF0000"/>
              </a:solidFill>
            </a:endParaRPr>
          </a:p>
        </p:txBody>
      </p:sp>
      <p:sp>
        <p:nvSpPr>
          <p:cNvPr id="11" name="&quot;없음&quot; 기호 10"/>
          <p:cNvSpPr/>
          <p:nvPr/>
        </p:nvSpPr>
        <p:spPr>
          <a:xfrm>
            <a:off x="6248400" y="25654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2" name="직사각형 11"/>
          <p:cNvSpPr/>
          <p:nvPr/>
        </p:nvSpPr>
        <p:spPr>
          <a:xfrm>
            <a:off x="6629400" y="2362200"/>
            <a:ext cx="1447800" cy="73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Goyim</a:t>
            </a:r>
            <a:endParaRPr lang="en-US" sz="3600" b="1">
              <a:solidFill>
                <a:srgbClr val="FF0000"/>
              </a:solidFill>
            </a:endParaRPr>
          </a:p>
        </p:txBody>
      </p:sp>
      <p:sp>
        <p:nvSpPr>
          <p:cNvPr id="14" name="&quot;없음&quot; 기호 13"/>
          <p:cNvSpPr/>
          <p:nvPr/>
        </p:nvSpPr>
        <p:spPr>
          <a:xfrm>
            <a:off x="10033000" y="30226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5" name="직사각형 14"/>
          <p:cNvSpPr/>
          <p:nvPr/>
        </p:nvSpPr>
        <p:spPr>
          <a:xfrm>
            <a:off x="10414000" y="2819400"/>
            <a:ext cx="1244600" cy="73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Elam</a:t>
            </a:r>
            <a:endParaRPr lang="en-US" sz="3600" b="1">
              <a:solidFill>
                <a:srgbClr val="FF0000"/>
              </a:solidFill>
            </a:endParaRPr>
          </a:p>
        </p:txBody>
      </p:sp>
      <p:sp>
        <p:nvSpPr>
          <p:cNvPr id="16" name="&quot;없음&quot; 기호 15"/>
          <p:cNvSpPr/>
          <p:nvPr/>
        </p:nvSpPr>
        <p:spPr>
          <a:xfrm>
            <a:off x="9118600" y="4419600"/>
            <a:ext cx="381000" cy="33020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7" name="직사각형 16"/>
          <p:cNvSpPr/>
          <p:nvPr/>
        </p:nvSpPr>
        <p:spPr>
          <a:xfrm>
            <a:off x="9499600" y="4292600"/>
            <a:ext cx="14224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FF0000"/>
                </a:solidFill>
              </a:rPr>
              <a:t>Sinear</a:t>
            </a:r>
            <a:endParaRPr lang="en-US" sz="3600" b="1">
              <a:solidFill>
                <a:srgbClr val="FF0000"/>
              </a:solidFill>
            </a:endParaRPr>
          </a:p>
        </p:txBody>
      </p:sp>
      <p:sp>
        <p:nvSpPr>
          <p:cNvPr id="20" name="오른쪽 화살표 6"/>
          <p:cNvSpPr/>
          <p:nvPr/>
        </p:nvSpPr>
        <p:spPr>
          <a:xfrm rot="6292393" flipV="1">
            <a:off x="1701936" y="3072074"/>
            <a:ext cx="4057019" cy="530706"/>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오른쪽 화살표 6"/>
          <p:cNvSpPr/>
          <p:nvPr/>
        </p:nvSpPr>
        <p:spPr>
          <a:xfrm rot="8271564" flipV="1">
            <a:off x="2770899" y="3864706"/>
            <a:ext cx="3804733" cy="372561"/>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오른쪽 화살표 6"/>
          <p:cNvSpPr/>
          <p:nvPr/>
        </p:nvSpPr>
        <p:spPr>
          <a:xfrm rot="9690736" flipV="1">
            <a:off x="3165487" y="4013706"/>
            <a:ext cx="6930863" cy="424888"/>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오른쪽 화살표 6"/>
          <p:cNvSpPr/>
          <p:nvPr/>
        </p:nvSpPr>
        <p:spPr>
          <a:xfrm rot="10486341">
            <a:off x="3391680" y="4950558"/>
            <a:ext cx="5672734" cy="428239"/>
          </a:xfrm>
          <a:custGeom>
            <a:avLst/>
            <a:gdLst>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0 w 7899400"/>
              <a:gd name="connsiteY0" fmla="*/ 6199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0 w 7899400"/>
              <a:gd name="connsiteY7" fmla="*/ 619988 h 2479953"/>
              <a:gd name="connsiteX0" fmla="*/ 2794000 w 7899400"/>
              <a:gd name="connsiteY0" fmla="*/ 899388 h 2479953"/>
              <a:gd name="connsiteX1" fmla="*/ 6659424 w 7899400"/>
              <a:gd name="connsiteY1" fmla="*/ 619988 h 2479953"/>
              <a:gd name="connsiteX2" fmla="*/ 6659424 w 7899400"/>
              <a:gd name="connsiteY2" fmla="*/ 0 h 2479953"/>
              <a:gd name="connsiteX3" fmla="*/ 7899400 w 7899400"/>
              <a:gd name="connsiteY3" fmla="*/ 1239977 h 2479953"/>
              <a:gd name="connsiteX4" fmla="*/ 6659424 w 7899400"/>
              <a:gd name="connsiteY4" fmla="*/ 2479953 h 2479953"/>
              <a:gd name="connsiteX5" fmla="*/ 6659424 w 7899400"/>
              <a:gd name="connsiteY5" fmla="*/ 1859965 h 2479953"/>
              <a:gd name="connsiteX6" fmla="*/ 0 w 7899400"/>
              <a:gd name="connsiteY6" fmla="*/ 1859965 h 2479953"/>
              <a:gd name="connsiteX7" fmla="*/ 2794000 w 7899400"/>
              <a:gd name="connsiteY7" fmla="*/ 899388 h 2479953"/>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937000 w 9042400"/>
              <a:gd name="connsiteY0" fmla="*/ 899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37000 w 9042400"/>
              <a:gd name="connsiteY7" fmla="*/ 899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505200 w 9042400"/>
              <a:gd name="connsiteY0" fmla="*/ 3913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505200 w 9042400"/>
              <a:gd name="connsiteY7" fmla="*/ 391388 h 2571165"/>
              <a:gd name="connsiteX0" fmla="*/ 3733800 w 9042400"/>
              <a:gd name="connsiteY0" fmla="*/ 5437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733800 w 9042400"/>
              <a:gd name="connsiteY7" fmla="*/ 5437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810000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810000 w 9042400"/>
              <a:gd name="connsiteY7" fmla="*/ 721588 h 2571165"/>
              <a:gd name="connsiteX0" fmla="*/ 3986314 w 9042400"/>
              <a:gd name="connsiteY0" fmla="*/ 721588 h 2571165"/>
              <a:gd name="connsiteX1" fmla="*/ 7802424 w 9042400"/>
              <a:gd name="connsiteY1" fmla="*/ 619988 h 2571165"/>
              <a:gd name="connsiteX2" fmla="*/ 7802424 w 9042400"/>
              <a:gd name="connsiteY2" fmla="*/ 0 h 2571165"/>
              <a:gd name="connsiteX3" fmla="*/ 9042400 w 9042400"/>
              <a:gd name="connsiteY3" fmla="*/ 1239977 h 2571165"/>
              <a:gd name="connsiteX4" fmla="*/ 7802424 w 9042400"/>
              <a:gd name="connsiteY4" fmla="*/ 2479953 h 2571165"/>
              <a:gd name="connsiteX5" fmla="*/ 7802424 w 9042400"/>
              <a:gd name="connsiteY5" fmla="*/ 1859965 h 2571165"/>
              <a:gd name="connsiteX6" fmla="*/ 0 w 9042400"/>
              <a:gd name="connsiteY6" fmla="*/ 2571165 h 2571165"/>
              <a:gd name="connsiteX7" fmla="*/ 3986314 w 9042400"/>
              <a:gd name="connsiteY7" fmla="*/ 721588 h 2571165"/>
              <a:gd name="connsiteX0" fmla="*/ 3986314 w 9042400"/>
              <a:gd name="connsiteY0" fmla="*/ 721588 h 2581875"/>
              <a:gd name="connsiteX1" fmla="*/ 7802424 w 9042400"/>
              <a:gd name="connsiteY1" fmla="*/ 619988 h 2581875"/>
              <a:gd name="connsiteX2" fmla="*/ 7802424 w 9042400"/>
              <a:gd name="connsiteY2" fmla="*/ 0 h 2581875"/>
              <a:gd name="connsiteX3" fmla="*/ 9042400 w 9042400"/>
              <a:gd name="connsiteY3" fmla="*/ 1239977 h 2581875"/>
              <a:gd name="connsiteX4" fmla="*/ 7802424 w 9042400"/>
              <a:gd name="connsiteY4" fmla="*/ 2479953 h 2581875"/>
              <a:gd name="connsiteX5" fmla="*/ 7802424 w 9042400"/>
              <a:gd name="connsiteY5" fmla="*/ 1859965 h 2581875"/>
              <a:gd name="connsiteX6" fmla="*/ 4080414 w 9042400"/>
              <a:gd name="connsiteY6" fmla="*/ 1394408 h 2581875"/>
              <a:gd name="connsiteX7" fmla="*/ 0 w 9042400"/>
              <a:gd name="connsiteY7" fmla="*/ 2571165 h 2581875"/>
              <a:gd name="connsiteX8" fmla="*/ 3986314 w 9042400"/>
              <a:gd name="connsiteY8" fmla="*/ 721588 h 2581875"/>
              <a:gd name="connsiteX0" fmla="*/ 4666383 w 9722469"/>
              <a:gd name="connsiteY0" fmla="*/ 721588 h 3595831"/>
              <a:gd name="connsiteX1" fmla="*/ 8482493 w 9722469"/>
              <a:gd name="connsiteY1" fmla="*/ 619988 h 3595831"/>
              <a:gd name="connsiteX2" fmla="*/ 8482493 w 9722469"/>
              <a:gd name="connsiteY2" fmla="*/ 0 h 3595831"/>
              <a:gd name="connsiteX3" fmla="*/ 9722469 w 9722469"/>
              <a:gd name="connsiteY3" fmla="*/ 1239977 h 3595831"/>
              <a:gd name="connsiteX4" fmla="*/ 8482493 w 9722469"/>
              <a:gd name="connsiteY4" fmla="*/ 2479953 h 3595831"/>
              <a:gd name="connsiteX5" fmla="*/ 8482493 w 9722469"/>
              <a:gd name="connsiteY5" fmla="*/ 1859965 h 3595831"/>
              <a:gd name="connsiteX6" fmla="*/ 4760483 w 9722469"/>
              <a:gd name="connsiteY6" fmla="*/ 1394408 h 3595831"/>
              <a:gd name="connsiteX7" fmla="*/ 0 w 9722469"/>
              <a:gd name="connsiteY7" fmla="*/ 3589851 h 3595831"/>
              <a:gd name="connsiteX8" fmla="*/ 4666383 w 9722469"/>
              <a:gd name="connsiteY8" fmla="*/ 721588 h 3595831"/>
              <a:gd name="connsiteX0" fmla="*/ 4666383 w 9722469"/>
              <a:gd name="connsiteY0" fmla="*/ 721588 h 3595831"/>
              <a:gd name="connsiteX1" fmla="*/ 6951817 w 9722469"/>
              <a:gd name="connsiteY1" fmla="*/ 44597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9722469"/>
              <a:gd name="connsiteY0" fmla="*/ 721588 h 3595831"/>
              <a:gd name="connsiteX1" fmla="*/ 6977005 w 9722469"/>
              <a:gd name="connsiteY1" fmla="*/ 393286 h 3595831"/>
              <a:gd name="connsiteX2" fmla="*/ 8482493 w 9722469"/>
              <a:gd name="connsiteY2" fmla="*/ 619988 h 3595831"/>
              <a:gd name="connsiteX3" fmla="*/ 8482493 w 9722469"/>
              <a:gd name="connsiteY3" fmla="*/ 0 h 3595831"/>
              <a:gd name="connsiteX4" fmla="*/ 9722469 w 9722469"/>
              <a:gd name="connsiteY4" fmla="*/ 1239977 h 3595831"/>
              <a:gd name="connsiteX5" fmla="*/ 8482493 w 9722469"/>
              <a:gd name="connsiteY5" fmla="*/ 2479953 h 3595831"/>
              <a:gd name="connsiteX6" fmla="*/ 8482493 w 9722469"/>
              <a:gd name="connsiteY6" fmla="*/ 1859965 h 3595831"/>
              <a:gd name="connsiteX7" fmla="*/ 4760483 w 9722469"/>
              <a:gd name="connsiteY7" fmla="*/ 1394408 h 3595831"/>
              <a:gd name="connsiteX8" fmla="*/ 0 w 9722469"/>
              <a:gd name="connsiteY8" fmla="*/ 3589851 h 3595831"/>
              <a:gd name="connsiteX9" fmla="*/ 4666383 w 9722469"/>
              <a:gd name="connsiteY9" fmla="*/ 721588 h 3595831"/>
              <a:gd name="connsiteX0" fmla="*/ 4666383 w 10309590"/>
              <a:gd name="connsiteY0" fmla="*/ 721588 h 3595831"/>
              <a:gd name="connsiteX1" fmla="*/ 6977005 w 10309590"/>
              <a:gd name="connsiteY1" fmla="*/ 393286 h 3595831"/>
              <a:gd name="connsiteX2" fmla="*/ 8482493 w 10309590"/>
              <a:gd name="connsiteY2" fmla="*/ 619988 h 3595831"/>
              <a:gd name="connsiteX3" fmla="*/ 8482493 w 10309590"/>
              <a:gd name="connsiteY3" fmla="*/ 0 h 3595831"/>
              <a:gd name="connsiteX4" fmla="*/ 10309589 w 10309590"/>
              <a:gd name="connsiteY4" fmla="*/ 1520886 h 3595831"/>
              <a:gd name="connsiteX5" fmla="*/ 8482493 w 10309590"/>
              <a:gd name="connsiteY5" fmla="*/ 2479953 h 3595831"/>
              <a:gd name="connsiteX6" fmla="*/ 8482493 w 10309590"/>
              <a:gd name="connsiteY6" fmla="*/ 1859965 h 3595831"/>
              <a:gd name="connsiteX7" fmla="*/ 4760483 w 10309590"/>
              <a:gd name="connsiteY7" fmla="*/ 1394408 h 3595831"/>
              <a:gd name="connsiteX8" fmla="*/ 0 w 10309590"/>
              <a:gd name="connsiteY8" fmla="*/ 3589851 h 3595831"/>
              <a:gd name="connsiteX9" fmla="*/ 4666383 w 10309590"/>
              <a:gd name="connsiteY9" fmla="*/ 721588 h 3595831"/>
              <a:gd name="connsiteX0" fmla="*/ 4666383 w 11362444"/>
              <a:gd name="connsiteY0" fmla="*/ 721588 h 3595831"/>
              <a:gd name="connsiteX1" fmla="*/ 6977005 w 11362444"/>
              <a:gd name="connsiteY1" fmla="*/ 393286 h 3595831"/>
              <a:gd name="connsiteX2" fmla="*/ 8482493 w 11362444"/>
              <a:gd name="connsiteY2" fmla="*/ 619988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721588 h 3595831"/>
              <a:gd name="connsiteX1" fmla="*/ 6977005 w 11362444"/>
              <a:gd name="connsiteY1" fmla="*/ 393286 h 3595831"/>
              <a:gd name="connsiteX2" fmla="*/ 9164425 w 11362444"/>
              <a:gd name="connsiteY2" fmla="*/ 827524 h 3595831"/>
              <a:gd name="connsiteX3" fmla="*/ 8482493 w 11362444"/>
              <a:gd name="connsiteY3" fmla="*/ 0 h 3595831"/>
              <a:gd name="connsiteX4" fmla="*/ 11362444 w 11362444"/>
              <a:gd name="connsiteY4" fmla="*/ 1497921 h 3595831"/>
              <a:gd name="connsiteX5" fmla="*/ 8482493 w 11362444"/>
              <a:gd name="connsiteY5" fmla="*/ 2479953 h 3595831"/>
              <a:gd name="connsiteX6" fmla="*/ 8482493 w 11362444"/>
              <a:gd name="connsiteY6" fmla="*/ 1859965 h 3595831"/>
              <a:gd name="connsiteX7" fmla="*/ 4760483 w 11362444"/>
              <a:gd name="connsiteY7" fmla="*/ 1394408 h 3595831"/>
              <a:gd name="connsiteX8" fmla="*/ 0 w 11362444"/>
              <a:gd name="connsiteY8" fmla="*/ 3589851 h 3595831"/>
              <a:gd name="connsiteX9" fmla="*/ 4666383 w 11362444"/>
              <a:gd name="connsiteY9" fmla="*/ 721588 h 3595831"/>
              <a:gd name="connsiteX0" fmla="*/ 4666383 w 11362444"/>
              <a:gd name="connsiteY0" fmla="*/ 538511 h 3412754"/>
              <a:gd name="connsiteX1" fmla="*/ 6977005 w 11362444"/>
              <a:gd name="connsiteY1" fmla="*/ 210209 h 3412754"/>
              <a:gd name="connsiteX2" fmla="*/ 9164425 w 11362444"/>
              <a:gd name="connsiteY2" fmla="*/ 644447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362444"/>
              <a:gd name="connsiteY0" fmla="*/ 538511 h 3412754"/>
              <a:gd name="connsiteX1" fmla="*/ 6977005 w 11362444"/>
              <a:gd name="connsiteY1" fmla="*/ 210209 h 3412754"/>
              <a:gd name="connsiteX2" fmla="*/ 9275876 w 11362444"/>
              <a:gd name="connsiteY2" fmla="*/ 445075 h 3412754"/>
              <a:gd name="connsiteX3" fmla="*/ 9196029 w 11362444"/>
              <a:gd name="connsiteY3" fmla="*/ 0 h 3412754"/>
              <a:gd name="connsiteX4" fmla="*/ 11362444 w 11362444"/>
              <a:gd name="connsiteY4" fmla="*/ 1314844 h 3412754"/>
              <a:gd name="connsiteX5" fmla="*/ 8482493 w 11362444"/>
              <a:gd name="connsiteY5" fmla="*/ 2296876 h 3412754"/>
              <a:gd name="connsiteX6" fmla="*/ 8482493 w 11362444"/>
              <a:gd name="connsiteY6" fmla="*/ 1676888 h 3412754"/>
              <a:gd name="connsiteX7" fmla="*/ 4760483 w 11362444"/>
              <a:gd name="connsiteY7" fmla="*/ 1211331 h 3412754"/>
              <a:gd name="connsiteX8" fmla="*/ 0 w 11362444"/>
              <a:gd name="connsiteY8" fmla="*/ 3406774 h 3412754"/>
              <a:gd name="connsiteX9" fmla="*/ 4666383 w 11362444"/>
              <a:gd name="connsiteY9" fmla="*/ 538511 h 3412754"/>
              <a:gd name="connsiteX0" fmla="*/ 4666383 w 11417639"/>
              <a:gd name="connsiteY0" fmla="*/ 538511 h 3412754"/>
              <a:gd name="connsiteX1" fmla="*/ 6977005 w 11417639"/>
              <a:gd name="connsiteY1" fmla="*/ 210209 h 3412754"/>
              <a:gd name="connsiteX2" fmla="*/ 9275876 w 11417639"/>
              <a:gd name="connsiteY2" fmla="*/ 445075 h 3412754"/>
              <a:gd name="connsiteX3" fmla="*/ 9196029 w 11417639"/>
              <a:gd name="connsiteY3" fmla="*/ 0 h 3412754"/>
              <a:gd name="connsiteX4" fmla="*/ 11417639 w 11417639"/>
              <a:gd name="connsiteY4" fmla="*/ 1587707 h 3412754"/>
              <a:gd name="connsiteX5" fmla="*/ 8482493 w 11417639"/>
              <a:gd name="connsiteY5" fmla="*/ 2296876 h 3412754"/>
              <a:gd name="connsiteX6" fmla="*/ 8482493 w 11417639"/>
              <a:gd name="connsiteY6" fmla="*/ 1676888 h 3412754"/>
              <a:gd name="connsiteX7" fmla="*/ 4760483 w 11417639"/>
              <a:gd name="connsiteY7" fmla="*/ 1211331 h 3412754"/>
              <a:gd name="connsiteX8" fmla="*/ 0 w 11417639"/>
              <a:gd name="connsiteY8" fmla="*/ 3406774 h 3412754"/>
              <a:gd name="connsiteX9" fmla="*/ 4666383 w 11417639"/>
              <a:gd name="connsiteY9" fmla="*/ 538511 h 3412754"/>
              <a:gd name="connsiteX0" fmla="*/ 4666383 w 11496983"/>
              <a:gd name="connsiteY0" fmla="*/ 538511 h 3412754"/>
              <a:gd name="connsiteX1" fmla="*/ 6977005 w 11496983"/>
              <a:gd name="connsiteY1" fmla="*/ 210209 h 3412754"/>
              <a:gd name="connsiteX2" fmla="*/ 9275876 w 11496983"/>
              <a:gd name="connsiteY2" fmla="*/ 445075 h 3412754"/>
              <a:gd name="connsiteX3" fmla="*/ 9196029 w 11496983"/>
              <a:gd name="connsiteY3" fmla="*/ 0 h 3412754"/>
              <a:gd name="connsiteX4" fmla="*/ 11496983 w 11496983"/>
              <a:gd name="connsiteY4" fmla="*/ 1904094 h 3412754"/>
              <a:gd name="connsiteX5" fmla="*/ 8482493 w 11496983"/>
              <a:gd name="connsiteY5" fmla="*/ 2296876 h 3412754"/>
              <a:gd name="connsiteX6" fmla="*/ 8482493 w 11496983"/>
              <a:gd name="connsiteY6" fmla="*/ 1676888 h 3412754"/>
              <a:gd name="connsiteX7" fmla="*/ 4760483 w 11496983"/>
              <a:gd name="connsiteY7" fmla="*/ 1211331 h 3412754"/>
              <a:gd name="connsiteX8" fmla="*/ 0 w 11496983"/>
              <a:gd name="connsiteY8" fmla="*/ 3406774 h 3412754"/>
              <a:gd name="connsiteX9" fmla="*/ 4666383 w 11496983"/>
              <a:gd name="connsiteY9" fmla="*/ 538511 h 341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96983" h="3412754">
                <a:moveTo>
                  <a:pt x="4666383" y="538511"/>
                </a:moveTo>
                <a:cubicBezTo>
                  <a:pt x="5753654" y="26241"/>
                  <a:pt x="6315800" y="192015"/>
                  <a:pt x="6977005" y="210209"/>
                </a:cubicBezTo>
                <a:cubicBezTo>
                  <a:pt x="7839713" y="351348"/>
                  <a:pt x="8949398" y="531113"/>
                  <a:pt x="9275876" y="445075"/>
                </a:cubicBezTo>
                <a:lnTo>
                  <a:pt x="9196029" y="0"/>
                </a:lnTo>
                <a:lnTo>
                  <a:pt x="11496983" y="1904094"/>
                </a:lnTo>
                <a:lnTo>
                  <a:pt x="8482493" y="2296876"/>
                </a:lnTo>
                <a:lnTo>
                  <a:pt x="8482493" y="1676888"/>
                </a:lnTo>
                <a:cubicBezTo>
                  <a:pt x="7946117" y="1519382"/>
                  <a:pt x="6060887" y="1092798"/>
                  <a:pt x="4760483" y="1211331"/>
                </a:cubicBezTo>
                <a:cubicBezTo>
                  <a:pt x="3460079" y="1329864"/>
                  <a:pt x="99642" y="3542329"/>
                  <a:pt x="0" y="3406774"/>
                </a:cubicBezTo>
                <a:cubicBezTo>
                  <a:pt x="1270000" y="2790248"/>
                  <a:pt x="3245257" y="996965"/>
                  <a:pt x="4666383" y="538511"/>
                </a:cubicBezTo>
                <a:close/>
              </a:path>
            </a:pathLst>
          </a:custGeom>
          <a:solidFill>
            <a:srgbClr val="FD0DFB">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145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0"/>
            <a:ext cx="12192000" cy="6858000"/>
          </a:xfrm>
          <a:prstGeom prst="rect">
            <a:avLst/>
          </a:prstGeom>
        </p:spPr>
      </p:pic>
      <p:sp>
        <p:nvSpPr>
          <p:cNvPr id="5" name="직사각형 4"/>
          <p:cNvSpPr/>
          <p:nvPr/>
        </p:nvSpPr>
        <p:spPr>
          <a:xfrm>
            <a:off x="533400" y="6172200"/>
            <a:ext cx="8001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smtClean="0">
                <a:ln>
                  <a:noFill/>
                </a:ln>
                <a:solidFill>
                  <a:srgbClr val="0095FF"/>
                </a:solidFill>
                <a:effectLst/>
                <a:uLnTx/>
                <a:uFillTx/>
                <a:latin typeface="Calibri" panose="020F0502020204030204"/>
                <a:ea typeface="+mn-ea"/>
                <a:cs typeface="+mn-cs"/>
              </a:rPr>
              <a:t>Wadi Mesir</a:t>
            </a:r>
            <a:endParaRPr kumimoji="0" lang="en-US" sz="1800" b="1" i="0" u="none" strike="noStrike" kern="1200" cap="none" spc="0" normalizeH="0" baseline="0" noProof="0">
              <a:ln>
                <a:noFill/>
              </a:ln>
              <a:solidFill>
                <a:srgbClr val="0095FF"/>
              </a:solidFill>
              <a:effectLst/>
              <a:uLnTx/>
              <a:uFillTx/>
              <a:latin typeface="Calibri" panose="020F0502020204030204"/>
              <a:ea typeface="+mn-ea"/>
              <a:cs typeface="+mn-cs"/>
            </a:endParaRPr>
          </a:p>
        </p:txBody>
      </p:sp>
      <p:sp>
        <p:nvSpPr>
          <p:cNvPr id="6" name="모서리가 둥근 직사각형 5"/>
          <p:cNvSpPr/>
          <p:nvPr/>
        </p:nvSpPr>
        <p:spPr>
          <a:xfrm>
            <a:off x="2723746" y="4863830"/>
            <a:ext cx="4552544" cy="107004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noFill/>
                </a:ln>
                <a:solidFill>
                  <a:srgbClr val="002060"/>
                </a:solidFill>
                <a:effectLst/>
                <a:uLnTx/>
                <a:uFillTx/>
                <a:latin typeface="Calibri" panose="020F0502020204030204"/>
                <a:ea typeface="+mn-ea"/>
                <a:cs typeface="+mn-cs"/>
              </a:rPr>
              <a:t>Selepas 400 tahun</a:t>
            </a:r>
            <a:endParaRPr kumimoji="0" lang="en-US" sz="36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541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שָׂרַי</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990840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Kej. 16 / Cadangan Sarai</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altLang="ko-KR" sz="4800" b="1">
                <a:solidFill>
                  <a:schemeClr val="bg1"/>
                </a:solidFill>
                <a:latin typeface="Calibri" panose="020F0502020204030204"/>
                <a:ea typeface="+mn-ea"/>
                <a:cs typeface="+mn-cs"/>
              </a:rPr>
              <a:t>Tuhan memanggil Abram ketika umur Abram adalah 75 tahun di Ur-Kasdim</a:t>
            </a:r>
            <a:r>
              <a:rPr lang="en-US" altLang="ko-KR" sz="4800" b="1" smtClean="0">
                <a:solidFill>
                  <a:schemeClr val="bg1"/>
                </a:solidFill>
                <a:latin typeface="Calibri" panose="020F0502020204030204"/>
                <a:ea typeface="+mn-ea"/>
                <a:cs typeface="+mn-cs"/>
              </a:rPr>
              <a:t>.</a:t>
            </a:r>
            <a:br>
              <a:rPr lang="en-US" altLang="ko-KR" sz="4800" b="1" smtClean="0">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Abram belum mempunyai </a:t>
            </a:r>
            <a:r>
              <a:rPr lang="en-US" altLang="ko-KR" sz="4800" b="1">
                <a:solidFill>
                  <a:schemeClr val="bg1"/>
                </a:solidFill>
                <a:latin typeface="Calibri" panose="020F0502020204030204"/>
                <a:ea typeface="+mn-ea"/>
                <a:cs typeface="+mn-cs"/>
              </a:rPr>
              <a:t/>
            </a:r>
            <a:br>
              <a:rPr lang="en-US" altLang="ko-KR" sz="4800" b="1">
                <a:solidFill>
                  <a:schemeClr val="bg1"/>
                </a:solidFill>
                <a:latin typeface="Calibri" panose="020F0502020204030204"/>
                <a:ea typeface="+mn-ea"/>
                <a:cs typeface="+mn-cs"/>
              </a:rPr>
            </a:br>
            <a:r>
              <a:rPr lang="en-US" altLang="ko-KR" sz="4800" b="1" smtClean="0">
                <a:solidFill>
                  <a:schemeClr val="bg1"/>
                </a:solidFill>
                <a:latin typeface="Calibri" panose="020F0502020204030204"/>
                <a:ea typeface="+mn-ea"/>
                <a:cs typeface="+mn-cs"/>
              </a:rPr>
              <a:t>Abram berumur 85 tahun ketika dia menerima perjanjian kerajaan-Nya selepas Lot berpindah ke wilayah Zoar (Sodom dan Gomora).</a:t>
            </a:r>
            <a:endParaRPr lang="en-US" sz="28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6567427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sz="5400" b="1" smtClean="0">
                <a:solidFill>
                  <a:srgbClr val="002060"/>
                </a:solidFill>
                <a:latin typeface="Calibri" panose="020F0502020204030204"/>
                <a:ea typeface="+mn-ea"/>
                <a:cs typeface="+mn-cs"/>
              </a:rPr>
              <a:t>Ahli Waris</a:t>
            </a:r>
            <a:r>
              <a:rPr lang="en-US" sz="5400" b="1" smtClean="0">
                <a:solidFill>
                  <a:srgbClr val="FFFF00"/>
                </a:solidFill>
                <a:latin typeface="Calibri" panose="020F0502020204030204"/>
                <a:ea typeface="+mn-ea"/>
                <a:cs typeface="+mn-cs"/>
              </a:rPr>
              <a:t/>
            </a:r>
            <a:br>
              <a:rPr lang="en-US" sz="5400" b="1" smtClean="0">
                <a:solidFill>
                  <a:srgbClr val="FFFF00"/>
                </a:solidFill>
                <a:latin typeface="Calibri" panose="020F0502020204030204"/>
                <a:ea typeface="+mn-ea"/>
                <a:cs typeface="+mn-cs"/>
              </a:rPr>
            </a:br>
            <a:r>
              <a:rPr lang="en-US" sz="5400" b="1" smtClean="0">
                <a:solidFill>
                  <a:schemeClr val="bg1"/>
                </a:solidFill>
                <a:latin typeface="Calibri" panose="020F0502020204030204"/>
                <a:ea typeface="+mn-ea"/>
                <a:cs typeface="+mn-cs"/>
              </a:rPr>
              <a:t>Dalam kekerasan Zaman </a:t>
            </a:r>
            <a:r>
              <a:rPr lang="en-US" sz="5400" b="1">
                <a:solidFill>
                  <a:schemeClr val="bg1"/>
                </a:solidFill>
                <a:latin typeface="Calibri" panose="020F0502020204030204"/>
                <a:ea typeface="+mn-ea"/>
                <a:cs typeface="+mn-cs"/>
              </a:rPr>
              <a:t>Timur Tengah Purbakala, </a:t>
            </a:r>
            <a:r>
              <a:rPr lang="en-US" sz="5400" b="1" smtClean="0">
                <a:solidFill>
                  <a:schemeClr val="bg1"/>
                </a:solidFill>
                <a:latin typeface="Calibri" panose="020F0502020204030204"/>
                <a:ea typeface="+mn-ea"/>
                <a:cs typeface="+mn-cs"/>
              </a:rPr>
              <a:t>Jika sebuah keluarga tidak mempunyai anak lelakinya, anak melalui Pengangkatan (</a:t>
            </a:r>
            <a:r>
              <a:rPr lang="en-US" sz="5400" b="1" smtClean="0">
                <a:solidFill>
                  <a:srgbClr val="FF0000"/>
                </a:solidFill>
                <a:latin typeface="Calibri" panose="020F0502020204030204"/>
                <a:ea typeface="+mn-ea"/>
                <a:cs typeface="+mn-cs"/>
              </a:rPr>
              <a:t>Eliszer</a:t>
            </a:r>
            <a:r>
              <a:rPr lang="en-US" sz="5400" b="1" smtClean="0">
                <a:solidFill>
                  <a:schemeClr val="bg1"/>
                </a:solidFill>
                <a:latin typeface="Calibri" panose="020F0502020204030204"/>
                <a:ea typeface="+mn-ea"/>
                <a:cs typeface="+mn-cs"/>
              </a:rPr>
              <a:t>, orang Damsyk), anak dari hamba (</a:t>
            </a:r>
            <a:r>
              <a:rPr lang="en-US" sz="5400" b="1" smtClean="0">
                <a:solidFill>
                  <a:srgbClr val="FF0000"/>
                </a:solidFill>
                <a:latin typeface="Calibri" panose="020F0502020204030204"/>
                <a:ea typeface="+mn-ea"/>
                <a:cs typeface="+mn-cs"/>
              </a:rPr>
              <a:t>Ismael</a:t>
            </a:r>
            <a:r>
              <a:rPr lang="en-US" sz="5400" b="1" smtClean="0">
                <a:solidFill>
                  <a:schemeClr val="bg1"/>
                </a:solidFill>
                <a:latin typeface="Calibri" panose="020F0502020204030204"/>
                <a:ea typeface="+mn-ea"/>
                <a:cs typeface="+mn-cs"/>
              </a:rPr>
              <a:t>) boleh mendapat ahli warisnya</a:t>
            </a:r>
            <a:endParaRPr lang="en-US" sz="54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2720986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16 / Cadangan Sarai</a:t>
            </a:r>
            <a:r>
              <a:rPr lang="en-US" sz="5400" b="1" smtClean="0">
                <a:solidFill>
                  <a:srgbClr val="FFFF00"/>
                </a:solidFill>
                <a:latin typeface="Calibri" panose="020F0502020204030204"/>
                <a:ea typeface="+mn-ea"/>
                <a:cs typeface="+mn-cs"/>
              </a:rPr>
              <a:t/>
            </a:r>
            <a:br>
              <a:rPr lang="en-US" sz="5400" b="1" smtClean="0">
                <a:solidFill>
                  <a:srgbClr val="FFFF00"/>
                </a:solidFill>
                <a:latin typeface="Calibri" panose="020F0502020204030204"/>
                <a:ea typeface="+mn-ea"/>
                <a:cs typeface="+mn-cs"/>
              </a:rPr>
            </a:br>
            <a:r>
              <a:rPr lang="en-US" sz="5400" b="1" smtClean="0">
                <a:solidFill>
                  <a:schemeClr val="bg1"/>
                </a:solidFill>
                <a:latin typeface="Calibri" panose="020F0502020204030204"/>
                <a:ea typeface="+mn-ea"/>
                <a:cs typeface="+mn-cs"/>
              </a:rPr>
              <a:t>"</a:t>
            </a:r>
            <a:r>
              <a:rPr lang="en-US" sz="5400" b="1">
                <a:solidFill>
                  <a:schemeClr val="bg1"/>
                </a:solidFill>
                <a:latin typeface="Calibri" panose="020F0502020204030204"/>
                <a:ea typeface="+mn-ea"/>
                <a:cs typeface="+mn-cs"/>
              </a:rPr>
              <a:t>Kerana Tuhan telah menahan aku daripada mengandungkan anak, </a:t>
            </a:r>
            <a:r>
              <a:rPr lang="en-US" sz="5400" b="1">
                <a:solidFill>
                  <a:srgbClr val="00B0F0"/>
                </a:solidFill>
                <a:latin typeface="Calibri" panose="020F0502020204030204"/>
                <a:ea typeface="+mn-ea"/>
                <a:cs typeface="+mn-cs"/>
              </a:rPr>
              <a:t>kahwin sajalah dengan hambaku, </a:t>
            </a:r>
            <a:r>
              <a:rPr lang="en-US" sz="5400" b="1">
                <a:solidFill>
                  <a:schemeClr val="bg1"/>
                </a:solidFill>
                <a:latin typeface="Calibri" panose="020F0502020204030204"/>
                <a:ea typeface="+mn-ea"/>
                <a:cs typeface="+mn-cs"/>
              </a:rPr>
              <a:t>siapa tahu aku dapat memperoleh anak melaluinya." Maka Abram mendengar dan menurut usul Sarai itu.</a:t>
            </a:r>
          </a:p>
        </p:txBody>
      </p:sp>
    </p:spTree>
    <p:extLst>
      <p:ext uri="{BB962C8B-B14F-4D97-AF65-F5344CB8AC3E}">
        <p14:creationId xmlns:p14="http://schemas.microsoft.com/office/powerpoint/2010/main" val="39566266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16 / Cadangan Sarai</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b="1">
                <a:solidFill>
                  <a:schemeClr val="bg1"/>
                </a:solidFill>
                <a:latin typeface="Calibri" panose="020F0502020204030204"/>
                <a:ea typeface="+mn-ea"/>
                <a:cs typeface="+mn-cs"/>
              </a:rPr>
              <a:t>Apabila Hagar tahu sahaja bahawa dia mengandung, mulalah dia memandang rendah terhadap cik puannya.</a:t>
            </a:r>
            <a:br>
              <a:rPr lang="en-US" b="1">
                <a:solidFill>
                  <a:schemeClr val="bg1"/>
                </a:solidFill>
                <a:latin typeface="Calibri" panose="020F0502020204030204"/>
                <a:ea typeface="+mn-ea"/>
                <a:cs typeface="+mn-cs"/>
              </a:rPr>
            </a:br>
            <a:r>
              <a:rPr lang="en-US" b="1" smtClean="0">
                <a:solidFill>
                  <a:schemeClr val="bg1"/>
                </a:solidFill>
                <a:latin typeface="Calibri" panose="020F0502020204030204"/>
                <a:ea typeface="+mn-ea"/>
                <a:cs typeface="+mn-cs"/>
              </a:rPr>
              <a:t>“Sesungguhnya</a:t>
            </a:r>
            <a:r>
              <a:rPr lang="en-US" b="1">
                <a:solidFill>
                  <a:schemeClr val="bg1"/>
                </a:solidFill>
                <a:latin typeface="Calibri" panose="020F0502020204030204"/>
                <a:ea typeface="+mn-ea"/>
                <a:cs typeface="+mn-cs"/>
              </a:rPr>
              <a:t>, hambamu itu berada bawah kekuasaanmu. Lakukanlah terhadapnya mengikut budi bicaramu</a:t>
            </a:r>
            <a:r>
              <a:rPr lang="en-US" b="1" smtClean="0">
                <a:solidFill>
                  <a:schemeClr val="bg1"/>
                </a:solidFill>
                <a:latin typeface="Calibri" panose="020F0502020204030204"/>
                <a:ea typeface="+mn-ea"/>
                <a:cs typeface="+mn-cs"/>
              </a:rPr>
              <a:t>.”</a:t>
            </a:r>
            <a:r>
              <a:rPr lang="en-US" b="1">
                <a:solidFill>
                  <a:schemeClr val="bg1"/>
                </a:solidFill>
                <a:latin typeface="Calibri" panose="020F0502020204030204"/>
                <a:ea typeface="+mn-ea"/>
                <a:cs typeface="+mn-cs"/>
              </a:rPr>
              <a:t/>
            </a:r>
            <a:br>
              <a:rPr lang="en-US" b="1">
                <a:solidFill>
                  <a:schemeClr val="bg1"/>
                </a:solidFill>
                <a:latin typeface="Calibri" panose="020F0502020204030204"/>
                <a:ea typeface="+mn-ea"/>
                <a:cs typeface="+mn-cs"/>
              </a:rPr>
            </a:br>
            <a:r>
              <a:rPr lang="en-US" b="1">
                <a:solidFill>
                  <a:schemeClr val="bg1"/>
                </a:solidFill>
                <a:latin typeface="Calibri" panose="020F0502020204030204"/>
                <a:ea typeface="+mn-ea"/>
                <a:cs typeface="+mn-cs"/>
              </a:rPr>
              <a:t>Maka Sarai menindas Hagar sehingga </a:t>
            </a:r>
            <a:r>
              <a:rPr lang="en-US" b="1">
                <a:solidFill>
                  <a:srgbClr val="FFC000"/>
                </a:solidFill>
                <a:latin typeface="Calibri" panose="020F0502020204030204"/>
                <a:ea typeface="+mn-ea"/>
                <a:cs typeface="+mn-cs"/>
              </a:rPr>
              <a:t>larilah Hagar</a:t>
            </a:r>
            <a:r>
              <a:rPr lang="en-US" b="1">
                <a:solidFill>
                  <a:schemeClr val="bg1"/>
                </a:solidFill>
                <a:latin typeface="Calibri" panose="020F0502020204030204"/>
                <a:ea typeface="+mn-ea"/>
                <a:cs typeface="+mn-cs"/>
              </a:rPr>
              <a:t> daripadanya</a:t>
            </a:r>
            <a:r>
              <a:rPr lang="en-US" b="1" smtClean="0">
                <a:solidFill>
                  <a:schemeClr val="bg1"/>
                </a:solidFill>
                <a:latin typeface="Calibri" panose="020F0502020204030204"/>
                <a:ea typeface="+mn-ea"/>
                <a:cs typeface="+mn-cs"/>
              </a:rPr>
              <a:t>. </a:t>
            </a:r>
            <a:endParaRPr lang="en-US"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7775275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사진 설명이 없습니다."/>
          <p:cNvPicPr>
            <a:picLocks noChangeAspect="1" noChangeArrowheads="1"/>
          </p:cNvPicPr>
          <p:nvPr/>
        </p:nvPicPr>
        <p:blipFill rotWithShape="1">
          <a:blip r:embed="rId3">
            <a:extLst>
              <a:ext uri="{28A0092B-C50C-407E-A947-70E740481C1C}">
                <a14:useLocalDpi xmlns:a14="http://schemas.microsoft.com/office/drawing/2010/main" val="0"/>
              </a:ext>
            </a:extLst>
          </a:blip>
          <a:srcRect l="2762" t="5300" r="3353" b="12617"/>
          <a:stretch/>
        </p:blipFill>
        <p:spPr bwMode="auto">
          <a:xfrm>
            <a:off x="-1553" y="-508000"/>
            <a:ext cx="12362531" cy="8077200"/>
          </a:xfrm>
          <a:prstGeom prst="rect">
            <a:avLst/>
          </a:prstGeom>
          <a:noFill/>
          <a:extLst>
            <a:ext uri="{909E8E84-426E-40DD-AFC4-6F175D3DCCD1}">
              <a14:hiddenFill xmlns:a14="http://schemas.microsoft.com/office/drawing/2010/main">
                <a:solidFill>
                  <a:srgbClr val="FFFFFF"/>
                </a:solidFill>
              </a14:hiddenFill>
            </a:ext>
          </a:extLst>
        </p:spPr>
      </p:pic>
      <p:sp>
        <p:nvSpPr>
          <p:cNvPr id="4" name="모서리가 둥근 직사각형 3"/>
          <p:cNvSpPr/>
          <p:nvPr/>
        </p:nvSpPr>
        <p:spPr>
          <a:xfrm>
            <a:off x="2344312" y="3352800"/>
            <a:ext cx="7670800" cy="1270000"/>
          </a:xfrm>
          <a:prstGeom prst="roundRect">
            <a:avLst/>
          </a:prstGeom>
          <a:solidFill>
            <a:srgbClr val="FFFF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prstClr val="black"/>
                </a:solidFill>
                <a:effectLst/>
                <a:uLnTx/>
                <a:uFillTx/>
                <a:latin typeface="Calibri" panose="020F0502020204030204"/>
                <a:ea typeface="+mn-ea"/>
                <a:cs typeface="+mn-cs"/>
              </a:rPr>
              <a:t>KHATAN di Mesir  25000 SM</a:t>
            </a:r>
            <a:endParaRPr kumimoji="0" lang="en-US" sz="4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2287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직사각형 3"/>
          <p:cNvSpPr/>
          <p:nvPr/>
        </p:nvSpPr>
        <p:spPr>
          <a:xfrm>
            <a:off x="311284" y="304269"/>
            <a:ext cx="11517549" cy="64633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FFFF00"/>
                </a:solidFill>
                <a:effectLst/>
                <a:uLnTx/>
                <a:uFillTx/>
                <a:latin typeface="Calibri" panose="020F0502020204030204"/>
                <a:ea typeface="+mn-ea"/>
                <a:cs typeface="+mn-cs"/>
              </a:rPr>
              <a:t>Kej. 17:1-2 Umur Abram 99 tahun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smtClean="0">
              <a:ln>
                <a:noFill/>
              </a:ln>
              <a:solidFill>
                <a:srgbClr val="FFFF00"/>
              </a:solidFill>
              <a:effectLst/>
              <a:uLnTx/>
              <a:uFillTx/>
              <a:latin typeface="Calibri" panose="020F0502020204030204"/>
              <a:ea typeface="+mn-ea"/>
              <a:cs typeface="+mn-cs"/>
            </a:endParaRPr>
          </a:p>
          <a:p>
            <a:pPr lvl="0">
              <a:defRPr/>
            </a:pPr>
            <a:r>
              <a:rPr kumimoji="0" lang="en-US" sz="5400" b="1" i="0" u="none" strike="noStrike" kern="1200" cap="none" spc="0" normalizeH="0" baseline="0" noProof="0">
                <a:ln>
                  <a:noFill/>
                </a:ln>
                <a:solidFill>
                  <a:srgbClr val="FFFF00"/>
                </a:solidFill>
                <a:effectLst/>
                <a:uLnTx/>
                <a:uFillTx/>
                <a:latin typeface="Calibri" panose="020F0502020204030204"/>
                <a:ea typeface="+mn-ea"/>
                <a:cs typeface="+mn-cs"/>
              </a:rPr>
              <a:t>"Akulah Allah Yang Maha Kuasa, hiduplah tanpa bercela di hadapan-Ku. </a:t>
            </a:r>
            <a:r>
              <a:rPr lang="en-US" sz="5400" b="1" baseline="30000" smtClean="0">
                <a:solidFill>
                  <a:srgbClr val="FFFF00"/>
                </a:solidFill>
              </a:rPr>
              <a:t>2</a:t>
            </a:r>
            <a:r>
              <a:rPr kumimoji="0" lang="en-US" sz="5400" b="1" i="0" u="none" strike="noStrike" kern="1200" cap="none" spc="0" normalizeH="0" baseline="0" noProof="0" smtClean="0">
                <a:ln>
                  <a:noFill/>
                </a:ln>
                <a:solidFill>
                  <a:srgbClr val="FFFF00"/>
                </a:solidFill>
                <a:effectLst/>
                <a:uLnTx/>
                <a:uFillTx/>
                <a:latin typeface="Calibri" panose="020F0502020204030204"/>
                <a:ea typeface="+mn-ea"/>
                <a:cs typeface="+mn-cs"/>
              </a:rPr>
              <a:t>Aku </a:t>
            </a:r>
            <a:r>
              <a:rPr kumimoji="0" lang="en-US" sz="5400" b="1" i="0" u="none" strike="noStrike" kern="1200" cap="none" spc="0" normalizeH="0" baseline="0" noProof="0">
                <a:ln>
                  <a:noFill/>
                </a:ln>
                <a:solidFill>
                  <a:srgbClr val="FFFF00"/>
                </a:solidFill>
                <a:effectLst/>
                <a:uLnTx/>
                <a:uFillTx/>
                <a:latin typeface="Calibri" panose="020F0502020204030204"/>
                <a:ea typeface="+mn-ea"/>
                <a:cs typeface="+mn-cs"/>
              </a:rPr>
              <a:t>akan mengesahkan perjanjian antara Aku dengan kamu, dan Aku akan menjadikan keturunanmu sebegitu ramai." </a:t>
            </a:r>
          </a:p>
        </p:txBody>
      </p:sp>
    </p:spTree>
    <p:extLst>
      <p:ext uri="{BB962C8B-B14F-4D97-AF65-F5344CB8AC3E}">
        <p14:creationId xmlns:p14="http://schemas.microsoft.com/office/powerpoint/2010/main" val="1133482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a:t>
            </a:r>
            <a:r>
              <a:rPr lang="en-US" altLang="ko-KR" sz="5400" b="1" smtClean="0">
                <a:solidFill>
                  <a:srgbClr val="FFFF00"/>
                </a:solidFill>
                <a:latin typeface="Calibri" panose="020F0502020204030204"/>
              </a:rPr>
              <a:t>17 1-27 / Perjanjian-Nya</a:t>
            </a:r>
            <a:br>
              <a:rPr lang="en-US" altLang="ko-KR" sz="5400" b="1" smtClean="0">
                <a:solidFill>
                  <a:srgbClr val="FFFF00"/>
                </a:solidFill>
                <a:latin typeface="Calibri" panose="020F0502020204030204"/>
              </a:rPr>
            </a:br>
            <a:r>
              <a:rPr lang="en-US" altLang="ko-KR" sz="5400" b="1" smtClean="0">
                <a:solidFill>
                  <a:srgbClr val="FFFF00"/>
                </a:solidFill>
                <a:latin typeface="Calibri" panose="020F0502020204030204"/>
              </a:rPr>
              <a:t/>
            </a:r>
            <a:br>
              <a:rPr lang="en-US" altLang="ko-KR" sz="5400" b="1" smtClean="0">
                <a:solidFill>
                  <a:srgbClr val="FFFF00"/>
                </a:solidFill>
                <a:latin typeface="Calibri" panose="020F0502020204030204"/>
              </a:rPr>
            </a:br>
            <a:r>
              <a:rPr lang="en-US" altLang="ko-KR" sz="5400" b="1" smtClean="0">
                <a:solidFill>
                  <a:srgbClr val="FFFF00"/>
                </a:solidFill>
                <a:latin typeface="Calibri" panose="020F0502020204030204"/>
              </a:rPr>
              <a:t>Abram -&gt; Abraham : </a:t>
            </a:r>
            <a:r>
              <a:rPr lang="en-US" altLang="ko-KR" sz="4800" b="1" smtClean="0">
                <a:solidFill>
                  <a:schemeClr val="bg1"/>
                </a:solidFill>
                <a:latin typeface="Calibri" panose="020F0502020204030204"/>
              </a:rPr>
              <a:t>Kamu </a:t>
            </a:r>
            <a:r>
              <a:rPr lang="en-US" altLang="ko-KR" sz="4800" b="1">
                <a:solidFill>
                  <a:schemeClr val="bg1"/>
                </a:solidFill>
                <a:latin typeface="Calibri" panose="020F0502020204030204"/>
              </a:rPr>
              <a:t>akan menjadi </a:t>
            </a:r>
            <a:r>
              <a:rPr lang="en-US" altLang="ko-KR" sz="4800" b="1">
                <a:solidFill>
                  <a:srgbClr val="00B0F0"/>
                </a:solidFill>
                <a:latin typeface="Calibri" panose="020F0502020204030204"/>
              </a:rPr>
              <a:t>bapa kepada beberapa banyak bangsa</a:t>
            </a:r>
            <a:r>
              <a:rPr lang="en-US" altLang="ko-KR" sz="4800" b="1">
                <a:solidFill>
                  <a:schemeClr val="bg1"/>
                </a:solidFill>
                <a:latin typeface="Calibri" panose="020F0502020204030204"/>
              </a:rPr>
              <a:t>. (4)</a:t>
            </a:r>
            <a:br>
              <a:rPr lang="en-US" altLang="ko-KR" sz="4800" b="1">
                <a:solidFill>
                  <a:schemeClr val="bg1"/>
                </a:solidFill>
                <a:latin typeface="Calibri" panose="020F0502020204030204"/>
              </a:rPr>
            </a:br>
            <a:r>
              <a:rPr lang="en-US" altLang="ko-KR" sz="4800" b="1" smtClean="0">
                <a:solidFill>
                  <a:srgbClr val="FFFF00"/>
                </a:solidFill>
                <a:latin typeface="Calibri" panose="020F0502020204030204"/>
              </a:rPr>
              <a:t>Tanah : </a:t>
            </a:r>
            <a:r>
              <a:rPr lang="en-US" altLang="ko-KR" sz="4800" b="1" smtClean="0">
                <a:solidFill>
                  <a:schemeClr val="bg1"/>
                </a:solidFill>
                <a:latin typeface="Calibri" panose="020F0502020204030204"/>
              </a:rPr>
              <a:t>Seluruh </a:t>
            </a:r>
            <a:r>
              <a:rPr lang="en-US" altLang="ko-KR" sz="4800" b="1">
                <a:solidFill>
                  <a:schemeClr val="bg1"/>
                </a:solidFill>
                <a:latin typeface="Calibri" panose="020F0502020204030204"/>
              </a:rPr>
              <a:t>Tanah Kanaan yang akan menjadi milikmu yang </a:t>
            </a:r>
            <a:r>
              <a:rPr lang="en-US" altLang="ko-KR" sz="4800" b="1" smtClean="0">
                <a:solidFill>
                  <a:schemeClr val="bg1"/>
                </a:solidFill>
                <a:latin typeface="Calibri" panose="020F0502020204030204"/>
              </a:rPr>
              <a:t>kekal.(8)</a:t>
            </a:r>
            <a:br>
              <a:rPr lang="en-US" altLang="ko-KR" sz="4800" b="1" smtClean="0">
                <a:solidFill>
                  <a:schemeClr val="bg1"/>
                </a:solidFill>
                <a:latin typeface="Calibri" panose="020F0502020204030204"/>
              </a:rPr>
            </a:br>
            <a:r>
              <a:rPr lang="en-US" altLang="ko-KR" sz="4800" b="1">
                <a:solidFill>
                  <a:srgbClr val="FFFF00"/>
                </a:solidFill>
                <a:latin typeface="Calibri" panose="020F0502020204030204"/>
              </a:rPr>
              <a:t>Sarai -&gt; </a:t>
            </a:r>
            <a:r>
              <a:rPr lang="en-US" altLang="ko-KR" sz="4800" b="1" smtClean="0">
                <a:solidFill>
                  <a:srgbClr val="FFFF00"/>
                </a:solidFill>
                <a:latin typeface="Calibri" panose="020F0502020204030204"/>
              </a:rPr>
              <a:t>Sarah </a:t>
            </a:r>
            <a:r>
              <a:rPr lang="en-US" altLang="ko-KR" sz="4800" b="1">
                <a:solidFill>
                  <a:srgbClr val="FFFF00"/>
                </a:solidFill>
                <a:latin typeface="Calibri" panose="020F0502020204030204"/>
              </a:rPr>
              <a:t>: </a:t>
            </a:r>
            <a:r>
              <a:rPr lang="en-US" altLang="ko-KR" sz="4800" b="1">
                <a:solidFill>
                  <a:schemeClr val="bg1"/>
                </a:solidFill>
                <a:latin typeface="Calibri" panose="020F0502020204030204"/>
              </a:rPr>
              <a:t>ibu bagi </a:t>
            </a:r>
            <a:r>
              <a:rPr lang="en-US" altLang="ko-KR" sz="4800" b="1" smtClean="0">
                <a:solidFill>
                  <a:schemeClr val="bg1"/>
                </a:solidFill>
                <a:latin typeface="Calibri" panose="020F0502020204030204"/>
              </a:rPr>
              <a:t>bangsa-bangsa.(16)</a:t>
            </a:r>
            <a:endParaRPr lang="en-US" sz="4000" b="1">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6876321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בֵּן</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96811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그림 7"/>
          <p:cNvPicPr>
            <a:picLocks noChangeAspect="1"/>
          </p:cNvPicPr>
          <p:nvPr/>
        </p:nvPicPr>
        <p:blipFill>
          <a:blip r:embed="rId2"/>
          <a:stretch>
            <a:fillRect/>
          </a:stretch>
        </p:blipFill>
        <p:spPr>
          <a:xfrm>
            <a:off x="0" y="0"/>
            <a:ext cx="12192000" cy="6858000"/>
          </a:xfrm>
          <a:prstGeom prst="rect">
            <a:avLst/>
          </a:prstGeom>
        </p:spPr>
      </p:pic>
      <p:sp>
        <p:nvSpPr>
          <p:cNvPr id="10" name="&quot;없음&quot; 기호 9"/>
          <p:cNvSpPr/>
          <p:nvPr/>
        </p:nvSpPr>
        <p:spPr>
          <a:xfrm>
            <a:off x="2418080" y="284480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1" name="&quot;없음&quot; 기호 10"/>
          <p:cNvSpPr/>
          <p:nvPr/>
        </p:nvSpPr>
        <p:spPr>
          <a:xfrm>
            <a:off x="2918062" y="2491221"/>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2" name="&quot;없음&quot; 기호 11"/>
          <p:cNvSpPr/>
          <p:nvPr/>
        </p:nvSpPr>
        <p:spPr>
          <a:xfrm>
            <a:off x="3355526" y="2589462"/>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3" name="&quot;없음&quot; 기호 12"/>
          <p:cNvSpPr/>
          <p:nvPr/>
        </p:nvSpPr>
        <p:spPr>
          <a:xfrm>
            <a:off x="3348908" y="31800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4" name="&quot;없음&quot; 기호 13"/>
          <p:cNvSpPr/>
          <p:nvPr/>
        </p:nvSpPr>
        <p:spPr>
          <a:xfrm>
            <a:off x="3393276" y="39928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5" name="&quot;없음&quot; 기호 14"/>
          <p:cNvSpPr/>
          <p:nvPr/>
        </p:nvSpPr>
        <p:spPr>
          <a:xfrm>
            <a:off x="3086018" y="48412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6" name="&quot;없음&quot; 기호 15"/>
          <p:cNvSpPr/>
          <p:nvPr/>
        </p:nvSpPr>
        <p:spPr>
          <a:xfrm>
            <a:off x="3129198" y="55905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7" name="&quot;없음&quot; 기호 16"/>
          <p:cNvSpPr/>
          <p:nvPr/>
        </p:nvSpPr>
        <p:spPr>
          <a:xfrm>
            <a:off x="2636438" y="573786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quot;없음&quot; 기호 17"/>
          <p:cNvSpPr/>
          <p:nvPr/>
        </p:nvSpPr>
        <p:spPr>
          <a:xfrm>
            <a:off x="2153838" y="589534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9" name="&quot;없음&quot; 기호 18"/>
          <p:cNvSpPr/>
          <p:nvPr/>
        </p:nvSpPr>
        <p:spPr>
          <a:xfrm>
            <a:off x="1912538" y="623062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0" name="&quot;없음&quot; 기호 19"/>
          <p:cNvSpPr/>
          <p:nvPr/>
        </p:nvSpPr>
        <p:spPr>
          <a:xfrm>
            <a:off x="2461260" y="6621780"/>
            <a:ext cx="86360" cy="91440"/>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21" name="그림 20"/>
          <p:cNvPicPr>
            <a:picLocks noChangeAspect="1"/>
          </p:cNvPicPr>
          <p:nvPr/>
        </p:nvPicPr>
        <p:blipFill rotWithShape="1">
          <a:blip r:embed="rId3"/>
          <a:srcRect l="18997" t="89239" r="79005" b="7615"/>
          <a:stretch/>
        </p:blipFill>
        <p:spPr>
          <a:xfrm>
            <a:off x="1908579" y="5198311"/>
            <a:ext cx="442762" cy="392229"/>
          </a:xfrm>
          <a:prstGeom prst="rect">
            <a:avLst/>
          </a:prstGeom>
        </p:spPr>
      </p:pic>
      <p:sp>
        <p:nvSpPr>
          <p:cNvPr id="22" name="직사각형 21"/>
          <p:cNvSpPr/>
          <p:nvPr/>
        </p:nvSpPr>
        <p:spPr>
          <a:xfrm>
            <a:off x="568570" y="4972117"/>
            <a:ext cx="1447800" cy="664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D97922"/>
                </a:solidFill>
              </a:rPr>
              <a:t>Hebron</a:t>
            </a:r>
            <a:endParaRPr lang="en-US" sz="2800" b="1">
              <a:solidFill>
                <a:srgbClr val="D97922"/>
              </a:solidFill>
            </a:endParaRPr>
          </a:p>
        </p:txBody>
      </p:sp>
      <p:sp>
        <p:nvSpPr>
          <p:cNvPr id="23" name="직사각형 22"/>
          <p:cNvSpPr/>
          <p:nvPr/>
        </p:nvSpPr>
        <p:spPr>
          <a:xfrm>
            <a:off x="1948870" y="2533583"/>
            <a:ext cx="680587"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Dan</a:t>
            </a:r>
            <a:endParaRPr lang="en-US" sz="2000" b="1">
              <a:solidFill>
                <a:schemeClr val="tx1"/>
              </a:solidFill>
            </a:endParaRPr>
          </a:p>
        </p:txBody>
      </p:sp>
      <p:sp>
        <p:nvSpPr>
          <p:cNvPr id="24" name="직사각형 23"/>
          <p:cNvSpPr/>
          <p:nvPr/>
        </p:nvSpPr>
        <p:spPr>
          <a:xfrm>
            <a:off x="3120155" y="4706553"/>
            <a:ext cx="855079" cy="365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Emim</a:t>
            </a:r>
            <a:endParaRPr lang="en-US" sz="2000" b="1">
              <a:solidFill>
                <a:schemeClr val="tx1"/>
              </a:solidFill>
            </a:endParaRPr>
          </a:p>
        </p:txBody>
      </p:sp>
      <p:sp>
        <p:nvSpPr>
          <p:cNvPr id="25" name="직사각형 24"/>
          <p:cNvSpPr/>
          <p:nvPr/>
        </p:nvSpPr>
        <p:spPr>
          <a:xfrm>
            <a:off x="3449238" y="3855619"/>
            <a:ext cx="855079" cy="365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Zuzim</a:t>
            </a:r>
            <a:endParaRPr lang="en-US" sz="2000" b="1">
              <a:solidFill>
                <a:schemeClr val="tx1"/>
              </a:solidFill>
            </a:endParaRPr>
          </a:p>
        </p:txBody>
      </p:sp>
      <p:sp>
        <p:nvSpPr>
          <p:cNvPr id="26" name="직사각형 25"/>
          <p:cNvSpPr/>
          <p:nvPr/>
        </p:nvSpPr>
        <p:spPr>
          <a:xfrm>
            <a:off x="3348908" y="3032025"/>
            <a:ext cx="1021563" cy="3386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Refaim</a:t>
            </a:r>
            <a:endParaRPr lang="en-US" sz="2000" b="1">
              <a:solidFill>
                <a:schemeClr val="tx1"/>
              </a:solidFill>
            </a:endParaRPr>
          </a:p>
        </p:txBody>
      </p:sp>
      <p:sp>
        <p:nvSpPr>
          <p:cNvPr id="27" name="직사각형 26"/>
          <p:cNvSpPr/>
          <p:nvPr/>
        </p:nvSpPr>
        <p:spPr>
          <a:xfrm>
            <a:off x="3153129" y="5453279"/>
            <a:ext cx="682498" cy="376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Hori</a:t>
            </a:r>
            <a:endParaRPr lang="en-US" sz="2000" b="1">
              <a:solidFill>
                <a:schemeClr val="tx1"/>
              </a:solidFill>
            </a:endParaRPr>
          </a:p>
        </p:txBody>
      </p:sp>
      <p:sp>
        <p:nvSpPr>
          <p:cNvPr id="28" name="직사각형 27"/>
          <p:cNvSpPr/>
          <p:nvPr/>
        </p:nvSpPr>
        <p:spPr>
          <a:xfrm>
            <a:off x="2633361" y="5551907"/>
            <a:ext cx="985739"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Sodom</a:t>
            </a:r>
            <a:endParaRPr lang="en-US" sz="2000" b="1">
              <a:solidFill>
                <a:schemeClr val="tx1"/>
              </a:solidFill>
            </a:endParaRPr>
          </a:p>
        </p:txBody>
      </p:sp>
      <p:sp>
        <p:nvSpPr>
          <p:cNvPr id="29" name="직사각형 28"/>
          <p:cNvSpPr/>
          <p:nvPr/>
        </p:nvSpPr>
        <p:spPr>
          <a:xfrm>
            <a:off x="2128890" y="5826227"/>
            <a:ext cx="1807844" cy="27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Lembah Sidim</a:t>
            </a:r>
            <a:endParaRPr lang="en-US" sz="2000" b="1">
              <a:solidFill>
                <a:schemeClr val="tx1"/>
              </a:solidFill>
            </a:endParaRPr>
          </a:p>
        </p:txBody>
      </p:sp>
      <p:sp>
        <p:nvSpPr>
          <p:cNvPr id="30" name="직사각형 29"/>
          <p:cNvSpPr/>
          <p:nvPr/>
        </p:nvSpPr>
        <p:spPr>
          <a:xfrm>
            <a:off x="1968389" y="6057566"/>
            <a:ext cx="2181323"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Kadesh; En-Mispat</a:t>
            </a:r>
            <a:endParaRPr lang="en-US" sz="2000" b="1">
              <a:solidFill>
                <a:schemeClr val="tx1"/>
              </a:solidFill>
            </a:endParaRPr>
          </a:p>
        </p:txBody>
      </p:sp>
      <p:sp>
        <p:nvSpPr>
          <p:cNvPr id="31" name="직사각형 30"/>
          <p:cNvSpPr/>
          <p:nvPr/>
        </p:nvSpPr>
        <p:spPr>
          <a:xfrm>
            <a:off x="2465022" y="6431449"/>
            <a:ext cx="1125203" cy="437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El-Paran</a:t>
            </a:r>
            <a:endParaRPr lang="en-US" sz="2000" b="1">
              <a:solidFill>
                <a:schemeClr val="tx1"/>
              </a:solidFill>
            </a:endParaRPr>
          </a:p>
        </p:txBody>
      </p:sp>
      <p:sp>
        <p:nvSpPr>
          <p:cNvPr id="32" name="직사각형 31"/>
          <p:cNvSpPr/>
          <p:nvPr/>
        </p:nvSpPr>
        <p:spPr>
          <a:xfrm>
            <a:off x="2738439" y="2179469"/>
            <a:ext cx="760898"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Hoba</a:t>
            </a:r>
            <a:endParaRPr lang="en-US" sz="2000" b="1">
              <a:solidFill>
                <a:schemeClr val="tx1"/>
              </a:solidFill>
            </a:endParaRPr>
          </a:p>
        </p:txBody>
      </p:sp>
      <p:sp>
        <p:nvSpPr>
          <p:cNvPr id="33" name="직사각형 32"/>
          <p:cNvSpPr/>
          <p:nvPr/>
        </p:nvSpPr>
        <p:spPr>
          <a:xfrm>
            <a:off x="3355525" y="2425565"/>
            <a:ext cx="1080853" cy="370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rPr>
              <a:t>Damsyik</a:t>
            </a:r>
            <a:endParaRPr lang="en-US" sz="2000" b="1">
              <a:solidFill>
                <a:schemeClr val="tx1"/>
              </a:solidFill>
            </a:endParaRPr>
          </a:p>
        </p:txBody>
      </p:sp>
      <p:sp>
        <p:nvSpPr>
          <p:cNvPr id="34" name="직사각형 33"/>
          <p:cNvSpPr/>
          <p:nvPr/>
        </p:nvSpPr>
        <p:spPr>
          <a:xfrm>
            <a:off x="363897" y="4770004"/>
            <a:ext cx="1876301" cy="510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latin typeface="Georgia" panose="02040502050405020303" pitchFamily="18" charset="0"/>
              </a:rPr>
              <a:t>(Kiryat-Arba)</a:t>
            </a:r>
            <a:endParaRPr lang="en-US" b="1">
              <a:solidFill>
                <a:srgbClr val="FF0000"/>
              </a:solidFill>
            </a:endParaRPr>
          </a:p>
        </p:txBody>
      </p:sp>
    </p:spTree>
    <p:extLst>
      <p:ext uri="{BB962C8B-B14F-4D97-AF65-F5344CB8AC3E}">
        <p14:creationId xmlns:p14="http://schemas.microsoft.com/office/powerpoint/2010/main" val="16193397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a:t>
            </a:r>
            <a:r>
              <a:rPr lang="en-US" altLang="ko-KR" sz="5400" b="1" smtClean="0">
                <a:solidFill>
                  <a:srgbClr val="FFFF00"/>
                </a:solidFill>
                <a:latin typeface="Calibri" panose="020F0502020204030204"/>
              </a:rPr>
              <a:t>17:17 </a:t>
            </a:r>
            <a:r>
              <a:rPr lang="en-US" altLang="ko-KR" sz="5400" b="1">
                <a:solidFill>
                  <a:srgbClr val="FFFF00"/>
                </a:solidFill>
                <a:latin typeface="Calibri" panose="020F0502020204030204"/>
              </a:rPr>
              <a:t>/ </a:t>
            </a:r>
            <a:r>
              <a:rPr lang="en-US" altLang="ko-KR" sz="5400" b="1" smtClean="0">
                <a:solidFill>
                  <a:srgbClr val="FFFF00"/>
                </a:solidFill>
                <a:latin typeface="Calibri" panose="020F0502020204030204"/>
              </a:rPr>
              <a:t>Respon Perjanjian-Nya</a:t>
            </a:r>
            <a:br>
              <a:rPr lang="en-US" altLang="ko-KR" sz="5400" b="1" smtClean="0">
                <a:solidFill>
                  <a:srgbClr val="FFFF00"/>
                </a:solidFill>
                <a:latin typeface="Calibri" panose="020F0502020204030204"/>
              </a:rPr>
            </a:br>
            <a:r>
              <a:rPr lang="en-US" sz="3600" b="1">
                <a:solidFill>
                  <a:srgbClr val="FFFF00"/>
                </a:solidFill>
                <a:latin typeface="Calibri" panose="020F0502020204030204"/>
                <a:ea typeface="+mn-ea"/>
                <a:cs typeface="+mn-cs"/>
              </a:rPr>
              <a:t/>
            </a:r>
            <a:br>
              <a:rPr lang="en-US" sz="3600" b="1">
                <a:solidFill>
                  <a:srgbClr val="FFFF00"/>
                </a:solidFill>
                <a:latin typeface="Calibri" panose="020F0502020204030204"/>
                <a:ea typeface="+mn-ea"/>
                <a:cs typeface="+mn-cs"/>
              </a:rPr>
            </a:br>
            <a:r>
              <a:rPr lang="en-US" b="1" smtClean="0">
                <a:solidFill>
                  <a:srgbClr val="00B0F0"/>
                </a:solidFill>
                <a:latin typeface="Calibri" panose="020F0502020204030204"/>
                <a:ea typeface="+mn-ea"/>
                <a:cs typeface="+mn-cs"/>
              </a:rPr>
              <a:t>Maka </a:t>
            </a:r>
            <a:r>
              <a:rPr lang="en-US" b="1">
                <a:solidFill>
                  <a:srgbClr val="00B0F0"/>
                </a:solidFill>
                <a:latin typeface="Calibri" panose="020F0502020204030204"/>
                <a:ea typeface="+mn-ea"/>
                <a:cs typeface="+mn-cs"/>
              </a:rPr>
              <a:t>sujudlah Abraham lalu </a:t>
            </a:r>
            <a:r>
              <a:rPr lang="en-US" b="1">
                <a:solidFill>
                  <a:srgbClr val="FFC000"/>
                </a:solidFill>
                <a:latin typeface="Calibri" panose="020F0502020204030204"/>
                <a:ea typeface="+mn-ea"/>
                <a:cs typeface="+mn-cs"/>
              </a:rPr>
              <a:t>tertawa</a:t>
            </a:r>
            <a:r>
              <a:rPr lang="en-US" b="1">
                <a:solidFill>
                  <a:srgbClr val="00B0F0"/>
                </a:solidFill>
                <a:latin typeface="Calibri" panose="020F0502020204030204"/>
                <a:ea typeface="+mn-ea"/>
                <a:cs typeface="+mn-cs"/>
              </a:rPr>
              <a:t> dan berkata dalam hatinya, </a:t>
            </a:r>
            <a:r>
              <a:rPr lang="en-US" b="1" smtClean="0">
                <a:solidFill>
                  <a:srgbClr val="00B0F0"/>
                </a:solidFill>
                <a:latin typeface="Calibri" panose="020F0502020204030204"/>
                <a:ea typeface="+mn-ea"/>
                <a:cs typeface="+mn-cs"/>
              </a:rPr>
              <a:t/>
            </a:r>
            <a:br>
              <a:rPr lang="en-US" b="1" smtClean="0">
                <a:solidFill>
                  <a:srgbClr val="00B0F0"/>
                </a:solidFill>
                <a:latin typeface="Calibri" panose="020F0502020204030204"/>
                <a:ea typeface="+mn-ea"/>
                <a:cs typeface="+mn-cs"/>
              </a:rPr>
            </a:br>
            <a:r>
              <a:rPr lang="en-US" sz="3600" b="1">
                <a:solidFill>
                  <a:srgbClr val="FFFF00"/>
                </a:solidFill>
                <a:latin typeface="Calibri" panose="020F0502020204030204"/>
                <a:ea typeface="+mn-ea"/>
                <a:cs typeface="+mn-cs"/>
              </a:rPr>
              <a:t/>
            </a:r>
            <a:br>
              <a:rPr lang="en-US" sz="3600" b="1">
                <a:solidFill>
                  <a:srgbClr val="FFFF00"/>
                </a:solidFill>
                <a:latin typeface="Calibri" panose="020F0502020204030204"/>
                <a:ea typeface="+mn-ea"/>
                <a:cs typeface="+mn-cs"/>
              </a:rPr>
            </a:br>
            <a:r>
              <a:rPr lang="en-US" b="1" smtClean="0">
                <a:solidFill>
                  <a:schemeClr val="bg1"/>
                </a:solidFill>
                <a:latin typeface="Calibri" panose="020F0502020204030204"/>
                <a:ea typeface="+mn-ea"/>
                <a:cs typeface="+mn-cs"/>
              </a:rPr>
              <a:t>"</a:t>
            </a:r>
            <a:r>
              <a:rPr lang="en-US" b="1">
                <a:solidFill>
                  <a:schemeClr val="bg1"/>
                </a:solidFill>
                <a:latin typeface="Calibri" panose="020F0502020204030204"/>
                <a:ea typeface="+mn-ea"/>
                <a:cs typeface="+mn-cs"/>
              </a:rPr>
              <a:t>Mungkinkah seorang anak lelaki dilahirkan daripada lelaki yang berumur seratus tahun? </a:t>
            </a:r>
            <a:r>
              <a:rPr lang="en-US" b="1" smtClean="0">
                <a:solidFill>
                  <a:schemeClr val="bg1"/>
                </a:solidFill>
                <a:latin typeface="Calibri" panose="020F0502020204030204"/>
                <a:ea typeface="+mn-ea"/>
                <a:cs typeface="+mn-cs"/>
              </a:rPr>
              <a:t/>
            </a:r>
            <a:br>
              <a:rPr lang="en-US" b="1" smtClean="0">
                <a:solidFill>
                  <a:schemeClr val="bg1"/>
                </a:solidFill>
                <a:latin typeface="Calibri" panose="020F0502020204030204"/>
                <a:ea typeface="+mn-ea"/>
                <a:cs typeface="+mn-cs"/>
              </a:rPr>
            </a:br>
            <a:r>
              <a:rPr lang="en-US" sz="3600" b="1">
                <a:solidFill>
                  <a:schemeClr val="bg1"/>
                </a:solidFill>
                <a:latin typeface="Calibri" panose="020F0502020204030204"/>
                <a:ea typeface="+mn-ea"/>
                <a:cs typeface="+mn-cs"/>
              </a:rPr>
              <a:t/>
            </a:r>
            <a:br>
              <a:rPr lang="en-US" sz="3600" b="1">
                <a:solidFill>
                  <a:schemeClr val="bg1"/>
                </a:solidFill>
                <a:latin typeface="Calibri" panose="020F0502020204030204"/>
                <a:ea typeface="+mn-ea"/>
                <a:cs typeface="+mn-cs"/>
              </a:rPr>
            </a:br>
            <a:r>
              <a:rPr lang="en-US" b="1" smtClean="0">
                <a:solidFill>
                  <a:schemeClr val="bg1"/>
                </a:solidFill>
                <a:latin typeface="Calibri" panose="020F0502020204030204"/>
                <a:ea typeface="+mn-ea"/>
                <a:cs typeface="+mn-cs"/>
              </a:rPr>
              <a:t>Mungkinkah </a:t>
            </a:r>
            <a:r>
              <a:rPr lang="en-US" b="1">
                <a:solidFill>
                  <a:schemeClr val="bg1"/>
                </a:solidFill>
                <a:latin typeface="Calibri" panose="020F0502020204030204"/>
                <a:ea typeface="+mn-ea"/>
                <a:cs typeface="+mn-cs"/>
              </a:rPr>
              <a:t>Sarah, yang sudah berusia 90 tahun melahirkan anak?"</a:t>
            </a:r>
            <a:endParaRPr lang="en-US"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27800861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a:t>
            </a:r>
            <a:r>
              <a:rPr lang="en-US" altLang="ko-KR" sz="5400" b="1" smtClean="0">
                <a:solidFill>
                  <a:srgbClr val="FFFF00"/>
                </a:solidFill>
                <a:latin typeface="Calibri" panose="020F0502020204030204"/>
              </a:rPr>
              <a:t>17 </a:t>
            </a:r>
            <a:r>
              <a:rPr lang="en-US" altLang="ko-KR" sz="5400" b="1">
                <a:solidFill>
                  <a:srgbClr val="FFFF00"/>
                </a:solidFill>
                <a:latin typeface="Calibri" panose="020F0502020204030204"/>
              </a:rPr>
              <a:t>/ </a:t>
            </a:r>
            <a:r>
              <a:rPr lang="en-US" altLang="ko-KR" sz="5400" b="1" smtClean="0">
                <a:solidFill>
                  <a:srgbClr val="FFFF00"/>
                </a:solidFill>
                <a:latin typeface="Calibri" panose="020F0502020204030204"/>
              </a:rPr>
              <a:t>Khatan Respon Perjanjian-Nya</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sz="4800" b="1" baseline="30000" smtClean="0">
                <a:solidFill>
                  <a:schemeClr val="bg1"/>
                </a:solidFill>
                <a:latin typeface="+mn-lt"/>
              </a:rPr>
              <a:t>11</a:t>
            </a:r>
            <a:r>
              <a:rPr lang="en-US" sz="4800" b="1" smtClean="0">
                <a:solidFill>
                  <a:schemeClr val="bg1"/>
                </a:solidFill>
                <a:latin typeface="Calibri" panose="020F0502020204030204"/>
                <a:ea typeface="+mn-ea"/>
                <a:cs typeface="+mn-cs"/>
              </a:rPr>
              <a:t>Kulup </a:t>
            </a:r>
            <a:r>
              <a:rPr lang="en-US" sz="4800" b="1">
                <a:solidFill>
                  <a:schemeClr val="bg1"/>
                </a:solidFill>
                <a:latin typeface="Calibri" panose="020F0502020204030204"/>
                <a:ea typeface="+mn-ea"/>
                <a:cs typeface="+mn-cs"/>
              </a:rPr>
              <a:t>iaitu kulit khatanmu mesti dikerat, dan itu akan menjadi tanda perjanjian antara Aku dengan kamu. </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Sunat adalah penyingkiran kulup daripada zakar lelaki.</a:t>
            </a:r>
            <a:br>
              <a:rPr lang="en-US" sz="4800" b="1">
                <a:solidFill>
                  <a:schemeClr val="bg1"/>
                </a:solidFill>
                <a:latin typeface="Calibri" panose="020F0502020204030204"/>
                <a:ea typeface="+mn-ea"/>
                <a:cs typeface="+mn-cs"/>
              </a:rPr>
            </a:br>
            <a:r>
              <a:rPr lang="en-US" sz="4800" b="1">
                <a:solidFill>
                  <a:srgbClr val="00B0F0"/>
                </a:solidFill>
                <a:latin typeface="Calibri" panose="020F0502020204030204"/>
                <a:ea typeface="+mn-ea"/>
                <a:cs typeface="+mn-cs"/>
              </a:rPr>
              <a:t>Kenapa khatam dikulup di zakar </a:t>
            </a:r>
            <a:r>
              <a:rPr lang="en-US" sz="4800" b="1" smtClean="0">
                <a:solidFill>
                  <a:srgbClr val="00B0F0"/>
                </a:solidFill>
                <a:latin typeface="Calibri" panose="020F0502020204030204"/>
                <a:ea typeface="+mn-ea"/>
                <a:cs typeface="+mn-cs"/>
              </a:rPr>
              <a:t>lelaki?</a:t>
            </a:r>
            <a:endParaRPr lang="en-US" sz="40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17085400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a:t>
            </a:r>
            <a:r>
              <a:rPr lang="en-US" altLang="ko-KR" sz="5400" b="1" smtClean="0">
                <a:solidFill>
                  <a:srgbClr val="FFFF00"/>
                </a:solidFill>
                <a:latin typeface="Calibri" panose="020F0502020204030204"/>
              </a:rPr>
              <a:t>17:19 </a:t>
            </a:r>
            <a:r>
              <a:rPr lang="en-US" altLang="ko-KR" sz="5400" b="1">
                <a:solidFill>
                  <a:srgbClr val="FFFF00"/>
                </a:solidFill>
                <a:latin typeface="Calibri" panose="020F0502020204030204"/>
              </a:rPr>
              <a:t>/ I</a:t>
            </a:r>
            <a:r>
              <a:rPr lang="en-US" altLang="ko-KR" sz="5400" b="1" smtClean="0">
                <a:solidFill>
                  <a:srgbClr val="FFFF00"/>
                </a:solidFill>
                <a:latin typeface="Calibri" panose="020F0502020204030204"/>
              </a:rPr>
              <a:t>shak</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b="1" baseline="30000">
                <a:solidFill>
                  <a:schemeClr val="bg1"/>
                </a:solidFill>
                <a:latin typeface="+mn-lt"/>
              </a:rPr>
              <a:t>19</a:t>
            </a:r>
            <a:r>
              <a:rPr lang="en-US" b="1">
                <a:solidFill>
                  <a:schemeClr val="bg1"/>
                </a:solidFill>
                <a:latin typeface="+mn-lt"/>
              </a:rPr>
              <a:t>Firman Allah, "Sesungguhnya Sarah, isterimu, akan melahirkan seorang anak lelaki bagimu. Namailah dia </a:t>
            </a:r>
            <a:r>
              <a:rPr lang="en-US" b="1">
                <a:solidFill>
                  <a:srgbClr val="FF0000"/>
                </a:solidFill>
                <a:latin typeface="+mn-lt"/>
              </a:rPr>
              <a:t>Ishak</a:t>
            </a:r>
            <a:r>
              <a:rPr lang="en-US" b="1">
                <a:solidFill>
                  <a:schemeClr val="bg1"/>
                </a:solidFill>
                <a:latin typeface="+mn-lt"/>
              </a:rPr>
              <a:t>. Aku akan mengesahkan perjanjian-Ku dengannya untuk menjadi suatu perjanjian yang kekal bagi keturunannya. </a:t>
            </a:r>
            <a:endParaRPr lang="en-US" sz="4000" b="1">
              <a:solidFill>
                <a:schemeClr val="bg1"/>
              </a:solidFill>
              <a:latin typeface="+mn-lt"/>
              <a:ea typeface="+mn-ea"/>
              <a:cs typeface="+mn-cs"/>
            </a:endParaRPr>
          </a:p>
        </p:txBody>
      </p:sp>
    </p:spTree>
    <p:extLst>
      <p:ext uri="{BB962C8B-B14F-4D97-AF65-F5344CB8AC3E}">
        <p14:creationId xmlns:p14="http://schemas.microsoft.com/office/powerpoint/2010/main" val="8323520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rPr>
              <a:t>Kej. </a:t>
            </a:r>
            <a:r>
              <a:rPr lang="en-US" altLang="ko-KR" sz="5400" b="1" smtClean="0">
                <a:solidFill>
                  <a:srgbClr val="FFFF00"/>
                </a:solidFill>
                <a:latin typeface="Calibri" panose="020F0502020204030204"/>
              </a:rPr>
              <a:t>17:24-25 </a:t>
            </a:r>
            <a:r>
              <a:rPr lang="en-US" altLang="ko-KR" sz="5400" b="1">
                <a:solidFill>
                  <a:srgbClr val="FFFF00"/>
                </a:solidFill>
                <a:latin typeface="Calibri" panose="020F0502020204030204"/>
              </a:rPr>
              <a:t>/ </a:t>
            </a:r>
            <a:r>
              <a:rPr lang="en-US" altLang="ko-KR" sz="5400" b="1" smtClean="0">
                <a:solidFill>
                  <a:srgbClr val="FFFF00"/>
                </a:solidFill>
                <a:latin typeface="Calibri" panose="020F0502020204030204"/>
              </a:rPr>
              <a:t>KHATAN</a:t>
            </a:r>
            <a:br>
              <a:rPr lang="en-US" altLang="ko-KR" sz="5400" b="1" smtClean="0">
                <a:solidFill>
                  <a:srgbClr val="FFFF00"/>
                </a:solidFill>
                <a:latin typeface="Calibri" panose="020F0502020204030204"/>
              </a:rPr>
            </a:b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sz="4800" b="1" baseline="30000">
                <a:solidFill>
                  <a:srgbClr val="002060"/>
                </a:solidFill>
                <a:latin typeface="+mn-lt"/>
              </a:rPr>
              <a:t>24</a:t>
            </a:r>
            <a:r>
              <a:rPr lang="en-US" sz="4800" b="1">
                <a:solidFill>
                  <a:srgbClr val="002060"/>
                </a:solidFill>
                <a:latin typeface="+mn-lt"/>
              </a:rPr>
              <a:t>Abraham berumur sembilan puluh sembilan tahun </a:t>
            </a:r>
            <a:r>
              <a:rPr lang="en-US" sz="4800" b="1">
                <a:solidFill>
                  <a:schemeClr val="bg1"/>
                </a:solidFill>
                <a:latin typeface="+mn-lt"/>
              </a:rPr>
              <a:t>pada waktu kulupnya dikhatankan, </a:t>
            </a:r>
            <a:r>
              <a:rPr lang="en-US" sz="4800" b="1" smtClean="0">
                <a:solidFill>
                  <a:schemeClr val="bg1"/>
                </a:solidFill>
                <a:latin typeface="+mn-lt"/>
              </a:rPr>
              <a:t/>
            </a:r>
            <a:br>
              <a:rPr lang="en-US" sz="4800" b="1" smtClean="0">
                <a:solidFill>
                  <a:schemeClr val="bg1"/>
                </a:solidFill>
                <a:latin typeface="+mn-lt"/>
              </a:rPr>
            </a:br>
            <a:r>
              <a:rPr lang="en-US" sz="4800" b="1">
                <a:solidFill>
                  <a:schemeClr val="bg1"/>
                </a:solidFill>
                <a:latin typeface="+mn-lt"/>
              </a:rPr>
              <a:t/>
            </a:r>
            <a:br>
              <a:rPr lang="en-US" sz="4800" b="1">
                <a:solidFill>
                  <a:schemeClr val="bg1"/>
                </a:solidFill>
                <a:latin typeface="+mn-lt"/>
              </a:rPr>
            </a:br>
            <a:r>
              <a:rPr lang="en-US" sz="4800" b="1" baseline="30000" smtClean="0">
                <a:solidFill>
                  <a:schemeClr val="bg1"/>
                </a:solidFill>
                <a:latin typeface="+mn-lt"/>
              </a:rPr>
              <a:t>25</a:t>
            </a:r>
            <a:r>
              <a:rPr lang="en-US" sz="4800" b="1" smtClean="0">
                <a:solidFill>
                  <a:schemeClr val="bg1"/>
                </a:solidFill>
                <a:latin typeface="+mn-lt"/>
              </a:rPr>
              <a:t>manakala </a:t>
            </a:r>
            <a:r>
              <a:rPr lang="en-US" sz="4800" b="1">
                <a:solidFill>
                  <a:schemeClr val="bg1"/>
                </a:solidFill>
                <a:latin typeface="+mn-lt"/>
              </a:rPr>
              <a:t>anaknya,</a:t>
            </a:r>
            <a:r>
              <a:rPr lang="en-US" sz="4800" b="1">
                <a:solidFill>
                  <a:srgbClr val="002060"/>
                </a:solidFill>
                <a:latin typeface="+mn-lt"/>
              </a:rPr>
              <a:t> Ismael berusia tiga belas tahun </a:t>
            </a:r>
            <a:r>
              <a:rPr lang="en-US" sz="4800" b="1">
                <a:solidFill>
                  <a:schemeClr val="bg1"/>
                </a:solidFill>
                <a:latin typeface="+mn-lt"/>
              </a:rPr>
              <a:t>sewaktu dia dikhatankan.</a:t>
            </a:r>
            <a:endParaRPr lang="en-US" b="1">
              <a:solidFill>
                <a:schemeClr val="bg1"/>
              </a:solidFill>
              <a:latin typeface="+mn-lt"/>
              <a:ea typeface="+mn-ea"/>
              <a:cs typeface="+mn-cs"/>
            </a:endParaRPr>
          </a:p>
        </p:txBody>
      </p:sp>
    </p:spTree>
    <p:extLst>
      <p:ext uri="{BB962C8B-B14F-4D97-AF65-F5344CB8AC3E}">
        <p14:creationId xmlns:p14="http://schemas.microsoft.com/office/powerpoint/2010/main" val="29247729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יִצְחָק</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179957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1"/>
            <a:ext cx="12192000" cy="6858001"/>
          </a:xfrm>
          <a:prstGeom prst="rect">
            <a:avLst/>
          </a:prstGeom>
        </p:spPr>
      </p:pic>
      <p:sp>
        <p:nvSpPr>
          <p:cNvPr id="3" name="직사각형 2"/>
          <p:cNvSpPr/>
          <p:nvPr/>
        </p:nvSpPr>
        <p:spPr>
          <a:xfrm>
            <a:off x="5948679" y="3428999"/>
            <a:ext cx="1876301" cy="510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latin typeface="Georgia" panose="02040502050405020303" pitchFamily="18" charset="0"/>
              </a:rPr>
              <a:t>(Kiryat-Arba)</a:t>
            </a:r>
            <a:endParaRPr lang="en-US" b="1">
              <a:solidFill>
                <a:srgbClr val="FF0000"/>
              </a:solidFill>
            </a:endParaRPr>
          </a:p>
        </p:txBody>
      </p:sp>
    </p:spTree>
    <p:extLst>
      <p:ext uri="{BB962C8B-B14F-4D97-AF65-F5344CB8AC3E}">
        <p14:creationId xmlns:p14="http://schemas.microsoft.com/office/powerpoint/2010/main" val="42741087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5260003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a:t>
            </a:r>
            <a:r>
              <a:rPr lang="en-US" altLang="ko-KR" sz="5400" b="1" smtClean="0">
                <a:solidFill>
                  <a:srgbClr val="FFFF00"/>
                </a:solidFill>
                <a:latin typeface="Calibri" panose="020F0502020204030204"/>
                <a:ea typeface="+mn-ea"/>
                <a:cs typeface="+mn-cs"/>
              </a:rPr>
              <a:t>18:11-19 </a:t>
            </a:r>
            <a:r>
              <a:rPr lang="en-US" altLang="ko-KR" sz="5400" b="1">
                <a:solidFill>
                  <a:srgbClr val="FFFF00"/>
                </a:solidFill>
                <a:latin typeface="Calibri" panose="020F0502020204030204"/>
                <a:ea typeface="+mn-ea"/>
                <a:cs typeface="+mn-cs"/>
              </a:rPr>
              <a:t>/ </a:t>
            </a:r>
            <a:r>
              <a:rPr lang="en-US" altLang="ko-KR" sz="5400" b="1" smtClean="0">
                <a:solidFill>
                  <a:srgbClr val="FFFF00"/>
                </a:solidFill>
                <a:latin typeface="Calibri" panose="020F0502020204030204"/>
                <a:ea typeface="+mn-ea"/>
                <a:cs typeface="+mn-cs"/>
              </a:rPr>
              <a:t>Anak Lelaki</a:t>
            </a:r>
            <a:r>
              <a:rPr lang="en-US" altLang="ko-KR" sz="5400" b="1">
                <a:solidFill>
                  <a:srgbClr val="FFFF00"/>
                </a:solidFill>
                <a:latin typeface="Calibri" panose="020F0502020204030204"/>
                <a:ea typeface="+mn-ea"/>
                <a:cs typeface="+mn-cs"/>
              </a:rPr>
              <a:t/>
            </a:r>
            <a:br>
              <a:rPr lang="en-US" altLang="ko-KR" sz="5400" b="1">
                <a:solidFill>
                  <a:srgbClr val="FFFF00"/>
                </a:solidFill>
                <a:latin typeface="Calibri" panose="020F0502020204030204"/>
                <a:ea typeface="+mn-ea"/>
                <a:cs typeface="+mn-cs"/>
              </a:rPr>
            </a:br>
            <a:r>
              <a:rPr lang="en-US" sz="4800" b="1" baseline="30000">
                <a:solidFill>
                  <a:schemeClr val="bg1"/>
                </a:solidFill>
                <a:latin typeface="+mn-lt"/>
              </a:rPr>
              <a:t>11</a:t>
            </a:r>
            <a:r>
              <a:rPr lang="en-US" altLang="ko-KR" sz="4800" b="1" smtClean="0">
                <a:solidFill>
                  <a:schemeClr val="bg1"/>
                </a:solidFill>
                <a:latin typeface="Calibri" panose="020F0502020204030204"/>
                <a:ea typeface="+mn-ea"/>
                <a:cs typeface="+mn-cs"/>
              </a:rPr>
              <a:t>Pada </a:t>
            </a:r>
            <a:r>
              <a:rPr lang="en-US" altLang="ko-KR" sz="4800" b="1">
                <a:solidFill>
                  <a:schemeClr val="bg1"/>
                </a:solidFill>
                <a:latin typeface="Calibri" panose="020F0502020204030204"/>
                <a:ea typeface="+mn-ea"/>
                <a:cs typeface="+mn-cs"/>
              </a:rPr>
              <a:t>waktu itu, Abraham dan Sarah </a:t>
            </a:r>
            <a:r>
              <a:rPr lang="en-US" altLang="ko-KR" sz="4800" b="1">
                <a:solidFill>
                  <a:srgbClr val="FF0000"/>
                </a:solidFill>
                <a:latin typeface="Calibri" panose="020F0502020204030204"/>
                <a:ea typeface="+mn-ea"/>
                <a:cs typeface="+mn-cs"/>
              </a:rPr>
              <a:t>sudah tua </a:t>
            </a:r>
            <a:r>
              <a:rPr lang="en-US" altLang="ko-KR" sz="4800" b="1">
                <a:solidFill>
                  <a:schemeClr val="bg1"/>
                </a:solidFill>
                <a:latin typeface="Calibri" panose="020F0502020204030204"/>
                <a:ea typeface="+mn-ea"/>
                <a:cs typeface="+mn-cs"/>
              </a:rPr>
              <a:t>dan lanjut umur mereka, malah Sarah pun </a:t>
            </a:r>
            <a:r>
              <a:rPr lang="en-US" altLang="ko-KR" sz="4800" b="1">
                <a:solidFill>
                  <a:srgbClr val="FF0000"/>
                </a:solidFill>
                <a:latin typeface="Calibri" panose="020F0502020204030204"/>
                <a:ea typeface="+mn-ea"/>
                <a:cs typeface="+mn-cs"/>
              </a:rPr>
              <a:t>sudah putus haid</a:t>
            </a:r>
            <a:r>
              <a:rPr lang="en-US" altLang="ko-KR" sz="4800" b="1">
                <a:solidFill>
                  <a:schemeClr val="bg1"/>
                </a:solidFill>
                <a:latin typeface="Calibri" panose="020F0502020204030204"/>
                <a:ea typeface="+mn-ea"/>
                <a:cs typeface="+mn-cs"/>
              </a:rPr>
              <a:t>. </a:t>
            </a:r>
            <a:r>
              <a:rPr lang="en-US" altLang="ko-KR" sz="4800" b="1" smtClean="0">
                <a:solidFill>
                  <a:schemeClr val="bg1"/>
                </a:solidFill>
                <a:latin typeface="Calibri" panose="020F0502020204030204"/>
                <a:ea typeface="+mn-ea"/>
                <a:cs typeface="+mn-cs"/>
              </a:rPr>
              <a:t/>
            </a:r>
            <a:br>
              <a:rPr lang="en-US" altLang="ko-KR" sz="4800" b="1" smtClean="0">
                <a:solidFill>
                  <a:schemeClr val="bg1"/>
                </a:solidFill>
                <a:latin typeface="Calibri" panose="020F0502020204030204"/>
                <a:ea typeface="+mn-ea"/>
                <a:cs typeface="+mn-cs"/>
              </a:rPr>
            </a:br>
            <a:r>
              <a:rPr lang="en-US" sz="4800" b="1" baseline="30000" smtClean="0">
                <a:solidFill>
                  <a:schemeClr val="bg1"/>
                </a:solidFill>
                <a:latin typeface="+mn-lt"/>
              </a:rPr>
              <a:t>12</a:t>
            </a:r>
            <a:r>
              <a:rPr lang="en-US" altLang="ko-KR" sz="4800" b="1" smtClean="0">
                <a:solidFill>
                  <a:schemeClr val="bg1"/>
                </a:solidFill>
                <a:latin typeface="Calibri" panose="020F0502020204030204"/>
                <a:ea typeface="+mn-ea"/>
                <a:cs typeface="+mn-cs"/>
              </a:rPr>
              <a:t>Oleh </a:t>
            </a:r>
            <a:r>
              <a:rPr lang="en-US" altLang="ko-KR" sz="4800" b="1">
                <a:solidFill>
                  <a:schemeClr val="bg1"/>
                </a:solidFill>
                <a:latin typeface="Calibri" panose="020F0502020204030204"/>
                <a:ea typeface="+mn-ea"/>
                <a:cs typeface="+mn-cs"/>
              </a:rPr>
              <a:t>itu, </a:t>
            </a:r>
            <a:r>
              <a:rPr lang="en-US" altLang="ko-KR" sz="4800" b="1">
                <a:solidFill>
                  <a:srgbClr val="FF0000"/>
                </a:solidFill>
                <a:latin typeface="Calibri" panose="020F0502020204030204"/>
                <a:ea typeface="+mn-ea"/>
                <a:cs typeface="+mn-cs"/>
              </a:rPr>
              <a:t>tertawalah Sarah dalam hatinya</a:t>
            </a:r>
            <a:r>
              <a:rPr lang="en-US" altLang="ko-KR" sz="4800" b="1">
                <a:solidFill>
                  <a:schemeClr val="bg1"/>
                </a:solidFill>
                <a:latin typeface="Calibri" panose="020F0502020204030204"/>
                <a:ea typeface="+mn-ea"/>
                <a:cs typeface="+mn-cs"/>
              </a:rPr>
              <a:t>, katanya, "Akan berseronokkah aku setelah sebegini </a:t>
            </a:r>
            <a:r>
              <a:rPr lang="en-US" altLang="ko-KR" sz="4800" b="1">
                <a:solidFill>
                  <a:srgbClr val="FF0000"/>
                </a:solidFill>
                <a:latin typeface="Calibri" panose="020F0502020204030204"/>
                <a:ea typeface="+mn-ea"/>
                <a:cs typeface="+mn-cs"/>
              </a:rPr>
              <a:t>tua</a:t>
            </a:r>
            <a:r>
              <a:rPr lang="en-US" altLang="ko-KR" sz="4800" b="1">
                <a:solidFill>
                  <a:schemeClr val="bg1"/>
                </a:solidFill>
                <a:latin typeface="Calibri" panose="020F0502020204030204"/>
                <a:ea typeface="+mn-ea"/>
                <a:cs typeface="+mn-cs"/>
              </a:rPr>
              <a:t>, apatah lagi suamikui pun </a:t>
            </a:r>
            <a:r>
              <a:rPr lang="en-US" altLang="ko-KR" sz="4800" b="1">
                <a:solidFill>
                  <a:srgbClr val="FF0000"/>
                </a:solidFill>
                <a:latin typeface="Calibri" panose="020F0502020204030204"/>
                <a:ea typeface="+mn-ea"/>
                <a:cs typeface="+mn-cs"/>
              </a:rPr>
              <a:t>sudah tua</a:t>
            </a:r>
            <a:r>
              <a:rPr lang="en-US" altLang="ko-KR" sz="4800" b="1">
                <a:solidFill>
                  <a:schemeClr val="bg1"/>
                </a:solidFill>
                <a:latin typeface="Calibri" panose="020F0502020204030204"/>
                <a:ea typeface="+mn-ea"/>
                <a:cs typeface="+mn-cs"/>
              </a:rPr>
              <a:t>?"</a:t>
            </a:r>
            <a:endParaRPr lang="en-US" sz="4000" b="1">
              <a:solidFill>
                <a:schemeClr val="bg1"/>
              </a:solidFill>
              <a:latin typeface="+mn-lt"/>
              <a:ea typeface="+mn-ea"/>
              <a:cs typeface="Times New Roman" panose="02020603050405020304" pitchFamily="18" charset="0"/>
            </a:endParaRPr>
          </a:p>
        </p:txBody>
      </p:sp>
    </p:spTree>
    <p:extLst>
      <p:ext uri="{BB962C8B-B14F-4D97-AF65-F5344CB8AC3E}">
        <p14:creationId xmlns:p14="http://schemas.microsoft.com/office/powerpoint/2010/main" val="4810244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a:t>
            </a:r>
            <a:r>
              <a:rPr lang="en-US" altLang="ko-KR" sz="5400" b="1" smtClean="0">
                <a:solidFill>
                  <a:srgbClr val="FFFF00"/>
                </a:solidFill>
                <a:latin typeface="Calibri" panose="020F0502020204030204"/>
                <a:ea typeface="+mn-ea"/>
                <a:cs typeface="+mn-cs"/>
              </a:rPr>
              <a:t>18:19 </a:t>
            </a:r>
            <a:r>
              <a:rPr lang="en-US" altLang="ko-KR" sz="5400" b="1">
                <a:solidFill>
                  <a:srgbClr val="FFFF00"/>
                </a:solidFill>
                <a:latin typeface="Calibri" panose="020F0502020204030204"/>
                <a:ea typeface="+mn-ea"/>
                <a:cs typeface="+mn-cs"/>
              </a:rPr>
              <a:t>/ </a:t>
            </a:r>
            <a:r>
              <a:rPr lang="en-US" altLang="ko-KR" sz="5400" b="1" smtClean="0">
                <a:solidFill>
                  <a:srgbClr val="FFFF00"/>
                </a:solidFill>
                <a:latin typeface="Calibri" panose="020F0502020204030204"/>
                <a:ea typeface="+mn-ea"/>
                <a:cs typeface="+mn-cs"/>
              </a:rPr>
              <a:t>Anak Lelaki</a:t>
            </a:r>
            <a:br>
              <a:rPr lang="en-US" altLang="ko-KR" sz="5400" b="1" smtClean="0">
                <a:solidFill>
                  <a:srgbClr val="FFFF00"/>
                </a:solidFill>
                <a:latin typeface="Calibri" panose="020F0502020204030204"/>
                <a:ea typeface="+mn-ea"/>
                <a:cs typeface="+mn-cs"/>
              </a:rPr>
            </a:br>
            <a:r>
              <a:rPr lang="en-US" altLang="ko-KR" sz="3600" b="1">
                <a:solidFill>
                  <a:srgbClr val="FFFF00"/>
                </a:solidFill>
                <a:latin typeface="Calibri" panose="020F0502020204030204"/>
                <a:ea typeface="+mn-ea"/>
                <a:cs typeface="+mn-cs"/>
              </a:rPr>
              <a:t/>
            </a:r>
            <a:br>
              <a:rPr lang="en-US" altLang="ko-KR" sz="3600" b="1">
                <a:solidFill>
                  <a:srgbClr val="FFFF00"/>
                </a:solidFill>
                <a:latin typeface="Calibri" panose="020F0502020204030204"/>
                <a:ea typeface="+mn-ea"/>
                <a:cs typeface="+mn-cs"/>
              </a:rPr>
            </a:br>
            <a:r>
              <a:rPr lang="en-US" b="1" baseline="30000">
                <a:solidFill>
                  <a:schemeClr val="bg1"/>
                </a:solidFill>
                <a:latin typeface="+mn-lt"/>
              </a:rPr>
              <a:t>19</a:t>
            </a:r>
            <a:r>
              <a:rPr lang="en-US" b="1">
                <a:solidFill>
                  <a:schemeClr val="bg1"/>
                </a:solidFill>
                <a:latin typeface="+mn-lt"/>
              </a:rPr>
              <a:t>Aku telah memilih dia agar dia memerintahkan </a:t>
            </a:r>
            <a:r>
              <a:rPr lang="en-US" b="1">
                <a:solidFill>
                  <a:srgbClr val="FF0000"/>
                </a:solidFill>
                <a:latin typeface="+mn-lt"/>
              </a:rPr>
              <a:t>anak-anak serta kaum keluarganya </a:t>
            </a:r>
            <a:r>
              <a:rPr lang="en-US" b="1">
                <a:solidFill>
                  <a:schemeClr val="bg1"/>
                </a:solidFill>
                <a:latin typeface="+mn-lt"/>
              </a:rPr>
              <a:t>untuk memelihara jalan Tuhan dengan melakukan yang benar dan adil. </a:t>
            </a:r>
            <a:r>
              <a:rPr lang="en-US" b="1" smtClean="0">
                <a:solidFill>
                  <a:schemeClr val="bg1"/>
                </a:solidFill>
                <a:latin typeface="+mn-lt"/>
              </a:rPr>
              <a:t/>
            </a:r>
            <a:br>
              <a:rPr lang="en-US" b="1" smtClean="0">
                <a:solidFill>
                  <a:schemeClr val="bg1"/>
                </a:solidFill>
                <a:latin typeface="+mn-lt"/>
              </a:rPr>
            </a:br>
            <a:r>
              <a:rPr lang="en-US" b="1" smtClean="0">
                <a:solidFill>
                  <a:schemeClr val="bg1"/>
                </a:solidFill>
                <a:latin typeface="+mn-lt"/>
              </a:rPr>
              <a:t>Dengan </a:t>
            </a:r>
            <a:r>
              <a:rPr lang="en-US" b="1">
                <a:solidFill>
                  <a:schemeClr val="bg1"/>
                </a:solidFill>
                <a:latin typeface="+mn-lt"/>
              </a:rPr>
              <a:t>demikian, Tuhan memenuhi apa yang telah dijanjikan-Nya kepada Abraham."</a:t>
            </a:r>
            <a:endParaRPr lang="en-US" sz="4000" b="1">
              <a:solidFill>
                <a:schemeClr val="bg1"/>
              </a:solidFill>
              <a:latin typeface="+mn-lt"/>
              <a:ea typeface="+mn-ea"/>
              <a:cs typeface="Times New Roman" panose="02020603050405020304" pitchFamily="18" charset="0"/>
            </a:endParaRPr>
          </a:p>
        </p:txBody>
      </p:sp>
    </p:spTree>
    <p:extLst>
      <p:ext uri="{BB962C8B-B14F-4D97-AF65-F5344CB8AC3E}">
        <p14:creationId xmlns:p14="http://schemas.microsoft.com/office/powerpoint/2010/main" val="11069211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a:solidFill>
                  <a:srgbClr val="FFFF00"/>
                </a:solidFill>
                <a:latin typeface="Calibri" panose="020F0502020204030204"/>
                <a:ea typeface="+mn-ea"/>
                <a:cs typeface="+mn-cs"/>
              </a:rPr>
              <a:t>Kej. </a:t>
            </a:r>
            <a:r>
              <a:rPr lang="en-US" altLang="ko-KR" sz="5400" b="1" smtClean="0">
                <a:solidFill>
                  <a:srgbClr val="FFFF00"/>
                </a:solidFill>
                <a:latin typeface="Calibri" panose="020F0502020204030204"/>
                <a:ea typeface="+mn-ea"/>
                <a:cs typeface="+mn-cs"/>
              </a:rPr>
              <a:t>18:20 </a:t>
            </a:r>
            <a:r>
              <a:rPr lang="en-US" altLang="ko-KR" sz="5400" b="1">
                <a:solidFill>
                  <a:srgbClr val="FFFF00"/>
                </a:solidFill>
                <a:latin typeface="Calibri" panose="020F0502020204030204"/>
                <a:ea typeface="+mn-ea"/>
                <a:cs typeface="+mn-cs"/>
              </a:rPr>
              <a:t>/ Sodom dan Gomora</a:t>
            </a:r>
            <a:br>
              <a:rPr lang="en-US" altLang="ko-KR" sz="5400" b="1">
                <a:solidFill>
                  <a:srgbClr val="FFFF00"/>
                </a:solidFill>
                <a:latin typeface="Calibri" panose="020F0502020204030204"/>
                <a:ea typeface="+mn-ea"/>
                <a:cs typeface="+mn-cs"/>
              </a:rPr>
            </a:br>
            <a:r>
              <a:rPr lang="en-US" altLang="ko-KR" sz="5400" b="1">
                <a:solidFill>
                  <a:srgbClr val="FFFF00"/>
                </a:solidFill>
                <a:latin typeface="Calibri" panose="020F0502020204030204"/>
                <a:ea typeface="+mn-ea"/>
                <a:cs typeface="+mn-cs"/>
              </a:rPr>
              <a:t>Penghakiman menurut keadilan umum</a:t>
            </a:r>
            <a:br>
              <a:rPr lang="en-US" altLang="ko-KR" sz="5400" b="1">
                <a:solidFill>
                  <a:srgbClr val="FFFF00"/>
                </a:solidFill>
                <a:latin typeface="Calibri" panose="020F0502020204030204"/>
                <a:ea typeface="+mn-ea"/>
                <a:cs typeface="+mn-cs"/>
              </a:rPr>
            </a:br>
            <a:r>
              <a:rPr lang="en-US" altLang="ko-KR" sz="5400" b="1" smtClean="0">
                <a:solidFill>
                  <a:schemeClr val="bg1"/>
                </a:solidFill>
                <a:latin typeface="Calibri" panose="020F0502020204030204"/>
                <a:ea typeface="+mn-ea"/>
                <a:cs typeface="+mn-cs"/>
              </a:rPr>
              <a:t>Selanjutnya </a:t>
            </a:r>
            <a:r>
              <a:rPr lang="en-US" altLang="ko-KR" sz="5400" b="1">
                <a:solidFill>
                  <a:schemeClr val="bg1"/>
                </a:solidFill>
                <a:latin typeface="Calibri" panose="020F0502020204030204"/>
                <a:ea typeface="+mn-ea"/>
                <a:cs typeface="+mn-cs"/>
              </a:rPr>
              <a:t>Tuhan berfirman, "Hebat sekali </a:t>
            </a:r>
            <a:r>
              <a:rPr lang="en-US" altLang="ko-KR" sz="5400" b="1">
                <a:solidFill>
                  <a:srgbClr val="FF0000"/>
                </a:solidFill>
                <a:latin typeface="Calibri" panose="020F0502020204030204"/>
                <a:ea typeface="+mn-ea"/>
                <a:cs typeface="+mn-cs"/>
              </a:rPr>
              <a:t>jeritan</a:t>
            </a:r>
            <a:r>
              <a:rPr lang="en-US" altLang="ko-KR" sz="5400" b="1">
                <a:solidFill>
                  <a:schemeClr val="bg1"/>
                </a:solidFill>
                <a:latin typeface="Calibri" panose="020F0502020204030204"/>
                <a:ea typeface="+mn-ea"/>
                <a:cs typeface="+mn-cs"/>
              </a:rPr>
              <a:t> terhadap Sodom dan Gomora dan dosa mereka teramat berat</a:t>
            </a:r>
            <a:r>
              <a:rPr lang="en-US" altLang="ko-KR" sz="5400" b="1" smtClean="0">
                <a:solidFill>
                  <a:srgbClr val="FFFF00"/>
                </a:solidFill>
                <a:latin typeface="Calibri" panose="020F0502020204030204"/>
                <a:ea typeface="+mn-ea"/>
                <a:cs typeface="+mn-cs"/>
              </a:rPr>
              <a:t>.</a:t>
            </a:r>
            <a:br>
              <a:rPr lang="en-US" altLang="ko-KR" sz="5400" b="1" smtClean="0">
                <a:solidFill>
                  <a:srgbClr val="FFFF00"/>
                </a:solidFill>
                <a:latin typeface="Calibri" panose="020F0502020204030204"/>
                <a:ea typeface="+mn-ea"/>
                <a:cs typeface="+mn-cs"/>
              </a:rPr>
            </a:br>
            <a:r>
              <a:rPr lang="en-US" altLang="ko-KR" sz="3200" b="1" smtClean="0">
                <a:solidFill>
                  <a:srgbClr val="FFFF00"/>
                </a:solidFill>
                <a:latin typeface="Calibri" panose="020F0502020204030204"/>
                <a:ea typeface="+mn-ea"/>
                <a:cs typeface="+mn-cs"/>
              </a:rPr>
              <a:t/>
            </a:r>
            <a:br>
              <a:rPr lang="en-US" altLang="ko-KR" sz="3200" b="1" smtClean="0">
                <a:solidFill>
                  <a:srgbClr val="FFFF00"/>
                </a:solidFill>
                <a:latin typeface="Calibri" panose="020F0502020204030204"/>
                <a:ea typeface="+mn-ea"/>
                <a:cs typeface="+mn-cs"/>
              </a:rPr>
            </a:br>
            <a:r>
              <a:rPr lang="en-US" altLang="ko-KR" sz="5400" b="1" smtClean="0">
                <a:solidFill>
                  <a:srgbClr val="00B0F0"/>
                </a:solidFill>
                <a:latin typeface="Calibri" panose="020F0502020204030204"/>
                <a:ea typeface="+mn-ea"/>
                <a:cs typeface="+mn-cs"/>
              </a:rPr>
              <a:t>Jeritan :</a:t>
            </a:r>
            <a:r>
              <a:rPr lang="en-US" altLang="ko-KR" sz="5400" b="1" smtClean="0">
                <a:solidFill>
                  <a:srgbClr val="00B0F0"/>
                </a:solidFill>
                <a:latin typeface="Times New Roman" panose="02020603050405020304" pitchFamily="18" charset="0"/>
                <a:ea typeface="+mn-ea"/>
                <a:cs typeface="Times New Roman" panose="02020603050405020304" pitchFamily="18" charset="0"/>
              </a:rPr>
              <a:t> </a:t>
            </a:r>
            <a:r>
              <a:rPr lang="he-IL" altLang="ko-KR" sz="5400" b="1" smtClean="0">
                <a:solidFill>
                  <a:srgbClr val="00B0F0"/>
                </a:solidFill>
                <a:latin typeface="Times New Roman" panose="02020603050405020304" pitchFamily="18" charset="0"/>
                <a:ea typeface="+mn-ea"/>
                <a:cs typeface="Times New Roman" panose="02020603050405020304" pitchFamily="18" charset="0"/>
              </a:rPr>
              <a:t>זַעַק</a:t>
            </a:r>
            <a:r>
              <a:rPr lang="en-US" altLang="ko-KR" sz="5400" b="1" smtClean="0">
                <a:solidFill>
                  <a:srgbClr val="00B0F0"/>
                </a:solidFill>
                <a:latin typeface="Times New Roman" panose="02020603050405020304" pitchFamily="18" charset="0"/>
                <a:ea typeface="+mn-ea"/>
                <a:cs typeface="Times New Roman" panose="02020603050405020304" pitchFamily="18" charset="0"/>
              </a:rPr>
              <a:t> </a:t>
            </a:r>
            <a:r>
              <a:rPr lang="en-US" altLang="ko-KR" sz="5400" b="1" smtClean="0">
                <a:solidFill>
                  <a:srgbClr val="00B0F0"/>
                </a:solidFill>
                <a:latin typeface="+mn-lt"/>
                <a:ea typeface="+mn-ea"/>
                <a:cs typeface="Times New Roman" panose="02020603050405020304" pitchFamily="18" charset="0"/>
              </a:rPr>
              <a:t>Kej. 4:10 (</a:t>
            </a:r>
            <a:r>
              <a:rPr lang="he-IL" altLang="ko-KR" sz="5400" b="1" smtClean="0">
                <a:solidFill>
                  <a:srgbClr val="00B0F0"/>
                </a:solidFill>
                <a:latin typeface="+mn-lt"/>
                <a:ea typeface="+mn-ea"/>
              </a:rPr>
              <a:t>צָעַק</a:t>
            </a:r>
            <a:r>
              <a:rPr lang="en-US" altLang="ko-KR" sz="5400" b="1" smtClean="0">
                <a:solidFill>
                  <a:srgbClr val="00B0F0"/>
                </a:solidFill>
                <a:latin typeface="+mn-lt"/>
                <a:ea typeface="+mn-ea"/>
              </a:rPr>
              <a:t>) berseru-seru</a:t>
            </a:r>
            <a:br>
              <a:rPr lang="en-US" altLang="ko-KR" sz="5400" b="1" smtClean="0">
                <a:solidFill>
                  <a:srgbClr val="00B0F0"/>
                </a:solidFill>
                <a:latin typeface="+mn-lt"/>
                <a:ea typeface="+mn-ea"/>
              </a:rPr>
            </a:br>
            <a:r>
              <a:rPr lang="en-US" altLang="ko-KR" sz="4800" b="1" smtClean="0">
                <a:solidFill>
                  <a:srgbClr val="FFFF00"/>
                </a:solidFill>
                <a:latin typeface="+mn-lt"/>
                <a:ea typeface="+mn-ea"/>
              </a:rPr>
              <a:t>Tuhan menjaga keadilan dan pembenaran.</a:t>
            </a:r>
            <a:endParaRPr lang="en-US" b="1">
              <a:solidFill>
                <a:srgbClr val="FFFF00"/>
              </a:solidFill>
              <a:latin typeface="+mn-lt"/>
              <a:ea typeface="+mn-ea"/>
              <a:cs typeface="Times New Roman" panose="02020603050405020304" pitchFamily="18" charset="0"/>
            </a:endParaRPr>
          </a:p>
        </p:txBody>
      </p:sp>
    </p:spTree>
    <p:extLst>
      <p:ext uri="{BB962C8B-B14F-4D97-AF65-F5344CB8AC3E}">
        <p14:creationId xmlns:p14="http://schemas.microsoft.com/office/powerpoint/2010/main" val="4223608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Kej. </a:t>
            </a:r>
            <a:r>
              <a:rPr lang="en-US" altLang="ko-KR" sz="5400" b="1">
                <a:solidFill>
                  <a:srgbClr val="FFFF00"/>
                </a:solidFill>
                <a:latin typeface="Calibri" panose="020F0502020204030204"/>
                <a:ea typeface="+mn-ea"/>
                <a:cs typeface="+mn-cs"/>
              </a:rPr>
              <a:t>14:14 </a:t>
            </a:r>
            <a:r>
              <a:rPr lang="en-US" altLang="ko-KR" sz="5400" b="1" smtClean="0">
                <a:solidFill>
                  <a:srgbClr val="FFFF00"/>
                </a:solidFill>
                <a:latin typeface="Calibri" panose="020F0502020204030204"/>
                <a:ea typeface="+mn-ea"/>
                <a:cs typeface="+mn-cs"/>
              </a:rPr>
              <a:t>/ 318 orang yang terlatih </a:t>
            </a:r>
            <a:r>
              <a:rPr lang="en-US" altLang="ko-KR" sz="9600" b="1">
                <a:solidFill>
                  <a:srgbClr val="FFFF00"/>
                </a:solidFill>
                <a:latin typeface="Calibri" panose="020F0502020204030204"/>
                <a:ea typeface="+mn-ea"/>
                <a:cs typeface="+mn-cs"/>
              </a:rPr>
              <a:t/>
            </a:r>
            <a:br>
              <a:rPr lang="en-US" altLang="ko-KR" sz="9600" b="1">
                <a:solidFill>
                  <a:srgbClr val="FFFF00"/>
                </a:solidFill>
                <a:latin typeface="Calibri" panose="020F0502020204030204"/>
                <a:ea typeface="+mn-ea"/>
                <a:cs typeface="+mn-cs"/>
              </a:rPr>
            </a:br>
            <a:r>
              <a:rPr lang="he-IL" altLang="ko-KR" sz="9600" b="1" smtClean="0">
                <a:solidFill>
                  <a:schemeClr val="bg1"/>
                </a:solidFill>
                <a:latin typeface="Times New Roman" panose="02020603050405020304" pitchFamily="18" charset="0"/>
                <a:ea typeface="+mn-ea"/>
                <a:cs typeface="Times New Roman" panose="02020603050405020304" pitchFamily="18" charset="0"/>
              </a:rPr>
              <a:t>אֱלִיעֶֽזֶר</a:t>
            </a:r>
            <a:r>
              <a:rPr lang="en-US" altLang="ko-KR" sz="9600" b="1" smtClean="0">
                <a:solidFill>
                  <a:schemeClr val="bg1"/>
                </a:solidFill>
                <a:latin typeface="Times New Roman" panose="02020603050405020304" pitchFamily="18" charset="0"/>
                <a:ea typeface="+mn-ea"/>
                <a:cs typeface="Times New Roman" panose="02020603050405020304" pitchFamily="18" charset="0"/>
              </a:rPr>
              <a:t> / </a:t>
            </a:r>
            <a:r>
              <a:rPr lang="en-US" altLang="ko-KR" sz="5400" b="1" smtClean="0">
                <a:solidFill>
                  <a:srgbClr val="0094FF"/>
                </a:solidFill>
                <a:latin typeface="Times New Roman" panose="02020603050405020304" pitchFamily="18" charset="0"/>
                <a:ea typeface="+mn-ea"/>
                <a:cs typeface="Times New Roman" panose="02020603050405020304" pitchFamily="18" charset="0"/>
              </a:rPr>
              <a:t>Allah adalah penolong ku</a:t>
            </a:r>
            <a:br>
              <a:rPr lang="en-US" altLang="ko-KR" sz="5400" b="1" smtClean="0">
                <a:solidFill>
                  <a:srgbClr val="0094FF"/>
                </a:solidFill>
                <a:latin typeface="Times New Roman" panose="02020603050405020304" pitchFamily="18" charset="0"/>
                <a:ea typeface="+mn-ea"/>
                <a:cs typeface="Times New Roman" panose="02020603050405020304" pitchFamily="18" charset="0"/>
              </a:rPr>
            </a:br>
            <a:r>
              <a:rPr lang="en-US" altLang="ko-KR" sz="5400" b="1" smtClean="0">
                <a:solidFill>
                  <a:srgbClr val="0094FF"/>
                </a:solidFill>
                <a:latin typeface="Times New Roman" panose="02020603050405020304" pitchFamily="18" charset="0"/>
                <a:ea typeface="+mn-ea"/>
                <a:cs typeface="Times New Roman" panose="02020603050405020304" pitchFamily="18" charset="0"/>
              </a:rPr>
              <a:t/>
            </a:r>
            <a:br>
              <a:rPr lang="en-US" altLang="ko-KR" sz="5400" b="1" smtClean="0">
                <a:solidFill>
                  <a:srgbClr val="0094FF"/>
                </a:solidFill>
                <a:latin typeface="Times New Roman" panose="02020603050405020304" pitchFamily="18" charset="0"/>
                <a:ea typeface="+mn-ea"/>
                <a:cs typeface="Times New Roman" panose="02020603050405020304" pitchFamily="18" charset="0"/>
              </a:rPr>
            </a:br>
            <a:r>
              <a:rPr lang="he-IL" altLang="ko-KR" sz="9600" b="1" smtClean="0">
                <a:solidFill>
                  <a:schemeClr val="bg1"/>
                </a:solidFill>
                <a:latin typeface="Times New Roman" panose="02020603050405020304" pitchFamily="18" charset="0"/>
              </a:rPr>
              <a:t>א</a:t>
            </a:r>
            <a:r>
              <a:rPr lang="en-US" altLang="ko-KR" sz="9600" b="1" smtClean="0">
                <a:solidFill>
                  <a:schemeClr val="bg1"/>
                </a:solidFill>
                <a:latin typeface="Times New Roman" panose="02020603050405020304" pitchFamily="18" charset="0"/>
              </a:rPr>
              <a:t> : 1 , </a:t>
            </a:r>
            <a:r>
              <a:rPr lang="he-IL" altLang="ko-KR" sz="9600" b="1" smtClean="0">
                <a:solidFill>
                  <a:schemeClr val="bg1"/>
                </a:solidFill>
                <a:latin typeface="Times New Roman" panose="02020603050405020304" pitchFamily="18" charset="0"/>
              </a:rPr>
              <a:t>ל</a:t>
            </a:r>
            <a:r>
              <a:rPr lang="en-US" altLang="ko-KR" sz="9600" b="1" smtClean="0">
                <a:solidFill>
                  <a:schemeClr val="bg1"/>
                </a:solidFill>
                <a:latin typeface="Times New Roman" panose="02020603050405020304" pitchFamily="18" charset="0"/>
              </a:rPr>
              <a:t> : 30 ,  </a:t>
            </a:r>
            <a:r>
              <a:rPr lang="he-IL" altLang="ko-KR" sz="9600" b="1" smtClean="0">
                <a:solidFill>
                  <a:schemeClr val="bg1"/>
                </a:solidFill>
                <a:latin typeface="Times New Roman" panose="02020603050405020304" pitchFamily="18" charset="0"/>
              </a:rPr>
              <a:t>י</a:t>
            </a:r>
            <a:r>
              <a:rPr lang="en-US" altLang="ko-KR" sz="9600" b="1" smtClean="0">
                <a:solidFill>
                  <a:schemeClr val="bg1"/>
                </a:solidFill>
                <a:latin typeface="Times New Roman" panose="02020603050405020304" pitchFamily="18" charset="0"/>
              </a:rPr>
              <a:t> : 10 ,</a:t>
            </a:r>
            <a:br>
              <a:rPr lang="en-US" altLang="ko-KR" sz="9600" b="1" smtClean="0">
                <a:solidFill>
                  <a:schemeClr val="bg1"/>
                </a:solidFill>
                <a:latin typeface="Times New Roman" panose="02020603050405020304" pitchFamily="18" charset="0"/>
              </a:rPr>
            </a:br>
            <a:r>
              <a:rPr lang="he-IL" altLang="ko-KR" sz="9600" b="1" smtClean="0">
                <a:solidFill>
                  <a:schemeClr val="bg1"/>
                </a:solidFill>
                <a:latin typeface="Times New Roman" panose="02020603050405020304" pitchFamily="18" charset="0"/>
              </a:rPr>
              <a:t>ע</a:t>
            </a:r>
            <a:r>
              <a:rPr lang="en-US" altLang="ko-KR" sz="9600" b="1" smtClean="0">
                <a:solidFill>
                  <a:schemeClr val="bg1"/>
                </a:solidFill>
                <a:latin typeface="Times New Roman" panose="02020603050405020304" pitchFamily="18" charset="0"/>
              </a:rPr>
              <a:t> : 70 ,  </a:t>
            </a:r>
            <a:r>
              <a:rPr lang="he-IL" altLang="ko-KR" sz="9600" b="1" smtClean="0">
                <a:solidFill>
                  <a:schemeClr val="bg1"/>
                </a:solidFill>
                <a:latin typeface="Times New Roman" panose="02020603050405020304" pitchFamily="18" charset="0"/>
              </a:rPr>
              <a:t>ז</a:t>
            </a:r>
            <a:r>
              <a:rPr lang="en-US" altLang="ko-KR" sz="9600" b="1" smtClean="0">
                <a:solidFill>
                  <a:schemeClr val="bg1"/>
                </a:solidFill>
                <a:latin typeface="Times New Roman" panose="02020603050405020304" pitchFamily="18" charset="0"/>
              </a:rPr>
              <a:t> : 7 , </a:t>
            </a:r>
            <a:r>
              <a:rPr lang="he-IL" altLang="ko-KR" sz="9600" b="1" smtClean="0">
                <a:solidFill>
                  <a:schemeClr val="bg1"/>
                </a:solidFill>
                <a:latin typeface="Times New Roman" panose="02020603050405020304" pitchFamily="18" charset="0"/>
              </a:rPr>
              <a:t>ר</a:t>
            </a:r>
            <a:r>
              <a:rPr lang="en-US" altLang="ko-KR" sz="9600" b="1" smtClean="0">
                <a:solidFill>
                  <a:schemeClr val="bg1"/>
                </a:solidFill>
                <a:latin typeface="Times New Roman" panose="02020603050405020304" pitchFamily="18" charset="0"/>
                <a:cs typeface="Times New Roman" panose="02020603050405020304" pitchFamily="18" charset="0"/>
              </a:rPr>
              <a:t> : 200</a:t>
            </a:r>
            <a:endParaRPr lang="en-US" sz="4800" b="1">
              <a:solidFill>
                <a:srgbClr val="0094FF"/>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130364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5400" b="1" smtClean="0">
                <a:solidFill>
                  <a:srgbClr val="FFFF00"/>
                </a:solidFill>
                <a:latin typeface="Calibri" panose="020F0502020204030204"/>
                <a:ea typeface="+mn-ea"/>
                <a:cs typeface="+mn-cs"/>
              </a:rPr>
              <a:t>Kekerasan Sodom </a:t>
            </a:r>
            <a:r>
              <a:rPr lang="en-US" altLang="ko-KR" sz="5400" b="1">
                <a:solidFill>
                  <a:srgbClr val="FFFF00"/>
                </a:solidFill>
                <a:latin typeface="Calibri" panose="020F0502020204030204"/>
                <a:ea typeface="+mn-ea"/>
                <a:cs typeface="+mn-cs"/>
              </a:rPr>
              <a:t>dan </a:t>
            </a:r>
            <a:r>
              <a:rPr lang="en-US" altLang="ko-KR" sz="5400" b="1" smtClean="0">
                <a:solidFill>
                  <a:srgbClr val="FFFF00"/>
                </a:solidFill>
                <a:latin typeface="Calibri" panose="020F0502020204030204"/>
                <a:ea typeface="+mn-ea"/>
                <a:cs typeface="+mn-cs"/>
              </a:rPr>
              <a:t>Gomora: </a:t>
            </a:r>
            <a:r>
              <a:rPr lang="en-US" altLang="ko-KR" b="1" smtClean="0">
                <a:solidFill>
                  <a:srgbClr val="FFFF00"/>
                </a:solidFill>
                <a:latin typeface="+mn-lt"/>
                <a:ea typeface="+mn-ea"/>
                <a:cs typeface="+mn-cs"/>
              </a:rPr>
              <a:t>Yeh. 16:49 </a:t>
            </a:r>
            <a:r>
              <a:rPr lang="en-US" b="1" baseline="30000">
                <a:solidFill>
                  <a:schemeClr val="bg1"/>
                </a:solidFill>
                <a:latin typeface="+mn-lt"/>
              </a:rPr>
              <a:t>49</a:t>
            </a:r>
            <a:r>
              <a:rPr lang="en-US" b="1">
                <a:solidFill>
                  <a:schemeClr val="bg1"/>
                </a:solidFill>
                <a:latin typeface="+mn-lt"/>
              </a:rPr>
              <a:t>Ketahuilah, inilah </a:t>
            </a:r>
            <a:r>
              <a:rPr lang="en-US" b="1">
                <a:solidFill>
                  <a:srgbClr val="FF0000"/>
                </a:solidFill>
                <a:latin typeface="+mn-lt"/>
              </a:rPr>
              <a:t>kesalahan Sodom</a:t>
            </a:r>
            <a:r>
              <a:rPr lang="en-US" b="1">
                <a:solidFill>
                  <a:schemeClr val="bg1"/>
                </a:solidFill>
                <a:latin typeface="+mn-lt"/>
              </a:rPr>
              <a:t>, adikmu itu: kebongkakan, kelimpahan makanan, dan kesenangan hidup ada </a:t>
            </a:r>
            <a:r>
              <a:rPr lang="en-US" b="1">
                <a:solidFill>
                  <a:srgbClr val="FF0000"/>
                </a:solidFill>
                <a:latin typeface="+mn-lt"/>
              </a:rPr>
              <a:t>padanya serta anak-anak perempuannya</a:t>
            </a:r>
            <a:r>
              <a:rPr lang="en-US" b="1">
                <a:solidFill>
                  <a:schemeClr val="bg1"/>
                </a:solidFill>
                <a:latin typeface="+mn-lt"/>
              </a:rPr>
              <a:t>, tetapi ia tidak membantu orang miskin dan orang melarat. </a:t>
            </a:r>
            <a:r>
              <a:rPr lang="en-US" b="1" baseline="30000" smtClean="0">
                <a:solidFill>
                  <a:schemeClr val="bg1"/>
                </a:solidFill>
                <a:latin typeface="+mn-lt"/>
              </a:rPr>
              <a:t>50</a:t>
            </a:r>
            <a:r>
              <a:rPr lang="en-US" b="1" smtClean="0">
                <a:solidFill>
                  <a:schemeClr val="bg1"/>
                </a:solidFill>
                <a:latin typeface="+mn-lt"/>
              </a:rPr>
              <a:t>Mereka </a:t>
            </a:r>
            <a:r>
              <a:rPr lang="en-US" b="1">
                <a:solidFill>
                  <a:schemeClr val="bg1"/>
                </a:solidFill>
                <a:latin typeface="+mn-lt"/>
              </a:rPr>
              <a:t>menjadi sombong dan melakukan kekejian di hadapan-Ku</a:t>
            </a:r>
            <a:r>
              <a:rPr lang="en-US" b="1" smtClean="0">
                <a:solidFill>
                  <a:schemeClr val="bg1"/>
                </a:solidFill>
                <a:latin typeface="+mn-lt"/>
              </a:rPr>
              <a:t>.</a:t>
            </a:r>
            <a:r>
              <a:rPr lang="en-US" b="1">
                <a:solidFill>
                  <a:schemeClr val="bg1"/>
                </a:solidFill>
                <a:latin typeface="+mn-lt"/>
              </a:rPr>
              <a:t> </a:t>
            </a:r>
            <a:r>
              <a:rPr lang="en-US" sz="4000" b="1" smtClean="0">
                <a:solidFill>
                  <a:schemeClr val="bg1"/>
                </a:solidFill>
                <a:latin typeface="+mn-lt"/>
              </a:rPr>
              <a:t/>
            </a:r>
            <a:br>
              <a:rPr lang="en-US" sz="4000" b="1" smtClean="0">
                <a:solidFill>
                  <a:schemeClr val="bg1"/>
                </a:solidFill>
                <a:latin typeface="+mn-lt"/>
              </a:rPr>
            </a:br>
            <a:r>
              <a:rPr lang="en-US" sz="4000" b="1" smtClean="0">
                <a:solidFill>
                  <a:schemeClr val="bg1"/>
                </a:solidFill>
                <a:latin typeface="+mn-lt"/>
              </a:rPr>
              <a:t/>
            </a:r>
            <a:br>
              <a:rPr lang="en-US" sz="4000" b="1" smtClean="0">
                <a:solidFill>
                  <a:schemeClr val="bg1"/>
                </a:solidFill>
                <a:latin typeface="+mn-lt"/>
              </a:rPr>
            </a:br>
            <a:r>
              <a:rPr lang="en-US" sz="3600" b="1" smtClean="0">
                <a:solidFill>
                  <a:srgbClr val="FFFF00"/>
                </a:solidFill>
                <a:latin typeface="+mn-lt"/>
              </a:rPr>
              <a:t>Keganasan </a:t>
            </a:r>
            <a:r>
              <a:rPr lang="en-US" sz="3600" b="1">
                <a:solidFill>
                  <a:srgbClr val="FFFF00"/>
                </a:solidFill>
                <a:latin typeface="+mn-lt"/>
              </a:rPr>
              <a:t>secara individu </a:t>
            </a:r>
            <a:r>
              <a:rPr lang="en-US" sz="3600" b="1" smtClean="0">
                <a:solidFill>
                  <a:srgbClr val="FFFF00"/>
                </a:solidFill>
                <a:latin typeface="+mn-lt"/>
              </a:rPr>
              <a:t>dalam </a:t>
            </a:r>
            <a:r>
              <a:rPr lang="en-US" sz="3600" b="1">
                <a:solidFill>
                  <a:srgbClr val="FFFF00"/>
                </a:solidFill>
                <a:latin typeface="+mn-lt"/>
              </a:rPr>
              <a:t>kehidupan seharian : </a:t>
            </a:r>
            <a:r>
              <a:rPr lang="fi-FI" sz="3600" b="1">
                <a:solidFill>
                  <a:srgbClr val="FFFF00"/>
                </a:solidFill>
                <a:latin typeface="+mn-lt"/>
              </a:rPr>
              <a:t>Penderaan Seksual dan Keganasan Seksual </a:t>
            </a:r>
            <a:r>
              <a:rPr lang="fi-FI" sz="3600" b="1" smtClean="0">
                <a:solidFill>
                  <a:srgbClr val="FFFF00"/>
                </a:solidFill>
                <a:latin typeface="+mn-lt"/>
              </a:rPr>
              <a:t>dan perampasan</a:t>
            </a:r>
            <a:endParaRPr lang="en-US" sz="3600" b="1">
              <a:solidFill>
                <a:srgbClr val="FFFF00"/>
              </a:solidFill>
              <a:latin typeface="+mn-lt"/>
            </a:endParaRPr>
          </a:p>
        </p:txBody>
      </p:sp>
    </p:spTree>
    <p:extLst>
      <p:ext uri="{BB962C8B-B14F-4D97-AF65-F5344CB8AC3E}">
        <p14:creationId xmlns:p14="http://schemas.microsoft.com/office/powerpoint/2010/main" val="31656911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18 </a:t>
            </a:r>
            <a:r>
              <a:rPr lang="en-US" altLang="ko-KR" sz="4800" b="1">
                <a:solidFill>
                  <a:srgbClr val="FFFF00"/>
                </a:solidFill>
                <a:latin typeface="Calibri" panose="020F0502020204030204"/>
              </a:rPr>
              <a:t>/ </a:t>
            </a:r>
            <a:r>
              <a:rPr lang="en-US" altLang="ko-KR" sz="4800" b="1" smtClean="0">
                <a:solidFill>
                  <a:srgbClr val="FFFF00"/>
                </a:solidFill>
                <a:latin typeface="Calibri" panose="020F0502020204030204"/>
              </a:rPr>
              <a:t>Keadilan Umum dan Penghakiman</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sz="4800" b="1">
                <a:solidFill>
                  <a:srgbClr val="00B0F0"/>
                </a:solidFill>
                <a:latin typeface="Calibri" panose="020F0502020204030204"/>
                <a:ea typeface="+mn-ea"/>
                <a:cs typeface="+mn-cs"/>
              </a:rPr>
              <a:t>ke arah Sodom</a:t>
            </a:r>
            <a:br>
              <a:rPr lang="en-US" sz="4800" b="1">
                <a:solidFill>
                  <a:srgbClr val="00B0F0"/>
                </a:solidFill>
                <a:latin typeface="Calibri" panose="020F0502020204030204"/>
                <a:ea typeface="+mn-ea"/>
                <a:cs typeface="+mn-cs"/>
              </a:rPr>
            </a:br>
            <a:r>
              <a:rPr lang="en-US" sz="4800" b="1" smtClean="0">
                <a:solidFill>
                  <a:schemeClr val="bg1"/>
                </a:solidFill>
                <a:latin typeface="Calibri" panose="020F0502020204030204"/>
                <a:ea typeface="+mn-ea"/>
                <a:cs typeface="+mn-cs"/>
              </a:rPr>
              <a:t>Adakah Tuhan melenyapkan orang </a:t>
            </a:r>
            <a:r>
              <a:rPr lang="en-US" sz="4800" b="1">
                <a:solidFill>
                  <a:schemeClr val="bg1"/>
                </a:solidFill>
                <a:latin typeface="Calibri" panose="020F0502020204030204"/>
                <a:ea typeface="+mn-ea"/>
                <a:cs typeface="+mn-cs"/>
              </a:rPr>
              <a:t>benar bersama-sama orang fasiq?</a:t>
            </a:r>
            <a:br>
              <a:rPr lang="en-US" sz="48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50 orang </a:t>
            </a:r>
            <a:r>
              <a:rPr lang="en-US" sz="4800" b="1">
                <a:solidFill>
                  <a:schemeClr val="bg1"/>
                </a:solidFill>
                <a:latin typeface="Calibri" panose="020F0502020204030204"/>
                <a:ea typeface="+mn-ea"/>
                <a:cs typeface="+mn-cs"/>
              </a:rPr>
              <a:t>benar dalam kota </a:t>
            </a:r>
            <a:r>
              <a:rPr lang="en-US" sz="4800" b="1" smtClean="0">
                <a:solidFill>
                  <a:schemeClr val="bg1"/>
                </a:solidFill>
                <a:latin typeface="Calibri" panose="020F0502020204030204"/>
                <a:ea typeface="+mn-ea"/>
                <a:cs typeface="+mn-cs"/>
              </a:rPr>
              <a:t>itu.</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45 orang</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30 orang</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20 orang</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10 orang</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endParaRPr lang="en-US" sz="40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11245172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517872" y="259834"/>
            <a:ext cx="11183703" cy="646331"/>
          </a:xfrm>
          <a:prstGeom prst="rect">
            <a:avLst/>
          </a:prstGeom>
        </p:spPr>
        <p:txBody>
          <a:bodyPr wrap="none">
            <a:spAutoFit/>
          </a:bodyPr>
          <a:lstStyle/>
          <a:p>
            <a:r>
              <a:rPr lang="en-US" sz="3600" b="1">
                <a:solidFill>
                  <a:srgbClr val="FF0000"/>
                </a:solidFill>
              </a:rPr>
              <a:t>Hubungan roda-roda yang saling bersinggungan berputar.</a:t>
            </a:r>
          </a:p>
        </p:txBody>
      </p:sp>
      <p:pic>
        <p:nvPicPr>
          <p:cNvPr id="1030" name="Picture 6" descr="Hubungan Roda-Roda Saling Bersinggungan pada Gerak Melingkar"/>
          <p:cNvPicPr>
            <a:picLocks noChangeAspect="1" noChangeArrowheads="1"/>
          </p:cNvPicPr>
          <p:nvPr/>
        </p:nvPicPr>
        <p:blipFill rotWithShape="1">
          <a:blip r:embed="rId3">
            <a:extLst>
              <a:ext uri="{28A0092B-C50C-407E-A947-70E740481C1C}">
                <a14:useLocalDpi xmlns:a14="http://schemas.microsoft.com/office/drawing/2010/main" val="0"/>
              </a:ext>
            </a:extLst>
          </a:blip>
          <a:srcRect l="2348" t="2407" r="2582" b="10821"/>
          <a:stretch/>
        </p:blipFill>
        <p:spPr bwMode="auto">
          <a:xfrm>
            <a:off x="2170021" y="1322962"/>
            <a:ext cx="7879404" cy="5077838"/>
          </a:xfrm>
          <a:prstGeom prst="rect">
            <a:avLst/>
          </a:prstGeom>
          <a:noFill/>
          <a:extLst>
            <a:ext uri="{909E8E84-426E-40DD-AFC4-6F175D3DCCD1}">
              <a14:hiddenFill xmlns:a14="http://schemas.microsoft.com/office/drawing/2010/main">
                <a:solidFill>
                  <a:srgbClr val="FFFFFF"/>
                </a:solidFill>
              </a14:hiddenFill>
            </a:ext>
          </a:extLst>
        </p:spPr>
      </p:pic>
      <p:sp>
        <p:nvSpPr>
          <p:cNvPr id="6" name="직사각형 5"/>
          <p:cNvSpPr/>
          <p:nvPr/>
        </p:nvSpPr>
        <p:spPr>
          <a:xfrm>
            <a:off x="3073940" y="4124528"/>
            <a:ext cx="1400783" cy="428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직사각형 9"/>
          <p:cNvSpPr/>
          <p:nvPr/>
        </p:nvSpPr>
        <p:spPr>
          <a:xfrm>
            <a:off x="7059038" y="4206338"/>
            <a:ext cx="1400783" cy="692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직사각형 10"/>
          <p:cNvSpPr/>
          <p:nvPr/>
        </p:nvSpPr>
        <p:spPr>
          <a:xfrm>
            <a:off x="3226341" y="4276928"/>
            <a:ext cx="995464" cy="295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직사각형 6"/>
          <p:cNvSpPr/>
          <p:nvPr/>
        </p:nvSpPr>
        <p:spPr>
          <a:xfrm>
            <a:off x="2821021" y="4144729"/>
            <a:ext cx="1963368" cy="4078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7030A0"/>
                </a:solidFill>
              </a:rPr>
              <a:t>Keadilan</a:t>
            </a:r>
            <a:endParaRPr lang="en-US" sz="3600" b="1">
              <a:solidFill>
                <a:srgbClr val="7030A0"/>
              </a:solidFill>
            </a:endParaRPr>
          </a:p>
        </p:txBody>
      </p:sp>
      <p:sp>
        <p:nvSpPr>
          <p:cNvPr id="13" name="직사각형 12"/>
          <p:cNvSpPr/>
          <p:nvPr/>
        </p:nvSpPr>
        <p:spPr>
          <a:xfrm>
            <a:off x="6229323" y="4276928"/>
            <a:ext cx="2684834" cy="6218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00B050"/>
                </a:solidFill>
              </a:rPr>
              <a:t>Perjanjian</a:t>
            </a:r>
            <a:endParaRPr lang="en-US" sz="4000" b="1">
              <a:solidFill>
                <a:srgbClr val="00B050"/>
              </a:solidFill>
            </a:endParaRPr>
          </a:p>
        </p:txBody>
      </p:sp>
    </p:spTree>
    <p:extLst>
      <p:ext uri="{BB962C8B-B14F-4D97-AF65-F5344CB8AC3E}">
        <p14:creationId xmlns:p14="http://schemas.microsoft.com/office/powerpoint/2010/main" val="8057205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18 </a:t>
            </a:r>
            <a:r>
              <a:rPr lang="en-US" altLang="ko-KR" sz="4800" b="1">
                <a:solidFill>
                  <a:srgbClr val="FFFF00"/>
                </a:solidFill>
                <a:latin typeface="Calibri" panose="020F0502020204030204"/>
              </a:rPr>
              <a:t>/ </a:t>
            </a:r>
            <a:r>
              <a:rPr lang="en-US" altLang="ko-KR" sz="4800" b="1" smtClean="0">
                <a:solidFill>
                  <a:srgbClr val="FFFF00"/>
                </a:solidFill>
                <a:latin typeface="Calibri" panose="020F0502020204030204"/>
              </a:rPr>
              <a:t>Keadilan Umum dan Penghakiman</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sz="5400" b="1" smtClean="0">
                <a:solidFill>
                  <a:srgbClr val="FFFF00"/>
                </a:solidFill>
                <a:latin typeface="Calibri" panose="020F0502020204030204"/>
                <a:ea typeface="+mn-ea"/>
                <a:cs typeface="+mn-cs"/>
              </a:rPr>
              <a:t>Keadaan Keganasan di kota Sodom</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3200" b="1" smtClean="0">
                <a:solidFill>
                  <a:schemeClr val="bg1"/>
                </a:solidFill>
                <a:latin typeface="Calibri" panose="020F0502020204030204"/>
                <a:ea typeface="+mn-ea"/>
                <a:cs typeface="+mn-cs"/>
              </a:rPr>
              <a:t/>
            </a:r>
            <a:br>
              <a:rPr lang="en-US" sz="32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Mereka </a:t>
            </a:r>
            <a:r>
              <a:rPr lang="en-US" sz="4800" b="1">
                <a:solidFill>
                  <a:schemeClr val="bg1"/>
                </a:solidFill>
                <a:latin typeface="Calibri" panose="020F0502020204030204"/>
                <a:ea typeface="+mn-ea"/>
                <a:cs typeface="+mn-cs"/>
              </a:rPr>
              <a:t>memanggil </a:t>
            </a:r>
            <a:r>
              <a:rPr lang="en-US" sz="4800" b="1" smtClean="0">
                <a:solidFill>
                  <a:schemeClr val="bg1"/>
                </a:solidFill>
                <a:latin typeface="Calibri" panose="020F0502020204030204"/>
                <a:ea typeface="+mn-ea"/>
                <a:cs typeface="+mn-cs"/>
              </a:rPr>
              <a:t>Lot </a:t>
            </a:r>
            <a:r>
              <a:rPr lang="en-US" sz="4800" b="1">
                <a:solidFill>
                  <a:schemeClr val="bg1"/>
                </a:solidFill>
                <a:latin typeface="Calibri" panose="020F0502020204030204"/>
                <a:ea typeface="+mn-ea"/>
                <a:cs typeface="+mn-cs"/>
              </a:rPr>
              <a:t>dan berkata kepadanya, "Di manakah dua orang lelaki yang bertamu denganmu malam ini? Bawalah mereka keluar kepada kami, supaya kami dapat </a:t>
            </a:r>
            <a:r>
              <a:rPr lang="en-US" sz="4800" b="1">
                <a:solidFill>
                  <a:srgbClr val="FFFF00"/>
                </a:solidFill>
                <a:latin typeface="Calibri" panose="020F0502020204030204"/>
                <a:ea typeface="+mn-ea"/>
                <a:cs typeface="+mn-cs"/>
              </a:rPr>
              <a:t>meniduri</a:t>
            </a:r>
            <a:r>
              <a:rPr lang="en-US" sz="4800" b="1">
                <a:solidFill>
                  <a:schemeClr val="bg1"/>
                </a:solidFill>
                <a:latin typeface="Calibri" panose="020F0502020204030204"/>
                <a:ea typeface="+mn-ea"/>
                <a:cs typeface="+mn-cs"/>
              </a:rPr>
              <a:t> mereka."</a:t>
            </a:r>
            <a:br>
              <a:rPr lang="en-US" sz="4800" b="1">
                <a:solidFill>
                  <a:schemeClr val="bg1"/>
                </a:solidFill>
                <a:latin typeface="Calibri" panose="020F0502020204030204"/>
                <a:ea typeface="+mn-ea"/>
                <a:cs typeface="+mn-cs"/>
              </a:rPr>
            </a:br>
            <a:endParaRPr lang="en-US" sz="40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20462974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a:lnSpc>
                <a:spcPct val="100000"/>
              </a:lnSpc>
              <a:spcBef>
                <a:spcPts val="0"/>
              </a:spcBef>
            </a:pPr>
            <a:r>
              <a:rPr lang="he-IL" b="1">
                <a:solidFill>
                  <a:srgbClr val="FFFF00"/>
                </a:solidFill>
                <a:latin typeface="+mn-lt"/>
              </a:rPr>
              <a:t> יָדַע</a:t>
            </a:r>
            <a:r>
              <a:rPr lang="en-US" b="1">
                <a:solidFill>
                  <a:srgbClr val="FFFF00"/>
                </a:solidFill>
                <a:latin typeface="+mn-lt"/>
              </a:rPr>
              <a:t>: Rom 1:26-27 </a:t>
            </a:r>
            <a:r>
              <a:rPr lang="en-US">
                <a:solidFill>
                  <a:schemeClr val="bg1"/>
                </a:solidFill>
                <a:latin typeface="+mn-lt"/>
              </a:rPr>
              <a:t>– </a:t>
            </a:r>
            <a:r>
              <a:rPr lang="en-US" b="1" baseline="30000">
                <a:latin typeface="+mn-lt"/>
              </a:rPr>
              <a:t>26</a:t>
            </a:r>
            <a:r>
              <a:rPr lang="en-US">
                <a:latin typeface="+mn-lt"/>
              </a:rPr>
              <a:t>Itulah sebabnya Allah membiarkan mereka didorong </a:t>
            </a:r>
            <a:r>
              <a:rPr lang="en-US" b="1">
                <a:latin typeface="+mn-lt"/>
              </a:rPr>
              <a:t>hawa nafsu yang keji. </a:t>
            </a:r>
            <a:r>
              <a:rPr lang="en-US">
                <a:latin typeface="+mn-lt"/>
              </a:rPr>
              <a:t>Kaum wanita mereka pun berpaling daripada </a:t>
            </a:r>
            <a:r>
              <a:rPr lang="en-US" b="1">
                <a:latin typeface="+mn-lt"/>
              </a:rPr>
              <a:t>yang tabii</a:t>
            </a:r>
            <a:r>
              <a:rPr lang="en-US">
                <a:latin typeface="+mn-lt"/>
              </a:rPr>
              <a:t> kepada </a:t>
            </a:r>
            <a:r>
              <a:rPr lang="en-US" b="1">
                <a:latin typeface="+mn-lt"/>
              </a:rPr>
              <a:t>yang di luar tabii</a:t>
            </a:r>
            <a:r>
              <a:rPr lang="en-US">
                <a:latin typeface="+mn-lt"/>
              </a:rPr>
              <a:t>. </a:t>
            </a:r>
            <a:r>
              <a:rPr lang="en-US" b="1" baseline="30000">
                <a:latin typeface="+mn-lt"/>
              </a:rPr>
              <a:t>27</a:t>
            </a:r>
            <a:r>
              <a:rPr lang="en-US">
                <a:latin typeface="+mn-lt"/>
              </a:rPr>
              <a:t>Demikian juga kaum lelaki Mereka berpaling daripada </a:t>
            </a:r>
            <a:r>
              <a:rPr lang="en-US" b="1">
                <a:latin typeface="+mn-lt"/>
              </a:rPr>
              <a:t>hubungan tabii dengan wanita </a:t>
            </a:r>
            <a:r>
              <a:rPr lang="en-US">
                <a:latin typeface="+mn-lt"/>
              </a:rPr>
              <a:t>dan dibakar </a:t>
            </a:r>
            <a:r>
              <a:rPr lang="en-US" b="1">
                <a:latin typeface="+mn-lt"/>
              </a:rPr>
              <a:t>nafsu keberahian </a:t>
            </a:r>
            <a:r>
              <a:rPr lang="en-US">
                <a:latin typeface="+mn-lt"/>
              </a:rPr>
              <a:t>terhadap </a:t>
            </a:r>
            <a:r>
              <a:rPr lang="en-US" b="1">
                <a:latin typeface="+mn-lt"/>
              </a:rPr>
              <a:t>sama sejenis</a:t>
            </a:r>
            <a:r>
              <a:rPr lang="en-US">
                <a:latin typeface="+mn-lt"/>
              </a:rPr>
              <a:t>. </a:t>
            </a:r>
            <a:r>
              <a:rPr lang="en-US" b="1">
                <a:latin typeface="+mn-lt"/>
              </a:rPr>
              <a:t>Lelaki dengan lelaki </a:t>
            </a:r>
            <a:r>
              <a:rPr lang="en-US">
                <a:latin typeface="+mn-lt"/>
              </a:rPr>
              <a:t>melakukan </a:t>
            </a:r>
            <a:r>
              <a:rPr lang="en-US" b="1">
                <a:latin typeface="+mn-lt"/>
              </a:rPr>
              <a:t>perkara yang aib</a:t>
            </a:r>
            <a:r>
              <a:rPr lang="en-US">
                <a:latin typeface="+mn-lt"/>
              </a:rPr>
              <a:t>, lalu menerima dalam diri mereka hukuman yang setimpal</a:t>
            </a:r>
            <a:r>
              <a:rPr lang="en-US" smtClean="0">
                <a:latin typeface="+mn-lt"/>
              </a:rPr>
              <a:t>.</a:t>
            </a:r>
            <a:endParaRPr lang="en-US" sz="3600" b="1">
              <a:latin typeface="+mn-lt"/>
              <a:ea typeface="+mn-ea"/>
              <a:cs typeface="+mn-cs"/>
            </a:endParaRPr>
          </a:p>
        </p:txBody>
      </p:sp>
    </p:spTree>
    <p:extLst>
      <p:ext uri="{BB962C8B-B14F-4D97-AF65-F5344CB8AC3E}">
        <p14:creationId xmlns:p14="http://schemas.microsoft.com/office/powerpoint/2010/main" val="19159502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19 </a:t>
            </a:r>
            <a:r>
              <a:rPr lang="en-US" altLang="ko-KR" sz="4800" b="1">
                <a:solidFill>
                  <a:srgbClr val="FFFF00"/>
                </a:solidFill>
                <a:latin typeface="Calibri" panose="020F0502020204030204"/>
              </a:rPr>
              <a:t>/ </a:t>
            </a:r>
            <a:r>
              <a:rPr lang="en-US" altLang="ko-KR" sz="4800" b="1" smtClean="0">
                <a:solidFill>
                  <a:srgbClr val="FFFF00"/>
                </a:solidFill>
                <a:latin typeface="Calibri" panose="020F0502020204030204"/>
              </a:rPr>
              <a:t>Keadilan Umum dan Penghakiman</a:t>
            </a:r>
            <a:r>
              <a:rPr lang="en-US" sz="5400" b="1">
                <a:solidFill>
                  <a:srgbClr val="FFFF00"/>
                </a:solidFill>
                <a:latin typeface="Calibri" panose="020F0502020204030204"/>
                <a:ea typeface="+mn-ea"/>
                <a:cs typeface="+mn-cs"/>
              </a:rPr>
              <a:t/>
            </a:r>
            <a:br>
              <a:rPr lang="en-US" sz="5400" b="1">
                <a:solidFill>
                  <a:srgbClr val="FFFF00"/>
                </a:solidFill>
                <a:latin typeface="Calibri" panose="020F0502020204030204"/>
                <a:ea typeface="+mn-ea"/>
                <a:cs typeface="+mn-cs"/>
              </a:rPr>
            </a:br>
            <a:r>
              <a:rPr lang="en-US" sz="5400" b="1" smtClean="0">
                <a:solidFill>
                  <a:srgbClr val="FFFF00"/>
                </a:solidFill>
                <a:latin typeface="Calibri" panose="020F0502020204030204"/>
                <a:ea typeface="+mn-ea"/>
                <a:cs typeface="+mn-cs"/>
              </a:rPr>
              <a:t>Keadaan Keganasan di kota Sodom</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b="1" smtClean="0">
                <a:solidFill>
                  <a:schemeClr val="bg1"/>
                </a:solidFill>
                <a:latin typeface="Calibri" panose="020F0502020204030204"/>
                <a:ea typeface="+mn-ea"/>
                <a:cs typeface="+mn-cs"/>
              </a:rPr>
              <a:t>14 Maka </a:t>
            </a:r>
            <a:r>
              <a:rPr lang="en-US" b="1">
                <a:solidFill>
                  <a:schemeClr val="bg1"/>
                </a:solidFill>
                <a:latin typeface="Calibri" panose="020F0502020204030204"/>
                <a:ea typeface="+mn-ea"/>
                <a:cs typeface="+mn-cs"/>
              </a:rPr>
              <a:t>keluarlah </a:t>
            </a:r>
            <a:r>
              <a:rPr lang="en-US" b="1" smtClean="0">
                <a:solidFill>
                  <a:schemeClr val="bg1"/>
                </a:solidFill>
                <a:latin typeface="Calibri" panose="020F0502020204030204"/>
                <a:ea typeface="+mn-ea"/>
                <a:cs typeface="+mn-cs"/>
              </a:rPr>
              <a:t>Lot </a:t>
            </a:r>
            <a:r>
              <a:rPr lang="en-US" b="1">
                <a:solidFill>
                  <a:schemeClr val="bg1"/>
                </a:solidFill>
                <a:latin typeface="Calibri" panose="020F0502020204030204"/>
                <a:ea typeface="+mn-ea"/>
                <a:cs typeface="+mn-cs"/>
              </a:rPr>
              <a:t>lalu berbicara dengan kedua-dua bakal menantunya yang akan memperisteri anak-anak gadisnya. Katanya, "Bersiaplah, keluarlah dari tempat ini, kerana Tuhan akan memusnahkan kota ini!" Tetapi kedua-dua bakal menantu </a:t>
            </a:r>
            <a:r>
              <a:rPr lang="en-US" b="1" smtClean="0">
                <a:solidFill>
                  <a:schemeClr val="bg1"/>
                </a:solidFill>
                <a:latin typeface="Calibri" panose="020F0502020204030204"/>
                <a:ea typeface="+mn-ea"/>
                <a:cs typeface="+mn-cs"/>
              </a:rPr>
              <a:t>Lot </a:t>
            </a:r>
            <a:r>
              <a:rPr lang="en-US" b="1">
                <a:solidFill>
                  <a:schemeClr val="bg1"/>
                </a:solidFill>
                <a:latin typeface="Calibri" panose="020F0502020204030204"/>
                <a:ea typeface="+mn-ea"/>
                <a:cs typeface="+mn-cs"/>
              </a:rPr>
              <a:t>itu </a:t>
            </a:r>
            <a:r>
              <a:rPr lang="en-US" b="1">
                <a:solidFill>
                  <a:srgbClr val="FFFF00"/>
                </a:solidFill>
                <a:latin typeface="Calibri" panose="020F0502020204030204"/>
                <a:ea typeface="+mn-ea"/>
                <a:cs typeface="+mn-cs"/>
              </a:rPr>
              <a:t>menganggap</a:t>
            </a:r>
            <a:r>
              <a:rPr lang="en-US" b="1">
                <a:solidFill>
                  <a:schemeClr val="bg1"/>
                </a:solidFill>
                <a:latin typeface="Calibri" panose="020F0502020204030204"/>
                <a:ea typeface="+mn-ea"/>
                <a:cs typeface="+mn-cs"/>
              </a:rPr>
              <a:t> </a:t>
            </a:r>
            <a:r>
              <a:rPr lang="en-US" b="1" smtClean="0">
                <a:solidFill>
                  <a:schemeClr val="bg1"/>
                </a:solidFill>
                <a:latin typeface="Calibri" panose="020F0502020204030204"/>
                <a:ea typeface="+mn-ea"/>
                <a:cs typeface="+mn-cs"/>
              </a:rPr>
              <a:t>Lot </a:t>
            </a:r>
            <a:r>
              <a:rPr lang="en-US" b="1">
                <a:solidFill>
                  <a:schemeClr val="bg1"/>
                </a:solidFill>
                <a:latin typeface="Calibri" panose="020F0502020204030204"/>
                <a:ea typeface="+mn-ea"/>
                <a:cs typeface="+mn-cs"/>
              </a:rPr>
              <a:t>cuma sedang </a:t>
            </a:r>
            <a:r>
              <a:rPr lang="en-US" b="1">
                <a:solidFill>
                  <a:srgbClr val="FFFF00"/>
                </a:solidFill>
                <a:latin typeface="Calibri" panose="020F0502020204030204"/>
                <a:ea typeface="+mn-ea"/>
                <a:cs typeface="+mn-cs"/>
              </a:rPr>
              <a:t>memperolok-olokkan</a:t>
            </a:r>
            <a:r>
              <a:rPr lang="en-US" b="1">
                <a:solidFill>
                  <a:schemeClr val="bg1"/>
                </a:solidFill>
                <a:latin typeface="Calibri" panose="020F0502020204030204"/>
                <a:ea typeface="+mn-ea"/>
                <a:cs typeface="+mn-cs"/>
              </a:rPr>
              <a:t> mereka.</a:t>
            </a:r>
            <a:endParaRPr lang="en-US" sz="5400" b="1">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37500838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srcRect l="22500" t="22345" r="23750" b="18395"/>
          <a:stretch/>
        </p:blipFill>
        <p:spPr>
          <a:xfrm>
            <a:off x="0" y="-220330"/>
            <a:ext cx="12192000" cy="7560930"/>
          </a:xfrm>
          <a:prstGeom prst="rect">
            <a:avLst/>
          </a:prstGeom>
        </p:spPr>
      </p:pic>
      <p:sp>
        <p:nvSpPr>
          <p:cNvPr id="5" name="모서리가 둥근 직사각형 4"/>
          <p:cNvSpPr/>
          <p:nvPr/>
        </p:nvSpPr>
        <p:spPr>
          <a:xfrm>
            <a:off x="2819400" y="5892800"/>
            <a:ext cx="6553200" cy="1244600"/>
          </a:xfrm>
          <a:prstGeom prst="round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Calibri" panose="020F0502020204030204"/>
                <a:ea typeface="+mn-ea"/>
                <a:cs typeface="+mn-cs"/>
              </a:rPr>
              <a:t>Pemusnahan Sodom dan Gomora</a:t>
            </a:r>
          </a:p>
        </p:txBody>
      </p:sp>
    </p:spTree>
    <p:extLst>
      <p:ext uri="{BB962C8B-B14F-4D97-AF65-F5344CB8AC3E}">
        <p14:creationId xmlns:p14="http://schemas.microsoft.com/office/powerpoint/2010/main" val="16575965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19:30-38 / Keturunan Lot</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Asal usul bangsa Moab dan </a:t>
            </a:r>
            <a:r>
              <a:rPr lang="en-US" sz="4800" b="1" smtClean="0">
                <a:solidFill>
                  <a:schemeClr val="bg1"/>
                </a:solidFill>
                <a:latin typeface="Calibri" panose="020F0502020204030204"/>
                <a:ea typeface="+mn-ea"/>
                <a:cs typeface="+mn-cs"/>
              </a:rPr>
              <a:t>Amon</a:t>
            </a:r>
            <a:br>
              <a:rPr lang="en-US" sz="4800" b="1" smtClean="0">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a:solidFill>
                  <a:schemeClr val="bg1"/>
                </a:solidFill>
                <a:latin typeface="Calibri" panose="020F0502020204030204"/>
                <a:ea typeface="+mn-ea"/>
                <a:cs typeface="+mn-cs"/>
              </a:rPr>
              <a:t>Anak yang sulung </a:t>
            </a:r>
            <a:r>
              <a:rPr lang="en-US" sz="4800" b="1" smtClean="0">
                <a:solidFill>
                  <a:schemeClr val="bg1"/>
                </a:solidFill>
                <a:latin typeface="Calibri" panose="020F0502020204030204"/>
                <a:ea typeface="+mn-ea"/>
                <a:cs typeface="+mn-cs"/>
              </a:rPr>
              <a:t>melahirkan </a:t>
            </a:r>
            <a:r>
              <a:rPr lang="en-US" sz="4800" b="1">
                <a:solidFill>
                  <a:schemeClr val="bg1"/>
                </a:solidFill>
                <a:latin typeface="Calibri" panose="020F0502020204030204"/>
                <a:ea typeface="+mn-ea"/>
                <a:cs typeface="+mn-cs"/>
              </a:rPr>
              <a:t>Moab. </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Dialah </a:t>
            </a:r>
            <a:r>
              <a:rPr lang="en-US" sz="4800" b="1">
                <a:solidFill>
                  <a:schemeClr val="bg1"/>
                </a:solidFill>
                <a:latin typeface="Calibri" panose="020F0502020204030204"/>
                <a:ea typeface="+mn-ea"/>
                <a:cs typeface="+mn-cs"/>
              </a:rPr>
              <a:t>bapa leluhur orang </a:t>
            </a:r>
            <a:r>
              <a:rPr lang="en-US" sz="4800" b="1" smtClean="0">
                <a:solidFill>
                  <a:srgbClr val="FFC000"/>
                </a:solidFill>
                <a:latin typeface="Calibri" panose="020F0502020204030204"/>
                <a:ea typeface="+mn-ea"/>
                <a:cs typeface="+mn-cs"/>
              </a:rPr>
              <a:t>Moab.</a:t>
            </a: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
            </a:r>
            <a:br>
              <a:rPr lang="en-US" sz="4800" b="1" smtClean="0">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Anak </a:t>
            </a:r>
            <a:r>
              <a:rPr lang="en-US" sz="4800" b="1">
                <a:solidFill>
                  <a:schemeClr val="bg1"/>
                </a:solidFill>
                <a:latin typeface="Calibri" panose="020F0502020204030204"/>
                <a:ea typeface="+mn-ea"/>
                <a:cs typeface="+mn-cs"/>
              </a:rPr>
              <a:t>yang bongsu </a:t>
            </a:r>
            <a:r>
              <a:rPr lang="en-US" sz="4800" b="1" smtClean="0">
                <a:solidFill>
                  <a:schemeClr val="bg1"/>
                </a:solidFill>
                <a:latin typeface="Calibri" panose="020F0502020204030204"/>
                <a:ea typeface="+mn-ea"/>
                <a:cs typeface="+mn-cs"/>
              </a:rPr>
              <a:t>melahirkan Ben-Ami.</a:t>
            </a:r>
            <a:br>
              <a:rPr lang="en-US" sz="4800" b="1" smtClean="0">
                <a:solidFill>
                  <a:schemeClr val="bg1"/>
                </a:solidFill>
                <a:latin typeface="Calibri" panose="020F0502020204030204"/>
                <a:ea typeface="+mn-ea"/>
                <a:cs typeface="+mn-cs"/>
              </a:rPr>
            </a:br>
            <a:r>
              <a:rPr lang="pt-BR" sz="4800" b="1">
                <a:solidFill>
                  <a:schemeClr val="bg1"/>
                </a:solidFill>
                <a:latin typeface="Calibri" panose="020F0502020204030204"/>
                <a:ea typeface="+mn-ea"/>
                <a:cs typeface="+mn-cs"/>
              </a:rPr>
              <a:t>Dia bapa leluhur bani </a:t>
            </a:r>
            <a:r>
              <a:rPr lang="pt-BR" sz="4800" b="1" smtClean="0">
                <a:solidFill>
                  <a:srgbClr val="FFC000"/>
                </a:solidFill>
                <a:latin typeface="Calibri" panose="020F0502020204030204"/>
                <a:ea typeface="+mn-ea"/>
                <a:cs typeface="+mn-cs"/>
              </a:rPr>
              <a:t>Amon.</a:t>
            </a:r>
            <a:endParaRPr lang="en-US" b="1" smtClean="0">
              <a:solidFill>
                <a:srgbClr val="FFC000"/>
              </a:solidFill>
              <a:latin typeface="Calibri" panose="020F0502020204030204"/>
              <a:ea typeface="+mn-ea"/>
              <a:cs typeface="+mn-cs"/>
            </a:endParaRPr>
          </a:p>
        </p:txBody>
      </p:sp>
    </p:spTree>
    <p:extLst>
      <p:ext uri="{BB962C8B-B14F-4D97-AF65-F5344CB8AC3E}">
        <p14:creationId xmlns:p14="http://schemas.microsoft.com/office/powerpoint/2010/main" val="26426572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305462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אָחוֹת</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23204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422643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20 / Kesalahan Abraham</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1 Kemudian </a:t>
            </a:r>
            <a:r>
              <a:rPr lang="en-US" sz="4800" b="1">
                <a:solidFill>
                  <a:schemeClr val="bg1"/>
                </a:solidFill>
                <a:latin typeface="Calibri" panose="020F0502020204030204"/>
                <a:ea typeface="+mn-ea"/>
                <a:cs typeface="+mn-cs"/>
              </a:rPr>
              <a:t>Abraham berangkat dari sana ke Tanah Negeb lalu menetap di antara Kadesh dengan Syur. Dia tinggal di Gerar sebagai pendatang</a:t>
            </a:r>
            <a:r>
              <a:rPr lang="en-US" sz="4800" b="1" smtClean="0">
                <a:solidFill>
                  <a:schemeClr val="bg1"/>
                </a:solidFill>
                <a:latin typeface="Calibri" panose="020F0502020204030204"/>
                <a:ea typeface="+mn-ea"/>
                <a:cs typeface="+mn-cs"/>
              </a:rPr>
              <a:t>.</a:t>
            </a:r>
            <a:br>
              <a:rPr lang="en-US" sz="4800" b="1" smtClean="0">
                <a:solidFill>
                  <a:schemeClr val="bg1"/>
                </a:solidFill>
                <a:latin typeface="Calibri" panose="020F0502020204030204"/>
                <a:ea typeface="+mn-ea"/>
                <a:cs typeface="+mn-cs"/>
              </a:rPr>
            </a:br>
            <a:r>
              <a:rPr lang="en-US" sz="4800" b="1">
                <a:solidFill>
                  <a:srgbClr val="00B0F0"/>
                </a:solidFill>
                <a:latin typeface="Calibri" panose="020F0502020204030204"/>
                <a:ea typeface="+mn-ea"/>
                <a:cs typeface="+mn-cs"/>
              </a:rPr>
              <a:t/>
            </a:r>
            <a:br>
              <a:rPr lang="en-US" sz="4800" b="1">
                <a:solidFill>
                  <a:srgbClr val="00B0F0"/>
                </a:solidFill>
                <a:latin typeface="Calibri" panose="020F0502020204030204"/>
                <a:ea typeface="+mn-ea"/>
                <a:cs typeface="+mn-cs"/>
              </a:rPr>
            </a:br>
            <a:r>
              <a:rPr lang="en-US" sz="4800" b="1">
                <a:solidFill>
                  <a:srgbClr val="00B0F0"/>
                </a:solidFill>
                <a:latin typeface="Calibri" panose="020F0502020204030204"/>
                <a:ea typeface="+mn-ea"/>
                <a:cs typeface="+mn-cs"/>
              </a:rPr>
              <a:t>"Ketahuilah, kamu akan mati kerana perempuan yang kamu jemput itu, sebab dia sudah pun bersuami."</a:t>
            </a:r>
            <a:endParaRPr lang="en-US" b="1" smtClean="0">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6867645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0"/>
            <a:ext cx="12192000" cy="6858000"/>
          </a:xfrm>
          <a:prstGeom prst="rect">
            <a:avLst/>
          </a:prstGeom>
        </p:spPr>
      </p:pic>
      <p:pic>
        <p:nvPicPr>
          <p:cNvPr id="5" name="그림 4"/>
          <p:cNvPicPr>
            <a:picLocks noChangeAspect="1"/>
          </p:cNvPicPr>
          <p:nvPr/>
        </p:nvPicPr>
        <p:blipFill rotWithShape="1">
          <a:blip r:embed="rId4"/>
          <a:srcRect l="57091" t="19481" r="38297" b="72886"/>
          <a:stretch/>
        </p:blipFill>
        <p:spPr>
          <a:xfrm>
            <a:off x="9124546" y="4007795"/>
            <a:ext cx="564204" cy="525295"/>
          </a:xfrm>
          <a:prstGeom prst="rect">
            <a:avLst/>
          </a:prstGeom>
        </p:spPr>
      </p:pic>
      <p:sp>
        <p:nvSpPr>
          <p:cNvPr id="6" name="직사각형 5"/>
          <p:cNvSpPr/>
          <p:nvPr/>
        </p:nvSpPr>
        <p:spPr>
          <a:xfrm>
            <a:off x="8307421" y="4202349"/>
            <a:ext cx="1381329" cy="661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B050"/>
                </a:solidFill>
                <a:effectLst/>
                <a:uLnTx/>
                <a:uFillTx/>
                <a:latin typeface="Calibri" panose="020F0502020204030204"/>
                <a:ea typeface="+mn-ea"/>
                <a:cs typeface="+mn-cs"/>
              </a:rPr>
              <a:t>Gerar</a:t>
            </a:r>
            <a:endParaRPr kumimoji="0" lang="en-US" sz="3200" b="1" i="0" u="none" strike="noStrike" kern="1200" cap="none" spc="0" normalizeH="0" baseline="0" noProof="0">
              <a:ln>
                <a:noFill/>
              </a:ln>
              <a:solidFill>
                <a:srgbClr val="00B050"/>
              </a:solidFill>
              <a:effectLst/>
              <a:uLnTx/>
              <a:uFillTx/>
              <a:latin typeface="Calibri" panose="020F0502020204030204"/>
              <a:ea typeface="+mn-ea"/>
              <a:cs typeface="+mn-cs"/>
            </a:endParaRPr>
          </a:p>
        </p:txBody>
      </p:sp>
      <p:pic>
        <p:nvPicPr>
          <p:cNvPr id="7" name="그림 6"/>
          <p:cNvPicPr>
            <a:picLocks noChangeAspect="1"/>
          </p:cNvPicPr>
          <p:nvPr/>
        </p:nvPicPr>
        <p:blipFill rotWithShape="1">
          <a:blip r:embed="rId4"/>
          <a:srcRect l="57091" t="19481" r="38297" b="72886"/>
          <a:stretch/>
        </p:blipFill>
        <p:spPr>
          <a:xfrm>
            <a:off x="9124546" y="6235428"/>
            <a:ext cx="564204" cy="525295"/>
          </a:xfrm>
          <a:prstGeom prst="rect">
            <a:avLst/>
          </a:prstGeom>
        </p:spPr>
      </p:pic>
      <p:sp>
        <p:nvSpPr>
          <p:cNvPr id="8" name="직사각형 7"/>
          <p:cNvSpPr/>
          <p:nvPr/>
        </p:nvSpPr>
        <p:spPr>
          <a:xfrm>
            <a:off x="7587575" y="6084650"/>
            <a:ext cx="1819074" cy="676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B050"/>
                </a:solidFill>
                <a:effectLst/>
                <a:uLnTx/>
                <a:uFillTx/>
                <a:latin typeface="Calibri" panose="020F0502020204030204"/>
                <a:ea typeface="+mn-ea"/>
                <a:cs typeface="+mn-cs"/>
              </a:rPr>
              <a:t>Kadesh</a:t>
            </a:r>
            <a:endParaRPr kumimoji="0" lang="en-US" sz="3200" b="1" i="0" u="none" strike="noStrike" kern="1200" cap="none" spc="0" normalizeH="0" baseline="0" noProof="0">
              <a:ln>
                <a:noFill/>
              </a:ln>
              <a:solidFill>
                <a:srgbClr val="00B050"/>
              </a:solidFill>
              <a:effectLst/>
              <a:uLnTx/>
              <a:uFillTx/>
              <a:latin typeface="Calibri" panose="020F0502020204030204"/>
              <a:ea typeface="+mn-ea"/>
              <a:cs typeface="+mn-cs"/>
            </a:endParaRPr>
          </a:p>
        </p:txBody>
      </p:sp>
      <p:sp>
        <p:nvSpPr>
          <p:cNvPr id="9" name="타원 8"/>
          <p:cNvSpPr/>
          <p:nvPr/>
        </p:nvSpPr>
        <p:spPr>
          <a:xfrm>
            <a:off x="8735437" y="4727644"/>
            <a:ext cx="2198451" cy="1507784"/>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C000"/>
                </a:solidFill>
                <a:effectLst/>
                <a:uLnTx/>
                <a:uFillTx/>
                <a:latin typeface="Calibri" panose="020F0502020204030204"/>
                <a:ea typeface="+mn-ea"/>
                <a:cs typeface="+mn-cs"/>
              </a:rPr>
              <a:t>Negeb</a:t>
            </a:r>
            <a:endParaRPr kumimoji="0" lang="en-US" sz="2800" b="1"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0" name="타원 9"/>
          <p:cNvSpPr/>
          <p:nvPr/>
        </p:nvSpPr>
        <p:spPr>
          <a:xfrm>
            <a:off x="4450406" y="4883284"/>
            <a:ext cx="3219859" cy="1736387"/>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FC000"/>
                </a:solidFill>
                <a:effectLst/>
                <a:uLnTx/>
                <a:uFillTx/>
                <a:latin typeface="Calibri" panose="020F0502020204030204"/>
                <a:ea typeface="+mn-ea"/>
                <a:cs typeface="+mn-cs"/>
              </a:rPr>
              <a:t>Syur</a:t>
            </a:r>
            <a:endParaRPr kumimoji="0" lang="en-US" sz="4000" b="1" i="0" u="none" strike="noStrike" kern="1200" cap="none" spc="0" normalizeH="0" baseline="0" noProof="0">
              <a:ln>
                <a:noFill/>
              </a:ln>
              <a:solidFill>
                <a:srgbClr val="FFC000"/>
              </a:solidFill>
              <a:effectLst/>
              <a:uLnTx/>
              <a:uFillTx/>
              <a:latin typeface="Calibri" panose="020F0502020204030204"/>
              <a:ea typeface="+mn-ea"/>
              <a:cs typeface="+mn-cs"/>
            </a:endParaRPr>
          </a:p>
        </p:txBody>
      </p:sp>
      <p:pic>
        <p:nvPicPr>
          <p:cNvPr id="11" name="그림 10"/>
          <p:cNvPicPr>
            <a:picLocks noChangeAspect="1"/>
          </p:cNvPicPr>
          <p:nvPr/>
        </p:nvPicPr>
        <p:blipFill rotWithShape="1">
          <a:blip r:embed="rId4"/>
          <a:srcRect l="57091" t="19481" r="38297" b="72886"/>
          <a:stretch/>
        </p:blipFill>
        <p:spPr>
          <a:xfrm>
            <a:off x="8171233" y="5211592"/>
            <a:ext cx="564204" cy="525295"/>
          </a:xfrm>
          <a:prstGeom prst="rect">
            <a:avLst/>
          </a:prstGeom>
        </p:spPr>
      </p:pic>
      <p:sp>
        <p:nvSpPr>
          <p:cNvPr id="12" name="타원 11"/>
          <p:cNvSpPr/>
          <p:nvPr/>
        </p:nvSpPr>
        <p:spPr>
          <a:xfrm>
            <a:off x="6870812" y="5503112"/>
            <a:ext cx="3053188" cy="48881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Calibri" panose="020F0502020204030204"/>
                <a:ea typeface="+mn-ea"/>
                <a:cs typeface="+mn-cs"/>
              </a:rPr>
              <a:t>Abraham</a:t>
            </a:r>
            <a:endParaRPr kumimoji="0" lang="en-US" sz="32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3" name="직사각형 12"/>
          <p:cNvSpPr/>
          <p:nvPr/>
        </p:nvSpPr>
        <p:spPr>
          <a:xfrm>
            <a:off x="9039650" y="3138586"/>
            <a:ext cx="1876301" cy="5106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latin typeface="Georgia" panose="02040502050405020303" pitchFamily="18" charset="0"/>
              </a:rPr>
              <a:t>(Kiryat-Arba)</a:t>
            </a:r>
            <a:endParaRPr lang="en-US" b="1">
              <a:solidFill>
                <a:srgbClr val="FF0000"/>
              </a:solidFill>
            </a:endParaRPr>
          </a:p>
        </p:txBody>
      </p:sp>
    </p:spTree>
    <p:extLst>
      <p:ext uri="{BB962C8B-B14F-4D97-AF65-F5344CB8AC3E}">
        <p14:creationId xmlns:p14="http://schemas.microsoft.com/office/powerpoint/2010/main" val="639449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0" y="0"/>
            <a:ext cx="12192000" cy="6858000"/>
          </a:xfrm>
          <a:prstGeom prst="rect">
            <a:avLst/>
          </a:prstGeom>
        </p:spPr>
      </p:pic>
      <p:sp>
        <p:nvSpPr>
          <p:cNvPr id="2" name="직사각형 1"/>
          <p:cNvSpPr/>
          <p:nvPr/>
        </p:nvSpPr>
        <p:spPr>
          <a:xfrm>
            <a:off x="197024" y="279460"/>
            <a:ext cx="5635740" cy="523220"/>
          </a:xfrm>
          <a:prstGeom prst="rect">
            <a:avLst/>
          </a:prstGeom>
        </p:spPr>
        <p:txBody>
          <a:bodyPr wrap="square">
            <a:spAutoFit/>
          </a:bodyPr>
          <a:lstStyle/>
          <a:p>
            <a:r>
              <a:rPr lang="en-US" altLang="ko-KR" sz="2800" b="1">
                <a:solidFill>
                  <a:srgbClr val="FFFF00"/>
                </a:solidFill>
              </a:rPr>
              <a:t>Abraham </a:t>
            </a:r>
            <a:r>
              <a:rPr lang="en-US" altLang="ko-KR" sz="2800" b="1" smtClean="0">
                <a:solidFill>
                  <a:srgbClr val="FFFF00"/>
                </a:solidFill>
              </a:rPr>
              <a:t>dan Abimelekh, raja Gerar</a:t>
            </a:r>
            <a:endParaRPr lang="en-US" sz="2800"/>
          </a:p>
        </p:txBody>
      </p:sp>
    </p:spTree>
    <p:extLst>
      <p:ext uri="{BB962C8B-B14F-4D97-AF65-F5344CB8AC3E}">
        <p14:creationId xmlns:p14="http://schemas.microsoft.com/office/powerpoint/2010/main" val="38888802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t">
            <a:noAutofit/>
          </a:bodyPr>
          <a:lstStyle/>
          <a:p>
            <a:pPr lvl="0">
              <a:lnSpc>
                <a:spcPct val="100000"/>
              </a:lnSpc>
              <a:spcBef>
                <a:spcPts val="0"/>
              </a:spcBef>
            </a:pPr>
            <a:r>
              <a:rPr lang="en-US" altLang="ko-KR" sz="4800" b="1">
                <a:solidFill>
                  <a:srgbClr val="FFFF00"/>
                </a:solidFill>
                <a:latin typeface="Calibri" panose="020F0502020204030204"/>
              </a:rPr>
              <a:t>Kej. </a:t>
            </a:r>
            <a:r>
              <a:rPr lang="en-US" altLang="ko-KR" sz="4800" b="1" smtClean="0">
                <a:solidFill>
                  <a:srgbClr val="FFFF00"/>
                </a:solidFill>
                <a:latin typeface="Calibri" panose="020F0502020204030204"/>
              </a:rPr>
              <a:t>20 / Doa Abraham bagi Abimelekh</a:t>
            </a:r>
            <a:r>
              <a:rPr lang="en-US" sz="4800" b="1">
                <a:solidFill>
                  <a:schemeClr val="bg1"/>
                </a:solidFill>
                <a:latin typeface="Calibri" panose="020F0502020204030204"/>
                <a:ea typeface="+mn-ea"/>
                <a:cs typeface="+mn-cs"/>
              </a:rPr>
              <a:t/>
            </a:r>
            <a:br>
              <a:rPr lang="en-US" sz="4800" b="1">
                <a:solidFill>
                  <a:schemeClr val="bg1"/>
                </a:solidFill>
                <a:latin typeface="Calibri" panose="020F0502020204030204"/>
                <a:ea typeface="+mn-ea"/>
                <a:cs typeface="+mn-cs"/>
              </a:rPr>
            </a:br>
            <a:r>
              <a:rPr lang="en-US" sz="4800" b="1" smtClean="0">
                <a:solidFill>
                  <a:schemeClr val="bg1"/>
                </a:solidFill>
                <a:latin typeface="Calibri" panose="020F0502020204030204"/>
                <a:ea typeface="+mn-ea"/>
                <a:cs typeface="+mn-cs"/>
              </a:rPr>
              <a:t>17 Lalu </a:t>
            </a:r>
            <a:r>
              <a:rPr lang="en-US" sz="4800" b="1">
                <a:solidFill>
                  <a:schemeClr val="bg1"/>
                </a:solidFill>
                <a:latin typeface="Calibri" panose="020F0502020204030204"/>
                <a:ea typeface="+mn-ea"/>
                <a:cs typeface="+mn-cs"/>
              </a:rPr>
              <a:t>Abraham memanjatkan doa kepada Allah, dan Allah menyembuhkan Abimelekh, isterinya, serta hamba-hambanya yang perempuan sehingga mereka dapat melahirkan anak lagi. </a:t>
            </a:r>
            <a:r>
              <a:rPr lang="en-US" sz="4800" b="1" smtClean="0">
                <a:solidFill>
                  <a:schemeClr val="bg1"/>
                </a:solidFill>
                <a:latin typeface="Calibri" panose="020F0502020204030204"/>
                <a:ea typeface="+mn-ea"/>
                <a:cs typeface="+mn-cs"/>
              </a:rPr>
              <a:t>18 Sebabnya </a:t>
            </a:r>
            <a:r>
              <a:rPr lang="en-US" sz="4800" b="1">
                <a:solidFill>
                  <a:schemeClr val="bg1"/>
                </a:solidFill>
                <a:latin typeface="Calibri" panose="020F0502020204030204"/>
                <a:ea typeface="+mn-ea"/>
                <a:cs typeface="+mn-cs"/>
              </a:rPr>
              <a:t>sebelum itu Tuhan telah menutup rahim setiap perempuan di istana Abimelekh kerana Sarah, isteri Abraham itu.</a:t>
            </a:r>
            <a:endParaRPr lang="en-US" b="1" smtClean="0">
              <a:solidFill>
                <a:srgbClr val="00B0F0"/>
              </a:solidFill>
              <a:latin typeface="Calibri" panose="020F0502020204030204"/>
              <a:ea typeface="+mn-ea"/>
              <a:cs typeface="+mn-cs"/>
            </a:endParaRPr>
          </a:p>
        </p:txBody>
      </p:sp>
    </p:spTree>
    <p:extLst>
      <p:ext uri="{BB962C8B-B14F-4D97-AF65-F5344CB8AC3E}">
        <p14:creationId xmlns:p14="http://schemas.microsoft.com/office/powerpoint/2010/main" val="3366070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멜기세덱의 아브라함 환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11"/>
            <a:ext cx="5377123" cy="6854689"/>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5689600" y="177800"/>
            <a:ext cx="6184900" cy="1130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prstClr val="white"/>
                </a:solidFill>
                <a:effectLst/>
                <a:uLnTx/>
                <a:uFillTx/>
                <a:latin typeface="Calibri" panose="020F0502020204030204"/>
                <a:ea typeface="+mn-ea"/>
                <a:cs typeface="+mn-cs"/>
              </a:rPr>
              <a:t>MELKISEDEK</a:t>
            </a:r>
            <a:endParaRPr kumimoji="0" lang="en-US" sz="5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직사각형 3"/>
          <p:cNvSpPr/>
          <p:nvPr/>
        </p:nvSpPr>
        <p:spPr>
          <a:xfrm>
            <a:off x="5689600" y="1511300"/>
            <a:ext cx="6184900" cy="513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prstClr val="black"/>
                </a:solidFill>
                <a:effectLst/>
                <a:uLnTx/>
                <a:uFillTx/>
                <a:latin typeface="Calibri" panose="020F0502020204030204"/>
                <a:ea typeface="+mn-ea"/>
                <a:cs typeface="+mn-cs"/>
              </a:rPr>
              <a:t>#. Raja Salem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prstClr val="black"/>
                </a:solidFill>
                <a:effectLst/>
                <a:uLnTx/>
                <a:uFillTx/>
                <a:latin typeface="Calibri" panose="020F0502020204030204"/>
                <a:ea typeface="+mn-ea"/>
                <a:cs typeface="+mn-cs"/>
              </a:rPr>
              <a:t>#. Imam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Allah Yang Maha </a:t>
            </a:r>
            <a:r>
              <a:rPr kumimoji="0" lang="en-US" sz="4400" b="1" i="0" u="none" strike="noStrike" kern="1200" cap="none" spc="0" normalizeH="0" baseline="0" noProof="0" smtClean="0">
                <a:ln>
                  <a:noFill/>
                </a:ln>
                <a:solidFill>
                  <a:prstClr val="black"/>
                </a:solidFill>
                <a:effectLst/>
                <a:uLnTx/>
                <a:uFillTx/>
                <a:latin typeface="Calibri" panose="020F0502020204030204"/>
                <a:ea typeface="+mn-ea"/>
                <a:cs typeface="+mn-cs"/>
              </a:rPr>
              <a:t>Tinggi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Abram memberinya </a:t>
            </a:r>
            <a:r>
              <a:rPr kumimoji="0" lang="en-US" sz="4400" b="1" i="0" u="none" strike="noStrike" kern="1200" cap="none" spc="0" normalizeH="0" baseline="0" noProof="0">
                <a:ln>
                  <a:noFill/>
                </a:ln>
                <a:solidFill>
                  <a:srgbClr val="FF0000"/>
                </a:solidFill>
                <a:effectLst/>
                <a:uLnTx/>
                <a:uFillTx/>
                <a:latin typeface="Georgia" panose="02040502050405020303" pitchFamily="18" charset="0"/>
                <a:ea typeface="+mn-ea"/>
                <a:cs typeface="+mn-cs"/>
              </a:rPr>
              <a:t>sepersepuluh </a:t>
            </a:r>
            <a:r>
              <a:rPr kumimoji="0" lang="en-US" sz="4000" b="1" i="0" u="none" strike="noStrike" kern="1200" cap="none" spc="0" normalizeH="0" baseline="0" noProof="0" smtClean="0">
                <a:ln>
                  <a:noFill/>
                </a:ln>
                <a:solidFill>
                  <a:srgbClr val="FFFF00"/>
                </a:solidFill>
                <a:effectLst/>
                <a:uLnTx/>
                <a:uFillTx/>
                <a:latin typeface="Georgia" panose="02040502050405020303" pitchFamily="18" charset="0"/>
                <a:ea typeface="+mn-ea"/>
                <a:cs typeface="+mn-cs"/>
              </a:rPr>
              <a:t>(Cukai) </a:t>
            </a:r>
            <a:r>
              <a:rPr kumimoji="0" lang="en-US" sz="4400" b="0" i="0" u="none" strike="noStrike" kern="1200" cap="none" spc="0" normalizeH="0" baseline="0" noProof="0" smtClean="0">
                <a:ln>
                  <a:noFill/>
                </a:ln>
                <a:solidFill>
                  <a:prstClr val="white"/>
                </a:solidFill>
                <a:effectLst/>
                <a:uLnTx/>
                <a:uFillTx/>
                <a:latin typeface="Georgia" panose="02040502050405020303" pitchFamily="18" charset="0"/>
                <a:ea typeface="+mn-ea"/>
                <a:cs typeface="+mn-cs"/>
              </a:rPr>
              <a:t>daripada </a:t>
            </a:r>
            <a:r>
              <a:rPr kumimoji="0" lang="en-US" sz="44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segala harta benda itu.</a:t>
            </a:r>
            <a:endParaRPr kumimoji="0" lang="en-US" sz="4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095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212651" y="170122"/>
            <a:ext cx="11802139" cy="6528390"/>
          </a:xfrm>
        </p:spPr>
        <p:txBody>
          <a:bodyPr anchor="ctr">
            <a:noAutofit/>
          </a:bodyPr>
          <a:lstStyle/>
          <a:p>
            <a:pPr lvl="0" algn="ctr">
              <a:lnSpc>
                <a:spcPct val="100000"/>
              </a:lnSpc>
              <a:spcBef>
                <a:spcPts val="0"/>
              </a:spcBef>
            </a:pPr>
            <a:r>
              <a:rPr lang="he-IL" sz="19900" b="1">
                <a:solidFill>
                  <a:srgbClr val="FFFF00"/>
                </a:solidFill>
                <a:latin typeface="Times New Roman" panose="02020603050405020304" pitchFamily="18" charset="0"/>
                <a:ea typeface="+mn-ea"/>
              </a:rPr>
              <a:t>זֶרַע</a:t>
            </a:r>
            <a:endParaRPr lang="en-US" sz="19900" b="1">
              <a:solidFill>
                <a:srgbClr val="FFFF00"/>
              </a:solidFill>
              <a:latin typeface="Times New Roman" panose="02020603050405020304" pitchFamily="18" charset="0"/>
              <a:ea typeface="+mn-ea"/>
              <a:cs typeface="Times New Roman" panose="02020603050405020304" pitchFamily="18" charset="0"/>
            </a:endParaRPr>
          </a:p>
        </p:txBody>
      </p:sp>
      <p:sp>
        <p:nvSpPr>
          <p:cNvPr id="3" name="제목 1"/>
          <p:cNvSpPr txBox="1">
            <a:spLocks/>
          </p:cNvSpPr>
          <p:nvPr/>
        </p:nvSpPr>
        <p:spPr>
          <a:xfrm>
            <a:off x="365051" y="322522"/>
            <a:ext cx="11802139" cy="65283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altLang="ko-KR" sz="5400" b="1" smtClean="0">
                <a:solidFill>
                  <a:srgbClr val="FF0000"/>
                </a:solidFill>
                <a:latin typeface="Calibri" panose="020F0502020204030204"/>
                <a:ea typeface="+mn-ea"/>
                <a:cs typeface="+mn-cs"/>
              </a:rPr>
              <a:t>Kej. 15</a:t>
            </a:r>
            <a:endParaRPr lang="en-US" sz="4800" b="1">
              <a:solidFill>
                <a:srgbClr val="FF000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90193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직사각형 3"/>
          <p:cNvSpPr/>
          <p:nvPr/>
        </p:nvSpPr>
        <p:spPr>
          <a:xfrm>
            <a:off x="311284" y="304269"/>
            <a:ext cx="11517549"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FFFF00"/>
                </a:solidFill>
                <a:effectLst/>
                <a:uLnTx/>
                <a:uFillTx/>
                <a:latin typeface="Calibri" panose="020F0502020204030204"/>
                <a:ea typeface="+mn-ea"/>
                <a:cs typeface="+mn-cs"/>
              </a:rPr>
              <a:t>Kej. 15:1 / Abram berumur 85 tahun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smtClean="0">
              <a:ln>
                <a:noFill/>
              </a:ln>
              <a:solidFill>
                <a:srgbClr val="FFFF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FFFF00"/>
                </a:solidFill>
                <a:effectLst/>
                <a:uLnTx/>
                <a:uFillTx/>
                <a:latin typeface="Calibri" panose="020F0502020204030204"/>
                <a:ea typeface="+mn-ea"/>
                <a:cs typeface="+mn-cs"/>
              </a:rPr>
              <a:t>"</a:t>
            </a:r>
            <a:r>
              <a:rPr kumimoji="0" lang="en-US" sz="5400" b="1" i="0" u="none" strike="noStrike" kern="1200" cap="none" spc="0" normalizeH="0" baseline="0" noProof="0">
                <a:ln>
                  <a:noFill/>
                </a:ln>
                <a:solidFill>
                  <a:srgbClr val="FFFF00"/>
                </a:solidFill>
                <a:effectLst/>
                <a:uLnTx/>
                <a:uFillTx/>
                <a:latin typeface="Calibri" panose="020F0502020204030204"/>
                <a:ea typeface="+mn-ea"/>
                <a:cs typeface="+mn-cs"/>
              </a:rPr>
              <a:t>Jangan takut, Abram, Akulah perisaimu. Pahalamu akan sangat besar."</a:t>
            </a:r>
          </a:p>
        </p:txBody>
      </p:sp>
    </p:spTree>
    <p:extLst>
      <p:ext uri="{BB962C8B-B14F-4D97-AF65-F5344CB8AC3E}">
        <p14:creationId xmlns:p14="http://schemas.microsoft.com/office/powerpoint/2010/main" val="1046906309"/>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1489</TotalTime>
  <Words>2718</Words>
  <Application>Microsoft Office PowerPoint</Application>
  <PresentationFormat>와이드스크린</PresentationFormat>
  <Paragraphs>211</Paragraphs>
  <Slides>63</Slides>
  <Notes>57</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63</vt:i4>
      </vt:variant>
    </vt:vector>
  </HeadingPairs>
  <TitlesOfParts>
    <vt:vector size="71" baseType="lpstr">
      <vt:lpstr>맑은 고딕</vt:lpstr>
      <vt:lpstr>Adobe Hebrew</vt:lpstr>
      <vt:lpstr>Arial</vt:lpstr>
      <vt:lpstr>Calibri</vt:lpstr>
      <vt:lpstr>Calibri Light</vt:lpstr>
      <vt:lpstr>Georgia</vt:lpstr>
      <vt:lpstr>Times New Roman</vt:lpstr>
      <vt:lpstr>Office 테마</vt:lpstr>
      <vt:lpstr>PowerPoint 프레젠테이션</vt:lpstr>
      <vt:lpstr> שְׁמֹנָ֤ה עָשָׂר֙ וּשְׁלֹ֣שׁ מֵאֹ֔ות</vt:lpstr>
      <vt:lpstr>PowerPoint 프레젠테이션</vt:lpstr>
      <vt:lpstr>PowerPoint 프레젠테이션</vt:lpstr>
      <vt:lpstr>Kej. 14:14 / 318 orang yang terlatih  אֱלִיעֶֽזֶר / Allah adalah penolong ku  א : 1 , ל : 30 ,  י : 10 , ע : 70 ,  ז : 7 , ר : 200</vt:lpstr>
      <vt:lpstr>PowerPoint 프레젠테이션</vt:lpstr>
      <vt:lpstr>PowerPoint 프레젠테이션</vt:lpstr>
      <vt:lpstr>זֶרַע</vt:lpstr>
      <vt:lpstr>PowerPoint 프레젠테이션</vt:lpstr>
      <vt:lpstr>PowerPoint 프레젠테이션</vt:lpstr>
      <vt:lpstr>Patriarki dan Ahli Waris Pada Zaman Purbakala, kerajaan-kerajaan semakin melebar wilayah mereka, kaum-kaum semakin mengumpulkan kuasa mereka kepada satu orang iaitu Ketua Kaum dalam ancamannya. Tekanan ancaman dalam dunia purbalaka adalah sama seperti kebiadaban serangan yang menyarankan tindakan binatang.</vt:lpstr>
      <vt:lpstr>Patriarki dan Ahli Waris Apakah kebiadaban yang amat kejam dari kebiadaban-kebiadaban pada zaman Purbakala? Semakin kelihatannya cacat perilaku manusia, dan semakin dianggap berbagai hal yang bersifat kompleks di bumi, dan juga sema​kin tiada kesabaran ​untuk memegang kuasa yang mahasempurna.</vt:lpstr>
      <vt:lpstr>Patriarki dan Ahli Waris Sifat keinginan manusia itu berujung kebuasan dan kebiabadan. Martabat Manusia dihancurkan dalam kekerasan untuk mengambil kekutanan. Oleh sebab itu kaum-kaum mementingkan anak lelaki yang akan berperang .</vt:lpstr>
      <vt:lpstr>Patriarki dan Ahli Waris  Mereka membuat patriarki menurut keperluan komuniti dalam dunia kebiadabannya iaitu kuasa yang mahasempura dengan keganasan. Jika ketuanya tidak mempunyai anak, anak lelaki melalui Pengangkatan atau dari Hambapun boleh mendapat patriaki yang akan mewarisi harta benda daripadanya.</vt:lpstr>
      <vt:lpstr>צְדָקָה</vt:lpstr>
      <vt:lpstr>Kej. 15:5-8 / Perbenaran 5 Kemudian Dia membawa Abram keluar dan berfirman, "Menengadahlah ke langit dan hitunglah bintang jika kamu dapat menghitungnya." Firman-Nya kepadanya, "Demikianlah banyaknya keturunanmu kelak."  6 Lalu Abram percaya kepada Tuhan dan Tuhan memperhitungkan hal itu baginya sebagai perbenaran. </vt:lpstr>
      <vt:lpstr>Perbenaran Abraham  Rom 4:3 Gal. 3:6 Yak. 2:23 Ibr. 11:19</vt:lpstr>
      <vt:lpstr>Perbenaran Abraham Kej 12:4 - 4Maka berangkatlah Abram seperti yang Tuhan firmankan kepadanya, dan Lot turut pergi bersama-samanya. Abram berumur tujuh puluh lima tahun sewaktu dia meninggalkan Haran. Kej 15:6 - 6Lalu Abram percaya kepada Tuhan dan Tuhan memperhitungkan hal itu baginya sebagai perbenaran.  </vt:lpstr>
      <vt:lpstr>Perbenaran Abraham Kej 22:10 - 10Kemudian Abraham menghulurkan tangannya, mengambil pisau untuk menyembelih anaknya.  </vt:lpstr>
      <vt:lpstr>Kej 22:16-19 / Perbenaran Abraham “…..17maka pastilah Aku memberkatimu dan pastilah Aku memperbanyak keturunanmu seperti bintang di langit dan seperti pasir di tepi laut. Keturunanmu akan menguasai segala pintu gerbang musuh mereka, 18dan melalui benihmu semua bangsa di bumi akan diberkati, kerana kamu telah mematuhi kata-kata-Ku." </vt:lpstr>
      <vt:lpstr>Kej. 15:5-8 / Pengukuhan Perjanjian 7 Seterusnya Dia berfirman lagi kepadanya, "Akulah Tuhan, yang membawa kamu keluar dari Ur-Kasdim untuk memberikan negeri ini kepadamu dan menjadikannya milikmu.“ 8 Kata Abram, "Ya Tuhan Allah, bagaimanakah akan kutahu bahawa aku akan memilikinya?"</vt:lpstr>
      <vt:lpstr>Kej. 15:9-11 / Kelakuan tentang Percaya "Ambillah bagi-Ku seekor lembu betina muda, seekor kambing betina, dan seekor domba jantan, masing-masing berumur tiga tahun, juga seekor burung tekukur dan seekor anak burung merpati." Abram mengambil semua itu bagi-Nya, membelahnya menjadi dua, lalu meletakkan belahan yang satu berhadapan dengan yang lain. Tetapi burung-burung tidak dibelah dua. </vt:lpstr>
      <vt:lpstr>Kej. 15:17 / Gerakan Tuhan  17Setelah matahari terbenam dan hari menjadi gelap, tiba-tiba tampaklah sebuah pendiangan yang berasap dan obor yang menyala-nyala bergerak-gerak di antara potongan-potongan daging itu.</vt:lpstr>
      <vt:lpstr>Kej. 15:13-18 / Proses Umat dan Tanah Ketununan Abram akan diperhamba dan ditindas selama 400 tahun. Ketununan Abram akan keluar dari negeri itu dengan membawa harta benda yang banyak. Keturunan yang keempat akan kembali ke sini, kerana kejahatan orang Amori belum mencapai tahap puncaknya." </vt:lpstr>
      <vt:lpstr>PowerPoint 프레젠테이션</vt:lpstr>
      <vt:lpstr>PowerPoint 프레젠테이션</vt:lpstr>
      <vt:lpstr>Kej. 15:13-18 / Proses Umat dan Tanah "Kepada keturunanmu Kuberikan negeri ini,   dari Wadi Mesir sampai sungai besar,  iaitu Sungai Efrat,   Tanah orang Keni, orang Kenas, orang Kadmon, orang Het, orang Feris, orang Refaim, orang Amori, orang Kanaan, orang Girgasi, dan orang Yebus.</vt:lpstr>
      <vt:lpstr>PowerPoint 프레젠테이션</vt:lpstr>
      <vt:lpstr>PowerPoint 프레젠테이션</vt:lpstr>
      <vt:lpstr>PowerPoint 프레젠테이션</vt:lpstr>
      <vt:lpstr>שָׂרַי</vt:lpstr>
      <vt:lpstr>Kej. 16 / Cadangan Sarai Tuhan memanggil Abram ketika umur Abram adalah 75 tahun di Ur-Kasdim. Abram belum mempunyai  Abram berumur 85 tahun ketika dia menerima perjanjian kerajaan-Nya selepas Lot berpindah ke wilayah Zoar (Sodom dan Gomora).</vt:lpstr>
      <vt:lpstr>Ahli Waris Dalam kekerasan Zaman Timur Tengah Purbakala, Jika sebuah keluarga tidak mempunyai anak lelakinya, anak melalui Pengangkatan (Eliszer, orang Damsyk), anak dari hamba (Ismael) boleh mendapat ahli warisnya</vt:lpstr>
      <vt:lpstr>Kej. 16 / Cadangan Sarai "Kerana Tuhan telah menahan aku daripada mengandungkan anak, kahwin sajalah dengan hambaku, siapa tahu aku dapat memperoleh anak melaluinya." Maka Abram mendengar dan menurut usul Sarai itu.</vt:lpstr>
      <vt:lpstr>Kej. 16 / Cadangan Sarai Apabila Hagar tahu sahaja bahawa dia mengandung, mulalah dia memandang rendah terhadap cik puannya. “Sesungguhnya, hambamu itu berada bawah kekuasaanmu. Lakukanlah terhadapnya mengikut budi bicaramu.” Maka Sarai menindas Hagar sehingga larilah Hagar daripadanya. </vt:lpstr>
      <vt:lpstr>PowerPoint 프레젠테이션</vt:lpstr>
      <vt:lpstr>PowerPoint 프레젠테이션</vt:lpstr>
      <vt:lpstr>Kej. 17 1-27 / Perjanjian-Nya  Abram -&gt; Abraham : Kamu akan menjadi bapa kepada beberapa banyak bangsa. (4) Tanah : Seluruh Tanah Kanaan yang akan menjadi milikmu yang kekal.(8) Sarai -&gt; Sarah : ibu bagi bangsa-bangsa.(16)</vt:lpstr>
      <vt:lpstr>בֵּן</vt:lpstr>
      <vt:lpstr>Kej. 17:17 / Respon Perjanjian-Nya  Maka sujudlah Abraham lalu tertawa dan berkata dalam hatinya,   "Mungkinkah seorang anak lelaki dilahirkan daripada lelaki yang berumur seratus tahun?   Mungkinkah Sarah, yang sudah berusia 90 tahun melahirkan anak?"</vt:lpstr>
      <vt:lpstr>Kej. 17 / Khatan Respon Perjanjian-Nya 11Kulup iaitu kulit khatanmu mesti dikerat, dan itu akan menjadi tanda perjanjian antara Aku dengan kamu.   Sunat adalah penyingkiran kulup daripada zakar lelaki. Kenapa khatam dikulup di zakar lelaki?</vt:lpstr>
      <vt:lpstr>Kej. 17:19 / Ishak 19Firman Allah, "Sesungguhnya Sarah, isterimu, akan melahirkan seorang anak lelaki bagimu. Namailah dia Ishak. Aku akan mengesahkan perjanjian-Ku dengannya untuk menjadi suatu perjanjian yang kekal bagi keturunannya. </vt:lpstr>
      <vt:lpstr>Kej. 17:24-25 / KHATAN  24Abraham berumur sembilan puluh sembilan tahun pada waktu kulupnya dikhatankan,   25manakala anaknya, Ismael berusia tiga belas tahun sewaktu dia dikhatankan.</vt:lpstr>
      <vt:lpstr>יִצְחָק</vt:lpstr>
      <vt:lpstr>PowerPoint 프레젠테이션</vt:lpstr>
      <vt:lpstr>PowerPoint 프레젠테이션</vt:lpstr>
      <vt:lpstr>Kej. 18:11-19 / Anak Lelaki 11Pada waktu itu, Abraham dan Sarah sudah tua dan lanjut umur mereka, malah Sarah pun sudah putus haid.  12Oleh itu, tertawalah Sarah dalam hatinya, katanya, "Akan berseronokkah aku setelah sebegini tua, apatah lagi suamikui pun sudah tua?"</vt:lpstr>
      <vt:lpstr>Kej. 18:19 / Anak Lelaki  19Aku telah memilih dia agar dia memerintahkan anak-anak serta kaum keluarganya untuk memelihara jalan Tuhan dengan melakukan yang benar dan adil.  Dengan demikian, Tuhan memenuhi apa yang telah dijanjikan-Nya kepada Abraham."</vt:lpstr>
      <vt:lpstr>Kej. 18:20 / Sodom dan Gomora Penghakiman menurut keadilan umum Selanjutnya Tuhan berfirman, "Hebat sekali jeritan terhadap Sodom dan Gomora dan dosa mereka teramat berat.  Jeritan : זַעַק Kej. 4:10 (צָעַק) berseru-seru Tuhan menjaga keadilan dan pembenaran.</vt:lpstr>
      <vt:lpstr>Kekerasan Sodom dan Gomora: Yeh. 16:49 49Ketahuilah, inilah kesalahan Sodom, adikmu itu: kebongkakan, kelimpahan makanan, dan kesenangan hidup ada padanya serta anak-anak perempuannya, tetapi ia tidak membantu orang miskin dan orang melarat. 50Mereka menjadi sombong dan melakukan kekejian di hadapan-Ku.   Keganasan secara individu dalam kehidupan seharian : Penderaan Seksual dan Keganasan Seksual dan perampasan</vt:lpstr>
      <vt:lpstr>Kej. 18 / Keadilan Umum dan Penghakiman ke arah Sodom Adakah Tuhan melenyapkan orang benar bersama-sama orang fasiq? 50 orang benar dalam kota itu. 45 orang 30 orang 20 orang 10 orang </vt:lpstr>
      <vt:lpstr>PowerPoint 프레젠테이션</vt:lpstr>
      <vt:lpstr>Kej. 18 / Keadilan Umum dan Penghakiman Keadaan Keganasan di kota Sodom  Mereka memanggil Lot dan berkata kepadanya, "Di manakah dua orang lelaki yang bertamu denganmu malam ini? Bawalah mereka keluar kepada kami, supaya kami dapat meniduri mereka." </vt:lpstr>
      <vt:lpstr> יָדַע: Rom 1:26-27 – 26Itulah sebabnya Allah membiarkan mereka didorong hawa nafsu yang keji. Kaum wanita mereka pun berpaling daripada yang tabii kepada yang di luar tabii. 27Demikian juga kaum lelaki Mereka berpaling daripada hubungan tabii dengan wanita dan dibakar nafsu keberahian terhadap sama sejenis. Lelaki dengan lelaki melakukan perkara yang aib, lalu menerima dalam diri mereka hukuman yang setimpal.</vt:lpstr>
      <vt:lpstr>Kej. 19 / Keadilan Umum dan Penghakiman Keadaan Keganasan di kota Sodom 14 Maka keluarlah Lot lalu berbicara dengan kedua-dua bakal menantunya yang akan memperisteri anak-anak gadisnya. Katanya, "Bersiaplah, keluarlah dari tempat ini, kerana Tuhan akan memusnahkan kota ini!" Tetapi kedua-dua bakal menantu Lot itu menganggap Lot cuma sedang memperolok-olokkan mereka.</vt:lpstr>
      <vt:lpstr>PowerPoint 프레젠테이션</vt:lpstr>
      <vt:lpstr>Kej. 19:30-38 / Keturunan Lot Asal usul bangsa Moab dan Amon  Anak yang sulung melahirkan Moab.  Dialah bapa leluhur orang Moab.  Anak yang bongsu melahirkan Ben-Ami. Dia bapa leluhur bani Amon.</vt:lpstr>
      <vt:lpstr>PowerPoint 프레젠테이션</vt:lpstr>
      <vt:lpstr>אָחוֹת</vt:lpstr>
      <vt:lpstr>Kej. 20 / Kesalahan Abraham 1 Kemudian Abraham berangkat dari sana ke Tanah Negeb lalu menetap di antara Kadesh dengan Syur. Dia tinggal di Gerar sebagai pendatang.  "Ketahuilah, kamu akan mati kerana perempuan yang kamu jemput itu, sebab dia sudah pun bersuami."</vt:lpstr>
      <vt:lpstr>PowerPoint 프레젠테이션</vt:lpstr>
      <vt:lpstr>PowerPoint 프레젠테이션</vt:lpstr>
      <vt:lpstr>Kej. 20 / Doa Abraham bagi Abimelekh 17 Lalu Abraham memanjatkan doa kepada Allah, dan Allah menyembuhkan Abimelekh, isterinya, serta hamba-hambanya yang perempuan sehingga mereka dapat melahirkan anak lagi. 18 Sebabnya sebelum itu Tuhan telah menutup rahim setiap perempuan di istana Abimelekh kerana Sarah, isteri Abraham itu.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William</dc:creator>
  <cp:lastModifiedBy>William</cp:lastModifiedBy>
  <cp:revision>67</cp:revision>
  <dcterms:created xsi:type="dcterms:W3CDTF">2021-06-10T10:25:35Z</dcterms:created>
  <dcterms:modified xsi:type="dcterms:W3CDTF">2021-06-19T09:44:57Z</dcterms:modified>
</cp:coreProperties>
</file>