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401" r:id="rId3"/>
    <p:sldId id="285" r:id="rId4"/>
    <p:sldId id="346" r:id="rId5"/>
    <p:sldId id="348" r:id="rId6"/>
    <p:sldId id="286" r:id="rId7"/>
    <p:sldId id="336" r:id="rId8"/>
    <p:sldId id="354" r:id="rId9"/>
    <p:sldId id="364" r:id="rId10"/>
    <p:sldId id="356" r:id="rId11"/>
    <p:sldId id="353" r:id="rId12"/>
    <p:sldId id="355" r:id="rId13"/>
    <p:sldId id="360" r:id="rId14"/>
    <p:sldId id="361" r:id="rId15"/>
    <p:sldId id="370" r:id="rId16"/>
    <p:sldId id="362" r:id="rId17"/>
    <p:sldId id="363" r:id="rId18"/>
    <p:sldId id="365" r:id="rId19"/>
    <p:sldId id="366" r:id="rId20"/>
    <p:sldId id="367" r:id="rId21"/>
    <p:sldId id="369" r:id="rId22"/>
    <p:sldId id="375" r:id="rId23"/>
    <p:sldId id="376" r:id="rId24"/>
    <p:sldId id="382" r:id="rId25"/>
    <p:sldId id="372" r:id="rId26"/>
    <p:sldId id="398" r:id="rId27"/>
    <p:sldId id="373" r:id="rId28"/>
    <p:sldId id="374" r:id="rId29"/>
    <p:sldId id="377" r:id="rId30"/>
    <p:sldId id="371" r:id="rId31"/>
    <p:sldId id="402" r:id="rId32"/>
    <p:sldId id="403" r:id="rId33"/>
    <p:sldId id="404" r:id="rId34"/>
    <p:sldId id="405" r:id="rId35"/>
    <p:sldId id="4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68C"/>
    <a:srgbClr val="FD95CC"/>
    <a:srgbClr val="A5D8F3"/>
    <a:srgbClr val="F9F9C7"/>
    <a:srgbClr val="A6D8F3"/>
    <a:srgbClr val="FFC000"/>
    <a:srgbClr val="7A7A7A"/>
    <a:srgbClr val="DEDEDE"/>
    <a:srgbClr val="FAFAF8"/>
    <a:srgbClr val="BCD8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76309" autoAdjust="0"/>
  </p:normalViewPr>
  <p:slideViewPr>
    <p:cSldViewPr snapToGrid="0">
      <p:cViewPr varScale="1">
        <p:scale>
          <a:sx n="50" d="100"/>
          <a:sy n="50" d="100"/>
        </p:scale>
        <p:origin x="1344" y="2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4CBE8A-3D5D-471C-8046-AF2F8517D8B1}" type="datetimeFigureOut">
              <a:rPr lang="en-US" smtClean="0"/>
              <a:t>6/22/2021</a:t>
            </a:fld>
            <a:endParaRPr 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17513-2516-4096-AECE-704830B0AB97}" type="slidenum">
              <a:rPr lang="en-US" smtClean="0"/>
              <a:t>‹#›</a:t>
            </a:fld>
            <a:endParaRPr lang="en-US"/>
          </a:p>
        </p:txBody>
      </p:sp>
    </p:spTree>
    <p:extLst>
      <p:ext uri="{BB962C8B-B14F-4D97-AF65-F5344CB8AC3E}">
        <p14:creationId xmlns:p14="http://schemas.microsoft.com/office/powerpoint/2010/main" val="1867151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vehye</a:t>
            </a:r>
            <a:r>
              <a:rPr lang="en-US" baseline="0" smtClean="0"/>
              <a:t> beraka</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653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Toleransi Ishak bukan dari kebudayaan, sopan santun, akhlak, sifat tetapi dari kepercayaan dalam perjanjian-Nya.</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11</a:t>
            </a:fld>
            <a:endParaRPr lang="en-US"/>
          </a:p>
        </p:txBody>
      </p:sp>
    </p:spTree>
    <p:extLst>
      <p:ext uri="{BB962C8B-B14F-4D97-AF65-F5344CB8AC3E}">
        <p14:creationId xmlns:p14="http://schemas.microsoft.com/office/powerpoint/2010/main" val="293478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88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smtClean="0"/>
              <a:t>Komuniti nyawa</a:t>
            </a:r>
          </a:p>
          <a:p>
            <a:r>
              <a:rPr lang="en-US" smtClean="0"/>
              <a:t>Kel. 24:11 – 70 Penatua </a:t>
            </a:r>
            <a:r>
              <a:rPr lang="sv-SE" sz="1200" b="1" i="0" kern="1200" baseline="30000" smtClean="0">
                <a:solidFill>
                  <a:schemeClr val="tx1"/>
                </a:solidFill>
                <a:effectLst/>
                <a:latin typeface="+mn-lt"/>
                <a:ea typeface="+mn-ea"/>
                <a:cs typeface="+mn-cs"/>
              </a:rPr>
              <a:t>11</a:t>
            </a:r>
            <a:r>
              <a:rPr lang="sv-SE" sz="1200" b="0" i="0" kern="1200" smtClean="0">
                <a:solidFill>
                  <a:schemeClr val="tx1"/>
                </a:solidFill>
                <a:effectLst/>
                <a:latin typeface="+mn-lt"/>
                <a:ea typeface="+mn-ea"/>
                <a:cs typeface="+mn-cs"/>
              </a:rPr>
              <a:t>Namun begitu, Allah tidak membinasakan para pemuka orang Israel itu. Setelah mereka memandang Allah, </a:t>
            </a:r>
            <a:r>
              <a:rPr lang="sv-SE" sz="1200" b="1" i="0" kern="1200" smtClean="0">
                <a:solidFill>
                  <a:schemeClr val="tx1"/>
                </a:solidFill>
                <a:effectLst/>
                <a:latin typeface="+mn-lt"/>
                <a:ea typeface="+mn-ea"/>
                <a:cs typeface="+mn-cs"/>
              </a:rPr>
              <a:t>mereka pun makan dan minum.</a:t>
            </a:r>
            <a:endParaRPr lang="en-US" b="1" smtClean="0"/>
          </a:p>
          <a:p>
            <a:r>
              <a:rPr lang="en-US" smtClean="0"/>
              <a:t>Luk 19:5 – Aku harus menumpang di rumahmu.</a:t>
            </a:r>
          </a:p>
          <a:p>
            <a:r>
              <a:rPr lang="en-US" smtClean="0"/>
              <a:t>Mat 22:2 – </a:t>
            </a:r>
            <a:r>
              <a:rPr lang="en-US" sz="1200" b="1" i="0" kern="1200" baseline="30000" smtClean="0">
                <a:solidFill>
                  <a:schemeClr val="tx1"/>
                </a:solidFill>
                <a:effectLst/>
                <a:latin typeface="+mn-lt"/>
                <a:ea typeface="+mn-ea"/>
                <a:cs typeface="+mn-cs"/>
              </a:rPr>
              <a:t>2</a:t>
            </a:r>
            <a:r>
              <a:rPr lang="en-US" sz="1200" b="0" i="0" kern="1200" smtClean="0">
                <a:solidFill>
                  <a:schemeClr val="tx1"/>
                </a:solidFill>
                <a:effectLst/>
                <a:latin typeface="+mn-lt"/>
                <a:ea typeface="+mn-ea"/>
                <a:cs typeface="+mn-cs"/>
              </a:rPr>
              <a:t>Dia berkata, "Kerajaan syurga seperti ibarat ini. Seorang raja mengadakan </a:t>
            </a:r>
            <a:r>
              <a:rPr lang="en-US" sz="1200" b="1" i="0" kern="1200" smtClean="0">
                <a:solidFill>
                  <a:schemeClr val="tx1"/>
                </a:solidFill>
                <a:effectLst/>
                <a:latin typeface="+mn-lt"/>
                <a:ea typeface="+mn-ea"/>
                <a:cs typeface="+mn-cs"/>
              </a:rPr>
              <a:t>majlis perkahwinan untuk anaknya</a:t>
            </a:r>
            <a:r>
              <a:rPr lang="en-US" sz="1200" b="0" i="0" kern="1200" smtClean="0">
                <a:solidFill>
                  <a:schemeClr val="tx1"/>
                </a:solidFill>
                <a:effectLst/>
                <a:latin typeface="+mn-lt"/>
                <a:ea typeface="+mn-ea"/>
                <a:cs typeface="+mn-cs"/>
              </a:rPr>
              <a:t>.</a:t>
            </a:r>
            <a:endParaRPr lang="en-US" smtClean="0"/>
          </a:p>
          <a:p>
            <a:r>
              <a:rPr lang="en-US" smtClean="0"/>
              <a:t>Wahyu 3:20 – </a:t>
            </a:r>
            <a:r>
              <a:rPr lang="en-US" sz="1200" b="1" i="0" kern="1200" baseline="30000" smtClean="0">
                <a:solidFill>
                  <a:schemeClr val="tx1"/>
                </a:solidFill>
                <a:effectLst/>
                <a:latin typeface="+mn-lt"/>
                <a:ea typeface="+mn-ea"/>
                <a:cs typeface="+mn-cs"/>
              </a:rPr>
              <a:t>20</a:t>
            </a:r>
            <a:r>
              <a:rPr lang="en-US" sz="1200" b="0" i="0" kern="1200" smtClean="0">
                <a:solidFill>
                  <a:schemeClr val="tx1"/>
                </a:solidFill>
                <a:effectLst/>
                <a:latin typeface="+mn-lt"/>
                <a:ea typeface="+mn-ea"/>
                <a:cs typeface="+mn-cs"/>
              </a:rPr>
              <a:t>Dengarlah! Aku berdiri di hadapan pintu sambil mengetuk. Jika seseorang mendengar suara-Ku dan membuka pintu, Aku akan masuk ke rumahnya. </a:t>
            </a:r>
            <a:r>
              <a:rPr lang="en-US" sz="1200" b="1" i="0" kern="1200" smtClean="0">
                <a:solidFill>
                  <a:schemeClr val="tx1"/>
                </a:solidFill>
                <a:effectLst/>
                <a:latin typeface="+mn-lt"/>
                <a:ea typeface="+mn-ea"/>
                <a:cs typeface="+mn-cs"/>
              </a:rPr>
              <a:t>Aku akan makan bersamanya dan dia bersama-Ku</a:t>
            </a:r>
            <a:r>
              <a:rPr lang="en-US" sz="1200" b="0" i="0" kern="1200" smtClean="0">
                <a:solidFill>
                  <a:schemeClr val="tx1"/>
                </a:solidFill>
                <a:effectLst/>
                <a:latin typeface="+mn-lt"/>
                <a:ea typeface="+mn-ea"/>
                <a:cs typeface="+mn-cs"/>
              </a:rPr>
              <a:t>. </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383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smtClean="0">
                <a:solidFill>
                  <a:srgbClr val="FFFF00"/>
                </a:solidFill>
                <a:latin typeface="+mn-lt"/>
                <a:ea typeface="+mn-ea"/>
                <a:cs typeface="+mn-cs"/>
              </a:rPr>
              <a:t>Kej. 15:16 –</a:t>
            </a:r>
            <a:r>
              <a:rPr lang="en-US" sz="1200" b="1" baseline="0" smtClean="0">
                <a:solidFill>
                  <a:srgbClr val="FFFF00"/>
                </a:solidFill>
                <a:latin typeface="+mn-lt"/>
                <a:ea typeface="+mn-ea"/>
                <a:cs typeface="+mn-cs"/>
              </a:rPr>
              <a:t> </a:t>
            </a:r>
            <a:r>
              <a:rPr lang="en-US" sz="1200" b="1" baseline="30000" smtClean="0">
                <a:solidFill>
                  <a:schemeClr val="bg1"/>
                </a:solidFill>
                <a:latin typeface="+mn-lt"/>
              </a:rPr>
              <a:t>16</a:t>
            </a:r>
            <a:r>
              <a:rPr lang="en-US" smtClean="0"/>
              <a:t>Keturunan yang keempat akan kembali ke sini, kerana kejahatan orang Amori belum mencapai tahap puncaknya."</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9924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648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917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smtClean="0">
                <a:solidFill>
                  <a:schemeClr val="bg1"/>
                </a:solidFill>
                <a:latin typeface="+mn-lt"/>
                <a:ea typeface="+mn-ea"/>
                <a:cs typeface="+mn-cs"/>
              </a:rPr>
              <a:t>Yos. 1:4 – </a:t>
            </a:r>
            <a:r>
              <a:rPr lang="en-US" sz="1200" b="1" i="0" kern="1200" baseline="30000" smtClean="0">
                <a:solidFill>
                  <a:schemeClr val="tx1"/>
                </a:solidFill>
                <a:effectLst/>
                <a:latin typeface="+mn-lt"/>
                <a:ea typeface="+mn-ea"/>
                <a:cs typeface="+mn-cs"/>
              </a:rPr>
              <a:t>4</a:t>
            </a:r>
            <a:r>
              <a:rPr lang="en-US" sz="1200" b="0" i="0" kern="1200" smtClean="0">
                <a:solidFill>
                  <a:schemeClr val="tx1"/>
                </a:solidFill>
                <a:effectLst/>
                <a:latin typeface="+mn-lt"/>
                <a:ea typeface="+mn-ea"/>
                <a:cs typeface="+mn-cs"/>
              </a:rPr>
              <a:t>Daerahmu akan terbentang dari gurun dan dari Gunung Lebanon ini sampai sungai besar, iaitu </a:t>
            </a:r>
            <a:r>
              <a:rPr lang="en-US" smtClean="0"/>
              <a:t>Sungai Efrat – seluruh negeri orang Het – sampai Laut Besar, di arah matahari terbenam.</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029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barak : keberkatan</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348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smtClean="0">
                <a:solidFill>
                  <a:schemeClr val="bg1"/>
                </a:solidFill>
                <a:latin typeface="+mn-lt"/>
                <a:ea typeface="+mn-ea"/>
                <a:cs typeface="+mn-cs"/>
              </a:rPr>
              <a:t>Kej. 27:27-29 – </a:t>
            </a:r>
          </a:p>
          <a:p>
            <a:r>
              <a:rPr lang="fi-FI" sz="1200" b="1" smtClean="0">
                <a:solidFill>
                  <a:schemeClr val="bg1"/>
                </a:solidFill>
                <a:latin typeface="+mn-lt"/>
                <a:ea typeface="+mn-ea"/>
                <a:cs typeface="+mn-cs"/>
              </a:rPr>
              <a:t>Ribka membantu Yakub untuk Ishak memberktinya.</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8371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smtClean="0">
                <a:solidFill>
                  <a:srgbClr val="FFFF00"/>
                </a:solidFill>
                <a:latin typeface="+mn-lt"/>
                <a:ea typeface="+mn-ea"/>
                <a:cs typeface="+mn-cs"/>
              </a:rPr>
              <a:t>Kej. 28:1 – 1 .... </a:t>
            </a:r>
            <a:r>
              <a:rPr lang="fi-FI" b="0" i="0" smtClean="0">
                <a:solidFill>
                  <a:srgbClr val="333333"/>
                </a:solidFill>
                <a:effectLst/>
                <a:latin typeface="Georgia" panose="02040502050405020303" pitchFamily="18" charset="0"/>
              </a:rPr>
              <a:t>"</a:t>
            </a:r>
            <a:r>
              <a:rPr lang="fi-FI" b="1" i="0" smtClean="0">
                <a:solidFill>
                  <a:srgbClr val="333333"/>
                </a:solidFill>
                <a:effectLst/>
                <a:latin typeface="Georgia" panose="02040502050405020303" pitchFamily="18" charset="0"/>
              </a:rPr>
              <a:t>Kamu tidak boleh memperisteri mana-mana antara wanita Kanaan.</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6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65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926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467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95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paddena ‘aram : Perjalanan Aram</a:t>
            </a:r>
            <a:r>
              <a:rPr lang="en-US" baseline="0" smtClean="0"/>
              <a:t> selama 20 tahun</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4264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Kej 28:10-12 – </a:t>
            </a:r>
            <a:r>
              <a:rPr lang="en-US" sz="1200" b="1" i="0" kern="1200" baseline="30000" smtClean="0">
                <a:solidFill>
                  <a:schemeClr val="tx1"/>
                </a:solidFill>
                <a:effectLst/>
                <a:latin typeface="+mn-lt"/>
                <a:ea typeface="+mn-ea"/>
                <a:cs typeface="+mn-cs"/>
              </a:rPr>
              <a:t>10</a:t>
            </a:r>
            <a:r>
              <a:rPr lang="en-US" sz="1200" b="0" i="0" kern="1200" smtClean="0">
                <a:solidFill>
                  <a:schemeClr val="tx1"/>
                </a:solidFill>
                <a:effectLst/>
                <a:latin typeface="+mn-lt"/>
                <a:ea typeface="+mn-ea"/>
                <a:cs typeface="+mn-cs"/>
              </a:rPr>
              <a:t>Yakub meninggalkan Bersyeba dan pergi ke Haran. </a:t>
            </a:r>
            <a:r>
              <a:rPr lang="en-US" sz="1200" b="1" i="0" kern="1200" baseline="30000" smtClean="0">
                <a:solidFill>
                  <a:schemeClr val="tx1"/>
                </a:solidFill>
                <a:effectLst/>
                <a:latin typeface="+mn-lt"/>
                <a:ea typeface="+mn-ea"/>
                <a:cs typeface="+mn-cs"/>
              </a:rPr>
              <a:t>11</a:t>
            </a:r>
            <a:r>
              <a:rPr lang="en-US" sz="1200" b="0" i="0" kern="1200" smtClean="0">
                <a:solidFill>
                  <a:schemeClr val="tx1"/>
                </a:solidFill>
                <a:effectLst/>
                <a:latin typeface="+mn-lt"/>
                <a:ea typeface="+mn-ea"/>
                <a:cs typeface="+mn-cs"/>
              </a:rPr>
              <a:t>Sampailah dia di suatu tempat dan lantaran matahari sudah terbenam, bermalamlah dia di situ. Dia mengambil sebuah batu yang berada di situ untuk dijadikan bantal lalu berbaringlah dia di situ. </a:t>
            </a:r>
            <a:r>
              <a:rPr lang="en-US" sz="1200" b="1" i="0" kern="1200" baseline="30000" smtClean="0">
                <a:solidFill>
                  <a:schemeClr val="tx1"/>
                </a:solidFill>
                <a:effectLst/>
                <a:latin typeface="+mn-lt"/>
                <a:ea typeface="+mn-ea"/>
                <a:cs typeface="+mn-cs"/>
              </a:rPr>
              <a:t>12</a:t>
            </a:r>
            <a:r>
              <a:rPr lang="en-US" sz="1200" b="0" i="0" kern="1200" smtClean="0">
                <a:solidFill>
                  <a:schemeClr val="tx1"/>
                </a:solidFill>
                <a:effectLst/>
                <a:latin typeface="+mn-lt"/>
                <a:ea typeface="+mn-ea"/>
                <a:cs typeface="+mn-cs"/>
              </a:rPr>
              <a:t>Dia pun bermimpi bahawa dia ternampak </a:t>
            </a:r>
            <a:r>
              <a:rPr lang="en-US" sz="1200" b="1" i="0" kern="1200" smtClean="0">
                <a:solidFill>
                  <a:schemeClr val="tx1"/>
                </a:solidFill>
                <a:effectLst/>
                <a:latin typeface="+mn-lt"/>
                <a:ea typeface="+mn-ea"/>
                <a:cs typeface="+mn-cs"/>
              </a:rPr>
              <a:t>sebuah tangga yang terdiri di bumi </a:t>
            </a:r>
            <a:r>
              <a:rPr lang="en-US" sz="1200" b="0" i="0" kern="1200" smtClean="0">
                <a:solidFill>
                  <a:schemeClr val="tx1"/>
                </a:solidFill>
                <a:effectLst/>
                <a:latin typeface="+mn-lt"/>
                <a:ea typeface="+mn-ea"/>
                <a:cs typeface="+mn-cs"/>
              </a:rPr>
              <a:t>dengan bahagian puncaknya sampai ke langit. Para malaikat Allah turun naik di tangga itu.</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25</a:t>
            </a:fld>
            <a:endParaRPr lang="en-US"/>
          </a:p>
        </p:txBody>
      </p:sp>
    </p:spTree>
    <p:extLst>
      <p:ext uri="{BB962C8B-B14F-4D97-AF65-F5344CB8AC3E}">
        <p14:creationId xmlns:p14="http://schemas.microsoft.com/office/powerpoint/2010/main" val="1416543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smtClean="0"/>
              <a:t>bet-’el : betel</a:t>
            </a:r>
            <a:endParaRPr lang="en-US" sz="12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585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17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smtClean="0"/>
              <a:t>Sepersepuluh bererti Tuhan raja segala raja</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819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fi-FI" sz="1200" b="1" smtClean="0">
                <a:solidFill>
                  <a:schemeClr val="bg1"/>
                </a:solidFill>
                <a:latin typeface="+mn-lt"/>
                <a:ea typeface="+mn-ea"/>
                <a:cs typeface="+mn-cs"/>
              </a:rPr>
              <a:t>Yoh 1:47 –</a:t>
            </a:r>
            <a:r>
              <a:rPr lang="fi-FI" sz="1200" b="1" baseline="0" smtClean="0">
                <a:solidFill>
                  <a:schemeClr val="bg1"/>
                </a:solidFill>
                <a:latin typeface="+mn-lt"/>
                <a:ea typeface="+mn-ea"/>
                <a:cs typeface="+mn-cs"/>
              </a:rPr>
              <a:t> </a:t>
            </a:r>
            <a:r>
              <a:rPr lang="en-US" sz="1200" b="1" i="0" kern="1200" baseline="30000" smtClean="0">
                <a:solidFill>
                  <a:schemeClr val="tx1"/>
                </a:solidFill>
                <a:effectLst/>
                <a:latin typeface="+mn-lt"/>
                <a:ea typeface="+mn-ea"/>
                <a:cs typeface="+mn-cs"/>
              </a:rPr>
              <a:t>47</a:t>
            </a:r>
            <a:r>
              <a:rPr lang="en-US" sz="1200" b="0" i="0" kern="1200" smtClean="0">
                <a:solidFill>
                  <a:schemeClr val="tx1"/>
                </a:solidFill>
                <a:effectLst/>
                <a:latin typeface="+mn-lt"/>
                <a:ea typeface="+mn-ea"/>
                <a:cs typeface="+mn-cs"/>
              </a:rPr>
              <a:t>Ketika Yesus melihat Natanael berjalan ke arah-Nya, Dia berkata, "Ini orang Israel tulen, tiada yang palsu pada dirinya."</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784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Padan-Aram bererti jalan meneju ke arah Aram.</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30</a:t>
            </a:fld>
            <a:endParaRPr lang="en-US"/>
          </a:p>
        </p:txBody>
      </p:sp>
    </p:spTree>
    <p:extLst>
      <p:ext uri="{BB962C8B-B14F-4D97-AF65-F5344CB8AC3E}">
        <p14:creationId xmlns:p14="http://schemas.microsoft.com/office/powerpoint/2010/main" val="281479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smtClean="0">
                <a:solidFill>
                  <a:srgbClr val="FFFF00"/>
                </a:solidFill>
                <a:latin typeface="+mn-lt"/>
                <a:ea typeface="+mn-ea"/>
                <a:cs typeface="+mn-cs"/>
              </a:rPr>
              <a:t>Kej. 25:12 – </a:t>
            </a:r>
            <a:r>
              <a:rPr lang="en-US" b="1" i="0" baseline="30000" smtClean="0">
                <a:solidFill>
                  <a:srgbClr val="02C1D8"/>
                </a:solidFill>
                <a:effectLst/>
                <a:latin typeface="gothambold"/>
              </a:rPr>
              <a:t>12</a:t>
            </a:r>
            <a:r>
              <a:rPr lang="en-US" b="0" i="0" smtClean="0">
                <a:solidFill>
                  <a:srgbClr val="333333"/>
                </a:solidFill>
                <a:effectLst/>
                <a:latin typeface="Georgia" panose="02040502050405020303" pitchFamily="18" charset="0"/>
              </a:rPr>
              <a:t>Inilah keturunan Ismael, anak Abraham yang dilahirkan untuknya oleh Hagar, seorang perempuan Mesir yang menjadi hamba Sarah. </a:t>
            </a:r>
            <a:endParaRPr lang="en-US" b="1"/>
          </a:p>
        </p:txBody>
      </p:sp>
      <p:sp>
        <p:nvSpPr>
          <p:cNvPr id="4" name="슬라이드 번호 개체 틀 3"/>
          <p:cNvSpPr>
            <a:spLocks noGrp="1"/>
          </p:cNvSpPr>
          <p:nvPr>
            <p:ph type="sldNum" sz="quarter" idx="10"/>
          </p:nvPr>
        </p:nvSpPr>
        <p:spPr/>
        <p:txBody>
          <a:bodyPr/>
          <a:lstStyle/>
          <a:p>
            <a:fld id="{FD317513-2516-4096-AECE-704830B0AB97}" type="slidenum">
              <a:rPr lang="en-US" smtClean="0"/>
              <a:t>3</a:t>
            </a:fld>
            <a:endParaRPr lang="en-US"/>
          </a:p>
        </p:txBody>
      </p:sp>
    </p:spTree>
    <p:extLst>
      <p:ext uri="{BB962C8B-B14F-4D97-AF65-F5344CB8AC3E}">
        <p14:creationId xmlns:p14="http://schemas.microsoft.com/office/powerpoint/2010/main" val="2484265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1247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317513-2516-4096-AECE-704830B0AB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8608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436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b="1" smtClean="0"/>
              <a:t>Kej 29:28 – </a:t>
            </a:r>
            <a:r>
              <a:rPr lang="en-US" sz="1200" b="1" i="0" kern="1200" baseline="30000" smtClean="0">
                <a:solidFill>
                  <a:schemeClr val="tx1"/>
                </a:solidFill>
                <a:effectLst/>
                <a:latin typeface="+mn-lt"/>
                <a:ea typeface="+mn-ea"/>
                <a:cs typeface="+mn-cs"/>
              </a:rPr>
              <a:t>28</a:t>
            </a:r>
            <a:r>
              <a:rPr lang="en-US" sz="1200" b="0" i="0" kern="1200" smtClean="0">
                <a:solidFill>
                  <a:schemeClr val="tx1"/>
                </a:solidFill>
                <a:effectLst/>
                <a:latin typeface="+mn-lt"/>
                <a:ea typeface="+mn-ea"/>
                <a:cs typeface="+mn-cs"/>
              </a:rPr>
              <a:t>Yakub menyanggupinya. Dia menggenapi tujuh hari pernikahannya dengan Lea, dan setelah itu Laban memberikan pula Rahel, anaknya, kepada Yakub untuk menjadi isterinya. </a:t>
            </a:r>
            <a:endParaRPr lang="en-US"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09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016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kumimoji="0" lang="en-US" sz="4800" b="1" i="0" u="none" strike="noStrike" kern="1200" cap="none" spc="0" normalizeH="0" baseline="0" noProof="0" smtClean="0">
                <a:ln>
                  <a:noFill/>
                </a:ln>
                <a:solidFill>
                  <a:prstClr val="white"/>
                </a:solidFill>
                <a:effectLst/>
                <a:uLnTx/>
                <a:uFillTx/>
                <a:latin typeface="+mn-lt"/>
                <a:ea typeface="+mj-ea"/>
                <a:cs typeface="+mj-cs"/>
              </a:rPr>
              <a:t>Nebayot, Kedar, Adbeel, Mibsam, Misma, Duma, Masa, Hadad, Tema, Yetur, Nafis, Kedma. </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5</a:t>
            </a:fld>
            <a:endParaRPr lang="en-US"/>
          </a:p>
        </p:txBody>
      </p:sp>
    </p:spTree>
    <p:extLst>
      <p:ext uri="{BB962C8B-B14F-4D97-AF65-F5344CB8AC3E}">
        <p14:creationId xmlns:p14="http://schemas.microsoft.com/office/powerpoint/2010/main" val="2043606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smtClean="0">
                <a:solidFill>
                  <a:srgbClr val="FFFF00"/>
                </a:solidFill>
                <a:latin typeface="+mn-lt"/>
                <a:ea typeface="+mn-ea"/>
                <a:cs typeface="+mn-cs"/>
              </a:rPr>
              <a:t>Kej. 26:2 – </a:t>
            </a:r>
            <a:r>
              <a:rPr lang="en-US" sz="1200" b="1" i="0" kern="1200" baseline="30000" smtClean="0">
                <a:solidFill>
                  <a:schemeClr val="tx1"/>
                </a:solidFill>
                <a:effectLst/>
                <a:latin typeface="+mn-lt"/>
                <a:ea typeface="+mn-ea"/>
                <a:cs typeface="+mn-cs"/>
              </a:rPr>
              <a:t>2</a:t>
            </a:r>
            <a:r>
              <a:rPr lang="en-US" sz="1200" b="0" i="0" kern="1200" smtClean="0">
                <a:solidFill>
                  <a:schemeClr val="tx1"/>
                </a:solidFill>
                <a:effectLst/>
                <a:latin typeface="+mn-lt"/>
                <a:ea typeface="+mn-ea"/>
                <a:cs typeface="+mn-cs"/>
              </a:rPr>
              <a:t>Lalu </a:t>
            </a:r>
            <a:r>
              <a:rPr lang="en-US" sz="1200" b="1" i="0" kern="1200" smtClean="0">
                <a:solidFill>
                  <a:schemeClr val="tx1"/>
                </a:solidFill>
                <a:effectLst/>
                <a:latin typeface="+mn-lt"/>
                <a:ea typeface="+mn-ea"/>
                <a:cs typeface="+mn-cs"/>
              </a:rPr>
              <a:t>Tuhan</a:t>
            </a:r>
            <a:r>
              <a:rPr lang="en-US" sz="1200" b="0" i="0" kern="1200" smtClean="0">
                <a:solidFill>
                  <a:schemeClr val="tx1"/>
                </a:solidFill>
                <a:effectLst/>
                <a:latin typeface="+mn-lt"/>
                <a:ea typeface="+mn-ea"/>
                <a:cs typeface="+mn-cs"/>
              </a:rPr>
              <a:t> menampakkan diri kepadanya dan berfirman, "</a:t>
            </a:r>
            <a:r>
              <a:rPr lang="en-US" sz="1200" b="1" i="0" kern="1200" smtClean="0">
                <a:solidFill>
                  <a:schemeClr val="tx1"/>
                </a:solidFill>
                <a:effectLst/>
                <a:latin typeface="+mn-lt"/>
                <a:ea typeface="+mn-ea"/>
                <a:cs typeface="+mn-cs"/>
              </a:rPr>
              <a:t>Jangan pergi ke Mesir. </a:t>
            </a:r>
            <a:r>
              <a:rPr lang="en-US" sz="1200" b="0" i="0" kern="1200" smtClean="0">
                <a:solidFill>
                  <a:schemeClr val="tx1"/>
                </a:solidFill>
                <a:effectLst/>
                <a:latin typeface="+mn-lt"/>
                <a:ea typeface="+mn-ea"/>
                <a:cs typeface="+mn-cs"/>
              </a:rPr>
              <a:t>Tinggallah di </a:t>
            </a:r>
            <a:r>
              <a:rPr lang="en-US" sz="1200" b="1" i="0" kern="1200" smtClean="0">
                <a:solidFill>
                  <a:schemeClr val="tx1"/>
                </a:solidFill>
                <a:effectLst/>
                <a:latin typeface="+mn-lt"/>
                <a:ea typeface="+mn-ea"/>
                <a:cs typeface="+mn-cs"/>
              </a:rPr>
              <a:t>negeri </a:t>
            </a:r>
            <a:r>
              <a:rPr lang="en-US" sz="1200" b="0" i="0" kern="1200" smtClean="0">
                <a:solidFill>
                  <a:schemeClr val="tx1"/>
                </a:solidFill>
                <a:effectLst/>
                <a:latin typeface="+mn-lt"/>
                <a:ea typeface="+mn-ea"/>
                <a:cs typeface="+mn-cs"/>
              </a:rPr>
              <a:t>yang akan Kuberitahu kepadamu.</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493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Negeb</a:t>
            </a:r>
            <a:endParaRPr lang="en-US"/>
          </a:p>
        </p:txBody>
      </p:sp>
      <p:sp>
        <p:nvSpPr>
          <p:cNvPr id="4" name="슬라이드 번호 개체 틀 3"/>
          <p:cNvSpPr>
            <a:spLocks noGrp="1"/>
          </p:cNvSpPr>
          <p:nvPr>
            <p:ph type="sldNum" sz="quarter" idx="10"/>
          </p:nvPr>
        </p:nvSpPr>
        <p:spPr/>
        <p:txBody>
          <a:bodyPr/>
          <a:lstStyle/>
          <a:p>
            <a:fld id="{FD317513-2516-4096-AECE-704830B0AB97}" type="slidenum">
              <a:rPr lang="en-US" smtClean="0"/>
              <a:t>8</a:t>
            </a:fld>
            <a:endParaRPr lang="en-US"/>
          </a:p>
        </p:txBody>
      </p:sp>
    </p:spTree>
    <p:extLst>
      <p:ext uri="{BB962C8B-B14F-4D97-AF65-F5344CB8AC3E}">
        <p14:creationId xmlns:p14="http://schemas.microsoft.com/office/powerpoint/2010/main" val="50540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mtClean="0"/>
              <a:t>be‘er : Perigi; </a:t>
            </a:r>
            <a:r>
              <a:rPr lang="he-IL" sz="1200" b="0" i="0" kern="1200" smtClean="0">
                <a:solidFill>
                  <a:schemeClr val="tx1"/>
                </a:solidFill>
                <a:effectLst/>
                <a:latin typeface="+mn-lt"/>
                <a:ea typeface="+mn-ea"/>
                <a:cs typeface="+mn-cs"/>
              </a:rPr>
              <a:t>בְּאֵרֹ֣ת</a:t>
            </a:r>
            <a:r>
              <a:rPr lang="en-US" sz="1200" b="0" i="0" kern="1200" smtClean="0">
                <a:solidFill>
                  <a:schemeClr val="tx1"/>
                </a:solidFill>
                <a:effectLst/>
                <a:latin typeface="+mn-lt"/>
                <a:ea typeface="+mn-ea"/>
                <a:cs typeface="+mn-cs"/>
              </a:rPr>
              <a:t> [be’erot] : perigi-perigi</a:t>
            </a:r>
            <a:endParaRPr lang="en-US" sz="1400" b="1"/>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45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sz="1200" b="1" smtClean="0">
                <a:solidFill>
                  <a:srgbClr val="FFFF00"/>
                </a:solidFill>
                <a:latin typeface="+mn-lt"/>
                <a:ea typeface="+mn-ea"/>
                <a:cs typeface="+mn-cs"/>
              </a:rPr>
              <a:t>Kej. 26:19 – </a:t>
            </a:r>
            <a:r>
              <a:rPr lang="en-US" sz="1200" b="1" i="0" kern="1200" baseline="30000" smtClean="0">
                <a:solidFill>
                  <a:schemeClr val="tx1"/>
                </a:solidFill>
                <a:effectLst/>
                <a:latin typeface="+mn-lt"/>
                <a:ea typeface="+mn-ea"/>
                <a:cs typeface="+mn-cs"/>
              </a:rPr>
              <a:t>19</a:t>
            </a:r>
            <a:r>
              <a:rPr lang="en-US" sz="1200" b="0" i="0" kern="1200" smtClean="0">
                <a:solidFill>
                  <a:schemeClr val="tx1"/>
                </a:solidFill>
                <a:effectLst/>
                <a:latin typeface="+mn-lt"/>
                <a:ea typeface="+mn-ea"/>
                <a:cs typeface="+mn-cs"/>
              </a:rPr>
              <a:t>Akan tetapi, ketika hamba-hamba Ishak menggali lembah itu dan mendapati di sana sebuah </a:t>
            </a:r>
            <a:r>
              <a:rPr lang="en-US" sz="1200" b="1" i="0" kern="1200" smtClean="0">
                <a:solidFill>
                  <a:schemeClr val="tx1"/>
                </a:solidFill>
                <a:effectLst/>
                <a:latin typeface="+mn-lt"/>
                <a:ea typeface="+mn-ea"/>
                <a:cs typeface="+mn-cs"/>
              </a:rPr>
              <a:t>mata air </a:t>
            </a:r>
            <a:r>
              <a:rPr lang="en-US" sz="1200" b="0" i="0" kern="1200" smtClean="0">
                <a:solidFill>
                  <a:schemeClr val="tx1"/>
                </a:solidFill>
                <a:effectLst/>
                <a:latin typeface="+mn-lt"/>
                <a:ea typeface="+mn-ea"/>
                <a:cs typeface="+mn-cs"/>
              </a:rPr>
              <a:t>yang membuak-buak airnya, </a:t>
            </a:r>
            <a:endParaRPr lang="en-US"/>
          </a:p>
        </p:txBody>
      </p:sp>
      <p:sp>
        <p:nvSpPr>
          <p:cNvPr id="4" name="슬라이드 번호 개체 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DDE0FA-1FB3-4564-B8FD-E830B602DF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830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298328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1965858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78518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10"/>
          </p:nvPr>
        </p:nvSpPr>
        <p:spPr/>
        <p:txBody>
          <a:bodyPr/>
          <a:lstStyle/>
          <a:p>
            <a:fld id="{B665205B-1322-4BA4-B2FE-C1ACD7EBA631}"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1362498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B665205B-1322-4BA4-B2FE-C1ACD7EBA631}" type="datetimeFigureOut">
              <a:rPr lang="en-US" smtClean="0"/>
              <a:t>6/22/2021</a:t>
            </a:fld>
            <a:endParaRPr lang="en-US"/>
          </a:p>
        </p:txBody>
      </p:sp>
      <p:sp>
        <p:nvSpPr>
          <p:cNvPr id="5" name="바닥글 개체 틀 4"/>
          <p:cNvSpPr>
            <a:spLocks noGrp="1"/>
          </p:cNvSpPr>
          <p:nvPr>
            <p:ph type="ftr" sz="quarter" idx="11"/>
          </p:nvPr>
        </p:nvSpPr>
        <p:spPr/>
        <p:txBody>
          <a:bodyPr/>
          <a:lstStyle/>
          <a:p>
            <a:endParaRPr lang="en-US"/>
          </a:p>
        </p:txBody>
      </p:sp>
      <p:sp>
        <p:nvSpPr>
          <p:cNvPr id="6" name="슬라이드 번호 개체 틀 5"/>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2358659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날짜 개체 틀 4"/>
          <p:cNvSpPr>
            <a:spLocks noGrp="1"/>
          </p:cNvSpPr>
          <p:nvPr>
            <p:ph type="dt" sz="half" idx="10"/>
          </p:nvPr>
        </p:nvSpPr>
        <p:spPr/>
        <p:txBody>
          <a:bodyPr/>
          <a:lstStyle/>
          <a:p>
            <a:fld id="{B665205B-1322-4BA4-B2FE-C1ACD7EBA631}" type="datetimeFigureOut">
              <a:rPr lang="en-US" smtClean="0"/>
              <a:t>6/22/2021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849331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날짜 개체 틀 6"/>
          <p:cNvSpPr>
            <a:spLocks noGrp="1"/>
          </p:cNvSpPr>
          <p:nvPr>
            <p:ph type="dt" sz="half" idx="10"/>
          </p:nvPr>
        </p:nvSpPr>
        <p:spPr/>
        <p:txBody>
          <a:bodyPr/>
          <a:lstStyle/>
          <a:p>
            <a:fld id="{B665205B-1322-4BA4-B2FE-C1ACD7EBA631}" type="datetimeFigureOut">
              <a:rPr lang="en-US" smtClean="0"/>
              <a:t>6/22/2021</a:t>
            </a:fld>
            <a:endParaRPr lang="en-US"/>
          </a:p>
        </p:txBody>
      </p:sp>
      <p:sp>
        <p:nvSpPr>
          <p:cNvPr id="8" name="바닥글 개체 틀 7"/>
          <p:cNvSpPr>
            <a:spLocks noGrp="1"/>
          </p:cNvSpPr>
          <p:nvPr>
            <p:ph type="ftr" sz="quarter" idx="11"/>
          </p:nvPr>
        </p:nvSpPr>
        <p:spPr/>
        <p:txBody>
          <a:bodyPr/>
          <a:lstStyle/>
          <a:p>
            <a:endParaRPr lang="en-US"/>
          </a:p>
        </p:txBody>
      </p:sp>
      <p:sp>
        <p:nvSpPr>
          <p:cNvPr id="9" name="슬라이드 번호 개체 틀 8"/>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999986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en-US"/>
          </a:p>
        </p:txBody>
      </p:sp>
      <p:sp>
        <p:nvSpPr>
          <p:cNvPr id="3" name="날짜 개체 틀 2"/>
          <p:cNvSpPr>
            <a:spLocks noGrp="1"/>
          </p:cNvSpPr>
          <p:nvPr>
            <p:ph type="dt" sz="half" idx="10"/>
          </p:nvPr>
        </p:nvSpPr>
        <p:spPr/>
        <p:txBody>
          <a:bodyPr/>
          <a:lstStyle/>
          <a:p>
            <a:fld id="{B665205B-1322-4BA4-B2FE-C1ACD7EBA631}" type="datetimeFigureOut">
              <a:rPr lang="en-US" smtClean="0"/>
              <a:t>6/22/2021</a:t>
            </a:fld>
            <a:endParaRPr lang="en-US"/>
          </a:p>
        </p:txBody>
      </p:sp>
      <p:sp>
        <p:nvSpPr>
          <p:cNvPr id="4" name="바닥글 개체 틀 3"/>
          <p:cNvSpPr>
            <a:spLocks noGrp="1"/>
          </p:cNvSpPr>
          <p:nvPr>
            <p:ph type="ftr" sz="quarter" idx="11"/>
          </p:nvPr>
        </p:nvSpPr>
        <p:spPr/>
        <p:txBody>
          <a:bodyPr/>
          <a:lstStyle/>
          <a:p>
            <a:endParaRPr lang="en-US"/>
          </a:p>
        </p:txBody>
      </p:sp>
      <p:sp>
        <p:nvSpPr>
          <p:cNvPr id="5" name="슬라이드 번호 개체 틀 4"/>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1044064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665205B-1322-4BA4-B2FE-C1ACD7EBA631}" type="datetimeFigureOut">
              <a:rPr lang="en-US" smtClean="0"/>
              <a:t>6/22/2021</a:t>
            </a:fld>
            <a:endParaRPr lang="en-US"/>
          </a:p>
        </p:txBody>
      </p:sp>
      <p:sp>
        <p:nvSpPr>
          <p:cNvPr id="3" name="바닥글 개체 틀 2"/>
          <p:cNvSpPr>
            <a:spLocks noGrp="1"/>
          </p:cNvSpPr>
          <p:nvPr>
            <p:ph type="ftr" sz="quarter" idx="11"/>
          </p:nvPr>
        </p:nvSpPr>
        <p:spPr/>
        <p:txBody>
          <a:bodyPr/>
          <a:lstStyle/>
          <a:p>
            <a:endParaRPr lang="en-US"/>
          </a:p>
        </p:txBody>
      </p:sp>
      <p:sp>
        <p:nvSpPr>
          <p:cNvPr id="4" name="슬라이드 번호 개체 틀 3"/>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39662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B665205B-1322-4BA4-B2FE-C1ACD7EBA631}" type="datetimeFigureOut">
              <a:rPr lang="en-US" smtClean="0"/>
              <a:t>6/22/2021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314580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B665205B-1322-4BA4-B2FE-C1ACD7EBA631}" type="datetimeFigureOut">
              <a:rPr lang="en-US" smtClean="0"/>
              <a:t>6/22/2021</a:t>
            </a:fld>
            <a:endParaRPr lang="en-US"/>
          </a:p>
        </p:txBody>
      </p:sp>
      <p:sp>
        <p:nvSpPr>
          <p:cNvPr id="6" name="바닥글 개체 틀 5"/>
          <p:cNvSpPr>
            <a:spLocks noGrp="1"/>
          </p:cNvSpPr>
          <p:nvPr>
            <p:ph type="ftr" sz="quarter" idx="11"/>
          </p:nvPr>
        </p:nvSpPr>
        <p:spPr/>
        <p:txBody>
          <a:bodyPr/>
          <a:lstStyle/>
          <a:p>
            <a:endParaRPr lang="en-US"/>
          </a:p>
        </p:txBody>
      </p:sp>
      <p:sp>
        <p:nvSpPr>
          <p:cNvPr id="7" name="슬라이드 번호 개체 틀 6"/>
          <p:cNvSpPr>
            <a:spLocks noGrp="1"/>
          </p:cNvSpPr>
          <p:nvPr>
            <p:ph type="sldNum" sz="quarter" idx="12"/>
          </p:nvPr>
        </p:nvSpPr>
        <p:spPr/>
        <p:txBody>
          <a:bodyPr/>
          <a:lstStyle/>
          <a:p>
            <a:fld id="{05E2CED9-59E1-4B62-9AB1-BE00DBA95132}" type="slidenum">
              <a:rPr lang="en-US" smtClean="0"/>
              <a:t>‹#›</a:t>
            </a:fld>
            <a:endParaRPr lang="en-US"/>
          </a:p>
        </p:txBody>
      </p:sp>
    </p:spTree>
    <p:extLst>
      <p:ext uri="{BB962C8B-B14F-4D97-AF65-F5344CB8AC3E}">
        <p14:creationId xmlns:p14="http://schemas.microsoft.com/office/powerpoint/2010/main" val="979375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65205B-1322-4BA4-B2FE-C1ACD7EBA631}" type="datetimeFigureOut">
              <a:rPr lang="en-US" smtClean="0"/>
              <a:t>6/22/2021</a:t>
            </a:fld>
            <a:endParaRPr 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2CED9-59E1-4B62-9AB1-BE00DBA95132}" type="slidenum">
              <a:rPr lang="en-US" smtClean="0"/>
              <a:t>‹#›</a:t>
            </a:fld>
            <a:endParaRPr lang="en-US"/>
          </a:p>
        </p:txBody>
      </p:sp>
    </p:spTree>
    <p:extLst>
      <p:ext uri="{BB962C8B-B14F-4D97-AF65-F5344CB8AC3E}">
        <p14:creationId xmlns:p14="http://schemas.microsoft.com/office/powerpoint/2010/main" val="4160403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rotWithShape="1">
          <a:blip r:embed="rId3"/>
          <a:srcRect l="19305" t="13210" r="31389" b="13210"/>
          <a:stretch/>
        </p:blipFill>
        <p:spPr>
          <a:xfrm>
            <a:off x="4493263" y="-25401"/>
            <a:ext cx="8200025" cy="6883401"/>
          </a:xfrm>
          <a:prstGeom prst="rect">
            <a:avLst/>
          </a:prstGeom>
        </p:spPr>
      </p:pic>
      <p:pic>
        <p:nvPicPr>
          <p:cNvPr id="3" name="Picture 2" descr="https://blog.kakaocdn.net/dn/FmWJw/btqLpwGSRf5/3fYA1bEyaOs8RFxrBN8EEk/im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799"/>
            <a:ext cx="4546698" cy="7162800"/>
          </a:xfrm>
          <a:prstGeom prst="rect">
            <a:avLst/>
          </a:prstGeom>
          <a:noFill/>
          <a:extLst>
            <a:ext uri="{909E8E84-426E-40DD-AFC4-6F175D3DCCD1}">
              <a14:hiddenFill xmlns:a14="http://schemas.microsoft.com/office/drawing/2010/main">
                <a:solidFill>
                  <a:srgbClr val="FFFFFF"/>
                </a:solidFill>
              </a14:hiddenFill>
            </a:ext>
          </a:extLst>
        </p:spPr>
      </p:pic>
      <p:sp>
        <p:nvSpPr>
          <p:cNvPr id="4" name="모서리가 둥근 직사각형 3"/>
          <p:cNvSpPr/>
          <p:nvPr/>
        </p:nvSpPr>
        <p:spPr>
          <a:xfrm>
            <a:off x="1747520" y="742008"/>
            <a:ext cx="8199120" cy="1696392"/>
          </a:xfrm>
          <a:prstGeom prst="roundRect">
            <a:avLst/>
          </a:prstGeom>
          <a:solidFill>
            <a:schemeClr val="accent2">
              <a:alpha val="5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srgbClr val="002060"/>
                </a:solidFill>
                <a:effectLst/>
                <a:uLnTx/>
                <a:uFillTx/>
                <a:latin typeface="Calibri" panose="020F0502020204030204"/>
                <a:ea typeface="+mn-ea"/>
                <a:cs typeface="+mn-cs"/>
              </a:rPr>
              <a:t>Tafsiran Kejadian II</a:t>
            </a:r>
            <a:endParaRPr kumimoji="0" lang="en-US" sz="6000" b="1"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2" name="직사각형 1"/>
          <p:cNvSpPr/>
          <p:nvPr/>
        </p:nvSpPr>
        <p:spPr>
          <a:xfrm>
            <a:off x="0" y="4111034"/>
            <a:ext cx="12192000" cy="1876811"/>
          </a:xfrm>
          <a:prstGeom prst="rect">
            <a:avLst/>
          </a:prstGeom>
          <a:solidFill>
            <a:srgbClr val="92D050">
              <a:alpha val="55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e-IL" sz="6000" b="1" i="0" u="none" strike="noStrike" kern="1200" cap="none" spc="0" normalizeH="0" baseline="0" noProof="0">
                <a:ln>
                  <a:noFill/>
                </a:ln>
                <a:solidFill>
                  <a:srgbClr val="FFFF00"/>
                </a:solidFill>
                <a:effectLst/>
                <a:uLnTx/>
                <a:uFillTx/>
                <a:latin typeface="Adobe Hebrew" panose="02040503050201020203" pitchFamily="18" charset="-79"/>
                <a:ea typeface="+mn-ea"/>
                <a:cs typeface="Adobe Hebrew" panose="02040503050201020203" pitchFamily="18" charset="-79"/>
              </a:rPr>
              <a:t> וֶהְיֵ֖ה </a:t>
            </a:r>
            <a:r>
              <a:rPr kumimoji="0" lang="he-IL" sz="6000" b="1" i="0" u="none" strike="noStrike" kern="1200" cap="none" spc="0" normalizeH="0" baseline="0" noProof="0" smtClean="0">
                <a:ln>
                  <a:noFill/>
                </a:ln>
                <a:solidFill>
                  <a:srgbClr val="FFFF00"/>
                </a:solidFill>
                <a:effectLst/>
                <a:uLnTx/>
                <a:uFillTx/>
                <a:latin typeface="Adobe Hebrew" panose="02040503050201020203" pitchFamily="18" charset="-79"/>
                <a:ea typeface="+mn-ea"/>
                <a:cs typeface="Adobe Hebrew" panose="02040503050201020203" pitchFamily="18" charset="-79"/>
              </a:rPr>
              <a:t>בְּרָכָֽה</a:t>
            </a:r>
            <a:endParaRPr kumimoji="0" lang="en-US" sz="6000" b="1" i="0" u="none" strike="noStrike" kern="1200" cap="none" spc="0" normalizeH="0" baseline="0" noProof="0">
              <a:ln>
                <a:noFill/>
              </a:ln>
              <a:solidFill>
                <a:srgbClr val="FFFF00"/>
              </a:solidFill>
              <a:effectLst/>
              <a:uLnTx/>
              <a:uFillTx/>
              <a:latin typeface="Adobe Hebrew" panose="02040503050201020203" pitchFamily="18" charset="-79"/>
              <a:ea typeface="+mn-ea"/>
              <a:cs typeface="Adobe Hebrew" panose="02040503050201020203" pitchFamily="18" charset="-79"/>
            </a:endParaRPr>
          </a:p>
        </p:txBody>
      </p:sp>
    </p:spTree>
    <p:extLst>
      <p:ext uri="{BB962C8B-B14F-4D97-AF65-F5344CB8AC3E}">
        <p14:creationId xmlns:p14="http://schemas.microsoft.com/office/powerpoint/2010/main" val="9780064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a:t>
            </a:r>
            <a:r>
              <a:rPr lang="en-US" sz="5400" b="1" smtClean="0">
                <a:solidFill>
                  <a:srgbClr val="FFFF00"/>
                </a:solidFill>
                <a:latin typeface="+mn-lt"/>
                <a:ea typeface="+mn-ea"/>
                <a:cs typeface="+mn-cs"/>
              </a:rPr>
              <a:t>26 / Perigi Ishak</a:t>
            </a:r>
            <a:r>
              <a:rPr lang="en-US" sz="5400" b="1" smtClean="0">
                <a:solidFill>
                  <a:schemeClr val="bg1"/>
                </a:solidFill>
                <a:latin typeface="+mn-lt"/>
                <a:ea typeface="+mn-ea"/>
                <a:cs typeface="+mn-cs"/>
              </a:rPr>
              <a:t/>
            </a:r>
            <a:br>
              <a:rPr lang="en-US" sz="5400" b="1" smtClean="0">
                <a:solidFill>
                  <a:schemeClr val="bg1"/>
                </a:solidFill>
                <a:latin typeface="+mn-lt"/>
                <a:ea typeface="+mn-ea"/>
                <a:cs typeface="+mn-cs"/>
              </a:rPr>
            </a:br>
            <a:r>
              <a:rPr lang="en-US" b="1" baseline="30000" smtClean="0">
                <a:solidFill>
                  <a:schemeClr val="bg1"/>
                </a:solidFill>
                <a:latin typeface="+mn-lt"/>
              </a:rPr>
              <a:t>17</a:t>
            </a:r>
            <a:r>
              <a:rPr lang="en-US" b="1" smtClean="0">
                <a:solidFill>
                  <a:schemeClr val="bg1"/>
                </a:solidFill>
                <a:latin typeface="+mn-lt"/>
              </a:rPr>
              <a:t>Maka </a:t>
            </a:r>
            <a:r>
              <a:rPr lang="en-US" b="1">
                <a:solidFill>
                  <a:schemeClr val="bg1"/>
                </a:solidFill>
                <a:latin typeface="+mn-lt"/>
              </a:rPr>
              <a:t>pergilah Ishak dari sana. Didirikannya khemahnya di Lembah Gerar lalu tinggal di situ. </a:t>
            </a:r>
            <a:r>
              <a:rPr lang="en-US" b="1" baseline="30000">
                <a:solidFill>
                  <a:schemeClr val="bg1"/>
                </a:solidFill>
                <a:latin typeface="+mn-lt"/>
              </a:rPr>
              <a:t>18</a:t>
            </a:r>
            <a:r>
              <a:rPr lang="en-US" b="1">
                <a:solidFill>
                  <a:schemeClr val="bg1"/>
                </a:solidFill>
                <a:latin typeface="+mn-lt"/>
              </a:rPr>
              <a:t>Kemudian Ishak menggali kembali perigi-</a:t>
            </a:r>
            <a:r>
              <a:rPr lang="en-US" b="1">
                <a:solidFill>
                  <a:srgbClr val="00B0F0"/>
                </a:solidFill>
                <a:latin typeface="+mn-lt"/>
              </a:rPr>
              <a:t>perigi</a:t>
            </a:r>
            <a:r>
              <a:rPr lang="en-US" b="1">
                <a:solidFill>
                  <a:schemeClr val="bg1"/>
                </a:solidFill>
                <a:latin typeface="+mn-lt"/>
              </a:rPr>
              <a:t> yang telah digali pada zaman Abraham, ayahnya, kerana orang Filistin telah menutupnya sesudah kematian Abraham. Dia pun menamai perigi-perigi itu sebagaimana ayahnya menamainya.</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26288205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그림 29"/>
          <p:cNvPicPr>
            <a:picLocks noChangeAspect="1"/>
          </p:cNvPicPr>
          <p:nvPr/>
        </p:nvPicPr>
        <p:blipFill>
          <a:blip r:embed="rId3"/>
          <a:stretch>
            <a:fillRect/>
          </a:stretch>
        </p:blipFill>
        <p:spPr>
          <a:xfrm>
            <a:off x="0" y="0"/>
            <a:ext cx="12192000" cy="6858000"/>
          </a:xfrm>
          <a:prstGeom prst="rect">
            <a:avLst/>
          </a:prstGeom>
        </p:spPr>
      </p:pic>
      <p:sp>
        <p:nvSpPr>
          <p:cNvPr id="31" name="타원 30"/>
          <p:cNvSpPr/>
          <p:nvPr/>
        </p:nvSpPr>
        <p:spPr>
          <a:xfrm>
            <a:off x="6019800" y="6172200"/>
            <a:ext cx="2286000" cy="685800"/>
          </a:xfrm>
          <a:prstGeom prst="ellipse">
            <a:avLst/>
          </a:prstGeom>
          <a:solidFill>
            <a:srgbClr val="FFC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2060"/>
                </a:solidFill>
              </a:rPr>
              <a:t>Negeb</a:t>
            </a:r>
            <a:endParaRPr lang="en-US" sz="2400" b="1">
              <a:solidFill>
                <a:srgbClr val="002060"/>
              </a:solidFill>
            </a:endParaRPr>
          </a:p>
        </p:txBody>
      </p:sp>
      <p:sp>
        <p:nvSpPr>
          <p:cNvPr id="33" name="순서도: 연결자 32"/>
          <p:cNvSpPr/>
          <p:nvPr/>
        </p:nvSpPr>
        <p:spPr>
          <a:xfrm>
            <a:off x="5509683" y="5311138"/>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순서도: 연결자 33"/>
          <p:cNvSpPr/>
          <p:nvPr/>
        </p:nvSpPr>
        <p:spPr>
          <a:xfrm>
            <a:off x="6551083" y="6450541"/>
            <a:ext cx="127000" cy="129117"/>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직사각형 34"/>
          <p:cNvSpPr/>
          <p:nvPr/>
        </p:nvSpPr>
        <p:spPr>
          <a:xfrm>
            <a:off x="3901440" y="5213136"/>
            <a:ext cx="1643803" cy="325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rPr>
              <a:t>Perigi </a:t>
            </a:r>
            <a:r>
              <a:rPr lang="en-US" b="1">
                <a:solidFill>
                  <a:srgbClr val="002060"/>
                </a:solidFill>
              </a:rPr>
              <a:t>Lahai-Roi</a:t>
            </a:r>
          </a:p>
        </p:txBody>
      </p:sp>
      <p:sp>
        <p:nvSpPr>
          <p:cNvPr id="36" name="직사각형 35"/>
          <p:cNvSpPr/>
          <p:nvPr/>
        </p:nvSpPr>
        <p:spPr>
          <a:xfrm>
            <a:off x="5692140" y="2320289"/>
            <a:ext cx="807720" cy="325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rPr>
              <a:t>Gerar</a:t>
            </a:r>
            <a:endParaRPr lang="en-US" b="1">
              <a:solidFill>
                <a:srgbClr val="002060"/>
              </a:solidFill>
            </a:endParaRPr>
          </a:p>
        </p:txBody>
      </p:sp>
      <p:sp>
        <p:nvSpPr>
          <p:cNvPr id="37" name="직사각형 36"/>
          <p:cNvSpPr/>
          <p:nvPr/>
        </p:nvSpPr>
        <p:spPr>
          <a:xfrm>
            <a:off x="7048500" y="2320289"/>
            <a:ext cx="1805940" cy="325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rPr>
              <a:t>Lembah di Gerar</a:t>
            </a:r>
            <a:endParaRPr lang="en-US" b="1">
              <a:solidFill>
                <a:srgbClr val="002060"/>
              </a:solidFill>
            </a:endParaRPr>
          </a:p>
        </p:txBody>
      </p:sp>
      <p:sp>
        <p:nvSpPr>
          <p:cNvPr id="38" name="직사각형 37"/>
          <p:cNvSpPr/>
          <p:nvPr/>
        </p:nvSpPr>
        <p:spPr>
          <a:xfrm>
            <a:off x="5356860" y="4870235"/>
            <a:ext cx="1321223" cy="2448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rPr>
              <a:t>Rehobot</a:t>
            </a:r>
            <a:endParaRPr lang="en-US" b="1">
              <a:solidFill>
                <a:srgbClr val="002060"/>
              </a:solidFill>
            </a:endParaRPr>
          </a:p>
        </p:txBody>
      </p:sp>
      <p:sp>
        <p:nvSpPr>
          <p:cNvPr id="39" name="직사각형 38"/>
          <p:cNvSpPr/>
          <p:nvPr/>
        </p:nvSpPr>
        <p:spPr>
          <a:xfrm>
            <a:off x="6803054" y="2947510"/>
            <a:ext cx="1321223" cy="18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rPr>
              <a:t>Perigi </a:t>
            </a:r>
            <a:r>
              <a:rPr lang="en-US" b="1">
                <a:solidFill>
                  <a:srgbClr val="002060"/>
                </a:solidFill>
              </a:rPr>
              <a:t>Esek</a:t>
            </a:r>
          </a:p>
        </p:txBody>
      </p:sp>
      <p:sp>
        <p:nvSpPr>
          <p:cNvPr id="40" name="직사각형 39"/>
          <p:cNvSpPr/>
          <p:nvPr/>
        </p:nvSpPr>
        <p:spPr>
          <a:xfrm>
            <a:off x="6190247" y="3432701"/>
            <a:ext cx="1321223" cy="1830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rgbClr val="002060"/>
                </a:solidFill>
              </a:rPr>
              <a:t>Perigi Sitna</a:t>
            </a:r>
            <a:endParaRPr lang="en-US" b="1">
              <a:solidFill>
                <a:srgbClr val="002060"/>
              </a:solidFill>
            </a:endParaRPr>
          </a:p>
        </p:txBody>
      </p:sp>
      <p:sp>
        <p:nvSpPr>
          <p:cNvPr id="2" name="직사각형 1"/>
          <p:cNvSpPr/>
          <p:nvPr/>
        </p:nvSpPr>
        <p:spPr>
          <a:xfrm>
            <a:off x="1054100" y="723900"/>
            <a:ext cx="1155700" cy="431800"/>
          </a:xfrm>
          <a:prstGeom prst="rect">
            <a:avLst/>
          </a:prstGeom>
          <a:solidFill>
            <a:srgbClr val="FF9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Toleransi</a:t>
            </a:r>
            <a:endParaRPr lang="en-US" sz="2000" b="1"/>
          </a:p>
        </p:txBody>
      </p:sp>
    </p:spTree>
    <p:extLst>
      <p:ext uri="{BB962C8B-B14F-4D97-AF65-F5344CB8AC3E}">
        <p14:creationId xmlns:p14="http://schemas.microsoft.com/office/powerpoint/2010/main" val="33217348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a:t>
            </a:r>
            <a:r>
              <a:rPr lang="en-US" sz="5400" b="1" smtClean="0">
                <a:solidFill>
                  <a:srgbClr val="FFFF00"/>
                </a:solidFill>
                <a:latin typeface="+mn-lt"/>
                <a:ea typeface="+mn-ea"/>
                <a:cs typeface="+mn-cs"/>
              </a:rPr>
              <a:t>26 /</a:t>
            </a:r>
            <a:r>
              <a:rPr lang="en-US" sz="5400" b="1">
                <a:solidFill>
                  <a:srgbClr val="FFFF00"/>
                </a:solidFill>
                <a:latin typeface="+mn-lt"/>
              </a:rPr>
              <a:t> </a:t>
            </a:r>
            <a:r>
              <a:rPr lang="en-US" sz="5400" b="1" smtClean="0">
                <a:solidFill>
                  <a:srgbClr val="FFFF00"/>
                </a:solidFill>
                <a:latin typeface="+mn-lt"/>
              </a:rPr>
              <a:t>Ikrar </a:t>
            </a:r>
            <a:r>
              <a:rPr lang="en-US" sz="5400" b="1">
                <a:solidFill>
                  <a:srgbClr val="FFFF00"/>
                </a:solidFill>
                <a:latin typeface="+mn-lt"/>
              </a:rPr>
              <a:t>antara </a:t>
            </a:r>
            <a:r>
              <a:rPr lang="en-US" sz="5400" b="1" smtClean="0">
                <a:solidFill>
                  <a:srgbClr val="FFFF00"/>
                </a:solidFill>
                <a:latin typeface="+mn-lt"/>
              </a:rPr>
              <a:t>Ishak &amp; Abimelekh</a:t>
            </a:r>
            <a:r>
              <a:rPr lang="en-US" sz="5400" b="1" smtClean="0">
                <a:solidFill>
                  <a:srgbClr val="FFFF00"/>
                </a:solidFill>
                <a:latin typeface="+mn-lt"/>
                <a:ea typeface="+mn-ea"/>
                <a:cs typeface="+mn-cs"/>
              </a:rPr>
              <a:t/>
            </a:r>
            <a:br>
              <a:rPr lang="en-US" sz="5400" b="1" smtClean="0">
                <a:solidFill>
                  <a:srgbClr val="FFFF00"/>
                </a:solidFill>
                <a:latin typeface="+mn-lt"/>
                <a:ea typeface="+mn-ea"/>
                <a:cs typeface="+mn-cs"/>
              </a:rPr>
            </a:br>
            <a:r>
              <a:rPr lang="en-US" sz="4800" b="1" baseline="30000" smtClean="0">
                <a:solidFill>
                  <a:schemeClr val="bg1"/>
                </a:solidFill>
                <a:latin typeface="+mn-lt"/>
              </a:rPr>
              <a:t>26</a:t>
            </a:r>
            <a:r>
              <a:rPr lang="en-US" sz="4800" b="1" smtClean="0">
                <a:solidFill>
                  <a:schemeClr val="bg1"/>
                </a:solidFill>
                <a:latin typeface="+mn-lt"/>
              </a:rPr>
              <a:t>Maka </a:t>
            </a:r>
            <a:r>
              <a:rPr lang="en-US" sz="4800" b="1">
                <a:solidFill>
                  <a:schemeClr val="bg1"/>
                </a:solidFill>
                <a:latin typeface="+mn-lt"/>
              </a:rPr>
              <a:t>datanglah Abimelekh kepadanya dari Gerar bersama-sama Ahuzat sahabatnya dan Pikhol panglima tenteranya</a:t>
            </a:r>
            <a:r>
              <a:rPr lang="en-US" sz="4800" b="1" smtClean="0">
                <a:solidFill>
                  <a:schemeClr val="bg1"/>
                </a:solidFill>
                <a:latin typeface="+mn-lt"/>
              </a:rPr>
              <a:t>.</a:t>
            </a:r>
            <a:br>
              <a:rPr lang="en-US" sz="4800" b="1" smtClean="0">
                <a:solidFill>
                  <a:schemeClr val="bg1"/>
                </a:solidFill>
                <a:latin typeface="+mn-lt"/>
              </a:rPr>
            </a:br>
            <a:r>
              <a:rPr lang="en-US" sz="4800" b="1">
                <a:solidFill>
                  <a:schemeClr val="bg1"/>
                </a:solidFill>
                <a:latin typeface="+mn-lt"/>
              </a:rPr>
              <a:t/>
            </a:r>
            <a:br>
              <a:rPr lang="en-US" sz="4800" b="1">
                <a:solidFill>
                  <a:schemeClr val="bg1"/>
                </a:solidFill>
                <a:latin typeface="+mn-lt"/>
              </a:rPr>
            </a:br>
            <a:r>
              <a:rPr lang="en-US" b="1" baseline="30000">
                <a:solidFill>
                  <a:schemeClr val="bg1"/>
                </a:solidFill>
                <a:latin typeface="+mn-lt"/>
              </a:rPr>
              <a:t>28</a:t>
            </a:r>
            <a:r>
              <a:rPr lang="en-US" b="1">
                <a:solidFill>
                  <a:schemeClr val="bg1"/>
                </a:solidFill>
                <a:latin typeface="+mn-lt"/>
              </a:rPr>
              <a:t>Jawab mereka, "Kami sudah melihat dengan nyata bahawa Tuhan menyertai kamu. Jadi, kami berfikir, 'Sebaiknya ada </a:t>
            </a:r>
            <a:r>
              <a:rPr lang="en-US" b="1">
                <a:solidFill>
                  <a:srgbClr val="FFFF00"/>
                </a:solidFill>
                <a:latin typeface="+mn-lt"/>
              </a:rPr>
              <a:t>ikrar antara kita</a:t>
            </a:r>
            <a:r>
              <a:rPr lang="en-US" b="1">
                <a:solidFill>
                  <a:schemeClr val="bg1"/>
                </a:solidFill>
                <a:latin typeface="+mn-lt"/>
              </a:rPr>
              <a:t>,' iaitu antara kami dan kamu. </a:t>
            </a:r>
            <a:endParaRPr lang="en-US" sz="5400" b="1">
              <a:solidFill>
                <a:schemeClr val="bg1"/>
              </a:solidFill>
              <a:latin typeface="+mn-lt"/>
              <a:ea typeface="+mn-ea"/>
              <a:cs typeface="+mn-cs"/>
            </a:endParaRPr>
          </a:p>
        </p:txBody>
      </p:sp>
    </p:spTree>
    <p:extLst>
      <p:ext uri="{BB962C8B-B14F-4D97-AF65-F5344CB8AC3E}">
        <p14:creationId xmlns:p14="http://schemas.microsoft.com/office/powerpoint/2010/main" val="12805819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mn-lt"/>
                <a:ea typeface="+mn-ea"/>
                <a:cs typeface="+mn-cs"/>
              </a:rPr>
              <a:t>Kej. </a:t>
            </a:r>
            <a:r>
              <a:rPr lang="en-US" sz="5400" b="1" smtClean="0">
                <a:solidFill>
                  <a:srgbClr val="FFFF00"/>
                </a:solidFill>
                <a:latin typeface="+mn-lt"/>
                <a:ea typeface="+mn-ea"/>
                <a:cs typeface="+mn-cs"/>
              </a:rPr>
              <a:t>26 /</a:t>
            </a:r>
            <a:r>
              <a:rPr lang="en-US" sz="5400" b="1">
                <a:solidFill>
                  <a:srgbClr val="FFFF00"/>
                </a:solidFill>
                <a:latin typeface="+mn-lt"/>
              </a:rPr>
              <a:t> </a:t>
            </a:r>
            <a:r>
              <a:rPr lang="en-US" sz="5400" b="1" smtClean="0">
                <a:solidFill>
                  <a:srgbClr val="FFFF00"/>
                </a:solidFill>
                <a:latin typeface="+mn-lt"/>
              </a:rPr>
              <a:t>Ikrar </a:t>
            </a:r>
            <a:r>
              <a:rPr lang="en-US" sz="5400" b="1">
                <a:solidFill>
                  <a:srgbClr val="FFFF00"/>
                </a:solidFill>
                <a:latin typeface="+mn-lt"/>
              </a:rPr>
              <a:t>antara </a:t>
            </a:r>
            <a:r>
              <a:rPr lang="en-US" sz="5400" b="1" smtClean="0">
                <a:solidFill>
                  <a:srgbClr val="FFFF00"/>
                </a:solidFill>
                <a:latin typeface="+mn-lt"/>
              </a:rPr>
              <a:t>Ishak &amp; Abimelekh</a:t>
            </a:r>
            <a:r>
              <a:rPr lang="en-US" sz="5400" b="1" smtClean="0">
                <a:solidFill>
                  <a:srgbClr val="FFFF00"/>
                </a:solidFill>
                <a:latin typeface="+mn-lt"/>
                <a:ea typeface="+mn-ea"/>
                <a:cs typeface="+mn-cs"/>
              </a:rPr>
              <a:t/>
            </a:r>
            <a:br>
              <a:rPr lang="en-US" sz="5400" b="1" smtClean="0">
                <a:solidFill>
                  <a:srgbClr val="FFFF00"/>
                </a:solidFill>
                <a:latin typeface="+mn-lt"/>
                <a:ea typeface="+mn-ea"/>
                <a:cs typeface="+mn-cs"/>
              </a:rPr>
            </a:br>
            <a:r>
              <a:rPr lang="en-US" sz="5400" b="1" smtClean="0">
                <a:solidFill>
                  <a:srgbClr val="FFFF00"/>
                </a:solidFill>
                <a:latin typeface="+mn-lt"/>
                <a:ea typeface="+mn-ea"/>
                <a:cs typeface="+mn-cs"/>
              </a:rPr>
              <a:t/>
            </a:r>
            <a:br>
              <a:rPr lang="en-US" sz="5400" b="1" smtClean="0">
                <a:solidFill>
                  <a:srgbClr val="FFFF00"/>
                </a:solidFill>
                <a:latin typeface="+mn-lt"/>
                <a:ea typeface="+mn-ea"/>
                <a:cs typeface="+mn-cs"/>
              </a:rPr>
            </a:br>
            <a:r>
              <a:rPr lang="en-US" sz="4800" b="1" smtClean="0">
                <a:solidFill>
                  <a:schemeClr val="bg1"/>
                </a:solidFill>
                <a:latin typeface="+mn-lt"/>
                <a:ea typeface="+mn-ea"/>
                <a:cs typeface="+mn-cs"/>
              </a:rPr>
              <a:t>Mereka saling </a:t>
            </a:r>
            <a:r>
              <a:rPr lang="en-US" sz="4800" b="1" smtClean="0">
                <a:solidFill>
                  <a:schemeClr val="bg1"/>
                </a:solidFill>
                <a:latin typeface="+mn-lt"/>
              </a:rPr>
              <a:t>tidak </a:t>
            </a:r>
            <a:r>
              <a:rPr lang="en-US" sz="4800" b="1">
                <a:solidFill>
                  <a:schemeClr val="bg1"/>
                </a:solidFill>
                <a:latin typeface="+mn-lt"/>
              </a:rPr>
              <a:t>akan berbuat </a:t>
            </a:r>
            <a:r>
              <a:rPr lang="en-US" sz="4800" b="1" smtClean="0">
                <a:solidFill>
                  <a:schemeClr val="bg1"/>
                </a:solidFill>
                <a:latin typeface="+mn-lt"/>
              </a:rPr>
              <a:t>jahat. </a:t>
            </a:r>
            <a:br>
              <a:rPr lang="en-US" sz="4800" b="1" smtClean="0">
                <a:solidFill>
                  <a:schemeClr val="bg1"/>
                </a:solidFill>
                <a:latin typeface="+mn-lt"/>
              </a:rPr>
            </a:br>
            <a:r>
              <a:rPr lang="en-US" sz="4800" b="1" smtClean="0">
                <a:solidFill>
                  <a:schemeClr val="bg1"/>
                </a:solidFill>
                <a:latin typeface="+mn-lt"/>
              </a:rPr>
              <a:t>Mereka saling </a:t>
            </a:r>
            <a:r>
              <a:rPr lang="en-US" sz="4800" b="1">
                <a:solidFill>
                  <a:schemeClr val="bg1"/>
                </a:solidFill>
                <a:latin typeface="+mn-lt"/>
              </a:rPr>
              <a:t>berbuat baik </a:t>
            </a:r>
            <a:r>
              <a:rPr lang="en-US" sz="4800" b="1" smtClean="0">
                <a:solidFill>
                  <a:schemeClr val="bg1"/>
                </a:solidFill>
                <a:latin typeface="+mn-lt"/>
              </a:rPr>
              <a:t>dengan </a:t>
            </a:r>
            <a:r>
              <a:rPr lang="en-US" sz="4800" b="1">
                <a:solidFill>
                  <a:schemeClr val="bg1"/>
                </a:solidFill>
                <a:latin typeface="+mn-lt"/>
              </a:rPr>
              <a:t>damai. </a:t>
            </a:r>
            <a:r>
              <a:rPr lang="en-US" sz="4800" b="1" smtClean="0">
                <a:solidFill>
                  <a:srgbClr val="333333"/>
                </a:solidFill>
                <a:latin typeface="+mn-lt"/>
              </a:rPr>
              <a:t/>
            </a:r>
            <a:br>
              <a:rPr lang="en-US" sz="4800" b="1" smtClean="0">
                <a:solidFill>
                  <a:srgbClr val="333333"/>
                </a:solidFill>
                <a:latin typeface="+mn-lt"/>
              </a:rPr>
            </a:br>
            <a:r>
              <a:rPr lang="en-US" sz="4800" b="1" smtClean="0">
                <a:solidFill>
                  <a:srgbClr val="333333"/>
                </a:solidFill>
                <a:latin typeface="+mn-lt"/>
              </a:rPr>
              <a:t/>
            </a:r>
            <a:br>
              <a:rPr lang="en-US" sz="4800" b="1" smtClean="0">
                <a:solidFill>
                  <a:srgbClr val="333333"/>
                </a:solidFill>
                <a:latin typeface="+mn-lt"/>
              </a:rPr>
            </a:br>
            <a:r>
              <a:rPr lang="en-US" sz="4800" b="1" smtClean="0">
                <a:solidFill>
                  <a:schemeClr val="bg1"/>
                </a:solidFill>
                <a:latin typeface="+mn-lt"/>
              </a:rPr>
              <a:t>lalu </a:t>
            </a:r>
            <a:r>
              <a:rPr lang="en-US" sz="4800" b="1">
                <a:solidFill>
                  <a:schemeClr val="bg1"/>
                </a:solidFill>
                <a:latin typeface="+mn-lt"/>
              </a:rPr>
              <a:t>mereka pun makan dan </a:t>
            </a:r>
            <a:r>
              <a:rPr lang="en-US" sz="4800" b="1" smtClean="0">
                <a:solidFill>
                  <a:schemeClr val="bg1"/>
                </a:solidFill>
                <a:latin typeface="+mn-lt"/>
              </a:rPr>
              <a:t>minum.</a:t>
            </a:r>
            <a:br>
              <a:rPr lang="en-US" sz="4800" b="1" smtClean="0">
                <a:solidFill>
                  <a:schemeClr val="bg1"/>
                </a:solidFill>
                <a:latin typeface="+mn-lt"/>
              </a:rPr>
            </a:br>
            <a:r>
              <a:rPr lang="en-US" sz="4800" b="1" smtClean="0">
                <a:solidFill>
                  <a:schemeClr val="bg1"/>
                </a:solidFill>
                <a:latin typeface="+mn-lt"/>
              </a:rPr>
              <a:t/>
            </a:r>
            <a:br>
              <a:rPr lang="en-US" sz="4800" b="1" smtClean="0">
                <a:solidFill>
                  <a:schemeClr val="bg1"/>
                </a:solidFill>
                <a:latin typeface="+mn-lt"/>
              </a:rPr>
            </a:br>
            <a:r>
              <a:rPr lang="en-US" sz="4800" b="1" smtClean="0">
                <a:solidFill>
                  <a:schemeClr val="bg1"/>
                </a:solidFill>
                <a:latin typeface="+mn-lt"/>
              </a:rPr>
              <a:t>Mereka bersumpah </a:t>
            </a:r>
            <a:r>
              <a:rPr lang="en-US" sz="4800" b="1">
                <a:solidFill>
                  <a:schemeClr val="bg1"/>
                </a:solidFill>
                <a:latin typeface="+mn-lt"/>
              </a:rPr>
              <a:t>satu sama lain. </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39756169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mn-lt"/>
                <a:ea typeface="+mn-ea"/>
                <a:cs typeface="+mn-cs"/>
              </a:rPr>
              <a:t>Kej. </a:t>
            </a:r>
            <a:r>
              <a:rPr lang="en-US" sz="5400" b="1" smtClean="0">
                <a:solidFill>
                  <a:srgbClr val="FFFF00"/>
                </a:solidFill>
                <a:latin typeface="+mn-lt"/>
                <a:ea typeface="+mn-ea"/>
                <a:cs typeface="+mn-cs"/>
              </a:rPr>
              <a:t>26 /</a:t>
            </a:r>
            <a:r>
              <a:rPr lang="en-US" sz="5400" b="1">
                <a:solidFill>
                  <a:srgbClr val="FFFF00"/>
                </a:solidFill>
                <a:latin typeface="+mn-lt"/>
              </a:rPr>
              <a:t> </a:t>
            </a:r>
            <a:r>
              <a:rPr lang="en-US" sz="5400" b="1" smtClean="0">
                <a:solidFill>
                  <a:srgbClr val="FFFF00"/>
                </a:solidFill>
                <a:latin typeface="+mn-lt"/>
              </a:rPr>
              <a:t>Keluarga Esau VS Keluarga Ishak</a:t>
            </a:r>
            <a:br>
              <a:rPr lang="en-US" sz="5400" b="1" smtClean="0">
                <a:solidFill>
                  <a:srgbClr val="FFFF00"/>
                </a:solidFill>
                <a:latin typeface="+mn-lt"/>
              </a:rPr>
            </a:br>
            <a:r>
              <a:rPr lang="en-US" sz="5400" b="1" smtClean="0">
                <a:solidFill>
                  <a:srgbClr val="FFFF00"/>
                </a:solidFill>
                <a:latin typeface="+mn-lt"/>
                <a:ea typeface="+mn-ea"/>
                <a:cs typeface="+mn-cs"/>
              </a:rPr>
              <a:t/>
            </a:r>
            <a:br>
              <a:rPr lang="en-US" sz="5400" b="1" smtClean="0">
                <a:solidFill>
                  <a:srgbClr val="FFFF00"/>
                </a:solidFill>
                <a:latin typeface="+mn-lt"/>
                <a:ea typeface="+mn-ea"/>
                <a:cs typeface="+mn-cs"/>
              </a:rPr>
            </a:br>
            <a:r>
              <a:rPr lang="en-US" sz="4800" b="1" baseline="30000">
                <a:solidFill>
                  <a:schemeClr val="bg1"/>
                </a:solidFill>
                <a:latin typeface="+mn-lt"/>
              </a:rPr>
              <a:t>34</a:t>
            </a:r>
            <a:r>
              <a:rPr lang="en-US" sz="4800" b="1">
                <a:solidFill>
                  <a:schemeClr val="bg1"/>
                </a:solidFill>
                <a:latin typeface="+mn-lt"/>
              </a:rPr>
              <a:t>Ketika Esau berumur empat puluh tahun, dia memperisteri Yudit, anak Beeri, orang Het, dan Basmat anak Elon, orang Het. </a:t>
            </a:r>
            <a:r>
              <a:rPr lang="en-US" sz="4800" b="1" smtClean="0">
                <a:solidFill>
                  <a:schemeClr val="bg1"/>
                </a:solidFill>
                <a:latin typeface="+mn-lt"/>
              </a:rPr>
              <a:t/>
            </a:r>
            <a:br>
              <a:rPr lang="en-US" sz="4800" b="1" smtClean="0">
                <a:solidFill>
                  <a:schemeClr val="bg1"/>
                </a:solidFill>
                <a:latin typeface="+mn-lt"/>
              </a:rPr>
            </a:br>
            <a:r>
              <a:rPr lang="en-US" sz="4800" b="1" smtClean="0">
                <a:solidFill>
                  <a:schemeClr val="bg1"/>
                </a:solidFill>
                <a:latin typeface="+mn-lt"/>
              </a:rPr>
              <a:t/>
            </a:r>
            <a:br>
              <a:rPr lang="en-US" sz="4800" b="1" smtClean="0">
                <a:solidFill>
                  <a:schemeClr val="bg1"/>
                </a:solidFill>
                <a:latin typeface="+mn-lt"/>
              </a:rPr>
            </a:br>
            <a:r>
              <a:rPr lang="en-US" sz="4800" b="1" baseline="30000" smtClean="0">
                <a:solidFill>
                  <a:schemeClr val="bg1"/>
                </a:solidFill>
                <a:latin typeface="+mn-lt"/>
              </a:rPr>
              <a:t>35</a:t>
            </a:r>
            <a:r>
              <a:rPr lang="en-US" sz="4800" b="1" smtClean="0">
                <a:solidFill>
                  <a:schemeClr val="bg1"/>
                </a:solidFill>
                <a:latin typeface="+mn-lt"/>
              </a:rPr>
              <a:t>Kedua-dua </a:t>
            </a:r>
            <a:r>
              <a:rPr lang="en-US" sz="4800" b="1">
                <a:solidFill>
                  <a:schemeClr val="bg1"/>
                </a:solidFill>
                <a:latin typeface="+mn-lt"/>
              </a:rPr>
              <a:t>isterinya itu menimbulkan kegetiran dalam hati Ishak dan Ribka.</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2639297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a:solidFill>
                  <a:srgbClr val="FFFF00"/>
                </a:solidFill>
                <a:latin typeface="+mn-lt"/>
                <a:ea typeface="+mn-ea"/>
                <a:cs typeface="+mn-cs"/>
              </a:rPr>
              <a:t>Kej. </a:t>
            </a:r>
            <a:r>
              <a:rPr lang="en-US" sz="5400" b="1" smtClean="0">
                <a:solidFill>
                  <a:srgbClr val="FFFF00"/>
                </a:solidFill>
                <a:latin typeface="+mn-lt"/>
                <a:ea typeface="+mn-ea"/>
                <a:cs typeface="+mn-cs"/>
              </a:rPr>
              <a:t>28:9 /</a:t>
            </a:r>
            <a:r>
              <a:rPr lang="en-US" sz="5400" b="1">
                <a:solidFill>
                  <a:srgbClr val="FFFF00"/>
                </a:solidFill>
                <a:latin typeface="+mn-lt"/>
              </a:rPr>
              <a:t> </a:t>
            </a:r>
            <a:r>
              <a:rPr lang="en-US" sz="5400" b="1" smtClean="0">
                <a:solidFill>
                  <a:srgbClr val="FFFF00"/>
                </a:solidFill>
                <a:latin typeface="+mn-lt"/>
              </a:rPr>
              <a:t>Keluarga Esau</a:t>
            </a:r>
            <a:br>
              <a:rPr lang="en-US" sz="5400" b="1" smtClean="0">
                <a:solidFill>
                  <a:srgbClr val="FFFF00"/>
                </a:solidFill>
                <a:latin typeface="+mn-lt"/>
              </a:rPr>
            </a:br>
            <a:r>
              <a:rPr lang="en-US" sz="4800" b="1" smtClean="0">
                <a:solidFill>
                  <a:schemeClr val="bg1"/>
                </a:solidFill>
                <a:latin typeface="+mn-lt"/>
                <a:ea typeface="+mn-ea"/>
                <a:cs typeface="+mn-cs"/>
              </a:rPr>
              <a:t/>
            </a:r>
            <a:br>
              <a:rPr lang="en-US" sz="4800" b="1" smtClean="0">
                <a:solidFill>
                  <a:schemeClr val="bg1"/>
                </a:solidFill>
                <a:latin typeface="+mn-lt"/>
                <a:ea typeface="+mn-ea"/>
                <a:cs typeface="+mn-cs"/>
              </a:rPr>
            </a:br>
            <a:r>
              <a:rPr lang="en-US" sz="4800" b="1" baseline="30000">
                <a:solidFill>
                  <a:schemeClr val="bg1"/>
                </a:solidFill>
                <a:latin typeface="+mn-lt"/>
              </a:rPr>
              <a:t>9</a:t>
            </a:r>
            <a:r>
              <a:rPr lang="en-US" sz="4800" b="1">
                <a:solidFill>
                  <a:schemeClr val="bg1"/>
                </a:solidFill>
                <a:latin typeface="+mn-lt"/>
              </a:rPr>
              <a:t>Lalu Esau pergi kepada Ismael, dan mengambil Mahalat menjadi isterinya di samping isteri-isterinya yang lain. Mahalat ialah adik Nebayot, anak Ismael anak Abraham.</a:t>
            </a:r>
            <a:endParaRPr lang="en-US" sz="4800" b="1">
              <a:solidFill>
                <a:schemeClr val="bg1"/>
              </a:solidFill>
              <a:latin typeface="+mn-lt"/>
              <a:ea typeface="+mn-ea"/>
              <a:cs typeface="+mn-cs"/>
            </a:endParaRPr>
          </a:p>
        </p:txBody>
      </p:sp>
    </p:spTree>
    <p:extLst>
      <p:ext uri="{BB962C8B-B14F-4D97-AF65-F5344CB8AC3E}">
        <p14:creationId xmlns:p14="http://schemas.microsoft.com/office/powerpoint/2010/main" val="10621532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fi-FI" sz="5400" b="1" smtClean="0">
                <a:solidFill>
                  <a:srgbClr val="FFFF00"/>
                </a:solidFill>
                <a:latin typeface="Calibri" panose="020F0502020204030204"/>
                <a:ea typeface="+mn-ea"/>
                <a:cs typeface="+mn-cs"/>
              </a:rPr>
              <a:t>Perallisme / Kej.6:1-8</a:t>
            </a:r>
            <a:r>
              <a:rPr lang="fi-FI" sz="6600" b="1" smtClean="0">
                <a:solidFill>
                  <a:srgbClr val="FFFF00"/>
                </a:solidFill>
                <a:latin typeface="Calibri" panose="020F0502020204030204"/>
                <a:ea typeface="+mn-ea"/>
                <a:cs typeface="+mn-cs"/>
              </a:rPr>
              <a:t/>
            </a:r>
            <a:br>
              <a:rPr lang="fi-FI" sz="6600" b="1" smtClean="0">
                <a:solidFill>
                  <a:srgbClr val="FFFF00"/>
                </a:solidFill>
                <a:latin typeface="Calibri" panose="020F0502020204030204"/>
                <a:ea typeface="+mn-ea"/>
                <a:cs typeface="+mn-cs"/>
              </a:rPr>
            </a:br>
            <a:r>
              <a:rPr lang="fi-FI" sz="5400" b="1">
                <a:solidFill>
                  <a:schemeClr val="bg1"/>
                </a:solidFill>
                <a:latin typeface="Calibri" panose="020F0502020204030204"/>
                <a:ea typeface="+mn-ea"/>
                <a:cs typeface="+mn-cs"/>
              </a:rPr>
              <a:t>Teologi Kehilangan Tanah</a:t>
            </a:r>
            <a:br>
              <a:rPr lang="fi-FI" sz="5400" b="1">
                <a:solidFill>
                  <a:schemeClr val="bg1"/>
                </a:solidFill>
                <a:latin typeface="Calibri" panose="020F0502020204030204"/>
                <a:ea typeface="+mn-ea"/>
                <a:cs typeface="+mn-cs"/>
              </a:rPr>
            </a:br>
            <a:r>
              <a:rPr lang="fi-FI" sz="5400" b="1" smtClean="0">
                <a:solidFill>
                  <a:srgbClr val="00B0F0"/>
                </a:solidFill>
                <a:latin typeface="Calibri" panose="020F0502020204030204"/>
                <a:ea typeface="+mn-ea"/>
                <a:cs typeface="+mn-cs"/>
              </a:rPr>
              <a:t>Anak-anak Allah:</a:t>
            </a:r>
            <a:r>
              <a:rPr lang="fi-FI" sz="5400" b="1">
                <a:solidFill>
                  <a:srgbClr val="00B0F0"/>
                </a:solidFill>
                <a:latin typeface="Calibri" panose="020F0502020204030204"/>
                <a:ea typeface="+mn-ea"/>
                <a:cs typeface="+mn-cs"/>
              </a:rPr>
              <a:t/>
            </a:r>
            <a:br>
              <a:rPr lang="fi-FI" sz="5400" b="1">
                <a:solidFill>
                  <a:srgbClr val="00B0F0"/>
                </a:solidFill>
                <a:latin typeface="Calibri" panose="020F0502020204030204"/>
                <a:ea typeface="+mn-ea"/>
                <a:cs typeface="+mn-cs"/>
              </a:rPr>
            </a:br>
            <a:r>
              <a:rPr lang="fi-FI" sz="5400" b="1">
                <a:solidFill>
                  <a:srgbClr val="00B0F0"/>
                </a:solidFill>
                <a:latin typeface="Calibri" panose="020F0502020204030204"/>
                <a:ea typeface="+mn-ea"/>
                <a:cs typeface="+mn-cs"/>
              </a:rPr>
              <a:t>A</a:t>
            </a:r>
            <a:r>
              <a:rPr lang="fi-FI" sz="5400" b="1" smtClean="0">
                <a:solidFill>
                  <a:srgbClr val="00B0F0"/>
                </a:solidFill>
                <a:latin typeface="Calibri" panose="020F0502020204030204"/>
                <a:ea typeface="+mn-ea"/>
                <a:cs typeface="+mn-cs"/>
              </a:rPr>
              <a:t>nak </a:t>
            </a:r>
            <a:r>
              <a:rPr lang="fi-FI" sz="5400" b="1">
                <a:solidFill>
                  <a:srgbClr val="00B0F0"/>
                </a:solidFill>
                <a:latin typeface="Calibri" panose="020F0502020204030204"/>
                <a:ea typeface="+mn-ea"/>
                <a:cs typeface="+mn-cs"/>
              </a:rPr>
              <a:t>perempuan manusia:</a:t>
            </a:r>
            <a:br>
              <a:rPr lang="fi-FI" sz="5400" b="1">
                <a:solidFill>
                  <a:srgbClr val="00B0F0"/>
                </a:solidFill>
                <a:latin typeface="Calibri" panose="020F0502020204030204"/>
                <a:ea typeface="+mn-ea"/>
                <a:cs typeface="+mn-cs"/>
              </a:rPr>
            </a:br>
            <a:r>
              <a:rPr lang="fi-FI" sz="4800" b="1" smtClean="0">
                <a:solidFill>
                  <a:schemeClr val="bg1"/>
                </a:solidFill>
                <a:latin typeface="Calibri" panose="020F0502020204030204"/>
                <a:ea typeface="+mn-ea"/>
                <a:cs typeface="+mn-cs"/>
              </a:rPr>
              <a:t>Kej</a:t>
            </a:r>
            <a:r>
              <a:rPr lang="fi-FI" sz="4800" b="1">
                <a:solidFill>
                  <a:schemeClr val="bg1"/>
                </a:solidFill>
                <a:latin typeface="Calibri" panose="020F0502020204030204"/>
                <a:ea typeface="+mn-ea"/>
                <a:cs typeface="+mn-cs"/>
              </a:rPr>
              <a:t>. 6:2, </a:t>
            </a:r>
            <a:r>
              <a:rPr lang="fi-FI" sz="4800" b="1" smtClean="0">
                <a:solidFill>
                  <a:schemeClr val="bg1"/>
                </a:solidFill>
                <a:latin typeface="Calibri" panose="020F0502020204030204"/>
                <a:ea typeface="+mn-ea"/>
                <a:cs typeface="+mn-cs"/>
              </a:rPr>
              <a:t>anak-anak Allah </a:t>
            </a:r>
            <a:r>
              <a:rPr lang="fi-FI" sz="4800" b="1">
                <a:solidFill>
                  <a:srgbClr val="FF0000"/>
                </a:solidFill>
                <a:latin typeface="Calibri" panose="020F0502020204030204"/>
                <a:ea typeface="+mn-ea"/>
                <a:cs typeface="+mn-cs"/>
              </a:rPr>
              <a:t>melihat betapa elok paras rupa </a:t>
            </a:r>
            <a:r>
              <a:rPr lang="fi-FI" sz="4800" b="1">
                <a:solidFill>
                  <a:schemeClr val="bg1"/>
                </a:solidFill>
                <a:latin typeface="Calibri" panose="020F0502020204030204"/>
                <a:ea typeface="+mn-ea"/>
                <a:cs typeface="+mn-cs"/>
              </a:rPr>
              <a:t>anak perempuan manusia itu. Lalu mereka </a:t>
            </a:r>
            <a:r>
              <a:rPr lang="fi-FI" sz="4800" b="1">
                <a:solidFill>
                  <a:srgbClr val="FF0000"/>
                </a:solidFill>
                <a:latin typeface="Calibri" panose="020F0502020204030204"/>
                <a:ea typeface="+mn-ea"/>
                <a:cs typeface="+mn-cs"/>
              </a:rPr>
              <a:t>memperisteri </a:t>
            </a:r>
            <a:r>
              <a:rPr lang="fi-FI" sz="4800" b="1">
                <a:solidFill>
                  <a:schemeClr val="bg1"/>
                </a:solidFill>
                <a:latin typeface="Calibri" panose="020F0502020204030204"/>
                <a:ea typeface="+mn-ea"/>
                <a:cs typeface="+mn-cs"/>
              </a:rPr>
              <a:t>sesiapa </a:t>
            </a:r>
            <a:r>
              <a:rPr lang="fi-FI" sz="4800" b="1">
                <a:solidFill>
                  <a:srgbClr val="FF0000"/>
                </a:solidFill>
                <a:latin typeface="Calibri" panose="020F0502020204030204"/>
                <a:ea typeface="+mn-ea"/>
                <a:cs typeface="+mn-cs"/>
              </a:rPr>
              <a:t>sahaja</a:t>
            </a:r>
            <a:r>
              <a:rPr lang="fi-FI" sz="4800" b="1">
                <a:solidFill>
                  <a:schemeClr val="bg1"/>
                </a:solidFill>
                <a:latin typeface="Calibri" panose="020F0502020204030204"/>
                <a:ea typeface="+mn-ea"/>
                <a:cs typeface="+mn-cs"/>
              </a:rPr>
              <a:t> perempuan yang </a:t>
            </a:r>
            <a:r>
              <a:rPr lang="fi-FI" sz="4800" b="1">
                <a:solidFill>
                  <a:srgbClr val="FF0000"/>
                </a:solidFill>
                <a:latin typeface="Calibri" panose="020F0502020204030204"/>
                <a:ea typeface="+mn-ea"/>
                <a:cs typeface="+mn-cs"/>
              </a:rPr>
              <a:t>dipilih</a:t>
            </a:r>
            <a:r>
              <a:rPr lang="fi-FI" sz="4800" b="1">
                <a:solidFill>
                  <a:schemeClr val="bg1"/>
                </a:solidFill>
                <a:latin typeface="Calibri" panose="020F0502020204030204"/>
                <a:ea typeface="+mn-ea"/>
                <a:cs typeface="+mn-cs"/>
              </a:rPr>
              <a:t> mereka.</a:t>
            </a:r>
            <a:endParaRPr lang="en-US" sz="4800" b="1">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8315062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fi-FI" sz="5400" b="1" smtClean="0">
                <a:solidFill>
                  <a:srgbClr val="FFFF00"/>
                </a:solidFill>
                <a:latin typeface="Calibri" panose="020F0502020204030204"/>
                <a:ea typeface="+mn-ea"/>
                <a:cs typeface="+mn-cs"/>
              </a:rPr>
              <a:t>Orang Het</a:t>
            </a:r>
            <a:r>
              <a:rPr lang="fi-FI" sz="4800" b="1" smtClean="0">
                <a:solidFill>
                  <a:schemeClr val="bg1"/>
                </a:solidFill>
                <a:latin typeface="Calibri" panose="020F0502020204030204"/>
                <a:ea typeface="+mn-ea"/>
                <a:cs typeface="+mn-cs"/>
              </a:rPr>
              <a:t/>
            </a:r>
            <a:br>
              <a:rPr lang="fi-FI" sz="48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Orang Het adalah keturunan Sem (Kej 15:20).</a:t>
            </a:r>
            <a:br>
              <a:rPr lang="fi-FI" sz="48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Orang Het tinggal di kawasan Hebron (Kej 23:3-20) dan </a:t>
            </a:r>
            <a:r>
              <a:rPr lang="fi-FI" sz="4800" b="1">
                <a:solidFill>
                  <a:schemeClr val="bg1"/>
                </a:solidFill>
                <a:latin typeface="Calibri" panose="020F0502020204030204"/>
                <a:ea typeface="+mn-ea"/>
                <a:cs typeface="+mn-cs"/>
              </a:rPr>
              <a:t>di </a:t>
            </a:r>
            <a:r>
              <a:rPr lang="fi-FI" sz="4800" b="1" smtClean="0">
                <a:solidFill>
                  <a:schemeClr val="bg1"/>
                </a:solidFill>
                <a:latin typeface="Calibri" panose="020F0502020204030204"/>
                <a:ea typeface="+mn-ea"/>
                <a:cs typeface="+mn-cs"/>
              </a:rPr>
              <a:t>pergunungan di wilayah Kanaan (Bil 13:29).</a:t>
            </a:r>
            <a:br>
              <a:rPr lang="fi-FI" sz="4800" b="1" smtClean="0">
                <a:solidFill>
                  <a:schemeClr val="bg1"/>
                </a:solidFill>
                <a:latin typeface="Calibri" panose="020F0502020204030204"/>
                <a:ea typeface="+mn-ea"/>
                <a:cs typeface="+mn-cs"/>
              </a:rPr>
            </a:br>
            <a:r>
              <a:rPr lang="fi-FI" sz="4800" b="1" smtClean="0">
                <a:solidFill>
                  <a:schemeClr val="bg1"/>
                </a:solidFill>
                <a:latin typeface="Calibri" panose="020F0502020204030204"/>
                <a:ea typeface="+mn-ea"/>
                <a:cs typeface="+mn-cs"/>
              </a:rPr>
              <a:t>Orang Het paling berkuasa dari kaum-kaum yang tinggal di Kanaan (Yos. 1:4)</a:t>
            </a:r>
            <a:endParaRPr lang="en-US" sz="4800" b="1">
              <a:solidFill>
                <a:schemeClr val="bg1"/>
              </a:solidFill>
              <a:latin typeface="Calibri" panose="020F0502020204030204"/>
              <a:ea typeface="+mn-ea"/>
              <a:cs typeface="+mn-cs"/>
            </a:endParaRPr>
          </a:p>
        </p:txBody>
      </p:sp>
    </p:spTree>
    <p:extLst>
      <p:ext uri="{BB962C8B-B14F-4D97-AF65-F5344CB8AC3E}">
        <p14:creationId xmlns:p14="http://schemas.microsoft.com/office/powerpoint/2010/main" val="34220198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בָרַךְ</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5400" b="1" smtClean="0">
                <a:solidFill>
                  <a:srgbClr val="FFFF00"/>
                </a:solidFill>
                <a:latin typeface="+mn-lt"/>
                <a:ea typeface="+mn-ea"/>
                <a:cs typeface="+mn-cs"/>
              </a:rPr>
              <a:t>Kej. 27</a:t>
            </a:r>
            <a:endParaRPr lang="en-US" sz="5400" b="1">
              <a:solidFill>
                <a:srgbClr val="FFFF00"/>
              </a:solidFill>
              <a:latin typeface="+mn-lt"/>
              <a:ea typeface="+mn-ea"/>
              <a:cs typeface="+mn-cs"/>
            </a:endParaRPr>
          </a:p>
        </p:txBody>
      </p:sp>
    </p:spTree>
    <p:extLst>
      <p:ext uri="{BB962C8B-B14F-4D97-AF65-F5344CB8AC3E}">
        <p14:creationId xmlns:p14="http://schemas.microsoft.com/office/powerpoint/2010/main" val="4254180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6000" b="1" smtClean="0">
                <a:solidFill>
                  <a:srgbClr val="FFFF00"/>
                </a:solidFill>
                <a:latin typeface="Calibri" panose="020F0502020204030204"/>
                <a:ea typeface="+mn-ea"/>
                <a:cs typeface="+mn-cs"/>
              </a:rPr>
              <a:t>Doa Ishak (Perjanjian Kerajaan)</a:t>
            </a:r>
            <a:r>
              <a:rPr lang="fi-FI" sz="5400" b="1" smtClean="0">
                <a:solidFill>
                  <a:schemeClr val="bg1"/>
                </a:solidFill>
                <a:latin typeface="Calibri" panose="020F0502020204030204"/>
                <a:ea typeface="+mn-ea"/>
                <a:cs typeface="+mn-cs"/>
              </a:rPr>
              <a:t/>
            </a:r>
            <a:br>
              <a:rPr lang="fi-FI" sz="5400" b="1" smtClean="0">
                <a:solidFill>
                  <a:schemeClr val="bg1"/>
                </a:solidFill>
                <a:latin typeface="Calibri" panose="020F0502020204030204"/>
                <a:ea typeface="+mn-ea"/>
                <a:cs typeface="+mn-cs"/>
              </a:rPr>
            </a:br>
            <a:r>
              <a:rPr lang="en-US" sz="3600" b="1">
                <a:solidFill>
                  <a:srgbClr val="FFC000"/>
                </a:solidFill>
                <a:latin typeface="+mn-lt"/>
              </a:rPr>
              <a:t>"Sesungguhnya, bau anakku ini</a:t>
            </a:r>
            <a:br>
              <a:rPr lang="en-US" sz="3600" b="1">
                <a:solidFill>
                  <a:srgbClr val="FFC000"/>
                </a:solidFill>
                <a:latin typeface="+mn-lt"/>
              </a:rPr>
            </a:br>
            <a:r>
              <a:rPr lang="en-US" sz="3600" b="1">
                <a:solidFill>
                  <a:srgbClr val="FFC000"/>
                </a:solidFill>
                <a:latin typeface="+mn-lt"/>
              </a:rPr>
              <a:t>seperti bau padang yang diberkati Tuhan.</a:t>
            </a:r>
            <a:br>
              <a:rPr lang="en-US" sz="3600" b="1">
                <a:solidFill>
                  <a:srgbClr val="FFC000"/>
                </a:solidFill>
                <a:latin typeface="+mn-lt"/>
              </a:rPr>
            </a:br>
            <a:r>
              <a:rPr lang="en-US" sz="3600" b="1" baseline="30000">
                <a:solidFill>
                  <a:srgbClr val="FFC000"/>
                </a:solidFill>
                <a:latin typeface="+mn-lt"/>
              </a:rPr>
              <a:t>28</a:t>
            </a:r>
            <a:r>
              <a:rPr lang="en-US" sz="3600" b="1">
                <a:solidFill>
                  <a:srgbClr val="FFC000"/>
                </a:solidFill>
                <a:latin typeface="+mn-lt"/>
              </a:rPr>
              <a:t>Kiranya Allah mengurniakan kepadamu embun dari langit,</a:t>
            </a:r>
            <a:br>
              <a:rPr lang="en-US" sz="3600" b="1">
                <a:solidFill>
                  <a:srgbClr val="FFC000"/>
                </a:solidFill>
                <a:latin typeface="+mn-lt"/>
              </a:rPr>
            </a:br>
            <a:r>
              <a:rPr lang="en-US" sz="3600" b="1">
                <a:solidFill>
                  <a:srgbClr val="FFC000"/>
                </a:solidFill>
                <a:latin typeface="+mn-lt"/>
              </a:rPr>
              <a:t>tempat-tempat yang subur di bumi,</a:t>
            </a:r>
            <a:br>
              <a:rPr lang="en-US" sz="3600" b="1">
                <a:solidFill>
                  <a:srgbClr val="FFC000"/>
                </a:solidFill>
                <a:latin typeface="+mn-lt"/>
              </a:rPr>
            </a:br>
            <a:r>
              <a:rPr lang="en-US" sz="3600" b="1">
                <a:solidFill>
                  <a:srgbClr val="FFC000"/>
                </a:solidFill>
                <a:latin typeface="+mn-lt"/>
              </a:rPr>
              <a:t>serta gandum dan air anggur yang berlimpahan.</a:t>
            </a:r>
            <a:r>
              <a:rPr lang="en-US" sz="3600" b="1">
                <a:solidFill>
                  <a:schemeClr val="bg1"/>
                </a:solidFill>
                <a:latin typeface="+mn-lt"/>
              </a:rPr>
              <a:t/>
            </a:r>
            <a:br>
              <a:rPr lang="en-US" sz="3600" b="1">
                <a:solidFill>
                  <a:schemeClr val="bg1"/>
                </a:solidFill>
                <a:latin typeface="+mn-lt"/>
              </a:rPr>
            </a:br>
            <a:r>
              <a:rPr lang="en-US" sz="3600" b="1" baseline="30000" smtClean="0">
                <a:solidFill>
                  <a:schemeClr val="bg1"/>
                </a:solidFill>
                <a:latin typeface="+mn-lt"/>
              </a:rPr>
              <a:t>29</a:t>
            </a:r>
            <a:r>
              <a:rPr lang="en-US" sz="3600" b="1" smtClean="0">
                <a:solidFill>
                  <a:schemeClr val="bg1"/>
                </a:solidFill>
                <a:latin typeface="+mn-lt"/>
              </a:rPr>
              <a:t>Semoga </a:t>
            </a:r>
            <a:r>
              <a:rPr lang="en-US" sz="3600" b="1">
                <a:solidFill>
                  <a:schemeClr val="bg1"/>
                </a:solidFill>
                <a:latin typeface="+mn-lt"/>
              </a:rPr>
              <a:t>bangsa-bangsa </a:t>
            </a:r>
            <a:r>
              <a:rPr lang="en-US" sz="3600" b="1">
                <a:solidFill>
                  <a:srgbClr val="FFFF00"/>
                </a:solidFill>
                <a:latin typeface="+mn-lt"/>
              </a:rPr>
              <a:t>takluk</a:t>
            </a:r>
            <a:r>
              <a:rPr lang="en-US" sz="3600" b="1">
                <a:solidFill>
                  <a:schemeClr val="bg1"/>
                </a:solidFill>
                <a:latin typeface="+mn-lt"/>
              </a:rPr>
              <a:t> kepadamu,</a:t>
            </a:r>
            <a:br>
              <a:rPr lang="en-US" sz="3600" b="1">
                <a:solidFill>
                  <a:schemeClr val="bg1"/>
                </a:solidFill>
                <a:latin typeface="+mn-lt"/>
              </a:rPr>
            </a:br>
            <a:r>
              <a:rPr lang="en-US" sz="3600" b="1">
                <a:solidFill>
                  <a:schemeClr val="bg1"/>
                </a:solidFill>
                <a:latin typeface="+mn-lt"/>
              </a:rPr>
              <a:t>dan suku-suku bangsa </a:t>
            </a:r>
            <a:r>
              <a:rPr lang="en-US" sz="3600" b="1">
                <a:solidFill>
                  <a:srgbClr val="FFFF00"/>
                </a:solidFill>
                <a:latin typeface="+mn-lt"/>
              </a:rPr>
              <a:t>tunduk</a:t>
            </a:r>
            <a:r>
              <a:rPr lang="en-US" sz="3600" b="1">
                <a:solidFill>
                  <a:schemeClr val="bg1"/>
                </a:solidFill>
                <a:latin typeface="+mn-lt"/>
              </a:rPr>
              <a:t> kepadamu.</a:t>
            </a:r>
            <a:br>
              <a:rPr lang="en-US" sz="3600" b="1">
                <a:solidFill>
                  <a:schemeClr val="bg1"/>
                </a:solidFill>
                <a:latin typeface="+mn-lt"/>
              </a:rPr>
            </a:br>
            <a:r>
              <a:rPr lang="en-US" sz="3600" b="1">
                <a:solidFill>
                  <a:schemeClr val="bg1"/>
                </a:solidFill>
                <a:latin typeface="+mn-lt"/>
              </a:rPr>
              <a:t>Jadilah </a:t>
            </a:r>
            <a:r>
              <a:rPr lang="en-US" sz="3600" b="1">
                <a:solidFill>
                  <a:srgbClr val="FFFF00"/>
                </a:solidFill>
                <a:latin typeface="+mn-lt"/>
              </a:rPr>
              <a:t>tuan</a:t>
            </a:r>
            <a:r>
              <a:rPr lang="en-US" sz="3600" b="1">
                <a:solidFill>
                  <a:schemeClr val="bg1"/>
                </a:solidFill>
                <a:latin typeface="+mn-lt"/>
              </a:rPr>
              <a:t> atas saudara-saudaramu,</a:t>
            </a:r>
            <a:br>
              <a:rPr lang="en-US" sz="3600" b="1">
                <a:solidFill>
                  <a:schemeClr val="bg1"/>
                </a:solidFill>
                <a:latin typeface="+mn-lt"/>
              </a:rPr>
            </a:br>
            <a:r>
              <a:rPr lang="en-US" sz="3600" b="1">
                <a:solidFill>
                  <a:schemeClr val="bg1"/>
                </a:solidFill>
                <a:latin typeface="+mn-lt"/>
              </a:rPr>
              <a:t>dan semoga anak-anak ibumu tunduk kepadamu.</a:t>
            </a:r>
            <a:br>
              <a:rPr lang="en-US" sz="3600" b="1">
                <a:solidFill>
                  <a:schemeClr val="bg1"/>
                </a:solidFill>
                <a:latin typeface="+mn-lt"/>
              </a:rPr>
            </a:br>
            <a:r>
              <a:rPr lang="en-US" sz="3600" b="1">
                <a:solidFill>
                  <a:schemeClr val="bg1"/>
                </a:solidFill>
                <a:latin typeface="+mn-lt"/>
              </a:rPr>
              <a:t>Terkutuklah orang yang mengutuk kamu,</a:t>
            </a:r>
            <a:br>
              <a:rPr lang="en-US" sz="3600" b="1">
                <a:solidFill>
                  <a:schemeClr val="bg1"/>
                </a:solidFill>
                <a:latin typeface="+mn-lt"/>
              </a:rPr>
            </a:br>
            <a:r>
              <a:rPr lang="en-US" sz="3600" b="1">
                <a:solidFill>
                  <a:schemeClr val="bg1"/>
                </a:solidFill>
                <a:latin typeface="+mn-lt"/>
              </a:rPr>
              <a:t>dan diberkatilah orang yang memberkatimu."</a:t>
            </a:r>
            <a:endParaRPr lang="en-US" b="1">
              <a:solidFill>
                <a:schemeClr val="bg1"/>
              </a:solidFill>
              <a:latin typeface="+mn-lt"/>
              <a:ea typeface="+mn-ea"/>
              <a:cs typeface="+mn-cs"/>
            </a:endParaRPr>
          </a:p>
        </p:txBody>
      </p:sp>
    </p:spTree>
    <p:extLst>
      <p:ext uri="{BB962C8B-B14F-4D97-AF65-F5344CB8AC3E}">
        <p14:creationId xmlns:p14="http://schemas.microsoft.com/office/powerpoint/2010/main" val="1128131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altLang="ko-KR" sz="5400" b="1" smtClean="0">
                <a:solidFill>
                  <a:srgbClr val="FFFF00"/>
                </a:solidFill>
                <a:latin typeface="Calibri" panose="020F0502020204030204"/>
                <a:ea typeface="+mn-ea"/>
                <a:cs typeface="+mn-cs"/>
              </a:rPr>
              <a:t>Gambaran Alitabiah tentang Abraham, Ishak dan Yakub</a:t>
            </a:r>
            <a:r>
              <a:rPr lang="en-US" altLang="ko-KR" sz="3200" b="1">
                <a:solidFill>
                  <a:srgbClr val="FFFF00"/>
                </a:solidFill>
                <a:latin typeface="Calibri" panose="020F0502020204030204"/>
                <a:ea typeface="+mn-ea"/>
                <a:cs typeface="+mn-cs"/>
              </a:rPr>
              <a:t/>
            </a:r>
            <a:br>
              <a:rPr lang="en-US" altLang="ko-KR" sz="3200" b="1">
                <a:solidFill>
                  <a:srgbClr val="FFFF00"/>
                </a:solidFill>
                <a:latin typeface="Calibri" panose="020F0502020204030204"/>
                <a:ea typeface="+mn-ea"/>
                <a:cs typeface="+mn-cs"/>
              </a:rPr>
            </a:br>
            <a:r>
              <a:rPr lang="en-US" altLang="ko-KR" sz="4800" b="1" smtClean="0">
                <a:solidFill>
                  <a:srgbClr val="FFFF00"/>
                </a:solidFill>
                <a:latin typeface="Calibri" panose="020F0502020204030204"/>
                <a:ea typeface="+mn-ea"/>
                <a:cs typeface="+mn-cs"/>
              </a:rPr>
              <a:t/>
            </a:r>
            <a:br>
              <a:rPr lang="en-US" altLang="ko-KR" sz="4800" b="1" smtClean="0">
                <a:solidFill>
                  <a:srgbClr val="FFFF00"/>
                </a:solidFill>
                <a:latin typeface="Calibri" panose="020F0502020204030204"/>
                <a:ea typeface="+mn-ea"/>
                <a:cs typeface="+mn-cs"/>
              </a:rPr>
            </a:br>
            <a:r>
              <a:rPr lang="en-US" altLang="ko-KR" sz="4800" b="1" smtClean="0">
                <a:solidFill>
                  <a:schemeClr val="bg1"/>
                </a:solidFill>
                <a:latin typeface="Calibri" panose="020F0502020204030204"/>
                <a:ea typeface="+mn-ea"/>
                <a:cs typeface="+mn-cs"/>
              </a:rPr>
              <a:t>Abraham: Bapa Leluhur  Iman Umat Percaya</a:t>
            </a:r>
            <a:br>
              <a:rPr lang="en-US" altLang="ko-KR" sz="4800" b="1" smtClean="0">
                <a:solidFill>
                  <a:schemeClr val="bg1"/>
                </a:solidFill>
                <a:latin typeface="Calibri" panose="020F0502020204030204"/>
                <a:ea typeface="+mn-ea"/>
                <a:cs typeface="+mn-cs"/>
              </a:rPr>
            </a:br>
            <a:r>
              <a:rPr lang="en-US" altLang="ko-KR" sz="4800" b="1" smtClean="0">
                <a:solidFill>
                  <a:srgbClr val="FFC000"/>
                </a:solidFill>
                <a:latin typeface="Calibri" panose="020F0502020204030204"/>
                <a:ea typeface="+mn-ea"/>
                <a:cs typeface="+mn-cs"/>
              </a:rPr>
              <a:t/>
            </a:r>
            <a:br>
              <a:rPr lang="en-US" altLang="ko-KR" sz="4800" b="1" smtClean="0">
                <a:solidFill>
                  <a:srgbClr val="FFC000"/>
                </a:solidFill>
                <a:latin typeface="Calibri" panose="020F0502020204030204"/>
                <a:ea typeface="+mn-ea"/>
                <a:cs typeface="+mn-cs"/>
              </a:rPr>
            </a:br>
            <a:r>
              <a:rPr lang="en-US" altLang="ko-KR" sz="4800" b="1" smtClean="0">
                <a:solidFill>
                  <a:srgbClr val="FFFF00"/>
                </a:solidFill>
                <a:latin typeface="Calibri" panose="020F0502020204030204"/>
                <a:ea typeface="+mn-ea"/>
                <a:cs typeface="+mn-cs"/>
              </a:rPr>
              <a:t>Ishak : Ketaanan</a:t>
            </a:r>
            <a:r>
              <a:rPr lang="en-US" altLang="ko-KR" sz="4800" b="1" smtClean="0">
                <a:solidFill>
                  <a:srgbClr val="FFC000"/>
                </a:solidFill>
                <a:latin typeface="Calibri" panose="020F0502020204030204"/>
                <a:ea typeface="+mn-ea"/>
                <a:cs typeface="+mn-cs"/>
              </a:rPr>
              <a:t/>
            </a:r>
            <a:br>
              <a:rPr lang="en-US" altLang="ko-KR" sz="4800" b="1" smtClean="0">
                <a:solidFill>
                  <a:srgbClr val="FFC000"/>
                </a:solidFill>
                <a:latin typeface="Calibri" panose="020F0502020204030204"/>
                <a:ea typeface="+mn-ea"/>
                <a:cs typeface="+mn-cs"/>
              </a:rPr>
            </a:br>
            <a:r>
              <a:rPr lang="en-US" altLang="ko-KR" sz="4800" b="1" smtClean="0">
                <a:solidFill>
                  <a:srgbClr val="FFC000"/>
                </a:solidFill>
                <a:latin typeface="Calibri" panose="020F0502020204030204"/>
                <a:ea typeface="+mn-ea"/>
                <a:cs typeface="+mn-cs"/>
              </a:rPr>
              <a:t/>
            </a:r>
            <a:br>
              <a:rPr lang="en-US" altLang="ko-KR" sz="4800" b="1" smtClean="0">
                <a:solidFill>
                  <a:srgbClr val="FFC000"/>
                </a:solidFill>
                <a:latin typeface="Calibri" panose="020F0502020204030204"/>
                <a:ea typeface="+mn-ea"/>
                <a:cs typeface="+mn-cs"/>
              </a:rPr>
            </a:br>
            <a:r>
              <a:rPr lang="en-US" altLang="ko-KR" sz="4800" b="1" smtClean="0">
                <a:solidFill>
                  <a:srgbClr val="FFC000"/>
                </a:solidFill>
                <a:latin typeface="Calibri" panose="020F0502020204030204"/>
                <a:ea typeface="+mn-ea"/>
                <a:cs typeface="+mn-cs"/>
              </a:rPr>
              <a:t>Yakub : Pengudusan</a:t>
            </a:r>
            <a:endParaRPr lang="en-US" sz="4800" b="1">
              <a:solidFill>
                <a:srgbClr val="FFFF00"/>
              </a:solidFill>
              <a:latin typeface="Calibri" panose="020F0502020204030204"/>
              <a:ea typeface="+mn-ea"/>
              <a:cs typeface="+mn-cs"/>
            </a:endParaRPr>
          </a:p>
        </p:txBody>
      </p:sp>
    </p:spTree>
    <p:extLst>
      <p:ext uri="{BB962C8B-B14F-4D97-AF65-F5344CB8AC3E}">
        <p14:creationId xmlns:p14="http://schemas.microsoft.com/office/powerpoint/2010/main" val="31198946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6000" b="1">
                <a:solidFill>
                  <a:srgbClr val="FFFF00"/>
                </a:solidFill>
                <a:latin typeface="Calibri" panose="020F0502020204030204"/>
                <a:ea typeface="+mn-ea"/>
                <a:cs typeface="+mn-cs"/>
              </a:rPr>
              <a:t>Kej. </a:t>
            </a:r>
            <a:r>
              <a:rPr lang="fi-FI" sz="6000" b="1" smtClean="0">
                <a:solidFill>
                  <a:srgbClr val="FFFF00"/>
                </a:solidFill>
                <a:latin typeface="Calibri" panose="020F0502020204030204"/>
                <a:ea typeface="+mn-ea"/>
                <a:cs typeface="+mn-cs"/>
              </a:rPr>
              <a:t>28:3 / Doa Ishak (Rasmi)</a:t>
            </a:r>
            <a:br>
              <a:rPr lang="fi-FI" sz="6000" b="1" smtClean="0">
                <a:solidFill>
                  <a:srgbClr val="FFFF00"/>
                </a:solidFill>
                <a:latin typeface="Calibri" panose="020F0502020204030204"/>
                <a:ea typeface="+mn-ea"/>
                <a:cs typeface="+mn-cs"/>
              </a:rPr>
            </a:br>
            <a:r>
              <a:rPr lang="en-US" b="1" baseline="30000" smtClean="0">
                <a:solidFill>
                  <a:schemeClr val="bg1"/>
                </a:solidFill>
                <a:latin typeface="+mn-lt"/>
              </a:rPr>
              <a:t>3</a:t>
            </a:r>
            <a:r>
              <a:rPr lang="en-US" b="1" smtClean="0">
                <a:solidFill>
                  <a:schemeClr val="bg1"/>
                </a:solidFill>
                <a:latin typeface="+mn-lt"/>
              </a:rPr>
              <a:t>Semoga </a:t>
            </a:r>
            <a:r>
              <a:rPr lang="en-US" b="1">
                <a:solidFill>
                  <a:schemeClr val="bg1"/>
                </a:solidFill>
                <a:latin typeface="+mn-lt"/>
              </a:rPr>
              <a:t>Allah Yang Maha Kuasa memberkati kamu, membuat kamu beranak cucu, dan memperbanyak </a:t>
            </a:r>
            <a:r>
              <a:rPr lang="en-US" b="1">
                <a:solidFill>
                  <a:srgbClr val="FFFF00"/>
                </a:solidFill>
                <a:latin typeface="+mn-lt"/>
              </a:rPr>
              <a:t>bilangan keturunanmu</a:t>
            </a:r>
            <a:r>
              <a:rPr lang="en-US" b="1">
                <a:solidFill>
                  <a:schemeClr val="bg1"/>
                </a:solidFill>
                <a:latin typeface="+mn-lt"/>
              </a:rPr>
              <a:t>, sehingga kamu menjadi </a:t>
            </a:r>
            <a:r>
              <a:rPr lang="en-US" b="1">
                <a:solidFill>
                  <a:srgbClr val="FFFF00"/>
                </a:solidFill>
                <a:latin typeface="+mn-lt"/>
              </a:rPr>
              <a:t>satu bangsa yang besar.</a:t>
            </a:r>
            <a:r>
              <a:rPr lang="en-US" b="1">
                <a:solidFill>
                  <a:schemeClr val="bg1"/>
                </a:solidFill>
                <a:latin typeface="+mn-lt"/>
              </a:rPr>
              <a:t> </a:t>
            </a:r>
            <a:r>
              <a:rPr lang="en-US" b="1" baseline="30000" smtClean="0">
                <a:solidFill>
                  <a:schemeClr val="bg1"/>
                </a:solidFill>
                <a:latin typeface="+mn-lt"/>
              </a:rPr>
              <a:t>4</a:t>
            </a:r>
            <a:r>
              <a:rPr lang="en-US" b="1" smtClean="0">
                <a:solidFill>
                  <a:schemeClr val="bg1"/>
                </a:solidFill>
                <a:latin typeface="+mn-lt"/>
              </a:rPr>
              <a:t>Semoga </a:t>
            </a:r>
            <a:r>
              <a:rPr lang="en-US" b="1">
                <a:solidFill>
                  <a:schemeClr val="bg1"/>
                </a:solidFill>
                <a:latin typeface="+mn-lt"/>
              </a:rPr>
              <a:t>Dia mengurniakan berkat Abraham kepadamu dan kepada keturunanmu, sehingga kamu mewarisi </a:t>
            </a:r>
            <a:r>
              <a:rPr lang="en-US" b="1">
                <a:solidFill>
                  <a:srgbClr val="FFFF00"/>
                </a:solidFill>
                <a:latin typeface="+mn-lt"/>
              </a:rPr>
              <a:t>negeri tempat kamu tinggal </a:t>
            </a:r>
            <a:r>
              <a:rPr lang="en-US" b="1">
                <a:solidFill>
                  <a:schemeClr val="bg1"/>
                </a:solidFill>
                <a:latin typeface="+mn-lt"/>
              </a:rPr>
              <a:t>sebagai pendatang ini, </a:t>
            </a:r>
            <a:r>
              <a:rPr lang="en-US" b="1">
                <a:solidFill>
                  <a:srgbClr val="FFFF00"/>
                </a:solidFill>
                <a:latin typeface="+mn-lt"/>
              </a:rPr>
              <a:t>iaitu negeri yang telah dikurniakan Allah kepada Abraham</a:t>
            </a:r>
            <a:r>
              <a:rPr lang="en-US" b="1">
                <a:solidFill>
                  <a:schemeClr val="bg1"/>
                </a:solidFill>
                <a:latin typeface="+mn-lt"/>
              </a:rPr>
              <a:t>." </a:t>
            </a:r>
            <a:endParaRPr lang="en-US" b="1">
              <a:solidFill>
                <a:schemeClr val="bg1"/>
              </a:solidFill>
              <a:latin typeface="+mn-lt"/>
              <a:ea typeface="+mn-ea"/>
              <a:cs typeface="+mn-cs"/>
            </a:endParaRPr>
          </a:p>
        </p:txBody>
      </p:sp>
    </p:spTree>
    <p:extLst>
      <p:ext uri="{BB962C8B-B14F-4D97-AF65-F5344CB8AC3E}">
        <p14:creationId xmlns:p14="http://schemas.microsoft.com/office/powerpoint/2010/main" val="535349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6000" b="1">
                <a:solidFill>
                  <a:srgbClr val="FFFF00"/>
                </a:solidFill>
                <a:latin typeface="Calibri" panose="020F0502020204030204"/>
                <a:ea typeface="+mn-ea"/>
                <a:cs typeface="+mn-cs"/>
              </a:rPr>
              <a:t>Kej. </a:t>
            </a:r>
            <a:r>
              <a:rPr lang="fi-FI" sz="6000" b="1" smtClean="0">
                <a:solidFill>
                  <a:srgbClr val="FFFF00"/>
                </a:solidFill>
                <a:latin typeface="Calibri" panose="020F0502020204030204"/>
                <a:ea typeface="+mn-ea"/>
                <a:cs typeface="+mn-cs"/>
              </a:rPr>
              <a:t>28:1 / Doa Ishak (Rasmi)</a:t>
            </a:r>
            <a:br>
              <a:rPr lang="fi-FI" sz="6000" b="1" smtClean="0">
                <a:solidFill>
                  <a:srgbClr val="FFFF00"/>
                </a:solidFill>
                <a:latin typeface="Calibri" panose="020F0502020204030204"/>
                <a:ea typeface="+mn-ea"/>
                <a:cs typeface="+mn-cs"/>
              </a:rPr>
            </a:br>
            <a:r>
              <a:rPr lang="fi-FI" sz="6000" b="1" smtClean="0">
                <a:solidFill>
                  <a:srgbClr val="FFFF00"/>
                </a:solidFill>
                <a:latin typeface="Calibri" panose="020F0502020204030204"/>
                <a:ea typeface="+mn-ea"/>
                <a:cs typeface="+mn-cs"/>
              </a:rPr>
              <a:t/>
            </a:r>
            <a:br>
              <a:rPr lang="fi-FI" sz="6000" b="1" smtClean="0">
                <a:solidFill>
                  <a:srgbClr val="FFFF00"/>
                </a:solidFill>
                <a:latin typeface="Calibri" panose="020F0502020204030204"/>
                <a:ea typeface="+mn-ea"/>
                <a:cs typeface="+mn-cs"/>
              </a:rPr>
            </a:br>
            <a:r>
              <a:rPr lang="fi-FI" sz="4800" b="1" smtClean="0">
                <a:solidFill>
                  <a:schemeClr val="bg1"/>
                </a:solidFill>
                <a:latin typeface="+mn-lt"/>
              </a:rPr>
              <a:t>Kej</a:t>
            </a:r>
            <a:r>
              <a:rPr lang="fi-FI" sz="4800" b="1">
                <a:solidFill>
                  <a:schemeClr val="bg1"/>
                </a:solidFill>
                <a:latin typeface="+mn-lt"/>
              </a:rPr>
              <a:t>. 28:1 – 1 .... </a:t>
            </a:r>
            <a:r>
              <a:rPr lang="fi-FI" sz="4800">
                <a:solidFill>
                  <a:schemeClr val="bg1"/>
                </a:solidFill>
                <a:latin typeface="+mn-lt"/>
              </a:rPr>
              <a:t>"</a:t>
            </a:r>
            <a:r>
              <a:rPr lang="fi-FI" sz="4800" b="1">
                <a:solidFill>
                  <a:schemeClr val="bg1"/>
                </a:solidFill>
                <a:latin typeface="+mn-lt"/>
              </a:rPr>
              <a:t>Kamu tidak boleh memperisteri mana-mana antara wanita Kanaan</a:t>
            </a:r>
            <a:r>
              <a:rPr lang="fi-FI" sz="4800" b="1" smtClean="0">
                <a:solidFill>
                  <a:schemeClr val="bg1"/>
                </a:solidFill>
                <a:latin typeface="+mn-lt"/>
              </a:rPr>
              <a:t>.</a:t>
            </a:r>
            <a:br>
              <a:rPr lang="fi-FI" sz="4800" b="1" smtClean="0">
                <a:solidFill>
                  <a:schemeClr val="bg1"/>
                </a:solidFill>
                <a:latin typeface="+mn-lt"/>
              </a:rPr>
            </a:br>
            <a:r>
              <a:rPr lang="fi-FI" sz="4800" b="1">
                <a:solidFill>
                  <a:schemeClr val="bg1"/>
                </a:solidFill>
                <a:latin typeface="+mn-lt"/>
              </a:rPr>
              <a:t/>
            </a:r>
            <a:br>
              <a:rPr lang="fi-FI" sz="4800" b="1">
                <a:solidFill>
                  <a:schemeClr val="bg1"/>
                </a:solidFill>
                <a:latin typeface="+mn-lt"/>
              </a:rPr>
            </a:br>
            <a:r>
              <a:rPr lang="fi-FI" sz="4800" b="1" smtClean="0">
                <a:solidFill>
                  <a:schemeClr val="bg1"/>
                </a:solidFill>
                <a:latin typeface="+mn-lt"/>
              </a:rPr>
              <a:t>Kej. 15:16 - </a:t>
            </a:r>
            <a:r>
              <a:rPr lang="en-US" sz="4800" b="1" baseline="30000">
                <a:solidFill>
                  <a:schemeClr val="bg1"/>
                </a:solidFill>
                <a:latin typeface="+mn-lt"/>
              </a:rPr>
              <a:t>16</a:t>
            </a:r>
            <a:r>
              <a:rPr lang="en-US" sz="4800" b="1">
                <a:solidFill>
                  <a:schemeClr val="bg1"/>
                </a:solidFill>
                <a:latin typeface="+mn-lt"/>
              </a:rPr>
              <a:t>Keturunan yang keempat akan kembali ke sini, kerana kejahatan orang Amori belum mencapai tahap puncaknya."</a:t>
            </a:r>
          </a:p>
        </p:txBody>
      </p:sp>
    </p:spTree>
    <p:extLst>
      <p:ext uri="{BB962C8B-B14F-4D97-AF65-F5344CB8AC3E}">
        <p14:creationId xmlns:p14="http://schemas.microsoft.com/office/powerpoint/2010/main" val="38547895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5400" b="1" smtClean="0">
                <a:solidFill>
                  <a:srgbClr val="FFFF00"/>
                </a:solidFill>
                <a:latin typeface="Calibri" panose="020F0502020204030204"/>
                <a:ea typeface="+mn-ea"/>
                <a:cs typeface="+mn-cs"/>
              </a:rPr>
              <a:t>Gambaran Alkitabiah 3 tokoh</a:t>
            </a:r>
            <a:br>
              <a:rPr lang="fi-FI" sz="5400" b="1" smtClean="0">
                <a:solidFill>
                  <a:srgbClr val="FFFF00"/>
                </a:solidFill>
                <a:latin typeface="Calibri" panose="020F0502020204030204"/>
                <a:ea typeface="+mn-ea"/>
                <a:cs typeface="+mn-cs"/>
              </a:rPr>
            </a:br>
            <a:r>
              <a:rPr lang="fi-FI" sz="5400" b="1" smtClean="0">
                <a:solidFill>
                  <a:srgbClr val="FFFF00"/>
                </a:solidFill>
                <a:latin typeface="Calibri" panose="020F0502020204030204"/>
                <a:ea typeface="+mn-ea"/>
                <a:cs typeface="+mn-cs"/>
              </a:rPr>
              <a:t/>
            </a:r>
            <a:br>
              <a:rPr lang="fi-FI" sz="5400" b="1" smtClean="0">
                <a:solidFill>
                  <a:srgbClr val="FFFF00"/>
                </a:solidFill>
                <a:latin typeface="Calibri" panose="020F0502020204030204"/>
                <a:ea typeface="+mn-ea"/>
                <a:cs typeface="+mn-cs"/>
              </a:rPr>
            </a:br>
            <a:r>
              <a:rPr lang="en-US" sz="4800" b="1" smtClean="0">
                <a:solidFill>
                  <a:schemeClr val="bg1"/>
                </a:solidFill>
                <a:latin typeface="+mn-lt"/>
              </a:rPr>
              <a:t>Abrhama : Leluhur Iman Umat percaya</a:t>
            </a:r>
            <a:br>
              <a:rPr lang="en-US" sz="4800" b="1" smtClean="0">
                <a:solidFill>
                  <a:schemeClr val="bg1"/>
                </a:solidFill>
                <a:latin typeface="+mn-lt"/>
              </a:rPr>
            </a:br>
            <a:r>
              <a:rPr lang="en-US" sz="4800" b="1">
                <a:solidFill>
                  <a:schemeClr val="bg1"/>
                </a:solidFill>
                <a:latin typeface="+mn-lt"/>
              </a:rPr>
              <a:t/>
            </a:r>
            <a:br>
              <a:rPr lang="en-US" sz="4800" b="1">
                <a:solidFill>
                  <a:schemeClr val="bg1"/>
                </a:solidFill>
                <a:latin typeface="+mn-lt"/>
              </a:rPr>
            </a:br>
            <a:r>
              <a:rPr lang="en-US" sz="4800" b="1" smtClean="0">
                <a:solidFill>
                  <a:schemeClr val="bg1"/>
                </a:solidFill>
                <a:latin typeface="+mn-lt"/>
              </a:rPr>
              <a:t>Isahk : Ketaatan Iman</a:t>
            </a:r>
            <a:br>
              <a:rPr lang="en-US" sz="4800" b="1" smtClean="0">
                <a:solidFill>
                  <a:schemeClr val="bg1"/>
                </a:solidFill>
                <a:latin typeface="+mn-lt"/>
              </a:rPr>
            </a:br>
            <a:r>
              <a:rPr lang="en-US" sz="4800" b="1">
                <a:solidFill>
                  <a:schemeClr val="bg1"/>
                </a:solidFill>
                <a:latin typeface="+mn-lt"/>
              </a:rPr>
              <a:t/>
            </a:r>
            <a:br>
              <a:rPr lang="en-US" sz="4800" b="1">
                <a:solidFill>
                  <a:schemeClr val="bg1"/>
                </a:solidFill>
                <a:latin typeface="+mn-lt"/>
              </a:rPr>
            </a:br>
            <a:r>
              <a:rPr lang="en-US" sz="4800" b="1" smtClean="0">
                <a:solidFill>
                  <a:schemeClr val="bg1"/>
                </a:solidFill>
                <a:latin typeface="+mn-lt"/>
              </a:rPr>
              <a:t>Yakub : Pengudusan Iman</a:t>
            </a:r>
            <a:endParaRPr lang="en-US" sz="4800" b="1">
              <a:solidFill>
                <a:schemeClr val="bg1"/>
              </a:solidFill>
              <a:latin typeface="+mn-lt"/>
            </a:endParaRPr>
          </a:p>
        </p:txBody>
      </p:sp>
    </p:spTree>
    <p:extLst>
      <p:ext uri="{BB962C8B-B14F-4D97-AF65-F5344CB8AC3E}">
        <p14:creationId xmlns:p14="http://schemas.microsoft.com/office/powerpoint/2010/main" val="9930421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5400" b="1" smtClean="0">
                <a:solidFill>
                  <a:srgbClr val="FFFF00"/>
                </a:solidFill>
                <a:latin typeface="Calibri" panose="020F0502020204030204"/>
                <a:ea typeface="+mn-ea"/>
                <a:cs typeface="+mn-cs"/>
              </a:rPr>
              <a:t>Ishak : Ketaatan Iman</a:t>
            </a:r>
            <a:br>
              <a:rPr lang="fi-FI" sz="5400" b="1" smtClean="0">
                <a:solidFill>
                  <a:srgbClr val="FFFF00"/>
                </a:solidFill>
                <a:latin typeface="Calibri" panose="020F0502020204030204"/>
                <a:ea typeface="+mn-ea"/>
                <a:cs typeface="+mn-cs"/>
              </a:rPr>
            </a:br>
            <a:r>
              <a:rPr lang="fi-FI" sz="4000" b="1" smtClean="0">
                <a:solidFill>
                  <a:srgbClr val="FFFF00"/>
                </a:solidFill>
                <a:latin typeface="Calibri" panose="020F0502020204030204"/>
                <a:ea typeface="+mn-ea"/>
                <a:cs typeface="+mn-cs"/>
              </a:rPr>
              <a:t/>
            </a:r>
            <a:br>
              <a:rPr lang="fi-FI" sz="4000" b="1" smtClean="0">
                <a:solidFill>
                  <a:srgbClr val="FFFF00"/>
                </a:solidFill>
                <a:latin typeface="Calibri" panose="020F0502020204030204"/>
                <a:ea typeface="+mn-ea"/>
                <a:cs typeface="+mn-cs"/>
              </a:rPr>
            </a:br>
            <a:r>
              <a:rPr lang="fi-FI" sz="4800" b="1" smtClean="0">
                <a:solidFill>
                  <a:srgbClr val="FFFF00"/>
                </a:solidFill>
                <a:latin typeface="Calibri" panose="020F0502020204030204"/>
                <a:ea typeface="+mn-ea"/>
                <a:cs typeface="+mn-cs"/>
              </a:rPr>
              <a:t>1. Membersembahkan Ishak sebagai korban</a:t>
            </a:r>
            <a:r>
              <a:rPr lang="fi-FI" sz="4800" b="1">
                <a:solidFill>
                  <a:srgbClr val="FFFF00"/>
                </a:solidFill>
                <a:latin typeface="Calibri" panose="020F0502020204030204"/>
                <a:ea typeface="+mn-ea"/>
                <a:cs typeface="+mn-cs"/>
              </a:rPr>
              <a:t/>
            </a:r>
            <a:br>
              <a:rPr lang="fi-FI" sz="4800" b="1">
                <a:solidFill>
                  <a:srgbClr val="FFFF00"/>
                </a:solidFill>
                <a:latin typeface="Calibri" panose="020F0502020204030204"/>
                <a:ea typeface="+mn-ea"/>
                <a:cs typeface="+mn-cs"/>
              </a:rPr>
            </a:br>
            <a:r>
              <a:rPr lang="fi-FI" sz="4000" b="1" smtClean="0">
                <a:solidFill>
                  <a:srgbClr val="FFFF00"/>
                </a:solidFill>
                <a:latin typeface="Calibri" panose="020F0502020204030204"/>
                <a:ea typeface="+mn-ea"/>
                <a:cs typeface="+mn-cs"/>
              </a:rPr>
              <a:t/>
            </a:r>
            <a:br>
              <a:rPr lang="fi-FI" sz="4000" b="1" smtClean="0">
                <a:solidFill>
                  <a:srgbClr val="FFFF00"/>
                </a:solidFill>
                <a:latin typeface="Calibri" panose="020F0502020204030204"/>
                <a:ea typeface="+mn-ea"/>
                <a:cs typeface="+mn-cs"/>
              </a:rPr>
            </a:br>
            <a:r>
              <a:rPr lang="fi-FI" sz="4800" b="1" smtClean="0">
                <a:solidFill>
                  <a:srgbClr val="FFFF00"/>
                </a:solidFill>
                <a:latin typeface="Calibri" panose="020F0502020204030204"/>
                <a:ea typeface="+mn-ea"/>
                <a:cs typeface="+mn-cs"/>
              </a:rPr>
              <a:t>2. Menyambuat Isteri secara pasif</a:t>
            </a:r>
            <a:br>
              <a:rPr lang="fi-FI" sz="4800" b="1" smtClean="0">
                <a:solidFill>
                  <a:srgbClr val="FFFF00"/>
                </a:solidFill>
                <a:latin typeface="Calibri" panose="020F0502020204030204"/>
                <a:ea typeface="+mn-ea"/>
                <a:cs typeface="+mn-cs"/>
              </a:rPr>
            </a:br>
            <a:r>
              <a:rPr lang="fi-FI" sz="4000" b="1">
                <a:solidFill>
                  <a:srgbClr val="FFFF00"/>
                </a:solidFill>
                <a:latin typeface="Calibri" panose="020F0502020204030204"/>
                <a:ea typeface="+mn-ea"/>
                <a:cs typeface="+mn-cs"/>
              </a:rPr>
              <a:t/>
            </a:r>
            <a:br>
              <a:rPr lang="fi-FI" sz="4000" b="1">
                <a:solidFill>
                  <a:srgbClr val="FFFF00"/>
                </a:solidFill>
                <a:latin typeface="Calibri" panose="020F0502020204030204"/>
                <a:ea typeface="+mn-ea"/>
                <a:cs typeface="+mn-cs"/>
              </a:rPr>
            </a:br>
            <a:r>
              <a:rPr lang="fi-FI" sz="4800" b="1" smtClean="0">
                <a:solidFill>
                  <a:srgbClr val="FFFF00"/>
                </a:solidFill>
                <a:latin typeface="Calibri" panose="020F0502020204030204"/>
                <a:ea typeface="+mn-ea"/>
                <a:cs typeface="+mn-cs"/>
              </a:rPr>
              <a:t>3. Menggali perigi-perigi</a:t>
            </a:r>
            <a:r>
              <a:rPr lang="fi-FI" sz="4800" b="1">
                <a:solidFill>
                  <a:srgbClr val="FFFF00"/>
                </a:solidFill>
                <a:latin typeface="Calibri" panose="020F0502020204030204"/>
                <a:ea typeface="+mn-ea"/>
                <a:cs typeface="+mn-cs"/>
              </a:rPr>
              <a:t/>
            </a:r>
            <a:br>
              <a:rPr lang="fi-FI" sz="4800" b="1">
                <a:solidFill>
                  <a:srgbClr val="FFFF00"/>
                </a:solidFill>
                <a:latin typeface="Calibri" panose="020F0502020204030204"/>
                <a:ea typeface="+mn-ea"/>
                <a:cs typeface="+mn-cs"/>
              </a:rPr>
            </a:br>
            <a:r>
              <a:rPr lang="fi-FI" sz="4000" b="1" smtClean="0">
                <a:solidFill>
                  <a:srgbClr val="FFFF00"/>
                </a:solidFill>
                <a:latin typeface="Calibri" panose="020F0502020204030204"/>
                <a:ea typeface="+mn-ea"/>
                <a:cs typeface="+mn-cs"/>
              </a:rPr>
              <a:t/>
            </a:r>
            <a:br>
              <a:rPr lang="fi-FI" sz="4000" b="1" smtClean="0">
                <a:solidFill>
                  <a:srgbClr val="FFFF00"/>
                </a:solidFill>
                <a:latin typeface="Calibri" panose="020F0502020204030204"/>
                <a:ea typeface="+mn-ea"/>
                <a:cs typeface="+mn-cs"/>
              </a:rPr>
            </a:br>
            <a:r>
              <a:rPr lang="fi-FI" sz="4800" b="1" smtClean="0">
                <a:solidFill>
                  <a:srgbClr val="FFFF00"/>
                </a:solidFill>
                <a:latin typeface="Calibri" panose="020F0502020204030204"/>
                <a:ea typeface="+mn-ea"/>
                <a:cs typeface="+mn-cs"/>
              </a:rPr>
              <a:t>4. Memberkati Yakub secara rasmi </a:t>
            </a:r>
            <a:br>
              <a:rPr lang="fi-FI" sz="4800" b="1" smtClean="0">
                <a:solidFill>
                  <a:srgbClr val="FFFF00"/>
                </a:solidFill>
                <a:latin typeface="Calibri" panose="020F0502020204030204"/>
                <a:ea typeface="+mn-ea"/>
                <a:cs typeface="+mn-cs"/>
              </a:rPr>
            </a:br>
            <a:r>
              <a:rPr lang="fi-FI" sz="4800" b="1" smtClean="0">
                <a:solidFill>
                  <a:schemeClr val="bg1"/>
                </a:solidFill>
                <a:latin typeface="Calibri" panose="020F0502020204030204"/>
                <a:ea typeface="+mn-ea"/>
                <a:cs typeface="+mn-cs"/>
              </a:rPr>
              <a:t>Ketaatan Ishak yang paling klimaks</a:t>
            </a:r>
            <a:endParaRPr lang="en-US" sz="4000" b="1">
              <a:solidFill>
                <a:schemeClr val="bg1"/>
              </a:solidFill>
              <a:latin typeface="+mn-lt"/>
            </a:endParaRPr>
          </a:p>
        </p:txBody>
      </p:sp>
    </p:spTree>
    <p:extLst>
      <p:ext uri="{BB962C8B-B14F-4D97-AF65-F5344CB8AC3E}">
        <p14:creationId xmlns:p14="http://schemas.microsoft.com/office/powerpoint/2010/main" val="21197141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 פַּדֶּ֣נָֽה אֲרָ֔ם</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FF00"/>
                </a:solidFill>
                <a:effectLst/>
                <a:uLnTx/>
                <a:uFillTx/>
                <a:latin typeface="Calibri" panose="020F0502020204030204"/>
                <a:ea typeface="+mj-ea"/>
                <a:cs typeface="+mj-cs"/>
              </a:rPr>
              <a:t>Kej. 29-31</a:t>
            </a:r>
            <a:endPar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7624716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pic>
        <p:nvPicPr>
          <p:cNvPr id="6" name="그림 5"/>
          <p:cNvPicPr>
            <a:picLocks noChangeAspect="1"/>
          </p:cNvPicPr>
          <p:nvPr/>
        </p:nvPicPr>
        <p:blipFill rotWithShape="1">
          <a:blip r:embed="rId4"/>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4"/>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4"/>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4"/>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Pergunungan Gilead</a:t>
            </a:r>
            <a:endParaRPr lang="en-US" sz="2000" b="1">
              <a:solidFill>
                <a:schemeClr val="tx1"/>
              </a:solidFill>
            </a:endParaRP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Ramot di Gilead</a:t>
            </a:r>
            <a:endParaRPr lang="en-US" sz="2000" b="1">
              <a:solidFill>
                <a:schemeClr val="tx1"/>
              </a:solidFill>
            </a:endParaRP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Yabok(Pniel)</a:t>
            </a:r>
            <a:endParaRPr lang="en-US" sz="2000" b="1">
              <a:solidFill>
                <a:schemeClr val="tx1"/>
              </a:solidFill>
            </a:endParaRPr>
          </a:p>
        </p:txBody>
      </p:sp>
      <p:sp>
        <p:nvSpPr>
          <p:cNvPr id="39" name="아래쪽 화살표 38"/>
          <p:cNvSpPr/>
          <p:nvPr/>
        </p:nvSpPr>
        <p:spPr>
          <a:xfrm rot="1815343" flipH="1">
            <a:off x="3127824" y="5018785"/>
            <a:ext cx="102971" cy="174722"/>
          </a:xfrm>
          <a:prstGeom prst="downArrow">
            <a:avLst/>
          </a:pr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Sikhem</a:t>
            </a:r>
            <a:endParaRPr lang="en-US" sz="2000" b="1">
              <a:solidFill>
                <a:schemeClr val="tx1"/>
              </a:solidFill>
            </a:endParaRPr>
          </a:p>
        </p:txBody>
      </p:sp>
      <p:sp>
        <p:nvSpPr>
          <p:cNvPr id="15" name="오른쪽 화살표 6"/>
          <p:cNvSpPr/>
          <p:nvPr/>
        </p:nvSpPr>
        <p:spPr>
          <a:xfrm rot="18042035">
            <a:off x="2126145" y="5713155"/>
            <a:ext cx="714886" cy="200383"/>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직사각형 1"/>
          <p:cNvSpPr/>
          <p:nvPr/>
        </p:nvSpPr>
        <p:spPr>
          <a:xfrm>
            <a:off x="1490496" y="5244918"/>
            <a:ext cx="733926" cy="2239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t>(Lus)</a:t>
            </a:r>
            <a:endParaRPr lang="en-US" sz="2000" b="1"/>
          </a:p>
        </p:txBody>
      </p:sp>
    </p:spTree>
    <p:extLst>
      <p:ext uri="{BB962C8B-B14F-4D97-AF65-F5344CB8AC3E}">
        <p14:creationId xmlns:p14="http://schemas.microsoft.com/office/powerpoint/2010/main" val="40329435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rPr>
              <a:t>בֵֽית־אֵ֖ל</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
        <p:nvSpPr>
          <p:cNvPr id="3"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FF00"/>
                </a:solidFill>
                <a:effectLst/>
                <a:uLnTx/>
                <a:uFillTx/>
                <a:latin typeface="Calibri" panose="020F0502020204030204"/>
                <a:ea typeface="+mj-ea"/>
                <a:cs typeface="+mj-cs"/>
              </a:rPr>
              <a:t>Kej. 28-10-222</a:t>
            </a:r>
            <a:endPar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6516750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Kej. </a:t>
            </a:r>
            <a:r>
              <a:rPr lang="fi-FI" sz="4800" b="1" smtClean="0">
                <a:solidFill>
                  <a:srgbClr val="FFFF00"/>
                </a:solidFill>
                <a:latin typeface="Calibri" panose="020F0502020204030204"/>
                <a:ea typeface="+mn-ea"/>
                <a:cs typeface="+mn-cs"/>
              </a:rPr>
              <a:t>28:13-15 / Perjanjian Tuhan dan Yakub</a:t>
            </a:r>
            <a:r>
              <a:rPr lang="fi-FI" sz="6000" b="1" smtClean="0">
                <a:solidFill>
                  <a:srgbClr val="FFFF00"/>
                </a:solidFill>
                <a:latin typeface="Calibri" panose="020F0502020204030204"/>
                <a:ea typeface="+mn-ea"/>
                <a:cs typeface="+mn-cs"/>
              </a:rPr>
              <a:t/>
            </a:r>
            <a:br>
              <a:rPr lang="fi-FI" sz="6000" b="1" smtClean="0">
                <a:solidFill>
                  <a:srgbClr val="FFFF00"/>
                </a:solidFill>
                <a:latin typeface="Calibri" panose="020F0502020204030204"/>
                <a:ea typeface="+mn-ea"/>
                <a:cs typeface="+mn-cs"/>
              </a:rPr>
            </a:br>
            <a:r>
              <a:rPr lang="en-US" sz="3600" b="1" baseline="30000" smtClean="0">
                <a:solidFill>
                  <a:schemeClr val="bg1"/>
                </a:solidFill>
                <a:latin typeface="+mn-lt"/>
              </a:rPr>
              <a:t>13</a:t>
            </a:r>
            <a:r>
              <a:rPr lang="en-US" sz="3600" b="1" smtClean="0">
                <a:solidFill>
                  <a:schemeClr val="bg1"/>
                </a:solidFill>
                <a:latin typeface="+mn-lt"/>
              </a:rPr>
              <a:t>Tampak </a:t>
            </a:r>
            <a:r>
              <a:rPr lang="en-US" sz="3600" b="1">
                <a:solidFill>
                  <a:schemeClr val="bg1"/>
                </a:solidFill>
                <a:latin typeface="+mn-lt"/>
              </a:rPr>
              <a:t>pula Tuhan berdiri di sisi Yakub dan berfirman, "Akulah Tuhan, Allah Abraham, datukmu, dan Allah Ishak. </a:t>
            </a:r>
            <a:r>
              <a:rPr lang="en-US" sz="3600" b="1">
                <a:solidFill>
                  <a:srgbClr val="FF0000"/>
                </a:solidFill>
                <a:latin typeface="+mn-lt"/>
              </a:rPr>
              <a:t>Tanah tempat kamu berbaring ini akan Kuberikan kepadamu dan kepada keturunanmu.</a:t>
            </a:r>
            <a:r>
              <a:rPr lang="en-US" sz="3600" b="1">
                <a:solidFill>
                  <a:schemeClr val="bg1"/>
                </a:solidFill>
                <a:latin typeface="+mn-lt"/>
              </a:rPr>
              <a:t> </a:t>
            </a:r>
            <a:r>
              <a:rPr lang="en-US" sz="3600" b="1" baseline="30000" smtClean="0">
                <a:solidFill>
                  <a:srgbClr val="FF0000"/>
                </a:solidFill>
                <a:latin typeface="+mn-lt"/>
              </a:rPr>
              <a:t>14</a:t>
            </a:r>
            <a:r>
              <a:rPr lang="en-US" sz="3600" b="1" smtClean="0">
                <a:solidFill>
                  <a:srgbClr val="FF0000"/>
                </a:solidFill>
                <a:latin typeface="+mn-lt"/>
              </a:rPr>
              <a:t>Keturunanmu </a:t>
            </a:r>
            <a:r>
              <a:rPr lang="en-US" sz="3600" b="1">
                <a:solidFill>
                  <a:srgbClr val="FF0000"/>
                </a:solidFill>
                <a:latin typeface="+mn-lt"/>
              </a:rPr>
              <a:t>akan menjadi begitu ramai sebagaimana debu tanah, dan kamu akan berkembang ke barat, ke timur, ke utara, dan ke selatan. </a:t>
            </a:r>
            <a:r>
              <a:rPr lang="en-US" sz="3600" b="1">
                <a:solidFill>
                  <a:schemeClr val="bg1"/>
                </a:solidFill>
                <a:latin typeface="+mn-lt"/>
              </a:rPr>
              <a:t>Melalui kamu dan melalui keturunanmu semua kaum bangsa di bumi akan memperoleh berkat. </a:t>
            </a:r>
            <a:r>
              <a:rPr lang="en-US" sz="3600" b="1" baseline="30000">
                <a:solidFill>
                  <a:schemeClr val="bg1"/>
                </a:solidFill>
                <a:latin typeface="+mn-lt"/>
              </a:rPr>
              <a:t>15</a:t>
            </a:r>
            <a:r>
              <a:rPr lang="en-US" sz="3600" b="1">
                <a:solidFill>
                  <a:schemeClr val="bg1"/>
                </a:solidFill>
                <a:latin typeface="+mn-lt"/>
              </a:rPr>
              <a:t>Sesungguhnya, Aku menyertai kamu dan akan menjaga kamu ke mana-mana pun kamu pergi. Aku akan membawa kamu kembali ke negeri ini, kerana Aku tidak akan meninggalkan kamu sampai Aku melaksanakan apa yang telah Kujanjikan kepadamu."</a:t>
            </a:r>
            <a:endParaRPr lang="en-US" sz="4000" b="1">
              <a:solidFill>
                <a:schemeClr val="bg1"/>
              </a:solidFill>
              <a:latin typeface="+mn-lt"/>
            </a:endParaRPr>
          </a:p>
        </p:txBody>
      </p:sp>
    </p:spTree>
    <p:extLst>
      <p:ext uri="{BB962C8B-B14F-4D97-AF65-F5344CB8AC3E}">
        <p14:creationId xmlns:p14="http://schemas.microsoft.com/office/powerpoint/2010/main" val="1189995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fi-FI" sz="4800" b="1">
                <a:solidFill>
                  <a:srgbClr val="FFFF00"/>
                </a:solidFill>
                <a:latin typeface="Calibri" panose="020F0502020204030204"/>
                <a:ea typeface="+mn-ea"/>
                <a:cs typeface="+mn-cs"/>
              </a:rPr>
              <a:t>Kej. </a:t>
            </a:r>
            <a:r>
              <a:rPr lang="fi-FI" sz="4800" b="1" smtClean="0">
                <a:solidFill>
                  <a:srgbClr val="FFFF00"/>
                </a:solidFill>
                <a:latin typeface="Calibri" panose="020F0502020204030204"/>
                <a:ea typeface="+mn-ea"/>
                <a:cs typeface="+mn-cs"/>
              </a:rPr>
              <a:t>28:13-15 / Perjanjian Tuhan dan Yakub</a:t>
            </a:r>
            <a:r>
              <a:rPr lang="fi-FI" sz="6000" b="1" smtClean="0">
                <a:solidFill>
                  <a:srgbClr val="FFFF00"/>
                </a:solidFill>
                <a:latin typeface="Calibri" panose="020F0502020204030204"/>
                <a:ea typeface="+mn-ea"/>
                <a:cs typeface="+mn-cs"/>
              </a:rPr>
              <a:t/>
            </a:r>
            <a:br>
              <a:rPr lang="fi-FI" sz="6000" b="1" smtClean="0">
                <a:solidFill>
                  <a:srgbClr val="FFFF00"/>
                </a:solidFill>
                <a:latin typeface="Calibri" panose="020F0502020204030204"/>
                <a:ea typeface="+mn-ea"/>
                <a:cs typeface="+mn-cs"/>
              </a:rPr>
            </a:br>
            <a:r>
              <a:rPr lang="en-US" b="1" baseline="30000">
                <a:solidFill>
                  <a:schemeClr val="bg1"/>
                </a:solidFill>
                <a:latin typeface="+mn-lt"/>
              </a:rPr>
              <a:t>17</a:t>
            </a:r>
            <a:r>
              <a:rPr lang="en-US" b="1">
                <a:solidFill>
                  <a:schemeClr val="bg1"/>
                </a:solidFill>
                <a:latin typeface="+mn-lt"/>
              </a:rPr>
              <a:t>Dia menjadi takut lalu berkata, "Betapa menggerunkan tempat ini! Ini tidak lain daripada Rumah Allah! Dan ini pintu gerbang syurga!"</a:t>
            </a:r>
            <a:br>
              <a:rPr lang="en-US" b="1">
                <a:solidFill>
                  <a:schemeClr val="bg1"/>
                </a:solidFill>
                <a:latin typeface="+mn-lt"/>
              </a:rPr>
            </a:br>
            <a:r>
              <a:rPr lang="en-US" b="1" baseline="30000">
                <a:solidFill>
                  <a:schemeClr val="bg1"/>
                </a:solidFill>
                <a:latin typeface="+mn-lt"/>
              </a:rPr>
              <a:t>18</a:t>
            </a:r>
            <a:r>
              <a:rPr lang="en-US" b="1">
                <a:solidFill>
                  <a:schemeClr val="bg1"/>
                </a:solidFill>
                <a:latin typeface="+mn-lt"/>
              </a:rPr>
              <a:t>Keesokan harinya Yakub bangun pagi-pagi. Dia mengambil batu yang dijadikan bantalnya lalu mendirikannya menjadi sebuah tugu dan menuangkan minyak ke atas tugu itu. </a:t>
            </a:r>
            <a:r>
              <a:rPr lang="en-US" b="1" smtClean="0">
                <a:solidFill>
                  <a:schemeClr val="bg1"/>
                </a:solidFill>
                <a:latin typeface="+mn-lt"/>
              </a:rPr>
              <a:t/>
            </a:r>
            <a:br>
              <a:rPr lang="en-US" b="1" smtClean="0">
                <a:solidFill>
                  <a:schemeClr val="bg1"/>
                </a:solidFill>
                <a:latin typeface="+mn-lt"/>
              </a:rPr>
            </a:br>
            <a:r>
              <a:rPr lang="en-US" b="1" baseline="30000" smtClean="0">
                <a:solidFill>
                  <a:schemeClr val="bg1"/>
                </a:solidFill>
                <a:latin typeface="+mn-lt"/>
              </a:rPr>
              <a:t>22</a:t>
            </a:r>
            <a:r>
              <a:rPr lang="en-US" b="1" smtClean="0">
                <a:solidFill>
                  <a:schemeClr val="bg1"/>
                </a:solidFill>
                <a:latin typeface="+mn-lt"/>
              </a:rPr>
              <a:t>….</a:t>
            </a:r>
            <a:r>
              <a:rPr lang="en-US" sz="4000" b="1" smtClean="0">
                <a:solidFill>
                  <a:srgbClr val="00B0F0"/>
                </a:solidFill>
                <a:latin typeface="+mn-lt"/>
              </a:rPr>
              <a:t>Aku </a:t>
            </a:r>
            <a:r>
              <a:rPr lang="en-US" sz="4000" b="1">
                <a:solidFill>
                  <a:srgbClr val="00B0F0"/>
                </a:solidFill>
                <a:latin typeface="+mn-lt"/>
              </a:rPr>
              <a:t>akan mempersembahkan kepada-Mu </a:t>
            </a:r>
            <a:r>
              <a:rPr lang="en-US" sz="4000" b="1">
                <a:solidFill>
                  <a:srgbClr val="FFFF00"/>
                </a:solidFill>
                <a:latin typeface="+mn-lt"/>
              </a:rPr>
              <a:t>sepersepuluh </a:t>
            </a:r>
            <a:r>
              <a:rPr lang="en-US" sz="4000" b="1">
                <a:solidFill>
                  <a:srgbClr val="00B0F0"/>
                </a:solidFill>
                <a:latin typeface="+mn-lt"/>
              </a:rPr>
              <a:t>daripada segala sesuatu yang Kaukurniakan kepadaku."</a:t>
            </a:r>
            <a:endParaRPr lang="en-US" sz="3600" b="1">
              <a:solidFill>
                <a:srgbClr val="00B0F0"/>
              </a:solidFill>
              <a:latin typeface="+mn-lt"/>
            </a:endParaRPr>
          </a:p>
        </p:txBody>
      </p:sp>
    </p:spTree>
    <p:extLst>
      <p:ext uri="{BB962C8B-B14F-4D97-AF65-F5344CB8AC3E}">
        <p14:creationId xmlns:p14="http://schemas.microsoft.com/office/powerpoint/2010/main" val="28695357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it-IT" sz="5400" b="1" smtClean="0">
                <a:solidFill>
                  <a:srgbClr val="FFFF00"/>
                </a:solidFill>
                <a:latin typeface="Calibri" panose="020F0502020204030204"/>
                <a:ea typeface="+mn-ea"/>
                <a:cs typeface="+mn-cs"/>
              </a:rPr>
              <a:t>Tangga </a:t>
            </a:r>
            <a:r>
              <a:rPr lang="it-IT" sz="5400" b="1">
                <a:solidFill>
                  <a:srgbClr val="FFFF00"/>
                </a:solidFill>
                <a:latin typeface="Calibri" panose="020F0502020204030204"/>
                <a:ea typeface="+mn-ea"/>
                <a:cs typeface="+mn-cs"/>
              </a:rPr>
              <a:t>yang terdiri di bumi </a:t>
            </a:r>
            <a:r>
              <a:rPr lang="fi-FI" sz="4000" b="1" smtClean="0">
                <a:solidFill>
                  <a:srgbClr val="FFFF00"/>
                </a:solidFill>
                <a:latin typeface="Calibri" panose="020F0502020204030204"/>
                <a:ea typeface="+mn-ea"/>
                <a:cs typeface="+mn-cs"/>
              </a:rPr>
              <a:t/>
            </a:r>
            <a:br>
              <a:rPr lang="fi-FI" sz="4000" b="1" smtClean="0">
                <a:solidFill>
                  <a:srgbClr val="FFFF00"/>
                </a:solidFill>
                <a:latin typeface="Calibri" panose="020F0502020204030204"/>
                <a:ea typeface="+mn-ea"/>
                <a:cs typeface="+mn-cs"/>
              </a:rPr>
            </a:br>
            <a:r>
              <a:rPr lang="fi-FI" sz="4800" b="1" smtClean="0">
                <a:solidFill>
                  <a:schemeClr val="bg1"/>
                </a:solidFill>
                <a:latin typeface="+mn-lt"/>
                <a:ea typeface="+mn-ea"/>
                <a:cs typeface="+mn-cs"/>
              </a:rPr>
              <a:t>Selepas Air Bah Nuh, manusia membuat Kuil dengan bentuk tangga (Zigurat)</a:t>
            </a:r>
            <a:br>
              <a:rPr lang="fi-FI" sz="4800" b="1" smtClean="0">
                <a:solidFill>
                  <a:schemeClr val="bg1"/>
                </a:solidFill>
                <a:latin typeface="+mn-lt"/>
                <a:ea typeface="+mn-ea"/>
                <a:cs typeface="+mn-cs"/>
              </a:rPr>
            </a:br>
            <a:r>
              <a:rPr lang="fi-FI" sz="4800" b="1" smtClean="0">
                <a:solidFill>
                  <a:schemeClr val="bg1"/>
                </a:solidFill>
                <a:latin typeface="+mn-lt"/>
                <a:ea typeface="+mn-ea"/>
                <a:cs typeface="+mn-cs"/>
              </a:rPr>
              <a:t>Zaman Yesus menjelaskan keselamatan kepada Natanael oleh Filipus (Yoh 1:47-51).</a:t>
            </a:r>
            <a:br>
              <a:rPr lang="fi-FI" sz="4800" b="1" smtClean="0">
                <a:solidFill>
                  <a:schemeClr val="bg1"/>
                </a:solidFill>
                <a:latin typeface="+mn-lt"/>
                <a:ea typeface="+mn-ea"/>
                <a:cs typeface="+mn-cs"/>
              </a:rPr>
            </a:br>
            <a:r>
              <a:rPr lang="en-US" b="1" baseline="30000" smtClean="0">
                <a:solidFill>
                  <a:schemeClr val="bg1"/>
                </a:solidFill>
                <a:latin typeface="+mn-lt"/>
              </a:rPr>
              <a:t>51</a:t>
            </a:r>
            <a:r>
              <a:rPr lang="en-US" b="1" smtClean="0">
                <a:solidFill>
                  <a:schemeClr val="bg1"/>
                </a:solidFill>
                <a:latin typeface="+mn-lt"/>
              </a:rPr>
              <a:t>Yesus </a:t>
            </a:r>
            <a:r>
              <a:rPr lang="en-US" b="1">
                <a:solidFill>
                  <a:schemeClr val="bg1"/>
                </a:solidFill>
                <a:latin typeface="+mn-lt"/>
              </a:rPr>
              <a:t>berkata kepadanya, "Sesungguhnya, Aku berkata kepadamu, kamu akan melihat langit terbuka dan malaikat-malaikat Allah turun naik menemui Anak </a:t>
            </a:r>
            <a:r>
              <a:rPr lang="en-US" b="1" smtClean="0">
                <a:solidFill>
                  <a:schemeClr val="bg1"/>
                </a:solidFill>
                <a:latin typeface="+mn-lt"/>
              </a:rPr>
              <a:t>Manusia (</a:t>
            </a:r>
            <a:r>
              <a:rPr lang="en-US" sz="4000" b="1" smtClean="0">
                <a:solidFill>
                  <a:srgbClr val="00B0F0"/>
                </a:solidFill>
                <a:latin typeface="+mn-lt"/>
              </a:rPr>
              <a:t>Jalan meneju ke Syurga</a:t>
            </a:r>
            <a:r>
              <a:rPr lang="en-US" b="1" smtClean="0">
                <a:solidFill>
                  <a:schemeClr val="bg1"/>
                </a:solidFill>
                <a:latin typeface="+mn-lt"/>
              </a:rPr>
              <a:t>). </a:t>
            </a:r>
            <a:br>
              <a:rPr lang="en-US" b="1" smtClean="0">
                <a:solidFill>
                  <a:schemeClr val="bg1"/>
                </a:solidFill>
                <a:latin typeface="+mn-lt"/>
              </a:rPr>
            </a:br>
            <a:r>
              <a:rPr lang="en-US" b="1" smtClean="0">
                <a:solidFill>
                  <a:schemeClr val="bg1"/>
                </a:solidFill>
                <a:latin typeface="+mn-lt"/>
              </a:rPr>
              <a:t>Kalau menurut Orang Yahudi???</a:t>
            </a:r>
            <a:endParaRPr lang="en-US" sz="4000" b="1">
              <a:solidFill>
                <a:schemeClr val="bg1"/>
              </a:solidFill>
              <a:latin typeface="+mn-lt"/>
            </a:endParaRPr>
          </a:p>
        </p:txBody>
      </p:sp>
    </p:spTree>
    <p:extLst>
      <p:ext uri="{BB962C8B-B14F-4D97-AF65-F5344CB8AC3E}">
        <p14:creationId xmlns:p14="http://schemas.microsoft.com/office/powerpoint/2010/main" val="2223657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42876" y="1946787"/>
            <a:ext cx="11887200" cy="476864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a:ea typeface="+mn-ea"/>
                <a:cs typeface="+mn-cs"/>
              </a:rPr>
              <a:t>Kisah Ismael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Calibri" panose="020F0502020204030204"/>
                <a:ea typeface="+mn-ea"/>
                <a:cs typeface="+mn-cs"/>
              </a:rPr>
              <a:t>Kejadian </a:t>
            </a: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25:12-18</a:t>
            </a:r>
            <a:r>
              <a:rPr kumimoji="0" lang="en-US" sz="4000" b="1" i="0" u="none" strike="noStrike" kern="1200" cap="none" spc="0" normalizeH="0" baseline="0" noProof="0" smtClean="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Toledot </a:t>
            </a:r>
            <a:r>
              <a:rPr kumimoji="0" lang="en-US" sz="4000" b="1" i="0" u="none" strike="noStrike" kern="1200" cap="none" spc="0" normalizeH="0" baseline="0" noProof="0" smtClean="0">
                <a:ln>
                  <a:noFill/>
                </a:ln>
                <a:solidFill>
                  <a:srgbClr val="C00000"/>
                </a:solidFill>
                <a:effectLst/>
                <a:uLnTx/>
                <a:uFillTx/>
                <a:latin typeface="Calibri" panose="020F0502020204030204"/>
                <a:ea typeface="+mn-ea"/>
                <a:cs typeface="+mn-cs"/>
              </a:rPr>
              <a:t>Ketujuh </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a:r>
            <a:b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b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 Toledot Riwayat: Salasilah Ismael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 Kisah Ismael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 Salasilah Tegak</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양쪽 모서리가 잘린 사각형 9"/>
          <p:cNvSpPr/>
          <p:nvPr/>
        </p:nvSpPr>
        <p:spPr>
          <a:xfrm>
            <a:off x="142876" y="157940"/>
            <a:ext cx="11887200" cy="1524000"/>
          </a:xfrm>
          <a:prstGeom prst="snip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white"/>
                </a:solidFill>
                <a:effectLst/>
                <a:uLnTx/>
                <a:uFillTx/>
                <a:latin typeface="Calibri" panose="020F0502020204030204"/>
                <a:ea typeface="+mn-ea"/>
                <a:cs typeface="+mn-cs"/>
              </a:rPr>
              <a:t>STRUKTUR KITAB KEJADIAN</a:t>
            </a: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9124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3"/>
          <a:stretch>
            <a:fillRect/>
          </a:stretch>
        </p:blipFill>
        <p:spPr>
          <a:xfrm>
            <a:off x="0" y="0"/>
            <a:ext cx="12192000" cy="6858000"/>
          </a:xfrm>
          <a:prstGeom prst="rect">
            <a:avLst/>
          </a:prstGeom>
        </p:spPr>
      </p:pic>
      <p:pic>
        <p:nvPicPr>
          <p:cNvPr id="6" name="그림 5"/>
          <p:cNvPicPr>
            <a:picLocks noChangeAspect="1"/>
          </p:cNvPicPr>
          <p:nvPr/>
        </p:nvPicPr>
        <p:blipFill rotWithShape="1">
          <a:blip r:embed="rId4"/>
          <a:srcRect l="56931" t="19481" r="39252" b="73451"/>
          <a:stretch/>
        </p:blipFill>
        <p:spPr>
          <a:xfrm>
            <a:off x="3161437" y="4890697"/>
            <a:ext cx="214961" cy="223917"/>
          </a:xfrm>
          <a:prstGeom prst="rect">
            <a:avLst/>
          </a:prstGeom>
        </p:spPr>
      </p:pic>
      <p:pic>
        <p:nvPicPr>
          <p:cNvPr id="7" name="그림 6"/>
          <p:cNvPicPr>
            <a:picLocks noChangeAspect="1"/>
          </p:cNvPicPr>
          <p:nvPr/>
        </p:nvPicPr>
        <p:blipFill rotWithShape="1">
          <a:blip r:embed="rId4"/>
          <a:srcRect l="56931" t="19481" r="39252" b="73451"/>
          <a:stretch/>
        </p:blipFill>
        <p:spPr>
          <a:xfrm>
            <a:off x="3011621" y="5131548"/>
            <a:ext cx="214961" cy="223917"/>
          </a:xfrm>
          <a:prstGeom prst="rect">
            <a:avLst/>
          </a:prstGeom>
        </p:spPr>
      </p:pic>
      <p:pic>
        <p:nvPicPr>
          <p:cNvPr id="8" name="그림 7"/>
          <p:cNvPicPr>
            <a:picLocks noChangeAspect="1"/>
          </p:cNvPicPr>
          <p:nvPr/>
        </p:nvPicPr>
        <p:blipFill rotWithShape="1">
          <a:blip r:embed="rId4"/>
          <a:srcRect l="56931" t="19481" r="39252" b="73451"/>
          <a:stretch/>
        </p:blipFill>
        <p:spPr>
          <a:xfrm>
            <a:off x="2636054" y="5106147"/>
            <a:ext cx="214961" cy="223917"/>
          </a:xfrm>
          <a:prstGeom prst="rect">
            <a:avLst/>
          </a:prstGeom>
        </p:spPr>
      </p:pic>
      <p:pic>
        <p:nvPicPr>
          <p:cNvPr id="9" name="그림 8"/>
          <p:cNvPicPr>
            <a:picLocks noChangeAspect="1"/>
          </p:cNvPicPr>
          <p:nvPr/>
        </p:nvPicPr>
        <p:blipFill rotWithShape="1">
          <a:blip r:embed="rId4"/>
          <a:srcRect l="56931" t="19481" r="39252" b="73451"/>
          <a:stretch/>
        </p:blipFill>
        <p:spPr>
          <a:xfrm>
            <a:off x="2611682" y="5326129"/>
            <a:ext cx="214961" cy="223917"/>
          </a:xfrm>
          <a:prstGeom prst="rect">
            <a:avLst/>
          </a:prstGeom>
        </p:spPr>
      </p:pic>
      <p:sp>
        <p:nvSpPr>
          <p:cNvPr id="10" name="이등변 삼각형 9"/>
          <p:cNvSpPr/>
          <p:nvPr/>
        </p:nvSpPr>
        <p:spPr>
          <a:xfrm>
            <a:off x="3161437" y="4665133"/>
            <a:ext cx="276029" cy="160867"/>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오른쪽 화살표 6"/>
          <p:cNvSpPr/>
          <p:nvPr/>
        </p:nvSpPr>
        <p:spPr>
          <a:xfrm rot="20656932">
            <a:off x="4613848" y="1368756"/>
            <a:ext cx="2097437" cy="431525"/>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오른쪽 화살표 6"/>
          <p:cNvSpPr/>
          <p:nvPr/>
        </p:nvSpPr>
        <p:spPr>
          <a:xfrm rot="18103723">
            <a:off x="1744386" y="3503313"/>
            <a:ext cx="3769382" cy="394260"/>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직사각형 33"/>
          <p:cNvSpPr/>
          <p:nvPr/>
        </p:nvSpPr>
        <p:spPr>
          <a:xfrm>
            <a:off x="3299451" y="4586217"/>
            <a:ext cx="2578100" cy="3186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Pergunungan Gilead</a:t>
            </a:r>
            <a:endParaRPr lang="en-US" sz="2000" b="1">
              <a:solidFill>
                <a:schemeClr val="tx1"/>
              </a:solidFill>
            </a:endParaRPr>
          </a:p>
        </p:txBody>
      </p:sp>
      <p:sp>
        <p:nvSpPr>
          <p:cNvPr id="35" name="직사각형 34"/>
          <p:cNvSpPr/>
          <p:nvPr/>
        </p:nvSpPr>
        <p:spPr>
          <a:xfrm>
            <a:off x="3179310" y="4842934"/>
            <a:ext cx="2192790" cy="288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Ramot di Gilead</a:t>
            </a:r>
            <a:endParaRPr lang="en-US" sz="2000" b="1">
              <a:solidFill>
                <a:schemeClr val="tx1"/>
              </a:solidFill>
            </a:endParaRPr>
          </a:p>
        </p:txBody>
      </p:sp>
      <p:sp>
        <p:nvSpPr>
          <p:cNvPr id="36" name="직사각형 35"/>
          <p:cNvSpPr/>
          <p:nvPr/>
        </p:nvSpPr>
        <p:spPr>
          <a:xfrm>
            <a:off x="3011621" y="5106147"/>
            <a:ext cx="1776279" cy="2821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Yabok(Pniel)</a:t>
            </a:r>
            <a:endParaRPr lang="en-US" sz="2000" b="1">
              <a:solidFill>
                <a:schemeClr val="tx1"/>
              </a:solidFill>
            </a:endParaRPr>
          </a:p>
        </p:txBody>
      </p:sp>
      <p:sp>
        <p:nvSpPr>
          <p:cNvPr id="39" name="아래쪽 화살표 38"/>
          <p:cNvSpPr/>
          <p:nvPr/>
        </p:nvSpPr>
        <p:spPr>
          <a:xfrm rot="1815343" flipH="1">
            <a:off x="3127824" y="5018785"/>
            <a:ext cx="102971" cy="174722"/>
          </a:xfrm>
          <a:prstGeom prst="downArrow">
            <a:avLst/>
          </a:prstGeom>
          <a:solidFill>
            <a:srgbClr val="EF86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직사각형 39"/>
          <p:cNvSpPr/>
          <p:nvPr/>
        </p:nvSpPr>
        <p:spPr>
          <a:xfrm>
            <a:off x="1679317" y="5002655"/>
            <a:ext cx="1192079" cy="323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Sikhem</a:t>
            </a:r>
            <a:endParaRPr lang="en-US" sz="2000" b="1">
              <a:solidFill>
                <a:schemeClr val="tx1"/>
              </a:solidFill>
            </a:endParaRPr>
          </a:p>
        </p:txBody>
      </p:sp>
      <p:sp>
        <p:nvSpPr>
          <p:cNvPr id="15" name="오른쪽 화살표 6"/>
          <p:cNvSpPr/>
          <p:nvPr/>
        </p:nvSpPr>
        <p:spPr>
          <a:xfrm rot="18042035">
            <a:off x="2126145" y="5713155"/>
            <a:ext cx="714886" cy="200383"/>
          </a:xfrm>
          <a:custGeom>
            <a:avLst/>
            <a:gdLst>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0 w 7899400"/>
              <a:gd name="connsiteY0" fmla="*/ 6199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0 w 7899400"/>
              <a:gd name="connsiteY7" fmla="*/ 619988 h 2479953"/>
              <a:gd name="connsiteX0" fmla="*/ 2794000 w 7899400"/>
              <a:gd name="connsiteY0" fmla="*/ 899388 h 2479953"/>
              <a:gd name="connsiteX1" fmla="*/ 6659424 w 7899400"/>
              <a:gd name="connsiteY1" fmla="*/ 619988 h 2479953"/>
              <a:gd name="connsiteX2" fmla="*/ 6659424 w 7899400"/>
              <a:gd name="connsiteY2" fmla="*/ 0 h 2479953"/>
              <a:gd name="connsiteX3" fmla="*/ 7899400 w 7899400"/>
              <a:gd name="connsiteY3" fmla="*/ 1239977 h 2479953"/>
              <a:gd name="connsiteX4" fmla="*/ 6659424 w 7899400"/>
              <a:gd name="connsiteY4" fmla="*/ 2479953 h 2479953"/>
              <a:gd name="connsiteX5" fmla="*/ 6659424 w 7899400"/>
              <a:gd name="connsiteY5" fmla="*/ 1859965 h 2479953"/>
              <a:gd name="connsiteX6" fmla="*/ 0 w 7899400"/>
              <a:gd name="connsiteY6" fmla="*/ 1859965 h 2479953"/>
              <a:gd name="connsiteX7" fmla="*/ 2794000 w 7899400"/>
              <a:gd name="connsiteY7" fmla="*/ 899388 h 2479953"/>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937000 w 9042400"/>
              <a:gd name="connsiteY0" fmla="*/ 899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37000 w 9042400"/>
              <a:gd name="connsiteY7" fmla="*/ 899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505200 w 9042400"/>
              <a:gd name="connsiteY0" fmla="*/ 3913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505200 w 9042400"/>
              <a:gd name="connsiteY7" fmla="*/ 391388 h 2571165"/>
              <a:gd name="connsiteX0" fmla="*/ 3733800 w 9042400"/>
              <a:gd name="connsiteY0" fmla="*/ 5437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733800 w 9042400"/>
              <a:gd name="connsiteY7" fmla="*/ 5437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810000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810000 w 9042400"/>
              <a:gd name="connsiteY7" fmla="*/ 721588 h 2571165"/>
              <a:gd name="connsiteX0" fmla="*/ 3986314 w 9042400"/>
              <a:gd name="connsiteY0" fmla="*/ 721588 h 2571165"/>
              <a:gd name="connsiteX1" fmla="*/ 7802424 w 9042400"/>
              <a:gd name="connsiteY1" fmla="*/ 619988 h 2571165"/>
              <a:gd name="connsiteX2" fmla="*/ 7802424 w 9042400"/>
              <a:gd name="connsiteY2" fmla="*/ 0 h 2571165"/>
              <a:gd name="connsiteX3" fmla="*/ 9042400 w 9042400"/>
              <a:gd name="connsiteY3" fmla="*/ 1239977 h 2571165"/>
              <a:gd name="connsiteX4" fmla="*/ 7802424 w 9042400"/>
              <a:gd name="connsiteY4" fmla="*/ 2479953 h 2571165"/>
              <a:gd name="connsiteX5" fmla="*/ 7802424 w 9042400"/>
              <a:gd name="connsiteY5" fmla="*/ 1859965 h 2571165"/>
              <a:gd name="connsiteX6" fmla="*/ 0 w 9042400"/>
              <a:gd name="connsiteY6" fmla="*/ 2571165 h 2571165"/>
              <a:gd name="connsiteX7" fmla="*/ 3986314 w 9042400"/>
              <a:gd name="connsiteY7" fmla="*/ 721588 h 2571165"/>
              <a:gd name="connsiteX0" fmla="*/ 3986314 w 9042400"/>
              <a:gd name="connsiteY0" fmla="*/ 721588 h 2581875"/>
              <a:gd name="connsiteX1" fmla="*/ 7802424 w 9042400"/>
              <a:gd name="connsiteY1" fmla="*/ 619988 h 2581875"/>
              <a:gd name="connsiteX2" fmla="*/ 7802424 w 9042400"/>
              <a:gd name="connsiteY2" fmla="*/ 0 h 2581875"/>
              <a:gd name="connsiteX3" fmla="*/ 9042400 w 9042400"/>
              <a:gd name="connsiteY3" fmla="*/ 1239977 h 2581875"/>
              <a:gd name="connsiteX4" fmla="*/ 7802424 w 9042400"/>
              <a:gd name="connsiteY4" fmla="*/ 2479953 h 2581875"/>
              <a:gd name="connsiteX5" fmla="*/ 7802424 w 9042400"/>
              <a:gd name="connsiteY5" fmla="*/ 1859965 h 2581875"/>
              <a:gd name="connsiteX6" fmla="*/ 4080414 w 9042400"/>
              <a:gd name="connsiteY6" fmla="*/ 1394408 h 2581875"/>
              <a:gd name="connsiteX7" fmla="*/ 0 w 9042400"/>
              <a:gd name="connsiteY7" fmla="*/ 2571165 h 2581875"/>
              <a:gd name="connsiteX8" fmla="*/ 3986314 w 9042400"/>
              <a:gd name="connsiteY8" fmla="*/ 721588 h 2581875"/>
              <a:gd name="connsiteX0" fmla="*/ 4666383 w 9722469"/>
              <a:gd name="connsiteY0" fmla="*/ 721588 h 3595831"/>
              <a:gd name="connsiteX1" fmla="*/ 8482493 w 9722469"/>
              <a:gd name="connsiteY1" fmla="*/ 619988 h 3595831"/>
              <a:gd name="connsiteX2" fmla="*/ 8482493 w 9722469"/>
              <a:gd name="connsiteY2" fmla="*/ 0 h 3595831"/>
              <a:gd name="connsiteX3" fmla="*/ 9722469 w 9722469"/>
              <a:gd name="connsiteY3" fmla="*/ 1239977 h 3595831"/>
              <a:gd name="connsiteX4" fmla="*/ 8482493 w 9722469"/>
              <a:gd name="connsiteY4" fmla="*/ 2479953 h 3595831"/>
              <a:gd name="connsiteX5" fmla="*/ 8482493 w 9722469"/>
              <a:gd name="connsiteY5" fmla="*/ 1859965 h 3595831"/>
              <a:gd name="connsiteX6" fmla="*/ 4760483 w 9722469"/>
              <a:gd name="connsiteY6" fmla="*/ 1394408 h 3595831"/>
              <a:gd name="connsiteX7" fmla="*/ 0 w 9722469"/>
              <a:gd name="connsiteY7" fmla="*/ 3589851 h 3595831"/>
              <a:gd name="connsiteX8" fmla="*/ 4666383 w 9722469"/>
              <a:gd name="connsiteY8" fmla="*/ 721588 h 3595831"/>
              <a:gd name="connsiteX0" fmla="*/ 4666383 w 9722469"/>
              <a:gd name="connsiteY0" fmla="*/ 721588 h 3595831"/>
              <a:gd name="connsiteX1" fmla="*/ 6951817 w 9722469"/>
              <a:gd name="connsiteY1" fmla="*/ 44597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9722469"/>
              <a:gd name="connsiteY0" fmla="*/ 721588 h 3595831"/>
              <a:gd name="connsiteX1" fmla="*/ 6977005 w 9722469"/>
              <a:gd name="connsiteY1" fmla="*/ 393286 h 3595831"/>
              <a:gd name="connsiteX2" fmla="*/ 8482493 w 9722469"/>
              <a:gd name="connsiteY2" fmla="*/ 619988 h 3595831"/>
              <a:gd name="connsiteX3" fmla="*/ 8482493 w 9722469"/>
              <a:gd name="connsiteY3" fmla="*/ 0 h 3595831"/>
              <a:gd name="connsiteX4" fmla="*/ 9722469 w 9722469"/>
              <a:gd name="connsiteY4" fmla="*/ 1239977 h 3595831"/>
              <a:gd name="connsiteX5" fmla="*/ 8482493 w 9722469"/>
              <a:gd name="connsiteY5" fmla="*/ 2479953 h 3595831"/>
              <a:gd name="connsiteX6" fmla="*/ 8482493 w 9722469"/>
              <a:gd name="connsiteY6" fmla="*/ 1859965 h 3595831"/>
              <a:gd name="connsiteX7" fmla="*/ 4760483 w 9722469"/>
              <a:gd name="connsiteY7" fmla="*/ 1394408 h 3595831"/>
              <a:gd name="connsiteX8" fmla="*/ 0 w 9722469"/>
              <a:gd name="connsiteY8" fmla="*/ 3589851 h 3595831"/>
              <a:gd name="connsiteX9" fmla="*/ 4666383 w 9722469"/>
              <a:gd name="connsiteY9" fmla="*/ 721588 h 3595831"/>
              <a:gd name="connsiteX0" fmla="*/ 4666383 w 10309590"/>
              <a:gd name="connsiteY0" fmla="*/ 721588 h 3595831"/>
              <a:gd name="connsiteX1" fmla="*/ 6977005 w 10309590"/>
              <a:gd name="connsiteY1" fmla="*/ 393286 h 3595831"/>
              <a:gd name="connsiteX2" fmla="*/ 8482493 w 10309590"/>
              <a:gd name="connsiteY2" fmla="*/ 619988 h 3595831"/>
              <a:gd name="connsiteX3" fmla="*/ 8482493 w 10309590"/>
              <a:gd name="connsiteY3" fmla="*/ 0 h 3595831"/>
              <a:gd name="connsiteX4" fmla="*/ 10309589 w 10309590"/>
              <a:gd name="connsiteY4" fmla="*/ 1520886 h 3595831"/>
              <a:gd name="connsiteX5" fmla="*/ 8482493 w 10309590"/>
              <a:gd name="connsiteY5" fmla="*/ 2479953 h 3595831"/>
              <a:gd name="connsiteX6" fmla="*/ 8482493 w 10309590"/>
              <a:gd name="connsiteY6" fmla="*/ 1859965 h 3595831"/>
              <a:gd name="connsiteX7" fmla="*/ 4760483 w 10309590"/>
              <a:gd name="connsiteY7" fmla="*/ 1394408 h 3595831"/>
              <a:gd name="connsiteX8" fmla="*/ 0 w 10309590"/>
              <a:gd name="connsiteY8" fmla="*/ 3589851 h 3595831"/>
              <a:gd name="connsiteX9" fmla="*/ 4666383 w 10309590"/>
              <a:gd name="connsiteY9" fmla="*/ 721588 h 3595831"/>
              <a:gd name="connsiteX0" fmla="*/ 4666383 w 11362444"/>
              <a:gd name="connsiteY0" fmla="*/ 721588 h 3595831"/>
              <a:gd name="connsiteX1" fmla="*/ 6977005 w 11362444"/>
              <a:gd name="connsiteY1" fmla="*/ 393286 h 3595831"/>
              <a:gd name="connsiteX2" fmla="*/ 8482493 w 11362444"/>
              <a:gd name="connsiteY2" fmla="*/ 619988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721588 h 3595831"/>
              <a:gd name="connsiteX1" fmla="*/ 6977005 w 11362444"/>
              <a:gd name="connsiteY1" fmla="*/ 393286 h 3595831"/>
              <a:gd name="connsiteX2" fmla="*/ 9164425 w 11362444"/>
              <a:gd name="connsiteY2" fmla="*/ 827524 h 3595831"/>
              <a:gd name="connsiteX3" fmla="*/ 8482493 w 11362444"/>
              <a:gd name="connsiteY3" fmla="*/ 0 h 3595831"/>
              <a:gd name="connsiteX4" fmla="*/ 11362444 w 11362444"/>
              <a:gd name="connsiteY4" fmla="*/ 1497921 h 3595831"/>
              <a:gd name="connsiteX5" fmla="*/ 8482493 w 11362444"/>
              <a:gd name="connsiteY5" fmla="*/ 2479953 h 3595831"/>
              <a:gd name="connsiteX6" fmla="*/ 8482493 w 11362444"/>
              <a:gd name="connsiteY6" fmla="*/ 1859965 h 3595831"/>
              <a:gd name="connsiteX7" fmla="*/ 4760483 w 11362444"/>
              <a:gd name="connsiteY7" fmla="*/ 1394408 h 3595831"/>
              <a:gd name="connsiteX8" fmla="*/ 0 w 11362444"/>
              <a:gd name="connsiteY8" fmla="*/ 3589851 h 3595831"/>
              <a:gd name="connsiteX9" fmla="*/ 4666383 w 11362444"/>
              <a:gd name="connsiteY9" fmla="*/ 721588 h 3595831"/>
              <a:gd name="connsiteX0" fmla="*/ 4666383 w 11362444"/>
              <a:gd name="connsiteY0" fmla="*/ 538511 h 3412754"/>
              <a:gd name="connsiteX1" fmla="*/ 6977005 w 11362444"/>
              <a:gd name="connsiteY1" fmla="*/ 210209 h 3412754"/>
              <a:gd name="connsiteX2" fmla="*/ 9164425 w 11362444"/>
              <a:gd name="connsiteY2" fmla="*/ 644447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362444"/>
              <a:gd name="connsiteY0" fmla="*/ 538511 h 3412754"/>
              <a:gd name="connsiteX1" fmla="*/ 6977005 w 11362444"/>
              <a:gd name="connsiteY1" fmla="*/ 210209 h 3412754"/>
              <a:gd name="connsiteX2" fmla="*/ 9275876 w 11362444"/>
              <a:gd name="connsiteY2" fmla="*/ 445075 h 3412754"/>
              <a:gd name="connsiteX3" fmla="*/ 9196029 w 11362444"/>
              <a:gd name="connsiteY3" fmla="*/ 0 h 3412754"/>
              <a:gd name="connsiteX4" fmla="*/ 11362444 w 11362444"/>
              <a:gd name="connsiteY4" fmla="*/ 1314844 h 3412754"/>
              <a:gd name="connsiteX5" fmla="*/ 8482493 w 11362444"/>
              <a:gd name="connsiteY5" fmla="*/ 2296876 h 3412754"/>
              <a:gd name="connsiteX6" fmla="*/ 8482493 w 11362444"/>
              <a:gd name="connsiteY6" fmla="*/ 1676888 h 3412754"/>
              <a:gd name="connsiteX7" fmla="*/ 4760483 w 11362444"/>
              <a:gd name="connsiteY7" fmla="*/ 1211331 h 3412754"/>
              <a:gd name="connsiteX8" fmla="*/ 0 w 11362444"/>
              <a:gd name="connsiteY8" fmla="*/ 3406774 h 3412754"/>
              <a:gd name="connsiteX9" fmla="*/ 4666383 w 11362444"/>
              <a:gd name="connsiteY9" fmla="*/ 538511 h 3412754"/>
              <a:gd name="connsiteX0" fmla="*/ 4666383 w 11417639"/>
              <a:gd name="connsiteY0" fmla="*/ 538511 h 3412754"/>
              <a:gd name="connsiteX1" fmla="*/ 6977005 w 11417639"/>
              <a:gd name="connsiteY1" fmla="*/ 210209 h 3412754"/>
              <a:gd name="connsiteX2" fmla="*/ 9275876 w 11417639"/>
              <a:gd name="connsiteY2" fmla="*/ 445075 h 3412754"/>
              <a:gd name="connsiteX3" fmla="*/ 9196029 w 11417639"/>
              <a:gd name="connsiteY3" fmla="*/ 0 h 3412754"/>
              <a:gd name="connsiteX4" fmla="*/ 11417639 w 11417639"/>
              <a:gd name="connsiteY4" fmla="*/ 1587707 h 3412754"/>
              <a:gd name="connsiteX5" fmla="*/ 8482493 w 11417639"/>
              <a:gd name="connsiteY5" fmla="*/ 2296876 h 3412754"/>
              <a:gd name="connsiteX6" fmla="*/ 8482493 w 11417639"/>
              <a:gd name="connsiteY6" fmla="*/ 1676888 h 3412754"/>
              <a:gd name="connsiteX7" fmla="*/ 4760483 w 11417639"/>
              <a:gd name="connsiteY7" fmla="*/ 1211331 h 3412754"/>
              <a:gd name="connsiteX8" fmla="*/ 0 w 11417639"/>
              <a:gd name="connsiteY8" fmla="*/ 3406774 h 3412754"/>
              <a:gd name="connsiteX9" fmla="*/ 4666383 w 11417639"/>
              <a:gd name="connsiteY9" fmla="*/ 538511 h 3412754"/>
              <a:gd name="connsiteX0" fmla="*/ 4666383 w 11496983"/>
              <a:gd name="connsiteY0" fmla="*/ 538511 h 3412754"/>
              <a:gd name="connsiteX1" fmla="*/ 6977005 w 11496983"/>
              <a:gd name="connsiteY1" fmla="*/ 210209 h 3412754"/>
              <a:gd name="connsiteX2" fmla="*/ 9275876 w 11496983"/>
              <a:gd name="connsiteY2" fmla="*/ 445075 h 3412754"/>
              <a:gd name="connsiteX3" fmla="*/ 9196029 w 11496983"/>
              <a:gd name="connsiteY3" fmla="*/ 0 h 3412754"/>
              <a:gd name="connsiteX4" fmla="*/ 11496983 w 11496983"/>
              <a:gd name="connsiteY4" fmla="*/ 1904094 h 3412754"/>
              <a:gd name="connsiteX5" fmla="*/ 8482493 w 11496983"/>
              <a:gd name="connsiteY5" fmla="*/ 2296876 h 3412754"/>
              <a:gd name="connsiteX6" fmla="*/ 8482493 w 11496983"/>
              <a:gd name="connsiteY6" fmla="*/ 1676888 h 3412754"/>
              <a:gd name="connsiteX7" fmla="*/ 4760483 w 11496983"/>
              <a:gd name="connsiteY7" fmla="*/ 1211331 h 3412754"/>
              <a:gd name="connsiteX8" fmla="*/ 0 w 11496983"/>
              <a:gd name="connsiteY8" fmla="*/ 3406774 h 3412754"/>
              <a:gd name="connsiteX9" fmla="*/ 4666383 w 11496983"/>
              <a:gd name="connsiteY9" fmla="*/ 538511 h 341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96983" h="3412754">
                <a:moveTo>
                  <a:pt x="4666383" y="538511"/>
                </a:moveTo>
                <a:cubicBezTo>
                  <a:pt x="5753654" y="26241"/>
                  <a:pt x="6315800" y="192015"/>
                  <a:pt x="6977005" y="210209"/>
                </a:cubicBezTo>
                <a:cubicBezTo>
                  <a:pt x="7839713" y="351348"/>
                  <a:pt x="8949398" y="531113"/>
                  <a:pt x="9275876" y="445075"/>
                </a:cubicBezTo>
                <a:lnTo>
                  <a:pt x="9196029" y="0"/>
                </a:lnTo>
                <a:lnTo>
                  <a:pt x="11496983" y="1904094"/>
                </a:lnTo>
                <a:lnTo>
                  <a:pt x="8482493" y="2296876"/>
                </a:lnTo>
                <a:lnTo>
                  <a:pt x="8482493" y="1676888"/>
                </a:lnTo>
                <a:cubicBezTo>
                  <a:pt x="7946117" y="1519382"/>
                  <a:pt x="6060887" y="1092798"/>
                  <a:pt x="4760483" y="1211331"/>
                </a:cubicBezTo>
                <a:cubicBezTo>
                  <a:pt x="3460079" y="1329864"/>
                  <a:pt x="99642" y="3542329"/>
                  <a:pt x="0" y="3406774"/>
                </a:cubicBezTo>
                <a:cubicBezTo>
                  <a:pt x="1270000" y="2790248"/>
                  <a:pt x="3245257" y="996965"/>
                  <a:pt x="4666383" y="538511"/>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직사각형 15"/>
          <p:cNvSpPr/>
          <p:nvPr/>
        </p:nvSpPr>
        <p:spPr>
          <a:xfrm rot="18405174">
            <a:off x="3038530" y="2917376"/>
            <a:ext cx="2474351" cy="3878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002060"/>
                </a:solidFill>
              </a:rPr>
              <a:t>(900 KM)</a:t>
            </a:r>
            <a:endParaRPr lang="en-US" sz="2000" b="1">
              <a:solidFill>
                <a:srgbClr val="002060"/>
              </a:solidFill>
            </a:endParaRPr>
          </a:p>
        </p:txBody>
      </p:sp>
    </p:spTree>
    <p:extLst>
      <p:ext uri="{BB962C8B-B14F-4D97-AF65-F5344CB8AC3E}">
        <p14:creationId xmlns:p14="http://schemas.microsoft.com/office/powerpoint/2010/main" val="8842516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3"/>
          <a:stretch>
            <a:fillRect/>
          </a:stretch>
        </p:blipFill>
        <p:spPr>
          <a:xfrm>
            <a:off x="0" y="0"/>
            <a:ext cx="12192000" cy="6858000"/>
          </a:xfrm>
          <a:prstGeom prst="rect">
            <a:avLst/>
          </a:prstGeom>
        </p:spPr>
      </p:pic>
      <p:sp>
        <p:nvSpPr>
          <p:cNvPr id="7" name="제목 1"/>
          <p:cNvSpPr txBox="1">
            <a:spLocks/>
          </p:cNvSpPr>
          <p:nvPr/>
        </p:nvSpPr>
        <p:spPr>
          <a:xfrm>
            <a:off x="365051" y="322522"/>
            <a:ext cx="11802139"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FF00"/>
                </a:solidFill>
                <a:effectLst/>
                <a:uLnTx/>
                <a:uFillTx/>
                <a:latin typeface="Calibri" panose="020F0502020204030204"/>
                <a:ea typeface="+mj-ea"/>
                <a:cs typeface="+mj-cs"/>
              </a:rPr>
              <a:t>Kej. 29</a:t>
            </a:r>
            <a:endParaRPr kumimoji="0" lang="en-US" sz="5400" b="1" i="0" u="none" strike="noStrike" kern="1200" cap="none" spc="0" normalizeH="0" baseline="0" noProof="0">
              <a:ln>
                <a:noFill/>
              </a:ln>
              <a:solidFill>
                <a:srgbClr val="FFFF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721626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889244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r>
              <a:rPr lang="en-US" sz="5400" b="1" smtClean="0">
                <a:solidFill>
                  <a:srgbClr val="FFFF00"/>
                </a:solidFill>
                <a:latin typeface="Calibri" panose="020F0502020204030204"/>
                <a:ea typeface="+mn-ea"/>
                <a:cs typeface="+mn-cs"/>
              </a:rPr>
              <a:t>Kej. 29 / </a:t>
            </a:r>
            <a:r>
              <a:rPr lang="it-IT" sz="5400" b="1" smtClean="0">
                <a:solidFill>
                  <a:srgbClr val="FFFF00"/>
                </a:solidFill>
                <a:latin typeface="Calibri" panose="020F0502020204030204"/>
                <a:ea typeface="+mn-ea"/>
                <a:cs typeface="+mn-cs"/>
              </a:rPr>
              <a:t>Yakub </a:t>
            </a:r>
            <a:r>
              <a:rPr lang="it-IT" sz="5400" b="1">
                <a:solidFill>
                  <a:srgbClr val="FFFF00"/>
                </a:solidFill>
                <a:latin typeface="Calibri" panose="020F0502020204030204"/>
                <a:ea typeface="+mn-ea"/>
                <a:cs typeface="+mn-cs"/>
              </a:rPr>
              <a:t>menikahi Lea dan Rahel</a:t>
            </a:r>
            <a:r>
              <a:rPr lang="fi-FI" sz="4000" b="1" smtClean="0">
                <a:solidFill>
                  <a:srgbClr val="FFFF00"/>
                </a:solidFill>
                <a:latin typeface="Calibri" panose="020F0502020204030204"/>
                <a:ea typeface="+mn-ea"/>
                <a:cs typeface="+mn-cs"/>
              </a:rPr>
              <a:t/>
            </a:r>
            <a:br>
              <a:rPr lang="fi-FI" sz="4000" b="1" smtClean="0">
                <a:solidFill>
                  <a:srgbClr val="FFFF00"/>
                </a:solidFill>
                <a:latin typeface="Calibri" panose="020F0502020204030204"/>
                <a:ea typeface="+mn-ea"/>
                <a:cs typeface="+mn-cs"/>
              </a:rPr>
            </a:br>
            <a:r>
              <a:rPr lang="en-US" sz="4800" b="1" baseline="30000">
                <a:solidFill>
                  <a:schemeClr val="bg1"/>
                </a:solidFill>
                <a:latin typeface="+mn-lt"/>
              </a:rPr>
              <a:t>18</a:t>
            </a:r>
            <a:r>
              <a:rPr lang="en-US" sz="4800" b="1">
                <a:solidFill>
                  <a:schemeClr val="bg1"/>
                </a:solidFill>
                <a:latin typeface="+mn-lt"/>
              </a:rPr>
              <a:t>Yakub jatuh cinta kepada Rahel lalu dia berkata, "Aku akan bekerja dengan pak cik selama tujuh tahun lama demi mendapatkan Rahel, anak pak cik yang lebih muda itu</a:t>
            </a:r>
            <a:r>
              <a:rPr lang="en-US" sz="4800" b="1" smtClean="0">
                <a:solidFill>
                  <a:schemeClr val="bg1"/>
                </a:solidFill>
                <a:latin typeface="+mn-lt"/>
              </a:rPr>
              <a:t>.</a:t>
            </a:r>
            <a:r>
              <a:rPr lang="en-US" sz="4800" b="1" smtClean="0">
                <a:solidFill>
                  <a:schemeClr val="bg1"/>
                </a:solidFill>
              </a:rPr>
              <a:t>"</a:t>
            </a:r>
            <a:r>
              <a:rPr lang="en-US" sz="4800" b="1" smtClean="0">
                <a:solidFill>
                  <a:schemeClr val="bg1"/>
                </a:solidFill>
                <a:latin typeface="+mn-lt"/>
              </a:rPr>
              <a:t/>
            </a:r>
            <a:br>
              <a:rPr lang="en-US" sz="4800" b="1" smtClean="0">
                <a:solidFill>
                  <a:schemeClr val="bg1"/>
                </a:solidFill>
                <a:latin typeface="+mn-lt"/>
              </a:rPr>
            </a:br>
            <a:r>
              <a:rPr lang="en-US" sz="4800" b="1" smtClean="0">
                <a:solidFill>
                  <a:schemeClr val="bg1"/>
                </a:solidFill>
                <a:latin typeface="+mn-lt"/>
              </a:rPr>
              <a:t/>
            </a:r>
            <a:br>
              <a:rPr lang="en-US" sz="4800" b="1" smtClean="0">
                <a:solidFill>
                  <a:schemeClr val="bg1"/>
                </a:solidFill>
                <a:latin typeface="+mn-lt"/>
              </a:rPr>
            </a:br>
            <a:r>
              <a:rPr lang="en-US" sz="4800" b="1" baseline="30000" smtClean="0">
                <a:solidFill>
                  <a:schemeClr val="bg1"/>
                </a:solidFill>
                <a:latin typeface="+mn-lt"/>
              </a:rPr>
              <a:t>21</a:t>
            </a:r>
            <a:r>
              <a:rPr lang="en-US" sz="4800" b="1" smtClean="0">
                <a:solidFill>
                  <a:schemeClr val="bg1"/>
                </a:solidFill>
                <a:latin typeface="+mn-lt"/>
              </a:rPr>
              <a:t>Kemudian </a:t>
            </a:r>
            <a:r>
              <a:rPr lang="en-US" sz="4800" b="1">
                <a:solidFill>
                  <a:schemeClr val="bg1"/>
                </a:solidFill>
                <a:latin typeface="+mn-lt"/>
              </a:rPr>
              <a:t>berkatalah Yakub kepada Laban, "Berikanlah bakal isteriku kerana waktuku sudah tiba. Aku mahu menikahinya." </a:t>
            </a:r>
            <a:endParaRPr lang="en-US" b="1">
              <a:solidFill>
                <a:schemeClr val="bg1"/>
              </a:solidFill>
              <a:latin typeface="+mn-lt"/>
            </a:endParaRPr>
          </a:p>
        </p:txBody>
      </p:sp>
    </p:spTree>
    <p:extLst>
      <p:ext uri="{BB962C8B-B14F-4D97-AF65-F5344CB8AC3E}">
        <p14:creationId xmlns:p14="http://schemas.microsoft.com/office/powerpoint/2010/main" val="40378276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389861" y="177210"/>
            <a:ext cx="11802139" cy="6528390"/>
          </a:xfrm>
        </p:spPr>
        <p:txBody>
          <a:bodyPr anchor="t">
            <a:noAutofit/>
          </a:bodyPr>
          <a:lstStyle/>
          <a:p>
            <a:r>
              <a:rPr lang="en-US" sz="5400" b="1">
                <a:solidFill>
                  <a:srgbClr val="FFFF00"/>
                </a:solidFill>
                <a:latin typeface="+mn-lt"/>
              </a:rPr>
              <a:t>Mengapakah pak cik menipuku?"</a:t>
            </a:r>
            <a:r>
              <a:rPr lang="en-US" sz="4800" b="1" baseline="30000" smtClean="0">
                <a:solidFill>
                  <a:schemeClr val="bg1"/>
                </a:solidFill>
                <a:latin typeface="+mn-lt"/>
              </a:rPr>
              <a:t/>
            </a:r>
            <a:br>
              <a:rPr lang="en-US" sz="4800" b="1" baseline="30000" smtClean="0">
                <a:solidFill>
                  <a:schemeClr val="bg1"/>
                </a:solidFill>
                <a:latin typeface="+mn-lt"/>
              </a:rPr>
            </a:br>
            <a:r>
              <a:rPr lang="en-US" sz="4800" b="1" baseline="30000" smtClean="0">
                <a:solidFill>
                  <a:schemeClr val="bg1"/>
                </a:solidFill>
                <a:latin typeface="+mn-lt"/>
              </a:rPr>
              <a:t>26</a:t>
            </a:r>
            <a:r>
              <a:rPr lang="en-US" sz="4800" b="1" smtClean="0">
                <a:solidFill>
                  <a:schemeClr val="bg1"/>
                </a:solidFill>
                <a:latin typeface="+mn-lt"/>
              </a:rPr>
              <a:t>Jawab </a:t>
            </a:r>
            <a:r>
              <a:rPr lang="en-US" sz="4800" b="1">
                <a:solidFill>
                  <a:schemeClr val="bg1"/>
                </a:solidFill>
                <a:latin typeface="+mn-lt"/>
              </a:rPr>
              <a:t>Laban, "Di tempat kami ini tiada orang yang memberikan anak yang lebih muda mendahului anak sulungnya. </a:t>
            </a:r>
            <a:r>
              <a:rPr lang="en-US" sz="4800" b="1" smtClean="0">
                <a:solidFill>
                  <a:schemeClr val="bg1"/>
                </a:solidFill>
                <a:latin typeface="+mn-lt"/>
              </a:rPr>
              <a:t/>
            </a:r>
            <a:br>
              <a:rPr lang="en-US" sz="4800" b="1" smtClean="0">
                <a:solidFill>
                  <a:schemeClr val="bg1"/>
                </a:solidFill>
                <a:latin typeface="+mn-lt"/>
              </a:rPr>
            </a:br>
            <a:r>
              <a:rPr lang="en-US" sz="4800" b="1" baseline="30000" smtClean="0">
                <a:solidFill>
                  <a:schemeClr val="bg1"/>
                </a:solidFill>
                <a:latin typeface="+mn-lt"/>
              </a:rPr>
              <a:t>27</a:t>
            </a:r>
            <a:r>
              <a:rPr lang="en-US" sz="4800" b="1" smtClean="0">
                <a:solidFill>
                  <a:schemeClr val="bg1"/>
                </a:solidFill>
                <a:latin typeface="+mn-lt"/>
              </a:rPr>
              <a:t>Genapkan </a:t>
            </a:r>
            <a:r>
              <a:rPr lang="en-US" sz="4800" b="1">
                <a:solidFill>
                  <a:schemeClr val="bg1"/>
                </a:solidFill>
                <a:latin typeface="+mn-lt"/>
              </a:rPr>
              <a:t>dahulu tujuh hari pernikahanmu dengan anakku ini, kemudian anakku yang muda itu akan kuberikan juga kepadamu dengan syarat kamu bekerja denganku </a:t>
            </a:r>
            <a:r>
              <a:rPr lang="en-US" sz="4800" b="1">
                <a:solidFill>
                  <a:srgbClr val="FFFF00"/>
                </a:solidFill>
                <a:latin typeface="+mn-lt"/>
              </a:rPr>
              <a:t>selama tujuh tahun lagi</a:t>
            </a:r>
            <a:r>
              <a:rPr lang="en-US" sz="4800" b="1">
                <a:solidFill>
                  <a:schemeClr val="bg1"/>
                </a:solidFill>
                <a:latin typeface="+mn-lt"/>
              </a:rPr>
              <a:t>."</a:t>
            </a:r>
            <a:endParaRPr lang="en-US" b="1">
              <a:solidFill>
                <a:schemeClr val="bg1"/>
              </a:solidFill>
              <a:latin typeface="+mn-lt"/>
            </a:endParaRPr>
          </a:p>
        </p:txBody>
      </p:sp>
    </p:spTree>
    <p:extLst>
      <p:ext uri="{BB962C8B-B14F-4D97-AF65-F5344CB8AC3E}">
        <p14:creationId xmlns:p14="http://schemas.microsoft.com/office/powerpoint/2010/main" val="1523863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그림 84"/>
          <p:cNvPicPr>
            <a:picLocks noChangeAspect="1"/>
          </p:cNvPicPr>
          <p:nvPr/>
        </p:nvPicPr>
        <p:blipFill>
          <a:blip r:embed="rId2"/>
          <a:stretch>
            <a:fillRect/>
          </a:stretch>
        </p:blipFill>
        <p:spPr>
          <a:xfrm>
            <a:off x="0" y="0"/>
            <a:ext cx="12192000" cy="6858000"/>
          </a:xfrm>
          <a:prstGeom prst="rect">
            <a:avLst/>
          </a:prstGeom>
        </p:spPr>
      </p:pic>
      <p:sp>
        <p:nvSpPr>
          <p:cNvPr id="3" name="모서리가 둥근 직사각형 2"/>
          <p:cNvSpPr/>
          <p:nvPr/>
        </p:nvSpPr>
        <p:spPr>
          <a:xfrm>
            <a:off x="10299700" y="2984500"/>
            <a:ext cx="1384300" cy="431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smtClean="0">
                <a:ln>
                  <a:noFill/>
                </a:ln>
                <a:solidFill>
                  <a:prstClr val="white"/>
                </a:solidFill>
                <a:effectLst/>
                <a:uLnTx/>
                <a:uFillTx/>
                <a:latin typeface="Calibri" panose="020F0502020204030204"/>
                <a:ea typeface="+mn-ea"/>
                <a:cs typeface="+mn-cs"/>
              </a:rPr>
              <a:t># Dina</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제목 1"/>
          <p:cNvSpPr txBox="1">
            <a:spLocks/>
          </p:cNvSpPr>
          <p:nvPr/>
        </p:nvSpPr>
        <p:spPr>
          <a:xfrm>
            <a:off x="4597400" y="322522"/>
            <a:ext cx="7569790" cy="65283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a:ea typeface="+mj-ea"/>
                <a:cs typeface="+mj-cs"/>
              </a:rPr>
              <a:t>Kej. 29:31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a:ea typeface="+mj-ea"/>
                <a:cs typeface="+mj-cs"/>
              </a:rPr>
              <a:t>     30:24</a:t>
            </a:r>
            <a:endParaRPr kumimoji="0" lang="en-US" sz="5400" b="1" i="0" u="none" strike="noStrike" kern="1200" cap="none" spc="0" normalizeH="0" baseline="0" noProof="0">
              <a:ln>
                <a:noFill/>
              </a:ln>
              <a:solidFill>
                <a:srgbClr val="FF0000"/>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959382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25 </a:t>
            </a:r>
            <a:r>
              <a:rPr lang="en-US" sz="5400" b="1" smtClean="0">
                <a:solidFill>
                  <a:srgbClr val="FFFF00"/>
                </a:solidFill>
                <a:latin typeface="+mn-lt"/>
                <a:ea typeface="+mn-ea"/>
                <a:cs typeface="+mn-cs"/>
              </a:rPr>
              <a:t>/ Dua Belas Suku Ismael</a:t>
            </a:r>
            <a:r>
              <a:rPr lang="en-US" sz="4800" b="1">
                <a:solidFill>
                  <a:srgbClr val="FFFF00"/>
                </a:solidFill>
                <a:latin typeface="+mn-lt"/>
                <a:ea typeface="+mn-ea"/>
                <a:cs typeface="+mn-cs"/>
              </a:rPr>
              <a:t/>
            </a:r>
            <a:br>
              <a:rPr lang="en-US" sz="4800" b="1">
                <a:solidFill>
                  <a:srgbClr val="FFFF00"/>
                </a:solidFill>
                <a:latin typeface="+mn-lt"/>
                <a:ea typeface="+mn-ea"/>
                <a:cs typeface="+mn-cs"/>
              </a:rPr>
            </a:br>
            <a:r>
              <a:rPr lang="en-US" sz="4800" b="1" smtClean="0">
                <a:solidFill>
                  <a:schemeClr val="bg1"/>
                </a:solidFill>
                <a:latin typeface="+mn-lt"/>
                <a:ea typeface="+mn-ea"/>
                <a:cs typeface="+mn-cs"/>
              </a:rPr>
              <a:t>Nebayot</a:t>
            </a:r>
            <a:r>
              <a:rPr lang="en-US" sz="4800" b="1">
                <a:solidFill>
                  <a:schemeClr val="bg1"/>
                </a:solidFill>
                <a:latin typeface="+mn-lt"/>
                <a:ea typeface="+mn-ea"/>
                <a:cs typeface="+mn-cs"/>
              </a:rPr>
              <a:t>, </a:t>
            </a:r>
            <a:r>
              <a:rPr lang="en-US" sz="4800" b="1" smtClean="0">
                <a:solidFill>
                  <a:schemeClr val="bg1"/>
                </a:solidFill>
                <a:latin typeface="+mn-lt"/>
                <a:ea typeface="+mn-ea"/>
                <a:cs typeface="+mn-cs"/>
              </a:rPr>
              <a:t>Kedar</a:t>
            </a:r>
            <a:r>
              <a:rPr lang="en-US" sz="4800" b="1">
                <a:solidFill>
                  <a:schemeClr val="bg1"/>
                </a:solidFill>
                <a:latin typeface="+mn-lt"/>
                <a:ea typeface="+mn-ea"/>
                <a:cs typeface="+mn-cs"/>
              </a:rPr>
              <a:t>, Adbeel, Mibsam, </a:t>
            </a:r>
            <a:r>
              <a:rPr lang="en-US" sz="4800" b="1" smtClean="0">
                <a:solidFill>
                  <a:schemeClr val="bg1"/>
                </a:solidFill>
                <a:latin typeface="+mn-lt"/>
                <a:ea typeface="+mn-ea"/>
                <a:cs typeface="+mn-cs"/>
              </a:rPr>
              <a:t>Misma</a:t>
            </a:r>
            <a:r>
              <a:rPr lang="en-US" sz="4800" b="1">
                <a:solidFill>
                  <a:schemeClr val="bg1"/>
                </a:solidFill>
                <a:latin typeface="+mn-lt"/>
                <a:ea typeface="+mn-ea"/>
                <a:cs typeface="+mn-cs"/>
              </a:rPr>
              <a:t>, Duma, Masa, </a:t>
            </a:r>
            <a:r>
              <a:rPr lang="en-US" sz="4800" b="1" smtClean="0">
                <a:solidFill>
                  <a:schemeClr val="bg1"/>
                </a:solidFill>
                <a:latin typeface="+mn-lt"/>
                <a:ea typeface="+mn-ea"/>
                <a:cs typeface="+mn-cs"/>
              </a:rPr>
              <a:t>Hadad</a:t>
            </a:r>
            <a:r>
              <a:rPr lang="en-US" sz="4800" b="1">
                <a:solidFill>
                  <a:schemeClr val="bg1"/>
                </a:solidFill>
                <a:latin typeface="+mn-lt"/>
                <a:ea typeface="+mn-ea"/>
                <a:cs typeface="+mn-cs"/>
              </a:rPr>
              <a:t>, Tema, Yetur, Nafis, </a:t>
            </a:r>
            <a:r>
              <a:rPr lang="en-US" sz="4800" b="1" smtClean="0">
                <a:solidFill>
                  <a:schemeClr val="bg1"/>
                </a:solidFill>
                <a:latin typeface="+mn-lt"/>
                <a:ea typeface="+mn-ea"/>
                <a:cs typeface="+mn-cs"/>
              </a:rPr>
              <a:t>Kedma. </a:t>
            </a:r>
            <a:br>
              <a:rPr lang="en-US" sz="4800" b="1" smtClean="0">
                <a:solidFill>
                  <a:schemeClr val="bg1"/>
                </a:solidFill>
                <a:latin typeface="+mn-lt"/>
                <a:ea typeface="+mn-ea"/>
                <a:cs typeface="+mn-cs"/>
              </a:rPr>
            </a:br>
            <a:r>
              <a:rPr lang="en-US" sz="2400" b="1" smtClean="0">
                <a:solidFill>
                  <a:schemeClr val="bg1"/>
                </a:solidFill>
                <a:latin typeface="+mn-lt"/>
                <a:ea typeface="+mn-ea"/>
                <a:cs typeface="+mn-cs"/>
              </a:rPr>
              <a:t/>
            </a:r>
            <a:br>
              <a:rPr lang="en-US" sz="2400" b="1" smtClean="0">
                <a:solidFill>
                  <a:schemeClr val="bg1"/>
                </a:solidFill>
                <a:latin typeface="+mn-lt"/>
                <a:ea typeface="+mn-ea"/>
                <a:cs typeface="+mn-cs"/>
              </a:rPr>
            </a:br>
            <a:r>
              <a:rPr lang="en-US" sz="4800" b="1" smtClean="0">
                <a:solidFill>
                  <a:srgbClr val="FFC000"/>
                </a:solidFill>
                <a:latin typeface="+mn-lt"/>
                <a:ea typeface="+mn-ea"/>
                <a:cs typeface="+mn-cs"/>
              </a:rPr>
              <a:t>Hawila </a:t>
            </a:r>
            <a:r>
              <a:rPr lang="en-US" sz="4800" b="1">
                <a:solidFill>
                  <a:srgbClr val="FFC000"/>
                </a:solidFill>
                <a:latin typeface="+mn-lt"/>
                <a:ea typeface="+mn-ea"/>
                <a:cs typeface="+mn-cs"/>
              </a:rPr>
              <a:t>ke daerah Syur yang terletak di sebelah timur Mesir ke arah Asyur. </a:t>
            </a:r>
            <a:r>
              <a:rPr lang="en-US" sz="4800" b="1" smtClean="0">
                <a:solidFill>
                  <a:srgbClr val="FFC000"/>
                </a:solidFill>
                <a:latin typeface="+mn-lt"/>
                <a:ea typeface="+mn-ea"/>
                <a:cs typeface="+mn-cs"/>
              </a:rPr>
              <a:t/>
            </a:r>
            <a:br>
              <a:rPr lang="en-US" sz="4800" b="1" smtClean="0">
                <a:solidFill>
                  <a:srgbClr val="FFC000"/>
                </a:solidFill>
                <a:latin typeface="+mn-lt"/>
                <a:ea typeface="+mn-ea"/>
                <a:cs typeface="+mn-cs"/>
              </a:rPr>
            </a:br>
            <a:r>
              <a:rPr lang="en-US" sz="4800" b="1" smtClean="0">
                <a:solidFill>
                  <a:srgbClr val="00B0F0"/>
                </a:solidFill>
                <a:latin typeface="+mn-lt"/>
                <a:ea typeface="+mn-ea"/>
                <a:cs typeface="+mn-cs"/>
              </a:rPr>
              <a:t>Mereka </a:t>
            </a:r>
            <a:r>
              <a:rPr lang="en-US" sz="4800" b="1">
                <a:solidFill>
                  <a:srgbClr val="00B0F0"/>
                </a:solidFill>
                <a:latin typeface="+mn-lt"/>
                <a:ea typeface="+mn-ea"/>
                <a:cs typeface="+mn-cs"/>
              </a:rPr>
              <a:t>hidup bertentangan dengan semua saudara.</a:t>
            </a:r>
            <a:endParaRPr lang="en-US" b="1">
              <a:solidFill>
                <a:srgbClr val="00B0F0"/>
              </a:solidFill>
              <a:latin typeface="+mn-lt"/>
              <a:ea typeface="+mn-ea"/>
              <a:cs typeface="+mn-cs"/>
            </a:endParaRPr>
          </a:p>
        </p:txBody>
      </p:sp>
    </p:spTree>
    <p:extLst>
      <p:ext uri="{BB962C8B-B14F-4D97-AF65-F5344CB8AC3E}">
        <p14:creationId xmlns:p14="http://schemas.microsoft.com/office/powerpoint/2010/main" val="24412829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그림 34"/>
          <p:cNvPicPr>
            <a:picLocks noChangeAspect="1"/>
          </p:cNvPicPr>
          <p:nvPr/>
        </p:nvPicPr>
        <p:blipFill>
          <a:blip r:embed="rId3"/>
          <a:stretch>
            <a:fillRect/>
          </a:stretch>
        </p:blipFill>
        <p:spPr>
          <a:xfrm>
            <a:off x="0" y="0"/>
            <a:ext cx="12192000" cy="6858000"/>
          </a:xfrm>
          <a:prstGeom prst="rect">
            <a:avLst/>
          </a:prstGeom>
        </p:spPr>
      </p:pic>
      <p:sp>
        <p:nvSpPr>
          <p:cNvPr id="36" name="타원 35"/>
          <p:cNvSpPr/>
          <p:nvPr/>
        </p:nvSpPr>
        <p:spPr>
          <a:xfrm rot="20068707">
            <a:off x="3995016" y="453843"/>
            <a:ext cx="2232432" cy="3199734"/>
          </a:xfrm>
          <a:prstGeom prst="ellipse">
            <a:avLst/>
          </a:prstGeom>
          <a:solidFill>
            <a:schemeClr val="accent2">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직사각형 36"/>
          <p:cNvSpPr/>
          <p:nvPr/>
        </p:nvSpPr>
        <p:spPr>
          <a:xfrm>
            <a:off x="6096000" y="3715966"/>
            <a:ext cx="2578100" cy="12862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smtClean="0">
                <a:solidFill>
                  <a:schemeClr val="tx1"/>
                </a:solidFill>
              </a:rPr>
              <a:t>ARAB</a:t>
            </a:r>
            <a:endParaRPr lang="en-US" sz="4800" b="1">
              <a:solidFill>
                <a:schemeClr val="tx1"/>
              </a:solidFill>
            </a:endParaRPr>
          </a:p>
        </p:txBody>
      </p:sp>
      <p:sp>
        <p:nvSpPr>
          <p:cNvPr id="38" name="직사각형 37"/>
          <p:cNvSpPr/>
          <p:nvPr/>
        </p:nvSpPr>
        <p:spPr>
          <a:xfrm rot="1255539">
            <a:off x="8561727" y="2812427"/>
            <a:ext cx="2298888" cy="882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solidFill>
                  <a:schemeClr val="tx1"/>
                </a:solidFill>
              </a:rPr>
              <a:t>Teluk Parisi</a:t>
            </a:r>
            <a:endParaRPr lang="en-US" sz="3200" b="1">
              <a:solidFill>
                <a:schemeClr val="tx1"/>
              </a:solidFill>
            </a:endParaRPr>
          </a:p>
        </p:txBody>
      </p:sp>
      <p:sp>
        <p:nvSpPr>
          <p:cNvPr id="6" name="타원 5"/>
          <p:cNvSpPr/>
          <p:nvPr/>
        </p:nvSpPr>
        <p:spPr>
          <a:xfrm rot="20068707">
            <a:off x="3125848" y="2060054"/>
            <a:ext cx="538744" cy="582401"/>
          </a:xfrm>
          <a:prstGeom prst="ellipse">
            <a:avLst/>
          </a:prstGeom>
          <a:solidFill>
            <a:schemeClr val="accent2">
              <a:lumMod val="60000"/>
              <a:lumOff val="4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직사각형 6"/>
          <p:cNvSpPr/>
          <p:nvPr/>
        </p:nvSpPr>
        <p:spPr>
          <a:xfrm>
            <a:off x="3026668" y="2085313"/>
            <a:ext cx="861559" cy="345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Paran</a:t>
            </a:r>
            <a:endParaRPr lang="en-US" b="1">
              <a:solidFill>
                <a:schemeClr val="tx1"/>
              </a:solidFill>
            </a:endParaRPr>
          </a:p>
        </p:txBody>
      </p:sp>
      <p:sp>
        <p:nvSpPr>
          <p:cNvPr id="8" name="직사각형 7"/>
          <p:cNvSpPr/>
          <p:nvPr/>
        </p:nvSpPr>
        <p:spPr>
          <a:xfrm rot="4025409">
            <a:off x="3755296" y="2344946"/>
            <a:ext cx="861559" cy="345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rPr>
              <a:t>Midian</a:t>
            </a:r>
            <a:endParaRPr lang="en-US" b="1">
              <a:solidFill>
                <a:schemeClr val="tx1"/>
              </a:solidFill>
            </a:endParaRPr>
          </a:p>
        </p:txBody>
      </p:sp>
    </p:spTree>
    <p:extLst>
      <p:ext uri="{BB962C8B-B14F-4D97-AF65-F5344CB8AC3E}">
        <p14:creationId xmlns:p14="http://schemas.microsoft.com/office/powerpoint/2010/main" val="573519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142876" y="1946787"/>
            <a:ext cx="11887200" cy="476864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smtClean="0">
                <a:ln>
                  <a:noFill/>
                </a:ln>
                <a:solidFill>
                  <a:srgbClr val="FF0000"/>
                </a:solidFill>
                <a:effectLst/>
                <a:uLnTx/>
                <a:uFillTx/>
                <a:latin typeface="Calibri" panose="020F0502020204030204"/>
                <a:ea typeface="+mn-ea"/>
                <a:cs typeface="+mn-cs"/>
              </a:rPr>
              <a:t>Kisah </a:t>
            </a: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Ishak </a:t>
            </a:r>
            <a:r>
              <a:rPr kumimoji="0" lang="en-US" sz="5400" b="1" i="0" u="none" strike="noStrike" kern="1200" cap="none" spc="0" normalizeH="0" baseline="0" noProof="0" smtClean="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Zaman </a:t>
            </a:r>
            <a:r>
              <a:rPr kumimoji="0" lang="en-US" sz="5400" b="1" i="0" u="none" strike="noStrike" kern="1200" cap="none" spc="0" normalizeH="0" baseline="0" noProof="0" smtClean="0">
                <a:ln>
                  <a:noFill/>
                </a:ln>
                <a:solidFill>
                  <a:prstClr val="black"/>
                </a:solidFill>
                <a:effectLst/>
                <a:uLnTx/>
                <a:uFillTx/>
                <a:latin typeface="Calibri" panose="020F0502020204030204"/>
                <a:ea typeface="+mn-ea"/>
                <a:cs typeface="+mn-cs"/>
              </a:rPr>
              <a:t>Patriarki</a:t>
            </a:r>
            <a:endParaRPr kumimoji="0" lang="en-US" sz="5400" b="1" i="0" u="none" strike="noStrike" kern="1200" cap="none" spc="0" normalizeH="0" baseline="0" noProof="0" smtClean="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C00000"/>
                </a:solidFill>
                <a:effectLst/>
                <a:uLnTx/>
                <a:uFillTx/>
                <a:latin typeface="Calibri" panose="020F0502020204030204"/>
                <a:ea typeface="+mn-ea"/>
                <a:cs typeface="+mn-cs"/>
              </a:rPr>
              <a:t>Kejadian </a:t>
            </a:r>
            <a:r>
              <a:rPr kumimoji="0" lang="fi-FI" sz="4000" b="1" i="0" u="none" strike="noStrike" kern="1200" cap="none" spc="0" normalizeH="0" baseline="0" noProof="0">
                <a:ln>
                  <a:noFill/>
                </a:ln>
                <a:solidFill>
                  <a:prstClr val="black"/>
                </a:solidFill>
                <a:effectLst/>
                <a:uLnTx/>
                <a:uFillTx/>
                <a:latin typeface="Calibri" panose="020F0502020204030204"/>
                <a:ea typeface="+mn-ea"/>
                <a:cs typeface="+mn-cs"/>
              </a:rPr>
              <a:t>25:19-35:29</a:t>
            </a:r>
            <a:r>
              <a:rPr kumimoji="0" lang="en-US" sz="4000" b="1" i="0" u="none" strike="noStrike" kern="1200" cap="none" spc="0" normalizeH="0" baseline="0" noProof="0" smtClean="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Toledot </a:t>
            </a:r>
            <a:r>
              <a:rPr kumimoji="0" lang="en-US" sz="4000" b="1" i="0" u="none" strike="noStrike" kern="1200" cap="none" spc="0" normalizeH="0" baseline="0" noProof="0" smtClean="0">
                <a:ln>
                  <a:noFill/>
                </a:ln>
                <a:solidFill>
                  <a:srgbClr val="C00000"/>
                </a:solidFill>
                <a:effectLst/>
                <a:uLnTx/>
                <a:uFillTx/>
                <a:latin typeface="Calibri" panose="020F0502020204030204"/>
                <a:ea typeface="+mn-ea"/>
                <a:cs typeface="+mn-cs"/>
              </a:rPr>
              <a:t>Kelapan</a:t>
            </a:r>
            <a: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t/>
            </a:r>
            <a:br>
              <a:rPr kumimoji="0" lang="en-US" sz="4000" b="1" i="0" u="none" strike="noStrike" kern="1200" cap="none" spc="0" normalizeH="0" baseline="0" noProof="0">
                <a:ln>
                  <a:noFill/>
                </a:ln>
                <a:solidFill>
                  <a:srgbClr val="C00000"/>
                </a:solidFill>
                <a:effectLst/>
                <a:uLnTx/>
                <a:uFillTx/>
                <a:latin typeface="Calibri" panose="020F0502020204030204"/>
                <a:ea typeface="+mn-ea"/>
                <a:cs typeface="+mn-cs"/>
              </a:rPr>
            </a:b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 Toledot Riwayat: </a:t>
            </a:r>
            <a:r>
              <a:rPr kumimoji="0" lang="en-US" sz="4000" b="1" i="0" u="none" strike="noStrike" kern="1200" cap="none" spc="0" normalizeH="0" baseline="0" noProof="0">
                <a:ln>
                  <a:noFill/>
                </a:ln>
                <a:solidFill>
                  <a:prstClr val="black"/>
                </a:solidFill>
                <a:effectLst/>
                <a:uLnTx/>
                <a:uFillTx/>
                <a:latin typeface="Calibri" panose="020F0502020204030204"/>
                <a:ea typeface="+mn-ea"/>
                <a:cs typeface="+mn-cs"/>
              </a:rPr>
              <a:t>Salasilah </a:t>
            </a:r>
            <a:r>
              <a:rPr kumimoji="0" lang="fi-FI" sz="4000" b="1" i="0" u="none" strike="noStrike" kern="1200" cap="none" spc="0" normalizeH="0" baseline="0" noProof="0" smtClean="0">
                <a:ln>
                  <a:noFill/>
                </a:ln>
                <a:solidFill>
                  <a:prstClr val="black"/>
                </a:solidFill>
                <a:effectLst/>
                <a:uLnTx/>
                <a:uFillTx/>
                <a:latin typeface="Calibri" panose="020F0502020204030204"/>
                <a:ea typeface="+mn-ea"/>
                <a:cs typeface="+mn-cs"/>
              </a:rPr>
              <a:t>Ishak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 Kisah Ishak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libri" panose="020F0502020204030204"/>
                <a:ea typeface="+mn-ea"/>
                <a:cs typeface="+mn-cs"/>
              </a:rPr>
              <a:t>@ Salasilah Ufuk</a:t>
            </a:r>
            <a:endParaRPr kumimoji="0" lang="en-US" sz="4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양쪽 모서리가 잘린 사각형 9"/>
          <p:cNvSpPr/>
          <p:nvPr/>
        </p:nvSpPr>
        <p:spPr>
          <a:xfrm>
            <a:off x="142876" y="157940"/>
            <a:ext cx="11887200" cy="1524000"/>
          </a:xfrm>
          <a:prstGeom prst="snip2Same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a:noFill/>
                </a:ln>
                <a:solidFill>
                  <a:prstClr val="white"/>
                </a:solidFill>
                <a:effectLst/>
                <a:uLnTx/>
                <a:uFillTx/>
                <a:latin typeface="Calibri" panose="020F0502020204030204"/>
                <a:ea typeface="+mn-ea"/>
                <a:cs typeface="+mn-cs"/>
              </a:rPr>
              <a:t>STRUKTUR KITAB KEJADIAN</a:t>
            </a:r>
            <a:endParaRPr kumimoji="0" lang="en-US" sz="6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3768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Kej. </a:t>
            </a:r>
            <a:r>
              <a:rPr lang="en-US" sz="5400" b="1" smtClean="0">
                <a:solidFill>
                  <a:srgbClr val="FFFF00"/>
                </a:solidFill>
                <a:latin typeface="+mn-lt"/>
                <a:ea typeface="+mn-ea"/>
                <a:cs typeface="+mn-cs"/>
              </a:rPr>
              <a:t>26 /</a:t>
            </a:r>
            <a:br>
              <a:rPr lang="en-US" sz="5400" b="1" smtClean="0">
                <a:solidFill>
                  <a:srgbClr val="FFFF00"/>
                </a:solidFill>
                <a:latin typeface="+mn-lt"/>
                <a:ea typeface="+mn-ea"/>
                <a:cs typeface="+mn-cs"/>
              </a:rPr>
            </a:br>
            <a:r>
              <a:rPr lang="en-US" b="1" baseline="30000">
                <a:solidFill>
                  <a:schemeClr val="bg1"/>
                </a:solidFill>
                <a:latin typeface="+mn-lt"/>
              </a:rPr>
              <a:t>1</a:t>
            </a:r>
            <a:r>
              <a:rPr lang="en-US" b="1">
                <a:solidFill>
                  <a:schemeClr val="bg1"/>
                </a:solidFill>
                <a:latin typeface="+mn-lt"/>
              </a:rPr>
              <a:t>Maka berlakulah </a:t>
            </a:r>
            <a:r>
              <a:rPr lang="en-US" b="1">
                <a:solidFill>
                  <a:srgbClr val="FF0000"/>
                </a:solidFill>
                <a:latin typeface="+mn-lt"/>
              </a:rPr>
              <a:t>bencana kebuluran </a:t>
            </a:r>
            <a:r>
              <a:rPr lang="en-US" b="1">
                <a:solidFill>
                  <a:schemeClr val="bg1"/>
                </a:solidFill>
                <a:latin typeface="+mn-lt"/>
              </a:rPr>
              <a:t>di negeri itu, lain daripada kebuluran pertama yang menimpa pada zaman Abraham. </a:t>
            </a:r>
            <a:r>
              <a:rPr lang="en-US" b="1" smtClean="0">
                <a:solidFill>
                  <a:schemeClr val="bg1"/>
                </a:solidFill>
                <a:latin typeface="+mn-lt"/>
              </a:rPr>
              <a:t>Maka </a:t>
            </a:r>
            <a:r>
              <a:rPr lang="en-US" b="1">
                <a:solidFill>
                  <a:schemeClr val="bg1"/>
                </a:solidFill>
                <a:latin typeface="+mn-lt"/>
              </a:rPr>
              <a:t>pergilah Ishak ke Gerar untuk menghadap Abimelekh, raja orang Filistin. </a:t>
            </a:r>
            <a:r>
              <a:rPr lang="en-US" b="1" smtClean="0">
                <a:solidFill>
                  <a:schemeClr val="bg1"/>
                </a:solidFill>
                <a:latin typeface="+mn-lt"/>
              </a:rPr>
              <a:t/>
            </a:r>
            <a:br>
              <a:rPr lang="en-US" b="1" smtClean="0">
                <a:solidFill>
                  <a:schemeClr val="bg1"/>
                </a:solidFill>
                <a:latin typeface="+mn-lt"/>
              </a:rPr>
            </a:br>
            <a:r>
              <a:rPr lang="en-US" b="1" smtClean="0">
                <a:solidFill>
                  <a:schemeClr val="bg1"/>
                </a:solidFill>
                <a:latin typeface="+mn-lt"/>
              </a:rPr>
              <a:t/>
            </a:r>
            <a:br>
              <a:rPr lang="en-US" b="1" smtClean="0">
                <a:solidFill>
                  <a:schemeClr val="bg1"/>
                </a:solidFill>
                <a:latin typeface="+mn-lt"/>
              </a:rPr>
            </a:br>
            <a:r>
              <a:rPr lang="en-US" b="1" smtClean="0">
                <a:solidFill>
                  <a:srgbClr val="00B0F0"/>
                </a:solidFill>
                <a:latin typeface="+mn-lt"/>
              </a:rPr>
              <a:t>Abimelekh adalah geliranan ketua kerajaan Gerar.</a:t>
            </a:r>
            <a:endParaRPr lang="en-US" sz="4800" b="1">
              <a:solidFill>
                <a:srgbClr val="00B0F0"/>
              </a:solidFill>
              <a:latin typeface="+mn-lt"/>
              <a:ea typeface="+mn-ea"/>
              <a:cs typeface="+mn-cs"/>
            </a:endParaRPr>
          </a:p>
        </p:txBody>
      </p:sp>
    </p:spTree>
    <p:extLst>
      <p:ext uri="{BB962C8B-B14F-4D97-AF65-F5344CB8AC3E}">
        <p14:creationId xmlns:p14="http://schemas.microsoft.com/office/powerpoint/2010/main" val="42006290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3"/>
          <a:stretch>
            <a:fillRect/>
          </a:stretch>
        </p:blipFill>
        <p:spPr>
          <a:xfrm>
            <a:off x="0" y="0"/>
            <a:ext cx="12192000" cy="6858000"/>
          </a:xfrm>
          <a:prstGeom prst="rect">
            <a:avLst/>
          </a:prstGeom>
        </p:spPr>
      </p:pic>
      <p:sp>
        <p:nvSpPr>
          <p:cNvPr id="9" name="제목 1"/>
          <p:cNvSpPr>
            <a:spLocks noGrp="1"/>
          </p:cNvSpPr>
          <p:nvPr>
            <p:ph type="title"/>
          </p:nvPr>
        </p:nvSpPr>
        <p:spPr>
          <a:xfrm>
            <a:off x="212651" y="170122"/>
            <a:ext cx="11802139" cy="6528390"/>
          </a:xfrm>
        </p:spPr>
        <p:txBody>
          <a:bodyPr anchor="t">
            <a:noAutofit/>
          </a:bodyPr>
          <a:lstStyle/>
          <a:p>
            <a:pPr lvl="0">
              <a:lnSpc>
                <a:spcPct val="100000"/>
              </a:lnSpc>
              <a:spcBef>
                <a:spcPts val="0"/>
              </a:spcBef>
            </a:pPr>
            <a:r>
              <a:rPr lang="en-US" sz="5400" b="1">
                <a:solidFill>
                  <a:srgbClr val="FFFF00"/>
                </a:solidFill>
                <a:latin typeface="+mn-lt"/>
                <a:ea typeface="+mn-ea"/>
                <a:cs typeface="+mn-cs"/>
              </a:rPr>
              <a:t>Negeb</a:t>
            </a:r>
          </a:p>
        </p:txBody>
      </p:sp>
    </p:spTree>
    <p:extLst>
      <p:ext uri="{BB962C8B-B14F-4D97-AF65-F5344CB8AC3E}">
        <p14:creationId xmlns:p14="http://schemas.microsoft.com/office/powerpoint/2010/main" val="15624683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제목 1"/>
          <p:cNvSpPr>
            <a:spLocks noGrp="1"/>
          </p:cNvSpPr>
          <p:nvPr>
            <p:ph type="title"/>
          </p:nvPr>
        </p:nvSpPr>
        <p:spPr>
          <a:xfrm>
            <a:off x="212651" y="170122"/>
            <a:ext cx="11802139" cy="6528390"/>
          </a:xfrm>
        </p:spPr>
        <p:txBody>
          <a:bodyPr anchor="ctr">
            <a:noAutofit/>
          </a:bodyPr>
          <a:lstStyle/>
          <a:p>
            <a:pPr lvl="0" algn="ctr">
              <a:lnSpc>
                <a:spcPct val="100000"/>
              </a:lnSpc>
              <a:spcBef>
                <a:spcPts val="0"/>
              </a:spcBef>
            </a:pPr>
            <a:r>
              <a:rPr lang="he-IL" sz="19900" b="1">
                <a:solidFill>
                  <a:srgbClr val="FFFF00"/>
                </a:solidFill>
                <a:latin typeface="Times New Roman" panose="02020603050405020304" pitchFamily="18" charset="0"/>
                <a:ea typeface="+mn-ea"/>
              </a:rPr>
              <a:t>בְּאֵר</a:t>
            </a:r>
            <a:endParaRPr lang="en-US" sz="19900" b="1">
              <a:solidFill>
                <a:srgbClr val="FFFF00"/>
              </a:solidFill>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54056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3280</TotalTime>
  <Words>1760</Words>
  <Application>Microsoft Office PowerPoint</Application>
  <PresentationFormat>와이드스크린</PresentationFormat>
  <Paragraphs>127</Paragraphs>
  <Slides>35</Slides>
  <Notes>33</Notes>
  <HiddenSlides>0</HiddenSlides>
  <MMClips>0</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35</vt:i4>
      </vt:variant>
    </vt:vector>
  </HeadingPairs>
  <TitlesOfParts>
    <vt:vector size="44" baseType="lpstr">
      <vt:lpstr>gothambold</vt:lpstr>
      <vt:lpstr>맑은 고딕</vt:lpstr>
      <vt:lpstr>Adobe Hebrew</vt:lpstr>
      <vt:lpstr>Arial</vt:lpstr>
      <vt:lpstr>Calibri</vt:lpstr>
      <vt:lpstr>Calibri Light</vt:lpstr>
      <vt:lpstr>Georgia</vt:lpstr>
      <vt:lpstr>Times New Roman</vt:lpstr>
      <vt:lpstr>Office 테마</vt:lpstr>
      <vt:lpstr>PowerPoint 프레젠테이션</vt:lpstr>
      <vt:lpstr>Gambaran Alitabiah tentang Abraham, Ishak dan Yakub  Abraham: Bapa Leluhur  Iman Umat Percaya  Ishak : Ketaanan  Yakub : Pengudusan</vt:lpstr>
      <vt:lpstr>PowerPoint 프레젠테이션</vt:lpstr>
      <vt:lpstr>Kej. 25 / Dua Belas Suku Ismael Nebayot, Kedar, Adbeel, Mibsam, Misma, Duma, Masa, Hadad, Tema, Yetur, Nafis, Kedma.   Hawila ke daerah Syur yang terletak di sebelah timur Mesir ke arah Asyur.  Mereka hidup bertentangan dengan semua saudara.</vt:lpstr>
      <vt:lpstr>PowerPoint 프레젠테이션</vt:lpstr>
      <vt:lpstr>PowerPoint 프레젠테이션</vt:lpstr>
      <vt:lpstr>Kej. 26 / 1Maka berlakulah bencana kebuluran di negeri itu, lain daripada kebuluran pertama yang menimpa pada zaman Abraham. Maka pergilah Ishak ke Gerar untuk menghadap Abimelekh, raja orang Filistin.   Abimelekh adalah geliranan ketua kerajaan Gerar.</vt:lpstr>
      <vt:lpstr>Negeb</vt:lpstr>
      <vt:lpstr>בְּאֵר</vt:lpstr>
      <vt:lpstr>Kej. 26 / Perigi Ishak 17Maka pergilah Ishak dari sana. Didirikannya khemahnya di Lembah Gerar lalu tinggal di situ. 18Kemudian Ishak menggali kembali perigi-perigi yang telah digali pada zaman Abraham, ayahnya, kerana orang Filistin telah menutupnya sesudah kematian Abraham. Dia pun menamai perigi-perigi itu sebagaimana ayahnya menamainya.</vt:lpstr>
      <vt:lpstr>PowerPoint 프레젠테이션</vt:lpstr>
      <vt:lpstr>Kej. 26 / Ikrar antara Ishak &amp; Abimelekh 26Maka datanglah Abimelekh kepadanya dari Gerar bersama-sama Ahuzat sahabatnya dan Pikhol panglima tenteranya.  28Jawab mereka, "Kami sudah melihat dengan nyata bahawa Tuhan menyertai kamu. Jadi, kami berfikir, 'Sebaiknya ada ikrar antara kita,' iaitu antara kami dan kamu. </vt:lpstr>
      <vt:lpstr>Kej. 26 / Ikrar antara Ishak &amp; Abimelekh  Mereka saling tidak akan berbuat jahat.  Mereka saling berbuat baik dengan damai.   lalu mereka pun makan dan minum.  Mereka bersumpah satu sama lain. </vt:lpstr>
      <vt:lpstr>Kej. 26 / Keluarga Esau VS Keluarga Ishak  34Ketika Esau berumur empat puluh tahun, dia memperisteri Yudit, anak Beeri, orang Het, dan Basmat anak Elon, orang Het.   35Kedua-dua isterinya itu menimbulkan kegetiran dalam hati Ishak dan Ribka.</vt:lpstr>
      <vt:lpstr>Kej. 28:9 / Keluarga Esau  9Lalu Esau pergi kepada Ismael, dan mengambil Mahalat menjadi isterinya di samping isteri-isterinya yang lain. Mahalat ialah adik Nebayot, anak Ismael anak Abraham.</vt:lpstr>
      <vt:lpstr>Perallisme / Kej.6:1-8 Teologi Kehilangan Tanah Anak-anak Allah: Anak perempuan manusia: Kej. 6:2, anak-anak Allah melihat betapa elok paras rupa anak perempuan manusia itu. Lalu mereka memperisteri sesiapa sahaja perempuan yang dipilih mereka.</vt:lpstr>
      <vt:lpstr>Orang Het Orang Het adalah keturunan Sem (Kej 15:20). Orang Het tinggal di kawasan Hebron (Kej 23:3-20) dan di pergunungan di wilayah Kanaan (Bil 13:29). Orang Het paling berkuasa dari kaum-kaum yang tinggal di Kanaan (Yos. 1:4)</vt:lpstr>
      <vt:lpstr>בָרַךְ</vt:lpstr>
      <vt:lpstr>Doa Ishak (Perjanjian Kerajaan) "Sesungguhnya, bau anakku ini seperti bau padang yang diberkati Tuhan. 28Kiranya Allah mengurniakan kepadamu embun dari langit, tempat-tempat yang subur di bumi, serta gandum dan air anggur yang berlimpahan. 29Semoga bangsa-bangsa takluk kepadamu, dan suku-suku bangsa tunduk kepadamu. Jadilah tuan atas saudara-saudaramu, dan semoga anak-anak ibumu tunduk kepadamu. Terkutuklah orang yang mengutuk kamu, dan diberkatilah orang yang memberkatimu."</vt:lpstr>
      <vt:lpstr>Kej. 28:3 / Doa Ishak (Rasmi) 3Semoga Allah Yang Maha Kuasa memberkati kamu, membuat kamu beranak cucu, dan memperbanyak bilangan keturunanmu, sehingga kamu menjadi satu bangsa yang besar. 4Semoga Dia mengurniakan berkat Abraham kepadamu dan kepada keturunanmu, sehingga kamu mewarisi negeri tempat kamu tinggal sebagai pendatang ini, iaitu negeri yang telah dikurniakan Allah kepada Abraham." </vt:lpstr>
      <vt:lpstr>Kej. 28:1 / Doa Ishak (Rasmi)  Kej. 28:1 – 1 .... "Kamu tidak boleh memperisteri mana-mana antara wanita Kanaan.  Kej. 15:16 - 16Keturunan yang keempat akan kembali ke sini, kerana kejahatan orang Amori belum mencapai tahap puncaknya."</vt:lpstr>
      <vt:lpstr>Gambaran Alkitabiah 3 tokoh  Abrhama : Leluhur Iman Umat percaya  Isahk : Ketaatan Iman  Yakub : Pengudusan Iman</vt:lpstr>
      <vt:lpstr>Ishak : Ketaatan Iman  1. Membersembahkan Ishak sebagai korban  2. Menyambuat Isteri secara pasif  3. Menggali perigi-perigi  4. Memberkati Yakub secara rasmi  Ketaatan Ishak yang paling klimaks</vt:lpstr>
      <vt:lpstr> פַּדֶּ֣נָֽה אֲרָ֔ם</vt:lpstr>
      <vt:lpstr>PowerPoint 프레젠테이션</vt:lpstr>
      <vt:lpstr>בֵֽית־אֵ֖ל</vt:lpstr>
      <vt:lpstr>Kej. 28:13-15 / Perjanjian Tuhan dan Yakub 13Tampak pula Tuhan berdiri di sisi Yakub dan berfirman, "Akulah Tuhan, Allah Abraham, datukmu, dan Allah Ishak. Tanah tempat kamu berbaring ini akan Kuberikan kepadamu dan kepada keturunanmu. 14Keturunanmu akan menjadi begitu ramai sebagaimana debu tanah, dan kamu akan berkembang ke barat, ke timur, ke utara, dan ke selatan. Melalui kamu dan melalui keturunanmu semua kaum bangsa di bumi akan memperoleh berkat. 15Sesungguhnya, Aku menyertai kamu dan akan menjaga kamu ke mana-mana pun kamu pergi. Aku akan membawa kamu kembali ke negeri ini, kerana Aku tidak akan meninggalkan kamu sampai Aku melaksanakan apa yang telah Kujanjikan kepadamu."</vt:lpstr>
      <vt:lpstr>Kej. 28:13-15 / Perjanjian Tuhan dan Yakub 17Dia menjadi takut lalu berkata, "Betapa menggerunkan tempat ini! Ini tidak lain daripada Rumah Allah! Dan ini pintu gerbang syurga!" 18Keesokan harinya Yakub bangun pagi-pagi. Dia mengambil batu yang dijadikan bantalnya lalu mendirikannya menjadi sebuah tugu dan menuangkan minyak ke atas tugu itu.  22….Aku akan mempersembahkan kepada-Mu sepersepuluh daripada segala sesuatu yang Kaukurniakan kepadaku."</vt:lpstr>
      <vt:lpstr>Tangga yang terdiri di bumi  Selepas Air Bah Nuh, manusia membuat Kuil dengan bentuk tangga (Zigurat) Zaman Yesus menjelaskan keselamatan kepada Natanael oleh Filipus (Yoh 1:47-51). 51Yesus berkata kepadanya, "Sesungguhnya, Aku berkata kepadamu, kamu akan melihat langit terbuka dan malaikat-malaikat Allah turun naik menemui Anak Manusia (Jalan meneju ke Syurga).  Kalau menurut Orang Yahudi???</vt:lpstr>
      <vt:lpstr>PowerPoint 프레젠테이션</vt:lpstr>
      <vt:lpstr>PowerPoint 프레젠테이션</vt:lpstr>
      <vt:lpstr>PowerPoint 프레젠테이션</vt:lpstr>
      <vt:lpstr>Kej. 29 / Yakub menikahi Lea dan Rahel 18Yakub jatuh cinta kepada Rahel lalu dia berkata, "Aku akan bekerja dengan pak cik selama tujuh tahun lama demi mendapatkan Rahel, anak pak cik yang lebih muda itu."  21Kemudian berkatalah Yakub kepada Laban, "Berikanlah bakal isteriku kerana waktuku sudah tiba. Aku mahu menikahinya." </vt:lpstr>
      <vt:lpstr>Mengapakah pak cik menipuku?" 26Jawab Laban, "Di tempat kami ini tiada orang yang memberikan anak yang lebih muda mendahului anak sulungnya.  27Genapkan dahulu tujuh hari pernikahanmu dengan anakku ini, kemudian anakku yang muda itu akan kuberikan juga kepadamu dengan syarat kamu bekerja denganku selama tujuh tahun lagi."</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William</dc:creator>
  <cp:lastModifiedBy>William</cp:lastModifiedBy>
  <cp:revision>258</cp:revision>
  <dcterms:created xsi:type="dcterms:W3CDTF">2021-06-07T07:34:00Z</dcterms:created>
  <dcterms:modified xsi:type="dcterms:W3CDTF">2021-06-22T07:32:19Z</dcterms:modified>
</cp:coreProperties>
</file>