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0"/>
  </p:notesMasterIdLst>
  <p:sldIdLst>
    <p:sldId id="257" r:id="rId2"/>
    <p:sldId id="397" r:id="rId3"/>
    <p:sldId id="395" r:id="rId4"/>
    <p:sldId id="413" r:id="rId5"/>
    <p:sldId id="396" r:id="rId6"/>
    <p:sldId id="405" r:id="rId7"/>
    <p:sldId id="391" r:id="rId8"/>
    <p:sldId id="394" r:id="rId9"/>
    <p:sldId id="385" r:id="rId10"/>
    <p:sldId id="386" r:id="rId11"/>
    <p:sldId id="388" r:id="rId12"/>
    <p:sldId id="329" r:id="rId13"/>
    <p:sldId id="402" r:id="rId14"/>
    <p:sldId id="378" r:id="rId15"/>
    <p:sldId id="399" r:id="rId16"/>
    <p:sldId id="400" r:id="rId17"/>
    <p:sldId id="403" r:id="rId18"/>
    <p:sldId id="404" r:id="rId19"/>
    <p:sldId id="380" r:id="rId20"/>
    <p:sldId id="379" r:id="rId21"/>
    <p:sldId id="330" r:id="rId22"/>
    <p:sldId id="331" r:id="rId23"/>
    <p:sldId id="332" r:id="rId24"/>
    <p:sldId id="333" r:id="rId25"/>
    <p:sldId id="334" r:id="rId26"/>
    <p:sldId id="335" r:id="rId27"/>
    <p:sldId id="336" r:id="rId28"/>
    <p:sldId id="337" r:id="rId29"/>
    <p:sldId id="338" r:id="rId30"/>
    <p:sldId id="339" r:id="rId31"/>
    <p:sldId id="340" r:id="rId32"/>
    <p:sldId id="341" r:id="rId33"/>
    <p:sldId id="342" r:id="rId34"/>
    <p:sldId id="343" r:id="rId35"/>
    <p:sldId id="344" r:id="rId36"/>
    <p:sldId id="409" r:id="rId37"/>
    <p:sldId id="407" r:id="rId38"/>
    <p:sldId id="408" r:id="rId39"/>
    <p:sldId id="410" r:id="rId40"/>
    <p:sldId id="411" r:id="rId41"/>
    <p:sldId id="412" r:id="rId42"/>
    <p:sldId id="345" r:id="rId43"/>
    <p:sldId id="406" r:id="rId44"/>
    <p:sldId id="346" r:id="rId45"/>
    <p:sldId id="347" r:id="rId46"/>
    <p:sldId id="348" r:id="rId47"/>
    <p:sldId id="349" r:id="rId48"/>
    <p:sldId id="350" r:id="rId49"/>
    <p:sldId id="351" r:id="rId50"/>
    <p:sldId id="357" r:id="rId51"/>
    <p:sldId id="358" r:id="rId52"/>
    <p:sldId id="359" r:id="rId53"/>
    <p:sldId id="360" r:id="rId54"/>
    <p:sldId id="361" r:id="rId55"/>
    <p:sldId id="362" r:id="rId56"/>
    <p:sldId id="363" r:id="rId57"/>
    <p:sldId id="364" r:id="rId58"/>
    <p:sldId id="365" r:id="rId59"/>
    <p:sldId id="366" r:id="rId60"/>
    <p:sldId id="367" r:id="rId61"/>
    <p:sldId id="368" r:id="rId62"/>
    <p:sldId id="369" r:id="rId63"/>
    <p:sldId id="370" r:id="rId64"/>
    <p:sldId id="371" r:id="rId65"/>
    <p:sldId id="372" r:id="rId66"/>
    <p:sldId id="373" r:id="rId67"/>
    <p:sldId id="374" r:id="rId68"/>
    <p:sldId id="375"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CAC4"/>
    <a:srgbClr val="FEC93C"/>
    <a:srgbClr val="F8CC39"/>
    <a:srgbClr val="F4B824"/>
    <a:srgbClr val="F3B723"/>
    <a:srgbClr val="F7BF2C"/>
    <a:srgbClr val="F6C02C"/>
    <a:srgbClr val="F8C22E"/>
    <a:srgbClr val="F5C12D"/>
    <a:srgbClr val="F1B1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74" autoAdjust="0"/>
    <p:restoredTop sz="94660"/>
  </p:normalViewPr>
  <p:slideViewPr>
    <p:cSldViewPr snapToGrid="0">
      <p:cViewPr varScale="1">
        <p:scale>
          <a:sx n="68" d="100"/>
          <a:sy n="68" d="100"/>
        </p:scale>
        <p:origin x="712" y="1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7DF992-0260-4CF5-AE49-20270E54F864}" type="datetimeFigureOut">
              <a:rPr lang="en-US" smtClean="0"/>
              <a:t>10/23/2020</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396A28-593B-4007-996D-B9BB0F0F0ADD}" type="slidenum">
              <a:rPr lang="en-US" smtClean="0"/>
              <a:t>‹#›</a:t>
            </a:fld>
            <a:endParaRPr lang="en-US"/>
          </a:p>
        </p:txBody>
      </p:sp>
    </p:spTree>
    <p:extLst>
      <p:ext uri="{BB962C8B-B14F-4D97-AF65-F5344CB8AC3E}">
        <p14:creationId xmlns:p14="http://schemas.microsoft.com/office/powerpoint/2010/main" val="1559620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2223250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366867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10/23/2020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4057668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10/23/2020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188462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10/23/2020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68769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10/23/2020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33380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10/23/2020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2044268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10/23/2020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112144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10/23/2020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2982736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2" y="273049"/>
            <a:ext cx="4011084" cy="1162051"/>
          </a:xfrm>
        </p:spPr>
        <p:txBody>
          <a:bodyPr anchor="b"/>
          <a:lstStyle>
            <a:lvl1pPr algn="l">
              <a:defRPr sz="2000" b="1"/>
            </a:lvl1pPr>
          </a:lstStyle>
          <a:p>
            <a:r>
              <a:rPr lang="ko-KR" altLang="en-US" smtClean="0"/>
              <a:t>마스터 제목 스타일 편집</a:t>
            </a:r>
            <a:endParaRPr lang="en-US"/>
          </a:p>
        </p:txBody>
      </p:sp>
      <p:sp>
        <p:nvSpPr>
          <p:cNvPr id="3" name="내용 개체 틀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10/23/2020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2646916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9"/>
          </a:xfrm>
        </p:spPr>
        <p:txBody>
          <a:bodyPr anchor="b"/>
          <a:lstStyle>
            <a:lvl1pPr algn="l">
              <a:defRPr sz="20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텍스트 개체 틀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10/23/2020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1497470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10/23/2020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299727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10/23/2020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2550780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0B898AB-51E1-4B14-9D09-C392CDFF66A1}" type="datetimeFigureOut">
              <a:rPr lang="en-US"/>
              <a:pPr>
                <a:defRPr/>
              </a:pPr>
              <a:t>10/23/2020</a:t>
            </a:fld>
            <a:endParaRPr lang="en-US"/>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13962132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336715" y="-281238"/>
            <a:ext cx="14017557" cy="7879691"/>
          </a:xfrm>
          <a:prstGeom prst="rect">
            <a:avLst/>
          </a:prstGeom>
        </p:spPr>
      </p:pic>
      <p:sp>
        <p:nvSpPr>
          <p:cNvPr id="2" name="제목 1"/>
          <p:cNvSpPr>
            <a:spLocks noGrp="1"/>
          </p:cNvSpPr>
          <p:nvPr>
            <p:ph type="ctrTitle"/>
          </p:nvPr>
        </p:nvSpPr>
        <p:spPr>
          <a:xfrm>
            <a:off x="505804" y="124737"/>
            <a:ext cx="11329259" cy="1152128"/>
          </a:xfrm>
          <a:solidFill>
            <a:srgbClr val="FFFF00">
              <a:alpha val="50196"/>
            </a:srgbClr>
          </a:solidFill>
        </p:spPr>
        <p:txBody>
          <a:bodyPr>
            <a:noAutofit/>
          </a:bodyPr>
          <a:lstStyle/>
          <a:p>
            <a:pPr algn="ctr"/>
            <a:r>
              <a:rPr lang="en-US" altLang="ko-KR" sz="5333" b="1">
                <a:solidFill>
                  <a:srgbClr val="FF0000"/>
                </a:solidFill>
                <a:latin typeface="Headline R" panose="02030504000101010101" pitchFamily="18" charset="-127"/>
                <a:ea typeface="Headline R" panose="02030504000101010101" pitchFamily="18" charset="-127"/>
              </a:rPr>
              <a:t>KELAS ONLINE SAM KL</a:t>
            </a:r>
            <a:endParaRPr lang="ko-KR" altLang="en-US" sz="5333" b="1">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561920" y="1316766"/>
            <a:ext cx="9217024" cy="1056119"/>
          </a:xfrm>
          <a:prstGeom prst="rect">
            <a:avLst/>
          </a:prstGeom>
          <a:solidFill>
            <a:srgbClr val="7030A0">
              <a:alpha val="50196"/>
            </a:srgbClr>
          </a:solidFill>
        </p:spPr>
        <p:txBody>
          <a:bodyPr vert="horz" lIns="121920" tIns="60960" rIns="121920" bIns="6096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OKTOBER, 2020</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Setiap</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Isnin</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Selasa</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dan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Khamis</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 8pm</a:t>
            </a:r>
            <a:endParaRPr kumimoji="0" lang="ko-KR" altLang="en-US"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endParaRPr>
          </a:p>
        </p:txBody>
      </p:sp>
      <p:sp>
        <p:nvSpPr>
          <p:cNvPr id="6" name="부제목 2"/>
          <p:cNvSpPr txBox="1">
            <a:spLocks/>
          </p:cNvSpPr>
          <p:nvPr/>
        </p:nvSpPr>
        <p:spPr>
          <a:xfrm>
            <a:off x="505804" y="4005064"/>
            <a:ext cx="11329259" cy="2784309"/>
          </a:xfrm>
          <a:prstGeom prst="rect">
            <a:avLst/>
          </a:prstGeom>
          <a:solidFill>
            <a:srgbClr val="00B0F0">
              <a:alpha val="50196"/>
            </a:srgbClr>
          </a:solidFill>
        </p:spPr>
        <p:txBody>
          <a:bodyPr vert="horz" lIns="121920" tIns="60960" rIns="121920" bIns="6096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prstClr val="black"/>
                </a:solidFill>
                <a:effectLst/>
                <a:uLnTx/>
                <a:uFillTx/>
                <a:latin typeface="Calibri"/>
                <a:ea typeface="맑은 고딕" panose="020B0503020000020004" pitchFamily="34" charset="-127"/>
                <a:cs typeface="+mn-cs"/>
              </a:rPr>
              <a:t>MATA KULIAH</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Pengantar</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II</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(Teologi Alkitabiah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7030A0"/>
                </a:solidFill>
                <a:effectLst/>
                <a:uLnTx/>
                <a:uFillTx/>
                <a:latin typeface="Calibri"/>
                <a:ea typeface="맑은 고딕" panose="020B0503020000020004" pitchFamily="34" charset="-127"/>
                <a:cs typeface="+mn-cs"/>
              </a:rPr>
              <a:t>Penyarah</a:t>
            </a:r>
            <a:r>
              <a:rPr kumimoji="0" lang="en-US" altLang="ko-KR" sz="4800" b="1" i="0" u="none" strike="noStrike" kern="1200" cap="none" spc="0" normalizeH="0" baseline="0" noProof="0">
                <a:ln>
                  <a:noFill/>
                </a:ln>
                <a:solidFill>
                  <a:srgbClr val="7030A0"/>
                </a:solidFill>
                <a:effectLst/>
                <a:uLnTx/>
                <a:uFillTx/>
                <a:latin typeface="Calibri"/>
                <a:ea typeface="맑은 고딕" panose="020B0503020000020004" pitchFamily="34" charset="-127"/>
                <a:cs typeface="+mn-cs"/>
              </a:rPr>
              <a:t> : Rev. William Yang</a:t>
            </a:r>
          </a:p>
        </p:txBody>
      </p:sp>
    </p:spTree>
    <p:extLst>
      <p:ext uri="{BB962C8B-B14F-4D97-AF65-F5344CB8AC3E}">
        <p14:creationId xmlns:p14="http://schemas.microsoft.com/office/powerpoint/2010/main" val="28362366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9" name="직사각형 8"/>
          <p:cNvSpPr/>
          <p:nvPr/>
        </p:nvSpPr>
        <p:spPr>
          <a:xfrm>
            <a:off x="0" y="0"/>
            <a:ext cx="12192000" cy="6858000"/>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smtClean="0">
              <a:solidFill>
                <a:srgbClr val="FFCCCC"/>
              </a:solidFill>
              <a:latin typeface="Adobe Caslon Pro Bold" panose="0205070206050A020403" pitchFamily="18" charset="0"/>
            </a:endParaRPr>
          </a:p>
          <a:p>
            <a:pPr algn="ctr"/>
            <a:r>
              <a:rPr lang="en-US" sz="6600" smtClean="0">
                <a:solidFill>
                  <a:srgbClr val="FF9999"/>
                </a:solidFill>
                <a:latin typeface="Adobe Caslon Pro Bold" panose="0205070206050A020403" pitchFamily="18" charset="0"/>
              </a:rPr>
              <a:t>God is ….</a:t>
            </a:r>
          </a:p>
          <a:p>
            <a:pPr algn="ctr"/>
            <a:r>
              <a:rPr lang="en-US" sz="19900" smtClean="0">
                <a:solidFill>
                  <a:srgbClr val="FF9999"/>
                </a:solidFill>
                <a:latin typeface="Adobe Caslon Pro Bold" panose="0205070206050A020403" pitchFamily="18" charset="0"/>
              </a:rPr>
              <a:t>HOLY</a:t>
            </a:r>
            <a:endParaRPr lang="en-US" sz="19900">
              <a:solidFill>
                <a:srgbClr val="FF9999"/>
              </a:solidFill>
              <a:latin typeface="Adobe Caslon Pro Bold" panose="0205070206050A020403" pitchFamily="18" charset="0"/>
            </a:endParaRPr>
          </a:p>
        </p:txBody>
      </p:sp>
    </p:spTree>
    <p:extLst>
      <p:ext uri="{BB962C8B-B14F-4D97-AF65-F5344CB8AC3E}">
        <p14:creationId xmlns:p14="http://schemas.microsoft.com/office/powerpoint/2010/main" val="1374536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23291" y="169682"/>
            <a:ext cx="11969392" cy="6504495"/>
          </a:xfrm>
        </p:spPr>
        <p:txBody>
          <a:bodyPr anchor="t"/>
          <a:lstStyle/>
          <a:p>
            <a:pPr algn="l"/>
            <a:r>
              <a:rPr lang="en-US" sz="4000" b="1" smtClean="0">
                <a:solidFill>
                  <a:srgbClr val="FF0000"/>
                </a:solidFill>
              </a:rPr>
              <a:t>Para serafim berseru </a:t>
            </a:r>
            <a:r>
              <a:rPr lang="en-US" sz="4000" b="1">
                <a:solidFill>
                  <a:srgbClr val="FF0000"/>
                </a:solidFill>
              </a:rPr>
              <a:t>seorang kepada seorang, katanya: "Kudus, kudus, kuduslah TUHAN semesta alam, seluruh bumi penuh kemuliaan-Nya</a:t>
            </a:r>
            <a:r>
              <a:rPr lang="en-US" sz="4000" b="1" smtClean="0">
                <a:solidFill>
                  <a:srgbClr val="FF0000"/>
                </a:solidFill>
              </a:rPr>
              <a:t>!"</a:t>
            </a:r>
            <a:r>
              <a:rPr lang="en-US" sz="4000" b="1" smtClean="0">
                <a:solidFill>
                  <a:srgbClr val="002060"/>
                </a:solidFill>
              </a:rPr>
              <a:t> Yesaya 6:3</a:t>
            </a:r>
            <a:br>
              <a:rPr lang="en-US" sz="4000" b="1" smtClean="0">
                <a:solidFill>
                  <a:srgbClr val="002060"/>
                </a:solidFill>
              </a:rPr>
            </a:br>
            <a:r>
              <a:rPr lang="en-US" sz="2400" b="1" smtClean="0">
                <a:solidFill>
                  <a:srgbClr val="002060"/>
                </a:solidFill>
              </a:rPr>
              <a:t/>
            </a:r>
            <a:br>
              <a:rPr lang="en-US" sz="2400" b="1" smtClean="0">
                <a:solidFill>
                  <a:srgbClr val="002060"/>
                </a:solidFill>
              </a:rPr>
            </a:br>
            <a:r>
              <a:rPr lang="en-US" sz="4000" b="1" smtClean="0">
                <a:solidFill>
                  <a:schemeClr val="bg1"/>
                </a:solidFill>
              </a:rPr>
              <a:t>Asas </a:t>
            </a:r>
            <a:r>
              <a:rPr lang="en-US" sz="4000" b="1">
                <a:solidFill>
                  <a:schemeClr val="bg1"/>
                </a:solidFill>
              </a:rPr>
              <a:t>TUHAN </a:t>
            </a:r>
            <a:r>
              <a:rPr lang="en-US" sz="4000" b="1" smtClean="0">
                <a:solidFill>
                  <a:schemeClr val="bg1"/>
                </a:solidFill>
              </a:rPr>
              <a:t>yang kudus adalah nilai, keindahan </a:t>
            </a:r>
            <a:r>
              <a:rPr lang="en-US" sz="4000" b="1">
                <a:solidFill>
                  <a:schemeClr val="bg1"/>
                </a:solidFill>
              </a:rPr>
              <a:t>dan </a:t>
            </a:r>
            <a:r>
              <a:rPr lang="en-US" sz="4000" b="1" smtClean="0">
                <a:solidFill>
                  <a:schemeClr val="bg1"/>
                </a:solidFill>
              </a:rPr>
              <a:t>keunggulan yang </a:t>
            </a:r>
            <a:r>
              <a:rPr lang="en-US" sz="4000" b="1">
                <a:solidFill>
                  <a:schemeClr val="bg1"/>
                </a:solidFill>
              </a:rPr>
              <a:t>transenden atau yang keramat</a:t>
            </a:r>
            <a:r>
              <a:rPr lang="en-US" sz="4000" b="1" smtClean="0">
                <a:solidFill>
                  <a:schemeClr val="bg1"/>
                </a:solidFill>
              </a:rPr>
              <a:t>.</a:t>
            </a:r>
            <a:br>
              <a:rPr lang="en-US" sz="4000" b="1" smtClean="0">
                <a:solidFill>
                  <a:schemeClr val="bg1"/>
                </a:solidFill>
              </a:rPr>
            </a:br>
            <a:r>
              <a:rPr lang="en-US" sz="4000" b="1" smtClean="0">
                <a:solidFill>
                  <a:schemeClr val="bg1"/>
                </a:solidFill>
              </a:rPr>
              <a:t>Tuhan menjaga Perkataan-Nya dan Rencana-Nya dan Perbuatan-Nya dengan Kekudusan Tuhan bukan hanya dari pihak secara Transenden kekudusan dan juga dari pihak secara moral.</a:t>
            </a:r>
            <a:endParaRPr lang="en-US" sz="4000" b="1">
              <a:solidFill>
                <a:schemeClr val="bg1"/>
              </a:solidFill>
            </a:endParaRPr>
          </a:p>
        </p:txBody>
      </p:sp>
    </p:spTree>
    <p:extLst>
      <p:ext uri="{BB962C8B-B14F-4D97-AF65-F5344CB8AC3E}">
        <p14:creationId xmlns:p14="http://schemas.microsoft.com/office/powerpoint/2010/main" val="3231828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23291" y="169682"/>
            <a:ext cx="11969392" cy="6504495"/>
          </a:xfrm>
        </p:spPr>
        <p:txBody>
          <a:bodyPr anchor="t"/>
          <a:lstStyle/>
          <a:p>
            <a:pPr algn="l"/>
            <a:r>
              <a:rPr lang="sv-SE" altLang="ko-KR" sz="4000" b="1">
                <a:solidFill>
                  <a:schemeClr val="bg1"/>
                </a:solidFill>
              </a:rPr>
              <a:t>Alkitab tidak hanya menangani kesucian </a:t>
            </a:r>
            <a:r>
              <a:rPr lang="sv-SE" altLang="ko-KR" sz="4000" b="1">
                <a:solidFill>
                  <a:schemeClr val="bg1"/>
                </a:solidFill>
              </a:rPr>
              <a:t>Tuhan </a:t>
            </a:r>
            <a:r>
              <a:rPr lang="sv-SE" altLang="ko-KR" sz="4000" b="1" smtClean="0">
                <a:solidFill>
                  <a:schemeClr val="bg1"/>
                </a:solidFill>
              </a:rPr>
              <a:t>melalui </a:t>
            </a:r>
            <a:r>
              <a:rPr lang="sv-SE" altLang="ko-KR" sz="4000" b="1">
                <a:solidFill>
                  <a:schemeClr val="bg1"/>
                </a:solidFill>
              </a:rPr>
              <a:t>perspektif </a:t>
            </a:r>
            <a:r>
              <a:rPr lang="sv-SE" altLang="ko-KR" sz="4000" b="1">
                <a:solidFill>
                  <a:schemeClr val="bg1"/>
                </a:solidFill>
              </a:rPr>
              <a:t>transendensi tetapi kuga melalui perspektif Moral.</a:t>
            </a:r>
            <a:br>
              <a:rPr lang="sv-SE" altLang="ko-KR" sz="4000" b="1">
                <a:solidFill>
                  <a:schemeClr val="bg1"/>
                </a:solidFill>
              </a:rPr>
            </a:br>
            <a:r>
              <a:rPr lang="sv-SE" altLang="ko-KR" sz="4000" b="1">
                <a:solidFill>
                  <a:schemeClr val="bg1"/>
                </a:solidFill>
              </a:rPr>
              <a:t>Kekudusan </a:t>
            </a:r>
            <a:r>
              <a:rPr lang="sv-SE" altLang="ko-KR" sz="4000" b="1" smtClean="0">
                <a:solidFill>
                  <a:schemeClr val="bg1"/>
                </a:solidFill>
              </a:rPr>
              <a:t>bermaksud </a:t>
            </a:r>
            <a:r>
              <a:rPr lang="sv-SE" altLang="ko-KR" sz="4000" b="1">
                <a:solidFill>
                  <a:schemeClr val="bg1"/>
                </a:solidFill>
              </a:rPr>
              <a:t>pemisahan </a:t>
            </a:r>
            <a:r>
              <a:rPr lang="sv-SE" altLang="ko-KR" sz="4000" b="1" smtClean="0">
                <a:solidFill>
                  <a:schemeClr val="bg1"/>
                </a:solidFill>
              </a:rPr>
              <a:t>dan transendensi, </a:t>
            </a:r>
            <a:r>
              <a:rPr lang="sv-SE" altLang="ko-KR" sz="4000" b="1">
                <a:solidFill>
                  <a:schemeClr val="bg1"/>
                </a:solidFill>
              </a:rPr>
              <a:t>serta </a:t>
            </a:r>
            <a:r>
              <a:rPr lang="sv-SE" altLang="ko-KR" sz="4000" b="1" smtClean="0">
                <a:solidFill>
                  <a:schemeClr val="bg1"/>
                </a:solidFill>
              </a:rPr>
              <a:t>kebenaran secara moral.</a:t>
            </a:r>
            <a:br>
              <a:rPr lang="sv-SE" altLang="ko-KR" sz="4000" b="1" smtClean="0">
                <a:solidFill>
                  <a:schemeClr val="bg1"/>
                </a:solidFill>
              </a:rPr>
            </a:br>
            <a:endParaRPr lang="en-US" sz="4000" b="1">
              <a:solidFill>
                <a:schemeClr val="bg1"/>
              </a:solidFill>
            </a:endParaRPr>
          </a:p>
        </p:txBody>
      </p:sp>
    </p:spTree>
    <p:extLst>
      <p:ext uri="{BB962C8B-B14F-4D97-AF65-F5344CB8AC3E}">
        <p14:creationId xmlns:p14="http://schemas.microsoft.com/office/powerpoint/2010/main" val="35536678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23291" y="169682"/>
            <a:ext cx="11969392" cy="6504495"/>
          </a:xfrm>
        </p:spPr>
        <p:txBody>
          <a:bodyPr anchor="t"/>
          <a:lstStyle/>
          <a:p>
            <a:pPr algn="l"/>
            <a:r>
              <a:rPr lang="en-US" sz="4000" b="1">
                <a:solidFill>
                  <a:srgbClr val="FF0000"/>
                </a:solidFill>
              </a:rPr>
              <a:t>Manusia, yang dengan segala kegemilangannya tidak mempunyai pengertian, boleh disamakan dengan hewan yang dibinasakan</a:t>
            </a:r>
            <a:r>
              <a:rPr lang="en-US" sz="4000" b="1" smtClean="0">
                <a:solidFill>
                  <a:srgbClr val="FF0000"/>
                </a:solidFill>
              </a:rPr>
              <a:t>.</a:t>
            </a:r>
            <a:r>
              <a:rPr lang="en-US" sz="4000" b="1" smtClean="0">
                <a:solidFill>
                  <a:srgbClr val="002060"/>
                </a:solidFill>
              </a:rPr>
              <a:t> Mazmur 49:21</a:t>
            </a:r>
            <a:br>
              <a:rPr lang="en-US" sz="4000" b="1" smtClean="0">
                <a:solidFill>
                  <a:srgbClr val="002060"/>
                </a:solidFill>
              </a:rPr>
            </a:br>
            <a:r>
              <a:rPr lang="en-US" sz="3600" b="1" smtClean="0">
                <a:solidFill>
                  <a:schemeClr val="bg1"/>
                </a:solidFill>
              </a:rPr>
              <a:t>Manusia ada keunggulannya:Tarikan kehidupan </a:t>
            </a:r>
            <a:r>
              <a:rPr lang="en-US" sz="3600" b="1">
                <a:solidFill>
                  <a:schemeClr val="bg1"/>
                </a:solidFill>
              </a:rPr>
              <a:t/>
            </a:r>
            <a:br>
              <a:rPr lang="en-US" sz="3600" b="1">
                <a:solidFill>
                  <a:schemeClr val="bg1"/>
                </a:solidFill>
              </a:rPr>
            </a:br>
            <a:r>
              <a:rPr lang="en-US" sz="3600" b="1">
                <a:solidFill>
                  <a:schemeClr val="bg1"/>
                </a:solidFill>
              </a:rPr>
              <a:t>Orang yang </a:t>
            </a:r>
            <a:r>
              <a:rPr lang="en-US" sz="3600" b="1" smtClean="0">
                <a:solidFill>
                  <a:schemeClr val="bg1"/>
                </a:solidFill>
              </a:rPr>
              <a:t>menyedari </a:t>
            </a:r>
            <a:r>
              <a:rPr lang="en-US" sz="3600" b="1">
                <a:solidFill>
                  <a:schemeClr val="bg1"/>
                </a:solidFill>
              </a:rPr>
              <a:t>keunggulannya diri, Dia menjaga perkataannya, rencananya dan perbuatannya secara pihak moral dengan sesama manusia.</a:t>
            </a:r>
            <a:br>
              <a:rPr lang="en-US" sz="3600" b="1">
                <a:solidFill>
                  <a:schemeClr val="bg1"/>
                </a:solidFill>
              </a:rPr>
            </a:br>
            <a:r>
              <a:rPr lang="en-US" sz="3600" b="1">
                <a:solidFill>
                  <a:schemeClr val="bg1"/>
                </a:solidFill>
              </a:rPr>
              <a:t>Hanya orang yang tidak fahami kegemilangannya </a:t>
            </a:r>
            <a:r>
              <a:rPr lang="en-US" sz="3600" b="1" smtClean="0">
                <a:solidFill>
                  <a:schemeClr val="bg1"/>
                </a:solidFill>
              </a:rPr>
              <a:t>hidup menurut </a:t>
            </a:r>
            <a:r>
              <a:rPr lang="en-US" sz="3600" b="1">
                <a:solidFill>
                  <a:schemeClr val="bg1"/>
                </a:solidFill>
              </a:rPr>
              <a:t>keinginan daging.</a:t>
            </a:r>
            <a:br>
              <a:rPr lang="en-US" sz="3600" b="1">
                <a:solidFill>
                  <a:schemeClr val="bg1"/>
                </a:solidFill>
              </a:rPr>
            </a:br>
            <a:r>
              <a:rPr lang="en-US" sz="3600" b="1" smtClean="0">
                <a:solidFill>
                  <a:schemeClr val="bg1"/>
                </a:solidFill>
              </a:rPr>
              <a:t>Dia </a:t>
            </a:r>
            <a:r>
              <a:rPr lang="en-US" sz="3600" b="1">
                <a:solidFill>
                  <a:schemeClr val="bg1"/>
                </a:solidFill>
              </a:rPr>
              <a:t>semakin membinasakan dirinya tanpa kesadaran tersebut.</a:t>
            </a:r>
          </a:p>
        </p:txBody>
      </p:sp>
    </p:spTree>
    <p:extLst>
      <p:ext uri="{BB962C8B-B14F-4D97-AF65-F5344CB8AC3E}">
        <p14:creationId xmlns:p14="http://schemas.microsoft.com/office/powerpoint/2010/main" val="26271838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23291" y="169682"/>
            <a:ext cx="11969392" cy="6504495"/>
          </a:xfrm>
        </p:spPr>
        <p:txBody>
          <a:bodyPr anchor="t"/>
          <a:lstStyle/>
          <a:p>
            <a:pPr algn="l"/>
            <a:r>
              <a:rPr lang="en-US" sz="4000" b="1">
                <a:solidFill>
                  <a:srgbClr val="FF0000"/>
                </a:solidFill>
              </a:rPr>
              <a:t>5:17 Jadi siapa yang ada di dalam Kristus, ia adalah ciptaan baru: yang lama sudah berlalu, sesungguhnya yang baru sudah datang</a:t>
            </a:r>
            <a:r>
              <a:rPr lang="en-US" sz="4000" b="1" smtClean="0">
                <a:solidFill>
                  <a:srgbClr val="FF0000"/>
                </a:solidFill>
              </a:rPr>
              <a:t>.</a:t>
            </a:r>
            <a:br>
              <a:rPr lang="en-US" sz="4000" b="1" smtClean="0">
                <a:solidFill>
                  <a:srgbClr val="FF0000"/>
                </a:solidFill>
              </a:rPr>
            </a:br>
            <a:r>
              <a:rPr lang="en-US" sz="4000" b="1">
                <a:solidFill>
                  <a:srgbClr val="FF0000"/>
                </a:solidFill>
              </a:rPr>
              <a:t/>
            </a:r>
            <a:br>
              <a:rPr lang="en-US" sz="4000" b="1">
                <a:solidFill>
                  <a:srgbClr val="FF0000"/>
                </a:solidFill>
              </a:rPr>
            </a:br>
            <a:r>
              <a:rPr lang="en-US" sz="4000" b="1" smtClean="0">
                <a:solidFill>
                  <a:srgbClr val="FF0000"/>
                </a:solidFill>
              </a:rPr>
              <a:t>Keunggulan : Nilai tinggi</a:t>
            </a:r>
            <a:endParaRPr lang="en-US" sz="3600" b="1">
              <a:solidFill>
                <a:schemeClr val="bg1"/>
              </a:solidFill>
            </a:endParaRPr>
          </a:p>
        </p:txBody>
      </p:sp>
    </p:spTree>
    <p:extLst>
      <p:ext uri="{BB962C8B-B14F-4D97-AF65-F5344CB8AC3E}">
        <p14:creationId xmlns:p14="http://schemas.microsoft.com/office/powerpoint/2010/main" val="3206638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44416" y="0"/>
            <a:ext cx="4559829" cy="6858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18:11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 KPR 19:10 di </a:t>
            </a:r>
            <a:r>
              <a:rPr kumimoji="0" lang="en-US" sz="3733" b="1" i="0" u="none" strike="noStrike" kern="1200" cap="none" spc="0" normalizeH="0" baseline="0" noProof="0" err="1">
                <a:ln>
                  <a:noFill/>
                </a:ln>
                <a:solidFill>
                  <a:prstClr val="black"/>
                </a:solidFill>
                <a:effectLst/>
                <a:uLnTx/>
                <a:uFillTx/>
                <a:latin typeface="Calibri"/>
                <a:ea typeface="+mn-ea"/>
                <a:cs typeface="+mn-cs"/>
              </a:rPr>
              <a:t>Efesus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20:3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smtClean="0">
                <a:ln>
                  <a:noFill/>
                </a:ln>
                <a:solidFill>
                  <a:prstClr val="black"/>
                </a:solidFill>
                <a:effectLst/>
                <a:uLnTx/>
                <a:uFillTx/>
                <a:latin typeface="Calibri"/>
                <a:ea typeface="+mn-ea"/>
                <a:cs typeface="+mn-cs"/>
              </a:rPr>
              <a:t>KPR </a:t>
            </a:r>
            <a:r>
              <a:rPr kumimoji="0" lang="en-US" sz="3733" b="1" i="0" u="none" strike="noStrike" kern="1200" cap="none" spc="0" normalizeH="0" baseline="0" noProof="0">
                <a:ln>
                  <a:noFill/>
                </a:ln>
                <a:solidFill>
                  <a:prstClr val="black"/>
                </a:solidFill>
                <a:effectLst/>
                <a:uLnTx/>
                <a:uFillTx/>
                <a:latin typeface="Calibri"/>
                <a:ea typeface="+mn-ea"/>
                <a:cs typeface="+mn-cs"/>
              </a:rPr>
              <a:t>24:27 di </a:t>
            </a:r>
            <a:r>
              <a:rPr kumimoji="0" lang="en-US" sz="3733" b="1" i="0" u="none" strike="noStrike" kern="1200" cap="none" spc="0" normalizeH="0" baseline="0" noProof="0" err="1">
                <a:ln>
                  <a:noFill/>
                </a:ln>
                <a:solidFill>
                  <a:prstClr val="black"/>
                </a:solidFill>
                <a:effectLst/>
                <a:uLnTx/>
                <a:uFillTx/>
                <a:latin typeface="Calibri"/>
                <a:ea typeface="+mn-ea"/>
                <a:cs typeface="+mn-cs"/>
              </a:rPr>
              <a:t>Kaisarea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lvl="0">
              <a:defRPr/>
            </a:pPr>
            <a:r>
              <a:rPr lang="en-US" sz="3733" b="1">
                <a:solidFill>
                  <a:prstClr val="black"/>
                </a:solidFill>
              </a:rPr>
              <a:t>KPR </a:t>
            </a:r>
            <a:r>
              <a:rPr lang="en-US" sz="3733" b="1" smtClean="0">
                <a:solidFill>
                  <a:prstClr val="black"/>
                </a:solidFill>
              </a:rPr>
              <a:t>28:16-31 di Roma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Roma</a:t>
            </a:r>
          </a:p>
        </p:txBody>
      </p:sp>
      <p:sp>
        <p:nvSpPr>
          <p:cNvPr id="8" name="직사각형 7"/>
          <p:cNvSpPr/>
          <p:nvPr/>
        </p:nvSpPr>
        <p:spPr>
          <a:xfrm>
            <a:off x="5039883" y="0"/>
            <a:ext cx="2592288" cy="6858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Galatia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Roma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Efesus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Filipi</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Kolose</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r>
              <a:rPr kumimoji="0" lang="en-US" sz="2667" b="1" i="0" u="none" strike="noStrike" kern="1200" cap="none" spc="0" normalizeH="0" baseline="0" noProof="0" err="1">
                <a:ln>
                  <a:noFill/>
                </a:ln>
                <a:solidFill>
                  <a:prstClr val="white"/>
                </a:solidFill>
                <a:effectLst/>
                <a:uLnTx/>
                <a:uFillTx/>
                <a:latin typeface="Calibri"/>
                <a:ea typeface="+mn-ea"/>
                <a:cs typeface="+mn-cs"/>
              </a:rPr>
              <a:t>Filemon</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Titus</a:t>
            </a:r>
          </a:p>
        </p:txBody>
      </p:sp>
      <p:sp>
        <p:nvSpPr>
          <p:cNvPr id="9" name="직사각형 8"/>
          <p:cNvSpPr/>
          <p:nvPr/>
        </p:nvSpPr>
        <p:spPr>
          <a:xfrm>
            <a:off x="8016213" y="0"/>
            <a:ext cx="4175787" cy="685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Ketiga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Pertama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p:txBody>
      </p:sp>
      <p:cxnSp>
        <p:nvCxnSpPr>
          <p:cNvPr id="10" name="직선 연결선 9"/>
          <p:cNvCxnSpPr/>
          <p:nvPr/>
        </p:nvCxnSpPr>
        <p:spPr>
          <a:xfrm>
            <a:off x="0" y="1604797"/>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44416" y="2756925"/>
            <a:ext cx="7676587"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44416" y="3516540"/>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44416" y="5445224"/>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81719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a:off x="7056408" y="1828799"/>
            <a:ext cx="2967487" cy="305375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3401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60256" y="141402"/>
            <a:ext cx="11849492" cy="6608189"/>
          </a:xfrm>
        </p:spPr>
        <p:txBody>
          <a:bodyPr anchor="t"/>
          <a:lstStyle/>
          <a:p>
            <a:pPr algn="l"/>
            <a:r>
              <a:rPr lang="en-US" sz="4000" b="1">
                <a:solidFill>
                  <a:srgbClr val="FF0000"/>
                </a:solidFill>
              </a:rPr>
              <a:t>Kisah Para Rasul 4:32-37 </a:t>
            </a:r>
            <a:r>
              <a:rPr lang="en-US" sz="4000" b="1" smtClean="0">
                <a:solidFill>
                  <a:srgbClr val="FF0000"/>
                </a:solidFill>
              </a:rPr>
              <a:t>/ </a:t>
            </a:r>
            <a:r>
              <a:rPr lang="en-US" sz="4000" b="1">
                <a:solidFill>
                  <a:srgbClr val="FFFF00"/>
                </a:solidFill>
              </a:rPr>
              <a:t>Keadaan Gereja </a:t>
            </a:r>
            <a:r>
              <a:rPr lang="en-US" sz="4000" b="1" smtClean="0">
                <a:solidFill>
                  <a:srgbClr val="FFFF00"/>
                </a:solidFill>
              </a:rPr>
              <a:t>mula-mula</a:t>
            </a:r>
            <a:r>
              <a:rPr lang="en-US" sz="4000" b="1">
                <a:solidFill>
                  <a:srgbClr val="FF0000"/>
                </a:solidFill>
              </a:rPr>
              <a:t/>
            </a:r>
            <a:br>
              <a:rPr lang="en-US" sz="4000" b="1">
                <a:solidFill>
                  <a:srgbClr val="FF0000"/>
                </a:solidFill>
              </a:rPr>
            </a:br>
            <a:r>
              <a:rPr lang="en-US" sz="3200" b="1" smtClean="0">
                <a:solidFill>
                  <a:srgbClr val="002060"/>
                </a:solidFill>
              </a:rPr>
              <a:t>Semua </a:t>
            </a:r>
            <a:r>
              <a:rPr lang="en-US" sz="3200" b="1">
                <a:solidFill>
                  <a:srgbClr val="002060"/>
                </a:solidFill>
              </a:rPr>
              <a:t>orang yang sudah percaya itu sehati sejiwa. Tiada seorang pun yang mengatakan sesuatu itu miliknya; mereka berkongsi segalanya</a:t>
            </a:r>
            <a:r>
              <a:rPr lang="en-US" sz="3200" b="1" smtClean="0">
                <a:solidFill>
                  <a:srgbClr val="002060"/>
                </a:solidFill>
              </a:rPr>
              <a:t>. Dengan </a:t>
            </a:r>
            <a:r>
              <a:rPr lang="en-US" sz="3200" b="1">
                <a:solidFill>
                  <a:srgbClr val="002060"/>
                </a:solidFill>
              </a:rPr>
              <a:t>kuasa yang hebat rasul-rasul itu bersaksi tentang kebangkitan Tuhan Yesus. Kasih kurnia besar melimpahi mereka sekalian</a:t>
            </a:r>
            <a:r>
              <a:rPr lang="en-US" sz="3200" b="1" smtClean="0">
                <a:solidFill>
                  <a:srgbClr val="002060"/>
                </a:solidFill>
              </a:rPr>
              <a:t>. </a:t>
            </a:r>
            <a:br>
              <a:rPr lang="en-US" sz="3200" b="1" smtClean="0">
                <a:solidFill>
                  <a:srgbClr val="002060"/>
                </a:solidFill>
              </a:rPr>
            </a:br>
            <a:r>
              <a:rPr lang="en-US" sz="3200" b="1" smtClean="0">
                <a:solidFill>
                  <a:srgbClr val="002060"/>
                </a:solidFill>
              </a:rPr>
              <a:t>Tiada </a:t>
            </a:r>
            <a:r>
              <a:rPr lang="en-US" sz="3200" b="1">
                <a:solidFill>
                  <a:srgbClr val="002060"/>
                </a:solidFill>
              </a:rPr>
              <a:t>seorang pun di antara mereka yang kekurangan; kerana semua yang memiliki harta atau rumah telah menjualnya, membawa wang jualan </a:t>
            </a:r>
            <a:r>
              <a:rPr lang="en-US" sz="3200" b="1" smtClean="0">
                <a:solidFill>
                  <a:srgbClr val="002060"/>
                </a:solidFill>
              </a:rPr>
              <a:t>itu dan </a:t>
            </a:r>
            <a:r>
              <a:rPr lang="en-US" sz="3200" b="1">
                <a:solidFill>
                  <a:srgbClr val="002060"/>
                </a:solidFill>
              </a:rPr>
              <a:t>meletakkannya di kaki para rasul; lalu dibahagikanlah antara mereka menurut keperluan masing-masing</a:t>
            </a:r>
            <a:r>
              <a:rPr lang="en-US" sz="3200" b="1" smtClean="0">
                <a:solidFill>
                  <a:srgbClr val="002060"/>
                </a:solidFill>
              </a:rPr>
              <a:t>. </a:t>
            </a:r>
            <a:endParaRPr lang="en-US" sz="3200" b="1">
              <a:solidFill>
                <a:srgbClr val="002060"/>
              </a:solidFill>
            </a:endParaRPr>
          </a:p>
        </p:txBody>
      </p:sp>
    </p:spTree>
    <p:extLst>
      <p:ext uri="{BB962C8B-B14F-4D97-AF65-F5344CB8AC3E}">
        <p14:creationId xmlns:p14="http://schemas.microsoft.com/office/powerpoint/2010/main" val="2834224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60256" y="141402"/>
            <a:ext cx="11849492" cy="6608189"/>
          </a:xfrm>
        </p:spPr>
        <p:txBody>
          <a:bodyPr anchor="t"/>
          <a:lstStyle/>
          <a:p>
            <a:pPr algn="l"/>
            <a:r>
              <a:rPr lang="en-US" sz="4000" b="1" smtClean="0">
                <a:solidFill>
                  <a:srgbClr val="FF0000"/>
                </a:solidFill>
              </a:rPr>
              <a:t>1 </a:t>
            </a:r>
            <a:r>
              <a:rPr lang="en-US" sz="4000" b="1">
                <a:solidFill>
                  <a:srgbClr val="FF0000"/>
                </a:solidFill>
              </a:rPr>
              <a:t>Tesalonika </a:t>
            </a:r>
            <a:r>
              <a:rPr lang="en-US" sz="4000" b="1" smtClean="0">
                <a:solidFill>
                  <a:srgbClr val="FF0000"/>
                </a:solidFill>
              </a:rPr>
              <a:t>4:9-12 </a:t>
            </a:r>
            <a:r>
              <a:rPr lang="en-US" sz="4000" b="1">
                <a:solidFill>
                  <a:srgbClr val="FF0000"/>
                </a:solidFill>
              </a:rPr>
              <a:t>/ </a:t>
            </a:r>
            <a:r>
              <a:rPr lang="en-US" sz="4000" b="1">
                <a:solidFill>
                  <a:srgbClr val="FFFF00"/>
                </a:solidFill>
              </a:rPr>
              <a:t>Keadaan Gereja mula-mula</a:t>
            </a:r>
            <a:r>
              <a:rPr lang="en-US" sz="4000" b="1" smtClean="0">
                <a:solidFill>
                  <a:srgbClr val="FF0000"/>
                </a:solidFill>
              </a:rPr>
              <a:t/>
            </a:r>
            <a:br>
              <a:rPr lang="en-US" sz="4000" b="1" smtClean="0">
                <a:solidFill>
                  <a:srgbClr val="FF0000"/>
                </a:solidFill>
              </a:rPr>
            </a:br>
            <a:r>
              <a:rPr lang="en-US" sz="3200" b="1" smtClean="0">
                <a:solidFill>
                  <a:srgbClr val="002060"/>
                </a:solidFill>
              </a:rPr>
              <a:t>Tentang </a:t>
            </a:r>
            <a:r>
              <a:rPr lang="en-US" sz="3200" b="1">
                <a:solidFill>
                  <a:srgbClr val="002060"/>
                </a:solidFill>
              </a:rPr>
              <a:t>kasih persaudaraan tidak perlu dituliskan kepadamu, karena kamu sendiri telah belajar kasih mengasihi dari Allah</a:t>
            </a:r>
            <a:r>
              <a:rPr lang="en-US" sz="3200" b="1" smtClean="0">
                <a:solidFill>
                  <a:srgbClr val="002060"/>
                </a:solidFill>
              </a:rPr>
              <a:t>.</a:t>
            </a:r>
            <a:br>
              <a:rPr lang="en-US" sz="3200" b="1" smtClean="0">
                <a:solidFill>
                  <a:srgbClr val="002060"/>
                </a:solidFill>
              </a:rPr>
            </a:br>
            <a:r>
              <a:rPr lang="en-US" sz="3200" b="1" smtClean="0">
                <a:solidFill>
                  <a:srgbClr val="002060"/>
                </a:solidFill>
              </a:rPr>
              <a:t>Hal </a:t>
            </a:r>
            <a:r>
              <a:rPr lang="en-US" sz="3200" b="1">
                <a:solidFill>
                  <a:srgbClr val="002060"/>
                </a:solidFill>
              </a:rPr>
              <a:t>itu kamu lakukan juga terhadap semua saudara di seluruh wilayah Makedonia. Tetapi kami menasihati kamu, saudara-saudara, supaya kamu lebih bersungguh-sungguh lagi melakukannya</a:t>
            </a:r>
            <a:r>
              <a:rPr lang="en-US" sz="3200" b="1" smtClean="0">
                <a:solidFill>
                  <a:srgbClr val="002060"/>
                </a:solidFill>
              </a:rPr>
              <a:t>. </a:t>
            </a:r>
            <a:br>
              <a:rPr lang="en-US" sz="3200" b="1" smtClean="0">
                <a:solidFill>
                  <a:srgbClr val="002060"/>
                </a:solidFill>
              </a:rPr>
            </a:br>
            <a:r>
              <a:rPr lang="en-US" sz="3200" b="1" smtClean="0">
                <a:solidFill>
                  <a:srgbClr val="002060"/>
                </a:solidFill>
              </a:rPr>
              <a:t>Dan </a:t>
            </a:r>
            <a:r>
              <a:rPr lang="en-US" sz="3200" b="1">
                <a:solidFill>
                  <a:srgbClr val="002060"/>
                </a:solidFill>
              </a:rPr>
              <a:t>anggaplah sebagai suatu kehormatan untuk hidup tenang, untuk mengurus persoalan-persoalan sendiri dan bekerja dengan tangan, seperti yang telah kami pesankan kepadamu</a:t>
            </a:r>
            <a:r>
              <a:rPr lang="en-US" sz="3200" b="1" smtClean="0">
                <a:solidFill>
                  <a:srgbClr val="002060"/>
                </a:solidFill>
              </a:rPr>
              <a:t>, sehingga </a:t>
            </a:r>
            <a:r>
              <a:rPr lang="en-US" sz="3200" b="1">
                <a:solidFill>
                  <a:srgbClr val="002060"/>
                </a:solidFill>
              </a:rPr>
              <a:t>kamu hidup sebagai orang-orang yang sopan di mata orang luar dan tidak bergantung pada mereka.</a:t>
            </a:r>
          </a:p>
        </p:txBody>
      </p:sp>
    </p:spTree>
    <p:extLst>
      <p:ext uri="{BB962C8B-B14F-4D97-AF65-F5344CB8AC3E}">
        <p14:creationId xmlns:p14="http://schemas.microsoft.com/office/powerpoint/2010/main" val="2491101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b="1" smtClean="0">
                <a:solidFill>
                  <a:srgbClr val="FFFF00"/>
                </a:solidFill>
                <a:latin typeface="+mn-lt"/>
              </a:rPr>
              <a:t>Tembok-Tembok </a:t>
            </a:r>
            <a:r>
              <a:rPr lang="en-US" b="1">
                <a:solidFill>
                  <a:srgbClr val="FFFF00"/>
                </a:solidFill>
                <a:latin typeface="+mn-lt"/>
              </a:rPr>
              <a:t>Eksklusivisme </a:t>
            </a:r>
            <a:r>
              <a:rPr lang="en-US" b="1" smtClean="0">
                <a:solidFill>
                  <a:srgbClr val="FFFF00"/>
                </a:solidFill>
                <a:latin typeface="+mn-lt"/>
              </a:rPr>
              <a:t>atau </a:t>
            </a:r>
            <a:r>
              <a:rPr lang="en-US" b="1">
                <a:solidFill>
                  <a:srgbClr val="FFFF00"/>
                </a:solidFill>
                <a:latin typeface="+mn-lt"/>
              </a:rPr>
              <a:t>Keunggulan </a:t>
            </a:r>
            <a:r>
              <a:rPr lang="en-US" b="1" smtClean="0">
                <a:solidFill>
                  <a:srgbClr val="FFFF00"/>
                </a:solidFill>
                <a:latin typeface="+mn-lt"/>
              </a:rPr>
              <a:t>:</a:t>
            </a:r>
            <a:r>
              <a:rPr lang="en-US" b="1">
                <a:solidFill>
                  <a:srgbClr val="FFFF00"/>
                </a:solidFill>
                <a:latin typeface="+mn-lt"/>
              </a:rPr>
              <a:t/>
            </a:r>
            <a:br>
              <a:rPr lang="en-US" b="1">
                <a:solidFill>
                  <a:srgbClr val="FFFF00"/>
                </a:solidFill>
                <a:latin typeface="+mn-lt"/>
              </a:rPr>
            </a:br>
            <a:r>
              <a:rPr lang="en-US" sz="4000" b="1" smtClean="0">
                <a:solidFill>
                  <a:srgbClr val="002060"/>
                </a:solidFill>
                <a:latin typeface="+mn-lt"/>
              </a:rPr>
              <a:t>Semua </a:t>
            </a:r>
            <a:r>
              <a:rPr lang="en-US" sz="4000" b="1">
                <a:solidFill>
                  <a:srgbClr val="002060"/>
                </a:solidFill>
                <a:latin typeface="+mn-lt"/>
              </a:rPr>
              <a:t>tembok pembatas yang bernama kesukuan, bahasa, budaya, kebangsaan, status sosial, </a:t>
            </a:r>
            <a:r>
              <a:rPr lang="en-US" sz="4000" b="1" smtClean="0">
                <a:solidFill>
                  <a:srgbClr val="002060"/>
                </a:solidFill>
                <a:latin typeface="+mn-lt"/>
              </a:rPr>
              <a:t>agama atau </a:t>
            </a:r>
            <a:r>
              <a:rPr lang="en-US" sz="4000" b="1">
                <a:solidFill>
                  <a:srgbClr val="002060"/>
                </a:solidFill>
                <a:latin typeface="+mn-lt"/>
              </a:rPr>
              <a:t>segala sesuatu yang serba eksklusif berhasil.</a:t>
            </a:r>
            <a:br>
              <a:rPr lang="en-US" sz="4000" b="1">
                <a:solidFill>
                  <a:srgbClr val="002060"/>
                </a:solidFill>
                <a:latin typeface="+mn-lt"/>
              </a:rPr>
            </a:br>
            <a:r>
              <a:rPr lang="en-US" sz="4000" b="1" smtClean="0">
                <a:solidFill>
                  <a:srgbClr val="002060"/>
                </a:solidFill>
                <a:latin typeface="+mn-lt"/>
              </a:rPr>
              <a:t>Anggota </a:t>
            </a:r>
            <a:r>
              <a:rPr lang="en-US" sz="4000" b="1">
                <a:solidFill>
                  <a:srgbClr val="002060"/>
                </a:solidFill>
                <a:latin typeface="+mn-lt"/>
              </a:rPr>
              <a:t>keluarga dan anggota jemaat yang </a:t>
            </a:r>
            <a:r>
              <a:rPr lang="en-US" sz="4000" b="1" smtClean="0">
                <a:solidFill>
                  <a:srgbClr val="002060"/>
                </a:solidFill>
                <a:latin typeface="+mn-lt"/>
              </a:rPr>
              <a:t>merasa </a:t>
            </a:r>
            <a:r>
              <a:rPr lang="en-US" sz="4000" b="1">
                <a:solidFill>
                  <a:srgbClr val="002060"/>
                </a:solidFill>
                <a:latin typeface="+mn-lt"/>
              </a:rPr>
              <a:t>tersingkirkan atau teralienasi.</a:t>
            </a:r>
            <a:br>
              <a:rPr lang="en-US" sz="4000" b="1">
                <a:solidFill>
                  <a:srgbClr val="002060"/>
                </a:solidFill>
                <a:latin typeface="+mn-lt"/>
              </a:rPr>
            </a:br>
            <a:r>
              <a:rPr lang="en-US" sz="4000" b="1" smtClean="0">
                <a:solidFill>
                  <a:srgbClr val="002060"/>
                </a:solidFill>
                <a:latin typeface="+mn-lt"/>
              </a:rPr>
              <a:t>Sikap </a:t>
            </a:r>
            <a:r>
              <a:rPr lang="en-US" sz="4000" b="1">
                <a:solidFill>
                  <a:srgbClr val="002060"/>
                </a:solidFill>
                <a:latin typeface="+mn-lt"/>
              </a:rPr>
              <a:t>egoism, sikap posesif dan individualisme yang tenggelam </a:t>
            </a:r>
            <a:r>
              <a:rPr lang="en-US" sz="4000" b="1" smtClean="0">
                <a:solidFill>
                  <a:srgbClr val="002060"/>
                </a:solidFill>
                <a:latin typeface="+mn-lt"/>
              </a:rPr>
              <a:t>dalam </a:t>
            </a:r>
            <a:r>
              <a:rPr lang="en-US" sz="4000" b="1">
                <a:solidFill>
                  <a:srgbClr val="002060"/>
                </a:solidFill>
                <a:latin typeface="+mn-lt"/>
              </a:rPr>
              <a:t>dunia maya.</a:t>
            </a:r>
            <a:br>
              <a:rPr lang="en-US" sz="4000" b="1">
                <a:solidFill>
                  <a:srgbClr val="002060"/>
                </a:solidFill>
                <a:latin typeface="+mn-lt"/>
              </a:rPr>
            </a:br>
            <a:r>
              <a:rPr lang="en-US" b="1" smtClean="0">
                <a:solidFill>
                  <a:srgbClr val="FF0000"/>
                </a:solidFill>
                <a:latin typeface="+mn-lt"/>
              </a:rPr>
              <a:t>Injil </a:t>
            </a:r>
            <a:r>
              <a:rPr lang="en-US" b="1">
                <a:solidFill>
                  <a:srgbClr val="FF0000"/>
                </a:solidFill>
                <a:latin typeface="+mn-lt"/>
              </a:rPr>
              <a:t>Kristus </a:t>
            </a:r>
            <a:r>
              <a:rPr lang="en-US" b="1" smtClean="0">
                <a:solidFill>
                  <a:srgbClr val="FF0000"/>
                </a:solidFill>
                <a:latin typeface="+mn-lt"/>
              </a:rPr>
              <a:t>meruntuhkan </a:t>
            </a:r>
            <a:r>
              <a:rPr lang="en-US" b="1">
                <a:solidFill>
                  <a:srgbClr val="FF0000"/>
                </a:solidFill>
                <a:latin typeface="+mn-lt"/>
              </a:rPr>
              <a:t>semua tembok Tembok </a:t>
            </a:r>
            <a:r>
              <a:rPr lang="en-US" b="1" smtClean="0">
                <a:solidFill>
                  <a:srgbClr val="FF0000"/>
                </a:solidFill>
                <a:latin typeface="+mn-lt"/>
              </a:rPr>
              <a:t>Eksklusivisme.</a:t>
            </a:r>
            <a:endParaRPr lang="en-US" b="1">
              <a:solidFill>
                <a:srgbClr val="FF0000"/>
              </a:solidFill>
              <a:latin typeface="+mn-lt"/>
            </a:endParaRPr>
          </a:p>
        </p:txBody>
      </p:sp>
    </p:spTree>
    <p:extLst>
      <p:ext uri="{BB962C8B-B14F-4D97-AF65-F5344CB8AC3E}">
        <p14:creationId xmlns:p14="http://schemas.microsoft.com/office/powerpoint/2010/main" val="2121563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1 </a:t>
            </a:r>
            <a:r>
              <a:rPr lang="en-US" sz="5333" b="1" err="1">
                <a:solidFill>
                  <a:srgbClr val="00B0F0"/>
                </a:solidFill>
              </a:rPr>
              <a:t>Tesalonika</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fi-FI" b="1" smtClean="0">
                <a:solidFill>
                  <a:schemeClr val="bg1"/>
                </a:solidFill>
              </a:rPr>
              <a:t>Gereja </a:t>
            </a:r>
            <a:r>
              <a:rPr lang="fi-FI" b="1">
                <a:solidFill>
                  <a:schemeClr val="bg1"/>
                </a:solidFill>
              </a:rPr>
              <a:t>di Tesalonika adalah hasil </a:t>
            </a:r>
            <a:r>
              <a:rPr lang="fi-FI" b="1" smtClean="0">
                <a:solidFill>
                  <a:schemeClr val="bg1"/>
                </a:solidFill>
              </a:rPr>
              <a:t>melalui </a:t>
            </a:r>
            <a:r>
              <a:rPr lang="fi-FI" b="1">
                <a:solidFill>
                  <a:srgbClr val="FFFF00"/>
                </a:solidFill>
              </a:rPr>
              <a:t>perjalanan </a:t>
            </a:r>
            <a:r>
              <a:rPr lang="fi-FI" b="1" smtClean="0">
                <a:solidFill>
                  <a:srgbClr val="FFFF00"/>
                </a:solidFill>
              </a:rPr>
              <a:t>pelayanan misi </a:t>
            </a:r>
            <a:r>
              <a:rPr lang="fi-FI" b="1">
                <a:solidFill>
                  <a:srgbClr val="FFFF00"/>
                </a:solidFill>
              </a:rPr>
              <a:t>Paulus yang kedua</a:t>
            </a:r>
            <a:r>
              <a:rPr lang="fi-FI" b="1" smtClean="0">
                <a:solidFill>
                  <a:srgbClr val="FFFF00"/>
                </a:solidFill>
              </a:rPr>
              <a:t>.</a:t>
            </a:r>
            <a:br>
              <a:rPr lang="fi-FI" b="1" smtClean="0">
                <a:solidFill>
                  <a:srgbClr val="FFFF00"/>
                </a:solidFill>
              </a:rPr>
            </a:br>
            <a:r>
              <a:rPr lang="en-US" b="1">
                <a:solidFill>
                  <a:schemeClr val="bg1"/>
                </a:solidFill>
              </a:rPr>
              <a:t>Semasa rasul Paulus (dengan Silas dan Timotius) </a:t>
            </a:r>
            <a:r>
              <a:rPr lang="en-US" b="1" smtClean="0">
                <a:solidFill>
                  <a:schemeClr val="bg1"/>
                </a:solidFill>
              </a:rPr>
              <a:t>sampai </a:t>
            </a:r>
            <a:r>
              <a:rPr lang="en-US" b="1">
                <a:solidFill>
                  <a:schemeClr val="bg1"/>
                </a:solidFill>
              </a:rPr>
              <a:t>di </a:t>
            </a:r>
            <a:r>
              <a:rPr lang="en-US" b="1" smtClean="0">
                <a:solidFill>
                  <a:schemeClr val="bg1"/>
                </a:solidFill>
              </a:rPr>
              <a:t>Troas,</a:t>
            </a:r>
            <a:r>
              <a:rPr lang="fi-FI" b="1" smtClean="0">
                <a:solidFill>
                  <a:schemeClr val="bg1"/>
                </a:solidFill>
              </a:rPr>
              <a:t> seorang Makedonia memanggil rasul Paulus dalam penglihatan.</a:t>
            </a:r>
            <a:br>
              <a:rPr lang="fi-FI" b="1" smtClean="0">
                <a:solidFill>
                  <a:schemeClr val="bg1"/>
                </a:solidFill>
              </a:rPr>
            </a:br>
            <a:r>
              <a:rPr lang="fi-FI" b="1" smtClean="0">
                <a:solidFill>
                  <a:schemeClr val="bg1"/>
                </a:solidFill>
              </a:rPr>
              <a:t>Mereka menyeberang ke </a:t>
            </a:r>
            <a:r>
              <a:rPr lang="fi-FI" b="1" smtClean="0">
                <a:solidFill>
                  <a:srgbClr val="FFFF00"/>
                </a:solidFill>
              </a:rPr>
              <a:t>Makedonia</a:t>
            </a:r>
            <a:r>
              <a:rPr lang="fi-FI" b="1" smtClean="0">
                <a:solidFill>
                  <a:schemeClr val="bg1"/>
                </a:solidFill>
              </a:rPr>
              <a:t> dari Troas dan mereka melayani di </a:t>
            </a:r>
            <a:r>
              <a:rPr lang="fi-FI" b="1" smtClean="0">
                <a:solidFill>
                  <a:srgbClr val="FFFF00"/>
                </a:solidFill>
              </a:rPr>
              <a:t>kota Filipi</a:t>
            </a:r>
            <a:r>
              <a:rPr lang="fi-FI" b="1" smtClean="0">
                <a:solidFill>
                  <a:schemeClr val="bg1"/>
                </a:solidFill>
              </a:rPr>
              <a:t>.</a:t>
            </a:r>
            <a:endParaRPr lang="en-US" b="1">
              <a:solidFill>
                <a:schemeClr val="bg1"/>
              </a:solidFill>
            </a:endParaRPr>
          </a:p>
        </p:txBody>
      </p:sp>
    </p:spTree>
    <p:extLst>
      <p:ext uri="{BB962C8B-B14F-4D97-AF65-F5344CB8AC3E}">
        <p14:creationId xmlns:p14="http://schemas.microsoft.com/office/powerpoint/2010/main" val="35699526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4" name="그림 3"/>
          <p:cNvPicPr>
            <a:picLocks noChangeAspect="1"/>
          </p:cNvPicPr>
          <p:nvPr/>
        </p:nvPicPr>
        <p:blipFill>
          <a:blip r:embed="rId2"/>
          <a:stretch>
            <a:fillRect/>
          </a:stretch>
        </p:blipFill>
        <p:spPr>
          <a:xfrm>
            <a:off x="0" y="0"/>
            <a:ext cx="12192000" cy="6858000"/>
          </a:xfrm>
          <a:prstGeom prst="rect">
            <a:avLst/>
          </a:prstGeom>
        </p:spPr>
      </p:pic>
      <p:sp>
        <p:nvSpPr>
          <p:cNvPr id="5" name="직사각형 4"/>
          <p:cNvSpPr/>
          <p:nvPr/>
        </p:nvSpPr>
        <p:spPr>
          <a:xfrm>
            <a:off x="3114510" y="6312049"/>
            <a:ext cx="5962979" cy="461665"/>
          </a:xfrm>
          <a:prstGeom prst="rect">
            <a:avLst/>
          </a:prstGeom>
        </p:spPr>
        <p:txBody>
          <a:bodyPr wrap="none">
            <a:spAutoFit/>
          </a:bodyPr>
          <a:lstStyle/>
          <a:p>
            <a:r>
              <a:rPr lang="fi-FI" sz="2400" b="1" smtClean="0">
                <a:solidFill>
                  <a:schemeClr val="bg1"/>
                </a:solidFill>
              </a:rPr>
              <a:t>Perjalanan Pelayanan Misi </a:t>
            </a:r>
            <a:r>
              <a:rPr lang="fi-FI" sz="2400" b="1">
                <a:solidFill>
                  <a:schemeClr val="bg1"/>
                </a:solidFill>
              </a:rPr>
              <a:t>Paulus yang </a:t>
            </a:r>
            <a:r>
              <a:rPr lang="fi-FI" sz="2400" b="1" smtClean="0">
                <a:solidFill>
                  <a:schemeClr val="bg1"/>
                </a:solidFill>
              </a:rPr>
              <a:t>Kedua</a:t>
            </a:r>
            <a:endParaRPr lang="en-US" sz="2400" b="1">
              <a:solidFill>
                <a:schemeClr val="bg1"/>
              </a:solidFill>
            </a:endParaRPr>
          </a:p>
        </p:txBody>
      </p:sp>
      <p:sp>
        <p:nvSpPr>
          <p:cNvPr id="6" name="타원 5"/>
          <p:cNvSpPr/>
          <p:nvPr/>
        </p:nvSpPr>
        <p:spPr>
          <a:xfrm>
            <a:off x="817196" y="1214330"/>
            <a:ext cx="1513114" cy="1224643"/>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23906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7963" y="164638"/>
            <a:ext cx="11754689" cy="6528724"/>
          </a:xfrm>
        </p:spPr>
        <p:txBody>
          <a:bodyPr anchor="t"/>
          <a:lstStyle/>
          <a:p>
            <a:pPr algn="l"/>
            <a:r>
              <a:rPr lang="en-US" b="1">
                <a:solidFill>
                  <a:schemeClr val="bg1"/>
                </a:solidFill>
              </a:rPr>
              <a:t>Keluarga </a:t>
            </a:r>
            <a:r>
              <a:rPr lang="en-US" b="1" smtClean="0">
                <a:solidFill>
                  <a:schemeClr val="bg1"/>
                </a:solidFill>
              </a:rPr>
              <a:t>Lidia, seorang </a:t>
            </a:r>
            <a:r>
              <a:rPr lang="en-US" b="1">
                <a:solidFill>
                  <a:schemeClr val="bg1"/>
                </a:solidFill>
              </a:rPr>
              <a:t>hamba </a:t>
            </a:r>
            <a:r>
              <a:rPr lang="en-US" b="1" smtClean="0">
                <a:solidFill>
                  <a:schemeClr val="bg1"/>
                </a:solidFill>
              </a:rPr>
              <a:t>perempuan yang </a:t>
            </a:r>
            <a:r>
              <a:rPr lang="en-US" b="1">
                <a:solidFill>
                  <a:schemeClr val="bg1"/>
                </a:solidFill>
              </a:rPr>
              <a:t>mempunyai roh </a:t>
            </a:r>
            <a:r>
              <a:rPr lang="en-US" b="1" smtClean="0">
                <a:solidFill>
                  <a:schemeClr val="bg1"/>
                </a:solidFill>
              </a:rPr>
              <a:t>tenung dan keluarga kepala penjara menerima Injil. </a:t>
            </a:r>
            <a:br>
              <a:rPr lang="en-US" b="1" smtClean="0">
                <a:solidFill>
                  <a:schemeClr val="bg1"/>
                </a:solidFill>
              </a:rPr>
            </a:br>
            <a:r>
              <a:rPr lang="en-US" b="1" smtClean="0">
                <a:solidFill>
                  <a:schemeClr val="bg1"/>
                </a:solidFill>
              </a:rPr>
              <a:t>Tetapi pembersar-pembesar kota Filipi minta Paulus meninggalkan kota Filipi.</a:t>
            </a:r>
            <a:br>
              <a:rPr lang="en-US" b="1" smtClean="0">
                <a:solidFill>
                  <a:schemeClr val="bg1"/>
                </a:solidFill>
              </a:rPr>
            </a:br>
            <a:r>
              <a:rPr lang="en-US" b="1" smtClean="0">
                <a:solidFill>
                  <a:schemeClr val="bg1"/>
                </a:solidFill>
              </a:rPr>
              <a:t>Maka mereka beredar dari kota itu ke </a:t>
            </a:r>
            <a:r>
              <a:rPr lang="en-US" b="1" smtClean="0">
                <a:solidFill>
                  <a:srgbClr val="FFFF00"/>
                </a:solidFill>
              </a:rPr>
              <a:t>Tesalonika</a:t>
            </a:r>
            <a:r>
              <a:rPr lang="en-US" b="1" smtClean="0">
                <a:solidFill>
                  <a:schemeClr val="bg1"/>
                </a:solidFill>
              </a:rPr>
              <a:t>.</a:t>
            </a:r>
            <a:br>
              <a:rPr lang="en-US" b="1" smtClean="0">
                <a:solidFill>
                  <a:schemeClr val="bg1"/>
                </a:solidFill>
              </a:rPr>
            </a:br>
            <a:r>
              <a:rPr lang="en-US" b="1" smtClean="0">
                <a:solidFill>
                  <a:schemeClr val="bg1"/>
                </a:solidFill>
              </a:rPr>
              <a:t>Mereka memberitahukan Injil kepada Yason dan beberapa saudara di Tesalonika.</a:t>
            </a:r>
            <a:br>
              <a:rPr lang="en-US" b="1" smtClean="0">
                <a:solidFill>
                  <a:schemeClr val="bg1"/>
                </a:solidFill>
              </a:rPr>
            </a:br>
            <a:r>
              <a:rPr lang="en-US" b="1">
                <a:solidFill>
                  <a:schemeClr val="bg1"/>
                </a:solidFill>
              </a:rPr>
              <a:t>Jemaah di Tesalonika didirikan sekitar 50 T.M</a:t>
            </a:r>
            <a:r>
              <a:rPr lang="en-US" b="1" smtClean="0">
                <a:solidFill>
                  <a:schemeClr val="bg1"/>
                </a:solidFill>
              </a:rPr>
              <a:t>..</a:t>
            </a:r>
            <a:endParaRPr lang="en-US" b="1">
              <a:solidFill>
                <a:schemeClr val="bg1"/>
              </a:solidFill>
            </a:endParaRPr>
          </a:p>
        </p:txBody>
      </p:sp>
    </p:spTree>
    <p:extLst>
      <p:ext uri="{BB962C8B-B14F-4D97-AF65-F5344CB8AC3E}">
        <p14:creationId xmlns:p14="http://schemas.microsoft.com/office/powerpoint/2010/main" val="9802913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rotWithShape="1">
          <a:blip r:embed="rId2"/>
          <a:srcRect b="680"/>
          <a:stretch/>
        </p:blipFill>
        <p:spPr>
          <a:xfrm>
            <a:off x="0" y="0"/>
            <a:ext cx="12192000" cy="6881568"/>
          </a:xfrm>
          <a:prstGeom prst="rect">
            <a:avLst/>
          </a:prstGeom>
        </p:spPr>
      </p:pic>
      <p:sp>
        <p:nvSpPr>
          <p:cNvPr id="2" name="타원 1"/>
          <p:cNvSpPr/>
          <p:nvPr/>
        </p:nvSpPr>
        <p:spPr>
          <a:xfrm>
            <a:off x="7227087" y="4085472"/>
            <a:ext cx="1253765" cy="3487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30496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0"/>
            <a:ext cx="12192000" cy="6858000"/>
          </a:xfrm>
          <a:prstGeom prst="rect">
            <a:avLst/>
          </a:prstGeom>
        </p:spPr>
      </p:pic>
      <p:sp>
        <p:nvSpPr>
          <p:cNvPr id="5" name="직사각형 4"/>
          <p:cNvSpPr/>
          <p:nvPr/>
        </p:nvSpPr>
        <p:spPr>
          <a:xfrm>
            <a:off x="5641975" y="2914651"/>
            <a:ext cx="1177925" cy="171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rgbClr val="FF0000"/>
                </a:solidFill>
              </a:rPr>
              <a:t>Tesalonika</a:t>
            </a:r>
            <a:endParaRPr lang="en-US" b="1">
              <a:solidFill>
                <a:srgbClr val="FF0000"/>
              </a:solidFill>
            </a:endParaRPr>
          </a:p>
        </p:txBody>
      </p:sp>
      <p:sp>
        <p:nvSpPr>
          <p:cNvPr id="6" name="직사각형 5"/>
          <p:cNvSpPr/>
          <p:nvPr/>
        </p:nvSpPr>
        <p:spPr>
          <a:xfrm>
            <a:off x="6931025" y="2155826"/>
            <a:ext cx="647700" cy="1492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rgbClr val="FF0000"/>
                </a:solidFill>
              </a:rPr>
              <a:t>Filipi</a:t>
            </a:r>
            <a:endParaRPr lang="en-US">
              <a:solidFill>
                <a:srgbClr val="FF0000"/>
              </a:solidFill>
            </a:endParaRPr>
          </a:p>
        </p:txBody>
      </p:sp>
      <p:sp>
        <p:nvSpPr>
          <p:cNvPr id="7" name="모서리가 둥근 직사각형 6"/>
          <p:cNvSpPr/>
          <p:nvPr/>
        </p:nvSpPr>
        <p:spPr>
          <a:xfrm>
            <a:off x="9731141" y="4109987"/>
            <a:ext cx="2281187" cy="183842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0000"/>
                </a:solidFill>
              </a:rPr>
              <a:t>ASIA KECIL</a:t>
            </a:r>
            <a:endParaRPr lang="en-US" sz="3200" b="1">
              <a:solidFill>
                <a:srgbClr val="FF0000"/>
              </a:solidFill>
            </a:endParaRPr>
          </a:p>
        </p:txBody>
      </p:sp>
      <p:sp>
        <p:nvSpPr>
          <p:cNvPr id="8" name="모서리가 둥근 직사각형 7"/>
          <p:cNvSpPr/>
          <p:nvPr/>
        </p:nvSpPr>
        <p:spPr>
          <a:xfrm>
            <a:off x="5571424" y="538113"/>
            <a:ext cx="2706302" cy="176693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0000"/>
                </a:solidFill>
              </a:rPr>
              <a:t>Makedonia</a:t>
            </a:r>
            <a:endParaRPr lang="en-US" sz="3200" b="1">
              <a:solidFill>
                <a:srgbClr val="FF0000"/>
              </a:solidFill>
            </a:endParaRPr>
          </a:p>
        </p:txBody>
      </p:sp>
      <p:sp>
        <p:nvSpPr>
          <p:cNvPr id="9" name="모서리가 둥근 직사각형 8"/>
          <p:cNvSpPr/>
          <p:nvPr/>
        </p:nvSpPr>
        <p:spPr>
          <a:xfrm>
            <a:off x="-126732" y="1311225"/>
            <a:ext cx="1503146" cy="160342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0000"/>
                </a:solidFill>
              </a:rPr>
              <a:t>Roma</a:t>
            </a:r>
            <a:endParaRPr lang="en-US" sz="3200" b="1">
              <a:solidFill>
                <a:srgbClr val="FF0000"/>
              </a:solidFill>
            </a:endParaRPr>
          </a:p>
        </p:txBody>
      </p:sp>
      <p:sp>
        <p:nvSpPr>
          <p:cNvPr id="10" name="직사각형 9"/>
          <p:cNvSpPr/>
          <p:nvPr/>
        </p:nvSpPr>
        <p:spPr>
          <a:xfrm>
            <a:off x="10000611" y="5844340"/>
            <a:ext cx="1177925" cy="171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rgbClr val="FF0000"/>
                </a:solidFill>
              </a:rPr>
              <a:t>Efesus</a:t>
            </a:r>
            <a:endParaRPr lang="en-US" b="1">
              <a:solidFill>
                <a:srgbClr val="FF0000"/>
              </a:solidFill>
            </a:endParaRPr>
          </a:p>
        </p:txBody>
      </p:sp>
      <p:sp>
        <p:nvSpPr>
          <p:cNvPr id="11" name="타원 10"/>
          <p:cNvSpPr/>
          <p:nvPr/>
        </p:nvSpPr>
        <p:spPr>
          <a:xfrm>
            <a:off x="10000611" y="5862688"/>
            <a:ext cx="86662" cy="857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타원 11"/>
          <p:cNvSpPr/>
          <p:nvPr/>
        </p:nvSpPr>
        <p:spPr>
          <a:xfrm>
            <a:off x="8557891" y="3525888"/>
            <a:ext cx="86662" cy="857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직사각형 12"/>
          <p:cNvSpPr/>
          <p:nvPr/>
        </p:nvSpPr>
        <p:spPr>
          <a:xfrm>
            <a:off x="8486771" y="3483025"/>
            <a:ext cx="962029" cy="128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rgbClr val="FF0000"/>
                </a:solidFill>
              </a:rPr>
              <a:t>Troas</a:t>
            </a:r>
            <a:endParaRPr lang="en-US" b="1">
              <a:solidFill>
                <a:srgbClr val="FF0000"/>
              </a:solidFill>
            </a:endParaRPr>
          </a:p>
        </p:txBody>
      </p:sp>
      <p:pic>
        <p:nvPicPr>
          <p:cNvPr id="4098" name="Picture 2" descr="via-egnat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78" y="3346316"/>
            <a:ext cx="4678336" cy="3511684"/>
          </a:xfrm>
          <a:prstGeom prst="rect">
            <a:avLst/>
          </a:prstGeom>
          <a:noFill/>
          <a:extLst>
            <a:ext uri="{909E8E84-426E-40DD-AFC4-6F175D3DCCD1}">
              <a14:hiddenFill xmlns:a14="http://schemas.microsoft.com/office/drawing/2010/main">
                <a:solidFill>
                  <a:srgbClr val="FFFFFF"/>
                </a:solidFill>
              </a14:hiddenFill>
            </a:ext>
          </a:extLst>
        </p:spPr>
      </p:pic>
      <p:sp>
        <p:nvSpPr>
          <p:cNvPr id="14" name="직사각형 13"/>
          <p:cNvSpPr/>
          <p:nvPr/>
        </p:nvSpPr>
        <p:spPr>
          <a:xfrm>
            <a:off x="7101192" y="538113"/>
            <a:ext cx="4688732" cy="4151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rgbClr val="FF0000"/>
                </a:solidFill>
              </a:rPr>
              <a:t>Jalan Lebuh Raya untuk Tentara dan Perniagaan</a:t>
            </a:r>
            <a:endParaRPr lang="en-US">
              <a:solidFill>
                <a:srgbClr val="FF0000"/>
              </a:solidFill>
            </a:endParaRPr>
          </a:p>
        </p:txBody>
      </p:sp>
      <p:sp>
        <p:nvSpPr>
          <p:cNvPr id="15" name="직사각형 14"/>
          <p:cNvSpPr/>
          <p:nvPr/>
        </p:nvSpPr>
        <p:spPr>
          <a:xfrm rot="1856029">
            <a:off x="10616465" y="1826488"/>
            <a:ext cx="56252" cy="663358"/>
          </a:xfrm>
          <a:prstGeom prst="rect">
            <a:avLst/>
          </a:prstGeom>
          <a:solidFill>
            <a:srgbClr val="70CAC4"/>
          </a:solidFill>
          <a:ln>
            <a:solidFill>
              <a:srgbClr val="70CA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직사각형 15"/>
          <p:cNvSpPr/>
          <p:nvPr/>
        </p:nvSpPr>
        <p:spPr>
          <a:xfrm>
            <a:off x="5641975" y="3086187"/>
            <a:ext cx="2111100" cy="3969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Ibu Kota Makedonia</a:t>
            </a:r>
            <a:endParaRPr lang="en-US" b="1">
              <a:solidFill>
                <a:schemeClr val="tx1"/>
              </a:solidFill>
            </a:endParaRPr>
          </a:p>
        </p:txBody>
      </p:sp>
    </p:spTree>
    <p:extLst>
      <p:ext uri="{BB962C8B-B14F-4D97-AF65-F5344CB8AC3E}">
        <p14:creationId xmlns:p14="http://schemas.microsoft.com/office/powerpoint/2010/main" val="11691463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직사각형 4"/>
          <p:cNvSpPr/>
          <p:nvPr/>
        </p:nvSpPr>
        <p:spPr>
          <a:xfrm>
            <a:off x="3114510" y="6312049"/>
            <a:ext cx="5962979" cy="461665"/>
          </a:xfrm>
          <a:prstGeom prst="rect">
            <a:avLst/>
          </a:prstGeom>
        </p:spPr>
        <p:txBody>
          <a:bodyPr wrap="none">
            <a:spAutoFit/>
          </a:bodyPr>
          <a:lstStyle/>
          <a:p>
            <a:r>
              <a:rPr lang="fi-FI" sz="2400" b="1" smtClean="0">
                <a:solidFill>
                  <a:schemeClr val="bg1"/>
                </a:solidFill>
              </a:rPr>
              <a:t>Perjalanan Pelayanan Misi </a:t>
            </a:r>
            <a:r>
              <a:rPr lang="fi-FI" sz="2400" b="1">
                <a:solidFill>
                  <a:schemeClr val="bg1"/>
                </a:solidFill>
              </a:rPr>
              <a:t>Paulus yang </a:t>
            </a:r>
            <a:r>
              <a:rPr lang="fi-FI" sz="2400" b="1" smtClean="0">
                <a:solidFill>
                  <a:schemeClr val="bg1"/>
                </a:solidFill>
              </a:rPr>
              <a:t>Kedua</a:t>
            </a:r>
            <a:endParaRPr lang="en-US" sz="2400" b="1">
              <a:solidFill>
                <a:schemeClr val="bg1"/>
              </a:solidFill>
            </a:endParaRPr>
          </a:p>
        </p:txBody>
      </p:sp>
      <p:sp>
        <p:nvSpPr>
          <p:cNvPr id="6" name="타원 5"/>
          <p:cNvSpPr/>
          <p:nvPr/>
        </p:nvSpPr>
        <p:spPr>
          <a:xfrm>
            <a:off x="305995" y="3886199"/>
            <a:ext cx="1963676" cy="881744"/>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6970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7963" y="164638"/>
            <a:ext cx="11754689" cy="6528724"/>
          </a:xfrm>
        </p:spPr>
        <p:txBody>
          <a:bodyPr anchor="t"/>
          <a:lstStyle/>
          <a:p>
            <a:pPr algn="l"/>
            <a:r>
              <a:rPr lang="en-US" sz="4000" b="1">
                <a:solidFill>
                  <a:schemeClr val="bg1"/>
                </a:solidFill>
              </a:rPr>
              <a:t>Ramai orang tinggal di kota Tesalonika sebagai Ibu Kota Makedonia.</a:t>
            </a:r>
            <a:br>
              <a:rPr lang="en-US" sz="4000" b="1">
                <a:solidFill>
                  <a:schemeClr val="bg1"/>
                </a:solidFill>
              </a:rPr>
            </a:br>
            <a:r>
              <a:rPr lang="en-US" sz="4000" b="1">
                <a:solidFill>
                  <a:schemeClr val="bg1"/>
                </a:solidFill>
              </a:rPr>
              <a:t>Tesalonika adalah kota penting yang berada di Jalur Egnatia, sebuah jalan raya Romawi yang penting dan strategis.</a:t>
            </a:r>
            <a:br>
              <a:rPr lang="en-US" sz="4000" b="1">
                <a:solidFill>
                  <a:schemeClr val="bg1"/>
                </a:solidFill>
              </a:rPr>
            </a:br>
            <a:r>
              <a:rPr lang="en-US" sz="4000" b="1">
                <a:solidFill>
                  <a:schemeClr val="bg1"/>
                </a:solidFill>
              </a:rPr>
              <a:t>kota ini dikenal sebagai kota </a:t>
            </a:r>
            <a:r>
              <a:rPr lang="en-US" sz="4000" b="1" smtClean="0">
                <a:solidFill>
                  <a:schemeClr val="bg1"/>
                </a:solidFill>
              </a:rPr>
              <a:t>perdagangan.</a:t>
            </a:r>
            <a:r>
              <a:rPr lang="en-US" sz="4000" b="1">
                <a:solidFill>
                  <a:schemeClr val="bg1"/>
                </a:solidFill>
              </a:rPr>
              <a:t/>
            </a:r>
            <a:br>
              <a:rPr lang="en-US" sz="4000" b="1">
                <a:solidFill>
                  <a:schemeClr val="bg1"/>
                </a:solidFill>
              </a:rPr>
            </a:br>
            <a:r>
              <a:rPr lang="en-US" sz="4000" b="1">
                <a:solidFill>
                  <a:schemeClr val="bg1"/>
                </a:solidFill>
              </a:rPr>
              <a:t>Maka Ramai Orang Yahudi juga berkumpul di kota Tesalonita untuk </a:t>
            </a:r>
            <a:r>
              <a:rPr lang="en-US" sz="4000" b="1" smtClean="0">
                <a:solidFill>
                  <a:schemeClr val="bg1"/>
                </a:solidFill>
              </a:rPr>
              <a:t>berdagangan.</a:t>
            </a:r>
            <a:r>
              <a:rPr lang="en-US" sz="4000" b="1">
                <a:solidFill>
                  <a:schemeClr val="bg1"/>
                </a:solidFill>
              </a:rPr>
              <a:t/>
            </a:r>
            <a:br>
              <a:rPr lang="en-US" sz="4000" b="1">
                <a:solidFill>
                  <a:schemeClr val="bg1"/>
                </a:solidFill>
              </a:rPr>
            </a:br>
            <a:r>
              <a:rPr lang="en-US" sz="4000" b="1">
                <a:solidFill>
                  <a:schemeClr val="bg1"/>
                </a:solidFill>
              </a:rPr>
              <a:t>Di Kota Tesalonika ada sinagoge yang besar untuk orang Yahudi.</a:t>
            </a:r>
          </a:p>
        </p:txBody>
      </p:sp>
    </p:spTree>
    <p:extLst>
      <p:ext uri="{BB962C8B-B14F-4D97-AF65-F5344CB8AC3E}">
        <p14:creationId xmlns:p14="http://schemas.microsoft.com/office/powerpoint/2010/main" val="4862400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7963" y="164638"/>
            <a:ext cx="11754689" cy="6528724"/>
          </a:xfrm>
        </p:spPr>
        <p:txBody>
          <a:bodyPr anchor="t"/>
          <a:lstStyle/>
          <a:p>
            <a:pPr algn="l"/>
            <a:r>
              <a:rPr lang="en-US" b="1">
                <a:solidFill>
                  <a:schemeClr val="bg1"/>
                </a:solidFill>
              </a:rPr>
              <a:t>orang-orang Yahudi </a:t>
            </a:r>
            <a:r>
              <a:rPr lang="en-US" b="1" smtClean="0">
                <a:solidFill>
                  <a:schemeClr val="bg1"/>
                </a:solidFill>
              </a:rPr>
              <a:t>berbuat kekacauan </a:t>
            </a:r>
            <a:r>
              <a:rPr lang="en-US" b="1">
                <a:solidFill>
                  <a:schemeClr val="bg1"/>
                </a:solidFill>
              </a:rPr>
              <a:t>hingga Paulus dan </a:t>
            </a:r>
            <a:r>
              <a:rPr lang="en-US" b="1" smtClean="0">
                <a:solidFill>
                  <a:schemeClr val="bg1"/>
                </a:solidFill>
              </a:rPr>
              <a:t>Silas </a:t>
            </a:r>
            <a:r>
              <a:rPr lang="en-US" b="1">
                <a:solidFill>
                  <a:schemeClr val="bg1"/>
                </a:solidFill>
              </a:rPr>
              <a:t>harus keluar dari kota itu.</a:t>
            </a:r>
            <a:r>
              <a:rPr lang="en-US" b="1" smtClean="0">
                <a:solidFill>
                  <a:schemeClr val="bg1"/>
                </a:solidFill>
              </a:rPr>
              <a:t/>
            </a:r>
            <a:br>
              <a:rPr lang="en-US" b="1" smtClean="0">
                <a:solidFill>
                  <a:schemeClr val="bg1"/>
                </a:solidFill>
              </a:rPr>
            </a:br>
            <a:r>
              <a:rPr lang="en-US" b="1" smtClean="0">
                <a:solidFill>
                  <a:schemeClr val="bg1"/>
                </a:solidFill>
              </a:rPr>
              <a:t>Timotius hanya tinggal dan Paulus dengan Sila beredar dari Kota Tesalonika ke Berea</a:t>
            </a:r>
            <a:r>
              <a:rPr lang="en-US" b="1">
                <a:solidFill>
                  <a:schemeClr val="bg1"/>
                </a:solidFill>
              </a:rPr>
              <a:t>. </a:t>
            </a:r>
            <a:r>
              <a:rPr lang="en-US" b="1" smtClean="0">
                <a:solidFill>
                  <a:schemeClr val="bg1"/>
                </a:solidFill>
              </a:rPr>
              <a:t/>
            </a:r>
            <a:br>
              <a:rPr lang="en-US" b="1" smtClean="0">
                <a:solidFill>
                  <a:schemeClr val="bg1"/>
                </a:solidFill>
              </a:rPr>
            </a:br>
            <a:r>
              <a:rPr lang="en-US" b="1" smtClean="0">
                <a:solidFill>
                  <a:schemeClr val="bg1"/>
                </a:solidFill>
              </a:rPr>
              <a:t>Tampaknya </a:t>
            </a:r>
            <a:r>
              <a:rPr lang="en-US" b="1">
                <a:solidFill>
                  <a:schemeClr val="bg1"/>
                </a:solidFill>
              </a:rPr>
              <a:t>Timotius bergabung </a:t>
            </a:r>
            <a:r>
              <a:rPr lang="en-US" b="1" smtClean="0">
                <a:solidFill>
                  <a:schemeClr val="bg1"/>
                </a:solidFill>
              </a:rPr>
              <a:t>di situ</a:t>
            </a:r>
            <a:r>
              <a:rPr lang="en-US" b="1">
                <a:solidFill>
                  <a:schemeClr val="bg1"/>
                </a:solidFill>
              </a:rPr>
              <a:t>. </a:t>
            </a:r>
            <a:r>
              <a:rPr lang="en-US" b="1" smtClean="0">
                <a:solidFill>
                  <a:schemeClr val="bg1"/>
                </a:solidFill>
              </a:rPr>
              <a:t/>
            </a:r>
            <a:br>
              <a:rPr lang="en-US" b="1" smtClean="0">
                <a:solidFill>
                  <a:schemeClr val="bg1"/>
                </a:solidFill>
              </a:rPr>
            </a:br>
            <a:r>
              <a:rPr lang="en-US" b="1" smtClean="0">
                <a:solidFill>
                  <a:schemeClr val="bg1"/>
                </a:solidFill>
              </a:rPr>
              <a:t>Tetapi </a:t>
            </a:r>
            <a:r>
              <a:rPr lang="en-US" b="1">
                <a:solidFill>
                  <a:schemeClr val="bg1"/>
                </a:solidFill>
              </a:rPr>
              <a:t>tidak lama kemudian Timotius disuruh kembali ke Tesalonika untuk mendapat beritanya</a:t>
            </a:r>
            <a:r>
              <a:rPr lang="en-US" b="1" smtClean="0">
                <a:solidFill>
                  <a:schemeClr val="bg1"/>
                </a:solidFill>
              </a:rPr>
              <a:t/>
            </a:r>
            <a:br>
              <a:rPr lang="en-US" b="1" smtClean="0">
                <a:solidFill>
                  <a:schemeClr val="bg1"/>
                </a:solidFill>
              </a:rPr>
            </a:br>
            <a:r>
              <a:rPr lang="en-US" b="1" smtClean="0">
                <a:solidFill>
                  <a:schemeClr val="bg1"/>
                </a:solidFill>
              </a:rPr>
              <a:t>Lalu </a:t>
            </a:r>
            <a:r>
              <a:rPr lang="en-US" b="1">
                <a:solidFill>
                  <a:schemeClr val="bg1"/>
                </a:solidFill>
              </a:rPr>
              <a:t>rasul Paulus meneruskan perjalanannya seorang diri ke Atena. </a:t>
            </a:r>
            <a:r>
              <a:rPr lang="en-US" b="1" smtClean="0">
                <a:solidFill>
                  <a:schemeClr val="bg1"/>
                </a:solidFill>
              </a:rPr>
              <a:t/>
            </a:r>
            <a:br>
              <a:rPr lang="en-US" b="1" smtClean="0">
                <a:solidFill>
                  <a:schemeClr val="bg1"/>
                </a:solidFill>
              </a:rPr>
            </a:br>
            <a:r>
              <a:rPr lang="en-US" b="1" smtClean="0">
                <a:solidFill>
                  <a:schemeClr val="bg1"/>
                </a:solidFill>
              </a:rPr>
              <a:t>.</a:t>
            </a:r>
            <a:endParaRPr lang="en-US" b="1">
              <a:solidFill>
                <a:schemeClr val="bg1"/>
              </a:solidFill>
            </a:endParaRPr>
          </a:p>
        </p:txBody>
      </p:sp>
    </p:spTree>
    <p:extLst>
      <p:ext uri="{BB962C8B-B14F-4D97-AF65-F5344CB8AC3E}">
        <p14:creationId xmlns:p14="http://schemas.microsoft.com/office/powerpoint/2010/main" val="32488362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Rasul </a:t>
            </a:r>
            <a:r>
              <a:rPr lang="en-US" b="1">
                <a:solidFill>
                  <a:schemeClr val="bg1"/>
                </a:solidFill>
              </a:rPr>
              <a:t>Paulus ingin sekali </a:t>
            </a:r>
            <a:r>
              <a:rPr lang="en-US" b="1" smtClean="0">
                <a:solidFill>
                  <a:schemeClr val="bg1"/>
                </a:solidFill>
              </a:rPr>
              <a:t>tahu </a:t>
            </a:r>
            <a:r>
              <a:rPr lang="en-US" b="1">
                <a:solidFill>
                  <a:schemeClr val="bg1"/>
                </a:solidFill>
              </a:rPr>
              <a:t>apa yang telah terjadi dengan orang-orang </a:t>
            </a:r>
            <a:r>
              <a:rPr lang="en-US" b="1" smtClean="0">
                <a:solidFill>
                  <a:schemeClr val="bg1"/>
                </a:solidFill>
              </a:rPr>
              <a:t>Kristian di kota Tesalonika. </a:t>
            </a:r>
            <a:br>
              <a:rPr lang="en-US" b="1" smtClean="0">
                <a:solidFill>
                  <a:schemeClr val="bg1"/>
                </a:solidFill>
              </a:rPr>
            </a:br>
            <a:r>
              <a:rPr lang="en-US" b="1" smtClean="0">
                <a:solidFill>
                  <a:schemeClr val="bg1"/>
                </a:solidFill>
              </a:rPr>
              <a:t>Paulus </a:t>
            </a:r>
            <a:r>
              <a:rPr lang="en-US" b="1">
                <a:solidFill>
                  <a:schemeClr val="bg1"/>
                </a:solidFill>
              </a:rPr>
              <a:t>sedang berada </a:t>
            </a:r>
            <a:r>
              <a:rPr lang="en-US" b="1" smtClean="0">
                <a:solidFill>
                  <a:schemeClr val="bg1"/>
                </a:solidFill>
              </a:rPr>
              <a:t>ke </a:t>
            </a:r>
            <a:r>
              <a:rPr lang="en-US" b="1">
                <a:solidFill>
                  <a:schemeClr val="bg1"/>
                </a:solidFill>
              </a:rPr>
              <a:t>Korintus ketika Timotius kembali dengan membawa </a:t>
            </a:r>
            <a:r>
              <a:rPr lang="en-US" b="1" smtClean="0">
                <a:solidFill>
                  <a:schemeClr val="bg1"/>
                </a:solidFill>
              </a:rPr>
              <a:t>berita tentang jemaah di Tesalonika. </a:t>
            </a:r>
            <a:br>
              <a:rPr lang="en-US" b="1" smtClean="0">
                <a:solidFill>
                  <a:schemeClr val="bg1"/>
                </a:solidFill>
              </a:rPr>
            </a:br>
            <a:r>
              <a:rPr lang="en-US" b="1" smtClean="0">
                <a:solidFill>
                  <a:schemeClr val="bg1"/>
                </a:solidFill>
              </a:rPr>
              <a:t>Berita itu ialah jemaah </a:t>
            </a:r>
            <a:r>
              <a:rPr lang="en-US" b="1">
                <a:solidFill>
                  <a:schemeClr val="bg1"/>
                </a:solidFill>
              </a:rPr>
              <a:t>di Tesalonika menyatakan iman, pengharapan, kasih dan kesabaran dalam penganiayaan</a:t>
            </a:r>
            <a:r>
              <a:rPr lang="en-US" altLang="ko-KR" b="1" smtClean="0">
                <a:solidFill>
                  <a:schemeClr val="bg1"/>
                </a:solidFill>
              </a:rPr>
              <a:t>.</a:t>
            </a:r>
            <a:r>
              <a:rPr lang="en-US" b="1" smtClean="0">
                <a:solidFill>
                  <a:schemeClr val="bg1"/>
                </a:solidFill>
              </a:rPr>
              <a:t/>
            </a:r>
            <a:br>
              <a:rPr lang="en-US" b="1" smtClean="0">
                <a:solidFill>
                  <a:schemeClr val="bg1"/>
                </a:solidFill>
              </a:rPr>
            </a:br>
            <a:endParaRPr lang="en-US" b="1">
              <a:solidFill>
                <a:schemeClr val="bg1"/>
              </a:solidFill>
            </a:endParaRPr>
          </a:p>
        </p:txBody>
      </p:sp>
    </p:spTree>
    <p:extLst>
      <p:ext uri="{BB962C8B-B14F-4D97-AF65-F5344CB8AC3E}">
        <p14:creationId xmlns:p14="http://schemas.microsoft.com/office/powerpoint/2010/main" val="34699514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Pada waktu rasul Paulus menulis Surat </a:t>
            </a:r>
            <a:r>
              <a:rPr lang="en-US" b="1">
                <a:solidFill>
                  <a:schemeClr val="bg1"/>
                </a:solidFill>
              </a:rPr>
              <a:t>1 </a:t>
            </a:r>
            <a:r>
              <a:rPr lang="en-US" b="1" smtClean="0">
                <a:solidFill>
                  <a:schemeClr val="bg1"/>
                </a:solidFill>
              </a:rPr>
              <a:t>Tesalonika, Paulus penuh dengan kelegaan </a:t>
            </a:r>
            <a:r>
              <a:rPr lang="en-US" b="1">
                <a:solidFill>
                  <a:schemeClr val="bg1"/>
                </a:solidFill>
              </a:rPr>
              <a:t>dan </a:t>
            </a:r>
            <a:r>
              <a:rPr lang="en-US" b="1" smtClean="0">
                <a:solidFill>
                  <a:schemeClr val="bg1"/>
                </a:solidFill>
              </a:rPr>
              <a:t>kesukacitaan.</a:t>
            </a:r>
            <a:r>
              <a:rPr lang="en-US" altLang="ko-KR" b="1" smtClean="0">
                <a:solidFill>
                  <a:schemeClr val="bg1"/>
                </a:solidFill>
              </a:rPr>
              <a:t/>
            </a:r>
            <a:br>
              <a:rPr lang="en-US" altLang="ko-KR" b="1" smtClean="0">
                <a:solidFill>
                  <a:schemeClr val="bg1"/>
                </a:solidFill>
              </a:rPr>
            </a:br>
            <a:r>
              <a:rPr lang="en-US" altLang="ko-KR" b="1" smtClean="0">
                <a:solidFill>
                  <a:schemeClr val="bg1"/>
                </a:solidFill>
              </a:rPr>
              <a:t>Paulus </a:t>
            </a:r>
            <a:r>
              <a:rPr lang="en-US" altLang="ko-KR" b="1" err="1">
                <a:solidFill>
                  <a:schemeClr val="bg1"/>
                </a:solidFill>
              </a:rPr>
              <a:t>menasihati</a:t>
            </a:r>
            <a:r>
              <a:rPr lang="en-US" altLang="ko-KR" b="1">
                <a:solidFill>
                  <a:schemeClr val="bg1"/>
                </a:solidFill>
              </a:rPr>
              <a:t> mereka untuk </a:t>
            </a:r>
            <a:r>
              <a:rPr lang="en-US" altLang="ko-KR" b="1" err="1">
                <a:solidFill>
                  <a:schemeClr val="bg1"/>
                </a:solidFill>
              </a:rPr>
              <a:t>bertumbuh</a:t>
            </a:r>
            <a:r>
              <a:rPr lang="en-US" altLang="ko-KR" b="1">
                <a:solidFill>
                  <a:schemeClr val="bg1"/>
                </a:solidFill>
              </a:rPr>
              <a:t> dalam </a:t>
            </a:r>
            <a:r>
              <a:rPr lang="en-US" altLang="ko-KR" b="1" err="1">
                <a:solidFill>
                  <a:schemeClr val="bg1"/>
                </a:solidFill>
              </a:rPr>
              <a:t>iman</a:t>
            </a:r>
            <a:r>
              <a:rPr lang="en-US" altLang="ko-KR" b="1">
                <a:solidFill>
                  <a:schemeClr val="bg1"/>
                </a:solidFill>
              </a:rPr>
              <a:t> mereka yang </a:t>
            </a:r>
            <a:r>
              <a:rPr lang="en-US" altLang="ko-KR" b="1" err="1">
                <a:solidFill>
                  <a:schemeClr val="bg1"/>
                </a:solidFill>
              </a:rPr>
              <a:t>baru</a:t>
            </a:r>
            <a:r>
              <a:rPr lang="en-US" altLang="ko-KR" b="1">
                <a:solidFill>
                  <a:schemeClr val="bg1"/>
                </a:solidFill>
              </a:rPr>
              <a:t> </a:t>
            </a:r>
            <a:r>
              <a:rPr lang="en-US" altLang="ko-KR" b="1" err="1">
                <a:solidFill>
                  <a:schemeClr val="bg1"/>
                </a:solidFill>
              </a:rPr>
              <a:t>ditemukan</a:t>
            </a:r>
            <a:r>
              <a:rPr lang="en-US" altLang="ko-KR" b="1">
                <a:solidFill>
                  <a:schemeClr val="bg1"/>
                </a:solidFill>
              </a:rPr>
              <a:t>, untuk saling </a:t>
            </a:r>
            <a:r>
              <a:rPr lang="en-US" altLang="ko-KR" b="1" err="1">
                <a:solidFill>
                  <a:schemeClr val="bg1"/>
                </a:solidFill>
              </a:rPr>
              <a:t>mengasihi</a:t>
            </a:r>
            <a:r>
              <a:rPr lang="en-US" altLang="ko-KR" b="1">
                <a:solidFill>
                  <a:schemeClr val="bg1"/>
                </a:solidFill>
              </a:rPr>
              <a:t> dengan lebih </a:t>
            </a:r>
            <a:r>
              <a:rPr lang="en-US" altLang="ko-KR" b="1" err="1">
                <a:solidFill>
                  <a:schemeClr val="bg1"/>
                </a:solidFill>
              </a:rPr>
              <a:t>bersungguh-sungguh</a:t>
            </a:r>
            <a:r>
              <a:rPr lang="en-US" altLang="ko-KR" b="1">
                <a:solidFill>
                  <a:schemeClr val="bg1"/>
                </a:solidFill>
              </a:rPr>
              <a:t>, untuk selalu bersukacita, berdoa, dan bersyukur.</a:t>
            </a:r>
            <a:br>
              <a:rPr lang="en-US" altLang="ko-KR" b="1">
                <a:solidFill>
                  <a:schemeClr val="bg1"/>
                </a:solidFill>
              </a:rPr>
            </a:br>
            <a:endParaRPr lang="en-US" b="1">
              <a:solidFill>
                <a:schemeClr val="bg1"/>
              </a:solidFill>
            </a:endParaRPr>
          </a:p>
        </p:txBody>
      </p:sp>
    </p:spTree>
    <p:extLst>
      <p:ext uri="{BB962C8B-B14F-4D97-AF65-F5344CB8AC3E}">
        <p14:creationId xmlns:p14="http://schemas.microsoft.com/office/powerpoint/2010/main" val="39564031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89223"/>
            <a:ext cx="11713301" cy="6528724"/>
          </a:xfrm>
        </p:spPr>
        <p:txBody>
          <a:bodyPr anchor="t"/>
          <a:lstStyle/>
          <a:p>
            <a:pPr algn="l"/>
            <a:r>
              <a:rPr lang="en-US" altLang="ko-KR" b="1" smtClean="0">
                <a:solidFill>
                  <a:schemeClr val="bg1"/>
                </a:solidFill>
              </a:rPr>
              <a:t>Dia </a:t>
            </a:r>
            <a:r>
              <a:rPr lang="en-US" altLang="ko-KR" b="1" err="1">
                <a:solidFill>
                  <a:schemeClr val="bg1"/>
                </a:solidFill>
              </a:rPr>
              <a:t>mengakhiri</a:t>
            </a:r>
            <a:r>
              <a:rPr lang="en-US" altLang="ko-KR" b="1">
                <a:solidFill>
                  <a:schemeClr val="bg1"/>
                </a:solidFill>
              </a:rPr>
              <a:t> </a:t>
            </a:r>
            <a:r>
              <a:rPr lang="en-US" altLang="ko-KR" b="1" err="1">
                <a:solidFill>
                  <a:schemeClr val="bg1"/>
                </a:solidFill>
              </a:rPr>
              <a:t>surat</a:t>
            </a:r>
            <a:r>
              <a:rPr lang="en-US" altLang="ko-KR" b="1">
                <a:solidFill>
                  <a:schemeClr val="bg1"/>
                </a:solidFill>
              </a:rPr>
              <a:t> ini dengan kata-kata </a:t>
            </a:r>
            <a:r>
              <a:rPr lang="en-US" altLang="ko-KR" b="1" err="1">
                <a:solidFill>
                  <a:schemeClr val="bg1"/>
                </a:solidFill>
              </a:rPr>
              <a:t>mengenai</a:t>
            </a:r>
            <a:r>
              <a:rPr lang="en-US" altLang="ko-KR" b="1">
                <a:solidFill>
                  <a:schemeClr val="bg1"/>
                </a:solidFill>
              </a:rPr>
              <a:t> </a:t>
            </a:r>
            <a:r>
              <a:rPr lang="en-US" altLang="ko-KR" b="1" smtClean="0">
                <a:solidFill>
                  <a:schemeClr val="bg1"/>
                </a:solidFill>
              </a:rPr>
              <a:t>Kedatangan Tuha</a:t>
            </a:r>
            <a:r>
              <a:rPr lang="en-US" altLang="ko-KR" b="1">
                <a:solidFill>
                  <a:schemeClr val="bg1"/>
                </a:solidFill>
              </a:rPr>
              <a:t>n</a:t>
            </a:r>
            <a:r>
              <a:rPr lang="en-US" altLang="ko-KR" b="1" smtClean="0">
                <a:solidFill>
                  <a:schemeClr val="bg1"/>
                </a:solidFill>
              </a:rPr>
              <a:t> Kedua kali, </a:t>
            </a:r>
            <a:r>
              <a:rPr lang="en-US" altLang="ko-KR" b="1">
                <a:solidFill>
                  <a:schemeClr val="bg1"/>
                </a:solidFill>
              </a:rPr>
              <a:t>iaitu </a:t>
            </a:r>
            <a:r>
              <a:rPr lang="en-US" altLang="ko-KR" b="1" smtClean="0">
                <a:solidFill>
                  <a:schemeClr val="bg1"/>
                </a:solidFill>
              </a:rPr>
              <a:t>Kedatangan Tuhan </a:t>
            </a:r>
            <a:r>
              <a:rPr lang="en-US" altLang="ko-KR" b="1" err="1">
                <a:solidFill>
                  <a:schemeClr val="bg1"/>
                </a:solidFill>
              </a:rPr>
              <a:t>Kedua</a:t>
            </a:r>
            <a:r>
              <a:rPr lang="en-US" altLang="ko-KR" b="1">
                <a:solidFill>
                  <a:schemeClr val="bg1"/>
                </a:solidFill>
              </a:rPr>
              <a:t> </a:t>
            </a:r>
            <a:r>
              <a:rPr lang="en-US" altLang="ko-KR" b="1" smtClean="0">
                <a:solidFill>
                  <a:schemeClr val="bg1"/>
                </a:solidFill>
              </a:rPr>
              <a:t>(</a:t>
            </a:r>
            <a:r>
              <a:rPr lang="en-US" altLang="ko-KR" b="1">
                <a:solidFill>
                  <a:schemeClr val="bg1"/>
                </a:solidFill>
              </a:rPr>
              <a:t>Parousia) adalah </a:t>
            </a:r>
            <a:r>
              <a:rPr lang="en-US" altLang="ko-KR" b="1" err="1">
                <a:solidFill>
                  <a:schemeClr val="bg1"/>
                </a:solidFill>
              </a:rPr>
              <a:t>pengharapan</a:t>
            </a:r>
            <a:r>
              <a:rPr lang="en-US" altLang="ko-KR" b="1">
                <a:solidFill>
                  <a:schemeClr val="bg1"/>
                </a:solidFill>
              </a:rPr>
              <a:t> dan </a:t>
            </a:r>
            <a:r>
              <a:rPr lang="en-US" altLang="ko-KR" b="1" err="1">
                <a:solidFill>
                  <a:schemeClr val="bg1"/>
                </a:solidFill>
              </a:rPr>
              <a:t>penghiburan</a:t>
            </a:r>
            <a:r>
              <a:rPr lang="en-US" altLang="ko-KR" b="1">
                <a:solidFill>
                  <a:schemeClr val="bg1"/>
                </a:solidFill>
              </a:rPr>
              <a:t> bagi orang yang hidup dan orang yang </a:t>
            </a:r>
            <a:r>
              <a:rPr lang="en-US" altLang="ko-KR" b="1" err="1">
                <a:solidFill>
                  <a:schemeClr val="bg1"/>
                </a:solidFill>
              </a:rPr>
              <a:t>mati</a:t>
            </a:r>
            <a:r>
              <a:rPr lang="en-US" altLang="ko-KR" b="1">
                <a:solidFill>
                  <a:schemeClr val="bg1"/>
                </a:solidFill>
              </a:rPr>
              <a:t>.</a:t>
            </a:r>
            <a:endParaRPr lang="en-US" b="1">
              <a:solidFill>
                <a:schemeClr val="bg1"/>
              </a:solidFill>
            </a:endParaRPr>
          </a:p>
        </p:txBody>
      </p:sp>
    </p:spTree>
    <p:extLst>
      <p:ext uri="{BB962C8B-B14F-4D97-AF65-F5344CB8AC3E}">
        <p14:creationId xmlns:p14="http://schemas.microsoft.com/office/powerpoint/2010/main" val="5894703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89224"/>
            <a:ext cx="11713301" cy="6528724"/>
          </a:xfrm>
        </p:spPr>
        <p:txBody>
          <a:bodyPr anchor="t"/>
          <a:lstStyle/>
          <a:p>
            <a:pPr algn="l"/>
            <a:r>
              <a:rPr lang="en-US" altLang="ko-KR" b="1" err="1">
                <a:solidFill>
                  <a:schemeClr val="bg1"/>
                </a:solidFill>
              </a:rPr>
              <a:t>Tema</a:t>
            </a:r>
            <a:r>
              <a:rPr lang="en-US" altLang="ko-KR" b="1">
                <a:solidFill>
                  <a:schemeClr val="bg1"/>
                </a:solidFill>
              </a:rPr>
              <a:t> </a:t>
            </a:r>
            <a:r>
              <a:rPr lang="en-US" altLang="ko-KR" b="1" err="1">
                <a:solidFill>
                  <a:schemeClr val="bg1"/>
                </a:solidFill>
              </a:rPr>
              <a:t>asas</a:t>
            </a:r>
            <a:r>
              <a:rPr lang="en-US" altLang="ko-KR" b="1">
                <a:solidFill>
                  <a:schemeClr val="bg1"/>
                </a:solidFill>
              </a:rPr>
              <a:t> </a:t>
            </a:r>
            <a:r>
              <a:rPr lang="en-US" altLang="ko-KR" b="1" err="1">
                <a:solidFill>
                  <a:schemeClr val="bg1"/>
                </a:solidFill>
              </a:rPr>
              <a:t>surat</a:t>
            </a:r>
            <a:r>
              <a:rPr lang="en-US" altLang="ko-KR" b="1">
                <a:solidFill>
                  <a:schemeClr val="bg1"/>
                </a:solidFill>
              </a:rPr>
              <a:t> ini adalah keselamatan dan </a:t>
            </a:r>
            <a:r>
              <a:rPr lang="en-US" altLang="ko-KR" b="1" err="1">
                <a:solidFill>
                  <a:schemeClr val="bg1"/>
                </a:solidFill>
              </a:rPr>
              <a:t>pengudusan</a:t>
            </a:r>
            <a:r>
              <a:rPr lang="en-US" altLang="ko-KR" b="1">
                <a:solidFill>
                  <a:schemeClr val="bg1"/>
                </a:solidFill>
              </a:rPr>
              <a:t> </a:t>
            </a:r>
            <a:r>
              <a:rPr lang="en-US" altLang="ko-KR" b="1" smtClean="0">
                <a:solidFill>
                  <a:schemeClr val="bg1"/>
                </a:solidFill>
              </a:rPr>
              <a:t>jemaah </a:t>
            </a:r>
            <a:r>
              <a:rPr lang="en-US" altLang="ko-KR" b="1">
                <a:solidFill>
                  <a:schemeClr val="bg1"/>
                </a:solidFill>
              </a:rPr>
              <a:t>di </a:t>
            </a:r>
            <a:r>
              <a:rPr lang="en-US" altLang="ko-KR" b="1" err="1">
                <a:solidFill>
                  <a:schemeClr val="bg1"/>
                </a:solidFill>
              </a:rPr>
              <a:t>Tesalonika</a:t>
            </a:r>
            <a:r>
              <a:rPr lang="en-US" altLang="ko-KR" b="1">
                <a:solidFill>
                  <a:schemeClr val="bg1"/>
                </a:solidFill>
              </a:rPr>
              <a:t>.</a:t>
            </a:r>
            <a:br>
              <a:rPr lang="en-US" altLang="ko-KR" b="1">
                <a:solidFill>
                  <a:schemeClr val="bg1"/>
                </a:solidFill>
              </a:rPr>
            </a:br>
            <a:r>
              <a:rPr lang="en-US" altLang="ko-KR" b="1" err="1">
                <a:solidFill>
                  <a:schemeClr val="bg1"/>
                </a:solidFill>
              </a:rPr>
              <a:t>Ayat-ayat</a:t>
            </a:r>
            <a:r>
              <a:rPr lang="en-US" altLang="ko-KR" b="1">
                <a:solidFill>
                  <a:schemeClr val="bg1"/>
                </a:solidFill>
              </a:rPr>
              <a:t> </a:t>
            </a:r>
            <a:r>
              <a:rPr lang="en-US" altLang="ko-KR" b="1" err="1">
                <a:solidFill>
                  <a:schemeClr val="bg1"/>
                </a:solidFill>
              </a:rPr>
              <a:t>utamanya</a:t>
            </a:r>
            <a:r>
              <a:rPr lang="en-US" altLang="ko-KR" b="1">
                <a:solidFill>
                  <a:schemeClr val="bg1"/>
                </a:solidFill>
              </a:rPr>
              <a:t> adalah </a:t>
            </a:r>
            <a:r>
              <a:rPr lang="en-US" altLang="ko-KR" b="1" smtClean="0">
                <a:solidFill>
                  <a:schemeClr val="bg1"/>
                </a:solidFill>
              </a:rPr>
              <a:t>3:12-13 </a:t>
            </a:r>
            <a:r>
              <a:rPr lang="en-US" altLang="ko-KR" b="1">
                <a:solidFill>
                  <a:schemeClr val="bg1"/>
                </a:solidFill>
              </a:rPr>
              <a:t>(tak bercatcat </a:t>
            </a:r>
            <a:r>
              <a:rPr lang="en-US" altLang="ko-KR" b="1" smtClean="0">
                <a:solidFill>
                  <a:schemeClr val="bg1"/>
                </a:solidFill>
              </a:rPr>
              <a:t>/ tidak bercela di hadirat Allah </a:t>
            </a:r>
            <a:r>
              <a:rPr lang="en-US" altLang="ko-KR" b="1">
                <a:solidFill>
                  <a:schemeClr val="bg1"/>
                </a:solidFill>
              </a:rPr>
              <a:t>dan kudus di hadapan Tuhan Bapa kita pada waktu </a:t>
            </a:r>
            <a:r>
              <a:rPr lang="en-US" altLang="ko-KR" b="1" err="1">
                <a:solidFill>
                  <a:schemeClr val="bg1"/>
                </a:solidFill>
              </a:rPr>
              <a:t>kedatangan</a:t>
            </a:r>
            <a:r>
              <a:rPr lang="en-US" altLang="ko-KR" b="1">
                <a:solidFill>
                  <a:schemeClr val="bg1"/>
                </a:solidFill>
              </a:rPr>
              <a:t> </a:t>
            </a:r>
            <a:r>
              <a:rPr lang="en-US" altLang="ko-KR" b="1" smtClean="0">
                <a:solidFill>
                  <a:schemeClr val="bg1"/>
                </a:solidFill>
              </a:rPr>
              <a:t>Yesus) </a:t>
            </a:r>
            <a:r>
              <a:rPr lang="en-US" altLang="ko-KR" b="1">
                <a:solidFill>
                  <a:schemeClr val="bg1"/>
                </a:solidFill>
              </a:rPr>
              <a:t>dan </a:t>
            </a:r>
            <a:r>
              <a:rPr lang="en-US" altLang="ko-KR" b="1" smtClean="0">
                <a:solidFill>
                  <a:schemeClr val="bg1"/>
                </a:solidFill>
              </a:rPr>
              <a:t>4:16-18 (Dia </a:t>
            </a:r>
            <a:r>
              <a:rPr lang="en-US" altLang="ko-KR" b="1">
                <a:solidFill>
                  <a:schemeClr val="bg1"/>
                </a:solidFill>
              </a:rPr>
              <a:t>akan </a:t>
            </a:r>
            <a:r>
              <a:rPr lang="en-US" altLang="ko-KR" b="1" err="1">
                <a:solidFill>
                  <a:schemeClr val="bg1"/>
                </a:solidFill>
              </a:rPr>
              <a:t>turun</a:t>
            </a:r>
            <a:r>
              <a:rPr lang="en-US" altLang="ko-KR" b="1">
                <a:solidFill>
                  <a:schemeClr val="bg1"/>
                </a:solidFill>
              </a:rPr>
              <a:t> dari </a:t>
            </a:r>
            <a:r>
              <a:rPr lang="en-US" altLang="ko-KR" b="1" smtClean="0">
                <a:solidFill>
                  <a:schemeClr val="bg1"/>
                </a:solidFill>
              </a:rPr>
              <a:t>syurga</a:t>
            </a:r>
            <a:r>
              <a:rPr lang="en-US" altLang="ko-KR" b="1">
                <a:solidFill>
                  <a:schemeClr val="bg1"/>
                </a:solidFill>
              </a:rPr>
              <a:t>).</a:t>
            </a:r>
            <a:br>
              <a:rPr lang="en-US" altLang="ko-KR" b="1">
                <a:solidFill>
                  <a:schemeClr val="bg1"/>
                </a:solidFill>
              </a:rPr>
            </a:br>
            <a:r>
              <a:rPr lang="en-US" altLang="ko-KR" b="1" err="1">
                <a:solidFill>
                  <a:schemeClr val="bg1"/>
                </a:solidFill>
              </a:rPr>
              <a:t>Fasal</a:t>
            </a:r>
            <a:r>
              <a:rPr lang="en-US" altLang="ko-KR" b="1">
                <a:solidFill>
                  <a:schemeClr val="bg1"/>
                </a:solidFill>
              </a:rPr>
              <a:t> </a:t>
            </a:r>
            <a:r>
              <a:rPr lang="en-US" altLang="ko-KR" b="1" err="1">
                <a:solidFill>
                  <a:schemeClr val="bg1"/>
                </a:solidFill>
              </a:rPr>
              <a:t>intinya</a:t>
            </a:r>
            <a:r>
              <a:rPr lang="en-US" altLang="ko-KR" b="1">
                <a:solidFill>
                  <a:schemeClr val="bg1"/>
                </a:solidFill>
              </a:rPr>
              <a:t> adalah </a:t>
            </a:r>
            <a:r>
              <a:rPr lang="en-US" altLang="ko-KR" b="1" err="1">
                <a:solidFill>
                  <a:schemeClr val="bg1"/>
                </a:solidFill>
              </a:rPr>
              <a:t>fasal</a:t>
            </a:r>
            <a:r>
              <a:rPr lang="en-US" altLang="ko-KR" b="1">
                <a:solidFill>
                  <a:schemeClr val="bg1"/>
                </a:solidFill>
              </a:rPr>
              <a:t> 4.</a:t>
            </a:r>
            <a:br>
              <a:rPr lang="en-US" altLang="ko-KR" b="1">
                <a:solidFill>
                  <a:schemeClr val="bg1"/>
                </a:solidFill>
              </a:rPr>
            </a:br>
            <a:endParaRPr lang="en-US" b="1">
              <a:solidFill>
                <a:schemeClr val="bg1"/>
              </a:solidFill>
            </a:endParaRPr>
          </a:p>
        </p:txBody>
      </p:sp>
    </p:spTree>
    <p:extLst>
      <p:ext uri="{BB962C8B-B14F-4D97-AF65-F5344CB8AC3E}">
        <p14:creationId xmlns:p14="http://schemas.microsoft.com/office/powerpoint/2010/main" val="24135419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b="1" smtClean="0">
                <a:solidFill>
                  <a:schemeClr val="bg1"/>
                </a:solidFill>
                <a:latin typeface="+mn-lt"/>
              </a:rPr>
              <a:t>Tentang </a:t>
            </a:r>
            <a:r>
              <a:rPr lang="en-US" altLang="ko-KR" b="1" err="1">
                <a:solidFill>
                  <a:schemeClr val="bg1"/>
                </a:solidFill>
                <a:latin typeface="+mn-lt"/>
              </a:rPr>
              <a:t>kedatangan</a:t>
            </a:r>
            <a:r>
              <a:rPr lang="en-US" altLang="ko-KR" b="1">
                <a:solidFill>
                  <a:schemeClr val="bg1"/>
                </a:solidFill>
                <a:latin typeface="+mn-lt"/>
              </a:rPr>
              <a:t> Yesus </a:t>
            </a:r>
            <a:r>
              <a:rPr lang="en-US" altLang="ko-KR" b="1" err="1">
                <a:solidFill>
                  <a:schemeClr val="bg1"/>
                </a:solidFill>
                <a:latin typeface="+mn-lt"/>
              </a:rPr>
              <a:t>kedua</a:t>
            </a:r>
            <a:r>
              <a:rPr lang="en-US" altLang="ko-KR" b="1">
                <a:solidFill>
                  <a:schemeClr val="bg1"/>
                </a:solidFill>
                <a:latin typeface="+mn-lt"/>
              </a:rPr>
              <a:t>, Semua lima </a:t>
            </a:r>
            <a:r>
              <a:rPr lang="en-US" altLang="ko-KR" b="1" err="1">
                <a:solidFill>
                  <a:schemeClr val="bg1"/>
                </a:solidFill>
                <a:latin typeface="+mn-lt"/>
              </a:rPr>
              <a:t>fasal</a:t>
            </a:r>
            <a:r>
              <a:rPr lang="en-US" altLang="ko-KR" b="1">
                <a:solidFill>
                  <a:schemeClr val="bg1"/>
                </a:solidFill>
                <a:latin typeface="+mn-lt"/>
              </a:rPr>
              <a:t> dalam </a:t>
            </a:r>
            <a:r>
              <a:rPr lang="en-US" altLang="ko-KR" b="1" err="1">
                <a:solidFill>
                  <a:schemeClr val="bg1"/>
                </a:solidFill>
                <a:latin typeface="+mn-lt"/>
              </a:rPr>
              <a:t>surat</a:t>
            </a:r>
            <a:r>
              <a:rPr lang="en-US" altLang="ko-KR" b="1">
                <a:solidFill>
                  <a:schemeClr val="bg1"/>
                </a:solidFill>
                <a:latin typeface="+mn-lt"/>
              </a:rPr>
              <a:t> 1 </a:t>
            </a:r>
            <a:r>
              <a:rPr lang="en-US" altLang="ko-KR" b="1" err="1">
                <a:solidFill>
                  <a:schemeClr val="bg1"/>
                </a:solidFill>
                <a:latin typeface="+mn-lt"/>
              </a:rPr>
              <a:t>Tesalonika</a:t>
            </a:r>
            <a:r>
              <a:rPr lang="en-US" altLang="ko-KR" b="1">
                <a:solidFill>
                  <a:schemeClr val="bg1"/>
                </a:solidFill>
                <a:latin typeface="+mn-lt"/>
              </a:rPr>
              <a:t> menunjukkan </a:t>
            </a:r>
            <a:r>
              <a:rPr lang="en-US" altLang="ko-KR" b="1" err="1">
                <a:solidFill>
                  <a:schemeClr val="bg1"/>
                </a:solidFill>
                <a:latin typeface="+mn-lt"/>
              </a:rPr>
              <a:t>peristiwa</a:t>
            </a:r>
            <a:r>
              <a:rPr lang="en-US" altLang="ko-KR" b="1">
                <a:solidFill>
                  <a:schemeClr val="bg1"/>
                </a:solidFill>
                <a:latin typeface="+mn-lt"/>
              </a:rPr>
              <a:t> agung ini (1:10, 2:19, 3:13, 4: 13-18, 5: 1-11, 23, </a:t>
            </a:r>
            <a:r>
              <a:rPr lang="en-US" altLang="ko-KR" b="1" err="1">
                <a:solidFill>
                  <a:schemeClr val="bg1"/>
                </a:solidFill>
                <a:latin typeface="+mn-lt"/>
              </a:rPr>
              <a:t>dll</a:t>
            </a:r>
            <a:r>
              <a:rPr lang="en-US" altLang="ko-KR" b="1">
                <a:solidFill>
                  <a:schemeClr val="bg1"/>
                </a:solidFill>
                <a:latin typeface="+mn-lt"/>
              </a:rPr>
              <a:t>.).</a:t>
            </a:r>
            <a:br>
              <a:rPr lang="en-US" altLang="ko-KR" b="1">
                <a:solidFill>
                  <a:schemeClr val="bg1"/>
                </a:solidFill>
                <a:latin typeface="+mn-lt"/>
              </a:rPr>
            </a:br>
            <a:r>
              <a:rPr lang="en-US" altLang="ko-KR" b="1">
                <a:solidFill>
                  <a:schemeClr val="bg1"/>
                </a:solidFill>
                <a:latin typeface="+mn-lt"/>
              </a:rPr>
              <a:t>Surat ini menunjukkan </a:t>
            </a:r>
            <a:r>
              <a:rPr lang="en-US" altLang="ko-KR" b="1" err="1">
                <a:solidFill>
                  <a:schemeClr val="bg1"/>
                </a:solidFill>
                <a:latin typeface="+mn-lt"/>
              </a:rPr>
              <a:t>kelembutan</a:t>
            </a:r>
            <a:r>
              <a:rPr lang="en-US" altLang="ko-KR" b="1">
                <a:solidFill>
                  <a:schemeClr val="bg1"/>
                </a:solidFill>
                <a:latin typeface="+mn-lt"/>
              </a:rPr>
              <a:t>, kasih, dan </a:t>
            </a:r>
            <a:r>
              <a:rPr lang="en-US" altLang="ko-KR" b="1" err="1">
                <a:solidFill>
                  <a:schemeClr val="bg1"/>
                </a:solidFill>
                <a:latin typeface="+mn-lt"/>
              </a:rPr>
              <a:t>kepedulian</a:t>
            </a:r>
            <a:r>
              <a:rPr lang="en-US" altLang="ko-KR" b="1">
                <a:solidFill>
                  <a:schemeClr val="bg1"/>
                </a:solidFill>
                <a:latin typeface="+mn-lt"/>
              </a:rPr>
              <a:t> Paulus terhadap </a:t>
            </a:r>
            <a:r>
              <a:rPr lang="en-US" altLang="ko-KR" b="1" smtClean="0">
                <a:solidFill>
                  <a:schemeClr val="bg1"/>
                </a:solidFill>
                <a:latin typeface="+mn-lt"/>
              </a:rPr>
              <a:t>jemaah </a:t>
            </a:r>
            <a:r>
              <a:rPr lang="en-US" altLang="ko-KR" b="1" err="1">
                <a:solidFill>
                  <a:schemeClr val="bg1"/>
                </a:solidFill>
                <a:latin typeface="+mn-lt"/>
              </a:rPr>
              <a:t>Tesalonika</a:t>
            </a:r>
            <a:r>
              <a:rPr lang="en-US" altLang="ko-KR" b="1">
                <a:solidFill>
                  <a:schemeClr val="bg1"/>
                </a:solidFill>
                <a:latin typeface="+mn-lt"/>
              </a:rPr>
              <a:t> dalam </a:t>
            </a:r>
            <a:r>
              <a:rPr lang="en-US" altLang="ko-KR" b="1" smtClean="0">
                <a:solidFill>
                  <a:schemeClr val="bg1"/>
                </a:solidFill>
                <a:latin typeface="+mn-lt"/>
              </a:rPr>
              <a:t>peperangan </a:t>
            </a:r>
            <a:r>
              <a:rPr lang="en-US" altLang="ko-KR" b="1" err="1">
                <a:solidFill>
                  <a:schemeClr val="bg1"/>
                </a:solidFill>
                <a:latin typeface="+mn-lt"/>
              </a:rPr>
              <a:t>rohani</a:t>
            </a:r>
            <a:r>
              <a:rPr lang="en-US" altLang="ko-KR" b="1">
                <a:solidFill>
                  <a:schemeClr val="bg1"/>
                </a:solidFill>
                <a:latin typeface="+mn-lt"/>
              </a:rPr>
              <a:t>.</a:t>
            </a:r>
            <a:endParaRPr lang="en-US" b="1">
              <a:solidFill>
                <a:schemeClr val="bg1"/>
              </a:solidFill>
              <a:latin typeface="+mn-lt"/>
            </a:endParaRPr>
          </a:p>
        </p:txBody>
      </p:sp>
    </p:spTree>
    <p:extLst>
      <p:ext uri="{BB962C8B-B14F-4D97-AF65-F5344CB8AC3E}">
        <p14:creationId xmlns:p14="http://schemas.microsoft.com/office/powerpoint/2010/main" val="3736555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89224"/>
            <a:ext cx="11713301" cy="6528724"/>
          </a:xfrm>
        </p:spPr>
        <p:txBody>
          <a:bodyPr anchor="t"/>
          <a:lstStyle/>
          <a:p>
            <a:pPr algn="l"/>
            <a:r>
              <a:rPr lang="en-US" altLang="ko-KR" b="1">
                <a:solidFill>
                  <a:schemeClr val="bg1"/>
                </a:solidFill>
                <a:latin typeface="+mn-lt"/>
              </a:rPr>
              <a:t>Surat ini menjadi </a:t>
            </a:r>
            <a:r>
              <a:rPr lang="en-US" altLang="ko-KR" b="1" err="1">
                <a:solidFill>
                  <a:schemeClr val="bg1"/>
                </a:solidFill>
                <a:latin typeface="+mn-lt"/>
              </a:rPr>
              <a:t>saksi</a:t>
            </a:r>
            <a:r>
              <a:rPr lang="en-US" altLang="ko-KR" b="1">
                <a:solidFill>
                  <a:schemeClr val="bg1"/>
                </a:solidFill>
                <a:latin typeface="+mn-lt"/>
              </a:rPr>
              <a:t> </a:t>
            </a:r>
            <a:r>
              <a:rPr lang="en-US" altLang="ko-KR" b="1" err="1">
                <a:solidFill>
                  <a:schemeClr val="bg1"/>
                </a:solidFill>
                <a:latin typeface="+mn-lt"/>
              </a:rPr>
              <a:t>mengenai</a:t>
            </a:r>
            <a:r>
              <a:rPr lang="en-US" altLang="ko-KR" b="1">
                <a:solidFill>
                  <a:schemeClr val="bg1"/>
                </a:solidFill>
                <a:latin typeface="+mn-lt"/>
              </a:rPr>
              <a:t> kebenaran </a:t>
            </a:r>
            <a:r>
              <a:rPr lang="en-US" altLang="ko-KR" b="1" err="1">
                <a:solidFill>
                  <a:schemeClr val="bg1"/>
                </a:solidFill>
                <a:latin typeface="+mn-lt"/>
              </a:rPr>
              <a:t>Injil</a:t>
            </a:r>
            <a:r>
              <a:rPr lang="en-US" altLang="ko-KR" b="1">
                <a:solidFill>
                  <a:schemeClr val="bg1"/>
                </a:solidFill>
                <a:latin typeface="+mn-lt"/>
              </a:rPr>
              <a:t> yang </a:t>
            </a:r>
            <a:r>
              <a:rPr lang="en-US" altLang="ko-KR" b="1" err="1">
                <a:solidFill>
                  <a:schemeClr val="bg1"/>
                </a:solidFill>
                <a:latin typeface="+mn-lt"/>
              </a:rPr>
              <a:t>berkuasa</a:t>
            </a:r>
            <a:r>
              <a:rPr lang="en-US" altLang="ko-KR" b="1">
                <a:solidFill>
                  <a:schemeClr val="bg1"/>
                </a:solidFill>
                <a:latin typeface="+mn-lt"/>
              </a:rPr>
              <a:t> bahawa orang </a:t>
            </a:r>
            <a:r>
              <a:rPr lang="en-US" altLang="ko-KR" b="1" err="1">
                <a:solidFill>
                  <a:schemeClr val="bg1"/>
                </a:solidFill>
                <a:latin typeface="+mn-lt"/>
              </a:rPr>
              <a:t>kafir</a:t>
            </a:r>
            <a:r>
              <a:rPr lang="en-US" altLang="ko-KR" b="1">
                <a:solidFill>
                  <a:schemeClr val="bg1"/>
                </a:solidFill>
                <a:latin typeface="+mn-lt"/>
              </a:rPr>
              <a:t> yang menyembah </a:t>
            </a:r>
            <a:r>
              <a:rPr lang="en-US" altLang="ko-KR" b="1" err="1">
                <a:solidFill>
                  <a:schemeClr val="bg1"/>
                </a:solidFill>
                <a:latin typeface="+mn-lt"/>
              </a:rPr>
              <a:t>berhala</a:t>
            </a:r>
            <a:r>
              <a:rPr lang="en-US" altLang="ko-KR" b="1">
                <a:solidFill>
                  <a:schemeClr val="bg1"/>
                </a:solidFill>
                <a:latin typeface="+mn-lt"/>
              </a:rPr>
              <a:t> </a:t>
            </a:r>
            <a:r>
              <a:rPr lang="en-US" altLang="ko-KR" b="1" err="1">
                <a:solidFill>
                  <a:schemeClr val="bg1"/>
                </a:solidFill>
                <a:latin typeface="+mn-lt"/>
              </a:rPr>
              <a:t>berubah</a:t>
            </a:r>
            <a:r>
              <a:rPr lang="en-US" altLang="ko-KR" b="1">
                <a:solidFill>
                  <a:schemeClr val="bg1"/>
                </a:solidFill>
                <a:latin typeface="+mn-lt"/>
              </a:rPr>
              <a:t> sebagai </a:t>
            </a:r>
            <a:r>
              <a:rPr lang="en-US" altLang="ko-KR" b="1" smtClean="0">
                <a:solidFill>
                  <a:schemeClr val="bg1"/>
                </a:solidFill>
                <a:latin typeface="+mn-lt"/>
              </a:rPr>
              <a:t>jemaah </a:t>
            </a:r>
            <a:r>
              <a:rPr lang="en-US" altLang="ko-KR" b="1">
                <a:solidFill>
                  <a:schemeClr val="bg1"/>
                </a:solidFill>
                <a:latin typeface="+mn-lt"/>
              </a:rPr>
              <a:t>yang menyembah Tuhan, </a:t>
            </a:r>
            <a:r>
              <a:rPr lang="sv-SE" altLang="ko-KR" b="1" smtClean="0">
                <a:solidFill>
                  <a:schemeClr val="bg1"/>
                </a:solidFill>
                <a:latin typeface="+mn-lt"/>
              </a:rPr>
              <a:t>jemaah </a:t>
            </a:r>
            <a:r>
              <a:rPr lang="sv-SE" altLang="ko-KR" b="1">
                <a:solidFill>
                  <a:schemeClr val="bg1"/>
                </a:solidFill>
                <a:latin typeface="+mn-lt"/>
              </a:rPr>
              <a:t>saling mengasihi dengan giat dalam perbantahan, </a:t>
            </a:r>
            <a:r>
              <a:rPr lang="en-US" altLang="ko-KR" b="1" smtClean="0">
                <a:solidFill>
                  <a:schemeClr val="bg1"/>
                </a:solidFill>
                <a:latin typeface="+mn-lt"/>
              </a:rPr>
              <a:t>tidak </a:t>
            </a:r>
            <a:r>
              <a:rPr lang="en-US" altLang="ko-KR" b="1" err="1">
                <a:solidFill>
                  <a:schemeClr val="bg1"/>
                </a:solidFill>
                <a:latin typeface="+mn-lt"/>
              </a:rPr>
              <a:t>letakan</a:t>
            </a:r>
            <a:r>
              <a:rPr lang="en-US" altLang="ko-KR" b="1">
                <a:solidFill>
                  <a:schemeClr val="bg1"/>
                </a:solidFill>
                <a:latin typeface="+mn-lt"/>
              </a:rPr>
              <a:t> </a:t>
            </a:r>
            <a:r>
              <a:rPr lang="en-US" altLang="ko-KR" b="1" err="1">
                <a:solidFill>
                  <a:schemeClr val="bg1"/>
                </a:solidFill>
                <a:latin typeface="+mn-lt"/>
              </a:rPr>
              <a:t>pengharapan</a:t>
            </a:r>
            <a:r>
              <a:rPr lang="en-US" altLang="ko-KR" b="1">
                <a:solidFill>
                  <a:schemeClr val="bg1"/>
                </a:solidFill>
                <a:latin typeface="+mn-lt"/>
              </a:rPr>
              <a:t> dalam </a:t>
            </a:r>
            <a:r>
              <a:rPr lang="en-US" altLang="ko-KR" b="1" err="1">
                <a:solidFill>
                  <a:schemeClr val="bg1"/>
                </a:solidFill>
                <a:latin typeface="+mn-lt"/>
              </a:rPr>
              <a:t>penindasan</a:t>
            </a:r>
            <a:r>
              <a:rPr lang="en-US" altLang="ko-KR" b="1">
                <a:solidFill>
                  <a:schemeClr val="bg1"/>
                </a:solidFill>
                <a:latin typeface="+mn-lt"/>
              </a:rPr>
              <a:t> yang </a:t>
            </a:r>
            <a:r>
              <a:rPr lang="en-US" altLang="ko-KR" b="1" err="1">
                <a:solidFill>
                  <a:schemeClr val="bg1"/>
                </a:solidFill>
                <a:latin typeface="+mn-lt"/>
              </a:rPr>
              <a:t>kejam</a:t>
            </a:r>
            <a:r>
              <a:rPr lang="en-US" altLang="ko-KR" b="1">
                <a:solidFill>
                  <a:schemeClr val="bg1"/>
                </a:solidFill>
                <a:latin typeface="+mn-lt"/>
              </a:rPr>
              <a:t>.</a:t>
            </a:r>
            <a:endParaRPr lang="en-US" b="1">
              <a:solidFill>
                <a:schemeClr val="bg1"/>
              </a:solidFill>
              <a:latin typeface="+mn-lt"/>
            </a:endParaRPr>
          </a:p>
        </p:txBody>
      </p:sp>
    </p:spTree>
    <p:extLst>
      <p:ext uri="{BB962C8B-B14F-4D97-AF65-F5344CB8AC3E}">
        <p14:creationId xmlns:p14="http://schemas.microsoft.com/office/powerpoint/2010/main" val="4515811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28600" y="164638"/>
            <a:ext cx="11820061" cy="6528724"/>
          </a:xfrm>
        </p:spPr>
        <p:txBody>
          <a:bodyPr anchor="t"/>
          <a:lstStyle/>
          <a:p>
            <a:pPr algn="l"/>
            <a:r>
              <a:rPr lang="en-US" sz="5333" b="1">
                <a:solidFill>
                  <a:srgbClr val="FFFF00"/>
                </a:solidFill>
              </a:rPr>
              <a:t>STRUKTUR SURAT 1 </a:t>
            </a:r>
            <a:r>
              <a:rPr lang="en-US" sz="5333" b="1" err="1">
                <a:solidFill>
                  <a:srgbClr val="FFFF00"/>
                </a:solidFill>
              </a:rPr>
              <a:t>Tesalonika</a:t>
            </a:r>
            <a:r>
              <a:rPr lang="en-US" sz="5333" b="1">
                <a:solidFill>
                  <a:srgbClr val="FF0000"/>
                </a:solidFill>
              </a:rPr>
              <a:t/>
            </a:r>
            <a:br>
              <a:rPr lang="en-US" sz="5333" b="1">
                <a:solidFill>
                  <a:srgbClr val="FF0000"/>
                </a:solidFill>
              </a:rPr>
            </a:br>
            <a:r>
              <a:rPr lang="fi-FI" b="1" smtClean="0">
                <a:solidFill>
                  <a:schemeClr val="bg1"/>
                </a:solidFill>
              </a:rPr>
              <a:t>Iman jemaah Tesalonika dan pekerjaan Paulus (1:1-3:13)</a:t>
            </a:r>
            <a:br>
              <a:rPr lang="fi-FI" b="1" smtClean="0">
                <a:solidFill>
                  <a:schemeClr val="bg1"/>
                </a:solidFill>
              </a:rPr>
            </a:br>
            <a:r>
              <a:rPr lang="fi-FI" b="1" smtClean="0">
                <a:solidFill>
                  <a:schemeClr val="bg1"/>
                </a:solidFill>
              </a:rPr>
              <a:t>Kehidupan Kristian dan kembalinya Kristus (4:1-5:22) </a:t>
            </a:r>
            <a:br>
              <a:rPr lang="fi-FI" b="1" smtClean="0">
                <a:solidFill>
                  <a:schemeClr val="bg1"/>
                </a:solidFill>
              </a:rPr>
            </a:br>
            <a:r>
              <a:rPr lang="fi-FI" b="1" smtClean="0">
                <a:solidFill>
                  <a:schemeClr val="bg1"/>
                </a:solidFill>
              </a:rPr>
              <a:t>Salam terakhir (5:23-28)</a:t>
            </a:r>
            <a:endParaRPr lang="en-US" sz="4267" b="1">
              <a:solidFill>
                <a:schemeClr val="bg1"/>
              </a:solidFill>
            </a:endParaRPr>
          </a:p>
        </p:txBody>
      </p:sp>
    </p:spTree>
    <p:extLst>
      <p:ext uri="{BB962C8B-B14F-4D97-AF65-F5344CB8AC3E}">
        <p14:creationId xmlns:p14="http://schemas.microsoft.com/office/powerpoint/2010/main" val="18812287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2 </a:t>
            </a:r>
            <a:r>
              <a:rPr lang="en-US" sz="5333" b="1" err="1">
                <a:solidFill>
                  <a:srgbClr val="00B0F0"/>
                </a:solidFill>
              </a:rPr>
              <a:t>Tesalonika</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rPr>
              <a:t>Walanpun </a:t>
            </a:r>
            <a:r>
              <a:rPr lang="en-US" sz="4800" b="1">
                <a:solidFill>
                  <a:schemeClr val="bg1"/>
                </a:solidFill>
              </a:rPr>
              <a:t>Surat ini </a:t>
            </a:r>
            <a:r>
              <a:rPr lang="en-US" sz="4800" b="1" err="1">
                <a:solidFill>
                  <a:schemeClr val="bg1"/>
                </a:solidFill>
              </a:rPr>
              <a:t>terpendek</a:t>
            </a:r>
            <a:r>
              <a:rPr lang="en-US" sz="4800" b="1">
                <a:solidFill>
                  <a:schemeClr val="bg1"/>
                </a:solidFill>
              </a:rPr>
              <a:t> </a:t>
            </a:r>
            <a:r>
              <a:rPr lang="en-US" sz="4800" b="1" err="1">
                <a:solidFill>
                  <a:schemeClr val="bg1"/>
                </a:solidFill>
              </a:rPr>
              <a:t>daripada</a:t>
            </a:r>
            <a:r>
              <a:rPr lang="en-US" sz="4800" b="1">
                <a:solidFill>
                  <a:schemeClr val="bg1"/>
                </a:solidFill>
              </a:rPr>
              <a:t> </a:t>
            </a:r>
            <a:r>
              <a:rPr lang="en-US" sz="4800" b="1" err="1">
                <a:solidFill>
                  <a:schemeClr val="bg1"/>
                </a:solidFill>
              </a:rPr>
              <a:t>sembilan</a:t>
            </a:r>
            <a:r>
              <a:rPr lang="en-US" sz="4800" b="1">
                <a:solidFill>
                  <a:schemeClr val="bg1"/>
                </a:solidFill>
              </a:rPr>
              <a:t> </a:t>
            </a:r>
            <a:r>
              <a:rPr lang="en-US" sz="4800" b="1" err="1">
                <a:solidFill>
                  <a:schemeClr val="bg1"/>
                </a:solidFill>
              </a:rPr>
              <a:t>surat</a:t>
            </a:r>
            <a:r>
              <a:rPr lang="en-US" sz="4800" b="1">
                <a:solidFill>
                  <a:schemeClr val="bg1"/>
                </a:solidFill>
              </a:rPr>
              <a:t> yang ditulis Paulus kepada gereja-gereja, tetapi </a:t>
            </a:r>
            <a:r>
              <a:rPr lang="en-US" sz="4800" b="1" smtClean="0">
                <a:solidFill>
                  <a:schemeClr val="bg1"/>
                </a:solidFill>
              </a:rPr>
              <a:t>surat </a:t>
            </a:r>
            <a:r>
              <a:rPr lang="en-US" sz="4800" b="1">
                <a:solidFill>
                  <a:schemeClr val="bg1"/>
                </a:solidFill>
              </a:rPr>
              <a:t>ini mencatat fakta-fakta yang sangat </a:t>
            </a:r>
            <a:r>
              <a:rPr lang="en-US" sz="4800" b="1" err="1">
                <a:solidFill>
                  <a:schemeClr val="bg1"/>
                </a:solidFill>
              </a:rPr>
              <a:t>penting</a:t>
            </a:r>
            <a:r>
              <a:rPr lang="en-US" sz="4800" b="1">
                <a:solidFill>
                  <a:schemeClr val="bg1"/>
                </a:solidFill>
              </a:rPr>
              <a:t> </a:t>
            </a:r>
            <a:r>
              <a:rPr lang="en-US" sz="4800" b="1" err="1">
                <a:solidFill>
                  <a:schemeClr val="bg1"/>
                </a:solidFill>
              </a:rPr>
              <a:t>mengenai</a:t>
            </a:r>
            <a:r>
              <a:rPr lang="en-US" sz="4800" b="1">
                <a:solidFill>
                  <a:schemeClr val="bg1"/>
                </a:solidFill>
              </a:rPr>
              <a:t> </a:t>
            </a:r>
            <a:r>
              <a:rPr lang="en-US" sz="4800" b="1" err="1">
                <a:solidFill>
                  <a:schemeClr val="bg1"/>
                </a:solidFill>
              </a:rPr>
              <a:t>kesudahannya</a:t>
            </a:r>
            <a:r>
              <a:rPr lang="en-US" sz="4800" b="1">
                <a:solidFill>
                  <a:schemeClr val="bg1"/>
                </a:solidFill>
              </a:rPr>
              <a:t>.</a:t>
            </a:r>
          </a:p>
        </p:txBody>
      </p:sp>
    </p:spTree>
    <p:extLst>
      <p:ext uri="{BB962C8B-B14F-4D97-AF65-F5344CB8AC3E}">
        <p14:creationId xmlns:p14="http://schemas.microsoft.com/office/powerpoint/2010/main" val="31454929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Khutbah</a:t>
            </a:r>
            <a:r>
              <a:rPr lang="en-US" sz="4800" b="1">
                <a:solidFill>
                  <a:schemeClr val="bg1"/>
                </a:solidFill>
              </a:rPr>
              <a:t> Yesus di </a:t>
            </a:r>
            <a:r>
              <a:rPr lang="en-US" sz="4800" b="1" err="1">
                <a:solidFill>
                  <a:schemeClr val="bg1"/>
                </a:solidFill>
              </a:rPr>
              <a:t>bukit</a:t>
            </a:r>
            <a:r>
              <a:rPr lang="en-US" sz="4800" b="1">
                <a:solidFill>
                  <a:schemeClr val="bg1"/>
                </a:solidFill>
              </a:rPr>
              <a:t> </a:t>
            </a:r>
            <a:r>
              <a:rPr lang="en-US" sz="4800" b="1" err="1">
                <a:solidFill>
                  <a:schemeClr val="bg1"/>
                </a:solidFill>
              </a:rPr>
              <a:t>Zaitun</a:t>
            </a:r>
            <a:r>
              <a:rPr lang="en-US" sz="4800" b="1">
                <a:solidFill>
                  <a:schemeClr val="bg1"/>
                </a:solidFill>
              </a:rPr>
              <a:t> (Matius 24-25), </a:t>
            </a:r>
            <a:r>
              <a:rPr lang="en-US" sz="4800" b="1" err="1">
                <a:solidFill>
                  <a:schemeClr val="bg1"/>
                </a:solidFill>
              </a:rPr>
              <a:t>Wahyu</a:t>
            </a:r>
            <a:r>
              <a:rPr lang="en-US" sz="4800" b="1">
                <a:solidFill>
                  <a:schemeClr val="bg1"/>
                </a:solidFill>
              </a:rPr>
              <a:t>, </a:t>
            </a:r>
            <a:r>
              <a:rPr lang="en-US" sz="4800" b="1" err="1">
                <a:solidFill>
                  <a:schemeClr val="bg1"/>
                </a:solidFill>
              </a:rPr>
              <a:t>surat</a:t>
            </a:r>
            <a:r>
              <a:rPr lang="en-US" sz="4800" b="1">
                <a:solidFill>
                  <a:schemeClr val="bg1"/>
                </a:solidFill>
              </a:rPr>
              <a:t> 1 dan 2 </a:t>
            </a:r>
            <a:r>
              <a:rPr lang="en-US" sz="4800" b="1" err="1">
                <a:solidFill>
                  <a:schemeClr val="bg1"/>
                </a:solidFill>
              </a:rPr>
              <a:t>Tesalonika</a:t>
            </a:r>
            <a:r>
              <a:rPr lang="en-US" sz="4800" b="1">
                <a:solidFill>
                  <a:schemeClr val="bg1"/>
                </a:solidFill>
              </a:rPr>
              <a:t> disebut 3 wakil </a:t>
            </a:r>
            <a:r>
              <a:rPr lang="en-US" sz="4800" b="1" err="1">
                <a:solidFill>
                  <a:schemeClr val="bg1"/>
                </a:solidFill>
              </a:rPr>
              <a:t>nubuat</a:t>
            </a:r>
            <a:r>
              <a:rPr lang="en-US" sz="4800" b="1">
                <a:solidFill>
                  <a:schemeClr val="bg1"/>
                </a:solidFill>
              </a:rPr>
              <a:t> di dalam </a:t>
            </a:r>
            <a:r>
              <a:rPr lang="en-US" sz="4800" b="1" err="1">
                <a:solidFill>
                  <a:schemeClr val="bg1"/>
                </a:solidFill>
              </a:rPr>
              <a:t>Perjanjian</a:t>
            </a:r>
            <a:r>
              <a:rPr lang="en-US" sz="4800" b="1">
                <a:solidFill>
                  <a:schemeClr val="bg1"/>
                </a:solidFill>
              </a:rPr>
              <a:t> </a:t>
            </a:r>
            <a:r>
              <a:rPr lang="en-US" sz="4800" b="1" err="1">
                <a:solidFill>
                  <a:schemeClr val="bg1"/>
                </a:solidFill>
              </a:rPr>
              <a:t>Baru</a:t>
            </a:r>
            <a:r>
              <a:rPr lang="en-US" sz="4800" b="1">
                <a:solidFill>
                  <a:schemeClr val="bg1"/>
                </a:solidFill>
              </a:rPr>
              <a:t>.</a:t>
            </a:r>
            <a:br>
              <a:rPr lang="en-US" sz="4800" b="1">
                <a:solidFill>
                  <a:schemeClr val="bg1"/>
                </a:solidFill>
              </a:rPr>
            </a:br>
            <a:r>
              <a:rPr lang="en-US" sz="4800" b="1">
                <a:solidFill>
                  <a:schemeClr val="bg1"/>
                </a:solidFill>
              </a:rPr>
              <a:t>Surat 2 </a:t>
            </a:r>
            <a:r>
              <a:rPr lang="en-US" sz="4800" b="1" err="1">
                <a:solidFill>
                  <a:schemeClr val="bg1"/>
                </a:solidFill>
              </a:rPr>
              <a:t>Tesalonika</a:t>
            </a:r>
            <a:r>
              <a:rPr lang="en-US" sz="4800" b="1">
                <a:solidFill>
                  <a:schemeClr val="bg1"/>
                </a:solidFill>
              </a:rPr>
              <a:t> merupakan </a:t>
            </a:r>
            <a:r>
              <a:rPr lang="en-US" sz="4800" b="1" err="1">
                <a:solidFill>
                  <a:schemeClr val="bg1"/>
                </a:solidFill>
              </a:rPr>
              <a:t>galakan</a:t>
            </a:r>
            <a:r>
              <a:rPr lang="en-US" sz="4800" b="1">
                <a:solidFill>
                  <a:schemeClr val="bg1"/>
                </a:solidFill>
              </a:rPr>
              <a:t> Paulus untuk </a:t>
            </a:r>
            <a:r>
              <a:rPr lang="en-US" sz="4800" b="1" err="1">
                <a:solidFill>
                  <a:schemeClr val="bg1"/>
                </a:solidFill>
              </a:rPr>
              <a:t>bertahan</a:t>
            </a:r>
            <a:r>
              <a:rPr lang="en-US" sz="4800" b="1">
                <a:solidFill>
                  <a:schemeClr val="bg1"/>
                </a:solidFill>
              </a:rPr>
              <a:t> dalam </a:t>
            </a:r>
            <a:r>
              <a:rPr lang="en-US" sz="4800" b="1" err="1">
                <a:solidFill>
                  <a:schemeClr val="bg1"/>
                </a:solidFill>
              </a:rPr>
              <a:t>penganiayaan</a:t>
            </a:r>
            <a:r>
              <a:rPr lang="en-US" sz="4800" b="1">
                <a:solidFill>
                  <a:schemeClr val="bg1"/>
                </a:solidFill>
              </a:rPr>
              <a:t> (</a:t>
            </a:r>
            <a:r>
              <a:rPr lang="en-US" sz="4800" b="1" err="1">
                <a:solidFill>
                  <a:schemeClr val="bg1"/>
                </a:solidFill>
              </a:rPr>
              <a:t>fasal</a:t>
            </a:r>
            <a:r>
              <a:rPr lang="en-US" sz="4800" b="1">
                <a:solidFill>
                  <a:schemeClr val="bg1"/>
                </a:solidFill>
              </a:rPr>
              <a:t> 1), </a:t>
            </a:r>
            <a:r>
              <a:rPr lang="fi-FI" sz="4800" b="1">
                <a:solidFill>
                  <a:schemeClr val="bg1"/>
                </a:solidFill>
              </a:rPr>
              <a:t>Penjelasan Hari Tuhan </a:t>
            </a:r>
            <a:r>
              <a:rPr lang="en-US" sz="4800" b="1">
                <a:solidFill>
                  <a:schemeClr val="bg1"/>
                </a:solidFill>
              </a:rPr>
              <a:t>(</a:t>
            </a:r>
            <a:r>
              <a:rPr lang="en-US" sz="4800" b="1" err="1">
                <a:solidFill>
                  <a:schemeClr val="bg1"/>
                </a:solidFill>
              </a:rPr>
              <a:t>fasal</a:t>
            </a:r>
            <a:r>
              <a:rPr lang="en-US" sz="4800" b="1">
                <a:solidFill>
                  <a:schemeClr val="bg1"/>
                </a:solidFill>
              </a:rPr>
              <a:t> </a:t>
            </a:r>
            <a:r>
              <a:rPr lang="fi-FI" sz="4800" b="1">
                <a:solidFill>
                  <a:schemeClr val="bg1"/>
                </a:solidFill>
              </a:rPr>
              <a:t>2), </a:t>
            </a:r>
            <a:endParaRPr lang="en-US" sz="4800" b="1">
              <a:solidFill>
                <a:schemeClr val="bg1"/>
              </a:solidFill>
            </a:endParaRPr>
          </a:p>
        </p:txBody>
      </p:sp>
    </p:spTree>
    <p:extLst>
      <p:ext uri="{BB962C8B-B14F-4D97-AF65-F5344CB8AC3E}">
        <p14:creationId xmlns:p14="http://schemas.microsoft.com/office/powerpoint/2010/main" val="10229457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nasihat Paulus kepada </a:t>
            </a:r>
            <a:r>
              <a:rPr lang="en-US" sz="4800" b="1" smtClean="0">
                <a:solidFill>
                  <a:schemeClr val="bg1"/>
                </a:solidFill>
              </a:rPr>
              <a:t>jemaah </a:t>
            </a:r>
            <a:r>
              <a:rPr lang="en-US" sz="4800" b="1">
                <a:solidFill>
                  <a:schemeClr val="bg1"/>
                </a:solidFill>
              </a:rPr>
              <a:t>di </a:t>
            </a:r>
            <a:r>
              <a:rPr lang="en-US" sz="4800" b="1" err="1">
                <a:solidFill>
                  <a:schemeClr val="bg1"/>
                </a:solidFill>
              </a:rPr>
              <a:t>Tesalonika</a:t>
            </a:r>
            <a:r>
              <a:rPr lang="en-US" sz="4800" b="1">
                <a:solidFill>
                  <a:schemeClr val="bg1"/>
                </a:solidFill>
              </a:rPr>
              <a:t> (</a:t>
            </a:r>
            <a:r>
              <a:rPr lang="en-US" sz="4800" b="1" err="1">
                <a:solidFill>
                  <a:schemeClr val="bg1"/>
                </a:solidFill>
              </a:rPr>
              <a:t>fasal</a:t>
            </a:r>
            <a:r>
              <a:rPr lang="en-US" sz="4800" b="1">
                <a:solidFill>
                  <a:schemeClr val="bg1"/>
                </a:solidFill>
              </a:rPr>
              <a:t> 3).</a:t>
            </a:r>
            <a:br>
              <a:rPr lang="en-US" sz="4800" b="1">
                <a:solidFill>
                  <a:schemeClr val="bg1"/>
                </a:solidFill>
              </a:rPr>
            </a:br>
            <a:r>
              <a:rPr lang="en-US" sz="4800" b="1" err="1">
                <a:solidFill>
                  <a:schemeClr val="bg1"/>
                </a:solidFill>
              </a:rPr>
              <a:t>Rasul</a:t>
            </a:r>
            <a:r>
              <a:rPr lang="en-US" sz="4800" b="1">
                <a:solidFill>
                  <a:schemeClr val="bg1"/>
                </a:solidFill>
              </a:rPr>
              <a:t> Paulus </a:t>
            </a:r>
            <a:r>
              <a:rPr lang="en-US" sz="4800" b="1" err="1">
                <a:solidFill>
                  <a:schemeClr val="bg1"/>
                </a:solidFill>
              </a:rPr>
              <a:t>mengucapkan</a:t>
            </a:r>
            <a:r>
              <a:rPr lang="en-US" sz="4800" b="1">
                <a:solidFill>
                  <a:schemeClr val="bg1"/>
                </a:solidFill>
              </a:rPr>
              <a:t> </a:t>
            </a:r>
            <a:r>
              <a:rPr lang="en-US" sz="4800" b="1" err="1">
                <a:solidFill>
                  <a:schemeClr val="bg1"/>
                </a:solidFill>
              </a:rPr>
              <a:t>terima</a:t>
            </a:r>
            <a:r>
              <a:rPr lang="en-US" sz="4800" b="1">
                <a:solidFill>
                  <a:schemeClr val="bg1"/>
                </a:solidFill>
              </a:rPr>
              <a:t> kasih kepada </a:t>
            </a:r>
            <a:r>
              <a:rPr lang="en-US" sz="4800" b="1" smtClean="0">
                <a:solidFill>
                  <a:schemeClr val="bg1"/>
                </a:solidFill>
              </a:rPr>
              <a:t>jemaah </a:t>
            </a:r>
            <a:r>
              <a:rPr lang="en-US" sz="4800" b="1">
                <a:solidFill>
                  <a:schemeClr val="bg1"/>
                </a:solidFill>
              </a:rPr>
              <a:t>di </a:t>
            </a:r>
            <a:r>
              <a:rPr lang="en-US" sz="4800" b="1" err="1">
                <a:solidFill>
                  <a:schemeClr val="bg1"/>
                </a:solidFill>
              </a:rPr>
              <a:t>Tesalonika</a:t>
            </a:r>
            <a:r>
              <a:rPr lang="en-US" sz="4800" b="1">
                <a:solidFill>
                  <a:schemeClr val="bg1"/>
                </a:solidFill>
              </a:rPr>
              <a:t> </a:t>
            </a:r>
            <a:r>
              <a:rPr lang="en-US" sz="4800" b="1" err="1">
                <a:solidFill>
                  <a:schemeClr val="bg1"/>
                </a:solidFill>
              </a:rPr>
              <a:t>sebab</a:t>
            </a:r>
            <a:r>
              <a:rPr lang="en-US" sz="4800" b="1">
                <a:solidFill>
                  <a:schemeClr val="bg1"/>
                </a:solidFill>
              </a:rPr>
              <a:t> mereka </a:t>
            </a:r>
            <a:r>
              <a:rPr lang="en-US" sz="4800" b="1" err="1">
                <a:solidFill>
                  <a:schemeClr val="bg1"/>
                </a:solidFill>
              </a:rPr>
              <a:t>bertahan</a:t>
            </a:r>
            <a:r>
              <a:rPr lang="en-US" sz="4800" b="1">
                <a:solidFill>
                  <a:schemeClr val="bg1"/>
                </a:solidFill>
              </a:rPr>
              <a:t> dengan </a:t>
            </a:r>
            <a:r>
              <a:rPr lang="en-US" sz="4800" b="1" err="1">
                <a:solidFill>
                  <a:schemeClr val="bg1"/>
                </a:solidFill>
              </a:rPr>
              <a:t>iman</a:t>
            </a:r>
            <a:r>
              <a:rPr lang="en-US" sz="4800" b="1">
                <a:solidFill>
                  <a:schemeClr val="bg1"/>
                </a:solidFill>
              </a:rPr>
              <a:t> orang percaya, dengan kasih, dan dengan </a:t>
            </a:r>
            <a:r>
              <a:rPr lang="en-US" sz="4800" b="1" err="1">
                <a:solidFill>
                  <a:schemeClr val="bg1"/>
                </a:solidFill>
              </a:rPr>
              <a:t>kesabaran</a:t>
            </a:r>
            <a:r>
              <a:rPr lang="en-US" sz="4800" b="1">
                <a:solidFill>
                  <a:schemeClr val="bg1"/>
                </a:solidFill>
              </a:rPr>
              <a:t> dalam </a:t>
            </a:r>
            <a:r>
              <a:rPr lang="en-US" sz="4800" b="1" err="1">
                <a:solidFill>
                  <a:schemeClr val="bg1"/>
                </a:solidFill>
              </a:rPr>
              <a:t>penganiayaan</a:t>
            </a:r>
            <a:r>
              <a:rPr lang="en-US" sz="4800" b="1">
                <a:solidFill>
                  <a:schemeClr val="bg1"/>
                </a:solidFill>
              </a:rPr>
              <a:t>.</a:t>
            </a:r>
          </a:p>
        </p:txBody>
      </p:sp>
    </p:spTree>
    <p:extLst>
      <p:ext uri="{BB962C8B-B14F-4D97-AF65-F5344CB8AC3E}">
        <p14:creationId xmlns:p14="http://schemas.microsoft.com/office/powerpoint/2010/main" val="19440289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Rasul</a:t>
            </a:r>
            <a:r>
              <a:rPr lang="en-US" sz="4800" b="1">
                <a:solidFill>
                  <a:schemeClr val="bg1"/>
                </a:solidFill>
              </a:rPr>
              <a:t> Paulus menekankan bahawa </a:t>
            </a:r>
            <a:r>
              <a:rPr lang="en-US" sz="4800" b="1" smtClean="0">
                <a:solidFill>
                  <a:schemeClr val="bg1"/>
                </a:solidFill>
              </a:rPr>
              <a:t>jemaah </a:t>
            </a:r>
            <a:r>
              <a:rPr lang="en-US" sz="4800" b="1" err="1">
                <a:solidFill>
                  <a:schemeClr val="bg1"/>
                </a:solidFill>
              </a:rPr>
              <a:t>diuji</a:t>
            </a:r>
            <a:r>
              <a:rPr lang="en-US" sz="4800" b="1">
                <a:solidFill>
                  <a:schemeClr val="bg1"/>
                </a:solidFill>
              </a:rPr>
              <a:t> untuk </a:t>
            </a:r>
            <a:r>
              <a:rPr lang="en-US" sz="4800" b="1" err="1">
                <a:solidFill>
                  <a:schemeClr val="bg1"/>
                </a:solidFill>
              </a:rPr>
              <a:t>kemuliaan</a:t>
            </a:r>
            <a:r>
              <a:rPr lang="en-US" sz="4800" b="1">
                <a:solidFill>
                  <a:schemeClr val="bg1"/>
                </a:solidFill>
              </a:rPr>
              <a:t> masa </a:t>
            </a:r>
            <a:r>
              <a:rPr lang="en-US" sz="4800" b="1" err="1">
                <a:solidFill>
                  <a:schemeClr val="bg1"/>
                </a:solidFill>
              </a:rPr>
              <a:t>depan</a:t>
            </a:r>
            <a:r>
              <a:rPr lang="en-US" sz="4800" b="1">
                <a:solidFill>
                  <a:schemeClr val="bg1"/>
                </a:solidFill>
              </a:rPr>
              <a:t> dan ada </a:t>
            </a:r>
            <a:r>
              <a:rPr lang="en-US" sz="4800" b="1" err="1">
                <a:solidFill>
                  <a:schemeClr val="bg1"/>
                </a:solidFill>
              </a:rPr>
              <a:t>penganiayaan</a:t>
            </a:r>
            <a:r>
              <a:rPr lang="en-US" sz="4800" b="1">
                <a:solidFill>
                  <a:schemeClr val="bg1"/>
                </a:solidFill>
              </a:rPr>
              <a:t> kepada </a:t>
            </a:r>
            <a:r>
              <a:rPr lang="en-US" sz="4800" b="1" smtClean="0">
                <a:solidFill>
                  <a:schemeClr val="bg1"/>
                </a:solidFill>
              </a:rPr>
              <a:t>jemaahnya</a:t>
            </a:r>
            <a:r>
              <a:rPr lang="fi-FI" sz="4800" b="1" smtClean="0">
                <a:solidFill>
                  <a:schemeClr val="bg1"/>
                </a:solidFill>
              </a:rPr>
              <a:t> </a:t>
            </a:r>
            <a:r>
              <a:rPr lang="fi-FI" sz="4800" b="1">
                <a:solidFill>
                  <a:schemeClr val="bg1"/>
                </a:solidFill>
              </a:rPr>
              <a:t>untuk menentukan nasib musuh-musuh Tuhan.</a:t>
            </a:r>
            <a:endParaRPr lang="en-US" sz="4800" b="1">
              <a:solidFill>
                <a:schemeClr val="bg1"/>
              </a:solidFill>
            </a:endParaRPr>
          </a:p>
        </p:txBody>
      </p:sp>
    </p:spTree>
    <p:extLst>
      <p:ext uri="{BB962C8B-B14F-4D97-AF65-F5344CB8AC3E}">
        <p14:creationId xmlns:p14="http://schemas.microsoft.com/office/powerpoint/2010/main" val="19951740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Ayat-ayat</a:t>
            </a:r>
            <a:r>
              <a:rPr lang="en-US" sz="4800" b="1">
                <a:solidFill>
                  <a:schemeClr val="bg1"/>
                </a:solidFill>
                <a:latin typeface="+mn-lt"/>
              </a:rPr>
              <a:t> </a:t>
            </a:r>
            <a:r>
              <a:rPr lang="en-US" sz="4800" b="1" err="1">
                <a:solidFill>
                  <a:schemeClr val="bg1"/>
                </a:solidFill>
                <a:latin typeface="+mn-lt"/>
              </a:rPr>
              <a:t>utamanya</a:t>
            </a:r>
            <a:r>
              <a:rPr lang="en-US" sz="4800" b="1">
                <a:solidFill>
                  <a:schemeClr val="bg1"/>
                </a:solidFill>
                <a:latin typeface="+mn-lt"/>
              </a:rPr>
              <a:t> adalah 2:2-3 (</a:t>
            </a:r>
            <a:r>
              <a:rPr lang="en-US" sz="4800" b="1" err="1">
                <a:solidFill>
                  <a:schemeClr val="bg1"/>
                </a:solidFill>
                <a:latin typeface="+mn-lt"/>
              </a:rPr>
              <a:t>jangan</a:t>
            </a:r>
            <a:r>
              <a:rPr lang="en-US" sz="4800" b="1">
                <a:solidFill>
                  <a:schemeClr val="bg1"/>
                </a:solidFill>
                <a:latin typeface="+mn-lt"/>
              </a:rPr>
              <a:t> </a:t>
            </a:r>
            <a:r>
              <a:rPr lang="en-US" sz="4800" b="1" err="1">
                <a:solidFill>
                  <a:schemeClr val="bg1"/>
                </a:solidFill>
                <a:latin typeface="+mn-lt"/>
              </a:rPr>
              <a:t>disesatkan</a:t>
            </a:r>
            <a:r>
              <a:rPr lang="en-US" sz="4800" b="1">
                <a:solidFill>
                  <a:schemeClr val="bg1"/>
                </a:solidFill>
                <a:latin typeface="+mn-lt"/>
              </a:rPr>
              <a:t> dan </a:t>
            </a:r>
            <a:r>
              <a:rPr lang="en-US" sz="4800" b="1" err="1">
                <a:solidFill>
                  <a:schemeClr val="bg1"/>
                </a:solidFill>
                <a:latin typeface="+mn-lt"/>
              </a:rPr>
              <a:t>jangan</a:t>
            </a:r>
            <a:r>
              <a:rPr lang="en-US" sz="4800" b="1">
                <a:solidFill>
                  <a:schemeClr val="bg1"/>
                </a:solidFill>
                <a:latin typeface="+mn-lt"/>
              </a:rPr>
              <a:t> </a:t>
            </a:r>
            <a:r>
              <a:rPr lang="en-US" sz="4800" b="1" err="1">
                <a:solidFill>
                  <a:schemeClr val="bg1"/>
                </a:solidFill>
                <a:latin typeface="+mn-lt"/>
              </a:rPr>
              <a:t>lekas</a:t>
            </a:r>
            <a:r>
              <a:rPr lang="en-US" sz="4800" b="1">
                <a:solidFill>
                  <a:schemeClr val="bg1"/>
                </a:solidFill>
                <a:latin typeface="+mn-lt"/>
              </a:rPr>
              <a:t> </a:t>
            </a:r>
            <a:r>
              <a:rPr lang="en-US" sz="4800" b="1" err="1">
                <a:solidFill>
                  <a:schemeClr val="bg1"/>
                </a:solidFill>
                <a:latin typeface="+mn-lt"/>
              </a:rPr>
              <a:t>bingung</a:t>
            </a:r>
            <a:r>
              <a:rPr lang="en-US" sz="4800" b="1">
                <a:solidFill>
                  <a:schemeClr val="bg1"/>
                </a:solidFill>
                <a:latin typeface="+mn-lt"/>
              </a:rPr>
              <a:t> dan </a:t>
            </a:r>
            <a:r>
              <a:rPr lang="en-US" sz="4800" b="1" err="1">
                <a:solidFill>
                  <a:schemeClr val="bg1"/>
                </a:solidFill>
                <a:latin typeface="+mn-lt"/>
              </a:rPr>
              <a:t>gelisah</a:t>
            </a:r>
            <a:r>
              <a:rPr lang="en-US" sz="4800" b="1">
                <a:solidFill>
                  <a:schemeClr val="bg1"/>
                </a:solidFill>
                <a:latin typeface="+mn-lt"/>
              </a:rPr>
              <a:t> </a:t>
            </a:r>
            <a:r>
              <a:rPr lang="en-US" sz="4800" b="1" err="1">
                <a:solidFill>
                  <a:schemeClr val="bg1"/>
                </a:solidFill>
                <a:latin typeface="+mn-lt"/>
              </a:rPr>
              <a:t>sebab</a:t>
            </a:r>
            <a:r>
              <a:rPr lang="en-US" sz="4800" b="1">
                <a:solidFill>
                  <a:schemeClr val="bg1"/>
                </a:solidFill>
                <a:latin typeface="+mn-lt"/>
              </a:rPr>
              <a:t> seolah-</a:t>
            </a:r>
            <a:r>
              <a:rPr lang="en-US" sz="4800" b="1" err="1">
                <a:solidFill>
                  <a:schemeClr val="bg1"/>
                </a:solidFill>
                <a:latin typeface="+mn-lt"/>
              </a:rPr>
              <a:t>olah</a:t>
            </a:r>
            <a:r>
              <a:rPr lang="en-US" sz="4800" b="1">
                <a:solidFill>
                  <a:schemeClr val="bg1"/>
                </a:solidFill>
                <a:latin typeface="+mn-lt"/>
              </a:rPr>
              <a:t> </a:t>
            </a:r>
            <a:r>
              <a:rPr lang="en-US" sz="4800" b="1" err="1">
                <a:solidFill>
                  <a:schemeClr val="bg1"/>
                </a:solidFill>
                <a:latin typeface="+mn-lt"/>
              </a:rPr>
              <a:t>hari</a:t>
            </a:r>
            <a:r>
              <a:rPr lang="en-US" sz="4800" b="1">
                <a:solidFill>
                  <a:schemeClr val="bg1"/>
                </a:solidFill>
                <a:latin typeface="+mn-lt"/>
              </a:rPr>
              <a:t> Tuhan telah </a:t>
            </a:r>
            <a:r>
              <a:rPr lang="en-US" sz="4800" b="1" err="1">
                <a:solidFill>
                  <a:schemeClr val="bg1"/>
                </a:solidFill>
                <a:latin typeface="+mn-lt"/>
              </a:rPr>
              <a:t>tiba</a:t>
            </a:r>
            <a:r>
              <a:rPr lang="en-US" sz="4800" b="1">
                <a:solidFill>
                  <a:schemeClr val="bg1"/>
                </a:solidFill>
                <a:latin typeface="+mn-lt"/>
              </a:rPr>
              <a:t> ... Manusia </a:t>
            </a:r>
            <a:r>
              <a:rPr lang="en-US" sz="4800" b="1" err="1">
                <a:solidFill>
                  <a:schemeClr val="bg1"/>
                </a:solidFill>
                <a:latin typeface="+mn-lt"/>
              </a:rPr>
              <a:t>durhaka</a:t>
            </a:r>
            <a:r>
              <a:rPr lang="en-US" sz="4800" b="1">
                <a:solidFill>
                  <a:schemeClr val="bg1"/>
                </a:solidFill>
                <a:latin typeface="+mn-lt"/>
              </a:rPr>
              <a:t>), 3:4-5 (apa yang kami </a:t>
            </a:r>
            <a:r>
              <a:rPr lang="en-US" sz="4800" b="1" err="1">
                <a:solidFill>
                  <a:schemeClr val="bg1"/>
                </a:solidFill>
                <a:latin typeface="+mn-lt"/>
              </a:rPr>
              <a:t>pesankan</a:t>
            </a:r>
            <a:r>
              <a:rPr lang="en-US" sz="4800" b="1">
                <a:solidFill>
                  <a:schemeClr val="bg1"/>
                </a:solidFill>
                <a:latin typeface="+mn-lt"/>
              </a:rPr>
              <a:t> kepadamu, </a:t>
            </a:r>
            <a:r>
              <a:rPr lang="en-US" sz="4800" b="1" err="1">
                <a:solidFill>
                  <a:schemeClr val="bg1"/>
                </a:solidFill>
                <a:latin typeface="+mn-lt"/>
              </a:rPr>
              <a:t>kamu</a:t>
            </a:r>
            <a:r>
              <a:rPr lang="en-US" sz="4800" b="1">
                <a:solidFill>
                  <a:schemeClr val="bg1"/>
                </a:solidFill>
                <a:latin typeface="+mn-lt"/>
              </a:rPr>
              <a:t> </a:t>
            </a:r>
            <a:r>
              <a:rPr lang="en-US" sz="4800" b="1" err="1">
                <a:solidFill>
                  <a:schemeClr val="bg1"/>
                </a:solidFill>
                <a:latin typeface="+mn-lt"/>
              </a:rPr>
              <a:t>lakukan</a:t>
            </a:r>
            <a:r>
              <a:rPr lang="en-US" sz="4800" b="1">
                <a:solidFill>
                  <a:schemeClr val="bg1"/>
                </a:solidFill>
                <a:latin typeface="+mn-lt"/>
              </a:rPr>
              <a:t> dan </a:t>
            </a:r>
            <a:r>
              <a:rPr lang="en-US" sz="4800" b="1" err="1">
                <a:solidFill>
                  <a:schemeClr val="bg1"/>
                </a:solidFill>
                <a:latin typeface="+mn-lt"/>
              </a:rPr>
              <a:t>kamu</a:t>
            </a:r>
            <a:r>
              <a:rPr lang="en-US" sz="4800" b="1">
                <a:solidFill>
                  <a:schemeClr val="bg1"/>
                </a:solidFill>
                <a:latin typeface="+mn-lt"/>
              </a:rPr>
              <a:t> </a:t>
            </a:r>
            <a:r>
              <a:rPr lang="en-US" sz="4800" b="1" err="1">
                <a:solidFill>
                  <a:schemeClr val="bg1"/>
                </a:solidFill>
                <a:latin typeface="+mn-lt"/>
              </a:rPr>
              <a:t>lakukan</a:t>
            </a:r>
            <a:r>
              <a:rPr lang="en-US" sz="4800" b="1">
                <a:solidFill>
                  <a:schemeClr val="bg1"/>
                </a:solidFill>
                <a:latin typeface="+mn-lt"/>
              </a:rPr>
              <a:t>).</a:t>
            </a:r>
            <a:br>
              <a:rPr lang="en-US" sz="4800" b="1">
                <a:solidFill>
                  <a:schemeClr val="bg1"/>
                </a:solidFill>
                <a:latin typeface="+mn-lt"/>
              </a:rPr>
            </a:br>
            <a:r>
              <a:rPr lang="en-US" sz="4800" b="1" err="1">
                <a:solidFill>
                  <a:schemeClr val="bg1"/>
                </a:solidFill>
                <a:latin typeface="+mn-lt"/>
              </a:rPr>
              <a:t>Fasal</a:t>
            </a:r>
            <a:r>
              <a:rPr lang="en-US" sz="4800" b="1">
                <a:solidFill>
                  <a:schemeClr val="bg1"/>
                </a:solidFill>
                <a:latin typeface="+mn-lt"/>
              </a:rPr>
              <a:t> </a:t>
            </a:r>
            <a:r>
              <a:rPr lang="en-US" sz="4800" b="1" err="1">
                <a:solidFill>
                  <a:schemeClr val="bg1"/>
                </a:solidFill>
                <a:latin typeface="+mn-lt"/>
              </a:rPr>
              <a:t>intinya</a:t>
            </a:r>
            <a:r>
              <a:rPr lang="en-US" sz="4800" b="1">
                <a:solidFill>
                  <a:schemeClr val="bg1"/>
                </a:solidFill>
                <a:latin typeface="+mn-lt"/>
              </a:rPr>
              <a:t> adalah </a:t>
            </a:r>
            <a:r>
              <a:rPr lang="en-US" sz="4800" b="1" err="1">
                <a:solidFill>
                  <a:schemeClr val="bg1"/>
                </a:solidFill>
                <a:latin typeface="+mn-lt"/>
              </a:rPr>
              <a:t>fasal</a:t>
            </a:r>
            <a:r>
              <a:rPr lang="en-US" sz="4800" b="1">
                <a:solidFill>
                  <a:schemeClr val="bg1"/>
                </a:solidFill>
                <a:latin typeface="+mn-lt"/>
              </a:rPr>
              <a:t> 2.</a:t>
            </a:r>
          </a:p>
        </p:txBody>
      </p:sp>
    </p:spTree>
    <p:extLst>
      <p:ext uri="{BB962C8B-B14F-4D97-AF65-F5344CB8AC3E}">
        <p14:creationId xmlns:p14="http://schemas.microsoft.com/office/powerpoint/2010/main" val="41153976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latin typeface="+mn-lt"/>
              </a:rPr>
              <a:t>Beberapa orang </a:t>
            </a:r>
            <a:r>
              <a:rPr lang="en-US" sz="4800" b="1" smtClean="0">
                <a:solidFill>
                  <a:schemeClr val="bg1"/>
                </a:solidFill>
                <a:latin typeface="+mn-lt"/>
              </a:rPr>
              <a:t>jemaah </a:t>
            </a:r>
            <a:r>
              <a:rPr lang="en-US" sz="4800" b="1">
                <a:solidFill>
                  <a:schemeClr val="bg1"/>
                </a:solidFill>
                <a:latin typeface="+mn-lt"/>
              </a:rPr>
              <a:t>sudah </a:t>
            </a:r>
            <a:r>
              <a:rPr lang="en-US" sz="4800" b="1" err="1">
                <a:solidFill>
                  <a:schemeClr val="bg1"/>
                </a:solidFill>
                <a:latin typeface="+mn-lt"/>
              </a:rPr>
              <a:t>meletakkan</a:t>
            </a:r>
            <a:r>
              <a:rPr lang="en-US" sz="4800" b="1">
                <a:solidFill>
                  <a:schemeClr val="bg1"/>
                </a:solidFill>
                <a:latin typeface="+mn-lt"/>
              </a:rPr>
              <a:t> </a:t>
            </a:r>
            <a:r>
              <a:rPr lang="en-US" sz="4800" b="1" err="1">
                <a:solidFill>
                  <a:schemeClr val="bg1"/>
                </a:solidFill>
                <a:latin typeface="+mn-lt"/>
              </a:rPr>
              <a:t>pekerjaan</a:t>
            </a:r>
            <a:r>
              <a:rPr lang="en-US" sz="4800" b="1">
                <a:solidFill>
                  <a:schemeClr val="bg1"/>
                </a:solidFill>
                <a:latin typeface="+mn-lt"/>
              </a:rPr>
              <a:t> mereka </a:t>
            </a:r>
            <a:r>
              <a:rPr lang="en-US" sz="4800" b="1" err="1">
                <a:solidFill>
                  <a:schemeClr val="bg1"/>
                </a:solidFill>
                <a:latin typeface="+mn-lt"/>
              </a:rPr>
              <a:t>sebab</a:t>
            </a:r>
            <a:r>
              <a:rPr lang="en-US" sz="4800" b="1">
                <a:solidFill>
                  <a:schemeClr val="bg1"/>
                </a:solidFill>
                <a:latin typeface="+mn-lt"/>
              </a:rPr>
              <a:t> mereka </a:t>
            </a:r>
            <a:r>
              <a:rPr lang="en-US" sz="4800" b="1" err="1">
                <a:solidFill>
                  <a:schemeClr val="bg1"/>
                </a:solidFill>
                <a:latin typeface="+mn-lt"/>
              </a:rPr>
              <a:t>manganggap</a:t>
            </a:r>
            <a:r>
              <a:rPr lang="en-US" sz="4800" b="1">
                <a:solidFill>
                  <a:schemeClr val="bg1"/>
                </a:solidFill>
                <a:latin typeface="+mn-lt"/>
              </a:rPr>
              <a:t> </a:t>
            </a:r>
            <a:r>
              <a:rPr lang="en-US" sz="4800" b="1" err="1">
                <a:solidFill>
                  <a:schemeClr val="bg1"/>
                </a:solidFill>
                <a:latin typeface="+mn-lt"/>
              </a:rPr>
              <a:t>kesudahan</a:t>
            </a:r>
            <a:r>
              <a:rPr lang="en-US" sz="4800" b="1">
                <a:solidFill>
                  <a:schemeClr val="bg1"/>
                </a:solidFill>
                <a:latin typeface="+mn-lt"/>
              </a:rPr>
              <a:t> telah </a:t>
            </a:r>
            <a:r>
              <a:rPr lang="en-US" sz="4800" b="1" err="1">
                <a:solidFill>
                  <a:schemeClr val="bg1"/>
                </a:solidFill>
                <a:latin typeface="+mn-lt"/>
              </a:rPr>
              <a:t>tiba</a:t>
            </a:r>
            <a:r>
              <a:rPr lang="en-US" sz="4800" b="1">
                <a:solidFill>
                  <a:schemeClr val="bg1"/>
                </a:solidFill>
                <a:latin typeface="+mn-lt"/>
              </a:rPr>
              <a:t> maka mereka hanya </a:t>
            </a:r>
            <a:r>
              <a:rPr lang="en-US" sz="4800" b="1" err="1">
                <a:solidFill>
                  <a:schemeClr val="bg1"/>
                </a:solidFill>
                <a:latin typeface="+mn-lt"/>
              </a:rPr>
              <a:t>bergantung</a:t>
            </a:r>
            <a:r>
              <a:rPr lang="en-US" sz="4800" b="1">
                <a:solidFill>
                  <a:schemeClr val="bg1"/>
                </a:solidFill>
                <a:latin typeface="+mn-lt"/>
              </a:rPr>
              <a:t> pada </a:t>
            </a:r>
            <a:r>
              <a:rPr lang="en-US" sz="4800" b="1" err="1">
                <a:solidFill>
                  <a:schemeClr val="bg1"/>
                </a:solidFill>
                <a:latin typeface="+mn-lt"/>
              </a:rPr>
              <a:t>kemurahan</a:t>
            </a:r>
            <a:r>
              <a:rPr lang="en-US" sz="4800" b="1">
                <a:solidFill>
                  <a:schemeClr val="bg1"/>
                </a:solidFill>
                <a:latin typeface="+mn-lt"/>
              </a:rPr>
              <a:t> orang lain.</a:t>
            </a:r>
            <a:br>
              <a:rPr lang="en-US" sz="4800" b="1">
                <a:solidFill>
                  <a:schemeClr val="bg1"/>
                </a:solidFill>
                <a:latin typeface="+mn-lt"/>
              </a:rPr>
            </a:br>
            <a:r>
              <a:rPr lang="en-US" sz="4800" b="1" err="1">
                <a:solidFill>
                  <a:schemeClr val="bg1"/>
                </a:solidFill>
                <a:latin typeface="+mn-lt"/>
              </a:rPr>
              <a:t>Sebagaimana</a:t>
            </a:r>
            <a:r>
              <a:rPr lang="en-US" sz="4800" b="1">
                <a:solidFill>
                  <a:schemeClr val="bg1"/>
                </a:solidFill>
                <a:latin typeface="+mn-lt"/>
              </a:rPr>
              <a:t> </a:t>
            </a:r>
            <a:r>
              <a:rPr lang="en-US" sz="4800" b="1" err="1">
                <a:solidFill>
                  <a:schemeClr val="bg1"/>
                </a:solidFill>
                <a:latin typeface="+mn-lt"/>
              </a:rPr>
              <a:t>rasul</a:t>
            </a:r>
            <a:r>
              <a:rPr lang="en-US" sz="4800" b="1">
                <a:solidFill>
                  <a:schemeClr val="bg1"/>
                </a:solidFill>
                <a:latin typeface="+mn-lt"/>
              </a:rPr>
              <a:t> Paulus </a:t>
            </a:r>
            <a:r>
              <a:rPr lang="en-US" sz="4800" b="1" err="1">
                <a:solidFill>
                  <a:schemeClr val="bg1"/>
                </a:solidFill>
                <a:latin typeface="+mn-lt"/>
              </a:rPr>
              <a:t>meneladai</a:t>
            </a:r>
            <a:r>
              <a:rPr lang="en-US" sz="4800" b="1">
                <a:solidFill>
                  <a:schemeClr val="bg1"/>
                </a:solidFill>
                <a:latin typeface="+mn-lt"/>
              </a:rPr>
              <a:t> </a:t>
            </a:r>
            <a:r>
              <a:rPr lang="en-US" sz="4800" b="1" smtClean="0">
                <a:solidFill>
                  <a:schemeClr val="bg1"/>
                </a:solidFill>
                <a:latin typeface="+mn-lt"/>
              </a:rPr>
              <a:t>jemaahnya</a:t>
            </a:r>
            <a:r>
              <a:rPr lang="en-US" sz="4800" b="1">
                <a:solidFill>
                  <a:schemeClr val="bg1"/>
                </a:solidFill>
                <a:latin typeface="+mn-lt"/>
              </a:rPr>
              <a:t>, dia </a:t>
            </a:r>
            <a:r>
              <a:rPr lang="en-US" sz="4800" b="1" err="1">
                <a:solidFill>
                  <a:schemeClr val="bg1"/>
                </a:solidFill>
                <a:latin typeface="+mn-lt"/>
              </a:rPr>
              <a:t>menasihati</a:t>
            </a:r>
            <a:r>
              <a:rPr lang="en-US" sz="4800" b="1">
                <a:solidFill>
                  <a:schemeClr val="bg1"/>
                </a:solidFill>
                <a:latin typeface="+mn-lt"/>
              </a:rPr>
              <a:t> mereka untuk hidup sendiri.</a:t>
            </a:r>
          </a:p>
        </p:txBody>
      </p:sp>
    </p:spTree>
    <p:extLst>
      <p:ext uri="{BB962C8B-B14F-4D97-AF65-F5344CB8AC3E}">
        <p14:creationId xmlns:p14="http://schemas.microsoft.com/office/powerpoint/2010/main" val="29573493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Dan dia juga </a:t>
            </a:r>
            <a:r>
              <a:rPr lang="en-US" sz="4800" b="1" err="1">
                <a:solidFill>
                  <a:schemeClr val="bg1"/>
                </a:solidFill>
              </a:rPr>
              <a:t>membingbing</a:t>
            </a:r>
            <a:r>
              <a:rPr lang="en-US" sz="4800" b="1">
                <a:solidFill>
                  <a:schemeClr val="bg1"/>
                </a:solidFill>
              </a:rPr>
              <a:t> bahawa </a:t>
            </a:r>
            <a:r>
              <a:rPr lang="en-US" sz="4800" b="1" err="1">
                <a:solidFill>
                  <a:schemeClr val="bg1"/>
                </a:solidFill>
              </a:rPr>
              <a:t>jika</a:t>
            </a:r>
            <a:r>
              <a:rPr lang="en-US" sz="4800" b="1">
                <a:solidFill>
                  <a:schemeClr val="bg1"/>
                </a:solidFill>
              </a:rPr>
              <a:t> di gereja mereka tidak sedemikian, </a:t>
            </a:r>
            <a:r>
              <a:rPr lang="en-US" sz="4800" b="1" err="1">
                <a:solidFill>
                  <a:schemeClr val="bg1"/>
                </a:solidFill>
              </a:rPr>
              <a:t>menegurlah</a:t>
            </a:r>
            <a:r>
              <a:rPr lang="en-US" sz="4800" b="1">
                <a:solidFill>
                  <a:schemeClr val="bg1"/>
                </a:solidFill>
              </a:rPr>
              <a:t> mereka.</a:t>
            </a:r>
            <a:br>
              <a:rPr lang="en-US" sz="4800" b="1">
                <a:solidFill>
                  <a:schemeClr val="bg1"/>
                </a:solidFill>
              </a:rPr>
            </a:br>
            <a:r>
              <a:rPr lang="en-US" sz="4800" b="1">
                <a:solidFill>
                  <a:schemeClr val="bg1"/>
                </a:solidFill>
              </a:rPr>
              <a:t>Tentang </a:t>
            </a:r>
            <a:r>
              <a:rPr lang="en-US" sz="4800" b="1" err="1">
                <a:solidFill>
                  <a:schemeClr val="bg1"/>
                </a:solidFill>
              </a:rPr>
              <a:t>kejahatan</a:t>
            </a:r>
            <a:r>
              <a:rPr lang="en-US" sz="4800" b="1">
                <a:solidFill>
                  <a:schemeClr val="bg1"/>
                </a:solidFill>
              </a:rPr>
              <a:t> yang </a:t>
            </a:r>
            <a:r>
              <a:rPr lang="en-US" sz="4800" b="1" err="1">
                <a:solidFill>
                  <a:schemeClr val="bg1"/>
                </a:solidFill>
              </a:rPr>
              <a:t>buruk</a:t>
            </a:r>
            <a:r>
              <a:rPr lang="en-US" sz="4800" b="1">
                <a:solidFill>
                  <a:schemeClr val="bg1"/>
                </a:solidFill>
              </a:rPr>
              <a:t>, </a:t>
            </a:r>
            <a:r>
              <a:rPr lang="en-US" sz="4800" b="1" err="1">
                <a:solidFill>
                  <a:schemeClr val="bg1"/>
                </a:solidFill>
              </a:rPr>
              <a:t>rasul</a:t>
            </a:r>
            <a:r>
              <a:rPr lang="en-US" sz="4800" b="1">
                <a:solidFill>
                  <a:schemeClr val="bg1"/>
                </a:solidFill>
              </a:rPr>
              <a:t> Paulus memberi </a:t>
            </a:r>
            <a:r>
              <a:rPr lang="en-US" sz="4800" b="1" err="1">
                <a:solidFill>
                  <a:schemeClr val="bg1"/>
                </a:solidFill>
              </a:rPr>
              <a:t>preskripsi</a:t>
            </a:r>
            <a:r>
              <a:rPr lang="en-US" sz="4800" b="1">
                <a:solidFill>
                  <a:schemeClr val="bg1"/>
                </a:solidFill>
              </a:rPr>
              <a:t>, iaitu “Orang yang tidak </a:t>
            </a:r>
            <a:r>
              <a:rPr lang="en-US" sz="4800" b="1" err="1">
                <a:solidFill>
                  <a:schemeClr val="bg1"/>
                </a:solidFill>
              </a:rPr>
              <a:t>mahu</a:t>
            </a:r>
            <a:r>
              <a:rPr lang="en-US" sz="4800" b="1">
                <a:solidFill>
                  <a:schemeClr val="bg1"/>
                </a:solidFill>
              </a:rPr>
              <a:t> bekerja, tidak </a:t>
            </a:r>
            <a:r>
              <a:rPr lang="en-US" sz="4800" b="1" err="1">
                <a:solidFill>
                  <a:schemeClr val="bg1"/>
                </a:solidFill>
              </a:rPr>
              <a:t>boleh</a:t>
            </a:r>
            <a:r>
              <a:rPr lang="en-US" sz="4800" b="1">
                <a:solidFill>
                  <a:schemeClr val="bg1"/>
                </a:solidFill>
              </a:rPr>
              <a:t> </a:t>
            </a:r>
            <a:r>
              <a:rPr lang="en-US" sz="4800" b="1" err="1">
                <a:solidFill>
                  <a:schemeClr val="bg1"/>
                </a:solidFill>
              </a:rPr>
              <a:t>makan</a:t>
            </a:r>
            <a:r>
              <a:rPr lang="en-US" sz="4800" b="1">
                <a:solidFill>
                  <a:schemeClr val="bg1"/>
                </a:solidFill>
              </a:rPr>
              <a:t>” (3:10).</a:t>
            </a:r>
          </a:p>
        </p:txBody>
      </p:sp>
    </p:spTree>
    <p:extLst>
      <p:ext uri="{BB962C8B-B14F-4D97-AF65-F5344CB8AC3E}">
        <p14:creationId xmlns:p14="http://schemas.microsoft.com/office/powerpoint/2010/main" val="964425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Paulus </a:t>
            </a:r>
            <a:r>
              <a:rPr lang="en-US" sz="4800" b="1" smtClean="0">
                <a:solidFill>
                  <a:schemeClr val="bg1"/>
                </a:solidFill>
              </a:rPr>
              <a:t>menggalakkan jemaah </a:t>
            </a:r>
            <a:r>
              <a:rPr lang="en-US" sz="4800" b="1">
                <a:solidFill>
                  <a:schemeClr val="bg1"/>
                </a:solidFill>
              </a:rPr>
              <a:t>di </a:t>
            </a:r>
            <a:r>
              <a:rPr lang="en-US" sz="4800" b="1" err="1">
                <a:solidFill>
                  <a:schemeClr val="bg1"/>
                </a:solidFill>
              </a:rPr>
              <a:t>Tesalonika</a:t>
            </a:r>
            <a:r>
              <a:rPr lang="en-US" sz="4800" b="1">
                <a:solidFill>
                  <a:schemeClr val="bg1"/>
                </a:solidFill>
              </a:rPr>
              <a:t> </a:t>
            </a:r>
            <a:r>
              <a:rPr lang="en-US" sz="4800" b="1" err="1">
                <a:solidFill>
                  <a:schemeClr val="bg1"/>
                </a:solidFill>
              </a:rPr>
              <a:t>supaya</a:t>
            </a:r>
            <a:r>
              <a:rPr lang="en-US" sz="4800" b="1">
                <a:solidFill>
                  <a:schemeClr val="bg1"/>
                </a:solidFill>
              </a:rPr>
              <a:t> mereka </a:t>
            </a:r>
            <a:r>
              <a:rPr lang="en-US" sz="4800" b="1" err="1">
                <a:solidFill>
                  <a:schemeClr val="bg1"/>
                </a:solidFill>
              </a:rPr>
              <a:t>bersikap</a:t>
            </a:r>
            <a:r>
              <a:rPr lang="en-US" sz="4800" b="1">
                <a:solidFill>
                  <a:schemeClr val="bg1"/>
                </a:solidFill>
              </a:rPr>
              <a:t> yang </a:t>
            </a:r>
            <a:r>
              <a:rPr lang="en-US" sz="4800" b="1" err="1">
                <a:solidFill>
                  <a:schemeClr val="bg1"/>
                </a:solidFill>
              </a:rPr>
              <a:t>tepat</a:t>
            </a:r>
            <a:r>
              <a:rPr lang="en-US" sz="4800" b="1">
                <a:solidFill>
                  <a:schemeClr val="bg1"/>
                </a:solidFill>
              </a:rPr>
              <a:t> untuk </a:t>
            </a:r>
            <a:r>
              <a:rPr lang="en-US" sz="4800" b="1" err="1">
                <a:solidFill>
                  <a:schemeClr val="bg1"/>
                </a:solidFill>
              </a:rPr>
              <a:t>memperjuangkan</a:t>
            </a:r>
            <a:r>
              <a:rPr lang="en-US" sz="4800" b="1">
                <a:solidFill>
                  <a:schemeClr val="bg1"/>
                </a:solidFill>
              </a:rPr>
              <a:t> </a:t>
            </a:r>
            <a:r>
              <a:rPr lang="en-US" sz="4800" b="1" err="1">
                <a:solidFill>
                  <a:schemeClr val="bg1"/>
                </a:solidFill>
              </a:rPr>
              <a:t>Injil</a:t>
            </a:r>
            <a:r>
              <a:rPr lang="en-US" sz="4800" b="1">
                <a:solidFill>
                  <a:schemeClr val="bg1"/>
                </a:solidFill>
              </a:rPr>
              <a:t>, </a:t>
            </a:r>
            <a:r>
              <a:rPr lang="en-US" sz="4800" b="1" err="1">
                <a:solidFill>
                  <a:schemeClr val="bg1"/>
                </a:solidFill>
              </a:rPr>
              <a:t>tidaklah</a:t>
            </a:r>
            <a:r>
              <a:rPr lang="en-US" sz="4800" b="1">
                <a:solidFill>
                  <a:schemeClr val="bg1"/>
                </a:solidFill>
              </a:rPr>
              <a:t> mereka </a:t>
            </a:r>
            <a:r>
              <a:rPr lang="en-US" sz="4800" b="1" err="1">
                <a:solidFill>
                  <a:schemeClr val="bg1"/>
                </a:solidFill>
              </a:rPr>
              <a:t>menyerahkan</a:t>
            </a:r>
            <a:r>
              <a:rPr lang="en-US" sz="4800" b="1">
                <a:solidFill>
                  <a:schemeClr val="bg1"/>
                </a:solidFill>
              </a:rPr>
              <a:t> diri dalam </a:t>
            </a:r>
            <a:r>
              <a:rPr lang="en-US" sz="4800" b="1" err="1">
                <a:solidFill>
                  <a:schemeClr val="bg1"/>
                </a:solidFill>
              </a:rPr>
              <a:t>kemalasan</a:t>
            </a:r>
            <a:r>
              <a:rPr lang="en-US" sz="4800" b="1">
                <a:solidFill>
                  <a:schemeClr val="bg1"/>
                </a:solidFill>
              </a:rPr>
              <a:t>.</a:t>
            </a:r>
          </a:p>
        </p:txBody>
      </p:sp>
    </p:spTree>
    <p:extLst>
      <p:ext uri="{BB962C8B-B14F-4D97-AF65-F5344CB8AC3E}">
        <p14:creationId xmlns:p14="http://schemas.microsoft.com/office/powerpoint/2010/main" val="4620737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2 </a:t>
            </a:r>
            <a:r>
              <a:rPr lang="en-US" sz="5333" b="1" err="1">
                <a:solidFill>
                  <a:srgbClr val="FFFF00"/>
                </a:solidFill>
              </a:rPr>
              <a:t>Tesalonika</a:t>
            </a:r>
            <a:r>
              <a:rPr lang="en-US" sz="5333" b="1">
                <a:solidFill>
                  <a:srgbClr val="FF0000"/>
                </a:solidFill>
              </a:rPr>
              <a:t/>
            </a:r>
            <a:br>
              <a:rPr lang="en-US" sz="5333" b="1">
                <a:solidFill>
                  <a:srgbClr val="FF0000"/>
                </a:solidFill>
              </a:rPr>
            </a:br>
            <a:r>
              <a:rPr lang="fi-FI" b="1">
                <a:solidFill>
                  <a:schemeClr val="bg1"/>
                </a:solidFill>
              </a:rPr>
              <a:t>Yang benar tentang kedatangan kembali Kristus (</a:t>
            </a:r>
            <a:r>
              <a:rPr lang="fi-FI" b="1" smtClean="0">
                <a:solidFill>
                  <a:schemeClr val="bg1"/>
                </a:solidFill>
              </a:rPr>
              <a:t>1:1-2:17)</a:t>
            </a:r>
            <a:br>
              <a:rPr lang="fi-FI" b="1" smtClean="0">
                <a:solidFill>
                  <a:schemeClr val="bg1"/>
                </a:solidFill>
              </a:rPr>
            </a:br>
            <a:r>
              <a:rPr lang="fi-FI" b="1" smtClean="0">
                <a:solidFill>
                  <a:schemeClr val="bg1"/>
                </a:solidFill>
              </a:rPr>
              <a:t>Doa </a:t>
            </a:r>
            <a:r>
              <a:rPr lang="fi-FI" b="1">
                <a:solidFill>
                  <a:schemeClr val="bg1"/>
                </a:solidFill>
              </a:rPr>
              <a:t>dan peringatan (3:1-18</a:t>
            </a:r>
            <a:r>
              <a:rPr lang="fi-FI" b="1" smtClean="0">
                <a:solidFill>
                  <a:schemeClr val="bg1"/>
                </a:solidFill>
              </a:rPr>
              <a:t>)</a:t>
            </a:r>
            <a:endParaRPr lang="en-US" sz="4267" b="1">
              <a:solidFill>
                <a:schemeClr val="bg1"/>
              </a:solidFill>
            </a:endParaRPr>
          </a:p>
        </p:txBody>
      </p:sp>
    </p:spTree>
    <p:extLst>
      <p:ext uri="{BB962C8B-B14F-4D97-AF65-F5344CB8AC3E}">
        <p14:creationId xmlns:p14="http://schemas.microsoft.com/office/powerpoint/2010/main" val="16750591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60256" y="164638"/>
            <a:ext cx="11792395" cy="6528724"/>
          </a:xfrm>
        </p:spPr>
        <p:txBody>
          <a:bodyPr anchor="t"/>
          <a:lstStyle/>
          <a:p>
            <a:pPr algn="l"/>
            <a:r>
              <a:rPr lang="en-US" altLang="ko-KR" b="1">
                <a:solidFill>
                  <a:srgbClr val="FF0000"/>
                </a:solidFill>
              </a:rPr>
              <a:t>Siapakah Timotius</a:t>
            </a:r>
            <a:r>
              <a:rPr lang="en-US" altLang="ko-KR" b="1">
                <a:solidFill>
                  <a:srgbClr val="FFFF00"/>
                </a:solidFill>
              </a:rPr>
              <a:t/>
            </a:r>
            <a:br>
              <a:rPr lang="en-US" altLang="ko-KR" b="1">
                <a:solidFill>
                  <a:srgbClr val="FFFF00"/>
                </a:solidFill>
              </a:rPr>
            </a:br>
            <a:r>
              <a:rPr lang="fi-FI" altLang="ko-KR" b="1" smtClean="0">
                <a:solidFill>
                  <a:schemeClr val="bg1"/>
                </a:solidFill>
              </a:rPr>
              <a:t>Timotius </a:t>
            </a:r>
            <a:r>
              <a:rPr lang="fi-FI" altLang="ko-KR" b="1">
                <a:solidFill>
                  <a:schemeClr val="bg1"/>
                </a:solidFill>
              </a:rPr>
              <a:t>adalah seseorang yang lahir dari perkawinan campuran, ibunya seorang Yahudi, dan ayahnya adalah seorang Yunani.</a:t>
            </a:r>
            <a:br>
              <a:rPr lang="fi-FI" altLang="ko-KR" b="1">
                <a:solidFill>
                  <a:schemeClr val="bg1"/>
                </a:solidFill>
              </a:rPr>
            </a:br>
            <a:r>
              <a:rPr lang="fi-FI" altLang="ko-KR" b="1">
                <a:solidFill>
                  <a:schemeClr val="bg1"/>
                </a:solidFill>
              </a:rPr>
              <a:t>Timotius tumbuh besar </a:t>
            </a:r>
            <a:r>
              <a:rPr lang="fi-FI" altLang="ko-KR" b="1">
                <a:solidFill>
                  <a:srgbClr val="FFFF00"/>
                </a:solidFill>
              </a:rPr>
              <a:t>di kota Listra</a:t>
            </a:r>
            <a:r>
              <a:rPr lang="fi-FI" altLang="ko-KR" b="1">
                <a:solidFill>
                  <a:schemeClr val="bg1"/>
                </a:solidFill>
              </a:rPr>
              <a:t>.</a:t>
            </a:r>
            <a:br>
              <a:rPr lang="fi-FI" altLang="ko-KR" b="1">
                <a:solidFill>
                  <a:schemeClr val="bg1"/>
                </a:solidFill>
              </a:rPr>
            </a:br>
            <a:r>
              <a:rPr lang="fi-FI" altLang="ko-KR" b="1">
                <a:solidFill>
                  <a:schemeClr val="bg1"/>
                </a:solidFill>
              </a:rPr>
              <a:t>Timotius telah dididik akan Kitab Suci oleh ibunya, Eunike, dan neneknya, </a:t>
            </a:r>
            <a:r>
              <a:rPr lang="fi-FI" altLang="ko-KR" b="1" smtClean="0">
                <a:solidFill>
                  <a:schemeClr val="bg1"/>
                </a:solidFill>
              </a:rPr>
              <a:t>Lois.</a:t>
            </a:r>
            <a:br>
              <a:rPr lang="fi-FI" altLang="ko-KR" b="1" smtClean="0">
                <a:solidFill>
                  <a:schemeClr val="bg1"/>
                </a:solidFill>
              </a:rPr>
            </a:br>
            <a:r>
              <a:rPr lang="fi-FI" altLang="ko-KR" b="1">
                <a:solidFill>
                  <a:schemeClr val="bg1"/>
                </a:solidFill>
              </a:rPr>
              <a:t>A</a:t>
            </a:r>
            <a:r>
              <a:rPr lang="fi-FI" altLang="ko-KR" b="1" smtClean="0">
                <a:solidFill>
                  <a:schemeClr val="bg1"/>
                </a:solidFill>
              </a:rPr>
              <a:t>yah </a:t>
            </a:r>
            <a:r>
              <a:rPr lang="fi-FI" altLang="ko-KR" b="1">
                <a:solidFill>
                  <a:schemeClr val="bg1"/>
                </a:solidFill>
              </a:rPr>
              <a:t>berkebangsaan Yunani (bukan Yahudi) yang tidak disebutkan namanya </a:t>
            </a:r>
            <a:r>
              <a:rPr lang="fi-FI" altLang="ko-KR" b="1" smtClean="0">
                <a:solidFill>
                  <a:schemeClr val="bg1"/>
                </a:solidFill>
              </a:rPr>
              <a:t>(KPR </a:t>
            </a:r>
            <a:r>
              <a:rPr lang="fi-FI" altLang="ko-KR" b="1">
                <a:solidFill>
                  <a:schemeClr val="bg1"/>
                </a:solidFill>
              </a:rPr>
              <a:t>16:1). </a:t>
            </a:r>
            <a:r>
              <a:rPr lang="fi-FI" altLang="ko-KR" b="1" smtClean="0">
                <a:solidFill>
                  <a:schemeClr val="bg1"/>
                </a:solidFill>
              </a:rPr>
              <a:t/>
            </a:r>
            <a:br>
              <a:rPr lang="fi-FI" altLang="ko-KR" b="1" smtClean="0">
                <a:solidFill>
                  <a:schemeClr val="bg1"/>
                </a:solidFill>
              </a:rPr>
            </a:br>
            <a:endParaRPr lang="en-US" b="1">
              <a:solidFill>
                <a:schemeClr val="bg1"/>
              </a:solidFill>
            </a:endParaRPr>
          </a:p>
        </p:txBody>
      </p:sp>
    </p:spTree>
    <p:extLst>
      <p:ext uri="{BB962C8B-B14F-4D97-AF65-F5344CB8AC3E}">
        <p14:creationId xmlns:p14="http://schemas.microsoft.com/office/powerpoint/2010/main" val="35860463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b="1" smtClean="0">
                <a:solidFill>
                  <a:srgbClr val="FFFF00"/>
                </a:solidFill>
                <a:latin typeface="+mn-lt"/>
              </a:rPr>
              <a:t>Semasa </a:t>
            </a:r>
            <a:r>
              <a:rPr lang="en-US" altLang="ko-KR" b="1">
                <a:solidFill>
                  <a:srgbClr val="FFFF00"/>
                </a:solidFill>
                <a:latin typeface="+mn-lt"/>
              </a:rPr>
              <a:t>Paulus </a:t>
            </a:r>
            <a:r>
              <a:rPr lang="en-US" altLang="ko-KR" b="1" smtClean="0">
                <a:solidFill>
                  <a:srgbClr val="FFFF00"/>
                </a:solidFill>
                <a:latin typeface="+mn-lt"/>
              </a:rPr>
              <a:t>melayani </a:t>
            </a:r>
            <a:r>
              <a:rPr lang="en-US" altLang="ko-KR" b="1">
                <a:solidFill>
                  <a:srgbClr val="FFFF00"/>
                </a:solidFill>
                <a:latin typeface="+mn-lt"/>
              </a:rPr>
              <a:t>di </a:t>
            </a:r>
            <a:r>
              <a:rPr lang="en-US" altLang="ko-KR" b="1" err="1">
                <a:solidFill>
                  <a:srgbClr val="FFFF00"/>
                </a:solidFill>
                <a:latin typeface="+mn-lt"/>
              </a:rPr>
              <a:t>Listra</a:t>
            </a:r>
            <a:r>
              <a:rPr lang="en-US" altLang="ko-KR" b="1">
                <a:solidFill>
                  <a:srgbClr val="FFFF00"/>
                </a:solidFill>
                <a:latin typeface="+mn-lt"/>
              </a:rPr>
              <a:t> dalam </a:t>
            </a:r>
            <a:r>
              <a:rPr lang="en-US" altLang="ko-KR" b="1" smtClean="0">
                <a:solidFill>
                  <a:srgbClr val="FFFF00"/>
                </a:solidFill>
                <a:latin typeface="+mn-lt"/>
              </a:rPr>
              <a:t>Perjalanan Pelayanan Misi yang </a:t>
            </a:r>
            <a:r>
              <a:rPr lang="en-US" altLang="ko-KR" b="1" err="1">
                <a:solidFill>
                  <a:srgbClr val="FFFF00"/>
                </a:solidFill>
                <a:latin typeface="+mn-lt"/>
              </a:rPr>
              <a:t>pertama</a:t>
            </a:r>
            <a:r>
              <a:rPr lang="en-US" altLang="ko-KR" b="1">
                <a:solidFill>
                  <a:schemeClr val="bg1"/>
                </a:solidFill>
                <a:latin typeface="+mn-lt"/>
              </a:rPr>
              <a:t>, </a:t>
            </a:r>
            <a:r>
              <a:rPr lang="en-US" altLang="ko-KR" b="1" err="1">
                <a:solidFill>
                  <a:schemeClr val="bg1"/>
                </a:solidFill>
                <a:latin typeface="+mn-lt"/>
              </a:rPr>
              <a:t>Timotius</a:t>
            </a:r>
            <a:r>
              <a:rPr lang="en-US" altLang="ko-KR" b="1">
                <a:solidFill>
                  <a:schemeClr val="bg1"/>
                </a:solidFill>
                <a:latin typeface="+mn-lt"/>
              </a:rPr>
              <a:t> </a:t>
            </a:r>
            <a:r>
              <a:rPr lang="en-US" altLang="ko-KR" b="1" err="1">
                <a:solidFill>
                  <a:schemeClr val="bg1"/>
                </a:solidFill>
                <a:latin typeface="+mn-lt"/>
              </a:rPr>
              <a:t>menerima</a:t>
            </a:r>
            <a:r>
              <a:rPr lang="en-US" altLang="ko-KR" b="1">
                <a:solidFill>
                  <a:schemeClr val="bg1"/>
                </a:solidFill>
                <a:latin typeface="+mn-lt"/>
              </a:rPr>
              <a:t> </a:t>
            </a:r>
            <a:r>
              <a:rPr lang="en-US" altLang="ko-KR" b="1" err="1">
                <a:solidFill>
                  <a:schemeClr val="bg1"/>
                </a:solidFill>
                <a:latin typeface="+mn-lt"/>
              </a:rPr>
              <a:t>injil</a:t>
            </a:r>
            <a:r>
              <a:rPr lang="en-US" altLang="ko-KR" b="1">
                <a:solidFill>
                  <a:schemeClr val="bg1"/>
                </a:solidFill>
                <a:latin typeface="+mn-lt"/>
              </a:rPr>
              <a:t> </a:t>
            </a:r>
            <a:r>
              <a:rPr lang="en-US" altLang="ko-KR" b="1" err="1">
                <a:solidFill>
                  <a:schemeClr val="bg1"/>
                </a:solidFill>
                <a:latin typeface="+mn-lt"/>
              </a:rPr>
              <a:t>daripada</a:t>
            </a:r>
            <a:r>
              <a:rPr lang="en-US" altLang="ko-KR" b="1">
                <a:solidFill>
                  <a:schemeClr val="bg1"/>
                </a:solidFill>
                <a:latin typeface="+mn-lt"/>
              </a:rPr>
              <a:t> Paulus dan dia </a:t>
            </a:r>
            <a:r>
              <a:rPr lang="en-US" altLang="ko-KR" b="1" err="1">
                <a:solidFill>
                  <a:schemeClr val="bg1"/>
                </a:solidFill>
                <a:latin typeface="+mn-lt"/>
              </a:rPr>
              <a:t>bertaubat</a:t>
            </a:r>
            <a:r>
              <a:rPr lang="ko-KR" altLang="en-US" b="1">
                <a:solidFill>
                  <a:schemeClr val="bg1"/>
                </a:solidFill>
                <a:latin typeface="+mn-lt"/>
              </a:rPr>
              <a:t> </a:t>
            </a:r>
            <a:r>
              <a:rPr lang="en-US" altLang="ko-KR" b="1">
                <a:solidFill>
                  <a:schemeClr val="bg1"/>
                </a:solidFill>
                <a:latin typeface="+mn-lt"/>
              </a:rPr>
              <a:t>(1 </a:t>
            </a:r>
            <a:r>
              <a:rPr lang="en-US" altLang="ko-KR" b="1" err="1">
                <a:solidFill>
                  <a:schemeClr val="bg1"/>
                </a:solidFill>
                <a:latin typeface="+mn-lt"/>
              </a:rPr>
              <a:t>Korintus</a:t>
            </a:r>
            <a:r>
              <a:rPr lang="ko-KR" altLang="en-US" b="1">
                <a:solidFill>
                  <a:schemeClr val="bg1"/>
                </a:solidFill>
                <a:latin typeface="+mn-lt"/>
              </a:rPr>
              <a:t> </a:t>
            </a:r>
            <a:r>
              <a:rPr lang="en-US" altLang="ko-KR" b="1">
                <a:solidFill>
                  <a:schemeClr val="bg1"/>
                </a:solidFill>
                <a:latin typeface="+mn-lt"/>
              </a:rPr>
              <a:t>4:17, 1 </a:t>
            </a:r>
            <a:r>
              <a:rPr lang="en-US" altLang="ko-KR" b="1" err="1">
                <a:solidFill>
                  <a:schemeClr val="bg1"/>
                </a:solidFill>
                <a:latin typeface="+mn-lt"/>
              </a:rPr>
              <a:t>Timotius</a:t>
            </a:r>
            <a:r>
              <a:rPr lang="ko-KR" altLang="en-US" b="1">
                <a:solidFill>
                  <a:schemeClr val="bg1"/>
                </a:solidFill>
                <a:latin typeface="+mn-lt"/>
              </a:rPr>
              <a:t> </a:t>
            </a:r>
            <a:r>
              <a:rPr lang="en-US" altLang="ko-KR" b="1">
                <a:solidFill>
                  <a:schemeClr val="bg1"/>
                </a:solidFill>
                <a:latin typeface="+mn-lt"/>
              </a:rPr>
              <a:t>1:2, 2 </a:t>
            </a:r>
            <a:r>
              <a:rPr lang="en-US" altLang="ko-KR" b="1" err="1">
                <a:solidFill>
                  <a:schemeClr val="bg1"/>
                </a:solidFill>
                <a:latin typeface="+mn-lt"/>
              </a:rPr>
              <a:t>Timotius</a:t>
            </a:r>
            <a:r>
              <a:rPr lang="ko-KR" altLang="en-US" b="1">
                <a:solidFill>
                  <a:schemeClr val="bg1"/>
                </a:solidFill>
                <a:latin typeface="+mn-lt"/>
              </a:rPr>
              <a:t> </a:t>
            </a:r>
            <a:r>
              <a:rPr lang="en-US" altLang="ko-KR" b="1">
                <a:solidFill>
                  <a:schemeClr val="bg1"/>
                </a:solidFill>
                <a:latin typeface="+mn-lt"/>
              </a:rPr>
              <a:t>1:2). </a:t>
            </a:r>
            <a:r>
              <a:rPr lang="en-US" altLang="ko-KR" b="1" smtClean="0">
                <a:solidFill>
                  <a:schemeClr val="bg1"/>
                </a:solidFill>
                <a:latin typeface="+mn-lt"/>
              </a:rPr>
              <a:t/>
            </a:r>
            <a:br>
              <a:rPr lang="en-US" altLang="ko-KR" b="1" smtClean="0">
                <a:solidFill>
                  <a:schemeClr val="bg1"/>
                </a:solidFill>
                <a:latin typeface="+mn-lt"/>
              </a:rPr>
            </a:br>
            <a:r>
              <a:rPr lang="en-US" altLang="ko-KR" b="1">
                <a:solidFill>
                  <a:schemeClr val="bg1"/>
                </a:solidFill>
              </a:rPr>
              <a:t>Semasa Paulus mengunjungi Listra lagi dalam </a:t>
            </a:r>
            <a:r>
              <a:rPr lang="en-US" altLang="ko-KR" b="1" smtClean="0">
                <a:solidFill>
                  <a:srgbClr val="FFFF00"/>
                </a:solidFill>
              </a:rPr>
              <a:t>Perjalanan Pelayanan Misi </a:t>
            </a:r>
            <a:r>
              <a:rPr lang="en-US" altLang="ko-KR" b="1">
                <a:solidFill>
                  <a:srgbClr val="FFFF00"/>
                </a:solidFill>
              </a:rPr>
              <a:t>Paulus yang ketua</a:t>
            </a:r>
            <a:r>
              <a:rPr lang="en-US" altLang="ko-KR" b="1">
                <a:solidFill>
                  <a:schemeClr val="bg1"/>
                </a:solidFill>
              </a:rPr>
              <a:t>, Paulus mengambil keputusan bahawa Paulus menemani Timotius dalam Perjalanan </a:t>
            </a:r>
            <a:r>
              <a:rPr lang="en-US" altLang="ko-KR" b="1" smtClean="0">
                <a:solidFill>
                  <a:schemeClr val="bg1"/>
                </a:solidFill>
              </a:rPr>
              <a:t>Misi</a:t>
            </a:r>
            <a:r>
              <a:rPr lang="en-US" altLang="ko-KR" b="1">
                <a:solidFill>
                  <a:schemeClr val="bg1"/>
                </a:solidFill>
              </a:rPr>
              <a:t>.</a:t>
            </a:r>
            <a:endParaRPr lang="en-US" b="1">
              <a:solidFill>
                <a:schemeClr val="bg1"/>
              </a:solidFill>
              <a:latin typeface="+mn-lt"/>
            </a:endParaRPr>
          </a:p>
        </p:txBody>
      </p:sp>
    </p:spTree>
    <p:extLst>
      <p:ext uri="{BB962C8B-B14F-4D97-AF65-F5344CB8AC3E}">
        <p14:creationId xmlns:p14="http://schemas.microsoft.com/office/powerpoint/2010/main" val="28527825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b="1" smtClean="0">
                <a:solidFill>
                  <a:schemeClr val="bg1"/>
                </a:solidFill>
                <a:latin typeface="+mn-lt"/>
              </a:rPr>
              <a:t>Paulus </a:t>
            </a:r>
            <a:r>
              <a:rPr lang="en-US" altLang="ko-KR" b="1" err="1">
                <a:solidFill>
                  <a:schemeClr val="bg1"/>
                </a:solidFill>
                <a:latin typeface="+mn-lt"/>
              </a:rPr>
              <a:t>menyunatkan</a:t>
            </a:r>
            <a:r>
              <a:rPr lang="en-US" altLang="ko-KR" b="1">
                <a:solidFill>
                  <a:schemeClr val="bg1"/>
                </a:solidFill>
                <a:latin typeface="+mn-lt"/>
              </a:rPr>
              <a:t> </a:t>
            </a:r>
            <a:r>
              <a:rPr lang="en-US" altLang="ko-KR" b="1" err="1">
                <a:solidFill>
                  <a:schemeClr val="bg1"/>
                </a:solidFill>
                <a:latin typeface="+mn-lt"/>
              </a:rPr>
              <a:t>Timotius</a:t>
            </a:r>
            <a:r>
              <a:rPr lang="en-US" altLang="ko-KR" b="1">
                <a:solidFill>
                  <a:schemeClr val="bg1"/>
                </a:solidFill>
                <a:latin typeface="+mn-lt"/>
              </a:rPr>
              <a:t> </a:t>
            </a:r>
            <a:r>
              <a:rPr lang="en-US" altLang="ko-KR" b="1" err="1">
                <a:solidFill>
                  <a:schemeClr val="bg1"/>
                </a:solidFill>
                <a:latin typeface="+mn-lt"/>
              </a:rPr>
              <a:t>kerana</a:t>
            </a:r>
            <a:r>
              <a:rPr lang="en-US" altLang="ko-KR" b="1">
                <a:solidFill>
                  <a:schemeClr val="bg1"/>
                </a:solidFill>
                <a:latin typeface="+mn-lt"/>
              </a:rPr>
              <a:t> dia seorang </a:t>
            </a:r>
            <a:r>
              <a:rPr lang="en-US" altLang="ko-KR" b="1" smtClean="0">
                <a:solidFill>
                  <a:schemeClr val="bg1"/>
                </a:solidFill>
                <a:latin typeface="+mn-lt"/>
              </a:rPr>
              <a:t>Yahudi </a:t>
            </a:r>
            <a:r>
              <a:rPr lang="en-US" altLang="ko-KR" b="1">
                <a:solidFill>
                  <a:schemeClr val="bg1"/>
                </a:solidFill>
                <a:latin typeface="+mn-lt"/>
              </a:rPr>
              <a:t>(KPR 16: 1-3</a:t>
            </a:r>
            <a:r>
              <a:rPr lang="en-US" altLang="ko-KR" b="1" smtClean="0">
                <a:solidFill>
                  <a:schemeClr val="bg1"/>
                </a:solidFill>
                <a:latin typeface="+mn-lt"/>
              </a:rPr>
              <a:t>).</a:t>
            </a:r>
            <a:br>
              <a:rPr lang="en-US" altLang="ko-KR" b="1" smtClean="0">
                <a:solidFill>
                  <a:schemeClr val="bg1"/>
                </a:solidFill>
                <a:latin typeface="+mn-lt"/>
              </a:rPr>
            </a:br>
            <a:r>
              <a:rPr lang="en-US" altLang="ko-KR" b="1">
                <a:solidFill>
                  <a:schemeClr val="bg1"/>
                </a:solidFill>
              </a:rPr>
              <a:t>Timotius ditahbiskan untuk pelayanan (1 Timotius 4:14, 2 Timotius 1: 6), dia menolong pelayanan Paulus di Troas, Berea, Tesalonika, dan Korintus sebagai serakan dan teman (</a:t>
            </a:r>
            <a:r>
              <a:rPr lang="fi-FI" altLang="ko-KR" b="1">
                <a:solidFill>
                  <a:schemeClr val="bg1"/>
                </a:solidFill>
              </a:rPr>
              <a:t>KPR 16-18, 1 Tesalonika 3: 1-2).</a:t>
            </a:r>
            <a:endParaRPr lang="en-US" b="1">
              <a:solidFill>
                <a:schemeClr val="bg1"/>
              </a:solidFill>
              <a:latin typeface="+mn-lt"/>
            </a:endParaRPr>
          </a:p>
        </p:txBody>
      </p:sp>
    </p:spTree>
    <p:extLst>
      <p:ext uri="{BB962C8B-B14F-4D97-AF65-F5344CB8AC3E}">
        <p14:creationId xmlns:p14="http://schemas.microsoft.com/office/powerpoint/2010/main" val="762867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타원 1"/>
          <p:cNvSpPr/>
          <p:nvPr/>
        </p:nvSpPr>
        <p:spPr>
          <a:xfrm>
            <a:off x="7409468" y="3723589"/>
            <a:ext cx="1216058" cy="970960"/>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754232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altLang="ko-KR" b="1">
                <a:solidFill>
                  <a:schemeClr val="bg1"/>
                </a:solidFill>
              </a:rPr>
              <a:t>Dalam </a:t>
            </a:r>
            <a:r>
              <a:rPr lang="fi-FI" altLang="ko-KR" b="1" smtClean="0">
                <a:solidFill>
                  <a:schemeClr val="bg1"/>
                </a:solidFill>
              </a:rPr>
              <a:t>Perjalanan Pelayanan Misi </a:t>
            </a:r>
            <a:r>
              <a:rPr lang="fi-FI" altLang="ko-KR" b="1">
                <a:solidFill>
                  <a:schemeClr val="bg1"/>
                </a:solidFill>
              </a:rPr>
              <a:t>Paulus yang ketiga, Timotius melayani di Efesus, di Makedonia, dan </a:t>
            </a:r>
            <a:r>
              <a:rPr lang="en-US" altLang="ko-KR" b="1">
                <a:solidFill>
                  <a:schemeClr val="bg1"/>
                </a:solidFill>
              </a:rPr>
              <a:t>di </a:t>
            </a:r>
            <a:r>
              <a:rPr lang="en-US" altLang="ko-KR" b="1" err="1">
                <a:solidFill>
                  <a:schemeClr val="bg1"/>
                </a:solidFill>
              </a:rPr>
              <a:t>Korintus</a:t>
            </a:r>
            <a:r>
              <a:rPr lang="en-US" altLang="ko-KR" b="1">
                <a:solidFill>
                  <a:schemeClr val="bg1"/>
                </a:solidFill>
              </a:rPr>
              <a:t> sebagai </a:t>
            </a:r>
            <a:r>
              <a:rPr lang="en-US" altLang="ko-KR" b="1" err="1">
                <a:solidFill>
                  <a:schemeClr val="bg1"/>
                </a:solidFill>
              </a:rPr>
              <a:t>pengganti</a:t>
            </a:r>
            <a:r>
              <a:rPr lang="en-US" altLang="ko-KR" b="1">
                <a:solidFill>
                  <a:schemeClr val="bg1"/>
                </a:solidFill>
              </a:rPr>
              <a:t> Paulus.</a:t>
            </a:r>
            <a:br>
              <a:rPr lang="en-US" altLang="ko-KR" b="1">
                <a:solidFill>
                  <a:schemeClr val="bg1"/>
                </a:solidFill>
              </a:rPr>
            </a:br>
            <a:r>
              <a:rPr lang="en-US" altLang="ko-KR" b="1">
                <a:solidFill>
                  <a:schemeClr val="bg1"/>
                </a:solidFill>
              </a:rPr>
              <a:t>Semasa Paulus dipenjarakan pertama kali (61-63 T.M.), Timotius tinggal bersama Paulus. </a:t>
            </a:r>
            <a:br>
              <a:rPr lang="en-US" altLang="ko-KR" b="1">
                <a:solidFill>
                  <a:schemeClr val="bg1"/>
                </a:solidFill>
              </a:rPr>
            </a:br>
            <a:r>
              <a:rPr lang="en-US" altLang="ko-KR" b="1">
                <a:solidFill>
                  <a:schemeClr val="bg1"/>
                </a:solidFill>
              </a:rPr>
              <a:t>Dan kemudian </a:t>
            </a:r>
            <a:r>
              <a:rPr lang="en-US" altLang="ko-KR" b="1" smtClean="0">
                <a:solidFill>
                  <a:schemeClr val="bg1"/>
                </a:solidFill>
              </a:rPr>
              <a:t>Timotius </a:t>
            </a:r>
            <a:r>
              <a:rPr lang="en-US" altLang="ko-KR" b="1">
                <a:solidFill>
                  <a:schemeClr val="bg1"/>
                </a:solidFill>
              </a:rPr>
              <a:t>pergi ke Filipi ketika Paulus dibebaskan dari </a:t>
            </a:r>
            <a:r>
              <a:rPr lang="en-US" altLang="ko-KR" b="1" smtClean="0">
                <a:solidFill>
                  <a:schemeClr val="bg1"/>
                </a:solidFill>
              </a:rPr>
              <a:t>penjara Roma </a:t>
            </a:r>
            <a:r>
              <a:rPr lang="en-US" altLang="ko-KR" b="1">
                <a:solidFill>
                  <a:schemeClr val="bg1"/>
                </a:solidFill>
              </a:rPr>
              <a:t>(Filipi </a:t>
            </a:r>
            <a:r>
              <a:rPr lang="en-US" altLang="ko-KR" b="1" smtClean="0">
                <a:solidFill>
                  <a:schemeClr val="bg1"/>
                </a:solidFill>
              </a:rPr>
              <a:t>2:19-23</a:t>
            </a:r>
            <a:r>
              <a:rPr lang="en-US" altLang="ko-KR" b="1">
                <a:solidFill>
                  <a:schemeClr val="bg1"/>
                </a:solidFill>
              </a:rPr>
              <a:t>).</a:t>
            </a:r>
            <a:endParaRPr lang="en-US" b="1">
              <a:solidFill>
                <a:schemeClr val="bg1"/>
              </a:solidFill>
            </a:endParaRPr>
          </a:p>
        </p:txBody>
      </p:sp>
    </p:spTree>
    <p:extLst>
      <p:ext uri="{BB962C8B-B14F-4D97-AF65-F5344CB8AC3E}">
        <p14:creationId xmlns:p14="http://schemas.microsoft.com/office/powerpoint/2010/main" val="11676392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a:solidFill>
                  <a:schemeClr val="bg1"/>
                </a:solidFill>
              </a:rPr>
              <a:t>Paulus </a:t>
            </a:r>
            <a:r>
              <a:rPr lang="en-US" altLang="ko-KR" sz="4800" b="1" err="1">
                <a:solidFill>
                  <a:schemeClr val="bg1"/>
                </a:solidFill>
              </a:rPr>
              <a:t>meninggalkan</a:t>
            </a:r>
            <a:r>
              <a:rPr lang="en-US" altLang="ko-KR" sz="4800" b="1">
                <a:solidFill>
                  <a:schemeClr val="bg1"/>
                </a:solidFill>
              </a:rPr>
              <a:t> </a:t>
            </a:r>
            <a:r>
              <a:rPr lang="en-US" altLang="ko-KR" sz="4800" b="1" err="1">
                <a:solidFill>
                  <a:schemeClr val="bg1"/>
                </a:solidFill>
              </a:rPr>
              <a:t>Timotius</a:t>
            </a:r>
            <a:r>
              <a:rPr lang="en-US" altLang="ko-KR" sz="4800" b="1">
                <a:solidFill>
                  <a:schemeClr val="bg1"/>
                </a:solidFill>
              </a:rPr>
              <a:t> di </a:t>
            </a:r>
            <a:r>
              <a:rPr lang="en-US" altLang="ko-KR" sz="4800" b="1" err="1">
                <a:solidFill>
                  <a:schemeClr val="bg1"/>
                </a:solidFill>
              </a:rPr>
              <a:t>Efesus</a:t>
            </a:r>
            <a:r>
              <a:rPr lang="en-US" altLang="ko-KR" sz="4800" b="1">
                <a:solidFill>
                  <a:schemeClr val="bg1"/>
                </a:solidFill>
              </a:rPr>
              <a:t> untuk </a:t>
            </a:r>
            <a:r>
              <a:rPr lang="en-US" altLang="ko-KR" sz="4800" b="1" err="1">
                <a:solidFill>
                  <a:schemeClr val="bg1"/>
                </a:solidFill>
              </a:rPr>
              <a:t>mengurus</a:t>
            </a:r>
            <a:r>
              <a:rPr lang="en-US" altLang="ko-KR" sz="4800" b="1">
                <a:solidFill>
                  <a:schemeClr val="bg1"/>
                </a:solidFill>
              </a:rPr>
              <a:t> pelayanan gereja, tetapi beberapa </a:t>
            </a:r>
            <a:r>
              <a:rPr lang="en-US" altLang="ko-KR" sz="4800" b="1" err="1">
                <a:solidFill>
                  <a:schemeClr val="bg1"/>
                </a:solidFill>
              </a:rPr>
              <a:t>tahun</a:t>
            </a:r>
            <a:r>
              <a:rPr lang="en-US" altLang="ko-KR" sz="4800" b="1">
                <a:solidFill>
                  <a:schemeClr val="bg1"/>
                </a:solidFill>
              </a:rPr>
              <a:t> kemudian Paulus </a:t>
            </a:r>
            <a:r>
              <a:rPr lang="en-US" altLang="ko-KR" sz="4800" b="1" err="1">
                <a:solidFill>
                  <a:schemeClr val="bg1"/>
                </a:solidFill>
              </a:rPr>
              <a:t>memanggil</a:t>
            </a:r>
            <a:r>
              <a:rPr lang="en-US" altLang="ko-KR" sz="4800" b="1">
                <a:solidFill>
                  <a:schemeClr val="bg1"/>
                </a:solidFill>
              </a:rPr>
              <a:t> </a:t>
            </a:r>
            <a:r>
              <a:rPr lang="en-US" altLang="ko-KR" sz="4800" b="1" err="1">
                <a:solidFill>
                  <a:schemeClr val="bg1"/>
                </a:solidFill>
              </a:rPr>
              <a:t>Timotius</a:t>
            </a:r>
            <a:r>
              <a:rPr lang="en-US" altLang="ko-KR" sz="4800" b="1">
                <a:solidFill>
                  <a:schemeClr val="bg1"/>
                </a:solidFill>
              </a:rPr>
              <a:t> ke Roma (4: 9, 21).</a:t>
            </a:r>
            <a:br>
              <a:rPr lang="en-US" altLang="ko-KR" sz="4800" b="1">
                <a:solidFill>
                  <a:schemeClr val="bg1"/>
                </a:solidFill>
              </a:rPr>
            </a:br>
            <a:r>
              <a:rPr lang="en-US" altLang="ko-KR" sz="4800" b="1" err="1">
                <a:solidFill>
                  <a:schemeClr val="bg1"/>
                </a:solidFill>
              </a:rPr>
              <a:t>Sebab</a:t>
            </a:r>
            <a:r>
              <a:rPr lang="en-US" altLang="ko-KR" sz="4800" b="1">
                <a:solidFill>
                  <a:schemeClr val="bg1"/>
                </a:solidFill>
              </a:rPr>
              <a:t> </a:t>
            </a:r>
            <a:r>
              <a:rPr lang="en-US" altLang="ko-KR" sz="4800" b="1" err="1">
                <a:solidFill>
                  <a:schemeClr val="bg1"/>
                </a:solidFill>
              </a:rPr>
              <a:t>rasul</a:t>
            </a:r>
            <a:r>
              <a:rPr lang="en-US" altLang="ko-KR" sz="4800" b="1">
                <a:solidFill>
                  <a:schemeClr val="bg1"/>
                </a:solidFill>
              </a:rPr>
              <a:t> Paulus </a:t>
            </a:r>
            <a:r>
              <a:rPr lang="en-US" altLang="ko-KR" sz="4800" b="1" err="1">
                <a:solidFill>
                  <a:schemeClr val="bg1"/>
                </a:solidFill>
              </a:rPr>
              <a:t>dipenjarakan</a:t>
            </a:r>
            <a:r>
              <a:rPr lang="en-US" altLang="ko-KR" sz="4800" b="1">
                <a:solidFill>
                  <a:schemeClr val="bg1"/>
                </a:solidFill>
              </a:rPr>
              <a:t> lagi di Roma Yang </a:t>
            </a:r>
            <a:r>
              <a:rPr lang="en-US" altLang="ko-KR" sz="4800" b="1" err="1">
                <a:solidFill>
                  <a:schemeClr val="bg1"/>
                </a:solidFill>
              </a:rPr>
              <a:t>kedua</a:t>
            </a:r>
            <a:r>
              <a:rPr lang="en-US" altLang="ko-KR" sz="4800" b="1">
                <a:solidFill>
                  <a:schemeClr val="bg1"/>
                </a:solidFill>
              </a:rPr>
              <a:t> (67 T.M.), </a:t>
            </a:r>
            <a:r>
              <a:rPr lang="en-US" altLang="ko-KR" sz="4800" b="1" err="1">
                <a:solidFill>
                  <a:schemeClr val="bg1"/>
                </a:solidFill>
              </a:rPr>
              <a:t>menjelang</a:t>
            </a:r>
            <a:r>
              <a:rPr lang="en-US" altLang="ko-KR" sz="4800" b="1">
                <a:solidFill>
                  <a:schemeClr val="bg1"/>
                </a:solidFill>
              </a:rPr>
              <a:t> </a:t>
            </a:r>
            <a:r>
              <a:rPr lang="en-US" altLang="ko-KR" sz="4800" b="1" err="1">
                <a:solidFill>
                  <a:schemeClr val="bg1"/>
                </a:solidFill>
              </a:rPr>
              <a:t>mati</a:t>
            </a:r>
            <a:r>
              <a:rPr lang="en-US" altLang="ko-KR" sz="4800" b="1">
                <a:solidFill>
                  <a:schemeClr val="bg1"/>
                </a:solidFill>
              </a:rPr>
              <a:t> </a:t>
            </a:r>
            <a:r>
              <a:rPr lang="en-US" altLang="ko-KR" sz="4800" b="1" err="1">
                <a:solidFill>
                  <a:schemeClr val="bg1"/>
                </a:solidFill>
              </a:rPr>
              <a:t>syahid</a:t>
            </a:r>
            <a:r>
              <a:rPr lang="en-US" altLang="ko-KR" sz="4800" b="1">
                <a:solidFill>
                  <a:schemeClr val="bg1"/>
                </a:solidFill>
              </a:rPr>
              <a:t> </a:t>
            </a:r>
            <a:r>
              <a:rPr lang="en-US" altLang="ko-KR" sz="4800" b="1" smtClean="0">
                <a:solidFill>
                  <a:schemeClr val="bg1"/>
                </a:solidFill>
              </a:rPr>
              <a:t>Paulus (68 T.M.). </a:t>
            </a:r>
            <a:r>
              <a:rPr lang="en-US" altLang="ko-KR" sz="4800" b="1">
                <a:solidFill>
                  <a:schemeClr val="bg1"/>
                </a:solidFill>
              </a:rPr>
              <a:t/>
            </a:r>
            <a:br>
              <a:rPr lang="en-US" altLang="ko-KR"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13089792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1 </a:t>
            </a:r>
            <a:r>
              <a:rPr lang="en-US" sz="5333" b="1" err="1">
                <a:solidFill>
                  <a:srgbClr val="00B0F0"/>
                </a:solidFill>
              </a:rPr>
              <a:t>Timotius</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rPr>
              <a:t>Paulus </a:t>
            </a:r>
            <a:r>
              <a:rPr lang="en-US" sz="4800" b="1" err="1">
                <a:solidFill>
                  <a:schemeClr val="bg1"/>
                </a:solidFill>
              </a:rPr>
              <a:t>menulis</a:t>
            </a:r>
            <a:r>
              <a:rPr lang="en-US" sz="4800" b="1">
                <a:solidFill>
                  <a:schemeClr val="bg1"/>
                </a:solidFill>
              </a:rPr>
              <a:t> </a:t>
            </a:r>
            <a:r>
              <a:rPr lang="en-US" sz="4800" b="1" err="1">
                <a:solidFill>
                  <a:schemeClr val="bg1"/>
                </a:solidFill>
              </a:rPr>
              <a:t>surat</a:t>
            </a:r>
            <a:r>
              <a:rPr lang="en-US" sz="4800" b="1">
                <a:solidFill>
                  <a:schemeClr val="bg1"/>
                </a:solidFill>
              </a:rPr>
              <a:t> 1 </a:t>
            </a:r>
            <a:r>
              <a:rPr lang="en-US" sz="4800" b="1" err="1">
                <a:solidFill>
                  <a:schemeClr val="bg1"/>
                </a:solidFill>
              </a:rPr>
              <a:t>Timotius</a:t>
            </a:r>
            <a:r>
              <a:rPr lang="en-US" sz="4800" b="1">
                <a:solidFill>
                  <a:schemeClr val="bg1"/>
                </a:solidFill>
              </a:rPr>
              <a:t> di Makedonia pada 62 atau 63 T.M., </a:t>
            </a:r>
            <a:r>
              <a:rPr lang="en-US" sz="4800" b="1" err="1">
                <a:solidFill>
                  <a:schemeClr val="bg1"/>
                </a:solidFill>
              </a:rPr>
              <a:t>ketika</a:t>
            </a:r>
            <a:r>
              <a:rPr lang="en-US" sz="4800" b="1">
                <a:solidFill>
                  <a:schemeClr val="bg1"/>
                </a:solidFill>
              </a:rPr>
              <a:t> </a:t>
            </a:r>
            <a:r>
              <a:rPr lang="en-US" sz="4800" b="1" err="1">
                <a:solidFill>
                  <a:schemeClr val="bg1"/>
                </a:solidFill>
              </a:rPr>
              <a:t>Timotius</a:t>
            </a:r>
            <a:r>
              <a:rPr lang="en-US" sz="4800" b="1">
                <a:solidFill>
                  <a:schemeClr val="bg1"/>
                </a:solidFill>
              </a:rPr>
              <a:t> melayani bukan hanya </a:t>
            </a:r>
            <a:r>
              <a:rPr lang="en-US" sz="4800" b="1" smtClean="0">
                <a:solidFill>
                  <a:schemeClr val="bg1"/>
                </a:solidFill>
              </a:rPr>
              <a:t>jemaah </a:t>
            </a:r>
            <a:r>
              <a:rPr lang="en-US" sz="4800" b="1">
                <a:solidFill>
                  <a:schemeClr val="bg1"/>
                </a:solidFill>
              </a:rPr>
              <a:t>di </a:t>
            </a:r>
            <a:r>
              <a:rPr lang="en-US" sz="4800" b="1" err="1">
                <a:solidFill>
                  <a:schemeClr val="bg1"/>
                </a:solidFill>
              </a:rPr>
              <a:t>Efesus</a:t>
            </a:r>
            <a:r>
              <a:rPr lang="en-US" sz="4800" b="1">
                <a:solidFill>
                  <a:schemeClr val="bg1"/>
                </a:solidFill>
              </a:rPr>
              <a:t>, tetapi </a:t>
            </a:r>
            <a:r>
              <a:rPr lang="en-US" sz="4800" b="1" err="1">
                <a:solidFill>
                  <a:schemeClr val="bg1"/>
                </a:solidFill>
              </a:rPr>
              <a:t>mungkin</a:t>
            </a:r>
            <a:r>
              <a:rPr lang="en-US" sz="4800" b="1">
                <a:solidFill>
                  <a:schemeClr val="bg1"/>
                </a:solidFill>
              </a:rPr>
              <a:t> juga </a:t>
            </a:r>
            <a:r>
              <a:rPr lang="en-US" sz="4800" b="1" smtClean="0">
                <a:solidFill>
                  <a:schemeClr val="bg1"/>
                </a:solidFill>
              </a:rPr>
              <a:t>jemaah </a:t>
            </a:r>
            <a:r>
              <a:rPr lang="en-US" sz="4800" b="1">
                <a:solidFill>
                  <a:schemeClr val="bg1"/>
                </a:solidFill>
              </a:rPr>
              <a:t>di gereja-gereja lain di Asia </a:t>
            </a:r>
            <a:r>
              <a:rPr lang="en-US" sz="4800" b="1" err="1">
                <a:solidFill>
                  <a:schemeClr val="bg1"/>
                </a:solidFill>
              </a:rPr>
              <a:t>kecil</a:t>
            </a:r>
            <a:r>
              <a:rPr lang="en-US" sz="4800" b="1">
                <a:solidFill>
                  <a:schemeClr val="bg1"/>
                </a:solidFill>
              </a:rPr>
              <a:t> sebagai </a:t>
            </a:r>
            <a:r>
              <a:rPr lang="en-US" sz="4800" b="1" err="1">
                <a:solidFill>
                  <a:schemeClr val="bg1"/>
                </a:solidFill>
              </a:rPr>
              <a:t>pengganti</a:t>
            </a:r>
            <a:r>
              <a:rPr lang="en-US" sz="4800" b="1">
                <a:solidFill>
                  <a:schemeClr val="bg1"/>
                </a:solidFill>
              </a:rPr>
              <a:t> Paulus.</a:t>
            </a:r>
          </a:p>
        </p:txBody>
      </p:sp>
    </p:spTree>
    <p:extLst>
      <p:ext uri="{BB962C8B-B14F-4D97-AF65-F5344CB8AC3E}">
        <p14:creationId xmlns:p14="http://schemas.microsoft.com/office/powerpoint/2010/main" val="40380450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직사각형 4"/>
          <p:cNvSpPr/>
          <p:nvPr/>
        </p:nvSpPr>
        <p:spPr>
          <a:xfrm>
            <a:off x="3114510" y="6312049"/>
            <a:ext cx="596297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smtClean="0">
                <a:ln>
                  <a:noFill/>
                </a:ln>
                <a:solidFill>
                  <a:prstClr val="white"/>
                </a:solidFill>
                <a:effectLst/>
                <a:uLnTx/>
                <a:uFillTx/>
                <a:latin typeface="Calibri"/>
                <a:ea typeface="+mn-ea"/>
                <a:cs typeface="+mn-cs"/>
              </a:rPr>
              <a:t>Perjalanan Pelayanan Misi </a:t>
            </a:r>
            <a:r>
              <a:rPr kumimoji="0" lang="fi-FI" sz="2400" b="1" i="0" u="none" strike="noStrike" kern="1200" cap="none" spc="0" normalizeH="0" baseline="0" noProof="0">
                <a:ln>
                  <a:noFill/>
                </a:ln>
                <a:solidFill>
                  <a:prstClr val="white"/>
                </a:solidFill>
                <a:effectLst/>
                <a:uLnTx/>
                <a:uFillTx/>
                <a:latin typeface="Calibri"/>
                <a:ea typeface="+mn-ea"/>
                <a:cs typeface="+mn-cs"/>
              </a:rPr>
              <a:t>Paulus yang </a:t>
            </a:r>
            <a:r>
              <a:rPr kumimoji="0" lang="fi-FI" sz="2400" b="1" i="0" u="none" strike="noStrike" kern="1200" cap="none" spc="0" normalizeH="0" baseline="0" noProof="0" smtClean="0">
                <a:ln>
                  <a:noFill/>
                </a:ln>
                <a:solidFill>
                  <a:prstClr val="white"/>
                </a:solidFill>
                <a:effectLst/>
                <a:uLnTx/>
                <a:uFillTx/>
                <a:latin typeface="Calibri"/>
                <a:ea typeface="+mn-ea"/>
                <a:cs typeface="+mn-cs"/>
              </a:rPr>
              <a:t>Kedua</a:t>
            </a:r>
            <a:endParaRPr kumimoji="0" lang="en-US" sz="2400" b="1" i="0" u="none" strike="noStrike" kern="1200" cap="none" spc="0" normalizeH="0" baseline="0" noProof="0">
              <a:ln>
                <a:noFill/>
              </a:ln>
              <a:solidFill>
                <a:prstClr val="white"/>
              </a:solidFill>
              <a:effectLst/>
              <a:uLnTx/>
              <a:uFillTx/>
              <a:latin typeface="Calibri"/>
              <a:ea typeface="+mn-ea"/>
              <a:cs typeface="+mn-cs"/>
            </a:endParaRPr>
          </a:p>
        </p:txBody>
      </p:sp>
      <p:sp>
        <p:nvSpPr>
          <p:cNvPr id="2" name="타원 1"/>
          <p:cNvSpPr/>
          <p:nvPr/>
        </p:nvSpPr>
        <p:spPr>
          <a:xfrm>
            <a:off x="3307405" y="1284050"/>
            <a:ext cx="3599233" cy="4085617"/>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03635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Surat ini adalah sebagai </a:t>
            </a:r>
            <a:r>
              <a:rPr lang="en-US" sz="4800" b="1" err="1">
                <a:solidFill>
                  <a:schemeClr val="bg1"/>
                </a:solidFill>
              </a:rPr>
              <a:t>panduan</a:t>
            </a:r>
            <a:r>
              <a:rPr lang="en-US" sz="4800" b="1">
                <a:solidFill>
                  <a:schemeClr val="bg1"/>
                </a:solidFill>
              </a:rPr>
              <a:t> </a:t>
            </a:r>
            <a:r>
              <a:rPr lang="en-US" sz="4800" b="1" err="1">
                <a:solidFill>
                  <a:schemeClr val="bg1"/>
                </a:solidFill>
              </a:rPr>
              <a:t>pemimpin</a:t>
            </a:r>
            <a:r>
              <a:rPr lang="en-US" sz="4800" b="1">
                <a:solidFill>
                  <a:schemeClr val="bg1"/>
                </a:solidFill>
              </a:rPr>
              <a:t>, semasa </a:t>
            </a:r>
            <a:r>
              <a:rPr lang="en-US" sz="4800" b="1" err="1">
                <a:solidFill>
                  <a:schemeClr val="bg1"/>
                </a:solidFill>
              </a:rPr>
              <a:t>rasul</a:t>
            </a:r>
            <a:r>
              <a:rPr lang="en-US" sz="4800" b="1">
                <a:solidFill>
                  <a:schemeClr val="bg1"/>
                </a:solidFill>
              </a:rPr>
              <a:t> Paulus tidak </a:t>
            </a:r>
            <a:r>
              <a:rPr lang="en-US" sz="4800" b="1" err="1">
                <a:solidFill>
                  <a:schemeClr val="bg1"/>
                </a:solidFill>
              </a:rPr>
              <a:t>hadir</a:t>
            </a:r>
            <a:r>
              <a:rPr lang="en-US" sz="4800" b="1">
                <a:solidFill>
                  <a:schemeClr val="bg1"/>
                </a:solidFill>
              </a:rPr>
              <a:t> di </a:t>
            </a:r>
            <a:r>
              <a:rPr lang="en-US" sz="4800" b="1" err="1">
                <a:solidFill>
                  <a:schemeClr val="bg1"/>
                </a:solidFill>
              </a:rPr>
              <a:t>sana</a:t>
            </a:r>
            <a:r>
              <a:rPr lang="en-US" sz="4800" b="1">
                <a:solidFill>
                  <a:schemeClr val="bg1"/>
                </a:solidFill>
              </a:rPr>
              <a:t> Makedonia (3: 14-15), dia mendorong </a:t>
            </a:r>
            <a:r>
              <a:rPr lang="en-US" sz="4800" b="1" err="1">
                <a:solidFill>
                  <a:schemeClr val="bg1"/>
                </a:solidFill>
              </a:rPr>
              <a:t>Timotius</a:t>
            </a:r>
            <a:r>
              <a:rPr lang="en-US" sz="4800" b="1">
                <a:solidFill>
                  <a:schemeClr val="bg1"/>
                </a:solidFill>
              </a:rPr>
              <a:t> </a:t>
            </a:r>
            <a:r>
              <a:rPr lang="en-US" sz="4800" b="1" err="1">
                <a:solidFill>
                  <a:schemeClr val="bg1"/>
                </a:solidFill>
              </a:rPr>
              <a:t>supaya</a:t>
            </a:r>
            <a:r>
              <a:rPr lang="en-US" sz="4800" b="1">
                <a:solidFill>
                  <a:schemeClr val="bg1"/>
                </a:solidFill>
              </a:rPr>
              <a:t> dia </a:t>
            </a:r>
            <a:r>
              <a:rPr lang="en-US" sz="4800" b="1" err="1">
                <a:solidFill>
                  <a:schemeClr val="bg1"/>
                </a:solidFill>
              </a:rPr>
              <a:t>menjaga</a:t>
            </a:r>
            <a:r>
              <a:rPr lang="en-US" sz="4800" b="1">
                <a:solidFill>
                  <a:schemeClr val="bg1"/>
                </a:solidFill>
              </a:rPr>
              <a:t> gereja-gereja dengan </a:t>
            </a:r>
            <a:r>
              <a:rPr lang="en-US" sz="4800" b="1" err="1">
                <a:solidFill>
                  <a:schemeClr val="bg1"/>
                </a:solidFill>
              </a:rPr>
              <a:t>penuh</a:t>
            </a:r>
            <a:r>
              <a:rPr lang="en-US" sz="4800" b="1">
                <a:solidFill>
                  <a:schemeClr val="bg1"/>
                </a:solidFill>
              </a:rPr>
              <a:t> </a:t>
            </a:r>
            <a:r>
              <a:rPr lang="en-US" sz="4800" b="1" err="1">
                <a:solidFill>
                  <a:schemeClr val="bg1"/>
                </a:solidFill>
              </a:rPr>
              <a:t>tanggungjawab</a:t>
            </a:r>
            <a:r>
              <a:rPr lang="en-US" sz="4800" b="1">
                <a:solidFill>
                  <a:schemeClr val="bg1"/>
                </a:solidFill>
              </a:rPr>
              <a:t>.</a:t>
            </a:r>
            <a:br>
              <a:rPr lang="en-US" sz="4800" b="1">
                <a:solidFill>
                  <a:schemeClr val="bg1"/>
                </a:solidFill>
              </a:rPr>
            </a:br>
            <a:r>
              <a:rPr lang="en-US" sz="4800" b="1">
                <a:solidFill>
                  <a:schemeClr val="bg1"/>
                </a:solidFill>
              </a:rPr>
              <a:t>Paulus </a:t>
            </a:r>
            <a:r>
              <a:rPr lang="en-US" sz="4800" b="1" smtClean="0">
                <a:solidFill>
                  <a:schemeClr val="bg1"/>
                </a:solidFill>
              </a:rPr>
              <a:t>menggalakkan </a:t>
            </a:r>
            <a:r>
              <a:rPr lang="en-US" sz="4800" b="1">
                <a:solidFill>
                  <a:schemeClr val="bg1"/>
                </a:solidFill>
              </a:rPr>
              <a:t>dan </a:t>
            </a:r>
            <a:r>
              <a:rPr lang="en-US" sz="4800" b="1" err="1">
                <a:solidFill>
                  <a:schemeClr val="bg1"/>
                </a:solidFill>
              </a:rPr>
              <a:t>menasihati</a:t>
            </a:r>
            <a:r>
              <a:rPr lang="en-US" sz="4800" b="1">
                <a:solidFill>
                  <a:schemeClr val="bg1"/>
                </a:solidFill>
              </a:rPr>
              <a:t> </a:t>
            </a:r>
            <a:r>
              <a:rPr lang="en-US" sz="4800" b="1" err="1">
                <a:solidFill>
                  <a:schemeClr val="bg1"/>
                </a:solidFill>
              </a:rPr>
              <a:t>Timotius</a:t>
            </a:r>
            <a:r>
              <a:rPr lang="en-US" sz="4800" b="1">
                <a:solidFill>
                  <a:schemeClr val="bg1"/>
                </a:solidFill>
              </a:rPr>
              <a:t> </a:t>
            </a:r>
            <a:r>
              <a:rPr lang="en-US" sz="4800" b="1" err="1">
                <a:solidFill>
                  <a:schemeClr val="bg1"/>
                </a:solidFill>
              </a:rPr>
              <a:t>supaya</a:t>
            </a:r>
            <a:r>
              <a:rPr lang="en-US" sz="4800" b="1">
                <a:solidFill>
                  <a:schemeClr val="bg1"/>
                </a:solidFill>
              </a:rPr>
              <a:t> dia memberikan</a:t>
            </a:r>
          </a:p>
        </p:txBody>
      </p:sp>
    </p:spTree>
    <p:extLst>
      <p:ext uri="{BB962C8B-B14F-4D97-AF65-F5344CB8AC3E}">
        <p14:creationId xmlns:p14="http://schemas.microsoft.com/office/powerpoint/2010/main" val="17827554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teladan</a:t>
            </a:r>
            <a:r>
              <a:rPr lang="en-US" sz="4800" b="1">
                <a:solidFill>
                  <a:schemeClr val="bg1"/>
                </a:solidFill>
              </a:rPr>
              <a:t> bagi orang lain, </a:t>
            </a:r>
            <a:r>
              <a:rPr lang="en-US" sz="4800" b="1" err="1">
                <a:solidFill>
                  <a:schemeClr val="bg1"/>
                </a:solidFill>
              </a:rPr>
              <a:t>menggunakan</a:t>
            </a:r>
            <a:r>
              <a:rPr lang="en-US" sz="4800" b="1">
                <a:solidFill>
                  <a:schemeClr val="bg1"/>
                </a:solidFill>
              </a:rPr>
              <a:t> </a:t>
            </a:r>
            <a:r>
              <a:rPr lang="en-US" sz="4800" b="1" err="1">
                <a:solidFill>
                  <a:schemeClr val="bg1"/>
                </a:solidFill>
              </a:rPr>
              <a:t>karunia</a:t>
            </a:r>
            <a:r>
              <a:rPr lang="en-US" sz="4800" b="1">
                <a:solidFill>
                  <a:schemeClr val="bg1"/>
                </a:solidFill>
              </a:rPr>
              <a:t> </a:t>
            </a:r>
            <a:r>
              <a:rPr lang="en-US" sz="4800" b="1" err="1">
                <a:solidFill>
                  <a:schemeClr val="bg1"/>
                </a:solidFill>
              </a:rPr>
              <a:t>rohani</a:t>
            </a:r>
            <a:r>
              <a:rPr lang="en-US" sz="4800" b="1">
                <a:solidFill>
                  <a:schemeClr val="bg1"/>
                </a:solidFill>
              </a:rPr>
              <a:t>, dan juga '</a:t>
            </a:r>
            <a:r>
              <a:rPr lang="en-US" sz="4800" b="1" err="1">
                <a:solidFill>
                  <a:schemeClr val="bg1"/>
                </a:solidFill>
              </a:rPr>
              <a:t>memperjuangkan</a:t>
            </a:r>
            <a:r>
              <a:rPr lang="en-US" sz="4800" b="1">
                <a:solidFill>
                  <a:schemeClr val="bg1"/>
                </a:solidFill>
              </a:rPr>
              <a:t> </a:t>
            </a:r>
            <a:r>
              <a:rPr lang="en-US" sz="4800" b="1" err="1">
                <a:solidFill>
                  <a:schemeClr val="bg1"/>
                </a:solidFill>
              </a:rPr>
              <a:t>pertandingan</a:t>
            </a:r>
            <a:r>
              <a:rPr lang="en-US" sz="4800" b="1">
                <a:solidFill>
                  <a:schemeClr val="bg1"/>
                </a:solidFill>
              </a:rPr>
              <a:t> </a:t>
            </a:r>
            <a:r>
              <a:rPr lang="en-US" sz="4800" b="1" err="1">
                <a:solidFill>
                  <a:schemeClr val="bg1"/>
                </a:solidFill>
              </a:rPr>
              <a:t>iman</a:t>
            </a:r>
            <a:r>
              <a:rPr lang="en-US" sz="4800" b="1">
                <a:solidFill>
                  <a:schemeClr val="bg1"/>
                </a:solidFill>
              </a:rPr>
              <a:t> yang benar' (6:12, 1:18, 4: 12-16, 6:20).</a:t>
            </a:r>
            <a:br>
              <a:rPr lang="en-US" sz="4800" b="1">
                <a:solidFill>
                  <a:schemeClr val="bg1"/>
                </a:solidFill>
              </a:rPr>
            </a:br>
            <a:r>
              <a:rPr lang="en-US" sz="4800" b="1" err="1">
                <a:solidFill>
                  <a:schemeClr val="bg1"/>
                </a:solidFill>
              </a:rPr>
              <a:t>Memperjuangkan</a:t>
            </a:r>
            <a:r>
              <a:rPr lang="en-US" sz="4800" b="1">
                <a:solidFill>
                  <a:schemeClr val="bg1"/>
                </a:solidFill>
              </a:rPr>
              <a:t> </a:t>
            </a:r>
            <a:r>
              <a:rPr lang="en-US" sz="4800" b="1" err="1">
                <a:solidFill>
                  <a:schemeClr val="bg1"/>
                </a:solidFill>
              </a:rPr>
              <a:t>ajaran</a:t>
            </a:r>
            <a:r>
              <a:rPr lang="en-US" sz="4800" b="1">
                <a:solidFill>
                  <a:schemeClr val="bg1"/>
                </a:solidFill>
              </a:rPr>
              <a:t> lain dengan </a:t>
            </a:r>
            <a:r>
              <a:rPr lang="en-US" sz="4800" b="1" err="1">
                <a:solidFill>
                  <a:schemeClr val="bg1"/>
                </a:solidFill>
              </a:rPr>
              <a:t>ajaran</a:t>
            </a:r>
            <a:r>
              <a:rPr lang="en-US" sz="4800" b="1">
                <a:solidFill>
                  <a:schemeClr val="bg1"/>
                </a:solidFill>
              </a:rPr>
              <a:t> </a:t>
            </a:r>
            <a:r>
              <a:rPr lang="en-US" sz="4800" b="1" smtClean="0">
                <a:solidFill>
                  <a:schemeClr val="bg1"/>
                </a:solidFill>
              </a:rPr>
              <a:t>yang </a:t>
            </a:r>
            <a:r>
              <a:rPr lang="en-US" sz="4800" b="1">
                <a:solidFill>
                  <a:schemeClr val="bg1"/>
                </a:solidFill>
              </a:rPr>
              <a:t>benar.</a:t>
            </a:r>
            <a:br>
              <a:rPr lang="en-US" sz="4800" b="1">
                <a:solidFill>
                  <a:schemeClr val="bg1"/>
                </a:solidFill>
              </a:rPr>
            </a:br>
            <a:r>
              <a:rPr lang="en-US" sz="4800" b="1" err="1">
                <a:solidFill>
                  <a:schemeClr val="bg1"/>
                </a:solidFill>
              </a:rPr>
              <a:t>Melengkapi</a:t>
            </a:r>
            <a:r>
              <a:rPr lang="en-US" sz="4800" b="1">
                <a:solidFill>
                  <a:schemeClr val="bg1"/>
                </a:solidFill>
              </a:rPr>
              <a:t> </a:t>
            </a:r>
            <a:r>
              <a:rPr lang="en-US" sz="4800" b="1" err="1">
                <a:solidFill>
                  <a:schemeClr val="bg1"/>
                </a:solidFill>
              </a:rPr>
              <a:t>penggembalaan</a:t>
            </a:r>
            <a:r>
              <a:rPr lang="en-US" sz="4800" b="1">
                <a:solidFill>
                  <a:schemeClr val="bg1"/>
                </a:solidFill>
              </a:rPr>
              <a:t> yang </a:t>
            </a:r>
            <a:r>
              <a:rPr lang="en-US" sz="4800" b="1" err="1">
                <a:solidFill>
                  <a:schemeClr val="bg1"/>
                </a:solidFill>
              </a:rPr>
              <a:t>berkualiti</a:t>
            </a:r>
            <a:r>
              <a:rPr lang="en-US" sz="4800" b="1">
                <a:solidFill>
                  <a:schemeClr val="bg1"/>
                </a:solidFill>
              </a:rPr>
              <a:t>.</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24792105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Mengajar</a:t>
            </a:r>
            <a:r>
              <a:rPr lang="en-US" sz="4800" b="1">
                <a:solidFill>
                  <a:schemeClr val="bg1"/>
                </a:solidFill>
              </a:rPr>
              <a:t> </a:t>
            </a:r>
            <a:r>
              <a:rPr lang="en-US" sz="4800" b="1" err="1">
                <a:solidFill>
                  <a:schemeClr val="bg1"/>
                </a:solidFill>
              </a:rPr>
              <a:t>Firman</a:t>
            </a:r>
            <a:r>
              <a:rPr lang="en-US" sz="4800" b="1">
                <a:solidFill>
                  <a:schemeClr val="bg1"/>
                </a:solidFill>
              </a:rPr>
              <a:t> Tuhan.</a:t>
            </a:r>
            <a:br>
              <a:rPr lang="en-US" sz="4800" b="1">
                <a:solidFill>
                  <a:schemeClr val="bg1"/>
                </a:solidFill>
              </a:rPr>
            </a:br>
            <a:r>
              <a:rPr lang="en-US" sz="4800" b="1">
                <a:solidFill>
                  <a:schemeClr val="bg1"/>
                </a:solidFill>
              </a:rPr>
              <a:t>Mendorong </a:t>
            </a:r>
            <a:r>
              <a:rPr lang="en-US" sz="4800" b="1" err="1">
                <a:solidFill>
                  <a:schemeClr val="bg1"/>
                </a:solidFill>
              </a:rPr>
              <a:t>tingkah</a:t>
            </a:r>
            <a:r>
              <a:rPr lang="en-US" sz="4800" b="1">
                <a:solidFill>
                  <a:schemeClr val="bg1"/>
                </a:solidFill>
              </a:rPr>
              <a:t> </a:t>
            </a:r>
            <a:r>
              <a:rPr lang="en-US" sz="4800" b="1" err="1">
                <a:solidFill>
                  <a:schemeClr val="bg1"/>
                </a:solidFill>
              </a:rPr>
              <a:t>laku</a:t>
            </a:r>
            <a:r>
              <a:rPr lang="en-US" sz="4800" b="1">
                <a:solidFill>
                  <a:schemeClr val="bg1"/>
                </a:solidFill>
              </a:rPr>
              <a:t> orang Kristian.</a:t>
            </a:r>
            <a:br>
              <a:rPr lang="en-US" sz="4800" b="1">
                <a:solidFill>
                  <a:schemeClr val="bg1"/>
                </a:solidFill>
              </a:rPr>
            </a:br>
            <a:r>
              <a:rPr lang="en-US" sz="4800" b="1">
                <a:solidFill>
                  <a:srgbClr val="FF0000"/>
                </a:solidFill>
              </a:rPr>
              <a:t>#. </a:t>
            </a:r>
            <a:r>
              <a:rPr lang="fi-FI" sz="4800" b="1">
                <a:solidFill>
                  <a:srgbClr val="FF0000"/>
                </a:solidFill>
              </a:rPr>
              <a:t>Komitmen Paulus </a:t>
            </a:r>
            <a:r>
              <a:rPr lang="fi-FI" sz="4800" b="1">
                <a:solidFill>
                  <a:schemeClr val="bg1"/>
                </a:solidFill>
              </a:rPr>
              <a:t/>
            </a:r>
            <a:br>
              <a:rPr lang="fi-FI" sz="4800" b="1">
                <a:solidFill>
                  <a:schemeClr val="bg1"/>
                </a:solidFill>
              </a:rPr>
            </a:br>
            <a:r>
              <a:rPr lang="fi-FI" sz="4800" b="1">
                <a:solidFill>
                  <a:schemeClr val="bg1"/>
                </a:solidFill>
              </a:rPr>
              <a:t>1. Tentang Ajaran Doktrin (Fasal 1)</a:t>
            </a:r>
            <a:br>
              <a:rPr lang="fi-FI" sz="4800" b="1">
                <a:solidFill>
                  <a:schemeClr val="bg1"/>
                </a:solidFill>
              </a:rPr>
            </a:br>
            <a:r>
              <a:rPr lang="fi-FI" sz="4800" b="1">
                <a:solidFill>
                  <a:schemeClr val="bg1"/>
                </a:solidFill>
              </a:rPr>
              <a:t>2. Tentang Ibadah Umum (Fasal 2-3)</a:t>
            </a:r>
            <a:br>
              <a:rPr lang="fi-FI" sz="4800" b="1">
                <a:solidFill>
                  <a:schemeClr val="bg1"/>
                </a:solidFill>
              </a:rPr>
            </a:br>
            <a:r>
              <a:rPr lang="fi-FI" sz="4800" b="1">
                <a:solidFill>
                  <a:schemeClr val="bg1"/>
                </a:solidFill>
              </a:rPr>
              <a:t>3. Tentang guru yang palsu (Fasal 4)</a:t>
            </a:r>
            <a:br>
              <a:rPr lang="fi-FI" sz="4800" b="1">
                <a:solidFill>
                  <a:schemeClr val="bg1"/>
                </a:solidFill>
              </a:rPr>
            </a:br>
            <a:r>
              <a:rPr lang="fi-FI" sz="4800" b="1">
                <a:solidFill>
                  <a:schemeClr val="bg1"/>
                </a:solidFill>
              </a:rPr>
              <a:t>4. Tentang pemerintahan gereja (fasal 5)</a:t>
            </a:r>
            <a:br>
              <a:rPr lang="fi-FI" sz="4800" b="1">
                <a:solidFill>
                  <a:schemeClr val="bg1"/>
                </a:solidFill>
              </a:rPr>
            </a:br>
            <a:r>
              <a:rPr lang="fi-FI" sz="4800" b="1">
                <a:solidFill>
                  <a:schemeClr val="bg1"/>
                </a:solidFill>
              </a:rPr>
              <a:t>5. Tentang Motif Gembala (Fasal 6)</a:t>
            </a:r>
            <a:r>
              <a:rPr lang="en-US" sz="4800" b="1">
                <a:solidFill>
                  <a:schemeClr val="bg1"/>
                </a:solidFill>
              </a:rPr>
              <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6196881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err="1">
                <a:solidFill>
                  <a:schemeClr val="bg1"/>
                </a:solidFill>
              </a:rPr>
              <a:t>Ayat-ayat</a:t>
            </a:r>
            <a:r>
              <a:rPr lang="en-US" altLang="ko-KR" sz="4800" b="1">
                <a:solidFill>
                  <a:schemeClr val="bg1"/>
                </a:solidFill>
              </a:rPr>
              <a:t> </a:t>
            </a:r>
            <a:r>
              <a:rPr lang="en-US" altLang="ko-KR" sz="4800" b="1" err="1">
                <a:solidFill>
                  <a:schemeClr val="bg1"/>
                </a:solidFill>
              </a:rPr>
              <a:t>utamanya</a:t>
            </a:r>
            <a:r>
              <a:rPr lang="en-US" altLang="ko-KR" sz="4800" b="1">
                <a:solidFill>
                  <a:schemeClr val="bg1"/>
                </a:solidFill>
              </a:rPr>
              <a:t> adalah 3:15-16 (</a:t>
            </a:r>
            <a:r>
              <a:rPr lang="en-US" altLang="ko-KR" sz="4800" b="1" smtClean="0">
                <a:solidFill>
                  <a:schemeClr val="bg1"/>
                </a:solidFill>
              </a:rPr>
              <a:t>jemaah </a:t>
            </a:r>
            <a:r>
              <a:rPr lang="en-US" altLang="ko-KR" sz="4800" b="1">
                <a:solidFill>
                  <a:schemeClr val="bg1"/>
                </a:solidFill>
              </a:rPr>
              <a:t>dari Allah yang hidup, </a:t>
            </a:r>
            <a:r>
              <a:rPr lang="en-US" altLang="ko-KR" sz="4800" b="1" err="1">
                <a:solidFill>
                  <a:schemeClr val="bg1"/>
                </a:solidFill>
              </a:rPr>
              <a:t>tiang</a:t>
            </a:r>
            <a:r>
              <a:rPr lang="en-US" altLang="ko-KR" sz="4800" b="1">
                <a:solidFill>
                  <a:schemeClr val="bg1"/>
                </a:solidFill>
              </a:rPr>
              <a:t> </a:t>
            </a:r>
            <a:r>
              <a:rPr lang="en-US" altLang="ko-KR" sz="4800" b="1" err="1">
                <a:solidFill>
                  <a:schemeClr val="bg1"/>
                </a:solidFill>
              </a:rPr>
              <a:t>penopang</a:t>
            </a:r>
            <a:r>
              <a:rPr lang="en-US" altLang="ko-KR" sz="4800" b="1">
                <a:solidFill>
                  <a:schemeClr val="bg1"/>
                </a:solidFill>
              </a:rPr>
              <a:t> dan dasar kebenaran. </a:t>
            </a:r>
            <a:r>
              <a:rPr lang="en-US" altLang="ko-KR" sz="4800" b="1" smtClean="0">
                <a:solidFill>
                  <a:schemeClr val="bg1"/>
                </a:solidFill>
              </a:rPr>
              <a:t/>
            </a:r>
            <a:br>
              <a:rPr lang="en-US" altLang="ko-KR" sz="4800" b="1" smtClean="0">
                <a:solidFill>
                  <a:schemeClr val="bg1"/>
                </a:solidFill>
              </a:rPr>
            </a:br>
            <a:r>
              <a:rPr lang="en-US" altLang="ko-KR" sz="4800" b="1">
                <a:solidFill>
                  <a:schemeClr val="bg1"/>
                </a:solidFill>
              </a:rPr>
              <a:t>S</a:t>
            </a:r>
            <a:r>
              <a:rPr lang="en-US" altLang="ko-KR" sz="4800" b="1" smtClean="0">
                <a:solidFill>
                  <a:schemeClr val="bg1"/>
                </a:solidFill>
              </a:rPr>
              <a:t>esungguhnya </a:t>
            </a:r>
            <a:r>
              <a:rPr lang="en-US" altLang="ko-KR" sz="4800" b="1" err="1">
                <a:solidFill>
                  <a:schemeClr val="bg1"/>
                </a:solidFill>
              </a:rPr>
              <a:t>agunglah</a:t>
            </a:r>
            <a:r>
              <a:rPr lang="en-US" altLang="ko-KR" sz="4800" b="1">
                <a:solidFill>
                  <a:schemeClr val="bg1"/>
                </a:solidFill>
              </a:rPr>
              <a:t> </a:t>
            </a:r>
            <a:r>
              <a:rPr lang="en-US" altLang="ko-KR" sz="4800" b="1" err="1">
                <a:solidFill>
                  <a:schemeClr val="bg1"/>
                </a:solidFill>
              </a:rPr>
              <a:t>rahasia</a:t>
            </a:r>
            <a:r>
              <a:rPr lang="en-US" altLang="ko-KR" sz="4800" b="1">
                <a:solidFill>
                  <a:schemeClr val="bg1"/>
                </a:solidFill>
              </a:rPr>
              <a:t> </a:t>
            </a:r>
            <a:r>
              <a:rPr lang="en-US" altLang="ko-KR" sz="4800" b="1" err="1">
                <a:solidFill>
                  <a:schemeClr val="bg1"/>
                </a:solidFill>
              </a:rPr>
              <a:t>ibadah</a:t>
            </a:r>
            <a:r>
              <a:rPr lang="en-US" altLang="ko-KR" sz="4800" b="1">
                <a:solidFill>
                  <a:schemeClr val="bg1"/>
                </a:solidFill>
              </a:rPr>
              <a:t> kita), 6:11-12 (Untuk </a:t>
            </a:r>
            <a:r>
              <a:rPr lang="en-US" altLang="ko-KR" sz="4800" b="1" err="1">
                <a:solidFill>
                  <a:schemeClr val="bg1"/>
                </a:solidFill>
              </a:rPr>
              <a:t>itulah</a:t>
            </a:r>
            <a:r>
              <a:rPr lang="en-US" altLang="ko-KR" sz="4800" b="1">
                <a:solidFill>
                  <a:schemeClr val="bg1"/>
                </a:solidFill>
              </a:rPr>
              <a:t> </a:t>
            </a:r>
            <a:r>
              <a:rPr lang="en-US" altLang="ko-KR" sz="4800" b="1" err="1">
                <a:solidFill>
                  <a:schemeClr val="bg1"/>
                </a:solidFill>
              </a:rPr>
              <a:t>engkau</a:t>
            </a:r>
            <a:r>
              <a:rPr lang="en-US" altLang="ko-KR" sz="4800" b="1">
                <a:solidFill>
                  <a:schemeClr val="bg1"/>
                </a:solidFill>
              </a:rPr>
              <a:t> telah </a:t>
            </a:r>
            <a:r>
              <a:rPr lang="en-US" altLang="ko-KR" sz="4800" b="1" err="1">
                <a:solidFill>
                  <a:schemeClr val="bg1"/>
                </a:solidFill>
              </a:rPr>
              <a:t>dipanggil</a:t>
            </a:r>
            <a:r>
              <a:rPr lang="en-US" altLang="ko-KR" sz="4800" b="1">
                <a:solidFill>
                  <a:schemeClr val="bg1"/>
                </a:solidFill>
              </a:rPr>
              <a:t> dan telah </a:t>
            </a:r>
            <a:r>
              <a:rPr lang="en-US" altLang="ko-KR" sz="4800" b="1" err="1">
                <a:solidFill>
                  <a:schemeClr val="bg1"/>
                </a:solidFill>
              </a:rPr>
              <a:t>engkau</a:t>
            </a:r>
            <a:r>
              <a:rPr lang="en-US" altLang="ko-KR" sz="4800" b="1">
                <a:solidFill>
                  <a:schemeClr val="bg1"/>
                </a:solidFill>
              </a:rPr>
              <a:t> </a:t>
            </a:r>
            <a:r>
              <a:rPr lang="en-US" altLang="ko-KR" sz="4800" b="1" err="1">
                <a:solidFill>
                  <a:schemeClr val="bg1"/>
                </a:solidFill>
              </a:rPr>
              <a:t>ikrarkan</a:t>
            </a:r>
            <a:r>
              <a:rPr lang="en-US" altLang="ko-KR" sz="4800" b="1">
                <a:solidFill>
                  <a:schemeClr val="bg1"/>
                </a:solidFill>
              </a:rPr>
              <a:t> </a:t>
            </a:r>
            <a:r>
              <a:rPr lang="en-US" altLang="ko-KR" sz="4800" b="1" err="1">
                <a:solidFill>
                  <a:schemeClr val="bg1"/>
                </a:solidFill>
              </a:rPr>
              <a:t>ikrar</a:t>
            </a:r>
            <a:r>
              <a:rPr lang="en-US" altLang="ko-KR" sz="4800" b="1">
                <a:solidFill>
                  <a:schemeClr val="bg1"/>
                </a:solidFill>
              </a:rPr>
              <a:t> yang benar di </a:t>
            </a:r>
            <a:r>
              <a:rPr lang="en-US" altLang="ko-KR" sz="4800" b="1" err="1">
                <a:solidFill>
                  <a:schemeClr val="bg1"/>
                </a:solidFill>
              </a:rPr>
              <a:t>depan</a:t>
            </a:r>
            <a:r>
              <a:rPr lang="en-US" altLang="ko-KR" sz="4800" b="1">
                <a:solidFill>
                  <a:schemeClr val="bg1"/>
                </a:solidFill>
              </a:rPr>
              <a:t> banyak </a:t>
            </a:r>
            <a:r>
              <a:rPr lang="en-US" altLang="ko-KR" sz="4800" b="1" err="1">
                <a:solidFill>
                  <a:schemeClr val="bg1"/>
                </a:solidFill>
              </a:rPr>
              <a:t>saksi</a:t>
            </a:r>
            <a:r>
              <a:rPr lang="en-US" altLang="ko-KR" sz="4800" b="1">
                <a:solidFill>
                  <a:schemeClr val="bg1"/>
                </a:solidFill>
              </a:rPr>
              <a:t>.). </a:t>
            </a:r>
            <a:br>
              <a:rPr lang="en-US" altLang="ko-KR" sz="4800" b="1">
                <a:solidFill>
                  <a:schemeClr val="bg1"/>
                </a:solidFill>
              </a:rPr>
            </a:br>
            <a:r>
              <a:rPr lang="en-US" altLang="ko-KR" sz="4800" b="1" err="1">
                <a:solidFill>
                  <a:schemeClr val="bg1"/>
                </a:solidFill>
              </a:rPr>
              <a:t>Fasal</a:t>
            </a:r>
            <a:r>
              <a:rPr lang="en-US" altLang="ko-KR" sz="4800" b="1">
                <a:solidFill>
                  <a:schemeClr val="bg1"/>
                </a:solidFill>
              </a:rPr>
              <a:t> </a:t>
            </a:r>
            <a:r>
              <a:rPr lang="en-US" altLang="ko-KR" sz="4800" b="1" err="1">
                <a:solidFill>
                  <a:schemeClr val="bg1"/>
                </a:solidFill>
              </a:rPr>
              <a:t>Intinya</a:t>
            </a:r>
            <a:r>
              <a:rPr lang="en-US" altLang="ko-KR" sz="4800" b="1">
                <a:solidFill>
                  <a:schemeClr val="bg1"/>
                </a:solidFill>
              </a:rPr>
              <a:t> adalah </a:t>
            </a:r>
            <a:r>
              <a:rPr lang="en-US" altLang="ko-KR" sz="4800" b="1" err="1">
                <a:solidFill>
                  <a:schemeClr val="bg1"/>
                </a:solidFill>
              </a:rPr>
              <a:t>Fasal</a:t>
            </a:r>
            <a:r>
              <a:rPr lang="en-US" altLang="ko-KR" sz="4800" b="1">
                <a:solidFill>
                  <a:schemeClr val="bg1"/>
                </a:solidFill>
              </a:rPr>
              <a:t> 3.</a:t>
            </a:r>
            <a:r>
              <a:rPr lang="en-US" sz="4800" b="1">
                <a:solidFill>
                  <a:schemeClr val="bg1"/>
                </a:solidFill>
              </a:rPr>
              <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33530590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1 </a:t>
            </a:r>
            <a:r>
              <a:rPr lang="en-US" sz="5333" b="1" err="1">
                <a:solidFill>
                  <a:srgbClr val="FFFF00"/>
                </a:solidFill>
              </a:rPr>
              <a:t>Timotius</a:t>
            </a:r>
            <a:r>
              <a:rPr lang="en-US" sz="5333" b="1">
                <a:solidFill>
                  <a:srgbClr val="FF0000"/>
                </a:solidFill>
              </a:rPr>
              <a:t/>
            </a:r>
            <a:br>
              <a:rPr lang="en-US" sz="5333" b="1">
                <a:solidFill>
                  <a:srgbClr val="FF0000"/>
                </a:solidFill>
              </a:rPr>
            </a:br>
            <a:r>
              <a:rPr lang="fi-FI" b="1">
                <a:solidFill>
                  <a:schemeClr val="bg1"/>
                </a:solidFill>
              </a:rPr>
              <a:t>Pengajaran mengenai kehidupan </a:t>
            </a:r>
            <a:r>
              <a:rPr lang="fi-FI" b="1" smtClean="0">
                <a:solidFill>
                  <a:schemeClr val="bg1"/>
                </a:solidFill>
              </a:rPr>
              <a:t>jemaah </a:t>
            </a:r>
            <a:r>
              <a:rPr lang="fi-FI" b="1">
                <a:solidFill>
                  <a:schemeClr val="bg1"/>
                </a:solidFill>
              </a:rPr>
              <a:t>(1:1-3:13)</a:t>
            </a:r>
            <a:br>
              <a:rPr lang="fi-FI" b="1">
                <a:solidFill>
                  <a:schemeClr val="bg1"/>
                </a:solidFill>
              </a:rPr>
            </a:br>
            <a:r>
              <a:rPr lang="fi-FI" b="1" smtClean="0">
                <a:solidFill>
                  <a:schemeClr val="bg1"/>
                </a:solidFill>
              </a:rPr>
              <a:t>Iman </a:t>
            </a:r>
            <a:r>
              <a:rPr lang="fi-FI" b="1">
                <a:solidFill>
                  <a:schemeClr val="bg1"/>
                </a:solidFill>
              </a:rPr>
              <a:t>yang benar dan peringatan tentang ajaran palsu (</a:t>
            </a:r>
            <a:r>
              <a:rPr lang="fi-FI" b="1" smtClean="0">
                <a:solidFill>
                  <a:schemeClr val="bg1"/>
                </a:solidFill>
              </a:rPr>
              <a:t>3:14-4:5</a:t>
            </a:r>
            <a:r>
              <a:rPr lang="fi-FI" b="1">
                <a:solidFill>
                  <a:schemeClr val="bg1"/>
                </a:solidFill>
              </a:rPr>
              <a:t>)</a:t>
            </a:r>
            <a:br>
              <a:rPr lang="fi-FI" b="1">
                <a:solidFill>
                  <a:schemeClr val="bg1"/>
                </a:solidFill>
              </a:rPr>
            </a:br>
            <a:r>
              <a:rPr lang="fi-FI" b="1" smtClean="0">
                <a:solidFill>
                  <a:schemeClr val="bg1"/>
                </a:solidFill>
              </a:rPr>
              <a:t>Nasihat </a:t>
            </a:r>
            <a:r>
              <a:rPr lang="fi-FI" b="1">
                <a:solidFill>
                  <a:schemeClr val="bg1"/>
                </a:solidFill>
              </a:rPr>
              <a:t>kepada Timotius dan pemimpin </a:t>
            </a:r>
            <a:r>
              <a:rPr lang="fi-FI" b="1" smtClean="0">
                <a:solidFill>
                  <a:schemeClr val="bg1"/>
                </a:solidFill>
              </a:rPr>
              <a:t>jemaah </a:t>
            </a:r>
            <a:r>
              <a:rPr lang="fi-FI" b="1">
                <a:solidFill>
                  <a:schemeClr val="bg1"/>
                </a:solidFill>
              </a:rPr>
              <a:t>lainnya (4:6-6:21)</a:t>
            </a:r>
            <a:endParaRPr lang="en-US" sz="4267" b="1">
              <a:solidFill>
                <a:schemeClr val="bg1"/>
              </a:solidFill>
            </a:endParaRPr>
          </a:p>
        </p:txBody>
      </p:sp>
    </p:spTree>
    <p:extLst>
      <p:ext uri="{BB962C8B-B14F-4D97-AF65-F5344CB8AC3E}">
        <p14:creationId xmlns:p14="http://schemas.microsoft.com/office/powerpoint/2010/main" val="13406626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latin typeface="+mn-lt"/>
              </a:rPr>
              <a:t>Surat 2 </a:t>
            </a:r>
            <a:r>
              <a:rPr lang="en-US" sz="5333" b="1" err="1">
                <a:solidFill>
                  <a:srgbClr val="00B0F0"/>
                </a:solidFill>
                <a:latin typeface="+mn-lt"/>
              </a:rPr>
              <a:t>Timotius</a:t>
            </a:r>
            <a:r>
              <a:rPr lang="en-US" sz="5333" b="1">
                <a:solidFill>
                  <a:srgbClr val="00B0F0"/>
                </a:solidFill>
                <a:latin typeface="+mn-lt"/>
              </a:rPr>
              <a:t>:</a:t>
            </a:r>
            <a:r>
              <a:rPr lang="en-US" sz="5333" b="1">
                <a:solidFill>
                  <a:schemeClr val="bg1"/>
                </a:solidFill>
                <a:latin typeface="+mn-lt"/>
              </a:rPr>
              <a:t> </a:t>
            </a:r>
            <a:r>
              <a:rPr lang="en-US" sz="5333" b="1" smtClean="0">
                <a:solidFill>
                  <a:schemeClr val="bg1"/>
                </a:solidFill>
                <a:latin typeface="+mn-lt"/>
              </a:rPr>
              <a:t/>
            </a:r>
            <a:br>
              <a:rPr lang="en-US" sz="5333" b="1" smtClean="0">
                <a:solidFill>
                  <a:schemeClr val="bg1"/>
                </a:solidFill>
                <a:latin typeface="+mn-lt"/>
              </a:rPr>
            </a:br>
            <a:r>
              <a:rPr lang="en-US" sz="4800" b="1" smtClean="0">
                <a:solidFill>
                  <a:schemeClr val="bg1"/>
                </a:solidFill>
                <a:latin typeface="+mn-lt"/>
              </a:rPr>
              <a:t>Paulus </a:t>
            </a:r>
            <a:r>
              <a:rPr lang="en-US" sz="4800" b="1" err="1">
                <a:solidFill>
                  <a:schemeClr val="bg1"/>
                </a:solidFill>
                <a:latin typeface="+mn-lt"/>
              </a:rPr>
              <a:t>menulis</a:t>
            </a:r>
            <a:r>
              <a:rPr lang="en-US" sz="4800" b="1">
                <a:solidFill>
                  <a:schemeClr val="bg1"/>
                </a:solidFill>
                <a:latin typeface="+mn-lt"/>
              </a:rPr>
              <a:t> </a:t>
            </a:r>
            <a:r>
              <a:rPr lang="en-US" sz="4800" b="1" err="1">
                <a:solidFill>
                  <a:schemeClr val="bg1"/>
                </a:solidFill>
                <a:latin typeface="+mn-lt"/>
              </a:rPr>
              <a:t>surat</a:t>
            </a:r>
            <a:r>
              <a:rPr lang="en-US" sz="4800" b="1">
                <a:solidFill>
                  <a:schemeClr val="bg1"/>
                </a:solidFill>
                <a:latin typeface="+mn-lt"/>
              </a:rPr>
              <a:t> ini semasa Paulus </a:t>
            </a:r>
            <a:r>
              <a:rPr lang="en-US" sz="4800" b="1" err="1">
                <a:solidFill>
                  <a:schemeClr val="bg1"/>
                </a:solidFill>
                <a:latin typeface="+mn-lt"/>
              </a:rPr>
              <a:t>dipenjarakan</a:t>
            </a:r>
            <a:r>
              <a:rPr lang="en-US" sz="4800" b="1">
                <a:solidFill>
                  <a:schemeClr val="bg1"/>
                </a:solidFill>
                <a:latin typeface="+mn-lt"/>
              </a:rPr>
              <a:t> di Roma sebagai </a:t>
            </a:r>
            <a:r>
              <a:rPr lang="en-US" sz="4800" b="1" err="1">
                <a:solidFill>
                  <a:schemeClr val="bg1"/>
                </a:solidFill>
                <a:latin typeface="+mn-lt"/>
              </a:rPr>
              <a:t>wasiat</a:t>
            </a:r>
            <a:r>
              <a:rPr lang="en-US" sz="4800" b="1">
                <a:solidFill>
                  <a:schemeClr val="bg1"/>
                </a:solidFill>
                <a:latin typeface="+mn-lt"/>
              </a:rPr>
              <a:t> bagi </a:t>
            </a:r>
            <a:r>
              <a:rPr lang="en-US" sz="4800" b="1" err="1">
                <a:solidFill>
                  <a:schemeClr val="bg1"/>
                </a:solidFill>
                <a:latin typeface="+mn-lt"/>
              </a:rPr>
              <a:t>Timotius</a:t>
            </a:r>
            <a:r>
              <a:rPr lang="en-US" sz="4800" b="1">
                <a:solidFill>
                  <a:schemeClr val="bg1"/>
                </a:solidFill>
                <a:latin typeface="+mn-lt"/>
              </a:rPr>
              <a:t>, </a:t>
            </a:r>
            <a:r>
              <a:rPr lang="en-US" sz="4800" b="1" err="1">
                <a:solidFill>
                  <a:schemeClr val="bg1"/>
                </a:solidFill>
                <a:latin typeface="+mn-lt"/>
              </a:rPr>
              <a:t>anak</a:t>
            </a:r>
            <a:r>
              <a:rPr lang="en-US" sz="4800" b="1">
                <a:solidFill>
                  <a:schemeClr val="bg1"/>
                </a:solidFill>
                <a:latin typeface="+mn-lt"/>
              </a:rPr>
              <a:t> </a:t>
            </a:r>
            <a:r>
              <a:rPr lang="en-US" sz="4800" b="1" err="1">
                <a:solidFill>
                  <a:schemeClr val="bg1"/>
                </a:solidFill>
                <a:latin typeface="+mn-lt"/>
              </a:rPr>
              <a:t>rohani</a:t>
            </a:r>
            <a:r>
              <a:rPr lang="en-US" sz="4800" b="1">
                <a:solidFill>
                  <a:schemeClr val="bg1"/>
                </a:solidFill>
                <a:latin typeface="+mn-lt"/>
              </a:rPr>
              <a:t> Paulus</a:t>
            </a:r>
            <a:r>
              <a:rPr lang="en-US" altLang="ko-KR" sz="4800" b="1">
                <a:solidFill>
                  <a:schemeClr val="bg1"/>
                </a:solidFill>
                <a:latin typeface="+mn-lt"/>
              </a:rPr>
              <a:t>. </a:t>
            </a:r>
            <a:br>
              <a:rPr lang="en-US" altLang="ko-KR" sz="4800" b="1">
                <a:solidFill>
                  <a:schemeClr val="bg1"/>
                </a:solidFill>
                <a:latin typeface="+mn-lt"/>
              </a:rPr>
            </a:br>
            <a:r>
              <a:rPr lang="en-US" altLang="ko-KR" sz="4800" b="1">
                <a:solidFill>
                  <a:schemeClr val="bg1"/>
                </a:solidFill>
                <a:latin typeface="+mn-lt"/>
              </a:rPr>
              <a:t>Surat ini </a:t>
            </a:r>
            <a:r>
              <a:rPr lang="en-US" altLang="ko-KR" sz="4800" b="1" err="1">
                <a:solidFill>
                  <a:schemeClr val="bg1"/>
                </a:solidFill>
                <a:latin typeface="+mn-lt"/>
              </a:rPr>
              <a:t>berisi</a:t>
            </a:r>
            <a:r>
              <a:rPr lang="en-US" altLang="ko-KR" sz="4800" b="1">
                <a:solidFill>
                  <a:schemeClr val="bg1"/>
                </a:solidFill>
                <a:latin typeface="+mn-lt"/>
              </a:rPr>
              <a:t> tentang </a:t>
            </a:r>
            <a:r>
              <a:rPr lang="en-US" altLang="ko-KR" sz="4800" b="1" err="1">
                <a:solidFill>
                  <a:schemeClr val="bg1"/>
                </a:solidFill>
                <a:latin typeface="+mn-lt"/>
              </a:rPr>
              <a:t>kebijaksanaan</a:t>
            </a:r>
            <a:r>
              <a:rPr lang="en-US" altLang="ko-KR" sz="4800" b="1">
                <a:solidFill>
                  <a:schemeClr val="bg1"/>
                </a:solidFill>
                <a:latin typeface="+mn-lt"/>
              </a:rPr>
              <a:t> dan galakan bagi </a:t>
            </a:r>
            <a:r>
              <a:rPr lang="en-US" altLang="ko-KR" sz="4800" b="1" err="1">
                <a:solidFill>
                  <a:schemeClr val="bg1"/>
                </a:solidFill>
                <a:latin typeface="+mn-lt"/>
              </a:rPr>
              <a:t>Timotius</a:t>
            </a:r>
            <a:r>
              <a:rPr lang="en-US" altLang="ko-KR" sz="4800" b="1">
                <a:solidFill>
                  <a:schemeClr val="bg1"/>
                </a:solidFill>
                <a:latin typeface="+mn-lt"/>
              </a:rPr>
              <a:t>, yang berada dalam banyak </a:t>
            </a:r>
            <a:r>
              <a:rPr lang="en-US" altLang="ko-KR" sz="4800" b="1" err="1">
                <a:solidFill>
                  <a:schemeClr val="bg1"/>
                </a:solidFill>
                <a:latin typeface="+mn-lt"/>
              </a:rPr>
              <a:t>kesulitan</a:t>
            </a:r>
            <a:r>
              <a:rPr lang="en-US" altLang="ko-KR" sz="4800" b="1">
                <a:solidFill>
                  <a:schemeClr val="bg1"/>
                </a:solidFill>
                <a:latin typeface="+mn-lt"/>
              </a:rPr>
              <a:t> </a:t>
            </a:r>
            <a:r>
              <a:rPr lang="en-US" altLang="ko-KR" sz="4800" b="1" smtClean="0">
                <a:solidFill>
                  <a:schemeClr val="bg1"/>
                </a:solidFill>
                <a:latin typeface="+mn-lt"/>
              </a:rPr>
              <a:t>ketika Timotius </a:t>
            </a:r>
            <a:r>
              <a:rPr lang="en-US" altLang="ko-KR" sz="4800" b="1" err="1">
                <a:solidFill>
                  <a:schemeClr val="bg1"/>
                </a:solidFill>
                <a:latin typeface="+mn-lt"/>
              </a:rPr>
              <a:t>menggembalakan</a:t>
            </a:r>
            <a:r>
              <a:rPr lang="en-US" altLang="ko-KR" sz="4800" b="1">
                <a:solidFill>
                  <a:schemeClr val="bg1"/>
                </a:solidFill>
                <a:latin typeface="+mn-lt"/>
              </a:rPr>
              <a:t> </a:t>
            </a:r>
            <a:r>
              <a:rPr lang="en-US" altLang="ko-KR" sz="4800" b="1" smtClean="0">
                <a:solidFill>
                  <a:schemeClr val="bg1"/>
                </a:solidFill>
                <a:latin typeface="+mn-lt"/>
              </a:rPr>
              <a:t>jemaah </a:t>
            </a:r>
            <a:r>
              <a:rPr lang="en-US" altLang="ko-KR" sz="4800" b="1">
                <a:solidFill>
                  <a:schemeClr val="bg1"/>
                </a:solidFill>
                <a:latin typeface="+mn-lt"/>
              </a:rPr>
              <a:t>di </a:t>
            </a:r>
            <a:r>
              <a:rPr lang="en-US" altLang="ko-KR" sz="4800" b="1" err="1">
                <a:solidFill>
                  <a:schemeClr val="bg1"/>
                </a:solidFill>
                <a:latin typeface="+mn-lt"/>
              </a:rPr>
              <a:t>Efesus</a:t>
            </a:r>
            <a:r>
              <a:rPr lang="en-US" altLang="ko-KR" sz="4800" b="1">
                <a:solidFill>
                  <a:schemeClr val="bg1"/>
                </a:solidFill>
                <a:latin typeface="+mn-lt"/>
              </a:rPr>
              <a:t>.</a:t>
            </a:r>
            <a:endParaRPr lang="en-US" sz="4800" b="1">
              <a:solidFill>
                <a:schemeClr val="bg1"/>
              </a:solidFill>
              <a:latin typeface="+mn-lt"/>
            </a:endParaRPr>
          </a:p>
        </p:txBody>
      </p:sp>
    </p:spTree>
    <p:extLst>
      <p:ext uri="{BB962C8B-B14F-4D97-AF65-F5344CB8AC3E}">
        <p14:creationId xmlns:p14="http://schemas.microsoft.com/office/powerpoint/2010/main" val="19903309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err="1">
                <a:solidFill>
                  <a:schemeClr val="bg1"/>
                </a:solidFill>
              </a:rPr>
              <a:t>Semenjak</a:t>
            </a:r>
            <a:r>
              <a:rPr lang="en-US" altLang="ko-KR" sz="4800" b="1">
                <a:solidFill>
                  <a:schemeClr val="bg1"/>
                </a:solidFill>
              </a:rPr>
              <a:t> p</a:t>
            </a:r>
            <a:r>
              <a:rPr lang="it-IT" altLang="ko-KR" sz="4800" b="1">
                <a:solidFill>
                  <a:schemeClr val="bg1"/>
                </a:solidFill>
              </a:rPr>
              <a:t>enganiayaan terhadap orang Kristian bermula di kota Roma selepas k</a:t>
            </a:r>
            <a:r>
              <a:rPr lang="en-US" altLang="ko-KR" sz="4800" b="1" err="1">
                <a:solidFill>
                  <a:schemeClr val="bg1"/>
                </a:solidFill>
              </a:rPr>
              <a:t>ebakaran</a:t>
            </a:r>
            <a:r>
              <a:rPr lang="en-US" altLang="ko-KR" sz="4800" b="1">
                <a:solidFill>
                  <a:schemeClr val="bg1"/>
                </a:solidFill>
              </a:rPr>
              <a:t> Agung Rom (64 T.M.).</a:t>
            </a:r>
            <a:br>
              <a:rPr lang="en-US" altLang="ko-KR" sz="4800" b="1">
                <a:solidFill>
                  <a:schemeClr val="bg1"/>
                </a:solidFill>
              </a:rPr>
            </a:br>
            <a:r>
              <a:rPr lang="en-US" altLang="ko-KR" sz="4800" b="1">
                <a:solidFill>
                  <a:schemeClr val="bg1"/>
                </a:solidFill>
              </a:rPr>
              <a:t>Paulus </a:t>
            </a:r>
            <a:r>
              <a:rPr lang="en-US" altLang="ko-KR" sz="4800" b="1" err="1">
                <a:solidFill>
                  <a:schemeClr val="bg1"/>
                </a:solidFill>
              </a:rPr>
              <a:t>meminta</a:t>
            </a:r>
            <a:r>
              <a:rPr lang="en-US" altLang="ko-KR" sz="4800" b="1">
                <a:solidFill>
                  <a:schemeClr val="bg1"/>
                </a:solidFill>
              </a:rPr>
              <a:t> </a:t>
            </a:r>
            <a:r>
              <a:rPr lang="en-US" altLang="ko-KR" sz="4800" b="1" err="1">
                <a:solidFill>
                  <a:schemeClr val="bg1"/>
                </a:solidFill>
              </a:rPr>
              <a:t>Timotius</a:t>
            </a:r>
            <a:r>
              <a:rPr lang="en-US" altLang="ko-KR" sz="4800" b="1">
                <a:solidFill>
                  <a:schemeClr val="bg1"/>
                </a:solidFill>
              </a:rPr>
              <a:t> dan Markus untuk </a:t>
            </a:r>
            <a:r>
              <a:rPr lang="en-US" altLang="ko-KR" sz="4800" b="1" err="1">
                <a:solidFill>
                  <a:schemeClr val="bg1"/>
                </a:solidFill>
              </a:rPr>
              <a:t>mengunjungi</a:t>
            </a:r>
            <a:r>
              <a:rPr lang="en-US" altLang="ko-KR" sz="4800" b="1">
                <a:solidFill>
                  <a:schemeClr val="bg1"/>
                </a:solidFill>
              </a:rPr>
              <a:t> Roma </a:t>
            </a:r>
            <a:r>
              <a:rPr lang="en-US" altLang="ko-KR" sz="4800" b="1" err="1">
                <a:solidFill>
                  <a:schemeClr val="bg1"/>
                </a:solidFill>
              </a:rPr>
              <a:t>secepat</a:t>
            </a:r>
            <a:r>
              <a:rPr lang="en-US" altLang="ko-KR" sz="4800" b="1">
                <a:solidFill>
                  <a:schemeClr val="bg1"/>
                </a:solidFill>
              </a:rPr>
              <a:t> </a:t>
            </a:r>
            <a:r>
              <a:rPr lang="en-US" altLang="ko-KR" sz="4800" b="1" err="1">
                <a:solidFill>
                  <a:schemeClr val="bg1"/>
                </a:solidFill>
              </a:rPr>
              <a:t>mungkin</a:t>
            </a:r>
            <a:r>
              <a:rPr lang="en-US" altLang="ko-KR" sz="4800" b="1">
                <a:solidFill>
                  <a:schemeClr val="bg1"/>
                </a:solidFill>
              </a:rPr>
              <a:t> dan untuk membawa </a:t>
            </a:r>
            <a:r>
              <a:rPr lang="en-US" altLang="ko-KR" sz="4800" b="1" err="1">
                <a:solidFill>
                  <a:schemeClr val="bg1"/>
                </a:solidFill>
              </a:rPr>
              <a:t>baju</a:t>
            </a:r>
            <a:r>
              <a:rPr lang="en-US" altLang="ko-KR" sz="4800" b="1">
                <a:solidFill>
                  <a:schemeClr val="bg1"/>
                </a:solidFill>
              </a:rPr>
              <a:t> dan </a:t>
            </a:r>
            <a:r>
              <a:rPr lang="en-US" altLang="ko-KR" sz="4800" b="1" err="1">
                <a:solidFill>
                  <a:schemeClr val="bg1"/>
                </a:solidFill>
              </a:rPr>
              <a:t>gulungan-gulungan</a:t>
            </a:r>
            <a:r>
              <a:rPr lang="en-US" altLang="ko-KR" sz="4800" b="1">
                <a:solidFill>
                  <a:schemeClr val="bg1"/>
                </a:solidFill>
              </a:rPr>
              <a:t> </a:t>
            </a:r>
            <a:r>
              <a:rPr lang="en-US" altLang="ko-KR" sz="4800" b="1" err="1">
                <a:solidFill>
                  <a:schemeClr val="bg1"/>
                </a:solidFill>
              </a:rPr>
              <a:t>naskhah</a:t>
            </a:r>
            <a:r>
              <a:rPr lang="en-US" altLang="ko-KR" sz="4800" b="1">
                <a:solidFill>
                  <a:schemeClr val="bg1"/>
                </a:solidFill>
              </a:rPr>
              <a:t> (2 </a:t>
            </a:r>
            <a:r>
              <a:rPr lang="en-US" altLang="ko-KR" sz="4800" b="1" err="1">
                <a:solidFill>
                  <a:schemeClr val="bg1"/>
                </a:solidFill>
              </a:rPr>
              <a:t>Timotius</a:t>
            </a:r>
            <a:r>
              <a:rPr lang="en-US" altLang="ko-KR" sz="4800" b="1">
                <a:solidFill>
                  <a:schemeClr val="bg1"/>
                </a:solidFill>
              </a:rPr>
              <a:t> 4:11-12).</a:t>
            </a:r>
            <a:br>
              <a:rPr lang="en-US" altLang="ko-KR" sz="4800" b="1">
                <a:solidFill>
                  <a:schemeClr val="bg1"/>
                </a:solidFill>
              </a:rPr>
            </a:br>
            <a:r>
              <a:rPr lang="en-US" altLang="ko-KR" sz="4800" b="1">
                <a:solidFill>
                  <a:schemeClr val="bg1"/>
                </a:solidFill>
              </a:rPr>
              <a:t/>
            </a:r>
            <a:br>
              <a:rPr lang="en-US" altLang="ko-KR"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5661271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Paulus menekankan bahawa hal-hal yang </a:t>
            </a:r>
            <a:r>
              <a:rPr lang="en-US" sz="4800" b="1" err="1">
                <a:solidFill>
                  <a:schemeClr val="bg1"/>
                </a:solidFill>
              </a:rPr>
              <a:t>diperhatikan</a:t>
            </a:r>
            <a:r>
              <a:rPr lang="en-US" sz="4800" b="1">
                <a:solidFill>
                  <a:schemeClr val="bg1"/>
                </a:solidFill>
              </a:rPr>
              <a:t> dalam </a:t>
            </a:r>
            <a:r>
              <a:rPr lang="en-US" sz="4800" b="1" err="1">
                <a:solidFill>
                  <a:schemeClr val="bg1"/>
                </a:solidFill>
              </a:rPr>
              <a:t>penggembalaan</a:t>
            </a:r>
            <a:r>
              <a:rPr lang="en-US" sz="4800" b="1">
                <a:solidFill>
                  <a:schemeClr val="bg1"/>
                </a:solidFill>
              </a:rPr>
              <a:t> adalah hidup yang </a:t>
            </a:r>
            <a:r>
              <a:rPr lang="en-US" sz="4800" b="1" err="1">
                <a:solidFill>
                  <a:schemeClr val="bg1"/>
                </a:solidFill>
              </a:rPr>
              <a:t>beribadah</a:t>
            </a:r>
            <a:r>
              <a:rPr lang="en-US" sz="4800" b="1">
                <a:solidFill>
                  <a:schemeClr val="bg1"/>
                </a:solidFill>
              </a:rPr>
              <a:t> (3:12), </a:t>
            </a:r>
            <a:r>
              <a:rPr lang="en-US" sz="4800" b="1" err="1">
                <a:solidFill>
                  <a:schemeClr val="bg1"/>
                </a:solidFill>
              </a:rPr>
              <a:t>penyebaran</a:t>
            </a:r>
            <a:r>
              <a:rPr lang="en-US" sz="4800" b="1">
                <a:solidFill>
                  <a:schemeClr val="bg1"/>
                </a:solidFill>
              </a:rPr>
              <a:t> </a:t>
            </a:r>
            <a:r>
              <a:rPr lang="en-US" sz="4800" b="1" err="1">
                <a:solidFill>
                  <a:schemeClr val="bg1"/>
                </a:solidFill>
              </a:rPr>
              <a:t>Injil</a:t>
            </a:r>
            <a:r>
              <a:rPr lang="en-US" sz="4800" b="1">
                <a:solidFill>
                  <a:schemeClr val="bg1"/>
                </a:solidFill>
              </a:rPr>
              <a:t> </a:t>
            </a:r>
            <a:r>
              <a:rPr lang="sv-SE" sz="4800" b="1">
                <a:solidFill>
                  <a:schemeClr val="bg1"/>
                </a:solidFill>
              </a:rPr>
              <a:t>baik masanya tepat atau tidak (4:2), dan persiapan terhadap ajaran sesat (4:2).</a:t>
            </a:r>
            <a:endParaRPr lang="en-US" sz="4800" b="1">
              <a:solidFill>
                <a:schemeClr val="bg1"/>
              </a:solidFill>
            </a:endParaRPr>
          </a:p>
        </p:txBody>
      </p:sp>
    </p:spTree>
    <p:extLst>
      <p:ext uri="{BB962C8B-B14F-4D97-AF65-F5344CB8AC3E}">
        <p14:creationId xmlns:p14="http://schemas.microsoft.com/office/powerpoint/2010/main" val="72199193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a:solidFill>
                  <a:schemeClr val="bg1"/>
                </a:solidFill>
                <a:latin typeface="+mn-lt"/>
              </a:rPr>
              <a:t>Asas yang mengatasi Penderitaan luaran dan pertikaian dalaman adalah hanya Firman Tuhan.</a:t>
            </a:r>
            <a:br>
              <a:rPr lang="sv-SE" sz="4800" b="1">
                <a:solidFill>
                  <a:schemeClr val="bg1"/>
                </a:solidFill>
                <a:latin typeface="+mn-lt"/>
              </a:rPr>
            </a:br>
            <a:r>
              <a:rPr lang="sv-SE" sz="4800" b="1" smtClean="0">
                <a:solidFill>
                  <a:schemeClr val="bg1"/>
                </a:solidFill>
                <a:latin typeface="+mn-lt"/>
              </a:rPr>
              <a:t>Baik </a:t>
            </a:r>
            <a:r>
              <a:rPr lang="sv-SE" sz="4800" b="1">
                <a:solidFill>
                  <a:schemeClr val="bg1"/>
                </a:solidFill>
                <a:latin typeface="+mn-lt"/>
              </a:rPr>
              <a:t>akar mahupun atlet, baik</a:t>
            </a:r>
            <a:br>
              <a:rPr lang="sv-SE" sz="4800" b="1">
                <a:solidFill>
                  <a:schemeClr val="bg1"/>
                </a:solidFill>
                <a:latin typeface="+mn-lt"/>
              </a:rPr>
            </a:br>
            <a:r>
              <a:rPr lang="sv-SE" sz="4800" b="1">
                <a:solidFill>
                  <a:schemeClr val="bg1"/>
                </a:solidFill>
                <a:latin typeface="+mn-lt"/>
              </a:rPr>
              <a:t>petani  mahupun pelayan Yesus Kristus,</a:t>
            </a:r>
            <a:br>
              <a:rPr lang="sv-SE" sz="4800" b="1">
                <a:solidFill>
                  <a:schemeClr val="bg1"/>
                </a:solidFill>
                <a:latin typeface="+mn-lt"/>
              </a:rPr>
            </a:br>
            <a:r>
              <a:rPr lang="sv-SE" sz="4800" b="1">
                <a:solidFill>
                  <a:schemeClr val="bg1"/>
                </a:solidFill>
                <a:latin typeface="+mn-lt"/>
              </a:rPr>
              <a:t>orang yang bertahan, setiap orang akan </a:t>
            </a:r>
            <a:r>
              <a:rPr lang="en-US" altLang="ko-KR" sz="4800" b="1" err="1">
                <a:solidFill>
                  <a:schemeClr val="bg1"/>
                </a:solidFill>
                <a:latin typeface="+mn-lt"/>
              </a:rPr>
              <a:t>dikaruniakan</a:t>
            </a:r>
            <a:r>
              <a:rPr lang="ko-KR" altLang="en-US" sz="4800" b="1">
                <a:solidFill>
                  <a:schemeClr val="bg1"/>
                </a:solidFill>
                <a:latin typeface="+mn-lt"/>
              </a:rPr>
              <a:t> </a:t>
            </a:r>
            <a:r>
              <a:rPr lang="sv-SE" sz="4800" b="1">
                <a:solidFill>
                  <a:schemeClr val="bg1"/>
                </a:solidFill>
                <a:latin typeface="+mn-lt"/>
              </a:rPr>
              <a:t>ganjaran (mahkota kebenaran, 4:8).</a:t>
            </a:r>
            <a:endParaRPr lang="en-US" sz="4800" b="1">
              <a:solidFill>
                <a:schemeClr val="bg1"/>
              </a:solidFill>
              <a:latin typeface="+mn-lt"/>
            </a:endParaRPr>
          </a:p>
        </p:txBody>
      </p:sp>
    </p:spTree>
    <p:extLst>
      <p:ext uri="{BB962C8B-B14F-4D97-AF65-F5344CB8AC3E}">
        <p14:creationId xmlns:p14="http://schemas.microsoft.com/office/powerpoint/2010/main" val="120828699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a:solidFill>
                  <a:schemeClr val="bg1"/>
                </a:solidFill>
              </a:rPr>
              <a:t>Ayat-ayat utamanya adalah 2:3-4, 3:14-17.</a:t>
            </a:r>
            <a:br>
              <a:rPr lang="sv-SE" sz="4800" b="1">
                <a:solidFill>
                  <a:schemeClr val="bg1"/>
                </a:solidFill>
              </a:rPr>
            </a:br>
            <a:r>
              <a:rPr lang="sv-SE" sz="4800" b="1">
                <a:solidFill>
                  <a:schemeClr val="bg1"/>
                </a:solidFill>
              </a:rPr>
              <a:t>Fasal intinya adalah fasal 2.</a:t>
            </a:r>
            <a:br>
              <a:rPr lang="sv-SE" sz="4800" b="1">
                <a:solidFill>
                  <a:schemeClr val="bg1"/>
                </a:solidFill>
              </a:rPr>
            </a:br>
            <a:r>
              <a:rPr lang="sv-SE" sz="4800" b="1">
                <a:solidFill>
                  <a:schemeClr val="bg1"/>
                </a:solidFill>
              </a:rPr>
              <a:t>Surat ini menekankan inti sasaran Alkitab dan juga memuat pandangan alkitabiah mengenai inspirasi Alkitab dengan paling jelas.</a:t>
            </a:r>
            <a:endParaRPr lang="en-US" sz="4800" b="1">
              <a:solidFill>
                <a:schemeClr val="bg1"/>
              </a:solidFill>
            </a:endParaRPr>
          </a:p>
        </p:txBody>
      </p:sp>
    </p:spTree>
    <p:extLst>
      <p:ext uri="{BB962C8B-B14F-4D97-AF65-F5344CB8AC3E}">
        <p14:creationId xmlns:p14="http://schemas.microsoft.com/office/powerpoint/2010/main" val="179932893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2 </a:t>
            </a:r>
            <a:r>
              <a:rPr lang="en-US" sz="5333" b="1" err="1">
                <a:solidFill>
                  <a:srgbClr val="FFFF00"/>
                </a:solidFill>
              </a:rPr>
              <a:t>Timotius</a:t>
            </a:r>
            <a:r>
              <a:rPr lang="en-US" sz="5333" b="1">
                <a:solidFill>
                  <a:srgbClr val="FF0000"/>
                </a:solidFill>
              </a:rPr>
              <a:t/>
            </a:r>
            <a:br>
              <a:rPr lang="en-US" sz="5333" b="1">
                <a:solidFill>
                  <a:srgbClr val="FF0000"/>
                </a:solidFill>
              </a:rPr>
            </a:br>
            <a:r>
              <a:rPr lang="fi-FI" b="1">
                <a:solidFill>
                  <a:schemeClr val="bg1"/>
                </a:solidFill>
              </a:rPr>
              <a:t>Dorongan dan peringatan kepada Timotius (1:1-2:26</a:t>
            </a:r>
            <a:r>
              <a:rPr lang="fi-FI" b="1" smtClean="0">
                <a:solidFill>
                  <a:schemeClr val="bg1"/>
                </a:solidFill>
              </a:rPr>
              <a:t>)</a:t>
            </a:r>
            <a:br>
              <a:rPr lang="fi-FI" b="1" smtClean="0">
                <a:solidFill>
                  <a:schemeClr val="bg1"/>
                </a:solidFill>
              </a:rPr>
            </a:br>
            <a:r>
              <a:rPr lang="fi-FI" b="1" smtClean="0">
                <a:solidFill>
                  <a:schemeClr val="bg1"/>
                </a:solidFill>
              </a:rPr>
              <a:t>Dorongan </a:t>
            </a:r>
            <a:r>
              <a:rPr lang="fi-FI" b="1">
                <a:solidFill>
                  <a:schemeClr val="bg1"/>
                </a:solidFill>
              </a:rPr>
              <a:t>dan setia sampai ke akhir (3:1-4:8)</a:t>
            </a:r>
            <a:br>
              <a:rPr lang="fi-FI" b="1">
                <a:solidFill>
                  <a:schemeClr val="bg1"/>
                </a:solidFill>
              </a:rPr>
            </a:br>
            <a:r>
              <a:rPr lang="fi-FI" b="1" smtClean="0">
                <a:solidFill>
                  <a:schemeClr val="bg1"/>
                </a:solidFill>
              </a:rPr>
              <a:t>Pengajaran </a:t>
            </a:r>
            <a:r>
              <a:rPr lang="fi-FI" b="1">
                <a:solidFill>
                  <a:schemeClr val="bg1"/>
                </a:solidFill>
              </a:rPr>
              <a:t>dan salam terakhir (4:9-22)</a:t>
            </a:r>
            <a:endParaRPr lang="en-US" sz="4267" b="1">
              <a:solidFill>
                <a:schemeClr val="bg1"/>
              </a:solidFill>
            </a:endParaRPr>
          </a:p>
        </p:txBody>
      </p:sp>
    </p:spTree>
    <p:extLst>
      <p:ext uri="{BB962C8B-B14F-4D97-AF65-F5344CB8AC3E}">
        <p14:creationId xmlns:p14="http://schemas.microsoft.com/office/powerpoint/2010/main" val="21946600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Titus:</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latin typeface="+mn-lt"/>
              </a:rPr>
              <a:t>Selepas </a:t>
            </a:r>
            <a:r>
              <a:rPr lang="en-US" sz="4800" b="1">
                <a:solidFill>
                  <a:schemeClr val="bg1"/>
                </a:solidFill>
                <a:latin typeface="+mn-lt"/>
              </a:rPr>
              <a:t>Paulus </a:t>
            </a:r>
            <a:r>
              <a:rPr lang="en-US" sz="4800" b="1" err="1">
                <a:solidFill>
                  <a:schemeClr val="bg1"/>
                </a:solidFill>
                <a:latin typeface="+mn-lt"/>
              </a:rPr>
              <a:t>dibebaskan</a:t>
            </a:r>
            <a:r>
              <a:rPr lang="en-US" sz="4800" b="1">
                <a:solidFill>
                  <a:schemeClr val="bg1"/>
                </a:solidFill>
                <a:latin typeface="+mn-lt"/>
              </a:rPr>
              <a:t> dari </a:t>
            </a:r>
            <a:r>
              <a:rPr lang="en-US" sz="4800" b="1" err="1">
                <a:solidFill>
                  <a:schemeClr val="bg1"/>
                </a:solidFill>
                <a:latin typeface="+mn-lt"/>
              </a:rPr>
              <a:t>penjara</a:t>
            </a:r>
            <a:r>
              <a:rPr lang="en-US" sz="4800" b="1">
                <a:solidFill>
                  <a:schemeClr val="bg1"/>
                </a:solidFill>
                <a:latin typeface="+mn-lt"/>
              </a:rPr>
              <a:t> </a:t>
            </a:r>
            <a:r>
              <a:rPr lang="en-US" sz="4800" b="1" err="1">
                <a:solidFill>
                  <a:schemeClr val="bg1"/>
                </a:solidFill>
                <a:latin typeface="+mn-lt"/>
              </a:rPr>
              <a:t>pertama</a:t>
            </a:r>
            <a:r>
              <a:rPr lang="en-US" sz="4800" b="1">
                <a:solidFill>
                  <a:schemeClr val="bg1"/>
                </a:solidFill>
                <a:latin typeface="+mn-lt"/>
              </a:rPr>
              <a:t> di Rom sekitar </a:t>
            </a:r>
            <a:r>
              <a:rPr lang="en-US" sz="4800" b="1" err="1">
                <a:solidFill>
                  <a:schemeClr val="bg1"/>
                </a:solidFill>
                <a:latin typeface="+mn-lt"/>
              </a:rPr>
              <a:t>tahun</a:t>
            </a:r>
            <a:r>
              <a:rPr lang="en-US" sz="4800" b="1">
                <a:solidFill>
                  <a:schemeClr val="bg1"/>
                </a:solidFill>
                <a:latin typeface="+mn-lt"/>
              </a:rPr>
              <a:t> 63 M., dia </a:t>
            </a:r>
            <a:r>
              <a:rPr lang="en-US" sz="4800" b="1" err="1">
                <a:solidFill>
                  <a:schemeClr val="bg1"/>
                </a:solidFill>
                <a:latin typeface="+mn-lt"/>
              </a:rPr>
              <a:t>langsung</a:t>
            </a:r>
            <a:r>
              <a:rPr lang="en-US" sz="4800" b="1">
                <a:solidFill>
                  <a:schemeClr val="bg1"/>
                </a:solidFill>
                <a:latin typeface="+mn-lt"/>
              </a:rPr>
              <a:t> </a:t>
            </a:r>
            <a:r>
              <a:rPr lang="en-US" sz="4800" b="1" err="1">
                <a:solidFill>
                  <a:schemeClr val="bg1"/>
                </a:solidFill>
                <a:latin typeface="+mn-lt"/>
              </a:rPr>
              <a:t>pergi</a:t>
            </a:r>
            <a:r>
              <a:rPr lang="en-US" sz="4800" b="1">
                <a:solidFill>
                  <a:schemeClr val="bg1"/>
                </a:solidFill>
                <a:latin typeface="+mn-lt"/>
              </a:rPr>
              <a:t> ke </a:t>
            </a:r>
            <a:r>
              <a:rPr lang="en-US" sz="4800" b="1" err="1">
                <a:solidFill>
                  <a:schemeClr val="bg1"/>
                </a:solidFill>
                <a:latin typeface="+mn-lt"/>
              </a:rPr>
              <a:t>Spanyol</a:t>
            </a:r>
            <a:r>
              <a:rPr lang="en-US" sz="4800" b="1">
                <a:solidFill>
                  <a:schemeClr val="bg1"/>
                </a:solidFill>
                <a:latin typeface="+mn-lt"/>
              </a:rPr>
              <a:t> dan, </a:t>
            </a:r>
            <a:r>
              <a:rPr lang="en-US" sz="4800" b="1" err="1">
                <a:solidFill>
                  <a:schemeClr val="bg1"/>
                </a:solidFill>
                <a:latin typeface="+mn-lt"/>
              </a:rPr>
              <a:t>ketika</a:t>
            </a:r>
            <a:r>
              <a:rPr lang="en-US" sz="4800" b="1">
                <a:solidFill>
                  <a:schemeClr val="bg1"/>
                </a:solidFill>
                <a:latin typeface="+mn-lt"/>
              </a:rPr>
              <a:t> dalam </a:t>
            </a:r>
            <a:r>
              <a:rPr lang="en-US" sz="4800" b="1" err="1">
                <a:solidFill>
                  <a:schemeClr val="bg1"/>
                </a:solidFill>
                <a:latin typeface="+mn-lt"/>
              </a:rPr>
              <a:t>perjalanan</a:t>
            </a:r>
            <a:r>
              <a:rPr lang="en-US" sz="4800" b="1">
                <a:solidFill>
                  <a:schemeClr val="bg1"/>
                </a:solidFill>
                <a:latin typeface="+mn-lt"/>
              </a:rPr>
              <a:t> ke </a:t>
            </a:r>
            <a:r>
              <a:rPr lang="en-US" sz="4800" b="1" err="1">
                <a:solidFill>
                  <a:schemeClr val="bg1"/>
                </a:solidFill>
                <a:latin typeface="+mn-lt"/>
              </a:rPr>
              <a:t>sana</a:t>
            </a:r>
            <a:r>
              <a:rPr lang="en-US" sz="4800" b="1">
                <a:solidFill>
                  <a:schemeClr val="bg1"/>
                </a:solidFill>
                <a:latin typeface="+mn-lt"/>
              </a:rPr>
              <a:t> dia </a:t>
            </a:r>
            <a:r>
              <a:rPr lang="en-US" sz="4800" b="1" err="1">
                <a:solidFill>
                  <a:schemeClr val="bg1"/>
                </a:solidFill>
                <a:latin typeface="+mn-lt"/>
              </a:rPr>
              <a:t>ingin</a:t>
            </a:r>
            <a:r>
              <a:rPr lang="en-US" sz="4800" b="1">
                <a:solidFill>
                  <a:schemeClr val="bg1"/>
                </a:solidFill>
                <a:latin typeface="+mn-lt"/>
              </a:rPr>
              <a:t> </a:t>
            </a:r>
            <a:r>
              <a:rPr lang="en-US" sz="4800" b="1" err="1">
                <a:solidFill>
                  <a:schemeClr val="bg1"/>
                </a:solidFill>
                <a:latin typeface="+mn-lt"/>
              </a:rPr>
              <a:t>mengunjungi</a:t>
            </a:r>
            <a:r>
              <a:rPr lang="en-US" sz="4800" b="1">
                <a:solidFill>
                  <a:schemeClr val="bg1"/>
                </a:solidFill>
                <a:latin typeface="+mn-lt"/>
              </a:rPr>
              <a:t> </a:t>
            </a:r>
            <a:r>
              <a:rPr lang="en-US" sz="4800" b="1" err="1">
                <a:solidFill>
                  <a:schemeClr val="bg1"/>
                </a:solidFill>
                <a:latin typeface="+mn-lt"/>
              </a:rPr>
              <a:t>Efesus</a:t>
            </a:r>
            <a:r>
              <a:rPr lang="en-US" sz="4800" b="1">
                <a:solidFill>
                  <a:schemeClr val="bg1"/>
                </a:solidFill>
                <a:latin typeface="+mn-lt"/>
              </a:rPr>
              <a:t>, </a:t>
            </a:r>
            <a:r>
              <a:rPr lang="en-US" sz="4800" b="1" err="1">
                <a:solidFill>
                  <a:schemeClr val="bg1"/>
                </a:solidFill>
                <a:latin typeface="+mn-lt"/>
              </a:rPr>
              <a:t>Filipi</a:t>
            </a:r>
            <a:r>
              <a:rPr lang="en-US" sz="4800" b="1">
                <a:solidFill>
                  <a:schemeClr val="bg1"/>
                </a:solidFill>
                <a:latin typeface="+mn-lt"/>
              </a:rPr>
              <a:t>, </a:t>
            </a:r>
            <a:r>
              <a:rPr lang="en-US" sz="4800" b="1" err="1">
                <a:solidFill>
                  <a:schemeClr val="bg1"/>
                </a:solidFill>
                <a:latin typeface="+mn-lt"/>
              </a:rPr>
              <a:t>Korintus</a:t>
            </a:r>
            <a:r>
              <a:rPr lang="en-US" sz="4800" b="1">
                <a:solidFill>
                  <a:schemeClr val="bg1"/>
                </a:solidFill>
                <a:latin typeface="+mn-lt"/>
              </a:rPr>
              <a:t>, </a:t>
            </a:r>
            <a:r>
              <a:rPr lang="en-US" sz="4800" b="1" err="1">
                <a:solidFill>
                  <a:schemeClr val="bg1"/>
                </a:solidFill>
                <a:latin typeface="+mn-lt"/>
              </a:rPr>
              <a:t>dll</a:t>
            </a:r>
            <a:r>
              <a:rPr lang="en-US" sz="4800" b="1">
                <a:solidFill>
                  <a:schemeClr val="bg1"/>
                </a:solidFill>
                <a:latin typeface="+mn-lt"/>
              </a:rPr>
              <a:t>, dia </a:t>
            </a:r>
            <a:r>
              <a:rPr lang="en-US" sz="4800" b="1" err="1">
                <a:solidFill>
                  <a:schemeClr val="bg1"/>
                </a:solidFill>
                <a:latin typeface="+mn-lt"/>
              </a:rPr>
              <a:t>berhenti</a:t>
            </a:r>
            <a:r>
              <a:rPr lang="en-US" sz="4800" b="1">
                <a:solidFill>
                  <a:schemeClr val="bg1"/>
                </a:solidFill>
                <a:latin typeface="+mn-lt"/>
              </a:rPr>
              <a:t> di </a:t>
            </a:r>
            <a:r>
              <a:rPr lang="en-US" sz="4800" b="1" err="1">
                <a:solidFill>
                  <a:schemeClr val="bg1"/>
                </a:solidFill>
                <a:latin typeface="+mn-lt"/>
              </a:rPr>
              <a:t>Kreta</a:t>
            </a:r>
            <a:r>
              <a:rPr lang="en-US" sz="4800" b="1">
                <a:solidFill>
                  <a:schemeClr val="bg1"/>
                </a:solidFill>
                <a:latin typeface="+mn-lt"/>
              </a:rPr>
              <a:t>. </a:t>
            </a:r>
            <a:br>
              <a:rPr lang="en-US" sz="4800" b="1">
                <a:solidFill>
                  <a:schemeClr val="bg1"/>
                </a:solidFill>
                <a:latin typeface="+mn-lt"/>
              </a:rPr>
            </a:br>
            <a:r>
              <a:rPr lang="en-US" sz="4800" b="1">
                <a:solidFill>
                  <a:schemeClr val="bg1"/>
                </a:solidFill>
                <a:latin typeface="+mn-lt"/>
              </a:rPr>
              <a:t>Waktu itu dia </a:t>
            </a:r>
            <a:r>
              <a:rPr lang="en-US" sz="4800" b="1" err="1">
                <a:solidFill>
                  <a:schemeClr val="bg1"/>
                </a:solidFill>
                <a:latin typeface="+mn-lt"/>
              </a:rPr>
              <a:t>menyedari</a:t>
            </a:r>
            <a:r>
              <a:rPr lang="en-US" sz="4800" b="1">
                <a:solidFill>
                  <a:schemeClr val="bg1"/>
                </a:solidFill>
                <a:latin typeface="+mn-lt"/>
              </a:rPr>
              <a:t> masalah serius gereja di </a:t>
            </a:r>
            <a:r>
              <a:rPr lang="en-US" sz="4800" b="1" err="1">
                <a:solidFill>
                  <a:schemeClr val="bg1"/>
                </a:solidFill>
                <a:latin typeface="+mn-lt"/>
              </a:rPr>
              <a:t>Kreta</a:t>
            </a:r>
            <a:r>
              <a:rPr lang="en-US" sz="4800" b="1">
                <a:solidFill>
                  <a:schemeClr val="bg1"/>
                </a:solidFill>
                <a:latin typeface="+mn-lt"/>
              </a:rPr>
              <a:t>.</a:t>
            </a:r>
          </a:p>
        </p:txBody>
      </p:sp>
    </p:spTree>
    <p:extLst>
      <p:ext uri="{BB962C8B-B14F-4D97-AF65-F5344CB8AC3E}">
        <p14:creationId xmlns:p14="http://schemas.microsoft.com/office/powerpoint/2010/main" val="47796745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latin typeface="+mn-lt"/>
              </a:rPr>
              <a:t>Titus </a:t>
            </a:r>
            <a:r>
              <a:rPr lang="en-US" sz="4800" b="1" err="1">
                <a:solidFill>
                  <a:schemeClr val="bg1"/>
                </a:solidFill>
                <a:latin typeface="+mn-lt"/>
              </a:rPr>
              <a:t>ditinggalkan</a:t>
            </a:r>
            <a:r>
              <a:rPr lang="en-US" sz="4800" b="1">
                <a:solidFill>
                  <a:schemeClr val="bg1"/>
                </a:solidFill>
                <a:latin typeface="+mn-lt"/>
              </a:rPr>
              <a:t> di </a:t>
            </a:r>
            <a:r>
              <a:rPr lang="en-US" sz="4800" b="1" err="1">
                <a:solidFill>
                  <a:schemeClr val="bg1"/>
                </a:solidFill>
                <a:latin typeface="+mn-lt"/>
              </a:rPr>
              <a:t>Kreta</a:t>
            </a:r>
            <a:r>
              <a:rPr lang="en-US" sz="4800" b="1">
                <a:solidFill>
                  <a:schemeClr val="bg1"/>
                </a:solidFill>
                <a:latin typeface="+mn-lt"/>
              </a:rPr>
              <a:t> oleh </a:t>
            </a:r>
            <a:r>
              <a:rPr lang="en-US" sz="4800" b="1" err="1">
                <a:solidFill>
                  <a:schemeClr val="bg1"/>
                </a:solidFill>
                <a:latin typeface="+mn-lt"/>
              </a:rPr>
              <a:t>rasul</a:t>
            </a:r>
            <a:r>
              <a:rPr lang="en-US" sz="4800" b="1">
                <a:solidFill>
                  <a:schemeClr val="bg1"/>
                </a:solidFill>
                <a:latin typeface="+mn-lt"/>
              </a:rPr>
              <a:t> Paulus </a:t>
            </a:r>
            <a:r>
              <a:rPr lang="en-US" sz="4800" b="1" err="1">
                <a:solidFill>
                  <a:schemeClr val="bg1"/>
                </a:solidFill>
                <a:latin typeface="+mn-lt"/>
              </a:rPr>
              <a:t>supaya</a:t>
            </a:r>
            <a:r>
              <a:rPr lang="en-US" sz="4800" b="1">
                <a:solidFill>
                  <a:schemeClr val="bg1"/>
                </a:solidFill>
                <a:latin typeface="+mn-lt"/>
              </a:rPr>
              <a:t> dia </a:t>
            </a:r>
            <a:r>
              <a:rPr lang="en-US" sz="4800" b="1" err="1">
                <a:solidFill>
                  <a:schemeClr val="bg1"/>
                </a:solidFill>
                <a:latin typeface="+mn-lt"/>
              </a:rPr>
              <a:t>menyelesaikan</a:t>
            </a:r>
            <a:r>
              <a:rPr lang="en-US" sz="4800" b="1">
                <a:solidFill>
                  <a:schemeClr val="bg1"/>
                </a:solidFill>
                <a:latin typeface="+mn-lt"/>
              </a:rPr>
              <a:t> masalah-masalah gereja tersebut.</a:t>
            </a:r>
            <a:br>
              <a:rPr lang="en-US" sz="4800" b="1">
                <a:solidFill>
                  <a:schemeClr val="bg1"/>
                </a:solidFill>
                <a:latin typeface="+mn-lt"/>
              </a:rPr>
            </a:br>
            <a:r>
              <a:rPr lang="en-US" sz="4800" b="1" err="1">
                <a:solidFill>
                  <a:schemeClr val="bg1"/>
                </a:solidFill>
                <a:latin typeface="+mn-lt"/>
              </a:rPr>
              <a:t>Kerana</a:t>
            </a:r>
            <a:r>
              <a:rPr lang="en-US" sz="4800" b="1">
                <a:solidFill>
                  <a:schemeClr val="bg1"/>
                </a:solidFill>
                <a:latin typeface="+mn-lt"/>
              </a:rPr>
              <a:t> </a:t>
            </a:r>
            <a:r>
              <a:rPr lang="en-US" sz="4800" b="1" err="1">
                <a:solidFill>
                  <a:schemeClr val="bg1"/>
                </a:solidFill>
                <a:latin typeface="+mn-lt"/>
              </a:rPr>
              <a:t>kelakuan</a:t>
            </a:r>
            <a:r>
              <a:rPr lang="en-US" sz="4800" b="1">
                <a:solidFill>
                  <a:schemeClr val="bg1"/>
                </a:solidFill>
                <a:latin typeface="+mn-lt"/>
              </a:rPr>
              <a:t> yang tidak </a:t>
            </a:r>
            <a:r>
              <a:rPr lang="en-US" sz="4800" b="1" err="1">
                <a:solidFill>
                  <a:schemeClr val="bg1"/>
                </a:solidFill>
                <a:latin typeface="+mn-lt"/>
              </a:rPr>
              <a:t>berakhlak</a:t>
            </a:r>
            <a:r>
              <a:rPr lang="en-US" sz="4800" b="1">
                <a:solidFill>
                  <a:schemeClr val="bg1"/>
                </a:solidFill>
                <a:latin typeface="+mn-lt"/>
              </a:rPr>
              <a:t> dalam orang </a:t>
            </a:r>
            <a:r>
              <a:rPr lang="en-US" sz="4800" b="1" err="1">
                <a:solidFill>
                  <a:schemeClr val="bg1"/>
                </a:solidFill>
                <a:latin typeface="+mn-lt"/>
              </a:rPr>
              <a:t>Kreta</a:t>
            </a:r>
            <a:r>
              <a:rPr lang="en-US" sz="4800" b="1">
                <a:solidFill>
                  <a:schemeClr val="bg1"/>
                </a:solidFill>
                <a:latin typeface="+mn-lt"/>
              </a:rPr>
              <a:t>, sangat </a:t>
            </a:r>
            <a:r>
              <a:rPr lang="en-US" sz="4800" b="1" err="1">
                <a:solidFill>
                  <a:schemeClr val="bg1"/>
                </a:solidFill>
                <a:latin typeface="+mn-lt"/>
              </a:rPr>
              <a:t>penting</a:t>
            </a:r>
            <a:r>
              <a:rPr lang="en-US" sz="4800" b="1">
                <a:solidFill>
                  <a:schemeClr val="bg1"/>
                </a:solidFill>
                <a:latin typeface="+mn-lt"/>
              </a:rPr>
              <a:t> bahawa Titus harus </a:t>
            </a:r>
            <a:r>
              <a:rPr lang="en-US" sz="4800" b="1" err="1">
                <a:solidFill>
                  <a:schemeClr val="bg1"/>
                </a:solidFill>
                <a:latin typeface="+mn-lt"/>
              </a:rPr>
              <a:t>menitikberatkan</a:t>
            </a:r>
            <a:r>
              <a:rPr lang="en-US" sz="4800" b="1">
                <a:solidFill>
                  <a:schemeClr val="bg1"/>
                </a:solidFill>
                <a:latin typeface="+mn-lt"/>
              </a:rPr>
              <a:t> </a:t>
            </a:r>
            <a:r>
              <a:rPr lang="en-US" sz="4800" b="1" err="1">
                <a:solidFill>
                  <a:schemeClr val="bg1"/>
                </a:solidFill>
                <a:latin typeface="+mn-lt"/>
              </a:rPr>
              <a:t>keperluan</a:t>
            </a:r>
            <a:r>
              <a:rPr lang="en-US" sz="4800" b="1">
                <a:solidFill>
                  <a:schemeClr val="bg1"/>
                </a:solidFill>
                <a:latin typeface="+mn-lt"/>
              </a:rPr>
              <a:t> tentang kebenaran dalam kehidupan </a:t>
            </a:r>
            <a:r>
              <a:rPr lang="en-US" sz="4800" b="1" err="1">
                <a:solidFill>
                  <a:schemeClr val="bg1"/>
                </a:solidFill>
                <a:latin typeface="+mn-lt"/>
              </a:rPr>
              <a:t>Kristiani</a:t>
            </a:r>
            <a:r>
              <a:rPr lang="en-US" sz="4800" b="1">
                <a:solidFill>
                  <a:schemeClr val="bg1"/>
                </a:solidFill>
                <a:latin typeface="+mn-lt"/>
              </a:rPr>
              <a:t>.</a:t>
            </a:r>
          </a:p>
        </p:txBody>
      </p:sp>
    </p:spTree>
    <p:extLst>
      <p:ext uri="{BB962C8B-B14F-4D97-AF65-F5344CB8AC3E}">
        <p14:creationId xmlns:p14="http://schemas.microsoft.com/office/powerpoint/2010/main" val="92158049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a:solidFill>
                  <a:schemeClr val="bg1"/>
                </a:solidFill>
                <a:latin typeface="+mn-lt"/>
              </a:rPr>
              <a:t>Paulus menekankan bahawa </a:t>
            </a:r>
            <a:r>
              <a:rPr lang="en-US" altLang="ko-KR" sz="4800" b="1" err="1">
                <a:solidFill>
                  <a:srgbClr val="FFFF00"/>
                </a:solidFill>
                <a:latin typeface="+mn-lt"/>
              </a:rPr>
              <a:t>tingkah</a:t>
            </a:r>
            <a:r>
              <a:rPr lang="en-US" altLang="ko-KR" sz="4800" b="1">
                <a:solidFill>
                  <a:srgbClr val="FFFF00"/>
                </a:solidFill>
                <a:latin typeface="+mn-lt"/>
              </a:rPr>
              <a:t> </a:t>
            </a:r>
            <a:r>
              <a:rPr lang="en-US" altLang="ko-KR" sz="4800" b="1" err="1">
                <a:solidFill>
                  <a:srgbClr val="FFFF00"/>
                </a:solidFill>
                <a:latin typeface="+mn-lt"/>
              </a:rPr>
              <a:t>laku</a:t>
            </a:r>
            <a:r>
              <a:rPr lang="en-US" altLang="ko-KR" sz="4800" b="1">
                <a:solidFill>
                  <a:srgbClr val="FFFF00"/>
                </a:solidFill>
                <a:latin typeface="+mn-lt"/>
              </a:rPr>
              <a:t> yang benar (orthopraxy – </a:t>
            </a:r>
            <a:r>
              <a:rPr lang="en-US" altLang="ko-KR" sz="4800" b="1" err="1">
                <a:solidFill>
                  <a:srgbClr val="FFFF00"/>
                </a:solidFill>
                <a:latin typeface="+mn-lt"/>
              </a:rPr>
              <a:t>pengajaran</a:t>
            </a:r>
            <a:r>
              <a:rPr lang="en-US" altLang="ko-KR" sz="4800" b="1">
                <a:solidFill>
                  <a:srgbClr val="FFFF00"/>
                </a:solidFill>
                <a:latin typeface="+mn-lt"/>
              </a:rPr>
              <a:t> </a:t>
            </a:r>
            <a:r>
              <a:rPr lang="en-US" altLang="ko-KR" sz="4800" b="1" err="1">
                <a:solidFill>
                  <a:srgbClr val="FFFF00"/>
                </a:solidFill>
                <a:latin typeface="+mn-lt"/>
              </a:rPr>
              <a:t>doktrin</a:t>
            </a:r>
            <a:r>
              <a:rPr lang="en-US" altLang="ko-KR" sz="4800" b="1">
                <a:solidFill>
                  <a:srgbClr val="FFFF00"/>
                </a:solidFill>
                <a:latin typeface="+mn-lt"/>
              </a:rPr>
              <a:t>) berdasarkan </a:t>
            </a:r>
            <a:r>
              <a:rPr lang="en-US" altLang="ko-KR" sz="4800" b="1" err="1">
                <a:solidFill>
                  <a:srgbClr val="FFFF00"/>
                </a:solidFill>
                <a:latin typeface="+mn-lt"/>
              </a:rPr>
              <a:t>Iman</a:t>
            </a:r>
            <a:r>
              <a:rPr lang="en-US" altLang="ko-KR" sz="4800" b="1">
                <a:solidFill>
                  <a:srgbClr val="FFFF00"/>
                </a:solidFill>
                <a:latin typeface="+mn-lt"/>
              </a:rPr>
              <a:t> yang benar (orthodoxy - </a:t>
            </a:r>
            <a:r>
              <a:rPr lang="en-US" altLang="ko-KR" sz="4800" b="1" err="1">
                <a:solidFill>
                  <a:srgbClr val="FFFF00"/>
                </a:solidFill>
                <a:latin typeface="+mn-lt"/>
              </a:rPr>
              <a:t>penerapan</a:t>
            </a:r>
            <a:r>
              <a:rPr lang="en-US" altLang="ko-KR" sz="4800" b="1">
                <a:solidFill>
                  <a:srgbClr val="FFFF00"/>
                </a:solidFill>
                <a:latin typeface="+mn-lt"/>
              </a:rPr>
              <a:t>).</a:t>
            </a:r>
            <a:r>
              <a:rPr lang="en-US" altLang="ko-KR" sz="4800" b="1">
                <a:solidFill>
                  <a:schemeClr val="bg1"/>
                </a:solidFill>
                <a:latin typeface="+mn-lt"/>
              </a:rPr>
              <a:t/>
            </a:r>
            <a:br>
              <a:rPr lang="en-US" altLang="ko-KR" sz="4800" b="1">
                <a:solidFill>
                  <a:schemeClr val="bg1"/>
                </a:solidFill>
                <a:latin typeface="+mn-lt"/>
              </a:rPr>
            </a:br>
            <a:r>
              <a:rPr lang="en-US" altLang="ko-KR" sz="4800" b="1" err="1">
                <a:solidFill>
                  <a:schemeClr val="bg1"/>
                </a:solidFill>
                <a:latin typeface="+mn-lt"/>
              </a:rPr>
              <a:t>Kerana</a:t>
            </a:r>
            <a:r>
              <a:rPr lang="en-US" altLang="ko-KR" sz="4800" b="1">
                <a:solidFill>
                  <a:schemeClr val="bg1"/>
                </a:solidFill>
                <a:latin typeface="+mn-lt"/>
              </a:rPr>
              <a:t> </a:t>
            </a:r>
            <a:r>
              <a:rPr lang="en-US" altLang="ko-KR" sz="4800" b="1" err="1">
                <a:solidFill>
                  <a:schemeClr val="bg1"/>
                </a:solidFill>
                <a:latin typeface="+mn-lt"/>
              </a:rPr>
              <a:t>golongan</a:t>
            </a:r>
            <a:r>
              <a:rPr lang="en-US" altLang="ko-KR" sz="4800" b="1">
                <a:solidFill>
                  <a:schemeClr val="bg1"/>
                </a:solidFill>
                <a:latin typeface="+mn-lt"/>
              </a:rPr>
              <a:t> yang </a:t>
            </a:r>
            <a:r>
              <a:rPr lang="en-US" altLang="ko-KR" sz="4800" b="1" err="1">
                <a:solidFill>
                  <a:schemeClr val="bg1"/>
                </a:solidFill>
                <a:latin typeface="+mn-lt"/>
              </a:rPr>
              <a:t>melawan</a:t>
            </a:r>
            <a:r>
              <a:rPr lang="en-US" altLang="ko-KR" sz="4800" b="1">
                <a:solidFill>
                  <a:schemeClr val="bg1"/>
                </a:solidFill>
                <a:latin typeface="+mn-lt"/>
              </a:rPr>
              <a:t> Titus (1:11, 13, 2:15, 3: 9-11), </a:t>
            </a:r>
            <a:r>
              <a:rPr lang="en-US" altLang="ko-KR" sz="4800" b="1" err="1">
                <a:solidFill>
                  <a:schemeClr val="bg1"/>
                </a:solidFill>
                <a:latin typeface="+mn-lt"/>
              </a:rPr>
              <a:t>rasul</a:t>
            </a:r>
            <a:r>
              <a:rPr lang="en-US" altLang="ko-KR" sz="4800" b="1">
                <a:solidFill>
                  <a:schemeClr val="bg1"/>
                </a:solidFill>
                <a:latin typeface="+mn-lt"/>
              </a:rPr>
              <a:t> Paulus </a:t>
            </a:r>
            <a:r>
              <a:rPr lang="en-US" altLang="ko-KR" sz="4800" b="1" err="1">
                <a:solidFill>
                  <a:schemeClr val="bg1"/>
                </a:solidFill>
                <a:latin typeface="+mn-lt"/>
              </a:rPr>
              <a:t>menjamin</a:t>
            </a:r>
            <a:r>
              <a:rPr lang="en-US" altLang="ko-KR" sz="4800" b="1">
                <a:solidFill>
                  <a:schemeClr val="bg1"/>
                </a:solidFill>
                <a:latin typeface="+mn-lt"/>
              </a:rPr>
              <a:t> </a:t>
            </a:r>
            <a:r>
              <a:rPr lang="en-US" altLang="ko-KR" sz="4800" b="1" err="1">
                <a:solidFill>
                  <a:schemeClr val="bg1"/>
                </a:solidFill>
                <a:latin typeface="+mn-lt"/>
              </a:rPr>
              <a:t>kewibawaan</a:t>
            </a:r>
            <a:r>
              <a:rPr lang="en-US" altLang="ko-KR" sz="4800" b="1">
                <a:solidFill>
                  <a:schemeClr val="bg1"/>
                </a:solidFill>
                <a:latin typeface="+mn-lt"/>
              </a:rPr>
              <a:t> </a:t>
            </a:r>
            <a:r>
              <a:rPr lang="en-US" altLang="ko-KR" sz="4800" b="1" smtClean="0">
                <a:solidFill>
                  <a:schemeClr val="bg1"/>
                </a:solidFill>
                <a:latin typeface="+mn-lt"/>
              </a:rPr>
              <a:t>Titus </a:t>
            </a:r>
            <a:r>
              <a:rPr lang="en-US" altLang="ko-KR" sz="4800" b="1">
                <a:solidFill>
                  <a:schemeClr val="bg1"/>
                </a:solidFill>
                <a:latin typeface="+mn-lt"/>
              </a:rPr>
              <a:t>secara </a:t>
            </a:r>
            <a:r>
              <a:rPr lang="en-US" altLang="ko-KR" sz="4800" b="1" err="1">
                <a:solidFill>
                  <a:schemeClr val="bg1"/>
                </a:solidFill>
                <a:latin typeface="+mn-lt"/>
              </a:rPr>
              <a:t>rasmi</a:t>
            </a:r>
            <a:r>
              <a:rPr lang="en-US" altLang="ko-KR" sz="4800" b="1">
                <a:solidFill>
                  <a:schemeClr val="bg1"/>
                </a:solidFill>
                <a:latin typeface="+mn-lt"/>
              </a:rPr>
              <a:t> dengan </a:t>
            </a:r>
            <a:r>
              <a:rPr lang="en-US" altLang="ko-KR" sz="4800" b="1" err="1">
                <a:solidFill>
                  <a:schemeClr val="bg1"/>
                </a:solidFill>
                <a:latin typeface="+mn-lt"/>
              </a:rPr>
              <a:t>surat</a:t>
            </a:r>
            <a:r>
              <a:rPr lang="en-US" altLang="ko-KR" sz="4800" b="1">
                <a:solidFill>
                  <a:schemeClr val="bg1"/>
                </a:solidFill>
                <a:latin typeface="+mn-lt"/>
              </a:rPr>
              <a:t> Titus.</a:t>
            </a:r>
            <a:br>
              <a:rPr lang="en-US" altLang="ko-KR" sz="4800" b="1">
                <a:solidFill>
                  <a:schemeClr val="bg1"/>
                </a:solidFill>
                <a:latin typeface="+mn-lt"/>
              </a:rPr>
            </a:br>
            <a:endParaRPr lang="en-US" sz="4800" b="1">
              <a:solidFill>
                <a:schemeClr val="bg1"/>
              </a:solidFill>
              <a:latin typeface="+mn-lt"/>
            </a:endParaRPr>
          </a:p>
        </p:txBody>
      </p:sp>
    </p:spTree>
    <p:extLst>
      <p:ext uri="{BB962C8B-B14F-4D97-AF65-F5344CB8AC3E}">
        <p14:creationId xmlns:p14="http://schemas.microsoft.com/office/powerpoint/2010/main" val="17071264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err="1">
                <a:solidFill>
                  <a:schemeClr val="bg1"/>
                </a:solidFill>
                <a:latin typeface="+mn-lt"/>
              </a:rPr>
              <a:t>Ayat-ayat</a:t>
            </a:r>
            <a:r>
              <a:rPr lang="en-US" altLang="ko-KR" sz="4800" b="1">
                <a:solidFill>
                  <a:schemeClr val="bg1"/>
                </a:solidFill>
                <a:latin typeface="+mn-lt"/>
              </a:rPr>
              <a:t> </a:t>
            </a:r>
            <a:r>
              <a:rPr lang="en-US" altLang="ko-KR" sz="4800" b="1" err="1">
                <a:solidFill>
                  <a:schemeClr val="bg1"/>
                </a:solidFill>
                <a:latin typeface="+mn-lt"/>
              </a:rPr>
              <a:t>utamanya</a:t>
            </a:r>
            <a:r>
              <a:rPr lang="en-US" altLang="ko-KR" sz="4800" b="1">
                <a:solidFill>
                  <a:schemeClr val="bg1"/>
                </a:solidFill>
                <a:latin typeface="+mn-lt"/>
              </a:rPr>
              <a:t> adalah 1:5</a:t>
            </a:r>
            <a:r>
              <a:rPr lang="ko-KR" altLang="en-US" sz="4800" b="1">
                <a:solidFill>
                  <a:schemeClr val="bg1"/>
                </a:solidFill>
                <a:latin typeface="+mn-lt"/>
              </a:rPr>
              <a:t> </a:t>
            </a:r>
            <a:r>
              <a:rPr lang="en-US" altLang="ko-KR" sz="4800" b="1">
                <a:solidFill>
                  <a:schemeClr val="bg1"/>
                </a:solidFill>
                <a:latin typeface="+mn-lt"/>
              </a:rPr>
              <a:t>dan 3:8.</a:t>
            </a:r>
            <a:br>
              <a:rPr lang="en-US" altLang="ko-KR" sz="4800" b="1">
                <a:solidFill>
                  <a:schemeClr val="bg1"/>
                </a:solidFill>
                <a:latin typeface="+mn-lt"/>
              </a:rPr>
            </a:br>
            <a:r>
              <a:rPr lang="en-US" altLang="ko-KR" sz="4800" b="1" err="1">
                <a:solidFill>
                  <a:schemeClr val="bg1"/>
                </a:solidFill>
                <a:latin typeface="+mn-lt"/>
              </a:rPr>
              <a:t>Fasal</a:t>
            </a:r>
            <a:r>
              <a:rPr lang="en-US" altLang="ko-KR" sz="4800" b="1">
                <a:solidFill>
                  <a:schemeClr val="bg1"/>
                </a:solidFill>
                <a:latin typeface="+mn-lt"/>
              </a:rPr>
              <a:t> </a:t>
            </a:r>
            <a:r>
              <a:rPr lang="en-US" altLang="ko-KR" sz="4800" b="1" err="1">
                <a:solidFill>
                  <a:schemeClr val="bg1"/>
                </a:solidFill>
                <a:latin typeface="+mn-lt"/>
              </a:rPr>
              <a:t>intinya</a:t>
            </a:r>
            <a:r>
              <a:rPr lang="en-US" altLang="ko-KR" sz="4800" b="1">
                <a:solidFill>
                  <a:schemeClr val="bg1"/>
                </a:solidFill>
                <a:latin typeface="+mn-lt"/>
              </a:rPr>
              <a:t> adalah </a:t>
            </a:r>
            <a:r>
              <a:rPr lang="en-US" altLang="ko-KR" sz="4800" b="1" err="1">
                <a:solidFill>
                  <a:schemeClr val="bg1"/>
                </a:solidFill>
                <a:latin typeface="+mn-lt"/>
              </a:rPr>
              <a:t>fasal</a:t>
            </a:r>
            <a:r>
              <a:rPr lang="en-US" altLang="ko-KR" sz="4800" b="1">
                <a:solidFill>
                  <a:schemeClr val="bg1"/>
                </a:solidFill>
                <a:latin typeface="+mn-lt"/>
              </a:rPr>
              <a:t> 2. </a:t>
            </a:r>
            <a:endParaRPr lang="en-US" sz="4800" b="1">
              <a:solidFill>
                <a:schemeClr val="bg1"/>
              </a:solidFill>
              <a:latin typeface="+mn-lt"/>
            </a:endParaRPr>
          </a:p>
        </p:txBody>
      </p:sp>
    </p:spTree>
    <p:extLst>
      <p:ext uri="{BB962C8B-B14F-4D97-AF65-F5344CB8AC3E}">
        <p14:creationId xmlns:p14="http://schemas.microsoft.com/office/powerpoint/2010/main" val="91646951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213895"/>
            <a:ext cx="11713301" cy="6479467"/>
          </a:xfrm>
        </p:spPr>
        <p:txBody>
          <a:bodyPr anchor="t"/>
          <a:lstStyle/>
          <a:p>
            <a:pPr algn="l"/>
            <a:r>
              <a:rPr lang="en-US" sz="5333" b="1">
                <a:solidFill>
                  <a:srgbClr val="FFFF00"/>
                </a:solidFill>
              </a:rPr>
              <a:t>STRUKTUR SURAT Titus</a:t>
            </a:r>
            <a:r>
              <a:rPr lang="en-US" sz="5333" b="1">
                <a:solidFill>
                  <a:srgbClr val="FF0000"/>
                </a:solidFill>
              </a:rPr>
              <a:t/>
            </a:r>
            <a:br>
              <a:rPr lang="en-US" sz="5333" b="1">
                <a:solidFill>
                  <a:srgbClr val="FF0000"/>
                </a:solidFill>
              </a:rPr>
            </a:br>
            <a:r>
              <a:rPr lang="fi-FI" b="1">
                <a:solidFill>
                  <a:schemeClr val="bg1"/>
                </a:solidFill>
              </a:rPr>
              <a:t>Pemimpin </a:t>
            </a:r>
            <a:r>
              <a:rPr lang="fi-FI" b="1" smtClean="0">
                <a:solidFill>
                  <a:schemeClr val="bg1"/>
                </a:solidFill>
              </a:rPr>
              <a:t>jemaah </a:t>
            </a:r>
            <a:r>
              <a:rPr lang="fi-FI" b="1">
                <a:solidFill>
                  <a:schemeClr val="bg1"/>
                </a:solidFill>
              </a:rPr>
              <a:t>dan guru palsu (1:1-16)</a:t>
            </a:r>
            <a:br>
              <a:rPr lang="fi-FI" b="1">
                <a:solidFill>
                  <a:schemeClr val="bg1"/>
                </a:solidFill>
              </a:rPr>
            </a:br>
            <a:r>
              <a:rPr lang="fi-FI" b="1" smtClean="0">
                <a:solidFill>
                  <a:schemeClr val="bg1"/>
                </a:solidFill>
              </a:rPr>
              <a:t>Apa </a:t>
            </a:r>
            <a:r>
              <a:rPr lang="fi-FI" b="1">
                <a:solidFill>
                  <a:schemeClr val="bg1"/>
                </a:solidFill>
              </a:rPr>
              <a:t>yang dipercayai dan bagaimana hidup sebagai orang percaya (2:1-3:15)</a:t>
            </a:r>
            <a:endParaRPr lang="en-US" sz="4267" b="1">
              <a:solidFill>
                <a:schemeClr val="bg1"/>
              </a:solidFill>
            </a:endParaRPr>
          </a:p>
        </p:txBody>
      </p:sp>
    </p:spTree>
    <p:extLst>
      <p:ext uri="{BB962C8B-B14F-4D97-AF65-F5344CB8AC3E}">
        <p14:creationId xmlns:p14="http://schemas.microsoft.com/office/powerpoint/2010/main" val="115899432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a:t>
            </a:r>
            <a:r>
              <a:rPr lang="en-US" sz="5333" b="1" err="1">
                <a:solidFill>
                  <a:srgbClr val="00B0F0"/>
                </a:solidFill>
              </a:rPr>
              <a:t>Filemon</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latin typeface="+mn-lt"/>
              </a:rPr>
              <a:t>Surat </a:t>
            </a:r>
            <a:r>
              <a:rPr lang="en-US" sz="4800" b="1">
                <a:solidFill>
                  <a:schemeClr val="bg1"/>
                </a:solidFill>
                <a:latin typeface="+mn-lt"/>
              </a:rPr>
              <a:t>ini </a:t>
            </a:r>
            <a:r>
              <a:rPr lang="en-US" sz="4800" b="1" err="1">
                <a:solidFill>
                  <a:schemeClr val="bg1"/>
                </a:solidFill>
                <a:latin typeface="+mn-lt"/>
              </a:rPr>
              <a:t>terpendek</a:t>
            </a:r>
            <a:r>
              <a:rPr lang="en-US" sz="4800" b="1">
                <a:solidFill>
                  <a:schemeClr val="bg1"/>
                </a:solidFill>
                <a:latin typeface="+mn-lt"/>
              </a:rPr>
              <a:t> </a:t>
            </a:r>
            <a:r>
              <a:rPr lang="en-US" sz="4800" b="1" err="1">
                <a:solidFill>
                  <a:schemeClr val="bg1"/>
                </a:solidFill>
                <a:latin typeface="+mn-lt"/>
              </a:rPr>
              <a:t>daripada</a:t>
            </a:r>
            <a:r>
              <a:rPr lang="en-US" sz="4800" b="1">
                <a:solidFill>
                  <a:schemeClr val="bg1"/>
                </a:solidFill>
                <a:latin typeface="+mn-lt"/>
              </a:rPr>
              <a:t> Surat-Surat </a:t>
            </a:r>
            <a:r>
              <a:rPr lang="en-US" sz="4800" b="1" err="1">
                <a:solidFill>
                  <a:schemeClr val="bg1"/>
                </a:solidFill>
                <a:latin typeface="+mn-lt"/>
              </a:rPr>
              <a:t>Rasul</a:t>
            </a:r>
            <a:r>
              <a:rPr lang="en-US" sz="4800" b="1">
                <a:solidFill>
                  <a:schemeClr val="bg1"/>
                </a:solidFill>
                <a:latin typeface="+mn-lt"/>
              </a:rPr>
              <a:t> Paulus.</a:t>
            </a:r>
            <a:br>
              <a:rPr lang="en-US" sz="4800" b="1">
                <a:solidFill>
                  <a:schemeClr val="bg1"/>
                </a:solidFill>
                <a:latin typeface="+mn-lt"/>
              </a:rPr>
            </a:br>
            <a:r>
              <a:rPr lang="en-US" sz="4800" b="1">
                <a:solidFill>
                  <a:schemeClr val="bg1"/>
                </a:solidFill>
                <a:latin typeface="+mn-lt"/>
              </a:rPr>
              <a:t>Surat ini menyatakan bahawa </a:t>
            </a:r>
            <a:r>
              <a:rPr lang="en-US" sz="4800" b="1" err="1">
                <a:solidFill>
                  <a:schemeClr val="bg1"/>
                </a:solidFill>
                <a:latin typeface="+mn-lt"/>
              </a:rPr>
              <a:t>taraf</a:t>
            </a:r>
            <a:r>
              <a:rPr lang="en-US" sz="4800" b="1">
                <a:solidFill>
                  <a:schemeClr val="bg1"/>
                </a:solidFill>
                <a:latin typeface="+mn-lt"/>
              </a:rPr>
              <a:t> sosial (</a:t>
            </a:r>
            <a:r>
              <a:rPr lang="en-US" sz="4800" b="1" err="1">
                <a:solidFill>
                  <a:schemeClr val="bg1"/>
                </a:solidFill>
                <a:latin typeface="+mn-lt"/>
              </a:rPr>
              <a:t>kedudukan</a:t>
            </a:r>
            <a:r>
              <a:rPr lang="en-US" sz="4800" b="1">
                <a:solidFill>
                  <a:schemeClr val="bg1"/>
                </a:solidFill>
                <a:latin typeface="+mn-lt"/>
              </a:rPr>
              <a:t>) </a:t>
            </a:r>
            <a:r>
              <a:rPr lang="en-US" sz="4800" b="1" err="1">
                <a:solidFill>
                  <a:schemeClr val="bg1"/>
                </a:solidFill>
                <a:latin typeface="+mn-lt"/>
              </a:rPr>
              <a:t>Hamba</a:t>
            </a:r>
            <a:r>
              <a:rPr lang="en-US" sz="4800" b="1">
                <a:solidFill>
                  <a:schemeClr val="bg1"/>
                </a:solidFill>
                <a:latin typeface="+mn-lt"/>
              </a:rPr>
              <a:t> </a:t>
            </a:r>
            <a:r>
              <a:rPr lang="en-US" sz="4800" b="1" err="1">
                <a:solidFill>
                  <a:schemeClr val="bg1"/>
                </a:solidFill>
                <a:latin typeface="+mn-lt"/>
              </a:rPr>
              <a:t>berubah</a:t>
            </a:r>
            <a:r>
              <a:rPr lang="en-US" sz="4800" b="1">
                <a:solidFill>
                  <a:schemeClr val="bg1"/>
                </a:solidFill>
                <a:latin typeface="+mn-lt"/>
              </a:rPr>
              <a:t> </a:t>
            </a:r>
            <a:r>
              <a:rPr lang="en-US" sz="4800" b="1" err="1">
                <a:solidFill>
                  <a:schemeClr val="bg1"/>
                </a:solidFill>
                <a:latin typeface="+mn-lt"/>
              </a:rPr>
              <a:t>taraf</a:t>
            </a:r>
            <a:r>
              <a:rPr lang="en-US" sz="4800" b="1">
                <a:solidFill>
                  <a:schemeClr val="bg1"/>
                </a:solidFill>
                <a:latin typeface="+mn-lt"/>
              </a:rPr>
              <a:t> sosial </a:t>
            </a:r>
            <a:r>
              <a:rPr lang="en-US" sz="4800" b="1" err="1">
                <a:solidFill>
                  <a:schemeClr val="bg1"/>
                </a:solidFill>
                <a:latin typeface="+mn-lt"/>
              </a:rPr>
              <a:t>saudara</a:t>
            </a:r>
            <a:r>
              <a:rPr lang="en-US" sz="4800" b="1">
                <a:solidFill>
                  <a:schemeClr val="bg1"/>
                </a:solidFill>
                <a:latin typeface="+mn-lt"/>
              </a:rPr>
              <a:t> dengan kasih dan </a:t>
            </a:r>
            <a:r>
              <a:rPr lang="en-US" sz="4800" b="1" err="1">
                <a:solidFill>
                  <a:schemeClr val="bg1"/>
                </a:solidFill>
                <a:latin typeface="+mn-lt"/>
              </a:rPr>
              <a:t>pengampunan</a:t>
            </a:r>
            <a:r>
              <a:rPr lang="en-US" sz="4800" b="1">
                <a:solidFill>
                  <a:schemeClr val="bg1"/>
                </a:solidFill>
                <a:latin typeface="+mn-lt"/>
              </a:rPr>
              <a:t> orang percaya. </a:t>
            </a:r>
            <a:br>
              <a:rPr lang="en-US" sz="4800" b="1">
                <a:solidFill>
                  <a:schemeClr val="bg1"/>
                </a:solidFill>
                <a:latin typeface="+mn-lt"/>
              </a:rPr>
            </a:br>
            <a:r>
              <a:rPr lang="en-US" sz="4800" b="1" err="1">
                <a:solidFill>
                  <a:schemeClr val="bg1"/>
                </a:solidFill>
                <a:latin typeface="+mn-lt"/>
              </a:rPr>
              <a:t>Onesimus</a:t>
            </a:r>
            <a:r>
              <a:rPr lang="en-US" sz="4800" b="1">
                <a:solidFill>
                  <a:schemeClr val="bg1"/>
                </a:solidFill>
                <a:latin typeface="+mn-lt"/>
              </a:rPr>
              <a:t> hidup pada abad </a:t>
            </a:r>
            <a:r>
              <a:rPr lang="en-US" sz="4800" b="1" err="1">
                <a:solidFill>
                  <a:schemeClr val="bg1"/>
                </a:solidFill>
                <a:latin typeface="+mn-lt"/>
              </a:rPr>
              <a:t>pertama</a:t>
            </a:r>
            <a:r>
              <a:rPr lang="en-US" sz="4800" b="1">
                <a:solidFill>
                  <a:schemeClr val="bg1"/>
                </a:solidFill>
                <a:latin typeface="+mn-lt"/>
              </a:rPr>
              <a:t>. </a:t>
            </a:r>
            <a:br>
              <a:rPr lang="en-US" sz="4800" b="1">
                <a:solidFill>
                  <a:schemeClr val="bg1"/>
                </a:solidFill>
                <a:latin typeface="+mn-lt"/>
              </a:rPr>
            </a:br>
            <a:r>
              <a:rPr lang="en-US" sz="4800" b="1" err="1">
                <a:solidFill>
                  <a:schemeClr val="bg1"/>
                </a:solidFill>
                <a:latin typeface="+mn-lt"/>
              </a:rPr>
              <a:t>Namanya</a:t>
            </a:r>
            <a:r>
              <a:rPr lang="en-US" sz="4800" b="1">
                <a:solidFill>
                  <a:schemeClr val="bg1"/>
                </a:solidFill>
                <a:latin typeface="+mn-lt"/>
              </a:rPr>
              <a:t> bererti “berguna”, “</a:t>
            </a:r>
            <a:r>
              <a:rPr lang="en-US" sz="4800" b="1" err="1">
                <a:solidFill>
                  <a:schemeClr val="bg1"/>
                </a:solidFill>
                <a:latin typeface="+mn-lt"/>
              </a:rPr>
              <a:t>Manfaat</a:t>
            </a:r>
            <a:r>
              <a:rPr lang="en-US" sz="4800" b="1">
                <a:solidFill>
                  <a:schemeClr val="bg1"/>
                </a:solidFill>
                <a:latin typeface="+mn-lt"/>
              </a:rPr>
              <a:t>”.</a:t>
            </a:r>
          </a:p>
        </p:txBody>
      </p:sp>
    </p:spTree>
    <p:extLst>
      <p:ext uri="{BB962C8B-B14F-4D97-AF65-F5344CB8AC3E}">
        <p14:creationId xmlns:p14="http://schemas.microsoft.com/office/powerpoint/2010/main" val="307824398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Tawanan</a:t>
            </a:r>
            <a:r>
              <a:rPr lang="en-US" sz="4800" b="1">
                <a:solidFill>
                  <a:schemeClr val="bg1"/>
                </a:solidFill>
                <a:latin typeface="+mn-lt"/>
              </a:rPr>
              <a:t> </a:t>
            </a:r>
            <a:r>
              <a:rPr lang="en-US" sz="4800" b="1" err="1">
                <a:solidFill>
                  <a:schemeClr val="bg1"/>
                </a:solidFill>
                <a:latin typeface="+mn-lt"/>
              </a:rPr>
              <a:t>perang</a:t>
            </a:r>
            <a:r>
              <a:rPr lang="en-US" sz="4800" b="1">
                <a:solidFill>
                  <a:schemeClr val="bg1"/>
                </a:solidFill>
                <a:latin typeface="+mn-lt"/>
              </a:rPr>
              <a:t> merupakan sumber </a:t>
            </a:r>
            <a:r>
              <a:rPr lang="en-US" sz="4800" b="1" err="1">
                <a:solidFill>
                  <a:schemeClr val="bg1"/>
                </a:solidFill>
                <a:latin typeface="+mn-lt"/>
              </a:rPr>
              <a:t>utama</a:t>
            </a:r>
            <a:r>
              <a:rPr lang="en-US" sz="4800" b="1">
                <a:solidFill>
                  <a:schemeClr val="bg1"/>
                </a:solidFill>
                <a:latin typeface="+mn-lt"/>
              </a:rPr>
              <a:t> yang </a:t>
            </a:r>
            <a:r>
              <a:rPr lang="en-US" sz="4800" b="1" err="1">
                <a:solidFill>
                  <a:schemeClr val="bg1"/>
                </a:solidFill>
                <a:latin typeface="+mn-lt"/>
              </a:rPr>
              <a:t>dijadikan</a:t>
            </a:r>
            <a:r>
              <a:rPr lang="en-US" sz="4800" b="1">
                <a:solidFill>
                  <a:schemeClr val="bg1"/>
                </a:solidFill>
                <a:latin typeface="+mn-lt"/>
              </a:rPr>
              <a:t> </a:t>
            </a:r>
            <a:r>
              <a:rPr lang="en-US" sz="4800" b="1" err="1">
                <a:solidFill>
                  <a:schemeClr val="bg1"/>
                </a:solidFill>
                <a:latin typeface="+mn-lt"/>
              </a:rPr>
              <a:t>budak</a:t>
            </a:r>
            <a:r>
              <a:rPr lang="en-US" sz="4800" b="1">
                <a:solidFill>
                  <a:schemeClr val="bg1"/>
                </a:solidFill>
                <a:latin typeface="+mn-lt"/>
              </a:rPr>
              <a:t>. </a:t>
            </a:r>
            <a:br>
              <a:rPr lang="en-US" sz="4800" b="1">
                <a:solidFill>
                  <a:schemeClr val="bg1"/>
                </a:solidFill>
                <a:latin typeface="+mn-lt"/>
              </a:rPr>
            </a:br>
            <a:r>
              <a:rPr lang="en-US" sz="4800" b="1">
                <a:solidFill>
                  <a:schemeClr val="bg1"/>
                </a:solidFill>
                <a:latin typeface="+mn-lt"/>
              </a:rPr>
              <a:t>Para </a:t>
            </a:r>
            <a:r>
              <a:rPr lang="en-US" sz="4800" b="1" err="1">
                <a:solidFill>
                  <a:schemeClr val="bg1"/>
                </a:solidFill>
                <a:latin typeface="+mn-lt"/>
              </a:rPr>
              <a:t>tawanan</a:t>
            </a:r>
            <a:r>
              <a:rPr lang="en-US" sz="4800" b="1">
                <a:solidFill>
                  <a:schemeClr val="bg1"/>
                </a:solidFill>
                <a:latin typeface="+mn-lt"/>
              </a:rPr>
              <a:t> </a:t>
            </a:r>
            <a:r>
              <a:rPr lang="en-US" sz="4800" b="1" err="1">
                <a:solidFill>
                  <a:schemeClr val="bg1"/>
                </a:solidFill>
                <a:latin typeface="+mn-lt"/>
              </a:rPr>
              <a:t>perang</a:t>
            </a:r>
            <a:r>
              <a:rPr lang="en-US" sz="4800" b="1">
                <a:solidFill>
                  <a:schemeClr val="bg1"/>
                </a:solidFill>
                <a:latin typeface="+mn-lt"/>
              </a:rPr>
              <a:t> </a:t>
            </a:r>
            <a:r>
              <a:rPr lang="en-US" sz="4800" b="1" err="1">
                <a:solidFill>
                  <a:schemeClr val="bg1"/>
                </a:solidFill>
                <a:latin typeface="+mn-lt"/>
              </a:rPr>
              <a:t>dijadikan</a:t>
            </a:r>
            <a:r>
              <a:rPr lang="en-US" sz="4800" b="1">
                <a:solidFill>
                  <a:schemeClr val="bg1"/>
                </a:solidFill>
                <a:latin typeface="+mn-lt"/>
              </a:rPr>
              <a:t> </a:t>
            </a:r>
            <a:r>
              <a:rPr lang="en-US" sz="4800" b="1" err="1">
                <a:solidFill>
                  <a:schemeClr val="bg1"/>
                </a:solidFill>
                <a:latin typeface="+mn-lt"/>
              </a:rPr>
              <a:t>budak</a:t>
            </a:r>
            <a:r>
              <a:rPr lang="en-US" sz="4800" b="1">
                <a:solidFill>
                  <a:schemeClr val="bg1"/>
                </a:solidFill>
                <a:latin typeface="+mn-lt"/>
              </a:rPr>
              <a:t>, dan </a:t>
            </a:r>
            <a:r>
              <a:rPr lang="en-US" sz="4800" b="1" err="1">
                <a:solidFill>
                  <a:schemeClr val="bg1"/>
                </a:solidFill>
                <a:latin typeface="+mn-lt"/>
              </a:rPr>
              <a:t>budak</a:t>
            </a:r>
            <a:r>
              <a:rPr lang="en-US" sz="4800" b="1">
                <a:solidFill>
                  <a:schemeClr val="bg1"/>
                </a:solidFill>
                <a:latin typeface="+mn-lt"/>
              </a:rPr>
              <a:t> juga </a:t>
            </a:r>
            <a:r>
              <a:rPr lang="en-US" sz="4800" b="1" err="1">
                <a:solidFill>
                  <a:schemeClr val="bg1"/>
                </a:solidFill>
                <a:latin typeface="+mn-lt"/>
              </a:rPr>
              <a:t>diperjualbelikan</a:t>
            </a:r>
            <a:r>
              <a:rPr lang="en-US" sz="4800" b="1">
                <a:solidFill>
                  <a:schemeClr val="bg1"/>
                </a:solidFill>
                <a:latin typeface="+mn-lt"/>
              </a:rPr>
              <a:t> di </a:t>
            </a:r>
            <a:r>
              <a:rPr lang="en-US" sz="4800" b="1" err="1">
                <a:solidFill>
                  <a:schemeClr val="bg1"/>
                </a:solidFill>
                <a:latin typeface="+mn-lt"/>
              </a:rPr>
              <a:t>pasar-pasar</a:t>
            </a:r>
            <a:r>
              <a:rPr lang="en-US" sz="4800" b="1">
                <a:solidFill>
                  <a:schemeClr val="bg1"/>
                </a:solidFill>
                <a:latin typeface="+mn-lt"/>
              </a:rPr>
              <a:t> dalam </a:t>
            </a:r>
            <a:r>
              <a:rPr lang="en-US" sz="4800" b="1" err="1">
                <a:solidFill>
                  <a:schemeClr val="bg1"/>
                </a:solidFill>
                <a:latin typeface="+mn-lt"/>
              </a:rPr>
              <a:t>sebahagian</a:t>
            </a:r>
            <a:r>
              <a:rPr lang="en-US" sz="4800" b="1">
                <a:solidFill>
                  <a:schemeClr val="bg1"/>
                </a:solidFill>
                <a:latin typeface="+mn-lt"/>
              </a:rPr>
              <a:t> hidup mereka </a:t>
            </a:r>
            <a:r>
              <a:rPr lang="en-US" sz="4800" b="1" err="1">
                <a:solidFill>
                  <a:schemeClr val="bg1"/>
                </a:solidFill>
                <a:latin typeface="+mn-lt"/>
              </a:rPr>
              <a:t>sehari-hari</a:t>
            </a:r>
            <a:r>
              <a:rPr lang="en-US" sz="4800" b="1">
                <a:solidFill>
                  <a:schemeClr val="bg1"/>
                </a:solidFill>
                <a:latin typeface="+mn-lt"/>
              </a:rPr>
              <a:t>.</a:t>
            </a:r>
            <a:br>
              <a:rPr lang="en-US" sz="4800" b="1">
                <a:solidFill>
                  <a:schemeClr val="bg1"/>
                </a:solidFill>
                <a:latin typeface="+mn-lt"/>
              </a:rPr>
            </a:br>
            <a:r>
              <a:rPr lang="en-US" sz="4800" b="1">
                <a:solidFill>
                  <a:schemeClr val="bg1"/>
                </a:solidFill>
                <a:latin typeface="+mn-lt"/>
              </a:rPr>
              <a:t>Dalam </a:t>
            </a:r>
            <a:r>
              <a:rPr lang="en-US" sz="4800" b="1" err="1">
                <a:solidFill>
                  <a:schemeClr val="bg1"/>
                </a:solidFill>
                <a:latin typeface="+mn-lt"/>
              </a:rPr>
              <a:t>perang</a:t>
            </a:r>
            <a:r>
              <a:rPr lang="en-US" sz="4800" b="1">
                <a:solidFill>
                  <a:schemeClr val="bg1"/>
                </a:solidFill>
                <a:latin typeface="+mn-lt"/>
              </a:rPr>
              <a:t> </a:t>
            </a:r>
            <a:r>
              <a:rPr lang="en-US" sz="4800" b="1" err="1">
                <a:solidFill>
                  <a:schemeClr val="bg1"/>
                </a:solidFill>
                <a:latin typeface="+mn-lt"/>
              </a:rPr>
              <a:t>kuno</a:t>
            </a:r>
            <a:r>
              <a:rPr lang="en-US" sz="4800" b="1">
                <a:solidFill>
                  <a:schemeClr val="bg1"/>
                </a:solidFill>
                <a:latin typeface="+mn-lt"/>
              </a:rPr>
              <a:t>, hak terhadap </a:t>
            </a:r>
            <a:r>
              <a:rPr lang="en-US" sz="4800" b="1" err="1">
                <a:solidFill>
                  <a:schemeClr val="bg1"/>
                </a:solidFill>
                <a:latin typeface="+mn-lt"/>
              </a:rPr>
              <a:t>tawanan</a:t>
            </a:r>
            <a:r>
              <a:rPr lang="en-US" sz="4800" b="1">
                <a:solidFill>
                  <a:schemeClr val="bg1"/>
                </a:solidFill>
                <a:latin typeface="+mn-lt"/>
              </a:rPr>
              <a:t> </a:t>
            </a:r>
            <a:r>
              <a:rPr lang="en-US" sz="4800" b="1" err="1">
                <a:solidFill>
                  <a:schemeClr val="bg1"/>
                </a:solidFill>
                <a:latin typeface="+mn-lt"/>
              </a:rPr>
              <a:t>diletakkan</a:t>
            </a:r>
            <a:r>
              <a:rPr lang="en-US" sz="4800" b="1">
                <a:solidFill>
                  <a:schemeClr val="bg1"/>
                </a:solidFill>
                <a:latin typeface="+mn-lt"/>
              </a:rPr>
              <a:t> oleh </a:t>
            </a:r>
            <a:r>
              <a:rPr lang="en-US" sz="4800" b="1" err="1">
                <a:solidFill>
                  <a:schemeClr val="bg1"/>
                </a:solidFill>
                <a:latin typeface="+mn-lt"/>
              </a:rPr>
              <a:t>pemenang</a:t>
            </a:r>
            <a:r>
              <a:rPr lang="en-US" sz="4800" b="1">
                <a:solidFill>
                  <a:schemeClr val="bg1"/>
                </a:solidFill>
                <a:latin typeface="+mn-lt"/>
              </a:rPr>
              <a:t>.</a:t>
            </a:r>
          </a:p>
        </p:txBody>
      </p:sp>
    </p:spTree>
    <p:extLst>
      <p:ext uri="{BB962C8B-B14F-4D97-AF65-F5344CB8AC3E}">
        <p14:creationId xmlns:p14="http://schemas.microsoft.com/office/powerpoint/2010/main" val="99665406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Kerana</a:t>
            </a:r>
            <a:r>
              <a:rPr lang="en-US" sz="4800" b="1">
                <a:solidFill>
                  <a:schemeClr val="bg1"/>
                </a:solidFill>
                <a:latin typeface="+mn-lt"/>
              </a:rPr>
              <a:t> </a:t>
            </a:r>
            <a:r>
              <a:rPr lang="en-US" sz="4800" b="1" err="1">
                <a:solidFill>
                  <a:schemeClr val="bg1"/>
                </a:solidFill>
                <a:latin typeface="+mn-lt"/>
              </a:rPr>
              <a:t>hamba</a:t>
            </a:r>
            <a:r>
              <a:rPr lang="en-US" sz="4800" b="1">
                <a:solidFill>
                  <a:schemeClr val="bg1"/>
                </a:solidFill>
                <a:latin typeface="+mn-lt"/>
              </a:rPr>
              <a:t> tidak </a:t>
            </a:r>
            <a:r>
              <a:rPr lang="en-US" sz="4800" b="1" err="1">
                <a:solidFill>
                  <a:schemeClr val="bg1"/>
                </a:solidFill>
                <a:latin typeface="+mn-lt"/>
              </a:rPr>
              <a:t>mempunyai</a:t>
            </a:r>
            <a:r>
              <a:rPr lang="en-US" sz="4800" b="1">
                <a:solidFill>
                  <a:schemeClr val="bg1"/>
                </a:solidFill>
                <a:latin typeface="+mn-lt"/>
              </a:rPr>
              <a:t> hak </a:t>
            </a:r>
            <a:r>
              <a:rPr lang="en-US" sz="4800" b="1" err="1">
                <a:solidFill>
                  <a:schemeClr val="bg1"/>
                </a:solidFill>
                <a:latin typeface="+mn-lt"/>
              </a:rPr>
              <a:t>undang-undang</a:t>
            </a:r>
            <a:r>
              <a:rPr lang="en-US" sz="4800" b="1">
                <a:solidFill>
                  <a:schemeClr val="bg1"/>
                </a:solidFill>
                <a:latin typeface="+mn-lt"/>
              </a:rPr>
              <a:t>, </a:t>
            </a:r>
            <a:r>
              <a:rPr lang="en-US" sz="4800" b="1" err="1">
                <a:solidFill>
                  <a:schemeClr val="bg1"/>
                </a:solidFill>
                <a:latin typeface="+mn-lt"/>
              </a:rPr>
              <a:t>pemiliknya</a:t>
            </a:r>
            <a:r>
              <a:rPr lang="en-US" sz="4800" b="1">
                <a:solidFill>
                  <a:schemeClr val="bg1"/>
                </a:solidFill>
                <a:latin typeface="+mn-lt"/>
              </a:rPr>
              <a:t> dapat </a:t>
            </a:r>
            <a:r>
              <a:rPr lang="en-US" sz="4800" b="1" err="1">
                <a:solidFill>
                  <a:schemeClr val="bg1"/>
                </a:solidFill>
                <a:latin typeface="+mn-lt"/>
              </a:rPr>
              <a:t>menggunakan</a:t>
            </a:r>
            <a:r>
              <a:rPr lang="en-US" sz="4800" b="1">
                <a:solidFill>
                  <a:schemeClr val="bg1"/>
                </a:solidFill>
                <a:latin typeface="+mn-lt"/>
              </a:rPr>
              <a:t> </a:t>
            </a:r>
            <a:r>
              <a:rPr lang="en-US" sz="4800" b="1" err="1">
                <a:solidFill>
                  <a:schemeClr val="bg1"/>
                </a:solidFill>
                <a:latin typeface="+mn-lt"/>
              </a:rPr>
              <a:t>kuasa</a:t>
            </a:r>
            <a:r>
              <a:rPr lang="en-US" sz="4800" b="1">
                <a:solidFill>
                  <a:schemeClr val="bg1"/>
                </a:solidFill>
                <a:latin typeface="+mn-lt"/>
              </a:rPr>
              <a:t> </a:t>
            </a:r>
            <a:r>
              <a:rPr lang="en-US" sz="4800" b="1" err="1">
                <a:solidFill>
                  <a:schemeClr val="bg1"/>
                </a:solidFill>
                <a:latin typeface="+mn-lt"/>
              </a:rPr>
              <a:t>sesuka</a:t>
            </a:r>
            <a:r>
              <a:rPr lang="en-US" sz="4800" b="1">
                <a:solidFill>
                  <a:schemeClr val="bg1"/>
                </a:solidFill>
                <a:latin typeface="+mn-lt"/>
              </a:rPr>
              <a:t> </a:t>
            </a:r>
            <a:r>
              <a:rPr lang="en-US" sz="4800" b="1" err="1">
                <a:solidFill>
                  <a:schemeClr val="bg1"/>
                </a:solidFill>
                <a:latin typeface="+mn-lt"/>
              </a:rPr>
              <a:t>hati</a:t>
            </a:r>
            <a:r>
              <a:rPr lang="en-US" sz="4800" b="1">
                <a:solidFill>
                  <a:schemeClr val="bg1"/>
                </a:solidFill>
                <a:latin typeface="+mn-lt"/>
              </a:rPr>
              <a:t> termasuk </a:t>
            </a:r>
            <a:r>
              <a:rPr lang="en-US" sz="4800" b="1" err="1">
                <a:solidFill>
                  <a:schemeClr val="bg1"/>
                </a:solidFill>
                <a:latin typeface="+mn-lt"/>
              </a:rPr>
              <a:t>membunuh</a:t>
            </a:r>
            <a:r>
              <a:rPr lang="en-US" sz="4800" b="1">
                <a:solidFill>
                  <a:schemeClr val="bg1"/>
                </a:solidFill>
                <a:latin typeface="+mn-lt"/>
              </a:rPr>
              <a:t> kepada </a:t>
            </a:r>
            <a:r>
              <a:rPr lang="en-US" sz="4800" b="1" err="1">
                <a:solidFill>
                  <a:schemeClr val="bg1"/>
                </a:solidFill>
                <a:latin typeface="+mn-lt"/>
              </a:rPr>
              <a:t>hamba</a:t>
            </a:r>
            <a:r>
              <a:rPr lang="en-US" sz="4800" b="1">
                <a:solidFill>
                  <a:schemeClr val="bg1"/>
                </a:solidFill>
                <a:latin typeface="+mn-lt"/>
              </a:rPr>
              <a:t> </a:t>
            </a:r>
            <a:r>
              <a:rPr lang="sv-SE" sz="4800" b="1">
                <a:solidFill>
                  <a:schemeClr val="bg1"/>
                </a:solidFill>
                <a:latin typeface="+mn-lt"/>
              </a:rPr>
              <a:t>Kecuali halangan oleh faktor khas lain</a:t>
            </a:r>
            <a:r>
              <a:rPr lang="en-US" sz="4800" b="1">
                <a:solidFill>
                  <a:schemeClr val="bg1"/>
                </a:solidFill>
                <a:latin typeface="+mn-lt"/>
              </a:rPr>
              <a:t>.</a:t>
            </a:r>
          </a:p>
        </p:txBody>
      </p:sp>
    </p:spTree>
    <p:extLst>
      <p:ext uri="{BB962C8B-B14F-4D97-AF65-F5344CB8AC3E}">
        <p14:creationId xmlns:p14="http://schemas.microsoft.com/office/powerpoint/2010/main" val="90260547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Onesimus</a:t>
            </a:r>
            <a:r>
              <a:rPr lang="en-US" sz="4800" b="1">
                <a:solidFill>
                  <a:schemeClr val="bg1"/>
                </a:solidFill>
                <a:latin typeface="+mn-lt"/>
              </a:rPr>
              <a:t> adalah seorang </a:t>
            </a:r>
            <a:r>
              <a:rPr lang="en-US" sz="4800" b="1" err="1">
                <a:solidFill>
                  <a:schemeClr val="bg1"/>
                </a:solidFill>
                <a:latin typeface="+mn-lt"/>
              </a:rPr>
              <a:t>hamba</a:t>
            </a:r>
            <a:r>
              <a:rPr lang="en-US" sz="4800" b="1">
                <a:solidFill>
                  <a:schemeClr val="bg1"/>
                </a:solidFill>
                <a:latin typeface="+mn-lt"/>
              </a:rPr>
              <a:t> yang </a:t>
            </a:r>
            <a:r>
              <a:rPr lang="en-US" sz="4800" b="1" err="1">
                <a:solidFill>
                  <a:schemeClr val="bg1"/>
                </a:solidFill>
                <a:latin typeface="+mn-lt"/>
              </a:rPr>
              <a:t>mencuri</a:t>
            </a:r>
            <a:r>
              <a:rPr lang="en-US" sz="4800" b="1">
                <a:solidFill>
                  <a:schemeClr val="bg1"/>
                </a:solidFill>
                <a:latin typeface="+mn-lt"/>
              </a:rPr>
              <a:t> </a:t>
            </a:r>
            <a:r>
              <a:rPr lang="en-US" sz="4800" b="1" err="1">
                <a:solidFill>
                  <a:schemeClr val="bg1"/>
                </a:solidFill>
                <a:latin typeface="+mn-lt"/>
              </a:rPr>
              <a:t>kewangan</a:t>
            </a:r>
            <a:r>
              <a:rPr lang="en-US" sz="4800" b="1">
                <a:solidFill>
                  <a:schemeClr val="bg1"/>
                </a:solidFill>
                <a:latin typeface="+mn-lt"/>
              </a:rPr>
              <a:t> </a:t>
            </a:r>
            <a:r>
              <a:rPr lang="en-US" sz="4800" b="1" err="1">
                <a:solidFill>
                  <a:schemeClr val="bg1"/>
                </a:solidFill>
                <a:latin typeface="+mn-lt"/>
              </a:rPr>
              <a:t>majikannya</a:t>
            </a:r>
            <a:r>
              <a:rPr lang="en-US" sz="4800" b="1">
                <a:solidFill>
                  <a:schemeClr val="bg1"/>
                </a:solidFill>
                <a:latin typeface="+mn-lt"/>
              </a:rPr>
              <a:t> </a:t>
            </a:r>
            <a:r>
              <a:rPr lang="en-US" sz="4800" b="1" err="1">
                <a:solidFill>
                  <a:schemeClr val="bg1"/>
                </a:solidFill>
                <a:latin typeface="+mn-lt"/>
              </a:rPr>
              <a:t>lalu</a:t>
            </a:r>
            <a:r>
              <a:rPr lang="en-US" sz="4800" b="1">
                <a:solidFill>
                  <a:schemeClr val="bg1"/>
                </a:solidFill>
                <a:latin typeface="+mn-lt"/>
              </a:rPr>
              <a:t> dia </a:t>
            </a:r>
            <a:r>
              <a:rPr lang="en-US" sz="4800" b="1" err="1">
                <a:solidFill>
                  <a:schemeClr val="bg1"/>
                </a:solidFill>
                <a:latin typeface="+mn-lt"/>
              </a:rPr>
              <a:t>melarikan</a:t>
            </a:r>
            <a:r>
              <a:rPr lang="en-US" sz="4800" b="1">
                <a:solidFill>
                  <a:schemeClr val="bg1"/>
                </a:solidFill>
                <a:latin typeface="+mn-lt"/>
              </a:rPr>
              <a:t> diri ke Roma.</a:t>
            </a:r>
            <a:br>
              <a:rPr lang="en-US" sz="4800" b="1">
                <a:solidFill>
                  <a:schemeClr val="bg1"/>
                </a:solidFill>
                <a:latin typeface="+mn-lt"/>
              </a:rPr>
            </a:br>
            <a:r>
              <a:rPr lang="sv-SE" sz="4800" b="1">
                <a:solidFill>
                  <a:schemeClr val="bg1"/>
                </a:solidFill>
                <a:latin typeface="+mn-lt"/>
              </a:rPr>
              <a:t>Onesimus bertemu dengan Paulus yang dipenjarakan di Roma yang pertama kerana perjalanan misi.</a:t>
            </a:r>
            <a:br>
              <a:rPr lang="sv-SE" sz="4800" b="1">
                <a:solidFill>
                  <a:schemeClr val="bg1"/>
                </a:solidFill>
                <a:latin typeface="+mn-lt"/>
              </a:rPr>
            </a:br>
            <a:r>
              <a:rPr lang="sv-SE" sz="4800" b="1">
                <a:solidFill>
                  <a:schemeClr val="bg1"/>
                </a:solidFill>
                <a:latin typeface="+mn-lt"/>
              </a:rPr>
              <a:t>Paulus membimbing Onesimus untuk percaya dan menerima iman Kristiani.</a:t>
            </a:r>
            <a:r>
              <a:rPr lang="en-US" sz="4800" b="1">
                <a:solidFill>
                  <a:schemeClr val="bg1"/>
                </a:solidFill>
                <a:latin typeface="+mn-lt"/>
              </a:rPr>
              <a:t/>
            </a:r>
            <a:br>
              <a:rPr lang="en-US" sz="4800" b="1">
                <a:solidFill>
                  <a:schemeClr val="bg1"/>
                </a:solidFill>
                <a:latin typeface="+mn-lt"/>
              </a:rPr>
            </a:br>
            <a:endParaRPr lang="en-US" sz="4800" b="1">
              <a:solidFill>
                <a:schemeClr val="bg1"/>
              </a:solidFill>
              <a:latin typeface="+mn-lt"/>
            </a:endParaRPr>
          </a:p>
        </p:txBody>
      </p:sp>
    </p:spTree>
    <p:extLst>
      <p:ext uri="{BB962C8B-B14F-4D97-AF65-F5344CB8AC3E}">
        <p14:creationId xmlns:p14="http://schemas.microsoft.com/office/powerpoint/2010/main" val="32390558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Filemon</a:t>
            </a:r>
            <a:r>
              <a:rPr lang="en-US" sz="4800" b="1">
                <a:solidFill>
                  <a:schemeClr val="bg1"/>
                </a:solidFill>
                <a:latin typeface="+mn-lt"/>
              </a:rPr>
              <a:t> bermaksud seseorang yang </a:t>
            </a:r>
            <a:r>
              <a:rPr lang="en-US" sz="4800" b="1" err="1">
                <a:solidFill>
                  <a:schemeClr val="bg1"/>
                </a:solidFill>
                <a:latin typeface="+mn-lt"/>
              </a:rPr>
              <a:t>penuh</a:t>
            </a:r>
            <a:r>
              <a:rPr lang="en-US" sz="4800" b="1">
                <a:solidFill>
                  <a:schemeClr val="bg1"/>
                </a:solidFill>
                <a:latin typeface="+mn-lt"/>
              </a:rPr>
              <a:t> kasih </a:t>
            </a:r>
            <a:r>
              <a:rPr lang="en-US" sz="4800" b="1" err="1">
                <a:solidFill>
                  <a:schemeClr val="bg1"/>
                </a:solidFill>
                <a:latin typeface="+mn-lt"/>
              </a:rPr>
              <a:t>sayang</a:t>
            </a:r>
            <a:r>
              <a:rPr lang="en-US" sz="4800" b="1">
                <a:solidFill>
                  <a:schemeClr val="bg1"/>
                </a:solidFill>
                <a:latin typeface="+mn-lt"/>
              </a:rPr>
              <a:t>.</a:t>
            </a:r>
            <a:br>
              <a:rPr lang="en-US" sz="4800" b="1">
                <a:solidFill>
                  <a:schemeClr val="bg1"/>
                </a:solidFill>
                <a:latin typeface="+mn-lt"/>
              </a:rPr>
            </a:br>
            <a:r>
              <a:rPr lang="en-US" sz="4800" b="1">
                <a:solidFill>
                  <a:schemeClr val="bg1"/>
                </a:solidFill>
                <a:latin typeface="+mn-lt"/>
              </a:rPr>
              <a:t>Dia berasal dari </a:t>
            </a:r>
            <a:r>
              <a:rPr lang="en-US" sz="4800" b="1" err="1">
                <a:solidFill>
                  <a:schemeClr val="bg1"/>
                </a:solidFill>
                <a:latin typeface="+mn-lt"/>
              </a:rPr>
              <a:t>Kolose</a:t>
            </a:r>
            <a:r>
              <a:rPr lang="en-US" sz="4800" b="1">
                <a:solidFill>
                  <a:schemeClr val="bg1"/>
                </a:solidFill>
                <a:latin typeface="+mn-lt"/>
              </a:rPr>
              <a:t> di </a:t>
            </a:r>
            <a:r>
              <a:rPr lang="en-US" sz="4800" b="1" err="1">
                <a:solidFill>
                  <a:schemeClr val="bg1"/>
                </a:solidFill>
                <a:latin typeface="+mn-lt"/>
              </a:rPr>
              <a:t>Lembah</a:t>
            </a:r>
            <a:r>
              <a:rPr lang="en-US" sz="4800" b="1">
                <a:solidFill>
                  <a:schemeClr val="bg1"/>
                </a:solidFill>
                <a:latin typeface="+mn-lt"/>
              </a:rPr>
              <a:t> </a:t>
            </a:r>
            <a:r>
              <a:rPr lang="en-US" sz="4800" b="1" err="1">
                <a:solidFill>
                  <a:schemeClr val="bg1"/>
                </a:solidFill>
                <a:latin typeface="+mn-lt"/>
              </a:rPr>
              <a:t>Lykus</a:t>
            </a:r>
            <a:r>
              <a:rPr lang="en-US" sz="4800" b="1">
                <a:solidFill>
                  <a:schemeClr val="bg1"/>
                </a:solidFill>
                <a:latin typeface="+mn-lt"/>
              </a:rPr>
              <a:t> di Asia Kecil (</a:t>
            </a:r>
            <a:r>
              <a:rPr lang="en-US" sz="4800" b="1" err="1">
                <a:solidFill>
                  <a:schemeClr val="bg1"/>
                </a:solidFill>
                <a:latin typeface="+mn-lt"/>
              </a:rPr>
              <a:t>Filipi</a:t>
            </a:r>
            <a:r>
              <a:rPr lang="en-US" sz="4800" b="1">
                <a:solidFill>
                  <a:schemeClr val="bg1"/>
                </a:solidFill>
                <a:latin typeface="+mn-lt"/>
              </a:rPr>
              <a:t> 4: 9), </a:t>
            </a:r>
            <a:r>
              <a:rPr lang="en-US" sz="4800" b="1" err="1">
                <a:solidFill>
                  <a:schemeClr val="bg1"/>
                </a:solidFill>
                <a:latin typeface="+mn-lt"/>
              </a:rPr>
              <a:t>cukup</a:t>
            </a:r>
            <a:r>
              <a:rPr lang="en-US" sz="4800" b="1">
                <a:solidFill>
                  <a:schemeClr val="bg1"/>
                </a:solidFill>
                <a:latin typeface="+mn-lt"/>
              </a:rPr>
              <a:t> kaya untuk </a:t>
            </a:r>
            <a:r>
              <a:rPr lang="en-US" sz="4800" b="1" err="1">
                <a:solidFill>
                  <a:schemeClr val="bg1"/>
                </a:solidFill>
                <a:latin typeface="+mn-lt"/>
              </a:rPr>
              <a:t>mempunai</a:t>
            </a:r>
            <a:r>
              <a:rPr lang="en-US" sz="4800" b="1">
                <a:solidFill>
                  <a:schemeClr val="bg1"/>
                </a:solidFill>
                <a:latin typeface="+mn-lt"/>
              </a:rPr>
              <a:t> beberapa </a:t>
            </a:r>
            <a:r>
              <a:rPr lang="en-US" sz="4800" b="1" err="1">
                <a:solidFill>
                  <a:schemeClr val="bg1"/>
                </a:solidFill>
                <a:latin typeface="+mn-lt"/>
              </a:rPr>
              <a:t>hamba</a:t>
            </a:r>
            <a:r>
              <a:rPr lang="en-US" sz="4800" b="1">
                <a:solidFill>
                  <a:schemeClr val="bg1"/>
                </a:solidFill>
                <a:latin typeface="+mn-lt"/>
              </a:rPr>
              <a:t>.</a:t>
            </a:r>
            <a:br>
              <a:rPr lang="en-US" sz="4800" b="1">
                <a:solidFill>
                  <a:schemeClr val="bg1"/>
                </a:solidFill>
                <a:latin typeface="+mn-lt"/>
              </a:rPr>
            </a:br>
            <a:r>
              <a:rPr lang="en-US" sz="4800" b="1">
                <a:solidFill>
                  <a:schemeClr val="bg1"/>
                </a:solidFill>
                <a:latin typeface="+mn-lt"/>
              </a:rPr>
              <a:t>Semasa </a:t>
            </a:r>
            <a:r>
              <a:rPr lang="es-ES" sz="4800" b="1">
                <a:solidFill>
                  <a:schemeClr val="bg1"/>
                </a:solidFill>
                <a:latin typeface="+mn-lt"/>
              </a:rPr>
              <a:t>perjalanan misi ketiga Paulus, dia mendengar Injil dari sumpah Turanos di Efesus (KPR 19: 9-10).</a:t>
            </a:r>
            <a:endParaRPr lang="en-US" sz="4800" b="1">
              <a:solidFill>
                <a:schemeClr val="bg1"/>
              </a:solidFill>
              <a:latin typeface="+mn-lt"/>
            </a:endParaRPr>
          </a:p>
        </p:txBody>
      </p:sp>
    </p:spTree>
    <p:extLst>
      <p:ext uri="{BB962C8B-B14F-4D97-AF65-F5344CB8AC3E}">
        <p14:creationId xmlns:p14="http://schemas.microsoft.com/office/powerpoint/2010/main" val="388145526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Filemon</a:t>
            </a:r>
            <a:r>
              <a:rPr lang="en-US" sz="4800" b="1">
                <a:solidFill>
                  <a:schemeClr val="bg1"/>
                </a:solidFill>
                <a:latin typeface="+mn-lt"/>
              </a:rPr>
              <a:t> bermaksud seseorang yang </a:t>
            </a:r>
            <a:r>
              <a:rPr lang="en-US" sz="4800" b="1" err="1">
                <a:solidFill>
                  <a:schemeClr val="bg1"/>
                </a:solidFill>
                <a:latin typeface="+mn-lt"/>
              </a:rPr>
              <a:t>penuh</a:t>
            </a:r>
            <a:r>
              <a:rPr lang="en-US" sz="4800" b="1">
                <a:solidFill>
                  <a:schemeClr val="bg1"/>
                </a:solidFill>
                <a:latin typeface="+mn-lt"/>
              </a:rPr>
              <a:t> kasih </a:t>
            </a:r>
            <a:r>
              <a:rPr lang="en-US" sz="4800" b="1" err="1">
                <a:solidFill>
                  <a:schemeClr val="bg1"/>
                </a:solidFill>
                <a:latin typeface="+mn-lt"/>
              </a:rPr>
              <a:t>sayang</a:t>
            </a:r>
            <a:r>
              <a:rPr lang="en-US" sz="4800" b="1">
                <a:solidFill>
                  <a:schemeClr val="bg1"/>
                </a:solidFill>
                <a:latin typeface="+mn-lt"/>
              </a:rPr>
              <a:t>.</a:t>
            </a:r>
            <a:br>
              <a:rPr lang="en-US" sz="4800" b="1">
                <a:solidFill>
                  <a:schemeClr val="bg1"/>
                </a:solidFill>
                <a:latin typeface="+mn-lt"/>
              </a:rPr>
            </a:br>
            <a:r>
              <a:rPr lang="en-US" sz="4800" b="1">
                <a:solidFill>
                  <a:schemeClr val="bg1"/>
                </a:solidFill>
                <a:latin typeface="+mn-lt"/>
              </a:rPr>
              <a:t>Dia berasal dari </a:t>
            </a:r>
            <a:r>
              <a:rPr lang="en-US" sz="4800" b="1" err="1">
                <a:solidFill>
                  <a:schemeClr val="bg1"/>
                </a:solidFill>
                <a:latin typeface="+mn-lt"/>
              </a:rPr>
              <a:t>Kolose</a:t>
            </a:r>
            <a:r>
              <a:rPr lang="en-US" sz="4800" b="1">
                <a:solidFill>
                  <a:schemeClr val="bg1"/>
                </a:solidFill>
                <a:latin typeface="+mn-lt"/>
              </a:rPr>
              <a:t> di </a:t>
            </a:r>
            <a:r>
              <a:rPr lang="en-US" sz="4800" b="1" err="1">
                <a:solidFill>
                  <a:schemeClr val="bg1"/>
                </a:solidFill>
                <a:latin typeface="+mn-lt"/>
              </a:rPr>
              <a:t>Lembah</a:t>
            </a:r>
            <a:r>
              <a:rPr lang="en-US" sz="4800" b="1">
                <a:solidFill>
                  <a:schemeClr val="bg1"/>
                </a:solidFill>
                <a:latin typeface="+mn-lt"/>
              </a:rPr>
              <a:t> </a:t>
            </a:r>
            <a:r>
              <a:rPr lang="en-US" sz="4800" b="1" err="1">
                <a:solidFill>
                  <a:schemeClr val="bg1"/>
                </a:solidFill>
                <a:latin typeface="+mn-lt"/>
              </a:rPr>
              <a:t>Lykus</a:t>
            </a:r>
            <a:r>
              <a:rPr lang="en-US" sz="4800" b="1">
                <a:solidFill>
                  <a:schemeClr val="bg1"/>
                </a:solidFill>
                <a:latin typeface="+mn-lt"/>
              </a:rPr>
              <a:t> di Asia Kecil (</a:t>
            </a:r>
            <a:r>
              <a:rPr lang="en-US" sz="4800" b="1" err="1">
                <a:solidFill>
                  <a:schemeClr val="bg1"/>
                </a:solidFill>
                <a:latin typeface="+mn-lt"/>
              </a:rPr>
              <a:t>Filipi</a:t>
            </a:r>
            <a:r>
              <a:rPr lang="en-US" sz="4800" b="1">
                <a:solidFill>
                  <a:schemeClr val="bg1"/>
                </a:solidFill>
                <a:latin typeface="+mn-lt"/>
              </a:rPr>
              <a:t> 4: 9), </a:t>
            </a:r>
            <a:r>
              <a:rPr lang="en-US" sz="4800" b="1" err="1">
                <a:solidFill>
                  <a:schemeClr val="bg1"/>
                </a:solidFill>
                <a:latin typeface="+mn-lt"/>
              </a:rPr>
              <a:t>cukup</a:t>
            </a:r>
            <a:r>
              <a:rPr lang="en-US" sz="4800" b="1">
                <a:solidFill>
                  <a:schemeClr val="bg1"/>
                </a:solidFill>
                <a:latin typeface="+mn-lt"/>
              </a:rPr>
              <a:t> kaya untuk </a:t>
            </a:r>
            <a:r>
              <a:rPr lang="en-US" sz="4800" b="1" err="1">
                <a:solidFill>
                  <a:schemeClr val="bg1"/>
                </a:solidFill>
                <a:latin typeface="+mn-lt"/>
              </a:rPr>
              <a:t>mempunai</a:t>
            </a:r>
            <a:r>
              <a:rPr lang="en-US" sz="4800" b="1">
                <a:solidFill>
                  <a:schemeClr val="bg1"/>
                </a:solidFill>
                <a:latin typeface="+mn-lt"/>
              </a:rPr>
              <a:t> beberapa </a:t>
            </a:r>
            <a:r>
              <a:rPr lang="en-US" sz="4800" b="1" err="1">
                <a:solidFill>
                  <a:schemeClr val="bg1"/>
                </a:solidFill>
                <a:latin typeface="+mn-lt"/>
              </a:rPr>
              <a:t>hamba</a:t>
            </a:r>
            <a:r>
              <a:rPr lang="en-US" sz="4800" b="1">
                <a:solidFill>
                  <a:schemeClr val="bg1"/>
                </a:solidFill>
                <a:latin typeface="+mn-lt"/>
              </a:rPr>
              <a:t>.</a:t>
            </a:r>
            <a:br>
              <a:rPr lang="en-US" sz="4800" b="1">
                <a:solidFill>
                  <a:schemeClr val="bg1"/>
                </a:solidFill>
                <a:latin typeface="+mn-lt"/>
              </a:rPr>
            </a:br>
            <a:r>
              <a:rPr lang="en-US" sz="4800" b="1">
                <a:solidFill>
                  <a:schemeClr val="bg1"/>
                </a:solidFill>
                <a:latin typeface="+mn-lt"/>
              </a:rPr>
              <a:t>Semasa </a:t>
            </a:r>
            <a:r>
              <a:rPr lang="es-ES" sz="4800" b="1">
                <a:solidFill>
                  <a:schemeClr val="bg1"/>
                </a:solidFill>
                <a:latin typeface="+mn-lt"/>
              </a:rPr>
              <a:t>perjalanan misi ketiga (52-57), dia mendengar Injil dari syarahan Tiranus di Efesus (52-55, KPR 19: 9-10).</a:t>
            </a:r>
            <a:endParaRPr lang="en-US" sz="4800" b="1">
              <a:solidFill>
                <a:schemeClr val="bg1"/>
              </a:solidFill>
              <a:latin typeface="+mn-lt"/>
            </a:endParaRPr>
          </a:p>
        </p:txBody>
      </p:sp>
    </p:spTree>
    <p:extLst>
      <p:ext uri="{BB962C8B-B14F-4D97-AF65-F5344CB8AC3E}">
        <p14:creationId xmlns:p14="http://schemas.microsoft.com/office/powerpoint/2010/main" val="208245082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err="1">
                <a:solidFill>
                  <a:schemeClr val="bg1"/>
                </a:solidFill>
                <a:latin typeface="+mn-lt"/>
              </a:rPr>
              <a:t>Ayat-ayat</a:t>
            </a:r>
            <a:r>
              <a:rPr lang="en-US" altLang="ko-KR" sz="4800" b="1">
                <a:solidFill>
                  <a:schemeClr val="bg1"/>
                </a:solidFill>
                <a:latin typeface="+mn-lt"/>
              </a:rPr>
              <a:t> </a:t>
            </a:r>
            <a:r>
              <a:rPr lang="en-US" altLang="ko-KR" sz="4800" b="1" err="1">
                <a:solidFill>
                  <a:schemeClr val="bg1"/>
                </a:solidFill>
                <a:latin typeface="+mn-lt"/>
              </a:rPr>
              <a:t>utamanya</a:t>
            </a:r>
            <a:r>
              <a:rPr lang="en-US" altLang="ko-KR" sz="4800" b="1">
                <a:solidFill>
                  <a:schemeClr val="bg1"/>
                </a:solidFill>
                <a:latin typeface="+mn-lt"/>
              </a:rPr>
              <a:t> adalah 16-17 bukan lagi sebagai </a:t>
            </a:r>
            <a:r>
              <a:rPr lang="en-US" altLang="ko-KR" sz="4800" b="1" err="1">
                <a:solidFill>
                  <a:schemeClr val="bg1"/>
                </a:solidFill>
                <a:latin typeface="+mn-lt"/>
              </a:rPr>
              <a:t>hamba</a:t>
            </a:r>
            <a:r>
              <a:rPr lang="en-US" altLang="ko-KR" sz="4800" b="1">
                <a:solidFill>
                  <a:schemeClr val="bg1"/>
                </a:solidFill>
                <a:latin typeface="+mn-lt"/>
              </a:rPr>
              <a:t>, … sebagai </a:t>
            </a:r>
            <a:r>
              <a:rPr lang="en-US" altLang="ko-KR" sz="4800" b="1" err="1">
                <a:solidFill>
                  <a:schemeClr val="bg1"/>
                </a:solidFill>
                <a:latin typeface="+mn-lt"/>
              </a:rPr>
              <a:t>saudara</a:t>
            </a:r>
            <a:r>
              <a:rPr lang="en-US" altLang="ko-KR" sz="4800" b="1">
                <a:solidFill>
                  <a:schemeClr val="bg1"/>
                </a:solidFill>
                <a:latin typeface="+mn-lt"/>
              </a:rPr>
              <a:t> yang </a:t>
            </a:r>
            <a:r>
              <a:rPr lang="en-US" altLang="ko-KR" sz="4800" b="1" err="1">
                <a:solidFill>
                  <a:schemeClr val="bg1"/>
                </a:solidFill>
                <a:latin typeface="+mn-lt"/>
              </a:rPr>
              <a:t>kekasih</a:t>
            </a:r>
            <a:r>
              <a:rPr lang="en-US" altLang="ko-KR" sz="4800" b="1">
                <a:solidFill>
                  <a:schemeClr val="bg1"/>
                </a:solidFill>
                <a:latin typeface="+mn-lt"/>
              </a:rPr>
              <a:t>, … </a:t>
            </a:r>
            <a:r>
              <a:rPr lang="en-US" altLang="ko-KR" sz="4800" b="1" smtClean="0">
                <a:solidFill>
                  <a:schemeClr val="bg1"/>
                </a:solidFill>
                <a:latin typeface="+mn-lt"/>
              </a:rPr>
              <a:t>terimalah </a:t>
            </a:r>
            <a:r>
              <a:rPr lang="en-US" altLang="ko-KR" sz="4800" b="1">
                <a:solidFill>
                  <a:schemeClr val="bg1"/>
                </a:solidFill>
                <a:latin typeface="+mn-lt"/>
              </a:rPr>
              <a:t>dia seperti </a:t>
            </a:r>
            <a:r>
              <a:rPr lang="en-US" altLang="ko-KR" sz="4800" b="1" err="1">
                <a:solidFill>
                  <a:schemeClr val="bg1"/>
                </a:solidFill>
                <a:latin typeface="+mn-lt"/>
              </a:rPr>
              <a:t>aku</a:t>
            </a:r>
            <a:r>
              <a:rPr lang="en-US" altLang="ko-KR" sz="4800" b="1">
                <a:solidFill>
                  <a:schemeClr val="bg1"/>
                </a:solidFill>
                <a:latin typeface="+mn-lt"/>
              </a:rPr>
              <a:t> sendiri). </a:t>
            </a:r>
            <a:br>
              <a:rPr lang="en-US" altLang="ko-KR" sz="4800" b="1">
                <a:solidFill>
                  <a:schemeClr val="bg1"/>
                </a:solidFill>
                <a:latin typeface="+mn-lt"/>
              </a:rPr>
            </a:br>
            <a:r>
              <a:rPr lang="en-US" altLang="ko-KR" sz="4800" b="1" err="1">
                <a:solidFill>
                  <a:schemeClr val="bg1"/>
                </a:solidFill>
                <a:latin typeface="+mn-lt"/>
              </a:rPr>
              <a:t>Kekuatan</a:t>
            </a:r>
            <a:r>
              <a:rPr lang="en-US" altLang="ko-KR" sz="4800" b="1">
                <a:solidFill>
                  <a:schemeClr val="bg1"/>
                </a:solidFill>
                <a:latin typeface="+mn-lt"/>
              </a:rPr>
              <a:t> </a:t>
            </a:r>
            <a:r>
              <a:rPr lang="en-US" altLang="ko-KR" sz="4800" b="1" err="1">
                <a:solidFill>
                  <a:schemeClr val="bg1"/>
                </a:solidFill>
                <a:latin typeface="+mn-lt"/>
              </a:rPr>
              <a:t>Injil</a:t>
            </a:r>
            <a:r>
              <a:rPr lang="en-US" altLang="ko-KR" sz="4800" b="1">
                <a:solidFill>
                  <a:schemeClr val="bg1"/>
                </a:solidFill>
                <a:latin typeface="+mn-lt"/>
              </a:rPr>
              <a:t> mengatasi </a:t>
            </a:r>
            <a:r>
              <a:rPr lang="en-US" altLang="ko-KR" sz="4800" b="1" err="1">
                <a:solidFill>
                  <a:schemeClr val="bg1"/>
                </a:solidFill>
                <a:latin typeface="+mn-lt"/>
              </a:rPr>
              <a:t>rintangan</a:t>
            </a:r>
            <a:r>
              <a:rPr lang="en-US" altLang="ko-KR" sz="4800" b="1">
                <a:solidFill>
                  <a:schemeClr val="bg1"/>
                </a:solidFill>
                <a:latin typeface="+mn-lt"/>
              </a:rPr>
              <a:t> masyarakat (sosial,</a:t>
            </a:r>
            <a:r>
              <a:rPr lang="ko-KR" altLang="en-US" sz="4800" b="1">
                <a:solidFill>
                  <a:schemeClr val="bg1"/>
                </a:solidFill>
                <a:latin typeface="+mn-lt"/>
              </a:rPr>
              <a:t> </a:t>
            </a:r>
            <a:r>
              <a:rPr lang="en-US" altLang="ko-KR" sz="4800" b="1">
                <a:solidFill>
                  <a:schemeClr val="bg1"/>
                </a:solidFill>
                <a:latin typeface="+mn-lt"/>
              </a:rPr>
              <a:t>‘</a:t>
            </a:r>
            <a:r>
              <a:rPr lang="en-US" altLang="ko-KR" sz="4800" b="1" err="1">
                <a:solidFill>
                  <a:schemeClr val="bg1"/>
                </a:solidFill>
                <a:latin typeface="+mn-lt"/>
              </a:rPr>
              <a:t>setiap</a:t>
            </a:r>
            <a:r>
              <a:rPr lang="en-US" altLang="ko-KR" sz="4800" b="1">
                <a:solidFill>
                  <a:schemeClr val="bg1"/>
                </a:solidFill>
                <a:latin typeface="+mn-lt"/>
              </a:rPr>
              <a:t> orang, baik orang </a:t>
            </a:r>
            <a:r>
              <a:rPr lang="en-US" altLang="ko-KR" sz="4800" b="1" err="1">
                <a:solidFill>
                  <a:schemeClr val="bg1"/>
                </a:solidFill>
                <a:latin typeface="+mn-lt"/>
              </a:rPr>
              <a:t>hamba</a:t>
            </a:r>
            <a:r>
              <a:rPr lang="en-US" altLang="ko-KR" sz="4800" b="1">
                <a:solidFill>
                  <a:schemeClr val="bg1"/>
                </a:solidFill>
                <a:latin typeface="+mn-lt"/>
              </a:rPr>
              <a:t>, </a:t>
            </a:r>
            <a:r>
              <a:rPr lang="en-US" altLang="ko-KR" sz="4800" b="1" err="1">
                <a:solidFill>
                  <a:schemeClr val="bg1"/>
                </a:solidFill>
                <a:latin typeface="+mn-lt"/>
              </a:rPr>
              <a:t>mahupun</a:t>
            </a:r>
            <a:r>
              <a:rPr lang="en-US" altLang="ko-KR" sz="4800" b="1">
                <a:solidFill>
                  <a:schemeClr val="bg1"/>
                </a:solidFill>
                <a:latin typeface="+mn-lt"/>
              </a:rPr>
              <a:t> orang </a:t>
            </a:r>
            <a:r>
              <a:rPr lang="en-US" altLang="ko-KR" sz="4800" b="1" err="1">
                <a:solidFill>
                  <a:schemeClr val="bg1"/>
                </a:solidFill>
                <a:latin typeface="+mn-lt"/>
              </a:rPr>
              <a:t>merdeka</a:t>
            </a:r>
            <a:r>
              <a:rPr lang="ko-KR" altLang="en-US" sz="4800" b="1">
                <a:solidFill>
                  <a:schemeClr val="bg1"/>
                </a:solidFill>
                <a:latin typeface="+mn-lt"/>
              </a:rPr>
              <a:t>’</a:t>
            </a:r>
            <a:r>
              <a:rPr lang="en-US" altLang="ko-KR" sz="4800" b="1">
                <a:solidFill>
                  <a:schemeClr val="bg1"/>
                </a:solidFill>
                <a:latin typeface="+mn-lt"/>
              </a:rPr>
              <a:t>, Galatia</a:t>
            </a:r>
            <a:r>
              <a:rPr lang="ko-KR" altLang="en-US" sz="4800" b="1">
                <a:solidFill>
                  <a:schemeClr val="bg1"/>
                </a:solidFill>
                <a:latin typeface="+mn-lt"/>
              </a:rPr>
              <a:t> </a:t>
            </a:r>
            <a:r>
              <a:rPr lang="en-US" altLang="ko-KR" sz="4800" b="1">
                <a:solidFill>
                  <a:schemeClr val="bg1"/>
                </a:solidFill>
                <a:latin typeface="+mn-lt"/>
              </a:rPr>
              <a:t>3:28, </a:t>
            </a:r>
            <a:r>
              <a:rPr lang="en-US" altLang="ko-KR" sz="4800" b="1" err="1">
                <a:solidFill>
                  <a:schemeClr val="bg1"/>
                </a:solidFill>
                <a:latin typeface="+mn-lt"/>
              </a:rPr>
              <a:t>Kolose</a:t>
            </a:r>
            <a:r>
              <a:rPr lang="ko-KR" altLang="en-US" sz="4800" b="1">
                <a:solidFill>
                  <a:schemeClr val="bg1"/>
                </a:solidFill>
                <a:latin typeface="+mn-lt"/>
              </a:rPr>
              <a:t> </a:t>
            </a:r>
            <a:r>
              <a:rPr lang="en-US" altLang="ko-KR" sz="4800" b="1">
                <a:solidFill>
                  <a:schemeClr val="bg1"/>
                </a:solidFill>
                <a:latin typeface="+mn-lt"/>
              </a:rPr>
              <a:t>3:11).</a:t>
            </a:r>
            <a:endParaRPr lang="en-US" sz="4800" b="1">
              <a:solidFill>
                <a:schemeClr val="bg1"/>
              </a:solidFill>
              <a:latin typeface="+mn-lt"/>
            </a:endParaRPr>
          </a:p>
        </p:txBody>
      </p:sp>
    </p:spTree>
    <p:extLst>
      <p:ext uri="{BB962C8B-B14F-4D97-AF65-F5344CB8AC3E}">
        <p14:creationId xmlns:p14="http://schemas.microsoft.com/office/powerpoint/2010/main" val="14176330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모서리가 둥근 직사각형 2"/>
          <p:cNvSpPr/>
          <p:nvPr/>
        </p:nvSpPr>
        <p:spPr>
          <a:xfrm>
            <a:off x="4343805" y="452670"/>
            <a:ext cx="3768419" cy="1056117"/>
          </a:xfrm>
          <a:prstGeom prst="roundRect">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altLang="ko-KR" sz="53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Kasih Tuhan</a:t>
            </a:r>
            <a:endParaRPr kumimoji="0" lang="en-US" sz="5333" b="0" i="0" u="none" strike="noStrike" kern="1200" cap="none" spc="0" normalizeH="0" baseline="0" noProof="0">
              <a:ln>
                <a:noFill/>
              </a:ln>
              <a:solidFill>
                <a:prstClr val="white"/>
              </a:solidFill>
              <a:effectLst/>
              <a:uLnTx/>
              <a:uFillTx/>
              <a:latin typeface="Calibri"/>
              <a:ea typeface="+mn-ea"/>
              <a:cs typeface="+mn-cs"/>
            </a:endParaRPr>
          </a:p>
        </p:txBody>
      </p:sp>
      <p:sp>
        <p:nvSpPr>
          <p:cNvPr id="4" name="아래쪽 화살표 3"/>
          <p:cNvSpPr/>
          <p:nvPr/>
        </p:nvSpPr>
        <p:spPr>
          <a:xfrm rot="2604500">
            <a:off x="3775566" y="1495843"/>
            <a:ext cx="550165" cy="82449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5" name="아래쪽 화살표 4"/>
          <p:cNvSpPr/>
          <p:nvPr/>
        </p:nvSpPr>
        <p:spPr>
          <a:xfrm>
            <a:off x="5750747" y="1811219"/>
            <a:ext cx="550165" cy="82449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6" name="아래쪽 화살표 5"/>
          <p:cNvSpPr/>
          <p:nvPr/>
        </p:nvSpPr>
        <p:spPr>
          <a:xfrm rot="19278056">
            <a:off x="8060455" y="1490640"/>
            <a:ext cx="550165" cy="82449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7" name="타원 6"/>
          <p:cNvSpPr/>
          <p:nvPr/>
        </p:nvSpPr>
        <p:spPr>
          <a:xfrm>
            <a:off x="1933369" y="2396609"/>
            <a:ext cx="1728192" cy="1152128"/>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Matius</a:t>
            </a:r>
          </a:p>
        </p:txBody>
      </p:sp>
      <p:sp>
        <p:nvSpPr>
          <p:cNvPr id="8" name="타원 7"/>
          <p:cNvSpPr/>
          <p:nvPr/>
        </p:nvSpPr>
        <p:spPr>
          <a:xfrm>
            <a:off x="8390097" y="2396609"/>
            <a:ext cx="1728192" cy="1152128"/>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Petrus</a:t>
            </a:r>
          </a:p>
        </p:txBody>
      </p:sp>
      <p:sp>
        <p:nvSpPr>
          <p:cNvPr id="9" name="타원 8"/>
          <p:cNvSpPr/>
          <p:nvPr/>
        </p:nvSpPr>
        <p:spPr>
          <a:xfrm>
            <a:off x="5161733" y="2938141"/>
            <a:ext cx="1728192" cy="1152128"/>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Paulus</a:t>
            </a:r>
          </a:p>
        </p:txBody>
      </p:sp>
      <p:sp>
        <p:nvSpPr>
          <p:cNvPr id="10" name="육각형 9"/>
          <p:cNvSpPr/>
          <p:nvPr/>
        </p:nvSpPr>
        <p:spPr>
          <a:xfrm>
            <a:off x="3215680" y="4389107"/>
            <a:ext cx="1920213" cy="1152128"/>
          </a:xfrm>
          <a:prstGeom prst="hexagon">
            <a:avLst/>
          </a:prstGeom>
          <a:solidFill>
            <a:schemeClr val="accent3">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err="1">
                <a:ln>
                  <a:noFill/>
                </a:ln>
                <a:solidFill>
                  <a:srgbClr val="FF0000"/>
                </a:solidFill>
                <a:effectLst/>
                <a:uLnTx/>
                <a:uFillTx/>
                <a:latin typeface="Calibri"/>
                <a:ea typeface="+mn-ea"/>
                <a:cs typeface="+mn-cs"/>
              </a:rPr>
              <a:t>Filemon</a:t>
            </a:r>
            <a:endParaRPr kumimoji="0" lang="en-US" sz="2400" b="1" i="0" u="none" strike="noStrike" kern="1200" cap="none" spc="0" normalizeH="0" baseline="0" noProof="0">
              <a:ln>
                <a:noFill/>
              </a:ln>
              <a:solidFill>
                <a:srgbClr val="FF0000"/>
              </a:solidFill>
              <a:effectLst/>
              <a:uLnTx/>
              <a:uFillTx/>
              <a:latin typeface="Calibri"/>
              <a:ea typeface="+mn-ea"/>
              <a:cs typeface="+mn-cs"/>
            </a:endParaRPr>
          </a:p>
        </p:txBody>
      </p:sp>
      <p:sp>
        <p:nvSpPr>
          <p:cNvPr id="11" name="육각형 10"/>
          <p:cNvSpPr/>
          <p:nvPr/>
        </p:nvSpPr>
        <p:spPr>
          <a:xfrm>
            <a:off x="9133231" y="4350819"/>
            <a:ext cx="2309948" cy="1152128"/>
          </a:xfrm>
          <a:prstGeom prst="hexagon">
            <a:avLst/>
          </a:prstGeom>
          <a:solidFill>
            <a:schemeClr val="accent3">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50"/>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50"/>
                </a:solidFill>
                <a:effectLst/>
                <a:uLnTx/>
                <a:uFillTx/>
                <a:latin typeface="Calibri"/>
                <a:ea typeface="+mn-ea"/>
                <a:cs typeface="+mn-cs"/>
              </a:rPr>
              <a:t>Markus</a:t>
            </a:r>
          </a:p>
        </p:txBody>
      </p:sp>
      <p:sp>
        <p:nvSpPr>
          <p:cNvPr id="12" name="육각형 11"/>
          <p:cNvSpPr/>
          <p:nvPr/>
        </p:nvSpPr>
        <p:spPr>
          <a:xfrm>
            <a:off x="5161733" y="5541235"/>
            <a:ext cx="2086395" cy="1152128"/>
          </a:xfrm>
          <a:prstGeom prst="hexagon">
            <a:avLst/>
          </a:prstGeom>
          <a:solidFill>
            <a:schemeClr val="accent3">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Calibri"/>
                <a:ea typeface="+mn-ea"/>
                <a:cs typeface="+mn-cs"/>
              </a:rPr>
              <a:t>Kasih </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err="1">
                <a:ln>
                  <a:noFill/>
                </a:ln>
                <a:solidFill>
                  <a:srgbClr val="002060"/>
                </a:solidFill>
                <a:effectLst/>
                <a:uLnTx/>
                <a:uFillTx/>
                <a:latin typeface="Calibri"/>
                <a:ea typeface="+mn-ea"/>
                <a:cs typeface="+mn-cs"/>
              </a:rPr>
              <a:t>Onesimus</a:t>
            </a:r>
            <a:endParaRPr kumimoji="0" lang="en-US" sz="2400" b="1" i="0" u="none" strike="noStrike" kern="1200" cap="none" spc="0" normalizeH="0" baseline="0" noProof="0">
              <a:ln>
                <a:noFill/>
              </a:ln>
              <a:solidFill>
                <a:srgbClr val="002060"/>
              </a:solidFill>
              <a:effectLst/>
              <a:uLnTx/>
              <a:uFillTx/>
              <a:latin typeface="Calibri"/>
              <a:ea typeface="+mn-ea"/>
              <a:cs typeface="+mn-cs"/>
            </a:endParaRPr>
          </a:p>
        </p:txBody>
      </p:sp>
      <p:sp>
        <p:nvSpPr>
          <p:cNvPr id="13" name="아래쪽 화살표 12"/>
          <p:cNvSpPr/>
          <p:nvPr/>
        </p:nvSpPr>
        <p:spPr>
          <a:xfrm rot="2604500">
            <a:off x="4869442" y="3927054"/>
            <a:ext cx="550165" cy="54858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아래쪽 화살표 13"/>
          <p:cNvSpPr/>
          <p:nvPr/>
        </p:nvSpPr>
        <p:spPr>
          <a:xfrm>
            <a:off x="5772838" y="4378302"/>
            <a:ext cx="550165" cy="54858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아래쪽 화살표 14"/>
          <p:cNvSpPr/>
          <p:nvPr/>
        </p:nvSpPr>
        <p:spPr>
          <a:xfrm rot="19747976">
            <a:off x="9433867" y="3645392"/>
            <a:ext cx="550165" cy="54858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아래쪽 화살표 15"/>
          <p:cNvSpPr/>
          <p:nvPr/>
        </p:nvSpPr>
        <p:spPr>
          <a:xfrm rot="19093606">
            <a:off x="4911255" y="5266944"/>
            <a:ext cx="550165" cy="54858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육각형 16"/>
          <p:cNvSpPr/>
          <p:nvPr/>
        </p:nvSpPr>
        <p:spPr>
          <a:xfrm>
            <a:off x="6889926" y="4400781"/>
            <a:ext cx="1920213" cy="1152128"/>
          </a:xfrm>
          <a:prstGeom prst="hexagon">
            <a:avLst/>
          </a:prstGeom>
          <a:solidFill>
            <a:schemeClr val="accent3">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err="1">
                <a:ln>
                  <a:noFill/>
                </a:ln>
                <a:solidFill>
                  <a:srgbClr val="FF0000"/>
                </a:solidFill>
                <a:effectLst/>
                <a:uLnTx/>
                <a:uFillTx/>
                <a:latin typeface="Calibri"/>
                <a:ea typeface="+mn-ea"/>
                <a:cs typeface="+mn-cs"/>
              </a:rPr>
              <a:t>Timotius</a:t>
            </a:r>
            <a:endParaRPr kumimoji="0" lang="en-US" sz="2400" b="1" i="0" u="none" strike="noStrike" kern="1200" cap="none" spc="0" normalizeH="0" baseline="0" noProof="0">
              <a:ln>
                <a:noFill/>
              </a:ln>
              <a:solidFill>
                <a:srgbClr val="FF0000"/>
              </a:solidFill>
              <a:effectLst/>
              <a:uLnTx/>
              <a:uFillTx/>
              <a:latin typeface="Calibri"/>
              <a:ea typeface="+mn-ea"/>
              <a:cs typeface="+mn-cs"/>
            </a:endParaRPr>
          </a:p>
        </p:txBody>
      </p:sp>
      <p:sp>
        <p:nvSpPr>
          <p:cNvPr id="18" name="아래쪽 화살표 17"/>
          <p:cNvSpPr/>
          <p:nvPr/>
        </p:nvSpPr>
        <p:spPr>
          <a:xfrm rot="18656132">
            <a:off x="6810146" y="3766404"/>
            <a:ext cx="550165" cy="54858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타원 18"/>
          <p:cNvSpPr/>
          <p:nvPr/>
        </p:nvSpPr>
        <p:spPr>
          <a:xfrm>
            <a:off x="1069273" y="257033"/>
            <a:ext cx="1728192" cy="1152128"/>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Calibri"/>
              <a:ea typeface="+mn-ea"/>
              <a:cs typeface="+mn-cs"/>
            </a:endParaRPr>
          </a:p>
        </p:txBody>
      </p:sp>
      <p:sp>
        <p:nvSpPr>
          <p:cNvPr id="20" name="아래쪽 화살표 19"/>
          <p:cNvSpPr/>
          <p:nvPr/>
        </p:nvSpPr>
        <p:spPr>
          <a:xfrm rot="5400000">
            <a:off x="3295552" y="369984"/>
            <a:ext cx="550165" cy="82449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타원 20"/>
          <p:cNvSpPr/>
          <p:nvPr/>
        </p:nvSpPr>
        <p:spPr>
          <a:xfrm>
            <a:off x="9658564" y="164633"/>
            <a:ext cx="1728192" cy="1152128"/>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Calibri"/>
              <a:ea typeface="+mn-ea"/>
              <a:cs typeface="+mn-cs"/>
            </a:endParaRPr>
          </a:p>
        </p:txBody>
      </p:sp>
      <p:sp>
        <p:nvSpPr>
          <p:cNvPr id="22" name="아래쪽 화살표 21"/>
          <p:cNvSpPr/>
          <p:nvPr/>
        </p:nvSpPr>
        <p:spPr>
          <a:xfrm rot="16200000">
            <a:off x="8613432" y="419469"/>
            <a:ext cx="550165" cy="82449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직사각형 22"/>
          <p:cNvSpPr/>
          <p:nvPr/>
        </p:nvSpPr>
        <p:spPr>
          <a:xfrm>
            <a:off x="107312" y="6200920"/>
            <a:ext cx="4009174" cy="461665"/>
          </a:xfrm>
          <a:prstGeom prst="rect">
            <a:avLst/>
          </a:prstGeom>
        </p:spPr>
        <p:txBody>
          <a:bodyPr wrap="none">
            <a:spAutoFit/>
          </a:bodyPr>
          <a:lstStyle/>
          <a:p>
            <a:pPr marL="0" marR="0" lvl="0" indent="0" algn="l" defTabSz="1219170" rtl="0" eaLnBrk="1" fontAlgn="auto" latinLnBrk="1"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Rintangan</a:t>
            </a:r>
            <a:r>
              <a:rPr kumimoji="0" lang="en-US" altLang="ko-KR" sz="24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Masyarakat (sosial)</a:t>
            </a:r>
            <a:endParaRPr kumimoji="0" lang="en-US" sz="2400" b="0" i="0" u="none" strike="noStrike" kern="1200" cap="none" spc="0" normalizeH="0" baseline="0" noProof="0">
              <a:ln>
                <a:noFill/>
              </a:ln>
              <a:solidFill>
                <a:srgbClr val="FFFF00"/>
              </a:solidFill>
              <a:effectLst/>
              <a:uLnTx/>
              <a:uFillTx/>
              <a:latin typeface="Calibri"/>
              <a:ea typeface="+mn-ea"/>
              <a:cs typeface="+mn-cs"/>
            </a:endParaRPr>
          </a:p>
        </p:txBody>
      </p:sp>
    </p:spTree>
    <p:extLst>
      <p:ext uri="{BB962C8B-B14F-4D97-AF65-F5344CB8AC3E}">
        <p14:creationId xmlns:p14="http://schemas.microsoft.com/office/powerpoint/2010/main" val="244734661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213895"/>
            <a:ext cx="11713301" cy="6479467"/>
          </a:xfrm>
        </p:spPr>
        <p:txBody>
          <a:bodyPr anchor="t"/>
          <a:lstStyle/>
          <a:p>
            <a:pPr algn="l"/>
            <a:r>
              <a:rPr lang="en-US" sz="5333" b="1">
                <a:solidFill>
                  <a:srgbClr val="FFFF00"/>
                </a:solidFill>
              </a:rPr>
              <a:t>STRUKTUR SURAT </a:t>
            </a:r>
            <a:r>
              <a:rPr lang="en-US" sz="5333" b="1" err="1">
                <a:solidFill>
                  <a:srgbClr val="FFFF00"/>
                </a:solidFill>
              </a:rPr>
              <a:t>Filemon</a:t>
            </a:r>
            <a:r>
              <a:rPr lang="en-US" sz="5333" b="1">
                <a:solidFill>
                  <a:srgbClr val="FF0000"/>
                </a:solidFill>
              </a:rPr>
              <a:t/>
            </a:r>
            <a:br>
              <a:rPr lang="en-US" sz="5333" b="1">
                <a:solidFill>
                  <a:srgbClr val="FF0000"/>
                </a:solidFill>
              </a:rPr>
            </a:br>
            <a:r>
              <a:rPr lang="fi-FI" b="1">
                <a:solidFill>
                  <a:schemeClr val="bg1"/>
                </a:solidFill>
              </a:rPr>
              <a:t>Salam dan doa untuk Filemon (1-3)</a:t>
            </a:r>
            <a:br>
              <a:rPr lang="fi-FI" b="1">
                <a:solidFill>
                  <a:schemeClr val="bg1"/>
                </a:solidFill>
              </a:rPr>
            </a:br>
            <a:r>
              <a:rPr lang="fi-FI" b="1" smtClean="0">
                <a:solidFill>
                  <a:schemeClr val="bg1"/>
                </a:solidFill>
              </a:rPr>
              <a:t>Pesan </a:t>
            </a:r>
            <a:r>
              <a:rPr lang="fi-FI" b="1">
                <a:solidFill>
                  <a:schemeClr val="bg1"/>
                </a:solidFill>
              </a:rPr>
              <a:t>kepada Filemon mengenai Onesimus (4-22)</a:t>
            </a:r>
            <a:br>
              <a:rPr lang="fi-FI" b="1">
                <a:solidFill>
                  <a:schemeClr val="bg1"/>
                </a:solidFill>
              </a:rPr>
            </a:br>
            <a:r>
              <a:rPr lang="fi-FI" b="1" smtClean="0">
                <a:solidFill>
                  <a:schemeClr val="bg1"/>
                </a:solidFill>
              </a:rPr>
              <a:t>Salam </a:t>
            </a:r>
            <a:r>
              <a:rPr lang="fi-FI" b="1">
                <a:solidFill>
                  <a:schemeClr val="bg1"/>
                </a:solidFill>
              </a:rPr>
              <a:t>dan doa terakhir (23-25)</a:t>
            </a:r>
            <a:endParaRPr lang="en-US" sz="4267" b="1">
              <a:solidFill>
                <a:schemeClr val="bg1"/>
              </a:solidFill>
            </a:endParaRPr>
          </a:p>
        </p:txBody>
      </p:sp>
    </p:spTree>
    <p:extLst>
      <p:ext uri="{BB962C8B-B14F-4D97-AF65-F5344CB8AC3E}">
        <p14:creationId xmlns:p14="http://schemas.microsoft.com/office/powerpoint/2010/main" val="3743397491"/>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1207</TotalTime>
  <Words>2761</Words>
  <Application>Microsoft Office PowerPoint</Application>
  <PresentationFormat>와이드스크린</PresentationFormat>
  <Paragraphs>141</Paragraphs>
  <Slides>68</Slides>
  <Notes>2</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68</vt:i4>
      </vt:variant>
    </vt:vector>
  </HeadingPairs>
  <TitlesOfParts>
    <vt:vector size="74" baseType="lpstr">
      <vt:lpstr>Headline R</vt:lpstr>
      <vt:lpstr>맑은 고딕</vt:lpstr>
      <vt:lpstr>Adobe Caslon Pro Bold</vt:lpstr>
      <vt:lpstr>Arial</vt:lpstr>
      <vt:lpstr>Calibri</vt:lpstr>
      <vt:lpstr>2_Office 테마</vt:lpstr>
      <vt:lpstr>KELAS ONLINE SAM KL</vt:lpstr>
      <vt:lpstr>PowerPoint 프레젠테이션</vt:lpstr>
      <vt:lpstr>Para serafim berseru seorang kepada seorang, katanya: "Kudus, kudus, kuduslah TUHAN semesta alam, seluruh bumi penuh kemuliaan-Nya!" Yesaya 6:3  Asas TUHAN yang kudus adalah nilai, keindahan dan keunggulan yang transenden atau yang keramat. Tuhan menjaga Perkataan-Nya dan Rencana-Nya dan Perbuatan-Nya dengan Kekudusan Tuhan bukan hanya dari pihak secara Transenden kekudusan dan juga dari pihak secara moral.</vt:lpstr>
      <vt:lpstr>Alkitab tidak hanya menangani kesucian Tuhan melalui perspektif transendensi tetapi kuga melalui perspektif Moral. Kekudusan bermaksud pemisahan dan transendensi, serta kebenaran secara moral. </vt:lpstr>
      <vt:lpstr>Manusia, yang dengan segala kegemilangannya tidak mempunyai pengertian, boleh disamakan dengan hewan yang dibinasakan. Mazmur 49:21 Manusia ada keunggulannya:Tarikan kehidupan  Orang yang menyedari keunggulannya diri, Dia menjaga perkataannya, rencananya dan perbuatannya secara pihak moral dengan sesama manusia. Hanya orang yang tidak fahami kegemilangannya hidup menurut keinginan daging. Dia semakin membinasakan dirinya tanpa kesadaran tersebut.</vt:lpstr>
      <vt:lpstr>5:17 Jadi siapa yang ada di dalam Kristus, ia adalah ciptaan baru: yang lama sudah berlalu, sesungguhnya yang baru sudah datang.  Keunggulan : Nilai tinggi</vt:lpstr>
      <vt:lpstr>PowerPoint 프레젠테이션</vt:lpstr>
      <vt:lpstr>PowerPoint 프레젠테이션</vt:lpstr>
      <vt:lpstr>Kisah Para Rasul 4:32-37 / Keadaan Gereja mula-mula Semua orang yang sudah percaya itu sehati sejiwa. Tiada seorang pun yang mengatakan sesuatu itu miliknya; mereka berkongsi segalanya. Dengan kuasa yang hebat rasul-rasul itu bersaksi tentang kebangkitan Tuhan Yesus. Kasih kurnia besar melimpahi mereka sekalian.  Tiada seorang pun di antara mereka yang kekurangan; kerana semua yang memiliki harta atau rumah telah menjualnya, membawa wang jualan itu dan meletakkannya di kaki para rasul; lalu dibahagikanlah antara mereka menurut keperluan masing-masing. </vt:lpstr>
      <vt:lpstr>1 Tesalonika 4:9-12 / Keadaan Gereja mula-mula Tentang kasih persaudaraan tidak perlu dituliskan kepadamu, karena kamu sendiri telah belajar kasih mengasihi dari Allah. Hal itu kamu lakukan juga terhadap semua saudara di seluruh wilayah Makedonia. Tetapi kami menasihati kamu, saudara-saudara, supaya kamu lebih bersungguh-sungguh lagi melakukannya.  Dan anggaplah sebagai suatu kehormatan untuk hidup tenang, untuk mengurus persoalan-persoalan sendiri dan bekerja dengan tangan, seperti yang telah kami pesankan kepadamu, sehingga kamu hidup sebagai orang-orang yang sopan di mata orang luar dan tidak bergantung pada mereka.</vt:lpstr>
      <vt:lpstr>Tembok-Tembok Eksklusivisme atau Keunggulan : Semua tembok pembatas yang bernama kesukuan, bahasa, budaya, kebangsaan, status sosial, agama atau segala sesuatu yang serba eksklusif berhasil. Anggota keluarga dan anggota jemaat yang merasa tersingkirkan atau teralienasi. Sikap egoism, sikap posesif dan individualisme yang tenggelam dalam dunia maya. Injil Kristus meruntuhkan semua tembok Tembok Eksklusivisme.</vt:lpstr>
      <vt:lpstr>Surat 1 Tesalonika:  Gereja di Tesalonika adalah hasil melalui perjalanan pelayanan misi Paulus yang kedua. Semasa rasul Paulus (dengan Silas dan Timotius) sampai di Troas, seorang Makedonia memanggil rasul Paulus dalam penglihatan. Mereka menyeberang ke Makedonia dari Troas dan mereka melayani di kota Filipi.</vt:lpstr>
      <vt:lpstr>PowerPoint 프레젠테이션</vt:lpstr>
      <vt:lpstr>Keluarga Lidia, seorang hamba perempuan yang mempunyai roh tenung dan keluarga kepala penjara menerima Injil.  Tetapi pembersar-pembesar kota Filipi minta Paulus meninggalkan kota Filipi. Maka mereka beredar dari kota itu ke Tesalonika. Mereka memberitahukan Injil kepada Yason dan beberapa saudara di Tesalonika. Jemaah di Tesalonika didirikan sekitar 50 T.M..</vt:lpstr>
      <vt:lpstr>PowerPoint 프레젠테이션</vt:lpstr>
      <vt:lpstr>PowerPoint 프레젠테이션</vt:lpstr>
      <vt:lpstr>PowerPoint 프레젠테이션</vt:lpstr>
      <vt:lpstr>Ramai orang tinggal di kota Tesalonika sebagai Ibu Kota Makedonia. Tesalonika adalah kota penting yang berada di Jalur Egnatia, sebuah jalan raya Romawi yang penting dan strategis. kota ini dikenal sebagai kota perdagangan. Maka Ramai Orang Yahudi juga berkumpul di kota Tesalonita untuk berdagangan. Di Kota Tesalonika ada sinagoge yang besar untuk orang Yahudi.</vt:lpstr>
      <vt:lpstr>orang-orang Yahudi berbuat kekacauan hingga Paulus dan Silas harus keluar dari kota itu. Timotius hanya tinggal dan Paulus dengan Sila beredar dari Kota Tesalonika ke Berea.  Tampaknya Timotius bergabung di situ.  Tetapi tidak lama kemudian Timotius disuruh kembali ke Tesalonika untuk mendapat beritanya Lalu rasul Paulus meneruskan perjalanannya seorang diri ke Atena.  .</vt:lpstr>
      <vt:lpstr>Rasul Paulus ingin sekali tahu apa yang telah terjadi dengan orang-orang Kristian di kota Tesalonika.  Paulus sedang berada ke Korintus ketika Timotius kembali dengan membawa berita tentang jemaah di Tesalonika.  Berita itu ialah jemaah di Tesalonika menyatakan iman, pengharapan, kasih dan kesabaran dalam penganiayaan. </vt:lpstr>
      <vt:lpstr>Pada waktu rasul Paulus menulis Surat 1 Tesalonika, Paulus penuh dengan kelegaan dan kesukacitaan. Paulus menasihati mereka untuk bertumbuh dalam iman mereka yang baru ditemukan, untuk saling mengasihi dengan lebih bersungguh-sungguh, untuk selalu bersukacita, berdoa, dan bersyukur. </vt:lpstr>
      <vt:lpstr>Dia mengakhiri surat ini dengan kata-kata mengenai Kedatangan Tuhan Kedua kali, iaitu Kedatangan Tuhan Kedua (Parousia) adalah pengharapan dan penghiburan bagi orang yang hidup dan orang yang mati.</vt:lpstr>
      <vt:lpstr>Tema asas surat ini adalah keselamatan dan pengudusan jemaah di Tesalonika. Ayat-ayat utamanya adalah 3:12-13 (tak bercatcat / tidak bercela di hadirat Allah dan kudus di hadapan Tuhan Bapa kita pada waktu kedatangan Yesus) dan 4:16-18 (Dia akan turun dari syurga). Fasal intinya adalah fasal 4. </vt:lpstr>
      <vt:lpstr>Tentang kedatangan Yesus kedua, Semua lima fasal dalam surat 1 Tesalonika menunjukkan peristiwa agung ini (1:10, 2:19, 3:13, 4: 13-18, 5: 1-11, 23, dll.). Surat ini menunjukkan kelembutan, kasih, dan kepedulian Paulus terhadap jemaah Tesalonika dalam peperangan rohani.</vt:lpstr>
      <vt:lpstr>Surat ini menjadi saksi mengenai kebenaran Injil yang berkuasa bahawa orang kafir yang menyembah berhala berubah sebagai jemaah yang menyembah Tuhan, jemaah saling mengasihi dengan giat dalam perbantahan, tidak letakan pengharapan dalam penindasan yang kejam.</vt:lpstr>
      <vt:lpstr>STRUKTUR SURAT 1 Tesalonika Iman jemaah Tesalonika dan pekerjaan Paulus (1:1-3:13) Kehidupan Kristian dan kembalinya Kristus (4:1-5:22)  Salam terakhir (5:23-28)</vt:lpstr>
      <vt:lpstr>Surat 2 Tesalonika:  Walanpun Surat ini terpendek daripada sembilan surat yang ditulis Paulus kepada gereja-gereja, tetapi surat ini mencatat fakta-fakta yang sangat penting mengenai kesudahannya.</vt:lpstr>
      <vt:lpstr>Khutbah Yesus di bukit Zaitun (Matius 24-25), Wahyu, surat 1 dan 2 Tesalonika disebut 3 wakil nubuat di dalam Perjanjian Baru. Surat 2 Tesalonika merupakan galakan Paulus untuk bertahan dalam penganiayaan (fasal 1), Penjelasan Hari Tuhan (fasal 2), </vt:lpstr>
      <vt:lpstr>nasihat Paulus kepada jemaah di Tesalonika (fasal 3). Rasul Paulus mengucapkan terima kasih kepada jemaah di Tesalonika sebab mereka bertahan dengan iman orang percaya, dengan kasih, dan dengan kesabaran dalam penganiayaan.</vt:lpstr>
      <vt:lpstr>Rasul Paulus menekankan bahawa jemaah diuji untuk kemuliaan masa depan dan ada penganiayaan kepada jemaahnya untuk menentukan nasib musuh-musuh Tuhan.</vt:lpstr>
      <vt:lpstr>Ayat-ayat utamanya adalah 2:2-3 (jangan disesatkan dan jangan lekas bingung dan gelisah sebab seolah-olah hari Tuhan telah tiba ... Manusia durhaka), 3:4-5 (apa yang kami pesankan kepadamu, kamu lakukan dan kamu lakukan). Fasal intinya adalah fasal 2.</vt:lpstr>
      <vt:lpstr>Beberapa orang jemaah sudah meletakkan pekerjaan mereka sebab mereka manganggap kesudahan telah tiba maka mereka hanya bergantung pada kemurahan orang lain. Sebagaimana rasul Paulus meneladai jemaahnya, dia menasihati mereka untuk hidup sendiri.</vt:lpstr>
      <vt:lpstr>Dan dia juga membingbing bahawa jika di gereja mereka tidak sedemikian, menegurlah mereka. Tentang kejahatan yang buruk, rasul Paulus memberi preskripsi, iaitu “Orang yang tidak mahu bekerja, tidak boleh makan” (3:10).</vt:lpstr>
      <vt:lpstr>Paulus menggalakkan jemaah di Tesalonika supaya mereka bersikap yang tepat untuk memperjuangkan Injil, tidaklah mereka menyerahkan diri dalam kemalasan.</vt:lpstr>
      <vt:lpstr>STRUKTUR SURAT 2 Tesalonika Yang benar tentang kedatangan kembali Kristus (1:1-2:17) Doa dan peringatan (3:1-18)</vt:lpstr>
      <vt:lpstr>Siapakah Timotius Timotius adalah seseorang yang lahir dari perkawinan campuran, ibunya seorang Yahudi, dan ayahnya adalah seorang Yunani. Timotius tumbuh besar di kota Listra. Timotius telah dididik akan Kitab Suci oleh ibunya, Eunike, dan neneknya, Lois. Ayah berkebangsaan Yunani (bukan Yahudi) yang tidak disebutkan namanya (KPR 16:1).  </vt:lpstr>
      <vt:lpstr>Semasa Paulus melayani di Listra dalam Perjalanan Pelayanan Misi yang pertama, Timotius menerima injil daripada Paulus dan dia bertaubat (1 Korintus 4:17, 1 Timotius 1:2, 2 Timotius 1:2).  Semasa Paulus mengunjungi Listra lagi dalam Perjalanan Pelayanan Misi Paulus yang ketua, Paulus mengambil keputusan bahawa Paulus menemani Timotius dalam Perjalanan Misi.</vt:lpstr>
      <vt:lpstr>Paulus menyunatkan Timotius kerana dia seorang Yahudi (KPR 16: 1-3). Timotius ditahbiskan untuk pelayanan (1 Timotius 4:14, 2 Timotius 1: 6), dia menolong pelayanan Paulus di Troas, Berea, Tesalonika, dan Korintus sebagai serakan dan teman (KPR 16-18, 1 Tesalonika 3: 1-2).</vt:lpstr>
      <vt:lpstr>PowerPoint 프레젠테이션</vt:lpstr>
      <vt:lpstr>Dalam Perjalanan Pelayanan Misi Paulus yang ketiga, Timotius melayani di Efesus, di Makedonia, dan di Korintus sebagai pengganti Paulus. Semasa Paulus dipenjarakan pertama kali (61-63 T.M.), Timotius tinggal bersama Paulus.  Dan kemudian Timotius pergi ke Filipi ketika Paulus dibebaskan dari penjara Roma (Filipi 2:19-23).</vt:lpstr>
      <vt:lpstr>Paulus meninggalkan Timotius di Efesus untuk mengurus pelayanan gereja, tetapi beberapa tahun kemudian Paulus memanggil Timotius ke Roma (4: 9, 21). Sebab rasul Paulus dipenjarakan lagi di Roma Yang kedua (67 T.M.), menjelang mati syahid Paulus (68 T.M.).  </vt:lpstr>
      <vt:lpstr>Surat 1 Timotius:  Paulus menulis surat 1 Timotius di Makedonia pada 62 atau 63 T.M., ketika Timotius melayani bukan hanya jemaah di Efesus, tetapi mungkin juga jemaah di gereja-gereja lain di Asia kecil sebagai pengganti Paulus.</vt:lpstr>
      <vt:lpstr>PowerPoint 프레젠테이션</vt:lpstr>
      <vt:lpstr>Surat ini adalah sebagai panduan pemimpin, semasa rasul Paulus tidak hadir di sana Makedonia (3: 14-15), dia mendorong Timotius supaya dia menjaga gereja-gereja dengan penuh tanggungjawab. Paulus menggalakkan dan menasihati Timotius supaya dia memberikan</vt:lpstr>
      <vt:lpstr>teladan bagi orang lain, menggunakan karunia rohani, dan juga 'memperjuangkan pertandingan iman yang benar' (6:12, 1:18, 4: 12-16, 6:20). Memperjuangkan ajaran lain dengan ajaran yang benar. Melengkapi penggembalaan yang berkualiti. </vt:lpstr>
      <vt:lpstr>Mengajar Firman Tuhan. Mendorong tingkah laku orang Kristian. #. Komitmen Paulus  1. Tentang Ajaran Doktrin (Fasal 1) 2. Tentang Ibadah Umum (Fasal 2-3) 3. Tentang guru yang palsu (Fasal 4) 4. Tentang pemerintahan gereja (fasal 5) 5. Tentang Motif Gembala (Fasal 6) </vt:lpstr>
      <vt:lpstr>Ayat-ayat utamanya adalah 3:15-16 (jemaah dari Allah yang hidup, tiang penopang dan dasar kebenaran.  Sesungguhnya agunglah rahasia ibadah kita), 6:11-12 (Untuk itulah engkau telah dipanggil dan telah engkau ikrarkan ikrar yang benar di depan banyak saksi.).  Fasal Intinya adalah Fasal 3. </vt:lpstr>
      <vt:lpstr>STRUKTUR SURAT 1 Timotius Pengajaran mengenai kehidupan jemaah (1:1-3:13) Iman yang benar dan peringatan tentang ajaran palsu (3:14-4:5) Nasihat kepada Timotius dan pemimpin jemaah lainnya (4:6-6:21)</vt:lpstr>
      <vt:lpstr>Surat 2 Timotius:  Paulus menulis surat ini semasa Paulus dipenjarakan di Roma sebagai wasiat bagi Timotius, anak rohani Paulus.  Surat ini berisi tentang kebijaksanaan dan galakan bagi Timotius, yang berada dalam banyak kesulitan ketika Timotius menggembalakan jemaah di Efesus.</vt:lpstr>
      <vt:lpstr>Semenjak penganiayaan terhadap orang Kristian bermula di kota Roma selepas kebakaran Agung Rom (64 T.M.). Paulus meminta Timotius dan Markus untuk mengunjungi Roma secepat mungkin dan untuk membawa baju dan gulungan-gulungan naskhah (2 Timotius 4:11-12).  </vt:lpstr>
      <vt:lpstr>Paulus menekankan bahawa hal-hal yang diperhatikan dalam penggembalaan adalah hidup yang beribadah (3:12), penyebaran Injil baik masanya tepat atau tidak (4:2), dan persiapan terhadap ajaran sesat (4:2).</vt:lpstr>
      <vt:lpstr>Asas yang mengatasi Penderitaan luaran dan pertikaian dalaman adalah hanya Firman Tuhan. Baik akar mahupun atlet, baik petani  mahupun pelayan Yesus Kristus, orang yang bertahan, setiap orang akan dikaruniakan ganjaran (mahkota kebenaran, 4:8).</vt:lpstr>
      <vt:lpstr>Ayat-ayat utamanya adalah 2:3-4, 3:14-17. Fasal intinya adalah fasal 2. Surat ini menekankan inti sasaran Alkitab dan juga memuat pandangan alkitabiah mengenai inspirasi Alkitab dengan paling jelas.</vt:lpstr>
      <vt:lpstr>STRUKTUR SURAT 2 Timotius Dorongan dan peringatan kepada Timotius (1:1-2:26) Dorongan dan setia sampai ke akhir (3:1-4:8) Pengajaran dan salam terakhir (4:9-22)</vt:lpstr>
      <vt:lpstr>Surat Titus:  Selepas Paulus dibebaskan dari penjara pertama di Rom sekitar tahun 63 M., dia langsung pergi ke Spanyol dan, ketika dalam perjalanan ke sana dia ingin mengunjungi Efesus, Filipi, Korintus, dll, dia berhenti di Kreta.  Waktu itu dia menyedari masalah serius gereja di Kreta.</vt:lpstr>
      <vt:lpstr>Titus ditinggalkan di Kreta oleh rasul Paulus supaya dia menyelesaikan masalah-masalah gereja tersebut. Kerana kelakuan yang tidak berakhlak dalam orang Kreta, sangat penting bahawa Titus harus menitikberatkan keperluan tentang kebenaran dalam kehidupan Kristiani.</vt:lpstr>
      <vt:lpstr>Paulus menekankan bahawa tingkah laku yang benar (orthopraxy – pengajaran doktrin) berdasarkan Iman yang benar (orthodoxy - penerapan). Kerana golongan yang melawan Titus (1:11, 13, 2:15, 3: 9-11), rasul Paulus menjamin kewibawaan Titus secara rasmi dengan surat Titus. </vt:lpstr>
      <vt:lpstr>Ayat-ayat utamanya adalah 1:5 dan 3:8. Fasal intinya adalah fasal 2. </vt:lpstr>
      <vt:lpstr>STRUKTUR SURAT Titus Pemimpin jemaah dan guru palsu (1:1-16) Apa yang dipercayai dan bagaimana hidup sebagai orang percaya (2:1-3:15)</vt:lpstr>
      <vt:lpstr>Surat Filemon:  Surat ini terpendek daripada Surat-Surat Rasul Paulus. Surat ini menyatakan bahawa taraf sosial (kedudukan) Hamba berubah taraf sosial saudara dengan kasih dan pengampunan orang percaya.  Onesimus hidup pada abad pertama.  Namanya bererti “berguna”, “Manfaat”.</vt:lpstr>
      <vt:lpstr>Tawanan perang merupakan sumber utama yang dijadikan budak.  Para tawanan perang dijadikan budak, dan budak juga diperjualbelikan di pasar-pasar dalam sebahagian hidup mereka sehari-hari. Dalam perang kuno, hak terhadap tawanan diletakkan oleh pemenang.</vt:lpstr>
      <vt:lpstr>Kerana hamba tidak mempunyai hak undang-undang, pemiliknya dapat menggunakan kuasa sesuka hati termasuk membunuh kepada hamba Kecuali halangan oleh faktor khas lain.</vt:lpstr>
      <vt:lpstr>Onesimus adalah seorang hamba yang mencuri kewangan majikannya lalu dia melarikan diri ke Roma. Onesimus bertemu dengan Paulus yang dipenjarakan di Roma yang pertama kerana perjalanan misi. Paulus membimbing Onesimus untuk percaya dan menerima iman Kristiani. </vt:lpstr>
      <vt:lpstr>Filemon bermaksud seseorang yang penuh kasih sayang. Dia berasal dari Kolose di Lembah Lykus di Asia Kecil (Filipi 4: 9), cukup kaya untuk mempunai beberapa hamba. Semasa perjalanan misi ketiga Paulus, dia mendengar Injil dari sumpah Turanos di Efesus (KPR 19: 9-10).</vt:lpstr>
      <vt:lpstr>Filemon bermaksud seseorang yang penuh kasih sayang. Dia berasal dari Kolose di Lembah Lykus di Asia Kecil (Filipi 4: 9), cukup kaya untuk mempunai beberapa hamba. Semasa perjalanan misi ketiga (52-57), dia mendengar Injil dari syarahan Tiranus di Efesus (52-55, KPR 19: 9-10).</vt:lpstr>
      <vt:lpstr>Ayat-ayat utamanya adalah 16-17 bukan lagi sebagai hamba, … sebagai saudara yang kekasih, … terimalah dia seperti aku sendiri).  Kekuatan Injil mengatasi rintangan masyarakat (sosial, ‘setiap orang, baik orang hamba, mahupun orang merdeka’, Galatia 3:28, Kolose 3:11).</vt:lpstr>
      <vt:lpstr>PowerPoint 프레젠테이션</vt:lpstr>
      <vt:lpstr>STRUKTUR SURAT Filemon Salam dan doa untuk Filemon (1-3) Pesan kepada Filemon mengenai Onesimus (4-22) Salam dan doa terakhir (23-25)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KELAS ONLINE SAM KL</dc:title>
  <dc:creator>Yang Taegyun</dc:creator>
  <cp:lastModifiedBy>Yang Taegyun</cp:lastModifiedBy>
  <cp:revision>114</cp:revision>
  <dcterms:created xsi:type="dcterms:W3CDTF">2020-10-16T11:30:34Z</dcterms:created>
  <dcterms:modified xsi:type="dcterms:W3CDTF">2020-10-23T07:01:14Z</dcterms:modified>
</cp:coreProperties>
</file>