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1" autoAdjust="0"/>
    <p:restoredTop sz="94660"/>
  </p:normalViewPr>
  <p:slideViewPr>
    <p:cSldViewPr snapToGrid="0">
      <p:cViewPr varScale="1">
        <p:scale>
          <a:sx n="68" d="100"/>
          <a:sy n="68" d="100"/>
        </p:scale>
        <p:origin x="580" y="1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442EF6-ECC8-4DF3-BA71-F32D53EA00DF}" type="datetimeFigureOut">
              <a:rPr lang="en-US" smtClean="0"/>
              <a:t>10/20/2020</a:t>
            </a:fld>
            <a:endParaRPr 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4E817A-6B9C-4362-B7D5-693AAB25C092}" type="slidenum">
              <a:rPr lang="en-US" smtClean="0"/>
              <a:t>‹#›</a:t>
            </a:fld>
            <a:endParaRPr lang="en-US"/>
          </a:p>
        </p:txBody>
      </p:sp>
    </p:spTree>
    <p:extLst>
      <p:ext uri="{BB962C8B-B14F-4D97-AF65-F5344CB8AC3E}">
        <p14:creationId xmlns:p14="http://schemas.microsoft.com/office/powerpoint/2010/main" val="37041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2906209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917135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0" y="2130426"/>
            <a:ext cx="10363200" cy="1470025"/>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10/20/2020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1587101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10/20/2020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588432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1"/>
            <a:ext cx="10363200" cy="1362075"/>
          </a:xfrm>
        </p:spPr>
        <p:txBody>
          <a:bodyPr anchor="t"/>
          <a:lstStyle>
            <a:lvl1pPr algn="l">
              <a:defRPr sz="4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10/20/2020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1919774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10/20/2020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2972008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10/20/2020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1799119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10/20/2020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3397550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10/20/2020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3638619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2" y="273049"/>
            <a:ext cx="4011084" cy="1162051"/>
          </a:xfrm>
        </p:spPr>
        <p:txBody>
          <a:bodyPr anchor="b"/>
          <a:lstStyle>
            <a:lvl1pPr algn="l">
              <a:defRPr sz="2000" b="1"/>
            </a:lvl1pPr>
          </a:lstStyle>
          <a:p>
            <a:r>
              <a:rPr lang="ko-KR" altLang="en-US" smtClean="0"/>
              <a:t>마스터 제목 스타일 편집</a:t>
            </a:r>
            <a:endParaRPr lang="en-US"/>
          </a:p>
        </p:txBody>
      </p:sp>
      <p:sp>
        <p:nvSpPr>
          <p:cNvPr id="3" name="내용 개체 틀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10/20/2020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3820110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0"/>
            <a:ext cx="7315200" cy="566739"/>
          </a:xfrm>
        </p:spPr>
        <p:txBody>
          <a:bodyPr anchor="b"/>
          <a:lstStyle>
            <a:lvl1pPr algn="l">
              <a:defRPr sz="20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텍스트 개체 틀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10/20/2020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1848866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10/20/2020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4026088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39"/>
            <a:ext cx="2743200" cy="5851525"/>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609600" y="274639"/>
            <a:ext cx="80264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10/20/2020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3701297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0B898AB-51E1-4B14-9D09-C392CDFF66A1}" type="datetimeFigureOut">
              <a:rPr lang="en-US"/>
              <a:pPr>
                <a:defRPr/>
              </a:pPr>
              <a:t>10/20/2020</a:t>
            </a:fld>
            <a:endParaRPr lang="en-US"/>
          </a:p>
        </p:txBody>
      </p:sp>
      <p:sp>
        <p:nvSpPr>
          <p:cNvPr id="5" name="바닥글 개체 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38858587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336715" y="-281238"/>
            <a:ext cx="14017557" cy="7879691"/>
          </a:xfrm>
          <a:prstGeom prst="rect">
            <a:avLst/>
          </a:prstGeom>
        </p:spPr>
      </p:pic>
      <p:sp>
        <p:nvSpPr>
          <p:cNvPr id="2" name="제목 1"/>
          <p:cNvSpPr>
            <a:spLocks noGrp="1"/>
          </p:cNvSpPr>
          <p:nvPr>
            <p:ph type="ctrTitle"/>
          </p:nvPr>
        </p:nvSpPr>
        <p:spPr>
          <a:xfrm>
            <a:off x="505804" y="124737"/>
            <a:ext cx="11329259" cy="1152128"/>
          </a:xfrm>
          <a:solidFill>
            <a:srgbClr val="FFFF00">
              <a:alpha val="50196"/>
            </a:srgbClr>
          </a:solidFill>
        </p:spPr>
        <p:txBody>
          <a:bodyPr>
            <a:noAutofit/>
          </a:bodyPr>
          <a:lstStyle/>
          <a:p>
            <a:pPr algn="ctr"/>
            <a:r>
              <a:rPr lang="en-US" altLang="ko-KR" sz="5333" b="1">
                <a:solidFill>
                  <a:srgbClr val="FF0000"/>
                </a:solidFill>
                <a:latin typeface="Headline R" panose="02030504000101010101" pitchFamily="18" charset="-127"/>
                <a:ea typeface="Headline R" panose="02030504000101010101" pitchFamily="18" charset="-127"/>
              </a:rPr>
              <a:t>KELAS ONLINE SAM KL</a:t>
            </a:r>
            <a:endParaRPr lang="ko-KR" altLang="en-US" sz="5333" b="1">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561920" y="1316766"/>
            <a:ext cx="9217024" cy="1056119"/>
          </a:xfrm>
          <a:prstGeom prst="rect">
            <a:avLst/>
          </a:prstGeom>
          <a:solidFill>
            <a:srgbClr val="7030A0">
              <a:alpha val="50196"/>
            </a:srgbClr>
          </a:solidFill>
        </p:spPr>
        <p:txBody>
          <a:bodyPr vert="horz" lIns="121920" tIns="60960" rIns="121920" bIns="6096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OKTOBER, 2020</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Setiap</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Isnin</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Selasa</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dan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Khamis</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 8pm</a:t>
            </a:r>
            <a:endParaRPr kumimoji="0" lang="ko-KR" altLang="en-US"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endParaRPr>
          </a:p>
        </p:txBody>
      </p:sp>
      <p:sp>
        <p:nvSpPr>
          <p:cNvPr id="6" name="부제목 2"/>
          <p:cNvSpPr txBox="1">
            <a:spLocks/>
          </p:cNvSpPr>
          <p:nvPr/>
        </p:nvSpPr>
        <p:spPr>
          <a:xfrm>
            <a:off x="505804" y="4005064"/>
            <a:ext cx="11329259" cy="2784309"/>
          </a:xfrm>
          <a:prstGeom prst="rect">
            <a:avLst/>
          </a:prstGeom>
          <a:solidFill>
            <a:srgbClr val="00B0F0">
              <a:alpha val="50196"/>
            </a:srgbClr>
          </a:solidFill>
        </p:spPr>
        <p:txBody>
          <a:bodyPr vert="horz" lIns="121920" tIns="60960" rIns="121920" bIns="6096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prstClr val="black"/>
                </a:solidFill>
                <a:effectLst/>
                <a:uLnTx/>
                <a:uFillTx/>
                <a:latin typeface="Calibri"/>
                <a:ea typeface="맑은 고딕" panose="020B0503020000020004" pitchFamily="34" charset="-127"/>
                <a:cs typeface="+mn-cs"/>
              </a:rPr>
              <a:t>MATA KULIAH</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Pengantar</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II</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(Teologi Alkitabiah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7030A0"/>
                </a:solidFill>
                <a:effectLst/>
                <a:uLnTx/>
                <a:uFillTx/>
                <a:latin typeface="Calibri"/>
                <a:ea typeface="맑은 고딕" panose="020B0503020000020004" pitchFamily="34" charset="-127"/>
                <a:cs typeface="+mn-cs"/>
              </a:rPr>
              <a:t>Penyarah</a:t>
            </a:r>
            <a:r>
              <a:rPr kumimoji="0" lang="en-US" altLang="ko-KR" sz="4800" b="1" i="0" u="none" strike="noStrike" kern="1200" cap="none" spc="0" normalizeH="0" baseline="0" noProof="0">
                <a:ln>
                  <a:noFill/>
                </a:ln>
                <a:solidFill>
                  <a:srgbClr val="7030A0"/>
                </a:solidFill>
                <a:effectLst/>
                <a:uLnTx/>
                <a:uFillTx/>
                <a:latin typeface="Calibri"/>
                <a:ea typeface="맑은 고딕" panose="020B0503020000020004" pitchFamily="34" charset="-127"/>
                <a:cs typeface="+mn-cs"/>
              </a:rPr>
              <a:t> : Rev. William Yang</a:t>
            </a:r>
          </a:p>
        </p:txBody>
      </p:sp>
    </p:spTree>
    <p:extLst>
      <p:ext uri="{BB962C8B-B14F-4D97-AF65-F5344CB8AC3E}">
        <p14:creationId xmlns:p14="http://schemas.microsoft.com/office/powerpoint/2010/main" val="8073221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44416" y="0"/>
            <a:ext cx="4559829" cy="6858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18:11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 KPR 19:10 di </a:t>
            </a:r>
            <a:r>
              <a:rPr kumimoji="0" lang="en-US" sz="3733" b="1" i="0" u="none" strike="noStrike" kern="1200" cap="none" spc="0" normalizeH="0" baseline="0" noProof="0" err="1">
                <a:ln>
                  <a:noFill/>
                </a:ln>
                <a:solidFill>
                  <a:prstClr val="black"/>
                </a:solidFill>
                <a:effectLst/>
                <a:uLnTx/>
                <a:uFillTx/>
                <a:latin typeface="Calibri"/>
                <a:ea typeface="+mn-ea"/>
                <a:cs typeface="+mn-cs"/>
              </a:rPr>
              <a:t>Efesus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20:3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smtClean="0">
                <a:ln>
                  <a:noFill/>
                </a:ln>
                <a:solidFill>
                  <a:prstClr val="black"/>
                </a:solidFill>
                <a:effectLst/>
                <a:uLnTx/>
                <a:uFillTx/>
                <a:latin typeface="Calibri"/>
                <a:ea typeface="+mn-ea"/>
                <a:cs typeface="+mn-cs"/>
              </a:rPr>
              <a:t>KPR </a:t>
            </a:r>
            <a:r>
              <a:rPr kumimoji="0" lang="en-US" sz="3733" b="1" i="0" u="none" strike="noStrike" kern="1200" cap="none" spc="0" normalizeH="0" baseline="0" noProof="0">
                <a:ln>
                  <a:noFill/>
                </a:ln>
                <a:solidFill>
                  <a:prstClr val="black"/>
                </a:solidFill>
                <a:effectLst/>
                <a:uLnTx/>
                <a:uFillTx/>
                <a:latin typeface="Calibri"/>
                <a:ea typeface="+mn-ea"/>
                <a:cs typeface="+mn-cs"/>
              </a:rPr>
              <a:t>24:27 di </a:t>
            </a:r>
            <a:r>
              <a:rPr kumimoji="0" lang="en-US" sz="3733" b="1" i="0" u="none" strike="noStrike" kern="1200" cap="none" spc="0" normalizeH="0" baseline="0" noProof="0" err="1">
                <a:ln>
                  <a:noFill/>
                </a:ln>
                <a:solidFill>
                  <a:prstClr val="black"/>
                </a:solidFill>
                <a:effectLst/>
                <a:uLnTx/>
                <a:uFillTx/>
                <a:latin typeface="Calibri"/>
                <a:ea typeface="+mn-ea"/>
                <a:cs typeface="+mn-cs"/>
              </a:rPr>
              <a:t>Kaisarea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a:t>
            </a:r>
            <a:r>
              <a:rPr kumimoji="0" lang="en-US" sz="3733" b="1" i="0" u="none" strike="noStrike" kern="1200" cap="none" spc="0" normalizeH="0" baseline="0" noProof="0" smtClean="0">
                <a:ln>
                  <a:noFill/>
                </a:ln>
                <a:solidFill>
                  <a:prstClr val="black"/>
                </a:solidFill>
                <a:effectLst/>
                <a:uLnTx/>
                <a:uFillTx/>
                <a:latin typeface="Calibri"/>
                <a:ea typeface="+mn-ea"/>
                <a:cs typeface="+mn-cs"/>
              </a:rPr>
              <a:t>28:16-31 di Roma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Roma</a:t>
            </a:r>
          </a:p>
        </p:txBody>
      </p:sp>
      <p:sp>
        <p:nvSpPr>
          <p:cNvPr id="8" name="직사각형 7"/>
          <p:cNvSpPr/>
          <p:nvPr/>
        </p:nvSpPr>
        <p:spPr>
          <a:xfrm>
            <a:off x="5039883" y="0"/>
            <a:ext cx="2592288" cy="6858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Galatia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Roma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Efesus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Filipi</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Kolose</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r>
              <a:rPr kumimoji="0" lang="en-US" sz="2667" b="1" i="0" u="none" strike="noStrike" kern="1200" cap="none" spc="0" normalizeH="0" baseline="0" noProof="0" err="1">
                <a:ln>
                  <a:noFill/>
                </a:ln>
                <a:solidFill>
                  <a:prstClr val="white"/>
                </a:solidFill>
                <a:effectLst/>
                <a:uLnTx/>
                <a:uFillTx/>
                <a:latin typeface="Calibri"/>
                <a:ea typeface="+mn-ea"/>
                <a:cs typeface="+mn-cs"/>
              </a:rPr>
              <a:t>Filemon</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Titus</a:t>
            </a:r>
          </a:p>
        </p:txBody>
      </p:sp>
      <p:sp>
        <p:nvSpPr>
          <p:cNvPr id="9" name="직사각형 8"/>
          <p:cNvSpPr/>
          <p:nvPr/>
        </p:nvSpPr>
        <p:spPr>
          <a:xfrm>
            <a:off x="8016213" y="0"/>
            <a:ext cx="4175787" cy="6858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Ketiga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Pertama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p:txBody>
      </p:sp>
      <p:cxnSp>
        <p:nvCxnSpPr>
          <p:cNvPr id="10" name="직선 연결선 9"/>
          <p:cNvCxnSpPr/>
          <p:nvPr/>
        </p:nvCxnSpPr>
        <p:spPr>
          <a:xfrm>
            <a:off x="0" y="1604797"/>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44416" y="2756925"/>
            <a:ext cx="7676587"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44416" y="3516540"/>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44416" y="5445224"/>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26052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60400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타원 3"/>
          <p:cNvSpPr/>
          <p:nvPr/>
        </p:nvSpPr>
        <p:spPr>
          <a:xfrm>
            <a:off x="4106776" y="3031962"/>
            <a:ext cx="2197769" cy="9946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64012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0" y="-1"/>
            <a:ext cx="12192002" cy="6858001"/>
          </a:xfrm>
          <a:prstGeom prst="rect">
            <a:avLst/>
          </a:prstGeom>
        </p:spPr>
      </p:pic>
    </p:spTree>
    <p:extLst>
      <p:ext uri="{BB962C8B-B14F-4D97-AF65-F5344CB8AC3E}">
        <p14:creationId xmlns:p14="http://schemas.microsoft.com/office/powerpoint/2010/main" val="38570967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타원 3"/>
          <p:cNvSpPr/>
          <p:nvPr/>
        </p:nvSpPr>
        <p:spPr>
          <a:xfrm>
            <a:off x="7056408" y="1828799"/>
            <a:ext cx="2967487" cy="305375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73063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b="1" smtClean="0">
                <a:solidFill>
                  <a:srgbClr val="FF0000"/>
                </a:solidFill>
                <a:latin typeface="+mn-lt"/>
              </a:rPr>
              <a:t>Efesus 2:14 </a:t>
            </a:r>
            <a:r>
              <a:rPr lang="en-US" b="1" smtClean="0">
                <a:solidFill>
                  <a:schemeClr val="bg1"/>
                </a:solidFill>
                <a:latin typeface="+mn-lt"/>
              </a:rPr>
              <a:t/>
            </a:r>
            <a:br>
              <a:rPr lang="en-US" b="1" smtClean="0">
                <a:solidFill>
                  <a:schemeClr val="bg1"/>
                </a:solidFill>
                <a:latin typeface="+mn-lt"/>
              </a:rPr>
            </a:br>
            <a:r>
              <a:rPr lang="en-US" b="1" smtClean="0">
                <a:solidFill>
                  <a:schemeClr val="bg1"/>
                </a:solidFill>
                <a:latin typeface="+mn-lt"/>
              </a:rPr>
              <a:t>Hal </a:t>
            </a:r>
            <a:r>
              <a:rPr lang="en-US" b="1">
                <a:solidFill>
                  <a:schemeClr val="bg1"/>
                </a:solidFill>
                <a:latin typeface="+mn-lt"/>
              </a:rPr>
              <a:t>itu demikian kerana Kristus sendiri telah membawa </a:t>
            </a:r>
            <a:r>
              <a:rPr lang="en-US" b="1">
                <a:solidFill>
                  <a:srgbClr val="FFFF00"/>
                </a:solidFill>
                <a:latin typeface="+mn-lt"/>
              </a:rPr>
              <a:t>kedamaian untuk kita dengan menjadikan orang Yahudi dan orang bukan Yahudi satu umat. </a:t>
            </a:r>
            <a:r>
              <a:rPr lang="en-US" b="1">
                <a:solidFill>
                  <a:schemeClr val="bg1"/>
                </a:solidFill>
                <a:latin typeface="+mn-lt"/>
              </a:rPr>
              <a:t>Dengan kematian-Nya di kayu salib Kristus telah </a:t>
            </a:r>
            <a:r>
              <a:rPr lang="en-US" b="1">
                <a:solidFill>
                  <a:srgbClr val="FFFF00"/>
                </a:solidFill>
                <a:latin typeface="+mn-lt"/>
              </a:rPr>
              <a:t>merobohkan tembok permusuhan yang memisahkan mereka. </a:t>
            </a:r>
          </a:p>
        </p:txBody>
      </p:sp>
    </p:spTree>
    <p:extLst>
      <p:ext uri="{BB962C8B-B14F-4D97-AF65-F5344CB8AC3E}">
        <p14:creationId xmlns:p14="http://schemas.microsoft.com/office/powerpoint/2010/main" val="16684153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b="1" smtClean="0">
                <a:solidFill>
                  <a:srgbClr val="FFFF00"/>
                </a:solidFill>
                <a:latin typeface="+mn-lt"/>
              </a:rPr>
              <a:t>Tembok-Tembok Eksklusivisme :</a:t>
            </a:r>
            <a:r>
              <a:rPr lang="en-US" b="1">
                <a:solidFill>
                  <a:srgbClr val="FFFF00"/>
                </a:solidFill>
                <a:latin typeface="+mn-lt"/>
              </a:rPr>
              <a:t/>
            </a:r>
            <a:br>
              <a:rPr lang="en-US" b="1">
                <a:solidFill>
                  <a:srgbClr val="FFFF00"/>
                </a:solidFill>
                <a:latin typeface="+mn-lt"/>
              </a:rPr>
            </a:br>
            <a:r>
              <a:rPr lang="en-US" b="1" smtClean="0">
                <a:latin typeface="+mn-lt"/>
              </a:rPr>
              <a:t>Semua </a:t>
            </a:r>
            <a:r>
              <a:rPr lang="en-US" b="1">
                <a:latin typeface="+mn-lt"/>
              </a:rPr>
              <a:t>tembok pembatas yang bernama kesukuan, bahasa, budaya, kebangsaan, status sosial, atau segala sesuatu yang serba eksklusif berhasil.</a:t>
            </a:r>
            <a:br>
              <a:rPr lang="en-US" b="1">
                <a:latin typeface="+mn-lt"/>
              </a:rPr>
            </a:br>
            <a:r>
              <a:rPr lang="en-US" b="1" smtClean="0">
                <a:latin typeface="+mn-lt"/>
              </a:rPr>
              <a:t>Anggota </a:t>
            </a:r>
            <a:r>
              <a:rPr lang="en-US" b="1">
                <a:latin typeface="+mn-lt"/>
              </a:rPr>
              <a:t>keluarga dan anggota jemaat yang </a:t>
            </a:r>
            <a:r>
              <a:rPr lang="en-US" b="1" smtClean="0">
                <a:latin typeface="+mn-lt"/>
              </a:rPr>
              <a:t>merasa </a:t>
            </a:r>
            <a:r>
              <a:rPr lang="en-US" b="1">
                <a:latin typeface="+mn-lt"/>
              </a:rPr>
              <a:t>tersingkirkan atau teralienasi.</a:t>
            </a:r>
            <a:br>
              <a:rPr lang="en-US" b="1">
                <a:latin typeface="+mn-lt"/>
              </a:rPr>
            </a:br>
            <a:r>
              <a:rPr lang="en-US" b="1" smtClean="0">
                <a:latin typeface="+mn-lt"/>
              </a:rPr>
              <a:t>Sikap </a:t>
            </a:r>
            <a:r>
              <a:rPr lang="en-US" b="1">
                <a:latin typeface="+mn-lt"/>
              </a:rPr>
              <a:t>egoisme dan individualisme yang tenggelam dalam dunia maya.</a:t>
            </a:r>
          </a:p>
        </p:txBody>
      </p:sp>
    </p:spTree>
    <p:extLst>
      <p:ext uri="{BB962C8B-B14F-4D97-AF65-F5344CB8AC3E}">
        <p14:creationId xmlns:p14="http://schemas.microsoft.com/office/powerpoint/2010/main" val="22971485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latin typeface="+mn-lt"/>
              </a:rPr>
              <a:t>Di dalam Surat </a:t>
            </a:r>
            <a:r>
              <a:rPr lang="en-US" b="1">
                <a:solidFill>
                  <a:schemeClr val="bg1"/>
                </a:solidFill>
                <a:latin typeface="+mn-lt"/>
              </a:rPr>
              <a:t>ini </a:t>
            </a:r>
            <a:r>
              <a:rPr lang="en-US" b="1" smtClean="0">
                <a:solidFill>
                  <a:schemeClr val="bg1"/>
                </a:solidFill>
                <a:latin typeface="+mn-lt"/>
              </a:rPr>
              <a:t>Rasul Paulus menasihati bahawa ketahuilah </a:t>
            </a:r>
            <a:r>
              <a:rPr lang="en-US" b="1">
                <a:solidFill>
                  <a:schemeClr val="bg1"/>
                </a:solidFill>
                <a:latin typeface="+mn-lt"/>
              </a:rPr>
              <a:t>akan </a:t>
            </a:r>
            <a:r>
              <a:rPr lang="en-US" b="1" err="1">
                <a:solidFill>
                  <a:schemeClr val="bg1"/>
                </a:solidFill>
                <a:latin typeface="+mn-lt"/>
              </a:rPr>
              <a:t>kedudukan</a:t>
            </a:r>
            <a:r>
              <a:rPr lang="en-US" b="1">
                <a:solidFill>
                  <a:schemeClr val="bg1"/>
                </a:solidFill>
                <a:latin typeface="+mn-lt"/>
              </a:rPr>
              <a:t> </a:t>
            </a:r>
            <a:r>
              <a:rPr lang="en-US" b="1" smtClean="0">
                <a:solidFill>
                  <a:schemeClr val="bg1"/>
                </a:solidFill>
                <a:latin typeface="+mn-lt"/>
              </a:rPr>
              <a:t>jemaah </a:t>
            </a:r>
            <a:r>
              <a:rPr lang="en-US" b="1">
                <a:solidFill>
                  <a:schemeClr val="bg1"/>
                </a:solidFill>
                <a:latin typeface="+mn-lt"/>
              </a:rPr>
              <a:t>dalam Kristus sebagai orang percaya.</a:t>
            </a:r>
            <a:br>
              <a:rPr lang="en-US" b="1">
                <a:solidFill>
                  <a:schemeClr val="bg1"/>
                </a:solidFill>
                <a:latin typeface="+mn-lt"/>
              </a:rPr>
            </a:br>
            <a:r>
              <a:rPr lang="en-US" b="1" err="1">
                <a:solidFill>
                  <a:schemeClr val="bg1"/>
                </a:solidFill>
                <a:latin typeface="+mn-lt"/>
              </a:rPr>
              <a:t>Ayat-ayat</a:t>
            </a:r>
            <a:r>
              <a:rPr lang="en-US" b="1">
                <a:solidFill>
                  <a:schemeClr val="bg1"/>
                </a:solidFill>
                <a:latin typeface="+mn-lt"/>
              </a:rPr>
              <a:t> </a:t>
            </a:r>
            <a:r>
              <a:rPr lang="en-US" b="1" err="1">
                <a:solidFill>
                  <a:schemeClr val="bg1"/>
                </a:solidFill>
                <a:latin typeface="+mn-lt"/>
              </a:rPr>
              <a:t>utamanya</a:t>
            </a:r>
            <a:r>
              <a:rPr lang="en-US" b="1">
                <a:solidFill>
                  <a:schemeClr val="bg1"/>
                </a:solidFill>
                <a:latin typeface="+mn-lt"/>
              </a:rPr>
              <a:t> adalah 2:8-10 (orang diciptakan dalam Kristus Yesus untuk melakukan </a:t>
            </a:r>
            <a:r>
              <a:rPr lang="en-US" b="1" err="1">
                <a:solidFill>
                  <a:schemeClr val="bg1"/>
                </a:solidFill>
                <a:latin typeface="+mn-lt"/>
              </a:rPr>
              <a:t>pekerjaan</a:t>
            </a:r>
            <a:r>
              <a:rPr lang="en-US" b="1">
                <a:solidFill>
                  <a:schemeClr val="bg1"/>
                </a:solidFill>
                <a:latin typeface="+mn-lt"/>
              </a:rPr>
              <a:t> baik), 4:1-3 (</a:t>
            </a:r>
            <a:r>
              <a:rPr lang="en-US" b="1" err="1">
                <a:solidFill>
                  <a:schemeClr val="bg1"/>
                </a:solidFill>
                <a:latin typeface="+mn-lt"/>
              </a:rPr>
              <a:t>berusahalah</a:t>
            </a:r>
            <a:r>
              <a:rPr lang="en-US" b="1">
                <a:solidFill>
                  <a:schemeClr val="bg1"/>
                </a:solidFill>
                <a:latin typeface="+mn-lt"/>
              </a:rPr>
              <a:t> </a:t>
            </a:r>
            <a:r>
              <a:rPr lang="en-US" b="1" err="1">
                <a:solidFill>
                  <a:schemeClr val="bg1"/>
                </a:solidFill>
                <a:latin typeface="+mn-lt"/>
              </a:rPr>
              <a:t>memelihara</a:t>
            </a:r>
            <a:r>
              <a:rPr lang="en-US" b="1">
                <a:solidFill>
                  <a:schemeClr val="bg1"/>
                </a:solidFill>
                <a:latin typeface="+mn-lt"/>
              </a:rPr>
              <a:t> </a:t>
            </a:r>
            <a:r>
              <a:rPr lang="en-US" b="1" err="1">
                <a:solidFill>
                  <a:schemeClr val="bg1"/>
                </a:solidFill>
                <a:latin typeface="+mn-lt"/>
              </a:rPr>
              <a:t>kesatuan</a:t>
            </a:r>
            <a:r>
              <a:rPr lang="en-US" b="1">
                <a:solidFill>
                  <a:schemeClr val="bg1"/>
                </a:solidFill>
                <a:latin typeface="+mn-lt"/>
              </a:rPr>
              <a:t> Roh oleh </a:t>
            </a:r>
            <a:r>
              <a:rPr lang="en-US" b="1" err="1">
                <a:solidFill>
                  <a:schemeClr val="bg1"/>
                </a:solidFill>
                <a:latin typeface="+mn-lt"/>
              </a:rPr>
              <a:t>ikatan</a:t>
            </a:r>
            <a:r>
              <a:rPr lang="en-US" b="1">
                <a:solidFill>
                  <a:schemeClr val="bg1"/>
                </a:solidFill>
                <a:latin typeface="+mn-lt"/>
              </a:rPr>
              <a:t> </a:t>
            </a:r>
            <a:r>
              <a:rPr lang="en-US" b="1" err="1">
                <a:solidFill>
                  <a:schemeClr val="bg1"/>
                </a:solidFill>
                <a:latin typeface="+mn-lt"/>
              </a:rPr>
              <a:t>damai</a:t>
            </a:r>
            <a:r>
              <a:rPr lang="en-US" b="1">
                <a:solidFill>
                  <a:schemeClr val="bg1"/>
                </a:solidFill>
                <a:latin typeface="+mn-lt"/>
              </a:rPr>
              <a:t> </a:t>
            </a:r>
            <a:r>
              <a:rPr lang="en-US" b="1" err="1">
                <a:solidFill>
                  <a:schemeClr val="bg1"/>
                </a:solidFill>
                <a:latin typeface="+mn-lt"/>
              </a:rPr>
              <a:t>sejahtera</a:t>
            </a:r>
            <a:r>
              <a:rPr lang="en-US" b="1">
                <a:solidFill>
                  <a:schemeClr val="bg1"/>
                </a:solidFill>
                <a:latin typeface="+mn-lt"/>
              </a:rPr>
              <a:t>).</a:t>
            </a:r>
          </a:p>
        </p:txBody>
      </p:sp>
    </p:spTree>
    <p:extLst>
      <p:ext uri="{BB962C8B-B14F-4D97-AF65-F5344CB8AC3E}">
        <p14:creationId xmlns:p14="http://schemas.microsoft.com/office/powerpoint/2010/main" val="34472684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err="1">
                <a:solidFill>
                  <a:schemeClr val="bg1"/>
                </a:solidFill>
                <a:latin typeface="+mn-lt"/>
              </a:rPr>
              <a:t>Fasal</a:t>
            </a:r>
            <a:r>
              <a:rPr lang="en-US" b="1">
                <a:solidFill>
                  <a:schemeClr val="bg1"/>
                </a:solidFill>
                <a:latin typeface="+mn-lt"/>
              </a:rPr>
              <a:t> </a:t>
            </a:r>
            <a:r>
              <a:rPr lang="en-US" b="1" err="1">
                <a:solidFill>
                  <a:schemeClr val="bg1"/>
                </a:solidFill>
                <a:latin typeface="+mn-lt"/>
              </a:rPr>
              <a:t>intinya</a:t>
            </a:r>
            <a:r>
              <a:rPr lang="en-US" b="1">
                <a:solidFill>
                  <a:schemeClr val="bg1"/>
                </a:solidFill>
                <a:latin typeface="+mn-lt"/>
              </a:rPr>
              <a:t> adalah </a:t>
            </a:r>
            <a:r>
              <a:rPr lang="en-US" b="1" err="1">
                <a:solidFill>
                  <a:schemeClr val="bg1"/>
                </a:solidFill>
                <a:latin typeface="+mn-lt"/>
              </a:rPr>
              <a:t>fasal</a:t>
            </a:r>
            <a:r>
              <a:rPr lang="en-US" b="1">
                <a:solidFill>
                  <a:schemeClr val="bg1"/>
                </a:solidFill>
                <a:latin typeface="+mn-lt"/>
              </a:rPr>
              <a:t> 6 (</a:t>
            </a:r>
            <a:r>
              <a:rPr lang="en-US" b="1" err="1">
                <a:solidFill>
                  <a:schemeClr val="bg1"/>
                </a:solidFill>
                <a:latin typeface="+mn-lt"/>
              </a:rPr>
              <a:t>Perlengkapan</a:t>
            </a:r>
            <a:r>
              <a:rPr lang="en-US" b="1">
                <a:solidFill>
                  <a:schemeClr val="bg1"/>
                </a:solidFill>
                <a:latin typeface="+mn-lt"/>
              </a:rPr>
              <a:t> </a:t>
            </a:r>
            <a:r>
              <a:rPr lang="en-US" b="1" err="1">
                <a:solidFill>
                  <a:schemeClr val="bg1"/>
                </a:solidFill>
                <a:latin typeface="+mn-lt"/>
              </a:rPr>
              <a:t>senjata</a:t>
            </a:r>
            <a:r>
              <a:rPr lang="en-US" b="1">
                <a:solidFill>
                  <a:schemeClr val="bg1"/>
                </a:solidFill>
                <a:latin typeface="+mn-lt"/>
              </a:rPr>
              <a:t> Allah).</a:t>
            </a:r>
            <a:br>
              <a:rPr lang="en-US" b="1">
                <a:solidFill>
                  <a:schemeClr val="bg1"/>
                </a:solidFill>
                <a:latin typeface="+mn-lt"/>
              </a:rPr>
            </a:br>
            <a:r>
              <a:rPr lang="en-US" b="1" err="1">
                <a:solidFill>
                  <a:schemeClr val="bg1"/>
                </a:solidFill>
                <a:latin typeface="+mn-lt"/>
              </a:rPr>
              <a:t>Walaupun</a:t>
            </a:r>
            <a:r>
              <a:rPr lang="en-US" b="1">
                <a:solidFill>
                  <a:schemeClr val="bg1"/>
                </a:solidFill>
                <a:latin typeface="+mn-lt"/>
              </a:rPr>
              <a:t> orang Kristian telah </a:t>
            </a:r>
            <a:r>
              <a:rPr lang="en-US" b="1" err="1">
                <a:solidFill>
                  <a:schemeClr val="bg1"/>
                </a:solidFill>
                <a:latin typeface="+mn-lt"/>
              </a:rPr>
              <a:t>menerima</a:t>
            </a:r>
            <a:r>
              <a:rPr lang="en-US" b="1">
                <a:solidFill>
                  <a:schemeClr val="bg1"/>
                </a:solidFill>
                <a:latin typeface="+mn-lt"/>
              </a:rPr>
              <a:t> 'semua </a:t>
            </a:r>
            <a:r>
              <a:rPr lang="en-US" b="1" err="1">
                <a:solidFill>
                  <a:schemeClr val="bg1"/>
                </a:solidFill>
                <a:latin typeface="+mn-lt"/>
              </a:rPr>
              <a:t>berkat</a:t>
            </a:r>
            <a:r>
              <a:rPr lang="en-US" b="1">
                <a:solidFill>
                  <a:schemeClr val="bg1"/>
                </a:solidFill>
                <a:latin typeface="+mn-lt"/>
              </a:rPr>
              <a:t> </a:t>
            </a:r>
            <a:r>
              <a:rPr lang="en-US" b="1" err="1">
                <a:solidFill>
                  <a:schemeClr val="bg1"/>
                </a:solidFill>
                <a:latin typeface="+mn-lt"/>
              </a:rPr>
              <a:t>rohani</a:t>
            </a:r>
            <a:r>
              <a:rPr lang="en-US" b="1">
                <a:solidFill>
                  <a:schemeClr val="bg1"/>
                </a:solidFill>
                <a:latin typeface="+mn-lt"/>
              </a:rPr>
              <a:t> dari </a:t>
            </a:r>
            <a:r>
              <a:rPr lang="en-US" b="1" smtClean="0">
                <a:solidFill>
                  <a:schemeClr val="bg1"/>
                </a:solidFill>
                <a:latin typeface="+mn-lt"/>
              </a:rPr>
              <a:t>syurga </a:t>
            </a:r>
            <a:r>
              <a:rPr lang="en-US" b="1">
                <a:solidFill>
                  <a:schemeClr val="bg1"/>
                </a:solidFill>
                <a:latin typeface="+mn-lt"/>
              </a:rPr>
              <a:t>dalam Kristus' (1: 3), </a:t>
            </a:r>
            <a:r>
              <a:rPr lang="en-US" b="1" err="1">
                <a:solidFill>
                  <a:schemeClr val="bg1"/>
                </a:solidFill>
                <a:latin typeface="+mn-lt"/>
              </a:rPr>
              <a:t>Peperangan</a:t>
            </a:r>
            <a:r>
              <a:rPr lang="en-US" b="1">
                <a:solidFill>
                  <a:schemeClr val="bg1"/>
                </a:solidFill>
                <a:latin typeface="+mn-lt"/>
              </a:rPr>
              <a:t> </a:t>
            </a:r>
            <a:r>
              <a:rPr lang="en-US" b="1" err="1">
                <a:solidFill>
                  <a:schemeClr val="bg1"/>
                </a:solidFill>
                <a:latin typeface="+mn-lt"/>
              </a:rPr>
              <a:t>rohani</a:t>
            </a:r>
            <a:r>
              <a:rPr lang="en-US" b="1">
                <a:solidFill>
                  <a:schemeClr val="bg1"/>
                </a:solidFill>
                <a:latin typeface="+mn-lt"/>
              </a:rPr>
              <a:t> dihadapi </a:t>
            </a:r>
            <a:r>
              <a:rPr lang="en-US" b="1" err="1">
                <a:solidFill>
                  <a:schemeClr val="bg1"/>
                </a:solidFill>
                <a:latin typeface="+mn-lt"/>
              </a:rPr>
              <a:t>setiap</a:t>
            </a:r>
            <a:r>
              <a:rPr lang="en-US" b="1">
                <a:solidFill>
                  <a:schemeClr val="bg1"/>
                </a:solidFill>
                <a:latin typeface="+mn-lt"/>
              </a:rPr>
              <a:t> </a:t>
            </a:r>
            <a:r>
              <a:rPr lang="en-US" b="1" err="1">
                <a:solidFill>
                  <a:schemeClr val="bg1"/>
                </a:solidFill>
                <a:latin typeface="+mn-lt"/>
              </a:rPr>
              <a:t>hari</a:t>
            </a:r>
            <a:r>
              <a:rPr lang="en-US" b="1">
                <a:solidFill>
                  <a:schemeClr val="bg1"/>
                </a:solidFill>
                <a:latin typeface="+mn-lt"/>
              </a:rPr>
              <a:t> oleh orang Kristian </a:t>
            </a:r>
            <a:r>
              <a:rPr lang="en-US" b="1" err="1">
                <a:solidFill>
                  <a:schemeClr val="bg1"/>
                </a:solidFill>
                <a:latin typeface="+mn-lt"/>
              </a:rPr>
              <a:t>ketika</a:t>
            </a:r>
            <a:r>
              <a:rPr lang="en-US" b="1">
                <a:solidFill>
                  <a:schemeClr val="bg1"/>
                </a:solidFill>
                <a:latin typeface="+mn-lt"/>
              </a:rPr>
              <a:t> </a:t>
            </a:r>
            <a:r>
              <a:rPr lang="en-US" b="1" err="1">
                <a:solidFill>
                  <a:schemeClr val="bg1"/>
                </a:solidFill>
                <a:latin typeface="+mn-lt"/>
              </a:rPr>
              <a:t>masih</a:t>
            </a:r>
            <a:r>
              <a:rPr lang="en-US" b="1">
                <a:solidFill>
                  <a:schemeClr val="bg1"/>
                </a:solidFill>
                <a:latin typeface="+mn-lt"/>
              </a:rPr>
              <a:t> di dunia.</a:t>
            </a:r>
          </a:p>
        </p:txBody>
      </p:sp>
    </p:spTree>
    <p:extLst>
      <p:ext uri="{BB962C8B-B14F-4D97-AF65-F5344CB8AC3E}">
        <p14:creationId xmlns:p14="http://schemas.microsoft.com/office/powerpoint/2010/main" val="23380232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err="1">
                <a:solidFill>
                  <a:schemeClr val="bg1"/>
                </a:solidFill>
                <a:latin typeface="+mn-lt"/>
              </a:rPr>
              <a:t>Fasal</a:t>
            </a:r>
            <a:r>
              <a:rPr lang="en-US" b="1">
                <a:solidFill>
                  <a:schemeClr val="bg1"/>
                </a:solidFill>
                <a:latin typeface="+mn-lt"/>
              </a:rPr>
              <a:t> 6 dengan </a:t>
            </a:r>
            <a:r>
              <a:rPr lang="en-US" b="1" err="1">
                <a:solidFill>
                  <a:schemeClr val="bg1"/>
                </a:solidFill>
                <a:latin typeface="+mn-lt"/>
              </a:rPr>
              <a:t>jelas</a:t>
            </a:r>
            <a:r>
              <a:rPr lang="en-US" b="1">
                <a:solidFill>
                  <a:schemeClr val="bg1"/>
                </a:solidFill>
                <a:latin typeface="+mn-lt"/>
              </a:rPr>
              <a:t> </a:t>
            </a:r>
            <a:r>
              <a:rPr lang="en-US" b="1" err="1">
                <a:solidFill>
                  <a:schemeClr val="bg1"/>
                </a:solidFill>
                <a:latin typeface="+mn-lt"/>
              </a:rPr>
              <a:t>menasihati</a:t>
            </a:r>
            <a:r>
              <a:rPr lang="en-US" b="1">
                <a:solidFill>
                  <a:schemeClr val="bg1"/>
                </a:solidFill>
                <a:latin typeface="+mn-lt"/>
              </a:rPr>
              <a:t> bahawa </a:t>
            </a:r>
            <a:r>
              <a:rPr lang="en-US" b="1" err="1">
                <a:solidFill>
                  <a:schemeClr val="bg1"/>
                </a:solidFill>
                <a:latin typeface="+mn-lt"/>
              </a:rPr>
              <a:t>bagaimana</a:t>
            </a:r>
            <a:r>
              <a:rPr lang="en-US" b="1">
                <a:solidFill>
                  <a:schemeClr val="bg1"/>
                </a:solidFill>
                <a:latin typeface="+mn-lt"/>
              </a:rPr>
              <a:t> </a:t>
            </a:r>
            <a:r>
              <a:rPr lang="en-US" b="1" smtClean="0">
                <a:solidFill>
                  <a:schemeClr val="bg1"/>
                </a:solidFill>
                <a:latin typeface="+mn-lt"/>
              </a:rPr>
              <a:t>jemaah </a:t>
            </a:r>
            <a:r>
              <a:rPr lang="en-US" b="1" err="1">
                <a:solidFill>
                  <a:schemeClr val="bg1"/>
                </a:solidFill>
                <a:latin typeface="+mn-lt"/>
              </a:rPr>
              <a:t>menbina</a:t>
            </a:r>
            <a:r>
              <a:rPr lang="en-US" b="1">
                <a:solidFill>
                  <a:schemeClr val="bg1"/>
                </a:solidFill>
                <a:latin typeface="+mn-lt"/>
              </a:rPr>
              <a:t> “</a:t>
            </a:r>
            <a:r>
              <a:rPr lang="fi-FI" b="1">
                <a:solidFill>
                  <a:schemeClr val="bg1"/>
                </a:solidFill>
                <a:latin typeface="+mn-lt"/>
              </a:rPr>
              <a:t>kekuatannya dengan menerima kekuatan daripada </a:t>
            </a:r>
            <a:r>
              <a:rPr lang="fi-FI" b="1" smtClean="0">
                <a:solidFill>
                  <a:schemeClr val="bg1"/>
                </a:solidFill>
                <a:latin typeface="+mn-lt"/>
              </a:rPr>
              <a:t>Tuhan</a:t>
            </a:r>
            <a:r>
              <a:rPr lang="en-US" b="1">
                <a:solidFill>
                  <a:schemeClr val="bg1"/>
                </a:solidFill>
                <a:latin typeface="+mn-lt"/>
              </a:rPr>
              <a:t>” (6:10).</a:t>
            </a:r>
            <a:br>
              <a:rPr lang="en-US" b="1">
                <a:solidFill>
                  <a:schemeClr val="bg1"/>
                </a:solidFill>
                <a:latin typeface="+mn-lt"/>
              </a:rPr>
            </a:br>
            <a:r>
              <a:rPr lang="sv-SE" b="1">
                <a:solidFill>
                  <a:schemeClr val="bg1"/>
                </a:solidFill>
                <a:latin typeface="+mn-lt"/>
              </a:rPr>
              <a:t>Surat ini, bersama dengan </a:t>
            </a:r>
            <a:r>
              <a:rPr lang="sv-SE" b="1" smtClean="0">
                <a:solidFill>
                  <a:schemeClr val="bg1"/>
                </a:solidFill>
                <a:latin typeface="+mn-lt"/>
              </a:rPr>
              <a:t>surat </a:t>
            </a:r>
            <a:r>
              <a:rPr lang="sv-SE" b="1">
                <a:solidFill>
                  <a:schemeClr val="bg1"/>
                </a:solidFill>
                <a:latin typeface="+mn-lt"/>
              </a:rPr>
              <a:t>Kolose, menekankan hakikat bahawa gereja adalah tubuh Kristus, dan Kristus adalah kepala </a:t>
            </a:r>
            <a:r>
              <a:rPr lang="sv-SE" b="1" smtClean="0">
                <a:solidFill>
                  <a:schemeClr val="bg1"/>
                </a:solidFill>
                <a:latin typeface="+mn-lt"/>
              </a:rPr>
              <a:t>jemaah itu (Surat Kolose).</a:t>
            </a:r>
            <a:endParaRPr lang="en-US" b="1">
              <a:solidFill>
                <a:schemeClr val="bg1"/>
              </a:solidFill>
              <a:latin typeface="+mn-lt"/>
            </a:endParaRPr>
          </a:p>
        </p:txBody>
      </p:sp>
    </p:spTree>
    <p:extLst>
      <p:ext uri="{BB962C8B-B14F-4D97-AF65-F5344CB8AC3E}">
        <p14:creationId xmlns:p14="http://schemas.microsoft.com/office/powerpoint/2010/main" val="6698275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a:t>
            </a:r>
            <a:r>
              <a:rPr lang="en-US" sz="5333" b="1" err="1">
                <a:solidFill>
                  <a:srgbClr val="FFFF00"/>
                </a:solidFill>
              </a:rPr>
              <a:t>Efesus</a:t>
            </a:r>
            <a:r>
              <a:rPr lang="en-US" sz="5333" b="1">
                <a:solidFill>
                  <a:srgbClr val="FF0000"/>
                </a:solidFill>
              </a:rPr>
              <a:t/>
            </a:r>
            <a:br>
              <a:rPr lang="en-US" sz="5333" b="1">
                <a:solidFill>
                  <a:srgbClr val="FF0000"/>
                </a:solidFill>
              </a:rPr>
            </a:br>
            <a:r>
              <a:rPr lang="en-US" sz="4267" b="1">
                <a:solidFill>
                  <a:schemeClr val="bg1"/>
                </a:solidFill>
              </a:rPr>
              <a:t>Salam, </a:t>
            </a:r>
            <a:r>
              <a:rPr lang="en-US" sz="4267" b="1" err="1">
                <a:solidFill>
                  <a:schemeClr val="bg1"/>
                </a:solidFill>
              </a:rPr>
              <a:t>berkat</a:t>
            </a:r>
            <a:r>
              <a:rPr lang="en-US" sz="4267" b="1">
                <a:solidFill>
                  <a:schemeClr val="bg1"/>
                </a:solidFill>
              </a:rPr>
              <a:t>, dan </a:t>
            </a:r>
            <a:r>
              <a:rPr lang="en-US" sz="4267" b="1" err="1">
                <a:solidFill>
                  <a:schemeClr val="bg1"/>
                </a:solidFill>
              </a:rPr>
              <a:t>doa</a:t>
            </a:r>
            <a:r>
              <a:rPr lang="en-US" sz="4267" b="1">
                <a:solidFill>
                  <a:schemeClr val="bg1"/>
                </a:solidFill>
              </a:rPr>
              <a:t> (1:1-23)</a:t>
            </a:r>
            <a:br>
              <a:rPr lang="en-US" sz="4267" b="1">
                <a:solidFill>
                  <a:schemeClr val="bg1"/>
                </a:solidFill>
              </a:rPr>
            </a:br>
            <a:r>
              <a:rPr lang="en-US" sz="4267" b="1">
                <a:solidFill>
                  <a:schemeClr val="bg1"/>
                </a:solidFill>
              </a:rPr>
              <a:t>Kristus membawa </a:t>
            </a:r>
            <a:r>
              <a:rPr lang="en-US" sz="4267" b="1" smtClean="0">
                <a:solidFill>
                  <a:schemeClr val="bg1"/>
                </a:solidFill>
              </a:rPr>
              <a:t>kesatuan </a:t>
            </a:r>
            <a:r>
              <a:rPr lang="en-US" sz="4267" b="1">
                <a:solidFill>
                  <a:schemeClr val="bg1"/>
                </a:solidFill>
              </a:rPr>
              <a:t>dan </a:t>
            </a:r>
            <a:r>
              <a:rPr lang="en-US" sz="4267" b="1" err="1">
                <a:solidFill>
                  <a:schemeClr val="bg1"/>
                </a:solidFill>
              </a:rPr>
              <a:t>damai</a:t>
            </a:r>
            <a:r>
              <a:rPr lang="en-US" sz="4267" b="1">
                <a:solidFill>
                  <a:schemeClr val="bg1"/>
                </a:solidFill>
              </a:rPr>
              <a:t> kepada umat Allah (2:1-3:21)</a:t>
            </a:r>
          </a:p>
        </p:txBody>
      </p:sp>
    </p:spTree>
    <p:extLst>
      <p:ext uri="{BB962C8B-B14F-4D97-AF65-F5344CB8AC3E}">
        <p14:creationId xmlns:p14="http://schemas.microsoft.com/office/powerpoint/2010/main" val="34727368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a:t>
            </a:r>
            <a:r>
              <a:rPr lang="en-US" sz="5333" b="1" err="1">
                <a:solidFill>
                  <a:srgbClr val="00B0F0"/>
                </a:solidFill>
              </a:rPr>
              <a:t>Filipi</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b="1" smtClean="0">
                <a:solidFill>
                  <a:schemeClr val="bg1"/>
                </a:solidFill>
              </a:rPr>
              <a:t>Semasa perjalanan pelayanan </a:t>
            </a:r>
            <a:r>
              <a:rPr lang="en-US" b="1" err="1">
                <a:solidFill>
                  <a:schemeClr val="bg1"/>
                </a:solidFill>
              </a:rPr>
              <a:t>misi</a:t>
            </a:r>
            <a:r>
              <a:rPr lang="en-US" b="1">
                <a:solidFill>
                  <a:schemeClr val="bg1"/>
                </a:solidFill>
              </a:rPr>
              <a:t> </a:t>
            </a:r>
            <a:r>
              <a:rPr lang="en-US" b="1" err="1">
                <a:solidFill>
                  <a:schemeClr val="bg1"/>
                </a:solidFill>
              </a:rPr>
              <a:t>kedua</a:t>
            </a:r>
            <a:r>
              <a:rPr lang="en-US" b="1">
                <a:solidFill>
                  <a:schemeClr val="bg1"/>
                </a:solidFill>
              </a:rPr>
              <a:t>, </a:t>
            </a:r>
            <a:r>
              <a:rPr lang="sv-SE" b="1">
                <a:solidFill>
                  <a:schemeClr val="bg1"/>
                </a:solidFill>
              </a:rPr>
              <a:t>seorang Makedonia memohon, </a:t>
            </a:r>
            <a:r>
              <a:rPr lang="sv-SE" b="1">
                <a:solidFill>
                  <a:srgbClr val="FFFF00"/>
                </a:solidFill>
              </a:rPr>
              <a:t>“Marilah datang ke Makedonia dan tolonglah kami</a:t>
            </a:r>
            <a:r>
              <a:rPr lang="sv-SE" b="1" smtClean="0">
                <a:solidFill>
                  <a:srgbClr val="FFFF00"/>
                </a:solidFill>
              </a:rPr>
              <a:t>!”(KPR </a:t>
            </a:r>
            <a:r>
              <a:rPr lang="sv-SE" b="1">
                <a:solidFill>
                  <a:srgbClr val="FFFF00"/>
                </a:solidFill>
              </a:rPr>
              <a:t>16:9) </a:t>
            </a:r>
            <a:r>
              <a:rPr lang="sv-SE" b="1">
                <a:solidFill>
                  <a:schemeClr val="bg1"/>
                </a:solidFill>
              </a:rPr>
              <a:t>kepada rasul Paulus di </a:t>
            </a:r>
            <a:r>
              <a:rPr lang="sv-SE" b="1" smtClean="0">
                <a:solidFill>
                  <a:schemeClr val="bg1"/>
                </a:solidFill>
              </a:rPr>
              <a:t>Troas. </a:t>
            </a:r>
            <a:br>
              <a:rPr lang="sv-SE" b="1" smtClean="0">
                <a:solidFill>
                  <a:schemeClr val="bg1"/>
                </a:solidFill>
              </a:rPr>
            </a:br>
            <a:r>
              <a:rPr lang="sv-SE" b="1" smtClean="0">
                <a:solidFill>
                  <a:schemeClr val="bg1"/>
                </a:solidFill>
              </a:rPr>
              <a:t>Pada waktu abad pertama, Daerah Makedonia juga dijajahi oleh Kekaisaran Roma.</a:t>
            </a:r>
            <a:br>
              <a:rPr lang="sv-SE" b="1" smtClean="0">
                <a:solidFill>
                  <a:schemeClr val="bg1"/>
                </a:solidFill>
              </a:rPr>
            </a:br>
            <a:endParaRPr lang="en-US" b="1">
              <a:solidFill>
                <a:schemeClr val="bg1"/>
              </a:solidFill>
            </a:endParaRPr>
          </a:p>
        </p:txBody>
      </p:sp>
    </p:spTree>
    <p:extLst>
      <p:ext uri="{BB962C8B-B14F-4D97-AF65-F5344CB8AC3E}">
        <p14:creationId xmlns:p14="http://schemas.microsoft.com/office/powerpoint/2010/main" val="10901219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Di Kota Filipi, sebuah </a:t>
            </a:r>
            <a:r>
              <a:rPr lang="en-US" b="1">
                <a:solidFill>
                  <a:schemeClr val="bg1"/>
                </a:solidFill>
              </a:rPr>
              <a:t>kota </a:t>
            </a:r>
            <a:r>
              <a:rPr lang="en-US" b="1" smtClean="0">
                <a:solidFill>
                  <a:schemeClr val="bg1"/>
                </a:solidFill>
              </a:rPr>
              <a:t>pertama di negeri </a:t>
            </a:r>
            <a:r>
              <a:rPr lang="en-US" b="1">
                <a:solidFill>
                  <a:schemeClr val="bg1"/>
                </a:solidFill>
              </a:rPr>
              <a:t>Makedonia (KPR </a:t>
            </a:r>
            <a:r>
              <a:rPr lang="en-US" b="1" smtClean="0">
                <a:solidFill>
                  <a:schemeClr val="bg1"/>
                </a:solidFill>
              </a:rPr>
              <a:t>16), mereka </a:t>
            </a:r>
            <a:r>
              <a:rPr lang="en-US" b="1">
                <a:solidFill>
                  <a:schemeClr val="bg1"/>
                </a:solidFill>
              </a:rPr>
              <a:t>melayani penginjilan Lidia dan seisi </a:t>
            </a:r>
            <a:r>
              <a:rPr lang="en-US" b="1" smtClean="0">
                <a:solidFill>
                  <a:schemeClr val="bg1"/>
                </a:solidFill>
              </a:rPr>
              <a:t>rumahnya, seorang hamba perempuan dan keluarga ketua penjara.</a:t>
            </a:r>
            <a:br>
              <a:rPr lang="en-US" b="1" smtClean="0">
                <a:solidFill>
                  <a:schemeClr val="bg1"/>
                </a:solidFill>
              </a:rPr>
            </a:br>
            <a:r>
              <a:rPr lang="en-US" b="1" smtClean="0">
                <a:solidFill>
                  <a:schemeClr val="bg1"/>
                </a:solidFill>
              </a:rPr>
              <a:t>Semasa </a:t>
            </a:r>
            <a:r>
              <a:rPr lang="en-US" b="1">
                <a:solidFill>
                  <a:schemeClr val="bg1"/>
                </a:solidFill>
              </a:rPr>
              <a:t>pelayanan Paulus dengan Sila dan Timotius di Filipi</a:t>
            </a:r>
            <a:r>
              <a:rPr lang="en-US" b="1" smtClean="0">
                <a:solidFill>
                  <a:schemeClr val="bg1"/>
                </a:solidFill>
              </a:rPr>
              <a:t>,</a:t>
            </a:r>
            <a:r>
              <a:rPr lang="en-US" b="1">
                <a:solidFill>
                  <a:schemeClr val="bg1"/>
                </a:solidFill>
              </a:rPr>
              <a:t> mereka melayani penginjilan Lidia dan seisi rumahnya.</a:t>
            </a:r>
            <a:r>
              <a:rPr lang="en-US" b="1" smtClean="0">
                <a:solidFill>
                  <a:schemeClr val="bg1"/>
                </a:solidFill>
              </a:rPr>
              <a:t/>
            </a:r>
            <a:br>
              <a:rPr lang="en-US" b="1" smtClean="0">
                <a:solidFill>
                  <a:schemeClr val="bg1"/>
                </a:solidFill>
              </a:rPr>
            </a:br>
            <a:endParaRPr lang="en-US" b="1">
              <a:solidFill>
                <a:schemeClr val="bg1"/>
              </a:solidFill>
            </a:endParaRPr>
          </a:p>
        </p:txBody>
      </p:sp>
    </p:spTree>
    <p:extLst>
      <p:ext uri="{BB962C8B-B14F-4D97-AF65-F5344CB8AC3E}">
        <p14:creationId xmlns:p14="http://schemas.microsoft.com/office/powerpoint/2010/main" val="3262144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a:solidFill>
                  <a:schemeClr val="bg1"/>
                </a:solidFill>
              </a:rPr>
              <a:t>Dan Paulus juga menyembuhkan seorang hamba perempuan yang dirasuk oleh roh </a:t>
            </a:r>
            <a:r>
              <a:rPr lang="en-US" b="1" smtClean="0">
                <a:solidFill>
                  <a:schemeClr val="bg1"/>
                </a:solidFill>
              </a:rPr>
              <a:t>jahat meramalkan </a:t>
            </a:r>
            <a:r>
              <a:rPr lang="en-US" b="1">
                <a:solidFill>
                  <a:schemeClr val="bg1"/>
                </a:solidFill>
              </a:rPr>
              <a:t>peristiwa yang akan datang.</a:t>
            </a:r>
            <a:br>
              <a:rPr lang="en-US" b="1">
                <a:solidFill>
                  <a:schemeClr val="bg1"/>
                </a:solidFill>
              </a:rPr>
            </a:br>
            <a:r>
              <a:rPr lang="en-US" b="1">
                <a:solidFill>
                  <a:schemeClr val="bg1"/>
                </a:solidFill>
              </a:rPr>
              <a:t>Pemilik-pemiliknya mendakwa Paulus dan Sila sebab </a:t>
            </a:r>
            <a:r>
              <a:rPr lang="en-US" b="1" smtClean="0">
                <a:solidFill>
                  <a:schemeClr val="bg1"/>
                </a:solidFill>
              </a:rPr>
              <a:t>kekacauan </a:t>
            </a:r>
            <a:r>
              <a:rPr lang="en-US" b="1">
                <a:solidFill>
                  <a:schemeClr val="bg1"/>
                </a:solidFill>
              </a:rPr>
              <a:t>di kota Filipi.</a:t>
            </a:r>
            <a:br>
              <a:rPr lang="en-US" b="1">
                <a:solidFill>
                  <a:schemeClr val="bg1"/>
                </a:solidFill>
              </a:rPr>
            </a:br>
            <a:r>
              <a:rPr lang="en-US" b="1" smtClean="0">
                <a:solidFill>
                  <a:schemeClr val="bg1"/>
                </a:solidFill>
              </a:rPr>
              <a:t>Maka pegawai-pegawai </a:t>
            </a:r>
            <a:r>
              <a:rPr lang="en-US" b="1">
                <a:solidFill>
                  <a:schemeClr val="bg1"/>
                </a:solidFill>
              </a:rPr>
              <a:t>kerajaan mengoyak pakaian Paulus dan Silas lalu menyuruh orang mencambuk mereka dan memasukkan mereka ke dalam penjara. </a:t>
            </a:r>
          </a:p>
        </p:txBody>
      </p:sp>
    </p:spTree>
    <p:extLst>
      <p:ext uri="{BB962C8B-B14F-4D97-AF65-F5344CB8AC3E}">
        <p14:creationId xmlns:p14="http://schemas.microsoft.com/office/powerpoint/2010/main" val="40218628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Tetapi Paulus </a:t>
            </a:r>
            <a:r>
              <a:rPr lang="en-US" b="1">
                <a:solidFill>
                  <a:schemeClr val="bg1"/>
                </a:solidFill>
              </a:rPr>
              <a:t>dan Silas tetap memberikan kesaksian iman dengan berdoa dan menyanyikan puji-pujian di dalam penjara.</a:t>
            </a:r>
            <a:br>
              <a:rPr lang="en-US" b="1">
                <a:solidFill>
                  <a:schemeClr val="bg1"/>
                </a:solidFill>
              </a:rPr>
            </a:br>
            <a:r>
              <a:rPr lang="en-US" b="1">
                <a:solidFill>
                  <a:schemeClr val="bg1"/>
                </a:solidFill>
              </a:rPr>
              <a:t>Kira-kira tengah malam, tiba-tiba berlaku gempa </a:t>
            </a:r>
            <a:r>
              <a:rPr lang="en-US" b="1" smtClean="0">
                <a:solidFill>
                  <a:schemeClr val="bg1"/>
                </a:solidFill>
              </a:rPr>
              <a:t>bumi, semua </a:t>
            </a:r>
            <a:r>
              <a:rPr lang="en-US" b="1">
                <a:solidFill>
                  <a:schemeClr val="bg1"/>
                </a:solidFill>
              </a:rPr>
              <a:t>pintu penjara terbuka dan rantai yang membelenggu semua orang tahanan pun </a:t>
            </a:r>
            <a:r>
              <a:rPr lang="en-US" b="1" smtClean="0">
                <a:solidFill>
                  <a:schemeClr val="bg1"/>
                </a:solidFill>
              </a:rPr>
              <a:t>terlepas.</a:t>
            </a:r>
            <a:br>
              <a:rPr lang="en-US" b="1" smtClean="0">
                <a:solidFill>
                  <a:schemeClr val="bg1"/>
                </a:solidFill>
              </a:rPr>
            </a:br>
            <a:r>
              <a:rPr lang="fi-FI" b="1" smtClean="0">
                <a:solidFill>
                  <a:schemeClr val="bg1"/>
                </a:solidFill>
              </a:rPr>
              <a:t>Ketua penjara </a:t>
            </a:r>
            <a:r>
              <a:rPr lang="fi-FI" b="1">
                <a:solidFill>
                  <a:schemeClr val="bg1"/>
                </a:solidFill>
              </a:rPr>
              <a:t>menyangka semua orang tahanan sudah lari.</a:t>
            </a:r>
            <a:endParaRPr lang="en-US" b="1">
              <a:solidFill>
                <a:schemeClr val="bg1"/>
              </a:solidFill>
            </a:endParaRPr>
          </a:p>
        </p:txBody>
      </p:sp>
    </p:spTree>
    <p:extLst>
      <p:ext uri="{BB962C8B-B14F-4D97-AF65-F5344CB8AC3E}">
        <p14:creationId xmlns:p14="http://schemas.microsoft.com/office/powerpoint/2010/main" val="41902349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4.bp.blogspot.com/-kX-gjgBj8WM/UknOcvao08I/AAAAAAAALbY/HCD8CNAn_fE/s400/Fili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8860" y="0"/>
            <a:ext cx="8832915" cy="6867594"/>
          </a:xfrm>
          <a:prstGeom prst="rect">
            <a:avLst/>
          </a:prstGeom>
          <a:noFill/>
          <a:extLst>
            <a:ext uri="{909E8E84-426E-40DD-AFC4-6F175D3DCCD1}">
              <a14:hiddenFill xmlns:a14="http://schemas.microsoft.com/office/drawing/2010/main">
                <a:solidFill>
                  <a:srgbClr val="FFFFFF"/>
                </a:solidFill>
              </a14:hiddenFill>
            </a:ext>
          </a:extLst>
        </p:spPr>
      </p:pic>
      <p:sp>
        <p:nvSpPr>
          <p:cNvPr id="4" name="오른쪽 화살표 3"/>
          <p:cNvSpPr/>
          <p:nvPr/>
        </p:nvSpPr>
        <p:spPr>
          <a:xfrm rot="11018325">
            <a:off x="10630072" y="4119634"/>
            <a:ext cx="1197204" cy="377713"/>
          </a:xfrm>
          <a:prstGeom prst="rightArrow">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0661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Ketua penjara </a:t>
            </a:r>
            <a:r>
              <a:rPr lang="en-US" b="1">
                <a:solidFill>
                  <a:schemeClr val="bg1"/>
                </a:solidFill>
              </a:rPr>
              <a:t>dan </a:t>
            </a:r>
            <a:r>
              <a:rPr lang="en-US" b="1" err="1">
                <a:solidFill>
                  <a:schemeClr val="bg1"/>
                </a:solidFill>
              </a:rPr>
              <a:t>keluarganya</a:t>
            </a:r>
            <a:r>
              <a:rPr lang="en-US" b="1">
                <a:solidFill>
                  <a:schemeClr val="bg1"/>
                </a:solidFill>
              </a:rPr>
              <a:t> percaya kepada Yesus Kristus</a:t>
            </a:r>
            <a:r>
              <a:rPr lang="en-US" b="1" smtClean="0">
                <a:solidFill>
                  <a:schemeClr val="bg1"/>
                </a:solidFill>
              </a:rPr>
              <a:t>.</a:t>
            </a:r>
            <a:br>
              <a:rPr lang="en-US" b="1" smtClean="0">
                <a:solidFill>
                  <a:schemeClr val="bg1"/>
                </a:solidFill>
              </a:rPr>
            </a:br>
            <a:r>
              <a:rPr lang="en-US" b="1" smtClean="0">
                <a:solidFill>
                  <a:schemeClr val="bg1"/>
                </a:solidFill>
              </a:rPr>
              <a:t>Pegawai-pegawai di Filipi meminta mereka meninggalkan kota Filipi sebab takut kekacauan.</a:t>
            </a:r>
            <a:r>
              <a:rPr lang="en-US" b="1">
                <a:solidFill>
                  <a:schemeClr val="bg1"/>
                </a:solidFill>
              </a:rPr>
              <a:t/>
            </a:r>
            <a:br>
              <a:rPr lang="en-US" b="1">
                <a:solidFill>
                  <a:schemeClr val="bg1"/>
                </a:solidFill>
              </a:rPr>
            </a:br>
            <a:r>
              <a:rPr lang="en-US" b="1" smtClean="0">
                <a:solidFill>
                  <a:schemeClr val="bg1"/>
                </a:solidFill>
              </a:rPr>
              <a:t>Tetapi pada waktu </a:t>
            </a:r>
            <a:r>
              <a:rPr lang="en-US" b="1">
                <a:solidFill>
                  <a:schemeClr val="bg1"/>
                </a:solidFill>
              </a:rPr>
              <a:t>perjalanan pelayanan misi yang Ketiga, Paulus menunjungi Filipi lagi (KPR 20:1, 6).</a:t>
            </a:r>
          </a:p>
        </p:txBody>
      </p:sp>
    </p:spTree>
    <p:extLst>
      <p:ext uri="{BB962C8B-B14F-4D97-AF65-F5344CB8AC3E}">
        <p14:creationId xmlns:p14="http://schemas.microsoft.com/office/powerpoint/2010/main" val="4019307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Selepas perjalanan pelayanan Misi yang ketiga, jemaah </a:t>
            </a:r>
            <a:r>
              <a:rPr lang="en-US" b="1">
                <a:solidFill>
                  <a:schemeClr val="bg1"/>
                </a:solidFill>
              </a:rPr>
              <a:t>di </a:t>
            </a:r>
            <a:r>
              <a:rPr lang="en-US" b="1" err="1">
                <a:solidFill>
                  <a:schemeClr val="bg1"/>
                </a:solidFill>
              </a:rPr>
              <a:t>Filipi</a:t>
            </a:r>
            <a:r>
              <a:rPr lang="en-US" b="1">
                <a:solidFill>
                  <a:schemeClr val="bg1"/>
                </a:solidFill>
              </a:rPr>
              <a:t> </a:t>
            </a:r>
            <a:r>
              <a:rPr lang="en-US" b="1" err="1">
                <a:solidFill>
                  <a:schemeClr val="bg1"/>
                </a:solidFill>
              </a:rPr>
              <a:t>mendapat</a:t>
            </a:r>
            <a:r>
              <a:rPr lang="en-US" b="1">
                <a:solidFill>
                  <a:schemeClr val="bg1"/>
                </a:solidFill>
              </a:rPr>
              <a:t> </a:t>
            </a:r>
            <a:r>
              <a:rPr lang="en-US" b="1" err="1">
                <a:solidFill>
                  <a:schemeClr val="bg1"/>
                </a:solidFill>
              </a:rPr>
              <a:t>berita</a:t>
            </a:r>
            <a:r>
              <a:rPr lang="en-US" b="1">
                <a:solidFill>
                  <a:schemeClr val="bg1"/>
                </a:solidFill>
              </a:rPr>
              <a:t> </a:t>
            </a:r>
            <a:r>
              <a:rPr lang="en-US" b="1" smtClean="0">
                <a:solidFill>
                  <a:schemeClr val="bg1"/>
                </a:solidFill>
              </a:rPr>
              <a:t>tentang Paulus </a:t>
            </a:r>
            <a:r>
              <a:rPr lang="en-US" b="1" err="1">
                <a:solidFill>
                  <a:schemeClr val="bg1"/>
                </a:solidFill>
              </a:rPr>
              <a:t>dipenjarkan</a:t>
            </a:r>
            <a:r>
              <a:rPr lang="en-US" b="1">
                <a:solidFill>
                  <a:schemeClr val="bg1"/>
                </a:solidFill>
              </a:rPr>
              <a:t> di </a:t>
            </a:r>
            <a:r>
              <a:rPr lang="en-US" b="1" smtClean="0">
                <a:solidFill>
                  <a:schemeClr val="bg1"/>
                </a:solidFill>
              </a:rPr>
              <a:t>Roma. </a:t>
            </a:r>
            <a:br>
              <a:rPr lang="en-US" b="1" smtClean="0">
                <a:solidFill>
                  <a:schemeClr val="bg1"/>
                </a:solidFill>
              </a:rPr>
            </a:br>
            <a:r>
              <a:rPr lang="en-US" b="1" smtClean="0">
                <a:solidFill>
                  <a:schemeClr val="bg1"/>
                </a:solidFill>
              </a:rPr>
              <a:t>Maka jemaah di </a:t>
            </a:r>
            <a:r>
              <a:rPr lang="en-US" b="1" err="1">
                <a:solidFill>
                  <a:schemeClr val="bg1"/>
                </a:solidFill>
              </a:rPr>
              <a:t>Filipi</a:t>
            </a:r>
            <a:r>
              <a:rPr lang="en-US" b="1">
                <a:solidFill>
                  <a:schemeClr val="bg1"/>
                </a:solidFill>
              </a:rPr>
              <a:t> </a:t>
            </a:r>
            <a:r>
              <a:rPr lang="en-US" b="1" err="1">
                <a:solidFill>
                  <a:schemeClr val="bg1"/>
                </a:solidFill>
              </a:rPr>
              <a:t>mengutus</a:t>
            </a:r>
            <a:r>
              <a:rPr lang="en-US" b="1">
                <a:solidFill>
                  <a:schemeClr val="bg1"/>
                </a:solidFill>
              </a:rPr>
              <a:t> </a:t>
            </a:r>
            <a:r>
              <a:rPr lang="en-US" b="1" err="1">
                <a:solidFill>
                  <a:schemeClr val="bg1"/>
                </a:solidFill>
              </a:rPr>
              <a:t>Epafroditus</a:t>
            </a:r>
            <a:r>
              <a:rPr lang="en-US" b="1">
                <a:solidFill>
                  <a:schemeClr val="bg1"/>
                </a:solidFill>
              </a:rPr>
              <a:t> kepada </a:t>
            </a:r>
            <a:r>
              <a:rPr lang="en-US" b="1" smtClean="0">
                <a:solidFill>
                  <a:schemeClr val="bg1"/>
                </a:solidFill>
              </a:rPr>
              <a:t>Paulus di penjara Roma, </a:t>
            </a:r>
            <a:r>
              <a:rPr lang="en-US" b="1">
                <a:solidFill>
                  <a:schemeClr val="bg1"/>
                </a:solidFill>
              </a:rPr>
              <a:t>memberikan </a:t>
            </a:r>
            <a:r>
              <a:rPr lang="en-US" b="1" err="1">
                <a:solidFill>
                  <a:schemeClr val="bg1"/>
                </a:solidFill>
              </a:rPr>
              <a:t>bantuan</a:t>
            </a:r>
            <a:r>
              <a:rPr lang="en-US" b="1">
                <a:solidFill>
                  <a:schemeClr val="bg1"/>
                </a:solidFill>
              </a:rPr>
              <a:t> </a:t>
            </a:r>
            <a:r>
              <a:rPr lang="en-US" b="1" err="1">
                <a:solidFill>
                  <a:schemeClr val="bg1"/>
                </a:solidFill>
              </a:rPr>
              <a:t>kewangan</a:t>
            </a:r>
            <a:r>
              <a:rPr lang="en-US" b="1">
                <a:solidFill>
                  <a:schemeClr val="bg1"/>
                </a:solidFill>
              </a:rPr>
              <a:t> (ekonomi, 4:18).</a:t>
            </a:r>
          </a:p>
        </p:txBody>
      </p:sp>
    </p:spTree>
    <p:extLst>
      <p:ext uri="{BB962C8B-B14F-4D97-AF65-F5344CB8AC3E}">
        <p14:creationId xmlns:p14="http://schemas.microsoft.com/office/powerpoint/2010/main" val="8531451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Mereka </a:t>
            </a:r>
            <a:r>
              <a:rPr lang="en-US" sz="4800" b="1" err="1">
                <a:solidFill>
                  <a:schemeClr val="bg1"/>
                </a:solidFill>
              </a:rPr>
              <a:t>membantu</a:t>
            </a:r>
            <a:r>
              <a:rPr lang="en-US" sz="4800" b="1">
                <a:solidFill>
                  <a:schemeClr val="bg1"/>
                </a:solidFill>
              </a:rPr>
              <a:t> Paulus </a:t>
            </a:r>
            <a:r>
              <a:rPr lang="en-US" sz="4800" b="1" err="1">
                <a:solidFill>
                  <a:schemeClr val="bg1"/>
                </a:solidFill>
              </a:rPr>
              <a:t>sekurang-kurangnya</a:t>
            </a:r>
            <a:r>
              <a:rPr lang="en-US" sz="4800" b="1">
                <a:solidFill>
                  <a:schemeClr val="bg1"/>
                </a:solidFill>
              </a:rPr>
              <a:t> dua kali dengan cara sama ini (4:16).</a:t>
            </a:r>
            <a:br>
              <a:rPr lang="en-US" sz="4800" b="1">
                <a:solidFill>
                  <a:schemeClr val="bg1"/>
                </a:solidFill>
              </a:rPr>
            </a:br>
            <a:r>
              <a:rPr lang="en-US" sz="4800" b="1" smtClean="0">
                <a:solidFill>
                  <a:schemeClr val="bg1"/>
                </a:solidFill>
              </a:rPr>
              <a:t>Pada waktu Epafroditus membantu Paulus di Roma, dia </a:t>
            </a:r>
            <a:r>
              <a:rPr lang="en-US" sz="4800" b="1" err="1">
                <a:solidFill>
                  <a:schemeClr val="bg1"/>
                </a:solidFill>
              </a:rPr>
              <a:t>hampir</a:t>
            </a:r>
            <a:r>
              <a:rPr lang="en-US" sz="4800" b="1">
                <a:solidFill>
                  <a:schemeClr val="bg1"/>
                </a:solidFill>
              </a:rPr>
              <a:t> </a:t>
            </a:r>
            <a:r>
              <a:rPr lang="en-US" sz="4800" b="1" err="1">
                <a:solidFill>
                  <a:schemeClr val="bg1"/>
                </a:solidFill>
              </a:rPr>
              <a:t>mati</a:t>
            </a:r>
            <a:r>
              <a:rPr lang="en-US" sz="4800" b="1">
                <a:solidFill>
                  <a:schemeClr val="bg1"/>
                </a:solidFill>
              </a:rPr>
              <a:t> </a:t>
            </a:r>
            <a:r>
              <a:rPr lang="en-US" sz="4800" b="1" err="1">
                <a:solidFill>
                  <a:schemeClr val="bg1"/>
                </a:solidFill>
              </a:rPr>
              <a:t>kerana</a:t>
            </a:r>
            <a:r>
              <a:rPr lang="en-US" sz="4800" b="1">
                <a:solidFill>
                  <a:schemeClr val="bg1"/>
                </a:solidFill>
              </a:rPr>
              <a:t> </a:t>
            </a:r>
            <a:r>
              <a:rPr lang="en-US" sz="4800" b="1" err="1">
                <a:solidFill>
                  <a:schemeClr val="bg1"/>
                </a:solidFill>
              </a:rPr>
              <a:t>sakit</a:t>
            </a:r>
            <a:r>
              <a:rPr lang="en-US" sz="4800" b="1">
                <a:solidFill>
                  <a:schemeClr val="bg1"/>
                </a:solidFill>
              </a:rPr>
              <a:t> di Roma dia </a:t>
            </a:r>
            <a:r>
              <a:rPr lang="en-US" sz="4800" b="1" err="1">
                <a:solidFill>
                  <a:schemeClr val="bg1"/>
                </a:solidFill>
              </a:rPr>
              <a:t>cukup</a:t>
            </a:r>
            <a:r>
              <a:rPr lang="en-US" sz="4800" b="1">
                <a:solidFill>
                  <a:schemeClr val="bg1"/>
                </a:solidFill>
              </a:rPr>
              <a:t> lama </a:t>
            </a:r>
            <a:r>
              <a:rPr lang="en-US" sz="4800" b="1" err="1">
                <a:solidFill>
                  <a:schemeClr val="bg1"/>
                </a:solidFill>
              </a:rPr>
              <a:t>tinggal</a:t>
            </a:r>
            <a:r>
              <a:rPr lang="en-US" sz="4800" b="1">
                <a:solidFill>
                  <a:schemeClr val="bg1"/>
                </a:solidFill>
              </a:rPr>
              <a:t> dengan Paulus sehingga </a:t>
            </a:r>
            <a:r>
              <a:rPr lang="en-US" sz="4800" b="1" smtClean="0">
                <a:solidFill>
                  <a:schemeClr val="bg1"/>
                </a:solidFill>
              </a:rPr>
              <a:t>jemaah </a:t>
            </a:r>
            <a:r>
              <a:rPr lang="en-US" sz="4800" b="1">
                <a:solidFill>
                  <a:schemeClr val="bg1"/>
                </a:solidFill>
              </a:rPr>
              <a:t>di </a:t>
            </a:r>
            <a:r>
              <a:rPr lang="en-US" sz="4800" b="1" err="1">
                <a:solidFill>
                  <a:schemeClr val="bg1"/>
                </a:solidFill>
              </a:rPr>
              <a:t>Filipi</a:t>
            </a:r>
            <a:r>
              <a:rPr lang="en-US" sz="4800" b="1">
                <a:solidFill>
                  <a:schemeClr val="bg1"/>
                </a:solidFill>
              </a:rPr>
              <a:t> </a:t>
            </a:r>
            <a:r>
              <a:rPr lang="en-US" sz="4800" b="1" err="1">
                <a:solidFill>
                  <a:schemeClr val="bg1"/>
                </a:solidFill>
              </a:rPr>
              <a:t>mendengar</a:t>
            </a:r>
            <a:r>
              <a:rPr lang="en-US" sz="4800" b="1">
                <a:solidFill>
                  <a:schemeClr val="bg1"/>
                </a:solidFill>
              </a:rPr>
              <a:t> </a:t>
            </a:r>
            <a:r>
              <a:rPr lang="en-US" sz="4800" b="1" err="1">
                <a:solidFill>
                  <a:schemeClr val="bg1"/>
                </a:solidFill>
              </a:rPr>
              <a:t>berita</a:t>
            </a:r>
            <a:r>
              <a:rPr lang="en-US" sz="4800" b="1">
                <a:solidFill>
                  <a:schemeClr val="bg1"/>
                </a:solidFill>
              </a:rPr>
              <a:t> bahawa dia </a:t>
            </a:r>
            <a:r>
              <a:rPr lang="en-US" sz="4800" b="1" err="1">
                <a:solidFill>
                  <a:schemeClr val="bg1"/>
                </a:solidFill>
              </a:rPr>
              <a:t>sakit</a:t>
            </a:r>
            <a:r>
              <a:rPr lang="en-US" sz="4800" b="1">
                <a:solidFill>
                  <a:schemeClr val="bg1"/>
                </a:solidFill>
              </a:rPr>
              <a:t>.</a:t>
            </a:r>
          </a:p>
        </p:txBody>
      </p:sp>
    </p:spTree>
    <p:extLst>
      <p:ext uri="{BB962C8B-B14F-4D97-AF65-F5344CB8AC3E}">
        <p14:creationId xmlns:p14="http://schemas.microsoft.com/office/powerpoint/2010/main" val="38233358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Seketika</a:t>
            </a:r>
            <a:r>
              <a:rPr lang="en-US" sz="4800" b="1">
                <a:solidFill>
                  <a:schemeClr val="bg1"/>
                </a:solidFill>
              </a:rPr>
              <a:t> </a:t>
            </a:r>
            <a:r>
              <a:rPr lang="en-US" sz="4800" b="1" err="1">
                <a:solidFill>
                  <a:schemeClr val="bg1"/>
                </a:solidFill>
              </a:rPr>
              <a:t>Epafroditus</a:t>
            </a:r>
            <a:r>
              <a:rPr lang="en-US" sz="4800" b="1">
                <a:solidFill>
                  <a:schemeClr val="bg1"/>
                </a:solidFill>
              </a:rPr>
              <a:t> </a:t>
            </a:r>
            <a:r>
              <a:rPr lang="en-US" sz="4800" b="1" err="1">
                <a:solidFill>
                  <a:schemeClr val="bg1"/>
                </a:solidFill>
              </a:rPr>
              <a:t>dipulih</a:t>
            </a:r>
            <a:r>
              <a:rPr lang="en-US" sz="4800" b="1">
                <a:solidFill>
                  <a:schemeClr val="bg1"/>
                </a:solidFill>
              </a:rPr>
              <a:t>, Paulus </a:t>
            </a:r>
            <a:r>
              <a:rPr lang="en-US" sz="4800" b="1" err="1">
                <a:solidFill>
                  <a:schemeClr val="bg1"/>
                </a:solidFill>
              </a:rPr>
              <a:t>mengirimkan</a:t>
            </a:r>
            <a:r>
              <a:rPr lang="en-US" sz="4800" b="1">
                <a:solidFill>
                  <a:schemeClr val="bg1"/>
                </a:solidFill>
              </a:rPr>
              <a:t> </a:t>
            </a:r>
            <a:r>
              <a:rPr lang="en-US" sz="4800" b="1" err="1">
                <a:solidFill>
                  <a:schemeClr val="bg1"/>
                </a:solidFill>
              </a:rPr>
              <a:t>surat</a:t>
            </a:r>
            <a:r>
              <a:rPr lang="en-US" sz="4800" b="1">
                <a:solidFill>
                  <a:schemeClr val="bg1"/>
                </a:solidFill>
              </a:rPr>
              <a:t> </a:t>
            </a:r>
            <a:r>
              <a:rPr lang="en-US" sz="4800" b="1" smtClean="0">
                <a:solidFill>
                  <a:schemeClr val="bg1"/>
                </a:solidFill>
              </a:rPr>
              <a:t>Filipi </a:t>
            </a:r>
            <a:r>
              <a:rPr lang="en-US" sz="4800" b="1">
                <a:solidFill>
                  <a:schemeClr val="bg1"/>
                </a:solidFill>
              </a:rPr>
              <a:t>kepada </a:t>
            </a:r>
            <a:r>
              <a:rPr lang="en-US" sz="4800" b="1" smtClean="0">
                <a:solidFill>
                  <a:schemeClr val="bg1"/>
                </a:solidFill>
              </a:rPr>
              <a:t>jemaah </a:t>
            </a:r>
            <a:r>
              <a:rPr lang="en-US" sz="4800" b="1">
                <a:solidFill>
                  <a:schemeClr val="bg1"/>
                </a:solidFill>
              </a:rPr>
              <a:t>di </a:t>
            </a:r>
            <a:r>
              <a:rPr lang="en-US" sz="4800" b="1" err="1">
                <a:solidFill>
                  <a:schemeClr val="bg1"/>
                </a:solidFill>
              </a:rPr>
              <a:t>Filipi</a:t>
            </a:r>
            <a:r>
              <a:rPr lang="en-US" sz="4800" b="1">
                <a:solidFill>
                  <a:schemeClr val="bg1"/>
                </a:solidFill>
              </a:rPr>
              <a:t> melalui dia (</a:t>
            </a:r>
            <a:r>
              <a:rPr lang="en-US" sz="4800" b="1" smtClean="0">
                <a:solidFill>
                  <a:schemeClr val="bg1"/>
                </a:solidFill>
              </a:rPr>
              <a:t>2:25-30</a:t>
            </a:r>
            <a:r>
              <a:rPr lang="en-US" sz="4800" b="1">
                <a:solidFill>
                  <a:schemeClr val="bg1"/>
                </a:solidFill>
              </a:rPr>
              <a:t>).</a:t>
            </a:r>
            <a:br>
              <a:rPr lang="en-US" sz="4800" b="1">
                <a:solidFill>
                  <a:schemeClr val="bg1"/>
                </a:solidFill>
              </a:rPr>
            </a:br>
            <a:r>
              <a:rPr lang="en-US" sz="4800" b="1">
                <a:solidFill>
                  <a:schemeClr val="bg1"/>
                </a:solidFill>
              </a:rPr>
              <a:t>Surat </a:t>
            </a:r>
            <a:r>
              <a:rPr lang="fi-FI" sz="4800" b="1">
                <a:solidFill>
                  <a:schemeClr val="bg1"/>
                </a:solidFill>
              </a:rPr>
              <a:t>Filipi ini tidak ditulis kerana krisis daripada masalah-malsah gereja di Filipi.</a:t>
            </a:r>
            <a:endParaRPr lang="en-US" sz="4800" b="1">
              <a:solidFill>
                <a:schemeClr val="bg1"/>
              </a:solidFill>
            </a:endParaRPr>
          </a:p>
        </p:txBody>
      </p:sp>
    </p:spTree>
    <p:extLst>
      <p:ext uri="{BB962C8B-B14F-4D97-AF65-F5344CB8AC3E}">
        <p14:creationId xmlns:p14="http://schemas.microsoft.com/office/powerpoint/2010/main" val="19357447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93040" y="164638"/>
            <a:ext cx="11759611" cy="6528724"/>
          </a:xfrm>
        </p:spPr>
        <p:txBody>
          <a:bodyPr anchor="t"/>
          <a:lstStyle/>
          <a:p>
            <a:pPr algn="l"/>
            <a:r>
              <a:rPr lang="en-US" b="1">
                <a:solidFill>
                  <a:schemeClr val="bg1"/>
                </a:solidFill>
              </a:rPr>
              <a:t>Surat ini </a:t>
            </a:r>
            <a:r>
              <a:rPr lang="en-US" b="1" err="1">
                <a:solidFill>
                  <a:schemeClr val="bg1"/>
                </a:solidFill>
              </a:rPr>
              <a:t>berisi</a:t>
            </a:r>
            <a:r>
              <a:rPr lang="en-US" b="1">
                <a:solidFill>
                  <a:schemeClr val="bg1"/>
                </a:solidFill>
              </a:rPr>
              <a:t> kasih dan perasaan </a:t>
            </a:r>
            <a:r>
              <a:rPr lang="en-US" b="1" smtClean="0">
                <a:solidFill>
                  <a:schemeClr val="bg1"/>
                </a:solidFill>
              </a:rPr>
              <a:t>te</a:t>
            </a:r>
            <a:r>
              <a:rPr lang="en-US" b="1">
                <a:solidFill>
                  <a:schemeClr val="bg1"/>
                </a:solidFill>
              </a:rPr>
              <a:t>n</a:t>
            </a:r>
            <a:r>
              <a:rPr lang="en-US" b="1" smtClean="0">
                <a:solidFill>
                  <a:schemeClr val="bg1"/>
                </a:solidFill>
              </a:rPr>
              <a:t>tang </a:t>
            </a:r>
            <a:r>
              <a:rPr lang="en-US" b="1" err="1">
                <a:solidFill>
                  <a:schemeClr val="bg1"/>
                </a:solidFill>
              </a:rPr>
              <a:t>terima</a:t>
            </a:r>
            <a:r>
              <a:rPr lang="en-US" b="1">
                <a:solidFill>
                  <a:schemeClr val="bg1"/>
                </a:solidFill>
              </a:rPr>
              <a:t> kasih Paulus kepada </a:t>
            </a:r>
            <a:r>
              <a:rPr lang="en-US" b="1" smtClean="0">
                <a:solidFill>
                  <a:schemeClr val="bg1"/>
                </a:solidFill>
              </a:rPr>
              <a:t>jemaah </a:t>
            </a:r>
            <a:r>
              <a:rPr lang="en-US" b="1">
                <a:solidFill>
                  <a:schemeClr val="bg1"/>
                </a:solidFill>
              </a:rPr>
              <a:t>di </a:t>
            </a:r>
            <a:r>
              <a:rPr lang="en-US" b="1" err="1">
                <a:solidFill>
                  <a:schemeClr val="bg1"/>
                </a:solidFill>
              </a:rPr>
              <a:t>Filipi</a:t>
            </a:r>
            <a:r>
              <a:rPr lang="en-US" b="1">
                <a:solidFill>
                  <a:schemeClr val="bg1"/>
                </a:solidFill>
              </a:rPr>
              <a:t>, dan </a:t>
            </a:r>
            <a:r>
              <a:rPr lang="en-US" b="1" smtClean="0">
                <a:solidFill>
                  <a:schemeClr val="bg1"/>
                </a:solidFill>
              </a:rPr>
              <a:t>mengandungi </a:t>
            </a:r>
            <a:r>
              <a:rPr lang="en-US" b="1" err="1">
                <a:solidFill>
                  <a:schemeClr val="bg1"/>
                </a:solidFill>
              </a:rPr>
              <a:t>menasihati</a:t>
            </a:r>
            <a:r>
              <a:rPr lang="en-US" b="1">
                <a:solidFill>
                  <a:schemeClr val="bg1"/>
                </a:solidFill>
              </a:rPr>
              <a:t> mereka untuk </a:t>
            </a:r>
            <a:r>
              <a:rPr lang="en-US" b="1" err="1">
                <a:solidFill>
                  <a:schemeClr val="bg1"/>
                </a:solidFill>
              </a:rPr>
              <a:t>menjalani</a:t>
            </a:r>
            <a:r>
              <a:rPr lang="en-US" b="1">
                <a:solidFill>
                  <a:schemeClr val="bg1"/>
                </a:solidFill>
              </a:rPr>
              <a:t> kehidupan yang </a:t>
            </a:r>
            <a:r>
              <a:rPr lang="en-US" b="1" err="1">
                <a:solidFill>
                  <a:schemeClr val="bg1"/>
                </a:solidFill>
              </a:rPr>
              <a:t>penuh</a:t>
            </a:r>
            <a:r>
              <a:rPr lang="en-US" b="1">
                <a:solidFill>
                  <a:schemeClr val="bg1"/>
                </a:solidFill>
              </a:rPr>
              <a:t> </a:t>
            </a:r>
            <a:r>
              <a:rPr lang="en-US" b="1" err="1">
                <a:solidFill>
                  <a:schemeClr val="bg1"/>
                </a:solidFill>
              </a:rPr>
              <a:t>kesatuan</a:t>
            </a:r>
            <a:r>
              <a:rPr lang="en-US" b="1">
                <a:solidFill>
                  <a:schemeClr val="bg1"/>
                </a:solidFill>
              </a:rPr>
              <a:t> dengan </a:t>
            </a:r>
            <a:r>
              <a:rPr lang="en-US" b="1" smtClean="0">
                <a:solidFill>
                  <a:schemeClr val="bg1"/>
                </a:solidFill>
              </a:rPr>
              <a:t>jemaahnya</a:t>
            </a:r>
            <a:r>
              <a:rPr lang="en-US" b="1">
                <a:solidFill>
                  <a:schemeClr val="bg1"/>
                </a:solidFill>
              </a:rPr>
              <a:t>, </a:t>
            </a:r>
            <a:r>
              <a:rPr lang="en-US" b="1" err="1">
                <a:solidFill>
                  <a:schemeClr val="bg1"/>
                </a:solidFill>
              </a:rPr>
              <a:t>kekudusan</a:t>
            </a:r>
            <a:r>
              <a:rPr lang="en-US" b="1">
                <a:solidFill>
                  <a:schemeClr val="bg1"/>
                </a:solidFill>
              </a:rPr>
              <a:t>, dan </a:t>
            </a:r>
            <a:r>
              <a:rPr lang="en-US" b="1" err="1">
                <a:solidFill>
                  <a:schemeClr val="bg1"/>
                </a:solidFill>
              </a:rPr>
              <a:t>kegembiraan</a:t>
            </a:r>
            <a:r>
              <a:rPr lang="en-US" b="1" smtClean="0">
                <a:solidFill>
                  <a:schemeClr val="bg1"/>
                </a:solidFill>
              </a:rPr>
              <a:t>.</a:t>
            </a:r>
            <a:br>
              <a:rPr lang="en-US" b="1" smtClean="0">
                <a:solidFill>
                  <a:schemeClr val="bg1"/>
                </a:solidFill>
              </a:rPr>
            </a:br>
            <a:r>
              <a:rPr lang="en-US" b="1" smtClean="0">
                <a:solidFill>
                  <a:schemeClr val="bg1"/>
                </a:solidFill>
              </a:rPr>
              <a:t>Rasul Paulus menggunakan Perkataan “gembira” dengan bentuk Kata Nama dan dengan Keta Kerja 10 kali di dalam surat ini.</a:t>
            </a:r>
            <a:endParaRPr lang="en-US" b="1">
              <a:solidFill>
                <a:schemeClr val="bg1"/>
              </a:solidFill>
            </a:endParaRPr>
          </a:p>
        </p:txBody>
      </p:sp>
    </p:spTree>
    <p:extLst>
      <p:ext uri="{BB962C8B-B14F-4D97-AF65-F5344CB8AC3E}">
        <p14:creationId xmlns:p14="http://schemas.microsoft.com/office/powerpoint/2010/main" val="2099479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Ajaran </a:t>
            </a:r>
            <a:r>
              <a:rPr lang="en-US" b="1">
                <a:solidFill>
                  <a:schemeClr val="bg1"/>
                </a:solidFill>
              </a:rPr>
              <a:t>rasul Paulus sangat sederhana.</a:t>
            </a:r>
            <a:r>
              <a:rPr lang="en-US" altLang="ko-KR" b="1" smtClean="0">
                <a:solidFill>
                  <a:schemeClr val="bg1"/>
                </a:solidFill>
              </a:rPr>
              <a:t/>
            </a:r>
            <a:br>
              <a:rPr lang="en-US" altLang="ko-KR" b="1" smtClean="0">
                <a:solidFill>
                  <a:schemeClr val="bg1"/>
                </a:solidFill>
              </a:rPr>
            </a:br>
            <a:r>
              <a:rPr lang="en-US" altLang="ko-KR" b="1" smtClean="0">
                <a:solidFill>
                  <a:srgbClr val="FF0000"/>
                </a:solidFill>
              </a:rPr>
              <a:t>Kesatuan </a:t>
            </a:r>
            <a:r>
              <a:rPr lang="en-US" altLang="ko-KR" b="1">
                <a:solidFill>
                  <a:srgbClr val="FF0000"/>
                </a:solidFill>
              </a:rPr>
              <a:t>dan </a:t>
            </a:r>
            <a:r>
              <a:rPr lang="en-US" altLang="ko-KR" b="1" err="1">
                <a:solidFill>
                  <a:srgbClr val="FF0000"/>
                </a:solidFill>
              </a:rPr>
              <a:t>Kegembiraan</a:t>
            </a:r>
            <a:r>
              <a:rPr lang="en-US" altLang="ko-KR" b="1">
                <a:solidFill>
                  <a:srgbClr val="FF0000"/>
                </a:solidFill>
              </a:rPr>
              <a:t> yang </a:t>
            </a:r>
            <a:r>
              <a:rPr lang="en-US" altLang="ko-KR" b="1" err="1">
                <a:solidFill>
                  <a:srgbClr val="FF0000"/>
                </a:solidFill>
              </a:rPr>
              <a:t>sejati</a:t>
            </a:r>
            <a:r>
              <a:rPr lang="en-US" altLang="ko-KR" b="1">
                <a:solidFill>
                  <a:srgbClr val="FF0000"/>
                </a:solidFill>
              </a:rPr>
              <a:t> dapat terjadi hanya di dalam Kristus.</a:t>
            </a:r>
            <a:r>
              <a:rPr lang="en-US" b="1">
                <a:solidFill>
                  <a:srgbClr val="FF0000"/>
                </a:solidFill>
              </a:rPr>
              <a:t/>
            </a:r>
            <a:br>
              <a:rPr lang="en-US" b="1">
                <a:solidFill>
                  <a:srgbClr val="FF0000"/>
                </a:solidFill>
              </a:rPr>
            </a:br>
            <a:r>
              <a:rPr lang="en-US" b="1" err="1">
                <a:solidFill>
                  <a:schemeClr val="bg1"/>
                </a:solidFill>
              </a:rPr>
              <a:t>Pelayan-pelayan</a:t>
            </a:r>
            <a:r>
              <a:rPr lang="en-US" b="1">
                <a:solidFill>
                  <a:schemeClr val="bg1"/>
                </a:solidFill>
              </a:rPr>
              <a:t> dalam gereja di </a:t>
            </a:r>
            <a:r>
              <a:rPr lang="en-US" b="1" err="1">
                <a:solidFill>
                  <a:schemeClr val="bg1"/>
                </a:solidFill>
              </a:rPr>
              <a:t>Filipi</a:t>
            </a:r>
            <a:r>
              <a:rPr lang="en-US" b="1">
                <a:solidFill>
                  <a:schemeClr val="bg1"/>
                </a:solidFill>
              </a:rPr>
              <a:t> tidak bersatu sebagai </a:t>
            </a:r>
            <a:r>
              <a:rPr lang="en-US" b="1" err="1">
                <a:solidFill>
                  <a:schemeClr val="bg1"/>
                </a:solidFill>
              </a:rPr>
              <a:t>kedudukan</a:t>
            </a:r>
            <a:r>
              <a:rPr lang="en-US" b="1">
                <a:solidFill>
                  <a:schemeClr val="bg1"/>
                </a:solidFill>
              </a:rPr>
              <a:t> mereka sendiri dan hal itu </a:t>
            </a:r>
            <a:r>
              <a:rPr lang="en-US" b="1" err="1">
                <a:solidFill>
                  <a:schemeClr val="bg1"/>
                </a:solidFill>
              </a:rPr>
              <a:t>menghalang</a:t>
            </a:r>
            <a:r>
              <a:rPr lang="en-US" b="1">
                <a:solidFill>
                  <a:schemeClr val="bg1"/>
                </a:solidFill>
              </a:rPr>
              <a:t> </a:t>
            </a:r>
            <a:r>
              <a:rPr lang="en-US" b="1" smtClean="0">
                <a:solidFill>
                  <a:schemeClr val="bg1"/>
                </a:solidFill>
              </a:rPr>
              <a:t>pengisytiharan </a:t>
            </a:r>
            <a:r>
              <a:rPr lang="en-US" b="1">
                <a:solidFill>
                  <a:schemeClr val="bg1"/>
                </a:solidFill>
              </a:rPr>
              <a:t>kehidupan </a:t>
            </a:r>
            <a:r>
              <a:rPr lang="en-US" b="1" err="1">
                <a:solidFill>
                  <a:schemeClr val="bg1"/>
                </a:solidFill>
              </a:rPr>
              <a:t>baru</a:t>
            </a:r>
            <a:r>
              <a:rPr lang="en-US" b="1">
                <a:solidFill>
                  <a:schemeClr val="bg1"/>
                </a:solidFill>
              </a:rPr>
              <a:t> di dalam Kristus.</a:t>
            </a:r>
          </a:p>
        </p:txBody>
      </p:sp>
    </p:spTree>
    <p:extLst>
      <p:ext uri="{BB962C8B-B14F-4D97-AF65-F5344CB8AC3E}">
        <p14:creationId xmlns:p14="http://schemas.microsoft.com/office/powerpoint/2010/main" val="4206099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a:solidFill>
                  <a:schemeClr val="bg1"/>
                </a:solidFill>
              </a:rPr>
              <a:t>Paulus </a:t>
            </a:r>
            <a:r>
              <a:rPr lang="en-US" b="1" err="1">
                <a:solidFill>
                  <a:schemeClr val="bg1"/>
                </a:solidFill>
              </a:rPr>
              <a:t>menyedari</a:t>
            </a:r>
            <a:r>
              <a:rPr lang="en-US" b="1">
                <a:solidFill>
                  <a:schemeClr val="bg1"/>
                </a:solidFill>
              </a:rPr>
              <a:t> masalah gereja di </a:t>
            </a:r>
            <a:r>
              <a:rPr lang="en-US" b="1" err="1">
                <a:solidFill>
                  <a:schemeClr val="bg1"/>
                </a:solidFill>
              </a:rPr>
              <a:t>Filipi</a:t>
            </a:r>
            <a:r>
              <a:rPr lang="en-US" b="1">
                <a:solidFill>
                  <a:schemeClr val="bg1"/>
                </a:solidFill>
              </a:rPr>
              <a:t> yang semakin </a:t>
            </a:r>
            <a:r>
              <a:rPr lang="en-US" b="1" err="1">
                <a:solidFill>
                  <a:schemeClr val="bg1"/>
                </a:solidFill>
              </a:rPr>
              <a:t>menjauhkan</a:t>
            </a:r>
            <a:r>
              <a:rPr lang="en-US" b="1">
                <a:solidFill>
                  <a:schemeClr val="bg1"/>
                </a:solidFill>
              </a:rPr>
              <a:t> </a:t>
            </a:r>
            <a:r>
              <a:rPr lang="en-US" b="1" smtClean="0">
                <a:solidFill>
                  <a:schemeClr val="bg1"/>
                </a:solidFill>
              </a:rPr>
              <a:t>kesatuan, </a:t>
            </a:r>
            <a:r>
              <a:rPr lang="en-US" b="1">
                <a:solidFill>
                  <a:schemeClr val="bg1"/>
                </a:solidFill>
              </a:rPr>
              <a:t>maka Paulus </a:t>
            </a:r>
            <a:r>
              <a:rPr lang="en-US" b="1" err="1">
                <a:solidFill>
                  <a:schemeClr val="bg1"/>
                </a:solidFill>
              </a:rPr>
              <a:t>berusaha</a:t>
            </a:r>
            <a:r>
              <a:rPr lang="en-US" b="1">
                <a:solidFill>
                  <a:schemeClr val="bg1"/>
                </a:solidFill>
              </a:rPr>
              <a:t> </a:t>
            </a:r>
            <a:r>
              <a:rPr lang="en-US" b="1" err="1">
                <a:solidFill>
                  <a:schemeClr val="bg1"/>
                </a:solidFill>
              </a:rPr>
              <a:t>membetulkan</a:t>
            </a:r>
            <a:r>
              <a:rPr lang="en-US" b="1">
                <a:solidFill>
                  <a:schemeClr val="bg1"/>
                </a:solidFill>
              </a:rPr>
              <a:t> hal itu sebagai </a:t>
            </a:r>
            <a:r>
              <a:rPr lang="en-US" b="1" err="1">
                <a:solidFill>
                  <a:schemeClr val="bg1"/>
                </a:solidFill>
              </a:rPr>
              <a:t>pencegahan</a:t>
            </a:r>
            <a:r>
              <a:rPr lang="en-US" b="1">
                <a:solidFill>
                  <a:schemeClr val="bg1"/>
                </a:solidFill>
              </a:rPr>
              <a:t> </a:t>
            </a:r>
            <a:r>
              <a:rPr lang="en-US" b="1" err="1">
                <a:solidFill>
                  <a:schemeClr val="bg1"/>
                </a:solidFill>
              </a:rPr>
              <a:t>sebelum</a:t>
            </a:r>
            <a:r>
              <a:rPr lang="en-US" b="1">
                <a:solidFill>
                  <a:schemeClr val="bg1"/>
                </a:solidFill>
              </a:rPr>
              <a:t> </a:t>
            </a:r>
            <a:r>
              <a:rPr lang="en-US" b="1" err="1">
                <a:solidFill>
                  <a:schemeClr val="bg1"/>
                </a:solidFill>
              </a:rPr>
              <a:t>keadaan</a:t>
            </a:r>
            <a:r>
              <a:rPr lang="en-US" b="1">
                <a:solidFill>
                  <a:schemeClr val="bg1"/>
                </a:solidFill>
              </a:rPr>
              <a:t> </a:t>
            </a:r>
            <a:r>
              <a:rPr lang="en-US" b="1" smtClean="0">
                <a:solidFill>
                  <a:schemeClr val="bg1"/>
                </a:solidFill>
              </a:rPr>
              <a:t>jemaah </a:t>
            </a:r>
            <a:r>
              <a:rPr lang="en-US" b="1">
                <a:solidFill>
                  <a:schemeClr val="bg1"/>
                </a:solidFill>
              </a:rPr>
              <a:t>di </a:t>
            </a:r>
            <a:r>
              <a:rPr lang="en-US" b="1" err="1">
                <a:solidFill>
                  <a:schemeClr val="bg1"/>
                </a:solidFill>
              </a:rPr>
              <a:t>Filipi</a:t>
            </a:r>
            <a:r>
              <a:rPr lang="en-US" b="1">
                <a:solidFill>
                  <a:schemeClr val="bg1"/>
                </a:solidFill>
              </a:rPr>
              <a:t> menjadi serius.</a:t>
            </a:r>
          </a:p>
        </p:txBody>
      </p:sp>
    </p:spTree>
    <p:extLst>
      <p:ext uri="{BB962C8B-B14F-4D97-AF65-F5344CB8AC3E}">
        <p14:creationId xmlns:p14="http://schemas.microsoft.com/office/powerpoint/2010/main" val="11037847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Ayat-ayat</a:t>
            </a:r>
            <a:r>
              <a:rPr lang="en-US" sz="4800" b="1">
                <a:solidFill>
                  <a:schemeClr val="bg1"/>
                </a:solidFill>
              </a:rPr>
              <a:t> </a:t>
            </a:r>
            <a:r>
              <a:rPr lang="en-US" sz="4800" b="1" err="1">
                <a:solidFill>
                  <a:schemeClr val="bg1"/>
                </a:solidFill>
              </a:rPr>
              <a:t>utamanya</a:t>
            </a:r>
            <a:r>
              <a:rPr lang="en-US" sz="4800" b="1">
                <a:solidFill>
                  <a:schemeClr val="bg1"/>
                </a:solidFill>
              </a:rPr>
              <a:t> adalah 1:21 (</a:t>
            </a:r>
            <a:r>
              <a:rPr lang="fi-FI" sz="4800" b="1">
                <a:solidFill>
                  <a:schemeClr val="bg1"/>
                </a:solidFill>
              </a:rPr>
              <a:t>hidup ku mengabdi kepada Kristus</a:t>
            </a:r>
            <a:r>
              <a:rPr lang="en-US" sz="4800" b="1">
                <a:solidFill>
                  <a:schemeClr val="bg1"/>
                </a:solidFill>
              </a:rPr>
              <a:t>), 4:12 (</a:t>
            </a:r>
            <a:r>
              <a:rPr lang="en-US" sz="4800" b="1" err="1">
                <a:solidFill>
                  <a:schemeClr val="bg1"/>
                </a:solidFill>
              </a:rPr>
              <a:t>Aku</a:t>
            </a:r>
            <a:r>
              <a:rPr lang="en-US" sz="4800" b="1">
                <a:solidFill>
                  <a:schemeClr val="bg1"/>
                </a:solidFill>
              </a:rPr>
              <a:t> </a:t>
            </a:r>
            <a:r>
              <a:rPr lang="en-US" sz="4800" b="1" err="1">
                <a:solidFill>
                  <a:schemeClr val="bg1"/>
                </a:solidFill>
              </a:rPr>
              <a:t>mengetahui</a:t>
            </a:r>
            <a:r>
              <a:rPr lang="en-US" sz="4800" b="1">
                <a:solidFill>
                  <a:schemeClr val="bg1"/>
                </a:solidFill>
              </a:rPr>
              <a:t> </a:t>
            </a:r>
            <a:r>
              <a:rPr lang="en-US" sz="4800" b="1" err="1">
                <a:solidFill>
                  <a:schemeClr val="bg1"/>
                </a:solidFill>
              </a:rPr>
              <a:t>rahsianya</a:t>
            </a:r>
            <a:r>
              <a:rPr lang="en-US" sz="4800" b="1">
                <a:solidFill>
                  <a:schemeClr val="bg1"/>
                </a:solidFill>
              </a:rPr>
              <a:t> untuk menghadapi berbagai-bagai </a:t>
            </a:r>
            <a:r>
              <a:rPr lang="en-US" sz="4800" b="1" err="1">
                <a:solidFill>
                  <a:schemeClr val="bg1"/>
                </a:solidFill>
              </a:rPr>
              <a:t>keadaan</a:t>
            </a:r>
            <a:r>
              <a:rPr lang="en-US" sz="4800" b="1">
                <a:solidFill>
                  <a:schemeClr val="bg1"/>
                </a:solidFill>
              </a:rPr>
              <a:t>).</a:t>
            </a:r>
            <a:br>
              <a:rPr lang="en-US" sz="4800" b="1">
                <a:solidFill>
                  <a:schemeClr val="bg1"/>
                </a:solidFill>
              </a:rPr>
            </a:br>
            <a:r>
              <a:rPr lang="en-US" sz="4800" b="1" err="1">
                <a:solidFill>
                  <a:schemeClr val="bg1"/>
                </a:solidFill>
              </a:rPr>
              <a:t>Fasal</a:t>
            </a:r>
            <a:r>
              <a:rPr lang="en-US" sz="4800" b="1">
                <a:solidFill>
                  <a:schemeClr val="bg1"/>
                </a:solidFill>
              </a:rPr>
              <a:t> </a:t>
            </a:r>
            <a:r>
              <a:rPr lang="en-US" sz="4800" b="1" err="1">
                <a:solidFill>
                  <a:schemeClr val="bg1"/>
                </a:solidFill>
              </a:rPr>
              <a:t>intinya</a:t>
            </a:r>
            <a:r>
              <a:rPr lang="en-US" sz="4800" b="1">
                <a:solidFill>
                  <a:schemeClr val="bg1"/>
                </a:solidFill>
              </a:rPr>
              <a:t> adalah </a:t>
            </a:r>
            <a:r>
              <a:rPr lang="en-US" sz="4800" b="1" err="1">
                <a:solidFill>
                  <a:schemeClr val="bg1"/>
                </a:solidFill>
              </a:rPr>
              <a:t>Fasal</a:t>
            </a:r>
            <a:r>
              <a:rPr lang="en-US" sz="4800" b="1">
                <a:solidFill>
                  <a:schemeClr val="bg1"/>
                </a:solidFill>
              </a:rPr>
              <a:t> 2 (</a:t>
            </a:r>
            <a:r>
              <a:rPr lang="en-US" sz="4800" b="1" err="1">
                <a:solidFill>
                  <a:schemeClr val="bg1"/>
                </a:solidFill>
              </a:rPr>
              <a:t>Hendaklah</a:t>
            </a:r>
            <a:r>
              <a:rPr lang="en-US" sz="4800" b="1">
                <a:solidFill>
                  <a:schemeClr val="bg1"/>
                </a:solidFill>
              </a:rPr>
              <a:t> seperti sikap Kristus Yesus).</a:t>
            </a:r>
          </a:p>
        </p:txBody>
      </p:sp>
    </p:spTree>
    <p:extLst>
      <p:ext uri="{BB962C8B-B14F-4D97-AF65-F5344CB8AC3E}">
        <p14:creationId xmlns:p14="http://schemas.microsoft.com/office/powerpoint/2010/main" val="2288178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Kebenaran terbesar dalam </a:t>
            </a:r>
            <a:r>
              <a:rPr lang="en-US" sz="4800" b="1" err="1">
                <a:solidFill>
                  <a:schemeClr val="bg1"/>
                </a:solidFill>
              </a:rPr>
              <a:t>Perjanjian</a:t>
            </a:r>
            <a:r>
              <a:rPr lang="en-US" sz="4800" b="1">
                <a:solidFill>
                  <a:schemeClr val="bg1"/>
                </a:solidFill>
              </a:rPr>
              <a:t> </a:t>
            </a:r>
            <a:r>
              <a:rPr lang="en-US" sz="4800" b="1" err="1">
                <a:solidFill>
                  <a:schemeClr val="bg1"/>
                </a:solidFill>
              </a:rPr>
              <a:t>Baru</a:t>
            </a:r>
            <a:r>
              <a:rPr lang="en-US" sz="4800" b="1">
                <a:solidFill>
                  <a:schemeClr val="bg1"/>
                </a:solidFill>
              </a:rPr>
              <a:t> adalah </a:t>
            </a:r>
            <a:r>
              <a:rPr lang="en-US" sz="4800" b="1" err="1">
                <a:solidFill>
                  <a:schemeClr val="bg1"/>
                </a:solidFill>
              </a:rPr>
              <a:t>penyataan</a:t>
            </a:r>
            <a:r>
              <a:rPr lang="en-US" sz="4800" b="1">
                <a:solidFill>
                  <a:schemeClr val="bg1"/>
                </a:solidFill>
              </a:rPr>
              <a:t> </a:t>
            </a:r>
            <a:r>
              <a:rPr lang="en-US" sz="4800" b="1" err="1">
                <a:solidFill>
                  <a:schemeClr val="bg1"/>
                </a:solidFill>
              </a:rPr>
              <a:t>kerendahan</a:t>
            </a:r>
            <a:r>
              <a:rPr lang="en-US" sz="4800" b="1">
                <a:solidFill>
                  <a:schemeClr val="bg1"/>
                </a:solidFill>
              </a:rPr>
              <a:t> </a:t>
            </a:r>
            <a:r>
              <a:rPr lang="en-US" sz="4800" b="1" err="1">
                <a:solidFill>
                  <a:schemeClr val="bg1"/>
                </a:solidFill>
              </a:rPr>
              <a:t>hati</a:t>
            </a:r>
            <a:r>
              <a:rPr lang="en-US" sz="4800" b="1">
                <a:solidFill>
                  <a:schemeClr val="bg1"/>
                </a:solidFill>
              </a:rPr>
              <a:t> Yesus Kristus, yang </a:t>
            </a:r>
            <a:r>
              <a:rPr lang="en-US" sz="4800" b="1" err="1">
                <a:solidFill>
                  <a:schemeClr val="bg1"/>
                </a:solidFill>
              </a:rPr>
              <a:t>meninggalkan</a:t>
            </a:r>
            <a:r>
              <a:rPr lang="en-US" sz="4800" b="1">
                <a:solidFill>
                  <a:schemeClr val="bg1"/>
                </a:solidFill>
              </a:rPr>
              <a:t> </a:t>
            </a:r>
            <a:r>
              <a:rPr lang="en-US" sz="4800" b="1" err="1">
                <a:solidFill>
                  <a:schemeClr val="bg1"/>
                </a:solidFill>
              </a:rPr>
              <a:t>surga</a:t>
            </a:r>
            <a:r>
              <a:rPr lang="en-US" sz="4800" b="1">
                <a:solidFill>
                  <a:schemeClr val="bg1"/>
                </a:solidFill>
              </a:rPr>
              <a:t> dan yang menjadi </a:t>
            </a:r>
            <a:r>
              <a:rPr lang="en-US" sz="4800" b="1" err="1">
                <a:solidFill>
                  <a:schemeClr val="bg1"/>
                </a:solidFill>
              </a:rPr>
              <a:t>pelayan</a:t>
            </a:r>
            <a:r>
              <a:rPr lang="en-US" sz="4800" b="1">
                <a:solidFill>
                  <a:schemeClr val="bg1"/>
                </a:solidFill>
              </a:rPr>
              <a:t> (2: 5). </a:t>
            </a:r>
            <a:br>
              <a:rPr lang="en-US" sz="4800" b="1">
                <a:solidFill>
                  <a:schemeClr val="bg1"/>
                </a:solidFill>
              </a:rPr>
            </a:br>
            <a:r>
              <a:rPr lang="en-US" sz="4800" b="1">
                <a:solidFill>
                  <a:schemeClr val="bg1"/>
                </a:solidFill>
              </a:rPr>
              <a:t>Kata </a:t>
            </a:r>
            <a:r>
              <a:rPr lang="en-US" sz="4800" b="1" err="1">
                <a:solidFill>
                  <a:schemeClr val="bg1"/>
                </a:solidFill>
              </a:rPr>
              <a:t>utama</a:t>
            </a:r>
            <a:r>
              <a:rPr lang="en-US" sz="4800" b="1">
                <a:solidFill>
                  <a:schemeClr val="bg1"/>
                </a:solidFill>
              </a:rPr>
              <a:t> dalam </a:t>
            </a:r>
            <a:r>
              <a:rPr lang="en-US" sz="4800" b="1" err="1">
                <a:solidFill>
                  <a:schemeClr val="bg1"/>
                </a:solidFill>
              </a:rPr>
              <a:t>surat</a:t>
            </a:r>
            <a:r>
              <a:rPr lang="en-US" sz="4800" b="1">
                <a:solidFill>
                  <a:schemeClr val="bg1"/>
                </a:solidFill>
              </a:rPr>
              <a:t> ini adalah '</a:t>
            </a:r>
            <a:r>
              <a:rPr lang="en-US" sz="4800" b="1" err="1">
                <a:solidFill>
                  <a:schemeClr val="bg1"/>
                </a:solidFill>
              </a:rPr>
              <a:t>gembira</a:t>
            </a:r>
            <a:r>
              <a:rPr lang="en-US" sz="4800" b="1">
                <a:solidFill>
                  <a:schemeClr val="bg1"/>
                </a:solidFill>
              </a:rPr>
              <a:t>' atau '</a:t>
            </a:r>
            <a:r>
              <a:rPr lang="en-US" sz="4800" b="1" err="1">
                <a:solidFill>
                  <a:schemeClr val="bg1"/>
                </a:solidFill>
              </a:rPr>
              <a:t>bersukacita</a:t>
            </a:r>
            <a:r>
              <a:rPr lang="en-US" sz="4800" b="1">
                <a:solidFill>
                  <a:schemeClr val="bg1"/>
                </a:solidFill>
              </a:rPr>
              <a:t>', yang </a:t>
            </a:r>
            <a:r>
              <a:rPr lang="en-US" sz="4800" b="1" err="1">
                <a:solidFill>
                  <a:schemeClr val="bg1"/>
                </a:solidFill>
              </a:rPr>
              <a:t>muncul</a:t>
            </a:r>
            <a:r>
              <a:rPr lang="en-US" sz="4800" b="1">
                <a:solidFill>
                  <a:schemeClr val="bg1"/>
                </a:solidFill>
              </a:rPr>
              <a:t> 16 kali hanya dalam </a:t>
            </a:r>
            <a:r>
              <a:rPr lang="en-US" sz="4800" b="1" err="1">
                <a:solidFill>
                  <a:schemeClr val="bg1"/>
                </a:solidFill>
              </a:rPr>
              <a:t>Fasal</a:t>
            </a:r>
            <a:r>
              <a:rPr lang="en-US" sz="4800" b="1">
                <a:solidFill>
                  <a:schemeClr val="bg1"/>
                </a:solidFill>
              </a:rPr>
              <a:t> 4.</a:t>
            </a:r>
            <a:br>
              <a:rPr lang="en-US"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34875229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sz="4800" b="1">
                <a:solidFill>
                  <a:schemeClr val="bg1"/>
                </a:solidFill>
              </a:rPr>
              <a:t>Kata-kata kunci lain adalah 'hati' atau 'pemikiran' (10 kali) dan 'kegembiraan' </a:t>
            </a:r>
            <a:r>
              <a:rPr lang="fi-FI" sz="4800" b="1" smtClean="0">
                <a:solidFill>
                  <a:schemeClr val="bg1"/>
                </a:solidFill>
              </a:rPr>
              <a:t>(10 </a:t>
            </a:r>
            <a:r>
              <a:rPr lang="fi-FI" sz="4800" b="1">
                <a:solidFill>
                  <a:schemeClr val="bg1"/>
                </a:solidFill>
              </a:rPr>
              <a:t>kali).</a:t>
            </a:r>
            <a:r>
              <a:rPr lang="en-US" sz="4800" b="1">
                <a:solidFill>
                  <a:schemeClr val="bg1"/>
                </a:solidFill>
              </a:rPr>
              <a:t/>
            </a:r>
            <a:br>
              <a:rPr lang="en-US"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24894373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a:t>
            </a:r>
            <a:r>
              <a:rPr lang="en-US" sz="5333" b="1" err="1">
                <a:solidFill>
                  <a:srgbClr val="FFFF00"/>
                </a:solidFill>
              </a:rPr>
              <a:t>Filipi</a:t>
            </a:r>
            <a:r>
              <a:rPr lang="en-US" sz="5333" b="1">
                <a:solidFill>
                  <a:srgbClr val="FF0000"/>
                </a:solidFill>
              </a:rPr>
              <a:t/>
            </a:r>
            <a:br>
              <a:rPr lang="en-US" sz="5333" b="1">
                <a:solidFill>
                  <a:srgbClr val="FF0000"/>
                </a:solidFill>
              </a:rPr>
            </a:br>
            <a:r>
              <a:rPr lang="en-US" sz="4267" b="1">
                <a:solidFill>
                  <a:schemeClr val="bg1"/>
                </a:solidFill>
              </a:rPr>
              <a:t>Salam dan </a:t>
            </a:r>
            <a:r>
              <a:rPr lang="en-US" sz="4267" b="1" err="1">
                <a:solidFill>
                  <a:schemeClr val="bg1"/>
                </a:solidFill>
              </a:rPr>
              <a:t>ucapan</a:t>
            </a:r>
            <a:r>
              <a:rPr lang="en-US" sz="4267" b="1">
                <a:solidFill>
                  <a:schemeClr val="bg1"/>
                </a:solidFill>
              </a:rPr>
              <a:t> </a:t>
            </a:r>
            <a:r>
              <a:rPr lang="en-US" sz="4267" b="1" err="1">
                <a:solidFill>
                  <a:schemeClr val="bg1"/>
                </a:solidFill>
              </a:rPr>
              <a:t>syukur</a:t>
            </a:r>
            <a:r>
              <a:rPr lang="en-US" sz="4267" b="1">
                <a:solidFill>
                  <a:schemeClr val="bg1"/>
                </a:solidFill>
              </a:rPr>
              <a:t> Paulus (1:1-11) </a:t>
            </a:r>
            <a:br>
              <a:rPr lang="en-US" sz="4267" b="1">
                <a:solidFill>
                  <a:schemeClr val="bg1"/>
                </a:solidFill>
              </a:rPr>
            </a:br>
            <a:r>
              <a:rPr lang="en-US" sz="4267" b="1">
                <a:solidFill>
                  <a:schemeClr val="bg1"/>
                </a:solidFill>
              </a:rPr>
              <a:t>Hidup untuk Kristus (1:12-2:18)</a:t>
            </a:r>
            <a:br>
              <a:rPr lang="en-US" sz="4267" b="1">
                <a:solidFill>
                  <a:schemeClr val="bg1"/>
                </a:solidFill>
              </a:rPr>
            </a:br>
            <a:r>
              <a:rPr lang="en-US" sz="4267" b="1">
                <a:solidFill>
                  <a:schemeClr val="bg1"/>
                </a:solidFill>
              </a:rPr>
              <a:t>Kata-kata </a:t>
            </a:r>
            <a:r>
              <a:rPr lang="en-US" sz="4267" b="1" err="1">
                <a:solidFill>
                  <a:schemeClr val="bg1"/>
                </a:solidFill>
              </a:rPr>
              <a:t>dorongan</a:t>
            </a:r>
            <a:r>
              <a:rPr lang="en-US" sz="4267" b="1">
                <a:solidFill>
                  <a:schemeClr val="bg1"/>
                </a:solidFill>
              </a:rPr>
              <a:t> dan </a:t>
            </a:r>
            <a:r>
              <a:rPr lang="en-US" sz="4267" b="1" err="1">
                <a:solidFill>
                  <a:schemeClr val="bg1"/>
                </a:solidFill>
              </a:rPr>
              <a:t>nasihat</a:t>
            </a:r>
            <a:r>
              <a:rPr lang="en-US" sz="4267" b="1">
                <a:solidFill>
                  <a:schemeClr val="bg1"/>
                </a:solidFill>
              </a:rPr>
              <a:t> (2:19-4:9)</a:t>
            </a:r>
            <a:br>
              <a:rPr lang="en-US" sz="4267" b="1">
                <a:solidFill>
                  <a:schemeClr val="bg1"/>
                </a:solidFill>
              </a:rPr>
            </a:br>
            <a:r>
              <a:rPr lang="en-US" sz="4267" b="1" err="1">
                <a:solidFill>
                  <a:schemeClr val="bg1"/>
                </a:solidFill>
              </a:rPr>
              <a:t>Ucapan</a:t>
            </a:r>
            <a:r>
              <a:rPr lang="en-US" sz="4267" b="1">
                <a:solidFill>
                  <a:schemeClr val="bg1"/>
                </a:solidFill>
              </a:rPr>
              <a:t> </a:t>
            </a:r>
            <a:r>
              <a:rPr lang="en-US" sz="4267" b="1" err="1">
                <a:solidFill>
                  <a:schemeClr val="bg1"/>
                </a:solidFill>
              </a:rPr>
              <a:t>syukur</a:t>
            </a:r>
            <a:r>
              <a:rPr lang="en-US" sz="4267" b="1">
                <a:solidFill>
                  <a:schemeClr val="bg1"/>
                </a:solidFill>
              </a:rPr>
              <a:t> dan </a:t>
            </a:r>
            <a:r>
              <a:rPr lang="en-US" sz="4267" b="1" err="1">
                <a:solidFill>
                  <a:schemeClr val="bg1"/>
                </a:solidFill>
              </a:rPr>
              <a:t>salam</a:t>
            </a:r>
            <a:r>
              <a:rPr lang="en-US" sz="4267" b="1">
                <a:solidFill>
                  <a:schemeClr val="bg1"/>
                </a:solidFill>
              </a:rPr>
              <a:t> </a:t>
            </a:r>
            <a:r>
              <a:rPr lang="en-US" sz="4267" b="1" err="1">
                <a:solidFill>
                  <a:schemeClr val="bg1"/>
                </a:solidFill>
              </a:rPr>
              <a:t>terakhir</a:t>
            </a:r>
            <a:r>
              <a:rPr lang="en-US" sz="4267" b="1">
                <a:solidFill>
                  <a:schemeClr val="bg1"/>
                </a:solidFill>
              </a:rPr>
              <a:t> (4:10-23).</a:t>
            </a:r>
          </a:p>
        </p:txBody>
      </p:sp>
    </p:spTree>
    <p:extLst>
      <p:ext uri="{BB962C8B-B14F-4D97-AF65-F5344CB8AC3E}">
        <p14:creationId xmlns:p14="http://schemas.microsoft.com/office/powerpoint/2010/main" val="41538271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a:t>
            </a:r>
            <a:r>
              <a:rPr lang="en-US" sz="5333" b="1" err="1">
                <a:solidFill>
                  <a:srgbClr val="00B0F0"/>
                </a:solidFill>
              </a:rPr>
              <a:t>Kolose</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rPr>
              <a:t>Ciri </a:t>
            </a:r>
            <a:r>
              <a:rPr lang="en-US" sz="4800" b="1" err="1">
                <a:solidFill>
                  <a:schemeClr val="bg1"/>
                </a:solidFill>
              </a:rPr>
              <a:t>Khas</a:t>
            </a:r>
            <a:r>
              <a:rPr lang="en-US" sz="4800" b="1">
                <a:solidFill>
                  <a:schemeClr val="bg1"/>
                </a:solidFill>
              </a:rPr>
              <a:t> </a:t>
            </a:r>
            <a:r>
              <a:rPr lang="en-US" sz="4800" b="1" err="1">
                <a:solidFill>
                  <a:schemeClr val="bg1"/>
                </a:solidFill>
              </a:rPr>
              <a:t>surat</a:t>
            </a:r>
            <a:r>
              <a:rPr lang="en-US" sz="4800" b="1">
                <a:solidFill>
                  <a:schemeClr val="bg1"/>
                </a:solidFill>
              </a:rPr>
              <a:t> ini adalah </a:t>
            </a:r>
            <a:r>
              <a:rPr lang="en-US" sz="4800" b="1" err="1">
                <a:solidFill>
                  <a:schemeClr val="bg1"/>
                </a:solidFill>
              </a:rPr>
              <a:t>salah</a:t>
            </a:r>
            <a:r>
              <a:rPr lang="en-US" sz="4800" b="1">
                <a:solidFill>
                  <a:schemeClr val="bg1"/>
                </a:solidFill>
              </a:rPr>
              <a:t> satu </a:t>
            </a:r>
            <a:r>
              <a:rPr lang="en-US" sz="4800" b="1" err="1">
                <a:solidFill>
                  <a:schemeClr val="bg1"/>
                </a:solidFill>
              </a:rPr>
              <a:t>pernyataan</a:t>
            </a:r>
            <a:r>
              <a:rPr lang="en-US" sz="4800" b="1">
                <a:solidFill>
                  <a:schemeClr val="bg1"/>
                </a:solidFill>
              </a:rPr>
              <a:t> yang paling </a:t>
            </a:r>
            <a:r>
              <a:rPr lang="en-US" sz="4800" b="1" err="1">
                <a:solidFill>
                  <a:schemeClr val="bg1"/>
                </a:solidFill>
              </a:rPr>
              <a:t>kualiti</a:t>
            </a:r>
            <a:r>
              <a:rPr lang="en-US" sz="4800" b="1">
                <a:solidFill>
                  <a:schemeClr val="bg1"/>
                </a:solidFill>
              </a:rPr>
              <a:t> tinggi </a:t>
            </a:r>
            <a:r>
              <a:rPr lang="en-US" sz="4800" b="1" err="1">
                <a:solidFill>
                  <a:schemeClr val="bg1"/>
                </a:solidFill>
              </a:rPr>
              <a:t>mengenai</a:t>
            </a:r>
            <a:r>
              <a:rPr lang="en-US" sz="4800" b="1">
                <a:solidFill>
                  <a:schemeClr val="bg1"/>
                </a:solidFill>
              </a:rPr>
              <a:t> </a:t>
            </a:r>
            <a:r>
              <a:rPr lang="en-US" sz="4800" b="1" err="1">
                <a:solidFill>
                  <a:schemeClr val="bg1"/>
                </a:solidFill>
              </a:rPr>
              <a:t>Kristologi</a:t>
            </a:r>
            <a:r>
              <a:rPr lang="en-US" sz="4800" b="1">
                <a:solidFill>
                  <a:schemeClr val="bg1"/>
                </a:solidFill>
              </a:rPr>
              <a:t>.</a:t>
            </a:r>
            <a:br>
              <a:rPr lang="en-US" sz="4800" b="1">
                <a:solidFill>
                  <a:schemeClr val="bg1"/>
                </a:solidFill>
              </a:rPr>
            </a:br>
            <a:r>
              <a:rPr lang="sv-SE" sz="4800" b="1">
                <a:solidFill>
                  <a:schemeClr val="bg1"/>
                </a:solidFill>
              </a:rPr>
              <a:t>Mungkin Surat ini paling </a:t>
            </a:r>
            <a:r>
              <a:rPr lang="sv-SE" sz="4800" b="1" smtClean="0">
                <a:solidFill>
                  <a:schemeClr val="bg1"/>
                </a:solidFill>
              </a:rPr>
              <a:t>bertumpu </a:t>
            </a:r>
            <a:r>
              <a:rPr lang="sv-SE" sz="4800" b="1">
                <a:solidFill>
                  <a:schemeClr val="bg1"/>
                </a:solidFill>
              </a:rPr>
              <a:t>pada Kristus dalam Alkitab.</a:t>
            </a:r>
            <a:br>
              <a:rPr lang="sv-SE" sz="4800" b="1">
                <a:solidFill>
                  <a:schemeClr val="bg1"/>
                </a:solidFill>
              </a:rPr>
            </a:br>
            <a:r>
              <a:rPr lang="sv-SE" sz="4800" b="1">
                <a:solidFill>
                  <a:schemeClr val="bg1"/>
                </a:solidFill>
              </a:rPr>
              <a:t>Surat Efesus dan Suarat Kolose ialah surat kembar.</a:t>
            </a:r>
            <a:endParaRPr lang="en-US" sz="4800" b="1">
              <a:solidFill>
                <a:schemeClr val="bg1"/>
              </a:solidFill>
            </a:endParaRPr>
          </a:p>
        </p:txBody>
      </p:sp>
    </p:spTree>
    <p:extLst>
      <p:ext uri="{BB962C8B-B14F-4D97-AF65-F5344CB8AC3E}">
        <p14:creationId xmlns:p14="http://schemas.microsoft.com/office/powerpoint/2010/main" val="40310152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a:solidFill>
                  <a:schemeClr val="bg1"/>
                </a:solidFill>
                <a:latin typeface="+mn-lt"/>
                <a:ea typeface="+mn-ea"/>
              </a:rPr>
              <a:t>Kalau Surat Efesus dapat dinamakan "gereja Kristus", Kolose tentu saja dapat disebut "Kristus gereja".</a:t>
            </a:r>
            <a:br>
              <a:rPr lang="sv-SE" sz="4800" b="1">
                <a:solidFill>
                  <a:schemeClr val="bg1"/>
                </a:solidFill>
                <a:latin typeface="+mn-lt"/>
                <a:ea typeface="+mn-ea"/>
              </a:rPr>
            </a:br>
            <a:r>
              <a:rPr lang="sv-SE" sz="4800" b="1">
                <a:solidFill>
                  <a:schemeClr val="bg1"/>
                </a:solidFill>
                <a:latin typeface="+mn-lt"/>
                <a:ea typeface="+mn-ea"/>
              </a:rPr>
              <a:t>Ciri surat Efesus mengutamakan "</a:t>
            </a:r>
            <a:r>
              <a:rPr lang="en-US" altLang="ko-KR" sz="4800" b="1" err="1">
                <a:solidFill>
                  <a:schemeClr val="bg1"/>
                </a:solidFill>
                <a:latin typeface="+mn-lt"/>
                <a:ea typeface="+mn-ea"/>
              </a:rPr>
              <a:t>tubuh</a:t>
            </a:r>
            <a:r>
              <a:rPr lang="sv-SE" sz="4800" b="1">
                <a:solidFill>
                  <a:schemeClr val="bg1"/>
                </a:solidFill>
                <a:latin typeface="+mn-lt"/>
                <a:ea typeface="+mn-ea"/>
              </a:rPr>
              <a:t>"</a:t>
            </a:r>
            <a:r>
              <a:rPr lang="en-US" altLang="ko-KR" sz="4800" b="1">
                <a:solidFill>
                  <a:schemeClr val="bg1"/>
                </a:solidFill>
                <a:latin typeface="+mn-lt"/>
                <a:ea typeface="+mn-ea"/>
              </a:rPr>
              <a:t>, </a:t>
            </a:r>
            <a:r>
              <a:rPr lang="en-US" altLang="ko-KR" sz="4800" b="1" err="1">
                <a:solidFill>
                  <a:schemeClr val="bg1"/>
                </a:solidFill>
                <a:latin typeface="+mn-lt"/>
                <a:ea typeface="+mn-ea"/>
              </a:rPr>
              <a:t>ciri</a:t>
            </a:r>
            <a:r>
              <a:rPr lang="en-US" altLang="ko-KR" sz="4800" b="1">
                <a:solidFill>
                  <a:schemeClr val="bg1"/>
                </a:solidFill>
                <a:latin typeface="+mn-lt"/>
                <a:ea typeface="+mn-ea"/>
              </a:rPr>
              <a:t> </a:t>
            </a:r>
            <a:r>
              <a:rPr lang="en-US" altLang="ko-KR" sz="4800" b="1" err="1">
                <a:solidFill>
                  <a:schemeClr val="bg1"/>
                </a:solidFill>
                <a:latin typeface="+mn-lt"/>
                <a:ea typeface="+mn-ea"/>
              </a:rPr>
              <a:t>surat</a:t>
            </a:r>
            <a:r>
              <a:rPr lang="en-US" altLang="ko-KR" sz="4800" b="1">
                <a:solidFill>
                  <a:schemeClr val="bg1"/>
                </a:solidFill>
                <a:latin typeface="+mn-lt"/>
                <a:ea typeface="+mn-ea"/>
              </a:rPr>
              <a:t> </a:t>
            </a:r>
            <a:r>
              <a:rPr lang="en-US" altLang="ko-KR" sz="4800" b="1" err="1">
                <a:solidFill>
                  <a:schemeClr val="bg1"/>
                </a:solidFill>
                <a:latin typeface="+mn-lt"/>
                <a:ea typeface="+mn-ea"/>
              </a:rPr>
              <a:t>Kolose</a:t>
            </a:r>
            <a:r>
              <a:rPr lang="en-US" altLang="ko-KR" sz="4800" b="1">
                <a:solidFill>
                  <a:schemeClr val="bg1"/>
                </a:solidFill>
                <a:latin typeface="+mn-lt"/>
                <a:ea typeface="+mn-ea"/>
              </a:rPr>
              <a:t> </a:t>
            </a:r>
            <a:r>
              <a:rPr lang="en-US" altLang="ko-KR" sz="4800" b="1" err="1">
                <a:solidFill>
                  <a:schemeClr val="bg1"/>
                </a:solidFill>
                <a:latin typeface="+mn-lt"/>
                <a:ea typeface="+mn-ea"/>
              </a:rPr>
              <a:t>mementingkan</a:t>
            </a:r>
            <a:r>
              <a:rPr lang="en-US" altLang="ko-KR" sz="4800" b="1">
                <a:solidFill>
                  <a:schemeClr val="bg1"/>
                </a:solidFill>
                <a:latin typeface="+mn-lt"/>
                <a:ea typeface="+mn-ea"/>
              </a:rPr>
              <a:t> </a:t>
            </a:r>
            <a:r>
              <a:rPr lang="sv-SE" sz="4800" b="1">
                <a:solidFill>
                  <a:schemeClr val="bg1"/>
                </a:solidFill>
                <a:latin typeface="+mn-lt"/>
              </a:rPr>
              <a:t>"</a:t>
            </a:r>
            <a:r>
              <a:rPr lang="en-US" altLang="ko-KR" sz="4800" b="1" err="1">
                <a:solidFill>
                  <a:schemeClr val="bg1"/>
                </a:solidFill>
                <a:latin typeface="+mn-lt"/>
                <a:ea typeface="+mn-ea"/>
              </a:rPr>
              <a:t>kepala</a:t>
            </a:r>
            <a:r>
              <a:rPr lang="sv-SE" sz="4800" b="1">
                <a:solidFill>
                  <a:schemeClr val="bg1"/>
                </a:solidFill>
                <a:latin typeface="+mn-lt"/>
              </a:rPr>
              <a:t>"</a:t>
            </a:r>
            <a:r>
              <a:rPr lang="en-US" altLang="ko-KR" sz="4800" b="1">
                <a:solidFill>
                  <a:schemeClr val="bg1"/>
                </a:solidFill>
                <a:latin typeface="+mn-lt"/>
                <a:ea typeface="+mn-ea"/>
              </a:rPr>
              <a:t>.</a:t>
            </a:r>
            <a:endParaRPr lang="en-US" sz="4800" b="1">
              <a:solidFill>
                <a:schemeClr val="bg1"/>
              </a:solidFill>
              <a:latin typeface="+mn-lt"/>
              <a:ea typeface="+mn-ea"/>
            </a:endParaRPr>
          </a:p>
        </p:txBody>
      </p:sp>
    </p:spTree>
    <p:extLst>
      <p:ext uri="{BB962C8B-B14F-4D97-AF65-F5344CB8AC3E}">
        <p14:creationId xmlns:p14="http://schemas.microsoft.com/office/powerpoint/2010/main" val="37702606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smtClean="0">
                <a:solidFill>
                  <a:schemeClr val="bg1"/>
                </a:solidFill>
                <a:latin typeface="+mn-lt"/>
                <a:ea typeface="+mn-ea"/>
              </a:rPr>
              <a:t>Tujuan surat Kolose </a:t>
            </a:r>
            <a:r>
              <a:rPr lang="sv-SE" sz="4800" b="1">
                <a:solidFill>
                  <a:schemeClr val="bg1"/>
                </a:solidFill>
                <a:latin typeface="+mn-lt"/>
                <a:ea typeface="+mn-ea"/>
              </a:rPr>
              <a:t>Paulus adalah untuk menunjukkan bahawa seorang Kristian yang ingin menjadi seperti Kristus, yang merupakan yang pertama dan paling utama dari semua perkara, mesti menunjukkan keunggulan dengan </a:t>
            </a:r>
            <a:r>
              <a:rPr lang="sv-SE" sz="4800" b="1" smtClean="0">
                <a:solidFill>
                  <a:schemeClr val="bg1"/>
                </a:solidFill>
                <a:latin typeface="+mn-lt"/>
                <a:ea typeface="+mn-ea"/>
              </a:rPr>
              <a:t>kehidupan orang Kristian.</a:t>
            </a:r>
            <a:endParaRPr lang="en-US" sz="4800" b="1">
              <a:solidFill>
                <a:schemeClr val="bg1"/>
              </a:solidFill>
              <a:latin typeface="+mn-lt"/>
              <a:ea typeface="+mn-ea"/>
            </a:endParaRPr>
          </a:p>
        </p:txBody>
      </p:sp>
    </p:spTree>
    <p:extLst>
      <p:ext uri="{BB962C8B-B14F-4D97-AF65-F5344CB8AC3E}">
        <p14:creationId xmlns:p14="http://schemas.microsoft.com/office/powerpoint/2010/main" val="24056868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a:solidFill>
                  <a:schemeClr val="bg1"/>
                </a:solidFill>
                <a:latin typeface="+mn-lt"/>
                <a:ea typeface="+mn-ea"/>
              </a:rPr>
              <a:t>Jika orang Kristian mengetahui perbuatan-perbuatan Kristus dan percaya kepada Kristus dengan betul-betul, dia dapat mengatasi pengetahuan yang palsu dan kesesatan pandangan dunia (worldview).</a:t>
            </a:r>
            <a:endParaRPr lang="en-US" sz="4800" b="1">
              <a:solidFill>
                <a:schemeClr val="bg1"/>
              </a:solidFill>
              <a:latin typeface="+mn-lt"/>
              <a:ea typeface="+mn-ea"/>
            </a:endParaRPr>
          </a:p>
        </p:txBody>
      </p:sp>
    </p:spTree>
    <p:extLst>
      <p:ext uri="{BB962C8B-B14F-4D97-AF65-F5344CB8AC3E}">
        <p14:creationId xmlns:p14="http://schemas.microsoft.com/office/powerpoint/2010/main" val="6320315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smtClean="0">
                <a:solidFill>
                  <a:schemeClr val="bg1"/>
                </a:solidFill>
                <a:latin typeface="+mn-lt"/>
                <a:ea typeface="+mn-ea"/>
              </a:rPr>
              <a:t>Orang </a:t>
            </a:r>
            <a:r>
              <a:rPr lang="sv-SE" sz="4800" b="1">
                <a:solidFill>
                  <a:schemeClr val="bg1"/>
                </a:solidFill>
                <a:latin typeface="+mn-lt"/>
                <a:ea typeface="+mn-ea"/>
              </a:rPr>
              <a:t>percaya berakar pada </a:t>
            </a:r>
            <a:r>
              <a:rPr lang="sv-SE" sz="4800" b="1" smtClean="0">
                <a:solidFill>
                  <a:schemeClr val="bg1"/>
                </a:solidFill>
                <a:latin typeface="+mn-lt"/>
                <a:ea typeface="+mn-ea"/>
              </a:rPr>
              <a:t>Kristus.</a:t>
            </a:r>
            <a:br>
              <a:rPr lang="sv-SE" sz="4800" b="1" smtClean="0">
                <a:solidFill>
                  <a:schemeClr val="bg1"/>
                </a:solidFill>
                <a:latin typeface="+mn-lt"/>
                <a:ea typeface="+mn-ea"/>
              </a:rPr>
            </a:br>
            <a:r>
              <a:rPr lang="sv-SE" sz="4800" b="1" smtClean="0">
                <a:solidFill>
                  <a:schemeClr val="bg1"/>
                </a:solidFill>
                <a:latin typeface="+mn-lt"/>
                <a:ea typeface="+mn-ea"/>
              </a:rPr>
              <a:t>Dia hidup bersama-Nya.</a:t>
            </a:r>
            <a:br>
              <a:rPr lang="sv-SE" sz="4800" b="1" smtClean="0">
                <a:solidFill>
                  <a:schemeClr val="bg1"/>
                </a:solidFill>
                <a:latin typeface="+mn-lt"/>
                <a:ea typeface="+mn-ea"/>
              </a:rPr>
            </a:br>
            <a:r>
              <a:rPr lang="sv-SE" sz="4800" b="1" smtClean="0">
                <a:solidFill>
                  <a:schemeClr val="bg1"/>
                </a:solidFill>
                <a:latin typeface="+mn-lt"/>
                <a:ea typeface="+mn-ea"/>
              </a:rPr>
              <a:t>Dia </a:t>
            </a:r>
            <a:r>
              <a:rPr lang="sv-SE" sz="4800" b="1">
                <a:solidFill>
                  <a:schemeClr val="bg1"/>
                </a:solidFill>
                <a:latin typeface="+mn-lt"/>
                <a:ea typeface="+mn-ea"/>
              </a:rPr>
              <a:t>tersembunyi di </a:t>
            </a:r>
            <a:r>
              <a:rPr lang="sv-SE" sz="4800" b="1" smtClean="0">
                <a:solidFill>
                  <a:schemeClr val="bg1"/>
                </a:solidFill>
                <a:latin typeface="+mn-lt"/>
                <a:ea typeface="+mn-ea"/>
              </a:rPr>
              <a:t>dalam-Nya.</a:t>
            </a:r>
            <a:br>
              <a:rPr lang="sv-SE" sz="4800" b="1" smtClean="0">
                <a:solidFill>
                  <a:schemeClr val="bg1"/>
                </a:solidFill>
                <a:latin typeface="+mn-lt"/>
                <a:ea typeface="+mn-ea"/>
              </a:rPr>
            </a:br>
            <a:r>
              <a:rPr lang="sv-SE" sz="4800" b="1" smtClean="0">
                <a:solidFill>
                  <a:schemeClr val="bg1"/>
                </a:solidFill>
                <a:latin typeface="+mn-lt"/>
                <a:ea typeface="+mn-ea"/>
              </a:rPr>
              <a:t>Dia diperlengkapi </a:t>
            </a:r>
            <a:r>
              <a:rPr lang="sv-SE" sz="4800" b="1">
                <a:solidFill>
                  <a:schemeClr val="bg1"/>
                </a:solidFill>
                <a:latin typeface="+mn-lt"/>
                <a:ea typeface="+mn-ea"/>
              </a:rPr>
              <a:t>di dalam-Nya.</a:t>
            </a:r>
            <a:br>
              <a:rPr lang="sv-SE" sz="4800" b="1">
                <a:solidFill>
                  <a:schemeClr val="bg1"/>
                </a:solidFill>
                <a:latin typeface="+mn-lt"/>
                <a:ea typeface="+mn-ea"/>
              </a:rPr>
            </a:br>
            <a:r>
              <a:rPr lang="sv-SE" sz="4800" b="1">
                <a:solidFill>
                  <a:schemeClr val="bg1"/>
                </a:solidFill>
                <a:latin typeface="+mn-lt"/>
                <a:ea typeface="+mn-ea"/>
              </a:rPr>
              <a:t>Maka hal yang hidu</a:t>
            </a:r>
            <a:r>
              <a:rPr lang="en-US" altLang="ko-KR" sz="4800" b="1">
                <a:solidFill>
                  <a:schemeClr val="bg1"/>
                </a:solidFill>
                <a:latin typeface="+mn-lt"/>
                <a:ea typeface="+mn-ea"/>
              </a:rPr>
              <a:t>p</a:t>
            </a:r>
            <a:r>
              <a:rPr lang="sv-SE" sz="4800" b="1">
                <a:solidFill>
                  <a:schemeClr val="bg1"/>
                </a:solidFill>
                <a:latin typeface="+mn-lt"/>
                <a:ea typeface="+mn-ea"/>
              </a:rPr>
              <a:t> </a:t>
            </a:r>
            <a:r>
              <a:rPr lang="en-US" altLang="ko-KR" sz="4800" b="1" err="1">
                <a:solidFill>
                  <a:schemeClr val="bg1"/>
                </a:solidFill>
                <a:latin typeface="+mn-lt"/>
                <a:ea typeface="+mn-ea"/>
              </a:rPr>
              <a:t>tanpa</a:t>
            </a:r>
            <a:r>
              <a:rPr lang="ko-KR" altLang="en-US" sz="4800" b="1">
                <a:solidFill>
                  <a:schemeClr val="bg1"/>
                </a:solidFill>
                <a:latin typeface="+mn-lt"/>
                <a:ea typeface="+mn-ea"/>
              </a:rPr>
              <a:t> </a:t>
            </a:r>
            <a:r>
              <a:rPr lang="en-US" altLang="ko-KR" sz="4800" b="1">
                <a:solidFill>
                  <a:schemeClr val="bg1"/>
                </a:solidFill>
                <a:latin typeface="+mn-lt"/>
                <a:ea typeface="+mn-ea"/>
              </a:rPr>
              <a:t>Yesus Kristus sangat </a:t>
            </a:r>
            <a:r>
              <a:rPr lang="en-US" altLang="ko-KR" sz="4800" b="1" err="1">
                <a:solidFill>
                  <a:schemeClr val="bg1"/>
                </a:solidFill>
                <a:latin typeface="+mn-lt"/>
                <a:ea typeface="+mn-ea"/>
              </a:rPr>
              <a:t>bercanggah</a:t>
            </a:r>
            <a:r>
              <a:rPr lang="en-US" altLang="ko-KR" sz="4800" b="1">
                <a:solidFill>
                  <a:schemeClr val="bg1"/>
                </a:solidFill>
                <a:latin typeface="+mn-lt"/>
                <a:ea typeface="+mn-ea"/>
              </a:rPr>
              <a:t> dengan Orang percaya.</a:t>
            </a:r>
            <a:endParaRPr lang="en-US" sz="4800" b="1">
              <a:solidFill>
                <a:schemeClr val="bg1"/>
              </a:solidFill>
              <a:latin typeface="+mn-lt"/>
              <a:ea typeface="+mn-ea"/>
            </a:endParaRPr>
          </a:p>
        </p:txBody>
      </p:sp>
    </p:spTree>
    <p:extLst>
      <p:ext uri="{BB962C8B-B14F-4D97-AF65-F5344CB8AC3E}">
        <p14:creationId xmlns:p14="http://schemas.microsoft.com/office/powerpoint/2010/main" val="12285662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a:solidFill>
                  <a:schemeClr val="bg1"/>
                </a:solidFill>
                <a:latin typeface="+mn-lt"/>
                <a:ea typeface="+mn-ea"/>
              </a:rPr>
              <a:t>Paulus tidak pernah mengunjungi </a:t>
            </a:r>
            <a:r>
              <a:rPr lang="sv-SE" sz="4800" b="1" smtClean="0">
                <a:solidFill>
                  <a:schemeClr val="bg1"/>
                </a:solidFill>
                <a:latin typeface="+mn-lt"/>
                <a:ea typeface="+mn-ea"/>
              </a:rPr>
              <a:t>Gereja di Kolose</a:t>
            </a:r>
            <a:r>
              <a:rPr lang="sv-SE" sz="4800" b="1">
                <a:solidFill>
                  <a:schemeClr val="bg1"/>
                </a:solidFill>
                <a:latin typeface="+mn-lt"/>
                <a:ea typeface="+mn-ea"/>
              </a:rPr>
              <a:t>, dan gereja ini didirikan oleh Efabras dengan ternyata (1: 4-8, 2: 1).</a:t>
            </a:r>
            <a:br>
              <a:rPr lang="sv-SE" sz="4800" b="1">
                <a:solidFill>
                  <a:schemeClr val="bg1"/>
                </a:solidFill>
                <a:latin typeface="+mn-lt"/>
                <a:ea typeface="+mn-ea"/>
              </a:rPr>
            </a:br>
            <a:r>
              <a:rPr lang="sv-SE" sz="4800" b="1">
                <a:solidFill>
                  <a:schemeClr val="bg1"/>
                </a:solidFill>
                <a:latin typeface="+mn-lt"/>
                <a:ea typeface="+mn-ea"/>
              </a:rPr>
              <a:t>Dalam perjalanan pelayanan misi yang ketiga, Paulus menghabiskan hampir tiga tahun di Asia, </a:t>
            </a:r>
            <a:r>
              <a:rPr lang="sv-SE" sz="4800" b="1" smtClean="0">
                <a:solidFill>
                  <a:schemeClr val="bg1"/>
                </a:solidFill>
                <a:latin typeface="+mn-lt"/>
                <a:ea typeface="+mn-ea"/>
              </a:rPr>
              <a:t>bertumpu pada kumpulan di Tiranus di </a:t>
            </a:r>
            <a:r>
              <a:rPr lang="sv-SE" sz="4800" b="1">
                <a:solidFill>
                  <a:schemeClr val="bg1"/>
                </a:solidFill>
                <a:latin typeface="+mn-lt"/>
                <a:ea typeface="+mn-ea"/>
              </a:rPr>
              <a:t>Efesus (KPR </a:t>
            </a:r>
            <a:r>
              <a:rPr lang="sv-SE" sz="4800" b="1" smtClean="0">
                <a:solidFill>
                  <a:schemeClr val="bg1"/>
                </a:solidFill>
                <a:latin typeface="+mn-lt"/>
                <a:ea typeface="+mn-ea"/>
              </a:rPr>
              <a:t>19:9-10</a:t>
            </a:r>
            <a:r>
              <a:rPr lang="sv-SE" sz="4800" b="1">
                <a:solidFill>
                  <a:schemeClr val="bg1"/>
                </a:solidFill>
                <a:latin typeface="+mn-lt"/>
                <a:ea typeface="+mn-ea"/>
              </a:rPr>
              <a:t>, 20:31).</a:t>
            </a:r>
            <a:endParaRPr lang="en-US" sz="4800" b="1">
              <a:solidFill>
                <a:schemeClr val="bg1"/>
              </a:solidFill>
              <a:latin typeface="+mn-lt"/>
              <a:ea typeface="+mn-ea"/>
            </a:endParaRPr>
          </a:p>
        </p:txBody>
      </p:sp>
    </p:spTree>
    <p:extLst>
      <p:ext uri="{BB962C8B-B14F-4D97-AF65-F5344CB8AC3E}">
        <p14:creationId xmlns:p14="http://schemas.microsoft.com/office/powerpoint/2010/main" val="38267004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10242" name="Picture 2" descr="https://bibleatlas.org/region/colosse.jpg"/>
          <p:cNvPicPr>
            <a:picLocks noChangeAspect="1" noChangeArrowheads="1"/>
          </p:cNvPicPr>
          <p:nvPr/>
        </p:nvPicPr>
        <p:blipFill rotWithShape="1">
          <a:blip r:embed="rId2">
            <a:extLst>
              <a:ext uri="{28A0092B-C50C-407E-A947-70E740481C1C}">
                <a14:useLocalDpi xmlns:a14="http://schemas.microsoft.com/office/drawing/2010/main" val="0"/>
              </a:ext>
            </a:extLst>
          </a:blip>
          <a:srcRect l="60085" t="76186"/>
          <a:stretch/>
        </p:blipFill>
        <p:spPr bwMode="auto">
          <a:xfrm>
            <a:off x="-48682" y="-27384"/>
            <a:ext cx="12230244" cy="7296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0640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10242" name="Picture 2" descr="https://bibleatlas.org/region/colosse.jpg"/>
          <p:cNvPicPr>
            <a:picLocks noChangeAspect="1" noChangeArrowheads="1"/>
          </p:cNvPicPr>
          <p:nvPr/>
        </p:nvPicPr>
        <p:blipFill rotWithShape="1">
          <a:blip r:embed="rId2">
            <a:extLst>
              <a:ext uri="{28A0092B-C50C-407E-A947-70E740481C1C}">
                <a14:useLocalDpi xmlns:a14="http://schemas.microsoft.com/office/drawing/2010/main" val="0"/>
              </a:ext>
            </a:extLst>
          </a:blip>
          <a:srcRect t="1222" b="27715"/>
          <a:stretch/>
        </p:blipFill>
        <p:spPr bwMode="auto">
          <a:xfrm>
            <a:off x="1247462" y="1"/>
            <a:ext cx="9697077" cy="6891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3518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타원 2"/>
          <p:cNvSpPr/>
          <p:nvPr/>
        </p:nvSpPr>
        <p:spPr>
          <a:xfrm>
            <a:off x="6325098" y="3170771"/>
            <a:ext cx="3108960" cy="116583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직사각형 4"/>
          <p:cNvSpPr/>
          <p:nvPr/>
        </p:nvSpPr>
        <p:spPr>
          <a:xfrm>
            <a:off x="6592296" y="4208270"/>
            <a:ext cx="257456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7030A0"/>
                </a:solidFill>
                <a:effectLst/>
                <a:uLnTx/>
                <a:uFillTx/>
                <a:latin typeface="Calibri"/>
                <a:ea typeface="+mn-ea"/>
                <a:cs typeface="+mn-cs"/>
              </a:rPr>
              <a:t>Lembah Lycus </a:t>
            </a:r>
          </a:p>
        </p:txBody>
      </p:sp>
    </p:spTree>
    <p:extLst>
      <p:ext uri="{BB962C8B-B14F-4D97-AF65-F5344CB8AC3E}">
        <p14:creationId xmlns:p14="http://schemas.microsoft.com/office/powerpoint/2010/main" val="3684037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0" y="0"/>
            <a:ext cx="12192000" cy="6858000"/>
          </a:xfrm>
          <a:prstGeom prst="rect">
            <a:avLst/>
          </a:prstGeom>
        </p:spPr>
      </p:pic>
      <p:sp>
        <p:nvSpPr>
          <p:cNvPr id="3" name="타원 2"/>
          <p:cNvSpPr/>
          <p:nvPr/>
        </p:nvSpPr>
        <p:spPr>
          <a:xfrm>
            <a:off x="6057900" y="3137644"/>
            <a:ext cx="3108960" cy="1219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직사각형 4"/>
          <p:cNvSpPr/>
          <p:nvPr/>
        </p:nvSpPr>
        <p:spPr>
          <a:xfrm>
            <a:off x="6592296" y="4208270"/>
            <a:ext cx="257456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7030A0"/>
                </a:solidFill>
                <a:effectLst/>
                <a:uLnTx/>
                <a:uFillTx/>
                <a:latin typeface="Calibri"/>
                <a:ea typeface="+mn-ea"/>
                <a:cs typeface="+mn-cs"/>
              </a:rPr>
              <a:t>Lembah Lycus </a:t>
            </a:r>
          </a:p>
        </p:txBody>
      </p:sp>
    </p:spTree>
    <p:extLst>
      <p:ext uri="{BB962C8B-B14F-4D97-AF65-F5344CB8AC3E}">
        <p14:creationId xmlns:p14="http://schemas.microsoft.com/office/powerpoint/2010/main" val="42113702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smtClean="0">
                <a:solidFill>
                  <a:schemeClr val="bg1"/>
                </a:solidFill>
                <a:latin typeface="+mn-lt"/>
                <a:ea typeface="+mn-ea"/>
              </a:rPr>
              <a:t>Selepas Efabras </a:t>
            </a:r>
            <a:r>
              <a:rPr lang="sv-SE" sz="4800" b="1">
                <a:solidFill>
                  <a:schemeClr val="bg1"/>
                </a:solidFill>
                <a:latin typeface="+mn-lt"/>
                <a:ea typeface="+mn-ea"/>
              </a:rPr>
              <a:t>memberitakan Injil di kota-kota di </a:t>
            </a:r>
            <a:r>
              <a:rPr lang="sv-SE" sz="4800" b="1">
                <a:solidFill>
                  <a:srgbClr val="FFFF00"/>
                </a:solidFill>
                <a:latin typeface="+mn-lt"/>
                <a:ea typeface="+mn-ea"/>
              </a:rPr>
              <a:t>Lembah Lycus (Laodikia dan Hielapois termasuk Kolose), </a:t>
            </a:r>
            <a:r>
              <a:rPr lang="sv-SE" sz="4800" b="1">
                <a:solidFill>
                  <a:schemeClr val="bg1"/>
                </a:solidFill>
                <a:latin typeface="+mn-lt"/>
                <a:ea typeface="+mn-ea"/>
              </a:rPr>
              <a:t>dan bertahun-tahun kemudian, dia mengunjungi Paulus ketika dia berada dalam </a:t>
            </a:r>
            <a:r>
              <a:rPr lang="sv-SE" sz="4800" b="1" smtClean="0">
                <a:solidFill>
                  <a:schemeClr val="bg1"/>
                </a:solidFill>
                <a:latin typeface="+mn-lt"/>
                <a:ea typeface="+mn-ea"/>
              </a:rPr>
              <a:t>tahanan di Roma </a:t>
            </a:r>
            <a:r>
              <a:rPr lang="sv-SE" sz="4800" b="1">
                <a:solidFill>
                  <a:schemeClr val="bg1"/>
                </a:solidFill>
                <a:latin typeface="+mn-lt"/>
                <a:ea typeface="+mn-ea"/>
              </a:rPr>
              <a:t>(4: 12-13, Filemon 23).</a:t>
            </a:r>
            <a:endParaRPr lang="en-US" sz="4800" b="1">
              <a:solidFill>
                <a:schemeClr val="bg1"/>
              </a:solidFill>
              <a:latin typeface="+mn-lt"/>
              <a:ea typeface="+mn-ea"/>
            </a:endParaRPr>
          </a:p>
        </p:txBody>
      </p:sp>
    </p:spTree>
    <p:extLst>
      <p:ext uri="{BB962C8B-B14F-4D97-AF65-F5344CB8AC3E}">
        <p14:creationId xmlns:p14="http://schemas.microsoft.com/office/powerpoint/2010/main" val="9246406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smtClean="0">
                <a:solidFill>
                  <a:schemeClr val="bg1"/>
                </a:solidFill>
                <a:latin typeface="+mn-lt"/>
                <a:ea typeface="+mn-ea"/>
              </a:rPr>
              <a:t>Surat </a:t>
            </a:r>
            <a:r>
              <a:rPr lang="en-US" altLang="ko-KR" sz="4800" b="1">
                <a:solidFill>
                  <a:schemeClr val="bg1"/>
                </a:solidFill>
                <a:latin typeface="+mn-lt"/>
                <a:ea typeface="+mn-ea"/>
              </a:rPr>
              <a:t>di Kolose</a:t>
            </a:r>
            <a:r>
              <a:rPr lang="ko-KR" altLang="en-US" sz="4800" b="1">
                <a:solidFill>
                  <a:schemeClr val="bg1"/>
                </a:solidFill>
                <a:latin typeface="+mn-lt"/>
                <a:ea typeface="+mn-ea"/>
              </a:rPr>
              <a:t> </a:t>
            </a:r>
            <a:r>
              <a:rPr lang="en-US" altLang="ko-KR" sz="4800" b="1" smtClean="0">
                <a:solidFill>
                  <a:schemeClr val="bg1"/>
                </a:solidFill>
                <a:latin typeface="+mn-lt"/>
                <a:ea typeface="+mn-ea"/>
              </a:rPr>
              <a:t>ini dibawa oleh Tikhikus dan hamba Onesimus yang percaya kepada Yesus (</a:t>
            </a:r>
            <a:r>
              <a:rPr lang="en-US" altLang="ko-KR" sz="4800" b="1">
                <a:solidFill>
                  <a:schemeClr val="bg1"/>
                </a:solidFill>
                <a:latin typeface="+mn-lt"/>
                <a:ea typeface="+mn-ea"/>
              </a:rPr>
              <a:t>4:7-9, </a:t>
            </a:r>
            <a:r>
              <a:rPr lang="en-US" altLang="ko-KR" sz="4800" b="1" smtClean="0">
                <a:solidFill>
                  <a:schemeClr val="bg1"/>
                </a:solidFill>
                <a:latin typeface="+mn-lt"/>
                <a:ea typeface="+mn-ea"/>
              </a:rPr>
              <a:t>Efesus</a:t>
            </a:r>
            <a:r>
              <a:rPr lang="ko-KR" altLang="en-US" sz="4800" b="1" smtClean="0">
                <a:solidFill>
                  <a:schemeClr val="bg1"/>
                </a:solidFill>
                <a:latin typeface="+mn-lt"/>
                <a:ea typeface="+mn-ea"/>
              </a:rPr>
              <a:t> </a:t>
            </a:r>
            <a:r>
              <a:rPr lang="en-US" altLang="ko-KR" sz="4800" b="1">
                <a:solidFill>
                  <a:schemeClr val="bg1"/>
                </a:solidFill>
                <a:latin typeface="+mn-lt"/>
                <a:ea typeface="+mn-ea"/>
              </a:rPr>
              <a:t>6:21, </a:t>
            </a:r>
            <a:r>
              <a:rPr lang="en-US" altLang="ko-KR" sz="4800" b="1" smtClean="0">
                <a:solidFill>
                  <a:schemeClr val="bg1"/>
                </a:solidFill>
                <a:latin typeface="+mn-lt"/>
                <a:ea typeface="+mn-ea"/>
              </a:rPr>
              <a:t>Filemon</a:t>
            </a:r>
            <a:r>
              <a:rPr lang="ko-KR" altLang="en-US" sz="4800" b="1" smtClean="0">
                <a:solidFill>
                  <a:schemeClr val="bg1"/>
                </a:solidFill>
                <a:latin typeface="+mn-lt"/>
                <a:ea typeface="+mn-ea"/>
              </a:rPr>
              <a:t> </a:t>
            </a:r>
            <a:r>
              <a:rPr lang="en-US" altLang="ko-KR" sz="4800" b="1">
                <a:solidFill>
                  <a:schemeClr val="bg1"/>
                </a:solidFill>
                <a:latin typeface="+mn-lt"/>
                <a:ea typeface="+mn-ea"/>
              </a:rPr>
              <a:t>10-12</a:t>
            </a:r>
            <a:r>
              <a:rPr lang="en-US" altLang="ko-KR" sz="4800" b="1" smtClean="0">
                <a:solidFill>
                  <a:schemeClr val="bg1"/>
                </a:solidFill>
                <a:latin typeface="+mn-lt"/>
                <a:ea typeface="+mn-ea"/>
              </a:rPr>
              <a:t>).</a:t>
            </a:r>
            <a:r>
              <a:rPr lang="en-US" sz="4800" b="1" smtClean="0">
                <a:solidFill>
                  <a:schemeClr val="bg1"/>
                </a:solidFill>
                <a:latin typeface="+mn-lt"/>
                <a:ea typeface="+mn-ea"/>
              </a:rPr>
              <a:t/>
            </a:r>
            <a:br>
              <a:rPr lang="en-US" sz="4800" b="1" smtClean="0">
                <a:solidFill>
                  <a:schemeClr val="bg1"/>
                </a:solidFill>
                <a:latin typeface="+mn-lt"/>
                <a:ea typeface="+mn-ea"/>
              </a:rPr>
            </a:br>
            <a:r>
              <a:rPr lang="en-US" sz="4800" b="1" smtClean="0">
                <a:solidFill>
                  <a:schemeClr val="bg1"/>
                </a:solidFill>
                <a:latin typeface="+mn-lt"/>
                <a:ea typeface="+mn-ea"/>
              </a:rPr>
              <a:t>Jemaah </a:t>
            </a:r>
            <a:r>
              <a:rPr lang="en-US" sz="4800" b="1">
                <a:solidFill>
                  <a:schemeClr val="bg1"/>
                </a:solidFill>
                <a:latin typeface="+mn-lt"/>
                <a:ea typeface="+mn-ea"/>
              </a:rPr>
              <a:t>di </a:t>
            </a:r>
            <a:r>
              <a:rPr lang="en-US" sz="4800" b="1" err="1">
                <a:solidFill>
                  <a:schemeClr val="bg1"/>
                </a:solidFill>
                <a:latin typeface="+mn-lt"/>
                <a:ea typeface="+mn-ea"/>
              </a:rPr>
              <a:t>Kolose</a:t>
            </a:r>
            <a:r>
              <a:rPr lang="en-US" sz="4800" b="1">
                <a:solidFill>
                  <a:schemeClr val="bg1"/>
                </a:solidFill>
                <a:latin typeface="+mn-lt"/>
                <a:ea typeface="+mn-ea"/>
              </a:rPr>
              <a:t> </a:t>
            </a:r>
            <a:r>
              <a:rPr lang="en-US" sz="4800" b="1" err="1">
                <a:solidFill>
                  <a:schemeClr val="bg1"/>
                </a:solidFill>
                <a:latin typeface="+mn-lt"/>
                <a:ea typeface="+mn-ea"/>
              </a:rPr>
              <a:t>terancam</a:t>
            </a:r>
            <a:r>
              <a:rPr lang="en-US" sz="4800" b="1">
                <a:solidFill>
                  <a:schemeClr val="bg1"/>
                </a:solidFill>
                <a:latin typeface="+mn-lt"/>
                <a:ea typeface="+mn-ea"/>
              </a:rPr>
              <a:t> oleh </a:t>
            </a:r>
            <a:r>
              <a:rPr lang="en-US" sz="4800" b="1" err="1">
                <a:solidFill>
                  <a:schemeClr val="bg1"/>
                </a:solidFill>
                <a:latin typeface="+mn-lt"/>
                <a:ea typeface="+mn-ea"/>
              </a:rPr>
              <a:t>falsafah</a:t>
            </a:r>
            <a:r>
              <a:rPr lang="en-US" sz="4800" b="1">
                <a:solidFill>
                  <a:schemeClr val="bg1"/>
                </a:solidFill>
                <a:latin typeface="+mn-lt"/>
                <a:ea typeface="+mn-ea"/>
              </a:rPr>
              <a:t> pagan yang </a:t>
            </a:r>
            <a:r>
              <a:rPr lang="en-US" sz="4800" b="1" smtClean="0">
                <a:solidFill>
                  <a:schemeClr val="bg1"/>
                </a:solidFill>
                <a:latin typeface="+mn-lt"/>
                <a:ea typeface="+mn-ea"/>
              </a:rPr>
              <a:t>berkaitan </a:t>
            </a:r>
            <a:r>
              <a:rPr lang="en-US" sz="4800" b="1">
                <a:solidFill>
                  <a:schemeClr val="bg1"/>
                </a:solidFill>
                <a:latin typeface="+mn-lt"/>
                <a:ea typeface="+mn-ea"/>
              </a:rPr>
              <a:t>dengan </a:t>
            </a:r>
            <a:r>
              <a:rPr lang="en-US" sz="4800" b="1" err="1">
                <a:solidFill>
                  <a:schemeClr val="bg1"/>
                </a:solidFill>
                <a:latin typeface="+mn-lt"/>
                <a:ea typeface="+mn-ea"/>
              </a:rPr>
              <a:t>kekang</a:t>
            </a:r>
            <a:r>
              <a:rPr lang="en-US" sz="4800" b="1">
                <a:solidFill>
                  <a:schemeClr val="bg1"/>
                </a:solidFill>
                <a:latin typeface="+mn-lt"/>
                <a:ea typeface="+mn-ea"/>
              </a:rPr>
              <a:t> diri (peratapan, menyeksa </a:t>
            </a:r>
            <a:r>
              <a:rPr lang="en-US" sz="4800" b="1" smtClean="0">
                <a:solidFill>
                  <a:schemeClr val="bg1"/>
                </a:solidFill>
                <a:latin typeface="+mn-lt"/>
                <a:ea typeface="+mn-ea"/>
              </a:rPr>
              <a:t>diri), </a:t>
            </a:r>
            <a:r>
              <a:rPr lang="en-US" sz="4800" b="1" err="1">
                <a:solidFill>
                  <a:schemeClr val="bg1"/>
                </a:solidFill>
                <a:latin typeface="+mn-lt"/>
                <a:ea typeface="+mn-ea"/>
              </a:rPr>
              <a:t>memanggil</a:t>
            </a:r>
            <a:r>
              <a:rPr lang="en-US" sz="4800" b="1">
                <a:solidFill>
                  <a:schemeClr val="bg1"/>
                </a:solidFill>
                <a:latin typeface="+mn-lt"/>
                <a:ea typeface="+mn-ea"/>
              </a:rPr>
              <a:t> </a:t>
            </a:r>
            <a:r>
              <a:rPr lang="en-US" sz="4800" b="1" err="1">
                <a:solidFill>
                  <a:schemeClr val="bg1"/>
                </a:solidFill>
                <a:latin typeface="+mn-lt"/>
                <a:ea typeface="+mn-ea"/>
              </a:rPr>
              <a:t>arwah</a:t>
            </a:r>
            <a:r>
              <a:rPr lang="en-US" sz="4800" b="1">
                <a:solidFill>
                  <a:schemeClr val="bg1"/>
                </a:solidFill>
                <a:latin typeface="+mn-lt"/>
                <a:ea typeface="+mn-ea"/>
              </a:rPr>
              <a:t>, </a:t>
            </a:r>
            <a:r>
              <a:rPr lang="en-US" sz="4800" b="1" err="1">
                <a:solidFill>
                  <a:schemeClr val="bg1"/>
                </a:solidFill>
                <a:latin typeface="+mn-lt"/>
                <a:ea typeface="+mn-ea"/>
              </a:rPr>
              <a:t>Khurafat</a:t>
            </a:r>
            <a:r>
              <a:rPr lang="en-US" sz="4800" b="1">
                <a:solidFill>
                  <a:schemeClr val="bg1"/>
                </a:solidFill>
                <a:latin typeface="+mn-lt"/>
                <a:ea typeface="+mn-ea"/>
              </a:rPr>
              <a:t> yang mendorong </a:t>
            </a:r>
            <a:r>
              <a:rPr lang="en-US" sz="4800" b="1" err="1">
                <a:solidFill>
                  <a:schemeClr val="bg1"/>
                </a:solidFill>
                <a:latin typeface="+mn-lt"/>
                <a:ea typeface="+mn-ea"/>
              </a:rPr>
              <a:t>penyembahan</a:t>
            </a:r>
            <a:r>
              <a:rPr lang="en-US" sz="4800" b="1">
                <a:solidFill>
                  <a:schemeClr val="bg1"/>
                </a:solidFill>
                <a:latin typeface="+mn-lt"/>
                <a:ea typeface="+mn-ea"/>
              </a:rPr>
              <a:t> </a:t>
            </a:r>
            <a:r>
              <a:rPr lang="en-US" sz="4800" b="1" smtClean="0">
                <a:solidFill>
                  <a:schemeClr val="bg1"/>
                </a:solidFill>
                <a:latin typeface="+mn-lt"/>
                <a:ea typeface="+mn-ea"/>
              </a:rPr>
              <a:t>berhala.</a:t>
            </a:r>
            <a:r>
              <a:rPr lang="en-US" sz="4800" b="1">
                <a:solidFill>
                  <a:schemeClr val="bg1"/>
                </a:solidFill>
                <a:latin typeface="+mn-lt"/>
                <a:ea typeface="+mn-ea"/>
              </a:rPr>
              <a:t/>
            </a:r>
            <a:br>
              <a:rPr lang="en-US" sz="4800" b="1">
                <a:solidFill>
                  <a:schemeClr val="bg1"/>
                </a:solidFill>
                <a:latin typeface="+mn-lt"/>
                <a:ea typeface="+mn-ea"/>
              </a:rPr>
            </a:br>
            <a:endParaRPr lang="en-US" sz="4800" b="1">
              <a:solidFill>
                <a:schemeClr val="bg1"/>
              </a:solidFill>
              <a:latin typeface="+mn-lt"/>
              <a:ea typeface="+mn-ea"/>
            </a:endParaRPr>
          </a:p>
        </p:txBody>
      </p:sp>
    </p:spTree>
    <p:extLst>
      <p:ext uri="{BB962C8B-B14F-4D97-AF65-F5344CB8AC3E}">
        <p14:creationId xmlns:p14="http://schemas.microsoft.com/office/powerpoint/2010/main" val="7994120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err="1">
                <a:solidFill>
                  <a:schemeClr val="bg1"/>
                </a:solidFill>
                <a:latin typeface="+mn-lt"/>
                <a:ea typeface="+mn-ea"/>
              </a:rPr>
              <a:t>Walaupun</a:t>
            </a:r>
            <a:r>
              <a:rPr lang="en-US" b="1">
                <a:solidFill>
                  <a:schemeClr val="bg1"/>
                </a:solidFill>
                <a:latin typeface="+mn-lt"/>
                <a:ea typeface="+mn-ea"/>
              </a:rPr>
              <a:t> </a:t>
            </a:r>
            <a:r>
              <a:rPr lang="en-US" b="1" smtClean="0">
                <a:solidFill>
                  <a:schemeClr val="bg1"/>
                </a:solidFill>
                <a:latin typeface="+mn-lt"/>
                <a:ea typeface="+mn-ea"/>
              </a:rPr>
              <a:t>jemaah </a:t>
            </a:r>
            <a:r>
              <a:rPr lang="en-US" b="1">
                <a:solidFill>
                  <a:schemeClr val="bg1"/>
                </a:solidFill>
                <a:latin typeface="+mn-lt"/>
                <a:ea typeface="+mn-ea"/>
              </a:rPr>
              <a:t>di </a:t>
            </a:r>
            <a:r>
              <a:rPr lang="en-US" b="1" err="1">
                <a:solidFill>
                  <a:schemeClr val="bg1"/>
                </a:solidFill>
                <a:latin typeface="+mn-lt"/>
                <a:ea typeface="+mn-ea"/>
              </a:rPr>
              <a:t>Kolose</a:t>
            </a:r>
            <a:r>
              <a:rPr lang="en-US" b="1">
                <a:solidFill>
                  <a:schemeClr val="bg1"/>
                </a:solidFill>
                <a:latin typeface="+mn-lt"/>
                <a:ea typeface="+mn-ea"/>
              </a:rPr>
              <a:t> </a:t>
            </a:r>
            <a:r>
              <a:rPr lang="en-US" b="1" err="1">
                <a:solidFill>
                  <a:schemeClr val="bg1"/>
                </a:solidFill>
                <a:latin typeface="+mn-lt"/>
                <a:ea typeface="+mn-ea"/>
              </a:rPr>
              <a:t>belum</a:t>
            </a:r>
            <a:r>
              <a:rPr lang="en-US" b="1">
                <a:solidFill>
                  <a:schemeClr val="bg1"/>
                </a:solidFill>
                <a:latin typeface="+mn-lt"/>
                <a:ea typeface="+mn-ea"/>
              </a:rPr>
              <a:t> </a:t>
            </a:r>
            <a:r>
              <a:rPr lang="en-US" b="1" smtClean="0">
                <a:solidFill>
                  <a:schemeClr val="bg1"/>
                </a:solidFill>
                <a:latin typeface="+mn-lt"/>
                <a:ea typeface="+mn-ea"/>
              </a:rPr>
              <a:t>menyerahkan </a:t>
            </a:r>
            <a:r>
              <a:rPr lang="en-US" b="1">
                <a:solidFill>
                  <a:schemeClr val="bg1"/>
                </a:solidFill>
                <a:latin typeface="+mn-lt"/>
                <a:ea typeface="+mn-ea"/>
              </a:rPr>
              <a:t>diri (2:1-5</a:t>
            </a:r>
            <a:r>
              <a:rPr lang="en-US" b="1" smtClean="0">
                <a:solidFill>
                  <a:schemeClr val="bg1"/>
                </a:solidFill>
                <a:latin typeface="+mn-lt"/>
                <a:ea typeface="+mn-ea"/>
              </a:rPr>
              <a:t>) kepada Tuhan, orang </a:t>
            </a:r>
            <a:r>
              <a:rPr lang="en-US" b="1" err="1">
                <a:solidFill>
                  <a:schemeClr val="bg1"/>
                </a:solidFill>
                <a:latin typeface="+mn-lt"/>
                <a:ea typeface="+mn-ea"/>
              </a:rPr>
              <a:t>kafir</a:t>
            </a:r>
            <a:r>
              <a:rPr lang="en-US" b="1">
                <a:solidFill>
                  <a:schemeClr val="bg1"/>
                </a:solidFill>
                <a:latin typeface="+mn-lt"/>
                <a:ea typeface="+mn-ea"/>
              </a:rPr>
              <a:t> yang </a:t>
            </a:r>
            <a:r>
              <a:rPr lang="en-US" b="1" err="1">
                <a:solidFill>
                  <a:schemeClr val="bg1"/>
                </a:solidFill>
                <a:latin typeface="+mn-lt"/>
                <a:ea typeface="+mn-ea"/>
              </a:rPr>
              <a:t>beransur-ansur</a:t>
            </a:r>
            <a:r>
              <a:rPr lang="en-US" b="1">
                <a:solidFill>
                  <a:schemeClr val="bg1"/>
                </a:solidFill>
                <a:latin typeface="+mn-lt"/>
                <a:ea typeface="+mn-ea"/>
              </a:rPr>
              <a:t> </a:t>
            </a:r>
            <a:r>
              <a:rPr lang="en-US" b="1" err="1">
                <a:solidFill>
                  <a:schemeClr val="bg1"/>
                </a:solidFill>
                <a:latin typeface="+mn-lt"/>
                <a:ea typeface="+mn-ea"/>
              </a:rPr>
              <a:t>mengancam</a:t>
            </a:r>
            <a:r>
              <a:rPr lang="en-US" b="1">
                <a:solidFill>
                  <a:schemeClr val="bg1"/>
                </a:solidFill>
                <a:latin typeface="+mn-lt"/>
                <a:ea typeface="+mn-ea"/>
              </a:rPr>
              <a:t> </a:t>
            </a:r>
            <a:r>
              <a:rPr lang="en-US" b="1">
                <a:solidFill>
                  <a:schemeClr val="bg1"/>
                </a:solidFill>
                <a:latin typeface="+mn-lt"/>
              </a:rPr>
              <a:t>di dalam antara gereja </a:t>
            </a:r>
            <a:r>
              <a:rPr lang="en-US" b="1" err="1">
                <a:solidFill>
                  <a:schemeClr val="bg1"/>
                </a:solidFill>
                <a:latin typeface="+mn-lt"/>
              </a:rPr>
              <a:t>Kolose</a:t>
            </a:r>
            <a:r>
              <a:rPr lang="en-US" b="1">
                <a:solidFill>
                  <a:schemeClr val="bg1"/>
                </a:solidFill>
                <a:latin typeface="+mn-lt"/>
              </a:rPr>
              <a:t> (1:21, 27, 2:13).</a:t>
            </a:r>
            <a:br>
              <a:rPr lang="en-US" b="1">
                <a:solidFill>
                  <a:schemeClr val="bg1"/>
                </a:solidFill>
                <a:latin typeface="+mn-lt"/>
              </a:rPr>
            </a:br>
            <a:r>
              <a:rPr lang="en-US" b="1">
                <a:solidFill>
                  <a:schemeClr val="bg1"/>
                </a:solidFill>
                <a:latin typeface="+mn-lt"/>
              </a:rPr>
              <a:t>Salah satu </a:t>
            </a:r>
            <a:r>
              <a:rPr lang="en-US" b="1" err="1">
                <a:solidFill>
                  <a:schemeClr val="bg1"/>
                </a:solidFill>
                <a:latin typeface="+mn-lt"/>
              </a:rPr>
              <a:t>Bahaya</a:t>
            </a:r>
            <a:r>
              <a:rPr lang="en-US" b="1">
                <a:solidFill>
                  <a:schemeClr val="bg1"/>
                </a:solidFill>
                <a:latin typeface="+mn-lt"/>
              </a:rPr>
              <a:t> di </a:t>
            </a:r>
            <a:r>
              <a:rPr lang="en-US" b="1" err="1">
                <a:solidFill>
                  <a:schemeClr val="bg1"/>
                </a:solidFill>
                <a:latin typeface="+mn-lt"/>
              </a:rPr>
              <a:t>Kolose</a:t>
            </a:r>
            <a:r>
              <a:rPr lang="en-US" b="1">
                <a:solidFill>
                  <a:schemeClr val="bg1"/>
                </a:solidFill>
                <a:latin typeface="+mn-lt"/>
              </a:rPr>
              <a:t>, seperti di </a:t>
            </a:r>
            <a:r>
              <a:rPr lang="en-US" b="1" err="1">
                <a:solidFill>
                  <a:schemeClr val="bg1"/>
                </a:solidFill>
                <a:latin typeface="+mn-lt"/>
              </a:rPr>
              <a:t>Efesus</a:t>
            </a:r>
            <a:r>
              <a:rPr lang="en-US" b="1">
                <a:solidFill>
                  <a:schemeClr val="bg1"/>
                </a:solidFill>
                <a:latin typeface="+mn-lt"/>
              </a:rPr>
              <a:t>, </a:t>
            </a:r>
            <a:r>
              <a:rPr lang="en-US" b="1" err="1">
                <a:solidFill>
                  <a:schemeClr val="bg1"/>
                </a:solidFill>
                <a:latin typeface="+mn-lt"/>
              </a:rPr>
              <a:t>berwujud</a:t>
            </a:r>
            <a:r>
              <a:rPr lang="en-US" b="1">
                <a:solidFill>
                  <a:schemeClr val="bg1"/>
                </a:solidFill>
                <a:latin typeface="+mn-lt"/>
              </a:rPr>
              <a:t> </a:t>
            </a:r>
            <a:r>
              <a:rPr lang="en-US" b="1" err="1">
                <a:solidFill>
                  <a:srgbClr val="00B050"/>
                </a:solidFill>
                <a:latin typeface="+mn-lt"/>
              </a:rPr>
              <a:t>sinkretisme</a:t>
            </a:r>
            <a:r>
              <a:rPr lang="en-US" b="1">
                <a:solidFill>
                  <a:srgbClr val="00B050"/>
                </a:solidFill>
                <a:latin typeface="+mn-lt"/>
              </a:rPr>
              <a:t> agama </a:t>
            </a:r>
            <a:r>
              <a:rPr lang="en-US" b="1" err="1">
                <a:solidFill>
                  <a:srgbClr val="00B050"/>
                </a:solidFill>
                <a:latin typeface="+mn-lt"/>
              </a:rPr>
              <a:t>Yahudi</a:t>
            </a:r>
            <a:r>
              <a:rPr lang="en-US" b="1">
                <a:solidFill>
                  <a:srgbClr val="00B050"/>
                </a:solidFill>
                <a:latin typeface="+mn-lt"/>
              </a:rPr>
              <a:t>-Yunani</a:t>
            </a:r>
            <a:r>
              <a:rPr lang="en-US" b="1" smtClean="0">
                <a:solidFill>
                  <a:schemeClr val="bg1"/>
                </a:solidFill>
                <a:latin typeface="+mn-lt"/>
              </a:rPr>
              <a:t>.</a:t>
            </a:r>
            <a:br>
              <a:rPr lang="en-US" b="1" smtClean="0">
                <a:solidFill>
                  <a:schemeClr val="bg1"/>
                </a:solidFill>
                <a:latin typeface="+mn-lt"/>
              </a:rPr>
            </a:br>
            <a:r>
              <a:rPr lang="en-US" b="1" smtClean="0">
                <a:solidFill>
                  <a:schemeClr val="bg1"/>
                </a:solidFill>
                <a:latin typeface="+mn-lt"/>
              </a:rPr>
              <a:t/>
            </a:r>
            <a:br>
              <a:rPr lang="en-US" b="1" smtClean="0">
                <a:solidFill>
                  <a:schemeClr val="bg1"/>
                </a:solidFill>
                <a:latin typeface="+mn-lt"/>
              </a:rPr>
            </a:br>
            <a:r>
              <a:rPr lang="en-US" b="1" smtClean="0">
                <a:solidFill>
                  <a:srgbClr val="FF0000"/>
                </a:solidFill>
                <a:latin typeface="+mn-lt"/>
              </a:rPr>
              <a:t>Yahudi : Hukum Taurat</a:t>
            </a:r>
            <a:br>
              <a:rPr lang="en-US" b="1" smtClean="0">
                <a:solidFill>
                  <a:srgbClr val="FF0000"/>
                </a:solidFill>
                <a:latin typeface="+mn-lt"/>
              </a:rPr>
            </a:br>
            <a:r>
              <a:rPr lang="en-US" b="1" smtClean="0">
                <a:solidFill>
                  <a:srgbClr val="FFFF00"/>
                </a:solidFill>
                <a:latin typeface="+mn-lt"/>
              </a:rPr>
              <a:t>Yunani : </a:t>
            </a:r>
            <a:r>
              <a:rPr lang="en-US" b="1">
                <a:solidFill>
                  <a:srgbClr val="FFFF00"/>
                </a:solidFill>
                <a:latin typeface="+mn-lt"/>
                <a:ea typeface="+mn-ea"/>
              </a:rPr>
              <a:t>kebejatan atau kerusakan moral</a:t>
            </a:r>
          </a:p>
        </p:txBody>
      </p:sp>
    </p:spTree>
    <p:extLst>
      <p:ext uri="{BB962C8B-B14F-4D97-AF65-F5344CB8AC3E}">
        <p14:creationId xmlns:p14="http://schemas.microsoft.com/office/powerpoint/2010/main" val="338670544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ea typeface="+mn-ea"/>
              </a:rPr>
              <a:t>Tema</a:t>
            </a:r>
            <a:r>
              <a:rPr lang="en-US" sz="4800" b="1">
                <a:solidFill>
                  <a:schemeClr val="bg1"/>
                </a:solidFill>
                <a:latin typeface="+mn-lt"/>
                <a:ea typeface="+mn-ea"/>
              </a:rPr>
              <a:t> </a:t>
            </a:r>
            <a:r>
              <a:rPr lang="en-US" sz="4800" b="1" err="1">
                <a:solidFill>
                  <a:schemeClr val="bg1"/>
                </a:solidFill>
                <a:latin typeface="+mn-lt"/>
                <a:ea typeface="+mn-ea"/>
              </a:rPr>
              <a:t>utama</a:t>
            </a:r>
            <a:r>
              <a:rPr lang="en-US" sz="4800" b="1">
                <a:solidFill>
                  <a:schemeClr val="bg1"/>
                </a:solidFill>
                <a:latin typeface="+mn-lt"/>
                <a:ea typeface="+mn-ea"/>
              </a:rPr>
              <a:t> </a:t>
            </a:r>
            <a:r>
              <a:rPr lang="en-US" sz="4800" b="1" smtClean="0">
                <a:solidFill>
                  <a:schemeClr val="bg1"/>
                </a:solidFill>
                <a:latin typeface="+mn-lt"/>
                <a:ea typeface="+mn-ea"/>
              </a:rPr>
              <a:t>surat </a:t>
            </a:r>
            <a:r>
              <a:rPr lang="en-US" sz="4800" b="1" err="1">
                <a:solidFill>
                  <a:schemeClr val="bg1"/>
                </a:solidFill>
                <a:latin typeface="+mn-lt"/>
                <a:ea typeface="+mn-ea"/>
              </a:rPr>
              <a:t>Kolose</a:t>
            </a:r>
            <a:r>
              <a:rPr lang="en-US" sz="4800" b="1">
                <a:solidFill>
                  <a:schemeClr val="bg1"/>
                </a:solidFill>
                <a:latin typeface="+mn-lt"/>
                <a:ea typeface="+mn-ea"/>
              </a:rPr>
              <a:t> adalah bahawa dalam semua </a:t>
            </a:r>
            <a:r>
              <a:rPr lang="en-US" sz="4800" b="1" err="1">
                <a:solidFill>
                  <a:schemeClr val="bg1"/>
                </a:solidFill>
                <a:latin typeface="+mn-lt"/>
                <a:ea typeface="+mn-ea"/>
              </a:rPr>
              <a:t>perkara</a:t>
            </a:r>
            <a:r>
              <a:rPr lang="en-US" sz="4800" b="1">
                <a:solidFill>
                  <a:schemeClr val="bg1"/>
                </a:solidFill>
                <a:latin typeface="+mn-lt"/>
                <a:ea typeface="+mn-ea"/>
              </a:rPr>
              <a:t>, Kristus sangat </a:t>
            </a:r>
            <a:r>
              <a:rPr lang="en-US" sz="4800" b="1" err="1">
                <a:solidFill>
                  <a:schemeClr val="bg1"/>
                </a:solidFill>
                <a:latin typeface="+mn-lt"/>
                <a:ea typeface="+mn-ea"/>
              </a:rPr>
              <a:t>ditinggikan</a:t>
            </a:r>
            <a:r>
              <a:rPr lang="en-US" sz="4800" b="1">
                <a:solidFill>
                  <a:schemeClr val="bg1"/>
                </a:solidFill>
                <a:latin typeface="+mn-lt"/>
                <a:ea typeface="+mn-ea"/>
              </a:rPr>
              <a:t> dan </a:t>
            </a:r>
            <a:r>
              <a:rPr lang="en-US" sz="4800" b="1" err="1">
                <a:solidFill>
                  <a:schemeClr val="bg1"/>
                </a:solidFill>
                <a:latin typeface="+mn-lt"/>
                <a:ea typeface="+mn-ea"/>
              </a:rPr>
              <a:t>kecukupan</a:t>
            </a:r>
            <a:r>
              <a:rPr lang="en-US" sz="4800" b="1">
                <a:solidFill>
                  <a:schemeClr val="bg1"/>
                </a:solidFill>
                <a:latin typeface="+mn-lt"/>
                <a:ea typeface="+mn-ea"/>
              </a:rPr>
              <a:t>.</a:t>
            </a:r>
            <a:br>
              <a:rPr lang="en-US" sz="4800" b="1">
                <a:solidFill>
                  <a:schemeClr val="bg1"/>
                </a:solidFill>
                <a:latin typeface="+mn-lt"/>
                <a:ea typeface="+mn-ea"/>
              </a:rPr>
            </a:br>
            <a:r>
              <a:rPr lang="en-US" sz="4800" b="1">
                <a:solidFill>
                  <a:schemeClr val="bg1"/>
                </a:solidFill>
                <a:latin typeface="+mn-lt"/>
                <a:ea typeface="+mn-ea"/>
              </a:rPr>
              <a:t>Orang percaya </a:t>
            </a:r>
            <a:r>
              <a:rPr lang="en-US" sz="4800" b="1" err="1">
                <a:solidFill>
                  <a:schemeClr val="bg1"/>
                </a:solidFill>
                <a:latin typeface="+mn-lt"/>
                <a:ea typeface="+mn-ea"/>
              </a:rPr>
              <a:t>dilengkapi</a:t>
            </a:r>
            <a:r>
              <a:rPr lang="en-US" sz="4800" b="1">
                <a:solidFill>
                  <a:schemeClr val="bg1"/>
                </a:solidFill>
                <a:latin typeface="+mn-lt"/>
                <a:ea typeface="+mn-ea"/>
              </a:rPr>
              <a:t> dan </a:t>
            </a:r>
            <a:r>
              <a:rPr lang="en-US" sz="4800" b="1" err="1">
                <a:solidFill>
                  <a:schemeClr val="bg1"/>
                </a:solidFill>
                <a:latin typeface="+mn-lt"/>
                <a:ea typeface="+mn-ea"/>
              </a:rPr>
              <a:t>tiada</a:t>
            </a:r>
            <a:r>
              <a:rPr lang="en-US" sz="4800" b="1">
                <a:solidFill>
                  <a:schemeClr val="bg1"/>
                </a:solidFill>
                <a:latin typeface="+mn-lt"/>
                <a:ea typeface="+mn-ea"/>
              </a:rPr>
              <a:t> </a:t>
            </a:r>
            <a:r>
              <a:rPr lang="en-US" sz="4800" b="1" err="1">
                <a:solidFill>
                  <a:schemeClr val="bg1"/>
                </a:solidFill>
                <a:latin typeface="+mn-lt"/>
                <a:ea typeface="+mn-ea"/>
              </a:rPr>
              <a:t>kekurangan</a:t>
            </a:r>
            <a:r>
              <a:rPr lang="en-US" sz="4800" b="1">
                <a:solidFill>
                  <a:schemeClr val="bg1"/>
                </a:solidFill>
                <a:latin typeface="+mn-lt"/>
                <a:ea typeface="+mn-ea"/>
              </a:rPr>
              <a:t> hanya dalam Kristus.</a:t>
            </a:r>
          </a:p>
        </p:txBody>
      </p:sp>
    </p:spTree>
    <p:extLst>
      <p:ext uri="{BB962C8B-B14F-4D97-AF65-F5344CB8AC3E}">
        <p14:creationId xmlns:p14="http://schemas.microsoft.com/office/powerpoint/2010/main" val="14833657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ea typeface="+mn-ea"/>
              </a:rPr>
              <a:t>Kerana</a:t>
            </a:r>
            <a:r>
              <a:rPr lang="en-US" sz="4800" b="1">
                <a:solidFill>
                  <a:schemeClr val="bg1"/>
                </a:solidFill>
                <a:latin typeface="+mn-lt"/>
                <a:ea typeface="+mn-ea"/>
              </a:rPr>
              <a:t> dalam </a:t>
            </a:r>
            <a:r>
              <a:rPr lang="en-US" sz="4800" b="1" smtClean="0">
                <a:solidFill>
                  <a:schemeClr val="bg1"/>
                </a:solidFill>
                <a:latin typeface="+mn-lt"/>
                <a:ea typeface="+mn-ea"/>
              </a:rPr>
              <a:t>Kristuslah </a:t>
            </a:r>
            <a:r>
              <a:rPr lang="en-US" sz="4800" b="1" err="1">
                <a:solidFill>
                  <a:schemeClr val="bg1"/>
                </a:solidFill>
                <a:latin typeface="+mn-lt"/>
                <a:ea typeface="+mn-ea"/>
              </a:rPr>
              <a:t>berdiam</a:t>
            </a:r>
            <a:r>
              <a:rPr lang="en-US" sz="4800" b="1">
                <a:solidFill>
                  <a:schemeClr val="bg1"/>
                </a:solidFill>
                <a:latin typeface="+mn-lt"/>
                <a:ea typeface="+mn-ea"/>
              </a:rPr>
              <a:t> secara </a:t>
            </a:r>
            <a:r>
              <a:rPr lang="en-US" sz="4800" b="1" err="1">
                <a:solidFill>
                  <a:schemeClr val="bg1"/>
                </a:solidFill>
                <a:latin typeface="+mn-lt"/>
                <a:ea typeface="+mn-ea"/>
              </a:rPr>
              <a:t>jasmaniah</a:t>
            </a:r>
            <a:r>
              <a:rPr lang="en-US" sz="4800" b="1">
                <a:solidFill>
                  <a:schemeClr val="bg1"/>
                </a:solidFill>
                <a:latin typeface="+mn-lt"/>
                <a:ea typeface="+mn-ea"/>
              </a:rPr>
              <a:t> seluruh </a:t>
            </a:r>
            <a:r>
              <a:rPr lang="en-US" sz="4800" b="1" err="1">
                <a:solidFill>
                  <a:schemeClr val="bg1"/>
                </a:solidFill>
                <a:latin typeface="+mn-lt"/>
                <a:ea typeface="+mn-ea"/>
              </a:rPr>
              <a:t>kepenuhan</a:t>
            </a:r>
            <a:r>
              <a:rPr lang="en-US" sz="4800" b="1">
                <a:solidFill>
                  <a:schemeClr val="bg1"/>
                </a:solidFill>
                <a:latin typeface="+mn-lt"/>
                <a:ea typeface="+mn-ea"/>
              </a:rPr>
              <a:t> ke-</a:t>
            </a:r>
            <a:r>
              <a:rPr lang="en-US" sz="4800" b="1" err="1">
                <a:solidFill>
                  <a:schemeClr val="bg1"/>
                </a:solidFill>
                <a:latin typeface="+mn-lt"/>
                <a:ea typeface="+mn-ea"/>
              </a:rPr>
              <a:t>Allahan</a:t>
            </a:r>
            <a:r>
              <a:rPr lang="en-US" sz="4800" b="1">
                <a:solidFill>
                  <a:schemeClr val="bg1"/>
                </a:solidFill>
                <a:latin typeface="+mn-lt"/>
                <a:ea typeface="+mn-ea"/>
              </a:rPr>
              <a:t> (2:9). </a:t>
            </a:r>
            <a:br>
              <a:rPr lang="en-US" sz="4800" b="1">
                <a:solidFill>
                  <a:schemeClr val="bg1"/>
                </a:solidFill>
                <a:latin typeface="+mn-lt"/>
                <a:ea typeface="+mn-ea"/>
              </a:rPr>
            </a:br>
            <a:r>
              <a:rPr lang="en-US" sz="4800" b="1">
                <a:solidFill>
                  <a:schemeClr val="bg1"/>
                </a:solidFill>
                <a:latin typeface="+mn-lt"/>
                <a:ea typeface="+mn-ea"/>
              </a:rPr>
              <a:t>Dan juga </a:t>
            </a:r>
            <a:r>
              <a:rPr lang="en-US" sz="4800" b="1" err="1">
                <a:solidFill>
                  <a:schemeClr val="bg1"/>
                </a:solidFill>
                <a:latin typeface="+mn-lt"/>
                <a:ea typeface="+mn-ea"/>
              </a:rPr>
              <a:t>kerana</a:t>
            </a:r>
            <a:r>
              <a:rPr lang="en-US" sz="4800" b="1">
                <a:solidFill>
                  <a:schemeClr val="bg1"/>
                </a:solidFill>
                <a:latin typeface="+mn-lt"/>
                <a:ea typeface="+mn-ea"/>
              </a:rPr>
              <a:t> di dalam </a:t>
            </a:r>
            <a:r>
              <a:rPr lang="en-US" sz="4800" b="1" smtClean="0">
                <a:solidFill>
                  <a:schemeClr val="bg1"/>
                </a:solidFill>
                <a:latin typeface="+mn-lt"/>
                <a:ea typeface="+mn-ea"/>
              </a:rPr>
              <a:t>Kristuslah </a:t>
            </a:r>
            <a:r>
              <a:rPr lang="en-US" sz="4800" b="1">
                <a:solidFill>
                  <a:schemeClr val="bg1"/>
                </a:solidFill>
                <a:latin typeface="+mn-lt"/>
                <a:ea typeface="+mn-ea"/>
              </a:rPr>
              <a:t>tersembunyi segala </a:t>
            </a:r>
            <a:r>
              <a:rPr lang="en-US" sz="4800" b="1" err="1">
                <a:solidFill>
                  <a:schemeClr val="bg1"/>
                </a:solidFill>
                <a:latin typeface="+mn-lt"/>
                <a:ea typeface="+mn-ea"/>
              </a:rPr>
              <a:t>harta</a:t>
            </a:r>
            <a:r>
              <a:rPr lang="en-US" sz="4800" b="1">
                <a:solidFill>
                  <a:schemeClr val="bg1"/>
                </a:solidFill>
                <a:latin typeface="+mn-lt"/>
                <a:ea typeface="+mn-ea"/>
              </a:rPr>
              <a:t> </a:t>
            </a:r>
            <a:r>
              <a:rPr lang="en-US" sz="4800" b="1" err="1">
                <a:solidFill>
                  <a:schemeClr val="bg1"/>
                </a:solidFill>
                <a:latin typeface="+mn-lt"/>
                <a:ea typeface="+mn-ea"/>
              </a:rPr>
              <a:t>hikmat</a:t>
            </a:r>
            <a:r>
              <a:rPr lang="en-US" sz="4800" b="1">
                <a:solidFill>
                  <a:schemeClr val="bg1"/>
                </a:solidFill>
                <a:latin typeface="+mn-lt"/>
                <a:ea typeface="+mn-ea"/>
              </a:rPr>
              <a:t> dan pengetahuan (2:3).</a:t>
            </a:r>
            <a:br>
              <a:rPr lang="en-US" sz="4800" b="1">
                <a:solidFill>
                  <a:schemeClr val="bg1"/>
                </a:solidFill>
                <a:latin typeface="+mn-lt"/>
                <a:ea typeface="+mn-ea"/>
              </a:rPr>
            </a:br>
            <a:endParaRPr lang="en-US" sz="4800" b="1">
              <a:solidFill>
                <a:schemeClr val="bg1"/>
              </a:solidFill>
              <a:latin typeface="+mn-lt"/>
              <a:ea typeface="+mn-ea"/>
            </a:endParaRPr>
          </a:p>
        </p:txBody>
      </p:sp>
    </p:spTree>
    <p:extLst>
      <p:ext uri="{BB962C8B-B14F-4D97-AF65-F5344CB8AC3E}">
        <p14:creationId xmlns:p14="http://schemas.microsoft.com/office/powerpoint/2010/main" val="22901671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latin typeface="+mn-lt"/>
              </a:rPr>
              <a:t>Paulus </a:t>
            </a:r>
            <a:r>
              <a:rPr lang="en-US" sz="4800" b="1" err="1">
                <a:solidFill>
                  <a:schemeClr val="bg1"/>
                </a:solidFill>
                <a:latin typeface="+mn-lt"/>
              </a:rPr>
              <a:t>ingin</a:t>
            </a:r>
            <a:r>
              <a:rPr lang="en-US" sz="4800" b="1">
                <a:solidFill>
                  <a:schemeClr val="bg1"/>
                </a:solidFill>
                <a:latin typeface="+mn-lt"/>
              </a:rPr>
              <a:t> menyatakan </a:t>
            </a:r>
            <a:r>
              <a:rPr lang="en-US" sz="4800" b="1" smtClean="0">
                <a:solidFill>
                  <a:schemeClr val="bg1"/>
                </a:solidFill>
                <a:latin typeface="+mn-lt"/>
              </a:rPr>
              <a:t>watak yang </a:t>
            </a:r>
            <a:r>
              <a:rPr lang="en-US" sz="4800" b="1" err="1">
                <a:solidFill>
                  <a:schemeClr val="bg1"/>
                </a:solidFill>
                <a:latin typeface="+mn-lt"/>
              </a:rPr>
              <a:t>sejati</a:t>
            </a:r>
            <a:r>
              <a:rPr lang="en-US" sz="4800" b="1">
                <a:solidFill>
                  <a:schemeClr val="bg1"/>
                </a:solidFill>
                <a:latin typeface="+mn-lt"/>
              </a:rPr>
              <a:t> terhadap Kristus dan </a:t>
            </a:r>
            <a:r>
              <a:rPr lang="en-US" sz="4800" b="1" err="1">
                <a:solidFill>
                  <a:schemeClr val="bg1"/>
                </a:solidFill>
                <a:latin typeface="+mn-lt"/>
                <a:ea typeface="+mn-ea"/>
              </a:rPr>
              <a:t>perbuatan</a:t>
            </a:r>
            <a:r>
              <a:rPr lang="en-US" sz="4800" b="1">
                <a:solidFill>
                  <a:schemeClr val="bg1"/>
                </a:solidFill>
                <a:latin typeface="+mn-lt"/>
                <a:ea typeface="+mn-ea"/>
              </a:rPr>
              <a:t>-Nya </a:t>
            </a:r>
            <a:r>
              <a:rPr lang="en-US" sz="4800" b="1" err="1">
                <a:solidFill>
                  <a:schemeClr val="bg1"/>
                </a:solidFill>
                <a:latin typeface="+mn-lt"/>
                <a:ea typeface="+mn-ea"/>
              </a:rPr>
              <a:t>supaya</a:t>
            </a:r>
            <a:r>
              <a:rPr lang="en-US" sz="4800" b="1">
                <a:solidFill>
                  <a:schemeClr val="bg1"/>
                </a:solidFill>
                <a:latin typeface="+mn-lt"/>
                <a:ea typeface="+mn-ea"/>
              </a:rPr>
              <a:t> Paulus </a:t>
            </a:r>
            <a:r>
              <a:rPr lang="en-US" sz="4800" b="1" err="1">
                <a:solidFill>
                  <a:schemeClr val="bg1"/>
                </a:solidFill>
                <a:latin typeface="+mn-lt"/>
                <a:ea typeface="+mn-ea"/>
              </a:rPr>
              <a:t>berusaha</a:t>
            </a:r>
            <a:r>
              <a:rPr lang="en-US" sz="4800" b="1">
                <a:solidFill>
                  <a:schemeClr val="bg1"/>
                </a:solidFill>
                <a:latin typeface="+mn-lt"/>
                <a:ea typeface="+mn-ea"/>
              </a:rPr>
              <a:t> </a:t>
            </a:r>
            <a:r>
              <a:rPr lang="en-US" sz="4800" b="1" smtClean="0">
                <a:solidFill>
                  <a:schemeClr val="bg1"/>
                </a:solidFill>
                <a:latin typeface="+mn-lt"/>
                <a:ea typeface="+mn-ea"/>
              </a:rPr>
              <a:t>melawan </a:t>
            </a:r>
            <a:r>
              <a:rPr lang="en-US" sz="4800" b="1">
                <a:solidFill>
                  <a:srgbClr val="00B050"/>
                </a:solidFill>
                <a:latin typeface="+mn-lt"/>
                <a:ea typeface="+mn-ea"/>
              </a:rPr>
              <a:t>orang </a:t>
            </a:r>
            <a:r>
              <a:rPr lang="en-US" sz="4800" b="1" err="1">
                <a:solidFill>
                  <a:srgbClr val="00B050"/>
                </a:solidFill>
                <a:latin typeface="+mn-lt"/>
                <a:ea typeface="+mn-ea"/>
              </a:rPr>
              <a:t>kafir</a:t>
            </a:r>
            <a:r>
              <a:rPr lang="en-US" sz="4800" b="1">
                <a:solidFill>
                  <a:srgbClr val="00B050"/>
                </a:solidFill>
                <a:latin typeface="+mn-lt"/>
                <a:ea typeface="+mn-ea"/>
              </a:rPr>
              <a:t> yang </a:t>
            </a:r>
            <a:r>
              <a:rPr lang="en-US" sz="4800" b="1" err="1">
                <a:solidFill>
                  <a:srgbClr val="00B050"/>
                </a:solidFill>
                <a:latin typeface="+mn-lt"/>
                <a:ea typeface="+mn-ea"/>
              </a:rPr>
              <a:t>menghina</a:t>
            </a:r>
            <a:r>
              <a:rPr lang="en-US" sz="4800" b="1">
                <a:solidFill>
                  <a:srgbClr val="00B050"/>
                </a:solidFill>
                <a:latin typeface="+mn-lt"/>
                <a:ea typeface="+mn-ea"/>
              </a:rPr>
              <a:t> Kristus</a:t>
            </a:r>
            <a:r>
              <a:rPr lang="en-US" sz="4800" b="1">
                <a:solidFill>
                  <a:schemeClr val="bg1"/>
                </a:solidFill>
                <a:latin typeface="+mn-lt"/>
                <a:ea typeface="+mn-ea"/>
              </a:rPr>
              <a:t>.</a:t>
            </a:r>
            <a:br>
              <a:rPr lang="en-US" sz="4800" b="1">
                <a:solidFill>
                  <a:schemeClr val="bg1"/>
                </a:solidFill>
                <a:latin typeface="+mn-lt"/>
                <a:ea typeface="+mn-ea"/>
              </a:rPr>
            </a:br>
            <a:endParaRPr lang="en-US" sz="4800" b="1">
              <a:solidFill>
                <a:schemeClr val="bg1"/>
              </a:solidFill>
              <a:latin typeface="+mn-lt"/>
              <a:ea typeface="+mn-ea"/>
            </a:endParaRPr>
          </a:p>
        </p:txBody>
      </p:sp>
    </p:spTree>
    <p:extLst>
      <p:ext uri="{BB962C8B-B14F-4D97-AF65-F5344CB8AC3E}">
        <p14:creationId xmlns:p14="http://schemas.microsoft.com/office/powerpoint/2010/main" val="22583777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a:solidFill>
                  <a:schemeClr val="bg1"/>
                </a:solidFill>
                <a:latin typeface="+mn-lt"/>
              </a:rPr>
              <a:t>Paulus </a:t>
            </a:r>
            <a:r>
              <a:rPr lang="en-US" b="1" err="1">
                <a:solidFill>
                  <a:schemeClr val="bg1"/>
                </a:solidFill>
                <a:latin typeface="+mn-lt"/>
              </a:rPr>
              <a:t>membandingkan</a:t>
            </a:r>
            <a:r>
              <a:rPr lang="en-US" b="1">
                <a:solidFill>
                  <a:schemeClr val="bg1"/>
                </a:solidFill>
                <a:latin typeface="+mn-lt"/>
              </a:rPr>
              <a:t> </a:t>
            </a:r>
            <a:r>
              <a:rPr lang="en-US" b="1" err="1">
                <a:solidFill>
                  <a:schemeClr val="bg1"/>
                </a:solidFill>
                <a:latin typeface="+mn-lt"/>
              </a:rPr>
              <a:t>kesalahan</a:t>
            </a:r>
            <a:r>
              <a:rPr lang="en-US" b="1">
                <a:solidFill>
                  <a:schemeClr val="bg1"/>
                </a:solidFill>
                <a:latin typeface="+mn-lt"/>
              </a:rPr>
              <a:t> tentang </a:t>
            </a:r>
            <a:r>
              <a:rPr lang="en-US" b="1" err="1">
                <a:solidFill>
                  <a:schemeClr val="bg1"/>
                </a:solidFill>
                <a:latin typeface="+mn-lt"/>
              </a:rPr>
              <a:t>rasionalisme</a:t>
            </a:r>
            <a:r>
              <a:rPr lang="en-US" b="1">
                <a:solidFill>
                  <a:schemeClr val="bg1"/>
                </a:solidFill>
                <a:latin typeface="+mn-lt"/>
              </a:rPr>
              <a:t> yang menggoda(2:4-7; kata-kata yang indah), </a:t>
            </a:r>
            <a:r>
              <a:rPr lang="en-US" b="1" err="1">
                <a:solidFill>
                  <a:schemeClr val="bg1"/>
                </a:solidFill>
                <a:latin typeface="+mn-lt"/>
              </a:rPr>
              <a:t>falsafah</a:t>
            </a:r>
            <a:r>
              <a:rPr lang="en-US" b="1">
                <a:solidFill>
                  <a:schemeClr val="bg1"/>
                </a:solidFill>
                <a:latin typeface="+mn-lt"/>
              </a:rPr>
              <a:t> yang </a:t>
            </a:r>
            <a:r>
              <a:rPr lang="en-US" b="1" smtClean="0">
                <a:solidFill>
                  <a:schemeClr val="bg1"/>
                </a:solidFill>
                <a:latin typeface="+mn-lt"/>
              </a:rPr>
              <a:t>kosong(2:8-10; </a:t>
            </a:r>
            <a:r>
              <a:rPr lang="fi-FI" b="1">
                <a:solidFill>
                  <a:schemeClr val="bg1"/>
                </a:solidFill>
                <a:latin typeface="+mn-lt"/>
              </a:rPr>
              <a:t>ajaran turun-temurun dan roh-roh dunia</a:t>
            </a:r>
            <a:r>
              <a:rPr lang="en-US" b="1" smtClean="0">
                <a:solidFill>
                  <a:schemeClr val="bg1"/>
                </a:solidFill>
                <a:latin typeface="+mn-lt"/>
              </a:rPr>
              <a:t>), </a:t>
            </a:r>
            <a:r>
              <a:rPr lang="en-US" b="1" err="1">
                <a:solidFill>
                  <a:schemeClr val="bg1"/>
                </a:solidFill>
                <a:latin typeface="+mn-lt"/>
              </a:rPr>
              <a:t>ritualisme</a:t>
            </a:r>
            <a:r>
              <a:rPr lang="en-US" b="1">
                <a:solidFill>
                  <a:schemeClr val="bg1"/>
                </a:solidFill>
                <a:latin typeface="+mn-lt"/>
              </a:rPr>
              <a:t> </a:t>
            </a:r>
            <a:r>
              <a:rPr lang="en-US" b="1" err="1">
                <a:solidFill>
                  <a:schemeClr val="bg1"/>
                </a:solidFill>
                <a:latin typeface="+mn-lt"/>
              </a:rPr>
              <a:t>hukum</a:t>
            </a:r>
            <a:r>
              <a:rPr lang="en-US" b="1">
                <a:solidFill>
                  <a:schemeClr val="bg1"/>
                </a:solidFill>
                <a:latin typeface="+mn-lt"/>
              </a:rPr>
              <a:t>(2: </a:t>
            </a:r>
            <a:r>
              <a:rPr lang="en-US" b="1" smtClean="0">
                <a:solidFill>
                  <a:schemeClr val="bg1"/>
                </a:solidFill>
                <a:latin typeface="+mn-lt"/>
              </a:rPr>
              <a:t>11-17; hukum Taurat), </a:t>
            </a:r>
            <a:r>
              <a:rPr lang="en-US" b="1" err="1">
                <a:solidFill>
                  <a:schemeClr val="bg1"/>
                </a:solidFill>
                <a:latin typeface="+mn-lt"/>
              </a:rPr>
              <a:t>mistikisme</a:t>
            </a:r>
            <a:r>
              <a:rPr lang="en-US" b="1">
                <a:solidFill>
                  <a:schemeClr val="bg1"/>
                </a:solidFill>
                <a:latin typeface="+mn-lt"/>
              </a:rPr>
              <a:t> yang tidak </a:t>
            </a:r>
            <a:r>
              <a:rPr lang="en-US" b="1" err="1">
                <a:solidFill>
                  <a:schemeClr val="bg1"/>
                </a:solidFill>
                <a:latin typeface="+mn-lt"/>
              </a:rPr>
              <a:t>sesuai</a:t>
            </a:r>
            <a:r>
              <a:rPr lang="en-US" b="1">
                <a:solidFill>
                  <a:schemeClr val="bg1"/>
                </a:solidFill>
                <a:latin typeface="+mn-lt"/>
              </a:rPr>
              <a:t>, dan </a:t>
            </a:r>
            <a:r>
              <a:rPr lang="en-US" b="1" err="1">
                <a:solidFill>
                  <a:schemeClr val="bg1"/>
                </a:solidFill>
                <a:latin typeface="+mn-lt"/>
              </a:rPr>
              <a:t>pertapaan</a:t>
            </a:r>
            <a:r>
              <a:rPr lang="en-US" b="1">
                <a:solidFill>
                  <a:schemeClr val="bg1"/>
                </a:solidFill>
                <a:latin typeface="+mn-lt"/>
              </a:rPr>
              <a:t> yang tidak berguna(2:20-23) dengan kebenaran tentang Kristus.</a:t>
            </a:r>
            <a:r>
              <a:rPr lang="en-US" b="1">
                <a:solidFill>
                  <a:schemeClr val="bg1"/>
                </a:solidFill>
                <a:latin typeface="+mn-lt"/>
                <a:ea typeface="+mn-ea"/>
              </a:rPr>
              <a:t/>
            </a:r>
            <a:br>
              <a:rPr lang="en-US" b="1">
                <a:solidFill>
                  <a:schemeClr val="bg1"/>
                </a:solidFill>
                <a:latin typeface="+mn-lt"/>
                <a:ea typeface="+mn-ea"/>
              </a:rPr>
            </a:br>
            <a:endParaRPr lang="en-US" b="1">
              <a:solidFill>
                <a:schemeClr val="bg1"/>
              </a:solidFill>
              <a:latin typeface="+mn-lt"/>
              <a:ea typeface="+mn-ea"/>
            </a:endParaRPr>
          </a:p>
        </p:txBody>
      </p:sp>
    </p:spTree>
    <p:extLst>
      <p:ext uri="{BB962C8B-B14F-4D97-AF65-F5344CB8AC3E}">
        <p14:creationId xmlns:p14="http://schemas.microsoft.com/office/powerpoint/2010/main" val="24027479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latin typeface="+mn-lt"/>
              </a:rPr>
              <a:t>Bukan hanya untuk </a:t>
            </a:r>
            <a:r>
              <a:rPr lang="en-US" sz="4800" b="1" err="1">
                <a:solidFill>
                  <a:schemeClr val="bg1"/>
                </a:solidFill>
                <a:latin typeface="+mn-lt"/>
              </a:rPr>
              <a:t>ajaran</a:t>
            </a:r>
            <a:r>
              <a:rPr lang="en-US" sz="4800" b="1">
                <a:solidFill>
                  <a:schemeClr val="bg1"/>
                </a:solidFill>
                <a:latin typeface="+mn-lt"/>
              </a:rPr>
              <a:t> tetapi juga untuk tindakan </a:t>
            </a:r>
            <a:r>
              <a:rPr lang="en-US" sz="4800" b="1" err="1">
                <a:solidFill>
                  <a:schemeClr val="bg1"/>
                </a:solidFill>
                <a:latin typeface="+mn-lt"/>
              </a:rPr>
              <a:t>praktikal</a:t>
            </a:r>
            <a:r>
              <a:rPr lang="en-US" sz="4800" b="1">
                <a:solidFill>
                  <a:schemeClr val="bg1"/>
                </a:solidFill>
                <a:latin typeface="+mn-lt"/>
              </a:rPr>
              <a:t>, dia </a:t>
            </a:r>
            <a:r>
              <a:rPr lang="en-US" sz="4800" b="1" err="1">
                <a:solidFill>
                  <a:schemeClr val="bg1"/>
                </a:solidFill>
                <a:latin typeface="+mn-lt"/>
              </a:rPr>
              <a:t>mengemukakan</a:t>
            </a:r>
            <a:r>
              <a:rPr lang="en-US" sz="4800" b="1">
                <a:solidFill>
                  <a:schemeClr val="bg1"/>
                </a:solidFill>
                <a:latin typeface="+mn-lt"/>
              </a:rPr>
              <a:t> landasan dan </a:t>
            </a:r>
            <a:r>
              <a:rPr lang="en-US" sz="4800" b="1" err="1">
                <a:solidFill>
                  <a:schemeClr val="bg1"/>
                </a:solidFill>
                <a:latin typeface="+mn-lt"/>
              </a:rPr>
              <a:t>kekuatan</a:t>
            </a:r>
            <a:r>
              <a:rPr lang="en-US" sz="4800" b="1">
                <a:solidFill>
                  <a:schemeClr val="bg1"/>
                </a:solidFill>
                <a:latin typeface="+mn-lt"/>
              </a:rPr>
              <a:t> untuk kehidupan yang </a:t>
            </a:r>
            <a:r>
              <a:rPr lang="en-US" sz="4800" b="1" err="1">
                <a:solidFill>
                  <a:schemeClr val="bg1"/>
                </a:solidFill>
                <a:latin typeface="+mn-lt"/>
              </a:rPr>
              <a:t>berubah</a:t>
            </a:r>
            <a:r>
              <a:rPr lang="en-US" sz="4800" b="1">
                <a:solidFill>
                  <a:schemeClr val="bg1"/>
                </a:solidFill>
                <a:latin typeface="+mn-lt"/>
              </a:rPr>
              <a:t> di semua lingkungan </a:t>
            </a:r>
            <a:r>
              <a:rPr lang="en-US" sz="4800" b="1" smtClean="0">
                <a:solidFill>
                  <a:schemeClr val="bg1"/>
                </a:solidFill>
                <a:latin typeface="+mn-lt"/>
              </a:rPr>
              <a:t>jemaah </a:t>
            </a:r>
            <a:r>
              <a:rPr lang="en-US" sz="4800" b="1">
                <a:solidFill>
                  <a:schemeClr val="bg1"/>
                </a:solidFill>
                <a:latin typeface="+mn-lt"/>
              </a:rPr>
              <a:t>di </a:t>
            </a:r>
            <a:r>
              <a:rPr lang="en-US" sz="4800" b="1" err="1">
                <a:solidFill>
                  <a:schemeClr val="bg1"/>
                </a:solidFill>
                <a:latin typeface="+mn-lt"/>
              </a:rPr>
              <a:t>Kolose</a:t>
            </a:r>
            <a:r>
              <a:rPr lang="en-US" sz="4800" b="1">
                <a:solidFill>
                  <a:schemeClr val="bg1"/>
                </a:solidFill>
                <a:latin typeface="+mn-lt"/>
              </a:rPr>
              <a:t>.</a:t>
            </a:r>
            <a:endParaRPr lang="en-US" sz="4800" b="1">
              <a:solidFill>
                <a:schemeClr val="bg1"/>
              </a:solidFill>
              <a:latin typeface="+mn-lt"/>
              <a:ea typeface="+mn-ea"/>
            </a:endParaRPr>
          </a:p>
        </p:txBody>
      </p:sp>
    </p:spTree>
    <p:extLst>
      <p:ext uri="{BB962C8B-B14F-4D97-AF65-F5344CB8AC3E}">
        <p14:creationId xmlns:p14="http://schemas.microsoft.com/office/powerpoint/2010/main" val="41321621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Ayat-ayat</a:t>
            </a:r>
            <a:r>
              <a:rPr lang="en-US" sz="4800" b="1">
                <a:solidFill>
                  <a:schemeClr val="bg1"/>
                </a:solidFill>
                <a:latin typeface="+mn-lt"/>
              </a:rPr>
              <a:t> </a:t>
            </a:r>
            <a:r>
              <a:rPr lang="en-US" sz="4800" b="1" err="1">
                <a:solidFill>
                  <a:schemeClr val="bg1"/>
                </a:solidFill>
                <a:latin typeface="+mn-lt"/>
              </a:rPr>
              <a:t>utama</a:t>
            </a:r>
            <a:r>
              <a:rPr lang="en-US" sz="4800" b="1">
                <a:solidFill>
                  <a:schemeClr val="bg1"/>
                </a:solidFill>
                <a:latin typeface="+mn-lt"/>
              </a:rPr>
              <a:t> adalah </a:t>
            </a:r>
            <a:r>
              <a:rPr lang="en-US" sz="4800" b="1" err="1">
                <a:solidFill>
                  <a:schemeClr val="bg1"/>
                </a:solidFill>
                <a:latin typeface="+mn-lt"/>
              </a:rPr>
              <a:t>ayat</a:t>
            </a:r>
            <a:r>
              <a:rPr lang="en-US" sz="4800" b="1">
                <a:solidFill>
                  <a:schemeClr val="bg1"/>
                </a:solidFill>
                <a:latin typeface="+mn-lt"/>
              </a:rPr>
              <a:t> 2:9-10 (</a:t>
            </a:r>
            <a:r>
              <a:rPr lang="en-US" sz="4800" b="1" err="1">
                <a:solidFill>
                  <a:schemeClr val="bg1"/>
                </a:solidFill>
                <a:latin typeface="+mn-lt"/>
              </a:rPr>
              <a:t>Dialah</a:t>
            </a:r>
            <a:r>
              <a:rPr lang="en-US" sz="4800" b="1">
                <a:solidFill>
                  <a:schemeClr val="bg1"/>
                </a:solidFill>
                <a:latin typeface="+mn-lt"/>
              </a:rPr>
              <a:t> </a:t>
            </a:r>
            <a:r>
              <a:rPr lang="en-US" sz="4800" b="1" err="1">
                <a:solidFill>
                  <a:schemeClr val="bg1"/>
                </a:solidFill>
                <a:latin typeface="+mn-lt"/>
              </a:rPr>
              <a:t>kepala</a:t>
            </a:r>
            <a:r>
              <a:rPr lang="en-US" sz="4800" b="1">
                <a:solidFill>
                  <a:schemeClr val="bg1"/>
                </a:solidFill>
                <a:latin typeface="+mn-lt"/>
              </a:rPr>
              <a:t> semua pemerintah dan </a:t>
            </a:r>
            <a:r>
              <a:rPr lang="en-US" sz="4800" b="1" smtClean="0">
                <a:solidFill>
                  <a:schemeClr val="bg1"/>
                </a:solidFill>
                <a:latin typeface="+mn-lt"/>
              </a:rPr>
              <a:t>penguasa</a:t>
            </a:r>
            <a:r>
              <a:rPr lang="en-US" sz="4800" b="1">
                <a:solidFill>
                  <a:schemeClr val="bg1"/>
                </a:solidFill>
                <a:latin typeface="+mn-lt"/>
              </a:rPr>
              <a:t>) dan 3:1-2 (</a:t>
            </a:r>
            <a:r>
              <a:rPr lang="en-US" sz="4800" b="1" err="1">
                <a:solidFill>
                  <a:schemeClr val="bg1"/>
                </a:solidFill>
                <a:latin typeface="+mn-lt"/>
              </a:rPr>
              <a:t>Fikirlah</a:t>
            </a:r>
            <a:r>
              <a:rPr lang="en-US" sz="4800" b="1">
                <a:solidFill>
                  <a:schemeClr val="bg1"/>
                </a:solidFill>
                <a:latin typeface="+mn-lt"/>
              </a:rPr>
              <a:t> </a:t>
            </a:r>
            <a:r>
              <a:rPr lang="en-US" sz="4800" b="1" err="1">
                <a:solidFill>
                  <a:schemeClr val="bg1"/>
                </a:solidFill>
                <a:latin typeface="+mn-lt"/>
              </a:rPr>
              <a:t>perkara</a:t>
            </a:r>
            <a:r>
              <a:rPr lang="en-US" sz="4800" b="1">
                <a:solidFill>
                  <a:schemeClr val="bg1"/>
                </a:solidFill>
                <a:latin typeface="+mn-lt"/>
              </a:rPr>
              <a:t> yang di atas).</a:t>
            </a:r>
            <a:br>
              <a:rPr lang="en-US" sz="4800" b="1">
                <a:solidFill>
                  <a:schemeClr val="bg1"/>
                </a:solidFill>
                <a:latin typeface="+mn-lt"/>
              </a:rPr>
            </a:br>
            <a:r>
              <a:rPr lang="en-US" sz="4800" b="1" err="1">
                <a:solidFill>
                  <a:schemeClr val="bg1"/>
                </a:solidFill>
                <a:latin typeface="+mn-lt"/>
              </a:rPr>
              <a:t>Fasal</a:t>
            </a:r>
            <a:r>
              <a:rPr lang="en-US" sz="4800" b="1">
                <a:solidFill>
                  <a:schemeClr val="bg1"/>
                </a:solidFill>
                <a:latin typeface="+mn-lt"/>
              </a:rPr>
              <a:t> </a:t>
            </a:r>
            <a:r>
              <a:rPr lang="en-US" sz="4800" b="1" err="1">
                <a:solidFill>
                  <a:schemeClr val="bg1"/>
                </a:solidFill>
                <a:latin typeface="+mn-lt"/>
              </a:rPr>
              <a:t>intinya</a:t>
            </a:r>
            <a:r>
              <a:rPr lang="en-US" sz="4800" b="1">
                <a:solidFill>
                  <a:schemeClr val="bg1"/>
                </a:solidFill>
                <a:latin typeface="+mn-lt"/>
              </a:rPr>
              <a:t> adalah </a:t>
            </a:r>
            <a:r>
              <a:rPr lang="en-US" sz="4800" b="1" err="1">
                <a:solidFill>
                  <a:schemeClr val="bg1"/>
                </a:solidFill>
                <a:latin typeface="+mn-lt"/>
              </a:rPr>
              <a:t>fasal</a:t>
            </a:r>
            <a:r>
              <a:rPr lang="en-US" sz="4800" b="1">
                <a:solidFill>
                  <a:schemeClr val="bg1"/>
                </a:solidFill>
                <a:latin typeface="+mn-lt"/>
              </a:rPr>
              <a:t> 3 (</a:t>
            </a:r>
            <a:r>
              <a:rPr lang="en-US" sz="4800" b="1" err="1">
                <a:solidFill>
                  <a:schemeClr val="bg1"/>
                </a:solidFill>
                <a:latin typeface="+mn-lt"/>
              </a:rPr>
              <a:t>Perkara</a:t>
            </a:r>
            <a:r>
              <a:rPr lang="en-US" sz="4800" b="1">
                <a:solidFill>
                  <a:schemeClr val="bg1"/>
                </a:solidFill>
                <a:latin typeface="+mn-lt"/>
              </a:rPr>
              <a:t> yang di atas).</a:t>
            </a:r>
            <a:endParaRPr lang="en-US" sz="4800" b="1">
              <a:solidFill>
                <a:schemeClr val="bg1"/>
              </a:solidFill>
              <a:latin typeface="+mn-lt"/>
              <a:ea typeface="+mn-ea"/>
            </a:endParaRPr>
          </a:p>
        </p:txBody>
      </p:sp>
    </p:spTree>
    <p:extLst>
      <p:ext uri="{BB962C8B-B14F-4D97-AF65-F5344CB8AC3E}">
        <p14:creationId xmlns:p14="http://schemas.microsoft.com/office/powerpoint/2010/main" val="37515467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a:t>
            </a:r>
            <a:r>
              <a:rPr lang="en-US" sz="5333" b="1" err="1">
                <a:solidFill>
                  <a:srgbClr val="FFFF00"/>
                </a:solidFill>
              </a:rPr>
              <a:t>Kolose</a:t>
            </a:r>
            <a:r>
              <a:rPr lang="en-US" sz="5333" b="1">
                <a:solidFill>
                  <a:srgbClr val="FF0000"/>
                </a:solidFill>
              </a:rPr>
              <a:t/>
            </a:r>
            <a:br>
              <a:rPr lang="en-US" sz="5333" b="1">
                <a:solidFill>
                  <a:srgbClr val="FF0000"/>
                </a:solidFill>
              </a:rPr>
            </a:br>
            <a:r>
              <a:rPr lang="en-US" sz="4267" b="1">
                <a:solidFill>
                  <a:schemeClr val="bg1"/>
                </a:solidFill>
              </a:rPr>
              <a:t>Salam, </a:t>
            </a:r>
            <a:r>
              <a:rPr lang="en-US" sz="4267" b="1" err="1">
                <a:solidFill>
                  <a:schemeClr val="bg1"/>
                </a:solidFill>
              </a:rPr>
              <a:t>doa</a:t>
            </a:r>
            <a:r>
              <a:rPr lang="en-US" sz="4267" b="1">
                <a:solidFill>
                  <a:schemeClr val="bg1"/>
                </a:solidFill>
              </a:rPr>
              <a:t>, dan </a:t>
            </a:r>
            <a:r>
              <a:rPr lang="en-US" sz="4267" b="1" err="1">
                <a:solidFill>
                  <a:schemeClr val="bg1"/>
                </a:solidFill>
              </a:rPr>
              <a:t>pujian</a:t>
            </a:r>
            <a:r>
              <a:rPr lang="en-US" sz="4267" b="1">
                <a:solidFill>
                  <a:schemeClr val="bg1"/>
                </a:solidFill>
              </a:rPr>
              <a:t> kepada </a:t>
            </a:r>
            <a:r>
              <a:rPr lang="en-US" sz="4267" b="1" smtClean="0">
                <a:solidFill>
                  <a:schemeClr val="bg1"/>
                </a:solidFill>
              </a:rPr>
              <a:t>Kristus </a:t>
            </a:r>
            <a:r>
              <a:rPr lang="en-US" sz="4267" b="1">
                <a:solidFill>
                  <a:schemeClr val="bg1"/>
                </a:solidFill>
              </a:rPr>
              <a:t>(1:1-23)</a:t>
            </a:r>
            <a:br>
              <a:rPr lang="en-US" sz="4267" b="1">
                <a:solidFill>
                  <a:schemeClr val="bg1"/>
                </a:solidFill>
              </a:rPr>
            </a:br>
            <a:r>
              <a:rPr lang="en-US" sz="4267" b="1" err="1">
                <a:solidFill>
                  <a:schemeClr val="bg1"/>
                </a:solidFill>
              </a:rPr>
              <a:t>Pengajaran</a:t>
            </a:r>
            <a:r>
              <a:rPr lang="en-US" sz="4267" b="1">
                <a:solidFill>
                  <a:schemeClr val="bg1"/>
                </a:solidFill>
              </a:rPr>
              <a:t> tentang kebenaran Kristus (1:24-2:23) </a:t>
            </a:r>
            <a:br>
              <a:rPr lang="en-US" sz="4267" b="1">
                <a:solidFill>
                  <a:schemeClr val="bg1"/>
                </a:solidFill>
              </a:rPr>
            </a:br>
            <a:r>
              <a:rPr lang="en-US" sz="4267" b="1">
                <a:solidFill>
                  <a:schemeClr val="bg1"/>
                </a:solidFill>
              </a:rPr>
              <a:t>Hidup </a:t>
            </a:r>
            <a:r>
              <a:rPr lang="en-US" sz="4267" b="1" err="1">
                <a:solidFill>
                  <a:schemeClr val="bg1"/>
                </a:solidFill>
              </a:rPr>
              <a:t>Baru</a:t>
            </a:r>
            <a:r>
              <a:rPr lang="en-US" sz="4267" b="1">
                <a:solidFill>
                  <a:schemeClr val="bg1"/>
                </a:solidFill>
              </a:rPr>
              <a:t> dalam Kristus (3:1-4:6)</a:t>
            </a:r>
            <a:br>
              <a:rPr lang="en-US" sz="4267" b="1">
                <a:solidFill>
                  <a:schemeClr val="bg1"/>
                </a:solidFill>
              </a:rPr>
            </a:br>
            <a:r>
              <a:rPr lang="en-US" sz="4267" b="1">
                <a:solidFill>
                  <a:schemeClr val="bg1"/>
                </a:solidFill>
              </a:rPr>
              <a:t>Salam dan </a:t>
            </a:r>
            <a:r>
              <a:rPr lang="en-US" sz="4267" b="1" err="1">
                <a:solidFill>
                  <a:schemeClr val="bg1"/>
                </a:solidFill>
              </a:rPr>
              <a:t>nasihat</a:t>
            </a:r>
            <a:r>
              <a:rPr lang="en-US" sz="4267" b="1">
                <a:solidFill>
                  <a:schemeClr val="bg1"/>
                </a:solidFill>
              </a:rPr>
              <a:t> </a:t>
            </a:r>
            <a:r>
              <a:rPr lang="en-US" sz="4267" b="1" err="1">
                <a:solidFill>
                  <a:schemeClr val="bg1"/>
                </a:solidFill>
              </a:rPr>
              <a:t>terakhir</a:t>
            </a:r>
            <a:r>
              <a:rPr lang="en-US" sz="4267" b="1">
                <a:solidFill>
                  <a:schemeClr val="bg1"/>
                </a:solidFill>
              </a:rPr>
              <a:t> (4:7-18)</a:t>
            </a:r>
          </a:p>
        </p:txBody>
      </p:sp>
    </p:spTree>
    <p:extLst>
      <p:ext uri="{BB962C8B-B14F-4D97-AF65-F5344CB8AC3E}">
        <p14:creationId xmlns:p14="http://schemas.microsoft.com/office/powerpoint/2010/main" val="307510075"/>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1567</Words>
  <Application>Microsoft Office PowerPoint</Application>
  <PresentationFormat>와이드스크린</PresentationFormat>
  <Paragraphs>92</Paragraphs>
  <Slides>48</Slides>
  <Notes>2</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48</vt:i4>
      </vt:variant>
    </vt:vector>
  </HeadingPairs>
  <TitlesOfParts>
    <vt:vector size="53" baseType="lpstr">
      <vt:lpstr>Headline R</vt:lpstr>
      <vt:lpstr>맑은 고딕</vt:lpstr>
      <vt:lpstr>Arial</vt:lpstr>
      <vt:lpstr>Calibri</vt:lpstr>
      <vt:lpstr>2_Office 테마</vt:lpstr>
      <vt:lpstr>KELAS ONLINE SAM KL</vt:lpstr>
      <vt:lpstr>PowerPoint 프레젠테이션</vt:lpstr>
      <vt:lpstr>PowerPoint 프레젠테이션</vt:lpstr>
      <vt:lpstr>PowerPoint 프레젠테이션</vt:lpstr>
      <vt:lpstr>PowerPoint 프레젠테이션</vt:lpstr>
      <vt:lpstr>PowerPoint 프레젠테이션</vt:lpstr>
      <vt:lpstr>Efesus 2:14  Hal itu demikian kerana Kristus sendiri telah membawa kedamaian untuk kita dengan menjadikan orang Yahudi dan orang bukan Yahudi satu umat. Dengan kematian-Nya di kayu salib Kristus telah merobohkan tembok permusuhan yang memisahkan mereka. </vt:lpstr>
      <vt:lpstr>Tembok-Tembok Eksklusivisme : Semua tembok pembatas yang bernama kesukuan, bahasa, budaya, kebangsaan, status sosial, atau segala sesuatu yang serba eksklusif berhasil. Anggota keluarga dan anggota jemaat yang merasa tersingkirkan atau teralienasi. Sikap egoisme dan individualisme yang tenggelam dalam dunia maya.</vt:lpstr>
      <vt:lpstr>Di dalam Surat ini Rasul Paulus menasihati bahawa ketahuilah akan kedudukan jemaah dalam Kristus sebagai orang percaya. Ayat-ayat utamanya adalah 2:8-10 (orang diciptakan dalam Kristus Yesus untuk melakukan pekerjaan baik), 4:1-3 (berusahalah memelihara kesatuan Roh oleh ikatan damai sejahtera).</vt:lpstr>
      <vt:lpstr>Fasal intinya adalah fasal 6 (Perlengkapan senjata Allah). Walaupun orang Kristian telah menerima 'semua berkat rohani dari syurga dalam Kristus' (1: 3), Peperangan rohani dihadapi setiap hari oleh orang Kristian ketika masih di dunia.</vt:lpstr>
      <vt:lpstr>Fasal 6 dengan jelas menasihati bahawa bagaimana jemaah menbina “kekuatannya dengan menerima kekuatan daripada Tuhan” (6:10). Surat ini, bersama dengan surat Kolose, menekankan hakikat bahawa gereja adalah tubuh Kristus, dan Kristus adalah kepala jemaah itu (Surat Kolose).</vt:lpstr>
      <vt:lpstr>STRUKTUR SURAT Efesus Salam, berkat, dan doa (1:1-23) Kristus membawa kesatuan dan damai kepada umat Allah (2:1-3:21)</vt:lpstr>
      <vt:lpstr>Surat Filipi:  Semasa perjalanan pelayanan misi kedua, seorang Makedonia memohon, “Marilah datang ke Makedonia dan tolonglah kami!”(KPR 16:9) kepada rasul Paulus di Troas.  Pada waktu abad pertama, Daerah Makedonia juga dijajahi oleh Kekaisaran Roma. </vt:lpstr>
      <vt:lpstr>Di Kota Filipi, sebuah kota pertama di negeri Makedonia (KPR 16), mereka melayani penginjilan Lidia dan seisi rumahnya, seorang hamba perempuan dan keluarga ketua penjara. Semasa pelayanan Paulus dengan Sila dan Timotius di Filipi, mereka melayani penginjilan Lidia dan seisi rumahnya. </vt:lpstr>
      <vt:lpstr>Dan Paulus juga menyembuhkan seorang hamba perempuan yang dirasuk oleh roh jahat meramalkan peristiwa yang akan datang. Pemilik-pemiliknya mendakwa Paulus dan Sila sebab kekacauan di kota Filipi. Maka pegawai-pegawai kerajaan mengoyak pakaian Paulus dan Silas lalu menyuruh orang mencambuk mereka dan memasukkan mereka ke dalam penjara. </vt:lpstr>
      <vt:lpstr>Tetapi Paulus dan Silas tetap memberikan kesaksian iman dengan berdoa dan menyanyikan puji-pujian di dalam penjara. Kira-kira tengah malam, tiba-tiba berlaku gempa bumi, semua pintu penjara terbuka dan rantai yang membelenggu semua orang tahanan pun terlepas. Ketua penjara menyangka semua orang tahanan sudah lari.</vt:lpstr>
      <vt:lpstr>PowerPoint 프레젠테이션</vt:lpstr>
      <vt:lpstr>Ketua penjara dan keluarganya percaya kepada Yesus Kristus. Pegawai-pegawai di Filipi meminta mereka meninggalkan kota Filipi sebab takut kekacauan. Tetapi pada waktu perjalanan pelayanan misi yang Ketiga, Paulus menunjungi Filipi lagi (KPR 20:1, 6).</vt:lpstr>
      <vt:lpstr>Selepas perjalanan pelayanan Misi yang ketiga, jemaah di Filipi mendapat berita tentang Paulus dipenjarkan di Roma.  Maka jemaah di Filipi mengutus Epafroditus kepada Paulus di penjara Roma, memberikan bantuan kewangan (ekonomi, 4:18).</vt:lpstr>
      <vt:lpstr>Mereka membantu Paulus sekurang-kurangnya dua kali dengan cara sama ini (4:16). Pada waktu Epafroditus membantu Paulus di Roma, dia hampir mati kerana sakit di Roma dia cukup lama tinggal dengan Paulus sehingga jemaah di Filipi mendengar berita bahawa dia sakit.</vt:lpstr>
      <vt:lpstr>Seketika Epafroditus dipulih, Paulus mengirimkan surat Filipi kepada jemaah di Filipi melalui dia (2:25-30). Surat Filipi ini tidak ditulis kerana krisis daripada masalah-malsah gereja di Filipi.</vt:lpstr>
      <vt:lpstr>Surat ini berisi kasih dan perasaan tentang terima kasih Paulus kepada jemaah di Filipi, dan mengandungi menasihati mereka untuk menjalani kehidupan yang penuh kesatuan dengan jemaahnya, kekudusan, dan kegembiraan. Rasul Paulus menggunakan Perkataan “gembira” dengan bentuk Kata Nama dan dengan Keta Kerja 10 kali di dalam surat ini.</vt:lpstr>
      <vt:lpstr>Ajaran rasul Paulus sangat sederhana. Kesatuan dan Kegembiraan yang sejati dapat terjadi hanya di dalam Kristus. Pelayan-pelayan dalam gereja di Filipi tidak bersatu sebagai kedudukan mereka sendiri dan hal itu menghalang pengisytiharan kehidupan baru di dalam Kristus.</vt:lpstr>
      <vt:lpstr>Paulus menyedari masalah gereja di Filipi yang semakin menjauhkan kesatuan, maka Paulus berusaha membetulkan hal itu sebagai pencegahan sebelum keadaan jemaah di Filipi menjadi serius.</vt:lpstr>
      <vt:lpstr>Ayat-ayat utamanya adalah 1:21 (hidup ku mengabdi kepada Kristus), 4:12 (Aku mengetahui rahsianya untuk menghadapi berbagai-bagai keadaan). Fasal intinya adalah Fasal 2 (Hendaklah seperti sikap Kristus Yesus).</vt:lpstr>
      <vt:lpstr>Kebenaran terbesar dalam Perjanjian Baru adalah penyataan kerendahan hati Yesus Kristus, yang meninggalkan surga dan yang menjadi pelayan (2: 5).  Kata utama dalam surat ini adalah 'gembira' atau 'bersukacita', yang muncul 16 kali hanya dalam Fasal 4. </vt:lpstr>
      <vt:lpstr>Kata-kata kunci lain adalah 'hati' atau 'pemikiran' (10 kali) dan 'kegembiraan' (10 kali). </vt:lpstr>
      <vt:lpstr>STRUKTUR SURAT Filipi Salam dan ucapan syukur Paulus (1:1-11)  Hidup untuk Kristus (1:12-2:18) Kata-kata dorongan dan nasihat (2:19-4:9) Ucapan syukur dan salam terakhir (4:10-23).</vt:lpstr>
      <vt:lpstr>Surat Kolose:  Ciri Khas surat ini adalah salah satu pernyataan yang paling kualiti tinggi mengenai Kristologi. Mungkin Surat ini paling bertumpu pada Kristus dalam Alkitab. Surat Efesus dan Suarat Kolose ialah surat kembar.</vt:lpstr>
      <vt:lpstr>Kalau Surat Efesus dapat dinamakan "gereja Kristus", Kolose tentu saja dapat disebut "Kristus gereja". Ciri surat Efesus mengutamakan "tubuh", ciri surat Kolose mementingkan "kepala".</vt:lpstr>
      <vt:lpstr>Tujuan surat Kolose Paulus adalah untuk menunjukkan bahawa seorang Kristian yang ingin menjadi seperti Kristus, yang merupakan yang pertama dan paling utama dari semua perkara, mesti menunjukkan keunggulan dengan kehidupan orang Kristian.</vt:lpstr>
      <vt:lpstr>Jika orang Kristian mengetahui perbuatan-perbuatan Kristus dan percaya kepada Kristus dengan betul-betul, dia dapat mengatasi pengetahuan yang palsu dan kesesatan pandangan dunia (worldview).</vt:lpstr>
      <vt:lpstr>Orang percaya berakar pada Kristus. Dia hidup bersama-Nya. Dia tersembunyi di dalam-Nya. Dia diperlengkapi di dalam-Nya. Maka hal yang hidup tanpa Yesus Kristus sangat bercanggah dengan Orang percaya.</vt:lpstr>
      <vt:lpstr>Paulus tidak pernah mengunjungi Gereja di Kolose, dan gereja ini didirikan oleh Efabras dengan ternyata (1: 4-8, 2: 1). Dalam perjalanan pelayanan misi yang ketiga, Paulus menghabiskan hampir tiga tahun di Asia, bertumpu pada kumpulan di Tiranus di Efesus (KPR 19:9-10, 20:31).</vt:lpstr>
      <vt:lpstr>PowerPoint 프레젠테이션</vt:lpstr>
      <vt:lpstr>PowerPoint 프레젠테이션</vt:lpstr>
      <vt:lpstr>PowerPoint 프레젠테이션</vt:lpstr>
      <vt:lpstr>PowerPoint 프레젠테이션</vt:lpstr>
      <vt:lpstr>Selepas Efabras memberitakan Injil di kota-kota di Lembah Lycus (Laodikia dan Hielapois termasuk Kolose), dan bertahun-tahun kemudian, dia mengunjungi Paulus ketika dia berada dalam tahanan di Roma (4: 12-13, Filemon 23).</vt:lpstr>
      <vt:lpstr>Surat di Kolose ini dibawa oleh Tikhikus dan hamba Onesimus yang percaya kepada Yesus (4:7-9, Efesus 6:21, Filemon 10-12). Jemaah di Kolose terancam oleh falsafah pagan yang berkaitan dengan kekang diri (peratapan, menyeksa diri), memanggil arwah, Khurafat yang mendorong penyembahan berhala. </vt:lpstr>
      <vt:lpstr>Walaupun jemaah di Kolose belum menyerahkan diri (2:1-5) kepada Tuhan, orang kafir yang beransur-ansur mengancam di dalam antara gereja Kolose (1:21, 27, 2:13). Salah satu Bahaya di Kolose, seperti di Efesus, berwujud sinkretisme agama Yahudi-Yunani.  Yahudi : Hukum Taurat Yunani : kebejatan atau kerusakan moral</vt:lpstr>
      <vt:lpstr>Tema utama surat Kolose adalah bahawa dalam semua perkara, Kristus sangat ditinggikan dan kecukupan. Orang percaya dilengkapi dan tiada kekurangan hanya dalam Kristus.</vt:lpstr>
      <vt:lpstr>Kerana dalam Kristuslah berdiam secara jasmaniah seluruh kepenuhan ke-Allahan (2:9).  Dan juga kerana di dalam Kristuslah tersembunyi segala harta hikmat dan pengetahuan (2:3). </vt:lpstr>
      <vt:lpstr>Paulus ingin menyatakan watak yang sejati terhadap Kristus dan perbuatan-Nya supaya Paulus berusaha melawan orang kafir yang menghina Kristus. </vt:lpstr>
      <vt:lpstr>Paulus membandingkan kesalahan tentang rasionalisme yang menggoda(2:4-7; kata-kata yang indah), falsafah yang kosong(2:8-10; ajaran turun-temurun dan roh-roh dunia), ritualisme hukum(2: 11-17; hukum Taurat), mistikisme yang tidak sesuai, dan pertapaan yang tidak berguna(2:20-23) dengan kebenaran tentang Kristus. </vt:lpstr>
      <vt:lpstr>Bukan hanya untuk ajaran tetapi juga untuk tindakan praktikal, dia mengemukakan landasan dan kekuatan untuk kehidupan yang berubah di semua lingkungan jemaah di Kolose.</vt:lpstr>
      <vt:lpstr>Ayat-ayat utama adalah ayat 2:9-10 (Dialah kepala semua pemerintah dan penguasa) dan 3:1-2 (Fikirlah perkara yang di atas). Fasal intinya adalah fasal 3 (Perkara yang di atas).</vt:lpstr>
      <vt:lpstr>STRUKTUR SURAT Kolose Salam, doa, dan pujian kepada Kristus (1:1-23) Pengajaran tentang kebenaran Kristus (1:24-2:23)  Hidup Baru dalam Kristus (3:1-4:6) Salam dan nasihat terakhir (4:7-18)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KELAS ONLINE SAM KL</dc:title>
  <dc:creator>Yang Taegyun</dc:creator>
  <cp:lastModifiedBy>Yang Taegyun</cp:lastModifiedBy>
  <cp:revision>2</cp:revision>
  <dcterms:created xsi:type="dcterms:W3CDTF">2020-10-20T14:10:14Z</dcterms:created>
  <dcterms:modified xsi:type="dcterms:W3CDTF">2020-10-20T14:34:50Z</dcterms:modified>
</cp:coreProperties>
</file>