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411" r:id="rId3"/>
    <p:sldId id="418" r:id="rId4"/>
    <p:sldId id="285" r:id="rId5"/>
    <p:sldId id="346" r:id="rId6"/>
    <p:sldId id="348" r:id="rId7"/>
    <p:sldId id="410" r:id="rId8"/>
    <p:sldId id="407" r:id="rId9"/>
    <p:sldId id="408" r:id="rId10"/>
    <p:sldId id="409" r:id="rId11"/>
    <p:sldId id="286" r:id="rId12"/>
    <p:sldId id="364" r:id="rId13"/>
    <p:sldId id="414" r:id="rId14"/>
    <p:sldId id="415" r:id="rId15"/>
    <p:sldId id="416" r:id="rId16"/>
    <p:sldId id="419" r:id="rId17"/>
    <p:sldId id="417" r:id="rId18"/>
    <p:sldId id="421" r:id="rId19"/>
    <p:sldId id="422" r:id="rId20"/>
    <p:sldId id="420" r:id="rId21"/>
    <p:sldId id="423" r:id="rId22"/>
    <p:sldId id="336" r:id="rId23"/>
    <p:sldId id="354" r:id="rId24"/>
    <p:sldId id="430" r:id="rId25"/>
    <p:sldId id="356" r:id="rId26"/>
    <p:sldId id="353" r:id="rId27"/>
    <p:sldId id="355" r:id="rId28"/>
    <p:sldId id="360" r:id="rId29"/>
    <p:sldId id="361" r:id="rId30"/>
    <p:sldId id="370" r:id="rId31"/>
    <p:sldId id="362" r:id="rId32"/>
    <p:sldId id="363" r:id="rId33"/>
    <p:sldId id="365" r:id="rId34"/>
    <p:sldId id="412" r:id="rId35"/>
    <p:sldId id="366" r:id="rId36"/>
    <p:sldId id="367" r:id="rId37"/>
    <p:sldId id="369" r:id="rId38"/>
    <p:sldId id="375" r:id="rId39"/>
    <p:sldId id="376" r:id="rId40"/>
    <p:sldId id="382" r:id="rId41"/>
    <p:sldId id="372" r:id="rId42"/>
    <p:sldId id="398" r:id="rId43"/>
    <p:sldId id="424" r:id="rId44"/>
    <p:sldId id="432" r:id="rId45"/>
    <p:sldId id="373" r:id="rId46"/>
    <p:sldId id="374" r:id="rId47"/>
    <p:sldId id="377" r:id="rId48"/>
    <p:sldId id="429" r:id="rId49"/>
    <p:sldId id="371" r:id="rId50"/>
    <p:sldId id="402" r:id="rId51"/>
    <p:sldId id="403" r:id="rId52"/>
    <p:sldId id="404" r:id="rId53"/>
    <p:sldId id="405" r:id="rId54"/>
    <p:sldId id="406" r:id="rId55"/>
    <p:sldId id="425" r:id="rId56"/>
    <p:sldId id="426" r:id="rId57"/>
    <p:sldId id="427" r:id="rId58"/>
    <p:sldId id="42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5CC"/>
    <a:srgbClr val="1C1B23"/>
    <a:srgbClr val="161419"/>
    <a:srgbClr val="16151A"/>
    <a:srgbClr val="FFC000"/>
    <a:srgbClr val="A0E1FD"/>
    <a:srgbClr val="FF968C"/>
    <a:srgbClr val="A5D8F3"/>
    <a:srgbClr val="F9F9C7"/>
    <a:srgbClr val="A6D8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76309" autoAdjust="0"/>
  </p:normalViewPr>
  <p:slideViewPr>
    <p:cSldViewPr snapToGrid="0">
      <p:cViewPr varScale="1">
        <p:scale>
          <a:sx n="50" d="100"/>
          <a:sy n="50" d="100"/>
        </p:scale>
        <p:origin x="1344" y="3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theme" Target="theme/theme1.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CBE8A-3D5D-471C-8046-AF2F8517D8B1}" type="datetimeFigureOut">
              <a:rPr lang="en-US" smtClean="0"/>
              <a:t>6/24/2021</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17513-2516-4096-AECE-704830B0AB97}" type="slidenum">
              <a:rPr lang="en-US" smtClean="0"/>
              <a:t>‹#›</a:t>
            </a:fld>
            <a:endParaRPr lang="en-US"/>
          </a:p>
        </p:txBody>
      </p:sp>
    </p:spTree>
    <p:extLst>
      <p:ext uri="{BB962C8B-B14F-4D97-AF65-F5344CB8AC3E}">
        <p14:creationId xmlns:p14="http://schemas.microsoft.com/office/powerpoint/2010/main" val="186715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vehye</a:t>
            </a:r>
            <a:r>
              <a:rPr lang="en-US" baseline="0"/>
              <a:t> beraka : </a:t>
            </a:r>
            <a:r>
              <a:rPr lang="fi-FI" sz="1200" b="1" i="0" kern="1200">
                <a:solidFill>
                  <a:schemeClr val="tx1"/>
                </a:solidFill>
                <a:effectLst/>
                <a:latin typeface="+mn-lt"/>
                <a:ea typeface="+mn-ea"/>
                <a:cs typeface="+mn-cs"/>
              </a:rPr>
              <a:t>Kamu akan menjadi suatu keberkatan!</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65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0" i="0" kern="1200">
                <a:solidFill>
                  <a:schemeClr val="tx1"/>
                </a:solidFill>
                <a:effectLst/>
                <a:latin typeface="+mn-lt"/>
                <a:ea typeface="+mn-ea"/>
                <a:cs typeface="+mn-cs"/>
              </a:rPr>
              <a:t>Kej. 36:19-40</a:t>
            </a:r>
            <a:r>
              <a:rPr lang="en-US" sz="1200" b="0" i="0" kern="1200" baseline="0">
                <a:solidFill>
                  <a:schemeClr val="tx1"/>
                </a:solidFill>
                <a:effectLst/>
                <a:latin typeface="+mn-lt"/>
                <a:ea typeface="+mn-ea"/>
                <a:cs typeface="+mn-cs"/>
              </a:rPr>
              <a:t> – </a:t>
            </a:r>
            <a:r>
              <a:rPr lang="en-US" sz="1200" b="1" i="0" kern="1200">
                <a:solidFill>
                  <a:schemeClr val="tx1"/>
                </a:solidFill>
                <a:effectLst/>
                <a:latin typeface="+mn-lt"/>
                <a:ea typeface="+mn-ea"/>
                <a:cs typeface="+mn-cs"/>
              </a:rPr>
              <a:t>Kaum Hori, penduduk negeri itu, iaitu Lotan, Syobal, Zibeon, Ana, Disyon, Ezer, dan Disyan.</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3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‘akar : mandul</a:t>
            </a:r>
            <a:endParaRPr lang="en-US" sz="14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4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011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23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31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9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i="0" kern="1200" baseline="30000">
                <a:solidFill>
                  <a:schemeClr val="tx1"/>
                </a:solidFill>
                <a:effectLst/>
                <a:latin typeface="+mn-lt"/>
                <a:ea typeface="+mn-ea"/>
                <a:cs typeface="+mn-cs"/>
              </a:rPr>
              <a:t>10</a:t>
            </a:r>
            <a:r>
              <a:rPr lang="en-US" sz="1200" b="0" i="0" kern="1200">
                <a:solidFill>
                  <a:schemeClr val="tx1"/>
                </a:solidFill>
                <a:effectLst/>
                <a:latin typeface="+mn-lt"/>
                <a:ea typeface="+mn-ea"/>
                <a:cs typeface="+mn-cs"/>
              </a:rPr>
              <a:t>Maka berkatalah Sarah kepada Abraham, "Usirlah hamba perempuan itu bersama-sama anaknya, kerana anak hamba perempuan ini </a:t>
            </a:r>
            <a:r>
              <a:rPr lang="en-US" sz="1200" b="1" i="0" kern="1200">
                <a:solidFill>
                  <a:schemeClr val="tx1"/>
                </a:solidFill>
                <a:effectLst/>
                <a:latin typeface="+mn-lt"/>
                <a:ea typeface="+mn-ea"/>
                <a:cs typeface="+mn-cs"/>
              </a:rPr>
              <a:t>tidak boleh menjadi ahli waris bersama-sama anakku, Ishak</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Mat.</a:t>
            </a:r>
            <a:r>
              <a:rPr lang="en-US" sz="1200" b="0" i="0" kern="1200" baseline="0">
                <a:solidFill>
                  <a:schemeClr val="tx1"/>
                </a:solidFill>
                <a:effectLst/>
                <a:latin typeface="+mn-lt"/>
                <a:ea typeface="+mn-ea"/>
                <a:cs typeface="+mn-cs"/>
              </a:rPr>
              <a:t> 12:31; Mar. 3:29; Luk. 12:10.</a:t>
            </a:r>
          </a:p>
          <a:p>
            <a:r>
              <a:rPr lang="en-US" sz="1200" b="0" i="0" kern="1200">
                <a:solidFill>
                  <a:schemeClr val="tx1"/>
                </a:solidFill>
                <a:effectLst/>
                <a:latin typeface="+mn-lt"/>
                <a:ea typeface="+mn-ea"/>
                <a:cs typeface="+mn-cs"/>
              </a:rPr>
              <a:t>Mat.</a:t>
            </a:r>
            <a:r>
              <a:rPr lang="en-US" sz="1200" b="0" i="0" kern="1200" baseline="0">
                <a:solidFill>
                  <a:schemeClr val="tx1"/>
                </a:solidFill>
                <a:effectLst/>
                <a:latin typeface="+mn-lt"/>
                <a:ea typeface="+mn-ea"/>
                <a:cs typeface="+mn-cs"/>
              </a:rPr>
              <a:t> 12:31 – </a:t>
            </a:r>
            <a:r>
              <a:rPr lang="en-US" sz="1200" b="1" i="0" kern="1200" baseline="30000">
                <a:solidFill>
                  <a:schemeClr val="tx1"/>
                </a:solidFill>
                <a:effectLst/>
                <a:latin typeface="+mn-lt"/>
                <a:ea typeface="+mn-ea"/>
                <a:cs typeface="+mn-cs"/>
              </a:rPr>
              <a:t>31</a:t>
            </a:r>
            <a:r>
              <a:rPr lang="en-US" sz="1200" b="0" i="0" kern="1200">
                <a:solidFill>
                  <a:schemeClr val="tx1"/>
                </a:solidFill>
                <a:effectLst/>
                <a:latin typeface="+mn-lt"/>
                <a:ea typeface="+mn-ea"/>
                <a:cs typeface="+mn-cs"/>
              </a:rPr>
              <a:t>Ketahuilah: Orang yang berbuat dosa dan mengucapkan kata-kata kufur akan diampuni, tetapi mereka yang </a:t>
            </a:r>
            <a:r>
              <a:rPr lang="en-US" sz="1200" b="1" i="0" kern="1200">
                <a:solidFill>
                  <a:schemeClr val="tx1"/>
                </a:solidFill>
                <a:effectLst/>
                <a:latin typeface="+mn-lt"/>
                <a:ea typeface="+mn-ea"/>
                <a:cs typeface="+mn-cs"/>
              </a:rPr>
              <a:t>mengkufuri Roh Kudus </a:t>
            </a:r>
            <a:r>
              <a:rPr lang="en-US" sz="1200" b="0" i="0" kern="1200">
                <a:solidFill>
                  <a:schemeClr val="tx1"/>
                </a:solidFill>
                <a:effectLst/>
                <a:latin typeface="+mn-lt"/>
                <a:ea typeface="+mn-ea"/>
                <a:cs typeface="+mn-cs"/>
              </a:rPr>
              <a:t>tidak akan diampuni.</a:t>
            </a:r>
          </a:p>
          <a:p>
            <a:r>
              <a:rPr lang="en-US" sz="1200" b="0" i="0" kern="1200" baseline="0">
                <a:solidFill>
                  <a:schemeClr val="tx1"/>
                </a:solidFill>
                <a:effectLst/>
                <a:latin typeface="+mn-lt"/>
                <a:ea typeface="+mn-ea"/>
                <a:cs typeface="+mn-cs"/>
              </a:rPr>
              <a:t>Mar. 3:29 – </a:t>
            </a:r>
            <a:r>
              <a:rPr lang="en-US" sz="1200" b="1" i="0" kern="1200" baseline="30000">
                <a:solidFill>
                  <a:schemeClr val="tx1"/>
                </a:solidFill>
                <a:effectLst/>
                <a:latin typeface="+mn-lt"/>
                <a:ea typeface="+mn-ea"/>
                <a:cs typeface="+mn-cs"/>
              </a:rPr>
              <a:t>29</a:t>
            </a:r>
            <a:r>
              <a:rPr lang="en-US" sz="1200" b="0" i="0" kern="1200">
                <a:solidFill>
                  <a:schemeClr val="tx1"/>
                </a:solidFill>
                <a:effectLst/>
                <a:latin typeface="+mn-lt"/>
                <a:ea typeface="+mn-ea"/>
                <a:cs typeface="+mn-cs"/>
              </a:rPr>
              <a:t>Tetapi sesiapa yang </a:t>
            </a:r>
            <a:r>
              <a:rPr lang="en-US" sz="1200" b="1" i="0" kern="1200">
                <a:solidFill>
                  <a:schemeClr val="tx1"/>
                </a:solidFill>
                <a:effectLst/>
                <a:latin typeface="+mn-lt"/>
                <a:ea typeface="+mn-ea"/>
                <a:cs typeface="+mn-cs"/>
              </a:rPr>
              <a:t>mengkufuri Roh Kudus </a:t>
            </a:r>
            <a:r>
              <a:rPr lang="en-US" sz="1200" b="0" i="0" kern="1200">
                <a:solidFill>
                  <a:schemeClr val="tx1"/>
                </a:solidFill>
                <a:effectLst/>
                <a:latin typeface="+mn-lt"/>
                <a:ea typeface="+mn-ea"/>
                <a:cs typeface="+mn-cs"/>
              </a:rPr>
              <a:t>tidak akan diampuni; dia bersalah kerana berbuat dosa kekal.</a:t>
            </a:r>
          </a:p>
          <a:p>
            <a:r>
              <a:rPr lang="en-US" sz="1200" b="0" i="0" kern="1200" baseline="0">
                <a:solidFill>
                  <a:schemeClr val="tx1"/>
                </a:solidFill>
                <a:effectLst/>
                <a:latin typeface="+mn-lt"/>
                <a:ea typeface="+mn-ea"/>
                <a:cs typeface="+mn-cs"/>
              </a:rPr>
              <a:t>Luk. 12:10 – </a:t>
            </a:r>
            <a:r>
              <a:rPr lang="en-US" sz="1200" b="1" i="0" kern="1200" baseline="30000">
                <a:solidFill>
                  <a:schemeClr val="tx1"/>
                </a:solidFill>
                <a:effectLst/>
                <a:latin typeface="+mn-lt"/>
                <a:ea typeface="+mn-ea"/>
                <a:cs typeface="+mn-cs"/>
              </a:rPr>
              <a:t>10</a:t>
            </a:r>
            <a:r>
              <a:rPr lang="en-US" sz="1200" b="0" i="0" kern="1200">
                <a:solidFill>
                  <a:schemeClr val="tx1"/>
                </a:solidFill>
                <a:effectLst/>
                <a:latin typeface="+mn-lt"/>
                <a:ea typeface="+mn-ea"/>
                <a:cs typeface="+mn-cs"/>
              </a:rPr>
              <a:t>Sesiapa yang menentang Anak Manusia dengan kata-katanya dapat diampuni, tetapi mereka yang </a:t>
            </a:r>
            <a:r>
              <a:rPr lang="en-US" sz="1200" b="1" i="0" kern="1200">
                <a:solidFill>
                  <a:schemeClr val="tx1"/>
                </a:solidFill>
                <a:effectLst/>
                <a:latin typeface="+mn-lt"/>
                <a:ea typeface="+mn-ea"/>
                <a:cs typeface="+mn-cs"/>
              </a:rPr>
              <a:t>menghina Roh Kudus </a:t>
            </a:r>
            <a:r>
              <a:rPr lang="en-US" sz="1200" b="0" i="0" kern="1200">
                <a:solidFill>
                  <a:schemeClr val="tx1"/>
                </a:solidFill>
                <a:effectLst/>
                <a:latin typeface="+mn-lt"/>
                <a:ea typeface="+mn-ea"/>
                <a:cs typeface="+mn-cs"/>
              </a:rPr>
              <a:t>tidak dapat diampuni.</a:t>
            </a:r>
          </a:p>
          <a:p>
            <a:endParaRPr lang="en-US" sz="1200" b="0" i="0" kern="1200">
              <a:solidFill>
                <a:schemeClr val="tx1"/>
              </a:solidFill>
              <a:effectLst/>
              <a:latin typeface="+mn-lt"/>
              <a:ea typeface="+mn-ea"/>
              <a:cs typeface="+mn-cs"/>
            </a:endParaRPr>
          </a:p>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071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257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Keadaan Pendidikan Keluarga</a:t>
            </a:r>
            <a:r>
              <a:rPr lang="en-US" baseline="0"/>
              <a:t> di kota Sodom. </a:t>
            </a:r>
            <a:r>
              <a:rPr lang="sv-SE" baseline="0"/>
              <a:t>memeras fakir miskin dan menindas orang yang melarat, dirampas, </a:t>
            </a:r>
            <a:r>
              <a:rPr lang="en-US" sz="1200" b="0" i="0" kern="1200">
                <a:solidFill>
                  <a:schemeClr val="tx1"/>
                </a:solidFill>
                <a:effectLst/>
                <a:latin typeface="+mn-lt"/>
                <a:ea typeface="+mn-ea"/>
                <a:cs typeface="+mn-cs"/>
              </a:rPr>
              <a:t>tewas oleh pedang, bayi-bayi dihempaskan, dan perut kaum perempuan mereka yang mengandung dirobekkan.</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489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62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2</a:t>
            </a:fld>
            <a:endParaRPr lang="en-US"/>
          </a:p>
        </p:txBody>
      </p:sp>
    </p:spTree>
    <p:extLst>
      <p:ext uri="{BB962C8B-B14F-4D97-AF65-F5344CB8AC3E}">
        <p14:creationId xmlns:p14="http://schemas.microsoft.com/office/powerpoint/2010/main" val="281527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a:solidFill>
                  <a:srgbClr val="FFFF00"/>
                </a:solidFill>
                <a:latin typeface="+mn-lt"/>
                <a:ea typeface="+mn-ea"/>
                <a:cs typeface="+mn-cs"/>
              </a:rPr>
              <a:t>Kej. 26:2 – </a:t>
            </a:r>
            <a:r>
              <a:rPr lang="en-US" sz="1200" b="1" i="0" kern="1200" baseline="30000">
                <a:solidFill>
                  <a:schemeClr val="tx1"/>
                </a:solidFill>
                <a:effectLst/>
                <a:latin typeface="+mn-lt"/>
                <a:ea typeface="+mn-ea"/>
                <a:cs typeface="+mn-cs"/>
              </a:rPr>
              <a:t>2</a:t>
            </a:r>
            <a:r>
              <a:rPr lang="en-US" sz="1200" b="0" i="0" kern="1200">
                <a:solidFill>
                  <a:schemeClr val="tx1"/>
                </a:solidFill>
                <a:effectLst/>
                <a:latin typeface="+mn-lt"/>
                <a:ea typeface="+mn-ea"/>
                <a:cs typeface="+mn-cs"/>
              </a:rPr>
              <a:t>Lalu </a:t>
            </a:r>
            <a:r>
              <a:rPr lang="en-US" sz="1200" b="1" i="0" kern="1200">
                <a:solidFill>
                  <a:schemeClr val="tx1"/>
                </a:solidFill>
                <a:effectLst/>
                <a:latin typeface="+mn-lt"/>
                <a:ea typeface="+mn-ea"/>
                <a:cs typeface="+mn-cs"/>
              </a:rPr>
              <a:t>Tuhan</a:t>
            </a:r>
            <a:r>
              <a:rPr lang="en-US" sz="1200" b="0" i="0" kern="1200">
                <a:solidFill>
                  <a:schemeClr val="tx1"/>
                </a:solidFill>
                <a:effectLst/>
                <a:latin typeface="+mn-lt"/>
                <a:ea typeface="+mn-ea"/>
                <a:cs typeface="+mn-cs"/>
              </a:rPr>
              <a:t> menampakkan diri kepadanya dan berfirman, "</a:t>
            </a:r>
            <a:r>
              <a:rPr lang="en-US" sz="1200" b="1" i="0" kern="1200">
                <a:solidFill>
                  <a:schemeClr val="tx1"/>
                </a:solidFill>
                <a:effectLst/>
                <a:latin typeface="+mn-lt"/>
                <a:ea typeface="+mn-ea"/>
                <a:cs typeface="+mn-cs"/>
              </a:rPr>
              <a:t>Jangan pergi ke Mesir. </a:t>
            </a:r>
            <a:r>
              <a:rPr lang="en-US" sz="1200" b="0" i="0" kern="1200">
                <a:solidFill>
                  <a:schemeClr val="tx1"/>
                </a:solidFill>
                <a:effectLst/>
                <a:latin typeface="+mn-lt"/>
                <a:ea typeface="+mn-ea"/>
                <a:cs typeface="+mn-cs"/>
              </a:rPr>
              <a:t>Tinggallah di </a:t>
            </a:r>
            <a:r>
              <a:rPr lang="en-US" sz="1200" b="1" i="0" kern="1200">
                <a:solidFill>
                  <a:schemeClr val="tx1"/>
                </a:solidFill>
                <a:effectLst/>
                <a:latin typeface="+mn-lt"/>
                <a:ea typeface="+mn-ea"/>
                <a:cs typeface="+mn-cs"/>
              </a:rPr>
              <a:t>negeri </a:t>
            </a:r>
            <a:r>
              <a:rPr lang="en-US" sz="1200" b="0" i="0" kern="1200">
                <a:solidFill>
                  <a:schemeClr val="tx1"/>
                </a:solidFill>
                <a:effectLst/>
                <a:latin typeface="+mn-lt"/>
                <a:ea typeface="+mn-ea"/>
                <a:cs typeface="+mn-cs"/>
              </a:rPr>
              <a:t>yang akan Kuberitahu kepadamu.</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493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Negeb</a:t>
            </a:r>
          </a:p>
        </p:txBody>
      </p:sp>
      <p:sp>
        <p:nvSpPr>
          <p:cNvPr id="4" name="슬라이드 번호 개체 틀 3"/>
          <p:cNvSpPr>
            <a:spLocks noGrp="1"/>
          </p:cNvSpPr>
          <p:nvPr>
            <p:ph type="sldNum" sz="quarter" idx="10"/>
          </p:nvPr>
        </p:nvSpPr>
        <p:spPr/>
        <p:txBody>
          <a:bodyPr/>
          <a:lstStyle/>
          <a:p>
            <a:fld id="{FD317513-2516-4096-AECE-704830B0AB97}" type="slidenum">
              <a:rPr lang="en-US" smtClean="0"/>
              <a:t>23</a:t>
            </a:fld>
            <a:endParaRPr lang="en-US"/>
          </a:p>
        </p:txBody>
      </p:sp>
    </p:spTree>
    <p:extLst>
      <p:ext uri="{BB962C8B-B14F-4D97-AF65-F5344CB8AC3E}">
        <p14:creationId xmlns:p14="http://schemas.microsoft.com/office/powerpoint/2010/main" val="505400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be‘er : Perigi; </a:t>
            </a:r>
            <a:r>
              <a:rPr lang="he-IL" sz="1200" b="0" i="0" kern="1200">
                <a:solidFill>
                  <a:schemeClr val="tx1"/>
                </a:solidFill>
                <a:effectLst/>
                <a:latin typeface="+mn-lt"/>
                <a:ea typeface="+mn-ea"/>
                <a:cs typeface="+mn-cs"/>
              </a:rPr>
              <a:t>בְּאֵרֹ֣ת</a:t>
            </a:r>
            <a:r>
              <a:rPr lang="en-US" sz="1200" b="0" i="0" kern="1200">
                <a:solidFill>
                  <a:schemeClr val="tx1"/>
                </a:solidFill>
                <a:effectLst/>
                <a:latin typeface="+mn-lt"/>
                <a:ea typeface="+mn-ea"/>
                <a:cs typeface="+mn-cs"/>
              </a:rPr>
              <a:t> [be’erot] : perigi-perigi</a:t>
            </a:r>
            <a:endParaRPr lang="en-US" sz="14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91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a:solidFill>
                  <a:srgbClr val="FFFF00"/>
                </a:solidFill>
                <a:latin typeface="+mn-lt"/>
                <a:ea typeface="+mn-ea"/>
                <a:cs typeface="+mn-cs"/>
              </a:rPr>
              <a:t>Kej. 26:19 – </a:t>
            </a:r>
            <a:r>
              <a:rPr lang="en-US" sz="1200" b="1" i="0" kern="1200" baseline="30000">
                <a:solidFill>
                  <a:schemeClr val="tx1"/>
                </a:solidFill>
                <a:effectLst/>
                <a:latin typeface="+mn-lt"/>
                <a:ea typeface="+mn-ea"/>
                <a:cs typeface="+mn-cs"/>
              </a:rPr>
              <a:t>19</a:t>
            </a:r>
            <a:r>
              <a:rPr lang="en-US" sz="1200" b="0" i="0" kern="1200">
                <a:solidFill>
                  <a:schemeClr val="tx1"/>
                </a:solidFill>
                <a:effectLst/>
                <a:latin typeface="+mn-lt"/>
                <a:ea typeface="+mn-ea"/>
                <a:cs typeface="+mn-cs"/>
              </a:rPr>
              <a:t>Akan tetapi, ketika hamba-hamba Ishak menggali lembah itu dan mendapati di sana sebuah </a:t>
            </a:r>
            <a:r>
              <a:rPr lang="en-US" sz="1200" b="1" i="0" kern="1200">
                <a:solidFill>
                  <a:schemeClr val="tx1"/>
                </a:solidFill>
                <a:effectLst/>
                <a:latin typeface="+mn-lt"/>
                <a:ea typeface="+mn-ea"/>
                <a:cs typeface="+mn-cs"/>
              </a:rPr>
              <a:t>mata air </a:t>
            </a:r>
            <a:r>
              <a:rPr lang="en-US" sz="1200" b="0" i="0" kern="1200">
                <a:solidFill>
                  <a:schemeClr val="tx1"/>
                </a:solidFill>
                <a:effectLst/>
                <a:latin typeface="+mn-lt"/>
                <a:ea typeface="+mn-ea"/>
                <a:cs typeface="+mn-cs"/>
              </a:rPr>
              <a:t>yang membuak-buak airnya, </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830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Toleransi Ishak bukan dari kebudayaan, sopan santun, akhlak, sifat tetapi dari kepercayaan dalam perjanjian-Nya.</a:t>
            </a:r>
          </a:p>
        </p:txBody>
      </p:sp>
      <p:sp>
        <p:nvSpPr>
          <p:cNvPr id="4" name="슬라이드 번호 개체 틀 3"/>
          <p:cNvSpPr>
            <a:spLocks noGrp="1"/>
          </p:cNvSpPr>
          <p:nvPr>
            <p:ph type="sldNum" sz="quarter" idx="10"/>
          </p:nvPr>
        </p:nvSpPr>
        <p:spPr/>
        <p:txBody>
          <a:bodyPr/>
          <a:lstStyle/>
          <a:p>
            <a:fld id="{FD317513-2516-4096-AECE-704830B0AB97}" type="slidenum">
              <a:rPr lang="en-US" smtClean="0"/>
              <a:t>26</a:t>
            </a:fld>
            <a:endParaRPr lang="en-US"/>
          </a:p>
        </p:txBody>
      </p:sp>
    </p:spTree>
    <p:extLst>
      <p:ext uri="{BB962C8B-B14F-4D97-AF65-F5344CB8AC3E}">
        <p14:creationId xmlns:p14="http://schemas.microsoft.com/office/powerpoint/2010/main" val="2934781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886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a:t>Komuniti nyawa</a:t>
            </a:r>
          </a:p>
          <a:p>
            <a:r>
              <a:rPr lang="en-US"/>
              <a:t>Kel. 24:11 – 70 Penatua </a:t>
            </a:r>
            <a:r>
              <a:rPr lang="sv-SE" sz="1200" b="1" i="0" kern="1200" baseline="30000">
                <a:solidFill>
                  <a:schemeClr val="tx1"/>
                </a:solidFill>
                <a:effectLst/>
                <a:latin typeface="+mn-lt"/>
                <a:ea typeface="+mn-ea"/>
                <a:cs typeface="+mn-cs"/>
              </a:rPr>
              <a:t>11</a:t>
            </a:r>
            <a:r>
              <a:rPr lang="sv-SE" sz="1200" b="0" i="0" kern="1200">
                <a:solidFill>
                  <a:schemeClr val="tx1"/>
                </a:solidFill>
                <a:effectLst/>
                <a:latin typeface="+mn-lt"/>
                <a:ea typeface="+mn-ea"/>
                <a:cs typeface="+mn-cs"/>
              </a:rPr>
              <a:t>Namun begitu, Allah tidak membinasakan para pemuka orang Israel itu. Setelah mereka memandang Allah, </a:t>
            </a:r>
            <a:r>
              <a:rPr lang="sv-SE" sz="1200" b="1" i="0" kern="1200">
                <a:solidFill>
                  <a:schemeClr val="tx1"/>
                </a:solidFill>
                <a:effectLst/>
                <a:latin typeface="+mn-lt"/>
                <a:ea typeface="+mn-ea"/>
                <a:cs typeface="+mn-cs"/>
              </a:rPr>
              <a:t>mereka pun makan dan minum.</a:t>
            </a:r>
            <a:endParaRPr lang="en-US" b="1"/>
          </a:p>
          <a:p>
            <a:r>
              <a:rPr lang="en-US"/>
              <a:t>Luk 19:5 – Aku harus menumpang di rumahmu.</a:t>
            </a:r>
          </a:p>
          <a:p>
            <a:r>
              <a:rPr lang="en-US"/>
              <a:t>Mat 22:2 – </a:t>
            </a:r>
            <a:r>
              <a:rPr lang="en-US" sz="1200" b="1" i="0" kern="1200" baseline="30000">
                <a:solidFill>
                  <a:schemeClr val="tx1"/>
                </a:solidFill>
                <a:effectLst/>
                <a:latin typeface="+mn-lt"/>
                <a:ea typeface="+mn-ea"/>
                <a:cs typeface="+mn-cs"/>
              </a:rPr>
              <a:t>2</a:t>
            </a:r>
            <a:r>
              <a:rPr lang="en-US" sz="1200" b="0" i="0" kern="1200">
                <a:solidFill>
                  <a:schemeClr val="tx1"/>
                </a:solidFill>
                <a:effectLst/>
                <a:latin typeface="+mn-lt"/>
                <a:ea typeface="+mn-ea"/>
                <a:cs typeface="+mn-cs"/>
              </a:rPr>
              <a:t>Dia berkata, "Kerajaan syurga seperti ibarat ini. Seorang raja mengadakan </a:t>
            </a:r>
            <a:r>
              <a:rPr lang="en-US" sz="1200" b="1" i="0" kern="1200">
                <a:solidFill>
                  <a:schemeClr val="tx1"/>
                </a:solidFill>
                <a:effectLst/>
                <a:latin typeface="+mn-lt"/>
                <a:ea typeface="+mn-ea"/>
                <a:cs typeface="+mn-cs"/>
              </a:rPr>
              <a:t>majlis perkahwinan untuk anaknya</a:t>
            </a:r>
            <a:r>
              <a:rPr lang="en-US" sz="1200" b="0" i="0" kern="1200">
                <a:solidFill>
                  <a:schemeClr val="tx1"/>
                </a:solidFill>
                <a:effectLst/>
                <a:latin typeface="+mn-lt"/>
                <a:ea typeface="+mn-ea"/>
                <a:cs typeface="+mn-cs"/>
              </a:rPr>
              <a:t>.</a:t>
            </a:r>
            <a:endParaRPr lang="en-US"/>
          </a:p>
          <a:p>
            <a:r>
              <a:rPr lang="en-US"/>
              <a:t>Wahyu 3:20 – </a:t>
            </a:r>
            <a:r>
              <a:rPr lang="en-US" sz="1200" b="1" i="0" kern="1200" baseline="30000">
                <a:solidFill>
                  <a:schemeClr val="tx1"/>
                </a:solidFill>
                <a:effectLst/>
                <a:latin typeface="+mn-lt"/>
                <a:ea typeface="+mn-ea"/>
                <a:cs typeface="+mn-cs"/>
              </a:rPr>
              <a:t>20</a:t>
            </a:r>
            <a:r>
              <a:rPr lang="en-US" sz="1200" b="0" i="0" kern="1200">
                <a:solidFill>
                  <a:schemeClr val="tx1"/>
                </a:solidFill>
                <a:effectLst/>
                <a:latin typeface="+mn-lt"/>
                <a:ea typeface="+mn-ea"/>
                <a:cs typeface="+mn-cs"/>
              </a:rPr>
              <a:t>Dengarlah! Aku berdiri di hadapan pintu sambil mengetuk. Jika seseorang mendengar suara-Ku dan membuka pintu, Aku akan masuk ke rumahnya. </a:t>
            </a:r>
            <a:r>
              <a:rPr lang="en-US" sz="1200" b="1" i="0" kern="1200">
                <a:solidFill>
                  <a:schemeClr val="tx1"/>
                </a:solidFill>
                <a:effectLst/>
                <a:latin typeface="+mn-lt"/>
                <a:ea typeface="+mn-ea"/>
                <a:cs typeface="+mn-cs"/>
              </a:rPr>
              <a:t>Aku akan makan bersamanya dan dia bersama-Ku</a:t>
            </a:r>
            <a:r>
              <a:rPr lang="en-US" sz="1200" b="0" i="0" kern="1200">
                <a:solidFill>
                  <a:schemeClr val="tx1"/>
                </a:solidFill>
                <a:effectLst/>
                <a:latin typeface="+mn-lt"/>
                <a:ea typeface="+mn-ea"/>
                <a:cs typeface="+mn-cs"/>
              </a:rPr>
              <a:t>. </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383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a:solidFill>
                  <a:srgbClr val="FFFF00"/>
                </a:solidFill>
                <a:latin typeface="+mn-lt"/>
                <a:ea typeface="+mn-ea"/>
                <a:cs typeface="+mn-cs"/>
              </a:rPr>
              <a:t>Kej. 15:16 –</a:t>
            </a:r>
            <a:r>
              <a:rPr lang="en-US" sz="1200" b="1" baseline="0">
                <a:solidFill>
                  <a:srgbClr val="FFFF00"/>
                </a:solidFill>
                <a:latin typeface="+mn-lt"/>
                <a:ea typeface="+mn-ea"/>
                <a:cs typeface="+mn-cs"/>
              </a:rPr>
              <a:t> </a:t>
            </a:r>
            <a:r>
              <a:rPr lang="en-US" sz="1200" b="1" baseline="30000">
                <a:solidFill>
                  <a:schemeClr val="bg1"/>
                </a:solidFill>
                <a:latin typeface="+mn-lt"/>
              </a:rPr>
              <a:t>16</a:t>
            </a:r>
            <a:r>
              <a:rPr lang="en-US"/>
              <a:t>Keturunan yang keempat akan kembali ke sini, kerana kejahatan orang Amori belum mencapai tahap puncaknya."</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992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648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91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378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a:solidFill>
                  <a:schemeClr val="bg1"/>
                </a:solidFill>
                <a:latin typeface="+mn-lt"/>
                <a:ea typeface="+mn-ea"/>
                <a:cs typeface="+mn-cs"/>
              </a:rPr>
              <a:t>Yos. 1:4 – </a:t>
            </a:r>
            <a:r>
              <a:rPr lang="en-US" sz="1200" b="1" i="0" kern="1200" baseline="30000">
                <a:solidFill>
                  <a:schemeClr val="tx1"/>
                </a:solidFill>
                <a:effectLst/>
                <a:latin typeface="+mn-lt"/>
                <a:ea typeface="+mn-ea"/>
                <a:cs typeface="+mn-cs"/>
              </a:rPr>
              <a:t>4</a:t>
            </a:r>
            <a:r>
              <a:rPr lang="en-US" sz="1200" b="0" i="0" kern="1200">
                <a:solidFill>
                  <a:schemeClr val="tx1"/>
                </a:solidFill>
                <a:effectLst/>
                <a:latin typeface="+mn-lt"/>
                <a:ea typeface="+mn-ea"/>
                <a:cs typeface="+mn-cs"/>
              </a:rPr>
              <a:t>Daerahmu akan terbentang dari gurun dan dari Gunung Lebanon ini sampai sungai besar, iaitu </a:t>
            </a:r>
            <a:r>
              <a:rPr lang="en-US"/>
              <a:t>Sungai Efrat – seluruh negeri orang Het – sampai Laut Besar, di arah matahari terbenam.</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29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barak : keberkatan</a:t>
            </a:r>
            <a:endParaRPr lang="en-US" sz="14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348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a:solidFill>
                  <a:schemeClr val="bg1"/>
                </a:solidFill>
                <a:latin typeface="+mn-lt"/>
                <a:ea typeface="+mn-ea"/>
                <a:cs typeface="+mn-cs"/>
              </a:rPr>
              <a:t>Kej. 27:27-29 – </a:t>
            </a:r>
          </a:p>
          <a:p>
            <a:r>
              <a:rPr lang="fi-FI" sz="1200" b="1">
                <a:solidFill>
                  <a:schemeClr val="bg1"/>
                </a:solidFill>
                <a:latin typeface="+mn-lt"/>
                <a:ea typeface="+mn-ea"/>
                <a:cs typeface="+mn-cs"/>
              </a:rPr>
              <a:t>Ribka membantu Yakub untuk Ishak memberktinya.</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837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a:solidFill>
                  <a:srgbClr val="FFFF00"/>
                </a:solidFill>
                <a:latin typeface="+mn-lt"/>
                <a:ea typeface="+mn-ea"/>
                <a:cs typeface="+mn-cs"/>
              </a:rPr>
              <a:t>Kej. 28:1 – 1 .... </a:t>
            </a:r>
            <a:r>
              <a:rPr lang="fi-FI" b="0" i="0">
                <a:solidFill>
                  <a:srgbClr val="333333"/>
                </a:solidFill>
                <a:effectLst/>
                <a:latin typeface="Georgia" panose="02040502050405020303" pitchFamily="18" charset="0"/>
              </a:rPr>
              <a:t>"</a:t>
            </a:r>
            <a:r>
              <a:rPr lang="fi-FI" b="1" i="0">
                <a:solidFill>
                  <a:srgbClr val="333333"/>
                </a:solidFill>
                <a:effectLst/>
                <a:latin typeface="Georgia" panose="02040502050405020303" pitchFamily="18" charset="0"/>
              </a:rPr>
              <a:t>Kamu tidak boleh memperisteri mana-mana antara wanita Kanaan.</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1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926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46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955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paddena ‘aram : Perjalanan Aram</a:t>
            </a:r>
            <a:r>
              <a:rPr lang="en-US" baseline="0"/>
              <a:t> selama 20 tahun</a:t>
            </a:r>
          </a:p>
          <a:p>
            <a:r>
              <a:rPr lang="he-IL" sz="9600" b="1">
                <a:solidFill>
                  <a:srgbClr val="FFFF00"/>
                </a:solidFill>
                <a:latin typeface="Times New Roman" panose="02020603050405020304" pitchFamily="18" charset="0"/>
                <a:ea typeface="+mn-ea"/>
              </a:rPr>
              <a:t>אֲרָ֔ם</a:t>
            </a:r>
            <a:r>
              <a:rPr lang="en-US" sz="9600" b="1">
                <a:solidFill>
                  <a:srgbClr val="FFFF00"/>
                </a:solidFill>
                <a:latin typeface="Times New Roman" panose="02020603050405020304" pitchFamily="18" charset="0"/>
                <a:ea typeface="+mn-ea"/>
              </a:rPr>
              <a:t> [aram]</a:t>
            </a:r>
            <a:r>
              <a:rPr lang="en-US" sz="9600" b="1" baseline="0">
                <a:solidFill>
                  <a:srgbClr val="FFFF00"/>
                </a:solidFill>
                <a:latin typeface="Times New Roman" panose="02020603050405020304" pitchFamily="18" charset="0"/>
                <a:ea typeface="+mn-ea"/>
              </a:rPr>
              <a:t> bererti padang yang luas / besar.</a:t>
            </a:r>
            <a:endParaRPr lang="en-US" sz="14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264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Kej 28:10-12 – </a:t>
            </a:r>
            <a:r>
              <a:rPr lang="en-US" sz="1200" b="1" i="0" kern="1200" baseline="30000">
                <a:solidFill>
                  <a:schemeClr val="tx1"/>
                </a:solidFill>
                <a:effectLst/>
                <a:latin typeface="+mn-lt"/>
                <a:ea typeface="+mn-ea"/>
                <a:cs typeface="+mn-cs"/>
              </a:rPr>
              <a:t>10</a:t>
            </a:r>
            <a:r>
              <a:rPr lang="en-US" sz="1200" b="0" i="0" kern="1200">
                <a:solidFill>
                  <a:schemeClr val="tx1"/>
                </a:solidFill>
                <a:effectLst/>
                <a:latin typeface="+mn-lt"/>
                <a:ea typeface="+mn-ea"/>
                <a:cs typeface="+mn-cs"/>
              </a:rPr>
              <a:t>Yakub meninggalkan Bersyeba dan pergi ke Haran. </a:t>
            </a:r>
            <a:r>
              <a:rPr lang="en-US" sz="1200" b="1" i="0" kern="1200" baseline="30000">
                <a:solidFill>
                  <a:schemeClr val="tx1"/>
                </a:solidFill>
                <a:effectLst/>
                <a:latin typeface="+mn-lt"/>
                <a:ea typeface="+mn-ea"/>
                <a:cs typeface="+mn-cs"/>
              </a:rPr>
              <a:t>11</a:t>
            </a:r>
            <a:r>
              <a:rPr lang="en-US" sz="1200" b="0" i="0" kern="1200">
                <a:solidFill>
                  <a:schemeClr val="tx1"/>
                </a:solidFill>
                <a:effectLst/>
                <a:latin typeface="+mn-lt"/>
                <a:ea typeface="+mn-ea"/>
                <a:cs typeface="+mn-cs"/>
              </a:rPr>
              <a:t>Sampailah dia di suatu tempat dan lantaran matahari sudah terbenam, bermalamlah dia di situ. Dia mengambil sebuah batu yang berada di situ untuk dijadikan bantal lalu berbaringlah dia di situ. </a:t>
            </a:r>
            <a:r>
              <a:rPr lang="en-US" sz="1200" b="1" i="0" kern="1200" baseline="30000">
                <a:solidFill>
                  <a:schemeClr val="tx1"/>
                </a:solidFill>
                <a:effectLst/>
                <a:latin typeface="+mn-lt"/>
                <a:ea typeface="+mn-ea"/>
                <a:cs typeface="+mn-cs"/>
              </a:rPr>
              <a:t>12</a:t>
            </a:r>
            <a:r>
              <a:rPr lang="en-US" sz="1200" b="0" i="0" kern="1200">
                <a:solidFill>
                  <a:schemeClr val="tx1"/>
                </a:solidFill>
                <a:effectLst/>
                <a:latin typeface="+mn-lt"/>
                <a:ea typeface="+mn-ea"/>
                <a:cs typeface="+mn-cs"/>
              </a:rPr>
              <a:t>Dia pun bermimpi bahawa dia ternampak </a:t>
            </a:r>
            <a:r>
              <a:rPr lang="en-US" sz="1200" b="1" i="0" kern="1200">
                <a:solidFill>
                  <a:schemeClr val="tx1"/>
                </a:solidFill>
                <a:effectLst/>
                <a:latin typeface="+mn-lt"/>
                <a:ea typeface="+mn-ea"/>
                <a:cs typeface="+mn-cs"/>
              </a:rPr>
              <a:t>sebuah tangga yang terdiri di bumi </a:t>
            </a:r>
            <a:r>
              <a:rPr lang="en-US" sz="1200" b="0" i="0" kern="1200">
                <a:solidFill>
                  <a:schemeClr val="tx1"/>
                </a:solidFill>
                <a:effectLst/>
                <a:latin typeface="+mn-lt"/>
                <a:ea typeface="+mn-ea"/>
                <a:cs typeface="+mn-cs"/>
              </a:rPr>
              <a:t>dengan bahagian puncaknya sampai ke langit. Para malaikat Allah turun naik di tangga itu.</a:t>
            </a:r>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41</a:t>
            </a:fld>
            <a:endParaRPr lang="en-US"/>
          </a:p>
        </p:txBody>
      </p:sp>
    </p:spTree>
    <p:extLst>
      <p:ext uri="{BB962C8B-B14F-4D97-AF65-F5344CB8AC3E}">
        <p14:creationId xmlns:p14="http://schemas.microsoft.com/office/powerpoint/2010/main" val="1416543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a:t>bet-’el : betel</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58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Menurut Kej. 25, Kej. 36, Salasliah Iamael dan</a:t>
            </a:r>
            <a:r>
              <a:rPr lang="en-US" baseline="0"/>
              <a:t> salasilah Esau menyatakan Proses pembentukan </a:t>
            </a:r>
            <a:r>
              <a:rPr lang="en-US"/>
              <a:t>Kerajaan-kerajaan di sekeliling </a:t>
            </a:r>
            <a:r>
              <a:rPr lang="en-US" baseline="0"/>
              <a:t>Kanaan </a:t>
            </a:r>
            <a:r>
              <a:rPr lang="en-US"/>
              <a:t>Di Kawasan Timur Tengah</a:t>
            </a:r>
            <a:r>
              <a:rPr lang="en-US" baseline="0"/>
              <a:t>.</a:t>
            </a:r>
            <a:endParaRPr lang="en-US"/>
          </a:p>
          <a:p>
            <a:endParaRPr lang="en-US" sz="1200" b="1">
              <a:solidFill>
                <a:srgbClr val="FFFF00"/>
              </a:solidFill>
              <a:latin typeface="+mn-lt"/>
              <a:ea typeface="+mn-ea"/>
              <a:cs typeface="+mn-cs"/>
            </a:endParaRPr>
          </a:p>
          <a:p>
            <a:r>
              <a:rPr lang="en-US" sz="1200" b="1">
                <a:solidFill>
                  <a:srgbClr val="FFFF00"/>
                </a:solidFill>
                <a:latin typeface="+mn-lt"/>
                <a:ea typeface="+mn-ea"/>
                <a:cs typeface="+mn-cs"/>
              </a:rPr>
              <a:t>Kej. 25:12 – </a:t>
            </a:r>
            <a:r>
              <a:rPr lang="en-US" b="1" i="0" baseline="30000">
                <a:solidFill>
                  <a:srgbClr val="02C1D8"/>
                </a:solidFill>
                <a:effectLst/>
                <a:latin typeface="gothambold"/>
              </a:rPr>
              <a:t>12</a:t>
            </a:r>
            <a:r>
              <a:rPr lang="en-US" b="0" i="0">
                <a:solidFill>
                  <a:srgbClr val="333333"/>
                </a:solidFill>
                <a:effectLst/>
                <a:latin typeface="Georgia" panose="02040502050405020303" pitchFamily="18" charset="0"/>
              </a:rPr>
              <a:t>Inilah keturunan Ismael, anak Abraham yang dilahirkan untuknya oleh Hagar, seorang perempuan Mesir yang menjadi hamba Sarah. </a:t>
            </a:r>
            <a:endParaRPr lang="en-US" b="1"/>
          </a:p>
        </p:txBody>
      </p:sp>
      <p:sp>
        <p:nvSpPr>
          <p:cNvPr id="4" name="슬라이드 번호 개체 틀 3"/>
          <p:cNvSpPr>
            <a:spLocks noGrp="1"/>
          </p:cNvSpPr>
          <p:nvPr>
            <p:ph type="sldNum" sz="quarter" idx="10"/>
          </p:nvPr>
        </p:nvSpPr>
        <p:spPr/>
        <p:txBody>
          <a:bodyPr/>
          <a:lstStyle/>
          <a:p>
            <a:fld id="{FD317513-2516-4096-AECE-704830B0AB97}" type="slidenum">
              <a:rPr lang="en-US" smtClean="0"/>
              <a:t>4</a:t>
            </a:fld>
            <a:endParaRPr lang="en-US"/>
          </a:p>
        </p:txBody>
      </p:sp>
    </p:spTree>
    <p:extLst>
      <p:ext uri="{BB962C8B-B14F-4D97-AF65-F5344CB8AC3E}">
        <p14:creationId xmlns:p14="http://schemas.microsoft.com/office/powerpoint/2010/main" val="2484265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43</a:t>
            </a:fld>
            <a:endParaRPr lang="en-US"/>
          </a:p>
        </p:txBody>
      </p:sp>
    </p:spTree>
    <p:extLst>
      <p:ext uri="{BB962C8B-B14F-4D97-AF65-F5344CB8AC3E}">
        <p14:creationId xmlns:p14="http://schemas.microsoft.com/office/powerpoint/2010/main" val="1943271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sz="1200" b="1">
                <a:solidFill>
                  <a:srgbClr val="FFFF00"/>
                </a:solidFill>
                <a:latin typeface="+mn-lt"/>
                <a:ea typeface="+mn-ea"/>
                <a:cs typeface="+mn-cs"/>
              </a:rPr>
              <a:t>Kej. 10:9 – </a:t>
            </a:r>
            <a:r>
              <a:rPr lang="en-US" b="1" i="0" baseline="30000">
                <a:solidFill>
                  <a:srgbClr val="02C1D8"/>
                </a:solidFill>
                <a:effectLst/>
                <a:latin typeface="gothambold"/>
              </a:rPr>
              <a:t>10</a:t>
            </a:r>
            <a:r>
              <a:rPr lang="en-US" b="0" i="0">
                <a:solidFill>
                  <a:srgbClr val="333333"/>
                </a:solidFill>
                <a:effectLst/>
                <a:latin typeface="Georgia" panose="02040502050405020303" pitchFamily="18" charset="0"/>
              </a:rPr>
              <a:t>Wilayah utama kerajaannya terdiri daripada </a:t>
            </a:r>
            <a:r>
              <a:rPr lang="en-US" b="1" i="0">
                <a:solidFill>
                  <a:srgbClr val="333333"/>
                </a:solidFill>
                <a:effectLst/>
                <a:latin typeface="Georgia" panose="02040502050405020303" pitchFamily="18" charset="0"/>
              </a:rPr>
              <a:t>Babel</a:t>
            </a:r>
            <a:r>
              <a:rPr lang="en-US" b="0" i="0">
                <a:solidFill>
                  <a:srgbClr val="333333"/>
                </a:solidFill>
                <a:effectLst/>
                <a:latin typeface="Georgia" panose="02040502050405020303" pitchFamily="18" charset="0"/>
              </a:rPr>
              <a:t>, Erekh, Akad, dan Kalne, yang kesemuanya terletak di Tanah Sinear. </a:t>
            </a:r>
            <a:r>
              <a:rPr lang="en-US" b="1" i="0" baseline="30000">
                <a:solidFill>
                  <a:srgbClr val="02C1D8"/>
                </a:solidFill>
                <a:effectLst/>
                <a:latin typeface="gothambold"/>
              </a:rPr>
              <a:t>11</a:t>
            </a:r>
            <a:r>
              <a:rPr lang="en-US" b="0" i="0">
                <a:solidFill>
                  <a:srgbClr val="333333"/>
                </a:solidFill>
                <a:effectLst/>
                <a:latin typeface="Georgia" panose="02040502050405020303" pitchFamily="18" charset="0"/>
              </a:rPr>
              <a:t>Dari situ dia pergi ke </a:t>
            </a:r>
            <a:r>
              <a:rPr lang="en-US" b="1" i="0">
                <a:solidFill>
                  <a:srgbClr val="333333"/>
                </a:solidFill>
                <a:effectLst/>
                <a:latin typeface="Georgia" panose="02040502050405020303" pitchFamily="18" charset="0"/>
              </a:rPr>
              <a:t>Asyur</a:t>
            </a:r>
            <a:r>
              <a:rPr lang="en-US" b="0" i="0">
                <a:solidFill>
                  <a:srgbClr val="333333"/>
                </a:solidFill>
                <a:effectLst/>
                <a:latin typeface="Georgia" panose="02040502050405020303" pitchFamily="18" charset="0"/>
              </a:rPr>
              <a:t>, lalu membina Niniwe, Rehobot-Ir, Kalah, </a:t>
            </a:r>
            <a:r>
              <a:rPr lang="en-US" b="1" i="0" baseline="30000">
                <a:solidFill>
                  <a:srgbClr val="02C1D8"/>
                </a:solidFill>
                <a:effectLst/>
                <a:latin typeface="gothambold"/>
              </a:rPr>
              <a:t>12</a:t>
            </a:r>
            <a:r>
              <a:rPr lang="en-US" b="0" i="0">
                <a:solidFill>
                  <a:srgbClr val="333333"/>
                </a:solidFill>
                <a:effectLst/>
                <a:latin typeface="Georgia" panose="02040502050405020303" pitchFamily="18" charset="0"/>
              </a:rPr>
              <a:t>dan Resen yang terletak di antara Niniwe dengan Kalah; iaitu kota raya yang besar. </a:t>
            </a:r>
            <a:r>
              <a:rPr lang="en-US" b="1" i="0" baseline="30000">
                <a:solidFill>
                  <a:srgbClr val="02C1D8"/>
                </a:solidFill>
                <a:effectLst/>
                <a:latin typeface="gothambold"/>
              </a:rPr>
              <a:t>13</a:t>
            </a:r>
            <a:r>
              <a:rPr lang="en-US" b="0" i="0">
                <a:solidFill>
                  <a:srgbClr val="333333"/>
                </a:solidFill>
                <a:effectLst/>
                <a:latin typeface="Georgia" panose="02040502050405020303" pitchFamily="18" charset="0"/>
              </a:rPr>
              <a:t>Misraim beranakkan: Ludim, Anamim, Lehabim, Naftuhim, </a:t>
            </a:r>
            <a:r>
              <a:rPr lang="en-US" b="1" i="0" baseline="30000">
                <a:solidFill>
                  <a:srgbClr val="02C1D8"/>
                </a:solidFill>
                <a:effectLst/>
                <a:latin typeface="gothambold"/>
              </a:rPr>
              <a:t>14</a:t>
            </a:r>
            <a:r>
              <a:rPr lang="en-US" b="0" i="0">
                <a:solidFill>
                  <a:srgbClr val="333333"/>
                </a:solidFill>
                <a:effectLst/>
                <a:latin typeface="Georgia" panose="02040502050405020303" pitchFamily="18" charset="0"/>
              </a:rPr>
              <a:t>Patrusim, Kasluhim (yang merupakan susur galur orang </a:t>
            </a:r>
            <a:r>
              <a:rPr lang="en-US" b="1" i="0">
                <a:solidFill>
                  <a:srgbClr val="333333"/>
                </a:solidFill>
                <a:effectLst/>
                <a:latin typeface="Georgia" panose="02040502050405020303" pitchFamily="18" charset="0"/>
              </a:rPr>
              <a:t>Filistin</a:t>
            </a:r>
            <a:r>
              <a:rPr lang="en-US" b="0" i="0">
                <a:solidFill>
                  <a:srgbClr val="333333"/>
                </a:solidFill>
                <a:effectLst/>
                <a:latin typeface="Georgia" panose="02040502050405020303" pitchFamily="18" charset="0"/>
              </a:rPr>
              <a:t>), dan Kaftorim.</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43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17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a:t>Sepersepuluh bererti Tuhan raja segala raja</a:t>
            </a:r>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819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a:solidFill>
                  <a:schemeClr val="bg1"/>
                </a:solidFill>
                <a:latin typeface="+mn-lt"/>
                <a:ea typeface="+mn-ea"/>
                <a:cs typeface="+mn-cs"/>
              </a:rPr>
              <a:t>Yoh 1:47 –</a:t>
            </a:r>
            <a:r>
              <a:rPr lang="fi-FI" sz="1200" b="1" baseline="0">
                <a:solidFill>
                  <a:schemeClr val="bg1"/>
                </a:solidFill>
                <a:latin typeface="+mn-lt"/>
                <a:ea typeface="+mn-ea"/>
                <a:cs typeface="+mn-cs"/>
              </a:rPr>
              <a:t> </a:t>
            </a:r>
            <a:r>
              <a:rPr lang="en-US" sz="1200" b="1" i="0" kern="1200" baseline="30000">
                <a:solidFill>
                  <a:schemeClr val="tx1"/>
                </a:solidFill>
                <a:effectLst/>
                <a:latin typeface="+mn-lt"/>
                <a:ea typeface="+mn-ea"/>
                <a:cs typeface="+mn-cs"/>
              </a:rPr>
              <a:t>47</a:t>
            </a:r>
            <a:r>
              <a:rPr lang="en-US" sz="1200" b="0" i="0" kern="1200">
                <a:solidFill>
                  <a:schemeClr val="tx1"/>
                </a:solidFill>
                <a:effectLst/>
                <a:latin typeface="+mn-lt"/>
                <a:ea typeface="+mn-ea"/>
                <a:cs typeface="+mn-cs"/>
              </a:rPr>
              <a:t>Ketika Yesus melihat Natanael berjalan ke arah-Nya, Dia berkata, "Ini orang Israel tulen, tiada yang palsu pada dirinya."</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784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a:solidFill>
                  <a:schemeClr val="bg1"/>
                </a:solidFill>
                <a:latin typeface="+mn-lt"/>
                <a:ea typeface="+mn-ea"/>
                <a:cs typeface="+mn-cs"/>
              </a:rPr>
              <a:t>Yoh 1:47 –</a:t>
            </a:r>
            <a:r>
              <a:rPr lang="fi-FI" sz="1200" b="1" baseline="0">
                <a:solidFill>
                  <a:schemeClr val="bg1"/>
                </a:solidFill>
                <a:latin typeface="+mn-lt"/>
                <a:ea typeface="+mn-ea"/>
                <a:cs typeface="+mn-cs"/>
              </a:rPr>
              <a:t> </a:t>
            </a:r>
            <a:r>
              <a:rPr lang="en-US" sz="1200" b="1" i="0" kern="1200" baseline="30000">
                <a:solidFill>
                  <a:schemeClr val="tx1"/>
                </a:solidFill>
                <a:effectLst/>
                <a:latin typeface="+mn-lt"/>
                <a:ea typeface="+mn-ea"/>
                <a:cs typeface="+mn-cs"/>
              </a:rPr>
              <a:t>47</a:t>
            </a:r>
            <a:r>
              <a:rPr lang="en-US" sz="1200" b="0" i="0" kern="1200">
                <a:solidFill>
                  <a:schemeClr val="tx1"/>
                </a:solidFill>
                <a:effectLst/>
                <a:latin typeface="+mn-lt"/>
                <a:ea typeface="+mn-ea"/>
                <a:cs typeface="+mn-cs"/>
              </a:rPr>
              <a:t>Ketika Yesus melihat Natanael berjalan ke arah-Nya, Dia berkata, "Ini orang Israel tulen, tiada yang palsu pada dirinya."</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393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Padan-Aram bererti jalan meneju ke arah Aram.</a:t>
            </a:r>
          </a:p>
        </p:txBody>
      </p:sp>
      <p:sp>
        <p:nvSpPr>
          <p:cNvPr id="4" name="슬라이드 번호 개체 틀 3"/>
          <p:cNvSpPr>
            <a:spLocks noGrp="1"/>
          </p:cNvSpPr>
          <p:nvPr>
            <p:ph type="sldNum" sz="quarter" idx="10"/>
          </p:nvPr>
        </p:nvSpPr>
        <p:spPr/>
        <p:txBody>
          <a:bodyPr/>
          <a:lstStyle/>
          <a:p>
            <a:fld id="{FD317513-2516-4096-AECE-704830B0AB97}" type="slidenum">
              <a:rPr lang="en-US" smtClean="0"/>
              <a:t>49</a:t>
            </a:fld>
            <a:endParaRPr lang="en-US"/>
          </a:p>
        </p:txBody>
      </p:sp>
    </p:spTree>
    <p:extLst>
      <p:ext uri="{BB962C8B-B14F-4D97-AF65-F5344CB8AC3E}">
        <p14:creationId xmlns:p14="http://schemas.microsoft.com/office/powerpoint/2010/main" val="2814791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247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08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36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t>Menurut Kej. 25, Kej. 36, Salasliah Iamael dan</a:t>
            </a:r>
            <a:r>
              <a:rPr lang="en-US" baseline="0"/>
              <a:t> salasilah Esau menyatakan Proses pembentukan </a:t>
            </a:r>
            <a:r>
              <a:rPr lang="en-US"/>
              <a:t>Kerajaan-kerajaan di sekeliling </a:t>
            </a:r>
            <a:r>
              <a:rPr lang="en-US" baseline="0"/>
              <a:t>Kanaan </a:t>
            </a:r>
            <a:r>
              <a:rPr lang="en-US"/>
              <a:t>Di Kawasan Timur Tengah</a:t>
            </a:r>
            <a:r>
              <a:rPr lang="en-US" baseline="0"/>
              <a:t>.</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016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a:t>Kej 29:28 – </a:t>
            </a:r>
            <a:r>
              <a:rPr lang="en-US" sz="1200" b="1" i="0" kern="1200" baseline="30000">
                <a:solidFill>
                  <a:schemeClr val="tx1"/>
                </a:solidFill>
                <a:effectLst/>
                <a:latin typeface="+mn-lt"/>
                <a:ea typeface="+mn-ea"/>
                <a:cs typeface="+mn-cs"/>
              </a:rPr>
              <a:t>28</a:t>
            </a:r>
            <a:r>
              <a:rPr lang="en-US" sz="1200" b="0" i="0" kern="1200">
                <a:solidFill>
                  <a:schemeClr val="tx1"/>
                </a:solidFill>
                <a:effectLst/>
                <a:latin typeface="+mn-lt"/>
                <a:ea typeface="+mn-ea"/>
                <a:cs typeface="+mn-cs"/>
              </a:rPr>
              <a:t>Yakub menyanggupinya. Dia menggenapi tujuh hari pernikahannya dengan Lea, dan setelah itu Laban memberikan pula Rahel, anaknya, kepada Yakub untuk menjadi isterinya.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09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a:t>Kej. 29:31 - </a:t>
            </a:r>
            <a:r>
              <a:rPr lang="en-US" sz="1200" b="1" i="0" kern="1200" baseline="30000">
                <a:solidFill>
                  <a:schemeClr val="tx1"/>
                </a:solidFill>
                <a:effectLst/>
                <a:latin typeface="+mn-lt"/>
                <a:ea typeface="+mn-ea"/>
                <a:cs typeface="+mn-cs"/>
              </a:rPr>
              <a:t>31</a:t>
            </a:r>
            <a:r>
              <a:rPr lang="en-US" sz="1200" b="1" i="0" kern="1200">
                <a:solidFill>
                  <a:schemeClr val="tx1"/>
                </a:solidFill>
                <a:effectLst/>
                <a:latin typeface="+mn-lt"/>
                <a:ea typeface="+mn-ea"/>
                <a:cs typeface="+mn-cs"/>
              </a:rPr>
              <a:t>Tuhan</a:t>
            </a:r>
            <a:r>
              <a:rPr lang="en-US" sz="1200" b="0" i="0" kern="1200">
                <a:solidFill>
                  <a:schemeClr val="tx1"/>
                </a:solidFill>
                <a:effectLst/>
                <a:latin typeface="+mn-lt"/>
                <a:ea typeface="+mn-ea"/>
                <a:cs typeface="+mn-cs"/>
              </a:rPr>
              <a:t> melihat betapa Lea tidak dicintai. Maka Dia membuka rahim Lea, tetapi Rahel mandul.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302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a:t>Kej. 29:31 - </a:t>
            </a:r>
            <a:r>
              <a:rPr lang="en-US" sz="1200" b="1" i="0" kern="1200" baseline="30000">
                <a:solidFill>
                  <a:schemeClr val="tx1"/>
                </a:solidFill>
                <a:effectLst/>
                <a:latin typeface="+mn-lt"/>
                <a:ea typeface="+mn-ea"/>
                <a:cs typeface="+mn-cs"/>
              </a:rPr>
              <a:t>31</a:t>
            </a:r>
            <a:r>
              <a:rPr lang="en-US" sz="1200" b="1" i="0" kern="1200">
                <a:solidFill>
                  <a:schemeClr val="tx1"/>
                </a:solidFill>
                <a:effectLst/>
                <a:latin typeface="+mn-lt"/>
                <a:ea typeface="+mn-ea"/>
                <a:cs typeface="+mn-cs"/>
              </a:rPr>
              <a:t>Tuhan</a:t>
            </a:r>
            <a:r>
              <a:rPr lang="en-US" sz="1200" b="0" i="0" kern="1200">
                <a:solidFill>
                  <a:schemeClr val="tx1"/>
                </a:solidFill>
                <a:effectLst/>
                <a:latin typeface="+mn-lt"/>
                <a:ea typeface="+mn-ea"/>
                <a:cs typeface="+mn-cs"/>
              </a:rPr>
              <a:t> melihat betapa Lea tidak dicintai. Maka Dia membuka rahim Lea, tetapi Rahel mandul.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328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a:t>Kej. 29:31 - </a:t>
            </a:r>
            <a:r>
              <a:rPr lang="en-US" sz="1200" b="1" i="0" kern="1200" baseline="30000">
                <a:solidFill>
                  <a:schemeClr val="tx1"/>
                </a:solidFill>
                <a:effectLst/>
                <a:latin typeface="+mn-lt"/>
                <a:ea typeface="+mn-ea"/>
                <a:cs typeface="+mn-cs"/>
              </a:rPr>
              <a:t>31</a:t>
            </a:r>
            <a:r>
              <a:rPr lang="en-US" sz="1200" b="1" i="0" kern="1200">
                <a:solidFill>
                  <a:schemeClr val="tx1"/>
                </a:solidFill>
                <a:effectLst/>
                <a:latin typeface="+mn-lt"/>
                <a:ea typeface="+mn-ea"/>
                <a:cs typeface="+mn-cs"/>
              </a:rPr>
              <a:t>Tuhan</a:t>
            </a:r>
            <a:r>
              <a:rPr lang="en-US" sz="1200" b="0" i="0" kern="1200">
                <a:solidFill>
                  <a:schemeClr val="tx1"/>
                </a:solidFill>
                <a:effectLst/>
                <a:latin typeface="+mn-lt"/>
                <a:ea typeface="+mn-ea"/>
                <a:cs typeface="+mn-cs"/>
              </a:rPr>
              <a:t> melihat betapa Lea tidak dicintai. Maka Dia membuka rahim Lea, tetapi Rahel mandul.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55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a:t>Kej. 29:31 - </a:t>
            </a:r>
            <a:r>
              <a:rPr lang="en-US" sz="1200" b="1" i="0" kern="1200" baseline="30000">
                <a:solidFill>
                  <a:schemeClr val="tx1"/>
                </a:solidFill>
                <a:effectLst/>
                <a:latin typeface="+mn-lt"/>
                <a:ea typeface="+mn-ea"/>
                <a:cs typeface="+mn-cs"/>
              </a:rPr>
              <a:t>31</a:t>
            </a:r>
            <a:r>
              <a:rPr lang="en-US" sz="1200" b="1" i="0" kern="1200">
                <a:solidFill>
                  <a:schemeClr val="tx1"/>
                </a:solidFill>
                <a:effectLst/>
                <a:latin typeface="+mn-lt"/>
                <a:ea typeface="+mn-ea"/>
                <a:cs typeface="+mn-cs"/>
              </a:rPr>
              <a:t>Tuhan</a:t>
            </a:r>
            <a:r>
              <a:rPr lang="en-US" sz="1200" b="0" i="0" kern="1200">
                <a:solidFill>
                  <a:schemeClr val="tx1"/>
                </a:solidFill>
                <a:effectLst/>
                <a:latin typeface="+mn-lt"/>
                <a:ea typeface="+mn-ea"/>
                <a:cs typeface="+mn-cs"/>
              </a:rPr>
              <a:t> melihat betapa Lea tidak dicintai. Maka Dia membuka rahim Lea, tetapi Rahel mandul.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1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0" lang="en-US" sz="4800" b="1" i="0" u="none" strike="noStrike" kern="1200" cap="none" spc="0" normalizeH="0" baseline="0" noProof="0">
                <a:ln>
                  <a:noFill/>
                </a:ln>
                <a:solidFill>
                  <a:prstClr val="white"/>
                </a:solidFill>
                <a:effectLst/>
                <a:uLnTx/>
                <a:uFillTx/>
                <a:latin typeface="+mn-lt"/>
                <a:ea typeface="+mj-ea"/>
                <a:cs typeface="+mj-cs"/>
              </a:rPr>
              <a:t>Nebayot, Kedar, Adbeel, Mibsam, Misma, Duma, Masa, Hadad, Tema, Yetur, Nafis, Kedma. </a:t>
            </a:r>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6</a:t>
            </a:fld>
            <a:endParaRPr lang="en-US"/>
          </a:p>
        </p:txBody>
      </p:sp>
    </p:spTree>
    <p:extLst>
      <p:ext uri="{BB962C8B-B14F-4D97-AF65-F5344CB8AC3E}">
        <p14:creationId xmlns:p14="http://schemas.microsoft.com/office/powerpoint/2010/main" val="204360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Menurut Kej. 25, Kej. 36, Salasliah Iamael dan</a:t>
            </a:r>
            <a:r>
              <a:rPr lang="en-US" baseline="0"/>
              <a:t> salasilah Esau menyatakan Proses pembentukan </a:t>
            </a:r>
            <a:r>
              <a:rPr lang="en-US"/>
              <a:t>Kerajaan-kerajaan di sekeliling </a:t>
            </a:r>
            <a:r>
              <a:rPr lang="en-US" baseline="0"/>
              <a:t>Kanaan </a:t>
            </a:r>
            <a:r>
              <a:rPr lang="en-US"/>
              <a:t>Di Kawasan Timur Tengah</a:t>
            </a:r>
            <a:r>
              <a:rPr lang="en-US" baseline="0"/>
              <a:t>.</a:t>
            </a:r>
            <a:endParaRPr lang="en-US"/>
          </a:p>
          <a:p>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7</a:t>
            </a:fld>
            <a:endParaRPr lang="en-US"/>
          </a:p>
        </p:txBody>
      </p:sp>
    </p:spTree>
    <p:extLst>
      <p:ext uri="{BB962C8B-B14F-4D97-AF65-F5344CB8AC3E}">
        <p14:creationId xmlns:p14="http://schemas.microsoft.com/office/powerpoint/2010/main" val="262173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0" i="0" kern="1200">
                <a:solidFill>
                  <a:schemeClr val="tx1"/>
                </a:solidFill>
                <a:effectLst/>
                <a:latin typeface="+mn-lt"/>
                <a:ea typeface="+mn-ea"/>
                <a:cs typeface="+mn-cs"/>
              </a:rPr>
              <a:t>Kaum perempuan Kanaan, iaitu Adah anak Elon, orang Het</a:t>
            </a:r>
          </a:p>
          <a:p>
            <a:r>
              <a:rPr lang="en-US" sz="1200" b="0" i="0" kern="1200">
                <a:solidFill>
                  <a:schemeClr val="tx1"/>
                </a:solidFill>
                <a:effectLst/>
                <a:latin typeface="+mn-lt"/>
                <a:ea typeface="+mn-ea"/>
                <a:cs typeface="+mn-cs"/>
              </a:rPr>
              <a:t>Oholibama, anak Ana, anak Zibeon, orang Hewi</a:t>
            </a:r>
          </a:p>
          <a:p>
            <a:r>
              <a:rPr lang="en-US" sz="1200" b="0" i="0" kern="1200">
                <a:solidFill>
                  <a:schemeClr val="tx1"/>
                </a:solidFill>
                <a:effectLst/>
                <a:latin typeface="+mn-lt"/>
                <a:ea typeface="+mn-ea"/>
                <a:cs typeface="+mn-cs"/>
              </a:rPr>
              <a:t>Basmat anak Ismael, adik Nebayot</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82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9</a:t>
            </a:fld>
            <a:endParaRPr lang="en-US"/>
          </a:p>
        </p:txBody>
      </p:sp>
    </p:spTree>
    <p:extLst>
      <p:ext uri="{BB962C8B-B14F-4D97-AF65-F5344CB8AC3E}">
        <p14:creationId xmlns:p14="http://schemas.microsoft.com/office/powerpoint/2010/main" val="2156217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6/24/2021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298328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6/24/2021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196585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6/24/2021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78518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6/24/2021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136249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B665205B-1322-4BA4-B2FE-C1ACD7EBA631}" type="datetimeFigureOut">
              <a:rPr lang="en-US" smtClean="0"/>
              <a:t>6/24/2021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235865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B665205B-1322-4BA4-B2FE-C1ACD7EBA631}" type="datetimeFigureOut">
              <a:rPr lang="en-US" smtClean="0"/>
              <a:t>6/24/2021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84933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B665205B-1322-4BA4-B2FE-C1ACD7EBA631}" type="datetimeFigureOut">
              <a:rPr lang="en-US" smtClean="0"/>
              <a:t>6/24/2021</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99998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B665205B-1322-4BA4-B2FE-C1ACD7EBA631}" type="datetimeFigureOut">
              <a:rPr lang="en-US" smtClean="0"/>
              <a:t>6/24/2021</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104406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665205B-1322-4BA4-B2FE-C1ACD7EBA631}" type="datetimeFigureOut">
              <a:rPr lang="en-US" smtClean="0"/>
              <a:t>6/24/2021</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3966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B665205B-1322-4BA4-B2FE-C1ACD7EBA631}" type="datetimeFigureOut">
              <a:rPr lang="en-US" smtClean="0"/>
              <a:t>6/24/2021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14580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B665205B-1322-4BA4-B2FE-C1ACD7EBA631}" type="datetimeFigureOut">
              <a:rPr lang="en-US" smtClean="0"/>
              <a:t>6/24/2021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97937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5205B-1322-4BA4-B2FE-C1ACD7EBA631}" type="datetimeFigureOut">
              <a:rPr lang="en-US" smtClean="0"/>
              <a:t>6/24/2021</a:t>
            </a:fld>
            <a:endParaRPr 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2CED9-59E1-4B62-9AB1-BE00DBA95132}" type="slidenum">
              <a:rPr lang="en-US" smtClean="0"/>
              <a:t>‹#›</a:t>
            </a:fld>
            <a:endParaRPr lang="en-US"/>
          </a:p>
        </p:txBody>
      </p:sp>
    </p:spTree>
    <p:extLst>
      <p:ext uri="{BB962C8B-B14F-4D97-AF65-F5344CB8AC3E}">
        <p14:creationId xmlns:p14="http://schemas.microsoft.com/office/powerpoint/2010/main" val="416040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2.png" /></Relationships>
</file>

<file path=ppt/slides/_rels/slide10.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38.xml"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40.xml"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41.xml" /><Relationship Id="rId1" Type="http://schemas.openxmlformats.org/officeDocument/2006/relationships/slideLayout" Target="../slideLayouts/slideLayout2.xml" /><Relationship Id="rId5" Type="http://schemas.openxmlformats.org/officeDocument/2006/relationships/image" Target="../media/image16.jpeg" /><Relationship Id="rId4" Type="http://schemas.openxmlformats.org/officeDocument/2006/relationships/image" Target="../media/image15.jpeg"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46.xml"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47.xml"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48.xml"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rotWithShape="1">
          <a:blip r:embed="rId3"/>
          <a:srcRect l="19305" t="13210" r="31389" b="13210"/>
          <a:stretch/>
        </p:blipFill>
        <p:spPr>
          <a:xfrm>
            <a:off x="4493263" y="-25401"/>
            <a:ext cx="8200025" cy="6883401"/>
          </a:xfrm>
          <a:prstGeom prst="rect">
            <a:avLst/>
          </a:prstGeom>
        </p:spPr>
      </p:pic>
      <p:pic>
        <p:nvPicPr>
          <p:cNvPr id="3" name="Picture 2" descr="https://blog.kakaocdn.net/dn/FmWJw/btqLpwGSRf5/3fYA1bEyaOs8RFxrBN8EEk/im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799"/>
            <a:ext cx="4546698" cy="7162800"/>
          </a:xfrm>
          <a:prstGeom prst="rect">
            <a:avLst/>
          </a:prstGeom>
          <a:noFill/>
          <a:extLst>
            <a:ext uri="{909E8E84-426E-40DD-AFC4-6F175D3DCCD1}">
              <a14:hiddenFill xmlns:a14="http://schemas.microsoft.com/office/drawing/2010/main">
                <a:solidFill>
                  <a:srgbClr val="FFFFFF"/>
                </a:solidFill>
              </a14:hiddenFill>
            </a:ext>
          </a:extLst>
        </p:spPr>
      </p:pic>
      <p:sp>
        <p:nvSpPr>
          <p:cNvPr id="4" name="모서리가 둥근 직사각형 3"/>
          <p:cNvSpPr/>
          <p:nvPr/>
        </p:nvSpPr>
        <p:spPr>
          <a:xfrm>
            <a:off x="1747520" y="742008"/>
            <a:ext cx="8199120" cy="1696392"/>
          </a:xfrm>
          <a:prstGeom prst="roundRect">
            <a:avLst/>
          </a:prstGeom>
          <a:solidFill>
            <a:schemeClr val="accent2">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Tafsiran Kejadian II</a:t>
            </a:r>
          </a:p>
        </p:txBody>
      </p:sp>
      <p:sp>
        <p:nvSpPr>
          <p:cNvPr id="2" name="직사각형 1"/>
          <p:cNvSpPr/>
          <p:nvPr/>
        </p:nvSpPr>
        <p:spPr>
          <a:xfrm>
            <a:off x="0" y="4111034"/>
            <a:ext cx="12192000" cy="1876811"/>
          </a:xfrm>
          <a:prstGeom prst="rect">
            <a:avLst/>
          </a:prstGeom>
          <a:solidFill>
            <a:srgbClr val="92D050">
              <a:alpha val="5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a:ln>
                  <a:noFill/>
                </a:ln>
                <a:solidFill>
                  <a:srgbClr val="FFFF00"/>
                </a:solidFill>
                <a:effectLst/>
                <a:uLnTx/>
                <a:uFillTx/>
                <a:latin typeface="Adobe Hebrew" panose="02040503050201020203" pitchFamily="18" charset="-79"/>
                <a:ea typeface="+mn-ea"/>
                <a:cs typeface="Adobe Hebrew" panose="02040503050201020203" pitchFamily="18" charset="-79"/>
              </a:rPr>
              <a:t> וֶהְיֵ֖ה בְּרָכָֽה</a:t>
            </a:r>
            <a:endParaRPr kumimoji="0" lang="en-US" sz="6000" b="1" i="0" u="none" strike="noStrike" kern="1200" cap="none" spc="0" normalizeH="0" baseline="0" noProof="0">
              <a:ln>
                <a:noFill/>
              </a:ln>
              <a:solidFill>
                <a:srgbClr val="FFFF00"/>
              </a:solidFill>
              <a:effectLst/>
              <a:uLnTx/>
              <a:uFillTx/>
              <a:latin typeface="Adobe Hebrew" panose="02040503050201020203" pitchFamily="18" charset="-79"/>
              <a:ea typeface="+mn-ea"/>
              <a:cs typeface="Adobe Hebrew" panose="02040503050201020203" pitchFamily="18" charset="-79"/>
            </a:endParaRPr>
          </a:p>
        </p:txBody>
      </p:sp>
    </p:spTree>
    <p:extLst>
      <p:ext uri="{BB962C8B-B14F-4D97-AF65-F5344CB8AC3E}">
        <p14:creationId xmlns:p14="http://schemas.microsoft.com/office/powerpoint/2010/main" val="97800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stretch>
            <a:fillRect/>
          </a:stretch>
        </p:blipFill>
        <p:spPr>
          <a:xfrm>
            <a:off x="0" y="0"/>
            <a:ext cx="12192000" cy="6858000"/>
          </a:xfrm>
          <a:prstGeom prst="rect">
            <a:avLst/>
          </a:prstGeom>
        </p:spPr>
      </p:pic>
      <p:sp>
        <p:nvSpPr>
          <p:cNvPr id="3" name="제목 1"/>
          <p:cNvSpPr>
            <a:spLocks noGrp="1"/>
          </p:cNvSpPr>
          <p:nvPr>
            <p:ph type="title"/>
          </p:nvPr>
        </p:nvSpPr>
        <p:spPr>
          <a:xfrm>
            <a:off x="212651" y="170122"/>
            <a:ext cx="11802139" cy="6528390"/>
          </a:xfrm>
        </p:spPr>
        <p:txBody>
          <a:bodyPr anchor="t">
            <a:noAutofit/>
          </a:bodyPr>
          <a:lstStyle/>
          <a:p>
            <a:pPr algn="r"/>
            <a:r>
              <a:rPr lang="en-US" sz="5400" b="1">
                <a:solidFill>
                  <a:srgbClr val="FF0000"/>
                </a:solidFill>
                <a:latin typeface="+mn-lt"/>
              </a:rPr>
              <a:t>Kej. 36 / Esau</a:t>
            </a:r>
            <a:endParaRPr lang="en-US" b="1">
              <a:solidFill>
                <a:srgbClr val="FF0000"/>
              </a:solidFill>
              <a:latin typeface="+mn-lt"/>
              <a:ea typeface="+mn-ea"/>
              <a:cs typeface="+mn-cs"/>
            </a:endParaRPr>
          </a:p>
        </p:txBody>
      </p:sp>
      <p:sp>
        <p:nvSpPr>
          <p:cNvPr id="4" name="직사각형 3"/>
          <p:cNvSpPr/>
          <p:nvPr/>
        </p:nvSpPr>
        <p:spPr>
          <a:xfrm>
            <a:off x="447472" y="428017"/>
            <a:ext cx="3054485" cy="505838"/>
          </a:xfrm>
          <a:prstGeom prst="rect">
            <a:avLst/>
          </a:prstGeom>
          <a:solidFill>
            <a:srgbClr val="A0E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직사각형 4"/>
          <p:cNvSpPr/>
          <p:nvPr/>
        </p:nvSpPr>
        <p:spPr>
          <a:xfrm>
            <a:off x="622570" y="350196"/>
            <a:ext cx="2879387" cy="700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Mediterranean</a:t>
            </a:r>
          </a:p>
        </p:txBody>
      </p:sp>
    </p:spTree>
    <p:extLst>
      <p:ext uri="{BB962C8B-B14F-4D97-AF65-F5344CB8AC3E}">
        <p14:creationId xmlns:p14="http://schemas.microsoft.com/office/powerpoint/2010/main" val="147566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42876" y="1946787"/>
            <a:ext cx="11887200" cy="47686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Kisah Ishak - </a:t>
            </a: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Zaman Patriarki</a:t>
            </a:r>
            <a:endPar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Kejadian </a:t>
            </a:r>
            <a:r>
              <a:rPr kumimoji="0" lang="fi-FI" sz="4000" b="1" i="0" u="none" strike="noStrike" kern="1200" cap="none" spc="0" normalizeH="0" baseline="0" noProof="0">
                <a:ln>
                  <a:noFill/>
                </a:ln>
                <a:solidFill>
                  <a:prstClr val="black"/>
                </a:solidFill>
                <a:effectLst/>
                <a:uLnTx/>
                <a:uFillTx/>
                <a:latin typeface="Calibri" panose="020F0502020204030204"/>
                <a:ea typeface="+mn-ea"/>
                <a:cs typeface="+mn-cs"/>
              </a:rPr>
              <a:t>25:19-35:29</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 / Toledot Kelapan</a:t>
            </a:r>
            <a:b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b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Toledot Riwayat: Salasilah </a:t>
            </a:r>
            <a:r>
              <a:rPr kumimoji="0" lang="fi-FI" sz="4000" b="1" i="0" u="none" strike="noStrike" kern="1200" cap="none" spc="0" normalizeH="0" baseline="0" noProof="0">
                <a:ln>
                  <a:noFill/>
                </a:ln>
                <a:solidFill>
                  <a:prstClr val="black"/>
                </a:solidFill>
                <a:effectLst/>
                <a:uLnTx/>
                <a:uFillTx/>
                <a:latin typeface="Calibri" panose="020F0502020204030204"/>
                <a:ea typeface="+mn-ea"/>
                <a:cs typeface="+mn-cs"/>
              </a:rPr>
              <a:t>Ishak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Kisah Ishak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Salasilah Ufuk</a:t>
            </a:r>
          </a:p>
        </p:txBody>
      </p:sp>
      <p:sp>
        <p:nvSpPr>
          <p:cNvPr id="10" name="양쪽 모서리가 잘린 사각형 9"/>
          <p:cNvSpPr/>
          <p:nvPr/>
        </p:nvSpPr>
        <p:spPr>
          <a:xfrm>
            <a:off x="142876" y="157940"/>
            <a:ext cx="11887200" cy="1524000"/>
          </a:xfrm>
          <a:prstGeom prst="snip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STRUKTUR KITAB KEJADIAN</a:t>
            </a:r>
          </a:p>
        </p:txBody>
      </p:sp>
    </p:spTree>
    <p:extLst>
      <p:ext uri="{BB962C8B-B14F-4D97-AF65-F5344CB8AC3E}">
        <p14:creationId xmlns:p14="http://schemas.microsoft.com/office/powerpoint/2010/main" val="170237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ea typeface="+mn-ea"/>
              </a:rPr>
              <a:t>עָקָר</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
        <p:nvSpPr>
          <p:cNvPr id="3"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ko-KR" sz="5400" b="1">
                <a:solidFill>
                  <a:srgbClr val="FFFF00"/>
                </a:solidFill>
                <a:latin typeface="Calibri" panose="020F0502020204030204"/>
                <a:ea typeface="+mn-ea"/>
                <a:cs typeface="+mn-cs"/>
              </a:rPr>
              <a:t>Kej. 25:19-27</a:t>
            </a:r>
            <a:endParaRPr lang="en-US" sz="5400" b="1">
              <a:solidFill>
                <a:schemeClr val="bg1"/>
              </a:solidFill>
              <a:latin typeface="+mn-lt"/>
              <a:ea typeface="+mn-ea"/>
              <a:cs typeface="+mn-cs"/>
            </a:endParaRPr>
          </a:p>
        </p:txBody>
      </p:sp>
    </p:spTree>
    <p:extLst>
      <p:ext uri="{BB962C8B-B14F-4D97-AF65-F5344CB8AC3E}">
        <p14:creationId xmlns:p14="http://schemas.microsoft.com/office/powerpoint/2010/main" val="2354056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altLang="ko-KR" sz="5400" b="1">
                <a:solidFill>
                  <a:srgbClr val="FFFF00"/>
                </a:solidFill>
                <a:latin typeface="Calibri" panose="020F0502020204030204"/>
                <a:ea typeface="+mn-ea"/>
                <a:cs typeface="+mn-cs"/>
              </a:rPr>
              <a:t>Kej. 25:19-27 / Kembar anak Ishak</a:t>
            </a:r>
            <a:br>
              <a:rPr lang="en-US" altLang="ko-KR" sz="3200" b="1">
                <a:solidFill>
                  <a:srgbClr val="FFFF00"/>
                </a:solidFill>
                <a:latin typeface="Calibri" panose="020F0502020204030204"/>
                <a:ea typeface="+mn-ea"/>
                <a:cs typeface="+mn-cs"/>
              </a:rPr>
            </a:br>
            <a:r>
              <a:rPr lang="en-US" sz="4800" b="1" baseline="30000">
                <a:solidFill>
                  <a:schemeClr val="bg1"/>
                </a:solidFill>
                <a:latin typeface="+mn-lt"/>
              </a:rPr>
              <a:t>21</a:t>
            </a:r>
            <a:r>
              <a:rPr lang="en-US" sz="4800" b="1">
                <a:solidFill>
                  <a:schemeClr val="bg1"/>
                </a:solidFill>
                <a:latin typeface="+mn-lt"/>
              </a:rPr>
              <a:t>Ishak berdoa kepada Tuhan untuk isterinya, </a:t>
            </a:r>
            <a:r>
              <a:rPr lang="en-US" sz="4800" b="1">
                <a:solidFill>
                  <a:srgbClr val="FFC000"/>
                </a:solidFill>
                <a:latin typeface="+mn-lt"/>
              </a:rPr>
              <a:t>kerana isterinya itu mandul</a:t>
            </a:r>
            <a:r>
              <a:rPr lang="en-US" sz="4800" b="1">
                <a:solidFill>
                  <a:schemeClr val="bg1"/>
                </a:solidFill>
                <a:latin typeface="+mn-lt"/>
              </a:rPr>
              <a:t>. </a:t>
            </a:r>
            <a:br>
              <a:rPr lang="en-US" sz="4800" b="1">
                <a:solidFill>
                  <a:schemeClr val="bg1"/>
                </a:solidFill>
                <a:latin typeface="+mn-lt"/>
              </a:rPr>
            </a:br>
            <a:r>
              <a:rPr lang="en-US" sz="4800" b="1">
                <a:solidFill>
                  <a:schemeClr val="bg1"/>
                </a:solidFill>
                <a:latin typeface="+mn-lt"/>
              </a:rPr>
              <a:t>Tuhan mengabulkan doanya, lalu Ribka, isterinya pun mengandung. </a:t>
            </a:r>
            <a:br>
              <a:rPr lang="en-US" sz="4800" b="1">
                <a:solidFill>
                  <a:schemeClr val="bg1"/>
                </a:solidFill>
                <a:latin typeface="+mn-lt"/>
              </a:rPr>
            </a:br>
            <a:r>
              <a:rPr lang="en-US" sz="4800" b="1" baseline="30000">
                <a:solidFill>
                  <a:schemeClr val="bg1"/>
                </a:solidFill>
                <a:latin typeface="+mn-lt"/>
              </a:rPr>
              <a:t>22</a:t>
            </a:r>
            <a:r>
              <a:rPr lang="en-US" sz="4800" b="1">
                <a:solidFill>
                  <a:schemeClr val="bg1"/>
                </a:solidFill>
                <a:latin typeface="+mn-lt"/>
              </a:rPr>
              <a:t>Namun demikian, anak-anaknya bertolak-tolakan dalam kandungannya</a:t>
            </a:r>
            <a:endParaRPr lang="en-US" sz="5400" b="1">
              <a:solidFill>
                <a:schemeClr val="bg1"/>
              </a:solidFill>
              <a:latin typeface="+mn-lt"/>
              <a:ea typeface="+mn-ea"/>
              <a:cs typeface="+mn-cs"/>
            </a:endParaRPr>
          </a:p>
        </p:txBody>
      </p:sp>
    </p:spTree>
    <p:extLst>
      <p:ext uri="{BB962C8B-B14F-4D97-AF65-F5344CB8AC3E}">
        <p14:creationId xmlns:p14="http://schemas.microsoft.com/office/powerpoint/2010/main" val="82419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altLang="ko-KR" sz="5400" b="1">
                <a:solidFill>
                  <a:srgbClr val="FFFF00"/>
                </a:solidFill>
                <a:latin typeface="Calibri" panose="020F0502020204030204"/>
                <a:ea typeface="+mn-ea"/>
                <a:cs typeface="+mn-cs"/>
              </a:rPr>
              <a:t>Kej. 25:19-28 / Kembar anak Ishak</a:t>
            </a:r>
            <a:br>
              <a:rPr lang="en-US" altLang="ko-KR" sz="3200" b="1">
                <a:solidFill>
                  <a:srgbClr val="FFFF00"/>
                </a:solidFill>
                <a:latin typeface="Calibri" panose="020F0502020204030204"/>
                <a:ea typeface="+mn-ea"/>
                <a:cs typeface="+mn-cs"/>
              </a:rPr>
            </a:br>
            <a:br>
              <a:rPr lang="en-US" altLang="ko-KR" sz="3200" b="1">
                <a:solidFill>
                  <a:srgbClr val="FFFF00"/>
                </a:solidFill>
                <a:latin typeface="Calibri" panose="020F0502020204030204"/>
                <a:ea typeface="+mn-ea"/>
                <a:cs typeface="+mn-cs"/>
              </a:rPr>
            </a:br>
            <a:r>
              <a:rPr lang="en-US" b="1" baseline="30000">
                <a:solidFill>
                  <a:schemeClr val="bg1"/>
                </a:solidFill>
                <a:latin typeface="+mn-lt"/>
              </a:rPr>
              <a:t>23</a:t>
            </a:r>
            <a:r>
              <a:rPr lang="en-US" b="1">
                <a:solidFill>
                  <a:schemeClr val="bg1"/>
                </a:solidFill>
                <a:latin typeface="+mn-lt"/>
              </a:rPr>
              <a:t>Firman Tuhan kepadanya,</a:t>
            </a:r>
            <a:br>
              <a:rPr lang="en-US" b="1">
                <a:solidFill>
                  <a:schemeClr val="bg1"/>
                </a:solidFill>
                <a:latin typeface="+mn-lt"/>
              </a:rPr>
            </a:br>
            <a:br>
              <a:rPr lang="en-US" b="1">
                <a:solidFill>
                  <a:schemeClr val="bg1"/>
                </a:solidFill>
                <a:latin typeface="+mn-lt"/>
              </a:rPr>
            </a:br>
            <a:r>
              <a:rPr lang="en-US" b="1">
                <a:solidFill>
                  <a:schemeClr val="bg1"/>
                </a:solidFill>
                <a:latin typeface="+mn-lt"/>
              </a:rPr>
              <a:t>"Dua bangsa ada dalam kandunganmu,</a:t>
            </a:r>
            <a:br>
              <a:rPr lang="en-US" b="1">
                <a:solidFill>
                  <a:schemeClr val="bg1"/>
                </a:solidFill>
                <a:latin typeface="+mn-lt"/>
              </a:rPr>
            </a:br>
            <a:r>
              <a:rPr lang="en-US" b="1">
                <a:solidFill>
                  <a:schemeClr val="bg1"/>
                </a:solidFill>
                <a:latin typeface="+mn-lt"/>
              </a:rPr>
              <a:t>dan dua suku bangsa akan terpencar daripada rahimmu.</a:t>
            </a:r>
            <a:br>
              <a:rPr lang="en-US" b="1">
                <a:solidFill>
                  <a:schemeClr val="bg1"/>
                </a:solidFill>
                <a:latin typeface="+mn-lt"/>
              </a:rPr>
            </a:br>
            <a:r>
              <a:rPr lang="en-US" b="1">
                <a:solidFill>
                  <a:schemeClr val="bg1"/>
                </a:solidFill>
                <a:latin typeface="+mn-lt"/>
              </a:rPr>
              <a:t>Suku bangsa yang satu akan lebih kuat daripada yang lain,</a:t>
            </a:r>
            <a:br>
              <a:rPr lang="en-US" b="1">
                <a:solidFill>
                  <a:schemeClr val="bg1"/>
                </a:solidFill>
                <a:latin typeface="+mn-lt"/>
              </a:rPr>
            </a:br>
            <a:r>
              <a:rPr lang="en-US" b="1">
                <a:solidFill>
                  <a:schemeClr val="bg1"/>
                </a:solidFill>
                <a:latin typeface="+mn-lt"/>
              </a:rPr>
              <a:t>dan yang tua akan melayan yang muda."</a:t>
            </a:r>
            <a:endParaRPr lang="en-US" sz="5400" b="1">
              <a:solidFill>
                <a:schemeClr val="bg1"/>
              </a:solidFill>
              <a:latin typeface="+mn-lt"/>
              <a:ea typeface="+mn-ea"/>
              <a:cs typeface="+mn-cs"/>
            </a:endParaRPr>
          </a:p>
        </p:txBody>
      </p:sp>
    </p:spTree>
    <p:extLst>
      <p:ext uri="{BB962C8B-B14F-4D97-AF65-F5344CB8AC3E}">
        <p14:creationId xmlns:p14="http://schemas.microsoft.com/office/powerpoint/2010/main" val="2100757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altLang="ko-KR" sz="5400" b="1">
                <a:solidFill>
                  <a:srgbClr val="FFFF00"/>
                </a:solidFill>
                <a:latin typeface="Calibri" panose="020F0502020204030204"/>
                <a:ea typeface="+mn-ea"/>
                <a:cs typeface="+mn-cs"/>
              </a:rPr>
              <a:t>Kej. 25:19-28 / Kembar anak Ishak</a:t>
            </a:r>
            <a:br>
              <a:rPr lang="en-US" altLang="ko-KR" sz="3200" b="1">
                <a:solidFill>
                  <a:srgbClr val="FFFF00"/>
                </a:solidFill>
                <a:latin typeface="Calibri" panose="020F0502020204030204"/>
                <a:ea typeface="+mn-ea"/>
                <a:cs typeface="+mn-cs"/>
              </a:rPr>
            </a:br>
            <a:br>
              <a:rPr lang="en-US" altLang="ko-KR" sz="3200" b="1">
                <a:solidFill>
                  <a:srgbClr val="FFFF00"/>
                </a:solidFill>
                <a:latin typeface="Calibri" panose="020F0502020204030204"/>
                <a:ea typeface="+mn-ea"/>
                <a:cs typeface="+mn-cs"/>
              </a:rPr>
            </a:br>
            <a:r>
              <a:rPr lang="en-US" sz="4800" b="1" baseline="30000">
                <a:solidFill>
                  <a:schemeClr val="bg1"/>
                </a:solidFill>
                <a:latin typeface="+mn-lt"/>
              </a:rPr>
              <a:t>27</a:t>
            </a:r>
            <a:r>
              <a:rPr lang="nn-NO" sz="4800" b="1">
                <a:solidFill>
                  <a:schemeClr val="bg1"/>
                </a:solidFill>
                <a:latin typeface="+mn-lt"/>
              </a:rPr>
              <a:t>Esau menjadi pemburu yang mahir dan suka tinggal di padang, </a:t>
            </a:r>
            <a:br>
              <a:rPr lang="nn-NO" sz="4800" b="1">
                <a:solidFill>
                  <a:schemeClr val="bg1"/>
                </a:solidFill>
                <a:latin typeface="+mn-lt"/>
              </a:rPr>
            </a:br>
            <a:r>
              <a:rPr lang="nn-NO" sz="4800" b="1">
                <a:solidFill>
                  <a:schemeClr val="bg1"/>
                </a:solidFill>
                <a:latin typeface="+mn-lt"/>
              </a:rPr>
              <a:t>manakala Yakub seorang yang tenang dan suka tinggal di khemah. </a:t>
            </a:r>
            <a:br>
              <a:rPr lang="en-US" altLang="ko-KR" sz="4800" b="1">
                <a:solidFill>
                  <a:srgbClr val="FFFF00"/>
                </a:solidFill>
                <a:latin typeface="+mn-lt"/>
                <a:ea typeface="+mn-ea"/>
                <a:cs typeface="+mn-cs"/>
              </a:rPr>
            </a:br>
            <a:br>
              <a:rPr lang="en-US" altLang="ko-KR" sz="4800" b="1">
                <a:solidFill>
                  <a:srgbClr val="FFFF00"/>
                </a:solidFill>
                <a:latin typeface="Calibri" panose="020F0502020204030204"/>
                <a:ea typeface="+mn-ea"/>
                <a:cs typeface="+mn-cs"/>
              </a:rPr>
            </a:br>
            <a:r>
              <a:rPr lang="en-US" sz="4800" b="1" baseline="30000">
                <a:solidFill>
                  <a:schemeClr val="bg1"/>
                </a:solidFill>
                <a:latin typeface="+mn-lt"/>
              </a:rPr>
              <a:t>28</a:t>
            </a:r>
            <a:r>
              <a:rPr lang="en-US" sz="4800" b="1">
                <a:solidFill>
                  <a:schemeClr val="bg1"/>
                </a:solidFill>
                <a:latin typeface="+mn-lt"/>
              </a:rPr>
              <a:t>Ishak menyayangi Esau, kerana dia suka makan hasil buruannya. </a:t>
            </a:r>
            <a:br>
              <a:rPr lang="en-US" sz="4800" b="1">
                <a:solidFill>
                  <a:schemeClr val="bg1"/>
                </a:solidFill>
                <a:latin typeface="+mn-lt"/>
              </a:rPr>
            </a:br>
            <a:r>
              <a:rPr lang="en-US" sz="4800" b="1">
                <a:solidFill>
                  <a:schemeClr val="bg1"/>
                </a:solidFill>
                <a:latin typeface="+mn-lt"/>
              </a:rPr>
              <a:t>Tetapi Ribka menyayangi Yakub.</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344369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1465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altLang="ko-KR" sz="5400" b="1">
                <a:solidFill>
                  <a:srgbClr val="FFFF00"/>
                </a:solidFill>
                <a:latin typeface="Calibri" panose="020F0502020204030204"/>
                <a:ea typeface="+mn-ea"/>
                <a:cs typeface="+mn-cs"/>
              </a:rPr>
              <a:t>Kej. 25:29-34 / </a:t>
            </a:r>
            <a:r>
              <a:rPr lang="en-US" altLang="ko-KR" sz="5400" b="1">
                <a:solidFill>
                  <a:srgbClr val="FFFF00"/>
                </a:solidFill>
                <a:latin typeface="+mn-lt"/>
                <a:ea typeface="+mn-ea"/>
                <a:cs typeface="+mn-cs"/>
              </a:rPr>
              <a:t>Menjual </a:t>
            </a:r>
            <a:r>
              <a:rPr lang="en-US" altLang="ko-KR" sz="5400" b="1">
                <a:solidFill>
                  <a:srgbClr val="FFFF00"/>
                </a:solidFill>
                <a:latin typeface="+mn-lt"/>
              </a:rPr>
              <a:t>H</a:t>
            </a:r>
            <a:r>
              <a:rPr lang="en-US" sz="5400" b="1">
                <a:solidFill>
                  <a:srgbClr val="FFFF00"/>
                </a:solidFill>
                <a:latin typeface="+mn-lt"/>
              </a:rPr>
              <a:t>ak Anak Sulung</a:t>
            </a:r>
            <a:br>
              <a:rPr lang="en-US" altLang="ko-KR" sz="3200" b="1">
                <a:solidFill>
                  <a:srgbClr val="FFFF00"/>
                </a:solidFill>
                <a:latin typeface="Calibri" panose="020F0502020204030204"/>
                <a:ea typeface="+mn-ea"/>
                <a:cs typeface="+mn-cs"/>
              </a:rPr>
            </a:br>
            <a:br>
              <a:rPr lang="en-US" altLang="ko-KR" sz="3200" b="1">
                <a:solidFill>
                  <a:srgbClr val="FFFF00"/>
                </a:solidFill>
                <a:latin typeface="Calibri" panose="020F0502020204030204"/>
                <a:ea typeface="+mn-ea"/>
                <a:cs typeface="+mn-cs"/>
              </a:rPr>
            </a:br>
            <a:r>
              <a:rPr lang="en-US" sz="4800" b="1" baseline="30000">
                <a:solidFill>
                  <a:schemeClr val="bg1"/>
                </a:solidFill>
                <a:latin typeface="+mn-lt"/>
              </a:rPr>
              <a:t>34</a:t>
            </a:r>
            <a:r>
              <a:rPr lang="en-US" sz="4800" b="1">
                <a:solidFill>
                  <a:schemeClr val="bg1"/>
                </a:solidFill>
                <a:latin typeface="+mn-lt"/>
              </a:rPr>
              <a:t>Kemudian Yakub memberi Esau roti dan masakan kacang merah itu. </a:t>
            </a:r>
            <a:br>
              <a:rPr lang="en-US" sz="4800" b="1">
                <a:solidFill>
                  <a:schemeClr val="bg1"/>
                </a:solidFill>
                <a:latin typeface="+mn-lt"/>
              </a:rPr>
            </a:br>
            <a:r>
              <a:rPr lang="en-US" sz="4800" b="1">
                <a:solidFill>
                  <a:schemeClr val="bg1"/>
                </a:solidFill>
                <a:latin typeface="+mn-lt"/>
              </a:rPr>
              <a:t>Esau makan dan minum, lalu bangkit dan pergi. </a:t>
            </a:r>
            <a:br>
              <a:rPr lang="en-US" sz="4800" b="1">
                <a:solidFill>
                  <a:schemeClr val="bg1"/>
                </a:solidFill>
                <a:latin typeface="+mn-lt"/>
              </a:rPr>
            </a:br>
            <a:r>
              <a:rPr lang="en-US" sz="4800" b="1">
                <a:solidFill>
                  <a:schemeClr val="bg1"/>
                </a:solidFill>
                <a:latin typeface="+mn-lt"/>
              </a:rPr>
              <a:t>Demikianlah </a:t>
            </a:r>
            <a:r>
              <a:rPr lang="en-US" sz="4800" b="1">
                <a:solidFill>
                  <a:srgbClr val="FFC000"/>
                </a:solidFill>
                <a:latin typeface="+mn-lt"/>
              </a:rPr>
              <a:t>Esau </a:t>
            </a:r>
            <a:r>
              <a:rPr lang="en-US" sz="4800" b="1">
                <a:solidFill>
                  <a:srgbClr val="FF0000"/>
                </a:solidFill>
                <a:latin typeface="+mn-lt"/>
              </a:rPr>
              <a:t>meremehkan</a:t>
            </a:r>
            <a:r>
              <a:rPr lang="en-US" sz="4800" b="1">
                <a:solidFill>
                  <a:srgbClr val="FFC000"/>
                </a:solidFill>
                <a:latin typeface="+mn-lt"/>
              </a:rPr>
              <a:t> haknya sebagai anak sulung itu</a:t>
            </a:r>
            <a:r>
              <a:rPr lang="en-US" sz="4800" b="1">
                <a:solidFill>
                  <a:schemeClr val="bg1"/>
                </a:solidFill>
                <a:latin typeface="+mn-lt"/>
              </a:rPr>
              <a:t>.</a:t>
            </a:r>
            <a:endParaRPr lang="en-US" sz="5400" b="1">
              <a:solidFill>
                <a:schemeClr val="bg1"/>
              </a:solidFill>
              <a:latin typeface="+mn-lt"/>
              <a:ea typeface="+mn-ea"/>
              <a:cs typeface="+mn-cs"/>
            </a:endParaRPr>
          </a:p>
        </p:txBody>
      </p:sp>
    </p:spTree>
    <p:extLst>
      <p:ext uri="{BB962C8B-B14F-4D97-AF65-F5344CB8AC3E}">
        <p14:creationId xmlns:p14="http://schemas.microsoft.com/office/powerpoint/2010/main" val="1811521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21:8-20 / </a:t>
            </a:r>
            <a:r>
              <a:rPr lang="en-US" altLang="ko-KR" sz="5400" b="1">
                <a:solidFill>
                  <a:srgbClr val="FF0000"/>
                </a:solidFill>
                <a:latin typeface="Calibri" panose="020F0502020204030204"/>
              </a:rPr>
              <a:t>Meremehkan</a:t>
            </a:r>
            <a:r>
              <a:rPr lang="en-US" altLang="ko-KR" sz="5400" b="1">
                <a:solidFill>
                  <a:srgbClr val="FFFF00"/>
                </a:solidFill>
                <a:latin typeface="Calibri" panose="020F0502020204030204"/>
              </a:rPr>
              <a:t> </a:t>
            </a:r>
            <a:br>
              <a:rPr lang="en-US" altLang="ko-KR" sz="5400" b="1">
                <a:solidFill>
                  <a:srgbClr val="FFFF00"/>
                </a:solidFill>
                <a:latin typeface="Calibri" panose="020F0502020204030204"/>
              </a:rPr>
            </a:br>
            <a:r>
              <a:rPr lang="en-US" b="1" baseline="30000">
                <a:solidFill>
                  <a:schemeClr val="bg1"/>
                </a:solidFill>
                <a:latin typeface="+mn-lt"/>
              </a:rPr>
              <a:t>9</a:t>
            </a:r>
            <a:r>
              <a:rPr lang="en-US" b="1">
                <a:solidFill>
                  <a:schemeClr val="bg1"/>
                </a:solidFill>
                <a:latin typeface="+mn-lt"/>
              </a:rPr>
              <a:t>Pada suatu hari, Sarah melihat anak yang dilahirkan Hagar, seorang perempuan Mesir, bagi Abraham, </a:t>
            </a:r>
            <a:r>
              <a:rPr lang="en-US" b="1">
                <a:solidFill>
                  <a:srgbClr val="FF0000"/>
                </a:solidFill>
                <a:latin typeface="+mn-lt"/>
              </a:rPr>
              <a:t>tertawa </a:t>
            </a:r>
            <a:r>
              <a:rPr lang="en-US" b="1">
                <a:solidFill>
                  <a:srgbClr val="FFFF00"/>
                </a:solidFill>
                <a:latin typeface="+mn-lt"/>
              </a:rPr>
              <a:t>(bermain dengan Ishak).</a:t>
            </a:r>
            <a:br>
              <a:rPr lang="en-US" b="1">
                <a:solidFill>
                  <a:schemeClr val="bg1"/>
                </a:solidFill>
                <a:latin typeface="+mn-lt"/>
              </a:rPr>
            </a:br>
            <a:r>
              <a:rPr lang="en-US" sz="3600" b="1">
                <a:solidFill>
                  <a:srgbClr val="00B050"/>
                </a:solidFill>
                <a:latin typeface="+mn-lt"/>
              </a:rPr>
              <a:t>#.</a:t>
            </a:r>
            <a:r>
              <a:rPr lang="en-US" sz="3200" b="1">
                <a:solidFill>
                  <a:srgbClr val="00B050"/>
                </a:solidFill>
                <a:latin typeface="+mn-lt"/>
              </a:rPr>
              <a:t>Memandang ringan, mengabaikan, menghinakan, meremehkan</a:t>
            </a:r>
            <a:br>
              <a:rPr lang="en-US" sz="3600" b="1">
                <a:solidFill>
                  <a:srgbClr val="00B050"/>
                </a:solidFill>
                <a:latin typeface="+mn-lt"/>
                <a:ea typeface="+mn-ea"/>
                <a:cs typeface="+mn-cs"/>
              </a:rPr>
            </a:br>
            <a:br>
              <a:rPr lang="en-US" sz="2800" b="1">
                <a:solidFill>
                  <a:srgbClr val="00B050"/>
                </a:solidFill>
                <a:latin typeface="+mn-lt"/>
                <a:ea typeface="+mn-ea"/>
                <a:cs typeface="+mn-cs"/>
              </a:rPr>
            </a:br>
            <a:r>
              <a:rPr lang="en-US" b="1">
                <a:solidFill>
                  <a:schemeClr val="bg1"/>
                </a:solidFill>
                <a:latin typeface="+mn-lt"/>
              </a:rPr>
              <a:t>Dia tinggal di gurun itu lalu menjadi seorang </a:t>
            </a:r>
            <a:r>
              <a:rPr lang="en-US" b="1">
                <a:solidFill>
                  <a:srgbClr val="FFC000"/>
                </a:solidFill>
                <a:latin typeface="+mn-lt"/>
              </a:rPr>
              <a:t>pemanah</a:t>
            </a:r>
            <a:r>
              <a:rPr lang="en-US" b="1">
                <a:solidFill>
                  <a:schemeClr val="bg1"/>
                </a:solidFill>
                <a:latin typeface="+mn-lt"/>
              </a:rPr>
              <a:t>. Tinggallah dia di Gurun Paran, dan seterusnya, ibunya mendapatkan seorang isteri dari Tanah Mesir untuknya.</a:t>
            </a:r>
            <a:br>
              <a:rPr lang="en-US" b="1">
                <a:solidFill>
                  <a:srgbClr val="FFFF00"/>
                </a:solidFill>
                <a:latin typeface="+mn-lt"/>
                <a:ea typeface="+mn-ea"/>
                <a:cs typeface="+mn-cs"/>
              </a:rPr>
            </a:br>
            <a:endParaRPr lang="en-US" b="1">
              <a:solidFill>
                <a:schemeClr val="bg1"/>
              </a:solidFill>
              <a:latin typeface="+mn-lt"/>
              <a:ea typeface="+mn-ea"/>
              <a:cs typeface="+mn-cs"/>
            </a:endParaRPr>
          </a:p>
        </p:txBody>
      </p:sp>
    </p:spTree>
    <p:extLst>
      <p:ext uri="{BB962C8B-B14F-4D97-AF65-F5344CB8AC3E}">
        <p14:creationId xmlns:p14="http://schemas.microsoft.com/office/powerpoint/2010/main" val="340526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altLang="ko-KR" sz="5400" b="1">
                <a:solidFill>
                  <a:srgbClr val="FF0000"/>
                </a:solidFill>
                <a:latin typeface="Calibri" panose="020F0502020204030204"/>
              </a:rPr>
              <a:t>Meremehkan</a:t>
            </a:r>
            <a:r>
              <a:rPr lang="en-US" altLang="ko-KR" sz="5400" b="1">
                <a:solidFill>
                  <a:srgbClr val="FFFF00"/>
                </a:solidFill>
                <a:latin typeface="Calibri" panose="020F0502020204030204"/>
              </a:rPr>
              <a:t> / </a:t>
            </a:r>
            <a:r>
              <a:rPr lang="en-US" sz="5400" b="1">
                <a:solidFill>
                  <a:srgbClr val="FFFF00"/>
                </a:solidFill>
                <a:latin typeface="+mn-lt"/>
              </a:rPr>
              <a:t>Tertawa (bermain)</a:t>
            </a:r>
            <a:br>
              <a:rPr lang="en-US" sz="5400" b="1">
                <a:solidFill>
                  <a:srgbClr val="FFFF00"/>
                </a:solidFill>
                <a:latin typeface="+mn-lt"/>
                <a:ea typeface="+mn-ea"/>
                <a:cs typeface="+mn-cs"/>
              </a:rPr>
            </a:br>
            <a:r>
              <a:rPr lang="en-US" sz="4000" b="1">
                <a:solidFill>
                  <a:schemeClr val="bg1"/>
                </a:solidFill>
                <a:latin typeface="+mn-lt"/>
              </a:rPr>
              <a:t>Mat. 12:31 – </a:t>
            </a:r>
            <a:r>
              <a:rPr lang="en-US" sz="4000" b="1" baseline="30000">
                <a:solidFill>
                  <a:schemeClr val="bg1"/>
                </a:solidFill>
                <a:latin typeface="+mn-lt"/>
              </a:rPr>
              <a:t>31</a:t>
            </a:r>
            <a:r>
              <a:rPr lang="en-US" sz="4000" b="1">
                <a:solidFill>
                  <a:schemeClr val="bg1"/>
                </a:solidFill>
                <a:latin typeface="+mn-lt"/>
              </a:rPr>
              <a:t>Ketahuilah: Orang yang berbuat dosa dan mengucapkan kata-kata kufur akan diampuni, tetapi mereka yang </a:t>
            </a:r>
            <a:r>
              <a:rPr lang="en-US" sz="4000" b="1">
                <a:solidFill>
                  <a:srgbClr val="FFC000"/>
                </a:solidFill>
                <a:latin typeface="+mn-lt"/>
              </a:rPr>
              <a:t>mengkufuri Roh Kudus </a:t>
            </a:r>
            <a:r>
              <a:rPr lang="en-US" sz="4000" b="1">
                <a:solidFill>
                  <a:schemeClr val="bg1"/>
                </a:solidFill>
                <a:latin typeface="+mn-lt"/>
              </a:rPr>
              <a:t>tidak akan diampuni.</a:t>
            </a:r>
            <a:br>
              <a:rPr lang="en-US" sz="4000" b="1">
                <a:solidFill>
                  <a:schemeClr val="bg1"/>
                </a:solidFill>
                <a:latin typeface="+mn-lt"/>
              </a:rPr>
            </a:br>
            <a:r>
              <a:rPr lang="en-US" sz="4000" b="1">
                <a:solidFill>
                  <a:schemeClr val="bg1"/>
                </a:solidFill>
                <a:latin typeface="+mn-lt"/>
              </a:rPr>
              <a:t>Mar. 3:29 – </a:t>
            </a:r>
            <a:r>
              <a:rPr lang="en-US" sz="4000" b="1" baseline="30000">
                <a:solidFill>
                  <a:schemeClr val="bg1"/>
                </a:solidFill>
                <a:latin typeface="+mn-lt"/>
              </a:rPr>
              <a:t>29</a:t>
            </a:r>
            <a:r>
              <a:rPr lang="en-US" sz="4000" b="1">
                <a:solidFill>
                  <a:schemeClr val="bg1"/>
                </a:solidFill>
                <a:latin typeface="+mn-lt"/>
              </a:rPr>
              <a:t>Tetapi sesiapa yang </a:t>
            </a:r>
            <a:r>
              <a:rPr lang="en-US" sz="4000" b="1">
                <a:solidFill>
                  <a:srgbClr val="FFC000"/>
                </a:solidFill>
                <a:latin typeface="+mn-lt"/>
              </a:rPr>
              <a:t>mengkufuri Roh </a:t>
            </a:r>
            <a:r>
              <a:rPr lang="en-US" sz="4000" b="1">
                <a:solidFill>
                  <a:schemeClr val="bg1"/>
                </a:solidFill>
                <a:latin typeface="+mn-lt"/>
              </a:rPr>
              <a:t>Kudus tidak akan diampuni; dia bersalah kerana berbuat dosa kekal.</a:t>
            </a:r>
            <a:br>
              <a:rPr lang="en-US" sz="4000" b="1">
                <a:solidFill>
                  <a:schemeClr val="bg1"/>
                </a:solidFill>
                <a:latin typeface="+mn-lt"/>
              </a:rPr>
            </a:br>
            <a:r>
              <a:rPr lang="en-US" sz="4000" b="1">
                <a:solidFill>
                  <a:schemeClr val="bg1"/>
                </a:solidFill>
                <a:latin typeface="+mn-lt"/>
              </a:rPr>
              <a:t>Luk. 12:10 – </a:t>
            </a:r>
            <a:r>
              <a:rPr lang="en-US" sz="4000" b="1" baseline="30000">
                <a:solidFill>
                  <a:schemeClr val="bg1"/>
                </a:solidFill>
                <a:latin typeface="+mn-lt"/>
              </a:rPr>
              <a:t>10</a:t>
            </a:r>
            <a:r>
              <a:rPr lang="en-US" sz="4000" b="1">
                <a:solidFill>
                  <a:schemeClr val="bg1"/>
                </a:solidFill>
                <a:latin typeface="+mn-lt"/>
              </a:rPr>
              <a:t>Sesiapa yang menentang Anak Manusia dengan kata-katanya dapat diampuni, tetapi mereka yang </a:t>
            </a:r>
            <a:r>
              <a:rPr lang="en-US" sz="4000" b="1">
                <a:solidFill>
                  <a:srgbClr val="FFC000"/>
                </a:solidFill>
                <a:latin typeface="+mn-lt"/>
              </a:rPr>
              <a:t>menghina Roh Kudus </a:t>
            </a:r>
            <a:r>
              <a:rPr lang="en-US" sz="4000" b="1">
                <a:solidFill>
                  <a:schemeClr val="bg1"/>
                </a:solidFill>
                <a:latin typeface="+mn-lt"/>
              </a:rPr>
              <a:t>tidak dapat diampuni.</a:t>
            </a:r>
            <a:br>
              <a:rPr lang="en-US" sz="4000" b="1">
                <a:solidFill>
                  <a:schemeClr val="bg1"/>
                </a:solidFill>
                <a:latin typeface="+mn-lt"/>
                <a:ea typeface="+mn-ea"/>
                <a:cs typeface="+mn-cs"/>
              </a:rPr>
            </a:br>
            <a:endParaRPr lang="en-US" sz="4000" b="1">
              <a:solidFill>
                <a:schemeClr val="bg1"/>
              </a:solidFill>
              <a:latin typeface="+mn-lt"/>
              <a:ea typeface="+mn-ea"/>
              <a:cs typeface="+mn-cs"/>
            </a:endParaRPr>
          </a:p>
        </p:txBody>
      </p:sp>
    </p:spTree>
    <p:extLst>
      <p:ext uri="{BB962C8B-B14F-4D97-AF65-F5344CB8AC3E}">
        <p14:creationId xmlns:p14="http://schemas.microsoft.com/office/powerpoint/2010/main" val="81611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308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altLang="ko-KR" sz="4800" b="1">
                <a:solidFill>
                  <a:srgbClr val="FFFF00"/>
                </a:solidFill>
                <a:latin typeface="Calibri" panose="020F0502020204030204"/>
              </a:rPr>
              <a:t>Kej. 19 / </a:t>
            </a:r>
            <a:r>
              <a:rPr lang="en-US" altLang="ko-KR" sz="4800" b="1">
                <a:solidFill>
                  <a:srgbClr val="FF0000"/>
                </a:solidFill>
                <a:latin typeface="Calibri" panose="020F0502020204030204"/>
              </a:rPr>
              <a:t>Meremehkan </a:t>
            </a:r>
            <a:br>
              <a:rPr lang="en-US" sz="4800" b="1">
                <a:solidFill>
                  <a:schemeClr val="bg1"/>
                </a:solidFill>
                <a:latin typeface="Calibri" panose="020F0502020204030204"/>
                <a:ea typeface="+mn-ea"/>
                <a:cs typeface="+mn-cs"/>
              </a:rPr>
            </a:br>
            <a:r>
              <a:rPr lang="en-US" b="1">
                <a:solidFill>
                  <a:schemeClr val="bg1"/>
                </a:solidFill>
                <a:latin typeface="Calibri" panose="020F0502020204030204"/>
                <a:ea typeface="+mn-ea"/>
                <a:cs typeface="+mn-cs"/>
              </a:rPr>
              <a:t>14 Maka keluarlah Lot lalu berbicara dengan kedua-dua bakal menantunya yang akan memperisteri anak-anak gadisnya. Katanya, "Bersiaplah, keluarlah dari tempat ini, kerana Tuhan akan memusnahkan kota ini!" Tetapi kedua-dua bakal menantu Lot itu </a:t>
            </a:r>
            <a:r>
              <a:rPr lang="en-US" b="1">
                <a:solidFill>
                  <a:srgbClr val="FFFF00"/>
                </a:solidFill>
                <a:latin typeface="Calibri" panose="020F0502020204030204"/>
                <a:ea typeface="+mn-ea"/>
                <a:cs typeface="+mn-cs"/>
              </a:rPr>
              <a:t>menganggap</a:t>
            </a:r>
            <a:r>
              <a:rPr lang="en-US" b="1">
                <a:solidFill>
                  <a:schemeClr val="bg1"/>
                </a:solidFill>
                <a:latin typeface="Calibri" panose="020F0502020204030204"/>
                <a:ea typeface="+mn-ea"/>
                <a:cs typeface="+mn-cs"/>
              </a:rPr>
              <a:t> Lot cuma sedang </a:t>
            </a:r>
            <a:r>
              <a:rPr lang="en-US" b="1">
                <a:solidFill>
                  <a:srgbClr val="FFFF00"/>
                </a:solidFill>
                <a:latin typeface="Calibri" panose="020F0502020204030204"/>
                <a:ea typeface="+mn-ea"/>
                <a:cs typeface="+mn-cs"/>
              </a:rPr>
              <a:t>memperolok-olokkan</a:t>
            </a:r>
            <a:r>
              <a:rPr lang="en-US" b="1">
                <a:solidFill>
                  <a:schemeClr val="bg1"/>
                </a:solidFill>
                <a:latin typeface="Calibri" panose="020F0502020204030204"/>
                <a:ea typeface="+mn-ea"/>
                <a:cs typeface="+mn-cs"/>
              </a:rPr>
              <a:t> mereka.</a:t>
            </a:r>
            <a:endParaRPr lang="en-US" sz="5400" b="1">
              <a:solidFill>
                <a:srgbClr val="00B0F0"/>
              </a:solidFill>
              <a:latin typeface="Calibri" panose="020F0502020204030204"/>
              <a:ea typeface="+mn-ea"/>
              <a:cs typeface="+mn-cs"/>
            </a:endParaRPr>
          </a:p>
        </p:txBody>
      </p:sp>
    </p:spTree>
    <p:extLst>
      <p:ext uri="{BB962C8B-B14F-4D97-AF65-F5344CB8AC3E}">
        <p14:creationId xmlns:p14="http://schemas.microsoft.com/office/powerpoint/2010/main" val="2579911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altLang="ko-KR" sz="4800" b="1">
                <a:solidFill>
                  <a:srgbClr val="FFFF00"/>
                </a:solidFill>
                <a:latin typeface="Calibri" panose="020F0502020204030204"/>
              </a:rPr>
              <a:t>1 Sam 2:30 / </a:t>
            </a:r>
            <a:r>
              <a:rPr lang="en-US" altLang="ko-KR" sz="4800" b="1">
                <a:solidFill>
                  <a:srgbClr val="FF0000"/>
                </a:solidFill>
                <a:latin typeface="Calibri" panose="020F0502020204030204"/>
              </a:rPr>
              <a:t>Meremehkan </a:t>
            </a:r>
            <a:br>
              <a:rPr lang="en-US" sz="4800" b="1">
                <a:solidFill>
                  <a:schemeClr val="bg1"/>
                </a:solidFill>
                <a:latin typeface="Calibri" panose="020F0502020204030204"/>
                <a:ea typeface="+mn-ea"/>
                <a:cs typeface="+mn-cs"/>
              </a:rPr>
            </a:br>
            <a:r>
              <a:rPr lang="en-US" b="1" baseline="30000">
                <a:solidFill>
                  <a:schemeClr val="bg1"/>
                </a:solidFill>
                <a:latin typeface="+mn-lt"/>
              </a:rPr>
              <a:t>30</a:t>
            </a:r>
            <a:r>
              <a:rPr lang="en-US" b="1">
                <a:solidFill>
                  <a:schemeClr val="bg1"/>
                </a:solidFill>
                <a:latin typeface="+mn-lt"/>
              </a:rPr>
              <a:t>Jadi, demikianlah firman Tuhan, Allah Israel, 'Aku memang telah berfirman bahawa keluargamu dan keluarga leluhurmu akan hidup di hadapan-Ku untuk selama-lamanya,' tetapi sekarang, demikianlah firman Tuhan, 'jauhlah hal itu daripada-Ku! </a:t>
            </a:r>
            <a:r>
              <a:rPr lang="en-US" b="1">
                <a:solidFill>
                  <a:srgbClr val="FF0000"/>
                </a:solidFill>
                <a:latin typeface="+mn-lt"/>
              </a:rPr>
              <a:t>Orang yang memuliakan-Ku akan Kumuliakan, dan orang yang meremehkan Aku akan dipandang hina. </a:t>
            </a:r>
            <a:endParaRPr lang="en-US" sz="5400" b="1">
              <a:solidFill>
                <a:srgbClr val="FF0000"/>
              </a:solidFill>
              <a:latin typeface="+mn-lt"/>
              <a:ea typeface="+mn-ea"/>
              <a:cs typeface="+mn-cs"/>
            </a:endParaRPr>
          </a:p>
        </p:txBody>
      </p:sp>
    </p:spTree>
    <p:extLst>
      <p:ext uri="{BB962C8B-B14F-4D97-AF65-F5344CB8AC3E}">
        <p14:creationId xmlns:p14="http://schemas.microsoft.com/office/powerpoint/2010/main" val="88682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26 /</a:t>
            </a:r>
            <a:br>
              <a:rPr lang="en-US" sz="5400" b="1">
                <a:solidFill>
                  <a:srgbClr val="FFFF00"/>
                </a:solidFill>
                <a:latin typeface="+mn-lt"/>
                <a:ea typeface="+mn-ea"/>
                <a:cs typeface="+mn-cs"/>
              </a:rPr>
            </a:br>
            <a:r>
              <a:rPr lang="en-US" b="1" baseline="30000">
                <a:solidFill>
                  <a:schemeClr val="bg1"/>
                </a:solidFill>
                <a:latin typeface="+mn-lt"/>
              </a:rPr>
              <a:t>1</a:t>
            </a:r>
            <a:r>
              <a:rPr lang="en-US" b="1">
                <a:solidFill>
                  <a:schemeClr val="bg1"/>
                </a:solidFill>
                <a:latin typeface="+mn-lt"/>
              </a:rPr>
              <a:t>Maka berlakulah </a:t>
            </a:r>
            <a:r>
              <a:rPr lang="en-US" b="1">
                <a:solidFill>
                  <a:srgbClr val="FF0000"/>
                </a:solidFill>
                <a:latin typeface="+mn-lt"/>
              </a:rPr>
              <a:t>bencana kebuluran </a:t>
            </a:r>
            <a:r>
              <a:rPr lang="en-US" b="1">
                <a:solidFill>
                  <a:schemeClr val="bg1"/>
                </a:solidFill>
                <a:latin typeface="+mn-lt"/>
              </a:rPr>
              <a:t>di negeri itu, lain daripada kebuluran pertama yang menimpa pada zaman Abraham. Maka pergilah Ishak ke Gerar untuk menghadap Abimelekh, raja orang Filistin. </a:t>
            </a:r>
            <a:br>
              <a:rPr lang="en-US" b="1">
                <a:solidFill>
                  <a:schemeClr val="bg1"/>
                </a:solidFill>
                <a:latin typeface="+mn-lt"/>
              </a:rPr>
            </a:br>
            <a:br>
              <a:rPr lang="en-US" b="1">
                <a:solidFill>
                  <a:schemeClr val="bg1"/>
                </a:solidFill>
                <a:latin typeface="+mn-lt"/>
              </a:rPr>
            </a:br>
            <a:r>
              <a:rPr lang="en-US" b="1">
                <a:solidFill>
                  <a:srgbClr val="00B0F0"/>
                </a:solidFill>
                <a:latin typeface="+mn-lt"/>
              </a:rPr>
              <a:t>Abimelekh adalah geliranan ketua kerajaan Gerar.</a:t>
            </a:r>
            <a:endParaRPr lang="en-US" sz="4800" b="1">
              <a:solidFill>
                <a:srgbClr val="00B0F0"/>
              </a:solidFill>
              <a:latin typeface="+mn-lt"/>
              <a:ea typeface="+mn-ea"/>
              <a:cs typeface="+mn-cs"/>
            </a:endParaRPr>
          </a:p>
        </p:txBody>
      </p:sp>
    </p:spTree>
    <p:extLst>
      <p:ext uri="{BB962C8B-B14F-4D97-AF65-F5344CB8AC3E}">
        <p14:creationId xmlns:p14="http://schemas.microsoft.com/office/powerpoint/2010/main" val="420062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3"/>
          <a:stretch>
            <a:fillRect/>
          </a:stretch>
        </p:blipFill>
        <p:spPr>
          <a:xfrm>
            <a:off x="0" y="0"/>
            <a:ext cx="12192000" cy="6858000"/>
          </a:xfrm>
          <a:prstGeom prst="rect">
            <a:avLst/>
          </a:prstGeom>
        </p:spPr>
      </p:pic>
      <p:sp>
        <p:nvSpPr>
          <p:cNvPr id="9"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Negeb</a:t>
            </a:r>
          </a:p>
        </p:txBody>
      </p:sp>
    </p:spTree>
    <p:extLst>
      <p:ext uri="{BB962C8B-B14F-4D97-AF65-F5344CB8AC3E}">
        <p14:creationId xmlns:p14="http://schemas.microsoft.com/office/powerpoint/2010/main" val="1562468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ea typeface="+mn-ea"/>
              </a:rPr>
              <a:t>בְּאֵר</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410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26 / Perigi Ishak</a:t>
            </a:r>
            <a:br>
              <a:rPr lang="en-US" sz="5400" b="1">
                <a:solidFill>
                  <a:schemeClr val="bg1"/>
                </a:solidFill>
                <a:latin typeface="+mn-lt"/>
                <a:ea typeface="+mn-ea"/>
                <a:cs typeface="+mn-cs"/>
              </a:rPr>
            </a:br>
            <a:r>
              <a:rPr lang="en-US" b="1" baseline="30000">
                <a:solidFill>
                  <a:schemeClr val="bg1"/>
                </a:solidFill>
                <a:latin typeface="+mn-lt"/>
              </a:rPr>
              <a:t>17</a:t>
            </a:r>
            <a:r>
              <a:rPr lang="en-US" b="1">
                <a:solidFill>
                  <a:schemeClr val="bg1"/>
                </a:solidFill>
                <a:latin typeface="+mn-lt"/>
              </a:rPr>
              <a:t>Maka pergilah Ishak dari sana. Didirikannya khemahnya di Lembah Gerar lalu tinggal di situ. </a:t>
            </a:r>
            <a:r>
              <a:rPr lang="en-US" b="1" baseline="30000">
                <a:solidFill>
                  <a:schemeClr val="bg1"/>
                </a:solidFill>
                <a:latin typeface="+mn-lt"/>
              </a:rPr>
              <a:t>18</a:t>
            </a:r>
            <a:r>
              <a:rPr lang="en-US" b="1">
                <a:solidFill>
                  <a:schemeClr val="bg1"/>
                </a:solidFill>
                <a:latin typeface="+mn-lt"/>
              </a:rPr>
              <a:t>Kemudian Ishak menggali kembali perigi-</a:t>
            </a:r>
            <a:r>
              <a:rPr lang="en-US" b="1">
                <a:solidFill>
                  <a:srgbClr val="00B0F0"/>
                </a:solidFill>
                <a:latin typeface="+mn-lt"/>
              </a:rPr>
              <a:t>perigi</a:t>
            </a:r>
            <a:r>
              <a:rPr lang="en-US" b="1">
                <a:solidFill>
                  <a:schemeClr val="bg1"/>
                </a:solidFill>
                <a:latin typeface="+mn-lt"/>
              </a:rPr>
              <a:t> yang telah digali pada zaman Abraham, ayahnya, kerana orang Filistin telah menutupnya sesudah kematian Abraham. Dia pun menamai perigi-perigi itu sebagaimana ayahnya menamainya.</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262882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p:cNvPicPr>
            <a:picLocks noChangeAspect="1"/>
          </p:cNvPicPr>
          <p:nvPr/>
        </p:nvPicPr>
        <p:blipFill>
          <a:blip r:embed="rId3"/>
          <a:stretch>
            <a:fillRect/>
          </a:stretch>
        </p:blipFill>
        <p:spPr>
          <a:xfrm>
            <a:off x="0" y="0"/>
            <a:ext cx="12192000" cy="6858000"/>
          </a:xfrm>
          <a:prstGeom prst="rect">
            <a:avLst/>
          </a:prstGeom>
        </p:spPr>
      </p:pic>
      <p:sp>
        <p:nvSpPr>
          <p:cNvPr id="31" name="타원 30"/>
          <p:cNvSpPr/>
          <p:nvPr/>
        </p:nvSpPr>
        <p:spPr>
          <a:xfrm>
            <a:off x="6019800" y="6172200"/>
            <a:ext cx="2286000" cy="685800"/>
          </a:xfrm>
          <a:prstGeom prst="ellipse">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Negeb</a:t>
            </a:r>
          </a:p>
        </p:txBody>
      </p:sp>
      <p:sp>
        <p:nvSpPr>
          <p:cNvPr id="33" name="순서도: 연결자 32"/>
          <p:cNvSpPr/>
          <p:nvPr/>
        </p:nvSpPr>
        <p:spPr>
          <a:xfrm>
            <a:off x="5509683" y="5311138"/>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순서도: 연결자 33"/>
          <p:cNvSpPr/>
          <p:nvPr/>
        </p:nvSpPr>
        <p:spPr>
          <a:xfrm>
            <a:off x="6551083" y="6450541"/>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직사각형 34"/>
          <p:cNvSpPr/>
          <p:nvPr/>
        </p:nvSpPr>
        <p:spPr>
          <a:xfrm>
            <a:off x="3901440" y="5213136"/>
            <a:ext cx="1643803" cy="325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Perigi Lahai-Roi</a:t>
            </a:r>
          </a:p>
        </p:txBody>
      </p:sp>
      <p:sp>
        <p:nvSpPr>
          <p:cNvPr id="36" name="직사각형 35"/>
          <p:cNvSpPr/>
          <p:nvPr/>
        </p:nvSpPr>
        <p:spPr>
          <a:xfrm>
            <a:off x="5692140" y="2320289"/>
            <a:ext cx="807720" cy="325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Gerar</a:t>
            </a:r>
          </a:p>
        </p:txBody>
      </p:sp>
      <p:sp>
        <p:nvSpPr>
          <p:cNvPr id="37" name="직사각형 36"/>
          <p:cNvSpPr/>
          <p:nvPr/>
        </p:nvSpPr>
        <p:spPr>
          <a:xfrm>
            <a:off x="7048500" y="2320289"/>
            <a:ext cx="1805940" cy="325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Lembah di Gerar</a:t>
            </a:r>
          </a:p>
        </p:txBody>
      </p:sp>
      <p:sp>
        <p:nvSpPr>
          <p:cNvPr id="38" name="직사각형 37"/>
          <p:cNvSpPr/>
          <p:nvPr/>
        </p:nvSpPr>
        <p:spPr>
          <a:xfrm>
            <a:off x="5356860" y="4870235"/>
            <a:ext cx="1321223" cy="244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Rehobot</a:t>
            </a:r>
          </a:p>
        </p:txBody>
      </p:sp>
      <p:sp>
        <p:nvSpPr>
          <p:cNvPr id="39" name="직사각형 38"/>
          <p:cNvSpPr/>
          <p:nvPr/>
        </p:nvSpPr>
        <p:spPr>
          <a:xfrm>
            <a:off x="6803054" y="2947510"/>
            <a:ext cx="1321223" cy="183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Perigi Esek</a:t>
            </a:r>
          </a:p>
        </p:txBody>
      </p:sp>
      <p:sp>
        <p:nvSpPr>
          <p:cNvPr id="40" name="직사각형 39"/>
          <p:cNvSpPr/>
          <p:nvPr/>
        </p:nvSpPr>
        <p:spPr>
          <a:xfrm>
            <a:off x="6190247" y="3432701"/>
            <a:ext cx="1321223" cy="183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Perigi Sitna</a:t>
            </a:r>
          </a:p>
        </p:txBody>
      </p:sp>
      <p:sp>
        <p:nvSpPr>
          <p:cNvPr id="2" name="직사각형 1"/>
          <p:cNvSpPr/>
          <p:nvPr/>
        </p:nvSpPr>
        <p:spPr>
          <a:xfrm>
            <a:off x="1054100" y="723900"/>
            <a:ext cx="1155700" cy="431800"/>
          </a:xfrm>
          <a:prstGeom prst="rect">
            <a:avLst/>
          </a:prstGeom>
          <a:solidFill>
            <a:srgbClr val="FF9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Toleransi</a:t>
            </a:r>
          </a:p>
        </p:txBody>
      </p:sp>
    </p:spTree>
    <p:extLst>
      <p:ext uri="{BB962C8B-B14F-4D97-AF65-F5344CB8AC3E}">
        <p14:creationId xmlns:p14="http://schemas.microsoft.com/office/powerpoint/2010/main" val="3321734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26 /</a:t>
            </a:r>
            <a:r>
              <a:rPr lang="en-US" sz="5400" b="1">
                <a:solidFill>
                  <a:srgbClr val="FFFF00"/>
                </a:solidFill>
                <a:latin typeface="+mn-lt"/>
              </a:rPr>
              <a:t> Ikrar antara Ishak &amp; Abimelekh</a:t>
            </a:r>
            <a:br>
              <a:rPr lang="en-US" sz="5400" b="1">
                <a:solidFill>
                  <a:srgbClr val="FFFF00"/>
                </a:solidFill>
                <a:latin typeface="+mn-lt"/>
                <a:ea typeface="+mn-ea"/>
                <a:cs typeface="+mn-cs"/>
              </a:rPr>
            </a:br>
            <a:r>
              <a:rPr lang="en-US" sz="4800" b="1" baseline="30000">
                <a:solidFill>
                  <a:schemeClr val="bg1"/>
                </a:solidFill>
                <a:latin typeface="+mn-lt"/>
              </a:rPr>
              <a:t>26</a:t>
            </a:r>
            <a:r>
              <a:rPr lang="en-US" sz="4800" b="1">
                <a:solidFill>
                  <a:schemeClr val="bg1"/>
                </a:solidFill>
                <a:latin typeface="+mn-lt"/>
              </a:rPr>
              <a:t>Maka datanglah Abimelekh kepadanya dari Gerar bersama-sama Ahuzat sahabatnya dan Pikhol panglima tenteranya.</a:t>
            </a:r>
            <a:br>
              <a:rPr lang="en-US" sz="4800" b="1">
                <a:solidFill>
                  <a:schemeClr val="bg1"/>
                </a:solidFill>
                <a:latin typeface="+mn-lt"/>
              </a:rPr>
            </a:br>
            <a:br>
              <a:rPr lang="en-US" sz="4800" b="1">
                <a:solidFill>
                  <a:schemeClr val="bg1"/>
                </a:solidFill>
                <a:latin typeface="+mn-lt"/>
              </a:rPr>
            </a:br>
            <a:r>
              <a:rPr lang="en-US" b="1" baseline="30000">
                <a:solidFill>
                  <a:schemeClr val="bg1"/>
                </a:solidFill>
                <a:latin typeface="+mn-lt"/>
              </a:rPr>
              <a:t>28</a:t>
            </a:r>
            <a:r>
              <a:rPr lang="en-US" b="1">
                <a:solidFill>
                  <a:schemeClr val="bg1"/>
                </a:solidFill>
                <a:latin typeface="+mn-lt"/>
              </a:rPr>
              <a:t>Jawab mereka, "Kami sudah melihat dengan nyata bahawa Tuhan menyertai kamu. Jadi, kami berfikir, 'Sebaiknya ada </a:t>
            </a:r>
            <a:r>
              <a:rPr lang="en-US" b="1">
                <a:solidFill>
                  <a:srgbClr val="FFFF00"/>
                </a:solidFill>
                <a:latin typeface="+mn-lt"/>
              </a:rPr>
              <a:t>ikrar antara kita</a:t>
            </a:r>
            <a:r>
              <a:rPr lang="en-US" b="1">
                <a:solidFill>
                  <a:schemeClr val="bg1"/>
                </a:solidFill>
                <a:latin typeface="+mn-lt"/>
              </a:rPr>
              <a:t>,' iaitu antara kami dan kamu. </a:t>
            </a:r>
            <a:endParaRPr lang="en-US" sz="5400" b="1">
              <a:solidFill>
                <a:schemeClr val="bg1"/>
              </a:solidFill>
              <a:latin typeface="+mn-lt"/>
              <a:ea typeface="+mn-ea"/>
              <a:cs typeface="+mn-cs"/>
            </a:endParaRPr>
          </a:p>
        </p:txBody>
      </p:sp>
    </p:spTree>
    <p:extLst>
      <p:ext uri="{BB962C8B-B14F-4D97-AF65-F5344CB8AC3E}">
        <p14:creationId xmlns:p14="http://schemas.microsoft.com/office/powerpoint/2010/main" val="1280581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a:solidFill>
                  <a:srgbClr val="FFFF00"/>
                </a:solidFill>
                <a:latin typeface="+mn-lt"/>
                <a:ea typeface="+mn-ea"/>
                <a:cs typeface="+mn-cs"/>
              </a:rPr>
              <a:t>Kej. 26 /</a:t>
            </a:r>
            <a:r>
              <a:rPr lang="en-US" sz="5400" b="1">
                <a:solidFill>
                  <a:srgbClr val="FFFF00"/>
                </a:solidFill>
                <a:latin typeface="+mn-lt"/>
              </a:rPr>
              <a:t> Ikrar antara Ishak &amp; Abimelekh</a:t>
            </a:r>
            <a:br>
              <a:rPr lang="en-US" sz="5400" b="1">
                <a:solidFill>
                  <a:srgbClr val="FFFF00"/>
                </a:solidFill>
                <a:latin typeface="+mn-lt"/>
                <a:ea typeface="+mn-ea"/>
                <a:cs typeface="+mn-cs"/>
              </a:rPr>
            </a:br>
            <a:br>
              <a:rPr lang="en-US" sz="5400" b="1">
                <a:solidFill>
                  <a:srgbClr val="FFFF00"/>
                </a:solidFill>
                <a:latin typeface="+mn-lt"/>
                <a:ea typeface="+mn-ea"/>
                <a:cs typeface="+mn-cs"/>
              </a:rPr>
            </a:br>
            <a:r>
              <a:rPr lang="en-US" sz="4800" b="1">
                <a:solidFill>
                  <a:schemeClr val="bg1"/>
                </a:solidFill>
                <a:latin typeface="+mn-lt"/>
                <a:ea typeface="+mn-ea"/>
                <a:cs typeface="+mn-cs"/>
              </a:rPr>
              <a:t>Mereka saling </a:t>
            </a:r>
            <a:r>
              <a:rPr lang="en-US" sz="4800" b="1">
                <a:solidFill>
                  <a:schemeClr val="bg1"/>
                </a:solidFill>
                <a:latin typeface="+mn-lt"/>
              </a:rPr>
              <a:t>tidak akan berbuat jahat. </a:t>
            </a:r>
            <a:br>
              <a:rPr lang="en-US" sz="4800" b="1">
                <a:solidFill>
                  <a:schemeClr val="bg1"/>
                </a:solidFill>
                <a:latin typeface="+mn-lt"/>
              </a:rPr>
            </a:br>
            <a:r>
              <a:rPr lang="en-US" sz="4800" b="1">
                <a:solidFill>
                  <a:schemeClr val="bg1"/>
                </a:solidFill>
                <a:latin typeface="+mn-lt"/>
              </a:rPr>
              <a:t>Mereka saling berbuat baik dengan damai. </a:t>
            </a:r>
            <a:br>
              <a:rPr lang="en-US" sz="4800" b="1">
                <a:solidFill>
                  <a:srgbClr val="333333"/>
                </a:solidFill>
                <a:latin typeface="+mn-lt"/>
              </a:rPr>
            </a:br>
            <a:br>
              <a:rPr lang="en-US" sz="4800" b="1">
                <a:solidFill>
                  <a:srgbClr val="333333"/>
                </a:solidFill>
                <a:latin typeface="+mn-lt"/>
              </a:rPr>
            </a:br>
            <a:r>
              <a:rPr lang="en-US" sz="4800" b="1">
                <a:solidFill>
                  <a:schemeClr val="bg1"/>
                </a:solidFill>
                <a:latin typeface="+mn-lt"/>
              </a:rPr>
              <a:t>lalu mereka pun makan dan minum.</a:t>
            </a:r>
            <a:br>
              <a:rPr lang="en-US" sz="4800" b="1">
                <a:solidFill>
                  <a:schemeClr val="bg1"/>
                </a:solidFill>
                <a:latin typeface="+mn-lt"/>
              </a:rPr>
            </a:br>
            <a:br>
              <a:rPr lang="en-US" sz="4800" b="1">
                <a:solidFill>
                  <a:schemeClr val="bg1"/>
                </a:solidFill>
                <a:latin typeface="+mn-lt"/>
              </a:rPr>
            </a:br>
            <a:r>
              <a:rPr lang="en-US" sz="4800" b="1">
                <a:solidFill>
                  <a:schemeClr val="bg1"/>
                </a:solidFill>
                <a:latin typeface="+mn-lt"/>
              </a:rPr>
              <a:t>Mereka bersumpah satu sama lain. </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3975616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a:solidFill>
                  <a:srgbClr val="FFFF00"/>
                </a:solidFill>
                <a:latin typeface="+mn-lt"/>
                <a:ea typeface="+mn-ea"/>
                <a:cs typeface="+mn-cs"/>
              </a:rPr>
              <a:t>Kej. 26 /</a:t>
            </a:r>
            <a:r>
              <a:rPr lang="en-US" sz="5400" b="1">
                <a:solidFill>
                  <a:srgbClr val="FFFF00"/>
                </a:solidFill>
                <a:latin typeface="+mn-lt"/>
              </a:rPr>
              <a:t> Keluarga Esau VS Keluarga Ishak</a:t>
            </a:r>
            <a:br>
              <a:rPr lang="en-US" sz="5400" b="1">
                <a:solidFill>
                  <a:srgbClr val="FFFF00"/>
                </a:solidFill>
                <a:latin typeface="+mn-lt"/>
              </a:rPr>
            </a:br>
            <a:br>
              <a:rPr lang="en-US" sz="5400" b="1">
                <a:solidFill>
                  <a:srgbClr val="FFFF00"/>
                </a:solidFill>
                <a:latin typeface="+mn-lt"/>
                <a:ea typeface="+mn-ea"/>
                <a:cs typeface="+mn-cs"/>
              </a:rPr>
            </a:br>
            <a:r>
              <a:rPr lang="en-US" sz="4800" b="1" baseline="30000">
                <a:solidFill>
                  <a:schemeClr val="bg1"/>
                </a:solidFill>
                <a:latin typeface="+mn-lt"/>
              </a:rPr>
              <a:t>34</a:t>
            </a:r>
            <a:r>
              <a:rPr lang="en-US" sz="4800" b="1">
                <a:solidFill>
                  <a:schemeClr val="bg1"/>
                </a:solidFill>
                <a:latin typeface="+mn-lt"/>
              </a:rPr>
              <a:t>Ketika Esau berumur empat puluh tahun, dia memperisteri Yudit, anak Beeri, orang Het, dan Basmat anak Elon, orang Het. </a:t>
            </a:r>
            <a:br>
              <a:rPr lang="en-US" sz="4800" b="1">
                <a:solidFill>
                  <a:schemeClr val="bg1"/>
                </a:solidFill>
                <a:latin typeface="+mn-lt"/>
              </a:rPr>
            </a:br>
            <a:br>
              <a:rPr lang="en-US" sz="4800" b="1">
                <a:solidFill>
                  <a:schemeClr val="bg1"/>
                </a:solidFill>
                <a:latin typeface="+mn-lt"/>
              </a:rPr>
            </a:br>
            <a:r>
              <a:rPr lang="en-US" sz="4800" b="1" baseline="30000">
                <a:solidFill>
                  <a:schemeClr val="bg1"/>
                </a:solidFill>
                <a:latin typeface="+mn-lt"/>
              </a:rPr>
              <a:t>35</a:t>
            </a:r>
            <a:r>
              <a:rPr lang="en-US" sz="4800" b="1">
                <a:solidFill>
                  <a:schemeClr val="bg1"/>
                </a:solidFill>
                <a:latin typeface="+mn-lt"/>
              </a:rPr>
              <a:t>Kedua-dua isterinya itu menimbulkan kegetiran dalam hati Ishak dan Ribka.</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2639297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altLang="ko-KR" sz="5400" b="1">
                <a:solidFill>
                  <a:srgbClr val="FFFF00"/>
                </a:solidFill>
                <a:latin typeface="Calibri" panose="020F0502020204030204"/>
                <a:ea typeface="+mn-ea"/>
                <a:cs typeface="+mn-cs"/>
              </a:rPr>
              <a:t>Gambaran Alitabiah tentang Abraham, Ishak dan Yakub</a:t>
            </a:r>
            <a:br>
              <a:rPr lang="en-US" altLang="ko-KR" sz="3200" b="1">
                <a:solidFill>
                  <a:srgbClr val="FFFF00"/>
                </a:solidFill>
                <a:latin typeface="Calibri" panose="020F0502020204030204"/>
                <a:ea typeface="+mn-ea"/>
                <a:cs typeface="+mn-cs"/>
              </a:rPr>
            </a:br>
            <a:br>
              <a:rPr lang="en-US" altLang="ko-KR" sz="4800" b="1">
                <a:solidFill>
                  <a:srgbClr val="FFFF00"/>
                </a:solidFill>
                <a:latin typeface="Calibri" panose="020F0502020204030204"/>
                <a:ea typeface="+mn-ea"/>
                <a:cs typeface="+mn-cs"/>
              </a:rPr>
            </a:br>
            <a:r>
              <a:rPr lang="en-US" altLang="ko-KR" sz="4800" b="1">
                <a:solidFill>
                  <a:schemeClr val="bg1"/>
                </a:solidFill>
                <a:latin typeface="Calibri" panose="020F0502020204030204"/>
                <a:ea typeface="+mn-ea"/>
                <a:cs typeface="+mn-cs"/>
              </a:rPr>
              <a:t>Abraham: Bapa Leluhur  Iman Umat Percaya</a:t>
            </a:r>
            <a:br>
              <a:rPr lang="en-US" altLang="ko-KR" sz="4800" b="1">
                <a:solidFill>
                  <a:schemeClr val="bg1"/>
                </a:solidFill>
                <a:latin typeface="Calibri" panose="020F0502020204030204"/>
                <a:ea typeface="+mn-ea"/>
                <a:cs typeface="+mn-cs"/>
              </a:rPr>
            </a:br>
            <a:br>
              <a:rPr lang="en-US" altLang="ko-KR" sz="4800" b="1">
                <a:solidFill>
                  <a:srgbClr val="FFC000"/>
                </a:solidFill>
                <a:latin typeface="Calibri" panose="020F0502020204030204"/>
                <a:ea typeface="+mn-ea"/>
                <a:cs typeface="+mn-cs"/>
              </a:rPr>
            </a:br>
            <a:r>
              <a:rPr lang="en-US" altLang="ko-KR" sz="4800" b="1">
                <a:solidFill>
                  <a:srgbClr val="FFFF00"/>
                </a:solidFill>
                <a:latin typeface="Calibri" panose="020F0502020204030204"/>
                <a:ea typeface="+mn-ea"/>
                <a:cs typeface="+mn-cs"/>
              </a:rPr>
              <a:t>Ishak : Ketaanan / Toleransi</a:t>
            </a:r>
            <a:br>
              <a:rPr lang="en-US" altLang="ko-KR" sz="4800" b="1">
                <a:solidFill>
                  <a:srgbClr val="FFC000"/>
                </a:solidFill>
                <a:latin typeface="Calibri" panose="020F0502020204030204"/>
                <a:ea typeface="+mn-ea"/>
                <a:cs typeface="+mn-cs"/>
              </a:rPr>
            </a:br>
            <a:br>
              <a:rPr lang="en-US" altLang="ko-KR" sz="4800" b="1">
                <a:solidFill>
                  <a:srgbClr val="FFC000"/>
                </a:solidFill>
                <a:latin typeface="Calibri" panose="020F0502020204030204"/>
                <a:ea typeface="+mn-ea"/>
                <a:cs typeface="+mn-cs"/>
              </a:rPr>
            </a:br>
            <a:r>
              <a:rPr lang="en-US" altLang="ko-KR" sz="4800" b="1">
                <a:solidFill>
                  <a:srgbClr val="FFC000"/>
                </a:solidFill>
                <a:latin typeface="Calibri" panose="020F0502020204030204"/>
                <a:ea typeface="+mn-ea"/>
                <a:cs typeface="+mn-cs"/>
              </a:rPr>
              <a:t>Yakub : Pengudusan</a:t>
            </a:r>
            <a:endParaRPr lang="en-US" sz="4800" b="1">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2121320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a:solidFill>
                  <a:srgbClr val="FFFF00"/>
                </a:solidFill>
                <a:latin typeface="+mn-lt"/>
                <a:ea typeface="+mn-ea"/>
                <a:cs typeface="+mn-cs"/>
              </a:rPr>
              <a:t>Kej. 28:9 /</a:t>
            </a:r>
            <a:r>
              <a:rPr lang="en-US" sz="5400" b="1">
                <a:solidFill>
                  <a:srgbClr val="FFFF00"/>
                </a:solidFill>
                <a:latin typeface="+mn-lt"/>
              </a:rPr>
              <a:t> Keluarga Esau</a:t>
            </a:r>
            <a:br>
              <a:rPr lang="en-US" sz="5400" b="1">
                <a:solidFill>
                  <a:srgbClr val="FFFF00"/>
                </a:solidFill>
                <a:latin typeface="+mn-lt"/>
              </a:rPr>
            </a:br>
            <a:br>
              <a:rPr lang="en-US" sz="4800" b="1">
                <a:solidFill>
                  <a:schemeClr val="bg1"/>
                </a:solidFill>
                <a:latin typeface="+mn-lt"/>
                <a:ea typeface="+mn-ea"/>
                <a:cs typeface="+mn-cs"/>
              </a:rPr>
            </a:br>
            <a:r>
              <a:rPr lang="en-US" sz="4800" b="1" baseline="30000">
                <a:solidFill>
                  <a:schemeClr val="bg1"/>
                </a:solidFill>
                <a:latin typeface="+mn-lt"/>
              </a:rPr>
              <a:t>9</a:t>
            </a:r>
            <a:r>
              <a:rPr lang="en-US" sz="4800" b="1">
                <a:solidFill>
                  <a:schemeClr val="bg1"/>
                </a:solidFill>
                <a:latin typeface="+mn-lt"/>
              </a:rPr>
              <a:t>Lalu Esau pergi kepada Ismael, dan mengambil Mahalat menjadi isterinya di samping isteri-isterinya yang lain. Mahalat ialah adik Nebayot, anak Ismael anak Abraham.</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1062153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fi-FI" sz="5400" b="1">
                <a:solidFill>
                  <a:srgbClr val="FFFF00"/>
                </a:solidFill>
                <a:latin typeface="Calibri" panose="020F0502020204030204"/>
                <a:ea typeface="+mn-ea"/>
                <a:cs typeface="+mn-cs"/>
              </a:rPr>
              <a:t>Perallisme / Kej.6:1-8</a:t>
            </a:r>
            <a:br>
              <a:rPr lang="fi-FI" sz="6600" b="1">
                <a:solidFill>
                  <a:srgbClr val="FFFF00"/>
                </a:solidFill>
                <a:latin typeface="Calibri" panose="020F0502020204030204"/>
                <a:ea typeface="+mn-ea"/>
                <a:cs typeface="+mn-cs"/>
              </a:rPr>
            </a:br>
            <a:r>
              <a:rPr lang="fi-FI" sz="5400" b="1">
                <a:solidFill>
                  <a:schemeClr val="bg1"/>
                </a:solidFill>
                <a:latin typeface="Calibri" panose="020F0502020204030204"/>
                <a:ea typeface="+mn-ea"/>
                <a:cs typeface="+mn-cs"/>
              </a:rPr>
              <a:t>Teologi Kehilangan Tanah</a:t>
            </a:r>
            <a:br>
              <a:rPr lang="fi-FI" sz="5400" b="1">
                <a:solidFill>
                  <a:schemeClr val="bg1"/>
                </a:solidFill>
                <a:latin typeface="Calibri" panose="020F0502020204030204"/>
                <a:ea typeface="+mn-ea"/>
                <a:cs typeface="+mn-cs"/>
              </a:rPr>
            </a:br>
            <a:r>
              <a:rPr lang="fi-FI" sz="5400" b="1">
                <a:solidFill>
                  <a:srgbClr val="00B0F0"/>
                </a:solidFill>
                <a:latin typeface="Calibri" panose="020F0502020204030204"/>
                <a:ea typeface="+mn-ea"/>
                <a:cs typeface="+mn-cs"/>
              </a:rPr>
              <a:t>Anak-anak Allah:</a:t>
            </a:r>
            <a:br>
              <a:rPr lang="fi-FI" sz="5400" b="1">
                <a:solidFill>
                  <a:srgbClr val="00B0F0"/>
                </a:solidFill>
                <a:latin typeface="Calibri" panose="020F0502020204030204"/>
                <a:ea typeface="+mn-ea"/>
                <a:cs typeface="+mn-cs"/>
              </a:rPr>
            </a:br>
            <a:r>
              <a:rPr lang="fi-FI" sz="5400" b="1">
                <a:solidFill>
                  <a:srgbClr val="00B0F0"/>
                </a:solidFill>
                <a:latin typeface="Calibri" panose="020F0502020204030204"/>
                <a:ea typeface="+mn-ea"/>
                <a:cs typeface="+mn-cs"/>
              </a:rPr>
              <a:t>Anak perempuan manusia:</a:t>
            </a:r>
            <a:br>
              <a:rPr lang="fi-FI" sz="5400" b="1">
                <a:solidFill>
                  <a:srgbClr val="00B0F0"/>
                </a:solidFill>
                <a:latin typeface="Calibri" panose="020F0502020204030204"/>
                <a:ea typeface="+mn-ea"/>
                <a:cs typeface="+mn-cs"/>
              </a:rPr>
            </a:br>
            <a:r>
              <a:rPr lang="fi-FI" sz="4800" b="1">
                <a:solidFill>
                  <a:schemeClr val="bg1"/>
                </a:solidFill>
                <a:latin typeface="Calibri" panose="020F0502020204030204"/>
                <a:ea typeface="+mn-ea"/>
                <a:cs typeface="+mn-cs"/>
              </a:rPr>
              <a:t>Kej. 6:2, anak-anak Allah </a:t>
            </a:r>
            <a:r>
              <a:rPr lang="fi-FI" sz="4800" b="1">
                <a:solidFill>
                  <a:srgbClr val="FF0000"/>
                </a:solidFill>
                <a:latin typeface="Calibri" panose="020F0502020204030204"/>
                <a:ea typeface="+mn-ea"/>
                <a:cs typeface="+mn-cs"/>
              </a:rPr>
              <a:t>melihat betapa elok paras rupa </a:t>
            </a:r>
            <a:r>
              <a:rPr lang="fi-FI" sz="4800" b="1">
                <a:solidFill>
                  <a:schemeClr val="bg1"/>
                </a:solidFill>
                <a:latin typeface="Calibri" panose="020F0502020204030204"/>
                <a:ea typeface="+mn-ea"/>
                <a:cs typeface="+mn-cs"/>
              </a:rPr>
              <a:t>anak perempuan manusia itu. Lalu mereka </a:t>
            </a:r>
            <a:r>
              <a:rPr lang="fi-FI" sz="4800" b="1">
                <a:solidFill>
                  <a:srgbClr val="FF0000"/>
                </a:solidFill>
                <a:latin typeface="Calibri" panose="020F0502020204030204"/>
                <a:ea typeface="+mn-ea"/>
                <a:cs typeface="+mn-cs"/>
              </a:rPr>
              <a:t>memperisteri </a:t>
            </a:r>
            <a:r>
              <a:rPr lang="fi-FI" sz="4800" b="1">
                <a:solidFill>
                  <a:schemeClr val="bg1"/>
                </a:solidFill>
                <a:latin typeface="Calibri" panose="020F0502020204030204"/>
                <a:ea typeface="+mn-ea"/>
                <a:cs typeface="+mn-cs"/>
              </a:rPr>
              <a:t>sesiapa </a:t>
            </a:r>
            <a:r>
              <a:rPr lang="fi-FI" sz="4800" b="1">
                <a:solidFill>
                  <a:srgbClr val="FF0000"/>
                </a:solidFill>
                <a:latin typeface="Calibri" panose="020F0502020204030204"/>
                <a:ea typeface="+mn-ea"/>
                <a:cs typeface="+mn-cs"/>
              </a:rPr>
              <a:t>sahaja</a:t>
            </a:r>
            <a:r>
              <a:rPr lang="fi-FI" sz="4800" b="1">
                <a:solidFill>
                  <a:schemeClr val="bg1"/>
                </a:solidFill>
                <a:latin typeface="Calibri" panose="020F0502020204030204"/>
                <a:ea typeface="+mn-ea"/>
                <a:cs typeface="+mn-cs"/>
              </a:rPr>
              <a:t> perempuan yang </a:t>
            </a:r>
            <a:r>
              <a:rPr lang="fi-FI" sz="4800" b="1">
                <a:solidFill>
                  <a:srgbClr val="FF0000"/>
                </a:solidFill>
                <a:latin typeface="Calibri" panose="020F0502020204030204"/>
                <a:ea typeface="+mn-ea"/>
                <a:cs typeface="+mn-cs"/>
              </a:rPr>
              <a:t>dipilih</a:t>
            </a:r>
            <a:r>
              <a:rPr lang="fi-FI" sz="4800" b="1">
                <a:solidFill>
                  <a:schemeClr val="bg1"/>
                </a:solidFill>
                <a:latin typeface="Calibri" panose="020F0502020204030204"/>
                <a:ea typeface="+mn-ea"/>
                <a:cs typeface="+mn-cs"/>
              </a:rPr>
              <a:t> mereka.</a:t>
            </a:r>
            <a:endParaRPr lang="en-US" sz="4800" b="1">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3831506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fi-FI" sz="5400" b="1">
                <a:solidFill>
                  <a:srgbClr val="FFFF00"/>
                </a:solidFill>
                <a:latin typeface="Calibri" panose="020F0502020204030204"/>
                <a:ea typeface="+mn-ea"/>
                <a:cs typeface="+mn-cs"/>
              </a:rPr>
              <a:t>Orang Het</a:t>
            </a:r>
            <a:br>
              <a:rPr lang="fi-FI" sz="4800" b="1">
                <a:solidFill>
                  <a:schemeClr val="bg1"/>
                </a:solidFill>
                <a:latin typeface="Calibri" panose="020F0502020204030204"/>
                <a:ea typeface="+mn-ea"/>
                <a:cs typeface="+mn-cs"/>
              </a:rPr>
            </a:br>
            <a:r>
              <a:rPr lang="fi-FI" sz="4800" b="1">
                <a:solidFill>
                  <a:schemeClr val="bg1"/>
                </a:solidFill>
                <a:latin typeface="Calibri" panose="020F0502020204030204"/>
                <a:ea typeface="+mn-ea"/>
                <a:cs typeface="+mn-cs"/>
              </a:rPr>
              <a:t>Orang Het adalah keturunan Sem (Kej 15:20).</a:t>
            </a:r>
            <a:br>
              <a:rPr lang="fi-FI" sz="4800" b="1">
                <a:solidFill>
                  <a:schemeClr val="bg1"/>
                </a:solidFill>
                <a:latin typeface="Calibri" panose="020F0502020204030204"/>
                <a:ea typeface="+mn-ea"/>
                <a:cs typeface="+mn-cs"/>
              </a:rPr>
            </a:br>
            <a:r>
              <a:rPr lang="fi-FI" sz="4800" b="1">
                <a:solidFill>
                  <a:schemeClr val="bg1"/>
                </a:solidFill>
                <a:latin typeface="Calibri" panose="020F0502020204030204"/>
                <a:ea typeface="+mn-ea"/>
                <a:cs typeface="+mn-cs"/>
              </a:rPr>
              <a:t>Orang Het tinggal di kawasan Hebron (Kej 23:3-20) dan di pergunungan di wilayah Kanaan (Bil 13:29).</a:t>
            </a:r>
            <a:br>
              <a:rPr lang="fi-FI" sz="4800" b="1">
                <a:solidFill>
                  <a:schemeClr val="bg1"/>
                </a:solidFill>
                <a:latin typeface="Calibri" panose="020F0502020204030204"/>
                <a:ea typeface="+mn-ea"/>
                <a:cs typeface="+mn-cs"/>
              </a:rPr>
            </a:br>
            <a:r>
              <a:rPr lang="fi-FI" sz="4800" b="1">
                <a:solidFill>
                  <a:schemeClr val="bg1"/>
                </a:solidFill>
                <a:latin typeface="Calibri" panose="020F0502020204030204"/>
                <a:ea typeface="+mn-ea"/>
                <a:cs typeface="+mn-cs"/>
              </a:rPr>
              <a:t>Orang Het paling berkuasa dari kaum-kaum yang tinggal di Kanaan (Yos. 1:4)</a:t>
            </a:r>
            <a:endParaRPr lang="en-US" sz="4800" b="1">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3422019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ea typeface="+mn-ea"/>
              </a:rPr>
              <a:t>בָרַךְ</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
        <p:nvSpPr>
          <p:cNvPr id="3"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5400" b="1">
                <a:solidFill>
                  <a:srgbClr val="FFFF00"/>
                </a:solidFill>
                <a:latin typeface="+mn-lt"/>
                <a:ea typeface="+mn-ea"/>
                <a:cs typeface="+mn-cs"/>
              </a:rPr>
              <a:t>Kej. 27 / </a:t>
            </a:r>
            <a:r>
              <a:rPr lang="fi-FI" sz="5400" b="1">
                <a:solidFill>
                  <a:srgbClr val="FFFF00"/>
                </a:solidFill>
                <a:latin typeface="Calibri" panose="020F0502020204030204"/>
              </a:rPr>
              <a:t>Ishak </a:t>
            </a:r>
            <a:endParaRPr lang="en-US" sz="5400" b="1">
              <a:solidFill>
                <a:srgbClr val="FFFF00"/>
              </a:solidFill>
              <a:latin typeface="+mn-lt"/>
              <a:ea typeface="+mn-ea"/>
              <a:cs typeface="+mn-cs"/>
            </a:endParaRPr>
          </a:p>
        </p:txBody>
      </p:sp>
    </p:spTree>
    <p:extLst>
      <p:ext uri="{BB962C8B-B14F-4D97-AF65-F5344CB8AC3E}">
        <p14:creationId xmlns:p14="http://schemas.microsoft.com/office/powerpoint/2010/main" val="4254180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3921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6000" b="1">
                <a:solidFill>
                  <a:srgbClr val="FFFF00"/>
                </a:solidFill>
                <a:latin typeface="Calibri" panose="020F0502020204030204"/>
                <a:ea typeface="+mn-ea"/>
                <a:cs typeface="+mn-cs"/>
              </a:rPr>
              <a:t>Doa Ishak (Perjanjian Kerajaan)</a:t>
            </a:r>
            <a:br>
              <a:rPr lang="fi-FI" sz="5400" b="1">
                <a:solidFill>
                  <a:schemeClr val="bg1"/>
                </a:solidFill>
                <a:latin typeface="Calibri" panose="020F0502020204030204"/>
                <a:ea typeface="+mn-ea"/>
                <a:cs typeface="+mn-cs"/>
              </a:rPr>
            </a:br>
            <a:r>
              <a:rPr lang="en-US" sz="3600" b="1">
                <a:solidFill>
                  <a:srgbClr val="FFC000"/>
                </a:solidFill>
                <a:latin typeface="+mn-lt"/>
              </a:rPr>
              <a:t>"Sesungguhnya, bau anakku ini</a:t>
            </a:r>
            <a:br>
              <a:rPr lang="en-US" sz="3600" b="1">
                <a:solidFill>
                  <a:srgbClr val="FFC000"/>
                </a:solidFill>
                <a:latin typeface="+mn-lt"/>
              </a:rPr>
            </a:br>
            <a:r>
              <a:rPr lang="en-US" sz="3600" b="1">
                <a:solidFill>
                  <a:srgbClr val="FFC000"/>
                </a:solidFill>
                <a:latin typeface="+mn-lt"/>
              </a:rPr>
              <a:t>seperti bau padang yang diberkati Tuhan.</a:t>
            </a:r>
            <a:br>
              <a:rPr lang="en-US" sz="3600" b="1">
                <a:solidFill>
                  <a:srgbClr val="FFC000"/>
                </a:solidFill>
                <a:latin typeface="+mn-lt"/>
              </a:rPr>
            </a:br>
            <a:r>
              <a:rPr lang="en-US" sz="3600" b="1" baseline="30000">
                <a:solidFill>
                  <a:srgbClr val="FFC000"/>
                </a:solidFill>
                <a:latin typeface="+mn-lt"/>
              </a:rPr>
              <a:t>28</a:t>
            </a:r>
            <a:r>
              <a:rPr lang="en-US" sz="3600" b="1">
                <a:solidFill>
                  <a:srgbClr val="FFC000"/>
                </a:solidFill>
                <a:latin typeface="+mn-lt"/>
              </a:rPr>
              <a:t>Kiranya Allah mengurniakan kepadamu embun dari langit,</a:t>
            </a:r>
            <a:br>
              <a:rPr lang="en-US" sz="3600" b="1">
                <a:solidFill>
                  <a:srgbClr val="FFC000"/>
                </a:solidFill>
                <a:latin typeface="+mn-lt"/>
              </a:rPr>
            </a:br>
            <a:r>
              <a:rPr lang="en-US" sz="3600" b="1">
                <a:solidFill>
                  <a:srgbClr val="FFC000"/>
                </a:solidFill>
                <a:latin typeface="+mn-lt"/>
              </a:rPr>
              <a:t>tempat-tempat yang subur di bumi,</a:t>
            </a:r>
            <a:br>
              <a:rPr lang="en-US" sz="3600" b="1">
                <a:solidFill>
                  <a:srgbClr val="FFC000"/>
                </a:solidFill>
                <a:latin typeface="+mn-lt"/>
              </a:rPr>
            </a:br>
            <a:r>
              <a:rPr lang="en-US" sz="3600" b="1">
                <a:solidFill>
                  <a:srgbClr val="FFC000"/>
                </a:solidFill>
                <a:latin typeface="+mn-lt"/>
              </a:rPr>
              <a:t>serta gandum dan air anggur yang berlimpahan.</a:t>
            </a:r>
            <a:br>
              <a:rPr lang="en-US" sz="3600" b="1">
                <a:solidFill>
                  <a:schemeClr val="bg1"/>
                </a:solidFill>
                <a:latin typeface="+mn-lt"/>
              </a:rPr>
            </a:br>
            <a:r>
              <a:rPr lang="en-US" sz="3600" b="1" baseline="30000">
                <a:solidFill>
                  <a:schemeClr val="bg1"/>
                </a:solidFill>
                <a:latin typeface="+mn-lt"/>
              </a:rPr>
              <a:t>29</a:t>
            </a:r>
            <a:r>
              <a:rPr lang="en-US" sz="3600" b="1">
                <a:solidFill>
                  <a:schemeClr val="bg1"/>
                </a:solidFill>
                <a:latin typeface="+mn-lt"/>
              </a:rPr>
              <a:t>Semoga bangsa-bangsa </a:t>
            </a:r>
            <a:r>
              <a:rPr lang="en-US" sz="3600" b="1">
                <a:solidFill>
                  <a:srgbClr val="FFFF00"/>
                </a:solidFill>
                <a:latin typeface="+mn-lt"/>
              </a:rPr>
              <a:t>takluk</a:t>
            </a:r>
            <a:r>
              <a:rPr lang="en-US" sz="3600" b="1">
                <a:solidFill>
                  <a:schemeClr val="bg1"/>
                </a:solidFill>
                <a:latin typeface="+mn-lt"/>
              </a:rPr>
              <a:t> kepadamu,</a:t>
            </a:r>
            <a:br>
              <a:rPr lang="en-US" sz="3600" b="1">
                <a:solidFill>
                  <a:schemeClr val="bg1"/>
                </a:solidFill>
                <a:latin typeface="+mn-lt"/>
              </a:rPr>
            </a:br>
            <a:r>
              <a:rPr lang="en-US" sz="3600" b="1">
                <a:solidFill>
                  <a:schemeClr val="bg1"/>
                </a:solidFill>
                <a:latin typeface="+mn-lt"/>
              </a:rPr>
              <a:t>dan suku-suku bangsa </a:t>
            </a:r>
            <a:r>
              <a:rPr lang="en-US" sz="3600" b="1">
                <a:solidFill>
                  <a:srgbClr val="FFFF00"/>
                </a:solidFill>
                <a:latin typeface="+mn-lt"/>
              </a:rPr>
              <a:t>tunduk</a:t>
            </a:r>
            <a:r>
              <a:rPr lang="en-US" sz="3600" b="1">
                <a:solidFill>
                  <a:schemeClr val="bg1"/>
                </a:solidFill>
                <a:latin typeface="+mn-lt"/>
              </a:rPr>
              <a:t> kepadamu.</a:t>
            </a:r>
            <a:br>
              <a:rPr lang="en-US" sz="3600" b="1">
                <a:solidFill>
                  <a:schemeClr val="bg1"/>
                </a:solidFill>
                <a:latin typeface="+mn-lt"/>
              </a:rPr>
            </a:br>
            <a:r>
              <a:rPr lang="en-US" sz="3600" b="1">
                <a:solidFill>
                  <a:schemeClr val="bg1"/>
                </a:solidFill>
                <a:latin typeface="+mn-lt"/>
              </a:rPr>
              <a:t>Jadilah </a:t>
            </a:r>
            <a:r>
              <a:rPr lang="en-US" sz="3600" b="1">
                <a:solidFill>
                  <a:srgbClr val="FFFF00"/>
                </a:solidFill>
                <a:latin typeface="+mn-lt"/>
              </a:rPr>
              <a:t>tuan</a:t>
            </a:r>
            <a:r>
              <a:rPr lang="en-US" sz="3600" b="1">
                <a:solidFill>
                  <a:schemeClr val="bg1"/>
                </a:solidFill>
                <a:latin typeface="+mn-lt"/>
              </a:rPr>
              <a:t> atas saudara-saudaramu,</a:t>
            </a:r>
            <a:br>
              <a:rPr lang="en-US" sz="3600" b="1">
                <a:solidFill>
                  <a:schemeClr val="bg1"/>
                </a:solidFill>
                <a:latin typeface="+mn-lt"/>
              </a:rPr>
            </a:br>
            <a:r>
              <a:rPr lang="en-US" sz="3600" b="1">
                <a:solidFill>
                  <a:schemeClr val="bg1"/>
                </a:solidFill>
                <a:latin typeface="+mn-lt"/>
              </a:rPr>
              <a:t>dan semoga anak-anak ibumu tunduk kepadamu.</a:t>
            </a:r>
            <a:br>
              <a:rPr lang="en-US" sz="3600" b="1">
                <a:solidFill>
                  <a:schemeClr val="bg1"/>
                </a:solidFill>
                <a:latin typeface="+mn-lt"/>
              </a:rPr>
            </a:br>
            <a:r>
              <a:rPr lang="en-US" sz="3600" b="1">
                <a:solidFill>
                  <a:schemeClr val="bg1"/>
                </a:solidFill>
                <a:latin typeface="+mn-lt"/>
              </a:rPr>
              <a:t>Terkutuklah orang yang mengutuk kamu,</a:t>
            </a:r>
            <a:br>
              <a:rPr lang="en-US" sz="3600" b="1">
                <a:solidFill>
                  <a:schemeClr val="bg1"/>
                </a:solidFill>
                <a:latin typeface="+mn-lt"/>
              </a:rPr>
            </a:br>
            <a:r>
              <a:rPr lang="en-US" sz="3600" b="1">
                <a:solidFill>
                  <a:schemeClr val="bg1"/>
                </a:solidFill>
                <a:latin typeface="+mn-lt"/>
              </a:rPr>
              <a:t>dan diberkatilah orang yang memberkatimu."</a:t>
            </a:r>
            <a:endParaRPr lang="en-US" b="1">
              <a:solidFill>
                <a:schemeClr val="bg1"/>
              </a:solidFill>
              <a:latin typeface="+mn-lt"/>
              <a:ea typeface="+mn-ea"/>
              <a:cs typeface="+mn-cs"/>
            </a:endParaRPr>
          </a:p>
        </p:txBody>
      </p:sp>
    </p:spTree>
    <p:extLst>
      <p:ext uri="{BB962C8B-B14F-4D97-AF65-F5344CB8AC3E}">
        <p14:creationId xmlns:p14="http://schemas.microsoft.com/office/powerpoint/2010/main" val="1128131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6000" b="1">
                <a:solidFill>
                  <a:srgbClr val="FFFF00"/>
                </a:solidFill>
                <a:latin typeface="Calibri" panose="020F0502020204030204"/>
                <a:ea typeface="+mn-ea"/>
                <a:cs typeface="+mn-cs"/>
              </a:rPr>
              <a:t>Kej. 28:3 / Doa Ishak (Rasmi)</a:t>
            </a:r>
            <a:br>
              <a:rPr lang="fi-FI" sz="6000" b="1">
                <a:solidFill>
                  <a:srgbClr val="FFFF00"/>
                </a:solidFill>
                <a:latin typeface="Calibri" panose="020F0502020204030204"/>
                <a:ea typeface="+mn-ea"/>
                <a:cs typeface="+mn-cs"/>
              </a:rPr>
            </a:br>
            <a:r>
              <a:rPr lang="en-US" b="1" baseline="30000">
                <a:solidFill>
                  <a:schemeClr val="bg1"/>
                </a:solidFill>
                <a:latin typeface="+mn-lt"/>
              </a:rPr>
              <a:t>3</a:t>
            </a:r>
            <a:r>
              <a:rPr lang="en-US" b="1">
                <a:solidFill>
                  <a:schemeClr val="bg1"/>
                </a:solidFill>
                <a:latin typeface="+mn-lt"/>
              </a:rPr>
              <a:t>Semoga Allah Yang Maha Kuasa memberkati kamu, membuat kamu beranak cucu, dan memperbanyak </a:t>
            </a:r>
            <a:r>
              <a:rPr lang="en-US" b="1">
                <a:solidFill>
                  <a:srgbClr val="FFFF00"/>
                </a:solidFill>
                <a:latin typeface="+mn-lt"/>
              </a:rPr>
              <a:t>bilangan keturunanmu</a:t>
            </a:r>
            <a:r>
              <a:rPr lang="en-US" b="1">
                <a:solidFill>
                  <a:schemeClr val="bg1"/>
                </a:solidFill>
                <a:latin typeface="+mn-lt"/>
              </a:rPr>
              <a:t>, sehingga kamu menjadi </a:t>
            </a:r>
            <a:r>
              <a:rPr lang="en-US" b="1">
                <a:solidFill>
                  <a:srgbClr val="FFFF00"/>
                </a:solidFill>
                <a:latin typeface="+mn-lt"/>
              </a:rPr>
              <a:t>satu bangsa yang besar.</a:t>
            </a:r>
            <a:r>
              <a:rPr lang="en-US" b="1">
                <a:solidFill>
                  <a:schemeClr val="bg1"/>
                </a:solidFill>
                <a:latin typeface="+mn-lt"/>
              </a:rPr>
              <a:t> </a:t>
            </a:r>
            <a:r>
              <a:rPr lang="en-US" b="1" baseline="30000">
                <a:solidFill>
                  <a:schemeClr val="bg1"/>
                </a:solidFill>
                <a:latin typeface="+mn-lt"/>
              </a:rPr>
              <a:t>4</a:t>
            </a:r>
            <a:r>
              <a:rPr lang="en-US" b="1">
                <a:solidFill>
                  <a:schemeClr val="bg1"/>
                </a:solidFill>
                <a:latin typeface="+mn-lt"/>
              </a:rPr>
              <a:t>Semoga Dia mengurniakan berkat Abraham kepadamu dan kepada keturunanmu, sehingga kamu mewarisi </a:t>
            </a:r>
            <a:r>
              <a:rPr lang="en-US" b="1">
                <a:solidFill>
                  <a:srgbClr val="FFFF00"/>
                </a:solidFill>
                <a:latin typeface="+mn-lt"/>
              </a:rPr>
              <a:t>negeri tempat kamu tinggal </a:t>
            </a:r>
            <a:r>
              <a:rPr lang="en-US" b="1">
                <a:solidFill>
                  <a:schemeClr val="bg1"/>
                </a:solidFill>
                <a:latin typeface="+mn-lt"/>
              </a:rPr>
              <a:t>sebagai pendatang ini, </a:t>
            </a:r>
            <a:r>
              <a:rPr lang="en-US" b="1">
                <a:solidFill>
                  <a:srgbClr val="FFFF00"/>
                </a:solidFill>
                <a:latin typeface="+mn-lt"/>
              </a:rPr>
              <a:t>iaitu negeri yang telah dikurniakan Allah kepada Abraham</a:t>
            </a:r>
            <a:r>
              <a:rPr lang="en-US" b="1">
                <a:solidFill>
                  <a:schemeClr val="bg1"/>
                </a:solidFill>
                <a:latin typeface="+mn-lt"/>
              </a:rPr>
              <a:t>." </a:t>
            </a:r>
            <a:endParaRPr lang="en-US" b="1">
              <a:solidFill>
                <a:schemeClr val="bg1"/>
              </a:solidFill>
              <a:latin typeface="+mn-lt"/>
              <a:ea typeface="+mn-ea"/>
              <a:cs typeface="+mn-cs"/>
            </a:endParaRPr>
          </a:p>
        </p:txBody>
      </p:sp>
    </p:spTree>
    <p:extLst>
      <p:ext uri="{BB962C8B-B14F-4D97-AF65-F5344CB8AC3E}">
        <p14:creationId xmlns:p14="http://schemas.microsoft.com/office/powerpoint/2010/main" val="535349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6000" b="1">
                <a:solidFill>
                  <a:srgbClr val="FFFF00"/>
                </a:solidFill>
                <a:latin typeface="Calibri" panose="020F0502020204030204"/>
                <a:ea typeface="+mn-ea"/>
                <a:cs typeface="+mn-cs"/>
              </a:rPr>
              <a:t>Kej. 28:1 / Doa Ishak (Rasmi)</a:t>
            </a:r>
            <a:br>
              <a:rPr lang="fi-FI" sz="6000" b="1">
                <a:solidFill>
                  <a:srgbClr val="FFFF00"/>
                </a:solidFill>
                <a:latin typeface="Calibri" panose="020F0502020204030204"/>
                <a:ea typeface="+mn-ea"/>
                <a:cs typeface="+mn-cs"/>
              </a:rPr>
            </a:br>
            <a:br>
              <a:rPr lang="fi-FI" sz="6000" b="1">
                <a:solidFill>
                  <a:srgbClr val="FFFF00"/>
                </a:solidFill>
                <a:latin typeface="Calibri" panose="020F0502020204030204"/>
                <a:ea typeface="+mn-ea"/>
                <a:cs typeface="+mn-cs"/>
              </a:rPr>
            </a:br>
            <a:r>
              <a:rPr lang="fi-FI" sz="4800" b="1">
                <a:solidFill>
                  <a:schemeClr val="bg1"/>
                </a:solidFill>
                <a:latin typeface="+mn-lt"/>
              </a:rPr>
              <a:t>Kej. 28:1 – 1 .... </a:t>
            </a:r>
            <a:r>
              <a:rPr lang="fi-FI" sz="4800">
                <a:solidFill>
                  <a:schemeClr val="bg1"/>
                </a:solidFill>
                <a:latin typeface="+mn-lt"/>
              </a:rPr>
              <a:t>"</a:t>
            </a:r>
            <a:r>
              <a:rPr lang="fi-FI" sz="4800" b="1">
                <a:solidFill>
                  <a:schemeClr val="bg1"/>
                </a:solidFill>
                <a:latin typeface="+mn-lt"/>
              </a:rPr>
              <a:t>Kamu tidak boleh memperisteri mana-mana antara wanita Kanaan.</a:t>
            </a:r>
            <a:br>
              <a:rPr lang="fi-FI" sz="4800" b="1">
                <a:solidFill>
                  <a:schemeClr val="bg1"/>
                </a:solidFill>
                <a:latin typeface="+mn-lt"/>
              </a:rPr>
            </a:br>
            <a:br>
              <a:rPr lang="fi-FI" sz="4800" b="1">
                <a:solidFill>
                  <a:schemeClr val="bg1"/>
                </a:solidFill>
                <a:latin typeface="+mn-lt"/>
              </a:rPr>
            </a:br>
            <a:r>
              <a:rPr lang="fi-FI" sz="4800" b="1">
                <a:solidFill>
                  <a:schemeClr val="bg1"/>
                </a:solidFill>
                <a:latin typeface="+mn-lt"/>
              </a:rPr>
              <a:t>Kej. 15:16 - </a:t>
            </a:r>
            <a:r>
              <a:rPr lang="en-US" sz="4800" b="1" baseline="30000">
                <a:solidFill>
                  <a:schemeClr val="bg1"/>
                </a:solidFill>
                <a:latin typeface="+mn-lt"/>
              </a:rPr>
              <a:t>16</a:t>
            </a:r>
            <a:r>
              <a:rPr lang="en-US" sz="4800" b="1">
                <a:solidFill>
                  <a:schemeClr val="bg1"/>
                </a:solidFill>
                <a:latin typeface="+mn-lt"/>
              </a:rPr>
              <a:t>Keturunan yang keempat akan kembali ke sini, kerana kejahatan orang Amori belum mencapai tahap puncaknya."</a:t>
            </a:r>
          </a:p>
        </p:txBody>
      </p:sp>
    </p:spTree>
    <p:extLst>
      <p:ext uri="{BB962C8B-B14F-4D97-AF65-F5344CB8AC3E}">
        <p14:creationId xmlns:p14="http://schemas.microsoft.com/office/powerpoint/2010/main" val="3854789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5400" b="1">
                <a:solidFill>
                  <a:srgbClr val="FFFF00"/>
                </a:solidFill>
                <a:latin typeface="Calibri" panose="020F0502020204030204"/>
                <a:ea typeface="+mn-ea"/>
                <a:cs typeface="+mn-cs"/>
              </a:rPr>
              <a:t>Gambaran Alkitabiah 3 tokoh</a:t>
            </a:r>
            <a:br>
              <a:rPr lang="fi-FI" sz="5400" b="1">
                <a:solidFill>
                  <a:srgbClr val="FFFF00"/>
                </a:solidFill>
                <a:latin typeface="Calibri" panose="020F0502020204030204"/>
                <a:ea typeface="+mn-ea"/>
                <a:cs typeface="+mn-cs"/>
              </a:rPr>
            </a:br>
            <a:br>
              <a:rPr lang="fi-FI" sz="5400" b="1">
                <a:solidFill>
                  <a:srgbClr val="FFFF00"/>
                </a:solidFill>
                <a:latin typeface="Calibri" panose="020F0502020204030204"/>
                <a:ea typeface="+mn-ea"/>
                <a:cs typeface="+mn-cs"/>
              </a:rPr>
            </a:br>
            <a:r>
              <a:rPr lang="en-US" sz="4800" b="1">
                <a:solidFill>
                  <a:schemeClr val="bg1"/>
                </a:solidFill>
                <a:latin typeface="+mn-lt"/>
              </a:rPr>
              <a:t>Abrhama : Leluhur Iman Umat percaya</a:t>
            </a:r>
            <a:br>
              <a:rPr lang="en-US" sz="4800" b="1">
                <a:solidFill>
                  <a:schemeClr val="bg1"/>
                </a:solidFill>
                <a:latin typeface="+mn-lt"/>
              </a:rPr>
            </a:br>
            <a:br>
              <a:rPr lang="en-US" sz="4800" b="1">
                <a:solidFill>
                  <a:schemeClr val="bg1"/>
                </a:solidFill>
                <a:latin typeface="+mn-lt"/>
              </a:rPr>
            </a:br>
            <a:r>
              <a:rPr lang="en-US" sz="4800" b="1">
                <a:solidFill>
                  <a:schemeClr val="bg1"/>
                </a:solidFill>
                <a:latin typeface="+mn-lt"/>
              </a:rPr>
              <a:t>Isahk : Ketaatan Iman</a:t>
            </a:r>
            <a:br>
              <a:rPr lang="en-US" sz="4800" b="1">
                <a:solidFill>
                  <a:schemeClr val="bg1"/>
                </a:solidFill>
                <a:latin typeface="+mn-lt"/>
              </a:rPr>
            </a:br>
            <a:br>
              <a:rPr lang="en-US" sz="4800" b="1">
                <a:solidFill>
                  <a:schemeClr val="bg1"/>
                </a:solidFill>
                <a:latin typeface="+mn-lt"/>
              </a:rPr>
            </a:br>
            <a:r>
              <a:rPr lang="en-US" sz="4800" b="1">
                <a:solidFill>
                  <a:schemeClr val="bg1"/>
                </a:solidFill>
                <a:latin typeface="+mn-lt"/>
              </a:rPr>
              <a:t>Yakub : Pengudusan Iman</a:t>
            </a:r>
          </a:p>
        </p:txBody>
      </p:sp>
    </p:spTree>
    <p:extLst>
      <p:ext uri="{BB962C8B-B14F-4D97-AF65-F5344CB8AC3E}">
        <p14:creationId xmlns:p14="http://schemas.microsoft.com/office/powerpoint/2010/main" val="993042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5400" b="1">
                <a:solidFill>
                  <a:srgbClr val="FFFF00"/>
                </a:solidFill>
                <a:latin typeface="Calibri" panose="020F0502020204030204"/>
                <a:ea typeface="+mn-ea"/>
                <a:cs typeface="+mn-cs"/>
              </a:rPr>
              <a:t>Ishak : Ketaatan Iman</a:t>
            </a:r>
            <a:br>
              <a:rPr lang="fi-FI" sz="5400" b="1">
                <a:solidFill>
                  <a:srgbClr val="FFFF00"/>
                </a:solidFill>
                <a:latin typeface="Calibri" panose="020F0502020204030204"/>
                <a:ea typeface="+mn-ea"/>
                <a:cs typeface="+mn-cs"/>
              </a:rPr>
            </a:br>
            <a:br>
              <a:rPr lang="fi-FI" sz="4000" b="1">
                <a:solidFill>
                  <a:srgbClr val="FFFF00"/>
                </a:solidFill>
                <a:latin typeface="Calibri" panose="020F0502020204030204"/>
                <a:ea typeface="+mn-ea"/>
                <a:cs typeface="+mn-cs"/>
              </a:rPr>
            </a:br>
            <a:r>
              <a:rPr lang="fi-FI" sz="4800" b="1">
                <a:solidFill>
                  <a:srgbClr val="FFFF00"/>
                </a:solidFill>
                <a:latin typeface="Calibri" panose="020F0502020204030204"/>
                <a:ea typeface="+mn-ea"/>
                <a:cs typeface="+mn-cs"/>
              </a:rPr>
              <a:t>1. Membersembahkan Ishak sebagai korban</a:t>
            </a:r>
            <a:br>
              <a:rPr lang="fi-FI" sz="4800" b="1">
                <a:solidFill>
                  <a:srgbClr val="FFFF00"/>
                </a:solidFill>
                <a:latin typeface="Calibri" panose="020F0502020204030204"/>
                <a:ea typeface="+mn-ea"/>
                <a:cs typeface="+mn-cs"/>
              </a:rPr>
            </a:br>
            <a:br>
              <a:rPr lang="fi-FI" sz="4000" b="1">
                <a:solidFill>
                  <a:srgbClr val="FFFF00"/>
                </a:solidFill>
                <a:latin typeface="Calibri" panose="020F0502020204030204"/>
                <a:ea typeface="+mn-ea"/>
                <a:cs typeface="+mn-cs"/>
              </a:rPr>
            </a:br>
            <a:r>
              <a:rPr lang="fi-FI" sz="4800" b="1">
                <a:solidFill>
                  <a:srgbClr val="FFFF00"/>
                </a:solidFill>
                <a:latin typeface="Calibri" panose="020F0502020204030204"/>
                <a:ea typeface="+mn-ea"/>
                <a:cs typeface="+mn-cs"/>
              </a:rPr>
              <a:t>2. Menyambuat Isteri secara pasif</a:t>
            </a:r>
            <a:br>
              <a:rPr lang="fi-FI" sz="4800" b="1">
                <a:solidFill>
                  <a:srgbClr val="FFFF00"/>
                </a:solidFill>
                <a:latin typeface="Calibri" panose="020F0502020204030204"/>
                <a:ea typeface="+mn-ea"/>
                <a:cs typeface="+mn-cs"/>
              </a:rPr>
            </a:br>
            <a:br>
              <a:rPr lang="fi-FI" sz="4000" b="1">
                <a:solidFill>
                  <a:srgbClr val="FFFF00"/>
                </a:solidFill>
                <a:latin typeface="Calibri" panose="020F0502020204030204"/>
                <a:ea typeface="+mn-ea"/>
                <a:cs typeface="+mn-cs"/>
              </a:rPr>
            </a:br>
            <a:r>
              <a:rPr lang="fi-FI" sz="4800" b="1">
                <a:solidFill>
                  <a:srgbClr val="FFFF00"/>
                </a:solidFill>
                <a:latin typeface="Calibri" panose="020F0502020204030204"/>
                <a:ea typeface="+mn-ea"/>
                <a:cs typeface="+mn-cs"/>
              </a:rPr>
              <a:t>3. Menggali perigi-perigi</a:t>
            </a:r>
            <a:br>
              <a:rPr lang="fi-FI" sz="4800" b="1">
                <a:solidFill>
                  <a:srgbClr val="FFFF00"/>
                </a:solidFill>
                <a:latin typeface="Calibri" panose="020F0502020204030204"/>
                <a:ea typeface="+mn-ea"/>
                <a:cs typeface="+mn-cs"/>
              </a:rPr>
            </a:br>
            <a:br>
              <a:rPr lang="fi-FI" sz="4000" b="1">
                <a:solidFill>
                  <a:srgbClr val="FFFF00"/>
                </a:solidFill>
                <a:latin typeface="Calibri" panose="020F0502020204030204"/>
                <a:ea typeface="+mn-ea"/>
                <a:cs typeface="+mn-cs"/>
              </a:rPr>
            </a:br>
            <a:r>
              <a:rPr lang="fi-FI" sz="4800" b="1">
                <a:solidFill>
                  <a:srgbClr val="FFFF00"/>
                </a:solidFill>
                <a:latin typeface="Calibri" panose="020F0502020204030204"/>
                <a:ea typeface="+mn-ea"/>
                <a:cs typeface="+mn-cs"/>
              </a:rPr>
              <a:t>4. Memberkati Yakub secara rasmi </a:t>
            </a:r>
            <a:br>
              <a:rPr lang="fi-FI" sz="4800" b="1">
                <a:solidFill>
                  <a:srgbClr val="FFFF00"/>
                </a:solidFill>
                <a:latin typeface="Calibri" panose="020F0502020204030204"/>
                <a:ea typeface="+mn-ea"/>
                <a:cs typeface="+mn-cs"/>
              </a:rPr>
            </a:br>
            <a:r>
              <a:rPr lang="fi-FI" sz="4800" b="1">
                <a:solidFill>
                  <a:schemeClr val="bg1"/>
                </a:solidFill>
                <a:latin typeface="Calibri" panose="020F0502020204030204"/>
                <a:ea typeface="+mn-ea"/>
                <a:cs typeface="+mn-cs"/>
              </a:rPr>
              <a:t>Ketaatan Ishak yang paling klimaks</a:t>
            </a:r>
            <a:endParaRPr lang="en-US" sz="4000" b="1">
              <a:solidFill>
                <a:schemeClr val="bg1"/>
              </a:solidFill>
              <a:latin typeface="+mn-lt"/>
            </a:endParaRPr>
          </a:p>
        </p:txBody>
      </p:sp>
    </p:spTree>
    <p:extLst>
      <p:ext uri="{BB962C8B-B14F-4D97-AF65-F5344CB8AC3E}">
        <p14:creationId xmlns:p14="http://schemas.microsoft.com/office/powerpoint/2010/main" val="2119714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42876" y="1946787"/>
            <a:ext cx="11887200" cy="47686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Kisah Ismael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Kejadian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25:12-18</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 / Toledot Ketujuh </a:t>
            </a:r>
            <a:b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b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Toledot Riwayat: Salasilah Ismael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Kisah Ismael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Salasilah Tegak</a:t>
            </a:r>
          </a:p>
        </p:txBody>
      </p:sp>
      <p:sp>
        <p:nvSpPr>
          <p:cNvPr id="10" name="양쪽 모서리가 잘린 사각형 9"/>
          <p:cNvSpPr/>
          <p:nvPr/>
        </p:nvSpPr>
        <p:spPr>
          <a:xfrm>
            <a:off x="142876" y="157940"/>
            <a:ext cx="11887200" cy="1524000"/>
          </a:xfrm>
          <a:prstGeom prst="snip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STRUKTUR KITAB KEJADIAN</a:t>
            </a:r>
          </a:p>
        </p:txBody>
      </p:sp>
    </p:spTree>
    <p:extLst>
      <p:ext uri="{BB962C8B-B14F-4D97-AF65-F5344CB8AC3E}">
        <p14:creationId xmlns:p14="http://schemas.microsoft.com/office/powerpoint/2010/main" val="4097912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ea typeface="+mn-ea"/>
              </a:rPr>
              <a:t> פַּדֶּ֣נָֽה אֲרָ֔ם</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
        <p:nvSpPr>
          <p:cNvPr id="3"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Calibri" panose="020F0502020204030204"/>
                <a:ea typeface="+mj-ea"/>
                <a:cs typeface="+mj-cs"/>
              </a:rPr>
              <a:t>Kej. 28-35 / Perjalanan Aram Yakub</a:t>
            </a:r>
          </a:p>
        </p:txBody>
      </p:sp>
    </p:spTree>
    <p:extLst>
      <p:ext uri="{BB962C8B-B14F-4D97-AF65-F5344CB8AC3E}">
        <p14:creationId xmlns:p14="http://schemas.microsoft.com/office/powerpoint/2010/main" val="1762471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pic>
        <p:nvPicPr>
          <p:cNvPr id="6" name="그림 5"/>
          <p:cNvPicPr>
            <a:picLocks noChangeAspect="1"/>
          </p:cNvPicPr>
          <p:nvPr/>
        </p:nvPicPr>
        <p:blipFill rotWithShape="1">
          <a:blip r:embed="rId4"/>
          <a:srcRect l="56931" t="19481" r="39252" b="73451"/>
          <a:stretch/>
        </p:blipFill>
        <p:spPr>
          <a:xfrm>
            <a:off x="3161437" y="4890697"/>
            <a:ext cx="214961" cy="223917"/>
          </a:xfrm>
          <a:prstGeom prst="rect">
            <a:avLst/>
          </a:prstGeom>
        </p:spPr>
      </p:pic>
      <p:pic>
        <p:nvPicPr>
          <p:cNvPr id="7" name="그림 6"/>
          <p:cNvPicPr>
            <a:picLocks noChangeAspect="1"/>
          </p:cNvPicPr>
          <p:nvPr/>
        </p:nvPicPr>
        <p:blipFill rotWithShape="1">
          <a:blip r:embed="rId4"/>
          <a:srcRect l="56931" t="19481" r="39252" b="73451"/>
          <a:stretch/>
        </p:blipFill>
        <p:spPr>
          <a:xfrm>
            <a:off x="3011621" y="5131548"/>
            <a:ext cx="214961" cy="223917"/>
          </a:xfrm>
          <a:prstGeom prst="rect">
            <a:avLst/>
          </a:prstGeom>
        </p:spPr>
      </p:pic>
      <p:pic>
        <p:nvPicPr>
          <p:cNvPr id="8" name="그림 7"/>
          <p:cNvPicPr>
            <a:picLocks noChangeAspect="1"/>
          </p:cNvPicPr>
          <p:nvPr/>
        </p:nvPicPr>
        <p:blipFill rotWithShape="1">
          <a:blip r:embed="rId4"/>
          <a:srcRect l="56931" t="19481" r="39252" b="73451"/>
          <a:stretch/>
        </p:blipFill>
        <p:spPr>
          <a:xfrm>
            <a:off x="2636054" y="5106147"/>
            <a:ext cx="214961" cy="223917"/>
          </a:xfrm>
          <a:prstGeom prst="rect">
            <a:avLst/>
          </a:prstGeom>
        </p:spPr>
      </p:pic>
      <p:pic>
        <p:nvPicPr>
          <p:cNvPr id="9" name="그림 8"/>
          <p:cNvPicPr>
            <a:picLocks noChangeAspect="1"/>
          </p:cNvPicPr>
          <p:nvPr/>
        </p:nvPicPr>
        <p:blipFill rotWithShape="1">
          <a:blip r:embed="rId4"/>
          <a:srcRect l="56931" t="19481" r="39252" b="73451"/>
          <a:stretch/>
        </p:blipFill>
        <p:spPr>
          <a:xfrm>
            <a:off x="2611682" y="5326129"/>
            <a:ext cx="214961" cy="223917"/>
          </a:xfrm>
          <a:prstGeom prst="rect">
            <a:avLst/>
          </a:prstGeom>
        </p:spPr>
      </p:pic>
      <p:sp>
        <p:nvSpPr>
          <p:cNvPr id="10" name="이등변 삼각형 9"/>
          <p:cNvSpPr/>
          <p:nvPr/>
        </p:nvSpPr>
        <p:spPr>
          <a:xfrm>
            <a:off x="3161437" y="4665133"/>
            <a:ext cx="276029" cy="160867"/>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직사각형 33"/>
          <p:cNvSpPr/>
          <p:nvPr/>
        </p:nvSpPr>
        <p:spPr>
          <a:xfrm>
            <a:off x="3299451" y="4586217"/>
            <a:ext cx="2578100" cy="3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Pergunungan Gilead</a:t>
            </a:r>
          </a:p>
        </p:txBody>
      </p:sp>
      <p:sp>
        <p:nvSpPr>
          <p:cNvPr id="35" name="직사각형 34"/>
          <p:cNvSpPr/>
          <p:nvPr/>
        </p:nvSpPr>
        <p:spPr>
          <a:xfrm>
            <a:off x="3179310" y="4842934"/>
            <a:ext cx="2192790" cy="28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Ramot di Gilead</a:t>
            </a:r>
          </a:p>
        </p:txBody>
      </p:sp>
      <p:sp>
        <p:nvSpPr>
          <p:cNvPr id="36" name="직사각형 35"/>
          <p:cNvSpPr/>
          <p:nvPr/>
        </p:nvSpPr>
        <p:spPr>
          <a:xfrm>
            <a:off x="3011621" y="5106147"/>
            <a:ext cx="1776279" cy="28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Yabok(Pniel)</a:t>
            </a:r>
          </a:p>
        </p:txBody>
      </p:sp>
      <p:sp>
        <p:nvSpPr>
          <p:cNvPr id="40" name="직사각형 39"/>
          <p:cNvSpPr/>
          <p:nvPr/>
        </p:nvSpPr>
        <p:spPr>
          <a:xfrm>
            <a:off x="1679317" y="5002655"/>
            <a:ext cx="1192079" cy="323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Sikhem</a:t>
            </a:r>
          </a:p>
        </p:txBody>
      </p:sp>
      <p:sp>
        <p:nvSpPr>
          <p:cNvPr id="15" name="오른쪽 화살표 6"/>
          <p:cNvSpPr/>
          <p:nvPr/>
        </p:nvSpPr>
        <p:spPr>
          <a:xfrm rot="18042035">
            <a:off x="2126145" y="5713155"/>
            <a:ext cx="714886" cy="200383"/>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직사각형 1"/>
          <p:cNvSpPr/>
          <p:nvPr/>
        </p:nvSpPr>
        <p:spPr>
          <a:xfrm>
            <a:off x="1490496" y="5244918"/>
            <a:ext cx="733926" cy="223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(Lus)</a:t>
            </a:r>
          </a:p>
        </p:txBody>
      </p:sp>
    </p:spTree>
    <p:extLst>
      <p:ext uri="{BB962C8B-B14F-4D97-AF65-F5344CB8AC3E}">
        <p14:creationId xmlns:p14="http://schemas.microsoft.com/office/powerpoint/2010/main" val="4032943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rPr>
              <a:t>בֵֽית־אֵ֖ל</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
        <p:nvSpPr>
          <p:cNvPr id="3"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Calibri" panose="020F0502020204030204"/>
                <a:ea typeface="+mj-ea"/>
                <a:cs typeface="+mj-cs"/>
              </a:rPr>
              <a:t>Kej. 28</a:t>
            </a:r>
          </a:p>
        </p:txBody>
      </p:sp>
    </p:spTree>
    <p:extLst>
      <p:ext uri="{BB962C8B-B14F-4D97-AF65-F5344CB8AC3E}">
        <p14:creationId xmlns:p14="http://schemas.microsoft.com/office/powerpoint/2010/main" val="651675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1" cy="6858000"/>
          </a:xfrm>
          <a:prstGeom prst="rect">
            <a:avLst/>
          </a:prstGeom>
        </p:spPr>
      </p:pic>
    </p:spTree>
    <p:extLst>
      <p:ext uri="{BB962C8B-B14F-4D97-AF65-F5344CB8AC3E}">
        <p14:creationId xmlns:p14="http://schemas.microsoft.com/office/powerpoint/2010/main" val="2566473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a:lnSpc>
                <a:spcPct val="100000"/>
              </a:lnSpc>
              <a:spcBef>
                <a:spcPts val="0"/>
              </a:spcBef>
            </a:pPr>
            <a:endParaRPr lang="en-US" sz="5400" b="1">
              <a:solidFill>
                <a:schemeClr val="bg1"/>
              </a:solidFill>
              <a:latin typeface="Calibri" panose="020F0502020204030204"/>
              <a:ea typeface="+mn-ea"/>
              <a:cs typeface="+mn-cs"/>
            </a:endParaRPr>
          </a:p>
        </p:txBody>
      </p:sp>
      <p:pic>
        <p:nvPicPr>
          <p:cNvPr id="1026" name="Picture 2" descr="https://mblogthumb-phinf.pstatic.net/20141130_21/utis_14173420549443QNRk_PNG/436px-Cities_of_Sumer_%28en%29_svg.png?typ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00800" cy="7046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blogthumb-phinf.pstatic.net/20141130_70/utis_141733209152467D4V_JPEG/800px-Ur-Nassiriyah.jpg?type=w2"/>
          <p:cNvPicPr>
            <a:picLocks noChangeAspect="1" noChangeArrowheads="1"/>
          </p:cNvPicPr>
          <p:nvPr/>
        </p:nvPicPr>
        <p:blipFill rotWithShape="1">
          <a:blip r:embed="rId4">
            <a:extLst>
              <a:ext uri="{28A0092B-C50C-407E-A947-70E740481C1C}">
                <a14:useLocalDpi xmlns:a14="http://schemas.microsoft.com/office/drawing/2010/main" val="0"/>
              </a:ext>
            </a:extLst>
          </a:blip>
          <a:srcRect b="25525"/>
          <a:stretch/>
        </p:blipFill>
        <p:spPr bwMode="auto">
          <a:xfrm>
            <a:off x="6400800" y="1"/>
            <a:ext cx="5820695" cy="3251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blogthumb-phinf.pstatic.net/20141130_164/utis_141735200288880AI7_JPEG/285px-Ruins_from_a_temple_in_Naffur.jpg?type=w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251200"/>
            <a:ext cx="5791200" cy="3881122"/>
          </a:xfrm>
          <a:prstGeom prst="rect">
            <a:avLst/>
          </a:prstGeom>
          <a:noFill/>
          <a:extLst>
            <a:ext uri="{909E8E84-426E-40DD-AFC4-6F175D3DCCD1}">
              <a14:hiddenFill xmlns:a14="http://schemas.microsoft.com/office/drawing/2010/main">
                <a:solidFill>
                  <a:srgbClr val="FFFFFF"/>
                </a:solidFill>
              </a14:hiddenFill>
            </a:ext>
          </a:extLst>
        </p:spPr>
      </p:pic>
      <p:sp>
        <p:nvSpPr>
          <p:cNvPr id="6"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Calibri" panose="020F0502020204030204"/>
                <a:ea typeface="+mj-ea"/>
                <a:cs typeface="+mj-cs"/>
              </a:rPr>
              <a:t>Kej. 10 / Menara</a:t>
            </a:r>
          </a:p>
        </p:txBody>
      </p:sp>
    </p:spTree>
    <p:extLst>
      <p:ext uri="{BB962C8B-B14F-4D97-AF65-F5344CB8AC3E}">
        <p14:creationId xmlns:p14="http://schemas.microsoft.com/office/powerpoint/2010/main" val="869852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Kej. 28:13-15 / Perjanjian Tuhan dan Yakub</a:t>
            </a:r>
            <a:br>
              <a:rPr lang="fi-FI" sz="6000" b="1">
                <a:solidFill>
                  <a:srgbClr val="FFFF00"/>
                </a:solidFill>
                <a:latin typeface="Calibri" panose="020F0502020204030204"/>
                <a:ea typeface="+mn-ea"/>
                <a:cs typeface="+mn-cs"/>
              </a:rPr>
            </a:br>
            <a:r>
              <a:rPr lang="en-US" sz="3600" b="1" baseline="30000">
                <a:solidFill>
                  <a:schemeClr val="bg1"/>
                </a:solidFill>
                <a:latin typeface="+mn-lt"/>
              </a:rPr>
              <a:t>13</a:t>
            </a:r>
            <a:r>
              <a:rPr lang="en-US" sz="3600" b="1">
                <a:solidFill>
                  <a:schemeClr val="bg1"/>
                </a:solidFill>
                <a:latin typeface="+mn-lt"/>
              </a:rPr>
              <a:t>Tampak pula Tuhan berdiri di sisi Yakub dan berfirman, "Akulah Tuhan, Allah Abraham, datukmu, dan Allah Ishak. </a:t>
            </a:r>
            <a:r>
              <a:rPr lang="en-US" sz="3600" b="1">
                <a:solidFill>
                  <a:srgbClr val="FF0000"/>
                </a:solidFill>
                <a:latin typeface="+mn-lt"/>
              </a:rPr>
              <a:t>Tanah tempat kamu berbaring ini akan Kuberikan kepadamu dan kepada keturunanmu.</a:t>
            </a:r>
            <a:r>
              <a:rPr lang="en-US" sz="3600" b="1">
                <a:solidFill>
                  <a:schemeClr val="bg1"/>
                </a:solidFill>
                <a:latin typeface="+mn-lt"/>
              </a:rPr>
              <a:t> </a:t>
            </a:r>
            <a:r>
              <a:rPr lang="en-US" sz="3600" b="1" baseline="30000">
                <a:solidFill>
                  <a:srgbClr val="FF0000"/>
                </a:solidFill>
                <a:latin typeface="+mn-lt"/>
              </a:rPr>
              <a:t>14</a:t>
            </a:r>
            <a:r>
              <a:rPr lang="en-US" sz="3600" b="1">
                <a:solidFill>
                  <a:srgbClr val="FF0000"/>
                </a:solidFill>
                <a:latin typeface="+mn-lt"/>
              </a:rPr>
              <a:t>Keturunanmu akan menjadi begitu ramai sebagaimana debu tanah, dan kamu akan berkembang ke barat, ke timur, ke utara, dan ke selatan. </a:t>
            </a:r>
            <a:r>
              <a:rPr lang="en-US" sz="3600" b="1">
                <a:solidFill>
                  <a:schemeClr val="bg1"/>
                </a:solidFill>
                <a:latin typeface="+mn-lt"/>
              </a:rPr>
              <a:t>Melalui kamu dan melalui keturunanmu semua kaum bangsa di bumi akan memperoleh berkat. </a:t>
            </a:r>
            <a:r>
              <a:rPr lang="en-US" sz="3600" b="1" baseline="30000">
                <a:solidFill>
                  <a:schemeClr val="bg1"/>
                </a:solidFill>
                <a:latin typeface="+mn-lt"/>
              </a:rPr>
              <a:t>15</a:t>
            </a:r>
            <a:r>
              <a:rPr lang="en-US" sz="3600" b="1">
                <a:solidFill>
                  <a:schemeClr val="bg1"/>
                </a:solidFill>
                <a:latin typeface="+mn-lt"/>
              </a:rPr>
              <a:t>Sesungguhnya, Aku menyertai kamu dan akan menjaga kamu ke mana-mana pun kamu pergi. Aku akan membawa kamu kembali ke negeri ini, kerana Aku tidak akan meninggalkan kamu sampai Aku melaksanakan apa yang telah Kujanjikan kepadamu."</a:t>
            </a:r>
            <a:endParaRPr lang="en-US" sz="4000" b="1">
              <a:solidFill>
                <a:schemeClr val="bg1"/>
              </a:solidFill>
              <a:latin typeface="+mn-lt"/>
            </a:endParaRPr>
          </a:p>
        </p:txBody>
      </p:sp>
    </p:spTree>
    <p:extLst>
      <p:ext uri="{BB962C8B-B14F-4D97-AF65-F5344CB8AC3E}">
        <p14:creationId xmlns:p14="http://schemas.microsoft.com/office/powerpoint/2010/main" val="1189995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Kej. 28:13-15 / Perjanjian Tuhan dan Yakub</a:t>
            </a:r>
            <a:br>
              <a:rPr lang="fi-FI" sz="6000" b="1">
                <a:solidFill>
                  <a:srgbClr val="FFFF00"/>
                </a:solidFill>
                <a:latin typeface="Calibri" panose="020F0502020204030204"/>
                <a:ea typeface="+mn-ea"/>
                <a:cs typeface="+mn-cs"/>
              </a:rPr>
            </a:br>
            <a:r>
              <a:rPr lang="en-US" b="1" baseline="30000">
                <a:solidFill>
                  <a:schemeClr val="bg1"/>
                </a:solidFill>
                <a:latin typeface="+mn-lt"/>
              </a:rPr>
              <a:t>17</a:t>
            </a:r>
            <a:r>
              <a:rPr lang="en-US" b="1">
                <a:solidFill>
                  <a:schemeClr val="bg1"/>
                </a:solidFill>
                <a:latin typeface="+mn-lt"/>
              </a:rPr>
              <a:t>Dia menjadi takut lalu berkata, "Betapa menggerunkan tempat ini! Ini tidak lain daripada Rumah Allah! Dan ini pintu gerbang syurga!"</a:t>
            </a:r>
            <a:br>
              <a:rPr lang="en-US" b="1">
                <a:solidFill>
                  <a:schemeClr val="bg1"/>
                </a:solidFill>
                <a:latin typeface="+mn-lt"/>
              </a:rPr>
            </a:br>
            <a:r>
              <a:rPr lang="en-US" b="1" baseline="30000">
                <a:solidFill>
                  <a:schemeClr val="bg1"/>
                </a:solidFill>
                <a:latin typeface="+mn-lt"/>
              </a:rPr>
              <a:t>18</a:t>
            </a:r>
            <a:r>
              <a:rPr lang="en-US" b="1">
                <a:solidFill>
                  <a:schemeClr val="bg1"/>
                </a:solidFill>
                <a:latin typeface="+mn-lt"/>
              </a:rPr>
              <a:t>Keesokan harinya Yakub bangun pagi-pagi. Dia mengambil batu yang dijadikan bantalnya lalu mendirikannya menjadi sebuah tugu dan menuangkan minyak ke atas tugu itu. </a:t>
            </a:r>
            <a:br>
              <a:rPr lang="en-US" b="1">
                <a:solidFill>
                  <a:schemeClr val="bg1"/>
                </a:solidFill>
                <a:latin typeface="+mn-lt"/>
              </a:rPr>
            </a:br>
            <a:r>
              <a:rPr lang="en-US" b="1" baseline="30000">
                <a:solidFill>
                  <a:schemeClr val="bg1"/>
                </a:solidFill>
                <a:latin typeface="+mn-lt"/>
              </a:rPr>
              <a:t>22</a:t>
            </a:r>
            <a:r>
              <a:rPr lang="en-US" b="1">
                <a:solidFill>
                  <a:schemeClr val="bg1"/>
                </a:solidFill>
                <a:latin typeface="+mn-lt"/>
              </a:rPr>
              <a:t>….</a:t>
            </a:r>
            <a:r>
              <a:rPr lang="en-US" sz="4000" b="1">
                <a:solidFill>
                  <a:srgbClr val="00B0F0"/>
                </a:solidFill>
                <a:latin typeface="+mn-lt"/>
              </a:rPr>
              <a:t>Aku akan mempersembahkan kepada-Mu </a:t>
            </a:r>
            <a:r>
              <a:rPr lang="en-US" sz="4000" b="1">
                <a:solidFill>
                  <a:srgbClr val="FFFF00"/>
                </a:solidFill>
                <a:latin typeface="+mn-lt"/>
              </a:rPr>
              <a:t>sepersepuluh </a:t>
            </a:r>
            <a:r>
              <a:rPr lang="en-US" sz="4000" b="1">
                <a:solidFill>
                  <a:srgbClr val="00B0F0"/>
                </a:solidFill>
                <a:latin typeface="+mn-lt"/>
              </a:rPr>
              <a:t>daripada segala sesuatu yang Kaukurniakan kepadaku."</a:t>
            </a:r>
            <a:endParaRPr lang="en-US" sz="3600" b="1">
              <a:solidFill>
                <a:srgbClr val="00B0F0"/>
              </a:solidFill>
              <a:latin typeface="+mn-lt"/>
            </a:endParaRPr>
          </a:p>
        </p:txBody>
      </p:sp>
    </p:spTree>
    <p:extLst>
      <p:ext uri="{BB962C8B-B14F-4D97-AF65-F5344CB8AC3E}">
        <p14:creationId xmlns:p14="http://schemas.microsoft.com/office/powerpoint/2010/main" val="2869535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it-IT" sz="5400" b="1">
                <a:solidFill>
                  <a:srgbClr val="FFFF00"/>
                </a:solidFill>
                <a:latin typeface="Calibri" panose="020F0502020204030204"/>
                <a:ea typeface="+mn-ea"/>
                <a:cs typeface="+mn-cs"/>
              </a:rPr>
              <a:t>Tangga yang terdiri di bumi </a:t>
            </a:r>
            <a:br>
              <a:rPr lang="fi-FI" sz="4000" b="1">
                <a:solidFill>
                  <a:srgbClr val="FFFF00"/>
                </a:solidFill>
                <a:latin typeface="Calibri" panose="020F0502020204030204"/>
                <a:ea typeface="+mn-ea"/>
                <a:cs typeface="+mn-cs"/>
              </a:rPr>
            </a:br>
            <a:r>
              <a:rPr lang="fi-FI" sz="4800" b="1">
                <a:solidFill>
                  <a:schemeClr val="bg1"/>
                </a:solidFill>
                <a:latin typeface="+mn-lt"/>
                <a:ea typeface="+mn-ea"/>
                <a:cs typeface="+mn-cs"/>
              </a:rPr>
              <a:t>Selepas Air Bah Nuh, manusia membuat Kuil dengan bentuk tangga (Zigurat)</a:t>
            </a:r>
            <a:br>
              <a:rPr lang="fi-FI" sz="4800" b="1">
                <a:solidFill>
                  <a:schemeClr val="bg1"/>
                </a:solidFill>
                <a:latin typeface="+mn-lt"/>
                <a:ea typeface="+mn-ea"/>
                <a:cs typeface="+mn-cs"/>
              </a:rPr>
            </a:br>
            <a:r>
              <a:rPr lang="fi-FI" sz="4800" b="1">
                <a:solidFill>
                  <a:schemeClr val="bg1"/>
                </a:solidFill>
                <a:latin typeface="+mn-lt"/>
                <a:ea typeface="+mn-ea"/>
                <a:cs typeface="+mn-cs"/>
              </a:rPr>
              <a:t>Zaman Yesus menjelaskan keselamatan kepada Natanael oleh Filipus (Yoh 1:47-51).</a:t>
            </a:r>
            <a:br>
              <a:rPr lang="fi-FI" sz="4800" b="1">
                <a:solidFill>
                  <a:schemeClr val="bg1"/>
                </a:solidFill>
                <a:latin typeface="+mn-lt"/>
                <a:ea typeface="+mn-ea"/>
                <a:cs typeface="+mn-cs"/>
              </a:rPr>
            </a:br>
            <a:r>
              <a:rPr lang="en-US" b="1" baseline="30000">
                <a:solidFill>
                  <a:schemeClr val="bg1"/>
                </a:solidFill>
                <a:latin typeface="+mn-lt"/>
              </a:rPr>
              <a:t>51</a:t>
            </a:r>
            <a:r>
              <a:rPr lang="en-US" b="1">
                <a:solidFill>
                  <a:schemeClr val="bg1"/>
                </a:solidFill>
                <a:latin typeface="+mn-lt"/>
              </a:rPr>
              <a:t>Yesus berkata kepadanya, "Sesungguhnya, Aku berkata kepadamu, </a:t>
            </a:r>
            <a:r>
              <a:rPr lang="en-US" b="1">
                <a:solidFill>
                  <a:srgbClr val="FFFF00"/>
                </a:solidFill>
                <a:latin typeface="+mn-lt"/>
              </a:rPr>
              <a:t>kamu akan melihat langit terbuka dan malaikat-malaikat Allah turun naik menemui Anak Manusia </a:t>
            </a:r>
            <a:r>
              <a:rPr lang="en-US" b="1">
                <a:solidFill>
                  <a:schemeClr val="bg1"/>
                </a:solidFill>
                <a:latin typeface="+mn-lt"/>
              </a:rPr>
              <a:t>(</a:t>
            </a:r>
            <a:r>
              <a:rPr lang="en-US" sz="4000" b="1">
                <a:solidFill>
                  <a:srgbClr val="00B0F0"/>
                </a:solidFill>
                <a:latin typeface="+mn-lt"/>
              </a:rPr>
              <a:t>Jalan meneju ke Syurga</a:t>
            </a:r>
            <a:r>
              <a:rPr lang="en-US" b="1">
                <a:solidFill>
                  <a:schemeClr val="bg1"/>
                </a:solidFill>
                <a:latin typeface="+mn-lt"/>
              </a:rPr>
              <a:t>). </a:t>
            </a:r>
            <a:br>
              <a:rPr lang="en-US" b="1">
                <a:solidFill>
                  <a:schemeClr val="bg1"/>
                </a:solidFill>
                <a:latin typeface="+mn-lt"/>
              </a:rPr>
            </a:br>
            <a:r>
              <a:rPr lang="en-US" b="1">
                <a:solidFill>
                  <a:schemeClr val="bg1"/>
                </a:solidFill>
                <a:latin typeface="+mn-lt"/>
              </a:rPr>
              <a:t>Kalau menurut Orang Yahudi??? - Masias</a:t>
            </a:r>
            <a:endParaRPr lang="en-US" sz="4000" b="1">
              <a:solidFill>
                <a:schemeClr val="bg1"/>
              </a:solidFill>
              <a:latin typeface="+mn-lt"/>
            </a:endParaRPr>
          </a:p>
        </p:txBody>
      </p:sp>
    </p:spTree>
    <p:extLst>
      <p:ext uri="{BB962C8B-B14F-4D97-AF65-F5344CB8AC3E}">
        <p14:creationId xmlns:p14="http://schemas.microsoft.com/office/powerpoint/2010/main" val="2223657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it-IT" sz="5400" b="1">
                <a:solidFill>
                  <a:srgbClr val="FFFF00"/>
                </a:solidFill>
                <a:latin typeface="Calibri" panose="020F0502020204030204"/>
                <a:ea typeface="+mn-ea"/>
                <a:cs typeface="+mn-cs"/>
              </a:rPr>
              <a:t>Tangga : Jalan </a:t>
            </a:r>
            <a:br>
              <a:rPr lang="fi-FI" sz="4000" b="1">
                <a:solidFill>
                  <a:srgbClr val="FFFF00"/>
                </a:solidFill>
                <a:latin typeface="Calibri" panose="020F0502020204030204"/>
                <a:ea typeface="+mn-ea"/>
                <a:cs typeface="+mn-cs"/>
              </a:rPr>
            </a:br>
            <a:r>
              <a:rPr lang="en-US" b="1">
                <a:solidFill>
                  <a:srgbClr val="FFFF00"/>
                </a:solidFill>
                <a:latin typeface="+mn-lt"/>
              </a:rPr>
              <a:t>kamu akan melihat langit terbuka dan malaikat-malaikat Allah turun naik menemui Anak Manusia </a:t>
            </a:r>
            <a:r>
              <a:rPr lang="en-US" b="1">
                <a:solidFill>
                  <a:schemeClr val="bg1"/>
                </a:solidFill>
                <a:latin typeface="+mn-lt"/>
              </a:rPr>
              <a:t>(</a:t>
            </a:r>
            <a:r>
              <a:rPr lang="en-US" sz="4000" b="1">
                <a:solidFill>
                  <a:srgbClr val="00B0F0"/>
                </a:solidFill>
                <a:latin typeface="+mn-lt"/>
              </a:rPr>
              <a:t>Jalan meneju ke Syurga</a:t>
            </a:r>
            <a:r>
              <a:rPr lang="en-US" b="1">
                <a:solidFill>
                  <a:schemeClr val="bg1"/>
                </a:solidFill>
                <a:latin typeface="+mn-lt"/>
              </a:rPr>
              <a:t>). </a:t>
            </a:r>
            <a:br>
              <a:rPr lang="en-US" b="1">
                <a:solidFill>
                  <a:schemeClr val="bg1"/>
                </a:solidFill>
                <a:latin typeface="+mn-lt"/>
              </a:rPr>
            </a:br>
            <a:br>
              <a:rPr lang="en-US" b="1">
                <a:solidFill>
                  <a:schemeClr val="bg1"/>
                </a:solidFill>
                <a:latin typeface="+mn-lt"/>
              </a:rPr>
            </a:br>
            <a:r>
              <a:rPr lang="en-US" b="1">
                <a:solidFill>
                  <a:schemeClr val="bg1"/>
                </a:solidFill>
                <a:latin typeface="+mn-lt"/>
              </a:rPr>
              <a:t>Yohanes 14:6</a:t>
            </a:r>
            <a:br>
              <a:rPr lang="en-US" b="1">
                <a:solidFill>
                  <a:schemeClr val="bg1"/>
                </a:solidFill>
                <a:latin typeface="+mn-lt"/>
              </a:rPr>
            </a:br>
            <a:r>
              <a:rPr lang="en-US" b="1">
                <a:solidFill>
                  <a:schemeClr val="bg1"/>
                </a:solidFill>
                <a:latin typeface="+mn-lt"/>
              </a:rPr>
              <a:t>6Yesus menjawab, "Akulah </a:t>
            </a:r>
            <a:r>
              <a:rPr lang="en-US" b="1">
                <a:solidFill>
                  <a:srgbClr val="FFFF00"/>
                </a:solidFill>
                <a:latin typeface="+mn-lt"/>
              </a:rPr>
              <a:t>jalan</a:t>
            </a:r>
            <a:r>
              <a:rPr lang="en-US" b="1">
                <a:solidFill>
                  <a:schemeClr val="bg1"/>
                </a:solidFill>
                <a:latin typeface="+mn-lt"/>
              </a:rPr>
              <a:t>, kebenaran dan hidup. Tiada seorang pun datang kepada Bapa kecuali melalui-Ku. </a:t>
            </a:r>
            <a:br>
              <a:rPr lang="en-US" b="1">
                <a:solidFill>
                  <a:schemeClr val="bg1"/>
                </a:solidFill>
                <a:latin typeface="+mn-lt"/>
              </a:rPr>
            </a:br>
            <a:endParaRPr lang="en-US" sz="4000" b="1">
              <a:solidFill>
                <a:schemeClr val="bg1"/>
              </a:solidFill>
              <a:latin typeface="+mn-lt"/>
            </a:endParaRPr>
          </a:p>
        </p:txBody>
      </p:sp>
    </p:spTree>
    <p:extLst>
      <p:ext uri="{BB962C8B-B14F-4D97-AF65-F5344CB8AC3E}">
        <p14:creationId xmlns:p14="http://schemas.microsoft.com/office/powerpoint/2010/main" val="2233657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pic>
        <p:nvPicPr>
          <p:cNvPr id="6" name="그림 5"/>
          <p:cNvPicPr>
            <a:picLocks noChangeAspect="1"/>
          </p:cNvPicPr>
          <p:nvPr/>
        </p:nvPicPr>
        <p:blipFill rotWithShape="1">
          <a:blip r:embed="rId4"/>
          <a:srcRect l="56931" t="19481" r="39252" b="73451"/>
          <a:stretch/>
        </p:blipFill>
        <p:spPr>
          <a:xfrm>
            <a:off x="3161437" y="4890697"/>
            <a:ext cx="214961" cy="223917"/>
          </a:xfrm>
          <a:prstGeom prst="rect">
            <a:avLst/>
          </a:prstGeom>
        </p:spPr>
      </p:pic>
      <p:pic>
        <p:nvPicPr>
          <p:cNvPr id="7" name="그림 6"/>
          <p:cNvPicPr>
            <a:picLocks noChangeAspect="1"/>
          </p:cNvPicPr>
          <p:nvPr/>
        </p:nvPicPr>
        <p:blipFill rotWithShape="1">
          <a:blip r:embed="rId4"/>
          <a:srcRect l="56931" t="19481" r="39252" b="73451"/>
          <a:stretch/>
        </p:blipFill>
        <p:spPr>
          <a:xfrm>
            <a:off x="3011621" y="5131548"/>
            <a:ext cx="214961" cy="223917"/>
          </a:xfrm>
          <a:prstGeom prst="rect">
            <a:avLst/>
          </a:prstGeom>
        </p:spPr>
      </p:pic>
      <p:pic>
        <p:nvPicPr>
          <p:cNvPr id="8" name="그림 7"/>
          <p:cNvPicPr>
            <a:picLocks noChangeAspect="1"/>
          </p:cNvPicPr>
          <p:nvPr/>
        </p:nvPicPr>
        <p:blipFill rotWithShape="1">
          <a:blip r:embed="rId4"/>
          <a:srcRect l="56931" t="19481" r="39252" b="73451"/>
          <a:stretch/>
        </p:blipFill>
        <p:spPr>
          <a:xfrm>
            <a:off x="2636054" y="5106147"/>
            <a:ext cx="214961" cy="223917"/>
          </a:xfrm>
          <a:prstGeom prst="rect">
            <a:avLst/>
          </a:prstGeom>
        </p:spPr>
      </p:pic>
      <p:pic>
        <p:nvPicPr>
          <p:cNvPr id="9" name="그림 8"/>
          <p:cNvPicPr>
            <a:picLocks noChangeAspect="1"/>
          </p:cNvPicPr>
          <p:nvPr/>
        </p:nvPicPr>
        <p:blipFill rotWithShape="1">
          <a:blip r:embed="rId4"/>
          <a:srcRect l="56931" t="19481" r="39252" b="73451"/>
          <a:stretch/>
        </p:blipFill>
        <p:spPr>
          <a:xfrm>
            <a:off x="2611682" y="5326129"/>
            <a:ext cx="214961" cy="223917"/>
          </a:xfrm>
          <a:prstGeom prst="rect">
            <a:avLst/>
          </a:prstGeom>
        </p:spPr>
      </p:pic>
      <p:sp>
        <p:nvSpPr>
          <p:cNvPr id="10" name="이등변 삼각형 9"/>
          <p:cNvSpPr/>
          <p:nvPr/>
        </p:nvSpPr>
        <p:spPr>
          <a:xfrm>
            <a:off x="3161437" y="4665133"/>
            <a:ext cx="276029" cy="160867"/>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오른쪽 화살표 6"/>
          <p:cNvSpPr/>
          <p:nvPr/>
        </p:nvSpPr>
        <p:spPr>
          <a:xfrm rot="20656932">
            <a:off x="4613848" y="1368756"/>
            <a:ext cx="2097437" cy="431525"/>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오른쪽 화살표 6"/>
          <p:cNvSpPr/>
          <p:nvPr/>
        </p:nvSpPr>
        <p:spPr>
          <a:xfrm rot="18103723">
            <a:off x="1744386" y="3503313"/>
            <a:ext cx="3769382" cy="394260"/>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직사각형 33"/>
          <p:cNvSpPr/>
          <p:nvPr/>
        </p:nvSpPr>
        <p:spPr>
          <a:xfrm>
            <a:off x="3299451" y="4586217"/>
            <a:ext cx="2578100" cy="3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Pergunungan Gilead</a:t>
            </a:r>
          </a:p>
        </p:txBody>
      </p:sp>
      <p:sp>
        <p:nvSpPr>
          <p:cNvPr id="35" name="직사각형 34"/>
          <p:cNvSpPr/>
          <p:nvPr/>
        </p:nvSpPr>
        <p:spPr>
          <a:xfrm>
            <a:off x="3179310" y="4842934"/>
            <a:ext cx="2192790" cy="28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Ramot di Gilead</a:t>
            </a:r>
          </a:p>
        </p:txBody>
      </p:sp>
      <p:sp>
        <p:nvSpPr>
          <p:cNvPr id="36" name="직사각형 35"/>
          <p:cNvSpPr/>
          <p:nvPr/>
        </p:nvSpPr>
        <p:spPr>
          <a:xfrm>
            <a:off x="3011621" y="5106147"/>
            <a:ext cx="1776279" cy="28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Yabok(Pniel)</a:t>
            </a:r>
          </a:p>
        </p:txBody>
      </p:sp>
      <p:sp>
        <p:nvSpPr>
          <p:cNvPr id="40" name="직사각형 39"/>
          <p:cNvSpPr/>
          <p:nvPr/>
        </p:nvSpPr>
        <p:spPr>
          <a:xfrm>
            <a:off x="1679317" y="5002655"/>
            <a:ext cx="1192079" cy="323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Sikhem</a:t>
            </a:r>
          </a:p>
        </p:txBody>
      </p:sp>
      <p:sp>
        <p:nvSpPr>
          <p:cNvPr id="15" name="오른쪽 화살표 6"/>
          <p:cNvSpPr/>
          <p:nvPr/>
        </p:nvSpPr>
        <p:spPr>
          <a:xfrm rot="18042035">
            <a:off x="2126145" y="5713155"/>
            <a:ext cx="714886" cy="200383"/>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직사각형 15"/>
          <p:cNvSpPr/>
          <p:nvPr/>
        </p:nvSpPr>
        <p:spPr>
          <a:xfrm rot="18405174">
            <a:off x="3038530" y="2917376"/>
            <a:ext cx="2474351" cy="387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(900 KM)</a:t>
            </a:r>
          </a:p>
        </p:txBody>
      </p:sp>
    </p:spTree>
    <p:extLst>
      <p:ext uri="{BB962C8B-B14F-4D97-AF65-F5344CB8AC3E}">
        <p14:creationId xmlns:p14="http://schemas.microsoft.com/office/powerpoint/2010/main" val="88425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25 / Dua Belas Suku Ismael</a:t>
            </a:r>
            <a:br>
              <a:rPr lang="en-US" sz="4800" b="1">
                <a:solidFill>
                  <a:srgbClr val="FFFF00"/>
                </a:solidFill>
                <a:latin typeface="+mn-lt"/>
                <a:ea typeface="+mn-ea"/>
                <a:cs typeface="+mn-cs"/>
              </a:rPr>
            </a:br>
            <a:r>
              <a:rPr lang="en-US" sz="4800" b="1">
                <a:solidFill>
                  <a:schemeClr val="bg1"/>
                </a:solidFill>
                <a:latin typeface="+mn-lt"/>
                <a:ea typeface="+mn-ea"/>
                <a:cs typeface="+mn-cs"/>
              </a:rPr>
              <a:t>Nebayot, Kedar, Adbeel, Mibsam, Misma, Duma, Masa, Hadad, Tema, Yetur, Nafis, Kedma. </a:t>
            </a:r>
            <a:br>
              <a:rPr lang="en-US" sz="4800" b="1">
                <a:solidFill>
                  <a:schemeClr val="bg1"/>
                </a:solidFill>
                <a:latin typeface="+mn-lt"/>
                <a:ea typeface="+mn-ea"/>
                <a:cs typeface="+mn-cs"/>
              </a:rPr>
            </a:br>
            <a:br>
              <a:rPr lang="en-US" sz="2400" b="1">
                <a:solidFill>
                  <a:schemeClr val="bg1"/>
                </a:solidFill>
                <a:latin typeface="+mn-lt"/>
                <a:ea typeface="+mn-ea"/>
                <a:cs typeface="+mn-cs"/>
              </a:rPr>
            </a:br>
            <a:r>
              <a:rPr lang="en-US" sz="4800" b="1">
                <a:solidFill>
                  <a:srgbClr val="FFC000"/>
                </a:solidFill>
                <a:latin typeface="+mn-lt"/>
                <a:ea typeface="+mn-ea"/>
                <a:cs typeface="+mn-cs"/>
              </a:rPr>
              <a:t>Hawila ke daerah Syur yang terletak di sebelah timur Mesir ke arah Asyur. </a:t>
            </a:r>
            <a:br>
              <a:rPr lang="en-US" sz="4800" b="1">
                <a:solidFill>
                  <a:srgbClr val="FFC000"/>
                </a:solidFill>
                <a:latin typeface="+mn-lt"/>
                <a:ea typeface="+mn-ea"/>
                <a:cs typeface="+mn-cs"/>
              </a:rPr>
            </a:br>
            <a:r>
              <a:rPr lang="en-US" sz="4800" b="1">
                <a:solidFill>
                  <a:srgbClr val="00B0F0"/>
                </a:solidFill>
                <a:latin typeface="+mn-lt"/>
                <a:ea typeface="+mn-ea"/>
                <a:cs typeface="+mn-cs"/>
              </a:rPr>
              <a:t>Mereka hidup bertentangan dengan semua saudara.</a:t>
            </a:r>
            <a:endParaRPr lang="en-US" b="1">
              <a:solidFill>
                <a:srgbClr val="00B0F0"/>
              </a:solidFill>
              <a:latin typeface="+mn-lt"/>
              <a:ea typeface="+mn-ea"/>
              <a:cs typeface="+mn-cs"/>
            </a:endParaRPr>
          </a:p>
        </p:txBody>
      </p:sp>
    </p:spTree>
    <p:extLst>
      <p:ext uri="{BB962C8B-B14F-4D97-AF65-F5344CB8AC3E}">
        <p14:creationId xmlns:p14="http://schemas.microsoft.com/office/powerpoint/2010/main" val="244128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stretch>
            <a:fillRect/>
          </a:stretch>
        </p:blipFill>
        <p:spPr>
          <a:xfrm>
            <a:off x="0" y="0"/>
            <a:ext cx="12192000" cy="6858000"/>
          </a:xfrm>
          <a:prstGeom prst="rect">
            <a:avLst/>
          </a:prstGeom>
        </p:spPr>
      </p:pic>
      <p:sp>
        <p:nvSpPr>
          <p:cNvPr id="7"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Calibri" panose="020F0502020204030204"/>
                <a:ea typeface="+mj-ea"/>
                <a:cs typeface="+mj-cs"/>
              </a:rPr>
              <a:t>Kej. 29</a:t>
            </a:r>
          </a:p>
        </p:txBody>
      </p:sp>
    </p:spTree>
    <p:extLst>
      <p:ext uri="{BB962C8B-B14F-4D97-AF65-F5344CB8AC3E}">
        <p14:creationId xmlns:p14="http://schemas.microsoft.com/office/powerpoint/2010/main" val="1721626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8924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a:solidFill>
                  <a:srgbClr val="FFFF00"/>
                </a:solidFill>
                <a:latin typeface="Calibri" panose="020F0502020204030204"/>
                <a:ea typeface="+mn-ea"/>
                <a:cs typeface="+mn-cs"/>
              </a:rPr>
              <a:t>Kej. 29 / </a:t>
            </a:r>
            <a:r>
              <a:rPr lang="it-IT" sz="5400" b="1">
                <a:solidFill>
                  <a:srgbClr val="FFFF00"/>
                </a:solidFill>
                <a:latin typeface="Calibri" panose="020F0502020204030204"/>
                <a:ea typeface="+mn-ea"/>
                <a:cs typeface="+mn-cs"/>
              </a:rPr>
              <a:t>Yakub menikahi Lea dan Rahel</a:t>
            </a:r>
            <a:br>
              <a:rPr lang="fi-FI" sz="4000" b="1">
                <a:solidFill>
                  <a:srgbClr val="FFFF00"/>
                </a:solidFill>
                <a:latin typeface="Calibri" panose="020F0502020204030204"/>
                <a:ea typeface="+mn-ea"/>
                <a:cs typeface="+mn-cs"/>
              </a:rPr>
            </a:br>
            <a:r>
              <a:rPr lang="en-US" sz="4800" b="1" baseline="30000">
                <a:solidFill>
                  <a:schemeClr val="bg1"/>
                </a:solidFill>
                <a:latin typeface="+mn-lt"/>
              </a:rPr>
              <a:t>18</a:t>
            </a:r>
            <a:r>
              <a:rPr lang="en-US" sz="4800" b="1">
                <a:solidFill>
                  <a:schemeClr val="bg1"/>
                </a:solidFill>
                <a:latin typeface="+mn-lt"/>
              </a:rPr>
              <a:t>Yakub jatuh cinta kepada Rahel lalu dia berkata, "Aku akan bekerja dengan pak cik selama tujuh tahun lama demi mendapatkan Rahel, anak pak cik yang lebih muda itu.</a:t>
            </a:r>
            <a:r>
              <a:rPr lang="en-US" sz="4800" b="1">
                <a:solidFill>
                  <a:schemeClr val="bg1"/>
                </a:solidFill>
              </a:rPr>
              <a:t>"</a:t>
            </a:r>
            <a:br>
              <a:rPr lang="en-US" sz="4800" b="1">
                <a:solidFill>
                  <a:schemeClr val="bg1"/>
                </a:solidFill>
                <a:latin typeface="+mn-lt"/>
              </a:rPr>
            </a:br>
            <a:br>
              <a:rPr lang="en-US" sz="4800" b="1">
                <a:solidFill>
                  <a:schemeClr val="bg1"/>
                </a:solidFill>
                <a:latin typeface="+mn-lt"/>
              </a:rPr>
            </a:br>
            <a:r>
              <a:rPr lang="en-US" sz="4800" b="1" baseline="30000">
                <a:solidFill>
                  <a:schemeClr val="bg1"/>
                </a:solidFill>
                <a:latin typeface="+mn-lt"/>
              </a:rPr>
              <a:t>21</a:t>
            </a:r>
            <a:r>
              <a:rPr lang="en-US" sz="4800" b="1">
                <a:solidFill>
                  <a:schemeClr val="bg1"/>
                </a:solidFill>
                <a:latin typeface="+mn-lt"/>
              </a:rPr>
              <a:t>Kemudian berkatalah Yakub kepada Laban, "Berikanlah bakal isteriku kerana waktuku sudah tiba. Aku mahu menikahinya." </a:t>
            </a:r>
            <a:endParaRPr lang="en-US" b="1">
              <a:solidFill>
                <a:schemeClr val="bg1"/>
              </a:solidFill>
              <a:latin typeface="+mn-lt"/>
            </a:endParaRPr>
          </a:p>
        </p:txBody>
      </p:sp>
    </p:spTree>
    <p:extLst>
      <p:ext uri="{BB962C8B-B14F-4D97-AF65-F5344CB8AC3E}">
        <p14:creationId xmlns:p14="http://schemas.microsoft.com/office/powerpoint/2010/main" val="4037827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389861" y="177210"/>
            <a:ext cx="11802139" cy="6528390"/>
          </a:xfrm>
        </p:spPr>
        <p:txBody>
          <a:bodyPr anchor="t">
            <a:noAutofit/>
          </a:bodyPr>
          <a:lstStyle/>
          <a:p>
            <a:r>
              <a:rPr lang="en-US" sz="5400" b="1">
                <a:solidFill>
                  <a:srgbClr val="FFFF00"/>
                </a:solidFill>
                <a:latin typeface="+mn-lt"/>
              </a:rPr>
              <a:t>Mengapakah pak cik menipuku?"</a:t>
            </a:r>
            <a:br>
              <a:rPr lang="en-US" sz="4800" b="1" baseline="30000">
                <a:solidFill>
                  <a:schemeClr val="bg1"/>
                </a:solidFill>
                <a:latin typeface="+mn-lt"/>
              </a:rPr>
            </a:br>
            <a:r>
              <a:rPr lang="en-US" sz="4800" b="1" baseline="30000">
                <a:solidFill>
                  <a:schemeClr val="bg1"/>
                </a:solidFill>
                <a:latin typeface="+mn-lt"/>
              </a:rPr>
              <a:t>26</a:t>
            </a:r>
            <a:r>
              <a:rPr lang="en-US" sz="4800" b="1">
                <a:solidFill>
                  <a:schemeClr val="bg1"/>
                </a:solidFill>
                <a:latin typeface="+mn-lt"/>
              </a:rPr>
              <a:t>Jawab Laban, "Di tempat kami ini tiada orang yang memberikan anak yang lebih muda mendahului anak sulungnya. </a:t>
            </a:r>
            <a:br>
              <a:rPr lang="en-US" sz="4800" b="1">
                <a:solidFill>
                  <a:schemeClr val="bg1"/>
                </a:solidFill>
                <a:latin typeface="+mn-lt"/>
              </a:rPr>
            </a:br>
            <a:r>
              <a:rPr lang="en-US" sz="4800" b="1" baseline="30000">
                <a:solidFill>
                  <a:schemeClr val="bg1"/>
                </a:solidFill>
                <a:latin typeface="+mn-lt"/>
              </a:rPr>
              <a:t>27</a:t>
            </a:r>
            <a:r>
              <a:rPr lang="en-US" sz="4800" b="1">
                <a:solidFill>
                  <a:schemeClr val="bg1"/>
                </a:solidFill>
                <a:latin typeface="+mn-lt"/>
              </a:rPr>
              <a:t>Genapkan dahulu tujuh hari pernikahanmu dengan anakku ini, kemudian anakku yang muda itu akan kuberikan juga kepadamu dengan syarat kamu bekerja denganku </a:t>
            </a:r>
            <a:r>
              <a:rPr lang="en-US" sz="4800" b="1">
                <a:solidFill>
                  <a:srgbClr val="FFFF00"/>
                </a:solidFill>
                <a:latin typeface="+mn-lt"/>
              </a:rPr>
              <a:t>selama tujuh tahun lagi</a:t>
            </a:r>
            <a:r>
              <a:rPr lang="en-US" sz="4800" b="1">
                <a:solidFill>
                  <a:schemeClr val="bg1"/>
                </a:solidFill>
                <a:latin typeface="+mn-lt"/>
              </a:rPr>
              <a:t>."</a:t>
            </a:r>
            <a:endParaRPr lang="en-US" b="1">
              <a:solidFill>
                <a:schemeClr val="bg1"/>
              </a:solidFill>
              <a:latin typeface="+mn-lt"/>
            </a:endParaRPr>
          </a:p>
        </p:txBody>
      </p:sp>
    </p:spTree>
    <p:extLst>
      <p:ext uri="{BB962C8B-B14F-4D97-AF65-F5344CB8AC3E}">
        <p14:creationId xmlns:p14="http://schemas.microsoft.com/office/powerpoint/2010/main" val="1523863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그림 84"/>
          <p:cNvPicPr>
            <a:picLocks noChangeAspect="1"/>
          </p:cNvPicPr>
          <p:nvPr/>
        </p:nvPicPr>
        <p:blipFill>
          <a:blip r:embed="rId2"/>
          <a:stretch>
            <a:fillRect/>
          </a:stretch>
        </p:blipFill>
        <p:spPr>
          <a:xfrm>
            <a:off x="0" y="0"/>
            <a:ext cx="12192000" cy="6858000"/>
          </a:xfrm>
          <a:prstGeom prst="rect">
            <a:avLst/>
          </a:prstGeom>
        </p:spPr>
      </p:pic>
      <p:sp>
        <p:nvSpPr>
          <p:cNvPr id="3" name="모서리가 둥근 직사각형 2"/>
          <p:cNvSpPr/>
          <p:nvPr/>
        </p:nvSpPr>
        <p:spPr>
          <a:xfrm>
            <a:off x="10299700" y="2984500"/>
            <a:ext cx="1384300" cy="431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Dina</a:t>
            </a:r>
          </a:p>
        </p:txBody>
      </p:sp>
      <p:sp>
        <p:nvSpPr>
          <p:cNvPr id="4" name="제목 1"/>
          <p:cNvSpPr txBox="1">
            <a:spLocks/>
          </p:cNvSpPr>
          <p:nvPr/>
        </p:nvSpPr>
        <p:spPr>
          <a:xfrm>
            <a:off x="4597400" y="322522"/>
            <a:ext cx="7569790"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j-ea"/>
                <a:cs typeface="+mj-cs"/>
              </a:rPr>
              <a:t>Kej. 29:31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j-ea"/>
                <a:cs typeface="+mj-cs"/>
              </a:rPr>
              <a:t>     30:24</a:t>
            </a:r>
          </a:p>
        </p:txBody>
      </p:sp>
    </p:spTree>
    <p:extLst>
      <p:ext uri="{BB962C8B-B14F-4D97-AF65-F5344CB8AC3E}">
        <p14:creationId xmlns:p14="http://schemas.microsoft.com/office/powerpoint/2010/main" val="295938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Nama-Nama 12 anak Yakub</a:t>
            </a:r>
            <a:br>
              <a:rPr lang="fi-FI" sz="4800" b="1">
                <a:solidFill>
                  <a:srgbClr val="FFFF00"/>
                </a:solidFill>
                <a:latin typeface="Calibri" panose="020F0502020204030204"/>
                <a:ea typeface="+mn-ea"/>
                <a:cs typeface="+mn-cs"/>
              </a:rPr>
            </a:br>
            <a:r>
              <a:rPr lang="fi-FI" sz="5400" b="1">
                <a:solidFill>
                  <a:schemeClr val="bg1"/>
                </a:solidFill>
                <a:latin typeface="+mn-lt"/>
                <a:ea typeface="+mn-ea"/>
                <a:cs typeface="+mn-cs"/>
              </a:rPr>
              <a:t>Ibunya Lea (</a:t>
            </a:r>
            <a:r>
              <a:rPr lang="he-IL" sz="5400" b="1">
                <a:solidFill>
                  <a:schemeClr val="bg1"/>
                </a:solidFill>
                <a:latin typeface="+mn-lt"/>
              </a:rPr>
              <a:t>לֵאָה</a:t>
            </a:r>
            <a:r>
              <a:rPr lang="en-US" sz="5400" b="1">
                <a:solidFill>
                  <a:schemeClr val="bg1"/>
                </a:solidFill>
                <a:latin typeface="+mn-lt"/>
              </a:rPr>
              <a:t>) </a:t>
            </a:r>
            <a:r>
              <a:rPr lang="fi-FI" sz="5400" b="1">
                <a:solidFill>
                  <a:schemeClr val="bg1"/>
                </a:solidFill>
                <a:latin typeface="+mn-lt"/>
                <a:ea typeface="+mn-ea"/>
                <a:cs typeface="+mn-cs"/>
              </a:rPr>
              <a:t>– </a:t>
            </a:r>
            <a:r>
              <a:rPr lang="fi-FI" sz="4800" b="1">
                <a:solidFill>
                  <a:schemeClr val="bg1"/>
                </a:solidFill>
                <a:latin typeface="+mn-lt"/>
                <a:ea typeface="+mn-ea"/>
                <a:cs typeface="+mn-cs"/>
              </a:rPr>
              <a:t>Penat, Letih, kesedihan</a:t>
            </a:r>
            <a:br>
              <a:rPr lang="fi-FI" sz="5400" b="1">
                <a:solidFill>
                  <a:schemeClr val="bg1"/>
                </a:solidFill>
                <a:latin typeface="+mn-lt"/>
                <a:ea typeface="+mn-ea"/>
                <a:cs typeface="+mn-cs"/>
              </a:rPr>
            </a:br>
            <a:br>
              <a:rPr lang="fi-FI" b="1">
                <a:solidFill>
                  <a:schemeClr val="bg1"/>
                </a:solidFill>
                <a:latin typeface="+mn-lt"/>
                <a:ea typeface="+mn-ea"/>
                <a:cs typeface="+mn-cs"/>
              </a:rPr>
            </a:br>
            <a:r>
              <a:rPr lang="fi-FI" b="1">
                <a:solidFill>
                  <a:srgbClr val="FFC000"/>
                </a:solidFill>
                <a:latin typeface="+mn-lt"/>
                <a:ea typeface="+mn-ea"/>
                <a:cs typeface="+mn-cs"/>
              </a:rPr>
              <a:t>Ruben (</a:t>
            </a:r>
            <a:r>
              <a:rPr lang="he-IL" b="1">
                <a:solidFill>
                  <a:srgbClr val="FFC000"/>
                </a:solidFill>
                <a:latin typeface="+mn-lt"/>
              </a:rPr>
              <a:t>רְאוּבֵן</a:t>
            </a:r>
            <a:r>
              <a:rPr lang="en-US" b="1">
                <a:solidFill>
                  <a:srgbClr val="FFC000"/>
                </a:solidFill>
                <a:latin typeface="+mn-lt"/>
              </a:rPr>
              <a:t>)</a:t>
            </a:r>
            <a:r>
              <a:rPr lang="fi-FI" b="1">
                <a:solidFill>
                  <a:srgbClr val="FFC000"/>
                </a:solidFill>
                <a:latin typeface="+mn-lt"/>
                <a:ea typeface="+mn-ea"/>
                <a:cs typeface="+mn-cs"/>
              </a:rPr>
              <a:t>: Mendapat Anak Lelaki </a:t>
            </a:r>
            <a:br>
              <a:rPr lang="fi-FI" b="1">
                <a:solidFill>
                  <a:srgbClr val="FFC000"/>
                </a:solidFill>
                <a:latin typeface="+mn-lt"/>
                <a:ea typeface="+mn-ea"/>
                <a:cs typeface="+mn-cs"/>
              </a:rPr>
            </a:br>
            <a:r>
              <a:rPr lang="fi-FI" b="1">
                <a:solidFill>
                  <a:schemeClr val="bg1"/>
                </a:solidFill>
                <a:latin typeface="+mn-lt"/>
                <a:ea typeface="+mn-ea"/>
                <a:cs typeface="+mn-cs"/>
              </a:rPr>
              <a:t>Simeon (</a:t>
            </a:r>
            <a:r>
              <a:rPr lang="he-IL" b="1">
                <a:solidFill>
                  <a:schemeClr val="bg1"/>
                </a:solidFill>
                <a:latin typeface="+mn-lt"/>
              </a:rPr>
              <a:t>שִׁמְעוֹן</a:t>
            </a:r>
            <a:r>
              <a:rPr lang="en-US" b="1">
                <a:solidFill>
                  <a:schemeClr val="bg1"/>
                </a:solidFill>
                <a:latin typeface="+mn-lt"/>
              </a:rPr>
              <a:t>)</a:t>
            </a:r>
            <a:r>
              <a:rPr lang="fi-FI" b="1">
                <a:solidFill>
                  <a:schemeClr val="bg1"/>
                </a:solidFill>
                <a:latin typeface="+mn-lt"/>
                <a:ea typeface="+mn-ea"/>
                <a:cs typeface="+mn-cs"/>
              </a:rPr>
              <a:t>: Tuhan mengabulkan doaku.</a:t>
            </a:r>
            <a:br>
              <a:rPr lang="fi-FI" b="1">
                <a:solidFill>
                  <a:schemeClr val="bg1"/>
                </a:solidFill>
                <a:latin typeface="+mn-lt"/>
                <a:ea typeface="+mn-ea"/>
                <a:cs typeface="+mn-cs"/>
              </a:rPr>
            </a:br>
            <a:r>
              <a:rPr lang="fi-FI" b="1">
                <a:solidFill>
                  <a:srgbClr val="FFC000"/>
                </a:solidFill>
                <a:latin typeface="+mn-lt"/>
                <a:ea typeface="+mn-ea"/>
                <a:cs typeface="+mn-cs"/>
              </a:rPr>
              <a:t>Lewi (</a:t>
            </a:r>
            <a:r>
              <a:rPr lang="he-IL" b="1">
                <a:solidFill>
                  <a:srgbClr val="FFC000"/>
                </a:solidFill>
                <a:latin typeface="+mn-lt"/>
              </a:rPr>
              <a:t>לֵוִי</a:t>
            </a:r>
            <a:r>
              <a:rPr lang="en-US" b="1">
                <a:solidFill>
                  <a:srgbClr val="FFC000"/>
                </a:solidFill>
                <a:latin typeface="+mn-lt"/>
              </a:rPr>
              <a:t>)</a:t>
            </a:r>
            <a:r>
              <a:rPr lang="fi-FI" b="1">
                <a:solidFill>
                  <a:srgbClr val="FFC000"/>
                </a:solidFill>
                <a:latin typeface="+mn-lt"/>
                <a:ea typeface="+mn-ea"/>
                <a:cs typeface="+mn-cs"/>
              </a:rPr>
              <a:t>: Mereka akan lebih erat.</a:t>
            </a:r>
            <a:br>
              <a:rPr lang="fi-FI" b="1">
                <a:solidFill>
                  <a:srgbClr val="FFC000"/>
                </a:solidFill>
                <a:latin typeface="+mn-lt"/>
                <a:ea typeface="+mn-ea"/>
                <a:cs typeface="+mn-cs"/>
              </a:rPr>
            </a:br>
            <a:r>
              <a:rPr lang="fi-FI" b="1">
                <a:solidFill>
                  <a:schemeClr val="bg1"/>
                </a:solidFill>
                <a:latin typeface="+mn-lt"/>
                <a:ea typeface="+mn-ea"/>
                <a:cs typeface="+mn-cs"/>
              </a:rPr>
              <a:t>Yehuda (</a:t>
            </a:r>
            <a:r>
              <a:rPr lang="he-IL" b="1">
                <a:solidFill>
                  <a:schemeClr val="bg1"/>
                </a:solidFill>
                <a:latin typeface="+mn-lt"/>
              </a:rPr>
              <a:t>יְהוּדָה</a:t>
            </a:r>
            <a:r>
              <a:rPr lang="en-US" b="1">
                <a:solidFill>
                  <a:schemeClr val="bg1"/>
                </a:solidFill>
                <a:latin typeface="+mn-lt"/>
              </a:rPr>
              <a:t>)</a:t>
            </a:r>
            <a:r>
              <a:rPr lang="fi-FI" b="1">
                <a:solidFill>
                  <a:schemeClr val="bg1"/>
                </a:solidFill>
                <a:latin typeface="+mn-lt"/>
                <a:ea typeface="+mn-ea"/>
                <a:cs typeface="+mn-cs"/>
              </a:rPr>
              <a:t>: Aku bersyukur kepada TUHAN.</a:t>
            </a:r>
            <a:br>
              <a:rPr lang="fi-FI" b="1">
                <a:solidFill>
                  <a:schemeClr val="bg1"/>
                </a:solidFill>
                <a:latin typeface="+mn-lt"/>
                <a:ea typeface="+mn-ea"/>
                <a:cs typeface="+mn-cs"/>
              </a:rPr>
            </a:br>
            <a:r>
              <a:rPr lang="fi-FI" b="1">
                <a:solidFill>
                  <a:srgbClr val="FFC000"/>
                </a:solidFill>
                <a:latin typeface="+mn-lt"/>
                <a:ea typeface="+mn-ea"/>
                <a:cs typeface="+mn-cs"/>
              </a:rPr>
              <a:t>Isakhar (</a:t>
            </a:r>
            <a:r>
              <a:rPr lang="he-IL" b="1">
                <a:solidFill>
                  <a:srgbClr val="FFC000"/>
                </a:solidFill>
                <a:latin typeface="+mn-lt"/>
              </a:rPr>
              <a:t>יִשָּׂשׂכָר</a:t>
            </a:r>
            <a:r>
              <a:rPr lang="en-US" b="1">
                <a:solidFill>
                  <a:srgbClr val="FFC000"/>
                </a:solidFill>
                <a:latin typeface="+mn-lt"/>
              </a:rPr>
              <a:t>)</a:t>
            </a:r>
            <a:r>
              <a:rPr lang="fi-FI" b="1">
                <a:solidFill>
                  <a:srgbClr val="FFC000"/>
                </a:solidFill>
                <a:latin typeface="+mn-lt"/>
                <a:ea typeface="+mn-ea"/>
                <a:cs typeface="+mn-cs"/>
              </a:rPr>
              <a:t>: Allah telah memberiku upah</a:t>
            </a:r>
            <a:br>
              <a:rPr lang="fi-FI" b="1">
                <a:solidFill>
                  <a:srgbClr val="FFC000"/>
                </a:solidFill>
                <a:latin typeface="+mn-lt"/>
                <a:ea typeface="+mn-ea"/>
                <a:cs typeface="+mn-cs"/>
              </a:rPr>
            </a:br>
            <a:r>
              <a:rPr lang="fi-FI" b="1">
                <a:solidFill>
                  <a:schemeClr val="bg1"/>
                </a:solidFill>
                <a:latin typeface="+mn-lt"/>
                <a:ea typeface="+mn-ea"/>
                <a:cs typeface="+mn-cs"/>
              </a:rPr>
              <a:t>Zebulon (</a:t>
            </a:r>
            <a:r>
              <a:rPr lang="he-IL" b="1">
                <a:solidFill>
                  <a:schemeClr val="bg1"/>
                </a:solidFill>
                <a:latin typeface="+mn-lt"/>
              </a:rPr>
              <a:t>זְבוּלוּן</a:t>
            </a:r>
            <a:r>
              <a:rPr lang="en-US" b="1">
                <a:solidFill>
                  <a:schemeClr val="bg1"/>
                </a:solidFill>
                <a:latin typeface="+mn-lt"/>
              </a:rPr>
              <a:t>)</a:t>
            </a:r>
            <a:r>
              <a:rPr lang="fi-FI" b="1">
                <a:solidFill>
                  <a:schemeClr val="bg1"/>
                </a:solidFill>
                <a:latin typeface="+mn-lt"/>
                <a:ea typeface="+mn-ea"/>
                <a:cs typeface="+mn-cs"/>
              </a:rPr>
              <a:t>: satu anugerah yang bagus</a:t>
            </a:r>
            <a:br>
              <a:rPr lang="fi-FI" b="1">
                <a:solidFill>
                  <a:schemeClr val="bg1"/>
                </a:solidFill>
                <a:latin typeface="+mn-lt"/>
                <a:ea typeface="+mn-ea"/>
                <a:cs typeface="+mn-cs"/>
              </a:rPr>
            </a:br>
            <a:r>
              <a:rPr lang="fi-FI" b="1">
                <a:solidFill>
                  <a:srgbClr val="FFFF00"/>
                </a:solidFill>
                <a:latin typeface="+mn-lt"/>
                <a:ea typeface="+mn-ea"/>
                <a:cs typeface="+mn-cs"/>
              </a:rPr>
              <a:t>Dina (</a:t>
            </a:r>
            <a:r>
              <a:rPr lang="he-IL" b="1">
                <a:solidFill>
                  <a:srgbClr val="FFFF00"/>
                </a:solidFill>
                <a:latin typeface="+mn-lt"/>
              </a:rPr>
              <a:t>דִּינָה</a:t>
            </a:r>
            <a:r>
              <a:rPr lang="en-US" b="1">
                <a:solidFill>
                  <a:srgbClr val="FFFF00"/>
                </a:solidFill>
                <a:latin typeface="+mn-lt"/>
              </a:rPr>
              <a:t>)</a:t>
            </a:r>
            <a:r>
              <a:rPr lang="fi-FI" b="1">
                <a:solidFill>
                  <a:srgbClr val="FFFF00"/>
                </a:solidFill>
                <a:latin typeface="+mn-lt"/>
                <a:ea typeface="+mn-ea"/>
                <a:cs typeface="+mn-cs"/>
              </a:rPr>
              <a:t>: Keadilan, mengunjungi, </a:t>
            </a:r>
            <a:r>
              <a:rPr lang="en-US" b="1">
                <a:solidFill>
                  <a:srgbClr val="FFFF00"/>
                </a:solidFill>
                <a:latin typeface="+mn-lt"/>
              </a:rPr>
              <a:t>mengamati</a:t>
            </a:r>
          </a:p>
        </p:txBody>
      </p:sp>
    </p:spTree>
    <p:extLst>
      <p:ext uri="{BB962C8B-B14F-4D97-AF65-F5344CB8AC3E}">
        <p14:creationId xmlns:p14="http://schemas.microsoft.com/office/powerpoint/2010/main" val="39004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Nama-Nama 12 anak Yakub</a:t>
            </a:r>
            <a:br>
              <a:rPr lang="fi-FI" sz="4800" b="1">
                <a:solidFill>
                  <a:srgbClr val="FFFF00"/>
                </a:solidFill>
                <a:latin typeface="Calibri" panose="020F0502020204030204"/>
                <a:ea typeface="+mn-ea"/>
                <a:cs typeface="+mn-cs"/>
              </a:rPr>
            </a:br>
            <a:r>
              <a:rPr lang="fi-FI" sz="4800" b="1">
                <a:solidFill>
                  <a:schemeClr val="bg1"/>
                </a:solidFill>
                <a:latin typeface="+mn-lt"/>
                <a:ea typeface="+mn-ea"/>
                <a:cs typeface="+mn-cs"/>
              </a:rPr>
              <a:t>Ibunya Zilpa (</a:t>
            </a:r>
            <a:r>
              <a:rPr lang="he-IL" b="1">
                <a:solidFill>
                  <a:schemeClr val="bg1"/>
                </a:solidFill>
                <a:latin typeface="+mn-lt"/>
              </a:rPr>
              <a:t>זִלְפָה</a:t>
            </a:r>
            <a:r>
              <a:rPr lang="en-US" b="1">
                <a:solidFill>
                  <a:schemeClr val="bg1"/>
                </a:solidFill>
                <a:latin typeface="+mn-lt"/>
              </a:rPr>
              <a:t>)</a:t>
            </a:r>
            <a:r>
              <a:rPr lang="fi-FI" sz="4800" b="1">
                <a:solidFill>
                  <a:schemeClr val="bg1"/>
                </a:solidFill>
                <a:latin typeface="+mn-lt"/>
                <a:ea typeface="+mn-ea"/>
                <a:cs typeface="+mn-cs"/>
              </a:rPr>
              <a:t>: mengalir-alir</a:t>
            </a:r>
            <a:br>
              <a:rPr lang="fi-FI" sz="4800" b="1">
                <a:solidFill>
                  <a:schemeClr val="bg1"/>
                </a:solidFill>
                <a:latin typeface="+mn-lt"/>
                <a:ea typeface="+mn-ea"/>
                <a:cs typeface="+mn-cs"/>
              </a:rPr>
            </a:br>
            <a:r>
              <a:rPr lang="fi-FI" sz="4800" b="1">
                <a:solidFill>
                  <a:schemeClr val="bg1"/>
                </a:solidFill>
                <a:latin typeface="+mn-lt"/>
                <a:ea typeface="+mn-ea"/>
                <a:cs typeface="+mn-cs"/>
              </a:rPr>
              <a:t>Hamba Perempuan Lea -</a:t>
            </a:r>
            <a:br>
              <a:rPr lang="fi-FI" sz="4800" b="1">
                <a:solidFill>
                  <a:schemeClr val="bg1"/>
                </a:solidFill>
                <a:latin typeface="+mn-lt"/>
                <a:ea typeface="+mn-ea"/>
                <a:cs typeface="+mn-cs"/>
              </a:rPr>
            </a:br>
            <a:br>
              <a:rPr lang="fi-FI" sz="4800" b="1">
                <a:solidFill>
                  <a:schemeClr val="bg1"/>
                </a:solidFill>
                <a:latin typeface="+mn-lt"/>
                <a:ea typeface="+mn-ea"/>
                <a:cs typeface="+mn-cs"/>
              </a:rPr>
            </a:br>
            <a:r>
              <a:rPr lang="fi-FI" sz="4800" b="1">
                <a:solidFill>
                  <a:srgbClr val="FFC000"/>
                </a:solidFill>
                <a:latin typeface="+mn-lt"/>
                <a:ea typeface="+mn-ea"/>
                <a:cs typeface="+mn-cs"/>
              </a:rPr>
              <a:t>Gad (</a:t>
            </a:r>
            <a:r>
              <a:rPr lang="he-IL" b="1">
                <a:solidFill>
                  <a:srgbClr val="FFC000"/>
                </a:solidFill>
                <a:latin typeface="+mn-lt"/>
              </a:rPr>
              <a:t>גָּד</a:t>
            </a:r>
            <a:r>
              <a:rPr lang="en-US" b="1">
                <a:solidFill>
                  <a:srgbClr val="FFC000"/>
                </a:solidFill>
                <a:latin typeface="+mn-lt"/>
              </a:rPr>
              <a:t>)</a:t>
            </a:r>
            <a:r>
              <a:rPr lang="fi-FI" sz="4800" b="1">
                <a:solidFill>
                  <a:srgbClr val="FFC000"/>
                </a:solidFill>
                <a:latin typeface="+mn-lt"/>
                <a:ea typeface="+mn-ea"/>
                <a:cs typeface="+mn-cs"/>
              </a:rPr>
              <a:t>: bernasib baik, untung nasib yang baik, mujur telah datang</a:t>
            </a:r>
            <a:br>
              <a:rPr lang="fi-FI" sz="4800" b="1">
                <a:solidFill>
                  <a:srgbClr val="FFC000"/>
                </a:solidFill>
                <a:latin typeface="+mn-lt"/>
                <a:ea typeface="+mn-ea"/>
                <a:cs typeface="+mn-cs"/>
              </a:rPr>
            </a:br>
            <a:r>
              <a:rPr lang="fi-FI" sz="4800" b="1">
                <a:solidFill>
                  <a:schemeClr val="bg1"/>
                </a:solidFill>
                <a:latin typeface="+mn-lt"/>
                <a:ea typeface="+mn-ea"/>
                <a:cs typeface="+mn-cs"/>
              </a:rPr>
              <a:t>Asyer (</a:t>
            </a:r>
            <a:r>
              <a:rPr lang="he-IL" b="1">
                <a:solidFill>
                  <a:schemeClr val="bg1"/>
                </a:solidFill>
                <a:latin typeface="+mn-lt"/>
              </a:rPr>
              <a:t>אָשֵׁר</a:t>
            </a:r>
            <a:r>
              <a:rPr lang="en-US" b="1">
                <a:solidFill>
                  <a:schemeClr val="bg1"/>
                </a:solidFill>
                <a:latin typeface="+mn-lt"/>
              </a:rPr>
              <a:t>)</a:t>
            </a:r>
            <a:r>
              <a:rPr lang="fi-FI" sz="4800" b="1">
                <a:solidFill>
                  <a:schemeClr val="bg1"/>
                </a:solidFill>
                <a:latin typeface="+mn-lt"/>
                <a:ea typeface="+mn-ea"/>
                <a:cs typeface="+mn-cs"/>
              </a:rPr>
              <a:t>: berbahagia</a:t>
            </a:r>
            <a:br>
              <a:rPr lang="fi-FI" sz="4800" b="1">
                <a:solidFill>
                  <a:schemeClr val="bg1"/>
                </a:solidFill>
                <a:latin typeface="+mn-lt"/>
                <a:ea typeface="+mn-ea"/>
                <a:cs typeface="+mn-cs"/>
              </a:rPr>
            </a:br>
            <a:endParaRPr lang="en-US" sz="4800" b="1">
              <a:solidFill>
                <a:schemeClr val="bg1"/>
              </a:solidFill>
              <a:latin typeface="+mn-lt"/>
            </a:endParaRPr>
          </a:p>
        </p:txBody>
      </p:sp>
    </p:spTree>
    <p:extLst>
      <p:ext uri="{BB962C8B-B14F-4D97-AF65-F5344CB8AC3E}">
        <p14:creationId xmlns:p14="http://schemas.microsoft.com/office/powerpoint/2010/main" val="1193802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Nama-Nama 12 anak Yakub</a:t>
            </a:r>
            <a:br>
              <a:rPr lang="fi-FI" sz="4800" b="1">
                <a:solidFill>
                  <a:srgbClr val="FFFF00"/>
                </a:solidFill>
                <a:latin typeface="Calibri" panose="020F0502020204030204"/>
                <a:ea typeface="+mn-ea"/>
                <a:cs typeface="+mn-cs"/>
              </a:rPr>
            </a:br>
            <a:r>
              <a:rPr lang="fi-FI" sz="4800" b="1">
                <a:solidFill>
                  <a:schemeClr val="bg1"/>
                </a:solidFill>
                <a:latin typeface="+mn-lt"/>
                <a:ea typeface="+mn-ea"/>
                <a:cs typeface="+mn-cs"/>
              </a:rPr>
              <a:t>Ibunya Bilha (</a:t>
            </a:r>
            <a:r>
              <a:rPr lang="he-IL" b="1">
                <a:solidFill>
                  <a:schemeClr val="bg1"/>
                </a:solidFill>
                <a:latin typeface="+mn-lt"/>
              </a:rPr>
              <a:t>בִּלְהָה</a:t>
            </a:r>
            <a:r>
              <a:rPr lang="en-US" b="1">
                <a:solidFill>
                  <a:schemeClr val="bg1"/>
                </a:solidFill>
                <a:latin typeface="+mn-lt"/>
              </a:rPr>
              <a:t>)</a:t>
            </a:r>
            <a:r>
              <a:rPr lang="fi-FI" sz="4800" b="1">
                <a:solidFill>
                  <a:schemeClr val="bg1"/>
                </a:solidFill>
                <a:latin typeface="+mn-lt"/>
                <a:ea typeface="+mn-ea"/>
                <a:cs typeface="+mn-cs"/>
              </a:rPr>
              <a:t>: Risau, susah</a:t>
            </a:r>
            <a:br>
              <a:rPr lang="fi-FI" sz="4800" b="1">
                <a:solidFill>
                  <a:schemeClr val="bg1"/>
                </a:solidFill>
                <a:latin typeface="+mn-lt"/>
                <a:ea typeface="+mn-ea"/>
                <a:cs typeface="+mn-cs"/>
              </a:rPr>
            </a:br>
            <a:r>
              <a:rPr lang="fi-FI" b="1">
                <a:solidFill>
                  <a:schemeClr val="bg1"/>
                </a:solidFill>
                <a:latin typeface="+mn-lt"/>
                <a:ea typeface="+mn-ea"/>
                <a:cs typeface="+mn-cs"/>
              </a:rPr>
              <a:t>Hamba Perempuan Rahel –</a:t>
            </a:r>
            <a:br>
              <a:rPr lang="fi-FI" b="1">
                <a:solidFill>
                  <a:schemeClr val="bg1"/>
                </a:solidFill>
                <a:latin typeface="+mn-lt"/>
                <a:ea typeface="+mn-ea"/>
                <a:cs typeface="+mn-cs"/>
              </a:rPr>
            </a:br>
            <a:br>
              <a:rPr lang="fi-FI" sz="4800" b="1">
                <a:solidFill>
                  <a:schemeClr val="bg1"/>
                </a:solidFill>
                <a:latin typeface="+mn-lt"/>
                <a:ea typeface="+mn-ea"/>
                <a:cs typeface="+mn-cs"/>
              </a:rPr>
            </a:br>
            <a:r>
              <a:rPr lang="fi-FI" sz="4800" b="1">
                <a:solidFill>
                  <a:srgbClr val="00B050"/>
                </a:solidFill>
                <a:latin typeface="+mn-lt"/>
                <a:ea typeface="+mn-ea"/>
                <a:cs typeface="+mn-cs"/>
              </a:rPr>
              <a:t>Dan (</a:t>
            </a:r>
            <a:r>
              <a:rPr lang="he-IL" b="1">
                <a:solidFill>
                  <a:srgbClr val="00B050"/>
                </a:solidFill>
                <a:latin typeface="+mn-lt"/>
              </a:rPr>
              <a:t> דָּן</a:t>
            </a:r>
            <a:r>
              <a:rPr lang="en-US" b="1">
                <a:solidFill>
                  <a:srgbClr val="00B050"/>
                </a:solidFill>
                <a:latin typeface="+mn-lt"/>
              </a:rPr>
              <a:t>): Hakim</a:t>
            </a:r>
            <a:br>
              <a:rPr lang="en-US" b="1">
                <a:solidFill>
                  <a:srgbClr val="00B050"/>
                </a:solidFill>
                <a:latin typeface="+mn-lt"/>
              </a:rPr>
            </a:br>
            <a:r>
              <a:rPr lang="fi-FI" sz="4800" b="1">
                <a:solidFill>
                  <a:srgbClr val="FFFF00"/>
                </a:solidFill>
                <a:latin typeface="+mn-lt"/>
                <a:ea typeface="+mn-ea"/>
                <a:cs typeface="+mn-cs"/>
              </a:rPr>
              <a:t>Naftali (</a:t>
            </a:r>
            <a:r>
              <a:rPr lang="he-IL" b="1">
                <a:solidFill>
                  <a:srgbClr val="FFFF00"/>
                </a:solidFill>
                <a:latin typeface="+mn-lt"/>
              </a:rPr>
              <a:t>נַפְתָּלִי</a:t>
            </a:r>
            <a:r>
              <a:rPr lang="en-US" b="1">
                <a:solidFill>
                  <a:srgbClr val="FFFF00"/>
                </a:solidFill>
                <a:latin typeface="+mn-lt"/>
              </a:rPr>
              <a:t>)</a:t>
            </a:r>
            <a:r>
              <a:rPr lang="fi-FI" sz="4800" b="1">
                <a:solidFill>
                  <a:srgbClr val="FFFF00"/>
                </a:solidFill>
                <a:latin typeface="+mn-lt"/>
                <a:ea typeface="+mn-ea"/>
                <a:cs typeface="+mn-cs"/>
              </a:rPr>
              <a:t>: Bergelut, menang</a:t>
            </a:r>
            <a:endParaRPr lang="en-US" sz="4800" b="1">
              <a:solidFill>
                <a:srgbClr val="FFFF00"/>
              </a:solidFill>
              <a:latin typeface="+mn-lt"/>
            </a:endParaRPr>
          </a:p>
        </p:txBody>
      </p:sp>
    </p:spTree>
    <p:extLst>
      <p:ext uri="{BB962C8B-B14F-4D97-AF65-F5344CB8AC3E}">
        <p14:creationId xmlns:p14="http://schemas.microsoft.com/office/powerpoint/2010/main" val="2859917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Nama-Nama 12 anak Yakub</a:t>
            </a:r>
            <a:br>
              <a:rPr lang="fi-FI" sz="4800" b="1">
                <a:solidFill>
                  <a:srgbClr val="FFFF00"/>
                </a:solidFill>
                <a:latin typeface="Calibri" panose="020F0502020204030204"/>
                <a:ea typeface="+mn-ea"/>
                <a:cs typeface="+mn-cs"/>
              </a:rPr>
            </a:br>
            <a:r>
              <a:rPr lang="fi-FI" sz="4800" b="1">
                <a:solidFill>
                  <a:schemeClr val="bg1"/>
                </a:solidFill>
                <a:latin typeface="+mn-lt"/>
                <a:ea typeface="+mn-ea"/>
                <a:cs typeface="+mn-cs"/>
              </a:rPr>
              <a:t>Ibunya Rahel (</a:t>
            </a:r>
            <a:r>
              <a:rPr lang="he-IL" b="1">
                <a:solidFill>
                  <a:schemeClr val="bg1"/>
                </a:solidFill>
                <a:latin typeface="+mn-lt"/>
              </a:rPr>
              <a:t>רָחֵל</a:t>
            </a:r>
            <a:r>
              <a:rPr lang="en-US" b="1">
                <a:solidFill>
                  <a:schemeClr val="bg1"/>
                </a:solidFill>
                <a:latin typeface="+mn-lt"/>
              </a:rPr>
              <a:t>)</a:t>
            </a:r>
            <a:r>
              <a:rPr lang="fi-FI" sz="4800" b="1">
                <a:solidFill>
                  <a:schemeClr val="bg1"/>
                </a:solidFill>
                <a:latin typeface="+mn-lt"/>
                <a:ea typeface="+mn-ea"/>
                <a:cs typeface="+mn-cs"/>
              </a:rPr>
              <a:t>- Domba Betina</a:t>
            </a:r>
            <a:br>
              <a:rPr lang="fi-FI" sz="4800" b="1">
                <a:solidFill>
                  <a:schemeClr val="bg1"/>
                </a:solidFill>
                <a:latin typeface="+mn-lt"/>
                <a:ea typeface="+mn-ea"/>
                <a:cs typeface="+mn-cs"/>
              </a:rPr>
            </a:br>
            <a:r>
              <a:rPr lang="fi-FI" sz="4800" b="1">
                <a:solidFill>
                  <a:srgbClr val="00B050"/>
                </a:solidFill>
                <a:latin typeface="+mn-lt"/>
                <a:ea typeface="+mn-ea"/>
                <a:cs typeface="+mn-cs"/>
              </a:rPr>
              <a:t>Yusuf (</a:t>
            </a:r>
            <a:r>
              <a:rPr lang="he-IL" b="1">
                <a:solidFill>
                  <a:srgbClr val="00B050"/>
                </a:solidFill>
                <a:latin typeface="+mn-lt"/>
              </a:rPr>
              <a:t>יוֹסֵף</a:t>
            </a:r>
            <a:r>
              <a:rPr lang="en-US" b="1">
                <a:solidFill>
                  <a:srgbClr val="00B050"/>
                </a:solidFill>
                <a:latin typeface="+mn-lt"/>
              </a:rPr>
              <a:t>)</a:t>
            </a:r>
            <a:r>
              <a:rPr lang="fi-FI" sz="4800" b="1">
                <a:solidFill>
                  <a:srgbClr val="00B050"/>
                </a:solidFill>
                <a:latin typeface="+mn-lt"/>
                <a:ea typeface="+mn-ea"/>
                <a:cs typeface="+mn-cs"/>
              </a:rPr>
              <a:t>: Penolong</a:t>
            </a:r>
            <a:br>
              <a:rPr lang="fi-FI" sz="4800" b="1">
                <a:solidFill>
                  <a:srgbClr val="00B050"/>
                </a:solidFill>
                <a:latin typeface="+mn-lt"/>
                <a:ea typeface="+mn-ea"/>
                <a:cs typeface="+mn-cs"/>
              </a:rPr>
            </a:br>
            <a:r>
              <a:rPr lang="fi-FI" sz="4800" b="1">
                <a:solidFill>
                  <a:srgbClr val="FFFF00"/>
                </a:solidFill>
                <a:latin typeface="+mn-lt"/>
                <a:ea typeface="+mn-ea"/>
                <a:cs typeface="+mn-cs"/>
              </a:rPr>
              <a:t>Benyamin (</a:t>
            </a:r>
            <a:r>
              <a:rPr lang="he-IL" b="1">
                <a:solidFill>
                  <a:srgbClr val="FFFF00"/>
                </a:solidFill>
                <a:latin typeface="+mn-lt"/>
              </a:rPr>
              <a:t>בִּנְיָמִין</a:t>
            </a:r>
            <a:r>
              <a:rPr lang="en-US" b="1">
                <a:solidFill>
                  <a:srgbClr val="FFFF00"/>
                </a:solidFill>
                <a:latin typeface="+mn-lt"/>
              </a:rPr>
              <a:t>)</a:t>
            </a:r>
            <a:r>
              <a:rPr lang="fi-FI" sz="4800" b="1">
                <a:solidFill>
                  <a:srgbClr val="FFFF00"/>
                </a:solidFill>
                <a:latin typeface="+mn-lt"/>
                <a:ea typeface="+mn-ea"/>
                <a:cs typeface="+mn-cs"/>
              </a:rPr>
              <a:t>: Anak Lelaki tangan Kanan</a:t>
            </a:r>
            <a:br>
              <a:rPr lang="fi-FI" sz="4800" b="1">
                <a:solidFill>
                  <a:srgbClr val="FFFF00"/>
                </a:solidFill>
                <a:latin typeface="+mn-lt"/>
                <a:ea typeface="+mn-ea"/>
                <a:cs typeface="+mn-cs"/>
              </a:rPr>
            </a:br>
            <a:br>
              <a:rPr lang="fi-FI" sz="4800" b="1">
                <a:solidFill>
                  <a:srgbClr val="FFFF00"/>
                </a:solidFill>
                <a:latin typeface="+mn-lt"/>
                <a:ea typeface="+mn-ea"/>
                <a:cs typeface="+mn-cs"/>
              </a:rPr>
            </a:br>
            <a:r>
              <a:rPr lang="fi-FI" sz="4800" b="1">
                <a:solidFill>
                  <a:srgbClr val="00B050"/>
                </a:solidFill>
                <a:latin typeface="Calibri" panose="020F0502020204030204"/>
                <a:ea typeface="+mn-ea"/>
                <a:cs typeface="+mn-cs"/>
              </a:rPr>
              <a:t>Anak Yusuf</a:t>
            </a:r>
            <a:br>
              <a:rPr lang="fi-FI" sz="4800" b="1">
                <a:solidFill>
                  <a:srgbClr val="00B050"/>
                </a:solidFill>
                <a:latin typeface="Calibri" panose="020F0502020204030204"/>
                <a:ea typeface="+mn-ea"/>
                <a:cs typeface="+mn-cs"/>
              </a:rPr>
            </a:br>
            <a:r>
              <a:rPr lang="fi-FI" sz="4800" b="1">
                <a:solidFill>
                  <a:srgbClr val="FFC000"/>
                </a:solidFill>
                <a:latin typeface="+mn-lt"/>
                <a:ea typeface="+mn-ea"/>
                <a:cs typeface="+mn-cs"/>
              </a:rPr>
              <a:t>Manasye (</a:t>
            </a:r>
            <a:r>
              <a:rPr lang="he-IL" b="1">
                <a:solidFill>
                  <a:srgbClr val="FFC000"/>
                </a:solidFill>
                <a:latin typeface="+mn-lt"/>
              </a:rPr>
              <a:t>מְנַשֶּׁה</a:t>
            </a:r>
            <a:r>
              <a:rPr lang="en-US" b="1">
                <a:solidFill>
                  <a:srgbClr val="FFC000"/>
                </a:solidFill>
                <a:latin typeface="+mn-lt"/>
              </a:rPr>
              <a:t>)</a:t>
            </a:r>
            <a:r>
              <a:rPr lang="fi-FI" sz="4800" b="1">
                <a:solidFill>
                  <a:srgbClr val="FFC000"/>
                </a:solidFill>
                <a:latin typeface="+mn-lt"/>
                <a:ea typeface="+mn-ea"/>
                <a:cs typeface="+mn-cs"/>
              </a:rPr>
              <a:t>: lupa</a:t>
            </a:r>
            <a:br>
              <a:rPr lang="fi-FI" sz="4800" b="1">
                <a:solidFill>
                  <a:srgbClr val="FFC000"/>
                </a:solidFill>
                <a:latin typeface="+mn-lt"/>
                <a:ea typeface="+mn-ea"/>
                <a:cs typeface="+mn-cs"/>
              </a:rPr>
            </a:br>
            <a:r>
              <a:rPr lang="fi-FI" sz="4800" b="1">
                <a:solidFill>
                  <a:schemeClr val="bg1"/>
                </a:solidFill>
                <a:latin typeface="Calibri" panose="020F0502020204030204"/>
                <a:ea typeface="+mn-ea"/>
                <a:cs typeface="+mn-cs"/>
              </a:rPr>
              <a:t>Efraim (</a:t>
            </a:r>
            <a:r>
              <a:rPr lang="he-IL" b="1">
                <a:solidFill>
                  <a:schemeClr val="bg1"/>
                </a:solidFill>
              </a:rPr>
              <a:t>אֶפְרַיִם</a:t>
            </a:r>
            <a:r>
              <a:rPr lang="en-US" b="1">
                <a:solidFill>
                  <a:schemeClr val="bg1"/>
                </a:solidFill>
              </a:rPr>
              <a:t>)</a:t>
            </a:r>
            <a:r>
              <a:rPr lang="fi-FI" sz="4800" b="1">
                <a:solidFill>
                  <a:schemeClr val="bg1"/>
                </a:solidFill>
                <a:latin typeface="Calibri" panose="020F0502020204030204"/>
                <a:ea typeface="+mn-ea"/>
                <a:cs typeface="+mn-cs"/>
              </a:rPr>
              <a:t>: Allah telah mengurniakan anak</a:t>
            </a:r>
            <a:br>
              <a:rPr lang="fi-FI" sz="4800" b="1">
                <a:solidFill>
                  <a:schemeClr val="bg1"/>
                </a:solidFill>
                <a:latin typeface="Calibri" panose="020F0502020204030204"/>
                <a:ea typeface="+mn-ea"/>
                <a:cs typeface="+mn-cs"/>
              </a:rPr>
            </a:br>
            <a:r>
              <a:rPr lang="fi-FI" sz="4800" b="1">
                <a:solidFill>
                  <a:schemeClr val="bg1"/>
                </a:solidFill>
                <a:latin typeface="Calibri" panose="020F0502020204030204"/>
                <a:ea typeface="+mn-ea"/>
                <a:cs typeface="+mn-cs"/>
              </a:rPr>
              <a:t>                           berhasil</a:t>
            </a:r>
            <a:br>
              <a:rPr lang="fi-FI" sz="4800" b="1">
                <a:solidFill>
                  <a:schemeClr val="bg1"/>
                </a:solidFill>
                <a:latin typeface="Calibri" panose="020F0502020204030204"/>
                <a:ea typeface="+mn-ea"/>
                <a:cs typeface="+mn-cs"/>
              </a:rPr>
            </a:br>
            <a:endParaRPr lang="en-US" sz="4800" b="1">
              <a:solidFill>
                <a:schemeClr val="bg1"/>
              </a:solidFill>
              <a:latin typeface="+mn-lt"/>
            </a:endParaRPr>
          </a:p>
        </p:txBody>
      </p:sp>
    </p:spTree>
    <p:extLst>
      <p:ext uri="{BB962C8B-B14F-4D97-AF65-F5344CB8AC3E}">
        <p14:creationId xmlns:p14="http://schemas.microsoft.com/office/powerpoint/2010/main" val="287937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sp>
        <p:nvSpPr>
          <p:cNvPr id="12" name="제목 1"/>
          <p:cNvSpPr>
            <a:spLocks noGrp="1"/>
          </p:cNvSpPr>
          <p:nvPr>
            <p:ph type="title"/>
          </p:nvPr>
        </p:nvSpPr>
        <p:spPr>
          <a:xfrm>
            <a:off x="212651" y="170122"/>
            <a:ext cx="11802139" cy="6528390"/>
          </a:xfrm>
        </p:spPr>
        <p:txBody>
          <a:bodyPr anchor="t">
            <a:noAutofit/>
          </a:bodyPr>
          <a:lstStyle/>
          <a:p>
            <a:pPr algn="r"/>
            <a:r>
              <a:rPr lang="en-US" sz="5400" b="1">
                <a:solidFill>
                  <a:srgbClr val="FF0000"/>
                </a:solidFill>
                <a:latin typeface="+mn-lt"/>
              </a:rPr>
              <a:t>Kej. 25 / 12 Suku Ismael</a:t>
            </a:r>
            <a:endParaRPr lang="en-US" b="1">
              <a:solidFill>
                <a:srgbClr val="FF0000"/>
              </a:solidFill>
              <a:latin typeface="+mn-lt"/>
              <a:ea typeface="+mn-ea"/>
              <a:cs typeface="+mn-cs"/>
            </a:endParaRPr>
          </a:p>
        </p:txBody>
      </p:sp>
    </p:spTree>
    <p:extLst>
      <p:ext uri="{BB962C8B-B14F-4D97-AF65-F5344CB8AC3E}">
        <p14:creationId xmlns:p14="http://schemas.microsoft.com/office/powerpoint/2010/main" val="57351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42876" y="1946787"/>
            <a:ext cx="11887200" cy="47686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Kisah Esau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Kejadian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36:1-37:1</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 / Toledot Kesembilan </a:t>
            </a:r>
            <a:b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b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Toledot Riwayat: Salasilah Esau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Kisah Esau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Salasilah </a:t>
            </a:r>
            <a:r>
              <a:rPr lang="en-US" sz="4000" b="1">
                <a:solidFill>
                  <a:prstClr val="black"/>
                </a:solidFill>
                <a:latin typeface="Calibri" panose="020F0502020204030204"/>
              </a:rPr>
              <a:t>Tegak</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양쪽 모서리가 잘린 사각형 9"/>
          <p:cNvSpPr/>
          <p:nvPr/>
        </p:nvSpPr>
        <p:spPr>
          <a:xfrm>
            <a:off x="142876" y="157940"/>
            <a:ext cx="11887200" cy="1524000"/>
          </a:xfrm>
          <a:prstGeom prst="snip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STRUKTUR KITAB KEJADIAN</a:t>
            </a:r>
          </a:p>
        </p:txBody>
      </p:sp>
    </p:spTree>
    <p:extLst>
      <p:ext uri="{BB962C8B-B14F-4D97-AF65-F5344CB8AC3E}">
        <p14:creationId xmlns:p14="http://schemas.microsoft.com/office/powerpoint/2010/main" val="118490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12651" y="170123"/>
            <a:ext cx="1356657" cy="620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Esau</a:t>
            </a:r>
          </a:p>
        </p:txBody>
      </p:sp>
      <p:sp>
        <p:nvSpPr>
          <p:cNvPr id="6" name="타원 5"/>
          <p:cNvSpPr/>
          <p:nvPr/>
        </p:nvSpPr>
        <p:spPr>
          <a:xfrm>
            <a:off x="1158119" y="1193800"/>
            <a:ext cx="2540000" cy="6477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Adah</a:t>
            </a:r>
          </a:p>
        </p:txBody>
      </p:sp>
      <p:sp>
        <p:nvSpPr>
          <p:cNvPr id="7" name="타원 6"/>
          <p:cNvSpPr/>
          <p:nvPr/>
        </p:nvSpPr>
        <p:spPr>
          <a:xfrm>
            <a:off x="1158119" y="3962400"/>
            <a:ext cx="2540000" cy="6477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Oholibama</a:t>
            </a:r>
            <a:endParaRPr lang="en-US" sz="4000" b="1"/>
          </a:p>
        </p:txBody>
      </p:sp>
      <p:sp>
        <p:nvSpPr>
          <p:cNvPr id="8" name="타원 7"/>
          <p:cNvSpPr/>
          <p:nvPr/>
        </p:nvSpPr>
        <p:spPr>
          <a:xfrm>
            <a:off x="1158119" y="5976643"/>
            <a:ext cx="2540000" cy="647700"/>
          </a:xfrm>
          <a:prstGeom prst="ellipse">
            <a:avLst/>
          </a:prstGeom>
          <a:solidFill>
            <a:srgbClr val="FCE7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Basmat</a:t>
            </a:r>
            <a:endParaRPr lang="en-US" sz="4000" b="1">
              <a:solidFill>
                <a:schemeClr val="tx1"/>
              </a:solidFill>
            </a:endParaRPr>
          </a:p>
        </p:txBody>
      </p:sp>
      <p:cxnSp>
        <p:nvCxnSpPr>
          <p:cNvPr id="10" name="직선 연결선 9"/>
          <p:cNvCxnSpPr/>
          <p:nvPr/>
        </p:nvCxnSpPr>
        <p:spPr>
          <a:xfrm flipH="1">
            <a:off x="871644" y="732957"/>
            <a:ext cx="15182" cy="562154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896450" y="1517650"/>
            <a:ext cx="271294" cy="3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flipV="1">
            <a:off x="915339" y="4286250"/>
            <a:ext cx="271294" cy="3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flipV="1">
            <a:off x="899525" y="6296675"/>
            <a:ext cx="271294" cy="31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모서리가 둥근 직사각형 19"/>
          <p:cNvSpPr/>
          <p:nvPr/>
        </p:nvSpPr>
        <p:spPr>
          <a:xfrm>
            <a:off x="4340818" y="296573"/>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C000"/>
                </a:solidFill>
              </a:rPr>
              <a:t>Elifas</a:t>
            </a:r>
          </a:p>
        </p:txBody>
      </p:sp>
      <p:sp>
        <p:nvSpPr>
          <p:cNvPr id="21" name="모서리가 둥근 직사각형 20"/>
          <p:cNvSpPr/>
          <p:nvPr/>
        </p:nvSpPr>
        <p:spPr>
          <a:xfrm>
            <a:off x="7201699" y="88223"/>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Teman</a:t>
            </a:r>
            <a:endParaRPr lang="en-US" sz="3200" b="1">
              <a:solidFill>
                <a:schemeClr val="tx1"/>
              </a:solidFill>
            </a:endParaRPr>
          </a:p>
        </p:txBody>
      </p:sp>
      <p:sp>
        <p:nvSpPr>
          <p:cNvPr id="22" name="모서리가 둥근 직사각형 21"/>
          <p:cNvSpPr/>
          <p:nvPr/>
        </p:nvSpPr>
        <p:spPr>
          <a:xfrm>
            <a:off x="7201696" y="745243"/>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Omar</a:t>
            </a:r>
          </a:p>
        </p:txBody>
      </p:sp>
      <p:sp>
        <p:nvSpPr>
          <p:cNvPr id="23" name="모서리가 둥근 직사각형 22"/>
          <p:cNvSpPr/>
          <p:nvPr/>
        </p:nvSpPr>
        <p:spPr>
          <a:xfrm>
            <a:off x="7201696" y="1402263"/>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Zefo</a:t>
            </a:r>
          </a:p>
        </p:txBody>
      </p:sp>
      <p:sp>
        <p:nvSpPr>
          <p:cNvPr id="24" name="모서리가 둥근 직사각형 23"/>
          <p:cNvSpPr/>
          <p:nvPr/>
        </p:nvSpPr>
        <p:spPr>
          <a:xfrm>
            <a:off x="7201694" y="2062991"/>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Gaetam</a:t>
            </a:r>
          </a:p>
        </p:txBody>
      </p:sp>
      <p:sp>
        <p:nvSpPr>
          <p:cNvPr id="25" name="모서리가 둥근 직사각형 24"/>
          <p:cNvSpPr/>
          <p:nvPr/>
        </p:nvSpPr>
        <p:spPr>
          <a:xfrm>
            <a:off x="7201694" y="2722914"/>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Kenas</a:t>
            </a:r>
            <a:endParaRPr lang="en-US" sz="3200" b="1">
              <a:solidFill>
                <a:schemeClr val="tx1"/>
              </a:solidFill>
            </a:endParaRPr>
          </a:p>
        </p:txBody>
      </p:sp>
      <p:cxnSp>
        <p:nvCxnSpPr>
          <p:cNvPr id="27" name="직선 화살표 연결선 26"/>
          <p:cNvCxnSpPr>
            <a:stCxn id="20" idx="3"/>
            <a:endCxn id="25" idx="1"/>
          </p:cNvCxnSpPr>
          <p:nvPr/>
        </p:nvCxnSpPr>
        <p:spPr>
          <a:xfrm>
            <a:off x="6215917" y="547924"/>
            <a:ext cx="985777" cy="24263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a:stCxn id="20" idx="3"/>
            <a:endCxn id="24" idx="1"/>
          </p:cNvCxnSpPr>
          <p:nvPr/>
        </p:nvCxnSpPr>
        <p:spPr>
          <a:xfrm>
            <a:off x="6215917" y="547924"/>
            <a:ext cx="985777" cy="17664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a:stCxn id="20" idx="3"/>
            <a:endCxn id="21" idx="1"/>
          </p:cNvCxnSpPr>
          <p:nvPr/>
        </p:nvCxnSpPr>
        <p:spPr>
          <a:xfrm flipV="1">
            <a:off x="6215917" y="339574"/>
            <a:ext cx="985782" cy="2083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20" idx="3"/>
            <a:endCxn id="22" idx="1"/>
          </p:cNvCxnSpPr>
          <p:nvPr/>
        </p:nvCxnSpPr>
        <p:spPr>
          <a:xfrm>
            <a:off x="6215917" y="547924"/>
            <a:ext cx="985779" cy="4486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a:stCxn id="20" idx="3"/>
            <a:endCxn id="23" idx="1"/>
          </p:cNvCxnSpPr>
          <p:nvPr/>
        </p:nvCxnSpPr>
        <p:spPr>
          <a:xfrm>
            <a:off x="6215917" y="547924"/>
            <a:ext cx="985779" cy="11056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타원 36"/>
          <p:cNvSpPr/>
          <p:nvPr/>
        </p:nvSpPr>
        <p:spPr>
          <a:xfrm>
            <a:off x="4340818" y="2720101"/>
            <a:ext cx="1875099" cy="6477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Timna</a:t>
            </a:r>
          </a:p>
        </p:txBody>
      </p:sp>
      <p:cxnSp>
        <p:nvCxnSpPr>
          <p:cNvPr id="39" name="직선 화살표 연결선 38"/>
          <p:cNvCxnSpPr>
            <a:stCxn id="6" idx="6"/>
            <a:endCxn id="20" idx="1"/>
          </p:cNvCxnSpPr>
          <p:nvPr/>
        </p:nvCxnSpPr>
        <p:spPr>
          <a:xfrm flipV="1">
            <a:off x="3698119" y="547924"/>
            <a:ext cx="642699" cy="9697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20" idx="2"/>
            <a:endCxn id="37" idx="0"/>
          </p:cNvCxnSpPr>
          <p:nvPr/>
        </p:nvCxnSpPr>
        <p:spPr>
          <a:xfrm>
            <a:off x="5278368" y="799275"/>
            <a:ext cx="0" cy="192082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모서리가 둥근 직사각형 41"/>
          <p:cNvSpPr/>
          <p:nvPr/>
        </p:nvSpPr>
        <p:spPr>
          <a:xfrm>
            <a:off x="7208113" y="3370614"/>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Kenas</a:t>
            </a:r>
            <a:endParaRPr lang="en-US" sz="3200" b="1">
              <a:solidFill>
                <a:schemeClr val="tx1"/>
              </a:solidFill>
            </a:endParaRPr>
          </a:p>
        </p:txBody>
      </p:sp>
      <p:cxnSp>
        <p:nvCxnSpPr>
          <p:cNvPr id="44" name="직선 화살표 연결선 43"/>
          <p:cNvCxnSpPr>
            <a:stCxn id="37" idx="6"/>
            <a:endCxn id="42" idx="1"/>
          </p:cNvCxnSpPr>
          <p:nvPr/>
        </p:nvCxnSpPr>
        <p:spPr>
          <a:xfrm>
            <a:off x="6215917" y="3043951"/>
            <a:ext cx="992196" cy="5780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6" name="모서리가 둥근 직사각형 55"/>
          <p:cNvSpPr/>
          <p:nvPr/>
        </p:nvSpPr>
        <p:spPr>
          <a:xfrm>
            <a:off x="4637601" y="3706445"/>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Yeus</a:t>
            </a:r>
            <a:endParaRPr lang="en-US" sz="3200" b="1">
              <a:solidFill>
                <a:schemeClr val="tx1"/>
              </a:solidFill>
            </a:endParaRPr>
          </a:p>
        </p:txBody>
      </p:sp>
      <p:sp>
        <p:nvSpPr>
          <p:cNvPr id="57" name="모서리가 둥근 직사각형 56"/>
          <p:cNvSpPr/>
          <p:nvPr/>
        </p:nvSpPr>
        <p:spPr>
          <a:xfrm>
            <a:off x="4637598" y="4363465"/>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Yaelam</a:t>
            </a:r>
          </a:p>
        </p:txBody>
      </p:sp>
      <p:sp>
        <p:nvSpPr>
          <p:cNvPr id="58" name="모서리가 둥근 직사각형 57"/>
          <p:cNvSpPr/>
          <p:nvPr/>
        </p:nvSpPr>
        <p:spPr>
          <a:xfrm>
            <a:off x="4637598" y="5020485"/>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Korah</a:t>
            </a:r>
          </a:p>
        </p:txBody>
      </p:sp>
      <p:cxnSp>
        <p:nvCxnSpPr>
          <p:cNvPr id="59" name="직선 화살표 연결선 58"/>
          <p:cNvCxnSpPr>
            <a:stCxn id="7" idx="6"/>
            <a:endCxn id="56" idx="1"/>
          </p:cNvCxnSpPr>
          <p:nvPr/>
        </p:nvCxnSpPr>
        <p:spPr>
          <a:xfrm flipV="1">
            <a:off x="3698119" y="3957796"/>
            <a:ext cx="939482" cy="328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0" name="직선 화살표 연결선 59"/>
          <p:cNvCxnSpPr>
            <a:stCxn id="7" idx="6"/>
            <a:endCxn id="57" idx="1"/>
          </p:cNvCxnSpPr>
          <p:nvPr/>
        </p:nvCxnSpPr>
        <p:spPr>
          <a:xfrm>
            <a:off x="3698119" y="4286250"/>
            <a:ext cx="939479" cy="3285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1" name="직선 화살표 연결선 60"/>
          <p:cNvCxnSpPr>
            <a:stCxn id="7" idx="6"/>
            <a:endCxn id="58" idx="1"/>
          </p:cNvCxnSpPr>
          <p:nvPr/>
        </p:nvCxnSpPr>
        <p:spPr>
          <a:xfrm>
            <a:off x="3698119" y="4286250"/>
            <a:ext cx="939479" cy="9855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모서리가 둥근 직사각형 67"/>
          <p:cNvSpPr/>
          <p:nvPr/>
        </p:nvSpPr>
        <p:spPr>
          <a:xfrm>
            <a:off x="4637598" y="6045324"/>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Rehuel</a:t>
            </a:r>
            <a:endParaRPr lang="en-US" sz="3200" b="1">
              <a:solidFill>
                <a:schemeClr val="tx1"/>
              </a:solidFill>
            </a:endParaRPr>
          </a:p>
        </p:txBody>
      </p:sp>
      <p:cxnSp>
        <p:nvCxnSpPr>
          <p:cNvPr id="69" name="직선 화살표 연결선 68"/>
          <p:cNvCxnSpPr>
            <a:stCxn id="8" idx="6"/>
            <a:endCxn id="68" idx="1"/>
          </p:cNvCxnSpPr>
          <p:nvPr/>
        </p:nvCxnSpPr>
        <p:spPr>
          <a:xfrm flipV="1">
            <a:off x="3698119" y="6296675"/>
            <a:ext cx="939479" cy="38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2" name="모서리가 둥근 직사각형 71"/>
          <p:cNvSpPr/>
          <p:nvPr/>
        </p:nvSpPr>
        <p:spPr>
          <a:xfrm>
            <a:off x="9865805" y="3844173"/>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Nahat</a:t>
            </a:r>
            <a:endParaRPr lang="en-US" sz="3200" b="1">
              <a:solidFill>
                <a:schemeClr val="tx1"/>
              </a:solidFill>
            </a:endParaRPr>
          </a:p>
        </p:txBody>
      </p:sp>
      <p:sp>
        <p:nvSpPr>
          <p:cNvPr id="73" name="모서리가 둥근 직사각형 72"/>
          <p:cNvSpPr/>
          <p:nvPr/>
        </p:nvSpPr>
        <p:spPr>
          <a:xfrm>
            <a:off x="9865802" y="4501193"/>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Zerah</a:t>
            </a:r>
          </a:p>
        </p:txBody>
      </p:sp>
      <p:sp>
        <p:nvSpPr>
          <p:cNvPr id="74" name="모서리가 둥근 직사각형 73"/>
          <p:cNvSpPr/>
          <p:nvPr/>
        </p:nvSpPr>
        <p:spPr>
          <a:xfrm>
            <a:off x="9865802" y="5158213"/>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Syama</a:t>
            </a:r>
          </a:p>
        </p:txBody>
      </p:sp>
      <p:sp>
        <p:nvSpPr>
          <p:cNvPr id="75" name="모서리가 둥근 직사각형 74"/>
          <p:cNvSpPr/>
          <p:nvPr/>
        </p:nvSpPr>
        <p:spPr>
          <a:xfrm>
            <a:off x="9865800" y="5818941"/>
            <a:ext cx="1875099" cy="502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Miza</a:t>
            </a:r>
          </a:p>
        </p:txBody>
      </p:sp>
      <p:cxnSp>
        <p:nvCxnSpPr>
          <p:cNvPr id="76" name="직선 화살표 연결선 75"/>
          <p:cNvCxnSpPr>
            <a:stCxn id="68" idx="3"/>
            <a:endCxn id="75" idx="1"/>
          </p:cNvCxnSpPr>
          <p:nvPr/>
        </p:nvCxnSpPr>
        <p:spPr>
          <a:xfrm flipV="1">
            <a:off x="6512697" y="6070292"/>
            <a:ext cx="3353103" cy="2263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7" name="직선 화살표 연결선 76"/>
          <p:cNvCxnSpPr>
            <a:stCxn id="68" idx="3"/>
            <a:endCxn id="72" idx="1"/>
          </p:cNvCxnSpPr>
          <p:nvPr/>
        </p:nvCxnSpPr>
        <p:spPr>
          <a:xfrm flipV="1">
            <a:off x="6512697" y="4095524"/>
            <a:ext cx="3353108" cy="22011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8" name="직선 화살표 연결선 77"/>
          <p:cNvCxnSpPr>
            <a:stCxn id="68" idx="3"/>
            <a:endCxn id="73" idx="1"/>
          </p:cNvCxnSpPr>
          <p:nvPr/>
        </p:nvCxnSpPr>
        <p:spPr>
          <a:xfrm flipV="1">
            <a:off x="6512697" y="4752544"/>
            <a:ext cx="3353105" cy="15441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9" name="직선 화살표 연결선 78"/>
          <p:cNvCxnSpPr>
            <a:stCxn id="68" idx="3"/>
            <a:endCxn id="74" idx="1"/>
          </p:cNvCxnSpPr>
          <p:nvPr/>
        </p:nvCxnSpPr>
        <p:spPr>
          <a:xfrm flipV="1">
            <a:off x="6512697" y="5409564"/>
            <a:ext cx="3353105" cy="8871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7" name="제목 1"/>
          <p:cNvSpPr>
            <a:spLocks noGrp="1"/>
          </p:cNvSpPr>
          <p:nvPr>
            <p:ph type="title"/>
          </p:nvPr>
        </p:nvSpPr>
        <p:spPr>
          <a:xfrm>
            <a:off x="212651" y="170122"/>
            <a:ext cx="11802139" cy="6528390"/>
          </a:xfrm>
        </p:spPr>
        <p:txBody>
          <a:bodyPr anchor="t">
            <a:noAutofit/>
          </a:bodyPr>
          <a:lstStyle/>
          <a:p>
            <a:pPr algn="r"/>
            <a:r>
              <a:rPr lang="en-US" sz="5400" b="1">
                <a:solidFill>
                  <a:srgbClr val="FFFF00"/>
                </a:solidFill>
                <a:latin typeface="+mn-lt"/>
              </a:rPr>
              <a:t>Kej. 36</a:t>
            </a:r>
            <a:endParaRPr lang="en-US" b="1">
              <a:solidFill>
                <a:srgbClr val="FFC000"/>
              </a:solidFill>
              <a:latin typeface="+mn-lt"/>
              <a:ea typeface="+mn-ea"/>
              <a:cs typeface="+mn-cs"/>
            </a:endParaRPr>
          </a:p>
        </p:txBody>
      </p:sp>
    </p:spTree>
    <p:extLst>
      <p:ext uri="{BB962C8B-B14F-4D97-AF65-F5344CB8AC3E}">
        <p14:creationId xmlns:p14="http://schemas.microsoft.com/office/powerpoint/2010/main" val="3946274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그림 42"/>
          <p:cNvPicPr>
            <a:picLocks noChangeAspect="1"/>
          </p:cNvPicPr>
          <p:nvPr/>
        </p:nvPicPr>
        <p:blipFill>
          <a:blip r:embed="rId3"/>
          <a:stretch>
            <a:fillRect/>
          </a:stretch>
        </p:blipFill>
        <p:spPr>
          <a:xfrm>
            <a:off x="0" y="0"/>
            <a:ext cx="12192000" cy="6858000"/>
          </a:xfrm>
          <a:prstGeom prst="rect">
            <a:avLst/>
          </a:prstGeom>
        </p:spPr>
      </p:pic>
      <p:sp>
        <p:nvSpPr>
          <p:cNvPr id="3" name="제목 1"/>
          <p:cNvSpPr>
            <a:spLocks noGrp="1"/>
          </p:cNvSpPr>
          <p:nvPr>
            <p:ph type="title"/>
          </p:nvPr>
        </p:nvSpPr>
        <p:spPr>
          <a:xfrm>
            <a:off x="212651" y="170122"/>
            <a:ext cx="11802139" cy="6528390"/>
          </a:xfrm>
        </p:spPr>
        <p:txBody>
          <a:bodyPr anchor="t">
            <a:noAutofit/>
          </a:bodyPr>
          <a:lstStyle/>
          <a:p>
            <a:pPr algn="r"/>
            <a:r>
              <a:rPr lang="en-US" sz="5400" b="1">
                <a:solidFill>
                  <a:srgbClr val="FF0000"/>
                </a:solidFill>
                <a:latin typeface="+mn-lt"/>
              </a:rPr>
              <a:t>Kej. 36</a:t>
            </a:r>
            <a:endParaRPr lang="en-US" b="1">
              <a:solidFill>
                <a:srgbClr val="FF0000"/>
              </a:solidFill>
              <a:latin typeface="+mn-lt"/>
              <a:ea typeface="+mn-ea"/>
              <a:cs typeface="+mn-cs"/>
            </a:endParaRPr>
          </a:p>
        </p:txBody>
      </p:sp>
    </p:spTree>
    <p:extLst>
      <p:ext uri="{BB962C8B-B14F-4D97-AF65-F5344CB8AC3E}">
        <p14:creationId xmlns:p14="http://schemas.microsoft.com/office/powerpoint/2010/main" val="100688437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3735</TotalTime>
  <Words>3096</Words>
  <Application>Microsoft Office PowerPoint</Application>
  <PresentationFormat>와이드스크린</PresentationFormat>
  <Paragraphs>213</Paragraphs>
  <Slides>58</Slides>
  <Notes>54</Notes>
  <HiddenSlides>0</HiddenSlides>
  <MMClips>0</MMClips>
  <ScaleCrop>false</ScaleCrop>
  <HeadingPairs>
    <vt:vector size="4" baseType="variant">
      <vt:variant>
        <vt:lpstr>테마</vt:lpstr>
      </vt:variant>
      <vt:variant>
        <vt:i4>1</vt:i4>
      </vt:variant>
      <vt:variant>
        <vt:lpstr>슬라이드 제목</vt:lpstr>
      </vt:variant>
      <vt:variant>
        <vt:i4>58</vt:i4>
      </vt:variant>
    </vt:vector>
  </HeadingPairs>
  <TitlesOfParts>
    <vt:vector size="59" baseType="lpstr">
      <vt:lpstr>Office 테마</vt:lpstr>
      <vt:lpstr>PowerPoint 프레젠테이션</vt:lpstr>
      <vt:lpstr>PowerPoint 프레젠테이션</vt:lpstr>
      <vt:lpstr>Gambaran Alitabiah tentang Abraham, Ishak dan Yakub  Abraham: Bapa Leluhur  Iman Umat Percaya  Ishak : Ketaanan / Toleransi  Yakub : Pengudusan</vt:lpstr>
      <vt:lpstr>PowerPoint 프레젠테이션</vt:lpstr>
      <vt:lpstr>Kej. 25 / Dua Belas Suku Ismael Nebayot, Kedar, Adbeel, Mibsam, Misma, Duma, Masa, Hadad, Tema, Yetur, Nafis, Kedma.   Hawila ke daerah Syur yang terletak di sebelah timur Mesir ke arah Asyur.  Mereka hidup bertentangan dengan semua saudara.</vt:lpstr>
      <vt:lpstr>Kej. 25 / 12 Suku Ismael</vt:lpstr>
      <vt:lpstr>PowerPoint 프레젠테이션</vt:lpstr>
      <vt:lpstr>Kej. 36</vt:lpstr>
      <vt:lpstr>Kej. 36</vt:lpstr>
      <vt:lpstr>Kej. 36 / Esau</vt:lpstr>
      <vt:lpstr>PowerPoint 프레젠테이션</vt:lpstr>
      <vt:lpstr>עָקָר</vt:lpstr>
      <vt:lpstr>Kej. 25:19-27 / Kembar anak Ishak 21Ishak berdoa kepada Tuhan untuk isterinya, kerana isterinya itu mandul.  Tuhan mengabulkan doanya, lalu Ribka, isterinya pun mengandung.  22Namun demikian, anak-anaknya bertolak-tolakan dalam kandungannya</vt:lpstr>
      <vt:lpstr>Kej. 25:19-28 / Kembar anak Ishak  23Firman Tuhan kepadanya,  "Dua bangsa ada dalam kandunganmu, dan dua suku bangsa akan terpencar daripada rahimmu. Suku bangsa yang satu akan lebih kuat daripada yang lain, dan yang tua akan melayan yang muda."</vt:lpstr>
      <vt:lpstr>Kej. 25:19-28 / Kembar anak Ishak  27Esau menjadi pemburu yang mahir dan suka tinggal di padang,  manakala Yakub seorang yang tenang dan suka tinggal di khemah.   28Ishak menyayangi Esau, kerana dia suka makan hasil buruannya.  Tetapi Ribka menyayangi Yakub.</vt:lpstr>
      <vt:lpstr>PowerPoint 프레젠테이션</vt:lpstr>
      <vt:lpstr>Kej. 25:29-34 / Menjual Hak Anak Sulung  34Kemudian Yakub memberi Esau roti dan masakan kacang merah itu.  Esau makan dan minum, lalu bangkit dan pergi.  Demikianlah Esau meremehkan haknya sebagai anak sulung itu.</vt:lpstr>
      <vt:lpstr>Kej. 21:8-20 / Meremehkan  9Pada suatu hari, Sarah melihat anak yang dilahirkan Hagar, seorang perempuan Mesir, bagi Abraham, tertawa (bermain dengan Ishak). #.Memandang ringan, mengabaikan, menghinakan, meremehkan  Dia tinggal di gurun itu lalu menjadi seorang pemanah. Tinggallah dia di Gurun Paran, dan seterusnya, ibunya mendapatkan seorang isteri dari Tanah Mesir untuknya. </vt:lpstr>
      <vt:lpstr>Meremehkan / Tertawa (bermain) Mat. 12:31 – 31Ketahuilah: Orang yang berbuat dosa dan mengucapkan kata-kata kufur akan diampuni, tetapi mereka yang mengkufuri Roh Kudus tidak akan diampuni. Mar. 3:29 – 29Tetapi sesiapa yang mengkufuri Roh Kudus tidak akan diampuni; dia bersalah kerana berbuat dosa kekal. Luk. 12:10 – 10Sesiapa yang menentang Anak Manusia dengan kata-katanya dapat diampuni, tetapi mereka yang menghina Roh Kudus tidak dapat diampuni. </vt:lpstr>
      <vt:lpstr>Kej. 19 / Meremehkan  14 Maka keluarlah Lot lalu berbicara dengan kedua-dua bakal menantunya yang akan memperisteri anak-anak gadisnya. Katanya, "Bersiaplah, keluarlah dari tempat ini, kerana Tuhan akan memusnahkan kota ini!" Tetapi kedua-dua bakal menantu Lot itu menganggap Lot cuma sedang memperolok-olokkan mereka.</vt:lpstr>
      <vt:lpstr>1 Sam 2:30 / Meremehkan  30Jadi, demikianlah firman Tuhan, Allah Israel, 'Aku memang telah berfirman bahawa keluargamu dan keluarga leluhurmu akan hidup di hadapan-Ku untuk selama-lamanya,' tetapi sekarang, demikianlah firman Tuhan, 'jauhlah hal itu daripada-Ku! Orang yang memuliakan-Ku akan Kumuliakan, dan orang yang meremehkan Aku akan dipandang hina. </vt:lpstr>
      <vt:lpstr>Kej. 26 / 1Maka berlakulah bencana kebuluran di negeri itu, lain daripada kebuluran pertama yang menimpa pada zaman Abraham. Maka pergilah Ishak ke Gerar untuk menghadap Abimelekh, raja orang Filistin.   Abimelekh adalah geliranan ketua kerajaan Gerar.</vt:lpstr>
      <vt:lpstr>Negeb</vt:lpstr>
      <vt:lpstr>בְּאֵר</vt:lpstr>
      <vt:lpstr>Kej. 26 / Perigi Ishak 17Maka pergilah Ishak dari sana. Didirikannya khemahnya di Lembah Gerar lalu tinggal di situ. 18Kemudian Ishak menggali kembali perigi-perigi yang telah digali pada zaman Abraham, ayahnya, kerana orang Filistin telah menutupnya sesudah kematian Abraham. Dia pun menamai perigi-perigi itu sebagaimana ayahnya menamainya.</vt:lpstr>
      <vt:lpstr>PowerPoint 프레젠테이션</vt:lpstr>
      <vt:lpstr>Kej. 26 / Ikrar antara Ishak &amp; Abimelekh 26Maka datanglah Abimelekh kepadanya dari Gerar bersama-sama Ahuzat sahabatnya dan Pikhol panglima tenteranya.  28Jawab mereka, "Kami sudah melihat dengan nyata bahawa Tuhan menyertai kamu. Jadi, kami berfikir, 'Sebaiknya ada ikrar antara kita,' iaitu antara kami dan kamu. </vt:lpstr>
      <vt:lpstr>Kej. 26 / Ikrar antara Ishak &amp; Abimelekh  Mereka saling tidak akan berbuat jahat.  Mereka saling berbuat baik dengan damai.   lalu mereka pun makan dan minum.  Mereka bersumpah satu sama lain. </vt:lpstr>
      <vt:lpstr>Kej. 26 / Keluarga Esau VS Keluarga Ishak  34Ketika Esau berumur empat puluh tahun, dia memperisteri Yudit, anak Beeri, orang Het, dan Basmat anak Elon, orang Het.   35Kedua-dua isterinya itu menimbulkan kegetiran dalam hati Ishak dan Ribka.</vt:lpstr>
      <vt:lpstr>Kej. 28:9 / Keluarga Esau  9Lalu Esau pergi kepada Ismael, dan mengambil Mahalat menjadi isterinya di samping isteri-isterinya yang lain. Mahalat ialah adik Nebayot, anak Ismael anak Abraham.</vt:lpstr>
      <vt:lpstr>Perallisme / Kej.6:1-8 Teologi Kehilangan Tanah Anak-anak Allah: Anak perempuan manusia: Kej. 6:2, anak-anak Allah melihat betapa elok paras rupa anak perempuan manusia itu. Lalu mereka memperisteri sesiapa sahaja perempuan yang dipilih mereka.</vt:lpstr>
      <vt:lpstr>Orang Het Orang Het adalah keturunan Sem (Kej 15:20). Orang Het tinggal di kawasan Hebron (Kej 23:3-20) dan di pergunungan di wilayah Kanaan (Bil 13:29). Orang Het paling berkuasa dari kaum-kaum yang tinggal di Kanaan (Yos. 1:4)</vt:lpstr>
      <vt:lpstr>בָרַךְ</vt:lpstr>
      <vt:lpstr>PowerPoint 프레젠테이션</vt:lpstr>
      <vt:lpstr>Doa Ishak (Perjanjian Kerajaan) "Sesungguhnya, bau anakku ini seperti bau padang yang diberkati Tuhan. 28Kiranya Allah mengurniakan kepadamu embun dari langit, tempat-tempat yang subur di bumi, serta gandum dan air anggur yang berlimpahan. 29Semoga bangsa-bangsa takluk kepadamu, dan suku-suku bangsa tunduk kepadamu. Jadilah tuan atas saudara-saudaramu, dan semoga anak-anak ibumu tunduk kepadamu. Terkutuklah orang yang mengutuk kamu, dan diberkatilah orang yang memberkatimu."</vt:lpstr>
      <vt:lpstr>Kej. 28:3 / Doa Ishak (Rasmi) 3Semoga Allah Yang Maha Kuasa memberkati kamu, membuat kamu beranak cucu, dan memperbanyak bilangan keturunanmu, sehingga kamu menjadi satu bangsa yang besar. 4Semoga Dia mengurniakan berkat Abraham kepadamu dan kepada keturunanmu, sehingga kamu mewarisi negeri tempat kamu tinggal sebagai pendatang ini, iaitu negeri yang telah dikurniakan Allah kepada Abraham." </vt:lpstr>
      <vt:lpstr>Kej. 28:1 / Doa Ishak (Rasmi)  Kej. 28:1 – 1 .... "Kamu tidak boleh memperisteri mana-mana antara wanita Kanaan.  Kej. 15:16 - 16Keturunan yang keempat akan kembali ke sini, kerana kejahatan orang Amori belum mencapai tahap puncaknya."</vt:lpstr>
      <vt:lpstr>Gambaran Alkitabiah 3 tokoh  Abrhama : Leluhur Iman Umat percaya  Isahk : Ketaatan Iman  Yakub : Pengudusan Iman</vt:lpstr>
      <vt:lpstr>Ishak : Ketaatan Iman  1. Membersembahkan Ishak sebagai korban  2. Menyambuat Isteri secara pasif  3. Menggali perigi-perigi  4. Memberkati Yakub secara rasmi  Ketaatan Ishak yang paling klimaks</vt:lpstr>
      <vt:lpstr> פַּדֶּ֣נָֽה אֲרָ֔ם</vt:lpstr>
      <vt:lpstr>PowerPoint 프레젠테이션</vt:lpstr>
      <vt:lpstr>בֵֽית־אֵ֖ל</vt:lpstr>
      <vt:lpstr>PowerPoint 프레젠테이션</vt:lpstr>
      <vt:lpstr>PowerPoint 프레젠테이션</vt:lpstr>
      <vt:lpstr>Kej. 28:13-15 / Perjanjian Tuhan dan Yakub 13Tampak pula Tuhan berdiri di sisi Yakub dan berfirman, "Akulah Tuhan, Allah Abraham, datukmu, dan Allah Ishak. Tanah tempat kamu berbaring ini akan Kuberikan kepadamu dan kepada keturunanmu. 14Keturunanmu akan menjadi begitu ramai sebagaimana debu tanah, dan kamu akan berkembang ke barat, ke timur, ke utara, dan ke selatan. Melalui kamu dan melalui keturunanmu semua kaum bangsa di bumi akan memperoleh berkat. 15Sesungguhnya, Aku menyertai kamu dan akan menjaga kamu ke mana-mana pun kamu pergi. Aku akan membawa kamu kembali ke negeri ini, kerana Aku tidak akan meninggalkan kamu sampai Aku melaksanakan apa yang telah Kujanjikan kepadamu."</vt:lpstr>
      <vt:lpstr>Kej. 28:13-15 / Perjanjian Tuhan dan Yakub 17Dia menjadi takut lalu berkata, "Betapa menggerunkan tempat ini! Ini tidak lain daripada Rumah Allah! Dan ini pintu gerbang syurga!" 18Keesokan harinya Yakub bangun pagi-pagi. Dia mengambil batu yang dijadikan bantalnya lalu mendirikannya menjadi sebuah tugu dan menuangkan minyak ke atas tugu itu.  22….Aku akan mempersembahkan kepada-Mu sepersepuluh daripada segala sesuatu yang Kaukurniakan kepadaku."</vt:lpstr>
      <vt:lpstr>Tangga yang terdiri di bumi  Selepas Air Bah Nuh, manusia membuat Kuil dengan bentuk tangga (Zigurat) Zaman Yesus menjelaskan keselamatan kepada Natanael oleh Filipus (Yoh 1:47-51). 51Yesus berkata kepadanya, "Sesungguhnya, Aku berkata kepadamu, kamu akan melihat langit terbuka dan malaikat-malaikat Allah turun naik menemui Anak Manusia (Jalan meneju ke Syurga).  Kalau menurut Orang Yahudi??? - Masias</vt:lpstr>
      <vt:lpstr>Tangga : Jalan  kamu akan melihat langit terbuka dan malaikat-malaikat Allah turun naik menemui Anak Manusia (Jalan meneju ke Syurga).   Yohanes 14:6 6Yesus menjawab, "Akulah jalan, kebenaran dan hidup. Tiada seorang pun datang kepada Bapa kecuali melalui-Ku.  </vt:lpstr>
      <vt:lpstr>PowerPoint 프레젠테이션</vt:lpstr>
      <vt:lpstr>PowerPoint 프레젠테이션</vt:lpstr>
      <vt:lpstr>PowerPoint 프레젠테이션</vt:lpstr>
      <vt:lpstr>Kej. 29 / Yakub menikahi Lea dan Rahel 18Yakub jatuh cinta kepada Rahel lalu dia berkata, "Aku akan bekerja dengan pak cik selama tujuh tahun lama demi mendapatkan Rahel, anak pak cik yang lebih muda itu."  21Kemudian berkatalah Yakub kepada Laban, "Berikanlah bakal isteriku kerana waktuku sudah tiba. Aku mahu menikahinya." </vt:lpstr>
      <vt:lpstr>Mengapakah pak cik menipuku?" 26Jawab Laban, "Di tempat kami ini tiada orang yang memberikan anak yang lebih muda mendahului anak sulungnya.  27Genapkan dahulu tujuh hari pernikahanmu dengan anakku ini, kemudian anakku yang muda itu akan kuberikan juga kepadamu dengan syarat kamu bekerja denganku selama tujuh tahun lagi."</vt:lpstr>
      <vt:lpstr>PowerPoint 프레젠테이션</vt:lpstr>
      <vt:lpstr>Nama-Nama 12 anak Yakub Ibunya Lea (לֵאָה) – Penat, Letih, kesedihan  Ruben (רְאוּבֵן): Mendapat Anak Lelaki  Simeon (שִׁמְעוֹן): Tuhan mengabulkan doaku. Lewi (לֵוִי): Mereka akan lebih erat. Yehuda (יְהוּדָה): Aku bersyukur kepada TUHAN. Isakhar (יִשָּׂשׂכָר): Allah telah memberiku upah Zebulon (זְבוּלוּן): satu anugerah yang bagus Dina (דִּינָה): Keadilan, mengunjungi, mengamati</vt:lpstr>
      <vt:lpstr>Nama-Nama 12 anak Yakub Ibunya Zilpa (זִלְפָה): mengalir-alir Hamba Perempuan Lea -  Gad (גָּד): bernasib baik, untung nasib yang baik, mujur telah datang Asyer (אָשֵׁר): berbahagia </vt:lpstr>
      <vt:lpstr>Nama-Nama 12 anak Yakub Ibunya Bilha (בִּלְהָה): Risau, susah Hamba Perempuan Rahel –  Dan ( דָּן): Hakim Naftali (נַפְתָּלִי): Bergelut, menang</vt:lpstr>
      <vt:lpstr>Nama-Nama 12 anak Yakub Ibunya Rahel (רָחֵל)- Domba Betina Yusuf (יוֹסֵף): Penolong Benyamin (בִּנְיָמִין): Anak Lelaki tangan Kanan  Anak Yusuf Manasye (מְנַשֶּׁה): lupa Efraim (אֶפְרַיִם): Allah telah mengurniakan anak                            berhasil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William</dc:creator>
  <cp:lastModifiedBy>Yang Taegyun</cp:lastModifiedBy>
  <cp:revision>289</cp:revision>
  <dcterms:created xsi:type="dcterms:W3CDTF">2021-06-07T07:34:00Z</dcterms:created>
  <dcterms:modified xsi:type="dcterms:W3CDTF">2021-06-24T15:32:09Z</dcterms:modified>
</cp:coreProperties>
</file>