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92" r:id="rId31"/>
    <p:sldId id="286" r:id="rId32"/>
    <p:sldId id="287" r:id="rId33"/>
    <p:sldId id="288" r:id="rId34"/>
    <p:sldId id="289" r:id="rId35"/>
    <p:sldId id="29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14822-3191-4EE6-A4E5-89671619B13D}" type="datetimeFigureOut">
              <a:rPr lang="en-US" smtClean="0"/>
              <a:t>10/20/2020</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89AD8-D66F-4FC3-A496-83C0266CCBF5}" type="slidenum">
              <a:rPr lang="en-US" smtClean="0"/>
              <a:t>‹#›</a:t>
            </a:fld>
            <a:endParaRPr lang="en-US"/>
          </a:p>
        </p:txBody>
      </p:sp>
    </p:spTree>
    <p:extLst>
      <p:ext uri="{BB962C8B-B14F-4D97-AF65-F5344CB8AC3E}">
        <p14:creationId xmlns:p14="http://schemas.microsoft.com/office/powerpoint/2010/main" val="156306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163709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a:t>
            </a:fld>
            <a:endParaRPr lang="en-US"/>
          </a:p>
        </p:txBody>
      </p:sp>
    </p:spTree>
    <p:extLst>
      <p:ext uri="{BB962C8B-B14F-4D97-AF65-F5344CB8AC3E}">
        <p14:creationId xmlns:p14="http://schemas.microsoft.com/office/powerpoint/2010/main" val="32936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410986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4</a:t>
            </a:fld>
            <a:endParaRPr lang="en-US"/>
          </a:p>
        </p:txBody>
      </p:sp>
    </p:spTree>
    <p:extLst>
      <p:ext uri="{BB962C8B-B14F-4D97-AF65-F5344CB8AC3E}">
        <p14:creationId xmlns:p14="http://schemas.microsoft.com/office/powerpoint/2010/main" val="2952762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5</a:t>
            </a:fld>
            <a:endParaRPr lang="en-US"/>
          </a:p>
        </p:txBody>
      </p:sp>
    </p:spTree>
    <p:extLst>
      <p:ext uri="{BB962C8B-B14F-4D97-AF65-F5344CB8AC3E}">
        <p14:creationId xmlns:p14="http://schemas.microsoft.com/office/powerpoint/2010/main" val="328048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6</a:t>
            </a:fld>
            <a:endParaRPr lang="en-US"/>
          </a:p>
        </p:txBody>
      </p:sp>
    </p:spTree>
    <p:extLst>
      <p:ext uri="{BB962C8B-B14F-4D97-AF65-F5344CB8AC3E}">
        <p14:creationId xmlns:p14="http://schemas.microsoft.com/office/powerpoint/2010/main" val="1996329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7</a:t>
            </a:fld>
            <a:endParaRPr lang="en-US"/>
          </a:p>
        </p:txBody>
      </p:sp>
    </p:spTree>
    <p:extLst>
      <p:ext uri="{BB962C8B-B14F-4D97-AF65-F5344CB8AC3E}">
        <p14:creationId xmlns:p14="http://schemas.microsoft.com/office/powerpoint/2010/main" val="549862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510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773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025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588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12</a:t>
            </a:fld>
            <a:endParaRPr lang="en-US"/>
          </a:p>
        </p:txBody>
      </p:sp>
    </p:spTree>
    <p:extLst>
      <p:ext uri="{BB962C8B-B14F-4D97-AF65-F5344CB8AC3E}">
        <p14:creationId xmlns:p14="http://schemas.microsoft.com/office/powerpoint/2010/main" val="616596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13</a:t>
            </a:fld>
            <a:endParaRPr lang="en-US"/>
          </a:p>
        </p:txBody>
      </p:sp>
    </p:spTree>
    <p:extLst>
      <p:ext uri="{BB962C8B-B14F-4D97-AF65-F5344CB8AC3E}">
        <p14:creationId xmlns:p14="http://schemas.microsoft.com/office/powerpoint/2010/main" val="698245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14</a:t>
            </a:fld>
            <a:endParaRPr lang="en-US"/>
          </a:p>
        </p:txBody>
      </p:sp>
    </p:spTree>
    <p:extLst>
      <p:ext uri="{BB962C8B-B14F-4D97-AF65-F5344CB8AC3E}">
        <p14:creationId xmlns:p14="http://schemas.microsoft.com/office/powerpoint/2010/main" val="765152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15</a:t>
            </a:fld>
            <a:endParaRPr lang="en-US"/>
          </a:p>
        </p:txBody>
      </p:sp>
    </p:spTree>
    <p:extLst>
      <p:ext uri="{BB962C8B-B14F-4D97-AF65-F5344CB8AC3E}">
        <p14:creationId xmlns:p14="http://schemas.microsoft.com/office/powerpoint/2010/main" val="4279868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16</a:t>
            </a:fld>
            <a:endParaRPr lang="en-US"/>
          </a:p>
        </p:txBody>
      </p:sp>
    </p:spTree>
    <p:extLst>
      <p:ext uri="{BB962C8B-B14F-4D97-AF65-F5344CB8AC3E}">
        <p14:creationId xmlns:p14="http://schemas.microsoft.com/office/powerpoint/2010/main" val="2459777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17</a:t>
            </a:fld>
            <a:endParaRPr lang="en-US"/>
          </a:p>
        </p:txBody>
      </p:sp>
    </p:spTree>
    <p:extLst>
      <p:ext uri="{BB962C8B-B14F-4D97-AF65-F5344CB8AC3E}">
        <p14:creationId xmlns:p14="http://schemas.microsoft.com/office/powerpoint/2010/main" val="451658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010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19</a:t>
            </a:fld>
            <a:endParaRPr lang="en-US"/>
          </a:p>
        </p:txBody>
      </p:sp>
    </p:spTree>
    <p:extLst>
      <p:ext uri="{BB962C8B-B14F-4D97-AF65-F5344CB8AC3E}">
        <p14:creationId xmlns:p14="http://schemas.microsoft.com/office/powerpoint/2010/main" val="1410138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20</a:t>
            </a:fld>
            <a:endParaRPr lang="en-US"/>
          </a:p>
        </p:txBody>
      </p:sp>
    </p:spTree>
    <p:extLst>
      <p:ext uri="{BB962C8B-B14F-4D97-AF65-F5344CB8AC3E}">
        <p14:creationId xmlns:p14="http://schemas.microsoft.com/office/powerpoint/2010/main" val="718193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21</a:t>
            </a:fld>
            <a:endParaRPr lang="en-US"/>
          </a:p>
        </p:txBody>
      </p:sp>
    </p:spTree>
    <p:extLst>
      <p:ext uri="{BB962C8B-B14F-4D97-AF65-F5344CB8AC3E}">
        <p14:creationId xmlns:p14="http://schemas.microsoft.com/office/powerpoint/2010/main" val="2555350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22</a:t>
            </a:fld>
            <a:endParaRPr lang="en-US"/>
          </a:p>
        </p:txBody>
      </p:sp>
    </p:spTree>
    <p:extLst>
      <p:ext uri="{BB962C8B-B14F-4D97-AF65-F5344CB8AC3E}">
        <p14:creationId xmlns:p14="http://schemas.microsoft.com/office/powerpoint/2010/main" val="4241026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23</a:t>
            </a:fld>
            <a:endParaRPr lang="en-US"/>
          </a:p>
        </p:txBody>
      </p:sp>
    </p:spTree>
    <p:extLst>
      <p:ext uri="{BB962C8B-B14F-4D97-AF65-F5344CB8AC3E}">
        <p14:creationId xmlns:p14="http://schemas.microsoft.com/office/powerpoint/2010/main" val="58110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24</a:t>
            </a:fld>
            <a:endParaRPr lang="en-US"/>
          </a:p>
        </p:txBody>
      </p:sp>
    </p:spTree>
    <p:extLst>
      <p:ext uri="{BB962C8B-B14F-4D97-AF65-F5344CB8AC3E}">
        <p14:creationId xmlns:p14="http://schemas.microsoft.com/office/powerpoint/2010/main" val="234662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25</a:t>
            </a:fld>
            <a:endParaRPr lang="en-US"/>
          </a:p>
        </p:txBody>
      </p:sp>
    </p:spTree>
    <p:extLst>
      <p:ext uri="{BB962C8B-B14F-4D97-AF65-F5344CB8AC3E}">
        <p14:creationId xmlns:p14="http://schemas.microsoft.com/office/powerpoint/2010/main" val="794516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26</a:t>
            </a:fld>
            <a:endParaRPr lang="en-US"/>
          </a:p>
        </p:txBody>
      </p:sp>
    </p:spTree>
    <p:extLst>
      <p:ext uri="{BB962C8B-B14F-4D97-AF65-F5344CB8AC3E}">
        <p14:creationId xmlns:p14="http://schemas.microsoft.com/office/powerpoint/2010/main" val="1559963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27</a:t>
            </a:fld>
            <a:endParaRPr lang="en-US"/>
          </a:p>
        </p:txBody>
      </p:sp>
    </p:spTree>
    <p:extLst>
      <p:ext uri="{BB962C8B-B14F-4D97-AF65-F5344CB8AC3E}">
        <p14:creationId xmlns:p14="http://schemas.microsoft.com/office/powerpoint/2010/main" val="4088440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28</a:t>
            </a:fld>
            <a:endParaRPr lang="en-US"/>
          </a:p>
        </p:txBody>
      </p:sp>
    </p:spTree>
    <p:extLst>
      <p:ext uri="{BB962C8B-B14F-4D97-AF65-F5344CB8AC3E}">
        <p14:creationId xmlns:p14="http://schemas.microsoft.com/office/powerpoint/2010/main" val="38469090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29</a:t>
            </a:fld>
            <a:endParaRPr lang="en-US"/>
          </a:p>
        </p:txBody>
      </p:sp>
    </p:spTree>
    <p:extLst>
      <p:ext uri="{BB962C8B-B14F-4D97-AF65-F5344CB8AC3E}">
        <p14:creationId xmlns:p14="http://schemas.microsoft.com/office/powerpoint/2010/main" val="453226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31</a:t>
            </a:fld>
            <a:endParaRPr lang="en-US"/>
          </a:p>
        </p:txBody>
      </p:sp>
    </p:spTree>
    <p:extLst>
      <p:ext uri="{BB962C8B-B14F-4D97-AF65-F5344CB8AC3E}">
        <p14:creationId xmlns:p14="http://schemas.microsoft.com/office/powerpoint/2010/main" val="11549918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32</a:t>
            </a:fld>
            <a:endParaRPr lang="en-US"/>
          </a:p>
        </p:txBody>
      </p:sp>
    </p:spTree>
    <p:extLst>
      <p:ext uri="{BB962C8B-B14F-4D97-AF65-F5344CB8AC3E}">
        <p14:creationId xmlns:p14="http://schemas.microsoft.com/office/powerpoint/2010/main" val="119871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33</a:t>
            </a:fld>
            <a:endParaRPr lang="en-US"/>
          </a:p>
        </p:txBody>
      </p:sp>
    </p:spTree>
    <p:extLst>
      <p:ext uri="{BB962C8B-B14F-4D97-AF65-F5344CB8AC3E}">
        <p14:creationId xmlns:p14="http://schemas.microsoft.com/office/powerpoint/2010/main" val="2756731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34</a:t>
            </a:fld>
            <a:endParaRPr lang="en-US"/>
          </a:p>
        </p:txBody>
      </p:sp>
    </p:spTree>
    <p:extLst>
      <p:ext uri="{BB962C8B-B14F-4D97-AF65-F5344CB8AC3E}">
        <p14:creationId xmlns:p14="http://schemas.microsoft.com/office/powerpoint/2010/main" val="790284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35</a:t>
            </a:fld>
            <a:endParaRPr lang="en-US"/>
          </a:p>
        </p:txBody>
      </p:sp>
    </p:spTree>
    <p:extLst>
      <p:ext uri="{BB962C8B-B14F-4D97-AF65-F5344CB8AC3E}">
        <p14:creationId xmlns:p14="http://schemas.microsoft.com/office/powerpoint/2010/main" val="100172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476530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304787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14091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59395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10/20/2020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97528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10/20/2020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1822579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10/20/2020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473412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2"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575877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텍스트 개체 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10/20/2020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205093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393982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10/20/2020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3837368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10/20/2020</a:t>
            </a:fld>
            <a:endParaRPr 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26820643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2700567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6" name="Picture 2" descr="https://assetsnffrgf-a.akamaihd.net/assets/m/1102009474/ML/art/1102009474_ML_cnt_2_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7518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assetsnffrgf-a.akamaihd.net/assets/m/1102009474/ML/art/1102009474_ML_cnt_2_xl.jpg"/>
          <p:cNvPicPr>
            <a:picLocks noChangeAspect="1" noChangeArrowheads="1"/>
          </p:cNvPicPr>
          <p:nvPr/>
        </p:nvPicPr>
        <p:blipFill rotWithShape="1">
          <a:blip r:embed="rId3">
            <a:extLst>
              <a:ext uri="{28A0092B-C50C-407E-A947-70E740481C1C}">
                <a14:useLocalDpi xmlns:a14="http://schemas.microsoft.com/office/drawing/2010/main" val="0"/>
              </a:ext>
            </a:extLst>
          </a:blip>
          <a:srcRect l="81645" t="38087" r="3356" b="58713"/>
          <a:stretch/>
        </p:blipFill>
        <p:spPr bwMode="auto">
          <a:xfrm>
            <a:off x="10331115" y="3509843"/>
            <a:ext cx="1187117" cy="249919"/>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3384884" y="4427620"/>
            <a:ext cx="1155032" cy="176463"/>
          </a:xfrm>
          <a:prstGeom prst="roundRect">
            <a:avLst/>
          </a:prstGeom>
          <a:solidFill>
            <a:srgbClr val="BCDDEC"/>
          </a:solidFill>
          <a:ln>
            <a:solidFill>
              <a:srgbClr val="BED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a:ea typeface="+mn-ea"/>
                <a:cs typeface="+mn-cs"/>
              </a:rPr>
              <a:t>Galatia</a:t>
            </a:r>
            <a:endParaRPr kumimoji="0" lang="en-US" sz="2000" b="1"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2" descr="https://assetsnffrgf-a.akamaihd.net/assets/m/1102009474/ML/art/1102009474_ML_cnt_2_xl.jpg"/>
          <p:cNvPicPr>
            <a:picLocks noChangeAspect="1" noChangeArrowheads="1"/>
          </p:cNvPicPr>
          <p:nvPr/>
        </p:nvPicPr>
        <p:blipFill rotWithShape="1">
          <a:blip r:embed="rId3">
            <a:extLst>
              <a:ext uri="{28A0092B-C50C-407E-A947-70E740481C1C}">
                <a14:useLocalDpi xmlns:a14="http://schemas.microsoft.com/office/drawing/2010/main" val="0"/>
              </a:ext>
            </a:extLst>
          </a:blip>
          <a:srcRect l="40329" t="8420" r="50592" b="88166"/>
          <a:stretch/>
        </p:blipFill>
        <p:spPr bwMode="auto">
          <a:xfrm>
            <a:off x="7876673" y="3096125"/>
            <a:ext cx="1106907" cy="256675"/>
          </a:xfrm>
          <a:prstGeom prst="rect">
            <a:avLst/>
          </a:prstGeom>
          <a:noFill/>
          <a:extLst>
            <a:ext uri="{909E8E84-426E-40DD-AFC4-6F175D3DCCD1}">
              <a14:hiddenFill xmlns:a14="http://schemas.microsoft.com/office/drawing/2010/main">
                <a:solidFill>
                  <a:srgbClr val="FFFFFF"/>
                </a:solidFill>
              </a14:hiddenFill>
            </a:ext>
          </a:extLst>
        </p:spPr>
      </p:pic>
      <p:sp>
        <p:nvSpPr>
          <p:cNvPr id="6" name="모서리가 둥근 직사각형 5"/>
          <p:cNvSpPr/>
          <p:nvPr/>
        </p:nvSpPr>
        <p:spPr>
          <a:xfrm>
            <a:off x="320843" y="2454441"/>
            <a:ext cx="1267326" cy="641684"/>
          </a:xfrm>
          <a:prstGeom prst="roundRect">
            <a:avLst/>
          </a:prstGeom>
          <a:solidFill>
            <a:srgbClr val="C9DFF1"/>
          </a:solidFill>
          <a:ln>
            <a:solidFill>
              <a:srgbClr val="C6E3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a:ea typeface="+mn-ea"/>
                <a:cs typeface="+mn-cs"/>
              </a:rPr>
              <a:t>1 Timotius</a:t>
            </a:r>
            <a:br>
              <a:rPr kumimoji="0" lang="en-US" sz="1800" b="1" i="0" u="none" strike="noStrike" kern="1200" cap="none" spc="0" normalizeH="0" baseline="0" noProof="0" smtClean="0">
                <a:ln>
                  <a:noFill/>
                </a:ln>
                <a:solidFill>
                  <a:prstClr val="black"/>
                </a:solidFill>
                <a:effectLst/>
                <a:uLnTx/>
                <a:uFillTx/>
                <a:latin typeface="Calibri"/>
                <a:ea typeface="+mn-ea"/>
                <a:cs typeface="+mn-cs"/>
              </a:rPr>
            </a:br>
            <a:r>
              <a:rPr kumimoji="0" lang="en-US" sz="1800" b="1" i="0" u="none" strike="noStrike" kern="1200" cap="none" spc="0" normalizeH="0" baseline="0" noProof="0" smtClean="0">
                <a:ln>
                  <a:noFill/>
                </a:ln>
                <a:solidFill>
                  <a:prstClr val="black"/>
                </a:solidFill>
                <a:effectLst/>
                <a:uLnTx/>
                <a:uFillTx/>
                <a:latin typeface="Calibri"/>
                <a:ea typeface="+mn-ea"/>
                <a:cs typeface="+mn-cs"/>
              </a:rPr>
              <a:t>2 Timotius</a:t>
            </a: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
        <p:nvSpPr>
          <p:cNvPr id="12" name="모서리가 둥근 직사각형 11"/>
          <p:cNvSpPr/>
          <p:nvPr/>
        </p:nvSpPr>
        <p:spPr>
          <a:xfrm>
            <a:off x="352927" y="3112167"/>
            <a:ext cx="778041" cy="182562"/>
          </a:xfrm>
          <a:prstGeom prst="roundRect">
            <a:avLst/>
          </a:prstGeom>
          <a:solidFill>
            <a:srgbClr val="C9DFF1"/>
          </a:solidFill>
          <a:ln>
            <a:solidFill>
              <a:srgbClr val="C6E3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a:ea typeface="+mn-ea"/>
                <a:cs typeface="+mn-cs"/>
              </a:rPr>
              <a:t>Titus</a:t>
            </a: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
        <p:nvSpPr>
          <p:cNvPr id="10" name="직사각형 9"/>
          <p:cNvSpPr/>
          <p:nvPr/>
        </p:nvSpPr>
        <p:spPr>
          <a:xfrm>
            <a:off x="4748463" y="657726"/>
            <a:ext cx="1299411" cy="759913"/>
          </a:xfrm>
          <a:prstGeom prst="rect">
            <a:avLst/>
          </a:prstGeom>
          <a:solidFill>
            <a:srgbClr val="F3E8D4"/>
          </a:solidFill>
          <a:ln>
            <a:solidFill>
              <a:srgbClr val="F3E8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순서도: 연결자 12"/>
          <p:cNvSpPr/>
          <p:nvPr/>
        </p:nvSpPr>
        <p:spPr>
          <a:xfrm>
            <a:off x="8598568" y="3332411"/>
            <a:ext cx="45719" cy="45719"/>
          </a:xfrm>
          <a:prstGeom prst="flowChartConnector">
            <a:avLst/>
          </a:prstGeom>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타원 7"/>
          <p:cNvSpPr/>
          <p:nvPr/>
        </p:nvSpPr>
        <p:spPr>
          <a:xfrm>
            <a:off x="9942095" y="3294729"/>
            <a:ext cx="2362200" cy="167172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49847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a:t>
            </a:r>
            <a:r>
              <a:rPr kumimoji="0" lang="en-US" sz="3733" b="1" i="0" u="none" strike="noStrike" kern="1200" cap="none" spc="0" normalizeH="0" baseline="0" noProof="0" smtClean="0">
                <a:ln>
                  <a:noFill/>
                </a:ln>
                <a:solidFill>
                  <a:prstClr val="black"/>
                </a:solidFill>
                <a:effectLst/>
                <a:uLnTx/>
                <a:uFillTx/>
                <a:latin typeface="Calibri"/>
                <a:ea typeface="+mn-ea"/>
                <a:cs typeface="+mn-cs"/>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127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1"/>
            <a:ext cx="12192002" cy="6858001"/>
          </a:xfrm>
          <a:prstGeom prst="rect">
            <a:avLst/>
          </a:prstGeom>
        </p:spPr>
      </p:pic>
    </p:spTree>
    <p:extLst>
      <p:ext uri="{BB962C8B-B14F-4D97-AF65-F5344CB8AC3E}">
        <p14:creationId xmlns:p14="http://schemas.microsoft.com/office/powerpoint/2010/main" val="2459251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58872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sz="5400" b="1" smtClean="0">
                <a:solidFill>
                  <a:srgbClr val="FFC000"/>
                </a:solidFill>
              </a:rPr>
              <a:t>Resume Paulus dari Tarsus</a:t>
            </a:r>
            <a:br>
              <a:rPr lang="en-US" sz="5400" b="1" smtClean="0">
                <a:solidFill>
                  <a:srgbClr val="FFC000"/>
                </a:solidFill>
              </a:rPr>
            </a:br>
            <a:r>
              <a:rPr lang="en-US" b="1" smtClean="0">
                <a:solidFill>
                  <a:srgbClr val="002060"/>
                </a:solidFill>
              </a:rPr>
              <a:t>Paulus bernama Saulus dan lahir </a:t>
            </a:r>
            <a:r>
              <a:rPr lang="en-US" b="1">
                <a:solidFill>
                  <a:srgbClr val="002060"/>
                </a:solidFill>
              </a:rPr>
              <a:t>di kota Tarsus tanah Kilikia </a:t>
            </a:r>
            <a:r>
              <a:rPr lang="en-US" b="1" smtClean="0">
                <a:solidFill>
                  <a:srgbClr val="002060"/>
                </a:solidFill>
              </a:rPr>
              <a:t>(</a:t>
            </a:r>
            <a:r>
              <a:rPr lang="en-US" b="1">
                <a:solidFill>
                  <a:srgbClr val="002060"/>
                </a:solidFill>
              </a:rPr>
              <a:t>warga negara </a:t>
            </a:r>
            <a:r>
              <a:rPr lang="en-US" b="1" smtClean="0">
                <a:solidFill>
                  <a:srgbClr val="002060"/>
                </a:solidFill>
              </a:rPr>
              <a:t>Romawi; sekarang </a:t>
            </a:r>
            <a:r>
              <a:rPr lang="en-US" b="1">
                <a:solidFill>
                  <a:srgbClr val="002060"/>
                </a:solidFill>
              </a:rPr>
              <a:t>di Turki), dibesarkan di Yerusalem dan dididik dengan teliti di bawah pimpinan Gamaliel (Pendidikan Tinggi). </a:t>
            </a:r>
            <a:br>
              <a:rPr lang="en-US" b="1">
                <a:solidFill>
                  <a:srgbClr val="002060"/>
                </a:solidFill>
              </a:rPr>
            </a:br>
            <a:r>
              <a:rPr lang="en-US" sz="4000" b="1" smtClean="0">
                <a:solidFill>
                  <a:schemeClr val="bg1"/>
                </a:solidFill>
              </a:rPr>
              <a:t>Rabi Gamaliel adalah seorang </a:t>
            </a:r>
            <a:r>
              <a:rPr lang="en-US" sz="4000" b="1">
                <a:solidFill>
                  <a:schemeClr val="bg1"/>
                </a:solidFill>
              </a:rPr>
              <a:t>guru atau rabbi Yahudi kuno yang sangat </a:t>
            </a:r>
            <a:r>
              <a:rPr lang="en-US" sz="4000" b="1" smtClean="0">
                <a:solidFill>
                  <a:schemeClr val="bg1"/>
                </a:solidFill>
              </a:rPr>
              <a:t>terkenal dan </a:t>
            </a:r>
            <a:r>
              <a:rPr lang="en-US" sz="4000" b="1">
                <a:solidFill>
                  <a:schemeClr val="bg1"/>
                </a:solidFill>
              </a:rPr>
              <a:t>sangat </a:t>
            </a:r>
            <a:r>
              <a:rPr lang="en-US" sz="4000" b="1" smtClean="0">
                <a:solidFill>
                  <a:schemeClr val="bg1"/>
                </a:solidFill>
              </a:rPr>
              <a:t>dihormati di </a:t>
            </a:r>
            <a:r>
              <a:rPr lang="en-US" sz="4000" b="1">
                <a:solidFill>
                  <a:schemeClr val="bg1"/>
                </a:solidFill>
              </a:rPr>
              <a:t>antara tiga mazhab Yahudi, </a:t>
            </a:r>
            <a:r>
              <a:rPr lang="en-US" sz="4000" b="1" smtClean="0">
                <a:solidFill>
                  <a:schemeClr val="bg1"/>
                </a:solidFill>
              </a:rPr>
              <a:t>iaitu </a:t>
            </a:r>
            <a:r>
              <a:rPr lang="en-US" sz="4000" b="1">
                <a:solidFill>
                  <a:schemeClr val="bg1"/>
                </a:solidFill>
              </a:rPr>
              <a:t>Farisi, Saduki, dan Eseni. </a:t>
            </a:r>
          </a:p>
        </p:txBody>
      </p:sp>
    </p:spTree>
    <p:extLst>
      <p:ext uri="{BB962C8B-B14F-4D97-AF65-F5344CB8AC3E}">
        <p14:creationId xmlns:p14="http://schemas.microsoft.com/office/powerpoint/2010/main" val="3291464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b="1" smtClean="0">
                <a:solidFill>
                  <a:srgbClr val="002060"/>
                </a:solidFill>
              </a:rPr>
              <a:t>Dia adalah </a:t>
            </a:r>
            <a:r>
              <a:rPr lang="en-US" b="1">
                <a:solidFill>
                  <a:srgbClr val="002060"/>
                </a:solidFill>
              </a:rPr>
              <a:t>seorang Yahudi dari suku </a:t>
            </a:r>
            <a:r>
              <a:rPr lang="en-US" b="1" smtClean="0">
                <a:solidFill>
                  <a:srgbClr val="002060"/>
                </a:solidFill>
              </a:rPr>
              <a:t>Benyamin (Keturunan Bangsawan; raja Saul - 1 Samuel 9:1, nabi Yeremia – Yeremia 1:1, ratu Ester – Ester 2:5), </a:t>
            </a:r>
            <a:r>
              <a:rPr lang="en-US" b="1">
                <a:solidFill>
                  <a:srgbClr val="002060"/>
                </a:solidFill>
              </a:rPr>
              <a:t>yang berkebudayaan Yunani (</a:t>
            </a:r>
            <a:r>
              <a:rPr lang="en-US" b="1" smtClean="0">
                <a:solidFill>
                  <a:srgbClr val="002060"/>
                </a:solidFill>
              </a:rPr>
              <a:t>helenis / Tamadun tinggi) dan seorang anggota Sanhedrin </a:t>
            </a:r>
            <a:r>
              <a:rPr lang="en-US" b="1">
                <a:solidFill>
                  <a:srgbClr val="002060"/>
                </a:solidFill>
              </a:rPr>
              <a:t>(</a:t>
            </a:r>
            <a:r>
              <a:rPr lang="en-US" b="1" smtClean="0">
                <a:solidFill>
                  <a:srgbClr val="002060"/>
                </a:solidFill>
              </a:rPr>
              <a:t>KPR </a:t>
            </a:r>
            <a:r>
              <a:rPr lang="en-US" b="1">
                <a:solidFill>
                  <a:srgbClr val="002060"/>
                </a:solidFill>
              </a:rPr>
              <a:t>7:58; 24:10</a:t>
            </a:r>
            <a:r>
              <a:rPr lang="en-US" b="1" smtClean="0">
                <a:solidFill>
                  <a:srgbClr val="002060"/>
                </a:solidFill>
              </a:rPr>
              <a:t>) dan </a:t>
            </a:r>
            <a:r>
              <a:rPr lang="en-US" b="1">
                <a:solidFill>
                  <a:srgbClr val="002060"/>
                </a:solidFill>
              </a:rPr>
              <a:t>seorang Farisi menurut mazhab yang paling keras dalam agama </a:t>
            </a:r>
            <a:r>
              <a:rPr lang="en-US" b="1" smtClean="0">
                <a:solidFill>
                  <a:srgbClr val="002060"/>
                </a:solidFill>
              </a:rPr>
              <a:t>Yahudi (Suku yang terpilih Tuhan).</a:t>
            </a:r>
            <a:br>
              <a:rPr lang="en-US" b="1" smtClean="0">
                <a:solidFill>
                  <a:srgbClr val="002060"/>
                </a:solidFill>
              </a:rPr>
            </a:br>
            <a:r>
              <a:rPr lang="en-US" b="1" smtClean="0">
                <a:solidFill>
                  <a:srgbClr val="002060"/>
                </a:solidFill>
              </a:rPr>
              <a:t>Dia menjadi seorang rasul bagi Yesus Kristus.</a:t>
            </a:r>
            <a:endParaRPr lang="en-US" b="1">
              <a:solidFill>
                <a:srgbClr val="002060"/>
              </a:solidFill>
            </a:endParaRPr>
          </a:p>
        </p:txBody>
      </p:sp>
    </p:spTree>
    <p:extLst>
      <p:ext uri="{BB962C8B-B14F-4D97-AF65-F5344CB8AC3E}">
        <p14:creationId xmlns:p14="http://schemas.microsoft.com/office/powerpoint/2010/main" val="392099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Pertama</a:t>
            </a:r>
            <a:r>
              <a:rPr lang="en-US" sz="4800" b="1">
                <a:solidFill>
                  <a:srgbClr val="FF0000"/>
                </a:solidFill>
              </a:rPr>
              <a:t>:</a:t>
            </a:r>
            <a:r>
              <a:rPr lang="en-US" sz="4800" b="1">
                <a:solidFill>
                  <a:schemeClr val="bg1"/>
                </a:solidFill>
              </a:rPr>
              <a:t/>
            </a:r>
            <a:br>
              <a:rPr lang="en-US" sz="4800" b="1">
                <a:solidFill>
                  <a:schemeClr val="bg1"/>
                </a:solidFill>
              </a:rPr>
            </a:br>
            <a:r>
              <a:rPr lang="en-US" sz="3600" b="1">
                <a:solidFill>
                  <a:srgbClr val="002060"/>
                </a:solidFill>
              </a:rPr>
              <a:t>Dari Antiokhia</a:t>
            </a:r>
            <a:r>
              <a:rPr lang="en-US" sz="3600" b="1" smtClean="0">
                <a:solidFill>
                  <a:srgbClr val="002060"/>
                </a:solidFill>
              </a:rPr>
              <a:t>, Barnabas dan </a:t>
            </a:r>
            <a:r>
              <a:rPr lang="en-US" sz="3600" b="1">
                <a:solidFill>
                  <a:srgbClr val="002060"/>
                </a:solidFill>
              </a:rPr>
              <a:t>Paulus </a:t>
            </a:r>
            <a:r>
              <a:rPr lang="en-US" sz="3600" b="1" smtClean="0">
                <a:solidFill>
                  <a:srgbClr val="002060"/>
                </a:solidFill>
              </a:rPr>
              <a:t>Paulus berangkat </a:t>
            </a:r>
            <a:r>
              <a:rPr lang="en-US" sz="3600" b="1">
                <a:solidFill>
                  <a:srgbClr val="002060"/>
                </a:solidFill>
              </a:rPr>
              <a:t>ke </a:t>
            </a:r>
            <a:r>
              <a:rPr lang="en-US" sz="3600" b="1" smtClean="0">
                <a:solidFill>
                  <a:srgbClr val="002060"/>
                </a:solidFill>
              </a:rPr>
              <a:t>Daerah Aisa Kecil.  </a:t>
            </a:r>
            <a:r>
              <a:rPr lang="en-US" sz="3600" b="1">
                <a:solidFill>
                  <a:srgbClr val="002060"/>
                </a:solidFill>
              </a:rPr>
              <a:t/>
            </a:r>
            <a:br>
              <a:rPr lang="en-US" sz="3600" b="1">
                <a:solidFill>
                  <a:srgbClr val="002060"/>
                </a:solidFill>
              </a:rPr>
            </a:br>
            <a:r>
              <a:rPr lang="en-US" sz="3600" b="1">
                <a:solidFill>
                  <a:srgbClr val="002060"/>
                </a:solidFill>
              </a:rPr>
              <a:t>Mereka terus </a:t>
            </a:r>
            <a:r>
              <a:rPr lang="en-US" sz="3600" b="1" smtClean="0">
                <a:solidFill>
                  <a:srgbClr val="002060"/>
                </a:solidFill>
              </a:rPr>
              <a:t>melayani</a:t>
            </a:r>
            <a:br>
              <a:rPr lang="en-US" sz="3600" b="1" smtClean="0">
                <a:solidFill>
                  <a:srgbClr val="002060"/>
                </a:solidFill>
              </a:rPr>
            </a:br>
            <a:r>
              <a:rPr lang="en-US" sz="3600" b="1" smtClean="0">
                <a:solidFill>
                  <a:srgbClr val="002060"/>
                </a:solidFill>
              </a:rPr>
              <a:t>pulau Siprus dan </a:t>
            </a:r>
            <a:br>
              <a:rPr lang="en-US" sz="3600" b="1" smtClean="0">
                <a:solidFill>
                  <a:srgbClr val="002060"/>
                </a:solidFill>
              </a:rPr>
            </a:br>
            <a:r>
              <a:rPr lang="en-US" sz="3600" b="1" smtClean="0">
                <a:solidFill>
                  <a:srgbClr val="002060"/>
                </a:solidFill>
              </a:rPr>
              <a:t>beredar ke Perga di Pamfilia</a:t>
            </a:r>
            <a:br>
              <a:rPr lang="en-US" sz="3600" b="1" smtClean="0">
                <a:solidFill>
                  <a:srgbClr val="002060"/>
                </a:solidFill>
              </a:rPr>
            </a:br>
            <a:r>
              <a:rPr lang="en-US" sz="3600" b="1" smtClean="0">
                <a:solidFill>
                  <a:srgbClr val="002060"/>
                </a:solidFill>
              </a:rPr>
              <a:t>dan ke Antiokhia </a:t>
            </a:r>
            <a:r>
              <a:rPr lang="en-US" sz="3600" b="1">
                <a:solidFill>
                  <a:srgbClr val="002060"/>
                </a:solidFill>
              </a:rPr>
              <a:t>(yang di </a:t>
            </a:r>
            <a:r>
              <a:rPr lang="en-US" sz="3600" b="1" smtClean="0">
                <a:solidFill>
                  <a:srgbClr val="002060"/>
                </a:solidFill>
              </a:rPr>
              <a:t/>
            </a:r>
            <a:br>
              <a:rPr lang="en-US" sz="3600" b="1" smtClean="0">
                <a:solidFill>
                  <a:srgbClr val="002060"/>
                </a:solidFill>
              </a:rPr>
            </a:br>
            <a:r>
              <a:rPr lang="en-US" sz="3600" b="1" smtClean="0">
                <a:solidFill>
                  <a:srgbClr val="002060"/>
                </a:solidFill>
              </a:rPr>
              <a:t>daerah </a:t>
            </a:r>
            <a:r>
              <a:rPr lang="en-US" sz="3600" b="1">
                <a:solidFill>
                  <a:srgbClr val="002060"/>
                </a:solidFill>
              </a:rPr>
              <a:t>Pisidia), </a:t>
            </a:r>
            <a:r>
              <a:rPr lang="en-US" sz="3600" b="1" smtClean="0">
                <a:solidFill>
                  <a:srgbClr val="002060"/>
                </a:solidFill>
              </a:rPr>
              <a:t>ke Ikonium, </a:t>
            </a:r>
            <a:br>
              <a:rPr lang="en-US" sz="3600" b="1" smtClean="0">
                <a:solidFill>
                  <a:srgbClr val="002060"/>
                </a:solidFill>
              </a:rPr>
            </a:br>
            <a:r>
              <a:rPr lang="en-US" sz="3600" b="1" smtClean="0">
                <a:solidFill>
                  <a:srgbClr val="002060"/>
                </a:solidFill>
              </a:rPr>
              <a:t>Listra dan Derbe kembali ke</a:t>
            </a:r>
            <a:br>
              <a:rPr lang="en-US" sz="3600" b="1" smtClean="0">
                <a:solidFill>
                  <a:srgbClr val="002060"/>
                </a:solidFill>
              </a:rPr>
            </a:br>
            <a:r>
              <a:rPr lang="en-US" sz="3600" b="1" smtClean="0">
                <a:solidFill>
                  <a:srgbClr val="002060"/>
                </a:solidFill>
              </a:rPr>
              <a:t>Antiokhia di Siria</a:t>
            </a:r>
            <a:r>
              <a:rPr lang="da-DK" sz="3600" b="1" smtClean="0">
                <a:solidFill>
                  <a:srgbClr val="002060"/>
                </a:solidFill>
              </a:rPr>
              <a:t>. </a:t>
            </a:r>
            <a:br>
              <a:rPr lang="da-DK" sz="3600" b="1" smtClean="0">
                <a:solidFill>
                  <a:srgbClr val="002060"/>
                </a:solidFill>
              </a:rPr>
            </a:br>
            <a:r>
              <a:rPr lang="da-DK" sz="3600" b="1" smtClean="0">
                <a:solidFill>
                  <a:srgbClr val="002060"/>
                </a:solidFill>
              </a:rPr>
              <a:t>(KPR 13-14)</a:t>
            </a:r>
            <a:endParaRPr lang="en-US" sz="3600" b="1">
              <a:solidFill>
                <a:srgbClr val="002060"/>
              </a:solidFill>
            </a:endParaRPr>
          </a:p>
        </p:txBody>
      </p:sp>
      <p:pic>
        <p:nvPicPr>
          <p:cNvPr id="3" name="그림 2"/>
          <p:cNvPicPr>
            <a:picLocks noChangeAspect="1"/>
          </p:cNvPicPr>
          <p:nvPr/>
        </p:nvPicPr>
        <p:blipFill rotWithShape="1">
          <a:blip r:embed="rId3"/>
          <a:srcRect l="-32" b="8859"/>
          <a:stretch/>
        </p:blipFill>
        <p:spPr>
          <a:xfrm>
            <a:off x="5702300" y="2422289"/>
            <a:ext cx="6250351" cy="4271073"/>
          </a:xfrm>
          <a:prstGeom prst="rect">
            <a:avLst/>
          </a:prstGeom>
        </p:spPr>
      </p:pic>
      <p:sp>
        <p:nvSpPr>
          <p:cNvPr id="4" name="타원 3"/>
          <p:cNvSpPr/>
          <p:nvPr/>
        </p:nvSpPr>
        <p:spPr>
          <a:xfrm>
            <a:off x="5279366" y="1915065"/>
            <a:ext cx="4899804" cy="353683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0855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a:t>
            </a:r>
            <a:r>
              <a:rPr lang="en-US" sz="4800" b="1">
                <a:solidFill>
                  <a:srgbClr val="FF0000"/>
                </a:solidFill>
              </a:rPr>
              <a:t>kedua:</a:t>
            </a:r>
            <a:r>
              <a:rPr lang="en-US" sz="4800" b="1">
                <a:solidFill>
                  <a:schemeClr val="bg1"/>
                </a:solidFill>
              </a:rPr>
              <a:t/>
            </a:r>
            <a:br>
              <a:rPr lang="en-US" sz="4800" b="1">
                <a:solidFill>
                  <a:schemeClr val="bg1"/>
                </a:solidFill>
              </a:rPr>
            </a:br>
            <a:r>
              <a:rPr lang="en-US" b="1" smtClean="0">
                <a:solidFill>
                  <a:srgbClr val="002060"/>
                </a:solidFill>
              </a:rPr>
              <a:t>Paulus dengan Sila dan Timotius mengunjungi Gereja-gereja di kawasan Asia Kecil. </a:t>
            </a:r>
            <a:br>
              <a:rPr lang="en-US" b="1" smtClean="0">
                <a:solidFill>
                  <a:srgbClr val="002060"/>
                </a:solidFill>
              </a:rPr>
            </a:br>
            <a:r>
              <a:rPr lang="en-US" b="1" smtClean="0">
                <a:solidFill>
                  <a:srgbClr val="002060"/>
                </a:solidFill>
              </a:rPr>
              <a:t>Selepas itu Paulus dipanggal oleh orang-orang Makedonia di dalam penglihatan. </a:t>
            </a:r>
            <a:r>
              <a:rPr lang="en-US" b="1">
                <a:solidFill>
                  <a:srgbClr val="002060"/>
                </a:solidFill>
              </a:rPr>
              <a:t/>
            </a:r>
            <a:br>
              <a:rPr lang="en-US" b="1">
                <a:solidFill>
                  <a:srgbClr val="002060"/>
                </a:solidFill>
              </a:rPr>
            </a:br>
            <a:r>
              <a:rPr lang="en-US" b="1">
                <a:solidFill>
                  <a:srgbClr val="002060"/>
                </a:solidFill>
              </a:rPr>
              <a:t>Mereka </a:t>
            </a:r>
            <a:r>
              <a:rPr lang="en-US" b="1" smtClean="0">
                <a:solidFill>
                  <a:srgbClr val="002060"/>
                </a:solidFill>
              </a:rPr>
              <a:t>menyeberang dan menyampaikan </a:t>
            </a:r>
            <a:r>
              <a:rPr lang="en-US" b="1">
                <a:solidFill>
                  <a:srgbClr val="002060"/>
                </a:solidFill>
              </a:rPr>
              <a:t>Injil </a:t>
            </a:r>
            <a:r>
              <a:rPr lang="en-US" b="1" smtClean="0">
                <a:solidFill>
                  <a:srgbClr val="002060"/>
                </a:solidFill>
              </a:rPr>
              <a:t>di </a:t>
            </a:r>
            <a:r>
              <a:rPr lang="en-US" b="1">
                <a:solidFill>
                  <a:srgbClr val="FFFF00"/>
                </a:solidFill>
              </a:rPr>
              <a:t>Filipi</a:t>
            </a:r>
            <a:r>
              <a:rPr lang="en-US" b="1">
                <a:solidFill>
                  <a:srgbClr val="002060"/>
                </a:solidFill>
              </a:rPr>
              <a:t>, </a:t>
            </a:r>
            <a:r>
              <a:rPr lang="en-US" b="1" smtClean="0">
                <a:solidFill>
                  <a:srgbClr val="002060"/>
                </a:solidFill>
              </a:rPr>
              <a:t>Paulus </a:t>
            </a:r>
            <a:r>
              <a:rPr lang="en-US" b="1">
                <a:solidFill>
                  <a:srgbClr val="002060"/>
                </a:solidFill>
              </a:rPr>
              <a:t>beredar ke </a:t>
            </a:r>
            <a:r>
              <a:rPr lang="en-US" b="1">
                <a:solidFill>
                  <a:srgbClr val="FFFF00"/>
                </a:solidFill>
              </a:rPr>
              <a:t>Tesalonika </a:t>
            </a:r>
            <a:r>
              <a:rPr lang="en-US" b="1">
                <a:solidFill>
                  <a:srgbClr val="002060"/>
                </a:solidFill>
              </a:rPr>
              <a:t>dan Berea dan kawasan Athena </a:t>
            </a:r>
            <a:r>
              <a:rPr lang="en-US" b="1" smtClean="0">
                <a:solidFill>
                  <a:srgbClr val="002060"/>
                </a:solidFill>
              </a:rPr>
              <a:t>sampai </a:t>
            </a:r>
            <a:r>
              <a:rPr lang="en-US" b="1">
                <a:solidFill>
                  <a:srgbClr val="002060"/>
                </a:solidFill>
              </a:rPr>
              <a:t>ke </a:t>
            </a:r>
            <a:r>
              <a:rPr lang="en-US" b="1" smtClean="0">
                <a:solidFill>
                  <a:srgbClr val="FFFF00"/>
                </a:solidFill>
              </a:rPr>
              <a:t>kota Korintus </a:t>
            </a:r>
            <a:r>
              <a:rPr lang="en-US" b="1" smtClean="0">
                <a:solidFill>
                  <a:srgbClr val="002060"/>
                </a:solidFill>
              </a:rPr>
              <a:t>di daerah Makedonia. </a:t>
            </a:r>
            <a:endParaRPr lang="en-US" b="1">
              <a:solidFill>
                <a:srgbClr val="002060"/>
              </a:solidFill>
            </a:endParaRPr>
          </a:p>
        </p:txBody>
      </p:sp>
    </p:spTree>
    <p:extLst>
      <p:ext uri="{BB962C8B-B14F-4D97-AF65-F5344CB8AC3E}">
        <p14:creationId xmlns:p14="http://schemas.microsoft.com/office/powerpoint/2010/main" val="2956868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rgbClr val="002060"/>
                </a:solidFill>
              </a:rPr>
              <a:t>Sila dan </a:t>
            </a:r>
            <a:r>
              <a:rPr lang="en-US" b="1" smtClean="0">
                <a:solidFill>
                  <a:srgbClr val="002060"/>
                </a:solidFill>
              </a:rPr>
              <a:t>Timotius melayani ke kota-kota lain.</a:t>
            </a:r>
            <a:br>
              <a:rPr lang="en-US" b="1" smtClean="0">
                <a:solidFill>
                  <a:srgbClr val="002060"/>
                </a:solidFill>
              </a:rPr>
            </a:br>
            <a:r>
              <a:rPr lang="en-US" b="1" smtClean="0">
                <a:solidFill>
                  <a:srgbClr val="002060"/>
                </a:solidFill>
              </a:rPr>
              <a:t>Timotius singgah di kota Tesalonika yang mereka pernah layani.</a:t>
            </a:r>
            <a:br>
              <a:rPr lang="en-US" b="1" smtClean="0">
                <a:solidFill>
                  <a:srgbClr val="002060"/>
                </a:solidFill>
              </a:rPr>
            </a:br>
            <a:r>
              <a:rPr lang="en-US" b="1" smtClean="0">
                <a:solidFill>
                  <a:srgbClr val="002060"/>
                </a:solidFill>
              </a:rPr>
              <a:t>Selepas mereka pergi ke kota Korintus.</a:t>
            </a:r>
            <a:r>
              <a:rPr lang="en-US" b="1">
                <a:solidFill>
                  <a:srgbClr val="002060"/>
                </a:solidFill>
              </a:rPr>
              <a:t/>
            </a:r>
            <a:br>
              <a:rPr lang="en-US" b="1">
                <a:solidFill>
                  <a:srgbClr val="002060"/>
                </a:solidFill>
              </a:rPr>
            </a:br>
            <a:r>
              <a:rPr lang="en-US" b="1">
                <a:solidFill>
                  <a:srgbClr val="002060"/>
                </a:solidFill>
              </a:rPr>
              <a:t>Paulus menemui Priskila dan Akwila dan keluarga Titius Yustus dan </a:t>
            </a:r>
            <a:r>
              <a:rPr lang="en-US" b="1" smtClean="0">
                <a:solidFill>
                  <a:srgbClr val="002060"/>
                </a:solidFill>
              </a:rPr>
              <a:t>keluarga Krispus</a:t>
            </a:r>
            <a:r>
              <a:rPr lang="en-US" b="1">
                <a:solidFill>
                  <a:srgbClr val="002060"/>
                </a:solidFill>
              </a:rPr>
              <a:t>, ketua rumah ibadat </a:t>
            </a:r>
            <a:r>
              <a:rPr lang="en-US" b="1" smtClean="0">
                <a:solidFill>
                  <a:srgbClr val="002060"/>
                </a:solidFill>
              </a:rPr>
              <a:t>percaya </a:t>
            </a:r>
            <a:r>
              <a:rPr lang="en-US" b="1">
                <a:solidFill>
                  <a:srgbClr val="002060"/>
                </a:solidFill>
              </a:rPr>
              <a:t>kepada Tuhan Yesus di </a:t>
            </a:r>
            <a:r>
              <a:rPr lang="en-US" b="1" smtClean="0">
                <a:solidFill>
                  <a:srgbClr val="FFFF00"/>
                </a:solidFill>
              </a:rPr>
              <a:t>kota Korintus</a:t>
            </a:r>
            <a:r>
              <a:rPr lang="en-US" b="1" smtClean="0">
                <a:solidFill>
                  <a:srgbClr val="002060"/>
                </a:solidFill>
              </a:rPr>
              <a:t>. </a:t>
            </a:r>
            <a:br>
              <a:rPr lang="en-US" b="1" smtClean="0">
                <a:solidFill>
                  <a:srgbClr val="002060"/>
                </a:solidFill>
              </a:rPr>
            </a:br>
            <a:r>
              <a:rPr lang="fi-FI" b="1">
                <a:solidFill>
                  <a:srgbClr val="002060"/>
                </a:solidFill>
              </a:rPr>
              <a:t>Paulus </a:t>
            </a:r>
            <a:r>
              <a:rPr lang="fi-FI" b="1" smtClean="0">
                <a:solidFill>
                  <a:srgbClr val="002060"/>
                </a:solidFill>
              </a:rPr>
              <a:t>mengajar </a:t>
            </a:r>
            <a:r>
              <a:rPr lang="fi-FI" b="1">
                <a:solidFill>
                  <a:srgbClr val="002060"/>
                </a:solidFill>
              </a:rPr>
              <a:t>di </a:t>
            </a:r>
            <a:r>
              <a:rPr lang="fi-FI" b="1" smtClean="0">
                <a:solidFill>
                  <a:srgbClr val="FFFF00"/>
                </a:solidFill>
              </a:rPr>
              <a:t>kota Korintus </a:t>
            </a:r>
            <a:r>
              <a:rPr lang="fi-FI" b="1">
                <a:solidFill>
                  <a:srgbClr val="002060"/>
                </a:solidFill>
              </a:rPr>
              <a:t>selama setahun </a:t>
            </a:r>
            <a:r>
              <a:rPr lang="fi-FI" b="1" smtClean="0">
                <a:solidFill>
                  <a:srgbClr val="002060"/>
                </a:solidFill>
              </a:rPr>
              <a:t>setengah.</a:t>
            </a:r>
            <a:endParaRPr lang="en-US" b="1">
              <a:solidFill>
                <a:srgbClr val="002060"/>
              </a:solidFill>
            </a:endParaRPr>
          </a:p>
        </p:txBody>
      </p:sp>
    </p:spTree>
    <p:extLst>
      <p:ext uri="{BB962C8B-B14F-4D97-AF65-F5344CB8AC3E}">
        <p14:creationId xmlns:p14="http://schemas.microsoft.com/office/powerpoint/2010/main" val="2422612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Masalah-masalah terhadap jemaah Korintus :</a:t>
            </a:r>
            <a:r>
              <a:rPr lang="en-US" sz="4800" b="1">
                <a:solidFill>
                  <a:schemeClr val="bg1"/>
                </a:solidFill>
              </a:rPr>
              <a:t/>
            </a:r>
            <a:br>
              <a:rPr lang="en-US" sz="4800" b="1">
                <a:solidFill>
                  <a:schemeClr val="bg1"/>
                </a:solidFill>
              </a:rPr>
            </a:br>
            <a:r>
              <a:rPr lang="en-US" sz="4000" b="1" smtClean="0">
                <a:solidFill>
                  <a:schemeClr val="bg1"/>
                </a:solidFill>
              </a:rPr>
              <a:t>1) P</a:t>
            </a:r>
            <a:r>
              <a:rPr lang="en-US" sz="4000" b="1">
                <a:solidFill>
                  <a:schemeClr val="bg1"/>
                </a:solidFill>
              </a:rPr>
              <a:t>erpecahan antara jemaah</a:t>
            </a:r>
            <a:br>
              <a:rPr lang="en-US" sz="4000" b="1">
                <a:solidFill>
                  <a:schemeClr val="bg1"/>
                </a:solidFill>
              </a:rPr>
            </a:br>
            <a:r>
              <a:rPr lang="en-US" sz="4000" b="1">
                <a:solidFill>
                  <a:schemeClr val="bg1"/>
                </a:solidFill>
              </a:rPr>
              <a:t>2) </a:t>
            </a:r>
            <a:r>
              <a:rPr lang="en-US" sz="4000" b="1" smtClean="0">
                <a:solidFill>
                  <a:schemeClr val="bg1"/>
                </a:solidFill>
              </a:rPr>
              <a:t>Percabulan</a:t>
            </a:r>
            <a:br>
              <a:rPr lang="en-US" sz="4000" b="1" smtClean="0">
                <a:solidFill>
                  <a:schemeClr val="bg1"/>
                </a:solidFill>
              </a:rPr>
            </a:br>
            <a:r>
              <a:rPr lang="en-US" sz="4000" b="1" smtClean="0">
                <a:solidFill>
                  <a:schemeClr val="bg1"/>
                </a:solidFill>
              </a:rPr>
              <a:t>3) Pendakwaan</a:t>
            </a:r>
            <a:br>
              <a:rPr lang="en-US" sz="4000" b="1" smtClean="0">
                <a:solidFill>
                  <a:schemeClr val="bg1"/>
                </a:solidFill>
              </a:rPr>
            </a:br>
            <a:r>
              <a:rPr lang="en-US" sz="4000" b="1">
                <a:solidFill>
                  <a:schemeClr val="bg1"/>
                </a:solidFill>
              </a:rPr>
              <a:t>4</a:t>
            </a:r>
            <a:r>
              <a:rPr lang="en-US" sz="4000" b="1" smtClean="0">
                <a:solidFill>
                  <a:schemeClr val="bg1"/>
                </a:solidFill>
              </a:rPr>
              <a:t>) Perkahwinan</a:t>
            </a:r>
            <a:br>
              <a:rPr lang="en-US" sz="4000" b="1" smtClean="0">
                <a:solidFill>
                  <a:schemeClr val="bg1"/>
                </a:solidFill>
              </a:rPr>
            </a:br>
            <a:r>
              <a:rPr lang="en-US" sz="4000" b="1" smtClean="0">
                <a:solidFill>
                  <a:schemeClr val="bg1"/>
                </a:solidFill>
              </a:rPr>
              <a:t>5) Daging Persembahan Berhala</a:t>
            </a:r>
            <a:r>
              <a:rPr lang="en-US" sz="4000" b="1">
                <a:solidFill>
                  <a:schemeClr val="bg1"/>
                </a:solidFill>
              </a:rPr>
              <a:t/>
            </a:r>
            <a:br>
              <a:rPr lang="en-US" sz="4000" b="1">
                <a:solidFill>
                  <a:schemeClr val="bg1"/>
                </a:solidFill>
              </a:rPr>
            </a:br>
            <a:r>
              <a:rPr lang="en-US" sz="4000" b="1" smtClean="0">
                <a:solidFill>
                  <a:schemeClr val="bg1"/>
                </a:solidFill>
              </a:rPr>
              <a:t>6) Perjamuan Kudus</a:t>
            </a:r>
            <a:r>
              <a:rPr lang="en-US" sz="4000" b="1">
                <a:solidFill>
                  <a:schemeClr val="bg1"/>
                </a:solidFill>
              </a:rPr>
              <a:t/>
            </a:r>
            <a:br>
              <a:rPr lang="en-US" sz="4000" b="1">
                <a:solidFill>
                  <a:schemeClr val="bg1"/>
                </a:solidFill>
              </a:rPr>
            </a:br>
            <a:r>
              <a:rPr lang="en-US" sz="4000" b="1" smtClean="0">
                <a:solidFill>
                  <a:schemeClr val="bg1"/>
                </a:solidFill>
              </a:rPr>
              <a:t>7) Ibadah Umum</a:t>
            </a:r>
            <a:br>
              <a:rPr lang="en-US" sz="4000" b="1" smtClean="0">
                <a:solidFill>
                  <a:schemeClr val="bg1"/>
                </a:solidFill>
              </a:rPr>
            </a:br>
            <a:r>
              <a:rPr lang="en-US" sz="4000" b="1" smtClean="0">
                <a:solidFill>
                  <a:schemeClr val="bg1"/>
                </a:solidFill>
              </a:rPr>
              <a:t>8) Karunia-karunia Roh</a:t>
            </a:r>
            <a:br>
              <a:rPr lang="en-US" sz="4000" b="1" smtClean="0">
                <a:solidFill>
                  <a:schemeClr val="bg1"/>
                </a:solidFill>
              </a:rPr>
            </a:br>
            <a:r>
              <a:rPr lang="en-US" sz="4000" b="1" smtClean="0">
                <a:solidFill>
                  <a:schemeClr val="bg1"/>
                </a:solidFill>
              </a:rPr>
              <a:t>9) Doktirn</a:t>
            </a:r>
            <a:endParaRPr lang="en-US" sz="4000" b="1">
              <a:solidFill>
                <a:srgbClr val="002060"/>
              </a:solidFill>
            </a:endParaRPr>
          </a:p>
        </p:txBody>
      </p:sp>
    </p:spTree>
    <p:extLst>
      <p:ext uri="{BB962C8B-B14F-4D97-AF65-F5344CB8AC3E}">
        <p14:creationId xmlns:p14="http://schemas.microsoft.com/office/powerpoint/2010/main" val="2035194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2 </a:t>
            </a:r>
            <a:r>
              <a:rPr lang="en-US" sz="5333" b="1" err="1">
                <a:solidFill>
                  <a:srgbClr val="00B0F0"/>
                </a:solidFill>
              </a:rPr>
              <a:t>Korintus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Setelah </a:t>
            </a:r>
            <a:r>
              <a:rPr lang="en-US" sz="4800" b="1" err="1">
                <a:solidFill>
                  <a:schemeClr val="bg1"/>
                </a:solidFill>
              </a:rPr>
              <a:t>surat</a:t>
            </a:r>
            <a:r>
              <a:rPr lang="en-US" sz="4800" b="1">
                <a:solidFill>
                  <a:schemeClr val="bg1"/>
                </a:solidFill>
              </a:rPr>
              <a:t> </a:t>
            </a:r>
            <a:r>
              <a:rPr lang="en-US" sz="4800" b="1" smtClean="0">
                <a:solidFill>
                  <a:schemeClr val="bg1"/>
                </a:solidFill>
              </a:rPr>
              <a:t>Korintus yang pertama oleh Paulus</a:t>
            </a:r>
            <a:r>
              <a:rPr lang="en-US" sz="4800" b="1">
                <a:solidFill>
                  <a:schemeClr val="bg1"/>
                </a:solidFill>
              </a:rPr>
              <a:t>, </a:t>
            </a:r>
            <a:r>
              <a:rPr lang="en-US" sz="4800" b="1" smtClean="0">
                <a:solidFill>
                  <a:schemeClr val="bg1"/>
                </a:solidFill>
              </a:rPr>
              <a:t>jemaah </a:t>
            </a:r>
            <a:r>
              <a:rPr lang="en-US" sz="4800" b="1">
                <a:solidFill>
                  <a:schemeClr val="bg1"/>
                </a:solidFill>
              </a:rPr>
              <a:t>di </a:t>
            </a:r>
            <a:r>
              <a:rPr lang="en-US" sz="4800" b="1" err="1">
                <a:solidFill>
                  <a:schemeClr val="bg1"/>
                </a:solidFill>
              </a:rPr>
              <a:t>Korintus</a:t>
            </a:r>
            <a:r>
              <a:rPr lang="en-US" sz="4800" b="1">
                <a:solidFill>
                  <a:schemeClr val="bg1"/>
                </a:solidFill>
              </a:rPr>
              <a:t> </a:t>
            </a:r>
            <a:r>
              <a:rPr lang="en-US" sz="4800" b="1" err="1">
                <a:solidFill>
                  <a:schemeClr val="bg1"/>
                </a:solidFill>
              </a:rPr>
              <a:t>diganggu</a:t>
            </a:r>
            <a:r>
              <a:rPr lang="en-US" sz="4800" b="1">
                <a:solidFill>
                  <a:schemeClr val="bg1"/>
                </a:solidFill>
              </a:rPr>
              <a:t> oleh guru-guru </a:t>
            </a:r>
            <a:r>
              <a:rPr lang="en-US" sz="4800" b="1" err="1">
                <a:solidFill>
                  <a:schemeClr val="bg1"/>
                </a:solidFill>
              </a:rPr>
              <a:t>palsu</a:t>
            </a:r>
            <a:r>
              <a:rPr lang="en-US" sz="4800" b="1">
                <a:solidFill>
                  <a:schemeClr val="bg1"/>
                </a:solidFill>
              </a:rPr>
              <a:t> yang menentang Paulus.</a:t>
            </a:r>
            <a:br>
              <a:rPr lang="en-US" sz="4800" b="1">
                <a:solidFill>
                  <a:schemeClr val="bg1"/>
                </a:solidFill>
              </a:rPr>
            </a:br>
            <a:r>
              <a:rPr lang="en-US" sz="4800" b="1">
                <a:solidFill>
                  <a:schemeClr val="bg1"/>
                </a:solidFill>
              </a:rPr>
              <a:t>Surat 2 </a:t>
            </a:r>
            <a:r>
              <a:rPr lang="en-US" sz="4800" b="1" err="1">
                <a:solidFill>
                  <a:schemeClr val="bg1"/>
                </a:solidFill>
              </a:rPr>
              <a:t>Korintus</a:t>
            </a:r>
            <a:r>
              <a:rPr lang="en-US" sz="4800" b="1">
                <a:solidFill>
                  <a:schemeClr val="bg1"/>
                </a:solidFill>
              </a:rPr>
              <a:t> ada </a:t>
            </a:r>
            <a:r>
              <a:rPr lang="en-US" sz="4800" b="1" err="1">
                <a:solidFill>
                  <a:schemeClr val="bg1"/>
                </a:solidFill>
              </a:rPr>
              <a:t>ucapan</a:t>
            </a:r>
            <a:r>
              <a:rPr lang="en-US" sz="4800" b="1">
                <a:solidFill>
                  <a:schemeClr val="bg1"/>
                </a:solidFill>
              </a:rPr>
              <a:t> </a:t>
            </a:r>
            <a:r>
              <a:rPr lang="en-US" sz="4800" b="1" err="1">
                <a:solidFill>
                  <a:schemeClr val="bg1"/>
                </a:solidFill>
              </a:rPr>
              <a:t>terima</a:t>
            </a:r>
            <a:r>
              <a:rPr lang="en-US" sz="4800" b="1">
                <a:solidFill>
                  <a:schemeClr val="bg1"/>
                </a:solidFill>
              </a:rPr>
              <a:t> kasih kepada </a:t>
            </a:r>
            <a:r>
              <a:rPr lang="en-US" sz="4800" b="1" smtClean="0">
                <a:solidFill>
                  <a:schemeClr val="bg1"/>
                </a:solidFill>
              </a:rPr>
              <a:t>kebanyakan </a:t>
            </a:r>
            <a:r>
              <a:rPr lang="en-US" sz="4800" b="1">
                <a:solidFill>
                  <a:schemeClr val="bg1"/>
                </a:solidFill>
              </a:rPr>
              <a:t>orang yang </a:t>
            </a:r>
            <a:r>
              <a:rPr lang="en-US" sz="4800" b="1" smtClean="0">
                <a:solidFill>
                  <a:schemeClr val="bg1"/>
                </a:solidFill>
              </a:rPr>
              <a:t>bertaubat, </a:t>
            </a:r>
            <a:r>
              <a:rPr lang="en-US" sz="4800" b="1" err="1">
                <a:solidFill>
                  <a:schemeClr val="bg1"/>
                </a:solidFill>
              </a:rPr>
              <a:t>pemohonan</a:t>
            </a:r>
            <a:r>
              <a:rPr lang="en-US" sz="4800" b="1">
                <a:solidFill>
                  <a:schemeClr val="bg1"/>
                </a:solidFill>
              </a:rPr>
              <a:t> kepada </a:t>
            </a:r>
            <a:r>
              <a:rPr lang="en-US" sz="4800" b="1" smtClean="0">
                <a:solidFill>
                  <a:schemeClr val="bg1"/>
                </a:solidFill>
              </a:rPr>
              <a:t>orang </a:t>
            </a:r>
            <a:r>
              <a:rPr lang="en-US" sz="4800" b="1">
                <a:solidFill>
                  <a:schemeClr val="bg1"/>
                </a:solidFill>
              </a:rPr>
              <a:t>yang </a:t>
            </a:r>
            <a:r>
              <a:rPr lang="en-US" sz="4800" b="1" smtClean="0">
                <a:solidFill>
                  <a:schemeClr val="bg1"/>
                </a:solidFill>
              </a:rPr>
              <a:t>menolak rasul Paulus untuk </a:t>
            </a:r>
            <a:r>
              <a:rPr lang="en-US" sz="4800" b="1" err="1">
                <a:solidFill>
                  <a:schemeClr val="bg1"/>
                </a:solidFill>
              </a:rPr>
              <a:t>menerima</a:t>
            </a:r>
            <a:r>
              <a:rPr lang="en-US" sz="4800" b="1">
                <a:solidFill>
                  <a:schemeClr val="bg1"/>
                </a:solidFill>
              </a:rPr>
              <a:t> </a:t>
            </a:r>
            <a:r>
              <a:rPr lang="en-US" sz="4800" b="1" smtClean="0">
                <a:solidFill>
                  <a:schemeClr val="bg1"/>
                </a:solidFill>
              </a:rPr>
              <a:t>kewibawaan</a:t>
            </a:r>
            <a:endParaRPr lang="en-US" sz="4800" b="1">
              <a:solidFill>
                <a:schemeClr val="bg1"/>
              </a:solidFill>
            </a:endParaRPr>
          </a:p>
        </p:txBody>
      </p:sp>
    </p:spTree>
    <p:extLst>
      <p:ext uri="{BB962C8B-B14F-4D97-AF65-F5344CB8AC3E}">
        <p14:creationId xmlns:p14="http://schemas.microsoft.com/office/powerpoint/2010/main" val="1217570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pemimpinnya, dan </a:t>
            </a:r>
            <a:r>
              <a:rPr lang="en-US" sz="4800" b="1" smtClean="0">
                <a:solidFill>
                  <a:schemeClr val="bg1"/>
                </a:solidFill>
              </a:rPr>
              <a:t>dia juga mengutus </a:t>
            </a:r>
            <a:r>
              <a:rPr lang="en-US" sz="4800" b="1">
                <a:solidFill>
                  <a:schemeClr val="bg1"/>
                </a:solidFill>
              </a:rPr>
              <a:t>Titus dan </a:t>
            </a:r>
            <a:r>
              <a:rPr lang="en-US" sz="4800" b="1" err="1">
                <a:solidFill>
                  <a:schemeClr val="bg1"/>
                </a:solidFill>
              </a:rPr>
              <a:t>saudara</a:t>
            </a:r>
            <a:r>
              <a:rPr lang="en-US" sz="4800" b="1">
                <a:solidFill>
                  <a:schemeClr val="bg1"/>
                </a:solidFill>
              </a:rPr>
              <a:t> yang lain </a:t>
            </a:r>
            <a:r>
              <a:rPr lang="en-US" sz="4800" b="1" err="1">
                <a:solidFill>
                  <a:schemeClr val="bg1"/>
                </a:solidFill>
              </a:rPr>
              <a:t>kembali</a:t>
            </a:r>
            <a:r>
              <a:rPr lang="en-US" sz="4800" b="1">
                <a:solidFill>
                  <a:schemeClr val="bg1"/>
                </a:solidFill>
              </a:rPr>
              <a:t> ke </a:t>
            </a:r>
            <a:r>
              <a:rPr lang="en-US" sz="4800" b="1" err="1">
                <a:solidFill>
                  <a:schemeClr val="bg1"/>
                </a:solidFill>
              </a:rPr>
              <a:t>Korintus</a:t>
            </a:r>
            <a:r>
              <a:rPr lang="en-US" sz="4800" b="1">
                <a:solidFill>
                  <a:schemeClr val="bg1"/>
                </a:solidFill>
              </a:rPr>
              <a:t> untuk </a:t>
            </a:r>
            <a:r>
              <a:rPr lang="en-US" sz="4800" b="1" err="1">
                <a:solidFill>
                  <a:schemeClr val="bg1"/>
                </a:solidFill>
              </a:rPr>
              <a:t>menghantarkan</a:t>
            </a:r>
            <a:r>
              <a:rPr lang="en-US" sz="4800" b="1">
                <a:solidFill>
                  <a:schemeClr val="bg1"/>
                </a:solidFill>
              </a:rPr>
              <a:t> </a:t>
            </a:r>
            <a:r>
              <a:rPr lang="en-US" sz="4800" b="1" err="1">
                <a:solidFill>
                  <a:schemeClr val="bg1"/>
                </a:solidFill>
              </a:rPr>
              <a:t>surat</a:t>
            </a:r>
            <a:r>
              <a:rPr lang="en-US" sz="4800" b="1">
                <a:solidFill>
                  <a:schemeClr val="bg1"/>
                </a:solidFill>
              </a:rPr>
              <a:t> itu. </a:t>
            </a:r>
            <a:br>
              <a:rPr lang="en-US" sz="4800" b="1">
                <a:solidFill>
                  <a:schemeClr val="bg1"/>
                </a:solidFill>
              </a:rPr>
            </a:br>
            <a:r>
              <a:rPr lang="en-US" sz="4800" b="1" smtClean="0">
                <a:solidFill>
                  <a:schemeClr val="bg1"/>
                </a:solidFill>
              </a:rPr>
              <a:t>Teolog-teolog Perjanjian Baru menganggap bahawa rasul </a:t>
            </a:r>
            <a:r>
              <a:rPr lang="en-US" sz="4800" b="1">
                <a:solidFill>
                  <a:schemeClr val="bg1"/>
                </a:solidFill>
              </a:rPr>
              <a:t>Paulus </a:t>
            </a:r>
            <a:r>
              <a:rPr lang="en-US" sz="4800" b="1" smtClean="0">
                <a:solidFill>
                  <a:schemeClr val="bg1"/>
                </a:solidFill>
              </a:rPr>
              <a:t>menulis </a:t>
            </a:r>
            <a:r>
              <a:rPr lang="en-US" sz="4800" b="1" err="1">
                <a:solidFill>
                  <a:schemeClr val="bg1"/>
                </a:solidFill>
              </a:rPr>
              <a:t>surat</a:t>
            </a:r>
            <a:r>
              <a:rPr lang="en-US" sz="4800" b="1">
                <a:solidFill>
                  <a:schemeClr val="bg1"/>
                </a:solidFill>
              </a:rPr>
              <a:t> 2 </a:t>
            </a:r>
            <a:r>
              <a:rPr lang="en-US" sz="4800" b="1" err="1">
                <a:solidFill>
                  <a:schemeClr val="bg1"/>
                </a:solidFill>
              </a:rPr>
              <a:t>Korintus</a:t>
            </a:r>
            <a:r>
              <a:rPr lang="en-US" sz="4800" b="1">
                <a:solidFill>
                  <a:schemeClr val="bg1"/>
                </a:solidFill>
              </a:rPr>
              <a:t> di </a:t>
            </a:r>
            <a:r>
              <a:rPr lang="en-US" sz="4800" b="1" err="1">
                <a:solidFill>
                  <a:schemeClr val="bg1"/>
                </a:solidFill>
              </a:rPr>
              <a:t>kota</a:t>
            </a:r>
            <a:r>
              <a:rPr lang="en-US" sz="4800" b="1">
                <a:solidFill>
                  <a:schemeClr val="bg1"/>
                </a:solidFill>
              </a:rPr>
              <a:t> </a:t>
            </a:r>
            <a:r>
              <a:rPr lang="en-US" sz="4800" b="1" err="1">
                <a:solidFill>
                  <a:schemeClr val="bg1"/>
                </a:solidFill>
              </a:rPr>
              <a:t>Filipi</a:t>
            </a:r>
            <a:r>
              <a:rPr lang="en-US" sz="4800" b="1">
                <a:solidFill>
                  <a:schemeClr val="bg1"/>
                </a:solidFill>
              </a:rPr>
              <a:t> di wilayah Makedonia semasa dia </a:t>
            </a:r>
            <a:r>
              <a:rPr lang="en-US" sz="4800" b="1" err="1">
                <a:solidFill>
                  <a:schemeClr val="bg1"/>
                </a:solidFill>
              </a:rPr>
              <a:t>melanyani</a:t>
            </a:r>
            <a:r>
              <a:rPr lang="en-US" sz="4800" b="1">
                <a:solidFill>
                  <a:schemeClr val="bg1"/>
                </a:solidFill>
              </a:rPr>
              <a:t> </a:t>
            </a:r>
            <a:r>
              <a:rPr lang="en-US" sz="4800" b="1" smtClean="0">
                <a:solidFill>
                  <a:schemeClr val="bg1"/>
                </a:solidFill>
              </a:rPr>
              <a:t>Perjalanan Pelayanan Misi </a:t>
            </a:r>
            <a:r>
              <a:rPr lang="en-US" sz="4800" b="1">
                <a:solidFill>
                  <a:schemeClr val="bg1"/>
                </a:solidFill>
              </a:rPr>
              <a:t>yang ke-</a:t>
            </a:r>
            <a:r>
              <a:rPr lang="en-US" sz="4800" b="1" err="1">
                <a:solidFill>
                  <a:schemeClr val="bg1"/>
                </a:solidFill>
              </a:rPr>
              <a:t>tiga</a:t>
            </a:r>
            <a:r>
              <a:rPr lang="en-US" sz="4800" b="1">
                <a:solidFill>
                  <a:schemeClr val="bg1"/>
                </a:solidFill>
              </a:rPr>
              <a:t>.</a:t>
            </a:r>
          </a:p>
        </p:txBody>
      </p:sp>
    </p:spTree>
    <p:extLst>
      <p:ext uri="{BB962C8B-B14F-4D97-AF65-F5344CB8AC3E}">
        <p14:creationId xmlns:p14="http://schemas.microsoft.com/office/powerpoint/2010/main" val="3280733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Tema 2 Korintus utamanya adalah pembelaan kewibawaan kerasulan Paulus.</a:t>
            </a:r>
            <a:br>
              <a:rPr lang="fi-FI" sz="4800" b="1">
                <a:solidFill>
                  <a:schemeClr val="bg1"/>
                </a:solidFill>
              </a:rPr>
            </a:br>
            <a:r>
              <a:rPr lang="fi-FI" sz="4800" b="1">
                <a:solidFill>
                  <a:schemeClr val="bg1"/>
                </a:solidFill>
              </a:rPr>
              <a:t>Paulus menekankan tindakannya, wataknya, dan panggilannya sebagai </a:t>
            </a:r>
            <a:r>
              <a:rPr lang="fi-FI" sz="4800" b="1" smtClean="0">
                <a:solidFill>
                  <a:schemeClr val="bg1"/>
                </a:solidFill>
              </a:rPr>
              <a:t>rasul bagi </a:t>
            </a:r>
            <a:r>
              <a:rPr lang="fi-FI" sz="4800" b="1">
                <a:solidFill>
                  <a:schemeClr val="bg1"/>
                </a:solidFill>
              </a:rPr>
              <a:t>Yesus </a:t>
            </a:r>
            <a:r>
              <a:rPr lang="fi-FI" sz="4800" b="1" smtClean="0">
                <a:solidFill>
                  <a:schemeClr val="bg1"/>
                </a:solidFill>
              </a:rPr>
              <a:t>Kristus (Perjanjian Baru) </a:t>
            </a:r>
            <a:r>
              <a:rPr lang="fi-FI" sz="4800" b="1">
                <a:solidFill>
                  <a:schemeClr val="bg1"/>
                </a:solidFill>
              </a:rPr>
              <a:t>dan juga Kesatuan antara orang Yahudi dan bukan Yahudi </a:t>
            </a:r>
            <a:r>
              <a:rPr lang="fi-FI" sz="4800" b="1" smtClean="0">
                <a:solidFill>
                  <a:schemeClr val="bg1"/>
                </a:solidFill>
              </a:rPr>
              <a:t>dalam </a:t>
            </a:r>
            <a:r>
              <a:rPr lang="fi-FI" sz="4800" b="1">
                <a:solidFill>
                  <a:schemeClr val="bg1"/>
                </a:solidFill>
              </a:rPr>
              <a:t>kemurahan hati </a:t>
            </a:r>
            <a:r>
              <a:rPr lang="fi-FI" sz="4800" b="1" smtClean="0">
                <a:solidFill>
                  <a:schemeClr val="bg1"/>
                </a:solidFill>
              </a:rPr>
              <a:t>(pelayan-pelayan dari Perjanjian baru) melalui </a:t>
            </a:r>
            <a:r>
              <a:rPr lang="fi-FI" sz="4800" b="1">
                <a:solidFill>
                  <a:schemeClr val="bg1"/>
                </a:solidFill>
              </a:rPr>
              <a:t>Surat ini.</a:t>
            </a:r>
            <a:endParaRPr lang="en-US" sz="4800" b="1">
              <a:solidFill>
                <a:schemeClr val="bg1"/>
              </a:solidFill>
            </a:endParaRPr>
          </a:p>
        </p:txBody>
      </p:sp>
    </p:spTree>
    <p:extLst>
      <p:ext uri="{BB962C8B-B14F-4D97-AF65-F5344CB8AC3E}">
        <p14:creationId xmlns:p14="http://schemas.microsoft.com/office/powerpoint/2010/main" val="9252127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Ayat-ayat utamanya adalah 4: 5-6 (Yesus menjadi Kristus dan hamba-hamba Pelayan-Pelayan Paulus bagi </a:t>
            </a:r>
            <a:r>
              <a:rPr lang="fi-FI" sz="4800" b="1" smtClean="0">
                <a:solidFill>
                  <a:schemeClr val="bg1"/>
                </a:solidFill>
              </a:rPr>
              <a:t>jemaah), </a:t>
            </a:r>
            <a:r>
              <a:rPr lang="fi-FI" sz="4800" b="1">
                <a:solidFill>
                  <a:schemeClr val="bg1"/>
                </a:solidFill>
              </a:rPr>
              <a:t/>
            </a:r>
            <a:br>
              <a:rPr lang="fi-FI" sz="4800" b="1">
                <a:solidFill>
                  <a:schemeClr val="bg1"/>
                </a:solidFill>
              </a:rPr>
            </a:br>
            <a:r>
              <a:rPr lang="fi-FI" sz="4800" b="1">
                <a:solidFill>
                  <a:schemeClr val="bg1"/>
                </a:solidFill>
              </a:rPr>
              <a:t>5: 17-19 (Ciptaan baharu dalam Kristus, </a:t>
            </a:r>
            <a:r>
              <a:rPr lang="fi-FI" sz="4800" b="1" smtClean="0">
                <a:solidFill>
                  <a:schemeClr val="bg1"/>
                </a:solidFill>
              </a:rPr>
              <a:t>pelayanan kami untuk </a:t>
            </a:r>
            <a:r>
              <a:rPr lang="fi-FI" sz="4800" b="1">
                <a:solidFill>
                  <a:schemeClr val="bg1"/>
                </a:solidFill>
              </a:rPr>
              <a:t>pendamaian).</a:t>
            </a:r>
            <a:br>
              <a:rPr lang="fi-FI" sz="4800" b="1">
                <a:solidFill>
                  <a:schemeClr val="bg1"/>
                </a:solidFill>
              </a:rPr>
            </a:br>
            <a:r>
              <a:rPr lang="fi-FI" sz="4800" b="1">
                <a:solidFill>
                  <a:schemeClr val="bg1"/>
                </a:solidFill>
              </a:rPr>
              <a:t>Fasal intinya adalah Fasal 8-9 (Kemurahan Hati).</a:t>
            </a:r>
            <a:endParaRPr lang="en-US" sz="4800" b="1">
              <a:solidFill>
                <a:schemeClr val="bg1"/>
              </a:solidFill>
            </a:endParaRPr>
          </a:p>
        </p:txBody>
      </p:sp>
    </p:spTree>
    <p:extLst>
      <p:ext uri="{BB962C8B-B14F-4D97-AF65-F5344CB8AC3E}">
        <p14:creationId xmlns:p14="http://schemas.microsoft.com/office/powerpoint/2010/main" val="1127553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smtClean="0">
                <a:solidFill>
                  <a:srgbClr val="FFFF00"/>
                </a:solidFill>
              </a:rPr>
              <a:t>2 </a:t>
            </a:r>
            <a:r>
              <a:rPr lang="en-US" sz="5333" b="1" err="1" smtClean="0">
                <a:solidFill>
                  <a:srgbClr val="FFFF00"/>
                </a:solidFill>
              </a:rPr>
              <a:t>Korintus</a:t>
            </a:r>
            <a:r>
              <a:rPr lang="en-US" sz="5333" b="1">
                <a:solidFill>
                  <a:srgbClr val="FF0000"/>
                </a:solidFill>
              </a:rPr>
              <a:t/>
            </a:r>
            <a:br>
              <a:rPr lang="en-US" sz="5333" b="1">
                <a:solidFill>
                  <a:srgbClr val="FF0000"/>
                </a:solidFill>
              </a:rPr>
            </a:br>
            <a:r>
              <a:rPr lang="en-US" sz="5333" b="1" smtClean="0">
                <a:solidFill>
                  <a:srgbClr val="FF0000"/>
                </a:solidFill>
              </a:rPr>
              <a:t/>
            </a:r>
            <a:br>
              <a:rPr lang="en-US" sz="5333" b="1" smtClean="0">
                <a:solidFill>
                  <a:srgbClr val="FF0000"/>
                </a:solidFill>
              </a:rPr>
            </a:br>
            <a:r>
              <a:rPr lang="en-US" b="1" smtClean="0">
                <a:solidFill>
                  <a:schemeClr val="bg1"/>
                </a:solidFill>
              </a:rPr>
              <a:t>1-7  : </a:t>
            </a:r>
            <a:r>
              <a:rPr lang="en-US" b="1" err="1" smtClean="0">
                <a:solidFill>
                  <a:schemeClr val="bg1"/>
                </a:solidFill>
              </a:rPr>
              <a:t>Pembelaan</a:t>
            </a:r>
            <a:r>
              <a:rPr lang="en-US" b="1" smtClean="0">
                <a:solidFill>
                  <a:schemeClr val="bg1"/>
                </a:solidFill>
              </a:rPr>
              <a:t> Paulus (</a:t>
            </a:r>
            <a:r>
              <a:rPr lang="en-US" b="1" err="1" smtClean="0">
                <a:solidFill>
                  <a:schemeClr val="bg1"/>
                </a:solidFill>
              </a:rPr>
              <a:t>Rencana</a:t>
            </a:r>
            <a:r>
              <a:rPr lang="en-US" b="1" smtClean="0">
                <a:solidFill>
                  <a:schemeClr val="bg1"/>
                </a:solidFill>
              </a:rPr>
              <a:t>, </a:t>
            </a:r>
            <a:r>
              <a:rPr lang="en-US" b="1" err="1" smtClean="0">
                <a:solidFill>
                  <a:schemeClr val="bg1"/>
                </a:solidFill>
              </a:rPr>
              <a:t>Teguran</a:t>
            </a:r>
            <a:r>
              <a:rPr lang="en-US" b="1" smtClean="0">
                <a:solidFill>
                  <a:schemeClr val="bg1"/>
                </a:solidFill>
              </a:rPr>
              <a:t>, Pelayanan)</a:t>
            </a:r>
            <a:br>
              <a:rPr lang="en-US" b="1" smtClean="0">
                <a:solidFill>
                  <a:schemeClr val="bg1"/>
                </a:solidFill>
              </a:rPr>
            </a:br>
            <a:r>
              <a:rPr lang="en-US" b="1">
                <a:solidFill>
                  <a:schemeClr val="bg1"/>
                </a:solidFill>
              </a:rPr>
              <a:t/>
            </a:r>
            <a:br>
              <a:rPr lang="en-US" b="1">
                <a:solidFill>
                  <a:schemeClr val="bg1"/>
                </a:solidFill>
              </a:rPr>
            </a:br>
            <a:r>
              <a:rPr lang="en-US" b="1" smtClean="0">
                <a:solidFill>
                  <a:schemeClr val="bg1"/>
                </a:solidFill>
              </a:rPr>
              <a:t>8-9  : Persiapan </a:t>
            </a:r>
            <a:r>
              <a:rPr lang="en-US" b="1" err="1" smtClean="0">
                <a:solidFill>
                  <a:schemeClr val="bg1"/>
                </a:solidFill>
              </a:rPr>
              <a:t>Persembahan</a:t>
            </a:r>
            <a:r>
              <a:rPr lang="en-US" b="1" smtClean="0">
                <a:solidFill>
                  <a:schemeClr val="bg1"/>
                </a:solidFill>
              </a:rPr>
              <a:t> Wang</a:t>
            </a:r>
            <a:br>
              <a:rPr lang="en-US" b="1" smtClean="0">
                <a:solidFill>
                  <a:schemeClr val="bg1"/>
                </a:solidFill>
              </a:rPr>
            </a:br>
            <a:r>
              <a:rPr lang="en-US" b="1" smtClean="0">
                <a:solidFill>
                  <a:schemeClr val="bg1"/>
                </a:solidFill>
              </a:rPr>
              <a:t/>
            </a:r>
            <a:br>
              <a:rPr lang="en-US" b="1" smtClean="0">
                <a:solidFill>
                  <a:schemeClr val="bg1"/>
                </a:solidFill>
              </a:rPr>
            </a:br>
            <a:r>
              <a:rPr lang="en-US" b="1" smtClean="0">
                <a:solidFill>
                  <a:schemeClr val="bg1"/>
                </a:solidFill>
              </a:rPr>
              <a:t>10-13 </a:t>
            </a:r>
            <a:r>
              <a:rPr lang="en-US" b="1">
                <a:solidFill>
                  <a:schemeClr val="bg1"/>
                </a:solidFill>
              </a:rPr>
              <a:t>: </a:t>
            </a:r>
            <a:r>
              <a:rPr lang="en-US" b="1" err="1" smtClean="0">
                <a:solidFill>
                  <a:schemeClr val="bg1"/>
                </a:solidFill>
              </a:rPr>
              <a:t>Nasihat</a:t>
            </a:r>
            <a:r>
              <a:rPr lang="en-US" b="1" smtClean="0">
                <a:solidFill>
                  <a:schemeClr val="bg1"/>
                </a:solidFill>
              </a:rPr>
              <a:t> Paulus (</a:t>
            </a:r>
            <a:r>
              <a:rPr lang="en-US" b="1" err="1" smtClean="0">
                <a:solidFill>
                  <a:schemeClr val="bg1"/>
                </a:solidFill>
              </a:rPr>
              <a:t>Kerasulan</a:t>
            </a:r>
            <a:r>
              <a:rPr lang="en-US" b="1" smtClean="0">
                <a:solidFill>
                  <a:schemeClr val="bg1"/>
                </a:solidFill>
              </a:rPr>
              <a:t>, </a:t>
            </a:r>
            <a:r>
              <a:rPr lang="en-US" b="1" err="1" smtClean="0">
                <a:solidFill>
                  <a:schemeClr val="bg1"/>
                </a:solidFill>
              </a:rPr>
              <a:t>Kegembiraan</a:t>
            </a:r>
            <a:r>
              <a:rPr lang="en-US" b="1" smtClean="0">
                <a:solidFill>
                  <a:schemeClr val="bg1"/>
                </a:solidFill>
              </a:rPr>
              <a:t>, </a:t>
            </a:r>
            <a:r>
              <a:rPr lang="en-US" b="1" err="1" smtClean="0">
                <a:solidFill>
                  <a:schemeClr val="bg1"/>
                </a:solidFill>
              </a:rPr>
              <a:t>Tugas</a:t>
            </a:r>
            <a:r>
              <a:rPr lang="en-US" b="1" smtClean="0">
                <a:solidFill>
                  <a:schemeClr val="bg1"/>
                </a:solidFill>
              </a:rPr>
              <a:t>)</a:t>
            </a:r>
            <a:endParaRPr lang="en-US" b="1">
              <a:solidFill>
                <a:schemeClr val="bg1"/>
              </a:solidFill>
            </a:endParaRPr>
          </a:p>
        </p:txBody>
      </p:sp>
      <p:sp>
        <p:nvSpPr>
          <p:cNvPr id="9" name="직사각형 8"/>
          <p:cNvSpPr/>
          <p:nvPr/>
        </p:nvSpPr>
        <p:spPr>
          <a:xfrm>
            <a:off x="5061838" y="3244334"/>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6221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Korintus</a:t>
            </a:r>
            <a:r>
              <a:rPr lang="en-US" sz="5333" b="1">
                <a:solidFill>
                  <a:srgbClr val="FF0000"/>
                </a:solidFill>
              </a:rPr>
              <a:t/>
            </a:r>
            <a:br>
              <a:rPr lang="en-US" sz="5333" b="1">
                <a:solidFill>
                  <a:srgbClr val="FF0000"/>
                </a:solidFill>
              </a:rPr>
            </a:br>
            <a:r>
              <a:rPr lang="en-US" sz="4267" b="1">
                <a:solidFill>
                  <a:schemeClr val="bg1"/>
                </a:solidFill>
              </a:rPr>
              <a:t>Salam dan </a:t>
            </a:r>
            <a:r>
              <a:rPr lang="en-US" sz="4267" b="1" err="1">
                <a:solidFill>
                  <a:schemeClr val="bg1"/>
                </a:solidFill>
              </a:rPr>
              <a:t>doa</a:t>
            </a:r>
            <a:r>
              <a:rPr lang="en-US" sz="4267" b="1">
                <a:solidFill>
                  <a:schemeClr val="bg1"/>
                </a:solidFill>
              </a:rPr>
              <a:t> </a:t>
            </a: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(1:1-11)</a:t>
            </a:r>
            <a:br>
              <a:rPr lang="en-US" sz="4267" b="1">
                <a:solidFill>
                  <a:schemeClr val="bg1"/>
                </a:solidFill>
              </a:rPr>
            </a:br>
            <a:r>
              <a:rPr lang="en-US" sz="4267" b="1">
                <a:solidFill>
                  <a:schemeClr val="bg1"/>
                </a:solidFill>
              </a:rPr>
              <a:t>Paulus </a:t>
            </a:r>
            <a:r>
              <a:rPr lang="en-US" sz="4267" b="1" err="1">
                <a:solidFill>
                  <a:schemeClr val="bg1"/>
                </a:solidFill>
              </a:rPr>
              <a:t>ingin</a:t>
            </a:r>
            <a:r>
              <a:rPr lang="en-US" sz="4267" b="1">
                <a:solidFill>
                  <a:schemeClr val="bg1"/>
                </a:solidFill>
              </a:rPr>
              <a:t> </a:t>
            </a:r>
            <a:r>
              <a:rPr lang="en-US" sz="4267" b="1" err="1">
                <a:solidFill>
                  <a:schemeClr val="bg1"/>
                </a:solidFill>
              </a:rPr>
              <a:t>berdamai</a:t>
            </a:r>
            <a:r>
              <a:rPr lang="en-US" sz="4267" b="1">
                <a:solidFill>
                  <a:schemeClr val="bg1"/>
                </a:solidFill>
              </a:rPr>
              <a:t> dengan para </a:t>
            </a:r>
            <a:r>
              <a:rPr lang="en-US" sz="4267" b="1" err="1">
                <a:solidFill>
                  <a:schemeClr val="bg1"/>
                </a:solidFill>
              </a:rPr>
              <a:t>penantangnya</a:t>
            </a:r>
            <a:r>
              <a:rPr lang="en-US" sz="4267" b="1">
                <a:solidFill>
                  <a:schemeClr val="bg1"/>
                </a:solidFill>
              </a:rPr>
              <a:t> (1:12-6:13; 7:2-16). </a:t>
            </a:r>
            <a:br>
              <a:rPr lang="en-US" sz="4267" b="1">
                <a:solidFill>
                  <a:schemeClr val="bg1"/>
                </a:solidFill>
              </a:rPr>
            </a:br>
            <a:r>
              <a:rPr lang="en-US" sz="4267" b="1">
                <a:solidFill>
                  <a:schemeClr val="bg1"/>
                </a:solidFill>
              </a:rPr>
              <a:t>Sebuah </a:t>
            </a:r>
            <a:r>
              <a:rPr lang="en-US" sz="4267" b="1" smtClean="0">
                <a:solidFill>
                  <a:schemeClr val="bg1"/>
                </a:solidFill>
              </a:rPr>
              <a:t>balasan tentang </a:t>
            </a:r>
            <a:r>
              <a:rPr lang="en-US" sz="4267" b="1" err="1">
                <a:solidFill>
                  <a:schemeClr val="bg1"/>
                </a:solidFill>
              </a:rPr>
              <a:t>surat</a:t>
            </a:r>
            <a:r>
              <a:rPr lang="en-US" sz="4267" b="1">
                <a:solidFill>
                  <a:schemeClr val="bg1"/>
                </a:solidFill>
              </a:rPr>
              <a:t> lainnya (6:14- 7:1)</a:t>
            </a:r>
            <a:br>
              <a:rPr lang="en-US" sz="4267" b="1">
                <a:solidFill>
                  <a:schemeClr val="bg1"/>
                </a:solidFill>
              </a:rPr>
            </a:br>
            <a:r>
              <a:rPr lang="en-US" sz="4267" b="1" err="1">
                <a:solidFill>
                  <a:schemeClr val="bg1"/>
                </a:solidFill>
              </a:rPr>
              <a:t>Dorongan</a:t>
            </a:r>
            <a:r>
              <a:rPr lang="en-US" sz="4267" b="1">
                <a:solidFill>
                  <a:schemeClr val="bg1"/>
                </a:solidFill>
              </a:rPr>
              <a:t> </a:t>
            </a:r>
            <a:r>
              <a:rPr lang="en-US" sz="4267" b="1" err="1">
                <a:solidFill>
                  <a:schemeClr val="bg1"/>
                </a:solidFill>
              </a:rPr>
              <a:t>supaya</a:t>
            </a:r>
            <a:r>
              <a:rPr lang="en-US" sz="4267" b="1">
                <a:solidFill>
                  <a:schemeClr val="bg1"/>
                </a:solidFill>
              </a:rPr>
              <a:t> memberi dengan </a:t>
            </a:r>
            <a:r>
              <a:rPr lang="en-US" sz="4267" b="1" err="1">
                <a:solidFill>
                  <a:schemeClr val="bg1"/>
                </a:solidFill>
              </a:rPr>
              <a:t>sukacita</a:t>
            </a:r>
            <a:r>
              <a:rPr lang="en-US" sz="4267" b="1">
                <a:solidFill>
                  <a:schemeClr val="bg1"/>
                </a:solidFill>
              </a:rPr>
              <a:t> (8:1-9:15)</a:t>
            </a:r>
            <a:br>
              <a:rPr lang="en-US" sz="4267" b="1">
                <a:solidFill>
                  <a:schemeClr val="bg1"/>
                </a:solidFill>
              </a:rPr>
            </a:br>
            <a:r>
              <a:rPr lang="en-US" sz="4267" b="1" err="1">
                <a:solidFill>
                  <a:schemeClr val="bg1"/>
                </a:solidFill>
              </a:rPr>
              <a:t>Pembelaan</a:t>
            </a:r>
            <a:r>
              <a:rPr lang="en-US" sz="4267" b="1">
                <a:solidFill>
                  <a:schemeClr val="bg1"/>
                </a:solidFill>
              </a:rPr>
              <a:t> diri Paulus (10:1-12:21)</a:t>
            </a:r>
            <a:br>
              <a:rPr lang="en-US" sz="4267" b="1">
                <a:solidFill>
                  <a:schemeClr val="bg1"/>
                </a:solidFill>
              </a:rPr>
            </a:br>
            <a:r>
              <a:rPr lang="en-US" sz="4267" b="1" err="1">
                <a:solidFill>
                  <a:schemeClr val="bg1"/>
                </a:solidFill>
              </a:rPr>
              <a:t>Peringatan</a:t>
            </a:r>
            <a:r>
              <a:rPr lang="en-US" sz="4267" b="1">
                <a:solidFill>
                  <a:schemeClr val="bg1"/>
                </a:solidFill>
              </a:rPr>
              <a:t> dan </a:t>
            </a:r>
            <a:r>
              <a:rPr lang="en-US" sz="4267" b="1" err="1">
                <a:solidFill>
                  <a:schemeClr val="bg1"/>
                </a:solidFill>
              </a:rPr>
              <a:t>salam</a:t>
            </a:r>
            <a:r>
              <a:rPr lang="en-US" sz="4267" b="1">
                <a:solidFill>
                  <a:schemeClr val="bg1"/>
                </a:solidFill>
              </a:rPr>
              <a:t> (13:1-13).</a:t>
            </a:r>
          </a:p>
        </p:txBody>
      </p:sp>
    </p:spTree>
    <p:extLst>
      <p:ext uri="{BB962C8B-B14F-4D97-AF65-F5344CB8AC3E}">
        <p14:creationId xmlns:p14="http://schemas.microsoft.com/office/powerpoint/2010/main" val="2456589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Pertama</a:t>
            </a:r>
            <a:r>
              <a:rPr lang="en-US" sz="4800" b="1">
                <a:solidFill>
                  <a:srgbClr val="FF0000"/>
                </a:solidFill>
              </a:rPr>
              <a:t>:</a:t>
            </a:r>
            <a:r>
              <a:rPr lang="en-US" sz="4800" b="1">
                <a:solidFill>
                  <a:schemeClr val="bg1"/>
                </a:solidFill>
              </a:rPr>
              <a:t/>
            </a:r>
            <a:br>
              <a:rPr lang="en-US" sz="4800" b="1">
                <a:solidFill>
                  <a:schemeClr val="bg1"/>
                </a:solidFill>
              </a:rPr>
            </a:br>
            <a:r>
              <a:rPr lang="en-US" sz="3600" b="1">
                <a:solidFill>
                  <a:srgbClr val="002060"/>
                </a:solidFill>
              </a:rPr>
              <a:t>Dari Antiokhia</a:t>
            </a:r>
            <a:r>
              <a:rPr lang="en-US" sz="3600" b="1" smtClean="0">
                <a:solidFill>
                  <a:srgbClr val="002060"/>
                </a:solidFill>
              </a:rPr>
              <a:t>, Barnabas dan </a:t>
            </a:r>
            <a:r>
              <a:rPr lang="en-US" sz="3600" b="1">
                <a:solidFill>
                  <a:srgbClr val="002060"/>
                </a:solidFill>
              </a:rPr>
              <a:t>Paulus </a:t>
            </a:r>
            <a:r>
              <a:rPr lang="en-US" sz="3600" b="1" smtClean="0">
                <a:solidFill>
                  <a:srgbClr val="002060"/>
                </a:solidFill>
              </a:rPr>
              <a:t>Paulus berangkat </a:t>
            </a:r>
            <a:r>
              <a:rPr lang="en-US" sz="3600" b="1">
                <a:solidFill>
                  <a:srgbClr val="002060"/>
                </a:solidFill>
              </a:rPr>
              <a:t>ke </a:t>
            </a:r>
            <a:r>
              <a:rPr lang="en-US" sz="3600" b="1" smtClean="0">
                <a:solidFill>
                  <a:srgbClr val="002060"/>
                </a:solidFill>
              </a:rPr>
              <a:t>Daerah Aisa Kecil.  </a:t>
            </a:r>
            <a:r>
              <a:rPr lang="en-US" sz="3600" b="1">
                <a:solidFill>
                  <a:srgbClr val="002060"/>
                </a:solidFill>
              </a:rPr>
              <a:t/>
            </a:r>
            <a:br>
              <a:rPr lang="en-US" sz="3600" b="1">
                <a:solidFill>
                  <a:srgbClr val="002060"/>
                </a:solidFill>
              </a:rPr>
            </a:br>
            <a:r>
              <a:rPr lang="en-US" sz="3600" b="1">
                <a:solidFill>
                  <a:srgbClr val="002060"/>
                </a:solidFill>
              </a:rPr>
              <a:t>Mereka terus </a:t>
            </a:r>
            <a:r>
              <a:rPr lang="en-US" sz="3600" b="1" smtClean="0">
                <a:solidFill>
                  <a:srgbClr val="002060"/>
                </a:solidFill>
              </a:rPr>
              <a:t>melayani</a:t>
            </a:r>
            <a:br>
              <a:rPr lang="en-US" sz="3600" b="1" smtClean="0">
                <a:solidFill>
                  <a:srgbClr val="002060"/>
                </a:solidFill>
              </a:rPr>
            </a:br>
            <a:r>
              <a:rPr lang="en-US" sz="3600" b="1" smtClean="0">
                <a:solidFill>
                  <a:srgbClr val="002060"/>
                </a:solidFill>
              </a:rPr>
              <a:t>pulau Siprus dan </a:t>
            </a:r>
            <a:br>
              <a:rPr lang="en-US" sz="3600" b="1" smtClean="0">
                <a:solidFill>
                  <a:srgbClr val="002060"/>
                </a:solidFill>
              </a:rPr>
            </a:br>
            <a:r>
              <a:rPr lang="en-US" sz="3600" b="1" smtClean="0">
                <a:solidFill>
                  <a:srgbClr val="002060"/>
                </a:solidFill>
              </a:rPr>
              <a:t>beredar ke Perga di Pamfilia</a:t>
            </a:r>
            <a:br>
              <a:rPr lang="en-US" sz="3600" b="1" smtClean="0">
                <a:solidFill>
                  <a:srgbClr val="002060"/>
                </a:solidFill>
              </a:rPr>
            </a:br>
            <a:r>
              <a:rPr lang="en-US" sz="3600" b="1" smtClean="0">
                <a:solidFill>
                  <a:srgbClr val="002060"/>
                </a:solidFill>
              </a:rPr>
              <a:t>dan ke Antiokhia </a:t>
            </a:r>
            <a:r>
              <a:rPr lang="en-US" sz="3600" b="1">
                <a:solidFill>
                  <a:srgbClr val="002060"/>
                </a:solidFill>
              </a:rPr>
              <a:t>(yang di </a:t>
            </a:r>
            <a:r>
              <a:rPr lang="en-US" sz="3600" b="1" smtClean="0">
                <a:solidFill>
                  <a:srgbClr val="002060"/>
                </a:solidFill>
              </a:rPr>
              <a:t/>
            </a:r>
            <a:br>
              <a:rPr lang="en-US" sz="3600" b="1" smtClean="0">
                <a:solidFill>
                  <a:srgbClr val="002060"/>
                </a:solidFill>
              </a:rPr>
            </a:br>
            <a:r>
              <a:rPr lang="en-US" sz="3600" b="1" smtClean="0">
                <a:solidFill>
                  <a:srgbClr val="002060"/>
                </a:solidFill>
              </a:rPr>
              <a:t>daerah </a:t>
            </a:r>
            <a:r>
              <a:rPr lang="en-US" sz="3600" b="1">
                <a:solidFill>
                  <a:srgbClr val="002060"/>
                </a:solidFill>
              </a:rPr>
              <a:t>Pisidia), </a:t>
            </a:r>
            <a:r>
              <a:rPr lang="en-US" sz="3600" b="1" smtClean="0">
                <a:solidFill>
                  <a:srgbClr val="002060"/>
                </a:solidFill>
              </a:rPr>
              <a:t>ke Ikonium, </a:t>
            </a:r>
            <a:br>
              <a:rPr lang="en-US" sz="3600" b="1" smtClean="0">
                <a:solidFill>
                  <a:srgbClr val="002060"/>
                </a:solidFill>
              </a:rPr>
            </a:br>
            <a:r>
              <a:rPr lang="en-US" sz="3600" b="1" smtClean="0">
                <a:solidFill>
                  <a:srgbClr val="002060"/>
                </a:solidFill>
              </a:rPr>
              <a:t>Listra dan Derbe kembali ke</a:t>
            </a:r>
            <a:br>
              <a:rPr lang="en-US" sz="3600" b="1" smtClean="0">
                <a:solidFill>
                  <a:srgbClr val="002060"/>
                </a:solidFill>
              </a:rPr>
            </a:br>
            <a:r>
              <a:rPr lang="en-US" sz="3600" b="1" smtClean="0">
                <a:solidFill>
                  <a:srgbClr val="002060"/>
                </a:solidFill>
              </a:rPr>
              <a:t>Antiokhia di Siria</a:t>
            </a:r>
            <a:r>
              <a:rPr lang="da-DK" sz="3600" b="1" smtClean="0">
                <a:solidFill>
                  <a:srgbClr val="002060"/>
                </a:solidFill>
              </a:rPr>
              <a:t>. </a:t>
            </a:r>
            <a:br>
              <a:rPr lang="da-DK" sz="3600" b="1" smtClean="0">
                <a:solidFill>
                  <a:srgbClr val="002060"/>
                </a:solidFill>
              </a:rPr>
            </a:br>
            <a:r>
              <a:rPr lang="da-DK" sz="3600" b="1" smtClean="0">
                <a:solidFill>
                  <a:srgbClr val="002060"/>
                </a:solidFill>
              </a:rPr>
              <a:t>(KPR 13-14)</a:t>
            </a:r>
            <a:endParaRPr lang="en-US" sz="3600" b="1">
              <a:solidFill>
                <a:srgbClr val="002060"/>
              </a:solidFill>
            </a:endParaRPr>
          </a:p>
        </p:txBody>
      </p:sp>
      <p:pic>
        <p:nvPicPr>
          <p:cNvPr id="3" name="그림 2"/>
          <p:cNvPicPr>
            <a:picLocks noChangeAspect="1"/>
          </p:cNvPicPr>
          <p:nvPr/>
        </p:nvPicPr>
        <p:blipFill rotWithShape="1">
          <a:blip r:embed="rId3"/>
          <a:srcRect l="-32" b="8859"/>
          <a:stretch/>
        </p:blipFill>
        <p:spPr>
          <a:xfrm>
            <a:off x="5702300" y="2015703"/>
            <a:ext cx="6250351" cy="4271073"/>
          </a:xfrm>
          <a:prstGeom prst="rect">
            <a:avLst/>
          </a:prstGeom>
        </p:spPr>
      </p:pic>
      <p:sp>
        <p:nvSpPr>
          <p:cNvPr id="4" name="타원 3"/>
          <p:cNvSpPr/>
          <p:nvPr/>
        </p:nvSpPr>
        <p:spPr>
          <a:xfrm>
            <a:off x="4502989" y="586597"/>
            <a:ext cx="5796951" cy="427870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42197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Galatia:</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Rasul Paulus menulis surat Galatia kepada jemaah di kawasan Asia Kecil.</a:t>
            </a:r>
            <a:br>
              <a:rPr lang="en-US" sz="4800" b="1" smtClean="0">
                <a:solidFill>
                  <a:schemeClr val="bg1"/>
                </a:solidFill>
              </a:rPr>
            </a:br>
            <a:r>
              <a:rPr lang="en-US" sz="4800" b="1" smtClean="0">
                <a:solidFill>
                  <a:schemeClr val="bg1"/>
                </a:solidFill>
              </a:rPr>
              <a:t>Semasa perjalanan Pelayanan Misi yang Pertama, Paulus dan Barnabas pernah melayani di kawasan Galatia Selatan iaitu </a:t>
            </a:r>
            <a:r>
              <a:rPr lang="en-US" altLang="ko-KR" sz="4800" b="1" smtClean="0">
                <a:solidFill>
                  <a:schemeClr val="bg1"/>
                </a:solidFill>
              </a:rPr>
              <a:t>Antiokhia di Pisidia, Ikonium, Listra, dan Derbe (KPR 13-14).</a:t>
            </a:r>
            <a:endParaRPr lang="en-US" sz="4800" b="1">
              <a:solidFill>
                <a:schemeClr val="bg1"/>
              </a:solidFill>
            </a:endParaRPr>
          </a:p>
        </p:txBody>
      </p:sp>
    </p:spTree>
    <p:extLst>
      <p:ext uri="{BB962C8B-B14F-4D97-AF65-F5344CB8AC3E}">
        <p14:creationId xmlns:p14="http://schemas.microsoft.com/office/powerpoint/2010/main" val="1830341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chemeClr val="bg1"/>
                </a:solidFill>
              </a:rPr>
              <a:t>Sebab jemaah kawasan Asia Kecil kerilu dengan ajaran guru palsu orang Yahudi (Diaspora orang Yahudi).</a:t>
            </a:r>
            <a:br>
              <a:rPr lang="en-US" sz="4800" b="1" smtClean="0">
                <a:solidFill>
                  <a:schemeClr val="bg1"/>
                </a:solidFill>
              </a:rPr>
            </a:br>
            <a:r>
              <a:rPr lang="en-US" sz="4800" b="1" smtClean="0">
                <a:solidFill>
                  <a:schemeClr val="bg1"/>
                </a:solidFill>
              </a:rPr>
              <a:t>Paulus </a:t>
            </a:r>
            <a:r>
              <a:rPr lang="en-US" sz="4800" b="1" err="1">
                <a:solidFill>
                  <a:schemeClr val="bg1"/>
                </a:solidFill>
              </a:rPr>
              <a:t>memulakan</a:t>
            </a:r>
            <a:r>
              <a:rPr lang="en-US" sz="4800" b="1">
                <a:solidFill>
                  <a:schemeClr val="bg1"/>
                </a:solidFill>
              </a:rPr>
              <a:t> </a:t>
            </a:r>
            <a:r>
              <a:rPr lang="en-US" sz="4800" b="1" err="1">
                <a:solidFill>
                  <a:schemeClr val="bg1"/>
                </a:solidFill>
              </a:rPr>
              <a:t>surat</a:t>
            </a:r>
            <a:r>
              <a:rPr lang="en-US" sz="4800" b="1">
                <a:solidFill>
                  <a:schemeClr val="bg1"/>
                </a:solidFill>
              </a:rPr>
              <a:t> Galatia ini dengan menyatakan </a:t>
            </a:r>
            <a:r>
              <a:rPr lang="en-US" sz="4800" b="1" err="1">
                <a:solidFill>
                  <a:schemeClr val="bg1"/>
                </a:solidFill>
              </a:rPr>
              <a:t>kelayakannya</a:t>
            </a:r>
            <a:r>
              <a:rPr lang="en-US" sz="4800" b="1">
                <a:solidFill>
                  <a:schemeClr val="bg1"/>
                </a:solidFill>
              </a:rPr>
              <a:t> sebagai </a:t>
            </a:r>
            <a:r>
              <a:rPr lang="en-US" sz="4800" b="1" smtClean="0">
                <a:solidFill>
                  <a:schemeClr val="bg1"/>
                </a:solidFill>
              </a:rPr>
              <a:t>seorang rasul </a:t>
            </a:r>
            <a:r>
              <a:rPr lang="en-US" sz="4800" b="1">
                <a:solidFill>
                  <a:schemeClr val="bg1"/>
                </a:solidFill>
              </a:rPr>
              <a:t>dengan </a:t>
            </a:r>
            <a:r>
              <a:rPr lang="en-US" sz="4800" b="1" smtClean="0">
                <a:solidFill>
                  <a:schemeClr val="bg1"/>
                </a:solidFill>
              </a:rPr>
              <a:t>tanda-tanda (</a:t>
            </a:r>
            <a:r>
              <a:rPr lang="el-GR" sz="4800" b="1" smtClean="0">
                <a:solidFill>
                  <a:schemeClr val="bg1"/>
                </a:solidFill>
              </a:rPr>
              <a:t>στίγματα</a:t>
            </a:r>
            <a:r>
              <a:rPr lang="en-US" sz="4800" b="1" smtClean="0">
                <a:solidFill>
                  <a:schemeClr val="bg1"/>
                </a:solidFill>
              </a:rPr>
              <a:t>; bekas luka) milik Tuhan Yesus (6:17).</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3045602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menekankan bahawa Berkat datang dari Tuhan melaui iman, bukan bukan melalui hukum taurat Tuhan.</a:t>
            </a:r>
            <a:br>
              <a:rPr lang="en-US" sz="4800" b="1">
                <a:solidFill>
                  <a:schemeClr val="bg1"/>
                </a:solidFill>
              </a:rPr>
            </a:br>
            <a:r>
              <a:rPr lang="en-US" sz="4800" b="1">
                <a:solidFill>
                  <a:schemeClr val="bg1"/>
                </a:solidFill>
              </a:rPr>
              <a:t>Hukum Tuhan </a:t>
            </a:r>
            <a:r>
              <a:rPr lang="en-US" sz="4800" b="1" err="1">
                <a:solidFill>
                  <a:schemeClr val="bg1"/>
                </a:solidFill>
              </a:rPr>
              <a:t>menghakimi</a:t>
            </a:r>
            <a:r>
              <a:rPr lang="en-US" sz="4800" b="1">
                <a:solidFill>
                  <a:schemeClr val="bg1"/>
                </a:solidFill>
              </a:rPr>
              <a:t> manusia sebagai </a:t>
            </a:r>
            <a:r>
              <a:rPr lang="en-US" sz="4800" b="1" err="1">
                <a:solidFill>
                  <a:schemeClr val="bg1"/>
                </a:solidFill>
              </a:rPr>
              <a:t>pendosa</a:t>
            </a:r>
            <a:r>
              <a:rPr lang="en-US" sz="4800" b="1">
                <a:solidFill>
                  <a:schemeClr val="bg1"/>
                </a:solidFill>
              </a:rPr>
              <a:t> dan </a:t>
            </a:r>
            <a:r>
              <a:rPr lang="en-US" sz="4800" b="1" err="1">
                <a:solidFill>
                  <a:schemeClr val="bg1"/>
                </a:solidFill>
              </a:rPr>
              <a:t>memenjarakannya</a:t>
            </a:r>
            <a:r>
              <a:rPr lang="en-US" sz="4800" b="1">
                <a:solidFill>
                  <a:schemeClr val="bg1"/>
                </a:solidFill>
              </a:rPr>
              <a:t>.</a:t>
            </a:r>
          </a:p>
        </p:txBody>
      </p:sp>
    </p:spTree>
    <p:extLst>
      <p:ext uri="{BB962C8B-B14F-4D97-AF65-F5344CB8AC3E}">
        <p14:creationId xmlns:p14="http://schemas.microsoft.com/office/powerpoint/2010/main" val="12728336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Sebab</a:t>
            </a:r>
            <a:r>
              <a:rPr lang="en-US" sz="4800" b="1">
                <a:solidFill>
                  <a:schemeClr val="bg1"/>
                </a:solidFill>
              </a:rPr>
              <a:t> Paulus </a:t>
            </a:r>
            <a:r>
              <a:rPr lang="en-US" sz="4800" b="1" err="1">
                <a:solidFill>
                  <a:schemeClr val="bg1"/>
                </a:solidFill>
              </a:rPr>
              <a:t>mendengar</a:t>
            </a:r>
            <a:r>
              <a:rPr lang="en-US" sz="4800" b="1">
                <a:solidFill>
                  <a:schemeClr val="bg1"/>
                </a:solidFill>
              </a:rPr>
              <a:t> </a:t>
            </a:r>
            <a:r>
              <a:rPr lang="en-US" sz="4800" b="1" err="1">
                <a:solidFill>
                  <a:schemeClr val="bg1"/>
                </a:solidFill>
              </a:rPr>
              <a:t>berita</a:t>
            </a:r>
            <a:r>
              <a:rPr lang="en-US" sz="4800" b="1">
                <a:solidFill>
                  <a:schemeClr val="bg1"/>
                </a:solidFill>
              </a:rPr>
              <a:t> bahawa beberapa </a:t>
            </a:r>
            <a:r>
              <a:rPr lang="en-US" sz="4800" b="1" smtClean="0">
                <a:solidFill>
                  <a:schemeClr val="bg1"/>
                </a:solidFill>
              </a:rPr>
              <a:t>jemaah </a:t>
            </a:r>
            <a:r>
              <a:rPr lang="en-US" sz="4800" b="1">
                <a:solidFill>
                  <a:schemeClr val="bg1"/>
                </a:solidFill>
              </a:rPr>
              <a:t>di Galatia </a:t>
            </a:r>
            <a:r>
              <a:rPr lang="en-US" sz="4800" b="1" err="1">
                <a:solidFill>
                  <a:schemeClr val="bg1"/>
                </a:solidFill>
              </a:rPr>
              <a:t>tiba-tiba</a:t>
            </a:r>
            <a:r>
              <a:rPr lang="en-US" sz="4800" b="1">
                <a:solidFill>
                  <a:schemeClr val="bg1"/>
                </a:solidFill>
              </a:rPr>
              <a:t> </a:t>
            </a:r>
            <a:r>
              <a:rPr lang="en-US" sz="4800" b="1" err="1">
                <a:solidFill>
                  <a:schemeClr val="bg1"/>
                </a:solidFill>
              </a:rPr>
              <a:t>beralih</a:t>
            </a:r>
            <a:r>
              <a:rPr lang="en-US" sz="4800" b="1">
                <a:solidFill>
                  <a:schemeClr val="bg1"/>
                </a:solidFill>
              </a:rPr>
              <a:t> kepada </a:t>
            </a:r>
            <a:r>
              <a:rPr lang="en-US" sz="4800" b="1" err="1">
                <a:solidFill>
                  <a:schemeClr val="bg1"/>
                </a:solidFill>
              </a:rPr>
              <a:t>ajaran</a:t>
            </a:r>
            <a:r>
              <a:rPr lang="en-US" sz="4800" b="1">
                <a:solidFill>
                  <a:schemeClr val="bg1"/>
                </a:solidFill>
              </a:rPr>
              <a:t> </a:t>
            </a:r>
            <a:r>
              <a:rPr lang="en-US" sz="4800" b="1" err="1">
                <a:solidFill>
                  <a:schemeClr val="bg1"/>
                </a:solidFill>
              </a:rPr>
              <a:t>palsu</a:t>
            </a:r>
            <a:r>
              <a:rPr lang="en-US" sz="4800" b="1">
                <a:solidFill>
                  <a:schemeClr val="bg1"/>
                </a:solidFill>
              </a:rPr>
              <a:t> oleh orang Kristian orang </a:t>
            </a:r>
            <a:r>
              <a:rPr lang="en-US" sz="4800" b="1" err="1">
                <a:solidFill>
                  <a:schemeClr val="bg1"/>
                </a:solidFill>
              </a:rPr>
              <a:t>Yudaisme</a:t>
            </a:r>
            <a:r>
              <a:rPr lang="en-US" sz="4800" b="1">
                <a:solidFill>
                  <a:schemeClr val="bg1"/>
                </a:solidFill>
              </a:rPr>
              <a:t> yang </a:t>
            </a:r>
            <a:r>
              <a:rPr lang="en-US" sz="4800" b="1" err="1">
                <a:solidFill>
                  <a:schemeClr val="bg1"/>
                </a:solidFill>
              </a:rPr>
              <a:t>usaha</a:t>
            </a:r>
            <a:r>
              <a:rPr lang="en-US" sz="4800" b="1">
                <a:solidFill>
                  <a:schemeClr val="bg1"/>
                </a:solidFill>
              </a:rPr>
              <a:t> menekankan orang-orang Kristian dalam orang bukan </a:t>
            </a:r>
            <a:r>
              <a:rPr lang="en-US" sz="4800" b="1" err="1">
                <a:solidFill>
                  <a:schemeClr val="bg1"/>
                </a:solidFill>
              </a:rPr>
              <a:t>Yahudi</a:t>
            </a:r>
            <a:r>
              <a:rPr lang="en-US" sz="4800" b="1">
                <a:solidFill>
                  <a:schemeClr val="bg1"/>
                </a:solidFill>
              </a:rPr>
              <a:t> harus </a:t>
            </a:r>
            <a:r>
              <a:rPr lang="en-US" sz="4800" b="1" err="1">
                <a:solidFill>
                  <a:schemeClr val="bg1"/>
                </a:solidFill>
              </a:rPr>
              <a:t>menerima</a:t>
            </a:r>
            <a:r>
              <a:rPr lang="en-US" sz="4800" b="1">
                <a:solidFill>
                  <a:schemeClr val="bg1"/>
                </a:solidFill>
              </a:rPr>
              <a:t> </a:t>
            </a:r>
            <a:r>
              <a:rPr lang="en-US" sz="4800" b="1" err="1">
                <a:solidFill>
                  <a:schemeClr val="bg1"/>
                </a:solidFill>
              </a:rPr>
              <a:t>Hukum</a:t>
            </a:r>
            <a:r>
              <a:rPr lang="en-US" sz="4800" b="1">
                <a:solidFill>
                  <a:schemeClr val="bg1"/>
                </a:solidFill>
              </a:rPr>
              <a:t> Musa (1:7, 4, 17, 21, 5:2-12, 6:12-13).</a:t>
            </a:r>
          </a:p>
        </p:txBody>
      </p:sp>
    </p:spTree>
    <p:extLst>
      <p:ext uri="{BB962C8B-B14F-4D97-AF65-F5344CB8AC3E}">
        <p14:creationId xmlns:p14="http://schemas.microsoft.com/office/powerpoint/2010/main" val="26528355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rgbClr val="FFC000"/>
                </a:solidFill>
              </a:rPr>
              <a:t>Golongan Kristian </a:t>
            </a:r>
            <a:r>
              <a:rPr lang="en-US" sz="4800" b="1" smtClean="0">
                <a:solidFill>
                  <a:srgbClr val="FFC000"/>
                </a:solidFill>
              </a:rPr>
              <a:t>Yudaiseme / </a:t>
            </a:r>
            <a:r>
              <a:rPr lang="en-US" sz="4800" b="1" smtClean="0">
                <a:solidFill>
                  <a:srgbClr val="00B0F0"/>
                </a:solidFill>
              </a:rPr>
              <a:t>Prasangka</a:t>
            </a:r>
            <a:r>
              <a:rPr lang="en-US" sz="4800" b="1">
                <a:solidFill>
                  <a:srgbClr val="00B0F0"/>
                </a:solidFill>
              </a:rPr>
              <a:t/>
            </a:r>
            <a:br>
              <a:rPr lang="en-US" sz="4800" b="1">
                <a:solidFill>
                  <a:srgbClr val="00B0F0"/>
                </a:solidFill>
              </a:rPr>
            </a:br>
            <a:r>
              <a:rPr lang="en-US" sz="4800" b="1">
                <a:solidFill>
                  <a:srgbClr val="00B0F0"/>
                </a:solidFill>
              </a:rPr>
              <a:t>Nasionalisme </a:t>
            </a:r>
            <a:r>
              <a:rPr lang="en-US" sz="4800" b="1" smtClean="0">
                <a:solidFill>
                  <a:srgbClr val="00B0F0"/>
                </a:solidFill>
              </a:rPr>
              <a:t>Etnisme Supremasisme</a:t>
            </a:r>
            <a:r>
              <a:rPr lang="en-US" sz="3600" b="1" smtClean="0">
                <a:solidFill>
                  <a:srgbClr val="00B0F0"/>
                </a:solidFill>
              </a:rPr>
              <a:t/>
            </a:r>
            <a:br>
              <a:rPr lang="en-US" sz="3600" b="1" smtClean="0">
                <a:solidFill>
                  <a:srgbClr val="00B0F0"/>
                </a:solidFill>
              </a:rPr>
            </a:br>
            <a:r>
              <a:rPr lang="en-US" sz="4800" b="1" smtClean="0">
                <a:solidFill>
                  <a:schemeClr val="bg1"/>
                </a:solidFill>
              </a:rPr>
              <a:t>Barangsiapa yang mahu menjadi orang Kristian harus mentaati Taurat dan menjadi orang Yahudi.</a:t>
            </a:r>
            <a:br>
              <a:rPr lang="en-US" sz="4800" b="1" smtClean="0">
                <a:solidFill>
                  <a:schemeClr val="bg1"/>
                </a:solidFill>
              </a:rPr>
            </a:br>
            <a:r>
              <a:rPr lang="en-US" sz="4000" b="1">
                <a:solidFill>
                  <a:schemeClr val="bg1"/>
                </a:solidFill>
              </a:rPr>
              <a:t/>
            </a:r>
            <a:br>
              <a:rPr lang="en-US" sz="4000" b="1">
                <a:solidFill>
                  <a:schemeClr val="bg1"/>
                </a:solidFill>
              </a:rPr>
            </a:br>
            <a:r>
              <a:rPr lang="en-US" sz="4000" b="1" smtClean="0">
                <a:solidFill>
                  <a:schemeClr val="bg1"/>
                </a:solidFill>
              </a:rPr>
              <a:t/>
            </a:r>
            <a:br>
              <a:rPr lang="en-US" sz="4000" b="1" smtClean="0">
                <a:solidFill>
                  <a:schemeClr val="bg1"/>
                </a:solidFill>
              </a:rPr>
            </a:br>
            <a:r>
              <a:rPr lang="en-US" sz="4000" b="1" smtClean="0">
                <a:solidFill>
                  <a:schemeClr val="bg1"/>
                </a:solidFill>
              </a:rPr>
              <a:t/>
            </a:r>
            <a:br>
              <a:rPr lang="en-US" sz="4000" b="1" smtClean="0">
                <a:solidFill>
                  <a:schemeClr val="bg1"/>
                </a:solidFill>
              </a:rPr>
            </a:br>
            <a:r>
              <a:rPr lang="en-US" sz="4800" b="1" smtClean="0">
                <a:solidFill>
                  <a:srgbClr val="FF0000"/>
                </a:solidFill>
              </a:rPr>
              <a:t>Suatu Injil lain yang sebenarnya bukan Injil.</a:t>
            </a:r>
            <a:endParaRPr lang="en-US" sz="5333" b="1">
              <a:solidFill>
                <a:schemeClr val="bg1"/>
              </a:solidFill>
            </a:endParaRPr>
          </a:p>
        </p:txBody>
      </p:sp>
      <p:sp>
        <p:nvSpPr>
          <p:cNvPr id="3" name="타원 2"/>
          <p:cNvSpPr/>
          <p:nvPr/>
        </p:nvSpPr>
        <p:spPr>
          <a:xfrm>
            <a:off x="239350" y="4124530"/>
            <a:ext cx="4332650" cy="15953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FF0000"/>
                </a:solidFill>
                <a:effectLst/>
                <a:uLnTx/>
                <a:uFillTx/>
                <a:latin typeface="Calibri"/>
                <a:ea typeface="+mn-ea"/>
                <a:cs typeface="+mn-cs"/>
              </a:rPr>
              <a:t>Kekrsitianan</a:t>
            </a:r>
            <a:endParaRPr kumimoji="0" lang="en-US" sz="4000" b="1" i="0" u="none" strike="noStrike" kern="1200" cap="none" spc="0" normalizeH="0" baseline="0" noProof="0">
              <a:ln>
                <a:noFill/>
              </a:ln>
              <a:solidFill>
                <a:srgbClr val="FF0000"/>
              </a:solidFill>
              <a:effectLst/>
              <a:uLnTx/>
              <a:uFillTx/>
              <a:latin typeface="Calibri"/>
              <a:ea typeface="+mn-ea"/>
              <a:cs typeface="+mn-cs"/>
            </a:endParaRPr>
          </a:p>
        </p:txBody>
      </p:sp>
      <p:sp>
        <p:nvSpPr>
          <p:cNvPr id="4" name="등호 3"/>
          <p:cNvSpPr/>
          <p:nvPr/>
        </p:nvSpPr>
        <p:spPr>
          <a:xfrm>
            <a:off x="4572000" y="4464998"/>
            <a:ext cx="719847" cy="914400"/>
          </a:xfrm>
          <a:prstGeom prst="mathEqual">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직사각형 4"/>
          <p:cNvSpPr/>
          <p:nvPr/>
        </p:nvSpPr>
        <p:spPr>
          <a:xfrm>
            <a:off x="5461057" y="4124530"/>
            <a:ext cx="2062264" cy="1595336"/>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prstClr val="white"/>
                </a:solidFill>
                <a:effectLst/>
                <a:uLnTx/>
                <a:uFillTx/>
                <a:latin typeface="Calibri"/>
                <a:ea typeface="+mn-ea"/>
                <a:cs typeface="+mn-cs"/>
              </a:rPr>
              <a:t>Kristus</a:t>
            </a:r>
            <a:endParaRPr kumimoji="0" lang="en-US" sz="4800" b="1" i="0" u="none" strike="noStrike" kern="1200" cap="none" spc="0" normalizeH="0" baseline="0" noProof="0">
              <a:ln>
                <a:noFill/>
              </a:ln>
              <a:solidFill>
                <a:prstClr val="white"/>
              </a:solidFill>
              <a:effectLst/>
              <a:uLnTx/>
              <a:uFillTx/>
              <a:latin typeface="Calibri"/>
              <a:ea typeface="+mn-ea"/>
              <a:cs typeface="+mn-cs"/>
            </a:endParaRPr>
          </a:p>
        </p:txBody>
      </p:sp>
      <p:sp>
        <p:nvSpPr>
          <p:cNvPr id="6" name="덧셈 기호 5"/>
          <p:cNvSpPr/>
          <p:nvPr/>
        </p:nvSpPr>
        <p:spPr>
          <a:xfrm>
            <a:off x="7668213" y="4464998"/>
            <a:ext cx="982494" cy="914400"/>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모서리가 둥근 직사각형 6"/>
          <p:cNvSpPr/>
          <p:nvPr/>
        </p:nvSpPr>
        <p:spPr>
          <a:xfrm>
            <a:off x="8904650" y="4124530"/>
            <a:ext cx="3048001" cy="1595336"/>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smtClean="0">
                <a:ln>
                  <a:noFill/>
                </a:ln>
                <a:solidFill>
                  <a:prstClr val="white"/>
                </a:solidFill>
                <a:effectLst/>
                <a:uLnTx/>
                <a:uFillTx/>
                <a:latin typeface="Calibri"/>
                <a:ea typeface="+mn-ea"/>
                <a:cs typeface="+mn-cs"/>
              </a:rPr>
              <a:t>Moseiseme</a:t>
            </a:r>
            <a:endParaRPr kumimoji="0" lang="en-US" sz="44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10542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Tetapi iman membebaskan manusia, memungkinkan mereka menikmati kebebasan dalam Kristus.</a:t>
            </a:r>
            <a:br>
              <a:rPr lang="fi-FI" sz="4800" b="1">
                <a:solidFill>
                  <a:schemeClr val="bg1"/>
                </a:solidFill>
              </a:rPr>
            </a:br>
            <a:r>
              <a:rPr lang="fi-FI" sz="4800" b="1">
                <a:solidFill>
                  <a:schemeClr val="bg1"/>
                </a:solidFill>
              </a:rPr>
              <a:t>Tetapi kebebasan bukanlah izin </a:t>
            </a:r>
            <a:r>
              <a:rPr lang="fi-FI" sz="4800" b="1" smtClean="0">
                <a:solidFill>
                  <a:schemeClr val="bg1"/>
                </a:solidFill>
              </a:rPr>
              <a:t>pemanjaan diri.</a:t>
            </a:r>
            <a:r>
              <a:rPr lang="fi-FI" sz="4800" b="1">
                <a:solidFill>
                  <a:schemeClr val="bg1"/>
                </a:solidFill>
              </a:rPr>
              <a:t/>
            </a:r>
            <a:br>
              <a:rPr lang="fi-FI" sz="4800" b="1">
                <a:solidFill>
                  <a:schemeClr val="bg1"/>
                </a:solidFill>
              </a:rPr>
            </a:br>
            <a:r>
              <a:rPr lang="fi-FI" sz="4800" b="1">
                <a:solidFill>
                  <a:schemeClr val="bg1"/>
                </a:solidFill>
              </a:rPr>
              <a:t>Kebebasan dalam Kristus bermaksud menghasilkan buah kebenaran melalui kehidupan yang dipimpin oleh Roh Kudus.</a:t>
            </a:r>
            <a:endParaRPr lang="en-US" sz="4800" b="1">
              <a:solidFill>
                <a:schemeClr val="bg1"/>
              </a:solidFill>
            </a:endParaRPr>
          </a:p>
        </p:txBody>
      </p:sp>
    </p:spTree>
    <p:extLst>
      <p:ext uri="{BB962C8B-B14F-4D97-AF65-F5344CB8AC3E}">
        <p14:creationId xmlns:p14="http://schemas.microsoft.com/office/powerpoint/2010/main" val="36206670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Surat di Galatia adalah pengisytiharan kemerdekaan orang Kristian.</a:t>
            </a:r>
            <a:br>
              <a:rPr lang="fi-FI" sz="4800" b="1">
                <a:solidFill>
                  <a:schemeClr val="bg1"/>
                </a:solidFill>
              </a:rPr>
            </a:br>
            <a:r>
              <a:rPr lang="fi-FI" sz="4800" b="1">
                <a:solidFill>
                  <a:schemeClr val="bg1"/>
                </a:solidFill>
              </a:rPr>
              <a:t>Kekuatan Roh Kudus memungkinkan orang Kristian menikmati kebebasan di bawah hukum kasih.</a:t>
            </a:r>
            <a:br>
              <a:rPr lang="fi-FI" sz="4800" b="1">
                <a:solidFill>
                  <a:schemeClr val="bg1"/>
                </a:solidFill>
              </a:rPr>
            </a:br>
            <a:r>
              <a:rPr lang="fi-FI" sz="4800" b="1">
                <a:solidFill>
                  <a:schemeClr val="bg1"/>
                </a:solidFill>
              </a:rPr>
              <a:t>Ayat-ayat utamanya adalah 2: 20-21 (hidup dalam iman kepada Anak Allah), 5: 1 (jangan mau lagi dikenakan kuk perhambaan).</a:t>
            </a:r>
            <a:endParaRPr lang="en-US" sz="4800" b="1">
              <a:solidFill>
                <a:schemeClr val="bg1"/>
              </a:solidFill>
            </a:endParaRPr>
          </a:p>
        </p:txBody>
      </p:sp>
    </p:spTree>
    <p:extLst>
      <p:ext uri="{BB962C8B-B14F-4D97-AF65-F5344CB8AC3E}">
        <p14:creationId xmlns:p14="http://schemas.microsoft.com/office/powerpoint/2010/main" val="31757355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Calibri (제목)"/>
              </a:rPr>
              <a:t>Fasal</a:t>
            </a:r>
            <a:r>
              <a:rPr lang="en-US" sz="4800" b="1">
                <a:solidFill>
                  <a:schemeClr val="bg1"/>
                </a:solidFill>
                <a:latin typeface="Calibri (제목)"/>
              </a:rPr>
              <a:t> </a:t>
            </a:r>
            <a:r>
              <a:rPr lang="en-US" sz="4800" b="1" err="1">
                <a:solidFill>
                  <a:schemeClr val="bg1"/>
                </a:solidFill>
                <a:latin typeface="Calibri (제목)"/>
              </a:rPr>
              <a:t>intinya</a:t>
            </a:r>
            <a:r>
              <a:rPr lang="en-US" sz="4800" b="1">
                <a:solidFill>
                  <a:schemeClr val="bg1"/>
                </a:solidFill>
                <a:latin typeface="Calibri (제목)"/>
              </a:rPr>
              <a:t> adalah </a:t>
            </a:r>
            <a:r>
              <a:rPr lang="en-US" sz="4800" b="1" err="1">
                <a:solidFill>
                  <a:schemeClr val="bg1"/>
                </a:solidFill>
                <a:latin typeface="Calibri (제목)"/>
              </a:rPr>
              <a:t>Fasal</a:t>
            </a:r>
            <a:r>
              <a:rPr lang="en-US" sz="4800" b="1">
                <a:solidFill>
                  <a:schemeClr val="bg1"/>
                </a:solidFill>
                <a:latin typeface="Calibri (제목)"/>
              </a:rPr>
              <a:t> 5 (</a:t>
            </a:r>
            <a:r>
              <a:rPr lang="en-US" sz="4800" b="1" err="1">
                <a:solidFill>
                  <a:schemeClr val="bg1"/>
                </a:solidFill>
                <a:latin typeface="Calibri (제목)"/>
              </a:rPr>
              <a:t>Kebebasan</a:t>
            </a:r>
            <a:r>
              <a:rPr lang="en-US" sz="4800" b="1">
                <a:solidFill>
                  <a:schemeClr val="bg1"/>
                </a:solidFill>
                <a:latin typeface="Calibri (제목)"/>
              </a:rPr>
              <a:t> dan Kasih).</a:t>
            </a:r>
            <a:br>
              <a:rPr lang="en-US" sz="4800" b="1">
                <a:solidFill>
                  <a:schemeClr val="bg1"/>
                </a:solidFill>
                <a:latin typeface="Calibri (제목)"/>
              </a:rPr>
            </a:br>
            <a:r>
              <a:rPr lang="en-US" sz="4800" b="1" err="1">
                <a:solidFill>
                  <a:schemeClr val="bg1"/>
                </a:solidFill>
                <a:latin typeface="Calibri (제목)"/>
              </a:rPr>
              <a:t>Jangan</a:t>
            </a:r>
            <a:r>
              <a:rPr lang="en-US" sz="4800" b="1">
                <a:solidFill>
                  <a:schemeClr val="bg1"/>
                </a:solidFill>
                <a:latin typeface="Calibri (제목)"/>
              </a:rPr>
              <a:t> </a:t>
            </a:r>
            <a:r>
              <a:rPr lang="en-US" sz="4800" b="1" err="1">
                <a:solidFill>
                  <a:schemeClr val="bg1"/>
                </a:solidFill>
                <a:latin typeface="Calibri (제목)"/>
              </a:rPr>
              <a:t>gunakan</a:t>
            </a:r>
            <a:r>
              <a:rPr lang="en-US" sz="4800" b="1">
                <a:solidFill>
                  <a:schemeClr val="bg1"/>
                </a:solidFill>
                <a:latin typeface="Calibri (제목)"/>
              </a:rPr>
              <a:t> </a:t>
            </a:r>
            <a:r>
              <a:rPr lang="en-US" sz="4800" b="1" err="1">
                <a:solidFill>
                  <a:schemeClr val="bg1"/>
                </a:solidFill>
                <a:latin typeface="Calibri (제목)"/>
              </a:rPr>
              <a:t>kebebasan</a:t>
            </a:r>
            <a:r>
              <a:rPr lang="en-US" sz="4800" b="1">
                <a:solidFill>
                  <a:schemeClr val="bg1"/>
                </a:solidFill>
                <a:latin typeface="Calibri (제목)"/>
              </a:rPr>
              <a:t> sebagai “peluang fizikal</a:t>
            </a:r>
            <a:r>
              <a:rPr lang="en-US" sz="4800" b="1" smtClean="0">
                <a:solidFill>
                  <a:schemeClr val="bg1"/>
                </a:solidFill>
                <a:latin typeface="Calibri (제목)"/>
              </a:rPr>
              <a:t>” (5:13)</a:t>
            </a:r>
            <a:r>
              <a:rPr lang="en-US" sz="4800" b="1">
                <a:solidFill>
                  <a:schemeClr val="bg1"/>
                </a:solidFill>
                <a:latin typeface="Calibri (제목)"/>
              </a:rPr>
              <a:t/>
            </a:r>
            <a:br>
              <a:rPr lang="en-US" sz="4800" b="1">
                <a:solidFill>
                  <a:schemeClr val="bg1"/>
                </a:solidFill>
                <a:latin typeface="Calibri (제목)"/>
              </a:rPr>
            </a:br>
            <a:r>
              <a:rPr lang="en-US" sz="4800" b="1" err="1">
                <a:solidFill>
                  <a:schemeClr val="bg1"/>
                </a:solidFill>
                <a:latin typeface="Calibri (제목)"/>
              </a:rPr>
              <a:t>layanilah</a:t>
            </a:r>
            <a:r>
              <a:rPr lang="en-US" sz="4800" b="1">
                <a:solidFill>
                  <a:schemeClr val="bg1"/>
                </a:solidFill>
                <a:latin typeface="Calibri (제목)"/>
              </a:rPr>
              <a:t> sesamamu manusia oleh kasih.</a:t>
            </a:r>
            <a:br>
              <a:rPr lang="en-US" sz="4800" b="1">
                <a:solidFill>
                  <a:schemeClr val="bg1"/>
                </a:solidFill>
                <a:latin typeface="Calibri (제목)"/>
              </a:rPr>
            </a:br>
            <a:r>
              <a:rPr lang="en-US" sz="4800" b="1" err="1">
                <a:solidFill>
                  <a:schemeClr val="bg1"/>
                </a:solidFill>
                <a:latin typeface="Calibri (제목)"/>
              </a:rPr>
              <a:t>Fasal</a:t>
            </a:r>
            <a:r>
              <a:rPr lang="en-US" sz="4800" b="1">
                <a:solidFill>
                  <a:schemeClr val="bg1"/>
                </a:solidFill>
                <a:latin typeface="Calibri (제목)"/>
              </a:rPr>
              <a:t> 5 ini </a:t>
            </a:r>
            <a:r>
              <a:rPr lang="en-US" sz="4800" b="1" err="1">
                <a:solidFill>
                  <a:schemeClr val="bg1"/>
                </a:solidFill>
                <a:latin typeface="Calibri (제목)"/>
              </a:rPr>
              <a:t>termaktub</a:t>
            </a:r>
            <a:r>
              <a:rPr lang="en-US" sz="4800" b="1">
                <a:solidFill>
                  <a:schemeClr val="bg1"/>
                </a:solidFill>
                <a:latin typeface="Calibri (제목)"/>
              </a:rPr>
              <a:t> ‘hidup </a:t>
            </a:r>
            <a:r>
              <a:rPr lang="en-US" sz="4800" b="1" err="1">
                <a:solidFill>
                  <a:schemeClr val="bg1"/>
                </a:solidFill>
                <a:latin typeface="Calibri (제목)"/>
              </a:rPr>
              <a:t>dipimpin</a:t>
            </a:r>
            <a:r>
              <a:rPr lang="en-US" sz="4800" b="1">
                <a:solidFill>
                  <a:schemeClr val="bg1"/>
                </a:solidFill>
                <a:latin typeface="Calibri (제목)"/>
              </a:rPr>
              <a:t> oleh Roh Allah’ dan ‘</a:t>
            </a:r>
            <a:r>
              <a:rPr lang="en-US" sz="4800" b="1" err="1">
                <a:solidFill>
                  <a:schemeClr val="bg1"/>
                </a:solidFill>
                <a:latin typeface="Calibri (제목)"/>
              </a:rPr>
              <a:t>buah</a:t>
            </a:r>
            <a:r>
              <a:rPr lang="en-US" sz="4800" b="1">
                <a:solidFill>
                  <a:schemeClr val="bg1"/>
                </a:solidFill>
                <a:latin typeface="Calibri (제목)"/>
              </a:rPr>
              <a:t> Roh Kudus’.</a:t>
            </a:r>
          </a:p>
        </p:txBody>
      </p:sp>
    </p:spTree>
    <p:extLst>
      <p:ext uri="{BB962C8B-B14F-4D97-AF65-F5344CB8AC3E}">
        <p14:creationId xmlns:p14="http://schemas.microsoft.com/office/powerpoint/2010/main" val="39792558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chemeClr val="bg1"/>
                </a:solidFill>
                <a:latin typeface="Calibri (제목)"/>
              </a:rPr>
              <a:t>Galatia 5:22-23</a:t>
            </a:r>
            <a:br>
              <a:rPr lang="en-US" sz="4800" b="1" smtClean="0">
                <a:solidFill>
                  <a:schemeClr val="bg1"/>
                </a:solidFill>
                <a:latin typeface="Calibri (제목)"/>
              </a:rPr>
            </a:br>
            <a:r>
              <a:rPr lang="en-US" sz="4800" b="1" smtClean="0">
                <a:solidFill>
                  <a:schemeClr val="bg1"/>
                </a:solidFill>
                <a:latin typeface="Calibri (제목)"/>
              </a:rPr>
              <a:t>5:22 </a:t>
            </a:r>
            <a:r>
              <a:rPr lang="en-US" sz="4800" b="1">
                <a:solidFill>
                  <a:schemeClr val="bg1"/>
                </a:solidFill>
                <a:latin typeface="Calibri (제목)"/>
              </a:rPr>
              <a:t>Sebaliknya, inilah hasilnya jika orang dipimpin oleh Roh Allah: Mereka saling mengasihi, bersukacita, hidup rukun, sabar, berbudi, baik hati, setia, </a:t>
            </a:r>
            <a:br>
              <a:rPr lang="en-US" sz="4800" b="1">
                <a:solidFill>
                  <a:schemeClr val="bg1"/>
                </a:solidFill>
                <a:latin typeface="Calibri (제목)"/>
              </a:rPr>
            </a:br>
            <a:r>
              <a:rPr lang="en-US" sz="4800" b="1" smtClean="0">
                <a:solidFill>
                  <a:schemeClr val="bg1"/>
                </a:solidFill>
                <a:latin typeface="Calibri (제목)"/>
              </a:rPr>
              <a:t>5:23 </a:t>
            </a:r>
            <a:r>
              <a:rPr lang="en-US" sz="4800" b="1">
                <a:solidFill>
                  <a:schemeClr val="bg1"/>
                </a:solidFill>
                <a:latin typeface="Calibri (제목)"/>
              </a:rPr>
              <a:t>rendah hati, dan dapat mengawal diri. Tidak ada hukum yang melarang perkara-perkara seperti itu. </a:t>
            </a:r>
          </a:p>
        </p:txBody>
      </p:sp>
    </p:spTree>
    <p:extLst>
      <p:ext uri="{BB962C8B-B14F-4D97-AF65-F5344CB8AC3E}">
        <p14:creationId xmlns:p14="http://schemas.microsoft.com/office/powerpoint/2010/main" val="39384011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Galatia</a:t>
            </a:r>
            <a:r>
              <a:rPr lang="en-US" sz="5333" b="1">
                <a:solidFill>
                  <a:srgbClr val="FF0000"/>
                </a:solidFill>
              </a:rPr>
              <a:t/>
            </a:r>
            <a:br>
              <a:rPr lang="en-US" sz="5333" b="1">
                <a:solidFill>
                  <a:srgbClr val="FF0000"/>
                </a:solidFill>
              </a:rPr>
            </a:br>
            <a:r>
              <a:rPr lang="en-US" sz="4267" b="1">
                <a:solidFill>
                  <a:schemeClr val="bg1"/>
                </a:solidFill>
              </a:rPr>
              <a:t>Paulus </a:t>
            </a:r>
            <a:r>
              <a:rPr lang="en-US" sz="4267" b="1" err="1">
                <a:solidFill>
                  <a:schemeClr val="bg1"/>
                </a:solidFill>
              </a:rPr>
              <a:t>membela</a:t>
            </a:r>
            <a:r>
              <a:rPr lang="en-US" sz="4267" b="1">
                <a:solidFill>
                  <a:schemeClr val="bg1"/>
                </a:solidFill>
              </a:rPr>
              <a:t> </a:t>
            </a:r>
            <a:r>
              <a:rPr lang="en-US" sz="4267" b="1" err="1">
                <a:solidFill>
                  <a:schemeClr val="bg1"/>
                </a:solidFill>
              </a:rPr>
              <a:t>kerasulan</a:t>
            </a:r>
            <a:r>
              <a:rPr lang="en-US" sz="4267" b="1">
                <a:solidFill>
                  <a:schemeClr val="bg1"/>
                </a:solidFill>
              </a:rPr>
              <a:t> dan </a:t>
            </a:r>
            <a:r>
              <a:rPr lang="en-US" sz="4267" b="1" err="1">
                <a:solidFill>
                  <a:schemeClr val="bg1"/>
                </a:solidFill>
              </a:rPr>
              <a:t>beritanya</a:t>
            </a:r>
            <a:r>
              <a:rPr lang="en-US" sz="4267" b="1">
                <a:solidFill>
                  <a:schemeClr val="bg1"/>
                </a:solidFill>
              </a:rPr>
              <a:t> (1:1-2:21)</a:t>
            </a:r>
            <a:br>
              <a:rPr lang="en-US" sz="4267" b="1">
                <a:solidFill>
                  <a:schemeClr val="bg1"/>
                </a:solidFill>
              </a:rPr>
            </a:br>
            <a:r>
              <a:rPr lang="en-US" sz="4267" b="1" err="1">
                <a:solidFill>
                  <a:schemeClr val="bg1"/>
                </a:solidFill>
              </a:rPr>
              <a:t>Iman</a:t>
            </a:r>
            <a:r>
              <a:rPr lang="en-US" sz="4267" b="1">
                <a:solidFill>
                  <a:schemeClr val="bg1"/>
                </a:solidFill>
              </a:rPr>
              <a:t> </a:t>
            </a:r>
            <a:r>
              <a:rPr lang="en-US" sz="4267" b="1" err="1">
                <a:solidFill>
                  <a:schemeClr val="bg1"/>
                </a:solidFill>
              </a:rPr>
              <a:t>kristus</a:t>
            </a:r>
            <a:r>
              <a:rPr lang="en-US" sz="4267" b="1">
                <a:solidFill>
                  <a:schemeClr val="bg1"/>
                </a:solidFill>
              </a:rPr>
              <a:t>: </a:t>
            </a:r>
            <a:r>
              <a:rPr lang="en-US" sz="4267" b="1" err="1">
                <a:solidFill>
                  <a:schemeClr val="bg1"/>
                </a:solidFill>
              </a:rPr>
              <a:t>jalan</a:t>
            </a:r>
            <a:r>
              <a:rPr lang="en-US" sz="4267" b="1">
                <a:solidFill>
                  <a:schemeClr val="bg1"/>
                </a:solidFill>
              </a:rPr>
              <a:t> menjadi </a:t>
            </a:r>
            <a:r>
              <a:rPr lang="en-US" sz="4267" b="1" err="1">
                <a:solidFill>
                  <a:schemeClr val="bg1"/>
                </a:solidFill>
              </a:rPr>
              <a:t>anak-anak</a:t>
            </a:r>
            <a:r>
              <a:rPr lang="en-US" sz="4267" b="1">
                <a:solidFill>
                  <a:schemeClr val="bg1"/>
                </a:solidFill>
              </a:rPr>
              <a:t> Allah (3:1-4:31)</a:t>
            </a:r>
            <a:br>
              <a:rPr lang="en-US" sz="4267" b="1">
                <a:solidFill>
                  <a:schemeClr val="bg1"/>
                </a:solidFill>
              </a:rPr>
            </a:br>
            <a:r>
              <a:rPr lang="en-US" sz="4267" b="1">
                <a:solidFill>
                  <a:schemeClr val="bg1"/>
                </a:solidFill>
              </a:rPr>
              <a:t>Kristus memberi </a:t>
            </a:r>
            <a:r>
              <a:rPr lang="en-US" sz="4267" b="1" err="1">
                <a:solidFill>
                  <a:schemeClr val="bg1"/>
                </a:solidFill>
              </a:rPr>
              <a:t>kemerdekaan</a:t>
            </a:r>
            <a:r>
              <a:rPr lang="en-US" sz="4267" b="1">
                <a:solidFill>
                  <a:schemeClr val="bg1"/>
                </a:solidFill>
              </a:rPr>
              <a:t>, dan Roh Kudus </a:t>
            </a:r>
            <a:r>
              <a:rPr lang="en-US" sz="4267" b="1" err="1">
                <a:solidFill>
                  <a:schemeClr val="bg1"/>
                </a:solidFill>
              </a:rPr>
              <a:t>memimpin</a:t>
            </a:r>
            <a:r>
              <a:rPr lang="en-US" sz="4267" b="1">
                <a:solidFill>
                  <a:schemeClr val="bg1"/>
                </a:solidFill>
              </a:rPr>
              <a:t> (5:1-6:10)</a:t>
            </a:r>
            <a:br>
              <a:rPr lang="en-US" sz="4267" b="1">
                <a:solidFill>
                  <a:schemeClr val="bg1"/>
                </a:solidFill>
              </a:rPr>
            </a:br>
            <a:r>
              <a:rPr lang="en-US" sz="4267" b="1" err="1">
                <a:solidFill>
                  <a:schemeClr val="bg1"/>
                </a:solidFill>
              </a:rPr>
              <a:t>Peringatan</a:t>
            </a:r>
            <a:r>
              <a:rPr lang="en-US" sz="4267" b="1">
                <a:solidFill>
                  <a:schemeClr val="bg1"/>
                </a:solidFill>
              </a:rPr>
              <a:t> </a:t>
            </a:r>
            <a:r>
              <a:rPr lang="en-US" sz="4267" b="1" err="1">
                <a:solidFill>
                  <a:schemeClr val="bg1"/>
                </a:solidFill>
              </a:rPr>
              <a:t>terakhir</a:t>
            </a:r>
            <a:r>
              <a:rPr lang="en-US" sz="4267" b="1">
                <a:solidFill>
                  <a:schemeClr val="bg1"/>
                </a:solidFill>
              </a:rPr>
              <a:t> (6:11-18)</a:t>
            </a:r>
          </a:p>
        </p:txBody>
      </p:sp>
    </p:spTree>
    <p:extLst>
      <p:ext uri="{BB962C8B-B14F-4D97-AF65-F5344CB8AC3E}">
        <p14:creationId xmlns:p14="http://schemas.microsoft.com/office/powerpoint/2010/main" val="24935378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rotWithShape="1">
          <a:blip r:embed="rId3"/>
          <a:srcRect b="680"/>
          <a:stretch/>
        </p:blipFill>
        <p:spPr>
          <a:xfrm>
            <a:off x="0" y="0"/>
            <a:ext cx="12192000" cy="6881568"/>
          </a:xfrm>
          <a:prstGeom prst="rect">
            <a:avLst/>
          </a:prstGeom>
        </p:spPr>
      </p:pic>
      <p:sp>
        <p:nvSpPr>
          <p:cNvPr id="2" name="타원 1"/>
          <p:cNvSpPr/>
          <p:nvPr/>
        </p:nvSpPr>
        <p:spPr>
          <a:xfrm>
            <a:off x="7227087" y="4085472"/>
            <a:ext cx="1253765" cy="3487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92207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4432300" y="3035300"/>
            <a:ext cx="16256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9982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sz="5333" b="1">
                <a:solidFill>
                  <a:srgbClr val="00B0F0"/>
                </a:solidFill>
              </a:rPr>
              <a:t>Surat </a:t>
            </a:r>
            <a:r>
              <a:rPr lang="en-US" sz="5333" b="1" err="1">
                <a:solidFill>
                  <a:srgbClr val="00B0F0"/>
                </a:solidFill>
              </a:rPr>
              <a:t>Efesus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000" b="1" smtClean="0">
                <a:solidFill>
                  <a:schemeClr val="bg1"/>
                </a:solidFill>
              </a:rPr>
              <a:t>Pada </a:t>
            </a:r>
            <a:r>
              <a:rPr lang="en-US" sz="4000" b="1" err="1">
                <a:solidFill>
                  <a:schemeClr val="bg1"/>
                </a:solidFill>
              </a:rPr>
              <a:t>tahun</a:t>
            </a:r>
            <a:r>
              <a:rPr lang="en-US" sz="4000" b="1">
                <a:solidFill>
                  <a:schemeClr val="bg1"/>
                </a:solidFill>
              </a:rPr>
              <a:t> 60-62 M., Paulus </a:t>
            </a:r>
            <a:r>
              <a:rPr lang="en-US" sz="4000" b="1" err="1">
                <a:solidFill>
                  <a:schemeClr val="bg1"/>
                </a:solidFill>
              </a:rPr>
              <a:t>menulis</a:t>
            </a:r>
            <a:r>
              <a:rPr lang="en-US" sz="4000" b="1">
                <a:solidFill>
                  <a:schemeClr val="bg1"/>
                </a:solidFill>
              </a:rPr>
              <a:t> </a:t>
            </a:r>
            <a:r>
              <a:rPr lang="en-US" sz="4000" b="1" err="1">
                <a:solidFill>
                  <a:schemeClr val="bg1"/>
                </a:solidFill>
              </a:rPr>
              <a:t>surat-surat</a:t>
            </a:r>
            <a:r>
              <a:rPr lang="en-US" sz="4000" b="1">
                <a:solidFill>
                  <a:schemeClr val="bg1"/>
                </a:solidFill>
              </a:rPr>
              <a:t> (</a:t>
            </a:r>
            <a:r>
              <a:rPr lang="en-US" sz="4000" b="1" err="1">
                <a:solidFill>
                  <a:schemeClr val="bg1"/>
                </a:solidFill>
              </a:rPr>
              <a:t>Efesus</a:t>
            </a:r>
            <a:r>
              <a:rPr lang="en-US" sz="4000" b="1">
                <a:solidFill>
                  <a:schemeClr val="bg1"/>
                </a:solidFill>
              </a:rPr>
              <a:t>, </a:t>
            </a:r>
            <a:r>
              <a:rPr lang="en-US" sz="4000" b="1" err="1">
                <a:solidFill>
                  <a:schemeClr val="bg1"/>
                </a:solidFill>
              </a:rPr>
              <a:t>Filipi</a:t>
            </a:r>
            <a:r>
              <a:rPr lang="en-US" sz="4000" b="1">
                <a:solidFill>
                  <a:schemeClr val="bg1"/>
                </a:solidFill>
              </a:rPr>
              <a:t>, </a:t>
            </a:r>
            <a:r>
              <a:rPr lang="en-US" sz="4000" b="1" err="1">
                <a:solidFill>
                  <a:schemeClr val="bg1"/>
                </a:solidFill>
              </a:rPr>
              <a:t>Kolose</a:t>
            </a:r>
            <a:r>
              <a:rPr lang="en-US" sz="4000" b="1">
                <a:solidFill>
                  <a:schemeClr val="bg1"/>
                </a:solidFill>
              </a:rPr>
              <a:t>, dan </a:t>
            </a:r>
            <a:r>
              <a:rPr lang="en-US" sz="4000" b="1" err="1">
                <a:solidFill>
                  <a:schemeClr val="bg1"/>
                </a:solidFill>
              </a:rPr>
              <a:t>Filemon</a:t>
            </a:r>
            <a:r>
              <a:rPr lang="en-US" sz="4000" b="1">
                <a:solidFill>
                  <a:schemeClr val="bg1"/>
                </a:solidFill>
              </a:rPr>
              <a:t>) semasa dia </a:t>
            </a:r>
            <a:r>
              <a:rPr lang="en-US" sz="4000" b="1" err="1">
                <a:solidFill>
                  <a:schemeClr val="bg1"/>
                </a:solidFill>
              </a:rPr>
              <a:t>dipenjarakan</a:t>
            </a:r>
            <a:r>
              <a:rPr lang="en-US" sz="4000" b="1">
                <a:solidFill>
                  <a:schemeClr val="bg1"/>
                </a:solidFill>
              </a:rPr>
              <a:t> di Roma yang </a:t>
            </a:r>
            <a:r>
              <a:rPr lang="en-US" sz="4000" b="1" err="1">
                <a:solidFill>
                  <a:schemeClr val="bg1"/>
                </a:solidFill>
              </a:rPr>
              <a:t>pertama</a:t>
            </a:r>
            <a:r>
              <a:rPr lang="en-US" sz="4000" b="1">
                <a:solidFill>
                  <a:schemeClr val="bg1"/>
                </a:solidFill>
              </a:rPr>
              <a:t> selama dua </a:t>
            </a:r>
            <a:r>
              <a:rPr lang="en-US" sz="4000" b="1" err="1">
                <a:solidFill>
                  <a:schemeClr val="bg1"/>
                </a:solidFill>
              </a:rPr>
              <a:t>tahun</a:t>
            </a:r>
            <a:r>
              <a:rPr lang="en-US" sz="4000" b="1" smtClean="0">
                <a:solidFill>
                  <a:schemeClr val="bg1"/>
                </a:solidFill>
              </a:rPr>
              <a:t>.</a:t>
            </a:r>
            <a:br>
              <a:rPr lang="en-US" sz="4000" b="1" smtClean="0">
                <a:solidFill>
                  <a:schemeClr val="bg1"/>
                </a:solidFill>
              </a:rPr>
            </a:br>
            <a:r>
              <a:rPr lang="en-US" sz="4000" b="1">
                <a:solidFill>
                  <a:schemeClr val="bg1"/>
                </a:solidFill>
              </a:rPr>
              <a:t>Surat Efesus dihantar </a:t>
            </a:r>
            <a:r>
              <a:rPr lang="en-US" sz="4000" b="1" smtClean="0">
                <a:solidFill>
                  <a:schemeClr val="bg1"/>
                </a:solidFill>
              </a:rPr>
              <a:t>oleh pembawa iaitu Tikhikus yang menghantar surat Kolose (Efesus 6:21-22; Kolose 4:7-9) dengan Onesimus (Filemon).</a:t>
            </a:r>
            <a:endParaRPr lang="en-US" b="1">
              <a:solidFill>
                <a:schemeClr val="bg1"/>
              </a:solidFill>
            </a:endParaRPr>
          </a:p>
        </p:txBody>
      </p:sp>
    </p:spTree>
    <p:extLst>
      <p:ext uri="{BB962C8B-B14F-4D97-AF65-F5344CB8AC3E}">
        <p14:creationId xmlns:p14="http://schemas.microsoft.com/office/powerpoint/2010/main" val="14392305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000" b="1" smtClean="0">
                <a:solidFill>
                  <a:schemeClr val="bg1"/>
                </a:solidFill>
              </a:rPr>
              <a:t>Kota Efesus adalah pusat kawasan Asia Kecil.</a:t>
            </a: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4000" b="1" smtClean="0">
                <a:solidFill>
                  <a:schemeClr val="bg1"/>
                </a:solidFill>
              </a:rPr>
              <a:t>Kota </a:t>
            </a:r>
            <a:r>
              <a:rPr lang="en-US" sz="4000" b="1">
                <a:solidFill>
                  <a:schemeClr val="bg1"/>
                </a:solidFill>
              </a:rPr>
              <a:t>Efesus adalah Kota </a:t>
            </a:r>
            <a:r>
              <a:rPr lang="en-US" sz="4000" b="1" smtClean="0">
                <a:solidFill>
                  <a:schemeClr val="bg1"/>
                </a:solidFill>
              </a:rPr>
              <a:t>Labuhan, sebagai pusat perdagangan yang kaya </a:t>
            </a:r>
            <a:r>
              <a:rPr lang="en-US" sz="4000" b="1">
                <a:solidFill>
                  <a:schemeClr val="bg1"/>
                </a:solidFill>
              </a:rPr>
              <a:t>dan </a:t>
            </a:r>
            <a:r>
              <a:rPr lang="en-US" sz="4000" b="1" smtClean="0">
                <a:solidFill>
                  <a:schemeClr val="bg1"/>
                </a:solidFill>
              </a:rPr>
              <a:t>kota yang berkembang</a:t>
            </a:r>
            <a:r>
              <a:rPr lang="en-US" sz="4000" b="1">
                <a:solidFill>
                  <a:schemeClr val="bg1"/>
                </a:solidFill>
              </a:rPr>
              <a:t>, </a:t>
            </a:r>
            <a:r>
              <a:rPr lang="en-US" sz="4000" b="1" smtClean="0">
                <a:solidFill>
                  <a:schemeClr val="bg1"/>
                </a:solidFill>
              </a:rPr>
              <a:t>dan </a:t>
            </a:r>
            <a:r>
              <a:rPr lang="en-US" sz="4000" b="1">
                <a:solidFill>
                  <a:schemeClr val="bg1"/>
                </a:solidFill>
              </a:rPr>
              <a:t>bernilai budaya tinggi / </a:t>
            </a:r>
            <a:r>
              <a:rPr lang="fi-FI" sz="4000" b="1">
                <a:solidFill>
                  <a:schemeClr val="bg1"/>
                </a:solidFill>
              </a:rPr>
              <a:t>salah satu tamadun yang terawal d dunia</a:t>
            </a:r>
            <a:r>
              <a:rPr lang="en-US" sz="4000" b="1">
                <a:solidFill>
                  <a:schemeClr val="bg1"/>
                </a:solidFill>
              </a:rPr>
              <a:t>. Kota ini ada kuil dewi Artemis yang </a:t>
            </a:r>
            <a:r>
              <a:rPr lang="en-US" sz="4000" b="1" smtClean="0">
                <a:solidFill>
                  <a:schemeClr val="bg1"/>
                </a:solidFill>
              </a:rPr>
              <a:t>mahabesar </a:t>
            </a:r>
            <a:r>
              <a:rPr lang="en-US" sz="4000" b="1">
                <a:solidFill>
                  <a:schemeClr val="bg1"/>
                </a:solidFill>
              </a:rPr>
              <a:t>(yang dibangun sekitar 550 </a:t>
            </a:r>
            <a:r>
              <a:rPr lang="en-US" sz="4000" b="1" smtClean="0">
                <a:solidFill>
                  <a:schemeClr val="bg1"/>
                </a:solidFill>
              </a:rPr>
              <a:t>SM).</a:t>
            </a:r>
            <a:endParaRPr lang="en-US" sz="4000" b="1">
              <a:solidFill>
                <a:schemeClr val="bg1"/>
              </a:solidFill>
            </a:endParaRPr>
          </a:p>
        </p:txBody>
      </p:sp>
      <p:pic>
        <p:nvPicPr>
          <p:cNvPr id="3" name="그림 2"/>
          <p:cNvPicPr>
            <a:picLocks noChangeAspect="1"/>
          </p:cNvPicPr>
          <p:nvPr/>
        </p:nvPicPr>
        <p:blipFill rotWithShape="1">
          <a:blip r:embed="rId3"/>
          <a:srcRect l="14681" t="-1" r="12462" b="643"/>
          <a:stretch/>
        </p:blipFill>
        <p:spPr>
          <a:xfrm>
            <a:off x="4037622" y="966200"/>
            <a:ext cx="3470083" cy="2661886"/>
          </a:xfrm>
          <a:prstGeom prst="rect">
            <a:avLst/>
          </a:prstGeom>
        </p:spPr>
      </p:pic>
      <p:sp>
        <p:nvSpPr>
          <p:cNvPr id="4" name="타원 3"/>
          <p:cNvSpPr/>
          <p:nvPr/>
        </p:nvSpPr>
        <p:spPr>
          <a:xfrm>
            <a:off x="5103630" y="2224324"/>
            <a:ext cx="757504" cy="2204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그림 4"/>
          <p:cNvPicPr>
            <a:picLocks noChangeAspect="1"/>
          </p:cNvPicPr>
          <p:nvPr/>
        </p:nvPicPr>
        <p:blipFill>
          <a:blip r:embed="rId4"/>
          <a:stretch>
            <a:fillRect/>
          </a:stretch>
        </p:blipFill>
        <p:spPr>
          <a:xfrm>
            <a:off x="239350" y="966200"/>
            <a:ext cx="3427875" cy="2657419"/>
          </a:xfrm>
          <a:prstGeom prst="rect">
            <a:avLst/>
          </a:prstGeom>
        </p:spPr>
      </p:pic>
      <p:pic>
        <p:nvPicPr>
          <p:cNvPr id="6" name="그림 5"/>
          <p:cNvPicPr>
            <a:picLocks noChangeAspect="1"/>
          </p:cNvPicPr>
          <p:nvPr/>
        </p:nvPicPr>
        <p:blipFill>
          <a:blip r:embed="rId5"/>
          <a:stretch>
            <a:fillRect/>
          </a:stretch>
        </p:blipFill>
        <p:spPr>
          <a:xfrm>
            <a:off x="7873131" y="966200"/>
            <a:ext cx="3994818" cy="2663212"/>
          </a:xfrm>
          <a:prstGeom prst="rect">
            <a:avLst/>
          </a:prstGeom>
        </p:spPr>
      </p:pic>
    </p:spTree>
    <p:extLst>
      <p:ext uri="{BB962C8B-B14F-4D97-AF65-F5344CB8AC3E}">
        <p14:creationId xmlns:p14="http://schemas.microsoft.com/office/powerpoint/2010/main" val="32892471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altLang="ko-KR" b="1" smtClean="0">
                <a:solidFill>
                  <a:schemeClr val="bg1"/>
                </a:solidFill>
              </a:rPr>
              <a:t>Rasul Paulus menggunakan kota Efesus sebagai tempat pusat pelayanan secara sterageti selama berapa tahun (KPR 19).</a:t>
            </a:r>
            <a:br>
              <a:rPr lang="en-US" altLang="ko-KR" b="1" smtClean="0">
                <a:solidFill>
                  <a:schemeClr val="bg1"/>
                </a:solidFill>
              </a:rPr>
            </a:br>
            <a:r>
              <a:rPr lang="en-US" altLang="ko-KR" b="1" smtClean="0">
                <a:solidFill>
                  <a:schemeClr val="bg1"/>
                </a:solidFill>
              </a:rPr>
              <a:t>Gereja di Efesus adalah gereja pusat dari gereja-gereja di sekeliling di kota Efesus di kawasan Asia Kecil.</a:t>
            </a:r>
            <a:br>
              <a:rPr lang="en-US" altLang="ko-KR" b="1" smtClean="0">
                <a:solidFill>
                  <a:schemeClr val="bg1"/>
                </a:solidFill>
              </a:rPr>
            </a:br>
            <a:r>
              <a:rPr lang="en-US" b="1">
                <a:solidFill>
                  <a:schemeClr val="bg1"/>
                </a:solidFill>
              </a:rPr>
              <a:t>Tema Efesus adalah tanggungjawab orang percaya untuk hidup sesuai dengan panggilan Tuhan dalam Yesus Kristus.</a:t>
            </a:r>
            <a:endParaRPr lang="en-US" b="1">
              <a:solidFill>
                <a:srgbClr val="FFFF00"/>
              </a:solidFill>
              <a:latin typeface="Calibri (제목)"/>
            </a:endParaRPr>
          </a:p>
        </p:txBody>
      </p:sp>
    </p:spTree>
    <p:extLst>
      <p:ext uri="{BB962C8B-B14F-4D97-AF65-F5344CB8AC3E}">
        <p14:creationId xmlns:p14="http://schemas.microsoft.com/office/powerpoint/2010/main" val="509859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a:solidFill>
                  <a:schemeClr val="bg1"/>
                </a:solidFill>
              </a:rPr>
              <a:t>Rasul Paulus menggunakan perkataan “Kasih” dengan bentuk Kata nama dan dengan bentuk Kata Kerja 107 kali, dia menggunakan Perkataan kasih itu 19 kali di surat Efesus.</a:t>
            </a:r>
            <a:br>
              <a:rPr lang="en-US" b="1">
                <a:solidFill>
                  <a:schemeClr val="bg1"/>
                </a:solidFill>
              </a:rPr>
            </a:br>
            <a:r>
              <a:rPr lang="en-US" b="1">
                <a:solidFill>
                  <a:schemeClr val="bg1"/>
                </a:solidFill>
              </a:rPr>
              <a:t>Surat ini </a:t>
            </a:r>
            <a:r>
              <a:rPr lang="en-US" b="1" smtClean="0">
                <a:solidFill>
                  <a:schemeClr val="bg1"/>
                </a:solidFill>
              </a:rPr>
              <a:t>dimulai </a:t>
            </a:r>
            <a:r>
              <a:rPr lang="en-US" b="1">
                <a:solidFill>
                  <a:schemeClr val="bg1"/>
                </a:solidFill>
              </a:rPr>
              <a:t>dengan “kasih”(1:4) dan </a:t>
            </a:r>
            <a:r>
              <a:rPr lang="en-US" b="1" smtClean="0">
                <a:solidFill>
                  <a:schemeClr val="bg1"/>
                </a:solidFill>
              </a:rPr>
              <a:t>diakhiri </a:t>
            </a:r>
            <a:r>
              <a:rPr lang="en-US" b="1">
                <a:solidFill>
                  <a:schemeClr val="bg1"/>
                </a:solidFill>
              </a:rPr>
              <a:t>dengan “kasih” (6:23).</a:t>
            </a:r>
            <a:endParaRPr lang="en-US" b="1">
              <a:solidFill>
                <a:srgbClr val="FFFF00"/>
              </a:solidFill>
              <a:latin typeface="Calibri (제목)"/>
            </a:endParaRPr>
          </a:p>
        </p:txBody>
      </p:sp>
    </p:spTree>
    <p:extLst>
      <p:ext uri="{BB962C8B-B14F-4D97-AF65-F5344CB8AC3E}">
        <p14:creationId xmlns:p14="http://schemas.microsoft.com/office/powerpoint/2010/main" val="11453170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0000"/>
                </a:solidFill>
                <a:latin typeface="+mn-lt"/>
              </a:rPr>
              <a:t>Efesus 2:14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Hal </a:t>
            </a:r>
            <a:r>
              <a:rPr lang="en-US" b="1">
                <a:solidFill>
                  <a:schemeClr val="bg1"/>
                </a:solidFill>
                <a:latin typeface="+mn-lt"/>
              </a:rPr>
              <a:t>itu demikian kerana Kristus sendiri telah membawa </a:t>
            </a:r>
            <a:r>
              <a:rPr lang="en-US" b="1">
                <a:solidFill>
                  <a:srgbClr val="FFFF00"/>
                </a:solidFill>
                <a:latin typeface="+mn-lt"/>
              </a:rPr>
              <a:t>kedamaian untuk kita dengan menjadikan orang Yahudi dan orang bukan Yahudi satu umat. </a:t>
            </a:r>
            <a:r>
              <a:rPr lang="en-US" b="1">
                <a:solidFill>
                  <a:schemeClr val="bg1"/>
                </a:solidFill>
                <a:latin typeface="+mn-lt"/>
              </a:rPr>
              <a:t>Dengan kematian-Nya di kayu salib Kristus telah </a:t>
            </a:r>
            <a:r>
              <a:rPr lang="en-US" b="1">
                <a:solidFill>
                  <a:srgbClr val="FFFF00"/>
                </a:solidFill>
                <a:latin typeface="+mn-lt"/>
              </a:rPr>
              <a:t>merobohkan tembok permusuhan yang memisahkan mereka. </a:t>
            </a:r>
          </a:p>
        </p:txBody>
      </p:sp>
    </p:spTree>
    <p:extLst>
      <p:ext uri="{BB962C8B-B14F-4D97-AF65-F5344CB8AC3E}">
        <p14:creationId xmlns:p14="http://schemas.microsoft.com/office/powerpoint/2010/main" val="383737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1540</Words>
  <Application>Microsoft Office PowerPoint</Application>
  <PresentationFormat>와이드스크린</PresentationFormat>
  <Paragraphs>119</Paragraphs>
  <Slides>35</Slides>
  <Notes>34</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35</vt:i4>
      </vt:variant>
    </vt:vector>
  </HeadingPairs>
  <TitlesOfParts>
    <vt:vector size="41" baseType="lpstr">
      <vt:lpstr>Calibri (제목)</vt:lpstr>
      <vt:lpstr>Headline R</vt:lpstr>
      <vt:lpstr>맑은 고딕</vt:lpstr>
      <vt:lpstr>Arial</vt:lpstr>
      <vt:lpstr>Calibri</vt:lpstr>
      <vt:lpstr>2_Office 테마</vt:lpstr>
      <vt:lpstr>KELAS ONLINE SAM KL</vt:lpstr>
      <vt:lpstr>PowerPoint 프레젠테이션</vt:lpstr>
      <vt:lpstr>PowerPoint 프레젠테이션</vt:lpstr>
      <vt:lpstr>PowerPoint 프레젠테이션</vt:lpstr>
      <vt:lpstr>PowerPoint 프레젠테이션</vt:lpstr>
      <vt:lpstr>Resume Paulus dari Tarsus Paulus bernama Saulus dan lahir di kota Tarsus tanah Kilikia (warga negara Romawi; sekarang di Turki), dibesarkan di Yerusalem dan dididik dengan teliti di bawah pimpinan Gamaliel (Pendidikan Tinggi).  Rabi Gamaliel adalah seorang guru atau rabbi Yahudi kuno yang sangat terkenal dan sangat dihormati di antara tiga mazhab Yahudi, iaitu Farisi, Saduki, dan Eseni. </vt:lpstr>
      <vt:lpstr>Dia adalah seorang Yahudi dari suku Benyamin (Keturunan Bangsawan; raja Saul - 1 Samuel 9:1, nabi Yeremia – Yeremia 1:1, ratu Ester – Ester 2:5), yang berkebudayaan Yunani (helenis / Tamadun tinggi) dan seorang anggota Sanhedrin (KPR 7:58; 24:10) dan seorang Farisi menurut mazhab yang paling keras dalam agama Yahudi (Suku yang terpilih Tuhan). Dia menjadi seorang rasul bagi Yesus Kristus.</vt:lpstr>
      <vt:lpstr>Perjalanan pelayanan Misi yang Pertama: Dari Antiokhia, Barnabas dan Paulus Paulus berangkat ke Daerah Aisa Kecil.   Mereka terus melayani pulau Siprus dan  beredar ke Perga di Pamfilia dan ke Antiokhia (yang di  daerah Pisidia), ke Ikonium,  Listra dan Derbe kembali ke Antiokhia di Siria.  (KPR 13-14)</vt:lpstr>
      <vt:lpstr>Perjalanan pelayanan Misi yang kedua: Paulus dengan Sila dan Timotius mengunjungi Gereja-gereja di kawasan Asia Kecil.  Selepas itu Paulus dipanggal oleh orang-orang Makedonia di dalam penglihatan.  Mereka menyeberang dan menyampaikan Injil di Filipi, Paulus beredar ke Tesalonika dan Berea dan kawasan Athena sampai ke kota Korintus di daerah Makedonia. </vt:lpstr>
      <vt:lpstr>Sila dan Timotius melayani ke kota-kota lain. Timotius singgah di kota Tesalonika yang mereka pernah layani. Selepas mereka pergi ke kota Korintus. Paulus menemui Priskila dan Akwila dan keluarga Titius Yustus dan keluarga Krispus, ketua rumah ibadat percaya kepada Tuhan Yesus di kota Korintus.  Paulus mengajar di kota Korintus selama setahun setengah.</vt:lpstr>
      <vt:lpstr>Masalah-masalah terhadap jemaah Korintus : 1) Perpecahan antara jemaah 2) Percabulan 3) Pendakwaan 4) Perkahwinan 5) Daging Persembahan Berhala 6) Perjamuan Kudus 7) Ibadah Umum 8) Karunia-karunia Roh 9) Doktirn</vt:lpstr>
      <vt:lpstr>Surat 2 Korintus:  Setelah surat Korintus yang pertama oleh Paulus, jemaah di Korintus diganggu oleh guru-guru palsu yang menentang Paulus. Surat 2 Korintus ada ucapan terima kasih kepada kebanyakan orang yang bertaubat, pemohonan kepada orang yang menolak rasul Paulus untuk menerima kewibawaan</vt:lpstr>
      <vt:lpstr>pemimpinnya, dan dia juga mengutus Titus dan saudara yang lain kembali ke Korintus untuk menghantarkan surat itu.  Teolog-teolog Perjanjian Baru menganggap bahawa rasul Paulus menulis surat 2 Korintus di kota Filipi di wilayah Makedonia semasa dia melanyani Perjalanan Pelayanan Misi yang ke-tiga.</vt:lpstr>
      <vt:lpstr>Tema 2 Korintus utamanya adalah pembelaan kewibawaan kerasulan Paulus. Paulus menekankan tindakannya, wataknya, dan panggilannya sebagai rasul bagi Yesus Kristus (Perjanjian Baru) dan juga Kesatuan antara orang Yahudi dan bukan Yahudi dalam kemurahan hati (pelayan-pelayan dari Perjanjian baru) melalui Surat ini.</vt:lpstr>
      <vt:lpstr>Ayat-ayat utamanya adalah 4: 5-6 (Yesus menjadi Kristus dan hamba-hamba Pelayan-Pelayan Paulus bagi jemaah),  5: 17-19 (Ciptaan baharu dalam Kristus, pelayanan kami untuk pendamaian). Fasal intinya adalah Fasal 8-9 (Kemurahan Hati).</vt:lpstr>
      <vt:lpstr>STRUKTUR SURAT 2 Korintus  1-7  : Pembelaan Paulus (Rencana, Teguran, Pelayanan)  8-9  : Persiapan Persembahan Wang  10-13 : Nasihat Paulus (Kerasulan, Kegembiraan, Tugas)</vt:lpstr>
      <vt:lpstr>STRUKTUR SURAT 2 Korintus Salam dan doa ucapan syukur (1:1-11) Paulus ingin berdamai dengan para penantangnya (1:12-6:13; 7:2-16).  Sebuah balasan tentang surat lainnya (6:14- 7:1) Dorongan supaya memberi dengan sukacita (8:1-9:15) Pembelaan diri Paulus (10:1-12:21) Peringatan dan salam (13:1-13).</vt:lpstr>
      <vt:lpstr>Perjalanan pelayanan Misi yang Pertama: Dari Antiokhia, Barnabas dan Paulus Paulus berangkat ke Daerah Aisa Kecil.   Mereka terus melayani pulau Siprus dan  beredar ke Perga di Pamfilia dan ke Antiokhia (yang di  daerah Pisidia), ke Ikonium,  Listra dan Derbe kembali ke Antiokhia di Siria.  (KPR 13-14)</vt:lpstr>
      <vt:lpstr>Surat Galatia:  Rasul Paulus menulis surat Galatia kepada jemaah di kawasan Asia Kecil. Semasa perjalanan Pelayanan Misi yang Pertama, Paulus dan Barnabas pernah melayani di kawasan Galatia Selatan iaitu Antiokhia di Pisidia, Ikonium, Listra, dan Derbe (KPR 13-14).</vt:lpstr>
      <vt:lpstr>Sebab jemaah kawasan Asia Kecil kerilu dengan ajaran guru palsu orang Yahudi (Diaspora orang Yahudi). Paulus memulakan surat Galatia ini dengan menyatakan kelayakannya sebagai seorang rasul dengan tanda-tanda (στίγματα; bekas luka) milik Tuhan Yesus (6:17). </vt:lpstr>
      <vt:lpstr>Paulus menekankan bahawa Berkat datang dari Tuhan melaui iman, bukan bukan melalui hukum taurat Tuhan. Hukum Tuhan menghakimi manusia sebagai pendosa dan memenjarakannya.</vt:lpstr>
      <vt:lpstr>Sebab Paulus mendengar berita bahawa beberapa jemaah di Galatia tiba-tiba beralih kepada ajaran palsu oleh orang Kristian orang Yudaisme yang usaha menekankan orang-orang Kristian dalam orang bukan Yahudi harus menerima Hukum Musa (1:7, 4, 17, 21, 5:2-12, 6:12-13).</vt:lpstr>
      <vt:lpstr>Golongan Kristian Yudaiseme / Prasangka Nasionalisme Etnisme Supremasisme Barangsiapa yang mahu menjadi orang Kristian harus mentaati Taurat dan menjadi orang Yahudi.    Suatu Injil lain yang sebenarnya bukan Injil.</vt:lpstr>
      <vt:lpstr>Tetapi iman membebaskan manusia, memungkinkan mereka menikmati kebebasan dalam Kristus. Tetapi kebebasan bukanlah izin pemanjaan diri. Kebebasan dalam Kristus bermaksud menghasilkan buah kebenaran melalui kehidupan yang dipimpin oleh Roh Kudus.</vt:lpstr>
      <vt:lpstr>Surat di Galatia adalah pengisytiharan kemerdekaan orang Kristian. Kekuatan Roh Kudus memungkinkan orang Kristian menikmati kebebasan di bawah hukum kasih. Ayat-ayat utamanya adalah 2: 20-21 (hidup dalam iman kepada Anak Allah), 5: 1 (jangan mau lagi dikenakan kuk perhambaan).</vt:lpstr>
      <vt:lpstr>Fasal intinya adalah Fasal 5 (Kebebasan dan Kasih). Jangan gunakan kebebasan sebagai “peluang fizikal” (5:13) layanilah sesamamu manusia oleh kasih. Fasal 5 ini termaktub ‘hidup dipimpin oleh Roh Allah’ dan ‘buah Roh Kudus’.</vt:lpstr>
      <vt:lpstr>Galatia 5:22-23 5:22 Sebaliknya, inilah hasilnya jika orang dipimpin oleh Roh Allah: Mereka saling mengasihi, bersukacita, hidup rukun, sabar, berbudi, baik hati, setia,  5:23 rendah hati, dan dapat mengawal diri. Tidak ada hukum yang melarang perkara-perkara seperti itu. </vt:lpstr>
      <vt:lpstr>STRUKTUR SURAT Galatia Paulus membela kerasulan dan beritanya (1:1-2:21) Iman kristus: jalan menjadi anak-anak Allah (3:1-4:31) Kristus memberi kemerdekaan, dan Roh Kudus memimpin (5:1-6:10) Peringatan terakhir (6:11-18)</vt:lpstr>
      <vt:lpstr>PowerPoint 프레젠테이션</vt:lpstr>
      <vt:lpstr>PowerPoint 프레젠테이션</vt:lpstr>
      <vt:lpstr>Surat Efesus:  Pada tahun 60-62 M., Paulus menulis surat-surat (Efesus, Filipi, Kolose, dan Filemon) semasa dia dipenjarakan di Roma yang pertama selama dua tahun. Surat Efesus dihantar oleh pembawa iaitu Tikhikus yang menghantar surat Kolose (Efesus 6:21-22; Kolose 4:7-9) dengan Onesimus (Filemon).</vt:lpstr>
      <vt:lpstr>Kota Efesus adalah pusat kawasan Asia Kecil.      Kota Efesus adalah Kota Labuhan, sebagai pusat perdagangan yang kaya dan kota yang berkembang, dan bernilai budaya tinggi / salah satu tamadun yang terawal d dunia. Kota ini ada kuil dewi Artemis yang mahabesar (yang dibangun sekitar 550 SM).</vt:lpstr>
      <vt:lpstr>Rasul Paulus menggunakan kota Efesus sebagai tempat pusat pelayanan secara sterageti selama berapa tahun (KPR 19). Gereja di Efesus adalah gereja pusat dari gereja-gereja di sekeliling di kota Efesus di kawasan Asia Kecil. Tema Efesus adalah tanggungjawab orang percaya untuk hidup sesuai dengan panggilan Tuhan dalam Yesus Kristus.</vt:lpstr>
      <vt:lpstr>Rasul Paulus menggunakan perkataan “Kasih” dengan bentuk Kata nama dan dengan bentuk Kata Kerja 107 kali, dia menggunakan Perkataan kasih itu 19 kali di surat Efesus. Surat ini dimulai dengan “kasih”(1:4) dan diakhiri dengan “kasih” (6:23).</vt:lpstr>
      <vt:lpstr>Efesus 2:14  Hal itu demikian kerana Kristus sendiri telah membawa kedamaian untuk kita dengan menjadikan orang Yahudi dan orang bukan Yahudi satu umat. Dengan kematian-Nya di kayu salib Kristus telah merobohkan tembok permusuhan yang memisahkan mereka.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Yang Taegyun</dc:creator>
  <cp:lastModifiedBy>Yang Taegyun</cp:lastModifiedBy>
  <cp:revision>3</cp:revision>
  <dcterms:created xsi:type="dcterms:W3CDTF">2020-10-19T14:12:15Z</dcterms:created>
  <dcterms:modified xsi:type="dcterms:W3CDTF">2020-10-20T11:19:18Z</dcterms:modified>
</cp:coreProperties>
</file>