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6"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9E8464-AE64-4597-8EAE-5AF344F3ECF6}" type="datetimeFigureOut">
              <a:rPr lang="en-US" smtClean="0"/>
              <a:t>6/22/2021</a:t>
            </a:fld>
            <a:endParaRPr 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2CFEE-3B5D-4BCC-867A-0DD79BB731D1}" type="slidenum">
              <a:rPr lang="en-US" smtClean="0"/>
              <a:t>‹#›</a:t>
            </a:fld>
            <a:endParaRPr lang="en-US"/>
          </a:p>
        </p:txBody>
      </p:sp>
    </p:spTree>
    <p:extLst>
      <p:ext uri="{BB962C8B-B14F-4D97-AF65-F5344CB8AC3E}">
        <p14:creationId xmlns:p14="http://schemas.microsoft.com/office/powerpoint/2010/main" val="814764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mtClean="0"/>
              <a:t>vehye</a:t>
            </a:r>
            <a:r>
              <a:rPr lang="en-US" baseline="0" smtClean="0"/>
              <a:t> beraka</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052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mtClean="0"/>
              <a:t>Padang Gurung </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17513-2516-4096-AECE-704830B0A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74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17513-2516-4096-AECE-704830B0A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634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mtClean="0"/>
              <a:t>Hos. 6:8 - </a:t>
            </a:r>
            <a:r>
              <a:rPr lang="en-US" sz="1200" b="1" i="0" kern="1200" baseline="30000" smtClean="0">
                <a:solidFill>
                  <a:schemeClr val="tx1"/>
                </a:solidFill>
                <a:effectLst/>
                <a:latin typeface="+mn-lt"/>
                <a:ea typeface="+mn-ea"/>
                <a:cs typeface="+mn-cs"/>
              </a:rPr>
              <a:t>8</a:t>
            </a:r>
            <a:r>
              <a:rPr lang="en-US" sz="1200" b="0" i="0" kern="1200" smtClean="0">
                <a:solidFill>
                  <a:schemeClr val="tx1"/>
                </a:solidFill>
                <a:effectLst/>
                <a:latin typeface="+mn-lt"/>
                <a:ea typeface="+mn-ea"/>
                <a:cs typeface="+mn-cs"/>
              </a:rPr>
              <a:t>Gilead kota para pelaku kejahatan, penuh dengan jejak darah.</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17513-2516-4096-AECE-704830B0A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9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i-FI" b="1" smtClean="0">
                <a:solidFill>
                  <a:srgbClr val="FF0000"/>
                </a:solidFill>
                <a:latin typeface="+mn-lt"/>
              </a:rPr>
              <a:t>Kej. 32:1-2 – </a:t>
            </a:r>
            <a:r>
              <a:rPr lang="en-US" sz="1200" b="1" i="0" kern="1200" baseline="30000" smtClean="0">
                <a:solidFill>
                  <a:schemeClr val="tx1"/>
                </a:solidFill>
                <a:effectLst/>
                <a:latin typeface="+mn-lt"/>
                <a:ea typeface="+mn-ea"/>
                <a:cs typeface="+mn-cs"/>
              </a:rPr>
              <a:t>1</a:t>
            </a:r>
            <a:r>
              <a:rPr lang="en-US" sz="1200" b="0" i="0" kern="1200" smtClean="0">
                <a:solidFill>
                  <a:schemeClr val="tx1"/>
                </a:solidFill>
                <a:effectLst/>
                <a:latin typeface="+mn-lt"/>
                <a:ea typeface="+mn-ea"/>
                <a:cs typeface="+mn-cs"/>
              </a:rPr>
              <a:t>Yakub meneruskan perjalanannya, lalu para malaikat Allah datang menemuinya. </a:t>
            </a:r>
            <a:r>
              <a:rPr lang="en-US" sz="1200" b="1" i="0" kern="1200" baseline="30000" smtClean="0">
                <a:solidFill>
                  <a:schemeClr val="tx1"/>
                </a:solidFill>
                <a:effectLst/>
                <a:latin typeface="+mn-lt"/>
                <a:ea typeface="+mn-ea"/>
                <a:cs typeface="+mn-cs"/>
              </a:rPr>
              <a:t>2</a:t>
            </a:r>
            <a:r>
              <a:rPr lang="en-US" sz="1200" b="0" i="0" kern="1200" smtClean="0">
                <a:solidFill>
                  <a:schemeClr val="tx1"/>
                </a:solidFill>
                <a:effectLst/>
                <a:latin typeface="+mn-lt"/>
                <a:ea typeface="+mn-ea"/>
                <a:cs typeface="+mn-cs"/>
              </a:rPr>
              <a:t>Tatkala Yakub melihat mereka, dia berkata, "Ini </a:t>
            </a:r>
            <a:r>
              <a:rPr lang="en-US" sz="1200" b="1" i="0" kern="1200" smtClean="0">
                <a:solidFill>
                  <a:schemeClr val="tx1"/>
                </a:solidFill>
                <a:effectLst/>
                <a:latin typeface="+mn-lt"/>
                <a:ea typeface="+mn-ea"/>
                <a:cs typeface="+mn-cs"/>
              </a:rPr>
              <a:t>sebuah perkhemahan para malaikat Allah</a:t>
            </a:r>
            <a:r>
              <a:rPr lang="en-US" sz="1200" b="0" i="0" kern="1200" smtClean="0">
                <a:solidFill>
                  <a:schemeClr val="tx1"/>
                </a:solidFill>
                <a:effectLst/>
                <a:latin typeface="+mn-lt"/>
                <a:ea typeface="+mn-ea"/>
                <a:cs typeface="+mn-cs"/>
              </a:rPr>
              <a:t>!" Maka dinamainya tempat itu </a:t>
            </a:r>
            <a:r>
              <a:rPr lang="en-US" sz="1200" b="1" i="0" kern="1200" smtClean="0">
                <a:solidFill>
                  <a:schemeClr val="tx1"/>
                </a:solidFill>
                <a:effectLst/>
                <a:latin typeface="+mn-lt"/>
                <a:ea typeface="+mn-ea"/>
                <a:cs typeface="+mn-cs"/>
              </a:rPr>
              <a:t>Mahanaim</a:t>
            </a:r>
            <a:r>
              <a:rPr lang="en-US" sz="1200" b="0" i="0" kern="1200" smtClean="0">
                <a:solidFill>
                  <a:schemeClr val="tx1"/>
                </a:solidFill>
                <a:effectLst/>
                <a:latin typeface="+mn-lt"/>
                <a:ea typeface="+mn-ea"/>
                <a:cs typeface="+mn-cs"/>
              </a:rPr>
              <a:t>.</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17513-2516-4096-AECE-704830B0A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246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i-FI" b="1" smtClean="0">
                <a:solidFill>
                  <a:srgbClr val="FF0000"/>
                </a:solidFill>
                <a:latin typeface="+mn-lt"/>
              </a:rPr>
              <a:t>Kej. 32:3 – </a:t>
            </a:r>
            <a:r>
              <a:rPr lang="en-US" sz="1200" b="1" i="0" kern="1200" baseline="30000" smtClean="0">
                <a:solidFill>
                  <a:schemeClr val="tx1"/>
                </a:solidFill>
                <a:effectLst/>
                <a:latin typeface="+mn-lt"/>
                <a:ea typeface="+mn-ea"/>
                <a:cs typeface="+mn-cs"/>
              </a:rPr>
              <a:t>3</a:t>
            </a:r>
            <a:r>
              <a:rPr lang="en-US" sz="1200" b="0" i="0" kern="1200" smtClean="0">
                <a:solidFill>
                  <a:schemeClr val="tx1"/>
                </a:solidFill>
                <a:effectLst/>
                <a:latin typeface="+mn-lt"/>
                <a:ea typeface="+mn-ea"/>
                <a:cs typeface="+mn-cs"/>
              </a:rPr>
              <a:t>Lalu Yakub menghantar </a:t>
            </a:r>
            <a:r>
              <a:rPr lang="en-US" sz="1200" b="1" i="0" kern="1200" smtClean="0">
                <a:solidFill>
                  <a:schemeClr val="tx1"/>
                </a:solidFill>
                <a:effectLst/>
                <a:latin typeface="+mn-lt"/>
                <a:ea typeface="+mn-ea"/>
                <a:cs typeface="+mn-cs"/>
              </a:rPr>
              <a:t>beberapa orang utusan </a:t>
            </a:r>
            <a:r>
              <a:rPr lang="en-US" sz="1200" b="0" i="0" kern="1200" smtClean="0">
                <a:solidFill>
                  <a:schemeClr val="tx1"/>
                </a:solidFill>
                <a:effectLst/>
                <a:latin typeface="+mn-lt"/>
                <a:ea typeface="+mn-ea"/>
                <a:cs typeface="+mn-cs"/>
              </a:rPr>
              <a:t>lebih dahulu daripadanya untuk menemui Esau, abangnya, di </a:t>
            </a:r>
            <a:r>
              <a:rPr lang="en-US" sz="1200" b="1" i="0" kern="1200" smtClean="0">
                <a:solidFill>
                  <a:schemeClr val="tx1"/>
                </a:solidFill>
                <a:effectLst/>
                <a:latin typeface="+mn-lt"/>
                <a:ea typeface="+mn-ea"/>
                <a:cs typeface="+mn-cs"/>
              </a:rPr>
              <a:t>Tanah Seir</a:t>
            </a:r>
            <a:r>
              <a:rPr lang="en-US" sz="1200" b="0" i="0" kern="1200" smtClean="0">
                <a:solidFill>
                  <a:schemeClr val="tx1"/>
                </a:solidFill>
                <a:effectLst/>
                <a:latin typeface="+mn-lt"/>
                <a:ea typeface="+mn-ea"/>
                <a:cs typeface="+mn-cs"/>
              </a:rPr>
              <a:t>, wilayah </a:t>
            </a:r>
            <a:r>
              <a:rPr lang="en-US" sz="1200" b="1" i="0" kern="1200" smtClean="0">
                <a:solidFill>
                  <a:schemeClr val="tx1"/>
                </a:solidFill>
                <a:effectLst/>
                <a:latin typeface="+mn-lt"/>
                <a:ea typeface="+mn-ea"/>
                <a:cs typeface="+mn-cs"/>
              </a:rPr>
              <a:t>Edom</a:t>
            </a:r>
            <a:r>
              <a:rPr lang="en-US" sz="1200" b="0" i="0" kern="1200" smtClean="0">
                <a:solidFill>
                  <a:schemeClr val="tx1"/>
                </a:solidFill>
                <a:effectLst/>
                <a:latin typeface="+mn-lt"/>
                <a:ea typeface="+mn-ea"/>
                <a:cs typeface="+mn-cs"/>
              </a:rPr>
              <a:t>.</a:t>
            </a:r>
          </a:p>
          <a:p>
            <a:r>
              <a:rPr lang="fi-FI" b="1" smtClean="0">
                <a:solidFill>
                  <a:srgbClr val="FF0000"/>
                </a:solidFill>
                <a:latin typeface="+mn-lt"/>
              </a:rPr>
              <a:t>Kej. 32:6 – </a:t>
            </a:r>
            <a:r>
              <a:rPr lang="en-US" sz="1200" b="1" i="0" kern="1200" baseline="30000" smtClean="0">
                <a:solidFill>
                  <a:schemeClr val="tx1"/>
                </a:solidFill>
                <a:effectLst/>
                <a:latin typeface="+mn-lt"/>
                <a:ea typeface="+mn-ea"/>
                <a:cs typeface="+mn-cs"/>
              </a:rPr>
              <a:t>6</a:t>
            </a:r>
            <a:r>
              <a:rPr lang="en-US" sz="1200" b="0" i="0" kern="1200" smtClean="0">
                <a:solidFill>
                  <a:schemeClr val="tx1"/>
                </a:solidFill>
                <a:effectLst/>
                <a:latin typeface="+mn-lt"/>
                <a:ea typeface="+mn-ea"/>
                <a:cs typeface="+mn-cs"/>
              </a:rPr>
              <a:t>Maka kembalilah para utusan itu kepada Yakub dan berkata, "Kami telah menemui Esau, abangmu, dan </a:t>
            </a:r>
            <a:r>
              <a:rPr lang="en-US" sz="1200" b="1" i="0" kern="1200" smtClean="0">
                <a:solidFill>
                  <a:schemeClr val="tx1"/>
                </a:solidFill>
                <a:effectLst/>
                <a:latin typeface="+mn-lt"/>
                <a:ea typeface="+mn-ea"/>
                <a:cs typeface="+mn-cs"/>
              </a:rPr>
              <a:t>dia pun dalam perjalanan bersama-sama empat ratus orang lelaki untuk menemuimu</a:t>
            </a:r>
            <a:r>
              <a:rPr lang="en-US" sz="1200" b="0" i="0" kern="1200" smtClean="0">
                <a:solidFill>
                  <a:schemeClr val="tx1"/>
                </a:solidFill>
                <a:effectLst/>
                <a:latin typeface="+mn-lt"/>
                <a:ea typeface="+mn-ea"/>
                <a:cs typeface="+mn-cs"/>
              </a:rPr>
              <a:t>." </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17513-2516-4096-AECE-704830B0A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803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223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80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smtClean="0"/>
              <a:t>220 ekor </a:t>
            </a:r>
            <a:r>
              <a:rPr lang="en-US" b="1" smtClean="0"/>
              <a:t>kawanan</a:t>
            </a:r>
            <a:r>
              <a:rPr lang="en-US" b="1" baseline="0" smtClean="0"/>
              <a:t> Kambing, 220 ekor kawanan domba, </a:t>
            </a:r>
            <a:r>
              <a:rPr lang="en-US" b="1" smtClean="0">
                <a:solidFill>
                  <a:schemeClr val="bg1"/>
                </a:solidFill>
                <a:latin typeface="+mn-lt"/>
              </a:rPr>
              <a:t>30 ekor unta betina dengan anak-anaknya, 50 ekor lembu </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55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603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0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smtClean="0"/>
              <a:t>Kej. 29:31 - </a:t>
            </a:r>
            <a:r>
              <a:rPr lang="en-US" sz="1200" b="1" i="0" kern="1200" baseline="30000" smtClean="0">
                <a:solidFill>
                  <a:schemeClr val="tx1"/>
                </a:solidFill>
                <a:effectLst/>
                <a:latin typeface="+mn-lt"/>
                <a:ea typeface="+mn-ea"/>
                <a:cs typeface="+mn-cs"/>
              </a:rPr>
              <a:t>31</a:t>
            </a:r>
            <a:r>
              <a:rPr lang="en-US" sz="1200" b="1" i="0" kern="1200" smtClean="0">
                <a:solidFill>
                  <a:schemeClr val="tx1"/>
                </a:solidFill>
                <a:effectLst/>
                <a:latin typeface="+mn-lt"/>
                <a:ea typeface="+mn-ea"/>
                <a:cs typeface="+mn-cs"/>
              </a:rPr>
              <a:t>Tuhan</a:t>
            </a:r>
            <a:r>
              <a:rPr lang="en-US" sz="1200" b="0" i="0" kern="1200" smtClean="0">
                <a:solidFill>
                  <a:schemeClr val="tx1"/>
                </a:solidFill>
                <a:effectLst/>
                <a:latin typeface="+mn-lt"/>
                <a:ea typeface="+mn-ea"/>
                <a:cs typeface="+mn-cs"/>
              </a:rPr>
              <a:t> melihat betapa Lea tidak dicintai. Maka Dia membuka rahim Lea, tetapi Rahel mandul. </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032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400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538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03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smtClean="0"/>
              <a:t>=</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39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26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907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074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smtClean="0"/>
              <a:t>=</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75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343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388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en-US"/>
          </a:p>
        </p:txBody>
      </p:sp>
      <p:sp>
        <p:nvSpPr>
          <p:cNvPr id="4" name="날짜 개체 틀 3"/>
          <p:cNvSpPr>
            <a:spLocks noGrp="1"/>
          </p:cNvSpPr>
          <p:nvPr>
            <p:ph type="dt" sz="half" idx="10"/>
          </p:nvPr>
        </p:nvSpPr>
        <p:spPr/>
        <p:txBody>
          <a:bodyPr/>
          <a:lstStyle/>
          <a:p>
            <a:fld id="{BE375A65-CE47-4BF5-A15E-70D5BD61ED12}" type="datetimeFigureOut">
              <a:rPr lang="en-US" smtClean="0"/>
              <a:t>6/22/2021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1C0EB1E-E0B6-48AF-9C3E-F96C66D013CB}" type="slidenum">
              <a:rPr lang="en-US" smtClean="0"/>
              <a:t>‹#›</a:t>
            </a:fld>
            <a:endParaRPr lang="en-US"/>
          </a:p>
        </p:txBody>
      </p:sp>
    </p:spTree>
    <p:extLst>
      <p:ext uri="{BB962C8B-B14F-4D97-AF65-F5344CB8AC3E}">
        <p14:creationId xmlns:p14="http://schemas.microsoft.com/office/powerpoint/2010/main" val="75232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BE375A65-CE47-4BF5-A15E-70D5BD61ED12}" type="datetimeFigureOut">
              <a:rPr lang="en-US" smtClean="0"/>
              <a:t>6/22/2021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1C0EB1E-E0B6-48AF-9C3E-F96C66D013CB}" type="slidenum">
              <a:rPr lang="en-US" smtClean="0"/>
              <a:t>‹#›</a:t>
            </a:fld>
            <a:endParaRPr lang="en-US"/>
          </a:p>
        </p:txBody>
      </p:sp>
    </p:spTree>
    <p:extLst>
      <p:ext uri="{BB962C8B-B14F-4D97-AF65-F5344CB8AC3E}">
        <p14:creationId xmlns:p14="http://schemas.microsoft.com/office/powerpoint/2010/main" val="291388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BE375A65-CE47-4BF5-A15E-70D5BD61ED12}" type="datetimeFigureOut">
              <a:rPr lang="en-US" smtClean="0"/>
              <a:t>6/22/2021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1C0EB1E-E0B6-48AF-9C3E-F96C66D013CB}" type="slidenum">
              <a:rPr lang="en-US" smtClean="0"/>
              <a:t>‹#›</a:t>
            </a:fld>
            <a:endParaRPr lang="en-US"/>
          </a:p>
        </p:txBody>
      </p:sp>
    </p:spTree>
    <p:extLst>
      <p:ext uri="{BB962C8B-B14F-4D97-AF65-F5344CB8AC3E}">
        <p14:creationId xmlns:p14="http://schemas.microsoft.com/office/powerpoint/2010/main" val="179103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BE375A65-CE47-4BF5-A15E-70D5BD61ED12}" type="datetimeFigureOut">
              <a:rPr lang="en-US" smtClean="0"/>
              <a:t>6/22/2021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1C0EB1E-E0B6-48AF-9C3E-F96C66D013CB}" type="slidenum">
              <a:rPr lang="en-US" smtClean="0"/>
              <a:t>‹#›</a:t>
            </a:fld>
            <a:endParaRPr lang="en-US"/>
          </a:p>
        </p:txBody>
      </p:sp>
    </p:spTree>
    <p:extLst>
      <p:ext uri="{BB962C8B-B14F-4D97-AF65-F5344CB8AC3E}">
        <p14:creationId xmlns:p14="http://schemas.microsoft.com/office/powerpoint/2010/main" val="1912583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fld id="{BE375A65-CE47-4BF5-A15E-70D5BD61ED12}" type="datetimeFigureOut">
              <a:rPr lang="en-US" smtClean="0"/>
              <a:t>6/22/2021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1C0EB1E-E0B6-48AF-9C3E-F96C66D013CB}" type="slidenum">
              <a:rPr lang="en-US" smtClean="0"/>
              <a:t>‹#›</a:t>
            </a:fld>
            <a:endParaRPr lang="en-US"/>
          </a:p>
        </p:txBody>
      </p:sp>
    </p:spTree>
    <p:extLst>
      <p:ext uri="{BB962C8B-B14F-4D97-AF65-F5344CB8AC3E}">
        <p14:creationId xmlns:p14="http://schemas.microsoft.com/office/powerpoint/2010/main" val="196800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날짜 개체 틀 4"/>
          <p:cNvSpPr>
            <a:spLocks noGrp="1"/>
          </p:cNvSpPr>
          <p:nvPr>
            <p:ph type="dt" sz="half" idx="10"/>
          </p:nvPr>
        </p:nvSpPr>
        <p:spPr/>
        <p:txBody>
          <a:bodyPr/>
          <a:lstStyle/>
          <a:p>
            <a:fld id="{BE375A65-CE47-4BF5-A15E-70D5BD61ED12}" type="datetimeFigureOut">
              <a:rPr lang="en-US" smtClean="0"/>
              <a:t>6/22/2021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C1C0EB1E-E0B6-48AF-9C3E-F96C66D013CB}" type="slidenum">
              <a:rPr lang="en-US" smtClean="0"/>
              <a:t>‹#›</a:t>
            </a:fld>
            <a:endParaRPr lang="en-US"/>
          </a:p>
        </p:txBody>
      </p:sp>
    </p:spTree>
    <p:extLst>
      <p:ext uri="{BB962C8B-B14F-4D97-AF65-F5344CB8AC3E}">
        <p14:creationId xmlns:p14="http://schemas.microsoft.com/office/powerpoint/2010/main" val="1693845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7" name="날짜 개체 틀 6"/>
          <p:cNvSpPr>
            <a:spLocks noGrp="1"/>
          </p:cNvSpPr>
          <p:nvPr>
            <p:ph type="dt" sz="half" idx="10"/>
          </p:nvPr>
        </p:nvSpPr>
        <p:spPr/>
        <p:txBody>
          <a:bodyPr/>
          <a:lstStyle/>
          <a:p>
            <a:fld id="{BE375A65-CE47-4BF5-A15E-70D5BD61ED12}" type="datetimeFigureOut">
              <a:rPr lang="en-US" smtClean="0"/>
              <a:t>6/22/2021</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C1C0EB1E-E0B6-48AF-9C3E-F96C66D013CB}" type="slidenum">
              <a:rPr lang="en-US" smtClean="0"/>
              <a:t>‹#›</a:t>
            </a:fld>
            <a:endParaRPr lang="en-US"/>
          </a:p>
        </p:txBody>
      </p:sp>
    </p:spTree>
    <p:extLst>
      <p:ext uri="{BB962C8B-B14F-4D97-AF65-F5344CB8AC3E}">
        <p14:creationId xmlns:p14="http://schemas.microsoft.com/office/powerpoint/2010/main" val="2592621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날짜 개체 틀 2"/>
          <p:cNvSpPr>
            <a:spLocks noGrp="1"/>
          </p:cNvSpPr>
          <p:nvPr>
            <p:ph type="dt" sz="half" idx="10"/>
          </p:nvPr>
        </p:nvSpPr>
        <p:spPr/>
        <p:txBody>
          <a:bodyPr/>
          <a:lstStyle/>
          <a:p>
            <a:fld id="{BE375A65-CE47-4BF5-A15E-70D5BD61ED12}" type="datetimeFigureOut">
              <a:rPr lang="en-US" smtClean="0"/>
              <a:t>6/22/2021</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C1C0EB1E-E0B6-48AF-9C3E-F96C66D013CB}" type="slidenum">
              <a:rPr lang="en-US" smtClean="0"/>
              <a:t>‹#›</a:t>
            </a:fld>
            <a:endParaRPr lang="en-US"/>
          </a:p>
        </p:txBody>
      </p:sp>
    </p:spTree>
    <p:extLst>
      <p:ext uri="{BB962C8B-B14F-4D97-AF65-F5344CB8AC3E}">
        <p14:creationId xmlns:p14="http://schemas.microsoft.com/office/powerpoint/2010/main" val="1735118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BE375A65-CE47-4BF5-A15E-70D5BD61ED12}" type="datetimeFigureOut">
              <a:rPr lang="en-US" smtClean="0"/>
              <a:t>6/22/2021</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C1C0EB1E-E0B6-48AF-9C3E-F96C66D013CB}" type="slidenum">
              <a:rPr lang="en-US" smtClean="0"/>
              <a:t>‹#›</a:t>
            </a:fld>
            <a:endParaRPr lang="en-US"/>
          </a:p>
        </p:txBody>
      </p:sp>
    </p:spTree>
    <p:extLst>
      <p:ext uri="{BB962C8B-B14F-4D97-AF65-F5344CB8AC3E}">
        <p14:creationId xmlns:p14="http://schemas.microsoft.com/office/powerpoint/2010/main" val="248554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BE375A65-CE47-4BF5-A15E-70D5BD61ED12}" type="datetimeFigureOut">
              <a:rPr lang="en-US" smtClean="0"/>
              <a:t>6/22/2021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C1C0EB1E-E0B6-48AF-9C3E-F96C66D013CB}" type="slidenum">
              <a:rPr lang="en-US" smtClean="0"/>
              <a:t>‹#›</a:t>
            </a:fld>
            <a:endParaRPr lang="en-US"/>
          </a:p>
        </p:txBody>
      </p:sp>
    </p:spTree>
    <p:extLst>
      <p:ext uri="{BB962C8B-B14F-4D97-AF65-F5344CB8AC3E}">
        <p14:creationId xmlns:p14="http://schemas.microsoft.com/office/powerpoint/2010/main" val="122328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BE375A65-CE47-4BF5-A15E-70D5BD61ED12}" type="datetimeFigureOut">
              <a:rPr lang="en-US" smtClean="0"/>
              <a:t>6/22/2021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C1C0EB1E-E0B6-48AF-9C3E-F96C66D013CB}" type="slidenum">
              <a:rPr lang="en-US" smtClean="0"/>
              <a:t>‹#›</a:t>
            </a:fld>
            <a:endParaRPr lang="en-US"/>
          </a:p>
        </p:txBody>
      </p:sp>
    </p:spTree>
    <p:extLst>
      <p:ext uri="{BB962C8B-B14F-4D97-AF65-F5344CB8AC3E}">
        <p14:creationId xmlns:p14="http://schemas.microsoft.com/office/powerpoint/2010/main" val="423757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75A65-CE47-4BF5-A15E-70D5BD61ED12}" type="datetimeFigureOut">
              <a:rPr lang="en-US" smtClean="0"/>
              <a:t>6/22/2021</a:t>
            </a:fld>
            <a:endParaRPr 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0EB1E-E0B6-48AF-9C3E-F96C66D013CB}" type="slidenum">
              <a:rPr lang="en-US" smtClean="0"/>
              <a:t>‹#›</a:t>
            </a:fld>
            <a:endParaRPr lang="en-US"/>
          </a:p>
        </p:txBody>
      </p:sp>
    </p:spTree>
    <p:extLst>
      <p:ext uri="{BB962C8B-B14F-4D97-AF65-F5344CB8AC3E}">
        <p14:creationId xmlns:p14="http://schemas.microsoft.com/office/powerpoint/2010/main" val="2046957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rotWithShape="1">
          <a:blip r:embed="rId3"/>
          <a:srcRect l="19305" t="13210" r="31389" b="13210"/>
          <a:stretch/>
        </p:blipFill>
        <p:spPr>
          <a:xfrm>
            <a:off x="4493263" y="-25401"/>
            <a:ext cx="8200025" cy="6883401"/>
          </a:xfrm>
          <a:prstGeom prst="rect">
            <a:avLst/>
          </a:prstGeom>
        </p:spPr>
      </p:pic>
      <p:pic>
        <p:nvPicPr>
          <p:cNvPr id="3" name="Picture 2" descr="https://blog.kakaocdn.net/dn/FmWJw/btqLpwGSRf5/3fYA1bEyaOs8RFxrBN8EEk/im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799"/>
            <a:ext cx="4546698" cy="7162800"/>
          </a:xfrm>
          <a:prstGeom prst="rect">
            <a:avLst/>
          </a:prstGeom>
          <a:noFill/>
          <a:extLst>
            <a:ext uri="{909E8E84-426E-40DD-AFC4-6F175D3DCCD1}">
              <a14:hiddenFill xmlns:a14="http://schemas.microsoft.com/office/drawing/2010/main">
                <a:solidFill>
                  <a:srgbClr val="FFFFFF"/>
                </a:solidFill>
              </a14:hiddenFill>
            </a:ext>
          </a:extLst>
        </p:spPr>
      </p:pic>
      <p:sp>
        <p:nvSpPr>
          <p:cNvPr id="4" name="모서리가 둥근 직사각형 3"/>
          <p:cNvSpPr/>
          <p:nvPr/>
        </p:nvSpPr>
        <p:spPr>
          <a:xfrm>
            <a:off x="1747520" y="742008"/>
            <a:ext cx="8199120" cy="1696392"/>
          </a:xfrm>
          <a:prstGeom prst="roundRect">
            <a:avLst/>
          </a:prstGeom>
          <a:solidFill>
            <a:schemeClr val="accent2">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2060"/>
                </a:solidFill>
                <a:effectLst/>
                <a:uLnTx/>
                <a:uFillTx/>
                <a:latin typeface="Calibri" panose="020F0502020204030204"/>
                <a:ea typeface="+mn-ea"/>
                <a:cs typeface="+mn-cs"/>
              </a:rPr>
              <a:t>Tafsiran Kejadian II</a:t>
            </a:r>
            <a:endPar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직사각형 1"/>
          <p:cNvSpPr/>
          <p:nvPr/>
        </p:nvSpPr>
        <p:spPr>
          <a:xfrm>
            <a:off x="0" y="4111034"/>
            <a:ext cx="12192000" cy="1876811"/>
          </a:xfrm>
          <a:prstGeom prst="rect">
            <a:avLst/>
          </a:prstGeom>
          <a:solidFill>
            <a:srgbClr val="92D050">
              <a:alpha val="5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a:ln>
                  <a:noFill/>
                </a:ln>
                <a:solidFill>
                  <a:srgbClr val="FFFF00"/>
                </a:solidFill>
                <a:effectLst/>
                <a:uLnTx/>
                <a:uFillTx/>
                <a:latin typeface="Adobe Hebrew" panose="02040503050201020203" pitchFamily="18" charset="-79"/>
                <a:ea typeface="+mn-ea"/>
                <a:cs typeface="Adobe Hebrew" panose="02040503050201020203" pitchFamily="18" charset="-79"/>
              </a:rPr>
              <a:t> וֶהְיֵ֖ה </a:t>
            </a:r>
            <a:r>
              <a:rPr kumimoji="0" lang="he-IL" sz="6000" b="1" i="0" u="none" strike="noStrike" kern="1200" cap="none" spc="0" normalizeH="0" baseline="0" noProof="0" smtClean="0">
                <a:ln>
                  <a:noFill/>
                </a:ln>
                <a:solidFill>
                  <a:srgbClr val="FFFF00"/>
                </a:solidFill>
                <a:effectLst/>
                <a:uLnTx/>
                <a:uFillTx/>
                <a:latin typeface="Adobe Hebrew" panose="02040503050201020203" pitchFamily="18" charset="-79"/>
                <a:ea typeface="+mn-ea"/>
                <a:cs typeface="Adobe Hebrew" panose="02040503050201020203" pitchFamily="18" charset="-79"/>
              </a:rPr>
              <a:t>בְּרָכָֽה</a:t>
            </a:r>
            <a:endParaRPr kumimoji="0" lang="en-US" sz="6000" b="1" i="0" u="none" strike="noStrike" kern="1200" cap="none" spc="0" normalizeH="0" baseline="0" noProof="0">
              <a:ln>
                <a:noFill/>
              </a:ln>
              <a:solidFill>
                <a:srgbClr val="FFFF00"/>
              </a:solidFill>
              <a:effectLst/>
              <a:uLnTx/>
              <a:uFillTx/>
              <a:latin typeface="Adobe Hebrew" panose="02040503050201020203" pitchFamily="18" charset="-79"/>
              <a:ea typeface="+mn-ea"/>
              <a:cs typeface="Adobe Hebrew" panose="02040503050201020203" pitchFamily="18" charset="-79"/>
            </a:endParaRPr>
          </a:p>
        </p:txBody>
      </p:sp>
    </p:spTree>
    <p:extLst>
      <p:ext uri="{BB962C8B-B14F-4D97-AF65-F5344CB8AC3E}">
        <p14:creationId xmlns:p14="http://schemas.microsoft.com/office/powerpoint/2010/main" val="29613759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79934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srcRect l="3901" t="19882" r="33865" b="15248"/>
          <a:stretch/>
        </p:blipFill>
        <p:spPr>
          <a:xfrm>
            <a:off x="0" y="0"/>
            <a:ext cx="12192000" cy="7148473"/>
          </a:xfrm>
          <a:prstGeom prst="rect">
            <a:avLst/>
          </a:prstGeom>
        </p:spPr>
      </p:pic>
    </p:spTree>
    <p:extLst>
      <p:ext uri="{BB962C8B-B14F-4D97-AF65-F5344CB8AC3E}">
        <p14:creationId xmlns:p14="http://schemas.microsoft.com/office/powerpoint/2010/main" val="27943285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0"/>
            <a:ext cx="12192000" cy="6858000"/>
          </a:xfrm>
          <a:prstGeom prst="rect">
            <a:avLst/>
          </a:prstGeom>
        </p:spPr>
      </p:pic>
      <p:sp>
        <p:nvSpPr>
          <p:cNvPr id="5" name="제목 1"/>
          <p:cNvSpPr txBox="1">
            <a:spLocks/>
          </p:cNvSpPr>
          <p:nvPr/>
        </p:nvSpPr>
        <p:spPr>
          <a:xfrm>
            <a:off x="365051" y="322522"/>
            <a:ext cx="11802139"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5400" b="1" i="0" u="none" strike="noStrike" kern="1200" cap="none" spc="0" normalizeH="0" baseline="0" noProof="0" smtClean="0">
                <a:ln>
                  <a:noFill/>
                </a:ln>
                <a:solidFill>
                  <a:srgbClr val="FFFF00"/>
                </a:solidFill>
                <a:effectLst/>
                <a:uLnTx/>
                <a:uFillTx/>
                <a:latin typeface="Calibri" panose="020F0502020204030204"/>
                <a:ea typeface="+mj-ea"/>
                <a:cs typeface="+mj-cs"/>
              </a:rPr>
              <a:t>Yegar-Sahaduta: </a:t>
            </a:r>
            <a:r>
              <a:rPr kumimoji="0" lang="fi-FI" sz="5400" b="1" i="0" u="none" strike="noStrike" kern="1200" cap="none" spc="0" normalizeH="0" baseline="0" noProof="0">
                <a:ln>
                  <a:noFill/>
                </a:ln>
                <a:solidFill>
                  <a:srgbClr val="FF0000"/>
                </a:solidFill>
                <a:effectLst/>
                <a:uLnTx/>
                <a:uFillTx/>
                <a:latin typeface="Calibri" panose="020F0502020204030204"/>
                <a:ea typeface="+mj-ea"/>
                <a:cs typeface="+mj-cs"/>
              </a:rPr>
              <a:t>Galed</a:t>
            </a:r>
            <a:endParaRPr kumimoji="0" lang="en-US" sz="5400" b="1" i="0" u="none" strike="noStrike" kern="1200" cap="none" spc="0" normalizeH="0" baseline="0" noProof="0">
              <a:ln>
                <a:noFill/>
              </a:ln>
              <a:solidFill>
                <a:srgbClr val="FF00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4241678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0"/>
            <a:ext cx="12192000" cy="6858000"/>
          </a:xfrm>
          <a:prstGeom prst="rect">
            <a:avLst/>
          </a:prstGeom>
        </p:spPr>
      </p:pic>
      <p:pic>
        <p:nvPicPr>
          <p:cNvPr id="6" name="그림 5"/>
          <p:cNvPicPr>
            <a:picLocks noChangeAspect="1"/>
          </p:cNvPicPr>
          <p:nvPr/>
        </p:nvPicPr>
        <p:blipFill rotWithShape="1">
          <a:blip r:embed="rId4"/>
          <a:srcRect l="56931" t="19481" r="39252" b="73451"/>
          <a:stretch/>
        </p:blipFill>
        <p:spPr>
          <a:xfrm>
            <a:off x="3161437" y="4890697"/>
            <a:ext cx="214961" cy="223917"/>
          </a:xfrm>
          <a:prstGeom prst="rect">
            <a:avLst/>
          </a:prstGeom>
        </p:spPr>
      </p:pic>
      <p:pic>
        <p:nvPicPr>
          <p:cNvPr id="7" name="그림 6"/>
          <p:cNvPicPr>
            <a:picLocks noChangeAspect="1"/>
          </p:cNvPicPr>
          <p:nvPr/>
        </p:nvPicPr>
        <p:blipFill rotWithShape="1">
          <a:blip r:embed="rId4"/>
          <a:srcRect l="56931" t="19481" r="39252" b="73451"/>
          <a:stretch/>
        </p:blipFill>
        <p:spPr>
          <a:xfrm>
            <a:off x="3011621" y="5131548"/>
            <a:ext cx="214961" cy="223917"/>
          </a:xfrm>
          <a:prstGeom prst="rect">
            <a:avLst/>
          </a:prstGeom>
        </p:spPr>
      </p:pic>
      <p:pic>
        <p:nvPicPr>
          <p:cNvPr id="8" name="그림 7"/>
          <p:cNvPicPr>
            <a:picLocks noChangeAspect="1"/>
          </p:cNvPicPr>
          <p:nvPr/>
        </p:nvPicPr>
        <p:blipFill rotWithShape="1">
          <a:blip r:embed="rId4"/>
          <a:srcRect l="56931" t="19481" r="39252" b="73451"/>
          <a:stretch/>
        </p:blipFill>
        <p:spPr>
          <a:xfrm>
            <a:off x="2636054" y="5106147"/>
            <a:ext cx="214961" cy="223917"/>
          </a:xfrm>
          <a:prstGeom prst="rect">
            <a:avLst/>
          </a:prstGeom>
        </p:spPr>
      </p:pic>
      <p:pic>
        <p:nvPicPr>
          <p:cNvPr id="9" name="그림 8"/>
          <p:cNvPicPr>
            <a:picLocks noChangeAspect="1"/>
          </p:cNvPicPr>
          <p:nvPr/>
        </p:nvPicPr>
        <p:blipFill rotWithShape="1">
          <a:blip r:embed="rId4"/>
          <a:srcRect l="56931" t="19481" r="39252" b="73451"/>
          <a:stretch/>
        </p:blipFill>
        <p:spPr>
          <a:xfrm>
            <a:off x="2611682" y="5326129"/>
            <a:ext cx="214961" cy="223917"/>
          </a:xfrm>
          <a:prstGeom prst="rect">
            <a:avLst/>
          </a:prstGeom>
        </p:spPr>
      </p:pic>
      <p:sp>
        <p:nvSpPr>
          <p:cNvPr id="10" name="이등변 삼각형 9"/>
          <p:cNvSpPr/>
          <p:nvPr/>
        </p:nvSpPr>
        <p:spPr>
          <a:xfrm>
            <a:off x="3161437" y="4665133"/>
            <a:ext cx="276029" cy="160867"/>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오른쪽 화살표 6"/>
          <p:cNvSpPr/>
          <p:nvPr/>
        </p:nvSpPr>
        <p:spPr>
          <a:xfrm rot="9537788" flipV="1">
            <a:off x="4922864" y="1346306"/>
            <a:ext cx="1850972" cy="317288"/>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EF86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오른쪽 화살표 6"/>
          <p:cNvSpPr/>
          <p:nvPr/>
        </p:nvSpPr>
        <p:spPr>
          <a:xfrm rot="7025338" flipV="1">
            <a:off x="3255327" y="2488151"/>
            <a:ext cx="2101725" cy="439076"/>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EF86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직사각형 33"/>
          <p:cNvSpPr/>
          <p:nvPr/>
        </p:nvSpPr>
        <p:spPr>
          <a:xfrm>
            <a:off x="3299451" y="4586217"/>
            <a:ext cx="2578100" cy="318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Calibri" panose="020F0502020204030204"/>
                <a:ea typeface="+mn-ea"/>
                <a:cs typeface="+mn-cs"/>
              </a:rPr>
              <a:t>Pergunungan Gilead</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직사각형 34"/>
          <p:cNvSpPr/>
          <p:nvPr/>
        </p:nvSpPr>
        <p:spPr>
          <a:xfrm>
            <a:off x="3179310" y="4842934"/>
            <a:ext cx="2192790" cy="288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Calibri" panose="020F0502020204030204"/>
                <a:ea typeface="+mn-ea"/>
                <a:cs typeface="+mn-cs"/>
              </a:rPr>
              <a:t>Ramot di Gilead</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직사각형 35"/>
          <p:cNvSpPr/>
          <p:nvPr/>
        </p:nvSpPr>
        <p:spPr>
          <a:xfrm>
            <a:off x="3011621" y="5106147"/>
            <a:ext cx="1776279" cy="282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Calibri" panose="020F0502020204030204"/>
                <a:ea typeface="+mn-ea"/>
                <a:cs typeface="+mn-cs"/>
              </a:rPr>
              <a:t>Yabok(Pniel)</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직사각형 39"/>
          <p:cNvSpPr/>
          <p:nvPr/>
        </p:nvSpPr>
        <p:spPr>
          <a:xfrm>
            <a:off x="1679317" y="5002655"/>
            <a:ext cx="1192079" cy="323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Calibri" panose="020F0502020204030204"/>
                <a:ea typeface="+mn-ea"/>
                <a:cs typeface="+mn-cs"/>
              </a:rPr>
              <a:t>Sikhem</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타원 1"/>
          <p:cNvSpPr/>
          <p:nvPr/>
        </p:nvSpPr>
        <p:spPr>
          <a:xfrm>
            <a:off x="3511404" y="3414610"/>
            <a:ext cx="1370818" cy="58549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Calibri" panose="020F0502020204030204"/>
                <a:ea typeface="+mn-ea"/>
                <a:cs typeface="+mn-cs"/>
              </a:rPr>
              <a:t>Galed</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순서도: 연결자 15"/>
          <p:cNvSpPr/>
          <p:nvPr/>
        </p:nvSpPr>
        <p:spPr>
          <a:xfrm>
            <a:off x="3772760" y="3652577"/>
            <a:ext cx="127000" cy="129117"/>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오른쪽 화살표 6"/>
          <p:cNvSpPr/>
          <p:nvPr/>
        </p:nvSpPr>
        <p:spPr>
          <a:xfrm rot="6442358" flipV="1">
            <a:off x="2846610" y="4133647"/>
            <a:ext cx="1125766" cy="360487"/>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EF86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그림 17"/>
          <p:cNvPicPr>
            <a:picLocks noChangeAspect="1"/>
          </p:cNvPicPr>
          <p:nvPr/>
        </p:nvPicPr>
        <p:blipFill rotWithShape="1">
          <a:blip r:embed="rId5"/>
          <a:srcRect l="45313" t="76112" r="26771" b="2408"/>
          <a:stretch/>
        </p:blipFill>
        <p:spPr>
          <a:xfrm>
            <a:off x="5575300" y="5245100"/>
            <a:ext cx="3403600" cy="1473200"/>
          </a:xfrm>
          <a:prstGeom prst="rect">
            <a:avLst/>
          </a:prstGeom>
        </p:spPr>
      </p:pic>
    </p:spTree>
    <p:extLst>
      <p:ext uri="{BB962C8B-B14F-4D97-AF65-F5344CB8AC3E}">
        <p14:creationId xmlns:p14="http://schemas.microsoft.com/office/powerpoint/2010/main" val="35891750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0"/>
            <a:ext cx="12192000" cy="6858000"/>
          </a:xfrm>
          <a:prstGeom prst="rect">
            <a:avLst/>
          </a:prstGeom>
        </p:spPr>
      </p:pic>
      <p:sp>
        <p:nvSpPr>
          <p:cNvPr id="6" name="제목 1"/>
          <p:cNvSpPr txBox="1">
            <a:spLocks/>
          </p:cNvSpPr>
          <p:nvPr/>
        </p:nvSpPr>
        <p:spPr>
          <a:xfrm>
            <a:off x="4013200" y="0"/>
            <a:ext cx="8153990" cy="68509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400" b="1" i="0" u="none" strike="noStrike" kern="1200" cap="none" spc="0" normalizeH="0" baseline="0" noProof="0" smtClean="0">
                <a:ln>
                  <a:noFill/>
                </a:ln>
                <a:solidFill>
                  <a:srgbClr val="FF0000"/>
                </a:solidFill>
                <a:effectLst/>
                <a:uLnTx/>
                <a:uFillTx/>
                <a:latin typeface="Calibri" panose="020F0502020204030204"/>
                <a:ea typeface="+mj-ea"/>
                <a:cs typeface="+mj-cs"/>
              </a:rPr>
              <a:t>Kej. 32 / Malaikat-malaikat Allah</a:t>
            </a:r>
            <a:endParaRPr kumimoji="0" lang="en-US" sz="4400" b="1" i="0" u="none" strike="noStrike" kern="1200" cap="none" spc="0" normalizeH="0" baseline="0" noProof="0">
              <a:ln>
                <a:noFill/>
              </a:ln>
              <a:solidFill>
                <a:srgbClr val="FF00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473995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0"/>
            <a:ext cx="12192000" cy="6858000"/>
          </a:xfrm>
          <a:prstGeom prst="rect">
            <a:avLst/>
          </a:prstGeom>
        </p:spPr>
      </p:pic>
      <p:pic>
        <p:nvPicPr>
          <p:cNvPr id="6" name="그림 5"/>
          <p:cNvPicPr>
            <a:picLocks noChangeAspect="1"/>
          </p:cNvPicPr>
          <p:nvPr/>
        </p:nvPicPr>
        <p:blipFill rotWithShape="1">
          <a:blip r:embed="rId4"/>
          <a:srcRect l="56931" t="19481" r="39252" b="73451"/>
          <a:stretch/>
        </p:blipFill>
        <p:spPr>
          <a:xfrm>
            <a:off x="3161437" y="4890697"/>
            <a:ext cx="214961" cy="223917"/>
          </a:xfrm>
          <a:prstGeom prst="rect">
            <a:avLst/>
          </a:prstGeom>
        </p:spPr>
      </p:pic>
      <p:pic>
        <p:nvPicPr>
          <p:cNvPr id="7" name="그림 6"/>
          <p:cNvPicPr>
            <a:picLocks noChangeAspect="1"/>
          </p:cNvPicPr>
          <p:nvPr/>
        </p:nvPicPr>
        <p:blipFill rotWithShape="1">
          <a:blip r:embed="rId4"/>
          <a:srcRect l="56931" t="19481" r="39252" b="73451"/>
          <a:stretch/>
        </p:blipFill>
        <p:spPr>
          <a:xfrm>
            <a:off x="3011621" y="5131548"/>
            <a:ext cx="214961" cy="223917"/>
          </a:xfrm>
          <a:prstGeom prst="rect">
            <a:avLst/>
          </a:prstGeom>
        </p:spPr>
      </p:pic>
      <p:pic>
        <p:nvPicPr>
          <p:cNvPr id="8" name="그림 7"/>
          <p:cNvPicPr>
            <a:picLocks noChangeAspect="1"/>
          </p:cNvPicPr>
          <p:nvPr/>
        </p:nvPicPr>
        <p:blipFill rotWithShape="1">
          <a:blip r:embed="rId4"/>
          <a:srcRect l="56931" t="19481" r="39252" b="73451"/>
          <a:stretch/>
        </p:blipFill>
        <p:spPr>
          <a:xfrm>
            <a:off x="2636054" y="5106147"/>
            <a:ext cx="214961" cy="223917"/>
          </a:xfrm>
          <a:prstGeom prst="rect">
            <a:avLst/>
          </a:prstGeom>
        </p:spPr>
      </p:pic>
      <p:pic>
        <p:nvPicPr>
          <p:cNvPr id="9" name="그림 8"/>
          <p:cNvPicPr>
            <a:picLocks noChangeAspect="1"/>
          </p:cNvPicPr>
          <p:nvPr/>
        </p:nvPicPr>
        <p:blipFill rotWithShape="1">
          <a:blip r:embed="rId4"/>
          <a:srcRect l="56931" t="19481" r="39252" b="73451"/>
          <a:stretch/>
        </p:blipFill>
        <p:spPr>
          <a:xfrm>
            <a:off x="2611682" y="5326129"/>
            <a:ext cx="214961" cy="223917"/>
          </a:xfrm>
          <a:prstGeom prst="rect">
            <a:avLst/>
          </a:prstGeom>
        </p:spPr>
      </p:pic>
      <p:sp>
        <p:nvSpPr>
          <p:cNvPr id="10" name="이등변 삼각형 9"/>
          <p:cNvSpPr/>
          <p:nvPr/>
        </p:nvSpPr>
        <p:spPr>
          <a:xfrm>
            <a:off x="3161437" y="4665133"/>
            <a:ext cx="276029" cy="160867"/>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오른쪽 화살표 6"/>
          <p:cNvSpPr/>
          <p:nvPr/>
        </p:nvSpPr>
        <p:spPr>
          <a:xfrm rot="9537788" flipV="1">
            <a:off x="4922864" y="1346306"/>
            <a:ext cx="1850972" cy="317288"/>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EF86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오른쪽 화살표 6"/>
          <p:cNvSpPr/>
          <p:nvPr/>
        </p:nvSpPr>
        <p:spPr>
          <a:xfrm rot="7025338" flipV="1">
            <a:off x="3255327" y="2488151"/>
            <a:ext cx="2101725" cy="439076"/>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EF86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직사각형 33"/>
          <p:cNvSpPr/>
          <p:nvPr/>
        </p:nvSpPr>
        <p:spPr>
          <a:xfrm>
            <a:off x="3299451" y="4586217"/>
            <a:ext cx="2578100" cy="318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Calibri" panose="020F0502020204030204"/>
                <a:ea typeface="+mn-ea"/>
                <a:cs typeface="+mn-cs"/>
              </a:rPr>
              <a:t>Pergunungan Gilead</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직사각형 34"/>
          <p:cNvSpPr/>
          <p:nvPr/>
        </p:nvSpPr>
        <p:spPr>
          <a:xfrm>
            <a:off x="3179310" y="4842934"/>
            <a:ext cx="2192790" cy="288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Calibri" panose="020F0502020204030204"/>
                <a:ea typeface="+mn-ea"/>
                <a:cs typeface="+mn-cs"/>
              </a:rPr>
              <a:t>Ramot di Gilead</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직사각형 35"/>
          <p:cNvSpPr/>
          <p:nvPr/>
        </p:nvSpPr>
        <p:spPr>
          <a:xfrm>
            <a:off x="3011621" y="5106147"/>
            <a:ext cx="1776279" cy="282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Calibri" panose="020F0502020204030204"/>
                <a:ea typeface="+mn-ea"/>
                <a:cs typeface="+mn-cs"/>
              </a:rPr>
              <a:t>Yabok(Pniel)</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직사각형 39"/>
          <p:cNvSpPr/>
          <p:nvPr/>
        </p:nvSpPr>
        <p:spPr>
          <a:xfrm>
            <a:off x="1679317" y="5002655"/>
            <a:ext cx="1192079" cy="323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Calibri" panose="020F0502020204030204"/>
                <a:ea typeface="+mn-ea"/>
                <a:cs typeface="+mn-cs"/>
              </a:rPr>
              <a:t>Sikhem</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타원 1"/>
          <p:cNvSpPr/>
          <p:nvPr/>
        </p:nvSpPr>
        <p:spPr>
          <a:xfrm>
            <a:off x="3511404" y="3414610"/>
            <a:ext cx="1370818" cy="58549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Calibri" panose="020F0502020204030204"/>
                <a:ea typeface="+mn-ea"/>
                <a:cs typeface="+mn-cs"/>
              </a:rPr>
              <a:t>Galed</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순서도: 연결자 15"/>
          <p:cNvSpPr/>
          <p:nvPr/>
        </p:nvSpPr>
        <p:spPr>
          <a:xfrm>
            <a:off x="3772760" y="3652577"/>
            <a:ext cx="127000" cy="129117"/>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오른쪽 화살표 6"/>
          <p:cNvSpPr/>
          <p:nvPr/>
        </p:nvSpPr>
        <p:spPr>
          <a:xfrm rot="6442358" flipV="1">
            <a:off x="2846610" y="4133647"/>
            <a:ext cx="1125766" cy="360487"/>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EF86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그림 17"/>
          <p:cNvPicPr>
            <a:picLocks noChangeAspect="1"/>
          </p:cNvPicPr>
          <p:nvPr/>
        </p:nvPicPr>
        <p:blipFill rotWithShape="1">
          <a:blip r:embed="rId5"/>
          <a:srcRect l="45313" t="76112" r="26771" b="2408"/>
          <a:stretch/>
        </p:blipFill>
        <p:spPr>
          <a:xfrm>
            <a:off x="5575300" y="5245100"/>
            <a:ext cx="3403600" cy="1473200"/>
          </a:xfrm>
          <a:prstGeom prst="rect">
            <a:avLst/>
          </a:prstGeom>
        </p:spPr>
      </p:pic>
      <p:sp>
        <p:nvSpPr>
          <p:cNvPr id="19" name="타원 18"/>
          <p:cNvSpPr/>
          <p:nvPr/>
        </p:nvSpPr>
        <p:spPr>
          <a:xfrm>
            <a:off x="1772210" y="4694118"/>
            <a:ext cx="1727688" cy="43077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srgbClr val="FF0000"/>
                </a:solidFill>
                <a:effectLst/>
                <a:uLnTx/>
                <a:uFillTx/>
                <a:latin typeface="Calibri" panose="020F0502020204030204"/>
                <a:ea typeface="+mn-ea"/>
                <a:cs typeface="+mn-cs"/>
              </a:rPr>
              <a:t>Mahanaim</a:t>
            </a: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순서도: 연결자 19"/>
          <p:cNvSpPr/>
          <p:nvPr/>
        </p:nvSpPr>
        <p:spPr>
          <a:xfrm>
            <a:off x="3040525" y="5017248"/>
            <a:ext cx="127000" cy="129117"/>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아래쪽 화살표 20"/>
          <p:cNvSpPr/>
          <p:nvPr/>
        </p:nvSpPr>
        <p:spPr>
          <a:xfrm rot="1815343" flipH="1">
            <a:off x="3152749" y="5024703"/>
            <a:ext cx="99937" cy="7660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517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2"/>
          <a:srcRect l="20596" t="14127" r="22262" b="11587"/>
          <a:stretch/>
        </p:blipFill>
        <p:spPr>
          <a:xfrm>
            <a:off x="-674914" y="-583659"/>
            <a:ext cx="12866914" cy="9408929"/>
          </a:xfrm>
          <a:prstGeom prst="rect">
            <a:avLst/>
          </a:prstGeom>
        </p:spPr>
      </p:pic>
      <p:sp>
        <p:nvSpPr>
          <p:cNvPr id="5" name="직사각형 4"/>
          <p:cNvSpPr/>
          <p:nvPr/>
        </p:nvSpPr>
        <p:spPr>
          <a:xfrm>
            <a:off x="953311" y="4610911"/>
            <a:ext cx="5000017" cy="1575880"/>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FFFF00"/>
                </a:solidFill>
                <a:effectLst/>
                <a:uLnTx/>
                <a:uFillTx/>
                <a:latin typeface="Calibri" panose="020F0502020204030204"/>
                <a:ea typeface="+mn-ea"/>
                <a:cs typeface="+mn-cs"/>
              </a:rPr>
              <a:t>Sungai Yabok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FFFF00"/>
                </a:solidFill>
                <a:effectLst/>
                <a:uLnTx/>
                <a:uFillTx/>
                <a:latin typeface="Calibri" panose="020F0502020204030204"/>
                <a:ea typeface="+mn-ea"/>
                <a:cs typeface="+mn-cs"/>
              </a:rPr>
              <a:t>Pniel</a:t>
            </a:r>
            <a:endParaRPr kumimoji="0" lang="en-US" sz="4800" b="1" i="0" u="none" strike="noStrike" kern="1200" cap="none" spc="0" normalizeH="0" baseline="0" noProof="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523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32 / </a:t>
            </a:r>
            <a:r>
              <a:rPr lang="en-US" sz="5400" b="1" smtClean="0">
                <a:solidFill>
                  <a:srgbClr val="FFFF00"/>
                </a:solidFill>
                <a:latin typeface="+mn-lt"/>
                <a:ea typeface="+mn-ea"/>
                <a:cs typeface="+mn-cs"/>
              </a:rPr>
              <a:t>Cerdik Yakub </a:t>
            </a:r>
            <a:br>
              <a:rPr lang="en-US" sz="5400" b="1" smtClean="0">
                <a:solidFill>
                  <a:srgbClr val="FFFF00"/>
                </a:solidFill>
                <a:latin typeface="+mn-lt"/>
                <a:ea typeface="+mn-ea"/>
                <a:cs typeface="+mn-cs"/>
              </a:rPr>
            </a:br>
            <a:r>
              <a:rPr lang="en-US" b="1" baseline="30000">
                <a:solidFill>
                  <a:schemeClr val="bg1"/>
                </a:solidFill>
                <a:latin typeface="+mn-lt"/>
              </a:rPr>
              <a:t>7</a:t>
            </a:r>
            <a:r>
              <a:rPr lang="en-US" b="1">
                <a:solidFill>
                  <a:schemeClr val="bg1"/>
                </a:solidFill>
                <a:latin typeface="+mn-lt"/>
              </a:rPr>
              <a:t>Maka sangat susah hati dan ketakutanlah Yakub. Lalu </a:t>
            </a:r>
            <a:r>
              <a:rPr lang="en-US" b="1">
                <a:solidFill>
                  <a:srgbClr val="FFC000"/>
                </a:solidFill>
                <a:latin typeface="+mn-lt"/>
              </a:rPr>
              <a:t>dia membahagikan semua orang yang menyertainya serta kawanan domba, lembu, serta unta menjadi dua rombongan</a:t>
            </a:r>
            <a:r>
              <a:rPr lang="en-US" b="1">
                <a:solidFill>
                  <a:schemeClr val="bg1"/>
                </a:solidFill>
                <a:latin typeface="+mn-lt"/>
              </a:rPr>
              <a:t>. </a:t>
            </a:r>
            <a:r>
              <a:rPr lang="en-US" b="1" smtClean="0">
                <a:solidFill>
                  <a:schemeClr val="bg1"/>
                </a:solidFill>
                <a:latin typeface="+mn-lt"/>
              </a:rPr>
              <a:t/>
            </a:r>
            <a:br>
              <a:rPr lang="en-US" b="1" smtClean="0">
                <a:solidFill>
                  <a:schemeClr val="bg1"/>
                </a:solidFill>
                <a:latin typeface="+mn-lt"/>
              </a:rPr>
            </a:br>
            <a:r>
              <a:rPr lang="en-US" b="1" smtClean="0">
                <a:solidFill>
                  <a:schemeClr val="bg1"/>
                </a:solidFill>
                <a:latin typeface="+mn-lt"/>
              </a:rPr>
              <a:t/>
            </a:r>
            <a:br>
              <a:rPr lang="en-US" b="1" smtClean="0">
                <a:solidFill>
                  <a:schemeClr val="bg1"/>
                </a:solidFill>
                <a:latin typeface="+mn-lt"/>
              </a:rPr>
            </a:br>
            <a:r>
              <a:rPr lang="en-US" b="1" baseline="30000" smtClean="0">
                <a:solidFill>
                  <a:schemeClr val="bg1"/>
                </a:solidFill>
                <a:latin typeface="+mn-lt"/>
              </a:rPr>
              <a:t>11</a:t>
            </a:r>
            <a:r>
              <a:rPr lang="en-US" b="1" smtClean="0">
                <a:solidFill>
                  <a:schemeClr val="bg1"/>
                </a:solidFill>
                <a:latin typeface="+mn-lt"/>
              </a:rPr>
              <a:t>kerana </a:t>
            </a:r>
            <a:r>
              <a:rPr lang="en-US" b="1">
                <a:solidFill>
                  <a:schemeClr val="bg1"/>
                </a:solidFill>
                <a:latin typeface="+mn-lt"/>
              </a:rPr>
              <a:t>aku takut kepadanya, jangan-jangan dia datang untuk menyerang aku serta para ibu dengan anak-anak mereka.</a:t>
            </a:r>
            <a:endParaRPr lang="en-US" b="1">
              <a:solidFill>
                <a:schemeClr val="bg1"/>
              </a:solidFill>
              <a:latin typeface="+mn-lt"/>
              <a:ea typeface="+mn-ea"/>
              <a:cs typeface="+mn-cs"/>
            </a:endParaRPr>
          </a:p>
        </p:txBody>
      </p:sp>
    </p:spTree>
    <p:extLst>
      <p:ext uri="{BB962C8B-B14F-4D97-AF65-F5344CB8AC3E}">
        <p14:creationId xmlns:p14="http://schemas.microsoft.com/office/powerpoint/2010/main" val="4178433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32 / </a:t>
            </a:r>
            <a:r>
              <a:rPr lang="en-US" sz="5400" b="1" smtClean="0">
                <a:solidFill>
                  <a:srgbClr val="FFFF00"/>
                </a:solidFill>
                <a:latin typeface="+mn-lt"/>
                <a:ea typeface="+mn-ea"/>
                <a:cs typeface="+mn-cs"/>
              </a:rPr>
              <a:t>Cerdik Yakub </a:t>
            </a:r>
            <a:br>
              <a:rPr lang="en-US" sz="5400" b="1" smtClean="0">
                <a:solidFill>
                  <a:srgbClr val="FFFF00"/>
                </a:solidFill>
                <a:latin typeface="+mn-lt"/>
                <a:ea typeface="+mn-ea"/>
                <a:cs typeface="+mn-cs"/>
              </a:rPr>
            </a:br>
            <a:r>
              <a:rPr lang="en-US" sz="4800" b="1" smtClean="0">
                <a:solidFill>
                  <a:srgbClr val="00B0F0"/>
                </a:solidFill>
                <a:latin typeface="+mn-lt"/>
              </a:rPr>
              <a:t>Kawanan-kawanan </a:t>
            </a:r>
            <a:r>
              <a:rPr lang="en-US" sz="4800" b="1">
                <a:solidFill>
                  <a:srgbClr val="00B0F0"/>
                </a:solidFill>
                <a:latin typeface="+mn-lt"/>
              </a:rPr>
              <a:t>ternak </a:t>
            </a:r>
            <a:r>
              <a:rPr lang="en-US" sz="4800" b="1" smtClean="0">
                <a:solidFill>
                  <a:srgbClr val="00B0F0"/>
                </a:solidFill>
                <a:latin typeface="+mn-lt"/>
              </a:rPr>
              <a:t>dengan hamba</a:t>
            </a:r>
            <a:br>
              <a:rPr lang="en-US" sz="4800" b="1" smtClean="0">
                <a:solidFill>
                  <a:srgbClr val="00B0F0"/>
                </a:solidFill>
                <a:latin typeface="+mn-lt"/>
              </a:rPr>
            </a:br>
            <a:r>
              <a:rPr lang="en-US" b="1" smtClean="0">
                <a:solidFill>
                  <a:schemeClr val="bg1"/>
                </a:solidFill>
                <a:latin typeface="+mn-lt"/>
              </a:rPr>
              <a:t>200 ekor </a:t>
            </a:r>
            <a:r>
              <a:rPr lang="en-US" b="1">
                <a:solidFill>
                  <a:schemeClr val="bg1"/>
                </a:solidFill>
                <a:latin typeface="+mn-lt"/>
              </a:rPr>
              <a:t>kambing betina, </a:t>
            </a:r>
            <a:r>
              <a:rPr lang="en-US" b="1" smtClean="0">
                <a:solidFill>
                  <a:schemeClr val="bg1"/>
                </a:solidFill>
                <a:latin typeface="+mn-lt"/>
              </a:rPr>
              <a:t>20 ekor </a:t>
            </a:r>
            <a:r>
              <a:rPr lang="en-US" b="1">
                <a:solidFill>
                  <a:schemeClr val="bg1"/>
                </a:solidFill>
                <a:latin typeface="+mn-lt"/>
              </a:rPr>
              <a:t>kambing </a:t>
            </a:r>
            <a:r>
              <a:rPr lang="en-US" b="1" smtClean="0">
                <a:solidFill>
                  <a:schemeClr val="bg1"/>
                </a:solidFill>
                <a:latin typeface="+mn-lt"/>
              </a:rPr>
              <a:t>jantan. 200 ekor </a:t>
            </a:r>
            <a:r>
              <a:rPr lang="en-US" b="1">
                <a:solidFill>
                  <a:schemeClr val="bg1"/>
                </a:solidFill>
                <a:latin typeface="+mn-lt"/>
              </a:rPr>
              <a:t>domba betina, </a:t>
            </a:r>
            <a:r>
              <a:rPr lang="en-US" b="1" smtClean="0">
                <a:solidFill>
                  <a:schemeClr val="bg1"/>
                </a:solidFill>
                <a:latin typeface="+mn-lt"/>
              </a:rPr>
              <a:t>20 ekor </a:t>
            </a:r>
            <a:r>
              <a:rPr lang="en-US" b="1">
                <a:solidFill>
                  <a:schemeClr val="bg1"/>
                </a:solidFill>
                <a:latin typeface="+mn-lt"/>
              </a:rPr>
              <a:t>domba </a:t>
            </a:r>
            <a:r>
              <a:rPr lang="en-US" b="1" smtClean="0">
                <a:solidFill>
                  <a:schemeClr val="bg1"/>
                </a:solidFill>
                <a:latin typeface="+mn-lt"/>
              </a:rPr>
              <a:t>jantan.</a:t>
            </a:r>
            <a:br>
              <a:rPr lang="en-US" b="1" smtClean="0">
                <a:solidFill>
                  <a:schemeClr val="bg1"/>
                </a:solidFill>
                <a:latin typeface="+mn-lt"/>
              </a:rPr>
            </a:br>
            <a:r>
              <a:rPr lang="en-US" b="1" smtClean="0">
                <a:solidFill>
                  <a:schemeClr val="bg1"/>
                </a:solidFill>
                <a:latin typeface="+mn-lt"/>
              </a:rPr>
              <a:t>30 ekor </a:t>
            </a:r>
            <a:r>
              <a:rPr lang="en-US" b="1">
                <a:solidFill>
                  <a:schemeClr val="bg1"/>
                </a:solidFill>
                <a:latin typeface="+mn-lt"/>
              </a:rPr>
              <a:t>unta betina dengan anak-anaknya yang masih </a:t>
            </a:r>
            <a:r>
              <a:rPr lang="en-US" b="1" smtClean="0">
                <a:solidFill>
                  <a:schemeClr val="bg1"/>
                </a:solidFill>
                <a:latin typeface="+mn-lt"/>
              </a:rPr>
              <a:t>menyusu.</a:t>
            </a:r>
            <a:br>
              <a:rPr lang="en-US" b="1" smtClean="0">
                <a:solidFill>
                  <a:schemeClr val="bg1"/>
                </a:solidFill>
                <a:latin typeface="+mn-lt"/>
              </a:rPr>
            </a:br>
            <a:r>
              <a:rPr lang="en-US" b="1" smtClean="0">
                <a:solidFill>
                  <a:schemeClr val="bg1"/>
                </a:solidFill>
                <a:latin typeface="+mn-lt"/>
              </a:rPr>
              <a:t>40 </a:t>
            </a:r>
            <a:r>
              <a:rPr lang="en-US" b="1">
                <a:solidFill>
                  <a:schemeClr val="bg1"/>
                </a:solidFill>
                <a:latin typeface="+mn-lt"/>
              </a:rPr>
              <a:t>ekor lembu betina, </a:t>
            </a:r>
            <a:r>
              <a:rPr lang="en-US" b="1" smtClean="0">
                <a:solidFill>
                  <a:schemeClr val="bg1"/>
                </a:solidFill>
                <a:latin typeface="+mn-lt"/>
              </a:rPr>
              <a:t>10 </a:t>
            </a:r>
            <a:r>
              <a:rPr lang="en-US" b="1">
                <a:solidFill>
                  <a:schemeClr val="bg1"/>
                </a:solidFill>
                <a:latin typeface="+mn-lt"/>
              </a:rPr>
              <a:t>ekor lembu </a:t>
            </a:r>
            <a:r>
              <a:rPr lang="en-US" b="1" smtClean="0">
                <a:solidFill>
                  <a:schemeClr val="bg1"/>
                </a:solidFill>
                <a:latin typeface="+mn-lt"/>
              </a:rPr>
              <a:t>jantan.</a:t>
            </a:r>
            <a:br>
              <a:rPr lang="en-US" b="1" smtClean="0">
                <a:solidFill>
                  <a:schemeClr val="bg1"/>
                </a:solidFill>
                <a:latin typeface="+mn-lt"/>
              </a:rPr>
            </a:br>
            <a:r>
              <a:rPr lang="en-US" b="1" smtClean="0">
                <a:solidFill>
                  <a:schemeClr val="bg1"/>
                </a:solidFill>
                <a:latin typeface="+mn-lt"/>
              </a:rPr>
              <a:t>20 </a:t>
            </a:r>
            <a:r>
              <a:rPr lang="en-US" b="1">
                <a:solidFill>
                  <a:schemeClr val="bg1"/>
                </a:solidFill>
                <a:latin typeface="+mn-lt"/>
              </a:rPr>
              <a:t>ekor keldai betina, </a:t>
            </a:r>
            <a:r>
              <a:rPr lang="en-US" b="1" smtClean="0">
                <a:solidFill>
                  <a:schemeClr val="bg1"/>
                </a:solidFill>
                <a:latin typeface="+mn-lt"/>
              </a:rPr>
              <a:t>10 ekor </a:t>
            </a:r>
            <a:r>
              <a:rPr lang="en-US" b="1">
                <a:solidFill>
                  <a:schemeClr val="bg1"/>
                </a:solidFill>
                <a:latin typeface="+mn-lt"/>
              </a:rPr>
              <a:t>keldai </a:t>
            </a:r>
            <a:r>
              <a:rPr lang="en-US" b="1" smtClean="0">
                <a:solidFill>
                  <a:schemeClr val="bg1"/>
                </a:solidFill>
                <a:latin typeface="+mn-lt"/>
              </a:rPr>
              <a:t>jantan.</a:t>
            </a:r>
            <a:endParaRPr lang="en-US" b="1">
              <a:solidFill>
                <a:schemeClr val="bg1"/>
              </a:solidFill>
              <a:latin typeface="+mn-lt"/>
              <a:ea typeface="+mn-ea"/>
              <a:cs typeface="+mn-cs"/>
            </a:endParaRPr>
          </a:p>
        </p:txBody>
      </p:sp>
    </p:spTree>
    <p:extLst>
      <p:ext uri="{BB962C8B-B14F-4D97-AF65-F5344CB8AC3E}">
        <p14:creationId xmlns:p14="http://schemas.microsoft.com/office/powerpoint/2010/main" val="4064165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32 / Cerdik Yakub </a:t>
            </a:r>
            <a:r>
              <a:rPr lang="en-US" sz="5400" b="1" smtClean="0">
                <a:solidFill>
                  <a:srgbClr val="FFFF00"/>
                </a:solidFill>
                <a:latin typeface="+mn-lt"/>
                <a:ea typeface="+mn-ea"/>
                <a:cs typeface="+mn-cs"/>
              </a:rPr>
              <a:t/>
            </a:r>
            <a:br>
              <a:rPr lang="en-US" sz="5400" b="1" smtClean="0">
                <a:solidFill>
                  <a:srgbClr val="FFFF00"/>
                </a:solidFill>
                <a:latin typeface="+mn-lt"/>
                <a:ea typeface="+mn-ea"/>
                <a:cs typeface="+mn-cs"/>
              </a:rPr>
            </a:br>
            <a:endParaRPr lang="en-US" sz="4000" b="1">
              <a:solidFill>
                <a:schemeClr val="bg1"/>
              </a:solidFill>
              <a:latin typeface="+mn-lt"/>
              <a:ea typeface="+mn-ea"/>
              <a:cs typeface="+mn-cs"/>
            </a:endParaRPr>
          </a:p>
        </p:txBody>
      </p:sp>
      <p:sp>
        <p:nvSpPr>
          <p:cNvPr id="3" name="직사각형 2"/>
          <p:cNvSpPr/>
          <p:nvPr/>
        </p:nvSpPr>
        <p:spPr>
          <a:xfrm>
            <a:off x="9966605" y="3716954"/>
            <a:ext cx="2023353" cy="11284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Calibri" panose="020F0502020204030204"/>
                <a:ea typeface="+mn-ea"/>
                <a:cs typeface="+mn-cs"/>
              </a:rPr>
              <a:t>Esau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Calibri" panose="020F0502020204030204"/>
                <a:ea typeface="+mn-ea"/>
                <a:cs typeface="+mn-cs"/>
              </a:rPr>
              <a:t>400 orang</a:t>
            </a:r>
            <a:endPar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4" name="왼쪽 화살표 3"/>
          <p:cNvSpPr/>
          <p:nvPr/>
        </p:nvSpPr>
        <p:spPr>
          <a:xfrm>
            <a:off x="10248706" y="1444382"/>
            <a:ext cx="1459149" cy="811243"/>
          </a:xfrm>
          <a:prstGeom prst="lef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모서리가 둥근 직사각형 4"/>
          <p:cNvSpPr/>
          <p:nvPr/>
        </p:nvSpPr>
        <p:spPr>
          <a:xfrm>
            <a:off x="1726326" y="3716954"/>
            <a:ext cx="2035249" cy="1128411"/>
          </a:xfrm>
          <a:prstGeom prst="round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Isteri-Isteri</a:t>
            </a:r>
            <a:b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Anak-anaknya</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모서리가 둥근 직사각형 7"/>
          <p:cNvSpPr/>
          <p:nvPr/>
        </p:nvSpPr>
        <p:spPr>
          <a:xfrm>
            <a:off x="10819" y="3716953"/>
            <a:ext cx="1606967" cy="1128411"/>
          </a:xfrm>
          <a:prstGeom prst="round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FF00"/>
                </a:solidFill>
                <a:effectLst/>
                <a:uLnTx/>
                <a:uFillTx/>
                <a:latin typeface="Calibri" panose="020F0502020204030204"/>
                <a:ea typeface="+mn-ea"/>
                <a:cs typeface="+mn-cs"/>
              </a:rPr>
              <a:t>Yakub</a:t>
            </a:r>
            <a:endParaRPr kumimoji="0" lang="en-US" sz="4000" b="1"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9" name="오른쪽 화살표 8"/>
          <p:cNvSpPr/>
          <p:nvPr/>
        </p:nvSpPr>
        <p:spPr>
          <a:xfrm>
            <a:off x="1003300" y="1444383"/>
            <a:ext cx="6623399" cy="81124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모서리가 둥근 직사각형 9"/>
          <p:cNvSpPr/>
          <p:nvPr/>
        </p:nvSpPr>
        <p:spPr>
          <a:xfrm>
            <a:off x="7490386" y="2894588"/>
            <a:ext cx="1473605" cy="1128411"/>
          </a:xfrm>
          <a:prstGeom prst="round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Kawanan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Kambing</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모서리가 둥근 직사각형 10"/>
          <p:cNvSpPr/>
          <p:nvPr/>
        </p:nvSpPr>
        <p:spPr>
          <a:xfrm>
            <a:off x="6763056" y="4513534"/>
            <a:ext cx="1454660" cy="1128411"/>
          </a:xfrm>
          <a:prstGeom prst="round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Kawanan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Domba</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모서리가 둥근 직사각형 11"/>
          <p:cNvSpPr/>
          <p:nvPr/>
        </p:nvSpPr>
        <p:spPr>
          <a:xfrm>
            <a:off x="5731568" y="2887727"/>
            <a:ext cx="1473605" cy="1128411"/>
          </a:xfrm>
          <a:prstGeom prst="round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Kawanan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Unta</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모서리가 둥근 직사각형 12"/>
          <p:cNvSpPr/>
          <p:nvPr/>
        </p:nvSpPr>
        <p:spPr>
          <a:xfrm>
            <a:off x="4783134" y="4513533"/>
            <a:ext cx="1454660" cy="1128411"/>
          </a:xfrm>
          <a:prstGeom prst="round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Kawanan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Lembu</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모서리가 둥근 직사각형 13"/>
          <p:cNvSpPr/>
          <p:nvPr/>
        </p:nvSpPr>
        <p:spPr>
          <a:xfrm>
            <a:off x="3991695" y="2894588"/>
            <a:ext cx="1454660" cy="1128411"/>
          </a:xfrm>
          <a:prstGeom prst="round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Kawanan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Keldai</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243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smtClean="0">
                <a:solidFill>
                  <a:srgbClr val="FFFF00"/>
                </a:solidFill>
                <a:latin typeface="Calibri" panose="020F0502020204030204"/>
                <a:ea typeface="+mn-ea"/>
                <a:cs typeface="+mn-cs"/>
              </a:rPr>
              <a:t>Peristiwa Teras Penyelamatan</a:t>
            </a:r>
            <a:br>
              <a:rPr lang="fi-FI" sz="4800" b="1" smtClean="0">
                <a:solidFill>
                  <a:srgbClr val="FFFF00"/>
                </a:solidFill>
                <a:latin typeface="Calibri" panose="020F0502020204030204"/>
                <a:ea typeface="+mn-ea"/>
                <a:cs typeface="+mn-cs"/>
              </a:rPr>
            </a:br>
            <a:r>
              <a:rPr lang="fi-FI" sz="4800" b="1" smtClean="0">
                <a:solidFill>
                  <a:srgbClr val="FFFF00"/>
                </a:solidFill>
                <a:latin typeface="Calibri" panose="020F0502020204030204"/>
                <a:ea typeface="+mn-ea"/>
                <a:cs typeface="+mn-cs"/>
              </a:rPr>
              <a:t/>
            </a:r>
            <a:br>
              <a:rPr lang="fi-FI" sz="4800" b="1" smtClean="0">
                <a:solidFill>
                  <a:srgbClr val="FFFF00"/>
                </a:solidFill>
                <a:latin typeface="Calibri" panose="020F0502020204030204"/>
                <a:ea typeface="+mn-ea"/>
                <a:cs typeface="+mn-cs"/>
              </a:rPr>
            </a:br>
            <a:r>
              <a:rPr lang="fi-FI" sz="4800" b="1" smtClean="0">
                <a:solidFill>
                  <a:schemeClr val="bg1"/>
                </a:solidFill>
                <a:latin typeface="Calibri" panose="020F0502020204030204"/>
                <a:ea typeface="+mn-ea"/>
                <a:cs typeface="+mn-cs"/>
              </a:rPr>
              <a:t>Pelari Yakub : Fasal 29-30</a:t>
            </a:r>
            <a:br>
              <a:rPr lang="fi-FI" sz="4800" b="1" smtClean="0">
                <a:solidFill>
                  <a:schemeClr val="bg1"/>
                </a:solidFill>
                <a:latin typeface="Calibri" panose="020F0502020204030204"/>
                <a:ea typeface="+mn-ea"/>
                <a:cs typeface="+mn-cs"/>
              </a:rPr>
            </a:br>
            <a:r>
              <a:rPr lang="fi-FI" sz="3200" b="1" smtClean="0">
                <a:solidFill>
                  <a:schemeClr val="bg1"/>
                </a:solidFill>
                <a:latin typeface="Calibri" panose="020F0502020204030204"/>
                <a:ea typeface="+mn-ea"/>
                <a:cs typeface="+mn-cs"/>
              </a:rPr>
              <a:t/>
            </a:r>
            <a:br>
              <a:rPr lang="fi-FI" sz="3200" b="1" smtClean="0">
                <a:solidFill>
                  <a:schemeClr val="bg1"/>
                </a:solidFill>
                <a:latin typeface="Calibri" panose="020F0502020204030204"/>
                <a:ea typeface="+mn-ea"/>
                <a:cs typeface="+mn-cs"/>
              </a:rPr>
            </a:br>
            <a:r>
              <a:rPr lang="fi-FI" sz="4800" b="1" smtClean="0">
                <a:solidFill>
                  <a:schemeClr val="bg1"/>
                </a:solidFill>
                <a:latin typeface="Calibri" panose="020F0502020204030204"/>
                <a:ea typeface="+mn-ea"/>
                <a:cs typeface="+mn-cs"/>
              </a:rPr>
              <a:t>Rahel mandul</a:t>
            </a:r>
            <a:br>
              <a:rPr lang="fi-FI" sz="4800" b="1" smtClean="0">
                <a:solidFill>
                  <a:schemeClr val="bg1"/>
                </a:solidFill>
                <a:latin typeface="Calibri" panose="020F0502020204030204"/>
                <a:ea typeface="+mn-ea"/>
                <a:cs typeface="+mn-cs"/>
              </a:rPr>
            </a:br>
            <a:r>
              <a:rPr lang="fi-FI" sz="3200" b="1" smtClean="0">
                <a:solidFill>
                  <a:schemeClr val="bg1"/>
                </a:solidFill>
                <a:latin typeface="Calibri" panose="020F0502020204030204"/>
                <a:ea typeface="+mn-ea"/>
                <a:cs typeface="+mn-cs"/>
              </a:rPr>
              <a:t/>
            </a:r>
            <a:br>
              <a:rPr lang="fi-FI" sz="3200" b="1" smtClean="0">
                <a:solidFill>
                  <a:schemeClr val="bg1"/>
                </a:solidFill>
                <a:latin typeface="Calibri" panose="020F0502020204030204"/>
                <a:ea typeface="+mn-ea"/>
                <a:cs typeface="+mn-cs"/>
              </a:rPr>
            </a:br>
            <a:r>
              <a:rPr lang="fi-FI" sz="4800" b="1" smtClean="0">
                <a:solidFill>
                  <a:srgbClr val="00B0F0"/>
                </a:solidFill>
                <a:latin typeface="Calibri" panose="020F0502020204030204"/>
                <a:ea typeface="+mn-ea"/>
                <a:cs typeface="+mn-cs"/>
              </a:rPr>
              <a:t>Jawapan Doa (ayat 22)</a:t>
            </a:r>
            <a:r>
              <a:rPr lang="fi-FI" sz="4800" b="1">
                <a:solidFill>
                  <a:schemeClr val="bg1"/>
                </a:solidFill>
                <a:latin typeface="Calibri" panose="020F0502020204030204"/>
                <a:ea typeface="+mn-ea"/>
                <a:cs typeface="+mn-cs"/>
              </a:rPr>
              <a:t/>
            </a:r>
            <a:br>
              <a:rPr lang="fi-FI" sz="4800" b="1">
                <a:solidFill>
                  <a:schemeClr val="bg1"/>
                </a:solidFill>
                <a:latin typeface="Calibri" panose="020F0502020204030204"/>
                <a:ea typeface="+mn-ea"/>
                <a:cs typeface="+mn-cs"/>
              </a:rPr>
            </a:br>
            <a:r>
              <a:rPr lang="fi-FI" sz="3200" b="1" smtClean="0">
                <a:solidFill>
                  <a:schemeClr val="bg1"/>
                </a:solidFill>
                <a:latin typeface="Calibri" panose="020F0502020204030204"/>
                <a:ea typeface="+mn-ea"/>
                <a:cs typeface="+mn-cs"/>
              </a:rPr>
              <a:t/>
            </a:r>
            <a:br>
              <a:rPr lang="fi-FI" sz="3200" b="1" smtClean="0">
                <a:solidFill>
                  <a:schemeClr val="bg1"/>
                </a:solidFill>
                <a:latin typeface="Calibri" panose="020F0502020204030204"/>
                <a:ea typeface="+mn-ea"/>
                <a:cs typeface="+mn-cs"/>
              </a:rPr>
            </a:br>
            <a:r>
              <a:rPr lang="fi-FI" sz="4800" b="1" smtClean="0">
                <a:solidFill>
                  <a:schemeClr val="bg1"/>
                </a:solidFill>
                <a:latin typeface="Calibri" panose="020F0502020204030204"/>
                <a:ea typeface="+mn-ea"/>
                <a:cs typeface="+mn-cs"/>
              </a:rPr>
              <a:t>Anak Rahel (Kelahiran Yusuf)</a:t>
            </a:r>
            <a:br>
              <a:rPr lang="fi-FI" sz="4800" b="1" smtClean="0">
                <a:solidFill>
                  <a:schemeClr val="bg1"/>
                </a:solidFill>
                <a:latin typeface="Calibri" panose="020F0502020204030204"/>
                <a:ea typeface="+mn-ea"/>
                <a:cs typeface="+mn-cs"/>
              </a:rPr>
            </a:br>
            <a:r>
              <a:rPr lang="fi-FI" sz="3200" b="1" smtClean="0">
                <a:solidFill>
                  <a:schemeClr val="bg1"/>
                </a:solidFill>
                <a:latin typeface="Calibri" panose="020F0502020204030204"/>
                <a:ea typeface="+mn-ea"/>
                <a:cs typeface="+mn-cs"/>
              </a:rPr>
              <a:t/>
            </a:r>
            <a:br>
              <a:rPr lang="fi-FI" sz="3200" b="1" smtClean="0">
                <a:solidFill>
                  <a:schemeClr val="bg1"/>
                </a:solidFill>
                <a:latin typeface="Calibri" panose="020F0502020204030204"/>
                <a:ea typeface="+mn-ea"/>
                <a:cs typeface="+mn-cs"/>
              </a:rPr>
            </a:br>
            <a:r>
              <a:rPr lang="fi-FI" sz="4800" b="1" smtClean="0">
                <a:solidFill>
                  <a:schemeClr val="bg1"/>
                </a:solidFill>
                <a:latin typeface="Calibri" panose="020F0502020204030204"/>
                <a:ea typeface="+mn-ea"/>
                <a:cs typeface="+mn-cs"/>
              </a:rPr>
              <a:t>Orang Kaya Yakub : Fasal 31</a:t>
            </a:r>
            <a:endParaRPr lang="en-US" sz="4800" b="1">
              <a:solidFill>
                <a:schemeClr val="bg1"/>
              </a:solidFill>
              <a:latin typeface="+mn-lt"/>
            </a:endParaRPr>
          </a:p>
        </p:txBody>
      </p:sp>
    </p:spTree>
    <p:extLst>
      <p:ext uri="{BB962C8B-B14F-4D97-AF65-F5344CB8AC3E}">
        <p14:creationId xmlns:p14="http://schemas.microsoft.com/office/powerpoint/2010/main" val="4151077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32 / </a:t>
            </a:r>
            <a:r>
              <a:rPr lang="en-US" sz="5400" b="1" smtClean="0">
                <a:solidFill>
                  <a:srgbClr val="FFFF00"/>
                </a:solidFill>
                <a:latin typeface="+mn-lt"/>
                <a:ea typeface="+mn-ea"/>
                <a:cs typeface="+mn-cs"/>
              </a:rPr>
              <a:t>Cerdik Yakub </a:t>
            </a:r>
            <a:br>
              <a:rPr lang="en-US" sz="5400" b="1" smtClean="0">
                <a:solidFill>
                  <a:srgbClr val="FFFF00"/>
                </a:solidFill>
                <a:latin typeface="+mn-lt"/>
                <a:ea typeface="+mn-ea"/>
                <a:cs typeface="+mn-cs"/>
              </a:rPr>
            </a:br>
            <a:r>
              <a:rPr lang="en-US" sz="4800" b="1" baseline="30000">
                <a:solidFill>
                  <a:schemeClr val="bg1"/>
                </a:solidFill>
                <a:latin typeface="+mn-lt"/>
              </a:rPr>
              <a:t>22</a:t>
            </a:r>
            <a:r>
              <a:rPr lang="en-US" sz="4800" b="1">
                <a:solidFill>
                  <a:schemeClr val="bg1"/>
                </a:solidFill>
                <a:latin typeface="+mn-lt"/>
              </a:rPr>
              <a:t>Pada malam itu juga dia bangun lalu dibawanya kedua-dua isterinya dan kedua-dua hamba perempuannya bersama-sama sebelas orang anaknya menyeberang melalui tempat penyeberangan Sungai Yabok. </a:t>
            </a:r>
            <a:endParaRPr lang="en-US" sz="4800" b="1">
              <a:solidFill>
                <a:schemeClr val="bg1"/>
              </a:solidFill>
              <a:latin typeface="+mn-lt"/>
              <a:ea typeface="+mn-ea"/>
              <a:cs typeface="+mn-cs"/>
            </a:endParaRPr>
          </a:p>
        </p:txBody>
      </p:sp>
    </p:spTree>
    <p:extLst>
      <p:ext uri="{BB962C8B-B14F-4D97-AF65-F5344CB8AC3E}">
        <p14:creationId xmlns:p14="http://schemas.microsoft.com/office/powerpoint/2010/main" val="9887074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0" y="0"/>
            <a:ext cx="12192000" cy="6858000"/>
          </a:xfrm>
          <a:prstGeom prst="rect">
            <a:avLst/>
          </a:prstGeom>
        </p:spPr>
      </p:pic>
      <p:pic>
        <p:nvPicPr>
          <p:cNvPr id="6" name="그림 5"/>
          <p:cNvPicPr>
            <a:picLocks noChangeAspect="1"/>
          </p:cNvPicPr>
          <p:nvPr/>
        </p:nvPicPr>
        <p:blipFill rotWithShape="1">
          <a:blip r:embed="rId3"/>
          <a:srcRect l="56931" t="19481" r="39252" b="73451"/>
          <a:stretch/>
        </p:blipFill>
        <p:spPr>
          <a:xfrm>
            <a:off x="3161437" y="4890697"/>
            <a:ext cx="214961" cy="223917"/>
          </a:xfrm>
          <a:prstGeom prst="rect">
            <a:avLst/>
          </a:prstGeom>
        </p:spPr>
      </p:pic>
      <p:pic>
        <p:nvPicPr>
          <p:cNvPr id="7" name="그림 6"/>
          <p:cNvPicPr>
            <a:picLocks noChangeAspect="1"/>
          </p:cNvPicPr>
          <p:nvPr/>
        </p:nvPicPr>
        <p:blipFill rotWithShape="1">
          <a:blip r:embed="rId3"/>
          <a:srcRect l="56931" t="19481" r="39252" b="73451"/>
          <a:stretch/>
        </p:blipFill>
        <p:spPr>
          <a:xfrm>
            <a:off x="3011621" y="5131548"/>
            <a:ext cx="214961" cy="223917"/>
          </a:xfrm>
          <a:prstGeom prst="rect">
            <a:avLst/>
          </a:prstGeom>
        </p:spPr>
      </p:pic>
      <p:pic>
        <p:nvPicPr>
          <p:cNvPr id="8" name="그림 7"/>
          <p:cNvPicPr>
            <a:picLocks noChangeAspect="1"/>
          </p:cNvPicPr>
          <p:nvPr/>
        </p:nvPicPr>
        <p:blipFill rotWithShape="1">
          <a:blip r:embed="rId3"/>
          <a:srcRect l="56931" t="19481" r="39252" b="73451"/>
          <a:stretch/>
        </p:blipFill>
        <p:spPr>
          <a:xfrm>
            <a:off x="2636054" y="5106147"/>
            <a:ext cx="214961" cy="223917"/>
          </a:xfrm>
          <a:prstGeom prst="rect">
            <a:avLst/>
          </a:prstGeom>
        </p:spPr>
      </p:pic>
      <p:pic>
        <p:nvPicPr>
          <p:cNvPr id="9" name="그림 8"/>
          <p:cNvPicPr>
            <a:picLocks noChangeAspect="1"/>
          </p:cNvPicPr>
          <p:nvPr/>
        </p:nvPicPr>
        <p:blipFill rotWithShape="1">
          <a:blip r:embed="rId3"/>
          <a:srcRect l="56931" t="19481" r="39252" b="73451"/>
          <a:stretch/>
        </p:blipFill>
        <p:spPr>
          <a:xfrm>
            <a:off x="2611682" y="5326129"/>
            <a:ext cx="214961" cy="223917"/>
          </a:xfrm>
          <a:prstGeom prst="rect">
            <a:avLst/>
          </a:prstGeom>
        </p:spPr>
      </p:pic>
      <p:sp>
        <p:nvSpPr>
          <p:cNvPr id="10" name="이등변 삼각형 9"/>
          <p:cNvSpPr/>
          <p:nvPr/>
        </p:nvSpPr>
        <p:spPr>
          <a:xfrm>
            <a:off x="3161437" y="4665133"/>
            <a:ext cx="276029" cy="160867"/>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오른쪽 화살표 6"/>
          <p:cNvSpPr/>
          <p:nvPr/>
        </p:nvSpPr>
        <p:spPr>
          <a:xfrm rot="9537788" flipV="1">
            <a:off x="4922864" y="1346306"/>
            <a:ext cx="1850972" cy="317288"/>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EF86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오른쪽 화살표 6"/>
          <p:cNvSpPr/>
          <p:nvPr/>
        </p:nvSpPr>
        <p:spPr>
          <a:xfrm rot="7025338" flipV="1">
            <a:off x="3255327" y="2488151"/>
            <a:ext cx="2101725" cy="439076"/>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EF86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직사각형 33"/>
          <p:cNvSpPr/>
          <p:nvPr/>
        </p:nvSpPr>
        <p:spPr>
          <a:xfrm>
            <a:off x="3299451" y="4586217"/>
            <a:ext cx="2578100" cy="318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Calibri" panose="020F0502020204030204"/>
                <a:ea typeface="+mn-ea"/>
                <a:cs typeface="+mn-cs"/>
              </a:rPr>
              <a:t>Pergunungan Gilead</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직사각형 34"/>
          <p:cNvSpPr/>
          <p:nvPr/>
        </p:nvSpPr>
        <p:spPr>
          <a:xfrm>
            <a:off x="3179310" y="4842934"/>
            <a:ext cx="2192790" cy="288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Calibri" panose="020F0502020204030204"/>
                <a:ea typeface="+mn-ea"/>
                <a:cs typeface="+mn-cs"/>
              </a:rPr>
              <a:t>Ramot di Gilead</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직사각형 35"/>
          <p:cNvSpPr/>
          <p:nvPr/>
        </p:nvSpPr>
        <p:spPr>
          <a:xfrm>
            <a:off x="3011621" y="5106147"/>
            <a:ext cx="1776279" cy="282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Calibri" panose="020F0502020204030204"/>
                <a:ea typeface="+mn-ea"/>
                <a:cs typeface="+mn-cs"/>
              </a:rPr>
              <a:t>Yabok(Pniel)</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직사각형 39"/>
          <p:cNvSpPr/>
          <p:nvPr/>
        </p:nvSpPr>
        <p:spPr>
          <a:xfrm>
            <a:off x="1679317" y="5002655"/>
            <a:ext cx="1192079" cy="323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Calibri" panose="020F0502020204030204"/>
                <a:ea typeface="+mn-ea"/>
                <a:cs typeface="+mn-cs"/>
              </a:rPr>
              <a:t>Sikhem</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타원 1"/>
          <p:cNvSpPr/>
          <p:nvPr/>
        </p:nvSpPr>
        <p:spPr>
          <a:xfrm>
            <a:off x="1772210" y="4694118"/>
            <a:ext cx="1727688" cy="43077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srgbClr val="FF0000"/>
                </a:solidFill>
                <a:effectLst/>
                <a:uLnTx/>
                <a:uFillTx/>
                <a:latin typeface="Calibri" panose="020F0502020204030204"/>
                <a:ea typeface="+mn-ea"/>
                <a:cs typeface="+mn-cs"/>
              </a:rPr>
              <a:t>Mahanaim</a:t>
            </a: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6" name="순서도: 연결자 15"/>
          <p:cNvSpPr/>
          <p:nvPr/>
        </p:nvSpPr>
        <p:spPr>
          <a:xfrm>
            <a:off x="3772760" y="3652577"/>
            <a:ext cx="127000" cy="129117"/>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오른쪽 화살표 6"/>
          <p:cNvSpPr/>
          <p:nvPr/>
        </p:nvSpPr>
        <p:spPr>
          <a:xfrm rot="6442358" flipV="1">
            <a:off x="2846610" y="4133647"/>
            <a:ext cx="1125766" cy="360487"/>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EF86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아래쪽 화살표 17"/>
          <p:cNvSpPr/>
          <p:nvPr/>
        </p:nvSpPr>
        <p:spPr>
          <a:xfrm rot="1815343" flipH="1">
            <a:off x="3125638" y="5012929"/>
            <a:ext cx="122860" cy="10193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순서도: 연결자 18"/>
          <p:cNvSpPr/>
          <p:nvPr/>
        </p:nvSpPr>
        <p:spPr>
          <a:xfrm>
            <a:off x="3027825" y="5010898"/>
            <a:ext cx="127000" cy="129117"/>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타원 19"/>
          <p:cNvSpPr/>
          <p:nvPr/>
        </p:nvSpPr>
        <p:spPr>
          <a:xfrm>
            <a:off x="3556781" y="3528401"/>
            <a:ext cx="1370818" cy="3774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Calibri" panose="020F0502020204030204"/>
                <a:ea typeface="+mn-ea"/>
                <a:cs typeface="+mn-cs"/>
              </a:rPr>
              <a:t>Galed</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아래쪽 화살표 20"/>
          <p:cNvSpPr/>
          <p:nvPr/>
        </p:nvSpPr>
        <p:spPr>
          <a:xfrm rot="1815343" flipH="1">
            <a:off x="3082119" y="5136597"/>
            <a:ext cx="126268" cy="731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963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32 / Pergelutan </a:t>
            </a:r>
            <a:r>
              <a:rPr lang="en-US" sz="5400" b="1" smtClean="0">
                <a:solidFill>
                  <a:srgbClr val="FFFF00"/>
                </a:solidFill>
                <a:latin typeface="+mn-lt"/>
                <a:ea typeface="+mn-ea"/>
                <a:cs typeface="+mn-cs"/>
              </a:rPr>
              <a:t>Yakub </a:t>
            </a:r>
            <a:br>
              <a:rPr lang="en-US" sz="5400" b="1" smtClean="0">
                <a:solidFill>
                  <a:srgbClr val="FFFF00"/>
                </a:solidFill>
                <a:latin typeface="+mn-lt"/>
                <a:ea typeface="+mn-ea"/>
                <a:cs typeface="+mn-cs"/>
              </a:rPr>
            </a:br>
            <a:endParaRPr lang="en-US" sz="5400" b="1">
              <a:solidFill>
                <a:srgbClr val="FFFF00"/>
              </a:solidFill>
              <a:latin typeface="+mn-lt"/>
              <a:ea typeface="+mn-ea"/>
              <a:cs typeface="+mn-cs"/>
            </a:endParaRPr>
          </a:p>
        </p:txBody>
      </p:sp>
      <p:pic>
        <p:nvPicPr>
          <p:cNvPr id="1026" name="Picture 2" descr="Jangan Lepaskan Tuhan Sebelum Dia Memberkati - Bahana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51" y="993913"/>
            <a:ext cx="4323016" cy="5704599"/>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p:cNvSpPr txBox="1">
            <a:spLocks/>
          </p:cNvSpPr>
          <p:nvPr/>
        </p:nvSpPr>
        <p:spPr>
          <a:xfrm>
            <a:off x="4535667" y="993912"/>
            <a:ext cx="7631523" cy="58569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00B0F0"/>
                </a:solidFill>
                <a:effectLst/>
                <a:uLnTx/>
                <a:uFillTx/>
                <a:latin typeface="Calibri" panose="020F0502020204030204"/>
                <a:ea typeface="+mj-ea"/>
                <a:cs typeface="+mj-cs"/>
              </a:rPr>
              <a:t>Yakub mebuat perancangan yang licik untuk bertemu dengna abangnya, Esau.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00B0F0"/>
                </a:solidFill>
                <a:effectLst/>
                <a:uLnTx/>
                <a:uFillTx/>
                <a:latin typeface="Calibri" panose="020F0502020204030204"/>
                <a:ea typeface="+mj-ea"/>
                <a:cs typeface="+mj-cs"/>
              </a:rPr>
              <a:t>Tuhan perlu mengubahkan pemikiran Yakub.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00B0F0"/>
                </a:solidFill>
                <a:effectLst/>
                <a:uLnTx/>
                <a:uFillTx/>
                <a:latin typeface="Calibri" panose="020F0502020204030204"/>
                <a:ea typeface="+mj-ea"/>
                <a:cs typeface="+mj-cs"/>
              </a:rPr>
              <a:t>Oleh sebab Tuhan bertemu dengan Yakub di Yabok.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00B0F0"/>
                </a:solidFill>
                <a:effectLst/>
                <a:uLnTx/>
                <a:uFillTx/>
                <a:latin typeface="Calibri" panose="020F0502020204030204"/>
                <a:ea typeface="+mj-ea"/>
                <a:cs typeface="+mj-cs"/>
              </a:rPr>
              <a:t>Shalom.</a:t>
            </a:r>
            <a:endParaRPr kumimoji="0" lang="en-US" sz="4800" b="1" i="0" u="none" strike="noStrike" kern="1200" cap="none" spc="0" normalizeH="0" baseline="0" noProof="0">
              <a:ln>
                <a:noFill/>
              </a:ln>
              <a:solidFill>
                <a:srgbClr val="00B0F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784369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smtClean="0">
                <a:solidFill>
                  <a:srgbClr val="FFFF00"/>
                </a:solidFill>
                <a:latin typeface="+mn-lt"/>
                <a:ea typeface="+mn-ea"/>
                <a:cs typeface="+mn-cs"/>
              </a:rPr>
              <a:t>Kej. 32 / Kesakitan Yakub</a:t>
            </a:r>
            <a:br>
              <a:rPr lang="en-US" sz="5400" b="1" smtClean="0">
                <a:solidFill>
                  <a:srgbClr val="FFFF00"/>
                </a:solidFill>
                <a:latin typeface="+mn-lt"/>
                <a:ea typeface="+mn-ea"/>
                <a:cs typeface="+mn-cs"/>
              </a:rPr>
            </a:br>
            <a:r>
              <a:rPr lang="en-US" sz="4800" b="1" baseline="30000" smtClean="0">
                <a:solidFill>
                  <a:schemeClr val="bg1"/>
                </a:solidFill>
                <a:latin typeface="+mn-lt"/>
              </a:rPr>
              <a:t>25</a:t>
            </a:r>
            <a:r>
              <a:rPr lang="en-US" sz="4800" b="1" smtClean="0">
                <a:solidFill>
                  <a:schemeClr val="bg1"/>
                </a:solidFill>
                <a:latin typeface="+mn-lt"/>
              </a:rPr>
              <a:t>Apabila lelaki itu melihat betapa dia tidak dapat mengalahkan Yakub, </a:t>
            </a:r>
            <a:r>
              <a:rPr lang="en-US" sz="4800" b="1" smtClean="0">
                <a:solidFill>
                  <a:srgbClr val="FF0000"/>
                </a:solidFill>
                <a:latin typeface="+mn-lt"/>
              </a:rPr>
              <a:t>dipukulnyalah pangkal paha Yakub.</a:t>
            </a:r>
            <a:r>
              <a:rPr lang="en-US" sz="4800" b="1" smtClean="0">
                <a:solidFill>
                  <a:schemeClr val="bg1"/>
                </a:solidFill>
                <a:latin typeface="+mn-lt"/>
              </a:rPr>
              <a:t> Maka terseliuhlah pangkal paha Yakub bahana bergelut dengan lelaki itu. </a:t>
            </a:r>
            <a:br>
              <a:rPr lang="en-US" sz="4800" b="1" smtClean="0">
                <a:solidFill>
                  <a:schemeClr val="bg1"/>
                </a:solidFill>
                <a:latin typeface="+mn-lt"/>
              </a:rPr>
            </a:br>
            <a:r>
              <a:rPr lang="en-US" sz="4000" b="1" smtClean="0">
                <a:solidFill>
                  <a:schemeClr val="bg1"/>
                </a:solidFill>
                <a:latin typeface="+mn-lt"/>
              </a:rPr>
              <a:t/>
            </a:r>
            <a:br>
              <a:rPr lang="en-US" sz="4000" b="1" smtClean="0">
                <a:solidFill>
                  <a:schemeClr val="bg1"/>
                </a:solidFill>
                <a:latin typeface="+mn-lt"/>
              </a:rPr>
            </a:br>
            <a:r>
              <a:rPr lang="en-US" b="1">
                <a:solidFill>
                  <a:srgbClr val="00B0F0"/>
                </a:solidFill>
                <a:latin typeface="+mn-lt"/>
              </a:rPr>
              <a:t>Yakub sakit tetapi dia mendapat kegembiraan. </a:t>
            </a:r>
            <a:r>
              <a:rPr lang="en-US" b="1" smtClean="0">
                <a:solidFill>
                  <a:srgbClr val="00B0F0"/>
                </a:solidFill>
                <a:latin typeface="+mn-lt"/>
              </a:rPr>
              <a:t>Penyembuh/penolong </a:t>
            </a:r>
            <a:r>
              <a:rPr lang="en-US" b="1">
                <a:solidFill>
                  <a:srgbClr val="00B0F0"/>
                </a:solidFill>
                <a:latin typeface="+mn-lt"/>
              </a:rPr>
              <a:t>yang Terluka</a:t>
            </a:r>
            <a:endParaRPr lang="en-US" b="1">
              <a:solidFill>
                <a:srgbClr val="00B0F0"/>
              </a:solidFill>
              <a:latin typeface="+mn-lt"/>
              <a:ea typeface="+mn-ea"/>
              <a:cs typeface="+mn-cs"/>
            </a:endParaRPr>
          </a:p>
        </p:txBody>
      </p:sp>
    </p:spTree>
    <p:extLst>
      <p:ext uri="{BB962C8B-B14F-4D97-AF65-F5344CB8AC3E}">
        <p14:creationId xmlns:p14="http://schemas.microsoft.com/office/powerpoint/2010/main" val="1155601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32 / Pergelutan </a:t>
            </a:r>
            <a:r>
              <a:rPr lang="en-US" sz="5400" b="1" smtClean="0">
                <a:solidFill>
                  <a:srgbClr val="FFFF00"/>
                </a:solidFill>
                <a:latin typeface="+mn-lt"/>
                <a:ea typeface="+mn-ea"/>
                <a:cs typeface="+mn-cs"/>
              </a:rPr>
              <a:t>Yakub </a:t>
            </a:r>
            <a:br>
              <a:rPr lang="en-US" sz="5400" b="1" smtClean="0">
                <a:solidFill>
                  <a:srgbClr val="FFFF00"/>
                </a:solidFill>
                <a:latin typeface="+mn-lt"/>
                <a:ea typeface="+mn-ea"/>
                <a:cs typeface="+mn-cs"/>
              </a:rPr>
            </a:br>
            <a:r>
              <a:rPr lang="en-US" sz="5400" b="1" smtClean="0">
                <a:solidFill>
                  <a:srgbClr val="FFFF00"/>
                </a:solidFill>
                <a:latin typeface="+mn-lt"/>
                <a:ea typeface="+mn-ea"/>
                <a:cs typeface="+mn-cs"/>
              </a:rPr>
              <a:t>Yakub berubah selepas pergelutannya.</a:t>
            </a:r>
            <a:br>
              <a:rPr lang="en-US" sz="5400" b="1" smtClean="0">
                <a:solidFill>
                  <a:srgbClr val="FFFF00"/>
                </a:solidFill>
                <a:latin typeface="+mn-lt"/>
                <a:ea typeface="+mn-ea"/>
                <a:cs typeface="+mn-cs"/>
              </a:rPr>
            </a:br>
            <a:r>
              <a:rPr lang="en-US" sz="5400" b="1" smtClean="0">
                <a:solidFill>
                  <a:srgbClr val="FFFF00"/>
                </a:solidFill>
                <a:latin typeface="+mn-lt"/>
                <a:ea typeface="+mn-ea"/>
                <a:cs typeface="+mn-cs"/>
              </a:rPr>
              <a:t>Definisi : Bangsa Israel – Tradisi Kisah itu</a:t>
            </a:r>
            <a:br>
              <a:rPr lang="en-US" sz="5400" b="1" smtClean="0">
                <a:solidFill>
                  <a:srgbClr val="FFFF00"/>
                </a:solidFill>
                <a:latin typeface="+mn-lt"/>
                <a:ea typeface="+mn-ea"/>
                <a:cs typeface="+mn-cs"/>
              </a:rPr>
            </a:br>
            <a:r>
              <a:rPr lang="en-US" sz="4000" b="1" smtClean="0">
                <a:solidFill>
                  <a:srgbClr val="FFFF00"/>
                </a:solidFill>
                <a:latin typeface="+mn-lt"/>
                <a:ea typeface="+mn-ea"/>
                <a:cs typeface="+mn-cs"/>
              </a:rPr>
              <a:t/>
            </a:r>
            <a:br>
              <a:rPr lang="en-US" sz="4000" b="1" smtClean="0">
                <a:solidFill>
                  <a:srgbClr val="FFFF00"/>
                </a:solidFill>
                <a:latin typeface="+mn-lt"/>
                <a:ea typeface="+mn-ea"/>
                <a:cs typeface="+mn-cs"/>
              </a:rPr>
            </a:br>
            <a:r>
              <a:rPr lang="en-US" sz="4800" b="1" smtClean="0">
                <a:solidFill>
                  <a:schemeClr val="bg1"/>
                </a:solidFill>
                <a:latin typeface="+mn-lt"/>
                <a:ea typeface="+mn-ea"/>
                <a:cs typeface="+mn-cs"/>
              </a:rPr>
              <a:t>Nama Yakub : Yakub -&gt;Israel</a:t>
            </a:r>
            <a:br>
              <a:rPr lang="en-US" sz="4800" b="1" smtClean="0">
                <a:solidFill>
                  <a:schemeClr val="bg1"/>
                </a:solidFill>
                <a:latin typeface="+mn-lt"/>
                <a:ea typeface="+mn-ea"/>
                <a:cs typeface="+mn-cs"/>
              </a:rPr>
            </a:br>
            <a:r>
              <a:rPr lang="en-US" sz="4800" b="1" smtClean="0">
                <a:solidFill>
                  <a:schemeClr val="bg1"/>
                </a:solidFill>
                <a:latin typeface="+mn-lt"/>
                <a:ea typeface="+mn-ea"/>
                <a:cs typeface="+mn-cs"/>
              </a:rPr>
              <a:t>Nama Tempat : Yabok -&gt;Beniel</a:t>
            </a:r>
            <a:br>
              <a:rPr lang="en-US" sz="4800" b="1" smtClean="0">
                <a:solidFill>
                  <a:schemeClr val="bg1"/>
                </a:solidFill>
                <a:latin typeface="+mn-lt"/>
                <a:ea typeface="+mn-ea"/>
                <a:cs typeface="+mn-cs"/>
              </a:rPr>
            </a:br>
            <a:r>
              <a:rPr lang="en-US" sz="4800" b="1" smtClean="0">
                <a:solidFill>
                  <a:schemeClr val="bg1"/>
                </a:solidFill>
                <a:latin typeface="+mn-lt"/>
                <a:ea typeface="+mn-ea"/>
                <a:cs typeface="+mn-cs"/>
              </a:rPr>
              <a:t>Peraturan Makanan : Jangan makan Daging yang menutupi Sendi Pangkal Paha</a:t>
            </a:r>
            <a:endParaRPr lang="en-US" sz="4800" b="1">
              <a:solidFill>
                <a:schemeClr val="bg1"/>
              </a:solidFill>
              <a:latin typeface="+mn-lt"/>
              <a:ea typeface="+mn-ea"/>
              <a:cs typeface="+mn-cs"/>
            </a:endParaRPr>
          </a:p>
        </p:txBody>
      </p:sp>
    </p:spTree>
    <p:extLst>
      <p:ext uri="{BB962C8B-B14F-4D97-AF65-F5344CB8AC3E}">
        <p14:creationId xmlns:p14="http://schemas.microsoft.com/office/powerpoint/2010/main" val="3752528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a:t>
            </a:r>
            <a:r>
              <a:rPr lang="en-US" sz="5400" b="1" smtClean="0">
                <a:solidFill>
                  <a:srgbClr val="FFFF00"/>
                </a:solidFill>
                <a:latin typeface="+mn-lt"/>
                <a:ea typeface="+mn-ea"/>
                <a:cs typeface="+mn-cs"/>
              </a:rPr>
              <a:t>33:1-3 </a:t>
            </a:r>
            <a:r>
              <a:rPr lang="en-US" sz="5400" b="1">
                <a:solidFill>
                  <a:srgbClr val="FFFF00"/>
                </a:solidFill>
                <a:latin typeface="+mn-lt"/>
                <a:ea typeface="+mn-ea"/>
                <a:cs typeface="+mn-cs"/>
              </a:rPr>
              <a:t>/ Pergelutan </a:t>
            </a:r>
            <a:r>
              <a:rPr lang="en-US" sz="5400" b="1" smtClean="0">
                <a:solidFill>
                  <a:srgbClr val="FFFF00"/>
                </a:solidFill>
                <a:latin typeface="+mn-lt"/>
                <a:ea typeface="+mn-ea"/>
                <a:cs typeface="+mn-cs"/>
              </a:rPr>
              <a:t>Yakub </a:t>
            </a:r>
            <a:br>
              <a:rPr lang="en-US" sz="5400" b="1" smtClean="0">
                <a:solidFill>
                  <a:srgbClr val="FFFF00"/>
                </a:solidFill>
                <a:latin typeface="+mn-lt"/>
                <a:ea typeface="+mn-ea"/>
                <a:cs typeface="+mn-cs"/>
              </a:rPr>
            </a:br>
            <a:r>
              <a:rPr lang="en-US" smtClean="0">
                <a:solidFill>
                  <a:schemeClr val="bg1"/>
                </a:solidFill>
                <a:latin typeface="+mn-lt"/>
              </a:rPr>
              <a:t>Hamba-hamba perempuannya dengan </a:t>
            </a:r>
            <a:r>
              <a:rPr lang="en-US">
                <a:solidFill>
                  <a:schemeClr val="bg1"/>
                </a:solidFill>
                <a:latin typeface="+mn-lt"/>
              </a:rPr>
              <a:t>anak-anak mereka di </a:t>
            </a:r>
            <a:r>
              <a:rPr lang="en-US" smtClean="0">
                <a:solidFill>
                  <a:schemeClr val="bg1"/>
                </a:solidFill>
                <a:latin typeface="+mn-lt"/>
              </a:rPr>
              <a:t>depan</a:t>
            </a:r>
            <a:r>
              <a:rPr lang="en-US">
                <a:solidFill>
                  <a:schemeClr val="bg1"/>
                </a:solidFill>
                <a:latin typeface="+mn-lt"/>
              </a:rPr>
              <a:t>.</a:t>
            </a:r>
            <a:r>
              <a:rPr lang="en-US" smtClean="0">
                <a:solidFill>
                  <a:schemeClr val="bg1"/>
                </a:solidFill>
                <a:latin typeface="+mn-lt"/>
              </a:rPr>
              <a:t/>
            </a:r>
            <a:br>
              <a:rPr lang="en-US" smtClean="0">
                <a:solidFill>
                  <a:schemeClr val="bg1"/>
                </a:solidFill>
                <a:latin typeface="+mn-lt"/>
              </a:rPr>
            </a:br>
            <a:r>
              <a:rPr lang="en-US" smtClean="0">
                <a:solidFill>
                  <a:schemeClr val="bg1"/>
                </a:solidFill>
                <a:latin typeface="+mn-lt"/>
              </a:rPr>
              <a:t>Lea </a:t>
            </a:r>
            <a:r>
              <a:rPr lang="en-US">
                <a:solidFill>
                  <a:schemeClr val="bg1"/>
                </a:solidFill>
                <a:latin typeface="+mn-lt"/>
              </a:rPr>
              <a:t>dengan </a:t>
            </a:r>
            <a:r>
              <a:rPr lang="en-US" smtClean="0">
                <a:solidFill>
                  <a:schemeClr val="bg1"/>
                </a:solidFill>
                <a:latin typeface="+mn-lt"/>
              </a:rPr>
              <a:t>anak-anaknya</a:t>
            </a:r>
            <a:br>
              <a:rPr lang="en-US" smtClean="0">
                <a:solidFill>
                  <a:schemeClr val="bg1"/>
                </a:solidFill>
                <a:latin typeface="+mn-lt"/>
              </a:rPr>
            </a:br>
            <a:r>
              <a:rPr lang="en-US" smtClean="0">
                <a:solidFill>
                  <a:schemeClr val="bg1"/>
                </a:solidFill>
                <a:latin typeface="+mn-lt"/>
              </a:rPr>
              <a:t>Rahel </a:t>
            </a:r>
            <a:r>
              <a:rPr lang="en-US">
                <a:solidFill>
                  <a:schemeClr val="bg1"/>
                </a:solidFill>
                <a:latin typeface="+mn-lt"/>
              </a:rPr>
              <a:t>dengan Yusuf di belakang sekali</a:t>
            </a:r>
            <a:r>
              <a:rPr lang="en-US" smtClean="0">
                <a:solidFill>
                  <a:schemeClr val="bg1"/>
                </a:solidFill>
                <a:latin typeface="+mn-lt"/>
              </a:rPr>
              <a:t>.</a:t>
            </a:r>
            <a:br>
              <a:rPr lang="en-US" smtClean="0">
                <a:solidFill>
                  <a:schemeClr val="bg1"/>
                </a:solidFill>
                <a:latin typeface="+mn-lt"/>
              </a:rPr>
            </a:br>
            <a:r>
              <a:rPr lang="en-US" b="1" baseline="30000" smtClean="0">
                <a:solidFill>
                  <a:schemeClr val="bg1"/>
                </a:solidFill>
                <a:latin typeface="+mn-lt"/>
              </a:rPr>
              <a:t>3</a:t>
            </a:r>
            <a:r>
              <a:rPr lang="en-US" smtClean="0">
                <a:solidFill>
                  <a:schemeClr val="bg1"/>
                </a:solidFill>
                <a:latin typeface="+mn-lt"/>
              </a:rPr>
              <a:t>Yakub </a:t>
            </a:r>
            <a:r>
              <a:rPr lang="en-US">
                <a:solidFill>
                  <a:schemeClr val="bg1"/>
                </a:solidFill>
                <a:latin typeface="+mn-lt"/>
              </a:rPr>
              <a:t>sendiri berjalan di depan mereka. </a:t>
            </a:r>
            <a:endParaRPr lang="en-US" sz="4000" b="1">
              <a:solidFill>
                <a:schemeClr val="bg1"/>
              </a:solidFill>
              <a:latin typeface="+mn-lt"/>
              <a:ea typeface="+mn-ea"/>
              <a:cs typeface="+mn-cs"/>
            </a:endParaRPr>
          </a:p>
        </p:txBody>
      </p:sp>
      <p:sp>
        <p:nvSpPr>
          <p:cNvPr id="3" name="직사각형 2"/>
          <p:cNvSpPr/>
          <p:nvPr/>
        </p:nvSpPr>
        <p:spPr>
          <a:xfrm>
            <a:off x="9991437" y="5531191"/>
            <a:ext cx="2023353" cy="11284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Calibri" panose="020F0502020204030204"/>
                <a:ea typeface="+mn-ea"/>
                <a:cs typeface="+mn-cs"/>
              </a:rPr>
              <a:t>Esau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Calibri" panose="020F0502020204030204"/>
                <a:ea typeface="+mn-ea"/>
                <a:cs typeface="+mn-cs"/>
              </a:rPr>
              <a:t>400 orang</a:t>
            </a:r>
            <a:endPar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4" name="왼쪽 화살표 3"/>
          <p:cNvSpPr/>
          <p:nvPr/>
        </p:nvSpPr>
        <p:spPr>
          <a:xfrm>
            <a:off x="10273538" y="4616788"/>
            <a:ext cx="1459149" cy="811243"/>
          </a:xfrm>
          <a:prstGeom prst="lef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모서리가 둥근 직사각형 4"/>
          <p:cNvSpPr/>
          <p:nvPr/>
        </p:nvSpPr>
        <p:spPr>
          <a:xfrm>
            <a:off x="3808267" y="5544760"/>
            <a:ext cx="2665379" cy="1128411"/>
          </a:xfrm>
          <a:prstGeom prst="round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Hamba-Hamba</a:t>
            </a:r>
            <a:b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Anak-anak mereka</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모서리가 둥근 직사각형 5"/>
          <p:cNvSpPr/>
          <p:nvPr/>
        </p:nvSpPr>
        <p:spPr>
          <a:xfrm>
            <a:off x="1583118" y="5544761"/>
            <a:ext cx="2090316" cy="1128411"/>
          </a:xfrm>
          <a:prstGeom prst="round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Lea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Anak-anaknya</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모서리가 둥근 직사각형 6"/>
          <p:cNvSpPr/>
          <p:nvPr/>
        </p:nvSpPr>
        <p:spPr>
          <a:xfrm>
            <a:off x="97273" y="5544761"/>
            <a:ext cx="1351012" cy="1128411"/>
          </a:xfrm>
          <a:prstGeom prst="round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Rahel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Yusuf</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모서리가 둥근 직사각형 7"/>
          <p:cNvSpPr/>
          <p:nvPr/>
        </p:nvSpPr>
        <p:spPr>
          <a:xfrm>
            <a:off x="6608479" y="5531187"/>
            <a:ext cx="2665379" cy="1128411"/>
          </a:xfrm>
          <a:prstGeom prst="round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FF00"/>
                </a:solidFill>
                <a:effectLst/>
                <a:uLnTx/>
                <a:uFillTx/>
                <a:latin typeface="Calibri" panose="020F0502020204030204"/>
                <a:ea typeface="+mn-ea"/>
                <a:cs typeface="+mn-cs"/>
              </a:rPr>
              <a:t>Yakub</a:t>
            </a:r>
            <a:endParaRPr kumimoji="0" lang="en-US" sz="4000" b="1"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9" name="오른쪽 화살표 8"/>
          <p:cNvSpPr/>
          <p:nvPr/>
        </p:nvSpPr>
        <p:spPr>
          <a:xfrm>
            <a:off x="914400" y="4616787"/>
            <a:ext cx="6623399" cy="81124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265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smtClean="0">
                <a:solidFill>
                  <a:srgbClr val="FFFF00"/>
                </a:solidFill>
                <a:latin typeface="Calibri" panose="020F0502020204030204"/>
                <a:ea typeface="+mn-ea"/>
                <a:cs typeface="+mn-cs"/>
              </a:rPr>
              <a:t>Kej. 30:22-24 Kelahiran Yusuf</a:t>
            </a:r>
            <a:r>
              <a:rPr lang="fi-FI" sz="6000" b="1" smtClean="0">
                <a:solidFill>
                  <a:srgbClr val="FFFF00"/>
                </a:solidFill>
                <a:latin typeface="Calibri" panose="020F0502020204030204"/>
                <a:ea typeface="+mn-ea"/>
                <a:cs typeface="+mn-cs"/>
              </a:rPr>
              <a:t/>
            </a:r>
            <a:br>
              <a:rPr lang="fi-FI" sz="6000" b="1" smtClean="0">
                <a:solidFill>
                  <a:srgbClr val="FFFF00"/>
                </a:solidFill>
                <a:latin typeface="Calibri" panose="020F0502020204030204"/>
                <a:ea typeface="+mn-ea"/>
                <a:cs typeface="+mn-cs"/>
              </a:rPr>
            </a:br>
            <a:r>
              <a:rPr lang="en-US" b="1" baseline="30000">
                <a:solidFill>
                  <a:schemeClr val="bg1"/>
                </a:solidFill>
                <a:latin typeface="+mn-lt"/>
              </a:rPr>
              <a:t>22</a:t>
            </a:r>
            <a:r>
              <a:rPr lang="en-US" b="1">
                <a:solidFill>
                  <a:schemeClr val="bg1"/>
                </a:solidFill>
                <a:latin typeface="+mn-lt"/>
              </a:rPr>
              <a:t>Allah mengendahkan Rahel pula dan mendengar dan memakbulkan doanya lalu membuka rahimnya. </a:t>
            </a:r>
            <a:r>
              <a:rPr lang="en-US" b="1" smtClean="0">
                <a:solidFill>
                  <a:schemeClr val="bg1"/>
                </a:solidFill>
                <a:latin typeface="+mn-lt"/>
              </a:rPr>
              <a:t/>
            </a:r>
            <a:br>
              <a:rPr lang="en-US" b="1" smtClean="0">
                <a:solidFill>
                  <a:schemeClr val="bg1"/>
                </a:solidFill>
                <a:latin typeface="+mn-lt"/>
              </a:rPr>
            </a:br>
            <a:r>
              <a:rPr lang="en-US" b="1" baseline="30000" smtClean="0">
                <a:solidFill>
                  <a:schemeClr val="bg1"/>
                </a:solidFill>
                <a:latin typeface="+mn-lt"/>
              </a:rPr>
              <a:t>23</a:t>
            </a:r>
            <a:r>
              <a:rPr lang="en-US" b="1" smtClean="0">
                <a:solidFill>
                  <a:schemeClr val="bg1"/>
                </a:solidFill>
                <a:latin typeface="+mn-lt"/>
              </a:rPr>
              <a:t>Maka </a:t>
            </a:r>
            <a:r>
              <a:rPr lang="en-US" b="1">
                <a:solidFill>
                  <a:schemeClr val="bg1"/>
                </a:solidFill>
                <a:latin typeface="+mn-lt"/>
              </a:rPr>
              <a:t>Rahel pun mengandung dan melahirkan seorang anak. </a:t>
            </a:r>
            <a:r>
              <a:rPr lang="en-US" b="1" smtClean="0">
                <a:solidFill>
                  <a:schemeClr val="bg1"/>
                </a:solidFill>
                <a:latin typeface="+mn-lt"/>
              </a:rPr>
              <a:t/>
            </a:r>
            <a:br>
              <a:rPr lang="en-US" b="1" smtClean="0">
                <a:solidFill>
                  <a:schemeClr val="bg1"/>
                </a:solidFill>
                <a:latin typeface="+mn-lt"/>
              </a:rPr>
            </a:br>
            <a:r>
              <a:rPr lang="en-US" b="1" smtClean="0">
                <a:solidFill>
                  <a:schemeClr val="bg1"/>
                </a:solidFill>
                <a:latin typeface="+mn-lt"/>
              </a:rPr>
              <a:t>Katanya</a:t>
            </a:r>
            <a:r>
              <a:rPr lang="en-US" b="1">
                <a:solidFill>
                  <a:schemeClr val="bg1"/>
                </a:solidFill>
                <a:latin typeface="+mn-lt"/>
              </a:rPr>
              <a:t>, </a:t>
            </a:r>
            <a:r>
              <a:rPr lang="en-US" b="1">
                <a:solidFill>
                  <a:srgbClr val="FFFF00"/>
                </a:solidFill>
                <a:latin typeface="+mn-lt"/>
              </a:rPr>
              <a:t>"Allah sudah menghapuskan aibku."</a:t>
            </a:r>
            <a:r>
              <a:rPr lang="en-US" b="1">
                <a:solidFill>
                  <a:schemeClr val="bg1"/>
                </a:solidFill>
                <a:latin typeface="+mn-lt"/>
              </a:rPr>
              <a:t> </a:t>
            </a:r>
            <a:r>
              <a:rPr lang="en-US" b="1" smtClean="0">
                <a:solidFill>
                  <a:schemeClr val="bg1"/>
                </a:solidFill>
                <a:latin typeface="+mn-lt"/>
              </a:rPr>
              <a:t/>
            </a:r>
            <a:br>
              <a:rPr lang="en-US" b="1" smtClean="0">
                <a:solidFill>
                  <a:schemeClr val="bg1"/>
                </a:solidFill>
                <a:latin typeface="+mn-lt"/>
              </a:rPr>
            </a:br>
            <a:r>
              <a:rPr lang="en-US" b="1" baseline="30000" smtClean="0">
                <a:solidFill>
                  <a:schemeClr val="bg1"/>
                </a:solidFill>
                <a:latin typeface="+mn-lt"/>
              </a:rPr>
              <a:t>24</a:t>
            </a:r>
            <a:r>
              <a:rPr lang="en-US" b="1" smtClean="0">
                <a:solidFill>
                  <a:schemeClr val="bg1"/>
                </a:solidFill>
                <a:latin typeface="+mn-lt"/>
              </a:rPr>
              <a:t>Dia </a:t>
            </a:r>
            <a:r>
              <a:rPr lang="en-US" b="1">
                <a:solidFill>
                  <a:schemeClr val="bg1"/>
                </a:solidFill>
                <a:latin typeface="+mn-lt"/>
              </a:rPr>
              <a:t>menamai anak itu Yusuf, sambil berkata, "Semoga Tuhan menganugerahiku seorang lagi anak."</a:t>
            </a:r>
            <a:endParaRPr lang="en-US" sz="2400" b="1">
              <a:solidFill>
                <a:schemeClr val="bg1"/>
              </a:solidFill>
              <a:latin typeface="+mn-lt"/>
            </a:endParaRPr>
          </a:p>
        </p:txBody>
      </p:sp>
    </p:spTree>
    <p:extLst>
      <p:ext uri="{BB962C8B-B14F-4D97-AF65-F5344CB8AC3E}">
        <p14:creationId xmlns:p14="http://schemas.microsoft.com/office/powerpoint/2010/main" val="3826543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smtClean="0">
                <a:solidFill>
                  <a:srgbClr val="FFFF00"/>
                </a:solidFill>
                <a:latin typeface="Calibri" panose="020F0502020204030204"/>
                <a:ea typeface="+mn-ea"/>
                <a:cs typeface="+mn-cs"/>
              </a:rPr>
              <a:t>Kelahiran Yusuf</a:t>
            </a:r>
            <a:br>
              <a:rPr lang="fi-FI" sz="4800" b="1" smtClean="0">
                <a:solidFill>
                  <a:srgbClr val="FFFF00"/>
                </a:solidFill>
                <a:latin typeface="Calibri" panose="020F0502020204030204"/>
                <a:ea typeface="+mn-ea"/>
                <a:cs typeface="+mn-cs"/>
              </a:rPr>
            </a:br>
            <a:r>
              <a:rPr lang="fi-FI" sz="2800" b="1" smtClean="0">
                <a:solidFill>
                  <a:srgbClr val="FFFF00"/>
                </a:solidFill>
                <a:latin typeface="Calibri" panose="020F0502020204030204"/>
                <a:ea typeface="+mn-ea"/>
                <a:cs typeface="+mn-cs"/>
              </a:rPr>
              <a:t/>
            </a:r>
            <a:br>
              <a:rPr lang="fi-FI" sz="2800" b="1" smtClean="0">
                <a:solidFill>
                  <a:srgbClr val="FFFF00"/>
                </a:solidFill>
                <a:latin typeface="Calibri" panose="020F0502020204030204"/>
                <a:ea typeface="+mn-ea"/>
                <a:cs typeface="+mn-cs"/>
              </a:rPr>
            </a:br>
            <a:r>
              <a:rPr lang="fi-FI" sz="4800" b="1" smtClean="0">
                <a:solidFill>
                  <a:schemeClr val="bg1"/>
                </a:solidFill>
                <a:latin typeface="Calibri" panose="020F0502020204030204"/>
                <a:ea typeface="+mn-ea"/>
                <a:cs typeface="+mn-cs"/>
              </a:rPr>
              <a:t>Menghiburkan hati ibu-bapa</a:t>
            </a:r>
            <a:br>
              <a:rPr lang="fi-FI" sz="4800" b="1" smtClean="0">
                <a:solidFill>
                  <a:schemeClr val="bg1"/>
                </a:solidFill>
                <a:latin typeface="Calibri" panose="020F0502020204030204"/>
                <a:ea typeface="+mn-ea"/>
                <a:cs typeface="+mn-cs"/>
              </a:rPr>
            </a:br>
            <a:r>
              <a:rPr lang="fi-FI" sz="2800" b="1" smtClean="0">
                <a:solidFill>
                  <a:schemeClr val="bg1"/>
                </a:solidFill>
                <a:latin typeface="Calibri" panose="020F0502020204030204"/>
                <a:ea typeface="+mn-ea"/>
                <a:cs typeface="+mn-cs"/>
              </a:rPr>
              <a:t/>
            </a:r>
            <a:br>
              <a:rPr lang="fi-FI" sz="2800" b="1" smtClean="0">
                <a:solidFill>
                  <a:schemeClr val="bg1"/>
                </a:solidFill>
                <a:latin typeface="Calibri" panose="020F0502020204030204"/>
                <a:ea typeface="+mn-ea"/>
                <a:cs typeface="+mn-cs"/>
              </a:rPr>
            </a:br>
            <a:r>
              <a:rPr lang="fi-FI" sz="4800" b="1" smtClean="0">
                <a:solidFill>
                  <a:schemeClr val="bg1"/>
                </a:solidFill>
                <a:latin typeface="Calibri" panose="020F0502020204030204"/>
                <a:ea typeface="+mn-ea"/>
                <a:cs typeface="+mn-cs"/>
              </a:rPr>
              <a:t>Menghidupkan semua manusia di seluruh tmur tengah purbakala</a:t>
            </a:r>
            <a:r>
              <a:rPr lang="fi-FI" sz="4800" b="1">
                <a:solidFill>
                  <a:schemeClr val="bg1"/>
                </a:solidFill>
                <a:latin typeface="Calibri" panose="020F0502020204030204"/>
              </a:rPr>
              <a:t/>
            </a:r>
            <a:br>
              <a:rPr lang="fi-FI" sz="4800" b="1">
                <a:solidFill>
                  <a:schemeClr val="bg1"/>
                </a:solidFill>
                <a:latin typeface="Calibri" panose="020F0502020204030204"/>
              </a:rPr>
            </a:br>
            <a:r>
              <a:rPr lang="fi-FI" sz="2800" b="1">
                <a:solidFill>
                  <a:schemeClr val="bg1"/>
                </a:solidFill>
                <a:latin typeface="Calibri" panose="020F0502020204030204"/>
              </a:rPr>
              <a:t/>
            </a:r>
            <a:br>
              <a:rPr lang="fi-FI" sz="2800" b="1">
                <a:solidFill>
                  <a:schemeClr val="bg1"/>
                </a:solidFill>
                <a:latin typeface="Calibri" panose="020F0502020204030204"/>
              </a:rPr>
            </a:br>
            <a:r>
              <a:rPr lang="fi-FI" sz="4800" b="1">
                <a:solidFill>
                  <a:schemeClr val="bg1"/>
                </a:solidFill>
                <a:latin typeface="Calibri" panose="020F0502020204030204"/>
              </a:rPr>
              <a:t>Menghidupkan semua manusia di seluruh tmur tengah </a:t>
            </a:r>
            <a:r>
              <a:rPr lang="fi-FI" sz="4800" b="1" smtClean="0">
                <a:solidFill>
                  <a:schemeClr val="bg1"/>
                </a:solidFill>
                <a:latin typeface="Calibri" panose="020F0502020204030204"/>
              </a:rPr>
              <a:t>purbakala</a:t>
            </a:r>
            <a:br>
              <a:rPr lang="fi-FI" sz="4800" b="1" smtClean="0">
                <a:solidFill>
                  <a:schemeClr val="bg1"/>
                </a:solidFill>
                <a:latin typeface="Calibri" panose="020F0502020204030204"/>
              </a:rPr>
            </a:br>
            <a:r>
              <a:rPr lang="fi-FI" sz="2800" b="1" smtClean="0">
                <a:solidFill>
                  <a:schemeClr val="bg1"/>
                </a:solidFill>
                <a:latin typeface="Calibri" panose="020F0502020204030204"/>
              </a:rPr>
              <a:t/>
            </a:r>
            <a:br>
              <a:rPr lang="fi-FI" sz="2800" b="1" smtClean="0">
                <a:solidFill>
                  <a:schemeClr val="bg1"/>
                </a:solidFill>
                <a:latin typeface="Calibri" panose="020F0502020204030204"/>
              </a:rPr>
            </a:br>
            <a:r>
              <a:rPr lang="fi-FI" sz="4800" b="1" smtClean="0">
                <a:solidFill>
                  <a:schemeClr val="bg1"/>
                </a:solidFill>
                <a:latin typeface="Calibri" panose="020F0502020204030204"/>
              </a:rPr>
              <a:t>Mengeluarkan bangsa Israel dari Mesir</a:t>
            </a:r>
            <a:endParaRPr lang="en-US" sz="4800" b="1">
              <a:solidFill>
                <a:schemeClr val="bg1"/>
              </a:solidFill>
              <a:latin typeface="+mn-lt"/>
            </a:endParaRPr>
          </a:p>
        </p:txBody>
      </p:sp>
    </p:spTree>
    <p:extLst>
      <p:ext uri="{BB962C8B-B14F-4D97-AF65-F5344CB8AC3E}">
        <p14:creationId xmlns:p14="http://schemas.microsoft.com/office/powerpoint/2010/main" val="1264488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389861" y="177210"/>
            <a:ext cx="11802139" cy="6528390"/>
          </a:xfrm>
        </p:spPr>
        <p:txBody>
          <a:bodyPr anchor="t">
            <a:noAutofit/>
          </a:bodyPr>
          <a:lstStyle/>
          <a:p>
            <a:r>
              <a:rPr lang="en-US" sz="5400" b="1" smtClean="0">
                <a:solidFill>
                  <a:srgbClr val="FFFF00"/>
                </a:solidFill>
                <a:latin typeface="+mn-lt"/>
              </a:rPr>
              <a:t>Kej. 30 / Upah Kawanan ternakan Yakub</a:t>
            </a:r>
            <a:r>
              <a:rPr lang="en-US" sz="4000" b="1" smtClean="0">
                <a:solidFill>
                  <a:srgbClr val="FFFF00"/>
                </a:solidFill>
                <a:latin typeface="+mn-lt"/>
              </a:rPr>
              <a:t/>
            </a:r>
            <a:br>
              <a:rPr lang="en-US" sz="4000" b="1" smtClean="0">
                <a:solidFill>
                  <a:srgbClr val="FFFF00"/>
                </a:solidFill>
                <a:latin typeface="+mn-lt"/>
              </a:rPr>
            </a:br>
            <a:r>
              <a:rPr lang="en-US" sz="4800" b="1" baseline="30000" smtClean="0">
                <a:solidFill>
                  <a:schemeClr val="bg1"/>
                </a:solidFill>
                <a:latin typeface="Calibri" panose="020F0502020204030204"/>
                <a:ea typeface="+mn-ea"/>
                <a:cs typeface="+mn-cs"/>
              </a:rPr>
              <a:t>28</a:t>
            </a:r>
            <a:r>
              <a:rPr lang="en-US" sz="4800" b="1" smtClean="0">
                <a:solidFill>
                  <a:schemeClr val="bg1"/>
                </a:solidFill>
                <a:latin typeface="+mn-lt"/>
              </a:rPr>
              <a:t>Hari </a:t>
            </a:r>
            <a:r>
              <a:rPr lang="en-US" sz="4800" b="1">
                <a:solidFill>
                  <a:schemeClr val="bg1"/>
                </a:solidFill>
                <a:latin typeface="+mn-lt"/>
              </a:rPr>
              <a:t>ini aku akan berjalan melalui seluruh kawanan domba pak cik dan memisahkan dari situ setiap anak domba yang berbintik-bintik dan berbelang-belang, setiap anak domba yang berwarna gelap, serta setiap kambing yang berbelang-belang dan berbintik-bintik. </a:t>
            </a:r>
            <a:r>
              <a:rPr lang="en-US" sz="4800" b="1">
                <a:solidFill>
                  <a:srgbClr val="FFFF00"/>
                </a:solidFill>
                <a:latin typeface="+mn-lt"/>
              </a:rPr>
              <a:t>Itulah yang akan menjadi upahku. </a:t>
            </a:r>
            <a:endParaRPr lang="en-US" sz="3600" b="1">
              <a:solidFill>
                <a:srgbClr val="FFFF00"/>
              </a:solidFill>
              <a:latin typeface="+mn-lt"/>
            </a:endParaRPr>
          </a:p>
        </p:txBody>
      </p:sp>
    </p:spTree>
    <p:extLst>
      <p:ext uri="{BB962C8B-B14F-4D97-AF65-F5344CB8AC3E}">
        <p14:creationId xmlns:p14="http://schemas.microsoft.com/office/powerpoint/2010/main" val="3079367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389861" y="177210"/>
            <a:ext cx="11802139" cy="6528390"/>
          </a:xfrm>
        </p:spPr>
        <p:txBody>
          <a:bodyPr anchor="t">
            <a:noAutofit/>
          </a:bodyPr>
          <a:lstStyle/>
          <a:p>
            <a:r>
              <a:rPr lang="en-US" sz="5400" b="1" smtClean="0">
                <a:solidFill>
                  <a:srgbClr val="FFFF00"/>
                </a:solidFill>
                <a:latin typeface="+mn-lt"/>
              </a:rPr>
              <a:t>Kej. 31 / Pulang </a:t>
            </a:r>
            <a:r>
              <a:rPr lang="en-US" sz="4000" b="1" smtClean="0">
                <a:solidFill>
                  <a:srgbClr val="FFFF00"/>
                </a:solidFill>
                <a:latin typeface="+mn-lt"/>
              </a:rPr>
              <a:t/>
            </a:r>
            <a:br>
              <a:rPr lang="en-US" sz="4000" b="1" smtClean="0">
                <a:solidFill>
                  <a:srgbClr val="FFFF00"/>
                </a:solidFill>
                <a:latin typeface="+mn-lt"/>
              </a:rPr>
            </a:br>
            <a:r>
              <a:rPr lang="en-US" b="1" baseline="30000">
                <a:solidFill>
                  <a:schemeClr val="bg1"/>
                </a:solidFill>
                <a:latin typeface="+mn-lt"/>
              </a:rPr>
              <a:t>1</a:t>
            </a:r>
            <a:r>
              <a:rPr lang="en-US" b="1">
                <a:solidFill>
                  <a:schemeClr val="bg1"/>
                </a:solidFill>
                <a:latin typeface="+mn-lt"/>
              </a:rPr>
              <a:t>Yakub terdengar anak-anak Laban merungut, "Yakub telah mengambil segala sesuatu yang dimiliki ayah kita, dan dia menjadi kaya raya hasil daripada harta milik ayah kita." </a:t>
            </a:r>
            <a:r>
              <a:rPr lang="en-US" b="1" smtClean="0">
                <a:solidFill>
                  <a:schemeClr val="bg1"/>
                </a:solidFill>
                <a:latin typeface="+mn-lt"/>
              </a:rPr>
              <a:t/>
            </a:r>
            <a:br>
              <a:rPr lang="en-US" b="1" smtClean="0">
                <a:solidFill>
                  <a:schemeClr val="bg1"/>
                </a:solidFill>
                <a:latin typeface="+mn-lt"/>
              </a:rPr>
            </a:br>
            <a:r>
              <a:rPr lang="en-US" b="1" baseline="30000" smtClean="0">
                <a:solidFill>
                  <a:schemeClr val="bg1"/>
                </a:solidFill>
                <a:latin typeface="+mn-lt"/>
              </a:rPr>
              <a:t>2</a:t>
            </a:r>
            <a:r>
              <a:rPr lang="en-US" b="1" smtClean="0">
                <a:solidFill>
                  <a:schemeClr val="bg1"/>
                </a:solidFill>
                <a:latin typeface="+mn-lt"/>
              </a:rPr>
              <a:t>Dan </a:t>
            </a:r>
            <a:r>
              <a:rPr lang="en-US" b="1">
                <a:solidFill>
                  <a:schemeClr val="bg1"/>
                </a:solidFill>
                <a:latin typeface="+mn-lt"/>
              </a:rPr>
              <a:t>Yakub nampak wajah Laban terhadapnya tidak kelihatan seramah dahulu. </a:t>
            </a:r>
            <a:r>
              <a:rPr lang="en-US" b="1" smtClean="0">
                <a:solidFill>
                  <a:schemeClr val="bg1"/>
                </a:solidFill>
                <a:latin typeface="+mn-lt"/>
              </a:rPr>
              <a:t/>
            </a:r>
            <a:br>
              <a:rPr lang="en-US" b="1" smtClean="0">
                <a:solidFill>
                  <a:schemeClr val="bg1"/>
                </a:solidFill>
                <a:latin typeface="+mn-lt"/>
              </a:rPr>
            </a:br>
            <a:r>
              <a:rPr lang="en-US" b="1" baseline="30000" smtClean="0">
                <a:solidFill>
                  <a:schemeClr val="bg1"/>
                </a:solidFill>
                <a:latin typeface="+mn-lt"/>
              </a:rPr>
              <a:t>3</a:t>
            </a:r>
            <a:r>
              <a:rPr lang="en-US" b="1" smtClean="0">
                <a:solidFill>
                  <a:schemeClr val="bg1"/>
                </a:solidFill>
                <a:latin typeface="+mn-lt"/>
              </a:rPr>
              <a:t>Tuhan</a:t>
            </a:r>
            <a:r>
              <a:rPr lang="en-US" b="1">
                <a:solidFill>
                  <a:schemeClr val="bg1"/>
                </a:solidFill>
                <a:latin typeface="+mn-lt"/>
              </a:rPr>
              <a:t> berfirman kepada Yakub, "</a:t>
            </a:r>
            <a:r>
              <a:rPr lang="en-US" b="1">
                <a:solidFill>
                  <a:srgbClr val="FFFF00"/>
                </a:solidFill>
                <a:latin typeface="+mn-lt"/>
              </a:rPr>
              <a:t>Pulanglah ke negeri nenek moyangmu, kepada sanak saudaramu.</a:t>
            </a:r>
            <a:r>
              <a:rPr lang="en-US" b="1">
                <a:solidFill>
                  <a:schemeClr val="bg1"/>
                </a:solidFill>
                <a:latin typeface="+mn-lt"/>
              </a:rPr>
              <a:t> Aku akan menyertaimu."</a:t>
            </a:r>
            <a:endParaRPr lang="en-US" sz="4000" b="1">
              <a:solidFill>
                <a:schemeClr val="bg1"/>
              </a:solidFill>
              <a:latin typeface="+mn-lt"/>
            </a:endParaRPr>
          </a:p>
        </p:txBody>
      </p:sp>
    </p:spTree>
    <p:extLst>
      <p:ext uri="{BB962C8B-B14F-4D97-AF65-F5344CB8AC3E}">
        <p14:creationId xmlns:p14="http://schemas.microsoft.com/office/powerpoint/2010/main" val="3409210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smtClean="0">
                <a:solidFill>
                  <a:srgbClr val="FFFF00"/>
                </a:solidFill>
                <a:latin typeface="Calibri" panose="020F0502020204030204"/>
                <a:ea typeface="+mn-ea"/>
                <a:cs typeface="+mn-cs"/>
              </a:rPr>
              <a:t>Hasil yang ditaburkan</a:t>
            </a:r>
            <a:r>
              <a:rPr lang="fi-FI" sz="6000" b="1" smtClean="0">
                <a:solidFill>
                  <a:srgbClr val="FFFF00"/>
                </a:solidFill>
                <a:latin typeface="Calibri" panose="020F0502020204030204"/>
                <a:ea typeface="+mn-ea"/>
                <a:cs typeface="+mn-cs"/>
              </a:rPr>
              <a:t/>
            </a:r>
            <a:br>
              <a:rPr lang="fi-FI" sz="6000" b="1" smtClean="0">
                <a:solidFill>
                  <a:srgbClr val="FFFF00"/>
                </a:solidFill>
                <a:latin typeface="Calibri" panose="020F0502020204030204"/>
                <a:ea typeface="+mn-ea"/>
                <a:cs typeface="+mn-cs"/>
              </a:rPr>
            </a:br>
            <a:r>
              <a:rPr lang="fi-FI" sz="4800" b="1" smtClean="0">
                <a:solidFill>
                  <a:schemeClr val="bg1"/>
                </a:solidFill>
                <a:latin typeface="Calibri" panose="020F0502020204030204"/>
                <a:ea typeface="+mn-ea"/>
                <a:cs typeface="+mn-cs"/>
              </a:rPr>
              <a:t>Yakub menipu dirinya sebagai abang.</a:t>
            </a:r>
            <a:br>
              <a:rPr lang="fi-FI" sz="4800" b="1" smtClean="0">
                <a:solidFill>
                  <a:schemeClr val="bg1"/>
                </a:solidFill>
                <a:latin typeface="Calibri" panose="020F0502020204030204"/>
                <a:ea typeface="+mn-ea"/>
                <a:cs typeface="+mn-cs"/>
              </a:rPr>
            </a:br>
            <a:r>
              <a:rPr lang="fi-FI" sz="4800" b="1" smtClean="0">
                <a:solidFill>
                  <a:schemeClr val="bg1"/>
                </a:solidFill>
                <a:latin typeface="Calibri" panose="020F0502020204030204"/>
                <a:ea typeface="+mn-ea"/>
                <a:cs typeface="+mn-cs"/>
              </a:rPr>
              <a:t>Laban menipu kakak sebagai adik bagi Yakub.</a:t>
            </a:r>
            <a:br>
              <a:rPr lang="fi-FI" sz="4800" b="1" smtClean="0">
                <a:solidFill>
                  <a:schemeClr val="bg1"/>
                </a:solidFill>
                <a:latin typeface="Calibri" panose="020F0502020204030204"/>
                <a:ea typeface="+mn-ea"/>
                <a:cs typeface="+mn-cs"/>
              </a:rPr>
            </a:br>
            <a:r>
              <a:rPr lang="fi-FI" sz="4800" b="1" smtClean="0">
                <a:solidFill>
                  <a:schemeClr val="bg1"/>
                </a:solidFill>
                <a:latin typeface="Calibri" panose="020F0502020204030204"/>
                <a:ea typeface="+mn-ea"/>
                <a:cs typeface="+mn-cs"/>
              </a:rPr>
              <a:t>Yakub berlalu selama 20 tahun di Padan-Aram. </a:t>
            </a:r>
            <a:br>
              <a:rPr lang="fi-FI" sz="4800" b="1" smtClean="0">
                <a:solidFill>
                  <a:schemeClr val="bg1"/>
                </a:solidFill>
                <a:latin typeface="Calibri" panose="020F0502020204030204"/>
                <a:ea typeface="+mn-ea"/>
                <a:cs typeface="+mn-cs"/>
              </a:rPr>
            </a:br>
            <a:r>
              <a:rPr lang="fi-FI" sz="4800" b="1" smtClean="0">
                <a:solidFill>
                  <a:srgbClr val="FFFF00"/>
                </a:solidFill>
                <a:latin typeface="Calibri" panose="020F0502020204030204"/>
                <a:ea typeface="+mn-ea"/>
                <a:cs typeface="+mn-cs"/>
              </a:rPr>
              <a:t>Kej. 31:41 - </a:t>
            </a:r>
            <a:r>
              <a:rPr lang="en-US" b="1" baseline="30000" smtClean="0">
                <a:solidFill>
                  <a:srgbClr val="00B0F0"/>
                </a:solidFill>
                <a:latin typeface="+mn-lt"/>
              </a:rPr>
              <a:t>41</a:t>
            </a:r>
            <a:r>
              <a:rPr lang="en-US" b="1" smtClean="0">
                <a:solidFill>
                  <a:srgbClr val="00B0F0"/>
                </a:solidFill>
                <a:latin typeface="+mn-lt"/>
              </a:rPr>
              <a:t>Dua </a:t>
            </a:r>
            <a:r>
              <a:rPr lang="en-US" b="1">
                <a:solidFill>
                  <a:srgbClr val="00B0F0"/>
                </a:solidFill>
                <a:latin typeface="+mn-lt"/>
              </a:rPr>
              <a:t>puluh tahun lamanya aku di rumah pak cik. Empat belas tahun aku bekerja dengan pak cik demi kedua-dua anak pak cik, dan enam tahun demi ternakan pak cik. Selama itu, sudah sepuluh kali pak cik mengubah upahku. </a:t>
            </a:r>
            <a:endParaRPr lang="en-US" sz="2800" b="1">
              <a:solidFill>
                <a:srgbClr val="00B0F0"/>
              </a:solidFill>
              <a:latin typeface="+mn-lt"/>
            </a:endParaRPr>
          </a:p>
        </p:txBody>
      </p:sp>
    </p:spTree>
    <p:extLst>
      <p:ext uri="{BB962C8B-B14F-4D97-AF65-F5344CB8AC3E}">
        <p14:creationId xmlns:p14="http://schemas.microsoft.com/office/powerpoint/2010/main" val="1504244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smtClean="0">
                <a:solidFill>
                  <a:srgbClr val="FFFF00"/>
                </a:solidFill>
                <a:latin typeface="Calibri" panose="020F0502020204030204"/>
                <a:ea typeface="+mn-ea"/>
                <a:cs typeface="+mn-cs"/>
              </a:rPr>
              <a:t>Kej. 31:43-55 / Perjanjian Yakub dan Laban</a:t>
            </a:r>
            <a:br>
              <a:rPr lang="fi-FI" sz="4800" b="1" smtClean="0">
                <a:solidFill>
                  <a:srgbClr val="FFFF00"/>
                </a:solidFill>
                <a:latin typeface="Calibri" panose="020F0502020204030204"/>
                <a:ea typeface="+mn-ea"/>
                <a:cs typeface="+mn-cs"/>
              </a:rPr>
            </a:br>
            <a:r>
              <a:rPr lang="en-US" sz="4800" b="1" baseline="30000" smtClean="0">
                <a:solidFill>
                  <a:schemeClr val="bg1"/>
                </a:solidFill>
                <a:latin typeface="+mn-lt"/>
              </a:rPr>
              <a:t>45</a:t>
            </a:r>
            <a:r>
              <a:rPr lang="fi-FI" sz="4800" b="1" smtClean="0">
                <a:solidFill>
                  <a:schemeClr val="bg1"/>
                </a:solidFill>
                <a:latin typeface="Calibri" panose="020F0502020204030204"/>
                <a:ea typeface="+mn-ea"/>
                <a:cs typeface="+mn-cs"/>
              </a:rPr>
              <a:t>Maka </a:t>
            </a:r>
            <a:r>
              <a:rPr lang="fi-FI" sz="4800" b="1">
                <a:solidFill>
                  <a:schemeClr val="bg1"/>
                </a:solidFill>
                <a:latin typeface="Calibri" panose="020F0502020204030204"/>
                <a:ea typeface="+mn-ea"/>
                <a:cs typeface="+mn-cs"/>
              </a:rPr>
              <a:t>Yakub mengambil sebuah batu dan mendirikannya menjadi sebuah tugu. </a:t>
            </a:r>
            <a:r>
              <a:rPr lang="fi-FI" sz="4800" b="1" smtClean="0">
                <a:solidFill>
                  <a:schemeClr val="bg1"/>
                </a:solidFill>
                <a:latin typeface="Calibri" panose="020F0502020204030204"/>
                <a:ea typeface="+mn-ea"/>
                <a:cs typeface="+mn-cs"/>
              </a:rPr>
              <a:t/>
            </a:r>
            <a:br>
              <a:rPr lang="fi-FI" sz="4800" b="1" smtClean="0">
                <a:solidFill>
                  <a:schemeClr val="bg1"/>
                </a:solidFill>
                <a:latin typeface="Calibri" panose="020F0502020204030204"/>
                <a:ea typeface="+mn-ea"/>
                <a:cs typeface="+mn-cs"/>
              </a:rPr>
            </a:br>
            <a:r>
              <a:rPr lang="en-US" sz="4800" b="1" baseline="30000" smtClean="0">
                <a:solidFill>
                  <a:prstClr val="white"/>
                </a:solidFill>
                <a:latin typeface="Calibri" panose="020F0502020204030204"/>
              </a:rPr>
              <a:t>46</a:t>
            </a:r>
            <a:r>
              <a:rPr lang="fi-FI" sz="4800" b="1" smtClean="0">
                <a:solidFill>
                  <a:schemeClr val="bg1"/>
                </a:solidFill>
                <a:latin typeface="Calibri" panose="020F0502020204030204"/>
                <a:ea typeface="+mn-ea"/>
                <a:cs typeface="+mn-cs"/>
              </a:rPr>
              <a:t>Kata </a:t>
            </a:r>
            <a:r>
              <a:rPr lang="fi-FI" sz="4800" b="1">
                <a:solidFill>
                  <a:schemeClr val="bg1"/>
                </a:solidFill>
                <a:latin typeface="Calibri" panose="020F0502020204030204"/>
                <a:ea typeface="+mn-ea"/>
                <a:cs typeface="+mn-cs"/>
              </a:rPr>
              <a:t>Yakub kepada sanak saudaranya, "Kumpulkanlah batu-batu." Lalu mereka mengambil batu-batu dan membuat suatu timbunan. Setelah itu, mereka makan berdekatan dengan timbunan batu itu. </a:t>
            </a:r>
            <a:r>
              <a:rPr lang="fi-FI" sz="4800" b="1" smtClean="0">
                <a:solidFill>
                  <a:schemeClr val="bg1"/>
                </a:solidFill>
                <a:latin typeface="Calibri" panose="020F0502020204030204"/>
                <a:ea typeface="+mn-ea"/>
                <a:cs typeface="+mn-cs"/>
              </a:rPr>
              <a:t>semasa </a:t>
            </a:r>
            <a:r>
              <a:rPr lang="fi-FI" sz="4800" b="1">
                <a:solidFill>
                  <a:schemeClr val="bg1"/>
                </a:solidFill>
                <a:latin typeface="Calibri" panose="020F0502020204030204"/>
                <a:ea typeface="+mn-ea"/>
                <a:cs typeface="+mn-cs"/>
              </a:rPr>
              <a:t>kita tidak bersama-sama.</a:t>
            </a:r>
            <a:endParaRPr lang="en-US" sz="4800" b="1">
              <a:solidFill>
                <a:schemeClr val="bg1"/>
              </a:solidFill>
              <a:latin typeface="+mn-lt"/>
            </a:endParaRPr>
          </a:p>
        </p:txBody>
      </p:sp>
    </p:spTree>
    <p:extLst>
      <p:ext uri="{BB962C8B-B14F-4D97-AF65-F5344CB8AC3E}">
        <p14:creationId xmlns:p14="http://schemas.microsoft.com/office/powerpoint/2010/main" val="7280069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smtClean="0">
                <a:solidFill>
                  <a:srgbClr val="FFFF00"/>
                </a:solidFill>
                <a:latin typeface="Calibri" panose="020F0502020204030204"/>
                <a:ea typeface="+mn-ea"/>
                <a:cs typeface="+mn-cs"/>
              </a:rPr>
              <a:t>Kej. 31:43-55 / Perjanjian Yakub dan Laban</a:t>
            </a:r>
            <a:br>
              <a:rPr lang="fi-FI" sz="4800" b="1" smtClean="0">
                <a:solidFill>
                  <a:srgbClr val="FFFF00"/>
                </a:solidFill>
                <a:latin typeface="Calibri" panose="020F0502020204030204"/>
                <a:ea typeface="+mn-ea"/>
                <a:cs typeface="+mn-cs"/>
              </a:rPr>
            </a:br>
            <a:r>
              <a:rPr lang="en-US" sz="4800" b="1" baseline="30000" smtClean="0">
                <a:solidFill>
                  <a:prstClr val="white"/>
                </a:solidFill>
                <a:latin typeface="Calibri" panose="020F0502020204030204"/>
              </a:rPr>
              <a:t>47</a:t>
            </a:r>
            <a:r>
              <a:rPr lang="fi-FI" sz="4800" b="1" smtClean="0">
                <a:solidFill>
                  <a:schemeClr val="bg1"/>
                </a:solidFill>
                <a:latin typeface="Calibri" panose="020F0502020204030204"/>
                <a:ea typeface="+mn-ea"/>
                <a:cs typeface="+mn-cs"/>
              </a:rPr>
              <a:t>Laban </a:t>
            </a:r>
            <a:r>
              <a:rPr lang="fi-FI" sz="4800" b="1">
                <a:solidFill>
                  <a:schemeClr val="bg1"/>
                </a:solidFill>
                <a:latin typeface="Calibri" panose="020F0502020204030204"/>
                <a:ea typeface="+mn-ea"/>
                <a:cs typeface="+mn-cs"/>
              </a:rPr>
              <a:t>menamai timbunan batu itu </a:t>
            </a:r>
            <a:r>
              <a:rPr lang="fi-FI" sz="4800" b="1">
                <a:solidFill>
                  <a:srgbClr val="FFFF00"/>
                </a:solidFill>
                <a:latin typeface="Calibri" panose="020F0502020204030204"/>
                <a:ea typeface="+mn-ea"/>
                <a:cs typeface="+mn-cs"/>
              </a:rPr>
              <a:t>Yegar-Sahaduta</a:t>
            </a:r>
            <a:r>
              <a:rPr lang="fi-FI" sz="4800" b="1">
                <a:solidFill>
                  <a:schemeClr val="bg1"/>
                </a:solidFill>
                <a:latin typeface="Calibri" panose="020F0502020204030204"/>
                <a:ea typeface="+mn-ea"/>
                <a:cs typeface="+mn-cs"/>
              </a:rPr>
              <a:t>, tetapi Yakub menamainya </a:t>
            </a:r>
            <a:r>
              <a:rPr lang="fi-FI" sz="4800" b="1">
                <a:solidFill>
                  <a:srgbClr val="FFC000"/>
                </a:solidFill>
                <a:latin typeface="Calibri" panose="020F0502020204030204"/>
                <a:ea typeface="+mn-ea"/>
                <a:cs typeface="+mn-cs"/>
              </a:rPr>
              <a:t>Galed</a:t>
            </a:r>
            <a:r>
              <a:rPr lang="fi-FI" sz="4800" b="1">
                <a:solidFill>
                  <a:schemeClr val="bg1"/>
                </a:solidFill>
                <a:latin typeface="Calibri" panose="020F0502020204030204"/>
                <a:ea typeface="+mn-ea"/>
                <a:cs typeface="+mn-cs"/>
              </a:rPr>
              <a:t>. </a:t>
            </a:r>
            <a:r>
              <a:rPr lang="fi-FI" sz="4800" b="1" smtClean="0">
                <a:solidFill>
                  <a:schemeClr val="bg1"/>
                </a:solidFill>
                <a:latin typeface="Calibri" panose="020F0502020204030204"/>
                <a:ea typeface="+mn-ea"/>
                <a:cs typeface="+mn-cs"/>
              </a:rPr>
              <a:t/>
            </a:r>
            <a:br>
              <a:rPr lang="fi-FI" sz="4800" b="1" smtClean="0">
                <a:solidFill>
                  <a:schemeClr val="bg1"/>
                </a:solidFill>
                <a:latin typeface="Calibri" panose="020F0502020204030204"/>
                <a:ea typeface="+mn-ea"/>
                <a:cs typeface="+mn-cs"/>
              </a:rPr>
            </a:br>
            <a:r>
              <a:rPr lang="en-US" sz="4800" b="1" baseline="30000" smtClean="0">
                <a:solidFill>
                  <a:prstClr val="white"/>
                </a:solidFill>
                <a:latin typeface="Calibri" panose="020F0502020204030204"/>
              </a:rPr>
              <a:t>48</a:t>
            </a:r>
            <a:r>
              <a:rPr lang="fi-FI" sz="4800" b="1" smtClean="0">
                <a:solidFill>
                  <a:schemeClr val="bg1"/>
                </a:solidFill>
                <a:latin typeface="Calibri" panose="020F0502020204030204"/>
                <a:ea typeface="+mn-ea"/>
                <a:cs typeface="+mn-cs"/>
              </a:rPr>
              <a:t>Kata </a:t>
            </a:r>
            <a:r>
              <a:rPr lang="fi-FI" sz="4800" b="1">
                <a:solidFill>
                  <a:schemeClr val="bg1"/>
                </a:solidFill>
                <a:latin typeface="Calibri" panose="020F0502020204030204"/>
                <a:ea typeface="+mn-ea"/>
                <a:cs typeface="+mn-cs"/>
              </a:rPr>
              <a:t>Laban, "Pada hari ini, timbunan batu ini menjadi saksi antara aku dengan kamu." Itulah sebabnya timbunan batu itu dinamai </a:t>
            </a:r>
            <a:r>
              <a:rPr lang="fi-FI" sz="4800" b="1">
                <a:solidFill>
                  <a:srgbClr val="FFC000"/>
                </a:solidFill>
                <a:latin typeface="Calibri" panose="020F0502020204030204"/>
                <a:ea typeface="+mn-ea"/>
                <a:cs typeface="+mn-cs"/>
              </a:rPr>
              <a:t>Galed</a:t>
            </a:r>
            <a:r>
              <a:rPr lang="fi-FI" sz="4800" b="1">
                <a:solidFill>
                  <a:schemeClr val="bg1"/>
                </a:solidFill>
                <a:latin typeface="Calibri" panose="020F0502020204030204"/>
                <a:ea typeface="+mn-ea"/>
                <a:cs typeface="+mn-cs"/>
              </a:rPr>
              <a:t> </a:t>
            </a:r>
            <a:r>
              <a:rPr lang="fi-FI" sz="4800" b="1" smtClean="0">
                <a:solidFill>
                  <a:schemeClr val="bg1"/>
                </a:solidFill>
                <a:latin typeface="Calibri" panose="020F0502020204030204"/>
                <a:ea typeface="+mn-ea"/>
                <a:cs typeface="+mn-cs"/>
              </a:rPr>
              <a:t/>
            </a:r>
            <a:br>
              <a:rPr lang="fi-FI" sz="4800" b="1" smtClean="0">
                <a:solidFill>
                  <a:schemeClr val="bg1"/>
                </a:solidFill>
                <a:latin typeface="Calibri" panose="020F0502020204030204"/>
                <a:ea typeface="+mn-ea"/>
                <a:cs typeface="+mn-cs"/>
              </a:rPr>
            </a:br>
            <a:r>
              <a:rPr lang="en-US" sz="4800" b="1" baseline="30000" smtClean="0">
                <a:solidFill>
                  <a:prstClr val="white"/>
                </a:solidFill>
                <a:latin typeface="Calibri" panose="020F0502020204030204"/>
              </a:rPr>
              <a:t>49</a:t>
            </a:r>
            <a:r>
              <a:rPr lang="fi-FI" sz="4800" b="1" smtClean="0">
                <a:solidFill>
                  <a:schemeClr val="bg1"/>
                </a:solidFill>
                <a:latin typeface="Calibri" panose="020F0502020204030204"/>
                <a:ea typeface="+mn-ea"/>
                <a:cs typeface="+mn-cs"/>
              </a:rPr>
              <a:t>dan </a:t>
            </a:r>
            <a:r>
              <a:rPr lang="fi-FI" sz="4800" b="1">
                <a:solidFill>
                  <a:schemeClr val="bg1"/>
                </a:solidFill>
                <a:latin typeface="Calibri" panose="020F0502020204030204"/>
                <a:ea typeface="+mn-ea"/>
                <a:cs typeface="+mn-cs"/>
              </a:rPr>
              <a:t>juga </a:t>
            </a:r>
            <a:r>
              <a:rPr lang="fi-FI" sz="4800" b="1">
                <a:solidFill>
                  <a:srgbClr val="FFFF00"/>
                </a:solidFill>
                <a:latin typeface="Calibri" panose="020F0502020204030204"/>
                <a:ea typeface="+mn-ea"/>
                <a:cs typeface="+mn-cs"/>
              </a:rPr>
              <a:t>Mizpa</a:t>
            </a:r>
            <a:r>
              <a:rPr lang="fi-FI" sz="4800" b="1">
                <a:solidFill>
                  <a:schemeClr val="bg1"/>
                </a:solidFill>
                <a:latin typeface="Calibri" panose="020F0502020204030204"/>
                <a:ea typeface="+mn-ea"/>
                <a:cs typeface="+mn-cs"/>
              </a:rPr>
              <a:t>, kerana katanya, "Semoga Tuhan mengawas antara aku dengan kamu semasa kita tidak bersama-sama.</a:t>
            </a:r>
            <a:endParaRPr lang="en-US" sz="4800" b="1">
              <a:solidFill>
                <a:schemeClr val="bg1"/>
              </a:solidFill>
              <a:latin typeface="+mn-lt"/>
            </a:endParaRPr>
          </a:p>
        </p:txBody>
      </p:sp>
    </p:spTree>
    <p:extLst>
      <p:ext uri="{BB962C8B-B14F-4D97-AF65-F5344CB8AC3E}">
        <p14:creationId xmlns:p14="http://schemas.microsoft.com/office/powerpoint/2010/main" val="2498898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1051</Words>
  <Application>Microsoft Office PowerPoint</Application>
  <PresentationFormat>와이드스크린</PresentationFormat>
  <Paragraphs>97</Paragraphs>
  <Slides>25</Slides>
  <Notes>22</Notes>
  <HiddenSlides>0</HiddenSlides>
  <MMClips>0</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25</vt:i4>
      </vt:variant>
    </vt:vector>
  </HeadingPairs>
  <TitlesOfParts>
    <vt:vector size="31" baseType="lpstr">
      <vt:lpstr>맑은 고딕</vt:lpstr>
      <vt:lpstr>Adobe Hebrew</vt:lpstr>
      <vt:lpstr>Arial</vt:lpstr>
      <vt:lpstr>Calibri</vt:lpstr>
      <vt:lpstr>Calibri Light</vt:lpstr>
      <vt:lpstr>Office 테마</vt:lpstr>
      <vt:lpstr>PowerPoint 프레젠테이션</vt:lpstr>
      <vt:lpstr>Peristiwa Teras Penyelamatan  Pelari Yakub : Fasal 29-30  Rahel mandul  Jawapan Doa (ayat 22)  Anak Rahel (Kelahiran Yusuf)  Orang Kaya Yakub : Fasal 31</vt:lpstr>
      <vt:lpstr>Kej. 30:22-24 Kelahiran Yusuf 22Allah mengendahkan Rahel pula dan mendengar dan memakbulkan doanya lalu membuka rahimnya.  23Maka Rahel pun mengandung dan melahirkan seorang anak.  Katanya, "Allah sudah menghapuskan aibku."  24Dia menamai anak itu Yusuf, sambil berkata, "Semoga Tuhan menganugerahiku seorang lagi anak."</vt:lpstr>
      <vt:lpstr>Kelahiran Yusuf  Menghiburkan hati ibu-bapa  Menghidupkan semua manusia di seluruh tmur tengah purbakala  Menghidupkan semua manusia di seluruh tmur tengah purbakala  Mengeluarkan bangsa Israel dari Mesir</vt:lpstr>
      <vt:lpstr>Kej. 30 / Upah Kawanan ternakan Yakub 28Hari ini aku akan berjalan melalui seluruh kawanan domba pak cik dan memisahkan dari situ setiap anak domba yang berbintik-bintik dan berbelang-belang, setiap anak domba yang berwarna gelap, serta setiap kambing yang berbelang-belang dan berbintik-bintik. Itulah yang akan menjadi upahku. </vt:lpstr>
      <vt:lpstr>Kej. 31 / Pulang  1Yakub terdengar anak-anak Laban merungut, "Yakub telah mengambil segala sesuatu yang dimiliki ayah kita, dan dia menjadi kaya raya hasil daripada harta milik ayah kita."  2Dan Yakub nampak wajah Laban terhadapnya tidak kelihatan seramah dahulu.  3Tuhan berfirman kepada Yakub, "Pulanglah ke negeri nenek moyangmu, kepada sanak saudaramu. Aku akan menyertaimu."</vt:lpstr>
      <vt:lpstr>Hasil yang ditaburkan Yakub menipu dirinya sebagai abang. Laban menipu kakak sebagai adik bagi Yakub. Yakub berlalu selama 20 tahun di Padan-Aram.  Kej. 31:41 - 41Dua puluh tahun lamanya aku di rumah pak cik. Empat belas tahun aku bekerja dengan pak cik demi kedua-dua anak pak cik, dan enam tahun demi ternakan pak cik. Selama itu, sudah sepuluh kali pak cik mengubah upahku. </vt:lpstr>
      <vt:lpstr>Kej. 31:43-55 / Perjanjian Yakub dan Laban 45Maka Yakub mengambil sebuah batu dan mendirikannya menjadi sebuah tugu.  46Kata Yakub kepada sanak saudaranya, "Kumpulkanlah batu-batu." Lalu mereka mengambil batu-batu dan membuat suatu timbunan. Setelah itu, mereka makan berdekatan dengan timbunan batu itu. semasa kita tidak bersama-sama.</vt:lpstr>
      <vt:lpstr>Kej. 31:43-55 / Perjanjian Yakub dan Laban 47Laban menamai timbunan batu itu Yegar-Sahaduta, tetapi Yakub menamainya Galed.  48Kata Laban, "Pada hari ini, timbunan batu ini menjadi saksi antara aku dengan kamu." Itulah sebabnya timbunan batu itu dinamai Galed  49dan juga Mizpa, kerana katanya, "Semoga Tuhan mengawas antara aku dengan kamu semasa kita tidak bersama-sama.</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Kej. 32 / Cerdik Yakub  7Maka sangat susah hati dan ketakutanlah Yakub. Lalu dia membahagikan semua orang yang menyertainya serta kawanan domba, lembu, serta unta menjadi dua rombongan.   11kerana aku takut kepadanya, jangan-jangan dia datang untuk menyerang aku serta para ibu dengan anak-anak mereka.</vt:lpstr>
      <vt:lpstr>Kej. 32 / Cerdik Yakub  Kawanan-kawanan ternak dengan hamba 200 ekor kambing betina, 20 ekor kambing jantan. 200 ekor domba betina, 20 ekor domba jantan. 30 ekor unta betina dengan anak-anaknya yang masih menyusu. 40 ekor lembu betina, 10 ekor lembu jantan. 20 ekor keldai betina, 10 ekor keldai jantan.</vt:lpstr>
      <vt:lpstr>Kej. 32 / Cerdik Yakub  </vt:lpstr>
      <vt:lpstr>Kej. 32 / Cerdik Yakub  22Pada malam itu juga dia bangun lalu dibawanya kedua-dua isterinya dan kedua-dua hamba perempuannya bersama-sama sebelas orang anaknya menyeberang melalui tempat penyeberangan Sungai Yabok. </vt:lpstr>
      <vt:lpstr>PowerPoint 프레젠테이션</vt:lpstr>
      <vt:lpstr>Kej. 32 / Pergelutan Yakub  </vt:lpstr>
      <vt:lpstr>Kej. 32 / Kesakitan Yakub 25Apabila lelaki itu melihat betapa dia tidak dapat mengalahkan Yakub, dipukulnyalah pangkal paha Yakub. Maka terseliuhlah pangkal paha Yakub bahana bergelut dengan lelaki itu.   Yakub sakit tetapi dia mendapat kegembiraan. Penyembuh/penolong yang Terluka</vt:lpstr>
      <vt:lpstr>Kej. 32 / Pergelutan Yakub  Yakub berubah selepas pergelutannya. Definisi : Bangsa Israel – Tradisi Kisah itu  Nama Yakub : Yakub -&gt;Israel Nama Tempat : Yabok -&gt;Beniel Peraturan Makanan : Jangan makan Daging yang menutupi Sendi Pangkal Paha</vt:lpstr>
      <vt:lpstr>Kej. 33:1-3 / Pergelutan Yakub  Hamba-hamba perempuannya dengan anak-anak mereka di depan. Lea dengan anak-anaknya Rahel dengan Yusuf di belakang sekali. 3Yakub sendiri berjalan di depan mereka.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William</dc:creator>
  <cp:lastModifiedBy>William</cp:lastModifiedBy>
  <cp:revision>2</cp:revision>
  <dcterms:created xsi:type="dcterms:W3CDTF">2021-06-22T07:30:39Z</dcterms:created>
  <dcterms:modified xsi:type="dcterms:W3CDTF">2021-06-22T07:32:24Z</dcterms:modified>
</cp:coreProperties>
</file>