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3"/>
  </p:notesMasterIdLst>
  <p:sldIdLst>
    <p:sldId id="257" r:id="rId2"/>
    <p:sldId id="458" r:id="rId3"/>
    <p:sldId id="459" r:id="rId4"/>
    <p:sldId id="460" r:id="rId5"/>
    <p:sldId id="461" r:id="rId6"/>
    <p:sldId id="301" r:id="rId7"/>
    <p:sldId id="302" r:id="rId8"/>
    <p:sldId id="259" r:id="rId9"/>
    <p:sldId id="260" r:id="rId10"/>
    <p:sldId id="261" r:id="rId11"/>
    <p:sldId id="262" r:id="rId12"/>
    <p:sldId id="263" r:id="rId13"/>
    <p:sldId id="264" r:id="rId14"/>
    <p:sldId id="265" r:id="rId15"/>
    <p:sldId id="266" r:id="rId16"/>
    <p:sldId id="297" r:id="rId17"/>
    <p:sldId id="298"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303" r:id="rId36"/>
    <p:sldId id="304" r:id="rId37"/>
    <p:sldId id="299" r:id="rId38"/>
    <p:sldId id="300"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 id="396" r:id="rId141"/>
    <p:sldId id="397"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444" r:id="rId189"/>
    <p:sldId id="445" r:id="rId190"/>
    <p:sldId id="446" r:id="rId191"/>
    <p:sldId id="447" r:id="rId192"/>
    <p:sldId id="448" r:id="rId193"/>
    <p:sldId id="449" r:id="rId194"/>
    <p:sldId id="450" r:id="rId195"/>
    <p:sldId id="451" r:id="rId196"/>
    <p:sldId id="452" r:id="rId197"/>
    <p:sldId id="453" r:id="rId198"/>
    <p:sldId id="454" r:id="rId199"/>
    <p:sldId id="455" r:id="rId200"/>
    <p:sldId id="456" r:id="rId201"/>
    <p:sldId id="457" r:id="rId20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61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theme" Target="theme/theme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tableStyles" Target="tableStyle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83A1C2-9EBC-46A0-A5D9-0AA188365786}" type="datetimeFigureOut">
              <a:rPr lang="en-US" smtClean="0"/>
              <a:t>11/15/2020</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CF1079-828E-47AF-B4DC-3A5C036EA75F}" type="slidenum">
              <a:rPr lang="en-US" smtClean="0"/>
              <a:t>‹#›</a:t>
            </a:fld>
            <a:endParaRPr lang="en-US"/>
          </a:p>
        </p:txBody>
      </p:sp>
    </p:spTree>
    <p:extLst>
      <p:ext uri="{BB962C8B-B14F-4D97-AF65-F5344CB8AC3E}">
        <p14:creationId xmlns:p14="http://schemas.microsoft.com/office/powerpoint/2010/main" val="1361447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448672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7676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1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822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498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199876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7</a:t>
            </a:fld>
            <a:endParaRPr lang="en-US"/>
          </a:p>
        </p:txBody>
      </p:sp>
    </p:spTree>
    <p:extLst>
      <p:ext uri="{BB962C8B-B14F-4D97-AF65-F5344CB8AC3E}">
        <p14:creationId xmlns:p14="http://schemas.microsoft.com/office/powerpoint/2010/main" val="463901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8</a:t>
            </a:fld>
            <a:endParaRPr lang="en-US"/>
          </a:p>
        </p:txBody>
      </p:sp>
    </p:spTree>
    <p:extLst>
      <p:ext uri="{BB962C8B-B14F-4D97-AF65-F5344CB8AC3E}">
        <p14:creationId xmlns:p14="http://schemas.microsoft.com/office/powerpoint/2010/main" val="3031228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9</a:t>
            </a:fld>
            <a:endParaRPr lang="en-US"/>
          </a:p>
        </p:txBody>
      </p:sp>
    </p:spTree>
    <p:extLst>
      <p:ext uri="{BB962C8B-B14F-4D97-AF65-F5344CB8AC3E}">
        <p14:creationId xmlns:p14="http://schemas.microsoft.com/office/powerpoint/2010/main" val="1544074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10</a:t>
            </a:fld>
            <a:endParaRPr lang="en-US"/>
          </a:p>
        </p:txBody>
      </p:sp>
    </p:spTree>
    <p:extLst>
      <p:ext uri="{BB962C8B-B14F-4D97-AF65-F5344CB8AC3E}">
        <p14:creationId xmlns:p14="http://schemas.microsoft.com/office/powerpoint/2010/main" val="1139679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11</a:t>
            </a:fld>
            <a:endParaRPr lang="en-US"/>
          </a:p>
        </p:txBody>
      </p:sp>
    </p:spTree>
    <p:extLst>
      <p:ext uri="{BB962C8B-B14F-4D97-AF65-F5344CB8AC3E}">
        <p14:creationId xmlns:p14="http://schemas.microsoft.com/office/powerpoint/2010/main" val="4248599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12</a:t>
            </a:fld>
            <a:endParaRPr lang="en-US"/>
          </a:p>
        </p:txBody>
      </p:sp>
    </p:spTree>
    <p:extLst>
      <p:ext uri="{BB962C8B-B14F-4D97-AF65-F5344CB8AC3E}">
        <p14:creationId xmlns:p14="http://schemas.microsoft.com/office/powerpoint/2010/main" val="3619169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13</a:t>
            </a:fld>
            <a:endParaRPr lang="en-US"/>
          </a:p>
        </p:txBody>
      </p:sp>
    </p:spTree>
    <p:extLst>
      <p:ext uri="{BB962C8B-B14F-4D97-AF65-F5344CB8AC3E}">
        <p14:creationId xmlns:p14="http://schemas.microsoft.com/office/powerpoint/2010/main" val="4016666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14</a:t>
            </a:fld>
            <a:endParaRPr lang="en-US"/>
          </a:p>
        </p:txBody>
      </p:sp>
    </p:spTree>
    <p:extLst>
      <p:ext uri="{BB962C8B-B14F-4D97-AF65-F5344CB8AC3E}">
        <p14:creationId xmlns:p14="http://schemas.microsoft.com/office/powerpoint/2010/main" val="3061832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15</a:t>
            </a:fld>
            <a:endParaRPr lang="en-US"/>
          </a:p>
        </p:txBody>
      </p:sp>
    </p:spTree>
    <p:extLst>
      <p:ext uri="{BB962C8B-B14F-4D97-AF65-F5344CB8AC3E}">
        <p14:creationId xmlns:p14="http://schemas.microsoft.com/office/powerpoint/2010/main" val="904212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16</a:t>
            </a:fld>
            <a:endParaRPr lang="en-US"/>
          </a:p>
        </p:txBody>
      </p:sp>
    </p:spTree>
    <p:extLst>
      <p:ext uri="{BB962C8B-B14F-4D97-AF65-F5344CB8AC3E}">
        <p14:creationId xmlns:p14="http://schemas.microsoft.com/office/powerpoint/2010/main" val="3613304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17</a:t>
            </a:fld>
            <a:endParaRPr lang="en-US"/>
          </a:p>
        </p:txBody>
      </p:sp>
    </p:spTree>
    <p:extLst>
      <p:ext uri="{BB962C8B-B14F-4D97-AF65-F5344CB8AC3E}">
        <p14:creationId xmlns:p14="http://schemas.microsoft.com/office/powerpoint/2010/main" val="4848282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18</a:t>
            </a:fld>
            <a:endParaRPr lang="en-US"/>
          </a:p>
        </p:txBody>
      </p:sp>
    </p:spTree>
    <p:extLst>
      <p:ext uri="{BB962C8B-B14F-4D97-AF65-F5344CB8AC3E}">
        <p14:creationId xmlns:p14="http://schemas.microsoft.com/office/powerpoint/2010/main" val="2543289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19</a:t>
            </a:fld>
            <a:endParaRPr lang="en-US"/>
          </a:p>
        </p:txBody>
      </p:sp>
    </p:spTree>
    <p:extLst>
      <p:ext uri="{BB962C8B-B14F-4D97-AF65-F5344CB8AC3E}">
        <p14:creationId xmlns:p14="http://schemas.microsoft.com/office/powerpoint/2010/main" val="2272413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20</a:t>
            </a:fld>
            <a:endParaRPr lang="en-US"/>
          </a:p>
        </p:txBody>
      </p:sp>
    </p:spTree>
    <p:extLst>
      <p:ext uri="{BB962C8B-B14F-4D97-AF65-F5344CB8AC3E}">
        <p14:creationId xmlns:p14="http://schemas.microsoft.com/office/powerpoint/2010/main" val="14366263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21</a:t>
            </a:fld>
            <a:endParaRPr lang="en-US"/>
          </a:p>
        </p:txBody>
      </p:sp>
    </p:spTree>
    <p:extLst>
      <p:ext uri="{BB962C8B-B14F-4D97-AF65-F5344CB8AC3E}">
        <p14:creationId xmlns:p14="http://schemas.microsoft.com/office/powerpoint/2010/main" val="3927629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22</a:t>
            </a:fld>
            <a:endParaRPr lang="en-US"/>
          </a:p>
        </p:txBody>
      </p:sp>
    </p:spTree>
    <p:extLst>
      <p:ext uri="{BB962C8B-B14F-4D97-AF65-F5344CB8AC3E}">
        <p14:creationId xmlns:p14="http://schemas.microsoft.com/office/powerpoint/2010/main" val="2951336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23</a:t>
            </a:fld>
            <a:endParaRPr lang="en-US"/>
          </a:p>
        </p:txBody>
      </p:sp>
    </p:spTree>
    <p:extLst>
      <p:ext uri="{BB962C8B-B14F-4D97-AF65-F5344CB8AC3E}">
        <p14:creationId xmlns:p14="http://schemas.microsoft.com/office/powerpoint/2010/main" val="2090375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24</a:t>
            </a:fld>
            <a:endParaRPr lang="en-US"/>
          </a:p>
        </p:txBody>
      </p:sp>
    </p:spTree>
    <p:extLst>
      <p:ext uri="{BB962C8B-B14F-4D97-AF65-F5344CB8AC3E}">
        <p14:creationId xmlns:p14="http://schemas.microsoft.com/office/powerpoint/2010/main" val="42269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25</a:t>
            </a:fld>
            <a:endParaRPr lang="en-US"/>
          </a:p>
        </p:txBody>
      </p:sp>
    </p:spTree>
    <p:extLst>
      <p:ext uri="{BB962C8B-B14F-4D97-AF65-F5344CB8AC3E}">
        <p14:creationId xmlns:p14="http://schemas.microsoft.com/office/powerpoint/2010/main" val="22831860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26</a:t>
            </a:fld>
            <a:endParaRPr lang="en-US"/>
          </a:p>
        </p:txBody>
      </p:sp>
    </p:spTree>
    <p:extLst>
      <p:ext uri="{BB962C8B-B14F-4D97-AF65-F5344CB8AC3E}">
        <p14:creationId xmlns:p14="http://schemas.microsoft.com/office/powerpoint/2010/main" val="7816705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27</a:t>
            </a:fld>
            <a:endParaRPr lang="en-US"/>
          </a:p>
        </p:txBody>
      </p:sp>
    </p:spTree>
    <p:extLst>
      <p:ext uri="{BB962C8B-B14F-4D97-AF65-F5344CB8AC3E}">
        <p14:creationId xmlns:p14="http://schemas.microsoft.com/office/powerpoint/2010/main" val="1776685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28</a:t>
            </a:fld>
            <a:endParaRPr lang="en-US"/>
          </a:p>
        </p:txBody>
      </p:sp>
    </p:spTree>
    <p:extLst>
      <p:ext uri="{BB962C8B-B14F-4D97-AF65-F5344CB8AC3E}">
        <p14:creationId xmlns:p14="http://schemas.microsoft.com/office/powerpoint/2010/main" val="40025214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29</a:t>
            </a:fld>
            <a:endParaRPr lang="en-US"/>
          </a:p>
        </p:txBody>
      </p:sp>
    </p:spTree>
    <p:extLst>
      <p:ext uri="{BB962C8B-B14F-4D97-AF65-F5344CB8AC3E}">
        <p14:creationId xmlns:p14="http://schemas.microsoft.com/office/powerpoint/2010/main" val="3487049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30</a:t>
            </a:fld>
            <a:endParaRPr lang="en-US"/>
          </a:p>
        </p:txBody>
      </p:sp>
    </p:spTree>
    <p:extLst>
      <p:ext uri="{BB962C8B-B14F-4D97-AF65-F5344CB8AC3E}">
        <p14:creationId xmlns:p14="http://schemas.microsoft.com/office/powerpoint/2010/main" val="10014532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31</a:t>
            </a:fld>
            <a:endParaRPr lang="en-US"/>
          </a:p>
        </p:txBody>
      </p:sp>
    </p:spTree>
    <p:extLst>
      <p:ext uri="{BB962C8B-B14F-4D97-AF65-F5344CB8AC3E}">
        <p14:creationId xmlns:p14="http://schemas.microsoft.com/office/powerpoint/2010/main" val="35561416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32</a:t>
            </a:fld>
            <a:endParaRPr lang="en-US"/>
          </a:p>
        </p:txBody>
      </p:sp>
    </p:spTree>
    <p:extLst>
      <p:ext uri="{BB962C8B-B14F-4D97-AF65-F5344CB8AC3E}">
        <p14:creationId xmlns:p14="http://schemas.microsoft.com/office/powerpoint/2010/main" val="18119451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33</a:t>
            </a:fld>
            <a:endParaRPr lang="en-US"/>
          </a:p>
        </p:txBody>
      </p:sp>
    </p:spTree>
    <p:extLst>
      <p:ext uri="{BB962C8B-B14F-4D97-AF65-F5344CB8AC3E}">
        <p14:creationId xmlns:p14="http://schemas.microsoft.com/office/powerpoint/2010/main" val="3902305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34</a:t>
            </a:fld>
            <a:endParaRPr lang="en-US"/>
          </a:p>
        </p:txBody>
      </p:sp>
    </p:spTree>
    <p:extLst>
      <p:ext uri="{BB962C8B-B14F-4D97-AF65-F5344CB8AC3E}">
        <p14:creationId xmlns:p14="http://schemas.microsoft.com/office/powerpoint/2010/main" val="21849862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7304836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36</a:t>
            </a:fld>
            <a:endParaRPr lang="en-US"/>
          </a:p>
        </p:txBody>
      </p:sp>
    </p:spTree>
    <p:extLst>
      <p:ext uri="{BB962C8B-B14F-4D97-AF65-F5344CB8AC3E}">
        <p14:creationId xmlns:p14="http://schemas.microsoft.com/office/powerpoint/2010/main" val="28527108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32469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0601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39</a:t>
            </a:fld>
            <a:endParaRPr lang="en-US"/>
          </a:p>
        </p:txBody>
      </p:sp>
    </p:spTree>
    <p:extLst>
      <p:ext uri="{BB962C8B-B14F-4D97-AF65-F5344CB8AC3E}">
        <p14:creationId xmlns:p14="http://schemas.microsoft.com/office/powerpoint/2010/main" val="8253722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40</a:t>
            </a:fld>
            <a:endParaRPr lang="en-US"/>
          </a:p>
        </p:txBody>
      </p:sp>
    </p:spTree>
    <p:extLst>
      <p:ext uri="{BB962C8B-B14F-4D97-AF65-F5344CB8AC3E}">
        <p14:creationId xmlns:p14="http://schemas.microsoft.com/office/powerpoint/2010/main" val="23137324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41</a:t>
            </a:fld>
            <a:endParaRPr lang="en-US"/>
          </a:p>
        </p:txBody>
      </p:sp>
    </p:spTree>
    <p:extLst>
      <p:ext uri="{BB962C8B-B14F-4D97-AF65-F5344CB8AC3E}">
        <p14:creationId xmlns:p14="http://schemas.microsoft.com/office/powerpoint/2010/main" val="21036202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42</a:t>
            </a:fld>
            <a:endParaRPr lang="en-US"/>
          </a:p>
        </p:txBody>
      </p:sp>
    </p:spTree>
    <p:extLst>
      <p:ext uri="{BB962C8B-B14F-4D97-AF65-F5344CB8AC3E}">
        <p14:creationId xmlns:p14="http://schemas.microsoft.com/office/powerpoint/2010/main" val="40876379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43</a:t>
            </a:fld>
            <a:endParaRPr lang="en-US"/>
          </a:p>
        </p:txBody>
      </p:sp>
    </p:spTree>
    <p:extLst>
      <p:ext uri="{BB962C8B-B14F-4D97-AF65-F5344CB8AC3E}">
        <p14:creationId xmlns:p14="http://schemas.microsoft.com/office/powerpoint/2010/main" val="2726267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44</a:t>
            </a:fld>
            <a:endParaRPr lang="en-US"/>
          </a:p>
        </p:txBody>
      </p:sp>
    </p:spTree>
    <p:extLst>
      <p:ext uri="{BB962C8B-B14F-4D97-AF65-F5344CB8AC3E}">
        <p14:creationId xmlns:p14="http://schemas.microsoft.com/office/powerpoint/2010/main" val="24491800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45</a:t>
            </a:fld>
            <a:endParaRPr lang="en-US"/>
          </a:p>
        </p:txBody>
      </p:sp>
    </p:spTree>
    <p:extLst>
      <p:ext uri="{BB962C8B-B14F-4D97-AF65-F5344CB8AC3E}">
        <p14:creationId xmlns:p14="http://schemas.microsoft.com/office/powerpoint/2010/main" val="14243163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46</a:t>
            </a:fld>
            <a:endParaRPr lang="en-US"/>
          </a:p>
        </p:txBody>
      </p:sp>
    </p:spTree>
    <p:extLst>
      <p:ext uri="{BB962C8B-B14F-4D97-AF65-F5344CB8AC3E}">
        <p14:creationId xmlns:p14="http://schemas.microsoft.com/office/powerpoint/2010/main" val="10841542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47</a:t>
            </a:fld>
            <a:endParaRPr lang="en-US"/>
          </a:p>
        </p:txBody>
      </p:sp>
    </p:spTree>
    <p:extLst>
      <p:ext uri="{BB962C8B-B14F-4D97-AF65-F5344CB8AC3E}">
        <p14:creationId xmlns:p14="http://schemas.microsoft.com/office/powerpoint/2010/main" val="1634392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48</a:t>
            </a:fld>
            <a:endParaRPr lang="en-US"/>
          </a:p>
        </p:txBody>
      </p:sp>
    </p:spTree>
    <p:extLst>
      <p:ext uri="{BB962C8B-B14F-4D97-AF65-F5344CB8AC3E}">
        <p14:creationId xmlns:p14="http://schemas.microsoft.com/office/powerpoint/2010/main" val="3529900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49</a:t>
            </a:fld>
            <a:endParaRPr lang="en-US"/>
          </a:p>
        </p:txBody>
      </p:sp>
    </p:spTree>
    <p:extLst>
      <p:ext uri="{BB962C8B-B14F-4D97-AF65-F5344CB8AC3E}">
        <p14:creationId xmlns:p14="http://schemas.microsoft.com/office/powerpoint/2010/main" val="25781721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A4CF1079-828E-47AF-B4DC-3A5C036EA75F}" type="slidenum">
              <a:rPr lang="en-US" smtClean="0"/>
              <a:t>50</a:t>
            </a:fld>
            <a:endParaRPr lang="en-US"/>
          </a:p>
        </p:txBody>
      </p:sp>
    </p:spTree>
    <p:extLst>
      <p:ext uri="{BB962C8B-B14F-4D97-AF65-F5344CB8AC3E}">
        <p14:creationId xmlns:p14="http://schemas.microsoft.com/office/powerpoint/2010/main" val="32765602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2280775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69133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2316502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80778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48252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4109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3712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30124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34579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81904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0098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4246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1009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54105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2421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71996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47469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CF1079-828E-47AF-B4DC-3A5C036EA7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983523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30996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6952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74352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5494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09665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46938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8787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65863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36889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73879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17197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49978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30426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710327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526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E89AD8-D66F-4FC3-A496-83C0266CC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20850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3510414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4136566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38682809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6425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11/15/2020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343842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11/15/2020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938701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11/15/2020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234052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11/15/2020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362656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11/15/2020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2554912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11/15/2020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4247374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11/15/2020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867958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2" y="273049"/>
            <a:ext cx="4011084" cy="1162051"/>
          </a:xfrm>
        </p:spPr>
        <p:txBody>
          <a:bodyPr anchor="b"/>
          <a:lstStyle>
            <a:lvl1pPr algn="l">
              <a:defRPr sz="2000" b="1"/>
            </a:lvl1pPr>
          </a:lstStyle>
          <a:p>
            <a:r>
              <a:rPr lang="ko-KR" altLang="en-US" smtClean="0"/>
              <a:t>마스터 제목 스타일 편집</a:t>
            </a:r>
            <a:endParaRPr lang="en-US"/>
          </a:p>
        </p:txBody>
      </p:sp>
      <p:sp>
        <p:nvSpPr>
          <p:cNvPr id="3" name="내용 개체 틀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11/15/2020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2589615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9"/>
          </a:xfrm>
        </p:spPr>
        <p:txBody>
          <a:bodyPr anchor="b"/>
          <a:lstStyle>
            <a:lvl1pPr algn="l">
              <a:defRPr sz="20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텍스트 개체 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11/15/2020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1248834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11/15/2020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60554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11/15/2020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208471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0B898AB-51E1-4B14-9D09-C392CDFF66A1}" type="datetimeFigureOut">
              <a:rPr lang="en-US"/>
              <a:pPr>
                <a:defRPr/>
              </a:pPr>
              <a:t>11/15/2020</a:t>
            </a:fld>
            <a:endParaRPr lang="en-US"/>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19518569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336715" y="-281238"/>
            <a:ext cx="14017557" cy="7879691"/>
          </a:xfrm>
          <a:prstGeom prst="rect">
            <a:avLst/>
          </a:prstGeom>
        </p:spPr>
      </p:pic>
      <p:sp>
        <p:nvSpPr>
          <p:cNvPr id="2" name="제목 1"/>
          <p:cNvSpPr>
            <a:spLocks noGrp="1"/>
          </p:cNvSpPr>
          <p:nvPr>
            <p:ph type="ctrTitle"/>
          </p:nvPr>
        </p:nvSpPr>
        <p:spPr>
          <a:xfrm>
            <a:off x="505804" y="124737"/>
            <a:ext cx="11329259" cy="1152128"/>
          </a:xfrm>
          <a:solidFill>
            <a:srgbClr val="FFFF00">
              <a:alpha val="50196"/>
            </a:srgbClr>
          </a:solidFill>
        </p:spPr>
        <p:txBody>
          <a:bodyPr>
            <a:noAutofit/>
          </a:bodyPr>
          <a:lstStyle/>
          <a:p>
            <a:pPr algn="ctr"/>
            <a:r>
              <a:rPr lang="en-US" altLang="ko-KR" sz="5333" b="1">
                <a:solidFill>
                  <a:srgbClr val="FF0000"/>
                </a:solidFill>
                <a:latin typeface="Headline R" panose="02030504000101010101" pitchFamily="18" charset="-127"/>
                <a:ea typeface="Headline R" panose="02030504000101010101" pitchFamily="18" charset="-127"/>
              </a:rPr>
              <a:t>KELAS ONLINE SAM KL</a:t>
            </a:r>
            <a:endParaRPr lang="ko-KR" altLang="en-US" sz="5333" b="1">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561920" y="1316766"/>
            <a:ext cx="9217024" cy="1056119"/>
          </a:xfrm>
          <a:prstGeom prst="rect">
            <a:avLst/>
          </a:prstGeom>
          <a:solidFill>
            <a:srgbClr val="7030A0">
              <a:alpha val="50196"/>
            </a:srgbClr>
          </a:solidFill>
        </p:spPr>
        <p:txBody>
          <a:bodyPr vert="horz" lIns="121920" tIns="60960" rIns="121920" bIns="6096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OKTOBER, 2020</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Setiap</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Isnin</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Selasa</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dan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Khamis</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 8pm</a:t>
            </a:r>
            <a:endParaRPr kumimoji="0" lang="ko-KR" altLang="en-US"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endParaRPr>
          </a:p>
        </p:txBody>
      </p:sp>
      <p:sp>
        <p:nvSpPr>
          <p:cNvPr id="6" name="부제목 2"/>
          <p:cNvSpPr txBox="1">
            <a:spLocks/>
          </p:cNvSpPr>
          <p:nvPr/>
        </p:nvSpPr>
        <p:spPr>
          <a:xfrm>
            <a:off x="505804" y="4005064"/>
            <a:ext cx="11329259" cy="2784309"/>
          </a:xfrm>
          <a:prstGeom prst="rect">
            <a:avLst/>
          </a:prstGeom>
          <a:solidFill>
            <a:srgbClr val="00B0F0">
              <a:alpha val="50196"/>
            </a:srgbClr>
          </a:solidFill>
        </p:spPr>
        <p:txBody>
          <a:bodyPr vert="horz" lIns="121920" tIns="60960" rIns="121920" bIns="6096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rPr>
              <a:t>MATA KULIAH</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Pengantar</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II</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(Teologi Alkitabiah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7030A0"/>
                </a:solidFill>
                <a:effectLst/>
                <a:uLnTx/>
                <a:uFillTx/>
                <a:latin typeface="Calibri"/>
                <a:ea typeface="맑은 고딕" panose="020B0503020000020004" pitchFamily="34" charset="-127"/>
                <a:cs typeface="+mn-cs"/>
              </a:rPr>
              <a:t>Penyarah</a:t>
            </a:r>
            <a:r>
              <a:rPr kumimoji="0" lang="en-US" altLang="ko-KR" sz="4800" b="1" i="0" u="none" strike="noStrike" kern="1200" cap="none" spc="0" normalizeH="0" baseline="0" noProof="0">
                <a:ln>
                  <a:noFill/>
                </a:ln>
                <a:solidFill>
                  <a:srgbClr val="7030A0"/>
                </a:solidFill>
                <a:effectLst/>
                <a:uLnTx/>
                <a:uFillTx/>
                <a:latin typeface="Calibri"/>
                <a:ea typeface="맑은 고딕" panose="020B0503020000020004" pitchFamily="34" charset="-127"/>
                <a:cs typeface="+mn-cs"/>
              </a:rPr>
              <a:t> : Rev. William Yang</a:t>
            </a:r>
          </a:p>
        </p:txBody>
      </p:sp>
    </p:spTree>
    <p:extLst>
      <p:ext uri="{BB962C8B-B14F-4D97-AF65-F5344CB8AC3E}">
        <p14:creationId xmlns:p14="http://schemas.microsoft.com/office/powerpoint/2010/main" val="42087352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239350" y="164638"/>
            <a:ext cx="11713301" cy="6528724"/>
          </a:xfrm>
        </p:spPr>
        <p:txBody>
          <a:bodyPr anchor="t"/>
          <a:lstStyle/>
          <a:p>
            <a:pPr algn="l"/>
            <a:r>
              <a:rPr lang="en-US" sz="5400" b="1" smtClean="0">
                <a:solidFill>
                  <a:srgbClr val="FFC000"/>
                </a:solidFill>
              </a:rPr>
              <a:t>Resume Paulus dari Tarsus</a:t>
            </a:r>
            <a:br>
              <a:rPr lang="en-US" sz="5400" b="1" smtClean="0">
                <a:solidFill>
                  <a:srgbClr val="FFC000"/>
                </a:solidFill>
              </a:rPr>
            </a:br>
            <a:r>
              <a:rPr lang="en-US" b="1" smtClean="0">
                <a:solidFill>
                  <a:srgbClr val="002060"/>
                </a:solidFill>
              </a:rPr>
              <a:t>Paulus bernama Saulus dan lahir </a:t>
            </a:r>
            <a:r>
              <a:rPr lang="en-US" b="1">
                <a:solidFill>
                  <a:srgbClr val="002060"/>
                </a:solidFill>
              </a:rPr>
              <a:t>di kota Tarsus tanah Kilikia </a:t>
            </a:r>
            <a:r>
              <a:rPr lang="en-US" b="1" smtClean="0">
                <a:solidFill>
                  <a:srgbClr val="002060"/>
                </a:solidFill>
              </a:rPr>
              <a:t>(</a:t>
            </a:r>
            <a:r>
              <a:rPr lang="en-US" b="1">
                <a:solidFill>
                  <a:srgbClr val="002060"/>
                </a:solidFill>
              </a:rPr>
              <a:t>warga negara </a:t>
            </a:r>
            <a:r>
              <a:rPr lang="en-US" b="1" smtClean="0">
                <a:solidFill>
                  <a:srgbClr val="002060"/>
                </a:solidFill>
              </a:rPr>
              <a:t>Romawi; sekarang </a:t>
            </a:r>
            <a:r>
              <a:rPr lang="en-US" b="1">
                <a:solidFill>
                  <a:srgbClr val="002060"/>
                </a:solidFill>
              </a:rPr>
              <a:t>di Turki), dibesarkan di Yerusalem dan dididik dengan teliti di bawah pimpinan Gamaliel (Pendidikan Tinggi). </a:t>
            </a:r>
            <a:br>
              <a:rPr lang="en-US" b="1">
                <a:solidFill>
                  <a:srgbClr val="002060"/>
                </a:solidFill>
              </a:rPr>
            </a:br>
            <a:r>
              <a:rPr lang="en-US" sz="4000" b="1" smtClean="0">
                <a:solidFill>
                  <a:schemeClr val="bg1"/>
                </a:solidFill>
              </a:rPr>
              <a:t>Rabi Gamaliel adalah seorang </a:t>
            </a:r>
            <a:r>
              <a:rPr lang="en-US" sz="4000" b="1">
                <a:solidFill>
                  <a:schemeClr val="bg1"/>
                </a:solidFill>
              </a:rPr>
              <a:t>guru atau rabbi Yahudi kuno yang sangat </a:t>
            </a:r>
            <a:r>
              <a:rPr lang="en-US" sz="4000" b="1" smtClean="0">
                <a:solidFill>
                  <a:schemeClr val="bg1"/>
                </a:solidFill>
              </a:rPr>
              <a:t>terkenal dan </a:t>
            </a:r>
            <a:r>
              <a:rPr lang="en-US" sz="4000" b="1">
                <a:solidFill>
                  <a:schemeClr val="bg1"/>
                </a:solidFill>
              </a:rPr>
              <a:t>sangat </a:t>
            </a:r>
            <a:r>
              <a:rPr lang="en-US" sz="4000" b="1" smtClean="0">
                <a:solidFill>
                  <a:schemeClr val="bg1"/>
                </a:solidFill>
              </a:rPr>
              <a:t>dihormati di </a:t>
            </a:r>
            <a:r>
              <a:rPr lang="en-US" sz="4000" b="1">
                <a:solidFill>
                  <a:schemeClr val="bg1"/>
                </a:solidFill>
              </a:rPr>
              <a:t>antara tiga mazhab Yahudi, </a:t>
            </a:r>
            <a:r>
              <a:rPr lang="en-US" sz="4000" b="1" smtClean="0">
                <a:solidFill>
                  <a:schemeClr val="bg1"/>
                </a:solidFill>
              </a:rPr>
              <a:t>iaitu </a:t>
            </a:r>
            <a:r>
              <a:rPr lang="en-US" sz="4000" b="1">
                <a:solidFill>
                  <a:schemeClr val="bg1"/>
                </a:solidFill>
              </a:rPr>
              <a:t>Farisi, Saduki, dan Eseni. </a:t>
            </a:r>
          </a:p>
        </p:txBody>
      </p:sp>
    </p:spTree>
    <p:extLst>
      <p:ext uri="{BB962C8B-B14F-4D97-AF65-F5344CB8AC3E}">
        <p14:creationId xmlns:p14="http://schemas.microsoft.com/office/powerpoint/2010/main" val="25848599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239350" y="164638"/>
            <a:ext cx="11713301" cy="6528724"/>
          </a:xfrm>
        </p:spPr>
        <p:txBody>
          <a:bodyPr anchor="t"/>
          <a:lstStyle/>
          <a:p>
            <a:pPr algn="l"/>
            <a:r>
              <a:rPr lang="en-US" b="1" smtClean="0">
                <a:solidFill>
                  <a:srgbClr val="002060"/>
                </a:solidFill>
              </a:rPr>
              <a:t>Dia adalah </a:t>
            </a:r>
            <a:r>
              <a:rPr lang="en-US" b="1">
                <a:solidFill>
                  <a:srgbClr val="002060"/>
                </a:solidFill>
              </a:rPr>
              <a:t>seorang Yahudi dari suku </a:t>
            </a:r>
            <a:r>
              <a:rPr lang="en-US" b="1" smtClean="0">
                <a:solidFill>
                  <a:srgbClr val="002060"/>
                </a:solidFill>
              </a:rPr>
              <a:t>Benyamin (Keturunan Bangsawan; raja Saul - 1 Samuel 9:1, nabi Yeremia – Yeremia 1:1, ratu Ester – Ester 2:5), </a:t>
            </a:r>
            <a:r>
              <a:rPr lang="en-US" b="1">
                <a:solidFill>
                  <a:srgbClr val="002060"/>
                </a:solidFill>
              </a:rPr>
              <a:t>yang berkebudayaan Yunani (</a:t>
            </a:r>
            <a:r>
              <a:rPr lang="en-US" b="1" smtClean="0">
                <a:solidFill>
                  <a:srgbClr val="002060"/>
                </a:solidFill>
              </a:rPr>
              <a:t>helenis / Tamadun tinggi) dan seorang anggota Sanhedrin </a:t>
            </a:r>
            <a:r>
              <a:rPr lang="en-US" b="1">
                <a:solidFill>
                  <a:srgbClr val="002060"/>
                </a:solidFill>
              </a:rPr>
              <a:t>(</a:t>
            </a:r>
            <a:r>
              <a:rPr lang="en-US" b="1" smtClean="0">
                <a:solidFill>
                  <a:srgbClr val="002060"/>
                </a:solidFill>
              </a:rPr>
              <a:t>KPR </a:t>
            </a:r>
            <a:r>
              <a:rPr lang="en-US" b="1">
                <a:solidFill>
                  <a:srgbClr val="002060"/>
                </a:solidFill>
              </a:rPr>
              <a:t>7:58; 24:10</a:t>
            </a:r>
            <a:r>
              <a:rPr lang="en-US" b="1" smtClean="0">
                <a:solidFill>
                  <a:srgbClr val="002060"/>
                </a:solidFill>
              </a:rPr>
              <a:t>) dan </a:t>
            </a:r>
            <a:r>
              <a:rPr lang="en-US" b="1">
                <a:solidFill>
                  <a:srgbClr val="002060"/>
                </a:solidFill>
              </a:rPr>
              <a:t>seorang Farisi menurut mazhab yang paling keras dalam agama </a:t>
            </a:r>
            <a:r>
              <a:rPr lang="en-US" b="1" smtClean="0">
                <a:solidFill>
                  <a:srgbClr val="002060"/>
                </a:solidFill>
              </a:rPr>
              <a:t>Yahudi (Suku yang dipilih Tuhan).</a:t>
            </a:r>
            <a:br>
              <a:rPr lang="en-US" b="1" smtClean="0">
                <a:solidFill>
                  <a:srgbClr val="002060"/>
                </a:solidFill>
              </a:rPr>
            </a:br>
            <a:r>
              <a:rPr lang="en-US" b="1" smtClean="0">
                <a:solidFill>
                  <a:srgbClr val="002060"/>
                </a:solidFill>
              </a:rPr>
              <a:t>Dia menjadi seorang rasul bagi Yesus Kristus.</a:t>
            </a:r>
            <a:endParaRPr lang="en-US" b="1">
              <a:solidFill>
                <a:srgbClr val="002060"/>
              </a:solidFill>
            </a:endParaRPr>
          </a:p>
        </p:txBody>
      </p:sp>
    </p:spTree>
    <p:extLst>
      <p:ext uri="{BB962C8B-B14F-4D97-AF65-F5344CB8AC3E}">
        <p14:creationId xmlns:p14="http://schemas.microsoft.com/office/powerpoint/2010/main" val="1130784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239350" y="164638"/>
            <a:ext cx="11713301" cy="6528724"/>
          </a:xfrm>
        </p:spPr>
        <p:txBody>
          <a:bodyPr anchor="t"/>
          <a:lstStyle/>
          <a:p>
            <a:pPr algn="l"/>
            <a:r>
              <a:rPr lang="en-US" b="1">
                <a:solidFill>
                  <a:srgbClr val="FFFF00"/>
                </a:solidFill>
              </a:rPr>
              <a:t>Siapakah suku Benyamin itu?</a:t>
            </a:r>
            <a:br>
              <a:rPr lang="en-US" b="1">
                <a:solidFill>
                  <a:srgbClr val="FFFF00"/>
                </a:solidFill>
              </a:rPr>
            </a:br>
            <a:r>
              <a:rPr lang="en-US" b="1" smtClean="0">
                <a:solidFill>
                  <a:srgbClr val="FFFF00"/>
                </a:solidFill>
              </a:rPr>
              <a:t/>
            </a:r>
            <a:br>
              <a:rPr lang="en-US" b="1" smtClean="0">
                <a:solidFill>
                  <a:srgbClr val="FFFF00"/>
                </a:solidFill>
              </a:rPr>
            </a:br>
            <a:r>
              <a:rPr lang="en-US" b="1">
                <a:solidFill>
                  <a:srgbClr val="002060"/>
                </a:solidFill>
              </a:rPr>
              <a:t>Benyamin adalah salah satu dari dua anak Rahel, isteri yang disayangi Yakub, </a:t>
            </a:r>
            <a:r>
              <a:rPr lang="en-US" b="1" smtClean="0">
                <a:solidFill>
                  <a:srgbClr val="002060"/>
                </a:solidFill>
              </a:rPr>
              <a:t>anaknya </a:t>
            </a:r>
            <a:r>
              <a:rPr lang="en-US" b="1">
                <a:solidFill>
                  <a:srgbClr val="002060"/>
                </a:solidFill>
              </a:rPr>
              <a:t>Yusuf dan Benyamin.</a:t>
            </a:r>
            <a:br>
              <a:rPr lang="en-US" b="1">
                <a:solidFill>
                  <a:srgbClr val="002060"/>
                </a:solidFill>
              </a:rPr>
            </a:br>
            <a:r>
              <a:rPr lang="en-US" b="1">
                <a:solidFill>
                  <a:srgbClr val="002060"/>
                </a:solidFill>
              </a:rPr>
              <a:t>Malah suku Benyamin menghasilkan raja Israel yang pertama (namanya dituruti nama raja tersebut bernama Saul</a:t>
            </a:r>
            <a:r>
              <a:rPr lang="en-US" b="1" smtClean="0">
                <a:solidFill>
                  <a:srgbClr val="002060"/>
                </a:solidFill>
              </a:rPr>
              <a:t>).</a:t>
            </a:r>
            <a:endParaRPr lang="en-US" b="1">
              <a:solidFill>
                <a:srgbClr val="002060"/>
              </a:solidFill>
            </a:endParaRPr>
          </a:p>
        </p:txBody>
      </p:sp>
    </p:spTree>
    <p:extLst>
      <p:ext uri="{BB962C8B-B14F-4D97-AF65-F5344CB8AC3E}">
        <p14:creationId xmlns:p14="http://schemas.microsoft.com/office/powerpoint/2010/main" val="4005662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239350" y="164638"/>
            <a:ext cx="11713301" cy="6528724"/>
          </a:xfrm>
        </p:spPr>
        <p:txBody>
          <a:bodyPr anchor="t"/>
          <a:lstStyle/>
          <a:p>
            <a:pPr algn="l"/>
            <a:r>
              <a:rPr lang="en-US" b="1">
                <a:solidFill>
                  <a:srgbClr val="002060"/>
                </a:solidFill>
              </a:rPr>
              <a:t>Suku Benyamin yang merupakan kerajaan selatan dengan suku Yehuda ketika Israel dibahagikan kepada kerajaan utara dan kerajaan selatan, dan yang melanjutkan sejarah umat Tuhan. </a:t>
            </a:r>
            <a:r>
              <a:rPr lang="en-US" b="1" smtClean="0">
                <a:solidFill>
                  <a:srgbClr val="002060"/>
                </a:solidFill>
              </a:rPr>
              <a:t/>
            </a:r>
            <a:br>
              <a:rPr lang="en-US" b="1" smtClean="0">
                <a:solidFill>
                  <a:srgbClr val="002060"/>
                </a:solidFill>
              </a:rPr>
            </a:br>
            <a:r>
              <a:rPr lang="en-US" b="1" smtClean="0">
                <a:solidFill>
                  <a:srgbClr val="002060"/>
                </a:solidFill>
              </a:rPr>
              <a:t>Suku </a:t>
            </a:r>
            <a:r>
              <a:rPr lang="en-US" b="1">
                <a:solidFill>
                  <a:srgbClr val="002060"/>
                </a:solidFill>
              </a:rPr>
              <a:t>itu juga terkenal kerana berjuang secara gagah dalam masa perang. </a:t>
            </a:r>
            <a:br>
              <a:rPr lang="en-US" b="1">
                <a:solidFill>
                  <a:srgbClr val="002060"/>
                </a:solidFill>
              </a:rPr>
            </a:br>
            <a:r>
              <a:rPr lang="en-US" b="1" smtClean="0">
                <a:solidFill>
                  <a:srgbClr val="002060"/>
                </a:solidFill>
              </a:rPr>
              <a:t>Oleh </a:t>
            </a:r>
            <a:r>
              <a:rPr lang="en-US" b="1">
                <a:solidFill>
                  <a:srgbClr val="002060"/>
                </a:solidFill>
              </a:rPr>
              <a:t>sebab itu, suku Benyamin adalah suku yang sangat memegah di antara bangsa Israel.</a:t>
            </a:r>
          </a:p>
        </p:txBody>
      </p:sp>
    </p:spTree>
    <p:extLst>
      <p:ext uri="{BB962C8B-B14F-4D97-AF65-F5344CB8AC3E}">
        <p14:creationId xmlns:p14="http://schemas.microsoft.com/office/powerpoint/2010/main" val="2206153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4416" y="0"/>
            <a:ext cx="4559829"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18:11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 KPR 19:10 di </a:t>
            </a:r>
            <a:r>
              <a:rPr kumimoji="0" lang="en-US" sz="3733" b="1" i="0" u="none" strike="noStrike" kern="1200" cap="none" spc="0" normalizeH="0" baseline="0" noProof="0" err="1">
                <a:ln>
                  <a:noFill/>
                </a:ln>
                <a:solidFill>
                  <a:prstClr val="black"/>
                </a:solidFill>
                <a:effectLst/>
                <a:uLnTx/>
                <a:uFillTx/>
                <a:latin typeface="Calibri"/>
                <a:ea typeface="+mn-ea"/>
                <a:cs typeface="+mn-cs"/>
              </a:rPr>
              <a:t>Efesus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20:3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smtClean="0">
                <a:ln>
                  <a:noFill/>
                </a:ln>
                <a:solidFill>
                  <a:prstClr val="black"/>
                </a:solidFill>
                <a:effectLst/>
                <a:uLnTx/>
                <a:uFillTx/>
                <a:latin typeface="Calibri"/>
                <a:ea typeface="+mn-ea"/>
                <a:cs typeface="+mn-cs"/>
              </a:rPr>
              <a:t>KPR </a:t>
            </a:r>
            <a:r>
              <a:rPr kumimoji="0" lang="en-US" sz="3733" b="1" i="0" u="none" strike="noStrike" kern="1200" cap="none" spc="0" normalizeH="0" baseline="0" noProof="0">
                <a:ln>
                  <a:noFill/>
                </a:ln>
                <a:solidFill>
                  <a:prstClr val="black"/>
                </a:solidFill>
                <a:effectLst/>
                <a:uLnTx/>
                <a:uFillTx/>
                <a:latin typeface="Calibri"/>
                <a:ea typeface="+mn-ea"/>
                <a:cs typeface="+mn-cs"/>
              </a:rPr>
              <a:t>24:27 di </a:t>
            </a:r>
            <a:r>
              <a:rPr kumimoji="0" lang="en-US" sz="3733" b="1" i="0" u="none" strike="noStrike" kern="1200" cap="none" spc="0" normalizeH="0" baseline="0" noProof="0" err="1">
                <a:ln>
                  <a:noFill/>
                </a:ln>
                <a:solidFill>
                  <a:prstClr val="black"/>
                </a:solidFill>
                <a:effectLst/>
                <a:uLnTx/>
                <a:uFillTx/>
                <a:latin typeface="Calibri"/>
                <a:ea typeface="+mn-ea"/>
                <a:cs typeface="+mn-cs"/>
              </a:rPr>
              <a:t>Kaisarea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lvl="0">
              <a:defRPr/>
            </a:pPr>
            <a:r>
              <a:rPr lang="en-US" sz="3733" b="1">
                <a:solidFill>
                  <a:prstClr val="black"/>
                </a:solidFill>
              </a:rPr>
              <a:t>KPR </a:t>
            </a:r>
            <a:r>
              <a:rPr lang="en-US" sz="3733" b="1" smtClean="0">
                <a:solidFill>
                  <a:prstClr val="black"/>
                </a:solidFill>
              </a:rPr>
              <a:t>28:16-31 di Roma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Roma</a:t>
            </a:r>
          </a:p>
        </p:txBody>
      </p:sp>
      <p:sp>
        <p:nvSpPr>
          <p:cNvPr id="8" name="직사각형 7"/>
          <p:cNvSpPr/>
          <p:nvPr/>
        </p:nvSpPr>
        <p:spPr>
          <a:xfrm>
            <a:off x="5039883" y="0"/>
            <a:ext cx="259228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Galatia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Roma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Efesus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Filipi</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Kolose</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r>
              <a:rPr kumimoji="0" lang="en-US" sz="2667" b="1" i="0" u="none" strike="noStrike" kern="1200" cap="none" spc="0" normalizeH="0" baseline="0" noProof="0" err="1">
                <a:ln>
                  <a:noFill/>
                </a:ln>
                <a:solidFill>
                  <a:prstClr val="white"/>
                </a:solidFill>
                <a:effectLst/>
                <a:uLnTx/>
                <a:uFillTx/>
                <a:latin typeface="Calibri"/>
                <a:ea typeface="+mn-ea"/>
                <a:cs typeface="+mn-cs"/>
              </a:rPr>
              <a:t>Filemon</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Titus</a:t>
            </a:r>
          </a:p>
        </p:txBody>
      </p:sp>
      <p:sp>
        <p:nvSpPr>
          <p:cNvPr id="9" name="직사각형 8"/>
          <p:cNvSpPr/>
          <p:nvPr/>
        </p:nvSpPr>
        <p:spPr>
          <a:xfrm>
            <a:off x="8016213" y="0"/>
            <a:ext cx="4175787"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Ketiga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Pertama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p:txBody>
      </p:sp>
      <p:cxnSp>
        <p:nvCxnSpPr>
          <p:cNvPr id="10" name="직선 연결선 9"/>
          <p:cNvCxnSpPr/>
          <p:nvPr/>
        </p:nvCxnSpPr>
        <p:spPr>
          <a:xfrm>
            <a:off x="0" y="1604797"/>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44416" y="2756925"/>
            <a:ext cx="7676587"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4416" y="3516540"/>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44416" y="5445224"/>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449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1" y="-2"/>
            <a:ext cx="12192002" cy="6858001"/>
          </a:xfrm>
          <a:prstGeom prst="rect">
            <a:avLst/>
          </a:prstGeom>
        </p:spPr>
      </p:pic>
    </p:spTree>
    <p:extLst>
      <p:ext uri="{BB962C8B-B14F-4D97-AF65-F5344CB8AC3E}">
        <p14:creationId xmlns:p14="http://schemas.microsoft.com/office/powerpoint/2010/main" val="757654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폐지된 율법 십일조? ⌒하나님의 교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57158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err="1">
                <a:solidFill>
                  <a:srgbClr val="FFFF00"/>
                </a:solidFill>
              </a:rPr>
              <a:t>Fungsi</a:t>
            </a:r>
            <a:r>
              <a:rPr lang="en-US" sz="5333" b="1">
                <a:solidFill>
                  <a:srgbClr val="FFFF00"/>
                </a:solidFill>
              </a:rPr>
              <a:t> </a:t>
            </a:r>
            <a:r>
              <a:rPr lang="en-US" sz="5333" b="1" err="1">
                <a:solidFill>
                  <a:srgbClr val="FFFF00"/>
                </a:solidFill>
              </a:rPr>
              <a:t>Utama</a:t>
            </a:r>
            <a:r>
              <a:rPr lang="en-US" sz="5333" b="1">
                <a:solidFill>
                  <a:srgbClr val="FFFF00"/>
                </a:solidFill>
              </a:rPr>
              <a:t> </a:t>
            </a:r>
            <a:r>
              <a:rPr lang="en-US" sz="5333" b="1" err="1">
                <a:solidFill>
                  <a:srgbClr val="FFFF00"/>
                </a:solidFill>
              </a:rPr>
              <a:t>Perjanjian</a:t>
            </a:r>
            <a:r>
              <a:rPr lang="en-US" sz="5333" b="1">
                <a:solidFill>
                  <a:srgbClr val="FFFF00"/>
                </a:solidFill>
              </a:rPr>
              <a:t> Lama</a:t>
            </a:r>
            <a:br>
              <a:rPr lang="en-US" sz="5333" b="1">
                <a:solidFill>
                  <a:srgbClr val="FFFF00"/>
                </a:solidFill>
              </a:rPr>
            </a:br>
            <a:r>
              <a:rPr lang="fi-FI" sz="5333" b="1">
                <a:solidFill>
                  <a:srgbClr val="002060"/>
                </a:solidFill>
              </a:rPr>
              <a:t>Apakah fungsi utama Perjanjian Lama di Alkitab?</a:t>
            </a:r>
            <a:br>
              <a:rPr lang="fi-FI" sz="5333" b="1">
                <a:solidFill>
                  <a:srgbClr val="002060"/>
                </a:solidFill>
              </a:rPr>
            </a:br>
            <a:r>
              <a:rPr lang="en-US" sz="5333" b="1">
                <a:solidFill>
                  <a:srgbClr val="002060"/>
                </a:solidFill>
              </a:rPr>
              <a:t/>
            </a:r>
            <a:br>
              <a:rPr lang="en-US" sz="5333" b="1">
                <a:solidFill>
                  <a:srgbClr val="002060"/>
                </a:solidFill>
              </a:rPr>
            </a:br>
            <a:r>
              <a:rPr lang="en-US" sz="5333" b="1" smtClean="0">
                <a:solidFill>
                  <a:srgbClr val="002060"/>
                </a:solidFill>
              </a:rPr>
              <a:t>1. Ialah </a:t>
            </a:r>
            <a:r>
              <a:rPr lang="en-US" sz="5333" b="1" err="1">
                <a:solidFill>
                  <a:srgbClr val="002060"/>
                </a:solidFill>
              </a:rPr>
              <a:t>mengajarkan</a:t>
            </a:r>
            <a:r>
              <a:rPr lang="en-US" sz="5333" b="1">
                <a:solidFill>
                  <a:srgbClr val="002060"/>
                </a:solidFill>
              </a:rPr>
              <a:t> </a:t>
            </a:r>
            <a:r>
              <a:rPr lang="en-US" sz="5333" b="1" err="1">
                <a:solidFill>
                  <a:srgbClr val="002060"/>
                </a:solidFill>
              </a:rPr>
              <a:t>awal</a:t>
            </a:r>
            <a:r>
              <a:rPr lang="en-US" sz="5333" b="1">
                <a:solidFill>
                  <a:srgbClr val="002060"/>
                </a:solidFill>
              </a:rPr>
              <a:t> </a:t>
            </a:r>
            <a:r>
              <a:rPr lang="en-US" sz="5333" b="1" err="1">
                <a:solidFill>
                  <a:srgbClr val="002060"/>
                </a:solidFill>
              </a:rPr>
              <a:t>kejatuhan</a:t>
            </a:r>
            <a:r>
              <a:rPr lang="en-US" sz="5333" b="1">
                <a:solidFill>
                  <a:srgbClr val="002060"/>
                </a:solidFill>
              </a:rPr>
              <a:t> </a:t>
            </a:r>
            <a:r>
              <a:rPr lang="en-US" sz="5333" b="1" smtClean="0">
                <a:solidFill>
                  <a:srgbClr val="002060"/>
                </a:solidFill>
              </a:rPr>
              <a:t>manusia dalam </a:t>
            </a:r>
            <a:r>
              <a:rPr lang="en-US" sz="5333" b="1" err="1" smtClean="0">
                <a:solidFill>
                  <a:srgbClr val="002060"/>
                </a:solidFill>
              </a:rPr>
              <a:t>Dosa</a:t>
            </a:r>
            <a:r>
              <a:rPr lang="en-US" sz="5333" b="1" smtClean="0">
                <a:solidFill>
                  <a:srgbClr val="002060"/>
                </a:solidFill>
              </a:rPr>
              <a:t>.</a:t>
            </a:r>
            <a:r>
              <a:rPr lang="en-US" sz="5333" b="1">
                <a:solidFill>
                  <a:srgbClr val="002060"/>
                </a:solidFill>
              </a:rPr>
              <a:t/>
            </a:r>
            <a:br>
              <a:rPr lang="en-US" sz="5333" b="1">
                <a:solidFill>
                  <a:srgbClr val="002060"/>
                </a:solidFill>
              </a:rPr>
            </a:br>
            <a:r>
              <a:rPr lang="en-US" sz="5333" b="1" smtClean="0">
                <a:solidFill>
                  <a:srgbClr val="002060"/>
                </a:solidFill>
              </a:rPr>
              <a:t>2</a:t>
            </a:r>
            <a:r>
              <a:rPr lang="en-US" sz="5333" b="1">
                <a:solidFill>
                  <a:srgbClr val="002060"/>
                </a:solidFill>
              </a:rPr>
              <a:t>. </a:t>
            </a:r>
            <a:r>
              <a:rPr lang="en-US" sz="5333" b="1" err="1">
                <a:solidFill>
                  <a:srgbClr val="002060"/>
                </a:solidFill>
              </a:rPr>
              <a:t>Perjanjian</a:t>
            </a:r>
            <a:r>
              <a:rPr lang="en-US" sz="5333" b="1">
                <a:solidFill>
                  <a:srgbClr val="002060"/>
                </a:solidFill>
              </a:rPr>
              <a:t> Lama </a:t>
            </a:r>
            <a:r>
              <a:rPr lang="en-US" sz="5333" b="1" err="1">
                <a:solidFill>
                  <a:srgbClr val="002060"/>
                </a:solidFill>
              </a:rPr>
              <a:t>mengajarkan</a:t>
            </a:r>
            <a:r>
              <a:rPr lang="en-US" sz="5333" b="1">
                <a:solidFill>
                  <a:srgbClr val="002060"/>
                </a:solidFill>
              </a:rPr>
              <a:t> prinsip-prinsip </a:t>
            </a:r>
            <a:r>
              <a:rPr lang="en-US" sz="5333" b="1" err="1">
                <a:solidFill>
                  <a:srgbClr val="002060"/>
                </a:solidFill>
              </a:rPr>
              <a:t>Hukum</a:t>
            </a:r>
            <a:r>
              <a:rPr lang="en-US" sz="5333" b="1">
                <a:solidFill>
                  <a:srgbClr val="002060"/>
                </a:solidFill>
              </a:rPr>
              <a:t> </a:t>
            </a:r>
            <a:r>
              <a:rPr lang="en-US" sz="5333" b="1" err="1" smtClean="0">
                <a:solidFill>
                  <a:srgbClr val="002060"/>
                </a:solidFill>
              </a:rPr>
              <a:t>Taurat</a:t>
            </a:r>
            <a:r>
              <a:rPr lang="en-US" sz="5333" b="1" smtClean="0">
                <a:solidFill>
                  <a:srgbClr val="002060"/>
                </a:solidFill>
              </a:rPr>
              <a:t>.</a:t>
            </a:r>
            <a:endParaRPr lang="en-US" sz="5333" b="1">
              <a:solidFill>
                <a:srgbClr val="002060"/>
              </a:solidFill>
            </a:endParaRPr>
          </a:p>
        </p:txBody>
      </p:sp>
    </p:spTree>
    <p:extLst>
      <p:ext uri="{BB962C8B-B14F-4D97-AF65-F5344CB8AC3E}">
        <p14:creationId xmlns:p14="http://schemas.microsoft.com/office/powerpoint/2010/main" val="3232013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smtClean="0">
                <a:solidFill>
                  <a:srgbClr val="002060"/>
                </a:solidFill>
              </a:rPr>
              <a:t>3.Memberi </a:t>
            </a:r>
            <a:r>
              <a:rPr lang="en-US" sz="5333" b="1">
                <a:solidFill>
                  <a:srgbClr val="002060"/>
                </a:solidFill>
              </a:rPr>
              <a:t>pengetahuan tentang Ritual </a:t>
            </a:r>
            <a:r>
              <a:rPr lang="en-US" sz="5333" b="1" smtClean="0">
                <a:solidFill>
                  <a:srgbClr val="002060"/>
                </a:solidFill>
              </a:rPr>
              <a:t>(Korban</a:t>
            </a:r>
            <a:r>
              <a:rPr lang="en-US" sz="5333" b="1">
                <a:solidFill>
                  <a:srgbClr val="002060"/>
                </a:solidFill>
              </a:rPr>
              <a:t>) orang Israel </a:t>
            </a:r>
            <a:r>
              <a:rPr lang="en-US" sz="5333" b="1" smtClean="0">
                <a:solidFill>
                  <a:srgbClr val="002060"/>
                </a:solidFill>
              </a:rPr>
              <a:t>seperti </a:t>
            </a:r>
            <a:r>
              <a:rPr lang="en-US" sz="5333" b="1">
                <a:solidFill>
                  <a:srgbClr val="002060"/>
                </a:solidFill>
              </a:rPr>
              <a:t>yang </a:t>
            </a:r>
            <a:r>
              <a:rPr lang="en-US" sz="5333" b="1" err="1">
                <a:solidFill>
                  <a:srgbClr val="002060"/>
                </a:solidFill>
              </a:rPr>
              <a:t>diperintahkan</a:t>
            </a:r>
            <a:r>
              <a:rPr lang="en-US" sz="5333" b="1">
                <a:solidFill>
                  <a:srgbClr val="002060"/>
                </a:solidFill>
              </a:rPr>
              <a:t> </a:t>
            </a:r>
            <a:r>
              <a:rPr lang="en-US" sz="5333" b="1" err="1">
                <a:solidFill>
                  <a:srgbClr val="002060"/>
                </a:solidFill>
              </a:rPr>
              <a:t>Taurat</a:t>
            </a:r>
            <a:r>
              <a:rPr lang="en-US" sz="5333" b="1">
                <a:solidFill>
                  <a:srgbClr val="002060"/>
                </a:solidFill>
              </a:rPr>
              <a:t> dalam </a:t>
            </a:r>
            <a:r>
              <a:rPr lang="en-US" sz="5333" b="1" err="1" smtClean="0">
                <a:solidFill>
                  <a:srgbClr val="002060"/>
                </a:solidFill>
              </a:rPr>
              <a:t>penebusan</a:t>
            </a:r>
            <a:r>
              <a:rPr lang="en-US" sz="5333" b="1" smtClean="0">
                <a:solidFill>
                  <a:srgbClr val="002060"/>
                </a:solidFill>
              </a:rPr>
              <a:t> </a:t>
            </a:r>
            <a:r>
              <a:rPr lang="en-US" sz="5333" b="1" err="1">
                <a:solidFill>
                  <a:srgbClr val="002060"/>
                </a:solidFill>
              </a:rPr>
              <a:t>dosa</a:t>
            </a:r>
            <a:r>
              <a:rPr lang="en-US" sz="5333" b="1">
                <a:solidFill>
                  <a:srgbClr val="002060"/>
                </a:solidFill>
              </a:rPr>
              <a:t>. </a:t>
            </a:r>
            <a:br>
              <a:rPr lang="en-US" sz="5333" b="1">
                <a:solidFill>
                  <a:srgbClr val="002060"/>
                </a:solidFill>
              </a:rPr>
            </a:br>
            <a:r>
              <a:rPr lang="en-US" sz="5333" b="1" smtClean="0">
                <a:solidFill>
                  <a:srgbClr val="002060"/>
                </a:solidFill>
              </a:rPr>
              <a:t>4.Mengajar </a:t>
            </a:r>
            <a:r>
              <a:rPr lang="en-US" sz="5333" b="1" err="1" smtClean="0">
                <a:solidFill>
                  <a:srgbClr val="002060"/>
                </a:solidFill>
              </a:rPr>
              <a:t>bagaimana</a:t>
            </a:r>
            <a:r>
              <a:rPr lang="en-US" sz="5333" b="1" smtClean="0">
                <a:solidFill>
                  <a:srgbClr val="002060"/>
                </a:solidFill>
              </a:rPr>
              <a:t> </a:t>
            </a:r>
            <a:r>
              <a:rPr lang="en-US" sz="5333" b="1">
                <a:solidFill>
                  <a:srgbClr val="002060"/>
                </a:solidFill>
              </a:rPr>
              <a:t>cara Allah </a:t>
            </a:r>
            <a:r>
              <a:rPr lang="en-US" sz="5333" b="1" err="1" smtClean="0">
                <a:solidFill>
                  <a:srgbClr val="002060"/>
                </a:solidFill>
              </a:rPr>
              <a:t>berurusan</a:t>
            </a:r>
            <a:r>
              <a:rPr lang="en-US" sz="5333" b="1" smtClean="0">
                <a:solidFill>
                  <a:srgbClr val="002060"/>
                </a:solidFill>
              </a:rPr>
              <a:t> </a:t>
            </a:r>
            <a:r>
              <a:rPr lang="en-US" sz="5333" b="1">
                <a:solidFill>
                  <a:srgbClr val="002060"/>
                </a:solidFill>
              </a:rPr>
              <a:t>dengan Bangsa Israel dan juga bangsa-bangsa lain </a:t>
            </a:r>
            <a:r>
              <a:rPr lang="en-US" sz="5333" b="1" smtClean="0">
                <a:solidFill>
                  <a:srgbClr val="002060"/>
                </a:solidFill>
              </a:rPr>
              <a:t>di </a:t>
            </a:r>
            <a:r>
              <a:rPr lang="en-US" sz="5333" b="1" err="1">
                <a:solidFill>
                  <a:srgbClr val="002060"/>
                </a:solidFill>
              </a:rPr>
              <a:t>Perjanjian</a:t>
            </a:r>
            <a:r>
              <a:rPr lang="en-US" sz="5333" b="1">
                <a:solidFill>
                  <a:srgbClr val="002060"/>
                </a:solidFill>
              </a:rPr>
              <a:t> Lama. </a:t>
            </a:r>
          </a:p>
        </p:txBody>
      </p:sp>
    </p:spTree>
    <p:extLst>
      <p:ext uri="{BB962C8B-B14F-4D97-AF65-F5344CB8AC3E}">
        <p14:creationId xmlns:p14="http://schemas.microsoft.com/office/powerpoint/2010/main" val="2902637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smtClean="0">
                <a:solidFill>
                  <a:srgbClr val="FF0000"/>
                </a:solidFill>
              </a:rPr>
              <a:t>Kita </a:t>
            </a:r>
            <a:r>
              <a:rPr lang="en-US" sz="5333" b="1" err="1" smtClean="0">
                <a:solidFill>
                  <a:srgbClr val="FF0000"/>
                </a:solidFill>
              </a:rPr>
              <a:t>mengetahui</a:t>
            </a:r>
            <a:r>
              <a:rPr lang="en-US" sz="5333" b="1" smtClean="0">
                <a:solidFill>
                  <a:srgbClr val="FF0000"/>
                </a:solidFill>
              </a:rPr>
              <a:t> bahawa </a:t>
            </a:r>
            <a:r>
              <a:rPr lang="en-US" sz="5333" b="1" err="1" smtClean="0">
                <a:solidFill>
                  <a:srgbClr val="FF0000"/>
                </a:solidFill>
              </a:rPr>
              <a:t>Kenapa</a:t>
            </a:r>
            <a:r>
              <a:rPr lang="en-US" sz="5333" b="1" smtClean="0">
                <a:solidFill>
                  <a:srgbClr val="FF0000"/>
                </a:solidFill>
              </a:rPr>
              <a:t> manusia </a:t>
            </a:r>
            <a:r>
              <a:rPr lang="en-US" sz="5333" b="1" err="1" smtClean="0">
                <a:solidFill>
                  <a:srgbClr val="FF0000"/>
                </a:solidFill>
              </a:rPr>
              <a:t>memerlukan</a:t>
            </a:r>
            <a:r>
              <a:rPr lang="en-US" sz="5333" b="1" smtClean="0">
                <a:solidFill>
                  <a:srgbClr val="FF0000"/>
                </a:solidFill>
              </a:rPr>
              <a:t> </a:t>
            </a:r>
            <a:r>
              <a:rPr lang="en-US" sz="5333" b="1" err="1" smtClean="0">
                <a:solidFill>
                  <a:srgbClr val="FF0000"/>
                </a:solidFill>
              </a:rPr>
              <a:t>penebusan</a:t>
            </a:r>
            <a:r>
              <a:rPr lang="en-US" sz="5333" b="1" smtClean="0">
                <a:solidFill>
                  <a:srgbClr val="FF0000"/>
                </a:solidFill>
              </a:rPr>
              <a:t> </a:t>
            </a:r>
            <a:r>
              <a:rPr lang="en-US" sz="5333" b="1" err="1" smtClean="0">
                <a:solidFill>
                  <a:srgbClr val="FF0000"/>
                </a:solidFill>
              </a:rPr>
              <a:t>Mesias</a:t>
            </a:r>
            <a:r>
              <a:rPr lang="en-US" sz="5333" b="1" smtClean="0">
                <a:solidFill>
                  <a:srgbClr val="FF0000"/>
                </a:solidFill>
              </a:rPr>
              <a:t>? melalui </a:t>
            </a:r>
            <a:r>
              <a:rPr lang="en-US" sz="5333" b="1" err="1" smtClean="0">
                <a:solidFill>
                  <a:srgbClr val="FF0000"/>
                </a:solidFill>
              </a:rPr>
              <a:t>Perjanjian</a:t>
            </a:r>
            <a:r>
              <a:rPr lang="en-US" sz="5333" b="1" smtClean="0">
                <a:solidFill>
                  <a:srgbClr val="FF0000"/>
                </a:solidFill>
              </a:rPr>
              <a:t> Lama.</a:t>
            </a:r>
            <a:endParaRPr lang="en-US" sz="5333" b="1">
              <a:solidFill>
                <a:srgbClr val="FF0000"/>
              </a:solidFill>
            </a:endParaRPr>
          </a:p>
        </p:txBody>
      </p:sp>
    </p:spTree>
    <p:extLst>
      <p:ext uri="{BB962C8B-B14F-4D97-AF65-F5344CB8AC3E}">
        <p14:creationId xmlns:p14="http://schemas.microsoft.com/office/powerpoint/2010/main" val="42816191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FFFF00"/>
                </a:solidFill>
              </a:rPr>
              <a:t>RINGKASAN Surat-</a:t>
            </a:r>
            <a:r>
              <a:rPr lang="en-US" sz="5333" b="1" err="1">
                <a:solidFill>
                  <a:srgbClr val="FFFF00"/>
                </a:solidFill>
              </a:rPr>
              <a:t>surat</a:t>
            </a:r>
            <a:r>
              <a:rPr lang="en-US" sz="5333" b="1">
                <a:solidFill>
                  <a:srgbClr val="FFFF00"/>
                </a:solidFill>
              </a:rPr>
              <a:t> Paulus</a:t>
            </a:r>
            <a:br>
              <a:rPr lang="en-US" sz="5333" b="1">
                <a:solidFill>
                  <a:srgbClr val="FFFF00"/>
                </a:solidFill>
              </a:rPr>
            </a:br>
            <a:r>
              <a:rPr lang="en-US" sz="5333" b="1">
                <a:solidFill>
                  <a:srgbClr val="00B0F0"/>
                </a:solidFill>
              </a:rPr>
              <a:t>Surat Roma: </a:t>
            </a:r>
            <a:r>
              <a:rPr lang="en-US" sz="5333" b="1" smtClean="0">
                <a:solidFill>
                  <a:srgbClr val="00B0F0"/>
                </a:solidFill>
              </a:rPr>
              <a:t/>
            </a:r>
            <a:br>
              <a:rPr lang="en-US" sz="5333" b="1" smtClean="0">
                <a:solidFill>
                  <a:srgbClr val="00B0F0"/>
                </a:solidFill>
              </a:rPr>
            </a:br>
            <a:r>
              <a:rPr lang="en-US" sz="5333" b="1" smtClean="0">
                <a:solidFill>
                  <a:schemeClr val="bg1"/>
                </a:solidFill>
              </a:rPr>
              <a:t>Surat </a:t>
            </a:r>
            <a:r>
              <a:rPr lang="en-US" sz="5333" b="1">
                <a:solidFill>
                  <a:schemeClr val="bg1"/>
                </a:solidFill>
              </a:rPr>
              <a:t>ini mengerjakan Kasih </a:t>
            </a:r>
            <a:r>
              <a:rPr lang="en-US" sz="5333" b="1" err="1">
                <a:solidFill>
                  <a:schemeClr val="bg1"/>
                </a:solidFill>
              </a:rPr>
              <a:t>Injil</a:t>
            </a:r>
            <a:r>
              <a:rPr lang="en-US" sz="5333" b="1">
                <a:solidFill>
                  <a:schemeClr val="bg1"/>
                </a:solidFill>
              </a:rPr>
              <a:t> dari </a:t>
            </a:r>
            <a:r>
              <a:rPr lang="en-US" sz="5333" b="1" err="1">
                <a:solidFill>
                  <a:schemeClr val="bg1"/>
                </a:solidFill>
              </a:rPr>
              <a:t>Hukuman</a:t>
            </a:r>
            <a:r>
              <a:rPr lang="en-US" sz="5333" b="1">
                <a:solidFill>
                  <a:schemeClr val="bg1"/>
                </a:solidFill>
              </a:rPr>
              <a:t> kepada </a:t>
            </a:r>
            <a:r>
              <a:rPr lang="en-US" sz="5333" b="1" err="1">
                <a:solidFill>
                  <a:schemeClr val="bg1"/>
                </a:solidFill>
              </a:rPr>
              <a:t>Pembenaran</a:t>
            </a:r>
            <a:r>
              <a:rPr lang="en-US" sz="5333" b="1">
                <a:solidFill>
                  <a:schemeClr val="bg1"/>
                </a:solidFill>
              </a:rPr>
              <a:t>, kemudian dari </a:t>
            </a:r>
            <a:r>
              <a:rPr lang="en-US" sz="5333" b="1" err="1">
                <a:solidFill>
                  <a:schemeClr val="bg1"/>
                </a:solidFill>
              </a:rPr>
              <a:t>pembenaran</a:t>
            </a:r>
            <a:r>
              <a:rPr lang="en-US" sz="5333" b="1">
                <a:solidFill>
                  <a:schemeClr val="bg1"/>
                </a:solidFill>
              </a:rPr>
              <a:t> kepada proses </a:t>
            </a:r>
            <a:r>
              <a:rPr lang="en-US" sz="5333" b="1" err="1">
                <a:solidFill>
                  <a:schemeClr val="bg1"/>
                </a:solidFill>
              </a:rPr>
              <a:t>pembersihan</a:t>
            </a:r>
            <a:r>
              <a:rPr lang="en-US" sz="5333" b="1">
                <a:solidFill>
                  <a:schemeClr val="bg1"/>
                </a:solidFill>
              </a:rPr>
              <a:t> </a:t>
            </a:r>
            <a:r>
              <a:rPr lang="en-US" sz="5333" b="1" err="1">
                <a:solidFill>
                  <a:schemeClr val="bg1"/>
                </a:solidFill>
              </a:rPr>
              <a:t>sampai</a:t>
            </a:r>
            <a:r>
              <a:rPr lang="en-US" sz="5333" b="1">
                <a:solidFill>
                  <a:schemeClr val="bg1"/>
                </a:solidFill>
              </a:rPr>
              <a:t> kepada </a:t>
            </a:r>
            <a:r>
              <a:rPr lang="en-US" sz="5333" b="1" err="1">
                <a:solidFill>
                  <a:schemeClr val="bg1"/>
                </a:solidFill>
              </a:rPr>
              <a:t>Penyucian</a:t>
            </a:r>
            <a:r>
              <a:rPr lang="en-US" sz="5333" b="1">
                <a:solidFill>
                  <a:schemeClr val="bg1"/>
                </a:solidFill>
              </a:rPr>
              <a:t> </a:t>
            </a:r>
            <a:r>
              <a:rPr lang="en-US" sz="5333" b="1" err="1" smtClean="0">
                <a:solidFill>
                  <a:schemeClr val="bg1"/>
                </a:solidFill>
              </a:rPr>
              <a:t>kekal</a:t>
            </a:r>
            <a:r>
              <a:rPr lang="en-US" sz="5333" b="1" smtClean="0">
                <a:solidFill>
                  <a:schemeClr val="bg1"/>
                </a:solidFill>
              </a:rPr>
              <a:t>.</a:t>
            </a:r>
            <a:endParaRPr lang="en-US" sz="5333" b="1">
              <a:solidFill>
                <a:schemeClr val="bg1"/>
              </a:solidFill>
            </a:endParaRPr>
          </a:p>
        </p:txBody>
      </p:sp>
    </p:spTree>
    <p:extLst>
      <p:ext uri="{BB962C8B-B14F-4D97-AF65-F5344CB8AC3E}">
        <p14:creationId xmlns:p14="http://schemas.microsoft.com/office/powerpoint/2010/main" val="24136651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a:solidFill>
                  <a:schemeClr val="bg1"/>
                </a:solidFill>
              </a:rPr>
              <a:t>Paulus </a:t>
            </a:r>
            <a:r>
              <a:rPr lang="en-US" altLang="ko-KR" sz="5333" b="1" err="1">
                <a:solidFill>
                  <a:schemeClr val="bg1"/>
                </a:solidFill>
              </a:rPr>
              <a:t>menulis</a:t>
            </a:r>
            <a:r>
              <a:rPr lang="en-US" altLang="ko-KR" sz="5333" b="1">
                <a:solidFill>
                  <a:schemeClr val="bg1"/>
                </a:solidFill>
              </a:rPr>
              <a:t> secara </a:t>
            </a:r>
            <a:r>
              <a:rPr lang="en-US" altLang="ko-KR" sz="5333" b="1" err="1">
                <a:solidFill>
                  <a:schemeClr val="bg1"/>
                </a:solidFill>
              </a:rPr>
              <a:t>sistematik</a:t>
            </a:r>
            <a:r>
              <a:rPr lang="en-US" altLang="ko-KR" sz="5333" b="1">
                <a:solidFill>
                  <a:schemeClr val="bg1"/>
                </a:solidFill>
              </a:rPr>
              <a:t> tentang Kebenaran Tuhan dengan </a:t>
            </a:r>
            <a:r>
              <a:rPr lang="en-US" altLang="ko-KR" sz="5333" b="1" err="1">
                <a:solidFill>
                  <a:schemeClr val="bg1"/>
                </a:solidFill>
              </a:rPr>
              <a:t>gaya</a:t>
            </a:r>
            <a:r>
              <a:rPr lang="en-US" altLang="ko-KR" sz="5333" b="1">
                <a:solidFill>
                  <a:schemeClr val="bg1"/>
                </a:solidFill>
              </a:rPr>
              <a:t> </a:t>
            </a:r>
            <a:r>
              <a:rPr lang="en-US" altLang="ko-KR" sz="5333" b="1" err="1">
                <a:solidFill>
                  <a:schemeClr val="bg1"/>
                </a:solidFill>
              </a:rPr>
              <a:t>soal</a:t>
            </a:r>
            <a:r>
              <a:rPr lang="en-US" altLang="ko-KR" sz="5333" b="1">
                <a:solidFill>
                  <a:schemeClr val="bg1"/>
                </a:solidFill>
              </a:rPr>
              <a:t> jawab.</a:t>
            </a:r>
            <a:endParaRPr lang="en-US" sz="5333" b="1">
              <a:solidFill>
                <a:schemeClr val="bg1"/>
              </a:solidFill>
            </a:endParaRPr>
          </a:p>
        </p:txBody>
      </p:sp>
    </p:spTree>
    <p:extLst>
      <p:ext uri="{BB962C8B-B14F-4D97-AF65-F5344CB8AC3E}">
        <p14:creationId xmlns:p14="http://schemas.microsoft.com/office/powerpoint/2010/main" val="7980708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a:solidFill>
                  <a:schemeClr val="bg1"/>
                </a:solidFill>
              </a:rPr>
              <a:t>Kota Roma adalah </a:t>
            </a:r>
            <a:r>
              <a:rPr lang="en-US" altLang="ko-KR" sz="5333" b="1" err="1">
                <a:solidFill>
                  <a:schemeClr val="bg1"/>
                </a:solidFill>
              </a:rPr>
              <a:t>kota</a:t>
            </a:r>
            <a:r>
              <a:rPr lang="en-US" altLang="ko-KR" sz="5333" b="1">
                <a:solidFill>
                  <a:schemeClr val="bg1"/>
                </a:solidFill>
              </a:rPr>
              <a:t> yang paling berpengaruh di </a:t>
            </a:r>
            <a:r>
              <a:rPr lang="en-US" altLang="ko-KR" sz="5333" b="1" err="1">
                <a:solidFill>
                  <a:schemeClr val="bg1"/>
                </a:solidFill>
              </a:rPr>
              <a:t>empayar</a:t>
            </a:r>
            <a:r>
              <a:rPr lang="en-US" altLang="ko-KR" sz="5333" b="1">
                <a:solidFill>
                  <a:schemeClr val="bg1"/>
                </a:solidFill>
              </a:rPr>
              <a:t> Roma, dan </a:t>
            </a:r>
            <a:r>
              <a:rPr lang="en-US" altLang="ko-KR" sz="5333" b="1" err="1">
                <a:solidFill>
                  <a:schemeClr val="bg1"/>
                </a:solidFill>
              </a:rPr>
              <a:t>rasul</a:t>
            </a:r>
            <a:r>
              <a:rPr lang="en-US" altLang="ko-KR" sz="5333" b="1">
                <a:solidFill>
                  <a:schemeClr val="bg1"/>
                </a:solidFill>
              </a:rPr>
              <a:t> Paulus </a:t>
            </a:r>
            <a:r>
              <a:rPr lang="en-US" altLang="ko-KR" sz="5333" b="1" err="1">
                <a:solidFill>
                  <a:schemeClr val="bg1"/>
                </a:solidFill>
              </a:rPr>
              <a:t>ingin</a:t>
            </a:r>
            <a:r>
              <a:rPr lang="en-US" altLang="ko-KR" sz="5333" b="1">
                <a:solidFill>
                  <a:schemeClr val="bg1"/>
                </a:solidFill>
              </a:rPr>
              <a:t> </a:t>
            </a:r>
            <a:r>
              <a:rPr lang="en-US" altLang="ko-KR" sz="5333" b="1" err="1">
                <a:solidFill>
                  <a:schemeClr val="bg1"/>
                </a:solidFill>
              </a:rPr>
              <a:t>mengunjungi</a:t>
            </a:r>
            <a:r>
              <a:rPr lang="en-US" altLang="ko-KR" sz="5333" b="1">
                <a:solidFill>
                  <a:schemeClr val="bg1"/>
                </a:solidFill>
              </a:rPr>
              <a:t> Gereja Roma, yang </a:t>
            </a:r>
            <a:r>
              <a:rPr lang="en-US" altLang="ko-KR" sz="5333" b="1" err="1">
                <a:solidFill>
                  <a:schemeClr val="bg1"/>
                </a:solidFill>
              </a:rPr>
              <a:t>boleh</a:t>
            </a:r>
            <a:r>
              <a:rPr lang="en-US" altLang="ko-KR" sz="5333" b="1">
                <a:solidFill>
                  <a:schemeClr val="bg1"/>
                </a:solidFill>
              </a:rPr>
              <a:t> menjadi </a:t>
            </a:r>
            <a:r>
              <a:rPr lang="en-US" altLang="ko-KR" sz="5333" b="1" err="1">
                <a:solidFill>
                  <a:srgbClr val="FF0000"/>
                </a:solidFill>
              </a:rPr>
              <a:t>Pangkalan</a:t>
            </a:r>
            <a:r>
              <a:rPr lang="en-US" altLang="ko-KR" sz="5333" b="1">
                <a:solidFill>
                  <a:srgbClr val="FF0000"/>
                </a:solidFill>
              </a:rPr>
              <a:t> </a:t>
            </a:r>
            <a:r>
              <a:rPr lang="en-US" altLang="ko-KR" sz="5333" b="1" err="1">
                <a:solidFill>
                  <a:srgbClr val="FF0000"/>
                </a:solidFill>
              </a:rPr>
              <a:t>Strategi</a:t>
            </a:r>
            <a:r>
              <a:rPr lang="en-US" altLang="ko-KR" sz="5333" b="1">
                <a:solidFill>
                  <a:srgbClr val="FF0000"/>
                </a:solidFill>
              </a:rPr>
              <a:t> </a:t>
            </a:r>
            <a:r>
              <a:rPr lang="en-US" altLang="ko-KR" sz="5333" b="1" err="1">
                <a:solidFill>
                  <a:srgbClr val="FF0000"/>
                </a:solidFill>
              </a:rPr>
              <a:t>Injil</a:t>
            </a:r>
            <a:r>
              <a:rPr lang="en-US" altLang="ko-KR" sz="5333" b="1">
                <a:solidFill>
                  <a:srgbClr val="FF0000"/>
                </a:solidFill>
              </a:rPr>
              <a:t> </a:t>
            </a:r>
            <a:r>
              <a:rPr lang="en-US" altLang="ko-KR" sz="5333" b="1" smtClean="0">
                <a:solidFill>
                  <a:schemeClr val="bg1"/>
                </a:solidFill>
              </a:rPr>
              <a:t>untuk </a:t>
            </a:r>
            <a:r>
              <a:rPr lang="en-US" altLang="ko-KR" sz="5333" b="1" err="1">
                <a:solidFill>
                  <a:schemeClr val="bg1"/>
                </a:solidFill>
              </a:rPr>
              <a:t>penginjilan</a:t>
            </a:r>
            <a:r>
              <a:rPr lang="en-US" altLang="ko-KR" sz="5333" b="1">
                <a:solidFill>
                  <a:schemeClr val="bg1"/>
                </a:solidFill>
              </a:rPr>
              <a:t> masa </a:t>
            </a:r>
            <a:r>
              <a:rPr lang="en-US" altLang="ko-KR" sz="5333" b="1" err="1">
                <a:solidFill>
                  <a:schemeClr val="bg1"/>
                </a:solidFill>
              </a:rPr>
              <a:t>depan</a:t>
            </a:r>
            <a:r>
              <a:rPr lang="en-US" altLang="ko-KR" sz="5333" b="1">
                <a:solidFill>
                  <a:schemeClr val="bg1"/>
                </a:solidFill>
              </a:rPr>
              <a:t> (15: 22-24).</a:t>
            </a:r>
            <a:endParaRPr lang="en-US" sz="5333" b="1">
              <a:solidFill>
                <a:schemeClr val="bg1"/>
              </a:solidFill>
            </a:endParaRPr>
          </a:p>
        </p:txBody>
      </p:sp>
    </p:spTree>
    <p:extLst>
      <p:ext uri="{BB962C8B-B14F-4D97-AF65-F5344CB8AC3E}">
        <p14:creationId xmlns:p14="http://schemas.microsoft.com/office/powerpoint/2010/main" val="15329493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a:solidFill>
                  <a:schemeClr val="bg1"/>
                </a:solidFill>
              </a:rPr>
              <a:t>Paulus </a:t>
            </a:r>
            <a:r>
              <a:rPr lang="en-US" altLang="ko-KR" sz="5333" b="1" err="1">
                <a:solidFill>
                  <a:schemeClr val="bg1"/>
                </a:solidFill>
              </a:rPr>
              <a:t>mendengar</a:t>
            </a:r>
            <a:r>
              <a:rPr lang="en-US" altLang="ko-KR" sz="5333" b="1">
                <a:solidFill>
                  <a:schemeClr val="bg1"/>
                </a:solidFill>
              </a:rPr>
              <a:t> </a:t>
            </a:r>
            <a:r>
              <a:rPr lang="en-US" altLang="ko-KR" sz="5333" b="1" err="1">
                <a:solidFill>
                  <a:schemeClr val="bg1"/>
                </a:solidFill>
              </a:rPr>
              <a:t>berita</a:t>
            </a:r>
            <a:r>
              <a:rPr lang="en-US" altLang="ko-KR" sz="5333" b="1">
                <a:solidFill>
                  <a:schemeClr val="bg1"/>
                </a:solidFill>
              </a:rPr>
              <a:t> </a:t>
            </a:r>
            <a:r>
              <a:rPr lang="en-US" altLang="ko-KR" sz="5333" b="1" err="1">
                <a:solidFill>
                  <a:schemeClr val="bg1"/>
                </a:solidFill>
              </a:rPr>
              <a:t>mengenai</a:t>
            </a:r>
            <a:r>
              <a:rPr lang="en-US" altLang="ko-KR" sz="5333" b="1">
                <a:solidFill>
                  <a:schemeClr val="bg1"/>
                </a:solidFill>
              </a:rPr>
              <a:t> </a:t>
            </a:r>
            <a:r>
              <a:rPr lang="en-US" altLang="ko-KR" sz="5333" b="1" err="1">
                <a:solidFill>
                  <a:schemeClr val="bg1"/>
                </a:solidFill>
              </a:rPr>
              <a:t>perpecahan</a:t>
            </a:r>
            <a:r>
              <a:rPr lang="en-US" altLang="ko-KR" sz="5333" b="1">
                <a:solidFill>
                  <a:schemeClr val="bg1"/>
                </a:solidFill>
              </a:rPr>
              <a:t> antara orang </a:t>
            </a:r>
            <a:r>
              <a:rPr lang="en-US" altLang="ko-KR" sz="5333" b="1" err="1">
                <a:solidFill>
                  <a:schemeClr val="bg1"/>
                </a:solidFill>
              </a:rPr>
              <a:t>Yahudi</a:t>
            </a:r>
            <a:r>
              <a:rPr lang="en-US" altLang="ko-KR" sz="5333" b="1">
                <a:solidFill>
                  <a:schemeClr val="bg1"/>
                </a:solidFill>
              </a:rPr>
              <a:t> dan orang bukan </a:t>
            </a:r>
            <a:r>
              <a:rPr lang="en-US" altLang="ko-KR" sz="5333" b="1" err="1">
                <a:solidFill>
                  <a:schemeClr val="bg1"/>
                </a:solidFill>
              </a:rPr>
              <a:t>Yahudi</a:t>
            </a:r>
            <a:r>
              <a:rPr lang="en-US" altLang="ko-KR" sz="5333" b="1">
                <a:solidFill>
                  <a:schemeClr val="bg1"/>
                </a:solidFill>
              </a:rPr>
              <a:t> yang percaya kepada Yesus dalam </a:t>
            </a:r>
            <a:r>
              <a:rPr lang="en-US" altLang="ko-KR" sz="5333" b="1" err="1">
                <a:solidFill>
                  <a:schemeClr val="bg1"/>
                </a:solidFill>
              </a:rPr>
              <a:t>golongan</a:t>
            </a:r>
            <a:r>
              <a:rPr lang="en-US" altLang="ko-KR" sz="5333" b="1">
                <a:solidFill>
                  <a:schemeClr val="bg1"/>
                </a:solidFill>
              </a:rPr>
              <a:t> / </a:t>
            </a:r>
            <a:r>
              <a:rPr lang="en-US" altLang="ko-KR" sz="5333" b="1" err="1">
                <a:solidFill>
                  <a:schemeClr val="bg1"/>
                </a:solidFill>
              </a:rPr>
              <a:t>komuniti</a:t>
            </a:r>
            <a:r>
              <a:rPr lang="en-US" altLang="ko-KR" sz="5333" b="1">
                <a:solidFill>
                  <a:schemeClr val="bg1"/>
                </a:solidFill>
              </a:rPr>
              <a:t> Roma.</a:t>
            </a:r>
            <a:br>
              <a:rPr lang="en-US" altLang="ko-KR" sz="5333" b="1">
                <a:solidFill>
                  <a:schemeClr val="bg1"/>
                </a:solidFill>
              </a:rPr>
            </a:br>
            <a:r>
              <a:rPr lang="en-US" altLang="ko-KR" sz="5333" b="1" err="1">
                <a:solidFill>
                  <a:schemeClr val="bg1"/>
                </a:solidFill>
              </a:rPr>
              <a:t>Sebab</a:t>
            </a:r>
            <a:r>
              <a:rPr lang="en-US" altLang="ko-KR" sz="5333" b="1">
                <a:solidFill>
                  <a:schemeClr val="bg1"/>
                </a:solidFill>
              </a:rPr>
              <a:t> mereka </a:t>
            </a:r>
            <a:r>
              <a:rPr lang="en-US" altLang="ko-KR" sz="5333" b="1" err="1">
                <a:solidFill>
                  <a:schemeClr val="bg1"/>
                </a:solidFill>
              </a:rPr>
              <a:t>mengikuti</a:t>
            </a:r>
            <a:r>
              <a:rPr lang="en-US" altLang="ko-KR" sz="5333" b="1">
                <a:solidFill>
                  <a:schemeClr val="bg1"/>
                </a:solidFill>
              </a:rPr>
              <a:t> </a:t>
            </a:r>
            <a:r>
              <a:rPr lang="en-US" altLang="ko-KR" sz="5333" b="1" err="1">
                <a:solidFill>
                  <a:schemeClr val="bg1"/>
                </a:solidFill>
              </a:rPr>
              <a:t>allah</a:t>
            </a:r>
            <a:r>
              <a:rPr lang="en-US" altLang="ko-KR" sz="5333" b="1">
                <a:solidFill>
                  <a:schemeClr val="bg1"/>
                </a:solidFill>
              </a:rPr>
              <a:t> lain, dari antara </a:t>
            </a:r>
            <a:r>
              <a:rPr lang="en-US" altLang="ko-KR" sz="5333" b="1" err="1">
                <a:solidFill>
                  <a:schemeClr val="bg1"/>
                </a:solidFill>
              </a:rPr>
              <a:t>allah</a:t>
            </a:r>
            <a:r>
              <a:rPr lang="en-US" altLang="ko-KR" sz="5333" b="1">
                <a:solidFill>
                  <a:schemeClr val="bg1"/>
                </a:solidFill>
              </a:rPr>
              <a:t> bangsa-bangsa di </a:t>
            </a:r>
            <a:r>
              <a:rPr lang="en-US" altLang="ko-KR" sz="5333" b="1" err="1">
                <a:solidFill>
                  <a:schemeClr val="bg1"/>
                </a:solidFill>
              </a:rPr>
              <a:t>sekeliling</a:t>
            </a:r>
            <a:r>
              <a:rPr lang="en-US" altLang="ko-KR" sz="5333" b="1">
                <a:solidFill>
                  <a:schemeClr val="bg1"/>
                </a:solidFill>
              </a:rPr>
              <a:t> </a:t>
            </a:r>
            <a:r>
              <a:rPr lang="en-US" altLang="ko-KR" sz="5333" b="1" err="1">
                <a:solidFill>
                  <a:schemeClr val="bg1"/>
                </a:solidFill>
              </a:rPr>
              <a:t>kota</a:t>
            </a:r>
            <a:r>
              <a:rPr lang="en-US" altLang="ko-KR" sz="5333" b="1">
                <a:solidFill>
                  <a:schemeClr val="bg1"/>
                </a:solidFill>
              </a:rPr>
              <a:t> Roma.</a:t>
            </a:r>
            <a:endParaRPr lang="en-US" sz="5333" b="1">
              <a:solidFill>
                <a:schemeClr val="bg1"/>
              </a:solidFill>
            </a:endParaRPr>
          </a:p>
        </p:txBody>
      </p:sp>
    </p:spTree>
    <p:extLst>
      <p:ext uri="{BB962C8B-B14F-4D97-AF65-F5344CB8AC3E}">
        <p14:creationId xmlns:p14="http://schemas.microsoft.com/office/powerpoint/2010/main" val="30131833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rgbClr val="FFC000"/>
                </a:solidFill>
              </a:rPr>
              <a:t>Golongan Kristian </a:t>
            </a:r>
            <a:r>
              <a:rPr lang="en-US" sz="4800" b="1" smtClean="0">
                <a:solidFill>
                  <a:srgbClr val="FFC000"/>
                </a:solidFill>
              </a:rPr>
              <a:t>Yudaiseme / </a:t>
            </a:r>
            <a:r>
              <a:rPr lang="en-US" sz="4800" b="1" smtClean="0">
                <a:solidFill>
                  <a:srgbClr val="00B0F0"/>
                </a:solidFill>
              </a:rPr>
              <a:t>Prasangka</a:t>
            </a:r>
            <a:r>
              <a:rPr lang="en-US" sz="4800" b="1">
                <a:solidFill>
                  <a:srgbClr val="00B0F0"/>
                </a:solidFill>
              </a:rPr>
              <a:t/>
            </a:r>
            <a:br>
              <a:rPr lang="en-US" sz="4800" b="1">
                <a:solidFill>
                  <a:srgbClr val="00B0F0"/>
                </a:solidFill>
              </a:rPr>
            </a:br>
            <a:r>
              <a:rPr lang="en-US" sz="4800" b="1">
                <a:solidFill>
                  <a:srgbClr val="00B0F0"/>
                </a:solidFill>
              </a:rPr>
              <a:t>Nasionalisme </a:t>
            </a:r>
            <a:r>
              <a:rPr lang="en-US" sz="4800" b="1" smtClean="0">
                <a:solidFill>
                  <a:srgbClr val="00B0F0"/>
                </a:solidFill>
              </a:rPr>
              <a:t>Etnisme Supremasisme</a:t>
            </a:r>
            <a:r>
              <a:rPr lang="en-US" sz="3600" b="1" smtClean="0">
                <a:solidFill>
                  <a:srgbClr val="00B0F0"/>
                </a:solidFill>
              </a:rPr>
              <a:t/>
            </a:r>
            <a:br>
              <a:rPr lang="en-US" sz="3600" b="1" smtClean="0">
                <a:solidFill>
                  <a:srgbClr val="00B0F0"/>
                </a:solidFill>
              </a:rPr>
            </a:br>
            <a:r>
              <a:rPr lang="en-US" sz="4800" b="1" smtClean="0">
                <a:solidFill>
                  <a:schemeClr val="bg1"/>
                </a:solidFill>
              </a:rPr>
              <a:t>Barangsiapa yang mahu menjadi orang Kristian harus mentaati Taurat dan menjadi orang Yahudi.</a:t>
            </a:r>
            <a:br>
              <a:rPr lang="en-US" sz="4800" b="1" smtClean="0">
                <a:solidFill>
                  <a:schemeClr val="bg1"/>
                </a:solidFill>
              </a:rPr>
            </a:br>
            <a:r>
              <a:rPr lang="en-US" sz="4000" b="1">
                <a:solidFill>
                  <a:schemeClr val="bg1"/>
                </a:solidFill>
              </a:rPr>
              <a:t/>
            </a:r>
            <a:br>
              <a:rPr lang="en-US" sz="4000" b="1">
                <a:solidFill>
                  <a:schemeClr val="bg1"/>
                </a:solidFill>
              </a:rPr>
            </a:br>
            <a:r>
              <a:rPr lang="en-US" sz="4000" b="1" smtClean="0">
                <a:solidFill>
                  <a:schemeClr val="bg1"/>
                </a:solidFill>
              </a:rPr>
              <a:t/>
            </a:r>
            <a:br>
              <a:rPr lang="en-US" sz="4000" b="1" smtClean="0">
                <a:solidFill>
                  <a:schemeClr val="bg1"/>
                </a:solidFill>
              </a:rPr>
            </a:br>
            <a:r>
              <a:rPr lang="en-US" sz="4000" b="1" smtClean="0">
                <a:solidFill>
                  <a:schemeClr val="bg1"/>
                </a:solidFill>
              </a:rPr>
              <a:t/>
            </a:r>
            <a:br>
              <a:rPr lang="en-US" sz="4000" b="1" smtClean="0">
                <a:solidFill>
                  <a:schemeClr val="bg1"/>
                </a:solidFill>
              </a:rPr>
            </a:br>
            <a:r>
              <a:rPr lang="en-US" sz="4800" b="1" smtClean="0">
                <a:solidFill>
                  <a:srgbClr val="FF0000"/>
                </a:solidFill>
              </a:rPr>
              <a:t>Suatu Injil lain yang sebenarnya bukan Injil.</a:t>
            </a:r>
            <a:endParaRPr lang="en-US" sz="5333" b="1">
              <a:solidFill>
                <a:schemeClr val="bg1"/>
              </a:solidFill>
            </a:endParaRPr>
          </a:p>
        </p:txBody>
      </p:sp>
      <p:sp>
        <p:nvSpPr>
          <p:cNvPr id="3" name="타원 2"/>
          <p:cNvSpPr/>
          <p:nvPr/>
        </p:nvSpPr>
        <p:spPr>
          <a:xfrm>
            <a:off x="239350" y="4124530"/>
            <a:ext cx="4332650" cy="15953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smtClean="0">
                <a:solidFill>
                  <a:srgbClr val="FF0000"/>
                </a:solidFill>
              </a:rPr>
              <a:t>Kekrsitianan</a:t>
            </a:r>
            <a:endParaRPr lang="en-US" sz="4000" b="1">
              <a:solidFill>
                <a:srgbClr val="FF0000"/>
              </a:solidFill>
            </a:endParaRPr>
          </a:p>
        </p:txBody>
      </p:sp>
      <p:sp>
        <p:nvSpPr>
          <p:cNvPr id="4" name="등호 3"/>
          <p:cNvSpPr/>
          <p:nvPr/>
        </p:nvSpPr>
        <p:spPr>
          <a:xfrm>
            <a:off x="4572000" y="4464998"/>
            <a:ext cx="719847" cy="914400"/>
          </a:xfrm>
          <a:prstGeom prst="mathEqual">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직사각형 4"/>
          <p:cNvSpPr/>
          <p:nvPr/>
        </p:nvSpPr>
        <p:spPr>
          <a:xfrm>
            <a:off x="5461057" y="4124530"/>
            <a:ext cx="2062264" cy="1595336"/>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smtClean="0"/>
              <a:t>Kristus</a:t>
            </a:r>
            <a:endParaRPr lang="en-US" sz="4800" b="1"/>
          </a:p>
        </p:txBody>
      </p:sp>
      <p:sp>
        <p:nvSpPr>
          <p:cNvPr id="6" name="덧셈 기호 5"/>
          <p:cNvSpPr/>
          <p:nvPr/>
        </p:nvSpPr>
        <p:spPr>
          <a:xfrm>
            <a:off x="7668213" y="4464998"/>
            <a:ext cx="982494" cy="914400"/>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모서리가 둥근 직사각형 6"/>
          <p:cNvSpPr/>
          <p:nvPr/>
        </p:nvSpPr>
        <p:spPr>
          <a:xfrm>
            <a:off x="8904650" y="4124530"/>
            <a:ext cx="3048001" cy="1595336"/>
          </a:xfrm>
          <a:prstGeom prst="round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smtClean="0"/>
              <a:t>Moseiseme</a:t>
            </a:r>
            <a:endParaRPr lang="en-US" sz="4400" b="1"/>
          </a:p>
        </p:txBody>
      </p:sp>
    </p:spTree>
    <p:extLst>
      <p:ext uri="{BB962C8B-B14F-4D97-AF65-F5344CB8AC3E}">
        <p14:creationId xmlns:p14="http://schemas.microsoft.com/office/powerpoint/2010/main" val="5627861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42240" y="164638"/>
            <a:ext cx="11866880" cy="6528724"/>
          </a:xfrm>
        </p:spPr>
        <p:txBody>
          <a:bodyPr anchor="t"/>
          <a:lstStyle/>
          <a:p>
            <a:pPr algn="l"/>
            <a:r>
              <a:rPr lang="en-US" sz="4800" b="1"/>
              <a:t>Golongan Kristian </a:t>
            </a:r>
            <a:r>
              <a:rPr lang="en-US" sz="4800" b="1" smtClean="0"/>
              <a:t>Orang Bukan Yahudi </a:t>
            </a:r>
            <a:br>
              <a:rPr lang="en-US" sz="4800" b="1" smtClean="0"/>
            </a:br>
            <a:r>
              <a:rPr lang="en-US" sz="4800" b="1" smtClean="0">
                <a:solidFill>
                  <a:srgbClr val="FFFF00"/>
                </a:solidFill>
              </a:rPr>
              <a:t>Budaya Duniawi</a:t>
            </a:r>
            <a:r>
              <a:rPr lang="en-US" sz="4800" b="1"/>
              <a:t/>
            </a:r>
            <a:br>
              <a:rPr lang="en-US" sz="4800" b="1"/>
            </a:br>
            <a:r>
              <a:rPr lang="en-US" sz="4800" b="1"/>
              <a:t>Wanita melakukan hubungan jenis dengan sesama </a:t>
            </a:r>
            <a:r>
              <a:rPr lang="en-US" sz="4800" b="1" smtClean="0"/>
              <a:t>wanita, </a:t>
            </a:r>
            <a:r>
              <a:rPr lang="en-US" altLang="ko-KR" sz="4800" b="1" smtClean="0"/>
              <a:t>Lelaki </a:t>
            </a:r>
            <a:r>
              <a:rPr lang="en-US" altLang="ko-KR" sz="4800" b="1"/>
              <a:t>melakukan hubungan jenis dengan sesama </a:t>
            </a:r>
            <a:r>
              <a:rPr lang="en-US" altLang="ko-KR" sz="4800" b="1" smtClean="0"/>
              <a:t>lelaki (1:26-27).</a:t>
            </a:r>
            <a:r>
              <a:rPr lang="en-US" sz="5333" b="1"/>
              <a:t/>
            </a:r>
            <a:br>
              <a:rPr lang="en-US" sz="5333" b="1"/>
            </a:br>
            <a:r>
              <a:rPr lang="en-US" sz="4800" b="1" smtClean="0"/>
              <a:t>Percabulan</a:t>
            </a:r>
            <a:r>
              <a:rPr lang="en-US" altLang="ko-KR" sz="4800" b="1" smtClean="0"/>
              <a:t>, </a:t>
            </a:r>
            <a:r>
              <a:rPr lang="es-ES" altLang="ko-KR" sz="4800" b="1" smtClean="0"/>
              <a:t>pelacuran (menyembah berhala), hawa nafsu</a:t>
            </a:r>
            <a:r>
              <a:rPr lang="es-ES" altLang="ko-KR" sz="4800" b="1"/>
              <a:t>, dan </a:t>
            </a:r>
            <a:r>
              <a:rPr lang="es-ES" altLang="ko-KR" sz="4800" b="1" smtClean="0"/>
              <a:t>kecemaran </a:t>
            </a:r>
            <a:r>
              <a:rPr lang="en-US" altLang="ko-KR" sz="4800" b="1" smtClean="0"/>
              <a:t>(Rom</a:t>
            </a:r>
            <a:r>
              <a:rPr lang="ko-KR" altLang="en-US" sz="4800" b="1" smtClean="0"/>
              <a:t> </a:t>
            </a:r>
            <a:r>
              <a:rPr lang="en-US" altLang="ko-KR" sz="4800" b="1"/>
              <a:t>13:13; </a:t>
            </a:r>
            <a:r>
              <a:rPr lang="en-US" altLang="ko-KR" sz="4800" b="1" smtClean="0"/>
              <a:t>1 Kor</a:t>
            </a:r>
            <a:r>
              <a:rPr lang="ko-KR" altLang="en-US" sz="4800" b="1" smtClean="0"/>
              <a:t> </a:t>
            </a:r>
            <a:r>
              <a:rPr lang="en-US" altLang="ko-KR" sz="4800" b="1"/>
              <a:t>7:16∼18; </a:t>
            </a:r>
            <a:r>
              <a:rPr lang="en-US" altLang="ko-KR" sz="4800" b="1" smtClean="0"/>
              <a:t>2 Kor</a:t>
            </a:r>
            <a:r>
              <a:rPr lang="ko-KR" altLang="en-US" sz="4800" b="1" smtClean="0"/>
              <a:t> </a:t>
            </a:r>
            <a:r>
              <a:rPr lang="en-US" altLang="ko-KR" sz="4800" b="1"/>
              <a:t>12:21; </a:t>
            </a:r>
            <a:r>
              <a:rPr lang="en-US" altLang="ko-KR" sz="4800" b="1" smtClean="0"/>
              <a:t>Gal</a:t>
            </a:r>
            <a:r>
              <a:rPr lang="ko-KR" altLang="en-US" sz="4800" b="1" smtClean="0"/>
              <a:t> </a:t>
            </a:r>
            <a:r>
              <a:rPr lang="en-US" altLang="ko-KR" sz="4800" b="1"/>
              <a:t>5:19).</a:t>
            </a:r>
            <a:r>
              <a:rPr lang="en-US" altLang="ko-KR" sz="4800" b="1">
                <a:solidFill>
                  <a:srgbClr val="FFC000"/>
                </a:solidFill>
              </a:rPr>
              <a:t/>
            </a:r>
            <a:br>
              <a:rPr lang="en-US" altLang="ko-KR" sz="4800" b="1">
                <a:solidFill>
                  <a:srgbClr val="FFC000"/>
                </a:solidFill>
              </a:rPr>
            </a:br>
            <a:endParaRPr lang="en-US" sz="5333" b="1">
              <a:solidFill>
                <a:schemeClr val="bg1"/>
              </a:solidFill>
            </a:endParaRPr>
          </a:p>
        </p:txBody>
      </p:sp>
    </p:spTree>
    <p:extLst>
      <p:ext uri="{BB962C8B-B14F-4D97-AF65-F5344CB8AC3E}">
        <p14:creationId xmlns:p14="http://schemas.microsoft.com/office/powerpoint/2010/main" val="10452404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err="1">
                <a:solidFill>
                  <a:schemeClr val="bg1"/>
                </a:solidFill>
              </a:rPr>
              <a:t>Rasul</a:t>
            </a:r>
            <a:r>
              <a:rPr lang="en-US" altLang="ko-KR" sz="5333" b="1">
                <a:solidFill>
                  <a:schemeClr val="bg1"/>
                </a:solidFill>
              </a:rPr>
              <a:t> Paulus </a:t>
            </a:r>
            <a:r>
              <a:rPr lang="en-US" altLang="ko-KR" sz="5333" b="1" err="1">
                <a:solidFill>
                  <a:schemeClr val="bg1"/>
                </a:solidFill>
              </a:rPr>
              <a:t>ingin</a:t>
            </a:r>
            <a:r>
              <a:rPr lang="en-US" altLang="ko-KR" sz="5333" b="1">
                <a:solidFill>
                  <a:schemeClr val="bg1"/>
                </a:solidFill>
              </a:rPr>
              <a:t> </a:t>
            </a:r>
            <a:r>
              <a:rPr lang="en-US" altLang="ko-KR" sz="5333" b="1" err="1">
                <a:solidFill>
                  <a:schemeClr val="bg1"/>
                </a:solidFill>
              </a:rPr>
              <a:t>menyelesaikan</a:t>
            </a:r>
            <a:r>
              <a:rPr lang="en-US" altLang="ko-KR" sz="5333" b="1">
                <a:solidFill>
                  <a:schemeClr val="bg1"/>
                </a:solidFill>
              </a:rPr>
              <a:t> masalah hubungan antara orang </a:t>
            </a:r>
            <a:r>
              <a:rPr lang="en-US" altLang="ko-KR" sz="5333" b="1" err="1">
                <a:solidFill>
                  <a:schemeClr val="bg1"/>
                </a:solidFill>
              </a:rPr>
              <a:t>Yahudi</a:t>
            </a:r>
            <a:r>
              <a:rPr lang="en-US" altLang="ko-KR" sz="5333" b="1">
                <a:solidFill>
                  <a:schemeClr val="bg1"/>
                </a:solidFill>
              </a:rPr>
              <a:t> dan orang bukan </a:t>
            </a:r>
            <a:r>
              <a:rPr lang="en-US" altLang="ko-KR" sz="5333" b="1" err="1">
                <a:solidFill>
                  <a:schemeClr val="bg1"/>
                </a:solidFill>
              </a:rPr>
              <a:t>Yahudi</a:t>
            </a:r>
            <a:r>
              <a:rPr lang="en-US" altLang="ko-KR" sz="5333" b="1">
                <a:solidFill>
                  <a:schemeClr val="bg1"/>
                </a:solidFill>
              </a:rPr>
              <a:t> dan </a:t>
            </a:r>
            <a:r>
              <a:rPr lang="en-US" altLang="ko-KR" sz="5333" b="1" err="1">
                <a:solidFill>
                  <a:schemeClr val="bg1"/>
                </a:solidFill>
              </a:rPr>
              <a:t>latar</a:t>
            </a:r>
            <a:r>
              <a:rPr lang="en-US" altLang="ko-KR" sz="5333" b="1">
                <a:solidFill>
                  <a:schemeClr val="bg1"/>
                </a:solidFill>
              </a:rPr>
              <a:t> </a:t>
            </a:r>
            <a:r>
              <a:rPr lang="en-US" altLang="ko-KR" sz="5333" b="1" err="1">
                <a:solidFill>
                  <a:schemeClr val="bg1"/>
                </a:solidFill>
              </a:rPr>
              <a:t>belakang</a:t>
            </a:r>
            <a:r>
              <a:rPr lang="en-US" altLang="ko-KR" sz="5333" b="1">
                <a:solidFill>
                  <a:schemeClr val="bg1"/>
                </a:solidFill>
              </a:rPr>
              <a:t> </a:t>
            </a:r>
            <a:r>
              <a:rPr lang="en-US" altLang="ko-KR" sz="5333" b="1" err="1">
                <a:solidFill>
                  <a:schemeClr val="bg1"/>
                </a:solidFill>
              </a:rPr>
              <a:t>teologinya</a:t>
            </a:r>
            <a:r>
              <a:rPr lang="en-US" altLang="ko-KR" sz="5333" b="1">
                <a:solidFill>
                  <a:schemeClr val="bg1"/>
                </a:solidFill>
              </a:rPr>
              <a:t>, dan persoalan tentang </a:t>
            </a:r>
            <a:r>
              <a:rPr lang="en-US" altLang="ko-KR" sz="5333" b="1" err="1">
                <a:solidFill>
                  <a:schemeClr val="bg1"/>
                </a:solidFill>
              </a:rPr>
              <a:t>kesinambungan</a:t>
            </a:r>
            <a:r>
              <a:rPr lang="en-US" altLang="ko-KR" sz="5333" b="1">
                <a:solidFill>
                  <a:schemeClr val="bg1"/>
                </a:solidFill>
              </a:rPr>
              <a:t> dan </a:t>
            </a:r>
            <a:r>
              <a:rPr lang="en-US" altLang="ko-KR" sz="5333" b="1" err="1">
                <a:solidFill>
                  <a:schemeClr val="bg1"/>
                </a:solidFill>
              </a:rPr>
              <a:t>ketidaksinambungan</a:t>
            </a:r>
            <a:r>
              <a:rPr lang="en-US" altLang="ko-KR" sz="5333" b="1">
                <a:solidFill>
                  <a:schemeClr val="bg1"/>
                </a:solidFill>
              </a:rPr>
              <a:t> dalam </a:t>
            </a:r>
            <a:r>
              <a:rPr lang="en-US" altLang="ko-KR" sz="5333" b="1" err="1">
                <a:solidFill>
                  <a:schemeClr val="bg1"/>
                </a:solidFill>
              </a:rPr>
              <a:t>rancangan</a:t>
            </a:r>
            <a:r>
              <a:rPr lang="en-US" altLang="ko-KR" sz="5333" b="1">
                <a:solidFill>
                  <a:schemeClr val="bg1"/>
                </a:solidFill>
              </a:rPr>
              <a:t> keselamatan Tuhan.</a:t>
            </a:r>
            <a:endParaRPr lang="en-US" sz="5333" b="1">
              <a:solidFill>
                <a:schemeClr val="bg1"/>
              </a:solidFill>
            </a:endParaRPr>
          </a:p>
        </p:txBody>
      </p:sp>
    </p:spTree>
    <p:extLst>
      <p:ext uri="{BB962C8B-B14F-4D97-AF65-F5344CB8AC3E}">
        <p14:creationId xmlns:p14="http://schemas.microsoft.com/office/powerpoint/2010/main" val="38766568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4488" t="31270" r="40605" b="38889"/>
          <a:stretch/>
        </p:blipFill>
        <p:spPr>
          <a:xfrm>
            <a:off x="175097" y="1614788"/>
            <a:ext cx="11863924" cy="3627028"/>
          </a:xfrm>
          <a:prstGeom prst="rect">
            <a:avLst/>
          </a:prstGeom>
        </p:spPr>
      </p:pic>
      <p:sp>
        <p:nvSpPr>
          <p:cNvPr id="5" name="직사각형 4"/>
          <p:cNvSpPr/>
          <p:nvPr/>
        </p:nvSpPr>
        <p:spPr>
          <a:xfrm>
            <a:off x="1123067" y="189848"/>
            <a:ext cx="10857781"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4800" b="1" i="0" u="none" strike="noStrike" kern="1200" cap="none" spc="0" normalizeH="0" baseline="0" noProof="0" err="1" smtClean="0">
                <a:ln>
                  <a:noFill/>
                </a:ln>
                <a:solidFill>
                  <a:srgbClr val="FFFF00"/>
                </a:solidFill>
                <a:effectLst/>
                <a:uLnTx/>
                <a:uFillTx/>
                <a:latin typeface="Calibri"/>
                <a:ea typeface="맑은 고딕" panose="020B0503020000020004" pitchFamily="34" charset="-127"/>
                <a:cs typeface="+mn-cs"/>
              </a:rPr>
              <a:t>Kesinambungan</a:t>
            </a:r>
            <a:r>
              <a:rPr kumimoji="0" lang="en-US" altLang="ko-KR" sz="4800" b="1" i="0" u="none" strike="noStrike" kern="1200" cap="none" spc="0" normalizeH="0" baseline="0" noProof="0" smtClean="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dan </a:t>
            </a:r>
            <a:r>
              <a:rPr kumimoji="0" lang="en-US" altLang="ko-KR" sz="4800" b="1" i="0" u="none" strike="noStrike" kern="1200" cap="none" spc="0" normalizeH="0" baseline="0" noProof="0" smtClean="0">
                <a:ln>
                  <a:noFill/>
                </a:ln>
                <a:solidFill>
                  <a:srgbClr val="FFFF00"/>
                </a:solidFill>
                <a:effectLst/>
                <a:uLnTx/>
                <a:uFillTx/>
                <a:latin typeface="Calibri"/>
                <a:ea typeface="맑은 고딕" panose="020B0503020000020004" pitchFamily="34" charset="-127"/>
                <a:cs typeface="+mn-cs"/>
              </a:rPr>
              <a:t>Ketidaksinambungan</a:t>
            </a:r>
            <a:endParaRPr kumimoji="0" lang="en-US" sz="4800" b="0" i="0" u="none" strike="noStrike" kern="1200" cap="none" spc="0" normalizeH="0" baseline="0" noProof="0">
              <a:ln>
                <a:noFill/>
              </a:ln>
              <a:solidFill>
                <a:srgbClr val="FFFF00"/>
              </a:solidFill>
              <a:effectLst/>
              <a:uLnTx/>
              <a:uFillTx/>
              <a:latin typeface="Calibri"/>
              <a:ea typeface="+mn-ea"/>
              <a:cs typeface="+mn-cs"/>
            </a:endParaRPr>
          </a:p>
        </p:txBody>
      </p:sp>
      <p:sp>
        <p:nvSpPr>
          <p:cNvPr id="6" name="직사각형 5"/>
          <p:cNvSpPr/>
          <p:nvPr/>
        </p:nvSpPr>
        <p:spPr>
          <a:xfrm>
            <a:off x="8432977" y="5641209"/>
            <a:ext cx="3582584"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err="1">
                <a:ln>
                  <a:noFill/>
                </a:ln>
                <a:solidFill>
                  <a:srgbClr val="FF0000"/>
                </a:solidFill>
                <a:effectLst/>
                <a:uLnTx/>
                <a:uFillTx/>
                <a:latin typeface="Calibri"/>
                <a:ea typeface="맑은 고딕" panose="020B0503020000020004" pitchFamily="34" charset="-127"/>
                <a:cs typeface="+mn-cs"/>
              </a:rPr>
              <a:t>Kesinambungan</a:t>
            </a:r>
            <a:endParaRPr kumimoji="0" lang="en-US" sz="4000" b="0" i="0" u="none" strike="noStrike" kern="1200" cap="none" spc="0" normalizeH="0" baseline="0" noProof="0">
              <a:ln>
                <a:noFill/>
              </a:ln>
              <a:solidFill>
                <a:srgbClr val="FF0000"/>
              </a:solidFill>
              <a:effectLst/>
              <a:uLnTx/>
              <a:uFillTx/>
              <a:latin typeface="Calibri"/>
              <a:ea typeface="+mn-ea"/>
              <a:cs typeface="+mn-cs"/>
            </a:endParaRPr>
          </a:p>
        </p:txBody>
      </p:sp>
      <p:sp>
        <p:nvSpPr>
          <p:cNvPr id="7" name="직사각형 6"/>
          <p:cNvSpPr/>
          <p:nvPr/>
        </p:nvSpPr>
        <p:spPr>
          <a:xfrm>
            <a:off x="1535665" y="5641209"/>
            <a:ext cx="5541389"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4800" b="1" i="0" u="none" strike="noStrike" kern="1200" cap="none" spc="0" normalizeH="0" baseline="0" noProof="0" err="1" smtClean="0">
                <a:ln>
                  <a:noFill/>
                </a:ln>
                <a:solidFill>
                  <a:srgbClr val="00B0F0"/>
                </a:solidFill>
                <a:effectLst/>
                <a:uLnTx/>
                <a:uFillTx/>
                <a:latin typeface="Calibri"/>
                <a:ea typeface="맑은 고딕" panose="020B0503020000020004" pitchFamily="34" charset="-127"/>
                <a:cs typeface="+mn-cs"/>
              </a:rPr>
              <a:t>Ketidaksinambungan</a:t>
            </a:r>
            <a:endParaRPr kumimoji="0" lang="en-US" sz="4800" b="0" i="0" u="none" strike="noStrike" kern="1200" cap="none" spc="0" normalizeH="0" baseline="0" noProof="0">
              <a:ln>
                <a:noFill/>
              </a:ln>
              <a:solidFill>
                <a:srgbClr val="00B0F0"/>
              </a:solidFill>
              <a:effectLst/>
              <a:uLnTx/>
              <a:uFillTx/>
              <a:latin typeface="Calibri"/>
              <a:ea typeface="+mn-ea"/>
              <a:cs typeface="+mn-cs"/>
            </a:endParaRPr>
          </a:p>
        </p:txBody>
      </p:sp>
      <p:sp>
        <p:nvSpPr>
          <p:cNvPr id="10" name="타원 9"/>
          <p:cNvSpPr/>
          <p:nvPr/>
        </p:nvSpPr>
        <p:spPr>
          <a:xfrm>
            <a:off x="-345285" y="712352"/>
            <a:ext cx="4835551" cy="4928857"/>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타원 10"/>
          <p:cNvSpPr/>
          <p:nvPr/>
        </p:nvSpPr>
        <p:spPr>
          <a:xfrm>
            <a:off x="7806493" y="712352"/>
            <a:ext cx="4835551" cy="492885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8390298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smtClean="0">
                <a:solidFill>
                  <a:srgbClr val="FF0000"/>
                </a:solidFill>
              </a:rPr>
              <a:t>Ketidaksinambungan</a:t>
            </a:r>
            <a:r>
              <a:rPr lang="en-US" altLang="ko-KR" sz="4800" b="1" smtClean="0">
                <a:solidFill>
                  <a:srgbClr val="FF0000"/>
                </a:solidFill>
              </a:rPr>
              <a:t> Keselamatan - Luar</a:t>
            </a:r>
            <a:br>
              <a:rPr lang="en-US" altLang="ko-KR" sz="4800" b="1" smtClean="0">
                <a:solidFill>
                  <a:srgbClr val="FF0000"/>
                </a:solidFill>
              </a:rPr>
            </a:br>
            <a:r>
              <a:rPr lang="en-US" altLang="ko-KR" sz="4800" b="1" smtClean="0">
                <a:solidFill>
                  <a:schemeClr val="bg1"/>
                </a:solidFill>
              </a:rPr>
              <a:t>Keselamatan hanya dari </a:t>
            </a:r>
            <a:r>
              <a:rPr lang="en-US" altLang="ko-KR" sz="4800" b="1" err="1" smtClean="0">
                <a:solidFill>
                  <a:schemeClr val="bg1"/>
                </a:solidFill>
              </a:rPr>
              <a:t>luar</a:t>
            </a:r>
            <a:r>
              <a:rPr lang="en-US" altLang="ko-KR" sz="4800" b="1" smtClean="0">
                <a:solidFill>
                  <a:schemeClr val="bg1"/>
                </a:solidFill>
              </a:rPr>
              <a:t> iaitu </a:t>
            </a:r>
            <a:r>
              <a:rPr lang="en-US" altLang="ko-KR" sz="4800" b="1" err="1" smtClean="0">
                <a:solidFill>
                  <a:schemeClr val="bg1"/>
                </a:solidFill>
              </a:rPr>
              <a:t>Iman</a:t>
            </a:r>
            <a:r>
              <a:rPr lang="en-US" altLang="ko-KR" sz="4800" b="1" smtClean="0">
                <a:solidFill>
                  <a:schemeClr val="bg1"/>
                </a:solidFill>
              </a:rPr>
              <a:t> kepada Yesus Kristus.</a:t>
            </a:r>
            <a:br>
              <a:rPr lang="en-US" altLang="ko-KR" sz="4800" b="1" smtClean="0">
                <a:solidFill>
                  <a:schemeClr val="bg1"/>
                </a:solidFill>
              </a:rPr>
            </a:br>
            <a:r>
              <a:rPr lang="en-US" altLang="ko-KR" sz="4800" b="1" smtClean="0">
                <a:solidFill>
                  <a:schemeClr val="bg1"/>
                </a:solidFill>
              </a:rPr>
              <a:t/>
            </a:r>
            <a:br>
              <a:rPr lang="en-US" altLang="ko-KR" sz="4800" b="1" smtClean="0">
                <a:solidFill>
                  <a:schemeClr val="bg1"/>
                </a:solidFill>
              </a:rPr>
            </a:br>
            <a:r>
              <a:rPr lang="en-US" altLang="ko-KR" sz="4800" b="1" err="1" smtClean="0">
                <a:solidFill>
                  <a:srgbClr val="FFFF00"/>
                </a:solidFill>
              </a:rPr>
              <a:t>Kesinambungan</a:t>
            </a:r>
            <a:r>
              <a:rPr lang="en-US" altLang="ko-KR" sz="4800" b="1" smtClean="0">
                <a:solidFill>
                  <a:srgbClr val="FFFF00"/>
                </a:solidFill>
              </a:rPr>
              <a:t> Keselamatan - Mesias</a:t>
            </a:r>
            <a:br>
              <a:rPr lang="en-US" altLang="ko-KR" sz="4800" b="1" smtClean="0">
                <a:solidFill>
                  <a:srgbClr val="FFFF00"/>
                </a:solidFill>
              </a:rPr>
            </a:br>
            <a:r>
              <a:rPr lang="en-US" altLang="ko-KR" sz="4800" b="1" smtClean="0">
                <a:solidFill>
                  <a:schemeClr val="bg1"/>
                </a:solidFill>
              </a:rPr>
              <a:t>Keselamatan harus dinyatakan dalam Perjanjian Lama iaitu Mesias.</a:t>
            </a:r>
            <a:endParaRPr lang="en-US" sz="4800" b="1">
              <a:solidFill>
                <a:schemeClr val="bg1"/>
              </a:solidFill>
            </a:endParaRPr>
          </a:p>
        </p:txBody>
      </p:sp>
    </p:spTree>
    <p:extLst>
      <p:ext uri="{BB962C8B-B14F-4D97-AF65-F5344CB8AC3E}">
        <p14:creationId xmlns:p14="http://schemas.microsoft.com/office/powerpoint/2010/main" val="15629856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a:solidFill>
                  <a:schemeClr val="bg1"/>
                </a:solidFill>
              </a:rPr>
              <a:t>Dan dia juga </a:t>
            </a:r>
            <a:r>
              <a:rPr lang="en-US" altLang="ko-KR" sz="5333" b="1" err="1">
                <a:solidFill>
                  <a:schemeClr val="bg1"/>
                </a:solidFill>
              </a:rPr>
              <a:t>sebenarnya</a:t>
            </a:r>
            <a:r>
              <a:rPr lang="en-US" altLang="ko-KR" sz="5333" b="1">
                <a:solidFill>
                  <a:schemeClr val="bg1"/>
                </a:solidFill>
              </a:rPr>
              <a:t> </a:t>
            </a:r>
            <a:r>
              <a:rPr lang="en-US" altLang="ko-KR" sz="5333" b="1" err="1">
                <a:solidFill>
                  <a:schemeClr val="bg1"/>
                </a:solidFill>
              </a:rPr>
              <a:t>berminat</a:t>
            </a:r>
            <a:r>
              <a:rPr lang="en-US" altLang="ko-KR" sz="5333" b="1">
                <a:solidFill>
                  <a:schemeClr val="bg1"/>
                </a:solidFill>
              </a:rPr>
              <a:t> bahawa </a:t>
            </a:r>
            <a:r>
              <a:rPr lang="en-US" altLang="ko-KR" sz="5333" b="1" err="1">
                <a:solidFill>
                  <a:schemeClr val="bg1"/>
                </a:solidFill>
              </a:rPr>
              <a:t>komuniti</a:t>
            </a:r>
            <a:r>
              <a:rPr lang="en-US" altLang="ko-KR" sz="5333" b="1">
                <a:solidFill>
                  <a:schemeClr val="bg1"/>
                </a:solidFill>
              </a:rPr>
              <a:t> Kristian di Roma antara orang </a:t>
            </a:r>
            <a:r>
              <a:rPr lang="en-US" altLang="ko-KR" sz="5333" b="1" err="1">
                <a:solidFill>
                  <a:schemeClr val="bg1"/>
                </a:solidFill>
              </a:rPr>
              <a:t>Yahudi</a:t>
            </a:r>
            <a:r>
              <a:rPr lang="en-US" altLang="ko-KR" sz="5333" b="1">
                <a:solidFill>
                  <a:schemeClr val="bg1"/>
                </a:solidFill>
              </a:rPr>
              <a:t> dan orang Bukan </a:t>
            </a:r>
            <a:r>
              <a:rPr lang="en-US" altLang="ko-KR" sz="5333" b="1" err="1">
                <a:solidFill>
                  <a:schemeClr val="bg1"/>
                </a:solidFill>
              </a:rPr>
              <a:t>Yahudi</a:t>
            </a:r>
            <a:r>
              <a:rPr lang="en-US" altLang="ko-KR" sz="5333" b="1">
                <a:solidFill>
                  <a:schemeClr val="bg1"/>
                </a:solidFill>
              </a:rPr>
              <a:t> </a:t>
            </a:r>
            <a:r>
              <a:rPr lang="en-US" altLang="ko-KR" sz="5333" b="1" err="1">
                <a:solidFill>
                  <a:schemeClr val="bg1"/>
                </a:solidFill>
              </a:rPr>
              <a:t>disatukan</a:t>
            </a:r>
            <a:r>
              <a:rPr lang="en-US" altLang="ko-KR" sz="5333" b="1">
                <a:solidFill>
                  <a:schemeClr val="bg1"/>
                </a:solidFill>
              </a:rPr>
              <a:t>.</a:t>
            </a:r>
            <a:br>
              <a:rPr lang="en-US" altLang="ko-KR" sz="5333" b="1">
                <a:solidFill>
                  <a:schemeClr val="bg1"/>
                </a:solidFill>
              </a:rPr>
            </a:br>
            <a:r>
              <a:rPr lang="en-US" altLang="ko-KR" sz="5333" b="1" err="1">
                <a:solidFill>
                  <a:srgbClr val="FF0000"/>
                </a:solidFill>
              </a:rPr>
              <a:t>Günther</a:t>
            </a:r>
            <a:r>
              <a:rPr lang="en-US" altLang="ko-KR" sz="5333" b="1">
                <a:solidFill>
                  <a:srgbClr val="FF0000"/>
                </a:solidFill>
              </a:rPr>
              <a:t> </a:t>
            </a:r>
            <a:r>
              <a:rPr lang="en-US" altLang="ko-KR" sz="5333" b="1" err="1">
                <a:solidFill>
                  <a:srgbClr val="FF0000"/>
                </a:solidFill>
              </a:rPr>
              <a:t>Bornkamm</a:t>
            </a:r>
            <a:r>
              <a:rPr lang="en-US" altLang="ko-KR" sz="5333" b="1">
                <a:solidFill>
                  <a:srgbClr val="FF0000"/>
                </a:solidFill>
              </a:rPr>
              <a:t> (1905-1990 </a:t>
            </a:r>
            <a:r>
              <a:rPr lang="en-US" altLang="ko-KR" sz="5333" b="1" err="1">
                <a:solidFill>
                  <a:srgbClr val="FF0000"/>
                </a:solidFill>
              </a:rPr>
              <a:t>Teolog</a:t>
            </a:r>
            <a:r>
              <a:rPr lang="en-US" altLang="ko-KR" sz="5333" b="1">
                <a:solidFill>
                  <a:srgbClr val="FF0000"/>
                </a:solidFill>
              </a:rPr>
              <a:t> German)</a:t>
            </a:r>
            <a:r>
              <a:rPr lang="en-US" altLang="ko-KR" sz="5333" b="1">
                <a:solidFill>
                  <a:schemeClr val="bg1"/>
                </a:solidFill>
              </a:rPr>
              <a:t> </a:t>
            </a:r>
            <a:r>
              <a:rPr lang="en-US" altLang="ko-KR" sz="5333" b="1" err="1">
                <a:solidFill>
                  <a:schemeClr val="bg1"/>
                </a:solidFill>
              </a:rPr>
              <a:t>mengatakan</a:t>
            </a:r>
            <a:r>
              <a:rPr lang="en-US" altLang="ko-KR" sz="5333" b="1">
                <a:solidFill>
                  <a:schemeClr val="bg1"/>
                </a:solidFill>
              </a:rPr>
              <a:t> bahawa “Surat Roma itu adalah sebagai Surat </a:t>
            </a:r>
            <a:r>
              <a:rPr lang="en-US" altLang="ko-KR" sz="5333" b="1" err="1">
                <a:solidFill>
                  <a:schemeClr val="bg1"/>
                </a:solidFill>
              </a:rPr>
              <a:t>Wasiat</a:t>
            </a:r>
            <a:r>
              <a:rPr lang="en-US" altLang="ko-KR" sz="5333" b="1">
                <a:solidFill>
                  <a:schemeClr val="bg1"/>
                </a:solidFill>
              </a:rPr>
              <a:t> dan </a:t>
            </a:r>
            <a:r>
              <a:rPr lang="en-US" altLang="ko-KR" sz="5333" b="1" err="1">
                <a:solidFill>
                  <a:schemeClr val="bg1"/>
                </a:solidFill>
              </a:rPr>
              <a:t>Kesaksian</a:t>
            </a:r>
            <a:r>
              <a:rPr lang="en-US" altLang="ko-KR" sz="5333" b="1">
                <a:solidFill>
                  <a:schemeClr val="bg1"/>
                </a:solidFill>
              </a:rPr>
              <a:t> </a:t>
            </a:r>
            <a:r>
              <a:rPr lang="en-US" altLang="ko-KR" sz="5333" b="1" err="1">
                <a:solidFill>
                  <a:schemeClr val="bg1"/>
                </a:solidFill>
              </a:rPr>
              <a:t>Terakhir</a:t>
            </a:r>
            <a:r>
              <a:rPr lang="en-US" altLang="ko-KR" sz="5333" b="1">
                <a:solidFill>
                  <a:schemeClr val="bg1"/>
                </a:solidFill>
              </a:rPr>
              <a:t> Paulus.”</a:t>
            </a:r>
            <a:endParaRPr lang="en-US" sz="5333" b="1">
              <a:solidFill>
                <a:schemeClr val="bg1"/>
              </a:solidFill>
            </a:endParaRPr>
          </a:p>
        </p:txBody>
      </p:sp>
    </p:spTree>
    <p:extLst>
      <p:ext uri="{BB962C8B-B14F-4D97-AF65-F5344CB8AC3E}">
        <p14:creationId xmlns:p14="http://schemas.microsoft.com/office/powerpoint/2010/main" val="392572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altLang="ko-KR" sz="5333" b="1" smtClean="0">
                <a:solidFill>
                  <a:schemeClr val="bg1"/>
                </a:solidFill>
              </a:rPr>
              <a:t>Paulus mencuba </a:t>
            </a:r>
            <a:r>
              <a:rPr lang="sv-SE" altLang="ko-KR" sz="5333" b="1">
                <a:solidFill>
                  <a:schemeClr val="bg1"/>
                </a:solidFill>
              </a:rPr>
              <a:t>mengunjungi orang-orang </a:t>
            </a:r>
            <a:r>
              <a:rPr lang="sv-SE" altLang="ko-KR" sz="5333" b="1" smtClean="0">
                <a:solidFill>
                  <a:schemeClr val="bg1"/>
                </a:solidFill>
              </a:rPr>
              <a:t>Kristiann </a:t>
            </a:r>
            <a:r>
              <a:rPr lang="sv-SE" altLang="ko-KR" sz="5333" b="1">
                <a:solidFill>
                  <a:schemeClr val="bg1"/>
                </a:solidFill>
              </a:rPr>
              <a:t>di </a:t>
            </a:r>
            <a:r>
              <a:rPr lang="sv-SE" altLang="ko-KR" sz="5333" b="1" smtClean="0">
                <a:solidFill>
                  <a:schemeClr val="bg1"/>
                </a:solidFill>
              </a:rPr>
              <a:t>Roma banyak kali, kunjungan itu tidak terjadi.</a:t>
            </a:r>
            <a:br>
              <a:rPr lang="sv-SE" altLang="ko-KR" sz="5333" b="1" smtClean="0">
                <a:solidFill>
                  <a:schemeClr val="bg1"/>
                </a:solidFill>
              </a:rPr>
            </a:br>
            <a:r>
              <a:rPr lang="sv-SE" altLang="ko-KR" sz="5333" b="1" smtClean="0">
                <a:solidFill>
                  <a:schemeClr val="bg1"/>
                </a:solidFill>
              </a:rPr>
              <a:t>Dia meminta jemaah di Roma mempersiapkan kunjuangn tersebut.</a:t>
            </a:r>
            <a:br>
              <a:rPr lang="sv-SE" altLang="ko-KR" sz="5333" b="1" smtClean="0">
                <a:solidFill>
                  <a:schemeClr val="bg1"/>
                </a:solidFill>
              </a:rPr>
            </a:br>
            <a:r>
              <a:rPr lang="sv-SE" altLang="ko-KR" sz="5333" b="1" smtClean="0">
                <a:solidFill>
                  <a:schemeClr val="bg1"/>
                </a:solidFill>
              </a:rPr>
              <a:t>Surat Roma ditulis di Korintus pada </a:t>
            </a:r>
            <a:r>
              <a:rPr lang="fi-FI" altLang="ko-KR" sz="5333" b="1" smtClean="0">
                <a:solidFill>
                  <a:schemeClr val="bg1"/>
                </a:solidFill>
              </a:rPr>
              <a:t>masa susulan dalam Perjalanan </a:t>
            </a:r>
            <a:r>
              <a:rPr lang="fi-FI" altLang="ko-KR" sz="5333" b="1">
                <a:solidFill>
                  <a:schemeClr val="bg1"/>
                </a:solidFill>
              </a:rPr>
              <a:t>Pelayanan </a:t>
            </a:r>
            <a:r>
              <a:rPr lang="fi-FI" altLang="ko-KR" sz="5333" b="1" smtClean="0">
                <a:solidFill>
                  <a:schemeClr val="bg1"/>
                </a:solidFill>
              </a:rPr>
              <a:t>Misi yang ketiga.</a:t>
            </a:r>
            <a:r>
              <a:rPr lang="sv-SE" altLang="ko-KR" sz="5333" b="1" smtClean="0">
                <a:solidFill>
                  <a:schemeClr val="bg1"/>
                </a:solidFill>
              </a:rPr>
              <a:t/>
            </a:r>
            <a:br>
              <a:rPr lang="sv-SE" altLang="ko-KR" sz="5333" b="1" smtClean="0">
                <a:solidFill>
                  <a:schemeClr val="bg1"/>
                </a:solidFill>
              </a:rPr>
            </a:br>
            <a:endParaRPr lang="en-US" sz="5333" b="1">
              <a:solidFill>
                <a:schemeClr val="bg1"/>
              </a:solidFill>
            </a:endParaRPr>
          </a:p>
        </p:txBody>
      </p:sp>
    </p:spTree>
    <p:extLst>
      <p:ext uri="{BB962C8B-B14F-4D97-AF65-F5344CB8AC3E}">
        <p14:creationId xmlns:p14="http://schemas.microsoft.com/office/powerpoint/2010/main" val="22694856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altLang="ko-KR" sz="4800" b="1" smtClean="0">
                <a:solidFill>
                  <a:schemeClr val="bg1"/>
                </a:solidFill>
              </a:rPr>
              <a:t>Dia sedang mengumpul dana di </a:t>
            </a:r>
            <a:r>
              <a:rPr lang="sv-SE" altLang="ko-KR" sz="4800" b="1">
                <a:solidFill>
                  <a:schemeClr val="bg1"/>
                </a:solidFill>
              </a:rPr>
              <a:t>kawasan Makedonia dan </a:t>
            </a:r>
            <a:r>
              <a:rPr lang="sv-SE" altLang="ko-KR" sz="4800" b="1" smtClean="0">
                <a:solidFill>
                  <a:schemeClr val="bg1"/>
                </a:solidFill>
              </a:rPr>
              <a:t>Akhaya untuk jemaah miskin di Yerusalem sebab kelaparan besar (Roma 15:26).</a:t>
            </a:r>
            <a:r>
              <a:rPr lang="sv-SE" altLang="ko-KR" sz="4800" b="1">
                <a:solidFill>
                  <a:schemeClr val="bg1"/>
                </a:solidFill>
              </a:rPr>
              <a:t/>
            </a:r>
            <a:br>
              <a:rPr lang="sv-SE" altLang="ko-KR" sz="4800" b="1">
                <a:solidFill>
                  <a:schemeClr val="bg1"/>
                </a:solidFill>
              </a:rPr>
            </a:br>
            <a:r>
              <a:rPr lang="sv-SE" altLang="ko-KR" sz="4800" b="1">
                <a:solidFill>
                  <a:schemeClr val="bg1"/>
                </a:solidFill>
              </a:rPr>
              <a:t>Herodes dengan kejam menindas </a:t>
            </a:r>
            <a:r>
              <a:rPr lang="sv-SE" altLang="ko-KR" sz="4800" b="1" smtClean="0">
                <a:solidFill>
                  <a:schemeClr val="bg1"/>
                </a:solidFill>
              </a:rPr>
              <a:t>jemaat di Yerusalem </a:t>
            </a:r>
            <a:r>
              <a:rPr lang="sv-SE" altLang="ko-KR" sz="4800" b="1">
                <a:solidFill>
                  <a:schemeClr val="bg1"/>
                </a:solidFill>
              </a:rPr>
              <a:t>itu, dan dipertengahan </a:t>
            </a:r>
            <a:r>
              <a:rPr lang="sv-SE" altLang="ko-KR" sz="4800" b="1" smtClean="0">
                <a:solidFill>
                  <a:schemeClr val="bg1"/>
                </a:solidFill>
              </a:rPr>
              <a:t>40-an T.M., kelaparan </a:t>
            </a:r>
            <a:r>
              <a:rPr lang="sv-SE" altLang="ko-KR" sz="4800" b="1">
                <a:solidFill>
                  <a:schemeClr val="bg1"/>
                </a:solidFill>
              </a:rPr>
              <a:t>melanda Yudea</a:t>
            </a:r>
            <a:r>
              <a:rPr lang="sv-SE" altLang="ko-KR" sz="4800" b="1" smtClean="0">
                <a:solidFill>
                  <a:schemeClr val="bg1"/>
                </a:solidFill>
              </a:rPr>
              <a:t>.</a:t>
            </a:r>
            <a:br>
              <a:rPr lang="sv-SE" altLang="ko-KR" sz="4800" b="1" smtClean="0">
                <a:solidFill>
                  <a:schemeClr val="bg1"/>
                </a:solidFill>
              </a:rPr>
            </a:br>
            <a:r>
              <a:rPr lang="sv-SE" altLang="ko-KR" sz="4800" b="1" smtClean="0">
                <a:solidFill>
                  <a:schemeClr val="bg1"/>
                </a:solidFill>
              </a:rPr>
              <a:t>K</a:t>
            </a:r>
            <a:r>
              <a:rPr lang="fi-FI" altLang="ko-KR" sz="4800" b="1" smtClean="0">
                <a:solidFill>
                  <a:schemeClr val="bg1"/>
                </a:solidFill>
              </a:rPr>
              <a:t>eadaannya </a:t>
            </a:r>
            <a:r>
              <a:rPr lang="fi-FI" altLang="ko-KR" sz="4800" b="1">
                <a:solidFill>
                  <a:schemeClr val="bg1"/>
                </a:solidFill>
              </a:rPr>
              <a:t>masih </a:t>
            </a:r>
            <a:r>
              <a:rPr lang="fi-FI" altLang="ko-KR" sz="4800" b="1" smtClean="0">
                <a:solidFill>
                  <a:schemeClr val="bg1"/>
                </a:solidFill>
              </a:rPr>
              <a:t>parah dalam 49 T.M.</a:t>
            </a:r>
            <a:endParaRPr lang="en-US" sz="4800" b="1">
              <a:solidFill>
                <a:schemeClr val="bg1"/>
              </a:solidFill>
            </a:endParaRPr>
          </a:p>
        </p:txBody>
      </p:sp>
    </p:spTree>
    <p:extLst>
      <p:ext uri="{BB962C8B-B14F-4D97-AF65-F5344CB8AC3E}">
        <p14:creationId xmlns:p14="http://schemas.microsoft.com/office/powerpoint/2010/main" val="536801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2720" y="164638"/>
            <a:ext cx="11779931" cy="6528724"/>
          </a:xfrm>
        </p:spPr>
        <p:txBody>
          <a:bodyPr anchor="t"/>
          <a:lstStyle/>
          <a:p>
            <a:pPr algn="l"/>
            <a:r>
              <a:rPr lang="en-US" sz="4000" b="1"/>
              <a:t>Kelaparan </a:t>
            </a:r>
            <a:r>
              <a:rPr lang="en-US" sz="4000" b="1" smtClean="0"/>
              <a:t>mengakibati </a:t>
            </a:r>
            <a:r>
              <a:rPr lang="en-US" sz="4000" b="1"/>
              <a:t>Kekurangan gizi.</a:t>
            </a:r>
            <a:br>
              <a:rPr lang="en-US" sz="4000" b="1"/>
            </a:br>
            <a:r>
              <a:rPr lang="en-US" sz="4000" b="1"/>
              <a:t>Kekurangan gizi menyebabkan imun (Daya Tahan Tubuh) tidak tersedia</a:t>
            </a:r>
            <a:br>
              <a:rPr lang="en-US" sz="4000" b="1"/>
            </a:br>
            <a:r>
              <a:rPr lang="en-US" sz="4000" b="1" smtClean="0"/>
              <a:t>Imun mendatangkan wabah </a:t>
            </a:r>
            <a:r>
              <a:rPr lang="en-US" sz="4000" b="1"/>
              <a:t>beragam penyakit dapat lebih mudah menyerang </a:t>
            </a:r>
            <a:r>
              <a:rPr lang="en-US" sz="4000" b="1" smtClean="0"/>
              <a:t>orang.</a:t>
            </a:r>
            <a:r>
              <a:rPr lang="en-US" sz="4000" b="1"/>
              <a:t/>
            </a:r>
            <a:br>
              <a:rPr lang="en-US" sz="4000" b="1"/>
            </a:br>
            <a:r>
              <a:rPr lang="en-US" sz="4000" b="1" smtClean="0"/>
              <a:t>Wabah </a:t>
            </a:r>
            <a:r>
              <a:rPr lang="en-US" sz="4000" b="1"/>
              <a:t>beragam penyakit membunuh orang (Kematian).</a:t>
            </a:r>
            <a:br>
              <a:rPr lang="en-US" sz="4000" b="1"/>
            </a:br>
            <a:r>
              <a:rPr lang="en-US" sz="3600" b="1">
                <a:solidFill>
                  <a:srgbClr val="FFFF00"/>
                </a:solidFill>
              </a:rPr>
              <a:t>Oxfam menyebut ada 10 titik kelaparan terparah di dunia yaitu Yaman, Kongo, Afghanistan, Venezuela, Afrika Barat, Ethiopia, Sudan, Sudan Selatan, Suriah, dan </a:t>
            </a:r>
            <a:r>
              <a:rPr lang="en-US" sz="3600" b="1" smtClean="0">
                <a:solidFill>
                  <a:srgbClr val="FFFF00"/>
                </a:solidFill>
              </a:rPr>
              <a:t>Haiti pada tahun 2020.</a:t>
            </a:r>
            <a:endParaRPr lang="en-US" sz="3600" b="1">
              <a:solidFill>
                <a:srgbClr val="FFFF00"/>
              </a:solidFill>
            </a:endParaRPr>
          </a:p>
        </p:txBody>
      </p:sp>
    </p:spTree>
    <p:extLst>
      <p:ext uri="{BB962C8B-B14F-4D97-AF65-F5344CB8AC3E}">
        <p14:creationId xmlns:p14="http://schemas.microsoft.com/office/powerpoint/2010/main" val="7662846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2400" y="164638"/>
            <a:ext cx="11800251" cy="6528724"/>
          </a:xfrm>
        </p:spPr>
        <p:txBody>
          <a:bodyPr anchor="t"/>
          <a:lstStyle/>
          <a:p>
            <a:pPr algn="l"/>
            <a:r>
              <a:rPr lang="en-US" sz="4800" b="1">
                <a:solidFill>
                  <a:schemeClr val="bg1"/>
                </a:solidFill>
              </a:rPr>
              <a:t>Di dalam KPR 15, </a:t>
            </a:r>
            <a:r>
              <a:rPr lang="en-US" sz="4800" b="1" err="1">
                <a:solidFill>
                  <a:schemeClr val="bg1"/>
                </a:solidFill>
              </a:rPr>
              <a:t>Rasul</a:t>
            </a:r>
            <a:r>
              <a:rPr lang="en-US" sz="4800" b="1">
                <a:solidFill>
                  <a:schemeClr val="bg1"/>
                </a:solidFill>
              </a:rPr>
              <a:t> Paulus </a:t>
            </a:r>
            <a:r>
              <a:rPr lang="en-US" sz="4800" b="1" err="1">
                <a:solidFill>
                  <a:schemeClr val="bg1"/>
                </a:solidFill>
              </a:rPr>
              <a:t>menemui</a:t>
            </a:r>
            <a:r>
              <a:rPr lang="en-US" sz="4800" b="1">
                <a:solidFill>
                  <a:schemeClr val="bg1"/>
                </a:solidFill>
              </a:rPr>
              <a:t> </a:t>
            </a:r>
            <a:r>
              <a:rPr lang="en-US" sz="4800" b="1" err="1">
                <a:solidFill>
                  <a:schemeClr val="bg1"/>
                </a:solidFill>
              </a:rPr>
              <a:t>rasul-rasul</a:t>
            </a:r>
            <a:r>
              <a:rPr lang="en-US" sz="4800" b="1">
                <a:solidFill>
                  <a:schemeClr val="bg1"/>
                </a:solidFill>
              </a:rPr>
              <a:t> di dalam </a:t>
            </a:r>
            <a:r>
              <a:rPr lang="en-US" sz="4800" b="1" err="1">
                <a:solidFill>
                  <a:schemeClr val="bg1"/>
                </a:solidFill>
              </a:rPr>
              <a:t>Sidang</a:t>
            </a:r>
            <a:r>
              <a:rPr lang="en-US" sz="4800" b="1">
                <a:solidFill>
                  <a:schemeClr val="bg1"/>
                </a:solidFill>
              </a:rPr>
              <a:t> di </a:t>
            </a:r>
            <a:r>
              <a:rPr lang="en-US" sz="4800" b="1" err="1">
                <a:solidFill>
                  <a:schemeClr val="bg1"/>
                </a:solidFill>
              </a:rPr>
              <a:t>Yerusalem</a:t>
            </a:r>
            <a:r>
              <a:rPr lang="en-US" sz="4800" b="1">
                <a:solidFill>
                  <a:schemeClr val="bg1"/>
                </a:solidFill>
              </a:rPr>
              <a:t> (</a:t>
            </a:r>
            <a:r>
              <a:rPr lang="en-US" sz="4800" b="1" err="1">
                <a:solidFill>
                  <a:schemeClr val="bg1"/>
                </a:solidFill>
              </a:rPr>
              <a:t>Konsili</a:t>
            </a:r>
            <a:r>
              <a:rPr lang="en-US" sz="4800" b="1">
                <a:solidFill>
                  <a:schemeClr val="bg1"/>
                </a:solidFill>
              </a:rPr>
              <a:t> </a:t>
            </a:r>
            <a:r>
              <a:rPr lang="en-US" sz="4800" b="1" err="1" smtClean="0">
                <a:solidFill>
                  <a:schemeClr val="bg1"/>
                </a:solidFill>
              </a:rPr>
              <a:t>Yerusalem</a:t>
            </a:r>
            <a:r>
              <a:rPr lang="en-US" sz="4800" b="1" smtClean="0">
                <a:solidFill>
                  <a:schemeClr val="bg1"/>
                </a:solidFill>
              </a:rPr>
              <a:t> pada 50 T.M.).</a:t>
            </a:r>
            <a:r>
              <a:rPr lang="en-US" sz="4800" b="1">
                <a:solidFill>
                  <a:schemeClr val="bg1"/>
                </a:solidFill>
              </a:rPr>
              <a:t/>
            </a:r>
            <a:br>
              <a:rPr lang="en-US" sz="4800" b="1">
                <a:solidFill>
                  <a:schemeClr val="bg1"/>
                </a:solidFill>
              </a:rPr>
            </a:br>
            <a:r>
              <a:rPr lang="en-US" sz="4800" b="1" err="1">
                <a:solidFill>
                  <a:schemeClr val="bg1"/>
                </a:solidFill>
              </a:rPr>
              <a:t>Rasul</a:t>
            </a:r>
            <a:r>
              <a:rPr lang="en-US" sz="4800" b="1">
                <a:solidFill>
                  <a:schemeClr val="bg1"/>
                </a:solidFill>
              </a:rPr>
              <a:t> Paulus dan Barnabas </a:t>
            </a:r>
            <a:r>
              <a:rPr lang="en-US" sz="4800" b="1" err="1">
                <a:solidFill>
                  <a:schemeClr val="bg1"/>
                </a:solidFill>
              </a:rPr>
              <a:t>melaporkan</a:t>
            </a:r>
            <a:r>
              <a:rPr lang="en-US" sz="4800" b="1">
                <a:solidFill>
                  <a:schemeClr val="bg1"/>
                </a:solidFill>
              </a:rPr>
              <a:t> </a:t>
            </a:r>
            <a:r>
              <a:rPr lang="en-US" sz="4800" b="1" err="1">
                <a:solidFill>
                  <a:schemeClr val="bg1"/>
                </a:solidFill>
              </a:rPr>
              <a:t>perjalanan</a:t>
            </a:r>
            <a:r>
              <a:rPr lang="en-US" sz="4800" b="1">
                <a:solidFill>
                  <a:schemeClr val="bg1"/>
                </a:solidFill>
              </a:rPr>
              <a:t> Pelayanan </a:t>
            </a:r>
            <a:r>
              <a:rPr lang="en-US" sz="4800" b="1" err="1">
                <a:solidFill>
                  <a:schemeClr val="bg1"/>
                </a:solidFill>
              </a:rPr>
              <a:t>Misi</a:t>
            </a:r>
            <a:r>
              <a:rPr lang="en-US" sz="4800" b="1">
                <a:solidFill>
                  <a:schemeClr val="bg1"/>
                </a:solidFill>
              </a:rPr>
              <a:t> yang </a:t>
            </a:r>
            <a:r>
              <a:rPr lang="en-US" sz="4800" b="1" err="1">
                <a:solidFill>
                  <a:schemeClr val="bg1"/>
                </a:solidFill>
              </a:rPr>
              <a:t>Pertama</a:t>
            </a:r>
            <a:r>
              <a:rPr lang="en-US" sz="4800" b="1" smtClean="0">
                <a:solidFill>
                  <a:schemeClr val="bg1"/>
                </a:solidFill>
              </a:rPr>
              <a:t>.</a:t>
            </a:r>
            <a:br>
              <a:rPr lang="en-US" sz="4800" b="1" smtClean="0">
                <a:solidFill>
                  <a:schemeClr val="bg1"/>
                </a:solidFill>
              </a:rPr>
            </a:br>
            <a:r>
              <a:rPr lang="en-US" sz="4800" b="1" smtClean="0">
                <a:solidFill>
                  <a:schemeClr val="bg1"/>
                </a:solidFill>
              </a:rPr>
              <a:t>Dalam banyak pelayanan orang para </a:t>
            </a:r>
            <a:r>
              <a:rPr lang="en-US" sz="4800" b="1" err="1" smtClean="0">
                <a:solidFill>
                  <a:schemeClr val="bg1"/>
                </a:solidFill>
              </a:rPr>
              <a:t>rasul</a:t>
            </a:r>
            <a:r>
              <a:rPr lang="en-US" sz="4800" b="1" smtClean="0">
                <a:solidFill>
                  <a:schemeClr val="bg1"/>
                </a:solidFill>
              </a:rPr>
              <a:t> termasuk Barnabas dan Paulus, </a:t>
            </a:r>
            <a:r>
              <a:rPr lang="en-US" sz="4800" b="1" err="1" smtClean="0">
                <a:solidFill>
                  <a:schemeClr val="bg1"/>
                </a:solidFill>
              </a:rPr>
              <a:t>soalan-soalan</a:t>
            </a:r>
            <a:r>
              <a:rPr lang="en-US" sz="4800" b="1" smtClean="0">
                <a:solidFill>
                  <a:schemeClr val="bg1"/>
                </a:solidFill>
              </a:rPr>
              <a:t> </a:t>
            </a:r>
            <a:r>
              <a:rPr lang="en-US" sz="4800" b="1" err="1" smtClean="0">
                <a:solidFill>
                  <a:schemeClr val="bg1"/>
                </a:solidFill>
              </a:rPr>
              <a:t>muncul</a:t>
            </a:r>
            <a:r>
              <a:rPr lang="en-US" sz="4800" b="1">
                <a:solidFill>
                  <a:schemeClr val="bg1"/>
                </a:solidFill>
              </a:rPr>
              <a:t>.</a:t>
            </a:r>
          </a:p>
        </p:txBody>
      </p:sp>
    </p:spTree>
    <p:extLst>
      <p:ext uri="{BB962C8B-B14F-4D97-AF65-F5344CB8AC3E}">
        <p14:creationId xmlns:p14="http://schemas.microsoft.com/office/powerpoint/2010/main" val="20356109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2400" y="164638"/>
            <a:ext cx="11800251" cy="6528724"/>
          </a:xfrm>
        </p:spPr>
        <p:txBody>
          <a:bodyPr anchor="t"/>
          <a:lstStyle/>
          <a:p>
            <a:pPr algn="l"/>
            <a:r>
              <a:rPr lang="en-US" sz="4800" b="1" smtClean="0">
                <a:solidFill>
                  <a:srgbClr val="002060"/>
                </a:solidFill>
              </a:rPr>
              <a:t>1. </a:t>
            </a:r>
            <a:r>
              <a:rPr lang="en-US" sz="4800" b="1" err="1" smtClean="0">
                <a:solidFill>
                  <a:srgbClr val="002060"/>
                </a:solidFill>
              </a:rPr>
              <a:t>Soalan</a:t>
            </a:r>
            <a:r>
              <a:rPr lang="en-US" sz="4800" b="1" smtClean="0">
                <a:solidFill>
                  <a:srgbClr val="002060"/>
                </a:solidFill>
              </a:rPr>
              <a:t> tentang Orang </a:t>
            </a:r>
            <a:r>
              <a:rPr lang="en-US" sz="4800" b="1">
                <a:solidFill>
                  <a:srgbClr val="002060"/>
                </a:solidFill>
              </a:rPr>
              <a:t>bukan </a:t>
            </a:r>
            <a:r>
              <a:rPr lang="en-US" sz="4800" b="1" err="1">
                <a:solidFill>
                  <a:srgbClr val="002060"/>
                </a:solidFill>
              </a:rPr>
              <a:t>Yahudi</a:t>
            </a:r>
            <a:r>
              <a:rPr lang="en-US" sz="4800" b="1">
                <a:solidFill>
                  <a:srgbClr val="002060"/>
                </a:solidFill>
              </a:rPr>
              <a:t> Percaya kepada Yesus Kristus.</a:t>
            </a:r>
            <a:r>
              <a:rPr lang="en-US" sz="4800" b="1" smtClean="0">
                <a:solidFill>
                  <a:srgbClr val="002060"/>
                </a:solidFill>
              </a:rPr>
              <a:t/>
            </a:r>
            <a:br>
              <a:rPr lang="en-US" sz="4800" b="1" smtClean="0">
                <a:solidFill>
                  <a:srgbClr val="002060"/>
                </a:solidFill>
              </a:rPr>
            </a:br>
            <a:r>
              <a:rPr lang="en-US" sz="4800" b="1" smtClean="0">
                <a:solidFill>
                  <a:srgbClr val="002060"/>
                </a:solidFill>
              </a:rPr>
              <a:t>2. </a:t>
            </a:r>
            <a:r>
              <a:rPr lang="en-US" sz="4800" b="1" err="1" smtClean="0">
                <a:solidFill>
                  <a:srgbClr val="002060"/>
                </a:solidFill>
              </a:rPr>
              <a:t>Soalan</a:t>
            </a:r>
            <a:r>
              <a:rPr lang="en-US" sz="4800" b="1" smtClean="0">
                <a:solidFill>
                  <a:srgbClr val="002060"/>
                </a:solidFill>
              </a:rPr>
              <a:t> tentang </a:t>
            </a:r>
            <a:r>
              <a:rPr lang="en-US" sz="4800" b="1" err="1">
                <a:solidFill>
                  <a:srgbClr val="002060"/>
                </a:solidFill>
              </a:rPr>
              <a:t>Sunat</a:t>
            </a:r>
            <a:r>
              <a:rPr lang="en-US" sz="4800" b="1">
                <a:solidFill>
                  <a:srgbClr val="002060"/>
                </a:solidFill>
              </a:rPr>
              <a:t> bagi orang bukan </a:t>
            </a:r>
            <a:r>
              <a:rPr lang="en-US" sz="4800" b="1" err="1" smtClean="0">
                <a:solidFill>
                  <a:srgbClr val="002060"/>
                </a:solidFill>
              </a:rPr>
              <a:t>Yahudi</a:t>
            </a:r>
            <a:r>
              <a:rPr lang="en-US" sz="4800" b="1" smtClean="0">
                <a:solidFill>
                  <a:srgbClr val="002060"/>
                </a:solidFill>
              </a:rPr>
              <a:t>.</a:t>
            </a:r>
            <a:br>
              <a:rPr lang="en-US" sz="4800" b="1" smtClean="0">
                <a:solidFill>
                  <a:srgbClr val="002060"/>
                </a:solidFill>
              </a:rPr>
            </a:br>
            <a:r>
              <a:rPr lang="en-US" sz="4800" b="1" smtClean="0">
                <a:solidFill>
                  <a:srgbClr val="002060"/>
                </a:solidFill>
              </a:rPr>
              <a:t>3. </a:t>
            </a:r>
            <a:r>
              <a:rPr lang="en-US" sz="4800" b="1" err="1" smtClean="0">
                <a:solidFill>
                  <a:srgbClr val="002060"/>
                </a:solidFill>
              </a:rPr>
              <a:t>Soalan</a:t>
            </a:r>
            <a:r>
              <a:rPr lang="en-US" sz="4800" b="1" smtClean="0">
                <a:solidFill>
                  <a:srgbClr val="002060"/>
                </a:solidFill>
              </a:rPr>
              <a:t> </a:t>
            </a:r>
            <a:r>
              <a:rPr lang="en-US" sz="4800" b="1">
                <a:solidFill>
                  <a:srgbClr val="002060"/>
                </a:solidFill>
              </a:rPr>
              <a:t>tentang </a:t>
            </a:r>
            <a:r>
              <a:rPr lang="en-US" sz="4800" b="1" err="1">
                <a:solidFill>
                  <a:srgbClr val="002060"/>
                </a:solidFill>
              </a:rPr>
              <a:t>perbuatan</a:t>
            </a:r>
            <a:r>
              <a:rPr lang="en-US" sz="4800" b="1">
                <a:solidFill>
                  <a:srgbClr val="002060"/>
                </a:solidFill>
              </a:rPr>
              <a:t> </a:t>
            </a:r>
            <a:r>
              <a:rPr lang="en-US" sz="4800" b="1" smtClean="0">
                <a:solidFill>
                  <a:srgbClr val="002060"/>
                </a:solidFill>
              </a:rPr>
              <a:t>percabulan dan </a:t>
            </a:r>
            <a:r>
              <a:rPr lang="en-US" sz="4800" b="1" err="1" smtClean="0">
                <a:solidFill>
                  <a:srgbClr val="002060"/>
                </a:solidFill>
              </a:rPr>
              <a:t>makanan</a:t>
            </a:r>
            <a:r>
              <a:rPr lang="en-US" sz="4800" b="1" smtClean="0">
                <a:solidFill>
                  <a:srgbClr val="002060"/>
                </a:solidFill>
              </a:rPr>
              <a:t> yang </a:t>
            </a:r>
            <a:r>
              <a:rPr lang="en-US" sz="4800" b="1" err="1" smtClean="0">
                <a:solidFill>
                  <a:srgbClr val="002060"/>
                </a:solidFill>
              </a:rPr>
              <a:t>disembah</a:t>
            </a:r>
            <a:r>
              <a:rPr lang="en-US" sz="4800" b="1" smtClean="0">
                <a:solidFill>
                  <a:srgbClr val="002060"/>
                </a:solidFill>
              </a:rPr>
              <a:t> kepada </a:t>
            </a:r>
            <a:r>
              <a:rPr lang="en-US" sz="4800" b="1" err="1" smtClean="0">
                <a:solidFill>
                  <a:srgbClr val="002060"/>
                </a:solidFill>
              </a:rPr>
              <a:t>berhala</a:t>
            </a:r>
            <a:r>
              <a:rPr lang="en-US" sz="4800" b="1" smtClean="0">
                <a:solidFill>
                  <a:srgbClr val="002060"/>
                </a:solidFill>
              </a:rPr>
              <a:t>.</a:t>
            </a:r>
            <a:endParaRPr lang="en-US" sz="4800" b="1">
              <a:solidFill>
                <a:srgbClr val="002060"/>
              </a:solidFill>
            </a:endParaRPr>
          </a:p>
        </p:txBody>
      </p:sp>
    </p:spTree>
    <p:extLst>
      <p:ext uri="{BB962C8B-B14F-4D97-AF65-F5344CB8AC3E}">
        <p14:creationId xmlns:p14="http://schemas.microsoft.com/office/powerpoint/2010/main" val="15322164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2400" y="164638"/>
            <a:ext cx="11800251" cy="6528724"/>
          </a:xfrm>
        </p:spPr>
        <p:txBody>
          <a:bodyPr anchor="t"/>
          <a:lstStyle/>
          <a:p>
            <a:pPr algn="l"/>
            <a:r>
              <a:rPr lang="en-US" sz="4800" b="1" smtClean="0">
                <a:solidFill>
                  <a:srgbClr val="002060"/>
                </a:solidFill>
              </a:rPr>
              <a:t>Paulus menjadi </a:t>
            </a:r>
            <a:r>
              <a:rPr lang="en-US" sz="4800" b="1" err="1" smtClean="0">
                <a:solidFill>
                  <a:srgbClr val="002060"/>
                </a:solidFill>
              </a:rPr>
              <a:t>rasul</a:t>
            </a:r>
            <a:r>
              <a:rPr lang="en-US" sz="4800" b="1" smtClean="0">
                <a:solidFill>
                  <a:srgbClr val="002060"/>
                </a:solidFill>
              </a:rPr>
              <a:t> </a:t>
            </a:r>
            <a:r>
              <a:rPr lang="en-US" sz="4800" b="1">
                <a:solidFill>
                  <a:srgbClr val="002060"/>
                </a:solidFill>
              </a:rPr>
              <a:t>kepada orang bukan </a:t>
            </a:r>
            <a:r>
              <a:rPr lang="en-US" sz="4800" b="1" err="1">
                <a:solidFill>
                  <a:srgbClr val="002060"/>
                </a:solidFill>
              </a:rPr>
              <a:t>Yahudi</a:t>
            </a:r>
            <a:r>
              <a:rPr lang="en-US" sz="4800" b="1">
                <a:solidFill>
                  <a:srgbClr val="002060"/>
                </a:solidFill>
              </a:rPr>
              <a:t>, </a:t>
            </a:r>
            <a:r>
              <a:rPr lang="en-US" sz="4800" b="1" err="1">
                <a:solidFill>
                  <a:srgbClr val="002060"/>
                </a:solidFill>
              </a:rPr>
              <a:t>sebagaimana</a:t>
            </a:r>
            <a:r>
              <a:rPr lang="en-US" sz="4800" b="1">
                <a:solidFill>
                  <a:srgbClr val="002060"/>
                </a:solidFill>
              </a:rPr>
              <a:t> </a:t>
            </a:r>
            <a:r>
              <a:rPr lang="en-US" sz="4800" b="1" smtClean="0">
                <a:solidFill>
                  <a:srgbClr val="002060"/>
                </a:solidFill>
              </a:rPr>
              <a:t>Petrus menjadi </a:t>
            </a:r>
            <a:r>
              <a:rPr lang="en-US" sz="4800" b="1" err="1" smtClean="0">
                <a:solidFill>
                  <a:srgbClr val="002060"/>
                </a:solidFill>
              </a:rPr>
              <a:t>rasul</a:t>
            </a:r>
            <a:r>
              <a:rPr lang="en-US" sz="4800" b="1" smtClean="0">
                <a:solidFill>
                  <a:srgbClr val="002060"/>
                </a:solidFill>
              </a:rPr>
              <a:t> </a:t>
            </a:r>
            <a:r>
              <a:rPr lang="en-US" sz="4800" b="1">
                <a:solidFill>
                  <a:srgbClr val="002060"/>
                </a:solidFill>
              </a:rPr>
              <a:t>kepada orang </a:t>
            </a:r>
            <a:r>
              <a:rPr lang="en-US" sz="4800" b="1" err="1" smtClean="0">
                <a:solidFill>
                  <a:srgbClr val="002060"/>
                </a:solidFill>
              </a:rPr>
              <a:t>Yahudi</a:t>
            </a:r>
            <a:r>
              <a:rPr lang="en-US" sz="4800" b="1" smtClean="0">
                <a:solidFill>
                  <a:srgbClr val="002060"/>
                </a:solidFill>
              </a:rPr>
              <a:t>.</a:t>
            </a:r>
            <a:r>
              <a:rPr lang="en-US" sz="4800" b="1">
                <a:solidFill>
                  <a:srgbClr val="002060"/>
                </a:solidFill>
              </a:rPr>
              <a:t/>
            </a:r>
            <a:br>
              <a:rPr lang="en-US" sz="4800" b="1">
                <a:solidFill>
                  <a:srgbClr val="002060"/>
                </a:solidFill>
              </a:rPr>
            </a:br>
            <a:r>
              <a:rPr lang="en-US" sz="4800" b="1" err="1" smtClean="0">
                <a:solidFill>
                  <a:srgbClr val="002060"/>
                </a:solidFill>
              </a:rPr>
              <a:t>Konsili</a:t>
            </a:r>
            <a:r>
              <a:rPr lang="en-US" sz="4800" b="1" smtClean="0">
                <a:solidFill>
                  <a:srgbClr val="002060"/>
                </a:solidFill>
              </a:rPr>
              <a:t> </a:t>
            </a:r>
            <a:r>
              <a:rPr lang="en-US" sz="4800" b="1" err="1">
                <a:solidFill>
                  <a:srgbClr val="002060"/>
                </a:solidFill>
              </a:rPr>
              <a:t>Yerusalem</a:t>
            </a:r>
            <a:r>
              <a:rPr lang="en-US" sz="4800" b="1">
                <a:solidFill>
                  <a:srgbClr val="002060"/>
                </a:solidFill>
              </a:rPr>
              <a:t> Petrus, </a:t>
            </a:r>
            <a:r>
              <a:rPr lang="en-US" sz="4800" b="1" err="1">
                <a:solidFill>
                  <a:srgbClr val="002060"/>
                </a:solidFill>
              </a:rPr>
              <a:t>Yakobus</a:t>
            </a:r>
            <a:r>
              <a:rPr lang="en-US" sz="4800" b="1">
                <a:solidFill>
                  <a:srgbClr val="002060"/>
                </a:solidFill>
              </a:rPr>
              <a:t>, dan </a:t>
            </a:r>
            <a:r>
              <a:rPr lang="en-US" sz="4800" b="1" err="1" smtClean="0">
                <a:solidFill>
                  <a:srgbClr val="002060"/>
                </a:solidFill>
              </a:rPr>
              <a:t>Yohanes</a:t>
            </a:r>
            <a:r>
              <a:rPr lang="en-US" sz="4800" b="1" smtClean="0">
                <a:solidFill>
                  <a:srgbClr val="002060"/>
                </a:solidFill>
              </a:rPr>
              <a:t> </a:t>
            </a:r>
            <a:r>
              <a:rPr lang="en-US" sz="4800" b="1" err="1" smtClean="0">
                <a:solidFill>
                  <a:srgbClr val="002060"/>
                </a:solidFill>
              </a:rPr>
              <a:t>mengimbaunya</a:t>
            </a:r>
            <a:r>
              <a:rPr lang="en-US" sz="4800" b="1" smtClean="0">
                <a:solidFill>
                  <a:srgbClr val="002060"/>
                </a:solidFill>
              </a:rPr>
              <a:t> </a:t>
            </a:r>
            <a:r>
              <a:rPr lang="en-US" sz="4800" b="1">
                <a:solidFill>
                  <a:srgbClr val="002060"/>
                </a:solidFill>
              </a:rPr>
              <a:t>untuk “</a:t>
            </a:r>
            <a:r>
              <a:rPr lang="en-US" sz="4800" b="1" err="1">
                <a:solidFill>
                  <a:srgbClr val="002060"/>
                </a:solidFill>
              </a:rPr>
              <a:t>mengingat</a:t>
            </a:r>
            <a:r>
              <a:rPr lang="en-US" sz="4800" b="1">
                <a:solidFill>
                  <a:srgbClr val="002060"/>
                </a:solidFill>
              </a:rPr>
              <a:t> orang-orang </a:t>
            </a:r>
            <a:r>
              <a:rPr lang="en-US" sz="4800" b="1" err="1">
                <a:solidFill>
                  <a:srgbClr val="002060"/>
                </a:solidFill>
              </a:rPr>
              <a:t>miskin</a:t>
            </a:r>
            <a:r>
              <a:rPr lang="en-US" sz="4800" b="1">
                <a:solidFill>
                  <a:srgbClr val="002060"/>
                </a:solidFill>
              </a:rPr>
              <a:t>”. </a:t>
            </a:r>
            <a:br>
              <a:rPr lang="en-US" sz="4800" b="1">
                <a:solidFill>
                  <a:srgbClr val="002060"/>
                </a:solidFill>
              </a:rPr>
            </a:br>
            <a:r>
              <a:rPr lang="en-US" sz="4800" b="1">
                <a:solidFill>
                  <a:srgbClr val="002060"/>
                </a:solidFill>
              </a:rPr>
              <a:t>Sambil </a:t>
            </a:r>
            <a:r>
              <a:rPr lang="en-US" sz="4800" b="1" err="1">
                <a:solidFill>
                  <a:srgbClr val="002060"/>
                </a:solidFill>
              </a:rPr>
              <a:t>menginjili</a:t>
            </a:r>
            <a:r>
              <a:rPr lang="en-US" sz="4800" b="1">
                <a:solidFill>
                  <a:srgbClr val="002060"/>
                </a:solidFill>
              </a:rPr>
              <a:t> mendorong </a:t>
            </a:r>
            <a:r>
              <a:rPr lang="en-US" sz="4800" b="1" err="1">
                <a:solidFill>
                  <a:srgbClr val="002060"/>
                </a:solidFill>
              </a:rPr>
              <a:t>bantuannya</a:t>
            </a:r>
            <a:r>
              <a:rPr lang="en-US" sz="4800" b="1" smtClean="0">
                <a:solidFill>
                  <a:srgbClr val="002060"/>
                </a:solidFill>
              </a:rPr>
              <a:t>.</a:t>
            </a:r>
            <a:endParaRPr lang="en-US" sz="4800" b="1">
              <a:solidFill>
                <a:srgbClr val="002060"/>
              </a:solidFill>
            </a:endParaRPr>
          </a:p>
        </p:txBody>
      </p:sp>
    </p:spTree>
    <p:extLst>
      <p:ext uri="{BB962C8B-B14F-4D97-AF65-F5344CB8AC3E}">
        <p14:creationId xmlns:p14="http://schemas.microsoft.com/office/powerpoint/2010/main" val="29934030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2400" y="164638"/>
            <a:ext cx="11800251" cy="6528724"/>
          </a:xfrm>
        </p:spPr>
        <p:txBody>
          <a:bodyPr anchor="t"/>
          <a:lstStyle/>
          <a:p>
            <a:pPr algn="l"/>
            <a:r>
              <a:rPr lang="en-US" b="1">
                <a:solidFill>
                  <a:schemeClr val="bg1"/>
                </a:solidFill>
              </a:rPr>
              <a:t>Dalam </a:t>
            </a:r>
            <a:r>
              <a:rPr lang="en-US" b="1" err="1">
                <a:solidFill>
                  <a:schemeClr val="bg1"/>
                </a:solidFill>
              </a:rPr>
              <a:t>Perjalanan</a:t>
            </a:r>
            <a:r>
              <a:rPr lang="en-US" b="1">
                <a:solidFill>
                  <a:schemeClr val="bg1"/>
                </a:solidFill>
              </a:rPr>
              <a:t> </a:t>
            </a:r>
            <a:r>
              <a:rPr lang="en-US" b="1" err="1">
                <a:solidFill>
                  <a:schemeClr val="bg1"/>
                </a:solidFill>
              </a:rPr>
              <a:t>Perlayanan</a:t>
            </a:r>
            <a:r>
              <a:rPr lang="en-US" b="1">
                <a:solidFill>
                  <a:schemeClr val="bg1"/>
                </a:solidFill>
              </a:rPr>
              <a:t> </a:t>
            </a:r>
            <a:r>
              <a:rPr lang="en-US" b="1" err="1">
                <a:solidFill>
                  <a:schemeClr val="bg1"/>
                </a:solidFill>
              </a:rPr>
              <a:t>Misi</a:t>
            </a:r>
            <a:r>
              <a:rPr lang="en-US" b="1">
                <a:solidFill>
                  <a:schemeClr val="bg1"/>
                </a:solidFill>
              </a:rPr>
              <a:t>, </a:t>
            </a:r>
            <a:r>
              <a:rPr lang="en-US" b="1" err="1">
                <a:solidFill>
                  <a:schemeClr val="bg1"/>
                </a:solidFill>
              </a:rPr>
              <a:t>rasul</a:t>
            </a:r>
            <a:r>
              <a:rPr lang="en-US" b="1">
                <a:solidFill>
                  <a:schemeClr val="bg1"/>
                </a:solidFill>
              </a:rPr>
              <a:t> Paulus </a:t>
            </a:r>
            <a:r>
              <a:rPr lang="en-US" b="1" smtClean="0">
                <a:solidFill>
                  <a:schemeClr val="bg1"/>
                </a:solidFill>
              </a:rPr>
              <a:t>sering mendengar </a:t>
            </a:r>
            <a:r>
              <a:rPr lang="en-US" b="1" err="1">
                <a:solidFill>
                  <a:schemeClr val="bg1"/>
                </a:solidFill>
              </a:rPr>
              <a:t>bertia</a:t>
            </a:r>
            <a:r>
              <a:rPr lang="en-US" b="1">
                <a:solidFill>
                  <a:schemeClr val="bg1"/>
                </a:solidFill>
              </a:rPr>
              <a:t> tentang </a:t>
            </a:r>
            <a:r>
              <a:rPr lang="en-US" b="1" err="1">
                <a:solidFill>
                  <a:schemeClr val="bg1"/>
                </a:solidFill>
              </a:rPr>
              <a:t>jemaah</a:t>
            </a:r>
            <a:r>
              <a:rPr lang="en-US" b="1">
                <a:solidFill>
                  <a:schemeClr val="bg1"/>
                </a:solidFill>
              </a:rPr>
              <a:t> di Roma.</a:t>
            </a:r>
            <a:br>
              <a:rPr lang="en-US" b="1">
                <a:solidFill>
                  <a:schemeClr val="bg1"/>
                </a:solidFill>
              </a:rPr>
            </a:br>
            <a:r>
              <a:rPr lang="en-US" b="1">
                <a:solidFill>
                  <a:schemeClr val="bg1"/>
                </a:solidFill>
              </a:rPr>
              <a:t>Maka dia </a:t>
            </a:r>
            <a:r>
              <a:rPr lang="en-US" b="1" smtClean="0">
                <a:solidFill>
                  <a:schemeClr val="bg1"/>
                </a:solidFill>
              </a:rPr>
              <a:t>ingin mengunjungi </a:t>
            </a:r>
            <a:r>
              <a:rPr lang="en-US" b="1" err="1">
                <a:solidFill>
                  <a:schemeClr val="bg1"/>
                </a:solidFill>
              </a:rPr>
              <a:t>jemaah</a:t>
            </a:r>
            <a:r>
              <a:rPr lang="en-US" b="1">
                <a:solidFill>
                  <a:schemeClr val="bg1"/>
                </a:solidFill>
              </a:rPr>
              <a:t> di Roma dan kemudian dia </a:t>
            </a:r>
            <a:r>
              <a:rPr lang="en-US" b="1" err="1">
                <a:solidFill>
                  <a:schemeClr val="bg1"/>
                </a:solidFill>
              </a:rPr>
              <a:t>mahu</a:t>
            </a:r>
            <a:r>
              <a:rPr lang="en-US" b="1">
                <a:solidFill>
                  <a:schemeClr val="bg1"/>
                </a:solidFill>
              </a:rPr>
              <a:t> </a:t>
            </a:r>
            <a:r>
              <a:rPr lang="en-US" b="1" err="1">
                <a:solidFill>
                  <a:schemeClr val="bg1"/>
                </a:solidFill>
              </a:rPr>
              <a:t>pergi</a:t>
            </a:r>
            <a:r>
              <a:rPr lang="en-US" b="1">
                <a:solidFill>
                  <a:schemeClr val="bg1"/>
                </a:solidFill>
              </a:rPr>
              <a:t> ke </a:t>
            </a:r>
            <a:r>
              <a:rPr lang="en-US" b="1" err="1">
                <a:solidFill>
                  <a:schemeClr val="bg1"/>
                </a:solidFill>
              </a:rPr>
              <a:t>Spanyol</a:t>
            </a:r>
            <a:r>
              <a:rPr lang="en-US" b="1" smtClean="0">
                <a:solidFill>
                  <a:schemeClr val="bg1"/>
                </a:solidFill>
              </a:rPr>
              <a:t>.</a:t>
            </a:r>
            <a:br>
              <a:rPr lang="en-US" b="1" smtClean="0">
                <a:solidFill>
                  <a:schemeClr val="bg1"/>
                </a:solidFill>
              </a:rPr>
            </a:br>
            <a:r>
              <a:rPr lang="en-US" b="1" smtClean="0">
                <a:solidFill>
                  <a:schemeClr val="bg1"/>
                </a:solidFill>
              </a:rPr>
              <a:t>Oleh sebab itu rasul Paulus mahu mendorong </a:t>
            </a:r>
            <a:r>
              <a:rPr lang="en-US" b="1" err="1" smtClean="0">
                <a:solidFill>
                  <a:schemeClr val="bg1"/>
                </a:solidFill>
              </a:rPr>
              <a:t>jemaah</a:t>
            </a:r>
            <a:r>
              <a:rPr lang="en-US" b="1" smtClean="0">
                <a:solidFill>
                  <a:schemeClr val="bg1"/>
                </a:solidFill>
              </a:rPr>
              <a:t> di Roma untuk </a:t>
            </a:r>
            <a:r>
              <a:rPr lang="en-US" b="1" err="1" smtClean="0">
                <a:solidFill>
                  <a:schemeClr val="bg1"/>
                </a:solidFill>
              </a:rPr>
              <a:t>mempersiapkan</a:t>
            </a:r>
            <a:r>
              <a:rPr lang="en-US" b="1" smtClean="0">
                <a:solidFill>
                  <a:schemeClr val="bg1"/>
                </a:solidFill>
              </a:rPr>
              <a:t> </a:t>
            </a:r>
            <a:r>
              <a:rPr lang="en-US" b="1" err="1" smtClean="0">
                <a:solidFill>
                  <a:schemeClr val="bg1"/>
                </a:solidFill>
              </a:rPr>
              <a:t>sumbangan</a:t>
            </a:r>
            <a:r>
              <a:rPr lang="en-US" b="1" smtClean="0">
                <a:solidFill>
                  <a:schemeClr val="bg1"/>
                </a:solidFill>
              </a:rPr>
              <a:t> terhadap </a:t>
            </a:r>
            <a:r>
              <a:rPr lang="en-US" b="1" err="1" smtClean="0">
                <a:solidFill>
                  <a:schemeClr val="bg1"/>
                </a:solidFill>
              </a:rPr>
              <a:t>perjalanan</a:t>
            </a:r>
            <a:r>
              <a:rPr lang="en-US" b="1" smtClean="0">
                <a:solidFill>
                  <a:schemeClr val="bg1"/>
                </a:solidFill>
              </a:rPr>
              <a:t> Pelayanan </a:t>
            </a:r>
            <a:r>
              <a:rPr lang="en-US" b="1" err="1" smtClean="0">
                <a:solidFill>
                  <a:schemeClr val="bg1"/>
                </a:solidFill>
              </a:rPr>
              <a:t>Misi</a:t>
            </a:r>
            <a:r>
              <a:rPr lang="en-US" b="1" smtClean="0">
                <a:solidFill>
                  <a:schemeClr val="bg1"/>
                </a:solidFill>
              </a:rPr>
              <a:t> </a:t>
            </a:r>
            <a:r>
              <a:rPr lang="en-US" b="1" err="1" smtClean="0">
                <a:solidFill>
                  <a:schemeClr val="bg1"/>
                </a:solidFill>
              </a:rPr>
              <a:t>menuju</a:t>
            </a:r>
            <a:r>
              <a:rPr lang="en-US" b="1" smtClean="0">
                <a:solidFill>
                  <a:schemeClr val="bg1"/>
                </a:solidFill>
              </a:rPr>
              <a:t> ke </a:t>
            </a:r>
            <a:r>
              <a:rPr lang="en-US" b="1" err="1" smtClean="0">
                <a:solidFill>
                  <a:schemeClr val="bg1"/>
                </a:solidFill>
              </a:rPr>
              <a:t>Spanyol</a:t>
            </a:r>
            <a:r>
              <a:rPr lang="en-US" b="1" smtClean="0">
                <a:solidFill>
                  <a:schemeClr val="bg1"/>
                </a:solidFill>
              </a:rPr>
              <a:t>.</a:t>
            </a:r>
            <a:r>
              <a:rPr lang="en-US" b="1">
                <a:solidFill>
                  <a:schemeClr val="bg1"/>
                </a:solidFill>
              </a:rPr>
              <a:t/>
            </a:r>
            <a:br>
              <a:rPr lang="en-US" b="1">
                <a:solidFill>
                  <a:schemeClr val="bg1"/>
                </a:solidFill>
              </a:rPr>
            </a:br>
            <a:endParaRPr lang="en-US" b="1">
              <a:solidFill>
                <a:schemeClr val="bg1"/>
              </a:solidFill>
            </a:endParaRPr>
          </a:p>
        </p:txBody>
      </p:sp>
    </p:spTree>
    <p:extLst>
      <p:ext uri="{BB962C8B-B14F-4D97-AF65-F5344CB8AC3E}">
        <p14:creationId xmlns:p14="http://schemas.microsoft.com/office/powerpoint/2010/main" val="23674681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2400" y="164638"/>
            <a:ext cx="11800251" cy="6528724"/>
          </a:xfrm>
        </p:spPr>
        <p:txBody>
          <a:bodyPr anchor="t"/>
          <a:lstStyle/>
          <a:p>
            <a:pPr algn="l"/>
            <a:r>
              <a:rPr lang="en-US" sz="4800" b="1" smtClean="0">
                <a:solidFill>
                  <a:schemeClr val="bg1"/>
                </a:solidFill>
              </a:rPr>
              <a:t/>
            </a:r>
            <a:br>
              <a:rPr lang="en-US" sz="4800" b="1" smtClean="0">
                <a:solidFill>
                  <a:schemeClr val="bg1"/>
                </a:solidFill>
              </a:rPr>
            </a:br>
            <a:r>
              <a:rPr lang="en-US" sz="4800" b="1">
                <a:solidFill>
                  <a:schemeClr val="bg1"/>
                </a:solidFill>
              </a:rPr>
              <a:t/>
            </a:r>
            <a:br>
              <a:rPr lang="en-US" sz="4800" b="1">
                <a:solidFill>
                  <a:schemeClr val="bg1"/>
                </a:solidFill>
              </a:rPr>
            </a:br>
            <a:endParaRPr lang="en-US" sz="4800" b="1">
              <a:solidFill>
                <a:schemeClr val="bg1"/>
              </a:solidFill>
            </a:endParaRPr>
          </a:p>
        </p:txBody>
      </p:sp>
      <p:pic>
        <p:nvPicPr>
          <p:cNvPr id="3" name="그림 2"/>
          <p:cNvPicPr>
            <a:picLocks noChangeAspect="1"/>
          </p:cNvPicPr>
          <p:nvPr/>
        </p:nvPicPr>
        <p:blipFill rotWithShape="1">
          <a:blip r:embed="rId3"/>
          <a:srcRect l="5595" t="20476" r="36548" b="13492"/>
          <a:stretch/>
        </p:blipFill>
        <p:spPr>
          <a:xfrm>
            <a:off x="660327" y="1"/>
            <a:ext cx="10682655" cy="6858000"/>
          </a:xfrm>
          <a:prstGeom prst="rect">
            <a:avLst/>
          </a:prstGeom>
        </p:spPr>
      </p:pic>
      <p:sp>
        <p:nvSpPr>
          <p:cNvPr id="4" name="모서리가 둥근 직사각형 3"/>
          <p:cNvSpPr/>
          <p:nvPr/>
        </p:nvSpPr>
        <p:spPr>
          <a:xfrm>
            <a:off x="4221804" y="3968885"/>
            <a:ext cx="3365770" cy="1031132"/>
          </a:xfrm>
          <a:prstGeom prst="roundRect">
            <a:avLst/>
          </a:prstGeom>
          <a:solidFill>
            <a:srgbClr val="957A3F"/>
          </a:solidFill>
          <a:ln>
            <a:solidFill>
              <a:srgbClr val="927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smtClean="0">
                <a:ln>
                  <a:noFill/>
                </a:ln>
                <a:solidFill>
                  <a:prstClr val="white"/>
                </a:solidFill>
                <a:effectLst/>
                <a:uLnTx/>
                <a:uFillTx/>
                <a:latin typeface="Calibri"/>
                <a:ea typeface="+mn-ea"/>
                <a:cs typeface="+mn-cs"/>
              </a:rPr>
              <a:t>Kebenaran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err="1" smtClean="0">
                <a:ln>
                  <a:noFill/>
                </a:ln>
                <a:solidFill>
                  <a:prstClr val="white"/>
                </a:solidFill>
                <a:effectLst/>
                <a:uLnTx/>
                <a:uFillTx/>
                <a:latin typeface="Calibri"/>
                <a:ea typeface="+mn-ea"/>
                <a:cs typeface="+mn-cs"/>
              </a:rPr>
              <a:t>Kendiri</a:t>
            </a:r>
            <a:endParaRPr kumimoji="0" lang="en-US" sz="4400" b="0" i="0" u="none" strike="noStrike" kern="1200" cap="none" spc="0" normalizeH="0" baseline="0" noProof="0">
              <a:ln>
                <a:noFill/>
              </a:ln>
              <a:solidFill>
                <a:prstClr val="white"/>
              </a:solidFill>
              <a:effectLst/>
              <a:uLnTx/>
              <a:uFillTx/>
              <a:latin typeface="Calibri"/>
              <a:ea typeface="+mn-ea"/>
              <a:cs typeface="+mn-cs"/>
            </a:endParaRPr>
          </a:p>
        </p:txBody>
      </p:sp>
      <p:sp>
        <p:nvSpPr>
          <p:cNvPr id="5" name="모서리가 둥근 직사각형 4"/>
          <p:cNvSpPr/>
          <p:nvPr/>
        </p:nvSpPr>
        <p:spPr>
          <a:xfrm>
            <a:off x="1553183" y="3429000"/>
            <a:ext cx="2058952" cy="831714"/>
          </a:xfrm>
          <a:prstGeom prst="roundRect">
            <a:avLst/>
          </a:prstGeom>
          <a:solidFill>
            <a:srgbClr val="CBC4B2"/>
          </a:solidFill>
          <a:ln>
            <a:solidFill>
              <a:srgbClr val="D0C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smtClean="0">
                <a:ln>
                  <a:noFill/>
                </a:ln>
                <a:solidFill>
                  <a:srgbClr val="00B0F0"/>
                </a:solidFill>
                <a:effectLst/>
                <a:uLnTx/>
                <a:uFillTx/>
                <a:latin typeface="Calibri"/>
                <a:ea typeface="+mn-ea"/>
                <a:cs typeface="+mn-cs"/>
              </a:rPr>
              <a:t>Kelakuan</a:t>
            </a:r>
            <a:endParaRPr kumimoji="0" lang="en-US" sz="3200" b="1" i="0" u="none" strike="noStrike" kern="1200" cap="none" spc="0" normalizeH="0" baseline="0" noProof="0">
              <a:ln>
                <a:noFill/>
              </a:ln>
              <a:solidFill>
                <a:srgbClr val="00B0F0"/>
              </a:solidFill>
              <a:effectLst/>
              <a:uLnTx/>
              <a:uFillTx/>
              <a:latin typeface="Calibri"/>
              <a:ea typeface="+mn-ea"/>
              <a:cs typeface="+mn-cs"/>
            </a:endParaRPr>
          </a:p>
        </p:txBody>
      </p:sp>
      <p:sp>
        <p:nvSpPr>
          <p:cNvPr id="6" name="모서리가 둥근 직사각형 5"/>
          <p:cNvSpPr/>
          <p:nvPr/>
        </p:nvSpPr>
        <p:spPr>
          <a:xfrm>
            <a:off x="8095501" y="3399817"/>
            <a:ext cx="2058952" cy="831714"/>
          </a:xfrm>
          <a:prstGeom prst="roundRect">
            <a:avLst/>
          </a:prstGeom>
          <a:solidFill>
            <a:srgbClr val="D6CEB9"/>
          </a:solidFill>
          <a:ln>
            <a:solidFill>
              <a:srgbClr val="D0C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err="1" smtClean="0">
                <a:ln>
                  <a:noFill/>
                </a:ln>
                <a:solidFill>
                  <a:srgbClr val="00B0F0"/>
                </a:solidFill>
                <a:effectLst/>
                <a:uLnTx/>
                <a:uFillTx/>
                <a:latin typeface="Calibri"/>
                <a:ea typeface="+mn-ea"/>
                <a:cs typeface="+mn-cs"/>
              </a:rPr>
              <a:t>Kelakuan</a:t>
            </a:r>
            <a:endParaRPr kumimoji="0" lang="en-US" sz="3200" b="0" i="0" u="none" strike="noStrike" kern="1200" cap="none" spc="0" normalizeH="0" baseline="0" noProof="0">
              <a:ln>
                <a:noFill/>
              </a:ln>
              <a:solidFill>
                <a:srgbClr val="00B0F0"/>
              </a:solidFill>
              <a:effectLst/>
              <a:uLnTx/>
              <a:uFillTx/>
              <a:latin typeface="Calibri"/>
              <a:ea typeface="+mn-ea"/>
              <a:cs typeface="+mn-cs"/>
            </a:endParaRPr>
          </a:p>
        </p:txBody>
      </p:sp>
      <p:sp>
        <p:nvSpPr>
          <p:cNvPr id="7" name="모서리가 둥근 직사각형 6"/>
          <p:cNvSpPr/>
          <p:nvPr/>
        </p:nvSpPr>
        <p:spPr>
          <a:xfrm>
            <a:off x="4961106" y="1050587"/>
            <a:ext cx="1614792" cy="797669"/>
          </a:xfrm>
          <a:prstGeom prst="roundRect">
            <a:avLst/>
          </a:prstGeom>
          <a:solidFill>
            <a:srgbClr val="997E41"/>
          </a:solidFill>
          <a:ln>
            <a:solidFill>
              <a:srgbClr val="977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smtClean="0">
                <a:ln>
                  <a:noFill/>
                </a:ln>
                <a:solidFill>
                  <a:prstClr val="white"/>
                </a:solidFill>
                <a:effectLst/>
                <a:uLnTx/>
                <a:uFillTx/>
                <a:latin typeface="Calibri"/>
                <a:ea typeface="+mn-ea"/>
                <a:cs typeface="+mn-cs"/>
              </a:rPr>
              <a:t>DOSA</a:t>
            </a:r>
            <a:endParaRPr kumimoji="0" lang="en-US" sz="4000" b="0" i="0" u="none" strike="noStrike" kern="1200" cap="none" spc="0" normalizeH="0" baseline="0" noProof="0">
              <a:ln>
                <a:noFill/>
              </a:ln>
              <a:solidFill>
                <a:prstClr val="white"/>
              </a:solidFill>
              <a:effectLst/>
              <a:uLnTx/>
              <a:uFillTx/>
              <a:latin typeface="Calibri"/>
              <a:ea typeface="+mn-ea"/>
              <a:cs typeface="+mn-cs"/>
            </a:endParaRPr>
          </a:p>
        </p:txBody>
      </p:sp>
      <p:sp>
        <p:nvSpPr>
          <p:cNvPr id="9" name="직사각형 8"/>
          <p:cNvSpPr/>
          <p:nvPr/>
        </p:nvSpPr>
        <p:spPr>
          <a:xfrm>
            <a:off x="0" y="1"/>
            <a:ext cx="1245140" cy="661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smtClean="0">
                <a:ln>
                  <a:noFill/>
                </a:ln>
                <a:solidFill>
                  <a:prstClr val="white"/>
                </a:solidFill>
                <a:effectLst/>
                <a:uLnTx/>
                <a:uFillTx/>
                <a:latin typeface="Calibri"/>
                <a:ea typeface="+mn-ea"/>
                <a:cs typeface="+mn-cs"/>
              </a:rPr>
              <a:t>1-3</a:t>
            </a: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454272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2400" y="164638"/>
            <a:ext cx="11800251" cy="6528724"/>
          </a:xfrm>
        </p:spPr>
        <p:txBody>
          <a:bodyPr anchor="t"/>
          <a:lstStyle/>
          <a:p>
            <a:pPr algn="l"/>
            <a:r>
              <a:rPr lang="en-US" sz="4800" b="1" smtClean="0">
                <a:solidFill>
                  <a:schemeClr val="bg1"/>
                </a:solidFill>
              </a:rPr>
              <a:t/>
            </a:r>
            <a:br>
              <a:rPr lang="en-US" sz="4800" b="1" smtClean="0">
                <a:solidFill>
                  <a:schemeClr val="bg1"/>
                </a:solidFill>
              </a:rPr>
            </a:br>
            <a:r>
              <a:rPr lang="en-US" sz="4800" b="1">
                <a:solidFill>
                  <a:schemeClr val="bg1"/>
                </a:solidFill>
              </a:rPr>
              <a:t/>
            </a:r>
            <a:br>
              <a:rPr lang="en-US" sz="4800" b="1">
                <a:solidFill>
                  <a:schemeClr val="bg1"/>
                </a:solidFill>
              </a:rPr>
            </a:br>
            <a:endParaRPr lang="en-US" sz="4800" b="1">
              <a:solidFill>
                <a:schemeClr val="bg1"/>
              </a:solidFill>
            </a:endParaRPr>
          </a:p>
        </p:txBody>
      </p:sp>
      <p:pic>
        <p:nvPicPr>
          <p:cNvPr id="3" name="그림 2"/>
          <p:cNvPicPr>
            <a:picLocks noChangeAspect="1"/>
          </p:cNvPicPr>
          <p:nvPr/>
        </p:nvPicPr>
        <p:blipFill rotWithShape="1">
          <a:blip r:embed="rId3"/>
          <a:srcRect l="5595" t="20476" r="36548" b="13492"/>
          <a:stretch/>
        </p:blipFill>
        <p:spPr>
          <a:xfrm>
            <a:off x="660327" y="1"/>
            <a:ext cx="10682655" cy="6858000"/>
          </a:xfrm>
          <a:prstGeom prst="rect">
            <a:avLst/>
          </a:prstGeom>
        </p:spPr>
      </p:pic>
      <p:sp>
        <p:nvSpPr>
          <p:cNvPr id="4" name="모서리가 둥근 직사각형 3"/>
          <p:cNvSpPr/>
          <p:nvPr/>
        </p:nvSpPr>
        <p:spPr>
          <a:xfrm>
            <a:off x="4221804" y="3968885"/>
            <a:ext cx="3365770" cy="1031132"/>
          </a:xfrm>
          <a:prstGeom prst="roundRect">
            <a:avLst/>
          </a:prstGeom>
          <a:solidFill>
            <a:srgbClr val="957A3F"/>
          </a:solidFill>
          <a:ln>
            <a:solidFill>
              <a:srgbClr val="927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smtClean="0">
                <a:ln>
                  <a:noFill/>
                </a:ln>
                <a:solidFill>
                  <a:prstClr val="white"/>
                </a:solidFill>
                <a:effectLst/>
                <a:uLnTx/>
                <a:uFillTx/>
                <a:latin typeface="Calibri"/>
                <a:ea typeface="+mn-ea"/>
                <a:cs typeface="+mn-cs"/>
              </a:rPr>
              <a:t>Kebenaran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smtClean="0">
                <a:ln>
                  <a:noFill/>
                </a:ln>
                <a:solidFill>
                  <a:prstClr val="white"/>
                </a:solidFill>
                <a:effectLst/>
                <a:uLnTx/>
                <a:uFillTx/>
                <a:latin typeface="Calibri"/>
                <a:ea typeface="+mn-ea"/>
                <a:cs typeface="+mn-cs"/>
              </a:rPr>
              <a:t>Allah</a:t>
            </a:r>
            <a:endParaRPr kumimoji="0" lang="en-US" sz="4400" b="0" i="0" u="none" strike="noStrike" kern="1200" cap="none" spc="0" normalizeH="0" baseline="0" noProof="0">
              <a:ln>
                <a:noFill/>
              </a:ln>
              <a:solidFill>
                <a:prstClr val="white"/>
              </a:solidFill>
              <a:effectLst/>
              <a:uLnTx/>
              <a:uFillTx/>
              <a:latin typeface="Calibri"/>
              <a:ea typeface="+mn-ea"/>
              <a:cs typeface="+mn-cs"/>
            </a:endParaRPr>
          </a:p>
        </p:txBody>
      </p:sp>
      <p:sp>
        <p:nvSpPr>
          <p:cNvPr id="5" name="모서리가 둥근 직사각형 4"/>
          <p:cNvSpPr/>
          <p:nvPr/>
        </p:nvSpPr>
        <p:spPr>
          <a:xfrm>
            <a:off x="1553183" y="3429000"/>
            <a:ext cx="2058952" cy="831714"/>
          </a:xfrm>
          <a:prstGeom prst="roundRect">
            <a:avLst/>
          </a:prstGeom>
          <a:solidFill>
            <a:srgbClr val="CBC4B2"/>
          </a:solidFill>
          <a:ln>
            <a:solidFill>
              <a:srgbClr val="D0C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FF0000"/>
                </a:solidFill>
                <a:effectLst/>
                <a:uLnTx/>
                <a:uFillTx/>
                <a:latin typeface="Calibri"/>
                <a:ea typeface="+mn-ea"/>
                <a:cs typeface="+mn-cs"/>
              </a:rPr>
              <a:t>Pelayanan</a:t>
            </a:r>
            <a:endParaRPr kumimoji="0" lang="en-US" sz="3200" b="1" i="0" u="none" strike="noStrike" kern="1200" cap="none" spc="0" normalizeH="0" baseline="0" noProof="0">
              <a:ln>
                <a:noFill/>
              </a:ln>
              <a:solidFill>
                <a:srgbClr val="FF0000"/>
              </a:solidFill>
              <a:effectLst/>
              <a:uLnTx/>
              <a:uFillTx/>
              <a:latin typeface="Calibri"/>
              <a:ea typeface="+mn-ea"/>
              <a:cs typeface="+mn-cs"/>
            </a:endParaRPr>
          </a:p>
        </p:txBody>
      </p:sp>
      <p:sp>
        <p:nvSpPr>
          <p:cNvPr id="6" name="모서리가 둥근 직사각형 5"/>
          <p:cNvSpPr/>
          <p:nvPr/>
        </p:nvSpPr>
        <p:spPr>
          <a:xfrm>
            <a:off x="8095501" y="3399817"/>
            <a:ext cx="2058952" cy="831714"/>
          </a:xfrm>
          <a:prstGeom prst="roundRect">
            <a:avLst/>
          </a:prstGeom>
          <a:solidFill>
            <a:srgbClr val="D6CEB9"/>
          </a:solidFill>
          <a:ln>
            <a:solidFill>
              <a:srgbClr val="D0C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FF0000"/>
                </a:solidFill>
                <a:effectLst/>
                <a:uLnTx/>
                <a:uFillTx/>
                <a:latin typeface="Calibri"/>
                <a:ea typeface="+mn-ea"/>
                <a:cs typeface="+mn-cs"/>
              </a:rPr>
              <a:t>Pelayanan</a:t>
            </a:r>
            <a:endParaRPr kumimoji="0" lang="en-US" sz="3200" b="1" i="0" u="none" strike="noStrike" kern="1200" cap="none" spc="0" normalizeH="0" baseline="0" noProof="0">
              <a:ln>
                <a:noFill/>
              </a:ln>
              <a:solidFill>
                <a:srgbClr val="FF0000"/>
              </a:solidFill>
              <a:effectLst/>
              <a:uLnTx/>
              <a:uFillTx/>
              <a:latin typeface="Calibri"/>
              <a:ea typeface="+mn-ea"/>
              <a:cs typeface="+mn-cs"/>
            </a:endParaRPr>
          </a:p>
        </p:txBody>
      </p:sp>
      <p:sp>
        <p:nvSpPr>
          <p:cNvPr id="7" name="모서리가 둥근 직사각형 6"/>
          <p:cNvSpPr/>
          <p:nvPr/>
        </p:nvSpPr>
        <p:spPr>
          <a:xfrm>
            <a:off x="4961106" y="1050587"/>
            <a:ext cx="1614792" cy="797669"/>
          </a:xfrm>
          <a:prstGeom prst="roundRect">
            <a:avLst/>
          </a:prstGeom>
          <a:solidFill>
            <a:srgbClr val="997E41"/>
          </a:solidFill>
          <a:ln>
            <a:solidFill>
              <a:srgbClr val="977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smtClean="0">
                <a:ln>
                  <a:noFill/>
                </a:ln>
                <a:solidFill>
                  <a:prstClr val="white"/>
                </a:solidFill>
                <a:effectLst/>
                <a:uLnTx/>
                <a:uFillTx/>
                <a:latin typeface="Calibri"/>
                <a:ea typeface="+mn-ea"/>
                <a:cs typeface="+mn-cs"/>
              </a:rPr>
              <a:t>Kudus</a:t>
            </a:r>
            <a:endParaRPr kumimoji="0" lang="en-US" sz="4000" b="0" i="0" u="none" strike="noStrike" kern="1200" cap="none" spc="0" normalizeH="0" baseline="0" noProof="0">
              <a:ln>
                <a:noFill/>
              </a:ln>
              <a:solidFill>
                <a:prstClr val="white"/>
              </a:solidFill>
              <a:effectLst/>
              <a:uLnTx/>
              <a:uFillTx/>
              <a:latin typeface="Calibri"/>
              <a:ea typeface="+mn-ea"/>
              <a:cs typeface="+mn-cs"/>
            </a:endParaRPr>
          </a:p>
        </p:txBody>
      </p:sp>
      <p:sp>
        <p:nvSpPr>
          <p:cNvPr id="8" name="직사각형 7"/>
          <p:cNvSpPr/>
          <p:nvPr/>
        </p:nvSpPr>
        <p:spPr>
          <a:xfrm>
            <a:off x="0" y="1"/>
            <a:ext cx="1245140" cy="661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smtClean="0">
                <a:ln>
                  <a:noFill/>
                </a:ln>
                <a:solidFill>
                  <a:prstClr val="white"/>
                </a:solidFill>
                <a:effectLst/>
                <a:uLnTx/>
                <a:uFillTx/>
                <a:latin typeface="Calibri"/>
                <a:ea typeface="+mn-ea"/>
                <a:cs typeface="+mn-cs"/>
              </a:rPr>
              <a:t>3-11</a:t>
            </a: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86783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2400" y="164638"/>
            <a:ext cx="11800251" cy="6528724"/>
          </a:xfrm>
        </p:spPr>
        <p:txBody>
          <a:bodyPr anchor="t"/>
          <a:lstStyle/>
          <a:p>
            <a:pPr algn="l"/>
            <a:r>
              <a:rPr lang="en-US" sz="4800" b="1" smtClean="0">
                <a:solidFill>
                  <a:schemeClr val="bg1"/>
                </a:solidFill>
              </a:rPr>
              <a:t/>
            </a:r>
            <a:br>
              <a:rPr lang="en-US" sz="4800" b="1" smtClean="0">
                <a:solidFill>
                  <a:schemeClr val="bg1"/>
                </a:solidFill>
              </a:rPr>
            </a:br>
            <a:r>
              <a:rPr lang="en-US" sz="4800" b="1">
                <a:solidFill>
                  <a:schemeClr val="bg1"/>
                </a:solidFill>
              </a:rPr>
              <a:t/>
            </a:r>
            <a:br>
              <a:rPr lang="en-US" sz="4800" b="1">
                <a:solidFill>
                  <a:schemeClr val="bg1"/>
                </a:solidFill>
              </a:rPr>
            </a:br>
            <a:endParaRPr lang="en-US" sz="4800" b="1">
              <a:solidFill>
                <a:schemeClr val="bg1"/>
              </a:solidFill>
            </a:endParaRPr>
          </a:p>
        </p:txBody>
      </p:sp>
      <p:pic>
        <p:nvPicPr>
          <p:cNvPr id="3" name="그림 2"/>
          <p:cNvPicPr>
            <a:picLocks noChangeAspect="1"/>
          </p:cNvPicPr>
          <p:nvPr/>
        </p:nvPicPr>
        <p:blipFill rotWithShape="1">
          <a:blip r:embed="rId3"/>
          <a:srcRect l="5595" t="20476" r="36548" b="13492"/>
          <a:stretch/>
        </p:blipFill>
        <p:spPr>
          <a:xfrm>
            <a:off x="660327" y="1"/>
            <a:ext cx="10682655" cy="6858000"/>
          </a:xfrm>
          <a:prstGeom prst="rect">
            <a:avLst/>
          </a:prstGeom>
        </p:spPr>
      </p:pic>
      <p:sp>
        <p:nvSpPr>
          <p:cNvPr id="4" name="모서리가 둥근 직사각형 3"/>
          <p:cNvSpPr/>
          <p:nvPr/>
        </p:nvSpPr>
        <p:spPr>
          <a:xfrm>
            <a:off x="4221804" y="3968884"/>
            <a:ext cx="3365770" cy="1108953"/>
          </a:xfrm>
          <a:prstGeom prst="roundRect">
            <a:avLst/>
          </a:prstGeom>
          <a:solidFill>
            <a:srgbClr val="957A3F"/>
          </a:solidFill>
          <a:ln>
            <a:solidFill>
              <a:srgbClr val="927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err="1" smtClean="0">
                <a:ln>
                  <a:noFill/>
                </a:ln>
                <a:solidFill>
                  <a:prstClr val="white"/>
                </a:solidFill>
                <a:effectLst/>
                <a:uLnTx/>
                <a:uFillTx/>
                <a:latin typeface="Calibri"/>
                <a:ea typeface="+mn-ea"/>
                <a:cs typeface="+mn-cs"/>
              </a:rPr>
              <a:t>Iman</a:t>
            </a:r>
            <a:r>
              <a:rPr kumimoji="0" lang="en-US" sz="4400" b="0" i="0" u="none" strike="noStrike" kern="1200" cap="none" spc="0" normalizeH="0" baseline="0" noProof="0" smtClean="0">
                <a:ln>
                  <a:noFill/>
                </a:ln>
                <a:solidFill>
                  <a:prstClr val="white"/>
                </a:solidFill>
                <a:effectLst/>
                <a:uLnTx/>
                <a:uFillTx/>
                <a:latin typeface="Calibri"/>
                <a:ea typeface="+mn-ea"/>
                <a:cs typeface="+mn-cs"/>
              </a:rPr>
              <a:t> Bentuk Kata </a:t>
            </a:r>
            <a:r>
              <a:rPr kumimoji="0" lang="en-US" sz="4400" b="0" i="0" u="none" strike="noStrike" kern="1200" cap="none" spc="0" normalizeH="0" baseline="0" noProof="0" err="1" smtClean="0">
                <a:ln>
                  <a:noFill/>
                </a:ln>
                <a:solidFill>
                  <a:prstClr val="white"/>
                </a:solidFill>
                <a:effectLst/>
                <a:uLnTx/>
                <a:uFillTx/>
                <a:latin typeface="Calibri"/>
                <a:ea typeface="+mn-ea"/>
                <a:cs typeface="+mn-cs"/>
              </a:rPr>
              <a:t>Kerja</a:t>
            </a:r>
            <a:endParaRPr kumimoji="0" lang="en-US" sz="4400" b="0" i="0" u="none" strike="noStrike" kern="1200" cap="none" spc="0" normalizeH="0" baseline="0" noProof="0">
              <a:ln>
                <a:noFill/>
              </a:ln>
              <a:solidFill>
                <a:prstClr val="white"/>
              </a:solidFill>
              <a:effectLst/>
              <a:uLnTx/>
              <a:uFillTx/>
              <a:latin typeface="Calibri"/>
              <a:ea typeface="+mn-ea"/>
              <a:cs typeface="+mn-cs"/>
            </a:endParaRPr>
          </a:p>
        </p:txBody>
      </p:sp>
      <p:sp>
        <p:nvSpPr>
          <p:cNvPr id="5" name="모서리가 둥근 직사각형 4"/>
          <p:cNvSpPr/>
          <p:nvPr/>
        </p:nvSpPr>
        <p:spPr>
          <a:xfrm>
            <a:off x="1553183" y="3429000"/>
            <a:ext cx="2058952" cy="831714"/>
          </a:xfrm>
          <a:prstGeom prst="roundRect">
            <a:avLst/>
          </a:prstGeom>
          <a:solidFill>
            <a:srgbClr val="CBC4B2"/>
          </a:solidFill>
          <a:ln>
            <a:solidFill>
              <a:srgbClr val="D0C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FF0000"/>
                </a:solidFill>
                <a:effectLst/>
                <a:uLnTx/>
                <a:uFillTx/>
                <a:latin typeface="Calibri"/>
                <a:ea typeface="+mn-ea"/>
                <a:cs typeface="+mn-cs"/>
              </a:rPr>
              <a:t>Pelayanan</a:t>
            </a:r>
            <a:endParaRPr kumimoji="0" lang="en-US" sz="3200" b="1" i="0" u="none" strike="noStrike" kern="1200" cap="none" spc="0" normalizeH="0" baseline="0" noProof="0">
              <a:ln>
                <a:noFill/>
              </a:ln>
              <a:solidFill>
                <a:srgbClr val="FF0000"/>
              </a:solidFill>
              <a:effectLst/>
              <a:uLnTx/>
              <a:uFillTx/>
              <a:latin typeface="Calibri"/>
              <a:ea typeface="+mn-ea"/>
              <a:cs typeface="+mn-cs"/>
            </a:endParaRPr>
          </a:p>
        </p:txBody>
      </p:sp>
      <p:sp>
        <p:nvSpPr>
          <p:cNvPr id="6" name="모서리가 둥근 직사각형 5"/>
          <p:cNvSpPr/>
          <p:nvPr/>
        </p:nvSpPr>
        <p:spPr>
          <a:xfrm>
            <a:off x="8095501" y="3399817"/>
            <a:ext cx="2058952" cy="831714"/>
          </a:xfrm>
          <a:prstGeom prst="roundRect">
            <a:avLst/>
          </a:prstGeom>
          <a:solidFill>
            <a:srgbClr val="D6CEB9"/>
          </a:solidFill>
          <a:ln>
            <a:solidFill>
              <a:srgbClr val="D0CA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FF0000"/>
                </a:solidFill>
                <a:effectLst/>
                <a:uLnTx/>
                <a:uFillTx/>
                <a:latin typeface="Calibri"/>
                <a:ea typeface="+mn-ea"/>
                <a:cs typeface="+mn-cs"/>
              </a:rPr>
              <a:t>Pelayanan</a:t>
            </a:r>
            <a:endParaRPr kumimoji="0" lang="en-US" sz="3200" b="1" i="0" u="none" strike="noStrike" kern="1200" cap="none" spc="0" normalizeH="0" baseline="0" noProof="0">
              <a:ln>
                <a:noFill/>
              </a:ln>
              <a:solidFill>
                <a:srgbClr val="FF0000"/>
              </a:solidFill>
              <a:effectLst/>
              <a:uLnTx/>
              <a:uFillTx/>
              <a:latin typeface="Calibri"/>
              <a:ea typeface="+mn-ea"/>
              <a:cs typeface="+mn-cs"/>
            </a:endParaRPr>
          </a:p>
        </p:txBody>
      </p:sp>
      <p:sp>
        <p:nvSpPr>
          <p:cNvPr id="7" name="모서리가 둥근 직사각형 6"/>
          <p:cNvSpPr/>
          <p:nvPr/>
        </p:nvSpPr>
        <p:spPr>
          <a:xfrm>
            <a:off x="4961106" y="1050587"/>
            <a:ext cx="1614792" cy="797669"/>
          </a:xfrm>
          <a:prstGeom prst="roundRect">
            <a:avLst/>
          </a:prstGeom>
          <a:solidFill>
            <a:srgbClr val="997E41"/>
          </a:solidFill>
          <a:ln>
            <a:solidFill>
              <a:srgbClr val="977C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smtClean="0">
                <a:ln>
                  <a:noFill/>
                </a:ln>
                <a:solidFill>
                  <a:prstClr val="white"/>
                </a:solidFill>
                <a:effectLst/>
                <a:uLnTx/>
                <a:uFillTx/>
                <a:latin typeface="Calibri"/>
                <a:ea typeface="+mn-ea"/>
                <a:cs typeface="+mn-cs"/>
              </a:rPr>
              <a:t>Kudus</a:t>
            </a:r>
            <a:endParaRPr kumimoji="0" lang="en-US" sz="4000" b="0" i="0" u="none" strike="noStrike" kern="1200" cap="none" spc="0" normalizeH="0" baseline="0" noProof="0">
              <a:ln>
                <a:noFill/>
              </a:ln>
              <a:solidFill>
                <a:prstClr val="white"/>
              </a:solidFill>
              <a:effectLst/>
              <a:uLnTx/>
              <a:uFillTx/>
              <a:latin typeface="Calibri"/>
              <a:ea typeface="+mn-ea"/>
              <a:cs typeface="+mn-cs"/>
            </a:endParaRPr>
          </a:p>
        </p:txBody>
      </p:sp>
      <p:sp>
        <p:nvSpPr>
          <p:cNvPr id="8" name="직사각형 7"/>
          <p:cNvSpPr/>
          <p:nvPr/>
        </p:nvSpPr>
        <p:spPr>
          <a:xfrm>
            <a:off x="-1" y="1"/>
            <a:ext cx="4961107" cy="564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smtClean="0">
                <a:ln>
                  <a:noFill/>
                </a:ln>
                <a:solidFill>
                  <a:prstClr val="white"/>
                </a:solidFill>
                <a:effectLst/>
                <a:uLnTx/>
                <a:uFillTx/>
                <a:latin typeface="Calibri"/>
                <a:ea typeface="+mn-ea"/>
                <a:cs typeface="+mn-cs"/>
              </a:rPr>
              <a:t>12-16 Ibadah yang sejati</a:t>
            </a: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500492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모서리가 둥근 직사각형 3"/>
          <p:cNvSpPr/>
          <p:nvPr/>
        </p:nvSpPr>
        <p:spPr>
          <a:xfrm>
            <a:off x="96011" y="5229198"/>
            <a:ext cx="11952651" cy="1464164"/>
          </a:xfrm>
          <a:prstGeom prst="roundRect">
            <a:avLst/>
          </a:prstGeom>
          <a:solidFill>
            <a:srgbClr val="00B0F0">
              <a:alpha val="4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3" name="모서리가 둥근 직사각형 2"/>
          <p:cNvSpPr/>
          <p:nvPr/>
        </p:nvSpPr>
        <p:spPr>
          <a:xfrm>
            <a:off x="96011" y="1124744"/>
            <a:ext cx="11952651" cy="3936437"/>
          </a:xfrm>
          <a:prstGeom prst="roundRect">
            <a:avLst/>
          </a:prstGeom>
          <a:solidFill>
            <a:srgbClr val="FFFF00">
              <a:alpha val="40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ROMA</a:t>
            </a:r>
            <a:r>
              <a:rPr lang="en-US" sz="5333" b="1">
                <a:solidFill>
                  <a:srgbClr val="FF0000"/>
                </a:solidFill>
              </a:rPr>
              <a:t/>
            </a:r>
            <a:br>
              <a:rPr lang="en-US" sz="5333" b="1">
                <a:solidFill>
                  <a:srgbClr val="FF0000"/>
                </a:solidFill>
              </a:rPr>
            </a:br>
            <a:r>
              <a:rPr lang="en-US" sz="5333" b="1">
                <a:solidFill>
                  <a:schemeClr val="bg1"/>
                </a:solidFill>
              </a:rPr>
              <a:t>1:1-17       : </a:t>
            </a:r>
            <a:r>
              <a:rPr lang="en-US" sz="5333" b="1" err="1">
                <a:solidFill>
                  <a:schemeClr val="bg1"/>
                </a:solidFill>
              </a:rPr>
              <a:t>Perasaan</a:t>
            </a:r>
            <a:r>
              <a:rPr lang="en-US" sz="5333" b="1">
                <a:solidFill>
                  <a:schemeClr val="bg1"/>
                </a:solidFill>
              </a:rPr>
              <a:t> tentang </a:t>
            </a:r>
            <a:r>
              <a:rPr lang="en-US" sz="5333" b="1" err="1">
                <a:solidFill>
                  <a:schemeClr val="bg1"/>
                </a:solidFill>
              </a:rPr>
              <a:t>Injil</a:t>
            </a:r>
            <a:r>
              <a:rPr lang="en-US" sz="5333" b="1">
                <a:solidFill>
                  <a:schemeClr val="bg1"/>
                </a:solidFill>
              </a:rPr>
              <a:t/>
            </a:r>
            <a:br>
              <a:rPr lang="en-US" sz="5333" b="1">
                <a:solidFill>
                  <a:schemeClr val="bg1"/>
                </a:solidFill>
              </a:rPr>
            </a:br>
            <a:r>
              <a:rPr lang="en-US" sz="5333" b="1">
                <a:solidFill>
                  <a:schemeClr val="bg1"/>
                </a:solidFill>
              </a:rPr>
              <a:t>1:18-3:20 : </a:t>
            </a:r>
            <a:r>
              <a:rPr lang="en-US" sz="5333" b="1" err="1">
                <a:solidFill>
                  <a:schemeClr val="bg1"/>
                </a:solidFill>
              </a:rPr>
              <a:t>Dosa</a:t>
            </a:r>
            <a:r>
              <a:rPr lang="en-US" sz="5333" b="1">
                <a:solidFill>
                  <a:schemeClr val="bg1"/>
                </a:solidFill>
              </a:rPr>
              <a:t/>
            </a:r>
            <a:br>
              <a:rPr lang="en-US" sz="5333" b="1">
                <a:solidFill>
                  <a:schemeClr val="bg1"/>
                </a:solidFill>
              </a:rPr>
            </a:br>
            <a:r>
              <a:rPr lang="en-US" sz="5333" b="1">
                <a:solidFill>
                  <a:schemeClr val="bg1"/>
                </a:solidFill>
              </a:rPr>
              <a:t>3:21-5:21 : Keselamatan</a:t>
            </a:r>
            <a:br>
              <a:rPr lang="en-US" sz="5333" b="1">
                <a:solidFill>
                  <a:schemeClr val="bg1"/>
                </a:solidFill>
              </a:rPr>
            </a:br>
            <a:r>
              <a:rPr lang="en-US" sz="5333" b="1">
                <a:solidFill>
                  <a:schemeClr val="bg1"/>
                </a:solidFill>
              </a:rPr>
              <a:t>6-8            : Pengudusan</a:t>
            </a:r>
            <a:br>
              <a:rPr lang="en-US" sz="5333" b="1">
                <a:solidFill>
                  <a:schemeClr val="bg1"/>
                </a:solidFill>
              </a:rPr>
            </a:br>
            <a:r>
              <a:rPr lang="en-US" sz="5333" b="1">
                <a:solidFill>
                  <a:schemeClr val="bg1"/>
                </a:solidFill>
              </a:rPr>
              <a:t>9-11          : </a:t>
            </a:r>
            <a:r>
              <a:rPr lang="en-US" sz="5333" b="1" err="1">
                <a:solidFill>
                  <a:schemeClr val="bg1"/>
                </a:solidFill>
              </a:rPr>
              <a:t>Kedaulatan</a:t>
            </a:r>
            <a:r>
              <a:rPr lang="en-US" sz="5333" b="1">
                <a:solidFill>
                  <a:schemeClr val="bg1"/>
                </a:solidFill>
              </a:rPr>
              <a:t> Allah</a:t>
            </a:r>
            <a:br>
              <a:rPr lang="en-US" sz="5333" b="1">
                <a:solidFill>
                  <a:schemeClr val="bg1"/>
                </a:solidFill>
              </a:rPr>
            </a:br>
            <a:r>
              <a:rPr lang="en-US" sz="5333" b="1">
                <a:solidFill>
                  <a:schemeClr val="bg1"/>
                </a:solidFill>
              </a:rPr>
              <a:t>12-15        : Pelayanan dan hal-hal Praktis</a:t>
            </a:r>
            <a:br>
              <a:rPr lang="en-US" sz="5333" b="1">
                <a:solidFill>
                  <a:schemeClr val="bg1"/>
                </a:solidFill>
              </a:rPr>
            </a:br>
            <a:r>
              <a:rPr lang="en-US" sz="5333" b="1">
                <a:solidFill>
                  <a:schemeClr val="bg1"/>
                </a:solidFill>
              </a:rPr>
              <a:t>16              : Salam</a:t>
            </a:r>
          </a:p>
        </p:txBody>
      </p:sp>
    </p:spTree>
    <p:extLst>
      <p:ext uri="{BB962C8B-B14F-4D97-AF65-F5344CB8AC3E}">
        <p14:creationId xmlns:p14="http://schemas.microsoft.com/office/powerpoint/2010/main" val="30524793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타원 4"/>
          <p:cNvSpPr/>
          <p:nvPr/>
        </p:nvSpPr>
        <p:spPr>
          <a:xfrm>
            <a:off x="1084082" y="348792"/>
            <a:ext cx="9841584" cy="6183983"/>
          </a:xfrm>
          <a:prstGeom prst="ellipse">
            <a:avLst/>
          </a:prstGeom>
          <a:solidFill>
            <a:srgbClr val="7030A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직선 연결선 6"/>
          <p:cNvCxnSpPr>
            <a:stCxn id="5" idx="0"/>
            <a:endCxn id="5" idx="4"/>
          </p:cNvCxnSpPr>
          <p:nvPr/>
        </p:nvCxnSpPr>
        <p:spPr>
          <a:xfrm>
            <a:off x="6004874" y="348792"/>
            <a:ext cx="0" cy="6183983"/>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1960775" y="1679921"/>
            <a:ext cx="8204463" cy="3448144"/>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flipV="1">
            <a:off x="2067613" y="1624898"/>
            <a:ext cx="7887092" cy="3656634"/>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타원 18"/>
          <p:cNvSpPr/>
          <p:nvPr/>
        </p:nvSpPr>
        <p:spPr>
          <a:xfrm>
            <a:off x="4590854" y="2567626"/>
            <a:ext cx="2837468" cy="1722748"/>
          </a:xfrm>
          <a:prstGeom prst="ellipse">
            <a:avLst/>
          </a:prstGeom>
          <a:solidFill>
            <a:srgbClr val="92D05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FF0000"/>
                </a:solidFill>
                <a:effectLst/>
                <a:uLnTx/>
                <a:uFillTx/>
                <a:latin typeface="Calibri"/>
                <a:ea typeface="+mn-ea"/>
                <a:cs typeface="+mn-cs"/>
              </a:rPr>
              <a:t>Surat Roma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srgbClr val="FF0000"/>
                </a:solidFill>
                <a:effectLst/>
                <a:uLnTx/>
                <a:uFillTx/>
                <a:latin typeface="Calibri"/>
                <a:ea typeface="+mn-ea"/>
                <a:cs typeface="+mn-cs"/>
              </a:rPr>
              <a:t>Kebenaran Allah</a:t>
            </a:r>
            <a:endParaRPr kumimoji="0" lang="en-US" sz="2000" b="1" i="0" u="none" strike="noStrike" kern="1200" cap="none" spc="0" normalizeH="0" baseline="0" noProof="0">
              <a:ln>
                <a:noFill/>
              </a:ln>
              <a:solidFill>
                <a:srgbClr val="FF0000"/>
              </a:solidFill>
              <a:effectLst/>
              <a:uLnTx/>
              <a:uFillTx/>
              <a:latin typeface="Calibri"/>
              <a:ea typeface="+mn-ea"/>
              <a:cs typeface="+mn-cs"/>
            </a:endParaRPr>
          </a:p>
        </p:txBody>
      </p:sp>
      <p:sp>
        <p:nvSpPr>
          <p:cNvPr id="24" name="직사각형 23"/>
          <p:cNvSpPr/>
          <p:nvPr/>
        </p:nvSpPr>
        <p:spPr>
          <a:xfrm>
            <a:off x="6166923" y="900637"/>
            <a:ext cx="2692073"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Manusia </a:t>
            </a:r>
            <a:r>
              <a:rPr kumimoji="0" lang="en-US" sz="2400" b="1" i="0" u="none" strike="noStrike" kern="1200" cap="none" spc="0" normalizeH="0" baseline="0" noProof="0">
                <a:ln>
                  <a:noFill/>
                </a:ln>
                <a:solidFill>
                  <a:prstClr val="white"/>
                </a:solidFill>
                <a:effectLst/>
                <a:uLnTx/>
                <a:uFillTx/>
                <a:latin typeface="Calibri"/>
                <a:ea typeface="+mn-ea"/>
                <a:cs typeface="+mn-cs"/>
              </a:rPr>
              <a:t>tidak dapat </a:t>
            </a:r>
            <a:r>
              <a:rPr kumimoji="0" lang="en-US" sz="2400" b="1" i="0" u="none" strike="noStrike" kern="1200" cap="none" spc="0" normalizeH="0" baseline="0" noProof="0" err="1">
                <a:ln>
                  <a:noFill/>
                </a:ln>
                <a:solidFill>
                  <a:prstClr val="white"/>
                </a:solidFill>
                <a:effectLst/>
                <a:uLnTx/>
                <a:uFillTx/>
                <a:latin typeface="Calibri"/>
                <a:ea typeface="+mn-ea"/>
                <a:cs typeface="+mn-cs"/>
              </a:rPr>
              <a:t>dilepaskan</a:t>
            </a:r>
            <a:r>
              <a:rPr kumimoji="0" lang="en-US" sz="2400" b="1" i="0" u="none" strike="noStrike" kern="1200" cap="none" spc="0" normalizeH="0" baseline="0" noProof="0">
                <a:ln>
                  <a:noFill/>
                </a:ln>
                <a:solidFill>
                  <a:prstClr val="white"/>
                </a:solidFill>
                <a:effectLst/>
                <a:uLnTx/>
                <a:uFillTx/>
                <a:latin typeface="Calibri"/>
                <a:ea typeface="+mn-ea"/>
                <a:cs typeface="+mn-cs"/>
              </a:rPr>
              <a:t> dari </a:t>
            </a:r>
            <a:r>
              <a:rPr kumimoji="0" lang="en-US" sz="2400" b="1" i="0" u="none" strike="noStrike" kern="1200" cap="none" spc="0" normalizeH="0" baseline="0" noProof="0" err="1" smtClean="0">
                <a:ln>
                  <a:noFill/>
                </a:ln>
                <a:solidFill>
                  <a:prstClr val="white"/>
                </a:solidFill>
                <a:effectLst/>
                <a:uLnTx/>
                <a:uFillTx/>
                <a:latin typeface="Calibri"/>
                <a:ea typeface="+mn-ea"/>
                <a:cs typeface="+mn-cs"/>
              </a:rPr>
              <a:t>Dosa</a:t>
            </a:r>
            <a:endParaRPr kumimoji="0" lang="en-US" sz="2400" b="1" i="0" u="none" strike="noStrike" kern="1200" cap="none" spc="0" normalizeH="0" baseline="0" noProof="0" smtClean="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1:1-3:20</a:t>
            </a:r>
          </a:p>
        </p:txBody>
      </p:sp>
      <p:sp>
        <p:nvSpPr>
          <p:cNvPr id="25" name="직사각형 24"/>
          <p:cNvSpPr/>
          <p:nvPr/>
        </p:nvSpPr>
        <p:spPr>
          <a:xfrm>
            <a:off x="7857242" y="2784239"/>
            <a:ext cx="286260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FFC000"/>
                </a:solidFill>
                <a:effectLst/>
                <a:uLnTx/>
                <a:uFillTx/>
                <a:latin typeface="Calibri"/>
                <a:ea typeface="+mn-ea"/>
                <a:cs typeface="+mn-cs"/>
              </a:rPr>
              <a:t>Allah </a:t>
            </a:r>
            <a:r>
              <a:rPr kumimoji="0" lang="en-US" sz="2400" b="1" i="0" u="none" strike="noStrike" kern="1200" cap="none" spc="0" normalizeH="0" baseline="0" noProof="0">
                <a:ln>
                  <a:noFill/>
                </a:ln>
                <a:solidFill>
                  <a:srgbClr val="FFC000"/>
                </a:solidFill>
                <a:effectLst/>
                <a:uLnTx/>
                <a:uFillTx/>
                <a:latin typeface="Calibri"/>
                <a:ea typeface="+mn-ea"/>
                <a:cs typeface="+mn-cs"/>
              </a:rPr>
              <a:t>memberikan </a:t>
            </a:r>
            <a:r>
              <a:rPr kumimoji="0" lang="en-US" sz="2400" b="1" i="0" u="none" strike="noStrike" kern="1200" cap="none" spc="0" normalizeH="0" baseline="0" noProof="0" smtClean="0">
                <a:ln>
                  <a:noFill/>
                </a:ln>
                <a:solidFill>
                  <a:srgbClr val="FFC000"/>
                </a:solidFill>
                <a:effectLst/>
                <a:uLnTx/>
                <a:uFillTx/>
                <a:latin typeface="Calibri"/>
                <a:ea typeface="+mn-ea"/>
                <a:cs typeface="+mn-cs"/>
              </a:rPr>
              <a:t>Kebenaran-Nya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FFC000"/>
                </a:solidFill>
                <a:effectLst/>
                <a:uLnTx/>
                <a:uFillTx/>
                <a:latin typeface="Calibri"/>
                <a:ea typeface="+mn-ea"/>
                <a:cs typeface="+mn-cs"/>
              </a:rPr>
              <a:t>3:21-4:25</a:t>
            </a:r>
            <a:endParaRPr kumimoji="0" lang="en-US" sz="2400" b="0" i="0" u="none" strike="noStrike" kern="1200" cap="none" spc="0" normalizeH="0" baseline="0" noProof="0">
              <a:ln>
                <a:noFill/>
              </a:ln>
              <a:solidFill>
                <a:srgbClr val="FFC000"/>
              </a:solidFill>
              <a:effectLst/>
              <a:uLnTx/>
              <a:uFillTx/>
              <a:latin typeface="Calibri"/>
              <a:ea typeface="+mn-ea"/>
              <a:cs typeface="+mn-cs"/>
            </a:endParaRPr>
          </a:p>
        </p:txBody>
      </p:sp>
      <p:sp>
        <p:nvSpPr>
          <p:cNvPr id="26" name="직사각형 25"/>
          <p:cNvSpPr/>
          <p:nvPr/>
        </p:nvSpPr>
        <p:spPr>
          <a:xfrm>
            <a:off x="6122337" y="4819824"/>
            <a:ext cx="3284691"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92D050"/>
                </a:solidFill>
                <a:effectLst/>
                <a:uLnTx/>
                <a:uFillTx/>
                <a:latin typeface="Calibri"/>
                <a:ea typeface="+mn-ea"/>
                <a:cs typeface="+mn-cs"/>
              </a:rPr>
              <a:t>Pengalaman </a:t>
            </a:r>
            <a:r>
              <a:rPr kumimoji="0" lang="en-US" sz="2400" b="1" i="0" u="none" strike="noStrike" kern="1200" cap="none" spc="0" normalizeH="0" baseline="0" noProof="0">
                <a:ln>
                  <a:noFill/>
                </a:ln>
                <a:solidFill>
                  <a:srgbClr val="92D050"/>
                </a:solidFill>
                <a:effectLst/>
                <a:uLnTx/>
                <a:uFillTx/>
                <a:latin typeface="Calibri"/>
                <a:ea typeface="+mn-ea"/>
                <a:cs typeface="+mn-cs"/>
              </a:rPr>
              <a:t>dalam </a:t>
            </a:r>
            <a:r>
              <a:rPr kumimoji="0" lang="en-US" sz="2400" b="1" i="0" u="none" strike="noStrike" kern="1200" cap="none" spc="0" normalizeH="0" baseline="0" noProof="0" smtClean="0">
                <a:ln>
                  <a:noFill/>
                </a:ln>
                <a:solidFill>
                  <a:srgbClr val="92D050"/>
                </a:solidFill>
                <a:effectLst/>
                <a:uLnTx/>
                <a:uFillTx/>
                <a:latin typeface="Calibri"/>
                <a:ea typeface="+mn-ea"/>
                <a:cs typeface="+mn-cs"/>
              </a:rPr>
              <a:t>Roh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92D050"/>
                </a:solidFill>
                <a:effectLst/>
                <a:uLnTx/>
                <a:uFillTx/>
                <a:latin typeface="Calibri"/>
                <a:ea typeface="+mn-ea"/>
                <a:cs typeface="+mn-cs"/>
              </a:rPr>
              <a:t> </a:t>
            </a:r>
            <a:r>
              <a:rPr kumimoji="0" lang="en-US" sz="2400" b="1" i="0" u="none" strike="noStrike" kern="1200" cap="none" spc="0" normalizeH="0" baseline="0" noProof="0" smtClean="0">
                <a:ln>
                  <a:noFill/>
                </a:ln>
                <a:solidFill>
                  <a:srgbClr val="92D050"/>
                </a:solidFill>
                <a:effectLst/>
                <a:uLnTx/>
                <a:uFillTx/>
                <a:latin typeface="Calibri"/>
                <a:ea typeface="+mn-ea"/>
                <a:cs typeface="+mn-cs"/>
              </a:rPr>
              <a:t>              5:1-8:17 </a:t>
            </a:r>
            <a:endParaRPr kumimoji="0" lang="en-US" sz="2400" b="0" i="0" u="none" strike="noStrike" kern="1200" cap="none" spc="0" normalizeH="0" baseline="0" noProof="0">
              <a:ln>
                <a:noFill/>
              </a:ln>
              <a:solidFill>
                <a:srgbClr val="92D050"/>
              </a:solidFill>
              <a:effectLst/>
              <a:uLnTx/>
              <a:uFillTx/>
              <a:latin typeface="Calibri"/>
              <a:ea typeface="+mn-ea"/>
              <a:cs typeface="+mn-cs"/>
            </a:endParaRPr>
          </a:p>
        </p:txBody>
      </p:sp>
      <p:sp>
        <p:nvSpPr>
          <p:cNvPr id="33" name="직사각형 32"/>
          <p:cNvSpPr/>
          <p:nvPr/>
        </p:nvSpPr>
        <p:spPr>
          <a:xfrm>
            <a:off x="3558355" y="4819823"/>
            <a:ext cx="2137226"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smtClean="0">
                <a:ln>
                  <a:noFill/>
                </a:ln>
                <a:solidFill>
                  <a:srgbClr val="00B0F0"/>
                </a:solidFill>
                <a:effectLst/>
                <a:uLnTx/>
                <a:uFillTx/>
                <a:latin typeface="Calibri"/>
                <a:ea typeface="+mn-ea"/>
                <a:cs typeface="+mn-cs"/>
              </a:rPr>
              <a:t>Jaminan</a:t>
            </a:r>
            <a:r>
              <a:rPr kumimoji="0" lang="en-US" sz="2400" b="1" i="0" u="none" strike="noStrike" kern="1200" cap="none" spc="0" normalizeH="0" baseline="0" noProof="0" smtClean="0">
                <a:ln>
                  <a:noFill/>
                </a:ln>
                <a:solidFill>
                  <a:srgbClr val="00B0F0"/>
                </a:solidFill>
                <a:effectLst/>
                <a:uLnTx/>
                <a:uFillTx/>
                <a:latin typeface="Calibri"/>
                <a:ea typeface="+mn-ea"/>
                <a:cs typeface="+mn-cs"/>
              </a:rPr>
              <a:t> </a:t>
            </a:r>
            <a:r>
              <a:rPr kumimoji="0" lang="en-US" sz="2400" b="1" i="0" u="none" strike="noStrike" kern="1200" cap="none" spc="0" normalizeH="0" baseline="0" noProof="0" err="1" smtClean="0">
                <a:ln>
                  <a:noFill/>
                </a:ln>
                <a:solidFill>
                  <a:srgbClr val="00B0F0"/>
                </a:solidFill>
                <a:effectLst/>
                <a:uLnTx/>
                <a:uFillTx/>
                <a:latin typeface="Calibri"/>
                <a:ea typeface="+mn-ea"/>
                <a:cs typeface="+mn-cs"/>
              </a:rPr>
              <a:t>kekal</a:t>
            </a:r>
            <a:endParaRPr kumimoji="0" lang="en-US" sz="2400" b="1" i="0" u="none" strike="noStrike" kern="1200" cap="none" spc="0" normalizeH="0" baseline="0" noProof="0" smtClean="0">
              <a:ln>
                <a:noFill/>
              </a:ln>
              <a:solidFill>
                <a:srgbClr val="00B0F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F0"/>
                </a:solidFill>
                <a:effectLst/>
                <a:uLnTx/>
                <a:uFillTx/>
                <a:latin typeface="Calibri"/>
                <a:ea typeface="+mn-ea"/>
                <a:cs typeface="+mn-cs"/>
              </a:rPr>
              <a:t>       8:18-39</a:t>
            </a:r>
            <a:endParaRPr kumimoji="0" lang="en-US" sz="2400" b="0" i="0" u="none" strike="noStrike" kern="1200" cap="none" spc="0" normalizeH="0" baseline="0" noProof="0">
              <a:ln>
                <a:noFill/>
              </a:ln>
              <a:solidFill>
                <a:srgbClr val="00B0F0"/>
              </a:solidFill>
              <a:effectLst/>
              <a:uLnTx/>
              <a:uFillTx/>
              <a:latin typeface="Calibri"/>
              <a:ea typeface="+mn-ea"/>
              <a:cs typeface="+mn-cs"/>
            </a:endParaRPr>
          </a:p>
        </p:txBody>
      </p:sp>
      <p:sp>
        <p:nvSpPr>
          <p:cNvPr id="35" name="직사각형 34"/>
          <p:cNvSpPr/>
          <p:nvPr/>
        </p:nvSpPr>
        <p:spPr>
          <a:xfrm>
            <a:off x="1783238" y="2840618"/>
            <a:ext cx="2326849"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FFFF00"/>
                </a:solidFill>
                <a:effectLst/>
                <a:uLnTx/>
                <a:uFillTx/>
                <a:latin typeface="Calibri"/>
                <a:ea typeface="+mn-ea"/>
                <a:cs typeface="+mn-cs"/>
              </a:rPr>
              <a:t>Israel </a:t>
            </a:r>
            <a:r>
              <a:rPr kumimoji="0" lang="en-US" sz="2400" b="1" i="0" u="none" strike="noStrike" kern="1200" cap="none" spc="0" normalizeH="0" baseline="0" noProof="0" err="1">
                <a:ln>
                  <a:noFill/>
                </a:ln>
                <a:solidFill>
                  <a:srgbClr val="FFFF00"/>
                </a:solidFill>
                <a:effectLst/>
                <a:uLnTx/>
                <a:uFillTx/>
                <a:latin typeface="Calibri"/>
                <a:ea typeface="+mn-ea"/>
                <a:cs typeface="+mn-cs"/>
              </a:rPr>
              <a:t>menolak</a:t>
            </a:r>
            <a:r>
              <a:rPr kumimoji="0" lang="en-US" sz="2400" b="1" i="0" u="none" strike="noStrike" kern="1200" cap="none" spc="0" normalizeH="0" baseline="0" noProof="0">
                <a:ln>
                  <a:noFill/>
                </a:ln>
                <a:solidFill>
                  <a:srgbClr val="FFFF00"/>
                </a:solidFill>
                <a:effectLst/>
                <a:uLnTx/>
                <a:uFillTx/>
                <a:latin typeface="Calibri"/>
                <a:ea typeface="+mn-ea"/>
                <a:cs typeface="+mn-cs"/>
              </a:rPr>
              <a:t> </a:t>
            </a:r>
            <a:r>
              <a:rPr kumimoji="0" lang="en-US" sz="2400" b="1" i="0" u="none" strike="noStrike" kern="1200" cap="none" spc="0" normalizeH="0" baseline="0" noProof="0" smtClean="0">
                <a:ln>
                  <a:noFill/>
                </a:ln>
                <a:solidFill>
                  <a:srgbClr val="FFFF00"/>
                </a:solidFill>
                <a:effectLst/>
                <a:uLnTx/>
                <a:uFillTx/>
                <a:latin typeface="Calibri"/>
                <a:ea typeface="+mn-ea"/>
                <a:cs typeface="+mn-cs"/>
              </a:rPr>
              <a:t>Kebenaran-Nya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FFFF00"/>
                </a:solidFill>
                <a:effectLst/>
                <a:uLnTx/>
                <a:uFillTx/>
                <a:latin typeface="Calibri"/>
                <a:ea typeface="+mn-ea"/>
                <a:cs typeface="+mn-cs"/>
              </a:rPr>
              <a:t>          9-11</a:t>
            </a:r>
            <a:endParaRPr kumimoji="0" lang="en-US" sz="2400" b="0" i="0" u="none" strike="noStrike" kern="1200" cap="none" spc="0" normalizeH="0" baseline="0" noProof="0">
              <a:ln>
                <a:noFill/>
              </a:ln>
              <a:solidFill>
                <a:srgbClr val="FFFF00"/>
              </a:solidFill>
              <a:effectLst/>
              <a:uLnTx/>
              <a:uFillTx/>
              <a:latin typeface="Calibri"/>
              <a:ea typeface="+mn-ea"/>
              <a:cs typeface="+mn-cs"/>
            </a:endParaRPr>
          </a:p>
        </p:txBody>
      </p:sp>
      <p:sp>
        <p:nvSpPr>
          <p:cNvPr id="37" name="직사각형 36"/>
          <p:cNvSpPr/>
          <p:nvPr/>
        </p:nvSpPr>
        <p:spPr>
          <a:xfrm>
            <a:off x="3049367" y="845614"/>
            <a:ext cx="2498307" cy="156966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50"/>
                </a:solidFill>
                <a:effectLst/>
                <a:uLnTx/>
                <a:uFillTx/>
                <a:latin typeface="Calibri"/>
                <a:ea typeface="+mn-ea"/>
                <a:cs typeface="+mn-cs"/>
              </a:rPr>
              <a:t>Kehidupan </a:t>
            </a:r>
            <a:r>
              <a:rPr kumimoji="0" lang="en-US" sz="2400" b="1" i="0" u="none" strike="noStrike" kern="1200" cap="none" spc="0" normalizeH="0" baseline="0" noProof="0">
                <a:ln>
                  <a:noFill/>
                </a:ln>
                <a:solidFill>
                  <a:srgbClr val="00B050"/>
                </a:solidFill>
                <a:effectLst/>
                <a:uLnTx/>
                <a:uFillTx/>
                <a:latin typeface="Calibri"/>
                <a:ea typeface="+mn-ea"/>
                <a:cs typeface="+mn-cs"/>
              </a:rPr>
              <a:t>dinyatakan </a:t>
            </a:r>
            <a:r>
              <a:rPr kumimoji="0" lang="en-US" sz="2400" b="1" i="0" u="none" strike="noStrike" kern="1200" cap="none" spc="0" normalizeH="0" baseline="0" noProof="0" smtClean="0">
                <a:ln>
                  <a:noFill/>
                </a:ln>
                <a:solidFill>
                  <a:srgbClr val="00B050"/>
                </a:solidFill>
                <a:effectLst/>
                <a:uLnTx/>
                <a:uFillTx/>
                <a:latin typeface="Calibri"/>
                <a:ea typeface="+mn-ea"/>
                <a:cs typeface="+mn-cs"/>
              </a:rPr>
              <a:t>secara </a:t>
            </a:r>
            <a:r>
              <a:rPr kumimoji="0" lang="en-US" sz="2400" b="1" i="0" u="none" strike="noStrike" kern="1200" cap="none" spc="0" normalizeH="0" baseline="0" noProof="0" err="1" smtClean="0">
                <a:ln>
                  <a:noFill/>
                </a:ln>
                <a:solidFill>
                  <a:srgbClr val="00B050"/>
                </a:solidFill>
                <a:effectLst/>
                <a:uLnTx/>
                <a:uFillTx/>
                <a:latin typeface="Calibri"/>
                <a:ea typeface="+mn-ea"/>
                <a:cs typeface="+mn-cs"/>
              </a:rPr>
              <a:t>Hakikat</a:t>
            </a:r>
            <a:endParaRPr kumimoji="0" lang="en-US" sz="2400" b="1" i="0" u="none" strike="noStrike" kern="1200" cap="none" spc="0" normalizeH="0" baseline="0" noProof="0" smtClean="0">
              <a:ln>
                <a:noFill/>
              </a:ln>
              <a:solidFill>
                <a:srgbClr val="00B050"/>
              </a:solidFill>
              <a:effectLst/>
              <a:uLnTx/>
              <a:uFillTx/>
              <a:latin typeface="Calibri"/>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Calibri"/>
                <a:ea typeface="+mn-ea"/>
                <a:cs typeface="+mn-cs"/>
              </a:rPr>
              <a:t> </a:t>
            </a:r>
            <a:r>
              <a:rPr kumimoji="0" lang="en-US" sz="2400" b="1" i="0" u="none" strike="noStrike" kern="1200" cap="none" spc="0" normalizeH="0" baseline="0" noProof="0" smtClean="0">
                <a:ln>
                  <a:noFill/>
                </a:ln>
                <a:solidFill>
                  <a:srgbClr val="00B050"/>
                </a:solidFill>
                <a:effectLst/>
                <a:uLnTx/>
                <a:uFillTx/>
                <a:latin typeface="Calibri"/>
                <a:ea typeface="+mn-ea"/>
                <a:cs typeface="+mn-cs"/>
              </a:rPr>
              <a:t>             12-16</a:t>
            </a:r>
            <a:endParaRPr kumimoji="0" lang="en-US" sz="2400" b="0" i="0" u="none" strike="noStrike" kern="1200" cap="none" spc="0" normalizeH="0" baseline="0" noProof="0">
              <a:ln>
                <a:noFill/>
              </a:ln>
              <a:solidFill>
                <a:srgbClr val="00B050"/>
              </a:solidFill>
              <a:effectLst/>
              <a:uLnTx/>
              <a:uFillTx/>
              <a:latin typeface="Calibri"/>
              <a:ea typeface="+mn-ea"/>
              <a:cs typeface="+mn-cs"/>
            </a:endParaRPr>
          </a:p>
        </p:txBody>
      </p:sp>
      <p:sp>
        <p:nvSpPr>
          <p:cNvPr id="41" name="오른쪽 화살표 40"/>
          <p:cNvSpPr/>
          <p:nvPr/>
        </p:nvSpPr>
        <p:spPr>
          <a:xfrm>
            <a:off x="5514680" y="-20497"/>
            <a:ext cx="980388" cy="304615"/>
          </a:xfrm>
          <a:prstGeom prst="right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다이아몬드 41"/>
          <p:cNvSpPr/>
          <p:nvPr/>
        </p:nvSpPr>
        <p:spPr>
          <a:xfrm>
            <a:off x="8408710" y="45313"/>
            <a:ext cx="2088038" cy="1082763"/>
          </a:xfrm>
          <a:prstGeom prst="diamond">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50"/>
                </a:solidFill>
                <a:effectLst/>
                <a:uLnTx/>
                <a:uFillTx/>
                <a:latin typeface="Calibri"/>
                <a:ea typeface="+mn-ea"/>
                <a:cs typeface="+mn-cs"/>
              </a:rPr>
              <a:t>DOSA</a:t>
            </a:r>
            <a:endParaRPr kumimoji="0" lang="en-US" sz="2400" b="1" i="0" u="none" strike="noStrike" kern="1200" cap="none" spc="0" normalizeH="0" baseline="0" noProof="0">
              <a:ln>
                <a:noFill/>
              </a:ln>
              <a:solidFill>
                <a:srgbClr val="00B050"/>
              </a:solidFill>
              <a:effectLst/>
              <a:uLnTx/>
              <a:uFillTx/>
              <a:latin typeface="Calibri"/>
              <a:ea typeface="+mn-ea"/>
              <a:cs typeface="+mn-cs"/>
            </a:endParaRPr>
          </a:p>
        </p:txBody>
      </p:sp>
      <p:sp>
        <p:nvSpPr>
          <p:cNvPr id="43" name="모서리가 둥근 직사각형 42"/>
          <p:cNvSpPr/>
          <p:nvPr/>
        </p:nvSpPr>
        <p:spPr>
          <a:xfrm>
            <a:off x="11087714" y="1560832"/>
            <a:ext cx="662594" cy="3647144"/>
          </a:xfrm>
          <a:prstGeom prst="roundRect">
            <a:avLst/>
          </a:prstGeom>
          <a:solidFill>
            <a:srgbClr val="FFC0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T</a:t>
            </a:r>
          </a:p>
        </p:txBody>
      </p:sp>
      <p:sp>
        <p:nvSpPr>
          <p:cNvPr id="44" name="육각형 43"/>
          <p:cNvSpPr/>
          <p:nvPr/>
        </p:nvSpPr>
        <p:spPr>
          <a:xfrm>
            <a:off x="8408710" y="6168344"/>
            <a:ext cx="1664268" cy="631745"/>
          </a:xfrm>
          <a:prstGeom prst="hexagon">
            <a:avLst/>
          </a:prstGeom>
          <a:solidFill>
            <a:srgbClr val="92D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smtClean="0">
                <a:ln>
                  <a:noFill/>
                </a:ln>
                <a:solidFill>
                  <a:prstClr val="black"/>
                </a:solidFill>
                <a:effectLst/>
                <a:uLnTx/>
                <a:uFillTx/>
                <a:latin typeface="Calibri"/>
                <a:ea typeface="+mn-ea"/>
                <a:cs typeface="+mn-cs"/>
              </a:rPr>
              <a:t>Kudusan</a:t>
            </a:r>
            <a:endParaRPr kumimoji="0" lang="en-US" sz="2400" b="1" i="0" u="none" strike="noStrike" kern="1200" cap="none" spc="0" normalizeH="0" baseline="0" noProof="0">
              <a:ln>
                <a:noFill/>
              </a:ln>
              <a:solidFill>
                <a:prstClr val="black"/>
              </a:solidFill>
              <a:effectLst/>
              <a:uLnTx/>
              <a:uFillTx/>
              <a:latin typeface="Calibri"/>
              <a:ea typeface="+mn-ea"/>
              <a:cs typeface="+mn-cs"/>
            </a:endParaRPr>
          </a:p>
        </p:txBody>
      </p:sp>
      <p:sp>
        <p:nvSpPr>
          <p:cNvPr id="47" name="사다리꼴 46"/>
          <p:cNvSpPr/>
          <p:nvPr/>
        </p:nvSpPr>
        <p:spPr>
          <a:xfrm>
            <a:off x="2055043" y="6185814"/>
            <a:ext cx="1604185" cy="596803"/>
          </a:xfrm>
          <a:prstGeom prst="trapezoid">
            <a:avLst/>
          </a:prstGeom>
          <a:solidFill>
            <a:srgbClr val="00B0F0"/>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smtClean="0">
                <a:ln>
                  <a:noFill/>
                </a:ln>
                <a:solidFill>
                  <a:prstClr val="white"/>
                </a:solidFill>
                <a:effectLst/>
                <a:uLnTx/>
                <a:uFillTx/>
                <a:latin typeface="Calibri"/>
                <a:ea typeface="+mn-ea"/>
                <a:cs typeface="+mn-cs"/>
              </a:rPr>
              <a:t>Aman</a:t>
            </a: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48" name="대각선 방향의 모서리가 잘린 사각형 47"/>
          <p:cNvSpPr/>
          <p:nvPr/>
        </p:nvSpPr>
        <p:spPr>
          <a:xfrm>
            <a:off x="151521" y="1560832"/>
            <a:ext cx="742925" cy="3647144"/>
          </a:xfrm>
          <a:prstGeom prst="snip2DiagRect">
            <a:avLst/>
          </a:prstGeom>
          <a:solidFill>
            <a:srgbClr val="FFFF00"/>
          </a:solidFill>
          <a:ln>
            <a:solidFill>
              <a:srgbClr val="B9C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F0"/>
                </a:solidFill>
                <a:effectLst/>
                <a:uLnTx/>
                <a:uFillTx/>
                <a:latin typeface="Calibri"/>
                <a:ea typeface="+mn-ea"/>
                <a:cs typeface="+mn-cs"/>
              </a:rPr>
              <a:t>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F0"/>
                </a:solidFill>
                <a:effectLst/>
                <a:uLnTx/>
                <a:uFillTx/>
                <a:latin typeface="Calibri"/>
                <a:ea typeface="+mn-ea"/>
                <a:cs typeface="+mn-cs"/>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F0"/>
                </a:solidFill>
                <a:effectLst/>
                <a:uLnTx/>
                <a:uFillTx/>
                <a:latin typeface="Calibri"/>
                <a:ea typeface="+mn-ea"/>
                <a:cs typeface="+mn-cs"/>
              </a:rPr>
              <a:t>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F0"/>
                </a:solidFill>
                <a:effectLst/>
                <a:uLnTx/>
                <a:uFillTx/>
                <a:latin typeface="Calibri"/>
                <a:ea typeface="+mn-ea"/>
                <a:cs typeface="+mn-cs"/>
              </a:rPr>
              <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F0"/>
                </a:solidFill>
                <a:effectLst/>
                <a:uLnTx/>
                <a:uFillTx/>
                <a:latin typeface="Calibri"/>
                <a:ea typeface="+mn-ea"/>
                <a:cs typeface="+mn-cs"/>
              </a:rPr>
              <a: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srgbClr val="00B0F0"/>
                </a:solidFill>
                <a:effectLst/>
                <a:uLnTx/>
                <a:uFillTx/>
                <a:latin typeface="Calibri"/>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F0"/>
                </a:solidFill>
                <a:effectLst/>
                <a:uLnTx/>
                <a:uFillTx/>
                <a:latin typeface="Calibri"/>
                <a:ea typeface="+mn-ea"/>
                <a:cs typeface="+mn-cs"/>
              </a:rPr>
              <a:t>N</a:t>
            </a:r>
          </a:p>
        </p:txBody>
      </p:sp>
      <p:sp>
        <p:nvSpPr>
          <p:cNvPr id="49" name="평행 사변형 48"/>
          <p:cNvSpPr/>
          <p:nvPr/>
        </p:nvSpPr>
        <p:spPr>
          <a:xfrm>
            <a:off x="65988" y="45314"/>
            <a:ext cx="3817855" cy="576856"/>
          </a:xfrm>
          <a:prstGeom prst="parallelogram">
            <a:avLst/>
          </a:prstGeom>
          <a:solidFill>
            <a:srgbClr val="00B050"/>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smtClean="0">
                <a:ln>
                  <a:noFill/>
                </a:ln>
                <a:solidFill>
                  <a:prstClr val="white"/>
                </a:solidFill>
                <a:effectLst/>
                <a:uLnTx/>
                <a:uFillTx/>
                <a:latin typeface="Calibri"/>
                <a:ea typeface="+mn-ea"/>
                <a:cs typeface="+mn-cs"/>
              </a:rPr>
              <a:t>Pelayanan &amp; </a:t>
            </a:r>
            <a:r>
              <a:rPr kumimoji="0" lang="en-US" sz="2400" b="1" i="0" u="none" strike="noStrike" kern="1200" cap="none" spc="0" normalizeH="0" baseline="0" noProof="0" err="1" smtClean="0">
                <a:ln>
                  <a:noFill/>
                </a:ln>
                <a:solidFill>
                  <a:prstClr val="white"/>
                </a:solidFill>
                <a:effectLst/>
                <a:uLnTx/>
                <a:uFillTx/>
                <a:latin typeface="Calibri"/>
                <a:ea typeface="+mn-ea"/>
                <a:cs typeface="+mn-cs"/>
              </a:rPr>
              <a:t>Ketahiran</a:t>
            </a: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327319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내용 개체 틀 6"/>
          <p:cNvSpPr>
            <a:spLocks noGrp="1"/>
          </p:cNvSpPr>
          <p:nvPr>
            <p:ph idx="1"/>
          </p:nvPr>
        </p:nvSpPr>
        <p:spPr>
          <a:xfrm>
            <a:off x="239350" y="260649"/>
            <a:ext cx="11713301" cy="6336703"/>
          </a:xfrm>
        </p:spPr>
        <p:txBody>
          <a:bodyPr/>
          <a:lstStyle/>
          <a:p>
            <a:pPr marL="0" indent="0">
              <a:buNone/>
            </a:pPr>
            <a:r>
              <a:rPr lang="en-US" sz="5333" b="1">
                <a:solidFill>
                  <a:srgbClr val="FF0000"/>
                </a:solidFill>
              </a:rPr>
              <a:t>"</a:t>
            </a:r>
            <a:r>
              <a:rPr lang="en-US" sz="5333" b="1" err="1">
                <a:solidFill>
                  <a:srgbClr val="FF0000"/>
                </a:solidFill>
              </a:rPr>
              <a:t>Sebab</a:t>
            </a:r>
            <a:r>
              <a:rPr lang="en-US" sz="5333" b="1">
                <a:solidFill>
                  <a:srgbClr val="FF0000"/>
                </a:solidFill>
              </a:rPr>
              <a:t> segala sesuatu adalah dari Dia, oleh Dia, kepada Dia, bagi </a:t>
            </a:r>
            <a:r>
              <a:rPr lang="en-US" sz="5333" b="1" err="1">
                <a:solidFill>
                  <a:srgbClr val="FF0000"/>
                </a:solidFill>
              </a:rPr>
              <a:t>Dialah</a:t>
            </a:r>
            <a:r>
              <a:rPr lang="en-US" sz="5333" b="1">
                <a:solidFill>
                  <a:srgbClr val="FF0000"/>
                </a:solidFill>
              </a:rPr>
              <a:t> </a:t>
            </a:r>
            <a:r>
              <a:rPr lang="en-US" sz="5333" b="1" err="1">
                <a:solidFill>
                  <a:srgbClr val="FF0000"/>
                </a:solidFill>
              </a:rPr>
              <a:t>kemuliaan</a:t>
            </a:r>
            <a:r>
              <a:rPr lang="en-US" sz="5333" b="1">
                <a:solidFill>
                  <a:srgbClr val="FF0000"/>
                </a:solidFill>
              </a:rPr>
              <a:t> </a:t>
            </a:r>
            <a:r>
              <a:rPr lang="en-US" sz="5333" b="1" err="1">
                <a:solidFill>
                  <a:srgbClr val="FF0000"/>
                </a:solidFill>
              </a:rPr>
              <a:t>sampai</a:t>
            </a:r>
            <a:r>
              <a:rPr lang="en-US" sz="5333" b="1">
                <a:solidFill>
                  <a:srgbClr val="FF0000"/>
                </a:solidFill>
              </a:rPr>
              <a:t> selama-</a:t>
            </a:r>
            <a:r>
              <a:rPr lang="en-US" sz="5333" b="1" err="1">
                <a:solidFill>
                  <a:srgbClr val="FF0000"/>
                </a:solidFill>
              </a:rPr>
              <a:t>lamanya</a:t>
            </a:r>
            <a:r>
              <a:rPr lang="en-US" sz="5333" b="1">
                <a:solidFill>
                  <a:srgbClr val="FF0000"/>
                </a:solidFill>
              </a:rPr>
              <a:t>". Roma 11:36</a:t>
            </a:r>
          </a:p>
          <a:p>
            <a:pPr marL="0" indent="0">
              <a:buNone/>
            </a:pPr>
            <a:r>
              <a:rPr lang="en-US" sz="5333" b="1">
                <a:solidFill>
                  <a:srgbClr val="FFFF00"/>
                </a:solidFill>
              </a:rPr>
              <a:t>Pelayanan dan hal-hal praktis harus didasarkan kepada pemahaman akan </a:t>
            </a:r>
            <a:r>
              <a:rPr lang="en-US" sz="5333" b="1" err="1">
                <a:solidFill>
                  <a:srgbClr val="FFFF00"/>
                </a:solidFill>
              </a:rPr>
              <a:t>doktrin-doktrin</a:t>
            </a:r>
            <a:r>
              <a:rPr lang="en-US" sz="5333" b="1">
                <a:solidFill>
                  <a:srgbClr val="FFFF00"/>
                </a:solidFill>
              </a:rPr>
              <a:t>.</a:t>
            </a:r>
          </a:p>
        </p:txBody>
      </p:sp>
    </p:spTree>
    <p:extLst>
      <p:ext uri="{BB962C8B-B14F-4D97-AF65-F5344CB8AC3E}">
        <p14:creationId xmlns:p14="http://schemas.microsoft.com/office/powerpoint/2010/main" val="6380272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4416" y="0"/>
            <a:ext cx="4559829"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18:11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 KPR 19:10 di </a:t>
            </a:r>
            <a:r>
              <a:rPr kumimoji="0" lang="en-US" sz="3733" b="1" i="0" u="none" strike="noStrike" kern="1200" cap="none" spc="0" normalizeH="0" baseline="0" noProof="0" err="1">
                <a:ln>
                  <a:noFill/>
                </a:ln>
                <a:solidFill>
                  <a:prstClr val="black"/>
                </a:solidFill>
                <a:effectLst/>
                <a:uLnTx/>
                <a:uFillTx/>
                <a:latin typeface="Calibri"/>
                <a:ea typeface="+mn-ea"/>
                <a:cs typeface="+mn-cs"/>
              </a:rPr>
              <a:t>Efesus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20:3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smtClean="0">
                <a:ln>
                  <a:noFill/>
                </a:ln>
                <a:solidFill>
                  <a:prstClr val="black"/>
                </a:solidFill>
                <a:effectLst/>
                <a:uLnTx/>
                <a:uFillTx/>
                <a:latin typeface="Calibri"/>
                <a:ea typeface="+mn-ea"/>
                <a:cs typeface="+mn-cs"/>
              </a:rPr>
              <a:t>KPR </a:t>
            </a:r>
            <a:r>
              <a:rPr kumimoji="0" lang="en-US" sz="3733" b="1" i="0" u="none" strike="noStrike" kern="1200" cap="none" spc="0" normalizeH="0" baseline="0" noProof="0">
                <a:ln>
                  <a:noFill/>
                </a:ln>
                <a:solidFill>
                  <a:prstClr val="black"/>
                </a:solidFill>
                <a:effectLst/>
                <a:uLnTx/>
                <a:uFillTx/>
                <a:latin typeface="Calibri"/>
                <a:ea typeface="+mn-ea"/>
                <a:cs typeface="+mn-cs"/>
              </a:rPr>
              <a:t>24:27 di </a:t>
            </a:r>
            <a:r>
              <a:rPr kumimoji="0" lang="en-US" sz="3733" b="1" i="0" u="none" strike="noStrike" kern="1200" cap="none" spc="0" normalizeH="0" baseline="0" noProof="0" err="1">
                <a:ln>
                  <a:noFill/>
                </a:ln>
                <a:solidFill>
                  <a:prstClr val="black"/>
                </a:solidFill>
                <a:effectLst/>
                <a:uLnTx/>
                <a:uFillTx/>
                <a:latin typeface="Calibri"/>
                <a:ea typeface="+mn-ea"/>
                <a:cs typeface="+mn-cs"/>
              </a:rPr>
              <a:t>Kaisarea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lvl="0">
              <a:defRPr/>
            </a:pPr>
            <a:r>
              <a:rPr lang="en-US" sz="3733" b="1">
                <a:solidFill>
                  <a:prstClr val="black"/>
                </a:solidFill>
              </a:rPr>
              <a:t>KPR </a:t>
            </a:r>
            <a:r>
              <a:rPr lang="en-US" sz="3733" b="1" smtClean="0">
                <a:solidFill>
                  <a:prstClr val="black"/>
                </a:solidFill>
              </a:rPr>
              <a:t>28:16-31 di Roma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Roma</a:t>
            </a:r>
          </a:p>
        </p:txBody>
      </p:sp>
      <p:sp>
        <p:nvSpPr>
          <p:cNvPr id="8" name="직사각형 7"/>
          <p:cNvSpPr/>
          <p:nvPr/>
        </p:nvSpPr>
        <p:spPr>
          <a:xfrm>
            <a:off x="5039883" y="0"/>
            <a:ext cx="259228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Galatia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Roma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Efesus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Filipi</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Kolose</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r>
              <a:rPr kumimoji="0" lang="en-US" sz="2667" b="1" i="0" u="none" strike="noStrike" kern="1200" cap="none" spc="0" normalizeH="0" baseline="0" noProof="0" err="1">
                <a:ln>
                  <a:noFill/>
                </a:ln>
                <a:solidFill>
                  <a:prstClr val="white"/>
                </a:solidFill>
                <a:effectLst/>
                <a:uLnTx/>
                <a:uFillTx/>
                <a:latin typeface="Calibri"/>
                <a:ea typeface="+mn-ea"/>
                <a:cs typeface="+mn-cs"/>
              </a:rPr>
              <a:t>Filemon</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Titus</a:t>
            </a:r>
          </a:p>
        </p:txBody>
      </p:sp>
      <p:sp>
        <p:nvSpPr>
          <p:cNvPr id="9" name="직사각형 8"/>
          <p:cNvSpPr/>
          <p:nvPr/>
        </p:nvSpPr>
        <p:spPr>
          <a:xfrm>
            <a:off x="8016213" y="0"/>
            <a:ext cx="4175787"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Ketiga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Pertama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p:txBody>
      </p:sp>
      <p:cxnSp>
        <p:nvCxnSpPr>
          <p:cNvPr id="10" name="직선 연결선 9"/>
          <p:cNvCxnSpPr/>
          <p:nvPr/>
        </p:nvCxnSpPr>
        <p:spPr>
          <a:xfrm>
            <a:off x="0" y="1604797"/>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44416" y="2756925"/>
            <a:ext cx="7676587"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4416" y="3516540"/>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44416" y="5445224"/>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58125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1" y="-2"/>
            <a:ext cx="12192002" cy="6858001"/>
          </a:xfrm>
          <a:prstGeom prst="rect">
            <a:avLst/>
          </a:prstGeom>
        </p:spPr>
      </p:pic>
    </p:spTree>
    <p:extLst>
      <p:ext uri="{BB962C8B-B14F-4D97-AF65-F5344CB8AC3E}">
        <p14:creationId xmlns:p14="http://schemas.microsoft.com/office/powerpoint/2010/main" val="3870299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Perjalanan pelayanan Misi yang Pertama</a:t>
            </a:r>
            <a:r>
              <a:rPr lang="en-US" sz="4800" b="1">
                <a:solidFill>
                  <a:srgbClr val="FF0000"/>
                </a:solidFill>
              </a:rPr>
              <a:t>:</a:t>
            </a:r>
            <a:r>
              <a:rPr lang="en-US" sz="4800" b="1">
                <a:solidFill>
                  <a:schemeClr val="bg1"/>
                </a:solidFill>
              </a:rPr>
              <a:t/>
            </a:r>
            <a:br>
              <a:rPr lang="en-US" sz="4800" b="1">
                <a:solidFill>
                  <a:schemeClr val="bg1"/>
                </a:solidFill>
              </a:rPr>
            </a:br>
            <a:r>
              <a:rPr lang="en-US" sz="3600" b="1">
                <a:solidFill>
                  <a:srgbClr val="002060"/>
                </a:solidFill>
              </a:rPr>
              <a:t>Dari Antiokhia</a:t>
            </a:r>
            <a:r>
              <a:rPr lang="en-US" sz="3600" b="1" smtClean="0">
                <a:solidFill>
                  <a:srgbClr val="002060"/>
                </a:solidFill>
              </a:rPr>
              <a:t>, Barnabas dan </a:t>
            </a:r>
            <a:r>
              <a:rPr lang="en-US" sz="3600" b="1">
                <a:solidFill>
                  <a:srgbClr val="002060"/>
                </a:solidFill>
              </a:rPr>
              <a:t>Paulus </a:t>
            </a:r>
            <a:r>
              <a:rPr lang="en-US" sz="3600" b="1" smtClean="0">
                <a:solidFill>
                  <a:srgbClr val="002060"/>
                </a:solidFill>
              </a:rPr>
              <a:t>Paulus berangkat </a:t>
            </a:r>
            <a:r>
              <a:rPr lang="en-US" sz="3600" b="1">
                <a:solidFill>
                  <a:srgbClr val="002060"/>
                </a:solidFill>
              </a:rPr>
              <a:t>ke </a:t>
            </a:r>
            <a:r>
              <a:rPr lang="en-US" sz="3600" b="1" smtClean="0">
                <a:solidFill>
                  <a:srgbClr val="002060"/>
                </a:solidFill>
              </a:rPr>
              <a:t>Daerah Aisa Kecil.  </a:t>
            </a:r>
            <a:r>
              <a:rPr lang="en-US" sz="3600" b="1">
                <a:solidFill>
                  <a:srgbClr val="002060"/>
                </a:solidFill>
              </a:rPr>
              <a:t/>
            </a:r>
            <a:br>
              <a:rPr lang="en-US" sz="3600" b="1">
                <a:solidFill>
                  <a:srgbClr val="002060"/>
                </a:solidFill>
              </a:rPr>
            </a:br>
            <a:r>
              <a:rPr lang="en-US" sz="3600" b="1">
                <a:solidFill>
                  <a:srgbClr val="002060"/>
                </a:solidFill>
              </a:rPr>
              <a:t>Mereka terus </a:t>
            </a:r>
            <a:r>
              <a:rPr lang="en-US" sz="3600" b="1" smtClean="0">
                <a:solidFill>
                  <a:srgbClr val="002060"/>
                </a:solidFill>
              </a:rPr>
              <a:t>melayani di</a:t>
            </a:r>
            <a:br>
              <a:rPr lang="en-US" sz="3600" b="1" smtClean="0">
                <a:solidFill>
                  <a:srgbClr val="002060"/>
                </a:solidFill>
              </a:rPr>
            </a:br>
            <a:r>
              <a:rPr lang="en-US" sz="3600" b="1" smtClean="0">
                <a:solidFill>
                  <a:srgbClr val="002060"/>
                </a:solidFill>
              </a:rPr>
              <a:t>pulau Siprus dan </a:t>
            </a:r>
            <a:br>
              <a:rPr lang="en-US" sz="3600" b="1" smtClean="0">
                <a:solidFill>
                  <a:srgbClr val="002060"/>
                </a:solidFill>
              </a:rPr>
            </a:br>
            <a:r>
              <a:rPr lang="en-US" sz="3600" b="1" smtClean="0">
                <a:solidFill>
                  <a:srgbClr val="002060"/>
                </a:solidFill>
              </a:rPr>
              <a:t>beredar ke Perga di Pamfilia</a:t>
            </a:r>
            <a:br>
              <a:rPr lang="en-US" sz="3600" b="1" smtClean="0">
                <a:solidFill>
                  <a:srgbClr val="002060"/>
                </a:solidFill>
              </a:rPr>
            </a:br>
            <a:r>
              <a:rPr lang="en-US" sz="3600" b="1" smtClean="0">
                <a:solidFill>
                  <a:srgbClr val="002060"/>
                </a:solidFill>
              </a:rPr>
              <a:t>dan ke Antiokhia </a:t>
            </a:r>
            <a:r>
              <a:rPr lang="en-US" sz="3600" b="1">
                <a:solidFill>
                  <a:srgbClr val="002060"/>
                </a:solidFill>
              </a:rPr>
              <a:t>(yang di </a:t>
            </a:r>
            <a:r>
              <a:rPr lang="en-US" sz="3600" b="1" smtClean="0">
                <a:solidFill>
                  <a:srgbClr val="002060"/>
                </a:solidFill>
              </a:rPr>
              <a:t/>
            </a:r>
            <a:br>
              <a:rPr lang="en-US" sz="3600" b="1" smtClean="0">
                <a:solidFill>
                  <a:srgbClr val="002060"/>
                </a:solidFill>
              </a:rPr>
            </a:br>
            <a:r>
              <a:rPr lang="en-US" sz="3600" b="1" smtClean="0">
                <a:solidFill>
                  <a:srgbClr val="002060"/>
                </a:solidFill>
              </a:rPr>
              <a:t>daerah </a:t>
            </a:r>
            <a:r>
              <a:rPr lang="en-US" sz="3600" b="1">
                <a:solidFill>
                  <a:srgbClr val="002060"/>
                </a:solidFill>
              </a:rPr>
              <a:t>Pisidia), </a:t>
            </a:r>
            <a:r>
              <a:rPr lang="en-US" sz="3600" b="1" smtClean="0">
                <a:solidFill>
                  <a:srgbClr val="002060"/>
                </a:solidFill>
              </a:rPr>
              <a:t>kemudian</a:t>
            </a:r>
            <a:br>
              <a:rPr lang="en-US" sz="3600" b="1" smtClean="0">
                <a:solidFill>
                  <a:srgbClr val="002060"/>
                </a:solidFill>
              </a:rPr>
            </a:br>
            <a:r>
              <a:rPr lang="en-US" sz="3600" b="1" smtClean="0">
                <a:solidFill>
                  <a:srgbClr val="002060"/>
                </a:solidFill>
              </a:rPr>
              <a:t> Ikonium, Listra dan Derbe </a:t>
            </a:r>
            <a:br>
              <a:rPr lang="en-US" sz="3600" b="1" smtClean="0">
                <a:solidFill>
                  <a:srgbClr val="002060"/>
                </a:solidFill>
              </a:rPr>
            </a:br>
            <a:r>
              <a:rPr lang="en-US" sz="3600" b="1" smtClean="0">
                <a:solidFill>
                  <a:srgbClr val="002060"/>
                </a:solidFill>
              </a:rPr>
              <a:t>kembali ke Antiokhia di Siria</a:t>
            </a:r>
            <a:r>
              <a:rPr lang="da-DK" sz="3600" b="1" smtClean="0">
                <a:solidFill>
                  <a:srgbClr val="002060"/>
                </a:solidFill>
              </a:rPr>
              <a:t>. </a:t>
            </a:r>
            <a:br>
              <a:rPr lang="da-DK" sz="3600" b="1" smtClean="0">
                <a:solidFill>
                  <a:srgbClr val="002060"/>
                </a:solidFill>
              </a:rPr>
            </a:br>
            <a:r>
              <a:rPr lang="da-DK" sz="3600" b="1" smtClean="0">
                <a:solidFill>
                  <a:srgbClr val="002060"/>
                </a:solidFill>
              </a:rPr>
              <a:t>(KPR 13-14)</a:t>
            </a:r>
            <a:endParaRPr lang="en-US" sz="3600" b="1">
              <a:solidFill>
                <a:srgbClr val="002060"/>
              </a:solidFill>
            </a:endParaRPr>
          </a:p>
        </p:txBody>
      </p:sp>
      <p:pic>
        <p:nvPicPr>
          <p:cNvPr id="3" name="그림 2"/>
          <p:cNvPicPr>
            <a:picLocks noChangeAspect="1"/>
          </p:cNvPicPr>
          <p:nvPr/>
        </p:nvPicPr>
        <p:blipFill rotWithShape="1">
          <a:blip r:embed="rId3"/>
          <a:srcRect l="-32" b="8859"/>
          <a:stretch/>
        </p:blipFill>
        <p:spPr>
          <a:xfrm>
            <a:off x="5862555" y="1893155"/>
            <a:ext cx="6250351" cy="4271073"/>
          </a:xfrm>
          <a:prstGeom prst="rect">
            <a:avLst/>
          </a:prstGeom>
        </p:spPr>
      </p:pic>
    </p:spTree>
    <p:extLst>
      <p:ext uri="{BB962C8B-B14F-4D97-AF65-F5344CB8AC3E}">
        <p14:creationId xmlns:p14="http://schemas.microsoft.com/office/powerpoint/2010/main" val="6230553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Perjalanan pelayanan Misi yang </a:t>
            </a:r>
            <a:r>
              <a:rPr lang="en-US" sz="4800" b="1">
                <a:solidFill>
                  <a:srgbClr val="FF0000"/>
                </a:solidFill>
              </a:rPr>
              <a:t>kedua:</a:t>
            </a:r>
            <a:r>
              <a:rPr lang="en-US" sz="4800" b="1">
                <a:solidFill>
                  <a:schemeClr val="bg1"/>
                </a:solidFill>
              </a:rPr>
              <a:t/>
            </a:r>
            <a:br>
              <a:rPr lang="en-US" sz="4800" b="1">
                <a:solidFill>
                  <a:schemeClr val="bg1"/>
                </a:solidFill>
              </a:rPr>
            </a:br>
            <a:r>
              <a:rPr lang="en-US" sz="3600" b="1" smtClean="0">
                <a:solidFill>
                  <a:srgbClr val="002060"/>
                </a:solidFill>
              </a:rPr>
              <a:t>Paulus </a:t>
            </a:r>
            <a:r>
              <a:rPr lang="fi-FI" sz="3600" b="1">
                <a:solidFill>
                  <a:srgbClr val="002060"/>
                </a:solidFill>
              </a:rPr>
              <a:t>dengan Sila dan Timotius </a:t>
            </a:r>
            <a:r>
              <a:rPr lang="en-US" sz="3600" b="1" smtClean="0">
                <a:solidFill>
                  <a:srgbClr val="002060"/>
                </a:solidFill>
              </a:rPr>
              <a:t>mengunjungi Gereja-gereja. </a:t>
            </a:r>
            <a:br>
              <a:rPr lang="en-US" sz="3600" b="1" smtClean="0">
                <a:solidFill>
                  <a:srgbClr val="002060"/>
                </a:solidFill>
              </a:rPr>
            </a:br>
            <a:r>
              <a:rPr lang="en-US" sz="3600" b="1" smtClean="0">
                <a:solidFill>
                  <a:srgbClr val="002060"/>
                </a:solidFill>
              </a:rPr>
              <a:t>Selepas itu Paulus dipanggal oleh orang-orang Makedonia di dalam penglihatan. </a:t>
            </a:r>
            <a:r>
              <a:rPr lang="en-US" sz="3600" b="1">
                <a:solidFill>
                  <a:srgbClr val="002060"/>
                </a:solidFill>
              </a:rPr>
              <a:t/>
            </a:r>
            <a:br>
              <a:rPr lang="en-US" sz="3600" b="1">
                <a:solidFill>
                  <a:srgbClr val="002060"/>
                </a:solidFill>
              </a:rPr>
            </a:br>
            <a:r>
              <a:rPr lang="en-US" sz="3600" b="1">
                <a:solidFill>
                  <a:srgbClr val="002060"/>
                </a:solidFill>
              </a:rPr>
              <a:t>Mereka </a:t>
            </a:r>
            <a:r>
              <a:rPr lang="en-US" sz="3600" b="1" smtClean="0">
                <a:solidFill>
                  <a:srgbClr val="002060"/>
                </a:solidFill>
              </a:rPr>
              <a:t>menyeberang dan menyampaikan </a:t>
            </a:r>
            <a:r>
              <a:rPr lang="en-US" sz="3600" b="1">
                <a:solidFill>
                  <a:srgbClr val="002060"/>
                </a:solidFill>
              </a:rPr>
              <a:t>Injil Di </a:t>
            </a:r>
            <a:r>
              <a:rPr lang="en-US" sz="3600" b="1">
                <a:solidFill>
                  <a:srgbClr val="FFFF00"/>
                </a:solidFill>
              </a:rPr>
              <a:t>Filipi</a:t>
            </a:r>
            <a:r>
              <a:rPr lang="en-US" sz="3600" b="1">
                <a:solidFill>
                  <a:srgbClr val="002060"/>
                </a:solidFill>
              </a:rPr>
              <a:t>, mereka beredar ke </a:t>
            </a:r>
            <a:r>
              <a:rPr lang="en-US" sz="3600" b="1">
                <a:solidFill>
                  <a:srgbClr val="FFFF00"/>
                </a:solidFill>
              </a:rPr>
              <a:t>Tesalonika</a:t>
            </a:r>
            <a:r>
              <a:rPr lang="en-US" sz="3600" b="1">
                <a:solidFill>
                  <a:srgbClr val="002060"/>
                </a:solidFill>
              </a:rPr>
              <a:t> dan Berea dan kawasan Athena </a:t>
            </a:r>
            <a:r>
              <a:rPr lang="en-US" sz="3600" b="1" smtClean="0">
                <a:solidFill>
                  <a:srgbClr val="002060"/>
                </a:solidFill>
              </a:rPr>
              <a:t>sampai </a:t>
            </a:r>
            <a:r>
              <a:rPr lang="en-US" sz="3600" b="1">
                <a:solidFill>
                  <a:srgbClr val="002060"/>
                </a:solidFill>
              </a:rPr>
              <a:t>ke </a:t>
            </a:r>
            <a:r>
              <a:rPr lang="en-US" sz="3600" b="1" smtClean="0">
                <a:solidFill>
                  <a:srgbClr val="FFFF00"/>
                </a:solidFill>
              </a:rPr>
              <a:t>kota Korintus </a:t>
            </a:r>
            <a:r>
              <a:rPr lang="en-US" sz="3600" b="1" smtClean="0">
                <a:solidFill>
                  <a:srgbClr val="002060"/>
                </a:solidFill>
              </a:rPr>
              <a:t>di daerah Makedonia. </a:t>
            </a:r>
            <a:br>
              <a:rPr lang="en-US" sz="3600" b="1" smtClean="0">
                <a:solidFill>
                  <a:srgbClr val="002060"/>
                </a:solidFill>
              </a:rPr>
            </a:br>
            <a:r>
              <a:rPr lang="en-US" sz="3600" b="1" smtClean="0">
                <a:solidFill>
                  <a:srgbClr val="002060"/>
                </a:solidFill>
              </a:rPr>
              <a:t>Paulus </a:t>
            </a:r>
            <a:r>
              <a:rPr lang="en-US" sz="3600" b="1">
                <a:solidFill>
                  <a:srgbClr val="002060"/>
                </a:solidFill>
              </a:rPr>
              <a:t>menemui Priskila dan Akwila dan keluarga Titius Yustus dan </a:t>
            </a:r>
            <a:r>
              <a:rPr lang="en-US" sz="3600" b="1" smtClean="0">
                <a:solidFill>
                  <a:srgbClr val="002060"/>
                </a:solidFill>
              </a:rPr>
              <a:t>keluarga Krispus</a:t>
            </a:r>
            <a:r>
              <a:rPr lang="en-US" sz="3600" b="1">
                <a:solidFill>
                  <a:srgbClr val="002060"/>
                </a:solidFill>
              </a:rPr>
              <a:t>, ketua rumah ibadat </a:t>
            </a:r>
            <a:r>
              <a:rPr lang="en-US" sz="3600" b="1" smtClean="0">
                <a:solidFill>
                  <a:srgbClr val="002060"/>
                </a:solidFill>
              </a:rPr>
              <a:t>percaya </a:t>
            </a:r>
            <a:r>
              <a:rPr lang="en-US" sz="3600" b="1">
                <a:solidFill>
                  <a:srgbClr val="002060"/>
                </a:solidFill>
              </a:rPr>
              <a:t>kepada Tuhan </a:t>
            </a:r>
            <a:r>
              <a:rPr lang="en-US" sz="3600" b="1" smtClean="0">
                <a:solidFill>
                  <a:srgbClr val="002060"/>
                </a:solidFill>
              </a:rPr>
              <a:t>Yesus di </a:t>
            </a:r>
            <a:r>
              <a:rPr lang="en-US" sz="3600" b="1" smtClean="0">
                <a:solidFill>
                  <a:srgbClr val="FFFF00"/>
                </a:solidFill>
              </a:rPr>
              <a:t>kota Tesalonika</a:t>
            </a:r>
            <a:r>
              <a:rPr lang="en-US" sz="3600" b="1" smtClean="0">
                <a:solidFill>
                  <a:srgbClr val="002060"/>
                </a:solidFill>
              </a:rPr>
              <a:t>. </a:t>
            </a:r>
            <a:br>
              <a:rPr lang="en-US" sz="3600" b="1" smtClean="0">
                <a:solidFill>
                  <a:srgbClr val="002060"/>
                </a:solidFill>
              </a:rPr>
            </a:br>
            <a:r>
              <a:rPr lang="fi-FI" sz="3600" b="1" smtClean="0">
                <a:solidFill>
                  <a:srgbClr val="002060"/>
                </a:solidFill>
              </a:rPr>
              <a:t>Paulus mengajar </a:t>
            </a:r>
            <a:r>
              <a:rPr lang="fi-FI" sz="3600" b="1">
                <a:solidFill>
                  <a:srgbClr val="002060"/>
                </a:solidFill>
              </a:rPr>
              <a:t>di </a:t>
            </a:r>
            <a:r>
              <a:rPr lang="fi-FI" sz="3600" b="1" smtClean="0">
                <a:solidFill>
                  <a:srgbClr val="FFFF00"/>
                </a:solidFill>
              </a:rPr>
              <a:t>kota Korintus </a:t>
            </a:r>
            <a:r>
              <a:rPr lang="fi-FI" sz="3600" b="1">
                <a:solidFill>
                  <a:srgbClr val="002060"/>
                </a:solidFill>
              </a:rPr>
              <a:t>selama setahun </a:t>
            </a:r>
            <a:r>
              <a:rPr lang="fi-FI" sz="3600" b="1" smtClean="0">
                <a:solidFill>
                  <a:srgbClr val="002060"/>
                </a:solidFill>
              </a:rPr>
              <a:t>setengah.</a:t>
            </a:r>
            <a:endParaRPr lang="en-US" sz="3600" b="1">
              <a:solidFill>
                <a:srgbClr val="002060"/>
              </a:solidFill>
            </a:endParaRPr>
          </a:p>
        </p:txBody>
      </p:sp>
    </p:spTree>
    <p:extLst>
      <p:ext uri="{BB962C8B-B14F-4D97-AF65-F5344CB8AC3E}">
        <p14:creationId xmlns:p14="http://schemas.microsoft.com/office/powerpoint/2010/main" val="1902752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1 </a:t>
            </a:r>
            <a:r>
              <a:rPr lang="en-US" sz="5333" b="1" err="1">
                <a:solidFill>
                  <a:srgbClr val="00B0F0"/>
                </a:solidFill>
              </a:rPr>
              <a:t>Korintus</a:t>
            </a:r>
            <a:r>
              <a:rPr lang="en-US" sz="5333" b="1">
                <a:solidFill>
                  <a:srgbClr val="00B0F0"/>
                </a:solidFill>
              </a:rPr>
              <a:t>: </a:t>
            </a:r>
            <a:r>
              <a:rPr lang="en-US" sz="5333" b="1" smtClean="0">
                <a:solidFill>
                  <a:srgbClr val="00B0F0"/>
                </a:solidFill>
              </a:rPr>
              <a:t/>
            </a:r>
            <a:br>
              <a:rPr lang="en-US" sz="5333" b="1" smtClean="0">
                <a:solidFill>
                  <a:srgbClr val="00B0F0"/>
                </a:solidFill>
              </a:rPr>
            </a:br>
            <a:r>
              <a:rPr lang="en-US" sz="5333" b="1" smtClean="0">
                <a:solidFill>
                  <a:schemeClr val="bg1"/>
                </a:solidFill>
              </a:rPr>
              <a:t>Tema </a:t>
            </a:r>
            <a:r>
              <a:rPr lang="en-US" sz="5333" b="1" err="1">
                <a:solidFill>
                  <a:schemeClr val="bg1"/>
                </a:solidFill>
              </a:rPr>
              <a:t>asas</a:t>
            </a:r>
            <a:r>
              <a:rPr lang="en-US" sz="5333" b="1">
                <a:solidFill>
                  <a:schemeClr val="bg1"/>
                </a:solidFill>
              </a:rPr>
              <a:t> </a:t>
            </a:r>
            <a:r>
              <a:rPr lang="en-US" sz="5333" b="1" err="1">
                <a:solidFill>
                  <a:schemeClr val="bg1"/>
                </a:solidFill>
              </a:rPr>
              <a:t>surat</a:t>
            </a:r>
            <a:r>
              <a:rPr lang="en-US" sz="5333" b="1">
                <a:solidFill>
                  <a:schemeClr val="bg1"/>
                </a:solidFill>
              </a:rPr>
              <a:t> ini adalah </a:t>
            </a:r>
            <a:r>
              <a:rPr lang="en-US" sz="5333" b="1" err="1">
                <a:solidFill>
                  <a:schemeClr val="bg1"/>
                </a:solidFill>
              </a:rPr>
              <a:t>penerapan</a:t>
            </a:r>
            <a:r>
              <a:rPr lang="en-US" sz="5333" b="1">
                <a:solidFill>
                  <a:schemeClr val="bg1"/>
                </a:solidFill>
              </a:rPr>
              <a:t> prinsip-prinsip Kristian pada standard </a:t>
            </a:r>
            <a:r>
              <a:rPr lang="en-US" sz="5333" b="1" err="1">
                <a:solidFill>
                  <a:schemeClr val="bg1"/>
                </a:solidFill>
              </a:rPr>
              <a:t>peribadi</a:t>
            </a:r>
            <a:r>
              <a:rPr lang="en-US" sz="5333" b="1">
                <a:solidFill>
                  <a:schemeClr val="bg1"/>
                </a:solidFill>
              </a:rPr>
              <a:t> dan </a:t>
            </a:r>
            <a:r>
              <a:rPr lang="en-US" sz="5333" b="1" smtClean="0">
                <a:solidFill>
                  <a:schemeClr val="bg1"/>
                </a:solidFill>
              </a:rPr>
              <a:t>komuniti sosial.</a:t>
            </a:r>
            <a:br>
              <a:rPr lang="en-US" sz="5333" b="1" smtClean="0">
                <a:solidFill>
                  <a:schemeClr val="bg1"/>
                </a:solidFill>
              </a:rPr>
            </a:br>
            <a:r>
              <a:rPr lang="en-US" sz="5333" b="1" smtClean="0">
                <a:solidFill>
                  <a:schemeClr val="bg1"/>
                </a:solidFill>
              </a:rPr>
              <a:t>Semasa perjalanan pelayanan Misi yang ketiga, Paulus dan serakan melayani di Efesus.</a:t>
            </a:r>
            <a:br>
              <a:rPr lang="en-US" sz="5333" b="1" smtClean="0">
                <a:solidFill>
                  <a:schemeClr val="bg1"/>
                </a:solidFill>
              </a:rPr>
            </a:br>
            <a:endParaRPr lang="en-US" sz="5333" b="1">
              <a:solidFill>
                <a:schemeClr val="bg1"/>
              </a:solidFill>
            </a:endParaRPr>
          </a:p>
        </p:txBody>
      </p:sp>
    </p:spTree>
    <p:extLst>
      <p:ext uri="{BB962C8B-B14F-4D97-AF65-F5344CB8AC3E}">
        <p14:creationId xmlns:p14="http://schemas.microsoft.com/office/powerpoint/2010/main" val="6391759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pt-BR" sz="5333" b="1" smtClean="0">
                <a:solidFill>
                  <a:schemeClr val="bg1"/>
                </a:solidFill>
              </a:rPr>
              <a:t>Beberapa </a:t>
            </a:r>
            <a:r>
              <a:rPr lang="pt-BR" sz="5333" b="1">
                <a:solidFill>
                  <a:schemeClr val="bg1"/>
                </a:solidFill>
              </a:rPr>
              <a:t>orang daripada keluarga Kloe </a:t>
            </a:r>
            <a:r>
              <a:rPr lang="pt-BR" sz="5333" b="1" smtClean="0">
                <a:solidFill>
                  <a:schemeClr val="bg1"/>
                </a:solidFill>
              </a:rPr>
              <a:t>menjumpai rasul Paulus di Efesus untuk memberitahu pertengkaran antara jemaah di Korintus (1:11).</a:t>
            </a:r>
            <a:br>
              <a:rPr lang="pt-BR" sz="5333" b="1" smtClean="0">
                <a:solidFill>
                  <a:schemeClr val="bg1"/>
                </a:solidFill>
              </a:rPr>
            </a:br>
            <a:r>
              <a:rPr lang="pt-BR" sz="5333" b="1" smtClean="0">
                <a:solidFill>
                  <a:schemeClr val="bg1"/>
                </a:solidFill>
              </a:rPr>
              <a:t>Dan mereka juga membabwa dana untuk pelayanan Misi (16:17).</a:t>
            </a:r>
            <a:br>
              <a:rPr lang="pt-BR" sz="5333" b="1" smtClean="0">
                <a:solidFill>
                  <a:schemeClr val="bg1"/>
                </a:solidFill>
              </a:rPr>
            </a:br>
            <a:r>
              <a:rPr lang="pt-BR" sz="5333" b="1" smtClean="0">
                <a:solidFill>
                  <a:schemeClr val="bg1"/>
                </a:solidFill>
              </a:rPr>
              <a:t>Pada masa itu melalui surat-surat rasul dan jemaah menyoal-jawab (7:1).</a:t>
            </a:r>
            <a:endParaRPr lang="en-US" sz="5333" b="1">
              <a:solidFill>
                <a:schemeClr val="bg1"/>
              </a:solidFill>
            </a:endParaRPr>
          </a:p>
        </p:txBody>
      </p:sp>
    </p:spTree>
    <p:extLst>
      <p:ext uri="{BB962C8B-B14F-4D97-AF65-F5344CB8AC3E}">
        <p14:creationId xmlns:p14="http://schemas.microsoft.com/office/powerpoint/2010/main" val="40742145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chemeClr val="bg1"/>
                </a:solidFill>
              </a:rPr>
              <a:t>Paulus </a:t>
            </a:r>
            <a:r>
              <a:rPr lang="en-US" sz="5333" b="1" err="1">
                <a:solidFill>
                  <a:schemeClr val="bg1"/>
                </a:solidFill>
              </a:rPr>
              <a:t>menulis</a:t>
            </a:r>
            <a:r>
              <a:rPr lang="en-US" sz="5333" b="1">
                <a:solidFill>
                  <a:schemeClr val="bg1"/>
                </a:solidFill>
              </a:rPr>
              <a:t> </a:t>
            </a:r>
            <a:r>
              <a:rPr lang="en-US" sz="5333" b="1" err="1">
                <a:solidFill>
                  <a:schemeClr val="bg1"/>
                </a:solidFill>
              </a:rPr>
              <a:t>surat</a:t>
            </a:r>
            <a:r>
              <a:rPr lang="en-US" sz="5333" b="1">
                <a:solidFill>
                  <a:schemeClr val="bg1"/>
                </a:solidFill>
              </a:rPr>
              <a:t> ini untuk mengatasi dan </a:t>
            </a:r>
            <a:r>
              <a:rPr lang="en-US" sz="5333" b="1" err="1">
                <a:solidFill>
                  <a:schemeClr val="bg1"/>
                </a:solidFill>
              </a:rPr>
              <a:t>memperbetulkan</a:t>
            </a:r>
            <a:r>
              <a:rPr lang="en-US" sz="5333" b="1">
                <a:solidFill>
                  <a:schemeClr val="bg1"/>
                </a:solidFill>
              </a:rPr>
              <a:t> </a:t>
            </a:r>
            <a:r>
              <a:rPr lang="en-US" sz="5333" b="1" err="1">
                <a:solidFill>
                  <a:schemeClr val="bg1"/>
                </a:solidFill>
              </a:rPr>
              <a:t>berita</a:t>
            </a:r>
            <a:r>
              <a:rPr lang="en-US" sz="5333" b="1">
                <a:solidFill>
                  <a:schemeClr val="bg1"/>
                </a:solidFill>
              </a:rPr>
              <a:t> tentang </a:t>
            </a:r>
            <a:r>
              <a:rPr lang="en-US" sz="5333" b="1" err="1">
                <a:solidFill>
                  <a:schemeClr val="bg1"/>
                </a:solidFill>
              </a:rPr>
              <a:t>pemisahan</a:t>
            </a:r>
            <a:r>
              <a:rPr lang="en-US" sz="5333" b="1">
                <a:solidFill>
                  <a:schemeClr val="bg1"/>
                </a:solidFill>
              </a:rPr>
              <a:t> </a:t>
            </a:r>
            <a:r>
              <a:rPr lang="en-US" sz="5333" b="1" err="1">
                <a:solidFill>
                  <a:schemeClr val="bg1"/>
                </a:solidFill>
              </a:rPr>
              <a:t>golongan-golongan</a:t>
            </a:r>
            <a:r>
              <a:rPr lang="en-US" sz="5333" b="1">
                <a:solidFill>
                  <a:schemeClr val="bg1"/>
                </a:solidFill>
              </a:rPr>
              <a:t>, </a:t>
            </a:r>
            <a:r>
              <a:rPr lang="en-US" sz="5333" b="1" smtClean="0">
                <a:solidFill>
                  <a:schemeClr val="bg1"/>
                </a:solidFill>
              </a:rPr>
              <a:t>percabulan</a:t>
            </a:r>
            <a:r>
              <a:rPr lang="en-US" sz="5333" b="1">
                <a:solidFill>
                  <a:schemeClr val="bg1"/>
                </a:solidFill>
              </a:rPr>
              <a:t>, </a:t>
            </a:r>
            <a:r>
              <a:rPr lang="en-US" sz="5333" b="1" smtClean="0">
                <a:solidFill>
                  <a:schemeClr val="bg1"/>
                </a:solidFill>
              </a:rPr>
              <a:t>pendakwaan undang-undang, </a:t>
            </a:r>
            <a:r>
              <a:rPr lang="en-US" sz="5333" b="1" err="1">
                <a:solidFill>
                  <a:schemeClr val="bg1"/>
                </a:solidFill>
              </a:rPr>
              <a:t>keegoisan</a:t>
            </a:r>
            <a:r>
              <a:rPr lang="en-US" sz="5333" b="1">
                <a:solidFill>
                  <a:schemeClr val="bg1"/>
                </a:solidFill>
              </a:rPr>
              <a:t>, Ibadah umum, </a:t>
            </a:r>
            <a:r>
              <a:rPr lang="en-US" sz="5333" b="1" err="1">
                <a:solidFill>
                  <a:schemeClr val="bg1"/>
                </a:solidFill>
              </a:rPr>
              <a:t>penyalahgunaan</a:t>
            </a:r>
            <a:r>
              <a:rPr lang="en-US" sz="5333" b="1">
                <a:solidFill>
                  <a:schemeClr val="bg1"/>
                </a:solidFill>
              </a:rPr>
              <a:t> </a:t>
            </a:r>
            <a:r>
              <a:rPr lang="en-US" sz="5333" b="1" err="1">
                <a:solidFill>
                  <a:schemeClr val="bg1"/>
                </a:solidFill>
              </a:rPr>
              <a:t>Perjamuan</a:t>
            </a:r>
            <a:r>
              <a:rPr lang="en-US" sz="5333" b="1">
                <a:solidFill>
                  <a:schemeClr val="bg1"/>
                </a:solidFill>
              </a:rPr>
              <a:t> Kudus dan </a:t>
            </a:r>
            <a:r>
              <a:rPr lang="en-US" sz="5333" b="1" err="1">
                <a:solidFill>
                  <a:schemeClr val="bg1"/>
                </a:solidFill>
              </a:rPr>
              <a:t>karunia</a:t>
            </a:r>
            <a:r>
              <a:rPr lang="en-US" sz="5333" b="1">
                <a:solidFill>
                  <a:schemeClr val="bg1"/>
                </a:solidFill>
              </a:rPr>
              <a:t> </a:t>
            </a:r>
            <a:r>
              <a:rPr lang="en-US" sz="5333" b="1" smtClean="0">
                <a:solidFill>
                  <a:schemeClr val="bg1"/>
                </a:solidFill>
              </a:rPr>
              <a:t>rohani(12), </a:t>
            </a:r>
            <a:r>
              <a:rPr lang="en-US" sz="5333" b="1">
                <a:solidFill>
                  <a:schemeClr val="bg1"/>
                </a:solidFill>
              </a:rPr>
              <a:t>dan </a:t>
            </a:r>
            <a:r>
              <a:rPr lang="en-US" sz="5333" b="1" smtClean="0">
                <a:solidFill>
                  <a:schemeClr val="bg1"/>
                </a:solidFill>
              </a:rPr>
              <a:t>kekeliruan </a:t>
            </a:r>
            <a:r>
              <a:rPr lang="en-US" sz="5333" b="1">
                <a:solidFill>
                  <a:schemeClr val="bg1"/>
                </a:solidFill>
              </a:rPr>
              <a:t>dengan masalah-</a:t>
            </a:r>
            <a:r>
              <a:rPr lang="en-US" sz="5333" b="1" err="1">
                <a:solidFill>
                  <a:schemeClr val="bg1"/>
                </a:solidFill>
              </a:rPr>
              <a:t>masalahnya</a:t>
            </a:r>
            <a:r>
              <a:rPr lang="en-US" sz="5333" b="1">
                <a:solidFill>
                  <a:schemeClr val="bg1"/>
                </a:solidFill>
              </a:rPr>
              <a:t>.</a:t>
            </a:r>
            <a:br>
              <a:rPr lang="en-US" sz="5333" b="1">
                <a:solidFill>
                  <a:schemeClr val="bg1"/>
                </a:solidFill>
              </a:rPr>
            </a:br>
            <a:endParaRPr lang="en-US" sz="5333" b="1">
              <a:solidFill>
                <a:schemeClr val="bg1"/>
              </a:solidFill>
            </a:endParaRPr>
          </a:p>
        </p:txBody>
      </p:sp>
    </p:spTree>
    <p:extLst>
      <p:ext uri="{BB962C8B-B14F-4D97-AF65-F5344CB8AC3E}">
        <p14:creationId xmlns:p14="http://schemas.microsoft.com/office/powerpoint/2010/main" val="8264968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chemeClr val="bg1"/>
                </a:solidFill>
              </a:rPr>
              <a:t>Surat ini termasuk </a:t>
            </a:r>
            <a:r>
              <a:rPr lang="en-US" sz="5333" b="1" err="1">
                <a:solidFill>
                  <a:schemeClr val="bg1"/>
                </a:solidFill>
              </a:rPr>
              <a:t>doktrin</a:t>
            </a:r>
            <a:r>
              <a:rPr lang="en-US" sz="5333" b="1">
                <a:solidFill>
                  <a:schemeClr val="bg1"/>
                </a:solidFill>
              </a:rPr>
              <a:t> P.B..</a:t>
            </a:r>
            <a:br>
              <a:rPr lang="en-US" sz="5333" b="1">
                <a:solidFill>
                  <a:schemeClr val="bg1"/>
                </a:solidFill>
              </a:rPr>
            </a:br>
            <a:r>
              <a:rPr lang="en-US" sz="5333" b="1" err="1">
                <a:solidFill>
                  <a:schemeClr val="bg1"/>
                </a:solidFill>
              </a:rPr>
              <a:t>Rasul</a:t>
            </a:r>
            <a:r>
              <a:rPr lang="en-US" sz="5333" b="1">
                <a:solidFill>
                  <a:schemeClr val="bg1"/>
                </a:solidFill>
              </a:rPr>
              <a:t> Paulus menyatakan bahawa kebenaran tentang </a:t>
            </a:r>
            <a:r>
              <a:rPr lang="en-US" sz="5333" b="1" err="1">
                <a:solidFill>
                  <a:schemeClr val="bg1"/>
                </a:solidFill>
              </a:rPr>
              <a:t>doktrin</a:t>
            </a:r>
            <a:r>
              <a:rPr lang="en-US" sz="5333" b="1">
                <a:solidFill>
                  <a:schemeClr val="bg1"/>
                </a:solidFill>
              </a:rPr>
              <a:t> gereja seperti </a:t>
            </a:r>
            <a:r>
              <a:rPr lang="en-US" sz="5333" b="1" err="1">
                <a:solidFill>
                  <a:schemeClr val="bg1"/>
                </a:solidFill>
              </a:rPr>
              <a:t>pertubuhan</a:t>
            </a:r>
            <a:r>
              <a:rPr lang="en-US" sz="5333" b="1">
                <a:solidFill>
                  <a:schemeClr val="bg1"/>
                </a:solidFill>
              </a:rPr>
              <a:t> gereja, </a:t>
            </a:r>
            <a:r>
              <a:rPr lang="en-US" sz="5333" b="1" err="1">
                <a:solidFill>
                  <a:schemeClr val="bg1"/>
                </a:solidFill>
              </a:rPr>
              <a:t>peranan</a:t>
            </a:r>
            <a:r>
              <a:rPr lang="en-US" sz="5333" b="1">
                <a:solidFill>
                  <a:schemeClr val="bg1"/>
                </a:solidFill>
              </a:rPr>
              <a:t> </a:t>
            </a:r>
            <a:r>
              <a:rPr lang="en-US" sz="5333" b="1" err="1">
                <a:solidFill>
                  <a:schemeClr val="bg1"/>
                </a:solidFill>
              </a:rPr>
              <a:t>karunia</a:t>
            </a:r>
            <a:r>
              <a:rPr lang="en-US" sz="5333" b="1">
                <a:solidFill>
                  <a:schemeClr val="bg1"/>
                </a:solidFill>
              </a:rPr>
              <a:t> </a:t>
            </a:r>
            <a:r>
              <a:rPr lang="en-US" sz="5333" b="1" err="1">
                <a:solidFill>
                  <a:schemeClr val="bg1"/>
                </a:solidFill>
              </a:rPr>
              <a:t>rohani</a:t>
            </a:r>
            <a:r>
              <a:rPr lang="en-US" sz="5333" b="1">
                <a:solidFill>
                  <a:schemeClr val="bg1"/>
                </a:solidFill>
              </a:rPr>
              <a:t> (</a:t>
            </a:r>
            <a:r>
              <a:rPr lang="en-US" sz="5333" b="1" err="1">
                <a:solidFill>
                  <a:schemeClr val="bg1"/>
                </a:solidFill>
              </a:rPr>
              <a:t>Fasal</a:t>
            </a:r>
            <a:r>
              <a:rPr lang="en-US" sz="5333" b="1">
                <a:solidFill>
                  <a:schemeClr val="bg1"/>
                </a:solidFill>
              </a:rPr>
              <a:t> 12-14</a:t>
            </a:r>
            <a:r>
              <a:rPr lang="en-US" sz="5333" b="1" smtClean="0">
                <a:solidFill>
                  <a:schemeClr val="bg1"/>
                </a:solidFill>
              </a:rPr>
              <a:t>), Kasih (13) </a:t>
            </a:r>
            <a:r>
              <a:rPr lang="en-US" sz="5333" b="1">
                <a:solidFill>
                  <a:schemeClr val="bg1"/>
                </a:solidFill>
              </a:rPr>
              <a:t>dan </a:t>
            </a:r>
            <a:r>
              <a:rPr lang="en-US" sz="5333" b="1" err="1">
                <a:solidFill>
                  <a:schemeClr val="bg1"/>
                </a:solidFill>
              </a:rPr>
              <a:t>kebangkitan</a:t>
            </a:r>
            <a:r>
              <a:rPr lang="en-US" sz="5333" b="1">
                <a:solidFill>
                  <a:schemeClr val="bg1"/>
                </a:solidFill>
              </a:rPr>
              <a:t> (</a:t>
            </a:r>
            <a:r>
              <a:rPr lang="en-US" sz="5333" b="1" err="1">
                <a:solidFill>
                  <a:schemeClr val="bg1"/>
                </a:solidFill>
              </a:rPr>
              <a:t>Fasal</a:t>
            </a:r>
            <a:r>
              <a:rPr lang="en-US" sz="5333" b="1">
                <a:solidFill>
                  <a:schemeClr val="bg1"/>
                </a:solidFill>
              </a:rPr>
              <a:t> 15) melalui </a:t>
            </a:r>
            <a:r>
              <a:rPr lang="en-US" sz="5333" b="1" err="1">
                <a:solidFill>
                  <a:schemeClr val="bg1"/>
                </a:solidFill>
              </a:rPr>
              <a:t>surat</a:t>
            </a:r>
            <a:r>
              <a:rPr lang="en-US" sz="5333" b="1">
                <a:solidFill>
                  <a:schemeClr val="bg1"/>
                </a:solidFill>
              </a:rPr>
              <a:t> ini.</a:t>
            </a:r>
            <a:br>
              <a:rPr lang="en-US" sz="5333" b="1">
                <a:solidFill>
                  <a:schemeClr val="bg1"/>
                </a:solidFill>
              </a:rPr>
            </a:br>
            <a:r>
              <a:rPr lang="en-US" sz="5333" b="1">
                <a:solidFill>
                  <a:schemeClr val="bg1"/>
                </a:solidFill>
              </a:rPr>
              <a:t>Surat ini </a:t>
            </a:r>
            <a:r>
              <a:rPr lang="sv-SE" sz="5333" b="1">
                <a:solidFill>
                  <a:schemeClr val="bg1"/>
                </a:solidFill>
              </a:rPr>
              <a:t>lebih baik menjelaskan masalah dan keadaan Gereja Apostolik.</a:t>
            </a:r>
            <a:endParaRPr lang="en-US" sz="5333" b="1">
              <a:solidFill>
                <a:schemeClr val="bg1"/>
              </a:solidFill>
            </a:endParaRPr>
          </a:p>
        </p:txBody>
      </p:sp>
    </p:spTree>
    <p:extLst>
      <p:ext uri="{BB962C8B-B14F-4D97-AF65-F5344CB8AC3E}">
        <p14:creationId xmlns:p14="http://schemas.microsoft.com/office/powerpoint/2010/main" val="5032798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err="1">
                <a:solidFill>
                  <a:schemeClr val="bg1"/>
                </a:solidFill>
              </a:rPr>
              <a:t>Ayat-ayat</a:t>
            </a:r>
            <a:r>
              <a:rPr lang="en-US" sz="5333" b="1">
                <a:solidFill>
                  <a:schemeClr val="bg1"/>
                </a:solidFill>
              </a:rPr>
              <a:t> </a:t>
            </a:r>
            <a:r>
              <a:rPr lang="en-US" sz="5333" b="1" err="1">
                <a:solidFill>
                  <a:schemeClr val="bg1"/>
                </a:solidFill>
              </a:rPr>
              <a:t>utamanya</a:t>
            </a:r>
            <a:r>
              <a:rPr lang="en-US" sz="5333" b="1">
                <a:solidFill>
                  <a:schemeClr val="bg1"/>
                </a:solidFill>
              </a:rPr>
              <a:t> adalah </a:t>
            </a:r>
            <a:r>
              <a:rPr lang="en-US" sz="5333" b="1" smtClean="0">
                <a:solidFill>
                  <a:schemeClr val="bg1"/>
                </a:solidFill>
              </a:rPr>
              <a:t>6:19-20 </a:t>
            </a:r>
            <a:r>
              <a:rPr lang="en-US" sz="5333" b="1">
                <a:solidFill>
                  <a:schemeClr val="bg1"/>
                </a:solidFill>
              </a:rPr>
              <a:t>(Bait </a:t>
            </a:r>
            <a:r>
              <a:rPr lang="en-US" sz="5333" b="1" err="1">
                <a:solidFill>
                  <a:schemeClr val="bg1"/>
                </a:solidFill>
              </a:rPr>
              <a:t>Suci</a:t>
            </a:r>
            <a:r>
              <a:rPr lang="en-US" sz="5333" b="1">
                <a:solidFill>
                  <a:schemeClr val="bg1"/>
                </a:solidFill>
              </a:rPr>
              <a:t> Roh Kudus yang </a:t>
            </a:r>
            <a:r>
              <a:rPr lang="en-US" sz="5333" b="1" err="1">
                <a:solidFill>
                  <a:schemeClr val="bg1"/>
                </a:solidFill>
              </a:rPr>
              <a:t>memuliakan</a:t>
            </a:r>
            <a:r>
              <a:rPr lang="en-US" sz="5333" b="1">
                <a:solidFill>
                  <a:schemeClr val="bg1"/>
                </a:solidFill>
              </a:rPr>
              <a:t> Tuhan), </a:t>
            </a:r>
            <a:r>
              <a:rPr lang="en-US" sz="5333" b="1" smtClean="0">
                <a:solidFill>
                  <a:schemeClr val="bg1"/>
                </a:solidFill>
              </a:rPr>
              <a:t>10:12-13 </a:t>
            </a:r>
            <a:r>
              <a:rPr lang="en-US" sz="5333" b="1">
                <a:solidFill>
                  <a:schemeClr val="bg1"/>
                </a:solidFill>
              </a:rPr>
              <a:t>(</a:t>
            </a:r>
            <a:r>
              <a:rPr lang="en-US" sz="5333" b="1" err="1">
                <a:solidFill>
                  <a:schemeClr val="bg1"/>
                </a:solidFill>
              </a:rPr>
              <a:t>pencubaan-pencubaan</a:t>
            </a:r>
            <a:r>
              <a:rPr lang="en-US" sz="5333" b="1">
                <a:solidFill>
                  <a:schemeClr val="bg1"/>
                </a:solidFill>
              </a:rPr>
              <a:t> yang kita dapat tanggung). </a:t>
            </a:r>
            <a:br>
              <a:rPr lang="en-US" sz="5333" b="1">
                <a:solidFill>
                  <a:schemeClr val="bg1"/>
                </a:solidFill>
              </a:rPr>
            </a:br>
            <a:r>
              <a:rPr lang="en-US" sz="5333" b="1">
                <a:solidFill>
                  <a:schemeClr val="bg1"/>
                </a:solidFill>
              </a:rPr>
              <a:t/>
            </a:r>
            <a:br>
              <a:rPr lang="en-US" sz="5333" b="1">
                <a:solidFill>
                  <a:schemeClr val="bg1"/>
                </a:solidFill>
              </a:rPr>
            </a:br>
            <a:r>
              <a:rPr lang="en-US" sz="5333" b="1" err="1">
                <a:solidFill>
                  <a:schemeClr val="bg1"/>
                </a:solidFill>
              </a:rPr>
              <a:t>Fasal</a:t>
            </a:r>
            <a:r>
              <a:rPr lang="en-US" sz="5333" b="1">
                <a:solidFill>
                  <a:schemeClr val="bg1"/>
                </a:solidFill>
              </a:rPr>
              <a:t> </a:t>
            </a:r>
            <a:r>
              <a:rPr lang="en-US" sz="5333" b="1" err="1">
                <a:solidFill>
                  <a:schemeClr val="bg1"/>
                </a:solidFill>
              </a:rPr>
              <a:t>Intinya</a:t>
            </a:r>
            <a:r>
              <a:rPr lang="en-US" sz="5333" b="1">
                <a:solidFill>
                  <a:schemeClr val="bg1"/>
                </a:solidFill>
              </a:rPr>
              <a:t> adalah </a:t>
            </a:r>
            <a:r>
              <a:rPr lang="en-US" sz="5333" b="1" err="1">
                <a:solidFill>
                  <a:schemeClr val="bg1"/>
                </a:solidFill>
              </a:rPr>
              <a:t>Fasal</a:t>
            </a:r>
            <a:r>
              <a:rPr lang="en-US" sz="5333" b="1">
                <a:solidFill>
                  <a:schemeClr val="bg1"/>
                </a:solidFill>
              </a:rPr>
              <a:t> 13 (Kasih).</a:t>
            </a:r>
          </a:p>
        </p:txBody>
      </p:sp>
    </p:spTree>
    <p:extLst>
      <p:ext uri="{BB962C8B-B14F-4D97-AF65-F5344CB8AC3E}">
        <p14:creationId xmlns:p14="http://schemas.microsoft.com/office/powerpoint/2010/main" val="21324921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smtClean="0">
                <a:solidFill>
                  <a:srgbClr val="FFFF00"/>
                </a:solidFill>
              </a:rPr>
              <a:t>1 </a:t>
            </a:r>
            <a:r>
              <a:rPr lang="en-US" sz="5333" b="1" err="1" smtClean="0">
                <a:solidFill>
                  <a:srgbClr val="FFFF00"/>
                </a:solidFill>
              </a:rPr>
              <a:t>Korintus</a:t>
            </a:r>
            <a:r>
              <a:rPr lang="en-US" sz="5333" b="1">
                <a:solidFill>
                  <a:srgbClr val="FF0000"/>
                </a:solidFill>
              </a:rPr>
              <a:t/>
            </a:r>
            <a:br>
              <a:rPr lang="en-US" sz="5333" b="1">
                <a:solidFill>
                  <a:srgbClr val="FF0000"/>
                </a:solidFill>
              </a:rPr>
            </a:br>
            <a:r>
              <a:rPr lang="en-US" sz="5333" b="1" smtClean="0">
                <a:solidFill>
                  <a:srgbClr val="FF0000"/>
                </a:solidFill>
              </a:rPr>
              <a:t/>
            </a:r>
            <a:br>
              <a:rPr lang="en-US" sz="5333" b="1" smtClean="0">
                <a:solidFill>
                  <a:srgbClr val="FF0000"/>
                </a:solidFill>
              </a:rPr>
            </a:br>
            <a:r>
              <a:rPr lang="en-US" b="1" smtClean="0">
                <a:solidFill>
                  <a:schemeClr val="bg1"/>
                </a:solidFill>
              </a:rPr>
              <a:t>1-4  : </a:t>
            </a:r>
            <a:r>
              <a:rPr lang="en-US" b="1" err="1">
                <a:solidFill>
                  <a:schemeClr val="bg1"/>
                </a:solidFill>
              </a:rPr>
              <a:t>Perpecahan</a:t>
            </a:r>
            <a:r>
              <a:rPr lang="en-US" b="1">
                <a:solidFill>
                  <a:schemeClr val="bg1"/>
                </a:solidFill>
              </a:rPr>
              <a:t> dalam </a:t>
            </a:r>
            <a:r>
              <a:rPr lang="en-US" b="1" smtClean="0">
                <a:solidFill>
                  <a:schemeClr val="bg1"/>
                </a:solidFill>
              </a:rPr>
              <a:t>jemaah</a:t>
            </a:r>
            <a:r>
              <a:rPr lang="en-US" b="1">
                <a:solidFill>
                  <a:schemeClr val="bg1"/>
                </a:solidFill>
              </a:rPr>
              <a:t/>
            </a:r>
            <a:br>
              <a:rPr lang="en-US" b="1">
                <a:solidFill>
                  <a:schemeClr val="bg1"/>
                </a:solidFill>
              </a:rPr>
            </a:br>
            <a:r>
              <a:rPr lang="en-US" b="1" smtClean="0">
                <a:solidFill>
                  <a:schemeClr val="bg1"/>
                </a:solidFill>
              </a:rPr>
              <a:t>5-6  : </a:t>
            </a:r>
            <a:r>
              <a:rPr lang="en-US" b="1" err="1" smtClean="0">
                <a:solidFill>
                  <a:schemeClr val="bg1"/>
                </a:solidFill>
              </a:rPr>
              <a:t>Teguran</a:t>
            </a:r>
            <a:r>
              <a:rPr lang="en-US" b="1">
                <a:solidFill>
                  <a:schemeClr val="bg1"/>
                </a:solidFill>
              </a:rPr>
              <a:t> </a:t>
            </a:r>
            <a:r>
              <a:rPr lang="en-US" b="1" smtClean="0">
                <a:solidFill>
                  <a:schemeClr val="bg1"/>
                </a:solidFill>
              </a:rPr>
              <a:t>(</a:t>
            </a:r>
            <a:r>
              <a:rPr lang="en-US" b="1" err="1" smtClean="0">
                <a:solidFill>
                  <a:schemeClr val="bg1"/>
                </a:solidFill>
              </a:rPr>
              <a:t>Percabulan</a:t>
            </a:r>
            <a:r>
              <a:rPr lang="en-US" b="1">
                <a:solidFill>
                  <a:schemeClr val="bg1"/>
                </a:solidFill>
              </a:rPr>
              <a:t>, </a:t>
            </a:r>
            <a:r>
              <a:rPr lang="en-US" b="1" err="1" smtClean="0">
                <a:solidFill>
                  <a:schemeClr val="bg1"/>
                </a:solidFill>
              </a:rPr>
              <a:t>Pendakwaan</a:t>
            </a:r>
            <a:r>
              <a:rPr lang="en-US" b="1" smtClean="0">
                <a:solidFill>
                  <a:schemeClr val="bg1"/>
                </a:solidFill>
              </a:rPr>
              <a:t>)</a:t>
            </a:r>
            <a:r>
              <a:rPr lang="en-US" b="1">
                <a:solidFill>
                  <a:schemeClr val="bg1"/>
                </a:solidFill>
              </a:rPr>
              <a:t/>
            </a:r>
            <a:br>
              <a:rPr lang="en-US" b="1">
                <a:solidFill>
                  <a:schemeClr val="bg1"/>
                </a:solidFill>
              </a:rPr>
            </a:br>
            <a:r>
              <a:rPr lang="en-US" b="1" smtClean="0">
                <a:solidFill>
                  <a:schemeClr val="bg1"/>
                </a:solidFill>
              </a:rPr>
              <a:t>7-10 : Masalah-Masalah (</a:t>
            </a:r>
            <a:r>
              <a:rPr lang="en-US" b="1" err="1" smtClean="0">
                <a:solidFill>
                  <a:schemeClr val="bg1"/>
                </a:solidFill>
              </a:rPr>
              <a:t>Perkahwinan</a:t>
            </a:r>
            <a:r>
              <a:rPr lang="en-US" b="1" smtClean="0">
                <a:solidFill>
                  <a:schemeClr val="bg1"/>
                </a:solidFill>
              </a:rPr>
              <a:t>, </a:t>
            </a:r>
            <a:r>
              <a:rPr lang="en-US" b="1" err="1" smtClean="0">
                <a:solidFill>
                  <a:schemeClr val="bg1"/>
                </a:solidFill>
              </a:rPr>
              <a:t>Makanan</a:t>
            </a:r>
            <a:r>
              <a:rPr lang="en-US" b="1" smtClean="0">
                <a:solidFill>
                  <a:schemeClr val="bg1"/>
                </a:solidFill>
              </a:rPr>
              <a:t>)</a:t>
            </a:r>
            <a:r>
              <a:rPr lang="en-US" b="1">
                <a:solidFill>
                  <a:schemeClr val="bg1"/>
                </a:solidFill>
              </a:rPr>
              <a:t/>
            </a:r>
            <a:br>
              <a:rPr lang="en-US" b="1">
                <a:solidFill>
                  <a:schemeClr val="bg1"/>
                </a:solidFill>
              </a:rPr>
            </a:br>
            <a:r>
              <a:rPr lang="en-US" b="1" smtClean="0">
                <a:solidFill>
                  <a:schemeClr val="bg1"/>
                </a:solidFill>
              </a:rPr>
              <a:t>11-14 </a:t>
            </a:r>
            <a:r>
              <a:rPr lang="en-US" b="1">
                <a:solidFill>
                  <a:schemeClr val="bg1"/>
                </a:solidFill>
              </a:rPr>
              <a:t>: </a:t>
            </a:r>
            <a:r>
              <a:rPr lang="en-US" b="1" err="1" smtClean="0">
                <a:solidFill>
                  <a:schemeClr val="bg1"/>
                </a:solidFill>
              </a:rPr>
              <a:t>Kekacauan</a:t>
            </a:r>
            <a:r>
              <a:rPr lang="en-US" b="1" smtClean="0">
                <a:solidFill>
                  <a:schemeClr val="bg1"/>
                </a:solidFill>
              </a:rPr>
              <a:t> (</a:t>
            </a:r>
            <a:r>
              <a:rPr lang="en-US" b="1" err="1" smtClean="0">
                <a:solidFill>
                  <a:schemeClr val="bg1"/>
                </a:solidFill>
              </a:rPr>
              <a:t>Ketaatan</a:t>
            </a:r>
            <a:r>
              <a:rPr lang="en-US" b="1" smtClean="0">
                <a:solidFill>
                  <a:schemeClr val="bg1"/>
                </a:solidFill>
              </a:rPr>
              <a:t>, </a:t>
            </a:r>
            <a:r>
              <a:rPr lang="en-US" b="1" err="1" smtClean="0">
                <a:solidFill>
                  <a:schemeClr val="bg1"/>
                </a:solidFill>
              </a:rPr>
              <a:t>Perjamuan</a:t>
            </a:r>
            <a:r>
              <a:rPr lang="en-US" b="1" smtClean="0">
                <a:solidFill>
                  <a:schemeClr val="bg1"/>
                </a:solidFill>
              </a:rPr>
              <a:t> Kudus, </a:t>
            </a:r>
            <a:r>
              <a:rPr lang="en-US" b="1" err="1" smtClean="0">
                <a:solidFill>
                  <a:schemeClr val="bg1"/>
                </a:solidFill>
              </a:rPr>
              <a:t>karunia-karunia</a:t>
            </a:r>
            <a:r>
              <a:rPr lang="en-US" b="1" smtClean="0">
                <a:solidFill>
                  <a:schemeClr val="bg1"/>
                </a:solidFill>
              </a:rPr>
              <a:t> Roh, Kasih)</a:t>
            </a:r>
            <a:r>
              <a:rPr lang="en-US" b="1">
                <a:solidFill>
                  <a:schemeClr val="bg1"/>
                </a:solidFill>
              </a:rPr>
              <a:t/>
            </a:r>
            <a:br>
              <a:rPr lang="en-US" b="1">
                <a:solidFill>
                  <a:schemeClr val="bg1"/>
                </a:solidFill>
              </a:rPr>
            </a:br>
            <a:r>
              <a:rPr lang="en-US" b="1" smtClean="0">
                <a:solidFill>
                  <a:schemeClr val="bg1"/>
                </a:solidFill>
              </a:rPr>
              <a:t>15-16 </a:t>
            </a:r>
            <a:r>
              <a:rPr lang="en-US" b="1">
                <a:solidFill>
                  <a:schemeClr val="bg1"/>
                </a:solidFill>
              </a:rPr>
              <a:t>: </a:t>
            </a:r>
            <a:r>
              <a:rPr lang="en-US" b="1" err="1" smtClean="0">
                <a:solidFill>
                  <a:schemeClr val="bg1"/>
                </a:solidFill>
              </a:rPr>
              <a:t>Doktrin</a:t>
            </a:r>
            <a:endParaRPr lang="en-US" b="1">
              <a:solidFill>
                <a:schemeClr val="bg1"/>
              </a:solidFill>
            </a:endParaRPr>
          </a:p>
        </p:txBody>
      </p:sp>
      <p:sp>
        <p:nvSpPr>
          <p:cNvPr id="9" name="직사각형 8"/>
          <p:cNvSpPr/>
          <p:nvPr/>
        </p:nvSpPr>
        <p:spPr>
          <a:xfrm>
            <a:off x="5061838" y="3244334"/>
            <a:ext cx="1847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2171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1 </a:t>
            </a:r>
            <a:r>
              <a:rPr lang="en-US" sz="5333" b="1" err="1">
                <a:solidFill>
                  <a:srgbClr val="FFFF00"/>
                </a:solidFill>
              </a:rPr>
              <a:t>Korintus</a:t>
            </a:r>
            <a:r>
              <a:rPr lang="en-US" sz="5333" b="1">
                <a:solidFill>
                  <a:srgbClr val="FF0000"/>
                </a:solidFill>
              </a:rPr>
              <a:t/>
            </a:r>
            <a:br>
              <a:rPr lang="en-US" sz="5333" b="1">
                <a:solidFill>
                  <a:srgbClr val="FF0000"/>
                </a:solidFill>
              </a:rPr>
            </a:br>
            <a:r>
              <a:rPr lang="en-US" sz="4267" b="1" err="1">
                <a:solidFill>
                  <a:schemeClr val="bg1"/>
                </a:solidFill>
              </a:rPr>
              <a:t>Pendahuluan</a:t>
            </a:r>
            <a:r>
              <a:rPr lang="en-US" sz="4267" b="1">
                <a:solidFill>
                  <a:schemeClr val="bg1"/>
                </a:solidFill>
              </a:rPr>
              <a:t> (1:1-9)</a:t>
            </a:r>
            <a:br>
              <a:rPr lang="en-US" sz="4267" b="1">
                <a:solidFill>
                  <a:schemeClr val="bg1"/>
                </a:solidFill>
              </a:rPr>
            </a:br>
            <a:r>
              <a:rPr lang="en-US" sz="4267" b="1">
                <a:solidFill>
                  <a:schemeClr val="bg1"/>
                </a:solidFill>
              </a:rPr>
              <a:t>I. </a:t>
            </a:r>
            <a:r>
              <a:rPr lang="en-US" sz="4267" b="1" err="1">
                <a:solidFill>
                  <a:schemeClr val="bg1"/>
                </a:solidFill>
              </a:rPr>
              <a:t>Pembahasan</a:t>
            </a:r>
            <a:r>
              <a:rPr lang="en-US" sz="4267" b="1">
                <a:solidFill>
                  <a:schemeClr val="bg1"/>
                </a:solidFill>
              </a:rPr>
              <a:t> Masalah-Masalah yang Telah </a:t>
            </a:r>
            <a:r>
              <a:rPr lang="en-US" sz="4267" b="1" err="1">
                <a:solidFill>
                  <a:schemeClr val="bg1"/>
                </a:solidFill>
              </a:rPr>
              <a:t>Diberitahukan</a:t>
            </a:r>
            <a:r>
              <a:rPr lang="en-US" sz="4267" b="1">
                <a:solidFill>
                  <a:schemeClr val="bg1"/>
                </a:solidFill>
              </a:rPr>
              <a:t> kepada Paulus (1:10-6:20)</a:t>
            </a:r>
            <a:br>
              <a:rPr lang="en-US" sz="4267" b="1">
                <a:solidFill>
                  <a:schemeClr val="bg1"/>
                </a:solidFill>
              </a:rPr>
            </a:br>
            <a:r>
              <a:rPr lang="en-US" sz="4267" b="1">
                <a:solidFill>
                  <a:schemeClr val="bg1"/>
                </a:solidFill>
              </a:rPr>
              <a:t> A. </a:t>
            </a:r>
            <a:r>
              <a:rPr lang="en-US" sz="4267" b="1" err="1">
                <a:solidFill>
                  <a:schemeClr val="bg1"/>
                </a:solidFill>
              </a:rPr>
              <a:t>Perpecahan</a:t>
            </a:r>
            <a:r>
              <a:rPr lang="en-US" sz="4267" b="1">
                <a:solidFill>
                  <a:schemeClr val="bg1"/>
                </a:solidFill>
              </a:rPr>
              <a:t> </a:t>
            </a:r>
            <a:r>
              <a:rPr lang="en-US" sz="4267" b="1" err="1">
                <a:solidFill>
                  <a:schemeClr val="bg1"/>
                </a:solidFill>
              </a:rPr>
              <a:t>Empat</a:t>
            </a:r>
            <a:r>
              <a:rPr lang="en-US" sz="4267" b="1">
                <a:solidFill>
                  <a:schemeClr val="bg1"/>
                </a:solidFill>
              </a:rPr>
              <a:t> </a:t>
            </a:r>
            <a:r>
              <a:rPr lang="en-US" sz="4267" b="1" err="1">
                <a:solidFill>
                  <a:schemeClr val="bg1"/>
                </a:solidFill>
              </a:rPr>
              <a:t>Golongan</a:t>
            </a:r>
            <a:r>
              <a:rPr lang="en-US" sz="4267" b="1">
                <a:solidFill>
                  <a:schemeClr val="bg1"/>
                </a:solidFill>
              </a:rPr>
              <a:t> dalam </a:t>
            </a:r>
            <a:r>
              <a:rPr lang="en-US" sz="4267" b="1" err="1">
                <a:solidFill>
                  <a:schemeClr val="bg1"/>
                </a:solidFill>
              </a:rPr>
              <a:t>Jemaat</a:t>
            </a:r>
            <a:r>
              <a:rPr lang="en-US" sz="4267" b="1">
                <a:solidFill>
                  <a:schemeClr val="bg1"/>
                </a:solidFill>
              </a:rPr>
              <a:t> (1:10-4:21) </a:t>
            </a:r>
            <a:br>
              <a:rPr lang="en-US" sz="4267" b="1">
                <a:solidFill>
                  <a:schemeClr val="bg1"/>
                </a:solidFill>
              </a:rPr>
            </a:br>
            <a:r>
              <a:rPr lang="en-US" sz="4267" b="1">
                <a:solidFill>
                  <a:schemeClr val="bg1"/>
                </a:solidFill>
              </a:rPr>
              <a:t> B. Masalah-Masalah Moral dalam </a:t>
            </a:r>
            <a:r>
              <a:rPr lang="en-US" sz="4267" b="1" err="1">
                <a:solidFill>
                  <a:schemeClr val="bg1"/>
                </a:solidFill>
              </a:rPr>
              <a:t>Jemaat</a:t>
            </a:r>
            <a:r>
              <a:rPr lang="en-US" sz="4267" b="1">
                <a:solidFill>
                  <a:schemeClr val="bg1"/>
                </a:solidFill>
              </a:rPr>
              <a:t> (5:1-6:20)</a:t>
            </a:r>
            <a:br>
              <a:rPr lang="en-US" sz="4267" b="1">
                <a:solidFill>
                  <a:schemeClr val="bg1"/>
                </a:solidFill>
              </a:rPr>
            </a:br>
            <a:r>
              <a:rPr lang="en-US" sz="4267" b="1">
                <a:solidFill>
                  <a:schemeClr val="bg1"/>
                </a:solidFill>
              </a:rPr>
              <a:t>  1. Masalah </a:t>
            </a:r>
            <a:r>
              <a:rPr lang="en-US" sz="4267" b="1" err="1">
                <a:solidFill>
                  <a:schemeClr val="bg1"/>
                </a:solidFill>
              </a:rPr>
              <a:t>Perzinaan</a:t>
            </a:r>
            <a:r>
              <a:rPr lang="en-US" sz="4267" b="1">
                <a:solidFill>
                  <a:schemeClr val="bg1"/>
                </a:solidFill>
              </a:rPr>
              <a:t> dan </a:t>
            </a:r>
            <a:r>
              <a:rPr lang="en-US" sz="4267" b="1" err="1">
                <a:solidFill>
                  <a:schemeClr val="bg1"/>
                </a:solidFill>
              </a:rPr>
              <a:t>Disiplin</a:t>
            </a:r>
            <a:r>
              <a:rPr lang="en-US" sz="4267" b="1">
                <a:solidFill>
                  <a:schemeClr val="bg1"/>
                </a:solidFill>
              </a:rPr>
              <a:t> Gereja (5:1-13)</a:t>
            </a:r>
          </a:p>
        </p:txBody>
      </p:sp>
    </p:spTree>
    <p:extLst>
      <p:ext uri="{BB962C8B-B14F-4D97-AF65-F5344CB8AC3E}">
        <p14:creationId xmlns:p14="http://schemas.microsoft.com/office/powerpoint/2010/main" val="19469385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4267" b="1">
                <a:solidFill>
                  <a:schemeClr val="bg1"/>
                </a:solidFill>
              </a:rPr>
              <a:t>  2. Masalah </a:t>
            </a:r>
            <a:r>
              <a:rPr lang="en-US" sz="4267" b="1" err="1">
                <a:solidFill>
                  <a:schemeClr val="bg1"/>
                </a:solidFill>
              </a:rPr>
              <a:t>Perkara-Perkara</a:t>
            </a:r>
            <a:r>
              <a:rPr lang="en-US" sz="4267" b="1">
                <a:solidFill>
                  <a:schemeClr val="bg1"/>
                </a:solidFill>
              </a:rPr>
              <a:t> </a:t>
            </a:r>
            <a:r>
              <a:rPr lang="en-US" sz="4267" b="1" err="1">
                <a:solidFill>
                  <a:schemeClr val="bg1"/>
                </a:solidFill>
              </a:rPr>
              <a:t>Hukum</a:t>
            </a:r>
            <a:r>
              <a:rPr lang="en-US" sz="4267" b="1">
                <a:solidFill>
                  <a:schemeClr val="bg1"/>
                </a:solidFill>
              </a:rPr>
              <a:t> </a:t>
            </a:r>
            <a:r>
              <a:rPr lang="en-US" sz="4267" b="1" err="1">
                <a:solidFill>
                  <a:schemeClr val="bg1"/>
                </a:solidFill>
              </a:rPr>
              <a:t>Sekular</a:t>
            </a:r>
            <a:r>
              <a:rPr lang="en-US" sz="4267" b="1">
                <a:solidFill>
                  <a:schemeClr val="bg1"/>
                </a:solidFill>
              </a:rPr>
              <a:t> (6:1-11)</a:t>
            </a:r>
            <a:br>
              <a:rPr lang="en-US" sz="4267" b="1">
                <a:solidFill>
                  <a:schemeClr val="bg1"/>
                </a:solidFill>
              </a:rPr>
            </a:br>
            <a:r>
              <a:rPr lang="en-US" sz="4267" b="1">
                <a:solidFill>
                  <a:schemeClr val="bg1"/>
                </a:solidFill>
              </a:rPr>
              <a:t>  3. Masalah </a:t>
            </a:r>
            <a:r>
              <a:rPr lang="en-US" sz="4267" b="1" err="1">
                <a:solidFill>
                  <a:schemeClr val="bg1"/>
                </a:solidFill>
              </a:rPr>
              <a:t>Kebejatan</a:t>
            </a:r>
            <a:r>
              <a:rPr lang="en-US" sz="4267" b="1">
                <a:solidFill>
                  <a:schemeClr val="bg1"/>
                </a:solidFill>
              </a:rPr>
              <a:t> </a:t>
            </a:r>
            <a:r>
              <a:rPr lang="en-US" sz="4267" b="1" err="1">
                <a:solidFill>
                  <a:schemeClr val="bg1"/>
                </a:solidFill>
              </a:rPr>
              <a:t>Seksual</a:t>
            </a:r>
            <a:r>
              <a:rPr lang="en-US" sz="4267" b="1">
                <a:solidFill>
                  <a:schemeClr val="bg1"/>
                </a:solidFill>
              </a:rPr>
              <a:t> (6:12-20)</a:t>
            </a:r>
            <a:br>
              <a:rPr lang="en-US" sz="4267" b="1">
                <a:solidFill>
                  <a:schemeClr val="bg1"/>
                </a:solidFill>
              </a:rPr>
            </a:br>
            <a:r>
              <a:rPr lang="en-US" sz="4267" b="1">
                <a:solidFill>
                  <a:schemeClr val="bg1"/>
                </a:solidFill>
              </a:rPr>
              <a:t>II. </a:t>
            </a:r>
            <a:r>
              <a:rPr lang="en-US" sz="4267" b="1" err="1">
                <a:solidFill>
                  <a:schemeClr val="bg1"/>
                </a:solidFill>
              </a:rPr>
              <a:t>Jawaban</a:t>
            </a:r>
            <a:r>
              <a:rPr lang="en-US" sz="4267" b="1">
                <a:solidFill>
                  <a:schemeClr val="bg1"/>
                </a:solidFill>
              </a:rPr>
              <a:t> Terhadap </a:t>
            </a:r>
            <a:r>
              <a:rPr lang="en-US" sz="4267" b="1" err="1">
                <a:solidFill>
                  <a:schemeClr val="bg1"/>
                </a:solidFill>
              </a:rPr>
              <a:t>Pertanyaan</a:t>
            </a:r>
            <a:r>
              <a:rPr lang="en-US" sz="4267" b="1">
                <a:solidFill>
                  <a:schemeClr val="bg1"/>
                </a:solidFill>
              </a:rPr>
              <a:t> yang Ditulis Dalam Surat dari </a:t>
            </a:r>
            <a:r>
              <a:rPr lang="en-US" sz="4267" b="1" err="1">
                <a:solidFill>
                  <a:schemeClr val="bg1"/>
                </a:solidFill>
              </a:rPr>
              <a:t>Jemaat</a:t>
            </a:r>
            <a:r>
              <a:rPr lang="en-US" sz="4267" b="1">
                <a:solidFill>
                  <a:schemeClr val="bg1"/>
                </a:solidFill>
              </a:rPr>
              <a:t> </a:t>
            </a:r>
            <a:r>
              <a:rPr lang="en-US" sz="4267" b="1" err="1">
                <a:solidFill>
                  <a:schemeClr val="bg1"/>
                </a:solidFill>
              </a:rPr>
              <a:t>Korintus</a:t>
            </a:r>
            <a:r>
              <a:rPr lang="en-US" sz="4267" b="1">
                <a:solidFill>
                  <a:schemeClr val="bg1"/>
                </a:solidFill>
              </a:rPr>
              <a:t> (7:1-16:9)</a:t>
            </a:r>
            <a:br>
              <a:rPr lang="en-US" sz="4267" b="1">
                <a:solidFill>
                  <a:schemeClr val="bg1"/>
                </a:solidFill>
              </a:rPr>
            </a:br>
            <a:r>
              <a:rPr lang="en-US" sz="4267" b="1">
                <a:solidFill>
                  <a:schemeClr val="bg1"/>
                </a:solidFill>
              </a:rPr>
              <a:t> A. </a:t>
            </a:r>
            <a:r>
              <a:rPr lang="en-US" sz="4267" b="1" err="1">
                <a:solidFill>
                  <a:schemeClr val="bg1"/>
                </a:solidFill>
              </a:rPr>
              <a:t>Pertanyaan</a:t>
            </a:r>
            <a:r>
              <a:rPr lang="en-US" sz="4267" b="1">
                <a:solidFill>
                  <a:schemeClr val="bg1"/>
                </a:solidFill>
              </a:rPr>
              <a:t> </a:t>
            </a:r>
            <a:r>
              <a:rPr lang="en-US" sz="4267" b="1" err="1">
                <a:solidFill>
                  <a:schemeClr val="bg1"/>
                </a:solidFill>
              </a:rPr>
              <a:t>Mengenai</a:t>
            </a:r>
            <a:r>
              <a:rPr lang="en-US" sz="4267" b="1">
                <a:solidFill>
                  <a:schemeClr val="bg1"/>
                </a:solidFill>
              </a:rPr>
              <a:t> </a:t>
            </a:r>
            <a:r>
              <a:rPr lang="en-US" sz="4267" b="1" err="1">
                <a:solidFill>
                  <a:schemeClr val="bg1"/>
                </a:solidFill>
              </a:rPr>
              <a:t>Perkawinan</a:t>
            </a:r>
            <a:r>
              <a:rPr lang="en-US" sz="4267" b="1">
                <a:solidFill>
                  <a:schemeClr val="bg1"/>
                </a:solidFill>
              </a:rPr>
              <a:t> (7:1-40)</a:t>
            </a:r>
            <a:br>
              <a:rPr lang="en-US" sz="4267" b="1">
                <a:solidFill>
                  <a:schemeClr val="bg1"/>
                </a:solidFill>
              </a:rPr>
            </a:br>
            <a:r>
              <a:rPr lang="en-US" sz="4267" b="1">
                <a:solidFill>
                  <a:schemeClr val="bg1"/>
                </a:solidFill>
              </a:rPr>
              <a:t>  1. </a:t>
            </a:r>
            <a:r>
              <a:rPr lang="en-US" sz="4267" b="1" err="1">
                <a:solidFill>
                  <a:schemeClr val="bg1"/>
                </a:solidFill>
              </a:rPr>
              <a:t>Perkawinan</a:t>
            </a:r>
            <a:r>
              <a:rPr lang="en-US" sz="4267" b="1">
                <a:solidFill>
                  <a:schemeClr val="bg1"/>
                </a:solidFill>
              </a:rPr>
              <a:t> dan Hal Hidup </a:t>
            </a:r>
            <a:r>
              <a:rPr lang="en-US" sz="4267" b="1" err="1">
                <a:solidFill>
                  <a:schemeClr val="bg1"/>
                </a:solidFill>
              </a:rPr>
              <a:t>Membujang</a:t>
            </a:r>
            <a:r>
              <a:rPr lang="en-US" sz="4267" b="1">
                <a:solidFill>
                  <a:schemeClr val="bg1"/>
                </a:solidFill>
              </a:rPr>
              <a:t> (7:1-9)</a:t>
            </a:r>
            <a:br>
              <a:rPr lang="en-US" sz="4267" b="1">
                <a:solidFill>
                  <a:schemeClr val="bg1"/>
                </a:solidFill>
              </a:rPr>
            </a:br>
            <a:r>
              <a:rPr lang="en-US" sz="4267" b="1">
                <a:solidFill>
                  <a:schemeClr val="bg1"/>
                </a:solidFill>
              </a:rPr>
              <a:t>  2. Tanggung Jawab Kristen dalam </a:t>
            </a:r>
            <a:r>
              <a:rPr lang="en-US" sz="4267" b="1" err="1">
                <a:solidFill>
                  <a:schemeClr val="bg1"/>
                </a:solidFill>
              </a:rPr>
              <a:t>Perkawinan</a:t>
            </a:r>
            <a:r>
              <a:rPr lang="en-US" sz="4267" b="1">
                <a:solidFill>
                  <a:schemeClr val="bg1"/>
                </a:solidFill>
              </a:rPr>
              <a:t> (7:10-16)</a:t>
            </a:r>
            <a:br>
              <a:rPr lang="en-US" sz="4267" b="1">
                <a:solidFill>
                  <a:schemeClr val="bg1"/>
                </a:solidFill>
              </a:rPr>
            </a:br>
            <a:r>
              <a:rPr lang="en-US" sz="4267" b="1">
                <a:solidFill>
                  <a:schemeClr val="bg1"/>
                </a:solidFill>
              </a:rPr>
              <a:t>  3. Prinsip </a:t>
            </a:r>
            <a:r>
              <a:rPr lang="en-US" sz="4267" b="1" err="1">
                <a:solidFill>
                  <a:schemeClr val="bg1"/>
                </a:solidFill>
              </a:rPr>
              <a:t>Kepuasan</a:t>
            </a:r>
            <a:r>
              <a:rPr lang="en-US" sz="4267" b="1">
                <a:solidFill>
                  <a:schemeClr val="bg1"/>
                </a:solidFill>
              </a:rPr>
              <a:t> </a:t>
            </a:r>
            <a:r>
              <a:rPr lang="en-US" sz="4267" b="1" err="1">
                <a:solidFill>
                  <a:schemeClr val="bg1"/>
                </a:solidFill>
              </a:rPr>
              <a:t>Hati</a:t>
            </a:r>
            <a:r>
              <a:rPr lang="en-US" sz="4267" b="1">
                <a:solidFill>
                  <a:schemeClr val="bg1"/>
                </a:solidFill>
              </a:rPr>
              <a:t> (7:17-24)</a:t>
            </a:r>
          </a:p>
        </p:txBody>
      </p:sp>
    </p:spTree>
    <p:extLst>
      <p:ext uri="{BB962C8B-B14F-4D97-AF65-F5344CB8AC3E}">
        <p14:creationId xmlns:p14="http://schemas.microsoft.com/office/powerpoint/2010/main" val="34745571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4267" b="1">
                <a:solidFill>
                  <a:schemeClr val="bg1"/>
                </a:solidFill>
              </a:rPr>
              <a:t>  4. </a:t>
            </a:r>
            <a:r>
              <a:rPr lang="en-US" sz="4267" b="1" err="1">
                <a:solidFill>
                  <a:schemeClr val="bg1"/>
                </a:solidFill>
              </a:rPr>
              <a:t>Nasihat</a:t>
            </a:r>
            <a:r>
              <a:rPr lang="en-US" sz="4267" b="1">
                <a:solidFill>
                  <a:schemeClr val="bg1"/>
                </a:solidFill>
              </a:rPr>
              <a:t> kepada Orang yang Tidak </a:t>
            </a:r>
            <a:r>
              <a:rPr lang="en-US" sz="4267" b="1" err="1">
                <a:solidFill>
                  <a:schemeClr val="bg1"/>
                </a:solidFill>
              </a:rPr>
              <a:t>Menikah</a:t>
            </a:r>
            <a:r>
              <a:rPr lang="en-US" sz="4267" b="1">
                <a:solidFill>
                  <a:schemeClr val="bg1"/>
                </a:solidFill>
              </a:rPr>
              <a:t> (7:25-38)</a:t>
            </a:r>
            <a:br>
              <a:rPr lang="en-US" sz="4267" b="1">
                <a:solidFill>
                  <a:schemeClr val="bg1"/>
                </a:solidFill>
              </a:rPr>
            </a:br>
            <a:r>
              <a:rPr lang="en-US" sz="4267" b="1">
                <a:solidFill>
                  <a:schemeClr val="bg1"/>
                </a:solidFill>
              </a:rPr>
              <a:t>  5. </a:t>
            </a:r>
            <a:r>
              <a:rPr lang="en-US" sz="4267" b="1" err="1">
                <a:solidFill>
                  <a:schemeClr val="bg1"/>
                </a:solidFill>
              </a:rPr>
              <a:t>Pengarahan</a:t>
            </a:r>
            <a:r>
              <a:rPr lang="en-US" sz="4267" b="1">
                <a:solidFill>
                  <a:schemeClr val="bg1"/>
                </a:solidFill>
              </a:rPr>
              <a:t> Tentang </a:t>
            </a:r>
            <a:r>
              <a:rPr lang="en-US" sz="4267" b="1" err="1">
                <a:solidFill>
                  <a:schemeClr val="bg1"/>
                </a:solidFill>
              </a:rPr>
              <a:t>Nikah</a:t>
            </a:r>
            <a:r>
              <a:rPr lang="en-US" sz="4267" b="1">
                <a:solidFill>
                  <a:schemeClr val="bg1"/>
                </a:solidFill>
              </a:rPr>
              <a:t> </a:t>
            </a:r>
            <a:r>
              <a:rPr lang="en-US" sz="4267" b="1" err="1">
                <a:solidFill>
                  <a:schemeClr val="bg1"/>
                </a:solidFill>
              </a:rPr>
              <a:t>Ulang</a:t>
            </a:r>
            <a:r>
              <a:rPr lang="en-US" sz="4267" b="1">
                <a:solidFill>
                  <a:schemeClr val="bg1"/>
                </a:solidFill>
              </a:rPr>
              <a:t> (7:39-40)</a:t>
            </a:r>
            <a:br>
              <a:rPr lang="en-US" sz="4267" b="1">
                <a:solidFill>
                  <a:schemeClr val="bg1"/>
                </a:solidFill>
              </a:rPr>
            </a:br>
            <a:r>
              <a:rPr lang="en-US" sz="4267" b="1">
                <a:solidFill>
                  <a:schemeClr val="bg1"/>
                </a:solidFill>
              </a:rPr>
              <a:t> B. </a:t>
            </a:r>
            <a:r>
              <a:rPr lang="en-US" sz="4267" b="1" err="1">
                <a:solidFill>
                  <a:schemeClr val="bg1"/>
                </a:solidFill>
              </a:rPr>
              <a:t>Pertanyaan</a:t>
            </a:r>
            <a:r>
              <a:rPr lang="en-US" sz="4267" b="1">
                <a:solidFill>
                  <a:schemeClr val="bg1"/>
                </a:solidFill>
              </a:rPr>
              <a:t> </a:t>
            </a:r>
            <a:r>
              <a:rPr lang="en-US" sz="4267" b="1" err="1">
                <a:solidFill>
                  <a:schemeClr val="bg1"/>
                </a:solidFill>
              </a:rPr>
              <a:t>Mengenai</a:t>
            </a:r>
            <a:r>
              <a:rPr lang="en-US" sz="4267" b="1">
                <a:solidFill>
                  <a:schemeClr val="bg1"/>
                </a:solidFill>
              </a:rPr>
              <a:t> </a:t>
            </a:r>
            <a:r>
              <a:rPr lang="en-US" sz="4267" b="1" err="1">
                <a:solidFill>
                  <a:schemeClr val="bg1"/>
                </a:solidFill>
              </a:rPr>
              <a:t>Penggunaan</a:t>
            </a:r>
            <a:r>
              <a:rPr lang="en-US" sz="4267" b="1">
                <a:solidFill>
                  <a:schemeClr val="bg1"/>
                </a:solidFill>
              </a:rPr>
              <a:t> </a:t>
            </a:r>
            <a:r>
              <a:rPr lang="en-US" sz="4267" b="1" err="1">
                <a:solidFill>
                  <a:schemeClr val="bg1"/>
                </a:solidFill>
              </a:rPr>
              <a:t>Kemerdekaan</a:t>
            </a:r>
            <a:r>
              <a:rPr lang="en-US" sz="4267" b="1">
                <a:solidFill>
                  <a:schemeClr val="bg1"/>
                </a:solidFill>
              </a:rPr>
              <a:t> Kristen (8:1-11:1)</a:t>
            </a:r>
            <a:br>
              <a:rPr lang="en-US" sz="4267" b="1">
                <a:solidFill>
                  <a:schemeClr val="bg1"/>
                </a:solidFill>
              </a:rPr>
            </a:br>
            <a:r>
              <a:rPr lang="en-US" sz="4267" b="1">
                <a:solidFill>
                  <a:schemeClr val="bg1"/>
                </a:solidFill>
              </a:rPr>
              <a:t>  1. Masalah </a:t>
            </a:r>
            <a:r>
              <a:rPr lang="en-US" sz="4267" b="1" err="1">
                <a:solidFill>
                  <a:schemeClr val="bg1"/>
                </a:solidFill>
              </a:rPr>
              <a:t>Makanan</a:t>
            </a:r>
            <a:r>
              <a:rPr lang="en-US" sz="4267" b="1">
                <a:solidFill>
                  <a:schemeClr val="bg1"/>
                </a:solidFill>
              </a:rPr>
              <a:t> yang </a:t>
            </a:r>
            <a:r>
              <a:rPr lang="en-US" sz="4267" b="1" err="1">
                <a:solidFill>
                  <a:schemeClr val="bg1"/>
                </a:solidFill>
              </a:rPr>
              <a:t>Dipersembahkan</a:t>
            </a:r>
            <a:r>
              <a:rPr lang="en-US" sz="4267" b="1">
                <a:solidFill>
                  <a:schemeClr val="bg1"/>
                </a:solidFill>
              </a:rPr>
              <a:t> kepada </a:t>
            </a:r>
            <a:r>
              <a:rPr lang="en-US" sz="4267" b="1" err="1">
                <a:solidFill>
                  <a:schemeClr val="bg1"/>
                </a:solidFill>
              </a:rPr>
              <a:t>Berhala</a:t>
            </a:r>
            <a:r>
              <a:rPr lang="en-US" sz="4267" b="1">
                <a:solidFill>
                  <a:schemeClr val="bg1"/>
                </a:solidFill>
              </a:rPr>
              <a:t> (8:1-13)</a:t>
            </a:r>
            <a:br>
              <a:rPr lang="en-US" sz="4267" b="1">
                <a:solidFill>
                  <a:schemeClr val="bg1"/>
                </a:solidFill>
              </a:rPr>
            </a:br>
            <a:r>
              <a:rPr lang="en-US" sz="4267" b="1">
                <a:solidFill>
                  <a:schemeClr val="bg1"/>
                </a:solidFill>
              </a:rPr>
              <a:t>  2. </a:t>
            </a:r>
            <a:r>
              <a:rPr lang="en-US" sz="4267" b="1" err="1">
                <a:solidFill>
                  <a:schemeClr val="bg1"/>
                </a:solidFill>
              </a:rPr>
              <a:t>Disiplin</a:t>
            </a:r>
            <a:r>
              <a:rPr lang="en-US" sz="4267" b="1">
                <a:solidFill>
                  <a:schemeClr val="bg1"/>
                </a:solidFill>
              </a:rPr>
              <a:t> Paulus dalam </a:t>
            </a:r>
            <a:r>
              <a:rPr lang="en-US" sz="4267" b="1" err="1">
                <a:solidFill>
                  <a:schemeClr val="bg1"/>
                </a:solidFill>
              </a:rPr>
              <a:t>Menggunakan</a:t>
            </a:r>
            <a:r>
              <a:rPr lang="en-US" sz="4267" b="1">
                <a:solidFill>
                  <a:schemeClr val="bg1"/>
                </a:solidFill>
              </a:rPr>
              <a:t> </a:t>
            </a:r>
            <a:r>
              <a:rPr lang="en-US" sz="4267" b="1" err="1">
                <a:solidFill>
                  <a:schemeClr val="bg1"/>
                </a:solidFill>
              </a:rPr>
              <a:t>Kemerdekaannya</a:t>
            </a:r>
            <a:r>
              <a:rPr lang="en-US" sz="4267" b="1">
                <a:solidFill>
                  <a:schemeClr val="bg1"/>
                </a:solidFill>
              </a:rPr>
              <a:t> (9:1-27)</a:t>
            </a:r>
            <a:br>
              <a:rPr lang="en-US" sz="4267" b="1">
                <a:solidFill>
                  <a:schemeClr val="bg1"/>
                </a:solidFill>
              </a:rPr>
            </a:br>
            <a:endParaRPr lang="en-US" sz="4267" b="1">
              <a:solidFill>
                <a:schemeClr val="bg1"/>
              </a:solidFill>
            </a:endParaRPr>
          </a:p>
        </p:txBody>
      </p:sp>
    </p:spTree>
    <p:extLst>
      <p:ext uri="{BB962C8B-B14F-4D97-AF65-F5344CB8AC3E}">
        <p14:creationId xmlns:p14="http://schemas.microsoft.com/office/powerpoint/2010/main" val="1534499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4267" b="1">
                <a:solidFill>
                  <a:schemeClr val="bg1"/>
                </a:solidFill>
              </a:rPr>
              <a:t>  3. </a:t>
            </a:r>
            <a:r>
              <a:rPr lang="en-US" sz="4267" b="1" err="1">
                <a:solidFill>
                  <a:schemeClr val="bg1"/>
                </a:solidFill>
              </a:rPr>
              <a:t>Peringatan</a:t>
            </a:r>
            <a:r>
              <a:rPr lang="en-US" sz="4267" b="1">
                <a:solidFill>
                  <a:schemeClr val="bg1"/>
                </a:solidFill>
              </a:rPr>
              <a:t> Terhadap Percaya Diri yang </a:t>
            </a:r>
            <a:r>
              <a:rPr lang="en-US" sz="4267" b="1" err="1">
                <a:solidFill>
                  <a:schemeClr val="bg1"/>
                </a:solidFill>
              </a:rPr>
              <a:t>Berlebih-lebihan</a:t>
            </a:r>
            <a:r>
              <a:rPr lang="en-US" sz="4267" b="1">
                <a:solidFill>
                  <a:schemeClr val="bg1"/>
                </a:solidFill>
              </a:rPr>
              <a:t> (10:1-13)</a:t>
            </a:r>
            <a:br>
              <a:rPr lang="en-US" sz="4267" b="1">
                <a:solidFill>
                  <a:schemeClr val="bg1"/>
                </a:solidFill>
              </a:rPr>
            </a:br>
            <a:r>
              <a:rPr lang="en-US" sz="4267" b="1">
                <a:solidFill>
                  <a:schemeClr val="bg1"/>
                </a:solidFill>
              </a:rPr>
              <a:t>  4. </a:t>
            </a:r>
            <a:r>
              <a:rPr lang="en-US" sz="4267" b="1" err="1">
                <a:solidFill>
                  <a:schemeClr val="bg1"/>
                </a:solidFill>
              </a:rPr>
              <a:t>Ketidaksesuaian</a:t>
            </a:r>
            <a:r>
              <a:rPr lang="en-US" sz="4267" b="1">
                <a:solidFill>
                  <a:schemeClr val="bg1"/>
                </a:solidFill>
              </a:rPr>
              <a:t> </a:t>
            </a:r>
            <a:r>
              <a:rPr lang="en-US" sz="4267" b="1" err="1">
                <a:solidFill>
                  <a:schemeClr val="bg1"/>
                </a:solidFill>
              </a:rPr>
              <a:t>Pesta</a:t>
            </a:r>
            <a:r>
              <a:rPr lang="en-US" sz="4267" b="1">
                <a:solidFill>
                  <a:schemeClr val="bg1"/>
                </a:solidFill>
              </a:rPr>
              <a:t> </a:t>
            </a:r>
            <a:r>
              <a:rPr lang="en-US" sz="4267" b="1" err="1">
                <a:solidFill>
                  <a:schemeClr val="bg1"/>
                </a:solidFill>
              </a:rPr>
              <a:t>Penyembahan</a:t>
            </a:r>
            <a:r>
              <a:rPr lang="en-US" sz="4267" b="1">
                <a:solidFill>
                  <a:schemeClr val="bg1"/>
                </a:solidFill>
              </a:rPr>
              <a:t> </a:t>
            </a:r>
            <a:r>
              <a:rPr lang="en-US" sz="4267" b="1" err="1">
                <a:solidFill>
                  <a:schemeClr val="bg1"/>
                </a:solidFill>
              </a:rPr>
              <a:t>Berhala</a:t>
            </a:r>
            <a:r>
              <a:rPr lang="en-US" sz="4267" b="1">
                <a:solidFill>
                  <a:schemeClr val="bg1"/>
                </a:solidFill>
              </a:rPr>
              <a:t> dengan </a:t>
            </a:r>
            <a:r>
              <a:rPr lang="en-US" sz="4267" b="1" err="1">
                <a:solidFill>
                  <a:schemeClr val="bg1"/>
                </a:solidFill>
              </a:rPr>
              <a:t>Meja</a:t>
            </a:r>
            <a:r>
              <a:rPr lang="en-US" sz="4267" b="1">
                <a:solidFill>
                  <a:schemeClr val="bg1"/>
                </a:solidFill>
              </a:rPr>
              <a:t> Tuhan (10:14-23)</a:t>
            </a:r>
            <a:br>
              <a:rPr lang="en-US" sz="4267" b="1">
                <a:solidFill>
                  <a:schemeClr val="bg1"/>
                </a:solidFill>
              </a:rPr>
            </a:br>
            <a:r>
              <a:rPr lang="en-US" sz="4267" b="1">
                <a:solidFill>
                  <a:schemeClr val="bg1"/>
                </a:solidFill>
              </a:rPr>
              <a:t>  5. Beberapa Prinsip Umum dan </a:t>
            </a:r>
            <a:r>
              <a:rPr lang="en-US" sz="4267" b="1" err="1">
                <a:solidFill>
                  <a:schemeClr val="bg1"/>
                </a:solidFill>
              </a:rPr>
              <a:t>Nasihat</a:t>
            </a:r>
            <a:r>
              <a:rPr lang="en-US" sz="4267" b="1">
                <a:solidFill>
                  <a:schemeClr val="bg1"/>
                </a:solidFill>
              </a:rPr>
              <a:t> Praktis (10:24-11:1)</a:t>
            </a:r>
            <a:br>
              <a:rPr lang="en-US" sz="4267" b="1">
                <a:solidFill>
                  <a:schemeClr val="bg1"/>
                </a:solidFill>
              </a:rPr>
            </a:br>
            <a:endParaRPr lang="en-US" sz="4267" b="1">
              <a:solidFill>
                <a:schemeClr val="bg1"/>
              </a:solidFill>
            </a:endParaRPr>
          </a:p>
        </p:txBody>
      </p:sp>
    </p:spTree>
    <p:extLst>
      <p:ext uri="{BB962C8B-B14F-4D97-AF65-F5344CB8AC3E}">
        <p14:creationId xmlns:p14="http://schemas.microsoft.com/office/powerpoint/2010/main" val="5834293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4267" b="1">
                <a:solidFill>
                  <a:schemeClr val="bg1"/>
                </a:solidFill>
              </a:rPr>
              <a:t> C. </a:t>
            </a:r>
            <a:r>
              <a:rPr lang="en-US" sz="4267" b="1" err="1">
                <a:solidFill>
                  <a:schemeClr val="bg1"/>
                </a:solidFill>
              </a:rPr>
              <a:t>Pertanyaan</a:t>
            </a:r>
            <a:r>
              <a:rPr lang="en-US" sz="4267" b="1">
                <a:solidFill>
                  <a:schemeClr val="bg1"/>
                </a:solidFill>
              </a:rPr>
              <a:t> </a:t>
            </a:r>
            <a:r>
              <a:rPr lang="en-US" sz="4267" b="1" err="1">
                <a:solidFill>
                  <a:schemeClr val="bg1"/>
                </a:solidFill>
              </a:rPr>
              <a:t>Mengenai</a:t>
            </a:r>
            <a:r>
              <a:rPr lang="en-US" sz="4267" b="1">
                <a:solidFill>
                  <a:schemeClr val="bg1"/>
                </a:solidFill>
              </a:rPr>
              <a:t> Ibadah </a:t>
            </a:r>
            <a:r>
              <a:rPr lang="en-US" sz="4267" b="1" err="1">
                <a:solidFill>
                  <a:schemeClr val="bg1"/>
                </a:solidFill>
              </a:rPr>
              <a:t>Bersama</a:t>
            </a:r>
            <a:r>
              <a:rPr lang="en-US" sz="4267" b="1">
                <a:solidFill>
                  <a:schemeClr val="bg1"/>
                </a:solidFill>
              </a:rPr>
              <a:t> (11:2-14:40)</a:t>
            </a:r>
            <a:br>
              <a:rPr lang="en-US" sz="4267" b="1">
                <a:solidFill>
                  <a:schemeClr val="bg1"/>
                </a:solidFill>
              </a:rPr>
            </a:br>
            <a:r>
              <a:rPr lang="en-US" sz="4267" b="1">
                <a:solidFill>
                  <a:schemeClr val="bg1"/>
                </a:solidFill>
              </a:rPr>
              <a:t>  1. </a:t>
            </a:r>
            <a:r>
              <a:rPr lang="en-US" sz="4267" b="1" err="1">
                <a:solidFill>
                  <a:schemeClr val="bg1"/>
                </a:solidFill>
              </a:rPr>
              <a:t>Tudung</a:t>
            </a:r>
            <a:r>
              <a:rPr lang="en-US" sz="4267" b="1">
                <a:solidFill>
                  <a:schemeClr val="bg1"/>
                </a:solidFill>
              </a:rPr>
              <a:t> </a:t>
            </a:r>
            <a:r>
              <a:rPr lang="en-US" sz="4267" b="1" err="1">
                <a:solidFill>
                  <a:schemeClr val="bg1"/>
                </a:solidFill>
              </a:rPr>
              <a:t>Kepala</a:t>
            </a:r>
            <a:r>
              <a:rPr lang="en-US" sz="4267" b="1">
                <a:solidFill>
                  <a:schemeClr val="bg1"/>
                </a:solidFill>
              </a:rPr>
              <a:t> </a:t>
            </a:r>
            <a:r>
              <a:rPr lang="en-US" sz="4267" b="1" err="1">
                <a:solidFill>
                  <a:schemeClr val="bg1"/>
                </a:solidFill>
              </a:rPr>
              <a:t>Wanita</a:t>
            </a:r>
            <a:r>
              <a:rPr lang="en-US" sz="4267" b="1">
                <a:solidFill>
                  <a:schemeClr val="bg1"/>
                </a:solidFill>
              </a:rPr>
              <a:t> dalam </a:t>
            </a:r>
            <a:r>
              <a:rPr lang="en-US" sz="4267" b="1" err="1">
                <a:solidFill>
                  <a:schemeClr val="bg1"/>
                </a:solidFill>
              </a:rPr>
              <a:t>Jemaat</a:t>
            </a:r>
            <a:r>
              <a:rPr lang="en-US" sz="4267" b="1">
                <a:solidFill>
                  <a:schemeClr val="bg1"/>
                </a:solidFill>
              </a:rPr>
              <a:t> (11:2-16)</a:t>
            </a:r>
            <a:br>
              <a:rPr lang="en-US" sz="4267" b="1">
                <a:solidFill>
                  <a:schemeClr val="bg1"/>
                </a:solidFill>
              </a:rPr>
            </a:br>
            <a:r>
              <a:rPr lang="en-US" sz="4267" b="1">
                <a:solidFill>
                  <a:schemeClr val="bg1"/>
                </a:solidFill>
              </a:rPr>
              <a:t>  2. Sikap dalam </a:t>
            </a:r>
            <a:r>
              <a:rPr lang="en-US" sz="4267" b="1" err="1">
                <a:solidFill>
                  <a:schemeClr val="bg1"/>
                </a:solidFill>
              </a:rPr>
              <a:t>Mengikuti</a:t>
            </a:r>
            <a:r>
              <a:rPr lang="en-US" sz="4267" b="1">
                <a:solidFill>
                  <a:schemeClr val="bg1"/>
                </a:solidFill>
              </a:rPr>
              <a:t> </a:t>
            </a:r>
            <a:r>
              <a:rPr lang="en-US" sz="4267" b="1" err="1">
                <a:solidFill>
                  <a:schemeClr val="bg1"/>
                </a:solidFill>
              </a:rPr>
              <a:t>Perjamuan</a:t>
            </a:r>
            <a:r>
              <a:rPr lang="en-US" sz="4267" b="1">
                <a:solidFill>
                  <a:schemeClr val="bg1"/>
                </a:solidFill>
              </a:rPr>
              <a:t> Tuhan (11:17-34)</a:t>
            </a:r>
            <a:br>
              <a:rPr lang="en-US" sz="4267" b="1">
                <a:solidFill>
                  <a:schemeClr val="bg1"/>
                </a:solidFill>
              </a:rPr>
            </a:br>
            <a:r>
              <a:rPr lang="en-US" sz="4267" b="1">
                <a:solidFill>
                  <a:schemeClr val="bg1"/>
                </a:solidFill>
              </a:rPr>
              <a:t>  3. </a:t>
            </a:r>
            <a:r>
              <a:rPr lang="en-US" sz="4267" b="1" err="1">
                <a:solidFill>
                  <a:schemeClr val="bg1"/>
                </a:solidFill>
              </a:rPr>
              <a:t>Karunia-Karunia</a:t>
            </a:r>
            <a:r>
              <a:rPr lang="en-US" sz="4267" b="1">
                <a:solidFill>
                  <a:schemeClr val="bg1"/>
                </a:solidFill>
              </a:rPr>
              <a:t> </a:t>
            </a:r>
            <a:r>
              <a:rPr lang="en-US" sz="4267" b="1" err="1">
                <a:solidFill>
                  <a:schemeClr val="bg1"/>
                </a:solidFill>
              </a:rPr>
              <a:t>Rohani</a:t>
            </a:r>
            <a:r>
              <a:rPr lang="en-US" sz="4267" b="1">
                <a:solidFill>
                  <a:schemeClr val="bg1"/>
                </a:solidFill>
              </a:rPr>
              <a:t> (12:1-14:40)</a:t>
            </a:r>
          </a:p>
        </p:txBody>
      </p:sp>
    </p:spTree>
    <p:extLst>
      <p:ext uri="{BB962C8B-B14F-4D97-AF65-F5344CB8AC3E}">
        <p14:creationId xmlns:p14="http://schemas.microsoft.com/office/powerpoint/2010/main" val="8114046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4267" b="1">
                <a:solidFill>
                  <a:schemeClr val="bg1"/>
                </a:solidFill>
              </a:rPr>
              <a:t> D. </a:t>
            </a:r>
            <a:r>
              <a:rPr lang="en-US" sz="4267" b="1" err="1">
                <a:solidFill>
                  <a:schemeClr val="bg1"/>
                </a:solidFill>
              </a:rPr>
              <a:t>Pertanyaan</a:t>
            </a:r>
            <a:r>
              <a:rPr lang="en-US" sz="4267" b="1">
                <a:solidFill>
                  <a:schemeClr val="bg1"/>
                </a:solidFill>
              </a:rPr>
              <a:t> </a:t>
            </a:r>
            <a:r>
              <a:rPr lang="en-US" sz="4267" b="1" err="1">
                <a:solidFill>
                  <a:schemeClr val="bg1"/>
                </a:solidFill>
              </a:rPr>
              <a:t>Mengenai</a:t>
            </a:r>
            <a:r>
              <a:rPr lang="en-US" sz="4267" b="1">
                <a:solidFill>
                  <a:schemeClr val="bg1"/>
                </a:solidFill>
              </a:rPr>
              <a:t> </a:t>
            </a:r>
            <a:r>
              <a:rPr lang="en-US" sz="4267" b="1" err="1">
                <a:solidFill>
                  <a:schemeClr val="bg1"/>
                </a:solidFill>
              </a:rPr>
              <a:t>Kebangkitan</a:t>
            </a:r>
            <a:r>
              <a:rPr lang="en-US" sz="4267" b="1">
                <a:solidFill>
                  <a:schemeClr val="bg1"/>
                </a:solidFill>
              </a:rPr>
              <a:t> (15:1-58)</a:t>
            </a:r>
            <a:br>
              <a:rPr lang="en-US" sz="4267" b="1">
                <a:solidFill>
                  <a:schemeClr val="bg1"/>
                </a:solidFill>
              </a:rPr>
            </a:br>
            <a:r>
              <a:rPr lang="en-US" sz="4267" b="1">
                <a:solidFill>
                  <a:schemeClr val="bg1"/>
                </a:solidFill>
              </a:rPr>
              <a:t> J. </a:t>
            </a:r>
            <a:r>
              <a:rPr lang="en-US" sz="4267" b="1" err="1">
                <a:solidFill>
                  <a:schemeClr val="bg1"/>
                </a:solidFill>
              </a:rPr>
              <a:t>Sifat</a:t>
            </a:r>
            <a:r>
              <a:rPr lang="en-US" sz="4267" b="1">
                <a:solidFill>
                  <a:schemeClr val="bg1"/>
                </a:solidFill>
              </a:rPr>
              <a:t> </a:t>
            </a:r>
            <a:r>
              <a:rPr lang="en-US" sz="4267" b="1" err="1">
                <a:solidFill>
                  <a:schemeClr val="bg1"/>
                </a:solidFill>
              </a:rPr>
              <a:t>Tubuh</a:t>
            </a:r>
            <a:r>
              <a:rPr lang="en-US" sz="4267" b="1">
                <a:solidFill>
                  <a:schemeClr val="bg1"/>
                </a:solidFill>
              </a:rPr>
              <a:t> </a:t>
            </a:r>
            <a:r>
              <a:rPr lang="en-US" sz="4267" b="1" err="1">
                <a:solidFill>
                  <a:schemeClr val="bg1"/>
                </a:solidFill>
              </a:rPr>
              <a:t>Kebangkitan</a:t>
            </a:r>
            <a:r>
              <a:rPr lang="en-US" sz="4267" b="1">
                <a:solidFill>
                  <a:schemeClr val="bg1"/>
                </a:solidFill>
              </a:rPr>
              <a:t> (15:35-57)</a:t>
            </a:r>
            <a:br>
              <a:rPr lang="en-US" sz="4267" b="1">
                <a:solidFill>
                  <a:schemeClr val="bg1"/>
                </a:solidFill>
              </a:rPr>
            </a:br>
            <a:r>
              <a:rPr lang="en-US" sz="4267" b="1">
                <a:solidFill>
                  <a:schemeClr val="bg1"/>
                </a:solidFill>
              </a:rPr>
              <a:t> E. </a:t>
            </a:r>
            <a:r>
              <a:rPr lang="en-US" sz="4267" b="1" err="1">
                <a:solidFill>
                  <a:schemeClr val="bg1"/>
                </a:solidFill>
              </a:rPr>
              <a:t>Pertanyaan</a:t>
            </a:r>
            <a:r>
              <a:rPr lang="en-US" sz="4267" b="1">
                <a:solidFill>
                  <a:schemeClr val="bg1"/>
                </a:solidFill>
              </a:rPr>
              <a:t> </a:t>
            </a:r>
            <a:r>
              <a:rPr lang="en-US" sz="4267" b="1" err="1">
                <a:solidFill>
                  <a:schemeClr val="bg1"/>
                </a:solidFill>
              </a:rPr>
              <a:t>Mengenai</a:t>
            </a:r>
            <a:r>
              <a:rPr lang="en-US" sz="4267" b="1">
                <a:solidFill>
                  <a:schemeClr val="bg1"/>
                </a:solidFill>
              </a:rPr>
              <a:t> </a:t>
            </a:r>
            <a:r>
              <a:rPr lang="en-US" sz="4267" b="1" err="1">
                <a:solidFill>
                  <a:schemeClr val="bg1"/>
                </a:solidFill>
              </a:rPr>
              <a:t>Pengumpulan</a:t>
            </a:r>
            <a:r>
              <a:rPr lang="en-US" sz="4267" b="1">
                <a:solidFill>
                  <a:schemeClr val="bg1"/>
                </a:solidFill>
              </a:rPr>
              <a:t> Wang bagi Orang Kudus (16:1-9)</a:t>
            </a:r>
            <a:br>
              <a:rPr lang="en-US" sz="4267" b="1">
                <a:solidFill>
                  <a:schemeClr val="bg1"/>
                </a:solidFill>
              </a:rPr>
            </a:br>
            <a:r>
              <a:rPr lang="en-US" sz="4267" b="1" err="1">
                <a:solidFill>
                  <a:schemeClr val="bg1"/>
                </a:solidFill>
              </a:rPr>
              <a:t>Pengarahan-Pengarahan</a:t>
            </a:r>
            <a:r>
              <a:rPr lang="en-US" sz="4267" b="1">
                <a:solidFill>
                  <a:schemeClr val="bg1"/>
                </a:solidFill>
              </a:rPr>
              <a:t> </a:t>
            </a:r>
            <a:r>
              <a:rPr lang="en-US" sz="4267" b="1" err="1">
                <a:solidFill>
                  <a:schemeClr val="bg1"/>
                </a:solidFill>
              </a:rPr>
              <a:t>Akhir</a:t>
            </a:r>
            <a:r>
              <a:rPr lang="en-US" sz="4267" b="1">
                <a:solidFill>
                  <a:schemeClr val="bg1"/>
                </a:solidFill>
              </a:rPr>
              <a:t> (16:10-18)</a:t>
            </a:r>
            <a:br>
              <a:rPr lang="en-US" sz="4267" b="1">
                <a:solidFill>
                  <a:schemeClr val="bg1"/>
                </a:solidFill>
              </a:rPr>
            </a:br>
            <a:r>
              <a:rPr lang="en-US" sz="4267" b="1">
                <a:solidFill>
                  <a:schemeClr val="bg1"/>
                </a:solidFill>
              </a:rPr>
              <a:t>Salam </a:t>
            </a:r>
            <a:r>
              <a:rPr lang="en-US" sz="4267" b="1" err="1">
                <a:solidFill>
                  <a:schemeClr val="bg1"/>
                </a:solidFill>
              </a:rPr>
              <a:t>Penetup</a:t>
            </a:r>
            <a:r>
              <a:rPr lang="en-US" sz="4267" b="1">
                <a:solidFill>
                  <a:schemeClr val="bg1"/>
                </a:solidFill>
              </a:rPr>
              <a:t> (16:19-24)</a:t>
            </a:r>
          </a:p>
        </p:txBody>
      </p:sp>
    </p:spTree>
    <p:extLst>
      <p:ext uri="{BB962C8B-B14F-4D97-AF65-F5344CB8AC3E}">
        <p14:creationId xmlns:p14="http://schemas.microsoft.com/office/powerpoint/2010/main" val="161252772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336715" y="-281238"/>
            <a:ext cx="14017557" cy="7879691"/>
          </a:xfrm>
          <a:prstGeom prst="rect">
            <a:avLst/>
          </a:prstGeom>
        </p:spPr>
      </p:pic>
      <p:sp>
        <p:nvSpPr>
          <p:cNvPr id="2" name="제목 1"/>
          <p:cNvSpPr>
            <a:spLocks noGrp="1"/>
          </p:cNvSpPr>
          <p:nvPr>
            <p:ph type="ctrTitle"/>
          </p:nvPr>
        </p:nvSpPr>
        <p:spPr>
          <a:xfrm>
            <a:off x="505804" y="124737"/>
            <a:ext cx="11329259" cy="1152128"/>
          </a:xfrm>
          <a:solidFill>
            <a:srgbClr val="FFFF00">
              <a:alpha val="50196"/>
            </a:srgbClr>
          </a:solidFill>
        </p:spPr>
        <p:txBody>
          <a:bodyPr>
            <a:noAutofit/>
          </a:bodyPr>
          <a:lstStyle/>
          <a:p>
            <a:pPr algn="ctr"/>
            <a:r>
              <a:rPr lang="en-US" altLang="ko-KR" sz="5333" b="1">
                <a:solidFill>
                  <a:srgbClr val="FF0000"/>
                </a:solidFill>
                <a:latin typeface="Headline R" panose="02030504000101010101" pitchFamily="18" charset="-127"/>
                <a:ea typeface="Headline R" panose="02030504000101010101" pitchFamily="18" charset="-127"/>
              </a:rPr>
              <a:t>KELAS ONLINE SAM KL</a:t>
            </a:r>
            <a:endParaRPr lang="ko-KR" altLang="en-US" sz="5333" b="1">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561920" y="1316766"/>
            <a:ext cx="9217024" cy="1056119"/>
          </a:xfrm>
          <a:prstGeom prst="rect">
            <a:avLst/>
          </a:prstGeom>
          <a:solidFill>
            <a:srgbClr val="7030A0">
              <a:alpha val="50196"/>
            </a:srgbClr>
          </a:solidFill>
        </p:spPr>
        <p:txBody>
          <a:bodyPr vert="horz" lIns="121920" tIns="60960" rIns="121920" bIns="6096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OKTOBER, 2020</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Setiap</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Isnin</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Selasa</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dan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Khamis</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 8pm</a:t>
            </a:r>
            <a:endParaRPr kumimoji="0" lang="ko-KR" altLang="en-US"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endParaRPr>
          </a:p>
        </p:txBody>
      </p:sp>
      <p:sp>
        <p:nvSpPr>
          <p:cNvPr id="6" name="부제목 2"/>
          <p:cNvSpPr txBox="1">
            <a:spLocks/>
          </p:cNvSpPr>
          <p:nvPr/>
        </p:nvSpPr>
        <p:spPr>
          <a:xfrm>
            <a:off x="505804" y="4005064"/>
            <a:ext cx="11329259" cy="2784309"/>
          </a:xfrm>
          <a:prstGeom prst="rect">
            <a:avLst/>
          </a:prstGeom>
          <a:solidFill>
            <a:srgbClr val="00B0F0">
              <a:alpha val="50196"/>
            </a:srgbClr>
          </a:solidFill>
        </p:spPr>
        <p:txBody>
          <a:bodyPr vert="horz" lIns="121920" tIns="60960" rIns="121920" bIns="6096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rPr>
              <a:t>MATA KULIAH</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Pengantar</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II</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(Teologi Alkitabiah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7030A0"/>
                </a:solidFill>
                <a:effectLst/>
                <a:uLnTx/>
                <a:uFillTx/>
                <a:latin typeface="Calibri"/>
                <a:ea typeface="맑은 고딕" panose="020B0503020000020004" pitchFamily="34" charset="-127"/>
                <a:cs typeface="+mn-cs"/>
              </a:rPr>
              <a:t>Penyarah</a:t>
            </a:r>
            <a:r>
              <a:rPr kumimoji="0" lang="en-US" altLang="ko-KR" sz="4800" b="1" i="0" u="none" strike="noStrike" kern="1200" cap="none" spc="0" normalizeH="0" baseline="0" noProof="0">
                <a:ln>
                  <a:noFill/>
                </a:ln>
                <a:solidFill>
                  <a:srgbClr val="7030A0"/>
                </a:solidFill>
                <a:effectLst/>
                <a:uLnTx/>
                <a:uFillTx/>
                <a:latin typeface="Calibri"/>
                <a:ea typeface="맑은 고딕" panose="020B0503020000020004" pitchFamily="34" charset="-127"/>
                <a:cs typeface="+mn-cs"/>
              </a:rPr>
              <a:t> : Rev. William Yang</a:t>
            </a:r>
          </a:p>
        </p:txBody>
      </p:sp>
    </p:spTree>
    <p:extLst>
      <p:ext uri="{BB962C8B-B14F-4D97-AF65-F5344CB8AC3E}">
        <p14:creationId xmlns:p14="http://schemas.microsoft.com/office/powerpoint/2010/main" val="585149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1026" name="Picture 2" descr="https://assetsnffrgf-a.akamaihd.net/assets/m/1102009474/ML/art/1102009474_ML_cnt_2_x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7518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s://assetsnffrgf-a.akamaihd.net/assets/m/1102009474/ML/art/1102009474_ML_cnt_2_xl.jpg"/>
          <p:cNvPicPr>
            <a:picLocks noChangeAspect="1" noChangeArrowheads="1"/>
          </p:cNvPicPr>
          <p:nvPr/>
        </p:nvPicPr>
        <p:blipFill rotWithShape="1">
          <a:blip r:embed="rId3">
            <a:extLst>
              <a:ext uri="{28A0092B-C50C-407E-A947-70E740481C1C}">
                <a14:useLocalDpi xmlns:a14="http://schemas.microsoft.com/office/drawing/2010/main" val="0"/>
              </a:ext>
            </a:extLst>
          </a:blip>
          <a:srcRect l="81645" t="38087" r="3356" b="58713"/>
          <a:stretch/>
        </p:blipFill>
        <p:spPr bwMode="auto">
          <a:xfrm>
            <a:off x="10331115" y="3509843"/>
            <a:ext cx="1187117" cy="249919"/>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3384884" y="4427620"/>
            <a:ext cx="1155032" cy="176463"/>
          </a:xfrm>
          <a:prstGeom prst="roundRect">
            <a:avLst/>
          </a:prstGeom>
          <a:solidFill>
            <a:srgbClr val="BCDDEC"/>
          </a:solidFill>
          <a:ln>
            <a:solidFill>
              <a:srgbClr val="BEDB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smtClean="0">
                <a:ln>
                  <a:noFill/>
                </a:ln>
                <a:solidFill>
                  <a:prstClr val="black"/>
                </a:solidFill>
                <a:effectLst/>
                <a:uLnTx/>
                <a:uFillTx/>
                <a:latin typeface="Calibri"/>
                <a:ea typeface="+mn-ea"/>
                <a:cs typeface="+mn-cs"/>
              </a:rPr>
              <a:t>Galatia</a:t>
            </a:r>
            <a:endParaRPr kumimoji="0" lang="en-US" sz="2000" b="1"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2" descr="https://assetsnffrgf-a.akamaihd.net/assets/m/1102009474/ML/art/1102009474_ML_cnt_2_xl.jpg"/>
          <p:cNvPicPr>
            <a:picLocks noChangeAspect="1" noChangeArrowheads="1"/>
          </p:cNvPicPr>
          <p:nvPr/>
        </p:nvPicPr>
        <p:blipFill rotWithShape="1">
          <a:blip r:embed="rId3">
            <a:extLst>
              <a:ext uri="{28A0092B-C50C-407E-A947-70E740481C1C}">
                <a14:useLocalDpi xmlns:a14="http://schemas.microsoft.com/office/drawing/2010/main" val="0"/>
              </a:ext>
            </a:extLst>
          </a:blip>
          <a:srcRect l="40329" t="8420" r="50592" b="88166"/>
          <a:stretch/>
        </p:blipFill>
        <p:spPr bwMode="auto">
          <a:xfrm>
            <a:off x="7876673" y="3096125"/>
            <a:ext cx="1106907" cy="256675"/>
          </a:xfrm>
          <a:prstGeom prst="rect">
            <a:avLst/>
          </a:prstGeom>
          <a:noFill/>
          <a:extLst>
            <a:ext uri="{909E8E84-426E-40DD-AFC4-6F175D3DCCD1}">
              <a14:hiddenFill xmlns:a14="http://schemas.microsoft.com/office/drawing/2010/main">
                <a:solidFill>
                  <a:srgbClr val="FFFFFF"/>
                </a:solidFill>
              </a14:hiddenFill>
            </a:ext>
          </a:extLst>
        </p:spPr>
      </p:pic>
      <p:sp>
        <p:nvSpPr>
          <p:cNvPr id="6" name="모서리가 둥근 직사각형 5"/>
          <p:cNvSpPr/>
          <p:nvPr/>
        </p:nvSpPr>
        <p:spPr>
          <a:xfrm>
            <a:off x="320843" y="2454441"/>
            <a:ext cx="1267326" cy="641684"/>
          </a:xfrm>
          <a:prstGeom prst="roundRect">
            <a:avLst/>
          </a:prstGeom>
          <a:solidFill>
            <a:srgbClr val="C9DFF1"/>
          </a:solidFill>
          <a:ln>
            <a:solidFill>
              <a:srgbClr val="C6E3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prstClr val="black"/>
                </a:solidFill>
                <a:effectLst/>
                <a:uLnTx/>
                <a:uFillTx/>
                <a:latin typeface="Calibri"/>
                <a:ea typeface="+mn-ea"/>
                <a:cs typeface="+mn-cs"/>
              </a:rPr>
              <a:t>1 Timotius</a:t>
            </a:r>
            <a:br>
              <a:rPr kumimoji="0" lang="en-US" sz="1800" b="1" i="0" u="none" strike="noStrike" kern="1200" cap="none" spc="0" normalizeH="0" baseline="0" noProof="0" smtClean="0">
                <a:ln>
                  <a:noFill/>
                </a:ln>
                <a:solidFill>
                  <a:prstClr val="black"/>
                </a:solidFill>
                <a:effectLst/>
                <a:uLnTx/>
                <a:uFillTx/>
                <a:latin typeface="Calibri"/>
                <a:ea typeface="+mn-ea"/>
                <a:cs typeface="+mn-cs"/>
              </a:rPr>
            </a:br>
            <a:r>
              <a:rPr kumimoji="0" lang="en-US" sz="1800" b="1" i="0" u="none" strike="noStrike" kern="1200" cap="none" spc="0" normalizeH="0" baseline="0" noProof="0" smtClean="0">
                <a:ln>
                  <a:noFill/>
                </a:ln>
                <a:solidFill>
                  <a:prstClr val="black"/>
                </a:solidFill>
                <a:effectLst/>
                <a:uLnTx/>
                <a:uFillTx/>
                <a:latin typeface="Calibri"/>
                <a:ea typeface="+mn-ea"/>
                <a:cs typeface="+mn-cs"/>
              </a:rPr>
              <a:t>2 Timotius</a:t>
            </a:r>
            <a:endParaRPr kumimoji="0" lang="en-US" sz="1800" b="1" i="0" u="none" strike="noStrike" kern="1200" cap="none" spc="0" normalizeH="0" baseline="0" noProof="0">
              <a:ln>
                <a:noFill/>
              </a:ln>
              <a:solidFill>
                <a:prstClr val="black"/>
              </a:solidFill>
              <a:effectLst/>
              <a:uLnTx/>
              <a:uFillTx/>
              <a:latin typeface="Calibri"/>
              <a:ea typeface="+mn-ea"/>
              <a:cs typeface="+mn-cs"/>
            </a:endParaRPr>
          </a:p>
        </p:txBody>
      </p:sp>
      <p:sp>
        <p:nvSpPr>
          <p:cNvPr id="12" name="모서리가 둥근 직사각형 11"/>
          <p:cNvSpPr/>
          <p:nvPr/>
        </p:nvSpPr>
        <p:spPr>
          <a:xfrm>
            <a:off x="352927" y="3112167"/>
            <a:ext cx="778041" cy="182562"/>
          </a:xfrm>
          <a:prstGeom prst="roundRect">
            <a:avLst/>
          </a:prstGeom>
          <a:solidFill>
            <a:srgbClr val="C9DFF1"/>
          </a:solidFill>
          <a:ln>
            <a:solidFill>
              <a:srgbClr val="C6E3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prstClr val="black"/>
                </a:solidFill>
                <a:effectLst/>
                <a:uLnTx/>
                <a:uFillTx/>
                <a:latin typeface="Calibri"/>
                <a:ea typeface="+mn-ea"/>
                <a:cs typeface="+mn-cs"/>
              </a:rPr>
              <a:t>Titus</a:t>
            </a:r>
            <a:endParaRPr kumimoji="0" lang="en-US" sz="1800" b="1" i="0" u="none" strike="noStrike" kern="1200" cap="none" spc="0" normalizeH="0" baseline="0" noProof="0">
              <a:ln>
                <a:noFill/>
              </a:ln>
              <a:solidFill>
                <a:prstClr val="black"/>
              </a:solidFill>
              <a:effectLst/>
              <a:uLnTx/>
              <a:uFillTx/>
              <a:latin typeface="Calibri"/>
              <a:ea typeface="+mn-ea"/>
              <a:cs typeface="+mn-cs"/>
            </a:endParaRPr>
          </a:p>
        </p:txBody>
      </p:sp>
      <p:sp>
        <p:nvSpPr>
          <p:cNvPr id="10" name="직사각형 9"/>
          <p:cNvSpPr/>
          <p:nvPr/>
        </p:nvSpPr>
        <p:spPr>
          <a:xfrm>
            <a:off x="4748463" y="657726"/>
            <a:ext cx="1299411" cy="759913"/>
          </a:xfrm>
          <a:prstGeom prst="rect">
            <a:avLst/>
          </a:prstGeom>
          <a:solidFill>
            <a:srgbClr val="F3E8D4"/>
          </a:solidFill>
          <a:ln>
            <a:solidFill>
              <a:srgbClr val="F3E8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순서도: 연결자 12"/>
          <p:cNvSpPr/>
          <p:nvPr/>
        </p:nvSpPr>
        <p:spPr>
          <a:xfrm>
            <a:off x="8598568" y="3332411"/>
            <a:ext cx="45719" cy="45719"/>
          </a:xfrm>
          <a:prstGeom prst="flowChartConnector">
            <a:avLst/>
          </a:prstGeom>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타원 7"/>
          <p:cNvSpPr/>
          <p:nvPr/>
        </p:nvSpPr>
        <p:spPr>
          <a:xfrm>
            <a:off x="9942095" y="3294729"/>
            <a:ext cx="2362200" cy="167172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061976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4416" y="0"/>
            <a:ext cx="4559829"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18:11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 KPR 19:10 di </a:t>
            </a:r>
            <a:r>
              <a:rPr kumimoji="0" lang="en-US" sz="3733" b="1" i="0" u="none" strike="noStrike" kern="1200" cap="none" spc="0" normalizeH="0" baseline="0" noProof="0" err="1">
                <a:ln>
                  <a:noFill/>
                </a:ln>
                <a:solidFill>
                  <a:prstClr val="black"/>
                </a:solidFill>
                <a:effectLst/>
                <a:uLnTx/>
                <a:uFillTx/>
                <a:latin typeface="Calibri"/>
                <a:ea typeface="+mn-ea"/>
                <a:cs typeface="+mn-cs"/>
              </a:rPr>
              <a:t>Efesus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20:3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smtClean="0">
                <a:ln>
                  <a:noFill/>
                </a:ln>
                <a:solidFill>
                  <a:prstClr val="black"/>
                </a:solidFill>
                <a:effectLst/>
                <a:uLnTx/>
                <a:uFillTx/>
                <a:latin typeface="Calibri"/>
                <a:ea typeface="+mn-ea"/>
                <a:cs typeface="+mn-cs"/>
              </a:rPr>
              <a:t>KPR </a:t>
            </a:r>
            <a:r>
              <a:rPr kumimoji="0" lang="en-US" sz="3733" b="1" i="0" u="none" strike="noStrike" kern="1200" cap="none" spc="0" normalizeH="0" baseline="0" noProof="0">
                <a:ln>
                  <a:noFill/>
                </a:ln>
                <a:solidFill>
                  <a:prstClr val="black"/>
                </a:solidFill>
                <a:effectLst/>
                <a:uLnTx/>
                <a:uFillTx/>
                <a:latin typeface="Calibri"/>
                <a:ea typeface="+mn-ea"/>
                <a:cs typeface="+mn-cs"/>
              </a:rPr>
              <a:t>24:27 di </a:t>
            </a:r>
            <a:r>
              <a:rPr kumimoji="0" lang="en-US" sz="3733" b="1" i="0" u="none" strike="noStrike" kern="1200" cap="none" spc="0" normalizeH="0" baseline="0" noProof="0" err="1">
                <a:ln>
                  <a:noFill/>
                </a:ln>
                <a:solidFill>
                  <a:prstClr val="black"/>
                </a:solidFill>
                <a:effectLst/>
                <a:uLnTx/>
                <a:uFillTx/>
                <a:latin typeface="Calibri"/>
                <a:ea typeface="+mn-ea"/>
                <a:cs typeface="+mn-cs"/>
              </a:rPr>
              <a:t>Kaisarea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a:t>
            </a:r>
            <a:r>
              <a:rPr kumimoji="0" lang="en-US" sz="3733" b="1" i="0" u="none" strike="noStrike" kern="1200" cap="none" spc="0" normalizeH="0" baseline="0" noProof="0" smtClean="0">
                <a:ln>
                  <a:noFill/>
                </a:ln>
                <a:solidFill>
                  <a:prstClr val="black"/>
                </a:solidFill>
                <a:effectLst/>
                <a:uLnTx/>
                <a:uFillTx/>
                <a:latin typeface="Calibri"/>
                <a:ea typeface="+mn-ea"/>
                <a:cs typeface="+mn-cs"/>
              </a:rPr>
              <a:t>28:16-31 di Roma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Roma</a:t>
            </a:r>
          </a:p>
        </p:txBody>
      </p:sp>
      <p:sp>
        <p:nvSpPr>
          <p:cNvPr id="8" name="직사각형 7"/>
          <p:cNvSpPr/>
          <p:nvPr/>
        </p:nvSpPr>
        <p:spPr>
          <a:xfrm>
            <a:off x="5039883" y="0"/>
            <a:ext cx="259228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Galatia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Roma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Efesus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Filipi</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Kolose</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r>
              <a:rPr kumimoji="0" lang="en-US" sz="2667" b="1" i="0" u="none" strike="noStrike" kern="1200" cap="none" spc="0" normalizeH="0" baseline="0" noProof="0" err="1">
                <a:ln>
                  <a:noFill/>
                </a:ln>
                <a:solidFill>
                  <a:prstClr val="white"/>
                </a:solidFill>
                <a:effectLst/>
                <a:uLnTx/>
                <a:uFillTx/>
                <a:latin typeface="Calibri"/>
                <a:ea typeface="+mn-ea"/>
                <a:cs typeface="+mn-cs"/>
              </a:rPr>
              <a:t>Filemon</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Titus</a:t>
            </a:r>
          </a:p>
        </p:txBody>
      </p:sp>
      <p:sp>
        <p:nvSpPr>
          <p:cNvPr id="9" name="직사각형 8"/>
          <p:cNvSpPr/>
          <p:nvPr/>
        </p:nvSpPr>
        <p:spPr>
          <a:xfrm>
            <a:off x="8016213" y="0"/>
            <a:ext cx="4175787"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Ketiga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Pertama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p:txBody>
      </p:sp>
      <p:cxnSp>
        <p:nvCxnSpPr>
          <p:cNvPr id="10" name="직선 연결선 9"/>
          <p:cNvCxnSpPr/>
          <p:nvPr/>
        </p:nvCxnSpPr>
        <p:spPr>
          <a:xfrm>
            <a:off x="0" y="1604797"/>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44416" y="2756925"/>
            <a:ext cx="7676587"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4416" y="3516540"/>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44416" y="5445224"/>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1183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3"/>
          <a:stretch>
            <a:fillRect/>
          </a:stretch>
        </p:blipFill>
        <p:spPr>
          <a:xfrm>
            <a:off x="0" y="-1"/>
            <a:ext cx="12192002" cy="6858001"/>
          </a:xfrm>
          <a:prstGeom prst="rect">
            <a:avLst/>
          </a:prstGeom>
        </p:spPr>
      </p:pic>
    </p:spTree>
    <p:extLst>
      <p:ext uri="{BB962C8B-B14F-4D97-AF65-F5344CB8AC3E}">
        <p14:creationId xmlns:p14="http://schemas.microsoft.com/office/powerpoint/2010/main" val="28954688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7056408" y="1828799"/>
            <a:ext cx="2967487" cy="305375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723094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239350" y="164638"/>
            <a:ext cx="11713301" cy="6528724"/>
          </a:xfrm>
        </p:spPr>
        <p:txBody>
          <a:bodyPr anchor="t"/>
          <a:lstStyle/>
          <a:p>
            <a:pPr algn="l"/>
            <a:r>
              <a:rPr lang="en-US" sz="5400" b="1" smtClean="0">
                <a:solidFill>
                  <a:srgbClr val="FFC000"/>
                </a:solidFill>
              </a:rPr>
              <a:t>Resume Paulus dari Tarsus</a:t>
            </a:r>
            <a:br>
              <a:rPr lang="en-US" sz="5400" b="1" smtClean="0">
                <a:solidFill>
                  <a:srgbClr val="FFC000"/>
                </a:solidFill>
              </a:rPr>
            </a:br>
            <a:r>
              <a:rPr lang="en-US" b="1" smtClean="0">
                <a:solidFill>
                  <a:srgbClr val="002060"/>
                </a:solidFill>
              </a:rPr>
              <a:t>Paulus bernama Saulus dan lahir </a:t>
            </a:r>
            <a:r>
              <a:rPr lang="en-US" b="1">
                <a:solidFill>
                  <a:srgbClr val="002060"/>
                </a:solidFill>
              </a:rPr>
              <a:t>di kota Tarsus tanah Kilikia </a:t>
            </a:r>
            <a:r>
              <a:rPr lang="en-US" b="1" smtClean="0">
                <a:solidFill>
                  <a:srgbClr val="002060"/>
                </a:solidFill>
              </a:rPr>
              <a:t>(</a:t>
            </a:r>
            <a:r>
              <a:rPr lang="en-US" b="1">
                <a:solidFill>
                  <a:srgbClr val="002060"/>
                </a:solidFill>
              </a:rPr>
              <a:t>warga negara </a:t>
            </a:r>
            <a:r>
              <a:rPr lang="en-US" b="1" smtClean="0">
                <a:solidFill>
                  <a:srgbClr val="002060"/>
                </a:solidFill>
              </a:rPr>
              <a:t>Romawi; sekarang </a:t>
            </a:r>
            <a:r>
              <a:rPr lang="en-US" b="1">
                <a:solidFill>
                  <a:srgbClr val="002060"/>
                </a:solidFill>
              </a:rPr>
              <a:t>di Turki), dibesarkan di Yerusalem dan dididik dengan teliti di bawah pimpinan Gamaliel (Pendidikan Tinggi). </a:t>
            </a:r>
            <a:br>
              <a:rPr lang="en-US" b="1">
                <a:solidFill>
                  <a:srgbClr val="002060"/>
                </a:solidFill>
              </a:rPr>
            </a:br>
            <a:r>
              <a:rPr lang="en-US" sz="4000" b="1" smtClean="0">
                <a:solidFill>
                  <a:schemeClr val="bg1"/>
                </a:solidFill>
              </a:rPr>
              <a:t>Rabi Gamaliel adalah seorang </a:t>
            </a:r>
            <a:r>
              <a:rPr lang="en-US" sz="4000" b="1">
                <a:solidFill>
                  <a:schemeClr val="bg1"/>
                </a:solidFill>
              </a:rPr>
              <a:t>guru atau rabbi Yahudi kuno yang sangat </a:t>
            </a:r>
            <a:r>
              <a:rPr lang="en-US" sz="4000" b="1" smtClean="0">
                <a:solidFill>
                  <a:schemeClr val="bg1"/>
                </a:solidFill>
              </a:rPr>
              <a:t>terkenal dan </a:t>
            </a:r>
            <a:r>
              <a:rPr lang="en-US" sz="4000" b="1">
                <a:solidFill>
                  <a:schemeClr val="bg1"/>
                </a:solidFill>
              </a:rPr>
              <a:t>sangat </a:t>
            </a:r>
            <a:r>
              <a:rPr lang="en-US" sz="4000" b="1" smtClean="0">
                <a:solidFill>
                  <a:schemeClr val="bg1"/>
                </a:solidFill>
              </a:rPr>
              <a:t>dihormati di </a:t>
            </a:r>
            <a:r>
              <a:rPr lang="en-US" sz="4000" b="1">
                <a:solidFill>
                  <a:schemeClr val="bg1"/>
                </a:solidFill>
              </a:rPr>
              <a:t>antara tiga mazhab Yahudi, </a:t>
            </a:r>
            <a:r>
              <a:rPr lang="en-US" sz="4000" b="1" smtClean="0">
                <a:solidFill>
                  <a:schemeClr val="bg1"/>
                </a:solidFill>
              </a:rPr>
              <a:t>iaitu </a:t>
            </a:r>
            <a:r>
              <a:rPr lang="en-US" sz="4000" b="1">
                <a:solidFill>
                  <a:schemeClr val="bg1"/>
                </a:solidFill>
              </a:rPr>
              <a:t>Farisi, Saduki, dan Eseni. </a:t>
            </a:r>
          </a:p>
        </p:txBody>
      </p:sp>
    </p:spTree>
    <p:extLst>
      <p:ext uri="{BB962C8B-B14F-4D97-AF65-F5344CB8AC3E}">
        <p14:creationId xmlns:p14="http://schemas.microsoft.com/office/powerpoint/2010/main" val="30053657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4" name="제목 1"/>
          <p:cNvSpPr>
            <a:spLocks noGrp="1"/>
          </p:cNvSpPr>
          <p:nvPr>
            <p:ph type="title"/>
          </p:nvPr>
        </p:nvSpPr>
        <p:spPr>
          <a:xfrm>
            <a:off x="239350" y="164638"/>
            <a:ext cx="11713301" cy="6528724"/>
          </a:xfrm>
        </p:spPr>
        <p:txBody>
          <a:bodyPr anchor="t"/>
          <a:lstStyle/>
          <a:p>
            <a:pPr algn="l"/>
            <a:r>
              <a:rPr lang="en-US" b="1" smtClean="0">
                <a:solidFill>
                  <a:srgbClr val="002060"/>
                </a:solidFill>
              </a:rPr>
              <a:t>Dia adalah </a:t>
            </a:r>
            <a:r>
              <a:rPr lang="en-US" b="1">
                <a:solidFill>
                  <a:srgbClr val="002060"/>
                </a:solidFill>
              </a:rPr>
              <a:t>seorang Yahudi dari suku </a:t>
            </a:r>
            <a:r>
              <a:rPr lang="en-US" b="1" smtClean="0">
                <a:solidFill>
                  <a:srgbClr val="002060"/>
                </a:solidFill>
              </a:rPr>
              <a:t>Benyamin (Keturunan Bangsawan; raja Saul - 1 Samuel 9:1, nabi Yeremia – Yeremia 1:1, ratu Ester – Ester 2:5), </a:t>
            </a:r>
            <a:r>
              <a:rPr lang="en-US" b="1">
                <a:solidFill>
                  <a:srgbClr val="002060"/>
                </a:solidFill>
              </a:rPr>
              <a:t>yang berkebudayaan Yunani (</a:t>
            </a:r>
            <a:r>
              <a:rPr lang="en-US" b="1" smtClean="0">
                <a:solidFill>
                  <a:srgbClr val="002060"/>
                </a:solidFill>
              </a:rPr>
              <a:t>helenis / Tamadun tinggi) dan seorang anggota Sanhedrin </a:t>
            </a:r>
            <a:r>
              <a:rPr lang="en-US" b="1">
                <a:solidFill>
                  <a:srgbClr val="002060"/>
                </a:solidFill>
              </a:rPr>
              <a:t>(</a:t>
            </a:r>
            <a:r>
              <a:rPr lang="en-US" b="1" smtClean="0">
                <a:solidFill>
                  <a:srgbClr val="002060"/>
                </a:solidFill>
              </a:rPr>
              <a:t>KPR </a:t>
            </a:r>
            <a:r>
              <a:rPr lang="en-US" b="1">
                <a:solidFill>
                  <a:srgbClr val="002060"/>
                </a:solidFill>
              </a:rPr>
              <a:t>7:58; 24:10</a:t>
            </a:r>
            <a:r>
              <a:rPr lang="en-US" b="1" smtClean="0">
                <a:solidFill>
                  <a:srgbClr val="002060"/>
                </a:solidFill>
              </a:rPr>
              <a:t>) dan </a:t>
            </a:r>
            <a:r>
              <a:rPr lang="en-US" b="1">
                <a:solidFill>
                  <a:srgbClr val="002060"/>
                </a:solidFill>
              </a:rPr>
              <a:t>seorang Farisi menurut mazhab yang paling keras dalam agama </a:t>
            </a:r>
            <a:r>
              <a:rPr lang="en-US" b="1" smtClean="0">
                <a:solidFill>
                  <a:srgbClr val="002060"/>
                </a:solidFill>
              </a:rPr>
              <a:t>Yahudi (Suku yang terpilih Tuhan).</a:t>
            </a:r>
            <a:br>
              <a:rPr lang="en-US" b="1" smtClean="0">
                <a:solidFill>
                  <a:srgbClr val="002060"/>
                </a:solidFill>
              </a:rPr>
            </a:br>
            <a:r>
              <a:rPr lang="en-US" b="1" smtClean="0">
                <a:solidFill>
                  <a:srgbClr val="002060"/>
                </a:solidFill>
              </a:rPr>
              <a:t>Dia menjadi seorang rasul bagi Yesus Kristus.</a:t>
            </a:r>
            <a:endParaRPr lang="en-US" b="1">
              <a:solidFill>
                <a:srgbClr val="002060"/>
              </a:solidFill>
            </a:endParaRPr>
          </a:p>
        </p:txBody>
      </p:sp>
    </p:spTree>
    <p:extLst>
      <p:ext uri="{BB962C8B-B14F-4D97-AF65-F5344CB8AC3E}">
        <p14:creationId xmlns:p14="http://schemas.microsoft.com/office/powerpoint/2010/main" val="16713378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Perjalanan pelayanan Misi yang Pertama</a:t>
            </a:r>
            <a:r>
              <a:rPr lang="en-US" sz="4800" b="1">
                <a:solidFill>
                  <a:srgbClr val="FF0000"/>
                </a:solidFill>
              </a:rPr>
              <a:t>:</a:t>
            </a:r>
            <a:r>
              <a:rPr lang="en-US" sz="4800" b="1">
                <a:solidFill>
                  <a:schemeClr val="bg1"/>
                </a:solidFill>
              </a:rPr>
              <a:t/>
            </a:r>
            <a:br>
              <a:rPr lang="en-US" sz="4800" b="1">
                <a:solidFill>
                  <a:schemeClr val="bg1"/>
                </a:solidFill>
              </a:rPr>
            </a:br>
            <a:r>
              <a:rPr lang="en-US" sz="3600" b="1">
                <a:solidFill>
                  <a:srgbClr val="002060"/>
                </a:solidFill>
              </a:rPr>
              <a:t>Dari Antiokhia</a:t>
            </a:r>
            <a:r>
              <a:rPr lang="en-US" sz="3600" b="1" smtClean="0">
                <a:solidFill>
                  <a:srgbClr val="002060"/>
                </a:solidFill>
              </a:rPr>
              <a:t>, Barnabas dan </a:t>
            </a:r>
            <a:r>
              <a:rPr lang="en-US" sz="3600" b="1">
                <a:solidFill>
                  <a:srgbClr val="002060"/>
                </a:solidFill>
              </a:rPr>
              <a:t>Paulus </a:t>
            </a:r>
            <a:r>
              <a:rPr lang="en-US" sz="3600" b="1" smtClean="0">
                <a:solidFill>
                  <a:srgbClr val="002060"/>
                </a:solidFill>
              </a:rPr>
              <a:t>Paulus berangkat </a:t>
            </a:r>
            <a:r>
              <a:rPr lang="en-US" sz="3600" b="1">
                <a:solidFill>
                  <a:srgbClr val="002060"/>
                </a:solidFill>
              </a:rPr>
              <a:t>ke </a:t>
            </a:r>
            <a:r>
              <a:rPr lang="en-US" sz="3600" b="1" smtClean="0">
                <a:solidFill>
                  <a:srgbClr val="002060"/>
                </a:solidFill>
              </a:rPr>
              <a:t>Daerah Aisa Kecil.  </a:t>
            </a:r>
            <a:r>
              <a:rPr lang="en-US" sz="3600" b="1">
                <a:solidFill>
                  <a:srgbClr val="002060"/>
                </a:solidFill>
              </a:rPr>
              <a:t/>
            </a:r>
            <a:br>
              <a:rPr lang="en-US" sz="3600" b="1">
                <a:solidFill>
                  <a:srgbClr val="002060"/>
                </a:solidFill>
              </a:rPr>
            </a:br>
            <a:r>
              <a:rPr lang="en-US" sz="3600" b="1">
                <a:solidFill>
                  <a:srgbClr val="002060"/>
                </a:solidFill>
              </a:rPr>
              <a:t>Mereka terus </a:t>
            </a:r>
            <a:r>
              <a:rPr lang="en-US" sz="3600" b="1" smtClean="0">
                <a:solidFill>
                  <a:srgbClr val="002060"/>
                </a:solidFill>
              </a:rPr>
              <a:t>melayani</a:t>
            </a:r>
            <a:br>
              <a:rPr lang="en-US" sz="3600" b="1" smtClean="0">
                <a:solidFill>
                  <a:srgbClr val="002060"/>
                </a:solidFill>
              </a:rPr>
            </a:br>
            <a:r>
              <a:rPr lang="en-US" sz="3600" b="1" smtClean="0">
                <a:solidFill>
                  <a:srgbClr val="002060"/>
                </a:solidFill>
              </a:rPr>
              <a:t>pulau Siprus dan </a:t>
            </a:r>
            <a:br>
              <a:rPr lang="en-US" sz="3600" b="1" smtClean="0">
                <a:solidFill>
                  <a:srgbClr val="002060"/>
                </a:solidFill>
              </a:rPr>
            </a:br>
            <a:r>
              <a:rPr lang="en-US" sz="3600" b="1" smtClean="0">
                <a:solidFill>
                  <a:srgbClr val="002060"/>
                </a:solidFill>
              </a:rPr>
              <a:t>beredar ke Perga di Pamfilia</a:t>
            </a:r>
            <a:br>
              <a:rPr lang="en-US" sz="3600" b="1" smtClean="0">
                <a:solidFill>
                  <a:srgbClr val="002060"/>
                </a:solidFill>
              </a:rPr>
            </a:br>
            <a:r>
              <a:rPr lang="en-US" sz="3600" b="1" smtClean="0">
                <a:solidFill>
                  <a:srgbClr val="002060"/>
                </a:solidFill>
              </a:rPr>
              <a:t>dan ke Antiokhia </a:t>
            </a:r>
            <a:r>
              <a:rPr lang="en-US" sz="3600" b="1">
                <a:solidFill>
                  <a:srgbClr val="002060"/>
                </a:solidFill>
              </a:rPr>
              <a:t>(yang di </a:t>
            </a:r>
            <a:r>
              <a:rPr lang="en-US" sz="3600" b="1" smtClean="0">
                <a:solidFill>
                  <a:srgbClr val="002060"/>
                </a:solidFill>
              </a:rPr>
              <a:t/>
            </a:r>
            <a:br>
              <a:rPr lang="en-US" sz="3600" b="1" smtClean="0">
                <a:solidFill>
                  <a:srgbClr val="002060"/>
                </a:solidFill>
              </a:rPr>
            </a:br>
            <a:r>
              <a:rPr lang="en-US" sz="3600" b="1" smtClean="0">
                <a:solidFill>
                  <a:srgbClr val="002060"/>
                </a:solidFill>
              </a:rPr>
              <a:t>daerah </a:t>
            </a:r>
            <a:r>
              <a:rPr lang="en-US" sz="3600" b="1">
                <a:solidFill>
                  <a:srgbClr val="002060"/>
                </a:solidFill>
              </a:rPr>
              <a:t>Pisidia), </a:t>
            </a:r>
            <a:r>
              <a:rPr lang="en-US" sz="3600" b="1" smtClean="0">
                <a:solidFill>
                  <a:srgbClr val="002060"/>
                </a:solidFill>
              </a:rPr>
              <a:t>ke Ikonium, </a:t>
            </a:r>
            <a:br>
              <a:rPr lang="en-US" sz="3600" b="1" smtClean="0">
                <a:solidFill>
                  <a:srgbClr val="002060"/>
                </a:solidFill>
              </a:rPr>
            </a:br>
            <a:r>
              <a:rPr lang="en-US" sz="3600" b="1" smtClean="0">
                <a:solidFill>
                  <a:srgbClr val="002060"/>
                </a:solidFill>
              </a:rPr>
              <a:t>Listra dan Derbe kembali ke</a:t>
            </a:r>
            <a:br>
              <a:rPr lang="en-US" sz="3600" b="1" smtClean="0">
                <a:solidFill>
                  <a:srgbClr val="002060"/>
                </a:solidFill>
              </a:rPr>
            </a:br>
            <a:r>
              <a:rPr lang="en-US" sz="3600" b="1" smtClean="0">
                <a:solidFill>
                  <a:srgbClr val="002060"/>
                </a:solidFill>
              </a:rPr>
              <a:t>Antiokhia di Siria</a:t>
            </a:r>
            <a:r>
              <a:rPr lang="da-DK" sz="3600" b="1" smtClean="0">
                <a:solidFill>
                  <a:srgbClr val="002060"/>
                </a:solidFill>
              </a:rPr>
              <a:t>. </a:t>
            </a:r>
            <a:br>
              <a:rPr lang="da-DK" sz="3600" b="1" smtClean="0">
                <a:solidFill>
                  <a:srgbClr val="002060"/>
                </a:solidFill>
              </a:rPr>
            </a:br>
            <a:r>
              <a:rPr lang="da-DK" sz="3600" b="1" smtClean="0">
                <a:solidFill>
                  <a:srgbClr val="002060"/>
                </a:solidFill>
              </a:rPr>
              <a:t>(KPR 13-14)</a:t>
            </a:r>
            <a:endParaRPr lang="en-US" sz="3600" b="1">
              <a:solidFill>
                <a:srgbClr val="002060"/>
              </a:solidFill>
            </a:endParaRPr>
          </a:p>
        </p:txBody>
      </p:sp>
      <p:pic>
        <p:nvPicPr>
          <p:cNvPr id="3" name="그림 2"/>
          <p:cNvPicPr>
            <a:picLocks noChangeAspect="1"/>
          </p:cNvPicPr>
          <p:nvPr/>
        </p:nvPicPr>
        <p:blipFill rotWithShape="1">
          <a:blip r:embed="rId3"/>
          <a:srcRect l="-32" b="8859"/>
          <a:stretch/>
        </p:blipFill>
        <p:spPr>
          <a:xfrm>
            <a:off x="5702300" y="2422289"/>
            <a:ext cx="6250351" cy="4271073"/>
          </a:xfrm>
          <a:prstGeom prst="rect">
            <a:avLst/>
          </a:prstGeom>
        </p:spPr>
      </p:pic>
      <p:sp>
        <p:nvSpPr>
          <p:cNvPr id="4" name="타원 3"/>
          <p:cNvSpPr/>
          <p:nvPr/>
        </p:nvSpPr>
        <p:spPr>
          <a:xfrm>
            <a:off x="5279366" y="1915065"/>
            <a:ext cx="4899804" cy="353683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341626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Perjalanan pelayanan Misi yang </a:t>
            </a:r>
            <a:r>
              <a:rPr lang="en-US" sz="4800" b="1">
                <a:solidFill>
                  <a:srgbClr val="FF0000"/>
                </a:solidFill>
              </a:rPr>
              <a:t>kedua:</a:t>
            </a:r>
            <a:r>
              <a:rPr lang="en-US" sz="4800" b="1">
                <a:solidFill>
                  <a:schemeClr val="bg1"/>
                </a:solidFill>
              </a:rPr>
              <a:t/>
            </a:r>
            <a:br>
              <a:rPr lang="en-US" sz="4800" b="1">
                <a:solidFill>
                  <a:schemeClr val="bg1"/>
                </a:solidFill>
              </a:rPr>
            </a:br>
            <a:r>
              <a:rPr lang="en-US" b="1" smtClean="0">
                <a:solidFill>
                  <a:srgbClr val="002060"/>
                </a:solidFill>
              </a:rPr>
              <a:t>Paulus dengan Sila dan Timotius mengunjungi Gereja-gereja di kawasan Asia Kecil. </a:t>
            </a:r>
            <a:br>
              <a:rPr lang="en-US" b="1" smtClean="0">
                <a:solidFill>
                  <a:srgbClr val="002060"/>
                </a:solidFill>
              </a:rPr>
            </a:br>
            <a:r>
              <a:rPr lang="en-US" b="1" smtClean="0">
                <a:solidFill>
                  <a:srgbClr val="002060"/>
                </a:solidFill>
              </a:rPr>
              <a:t>Selepas itu Paulus dipanggal oleh orang-orang Makedonia di dalam penglihatan. </a:t>
            </a:r>
            <a:r>
              <a:rPr lang="en-US" b="1">
                <a:solidFill>
                  <a:srgbClr val="002060"/>
                </a:solidFill>
              </a:rPr>
              <a:t/>
            </a:r>
            <a:br>
              <a:rPr lang="en-US" b="1">
                <a:solidFill>
                  <a:srgbClr val="002060"/>
                </a:solidFill>
              </a:rPr>
            </a:br>
            <a:r>
              <a:rPr lang="en-US" b="1">
                <a:solidFill>
                  <a:srgbClr val="002060"/>
                </a:solidFill>
              </a:rPr>
              <a:t>Mereka </a:t>
            </a:r>
            <a:r>
              <a:rPr lang="en-US" b="1" smtClean="0">
                <a:solidFill>
                  <a:srgbClr val="002060"/>
                </a:solidFill>
              </a:rPr>
              <a:t>menyeberang dan menyampaikan </a:t>
            </a:r>
            <a:r>
              <a:rPr lang="en-US" b="1">
                <a:solidFill>
                  <a:srgbClr val="002060"/>
                </a:solidFill>
              </a:rPr>
              <a:t>Injil </a:t>
            </a:r>
            <a:r>
              <a:rPr lang="en-US" b="1" smtClean="0">
                <a:solidFill>
                  <a:srgbClr val="002060"/>
                </a:solidFill>
              </a:rPr>
              <a:t>di </a:t>
            </a:r>
            <a:r>
              <a:rPr lang="en-US" b="1">
                <a:solidFill>
                  <a:srgbClr val="FFFF00"/>
                </a:solidFill>
              </a:rPr>
              <a:t>Filipi</a:t>
            </a:r>
            <a:r>
              <a:rPr lang="en-US" b="1">
                <a:solidFill>
                  <a:srgbClr val="002060"/>
                </a:solidFill>
              </a:rPr>
              <a:t>, </a:t>
            </a:r>
            <a:r>
              <a:rPr lang="en-US" b="1" smtClean="0">
                <a:solidFill>
                  <a:srgbClr val="002060"/>
                </a:solidFill>
              </a:rPr>
              <a:t>Paulus </a:t>
            </a:r>
            <a:r>
              <a:rPr lang="en-US" b="1">
                <a:solidFill>
                  <a:srgbClr val="002060"/>
                </a:solidFill>
              </a:rPr>
              <a:t>beredar ke </a:t>
            </a:r>
            <a:r>
              <a:rPr lang="en-US" b="1">
                <a:solidFill>
                  <a:srgbClr val="FFFF00"/>
                </a:solidFill>
              </a:rPr>
              <a:t>Tesalonika </a:t>
            </a:r>
            <a:r>
              <a:rPr lang="en-US" b="1">
                <a:solidFill>
                  <a:srgbClr val="002060"/>
                </a:solidFill>
              </a:rPr>
              <a:t>dan Berea dan kawasan Athena </a:t>
            </a:r>
            <a:r>
              <a:rPr lang="en-US" b="1" smtClean="0">
                <a:solidFill>
                  <a:srgbClr val="002060"/>
                </a:solidFill>
              </a:rPr>
              <a:t>sampai </a:t>
            </a:r>
            <a:r>
              <a:rPr lang="en-US" b="1">
                <a:solidFill>
                  <a:srgbClr val="002060"/>
                </a:solidFill>
              </a:rPr>
              <a:t>ke </a:t>
            </a:r>
            <a:r>
              <a:rPr lang="en-US" b="1" smtClean="0">
                <a:solidFill>
                  <a:srgbClr val="FFFF00"/>
                </a:solidFill>
              </a:rPr>
              <a:t>kota Korintus </a:t>
            </a:r>
            <a:r>
              <a:rPr lang="en-US" b="1" smtClean="0">
                <a:solidFill>
                  <a:srgbClr val="002060"/>
                </a:solidFill>
              </a:rPr>
              <a:t>di daerah Makedonia. </a:t>
            </a:r>
            <a:endParaRPr lang="en-US" b="1">
              <a:solidFill>
                <a:srgbClr val="002060"/>
              </a:solidFill>
            </a:endParaRPr>
          </a:p>
        </p:txBody>
      </p:sp>
    </p:spTree>
    <p:extLst>
      <p:ext uri="{BB962C8B-B14F-4D97-AF65-F5344CB8AC3E}">
        <p14:creationId xmlns:p14="http://schemas.microsoft.com/office/powerpoint/2010/main" val="12833696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a:solidFill>
                  <a:srgbClr val="002060"/>
                </a:solidFill>
              </a:rPr>
              <a:t>Sila dan </a:t>
            </a:r>
            <a:r>
              <a:rPr lang="en-US" b="1" smtClean="0">
                <a:solidFill>
                  <a:srgbClr val="002060"/>
                </a:solidFill>
              </a:rPr>
              <a:t>Timotius melayani ke kota-kota lain.</a:t>
            </a:r>
            <a:br>
              <a:rPr lang="en-US" b="1" smtClean="0">
                <a:solidFill>
                  <a:srgbClr val="002060"/>
                </a:solidFill>
              </a:rPr>
            </a:br>
            <a:r>
              <a:rPr lang="en-US" b="1" smtClean="0">
                <a:solidFill>
                  <a:srgbClr val="002060"/>
                </a:solidFill>
              </a:rPr>
              <a:t>Timotius singgah di kota Tesalonika yang mereka pernah layani.</a:t>
            </a:r>
            <a:br>
              <a:rPr lang="en-US" b="1" smtClean="0">
                <a:solidFill>
                  <a:srgbClr val="002060"/>
                </a:solidFill>
              </a:rPr>
            </a:br>
            <a:r>
              <a:rPr lang="en-US" b="1" smtClean="0">
                <a:solidFill>
                  <a:srgbClr val="002060"/>
                </a:solidFill>
              </a:rPr>
              <a:t>Selepas mereka pergi ke kota Korintus.</a:t>
            </a:r>
            <a:r>
              <a:rPr lang="en-US" b="1">
                <a:solidFill>
                  <a:srgbClr val="002060"/>
                </a:solidFill>
              </a:rPr>
              <a:t/>
            </a:r>
            <a:br>
              <a:rPr lang="en-US" b="1">
                <a:solidFill>
                  <a:srgbClr val="002060"/>
                </a:solidFill>
              </a:rPr>
            </a:br>
            <a:r>
              <a:rPr lang="en-US" b="1">
                <a:solidFill>
                  <a:srgbClr val="002060"/>
                </a:solidFill>
              </a:rPr>
              <a:t>Paulus menemui Priskila dan Akwila dan keluarga Titius Yustus dan </a:t>
            </a:r>
            <a:r>
              <a:rPr lang="en-US" b="1" smtClean="0">
                <a:solidFill>
                  <a:srgbClr val="002060"/>
                </a:solidFill>
              </a:rPr>
              <a:t>keluarga Krispus</a:t>
            </a:r>
            <a:r>
              <a:rPr lang="en-US" b="1">
                <a:solidFill>
                  <a:srgbClr val="002060"/>
                </a:solidFill>
              </a:rPr>
              <a:t>, ketua rumah ibadat </a:t>
            </a:r>
            <a:r>
              <a:rPr lang="en-US" b="1" smtClean="0">
                <a:solidFill>
                  <a:srgbClr val="002060"/>
                </a:solidFill>
              </a:rPr>
              <a:t>percaya </a:t>
            </a:r>
            <a:r>
              <a:rPr lang="en-US" b="1">
                <a:solidFill>
                  <a:srgbClr val="002060"/>
                </a:solidFill>
              </a:rPr>
              <a:t>kepada Tuhan Yesus di </a:t>
            </a:r>
            <a:r>
              <a:rPr lang="en-US" b="1" smtClean="0">
                <a:solidFill>
                  <a:srgbClr val="FFFF00"/>
                </a:solidFill>
              </a:rPr>
              <a:t>kota Korintus</a:t>
            </a:r>
            <a:r>
              <a:rPr lang="en-US" b="1" smtClean="0">
                <a:solidFill>
                  <a:srgbClr val="002060"/>
                </a:solidFill>
              </a:rPr>
              <a:t>. </a:t>
            </a:r>
            <a:br>
              <a:rPr lang="en-US" b="1" smtClean="0">
                <a:solidFill>
                  <a:srgbClr val="002060"/>
                </a:solidFill>
              </a:rPr>
            </a:br>
            <a:r>
              <a:rPr lang="fi-FI" b="1">
                <a:solidFill>
                  <a:srgbClr val="002060"/>
                </a:solidFill>
              </a:rPr>
              <a:t>Paulus </a:t>
            </a:r>
            <a:r>
              <a:rPr lang="fi-FI" b="1" smtClean="0">
                <a:solidFill>
                  <a:srgbClr val="002060"/>
                </a:solidFill>
              </a:rPr>
              <a:t>mengajar </a:t>
            </a:r>
            <a:r>
              <a:rPr lang="fi-FI" b="1">
                <a:solidFill>
                  <a:srgbClr val="002060"/>
                </a:solidFill>
              </a:rPr>
              <a:t>di </a:t>
            </a:r>
            <a:r>
              <a:rPr lang="fi-FI" b="1" smtClean="0">
                <a:solidFill>
                  <a:srgbClr val="FFFF00"/>
                </a:solidFill>
              </a:rPr>
              <a:t>kota Korintus </a:t>
            </a:r>
            <a:r>
              <a:rPr lang="fi-FI" b="1">
                <a:solidFill>
                  <a:srgbClr val="002060"/>
                </a:solidFill>
              </a:rPr>
              <a:t>selama setahun </a:t>
            </a:r>
            <a:r>
              <a:rPr lang="fi-FI" b="1" smtClean="0">
                <a:solidFill>
                  <a:srgbClr val="002060"/>
                </a:solidFill>
              </a:rPr>
              <a:t>setengah.</a:t>
            </a:r>
            <a:endParaRPr lang="en-US" b="1">
              <a:solidFill>
                <a:srgbClr val="002060"/>
              </a:solidFill>
            </a:endParaRPr>
          </a:p>
        </p:txBody>
      </p:sp>
    </p:spTree>
    <p:extLst>
      <p:ext uri="{BB962C8B-B14F-4D97-AF65-F5344CB8AC3E}">
        <p14:creationId xmlns:p14="http://schemas.microsoft.com/office/powerpoint/2010/main" val="279302868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Masalah-masalah terhadap jemaah Korintus :</a:t>
            </a:r>
            <a:r>
              <a:rPr lang="en-US" sz="4800" b="1">
                <a:solidFill>
                  <a:schemeClr val="bg1"/>
                </a:solidFill>
              </a:rPr>
              <a:t/>
            </a:r>
            <a:br>
              <a:rPr lang="en-US" sz="4800" b="1">
                <a:solidFill>
                  <a:schemeClr val="bg1"/>
                </a:solidFill>
              </a:rPr>
            </a:br>
            <a:r>
              <a:rPr lang="en-US" sz="4000" b="1" smtClean="0">
                <a:solidFill>
                  <a:schemeClr val="bg1"/>
                </a:solidFill>
              </a:rPr>
              <a:t>1) P</a:t>
            </a:r>
            <a:r>
              <a:rPr lang="en-US" sz="4000" b="1">
                <a:solidFill>
                  <a:schemeClr val="bg1"/>
                </a:solidFill>
              </a:rPr>
              <a:t>erpecahan antara jemaah</a:t>
            </a:r>
            <a:br>
              <a:rPr lang="en-US" sz="4000" b="1">
                <a:solidFill>
                  <a:schemeClr val="bg1"/>
                </a:solidFill>
              </a:rPr>
            </a:br>
            <a:r>
              <a:rPr lang="en-US" sz="4000" b="1">
                <a:solidFill>
                  <a:schemeClr val="bg1"/>
                </a:solidFill>
              </a:rPr>
              <a:t>2) </a:t>
            </a:r>
            <a:r>
              <a:rPr lang="en-US" sz="4000" b="1" smtClean="0">
                <a:solidFill>
                  <a:schemeClr val="bg1"/>
                </a:solidFill>
              </a:rPr>
              <a:t>Percabulan</a:t>
            </a:r>
            <a:br>
              <a:rPr lang="en-US" sz="4000" b="1" smtClean="0">
                <a:solidFill>
                  <a:schemeClr val="bg1"/>
                </a:solidFill>
              </a:rPr>
            </a:br>
            <a:r>
              <a:rPr lang="en-US" sz="4000" b="1" smtClean="0">
                <a:solidFill>
                  <a:schemeClr val="bg1"/>
                </a:solidFill>
              </a:rPr>
              <a:t>3) Pendakwaan</a:t>
            </a:r>
            <a:br>
              <a:rPr lang="en-US" sz="4000" b="1" smtClean="0">
                <a:solidFill>
                  <a:schemeClr val="bg1"/>
                </a:solidFill>
              </a:rPr>
            </a:br>
            <a:r>
              <a:rPr lang="en-US" sz="4000" b="1">
                <a:solidFill>
                  <a:schemeClr val="bg1"/>
                </a:solidFill>
              </a:rPr>
              <a:t>4</a:t>
            </a:r>
            <a:r>
              <a:rPr lang="en-US" sz="4000" b="1" smtClean="0">
                <a:solidFill>
                  <a:schemeClr val="bg1"/>
                </a:solidFill>
              </a:rPr>
              <a:t>) Perkahwinan</a:t>
            </a:r>
            <a:br>
              <a:rPr lang="en-US" sz="4000" b="1" smtClean="0">
                <a:solidFill>
                  <a:schemeClr val="bg1"/>
                </a:solidFill>
              </a:rPr>
            </a:br>
            <a:r>
              <a:rPr lang="en-US" sz="4000" b="1" smtClean="0">
                <a:solidFill>
                  <a:schemeClr val="bg1"/>
                </a:solidFill>
              </a:rPr>
              <a:t>5) Daging Persembahan Berhala</a:t>
            </a:r>
            <a:r>
              <a:rPr lang="en-US" sz="4000" b="1">
                <a:solidFill>
                  <a:schemeClr val="bg1"/>
                </a:solidFill>
              </a:rPr>
              <a:t/>
            </a:r>
            <a:br>
              <a:rPr lang="en-US" sz="4000" b="1">
                <a:solidFill>
                  <a:schemeClr val="bg1"/>
                </a:solidFill>
              </a:rPr>
            </a:br>
            <a:r>
              <a:rPr lang="en-US" sz="4000" b="1" smtClean="0">
                <a:solidFill>
                  <a:schemeClr val="bg1"/>
                </a:solidFill>
              </a:rPr>
              <a:t>6) Perjamuan Kudus</a:t>
            </a:r>
            <a:r>
              <a:rPr lang="en-US" sz="4000" b="1">
                <a:solidFill>
                  <a:schemeClr val="bg1"/>
                </a:solidFill>
              </a:rPr>
              <a:t/>
            </a:r>
            <a:br>
              <a:rPr lang="en-US" sz="4000" b="1">
                <a:solidFill>
                  <a:schemeClr val="bg1"/>
                </a:solidFill>
              </a:rPr>
            </a:br>
            <a:r>
              <a:rPr lang="en-US" sz="4000" b="1" smtClean="0">
                <a:solidFill>
                  <a:schemeClr val="bg1"/>
                </a:solidFill>
              </a:rPr>
              <a:t>7) Ibadah Umum</a:t>
            </a:r>
            <a:br>
              <a:rPr lang="en-US" sz="4000" b="1" smtClean="0">
                <a:solidFill>
                  <a:schemeClr val="bg1"/>
                </a:solidFill>
              </a:rPr>
            </a:br>
            <a:r>
              <a:rPr lang="en-US" sz="4000" b="1" smtClean="0">
                <a:solidFill>
                  <a:schemeClr val="bg1"/>
                </a:solidFill>
              </a:rPr>
              <a:t>8) Karunia-karunia Roh</a:t>
            </a:r>
            <a:br>
              <a:rPr lang="en-US" sz="4000" b="1" smtClean="0">
                <a:solidFill>
                  <a:schemeClr val="bg1"/>
                </a:solidFill>
              </a:rPr>
            </a:br>
            <a:r>
              <a:rPr lang="en-US" sz="4000" b="1" smtClean="0">
                <a:solidFill>
                  <a:schemeClr val="bg1"/>
                </a:solidFill>
              </a:rPr>
              <a:t>9) Doktirn</a:t>
            </a:r>
            <a:endParaRPr lang="en-US" sz="4000" b="1">
              <a:solidFill>
                <a:srgbClr val="002060"/>
              </a:solidFill>
            </a:endParaRPr>
          </a:p>
        </p:txBody>
      </p:sp>
    </p:spTree>
    <p:extLst>
      <p:ext uri="{BB962C8B-B14F-4D97-AF65-F5344CB8AC3E}">
        <p14:creationId xmlns:p14="http://schemas.microsoft.com/office/powerpoint/2010/main" val="6076272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2 </a:t>
            </a:r>
            <a:r>
              <a:rPr lang="en-US" sz="5333" b="1" err="1">
                <a:solidFill>
                  <a:srgbClr val="00B0F0"/>
                </a:solidFill>
              </a:rPr>
              <a:t>Korintus</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Setelah </a:t>
            </a:r>
            <a:r>
              <a:rPr lang="en-US" sz="4800" b="1" err="1">
                <a:solidFill>
                  <a:schemeClr val="bg1"/>
                </a:solidFill>
              </a:rPr>
              <a:t>surat</a:t>
            </a:r>
            <a:r>
              <a:rPr lang="en-US" sz="4800" b="1">
                <a:solidFill>
                  <a:schemeClr val="bg1"/>
                </a:solidFill>
              </a:rPr>
              <a:t> </a:t>
            </a:r>
            <a:r>
              <a:rPr lang="en-US" sz="4800" b="1" smtClean="0">
                <a:solidFill>
                  <a:schemeClr val="bg1"/>
                </a:solidFill>
              </a:rPr>
              <a:t>Korintus yang pertama oleh Paulus</a:t>
            </a:r>
            <a:r>
              <a:rPr lang="en-US" sz="4800" b="1">
                <a:solidFill>
                  <a:schemeClr val="bg1"/>
                </a:solidFill>
              </a:rPr>
              <a:t>, </a:t>
            </a:r>
            <a:r>
              <a:rPr lang="en-US" sz="4800" b="1" smtClean="0">
                <a:solidFill>
                  <a:schemeClr val="bg1"/>
                </a:solidFill>
              </a:rPr>
              <a:t>jemaah </a:t>
            </a:r>
            <a:r>
              <a:rPr lang="en-US" sz="4800" b="1">
                <a:solidFill>
                  <a:schemeClr val="bg1"/>
                </a:solidFill>
              </a:rPr>
              <a:t>di </a:t>
            </a:r>
            <a:r>
              <a:rPr lang="en-US" sz="4800" b="1" err="1">
                <a:solidFill>
                  <a:schemeClr val="bg1"/>
                </a:solidFill>
              </a:rPr>
              <a:t>Korintus</a:t>
            </a:r>
            <a:r>
              <a:rPr lang="en-US" sz="4800" b="1">
                <a:solidFill>
                  <a:schemeClr val="bg1"/>
                </a:solidFill>
              </a:rPr>
              <a:t> </a:t>
            </a:r>
            <a:r>
              <a:rPr lang="en-US" sz="4800" b="1" err="1">
                <a:solidFill>
                  <a:schemeClr val="bg1"/>
                </a:solidFill>
              </a:rPr>
              <a:t>diganggu</a:t>
            </a:r>
            <a:r>
              <a:rPr lang="en-US" sz="4800" b="1">
                <a:solidFill>
                  <a:schemeClr val="bg1"/>
                </a:solidFill>
              </a:rPr>
              <a:t> oleh guru-guru </a:t>
            </a:r>
            <a:r>
              <a:rPr lang="en-US" sz="4800" b="1" err="1">
                <a:solidFill>
                  <a:schemeClr val="bg1"/>
                </a:solidFill>
              </a:rPr>
              <a:t>palsu</a:t>
            </a:r>
            <a:r>
              <a:rPr lang="en-US" sz="4800" b="1">
                <a:solidFill>
                  <a:schemeClr val="bg1"/>
                </a:solidFill>
              </a:rPr>
              <a:t> yang menentang Paulus.</a:t>
            </a:r>
            <a:br>
              <a:rPr lang="en-US" sz="4800" b="1">
                <a:solidFill>
                  <a:schemeClr val="bg1"/>
                </a:solidFill>
              </a:rPr>
            </a:br>
            <a:r>
              <a:rPr lang="en-US" sz="4800" b="1">
                <a:solidFill>
                  <a:schemeClr val="bg1"/>
                </a:solidFill>
              </a:rPr>
              <a:t>Surat 2 </a:t>
            </a:r>
            <a:r>
              <a:rPr lang="en-US" sz="4800" b="1" err="1">
                <a:solidFill>
                  <a:schemeClr val="bg1"/>
                </a:solidFill>
              </a:rPr>
              <a:t>Korintus</a:t>
            </a:r>
            <a:r>
              <a:rPr lang="en-US" sz="4800" b="1">
                <a:solidFill>
                  <a:schemeClr val="bg1"/>
                </a:solidFill>
              </a:rPr>
              <a:t> ada </a:t>
            </a:r>
            <a:r>
              <a:rPr lang="en-US" sz="4800" b="1" err="1">
                <a:solidFill>
                  <a:schemeClr val="bg1"/>
                </a:solidFill>
              </a:rPr>
              <a:t>ucapan</a:t>
            </a:r>
            <a:r>
              <a:rPr lang="en-US" sz="4800" b="1">
                <a:solidFill>
                  <a:schemeClr val="bg1"/>
                </a:solidFill>
              </a:rPr>
              <a:t> </a:t>
            </a:r>
            <a:r>
              <a:rPr lang="en-US" sz="4800" b="1" err="1">
                <a:solidFill>
                  <a:schemeClr val="bg1"/>
                </a:solidFill>
              </a:rPr>
              <a:t>terima</a:t>
            </a:r>
            <a:r>
              <a:rPr lang="en-US" sz="4800" b="1">
                <a:solidFill>
                  <a:schemeClr val="bg1"/>
                </a:solidFill>
              </a:rPr>
              <a:t> kasih kepada </a:t>
            </a:r>
            <a:r>
              <a:rPr lang="en-US" sz="4800" b="1" smtClean="0">
                <a:solidFill>
                  <a:schemeClr val="bg1"/>
                </a:solidFill>
              </a:rPr>
              <a:t>kebanyakan </a:t>
            </a:r>
            <a:r>
              <a:rPr lang="en-US" sz="4800" b="1">
                <a:solidFill>
                  <a:schemeClr val="bg1"/>
                </a:solidFill>
              </a:rPr>
              <a:t>orang yang </a:t>
            </a:r>
            <a:r>
              <a:rPr lang="en-US" sz="4800" b="1" smtClean="0">
                <a:solidFill>
                  <a:schemeClr val="bg1"/>
                </a:solidFill>
              </a:rPr>
              <a:t>bertaubat, </a:t>
            </a:r>
            <a:r>
              <a:rPr lang="en-US" sz="4800" b="1" err="1">
                <a:solidFill>
                  <a:schemeClr val="bg1"/>
                </a:solidFill>
              </a:rPr>
              <a:t>pemohonan</a:t>
            </a:r>
            <a:r>
              <a:rPr lang="en-US" sz="4800" b="1">
                <a:solidFill>
                  <a:schemeClr val="bg1"/>
                </a:solidFill>
              </a:rPr>
              <a:t> kepada </a:t>
            </a:r>
            <a:r>
              <a:rPr lang="en-US" sz="4800" b="1" smtClean="0">
                <a:solidFill>
                  <a:schemeClr val="bg1"/>
                </a:solidFill>
              </a:rPr>
              <a:t>orang </a:t>
            </a:r>
            <a:r>
              <a:rPr lang="en-US" sz="4800" b="1">
                <a:solidFill>
                  <a:schemeClr val="bg1"/>
                </a:solidFill>
              </a:rPr>
              <a:t>yang </a:t>
            </a:r>
            <a:r>
              <a:rPr lang="en-US" sz="4800" b="1" smtClean="0">
                <a:solidFill>
                  <a:schemeClr val="bg1"/>
                </a:solidFill>
              </a:rPr>
              <a:t>menolak rasul Paulus untuk </a:t>
            </a:r>
            <a:r>
              <a:rPr lang="en-US" sz="4800" b="1" err="1">
                <a:solidFill>
                  <a:schemeClr val="bg1"/>
                </a:solidFill>
              </a:rPr>
              <a:t>menerima</a:t>
            </a:r>
            <a:r>
              <a:rPr lang="en-US" sz="4800" b="1">
                <a:solidFill>
                  <a:schemeClr val="bg1"/>
                </a:solidFill>
              </a:rPr>
              <a:t> </a:t>
            </a:r>
            <a:r>
              <a:rPr lang="en-US" sz="4800" b="1" smtClean="0">
                <a:solidFill>
                  <a:schemeClr val="bg1"/>
                </a:solidFill>
              </a:rPr>
              <a:t>kewibawaan</a:t>
            </a:r>
            <a:endParaRPr lang="en-US" sz="4800" b="1">
              <a:solidFill>
                <a:schemeClr val="bg1"/>
              </a:solidFill>
            </a:endParaRPr>
          </a:p>
        </p:txBody>
      </p:sp>
    </p:spTree>
    <p:extLst>
      <p:ext uri="{BB962C8B-B14F-4D97-AF65-F5344CB8AC3E}">
        <p14:creationId xmlns:p14="http://schemas.microsoft.com/office/powerpoint/2010/main" val="3619725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pemimpinnya, dan </a:t>
            </a:r>
            <a:r>
              <a:rPr lang="en-US" sz="4800" b="1" smtClean="0">
                <a:solidFill>
                  <a:schemeClr val="bg1"/>
                </a:solidFill>
              </a:rPr>
              <a:t>dia juga mengutus </a:t>
            </a:r>
            <a:r>
              <a:rPr lang="en-US" sz="4800" b="1">
                <a:solidFill>
                  <a:schemeClr val="bg1"/>
                </a:solidFill>
              </a:rPr>
              <a:t>Titus dan </a:t>
            </a:r>
            <a:r>
              <a:rPr lang="en-US" sz="4800" b="1" err="1">
                <a:solidFill>
                  <a:schemeClr val="bg1"/>
                </a:solidFill>
              </a:rPr>
              <a:t>saudara</a:t>
            </a:r>
            <a:r>
              <a:rPr lang="en-US" sz="4800" b="1">
                <a:solidFill>
                  <a:schemeClr val="bg1"/>
                </a:solidFill>
              </a:rPr>
              <a:t> yang lain </a:t>
            </a:r>
            <a:r>
              <a:rPr lang="en-US" sz="4800" b="1" err="1">
                <a:solidFill>
                  <a:schemeClr val="bg1"/>
                </a:solidFill>
              </a:rPr>
              <a:t>kembali</a:t>
            </a:r>
            <a:r>
              <a:rPr lang="en-US" sz="4800" b="1">
                <a:solidFill>
                  <a:schemeClr val="bg1"/>
                </a:solidFill>
              </a:rPr>
              <a:t> ke </a:t>
            </a:r>
            <a:r>
              <a:rPr lang="en-US" sz="4800" b="1" err="1">
                <a:solidFill>
                  <a:schemeClr val="bg1"/>
                </a:solidFill>
              </a:rPr>
              <a:t>Korintus</a:t>
            </a:r>
            <a:r>
              <a:rPr lang="en-US" sz="4800" b="1">
                <a:solidFill>
                  <a:schemeClr val="bg1"/>
                </a:solidFill>
              </a:rPr>
              <a:t> untuk </a:t>
            </a:r>
            <a:r>
              <a:rPr lang="en-US" sz="4800" b="1" err="1">
                <a:solidFill>
                  <a:schemeClr val="bg1"/>
                </a:solidFill>
              </a:rPr>
              <a:t>menghantarkan</a:t>
            </a:r>
            <a:r>
              <a:rPr lang="en-US" sz="4800" b="1">
                <a:solidFill>
                  <a:schemeClr val="bg1"/>
                </a:solidFill>
              </a:rPr>
              <a:t> </a:t>
            </a:r>
            <a:r>
              <a:rPr lang="en-US" sz="4800" b="1" err="1">
                <a:solidFill>
                  <a:schemeClr val="bg1"/>
                </a:solidFill>
              </a:rPr>
              <a:t>surat</a:t>
            </a:r>
            <a:r>
              <a:rPr lang="en-US" sz="4800" b="1">
                <a:solidFill>
                  <a:schemeClr val="bg1"/>
                </a:solidFill>
              </a:rPr>
              <a:t> itu. </a:t>
            </a:r>
            <a:br>
              <a:rPr lang="en-US" sz="4800" b="1">
                <a:solidFill>
                  <a:schemeClr val="bg1"/>
                </a:solidFill>
              </a:rPr>
            </a:br>
            <a:r>
              <a:rPr lang="en-US" sz="4800" b="1" smtClean="0">
                <a:solidFill>
                  <a:schemeClr val="bg1"/>
                </a:solidFill>
              </a:rPr>
              <a:t>Teolog-teolog Perjanjian Baru menganggap bahawa rasul </a:t>
            </a:r>
            <a:r>
              <a:rPr lang="en-US" sz="4800" b="1">
                <a:solidFill>
                  <a:schemeClr val="bg1"/>
                </a:solidFill>
              </a:rPr>
              <a:t>Paulus </a:t>
            </a:r>
            <a:r>
              <a:rPr lang="en-US" sz="4800" b="1" smtClean="0">
                <a:solidFill>
                  <a:schemeClr val="bg1"/>
                </a:solidFill>
              </a:rPr>
              <a:t>menulis </a:t>
            </a:r>
            <a:r>
              <a:rPr lang="en-US" sz="4800" b="1" err="1">
                <a:solidFill>
                  <a:schemeClr val="bg1"/>
                </a:solidFill>
              </a:rPr>
              <a:t>surat</a:t>
            </a:r>
            <a:r>
              <a:rPr lang="en-US" sz="4800" b="1">
                <a:solidFill>
                  <a:schemeClr val="bg1"/>
                </a:solidFill>
              </a:rPr>
              <a:t> 2 </a:t>
            </a:r>
            <a:r>
              <a:rPr lang="en-US" sz="4800" b="1" err="1">
                <a:solidFill>
                  <a:schemeClr val="bg1"/>
                </a:solidFill>
              </a:rPr>
              <a:t>Korintus</a:t>
            </a:r>
            <a:r>
              <a:rPr lang="en-US" sz="4800" b="1">
                <a:solidFill>
                  <a:schemeClr val="bg1"/>
                </a:solidFill>
              </a:rPr>
              <a:t> di </a:t>
            </a:r>
            <a:r>
              <a:rPr lang="en-US" sz="4800" b="1" err="1">
                <a:solidFill>
                  <a:schemeClr val="bg1"/>
                </a:solidFill>
              </a:rPr>
              <a:t>kota</a:t>
            </a:r>
            <a:r>
              <a:rPr lang="en-US" sz="4800" b="1">
                <a:solidFill>
                  <a:schemeClr val="bg1"/>
                </a:solidFill>
              </a:rPr>
              <a:t> </a:t>
            </a:r>
            <a:r>
              <a:rPr lang="en-US" sz="4800" b="1" err="1">
                <a:solidFill>
                  <a:schemeClr val="bg1"/>
                </a:solidFill>
              </a:rPr>
              <a:t>Filipi</a:t>
            </a:r>
            <a:r>
              <a:rPr lang="en-US" sz="4800" b="1">
                <a:solidFill>
                  <a:schemeClr val="bg1"/>
                </a:solidFill>
              </a:rPr>
              <a:t> di wilayah Makedonia semasa dia </a:t>
            </a:r>
            <a:r>
              <a:rPr lang="en-US" sz="4800" b="1" err="1">
                <a:solidFill>
                  <a:schemeClr val="bg1"/>
                </a:solidFill>
              </a:rPr>
              <a:t>melanyani</a:t>
            </a:r>
            <a:r>
              <a:rPr lang="en-US" sz="4800" b="1">
                <a:solidFill>
                  <a:schemeClr val="bg1"/>
                </a:solidFill>
              </a:rPr>
              <a:t> </a:t>
            </a:r>
            <a:r>
              <a:rPr lang="en-US" sz="4800" b="1" smtClean="0">
                <a:solidFill>
                  <a:schemeClr val="bg1"/>
                </a:solidFill>
              </a:rPr>
              <a:t>Perjalanan Pelayanan Misi </a:t>
            </a:r>
            <a:r>
              <a:rPr lang="en-US" sz="4800" b="1">
                <a:solidFill>
                  <a:schemeClr val="bg1"/>
                </a:solidFill>
              </a:rPr>
              <a:t>yang ke-</a:t>
            </a:r>
            <a:r>
              <a:rPr lang="en-US" sz="4800" b="1" err="1">
                <a:solidFill>
                  <a:schemeClr val="bg1"/>
                </a:solidFill>
              </a:rPr>
              <a:t>tiga</a:t>
            </a:r>
            <a:r>
              <a:rPr lang="en-US" sz="4800" b="1">
                <a:solidFill>
                  <a:schemeClr val="bg1"/>
                </a:solidFill>
              </a:rPr>
              <a:t>.</a:t>
            </a:r>
          </a:p>
        </p:txBody>
      </p:sp>
    </p:spTree>
    <p:extLst>
      <p:ext uri="{BB962C8B-B14F-4D97-AF65-F5344CB8AC3E}">
        <p14:creationId xmlns:p14="http://schemas.microsoft.com/office/powerpoint/2010/main" val="39166119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Tema 2 Korintus utamanya adalah pembelaan kewibawaan kerasulan Paulus.</a:t>
            </a:r>
            <a:br>
              <a:rPr lang="fi-FI" sz="4800" b="1">
                <a:solidFill>
                  <a:schemeClr val="bg1"/>
                </a:solidFill>
              </a:rPr>
            </a:br>
            <a:r>
              <a:rPr lang="fi-FI" sz="4800" b="1">
                <a:solidFill>
                  <a:schemeClr val="bg1"/>
                </a:solidFill>
              </a:rPr>
              <a:t>Paulus menekankan tindakannya, wataknya, dan panggilannya sebagai </a:t>
            </a:r>
            <a:r>
              <a:rPr lang="fi-FI" sz="4800" b="1" smtClean="0">
                <a:solidFill>
                  <a:schemeClr val="bg1"/>
                </a:solidFill>
              </a:rPr>
              <a:t>rasul bagi </a:t>
            </a:r>
            <a:r>
              <a:rPr lang="fi-FI" sz="4800" b="1">
                <a:solidFill>
                  <a:schemeClr val="bg1"/>
                </a:solidFill>
              </a:rPr>
              <a:t>Yesus </a:t>
            </a:r>
            <a:r>
              <a:rPr lang="fi-FI" sz="4800" b="1" smtClean="0">
                <a:solidFill>
                  <a:schemeClr val="bg1"/>
                </a:solidFill>
              </a:rPr>
              <a:t>Kristus (Perjanjian Baru) </a:t>
            </a:r>
            <a:r>
              <a:rPr lang="fi-FI" sz="4800" b="1">
                <a:solidFill>
                  <a:schemeClr val="bg1"/>
                </a:solidFill>
              </a:rPr>
              <a:t>dan juga Kesatuan antara orang Yahudi dan bukan Yahudi </a:t>
            </a:r>
            <a:r>
              <a:rPr lang="fi-FI" sz="4800" b="1" smtClean="0">
                <a:solidFill>
                  <a:schemeClr val="bg1"/>
                </a:solidFill>
              </a:rPr>
              <a:t>dalam </a:t>
            </a:r>
            <a:r>
              <a:rPr lang="fi-FI" sz="4800" b="1">
                <a:solidFill>
                  <a:schemeClr val="bg1"/>
                </a:solidFill>
              </a:rPr>
              <a:t>kemurahan hati </a:t>
            </a:r>
            <a:r>
              <a:rPr lang="fi-FI" sz="4800" b="1" smtClean="0">
                <a:solidFill>
                  <a:schemeClr val="bg1"/>
                </a:solidFill>
              </a:rPr>
              <a:t>(pelayan-pelayan dari Perjanjian baru) melalui </a:t>
            </a:r>
            <a:r>
              <a:rPr lang="fi-FI" sz="4800" b="1">
                <a:solidFill>
                  <a:schemeClr val="bg1"/>
                </a:solidFill>
              </a:rPr>
              <a:t>Surat ini.</a:t>
            </a:r>
            <a:endParaRPr lang="en-US" sz="4800" b="1">
              <a:solidFill>
                <a:schemeClr val="bg1"/>
              </a:solidFill>
            </a:endParaRPr>
          </a:p>
        </p:txBody>
      </p:sp>
    </p:spTree>
    <p:extLst>
      <p:ext uri="{BB962C8B-B14F-4D97-AF65-F5344CB8AC3E}">
        <p14:creationId xmlns:p14="http://schemas.microsoft.com/office/powerpoint/2010/main" val="38432741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Ayat-ayat utamanya adalah 4: 5-6 (Yesus menjadi Kristus dan hamba-hamba Pelayan-Pelayan Paulus bagi </a:t>
            </a:r>
            <a:r>
              <a:rPr lang="fi-FI" sz="4800" b="1" smtClean="0">
                <a:solidFill>
                  <a:schemeClr val="bg1"/>
                </a:solidFill>
              </a:rPr>
              <a:t>jemaah), </a:t>
            </a:r>
            <a:r>
              <a:rPr lang="fi-FI" sz="4800" b="1">
                <a:solidFill>
                  <a:schemeClr val="bg1"/>
                </a:solidFill>
              </a:rPr>
              <a:t/>
            </a:r>
            <a:br>
              <a:rPr lang="fi-FI" sz="4800" b="1">
                <a:solidFill>
                  <a:schemeClr val="bg1"/>
                </a:solidFill>
              </a:rPr>
            </a:br>
            <a:r>
              <a:rPr lang="fi-FI" sz="4800" b="1">
                <a:solidFill>
                  <a:schemeClr val="bg1"/>
                </a:solidFill>
              </a:rPr>
              <a:t>5: 17-19 (Ciptaan baharu dalam Kristus, </a:t>
            </a:r>
            <a:r>
              <a:rPr lang="fi-FI" sz="4800" b="1" smtClean="0">
                <a:solidFill>
                  <a:schemeClr val="bg1"/>
                </a:solidFill>
              </a:rPr>
              <a:t>pelayanan kami untuk </a:t>
            </a:r>
            <a:r>
              <a:rPr lang="fi-FI" sz="4800" b="1">
                <a:solidFill>
                  <a:schemeClr val="bg1"/>
                </a:solidFill>
              </a:rPr>
              <a:t>pendamaian).</a:t>
            </a:r>
            <a:br>
              <a:rPr lang="fi-FI" sz="4800" b="1">
                <a:solidFill>
                  <a:schemeClr val="bg1"/>
                </a:solidFill>
              </a:rPr>
            </a:br>
            <a:r>
              <a:rPr lang="fi-FI" sz="4800" b="1">
                <a:solidFill>
                  <a:schemeClr val="bg1"/>
                </a:solidFill>
              </a:rPr>
              <a:t>Fasal intinya adalah Fasal 8-9 (Kemurahan Hati).</a:t>
            </a:r>
            <a:endParaRPr lang="en-US" sz="4800" b="1">
              <a:solidFill>
                <a:schemeClr val="bg1"/>
              </a:solidFill>
            </a:endParaRPr>
          </a:p>
        </p:txBody>
      </p:sp>
    </p:spTree>
    <p:extLst>
      <p:ext uri="{BB962C8B-B14F-4D97-AF65-F5344CB8AC3E}">
        <p14:creationId xmlns:p14="http://schemas.microsoft.com/office/powerpoint/2010/main" val="183307377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smtClean="0">
                <a:solidFill>
                  <a:srgbClr val="FFFF00"/>
                </a:solidFill>
              </a:rPr>
              <a:t>2 </a:t>
            </a:r>
            <a:r>
              <a:rPr lang="en-US" sz="5333" b="1" err="1" smtClean="0">
                <a:solidFill>
                  <a:srgbClr val="FFFF00"/>
                </a:solidFill>
              </a:rPr>
              <a:t>Korintus</a:t>
            </a:r>
            <a:r>
              <a:rPr lang="en-US" sz="5333" b="1">
                <a:solidFill>
                  <a:srgbClr val="FF0000"/>
                </a:solidFill>
              </a:rPr>
              <a:t/>
            </a:r>
            <a:br>
              <a:rPr lang="en-US" sz="5333" b="1">
                <a:solidFill>
                  <a:srgbClr val="FF0000"/>
                </a:solidFill>
              </a:rPr>
            </a:br>
            <a:r>
              <a:rPr lang="en-US" sz="5333" b="1" smtClean="0">
                <a:solidFill>
                  <a:srgbClr val="FF0000"/>
                </a:solidFill>
              </a:rPr>
              <a:t/>
            </a:r>
            <a:br>
              <a:rPr lang="en-US" sz="5333" b="1" smtClean="0">
                <a:solidFill>
                  <a:srgbClr val="FF0000"/>
                </a:solidFill>
              </a:rPr>
            </a:br>
            <a:r>
              <a:rPr lang="en-US" b="1" smtClean="0">
                <a:solidFill>
                  <a:schemeClr val="bg1"/>
                </a:solidFill>
              </a:rPr>
              <a:t>1-7  : </a:t>
            </a:r>
            <a:r>
              <a:rPr lang="en-US" b="1" err="1" smtClean="0">
                <a:solidFill>
                  <a:schemeClr val="bg1"/>
                </a:solidFill>
              </a:rPr>
              <a:t>Pembelaan</a:t>
            </a:r>
            <a:r>
              <a:rPr lang="en-US" b="1" smtClean="0">
                <a:solidFill>
                  <a:schemeClr val="bg1"/>
                </a:solidFill>
              </a:rPr>
              <a:t> Paulus (</a:t>
            </a:r>
            <a:r>
              <a:rPr lang="en-US" b="1" err="1" smtClean="0">
                <a:solidFill>
                  <a:schemeClr val="bg1"/>
                </a:solidFill>
              </a:rPr>
              <a:t>Rencana</a:t>
            </a:r>
            <a:r>
              <a:rPr lang="en-US" b="1" smtClean="0">
                <a:solidFill>
                  <a:schemeClr val="bg1"/>
                </a:solidFill>
              </a:rPr>
              <a:t>, </a:t>
            </a:r>
            <a:r>
              <a:rPr lang="en-US" b="1" err="1" smtClean="0">
                <a:solidFill>
                  <a:schemeClr val="bg1"/>
                </a:solidFill>
              </a:rPr>
              <a:t>Teguran</a:t>
            </a:r>
            <a:r>
              <a:rPr lang="en-US" b="1" smtClean="0">
                <a:solidFill>
                  <a:schemeClr val="bg1"/>
                </a:solidFill>
              </a:rPr>
              <a:t>, Pelayanan)</a:t>
            </a:r>
            <a:br>
              <a:rPr lang="en-US" b="1" smtClean="0">
                <a:solidFill>
                  <a:schemeClr val="bg1"/>
                </a:solidFill>
              </a:rPr>
            </a:br>
            <a:r>
              <a:rPr lang="en-US" b="1">
                <a:solidFill>
                  <a:schemeClr val="bg1"/>
                </a:solidFill>
              </a:rPr>
              <a:t/>
            </a:r>
            <a:br>
              <a:rPr lang="en-US" b="1">
                <a:solidFill>
                  <a:schemeClr val="bg1"/>
                </a:solidFill>
              </a:rPr>
            </a:br>
            <a:r>
              <a:rPr lang="en-US" b="1" smtClean="0">
                <a:solidFill>
                  <a:schemeClr val="bg1"/>
                </a:solidFill>
              </a:rPr>
              <a:t>8-9  : Persiapan </a:t>
            </a:r>
            <a:r>
              <a:rPr lang="en-US" b="1" err="1" smtClean="0">
                <a:solidFill>
                  <a:schemeClr val="bg1"/>
                </a:solidFill>
              </a:rPr>
              <a:t>Persembahan</a:t>
            </a:r>
            <a:r>
              <a:rPr lang="en-US" b="1" smtClean="0">
                <a:solidFill>
                  <a:schemeClr val="bg1"/>
                </a:solidFill>
              </a:rPr>
              <a:t> Wang</a:t>
            </a:r>
            <a:br>
              <a:rPr lang="en-US" b="1" smtClean="0">
                <a:solidFill>
                  <a:schemeClr val="bg1"/>
                </a:solidFill>
              </a:rPr>
            </a:br>
            <a:r>
              <a:rPr lang="en-US" b="1" smtClean="0">
                <a:solidFill>
                  <a:schemeClr val="bg1"/>
                </a:solidFill>
              </a:rPr>
              <a:t/>
            </a:r>
            <a:br>
              <a:rPr lang="en-US" b="1" smtClean="0">
                <a:solidFill>
                  <a:schemeClr val="bg1"/>
                </a:solidFill>
              </a:rPr>
            </a:br>
            <a:r>
              <a:rPr lang="en-US" b="1" smtClean="0">
                <a:solidFill>
                  <a:schemeClr val="bg1"/>
                </a:solidFill>
              </a:rPr>
              <a:t>10-13 </a:t>
            </a:r>
            <a:r>
              <a:rPr lang="en-US" b="1">
                <a:solidFill>
                  <a:schemeClr val="bg1"/>
                </a:solidFill>
              </a:rPr>
              <a:t>: </a:t>
            </a:r>
            <a:r>
              <a:rPr lang="en-US" b="1" err="1" smtClean="0">
                <a:solidFill>
                  <a:schemeClr val="bg1"/>
                </a:solidFill>
              </a:rPr>
              <a:t>Nasihat</a:t>
            </a:r>
            <a:r>
              <a:rPr lang="en-US" b="1" smtClean="0">
                <a:solidFill>
                  <a:schemeClr val="bg1"/>
                </a:solidFill>
              </a:rPr>
              <a:t> Paulus (</a:t>
            </a:r>
            <a:r>
              <a:rPr lang="en-US" b="1" err="1" smtClean="0">
                <a:solidFill>
                  <a:schemeClr val="bg1"/>
                </a:solidFill>
              </a:rPr>
              <a:t>Kerasulan</a:t>
            </a:r>
            <a:r>
              <a:rPr lang="en-US" b="1" smtClean="0">
                <a:solidFill>
                  <a:schemeClr val="bg1"/>
                </a:solidFill>
              </a:rPr>
              <a:t>, </a:t>
            </a:r>
            <a:r>
              <a:rPr lang="en-US" b="1" err="1" smtClean="0">
                <a:solidFill>
                  <a:schemeClr val="bg1"/>
                </a:solidFill>
              </a:rPr>
              <a:t>Kegembiraan</a:t>
            </a:r>
            <a:r>
              <a:rPr lang="en-US" b="1" smtClean="0">
                <a:solidFill>
                  <a:schemeClr val="bg1"/>
                </a:solidFill>
              </a:rPr>
              <a:t>, </a:t>
            </a:r>
            <a:r>
              <a:rPr lang="en-US" b="1" err="1" smtClean="0">
                <a:solidFill>
                  <a:schemeClr val="bg1"/>
                </a:solidFill>
              </a:rPr>
              <a:t>Tugas</a:t>
            </a:r>
            <a:r>
              <a:rPr lang="en-US" b="1" smtClean="0">
                <a:solidFill>
                  <a:schemeClr val="bg1"/>
                </a:solidFill>
              </a:rPr>
              <a:t>)</a:t>
            </a:r>
            <a:endParaRPr lang="en-US" b="1">
              <a:solidFill>
                <a:schemeClr val="bg1"/>
              </a:solidFill>
            </a:endParaRPr>
          </a:p>
        </p:txBody>
      </p:sp>
      <p:sp>
        <p:nvSpPr>
          <p:cNvPr id="9" name="직사각형 8"/>
          <p:cNvSpPr/>
          <p:nvPr/>
        </p:nvSpPr>
        <p:spPr>
          <a:xfrm>
            <a:off x="5061838" y="3244334"/>
            <a:ext cx="1847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33036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2 </a:t>
            </a:r>
            <a:r>
              <a:rPr lang="en-US" sz="5333" b="1" err="1">
                <a:solidFill>
                  <a:srgbClr val="FFFF00"/>
                </a:solidFill>
              </a:rPr>
              <a:t>Korintus</a:t>
            </a:r>
            <a:r>
              <a:rPr lang="en-US" sz="5333" b="1">
                <a:solidFill>
                  <a:srgbClr val="FF0000"/>
                </a:solidFill>
              </a:rPr>
              <a:t/>
            </a:r>
            <a:br>
              <a:rPr lang="en-US" sz="5333" b="1">
                <a:solidFill>
                  <a:srgbClr val="FF0000"/>
                </a:solidFill>
              </a:rPr>
            </a:br>
            <a:r>
              <a:rPr lang="en-US" sz="4267" b="1">
                <a:solidFill>
                  <a:schemeClr val="bg1"/>
                </a:solidFill>
              </a:rPr>
              <a:t>Salam dan </a:t>
            </a:r>
            <a:r>
              <a:rPr lang="en-US" sz="4267" b="1" err="1">
                <a:solidFill>
                  <a:schemeClr val="bg1"/>
                </a:solidFill>
              </a:rPr>
              <a:t>doa</a:t>
            </a:r>
            <a:r>
              <a:rPr lang="en-US" sz="4267" b="1">
                <a:solidFill>
                  <a:schemeClr val="bg1"/>
                </a:solidFill>
              </a:rPr>
              <a:t> </a:t>
            </a:r>
            <a:r>
              <a:rPr lang="en-US" sz="4267" b="1" err="1">
                <a:solidFill>
                  <a:schemeClr val="bg1"/>
                </a:solidFill>
              </a:rPr>
              <a:t>ucapan</a:t>
            </a:r>
            <a:r>
              <a:rPr lang="en-US" sz="4267" b="1">
                <a:solidFill>
                  <a:schemeClr val="bg1"/>
                </a:solidFill>
              </a:rPr>
              <a:t> </a:t>
            </a:r>
            <a:r>
              <a:rPr lang="en-US" sz="4267" b="1" err="1">
                <a:solidFill>
                  <a:schemeClr val="bg1"/>
                </a:solidFill>
              </a:rPr>
              <a:t>syukur</a:t>
            </a:r>
            <a:r>
              <a:rPr lang="en-US" sz="4267" b="1">
                <a:solidFill>
                  <a:schemeClr val="bg1"/>
                </a:solidFill>
              </a:rPr>
              <a:t> (1:1-11)</a:t>
            </a:r>
            <a:br>
              <a:rPr lang="en-US" sz="4267" b="1">
                <a:solidFill>
                  <a:schemeClr val="bg1"/>
                </a:solidFill>
              </a:rPr>
            </a:br>
            <a:r>
              <a:rPr lang="en-US" sz="4267" b="1">
                <a:solidFill>
                  <a:schemeClr val="bg1"/>
                </a:solidFill>
              </a:rPr>
              <a:t>Paulus </a:t>
            </a:r>
            <a:r>
              <a:rPr lang="en-US" sz="4267" b="1" err="1">
                <a:solidFill>
                  <a:schemeClr val="bg1"/>
                </a:solidFill>
              </a:rPr>
              <a:t>ingin</a:t>
            </a:r>
            <a:r>
              <a:rPr lang="en-US" sz="4267" b="1">
                <a:solidFill>
                  <a:schemeClr val="bg1"/>
                </a:solidFill>
              </a:rPr>
              <a:t> </a:t>
            </a:r>
            <a:r>
              <a:rPr lang="en-US" sz="4267" b="1" err="1">
                <a:solidFill>
                  <a:schemeClr val="bg1"/>
                </a:solidFill>
              </a:rPr>
              <a:t>berdamai</a:t>
            </a:r>
            <a:r>
              <a:rPr lang="en-US" sz="4267" b="1">
                <a:solidFill>
                  <a:schemeClr val="bg1"/>
                </a:solidFill>
              </a:rPr>
              <a:t> dengan para </a:t>
            </a:r>
            <a:r>
              <a:rPr lang="en-US" sz="4267" b="1" err="1">
                <a:solidFill>
                  <a:schemeClr val="bg1"/>
                </a:solidFill>
              </a:rPr>
              <a:t>penantangnya</a:t>
            </a:r>
            <a:r>
              <a:rPr lang="en-US" sz="4267" b="1">
                <a:solidFill>
                  <a:schemeClr val="bg1"/>
                </a:solidFill>
              </a:rPr>
              <a:t> (1:12-6:13; 7:2-16). </a:t>
            </a:r>
            <a:br>
              <a:rPr lang="en-US" sz="4267" b="1">
                <a:solidFill>
                  <a:schemeClr val="bg1"/>
                </a:solidFill>
              </a:rPr>
            </a:br>
            <a:r>
              <a:rPr lang="en-US" sz="4267" b="1">
                <a:solidFill>
                  <a:schemeClr val="bg1"/>
                </a:solidFill>
              </a:rPr>
              <a:t>Sebuah </a:t>
            </a:r>
            <a:r>
              <a:rPr lang="en-US" sz="4267" b="1" smtClean="0">
                <a:solidFill>
                  <a:schemeClr val="bg1"/>
                </a:solidFill>
              </a:rPr>
              <a:t>balasan tentang </a:t>
            </a:r>
            <a:r>
              <a:rPr lang="en-US" sz="4267" b="1" err="1">
                <a:solidFill>
                  <a:schemeClr val="bg1"/>
                </a:solidFill>
              </a:rPr>
              <a:t>surat</a:t>
            </a:r>
            <a:r>
              <a:rPr lang="en-US" sz="4267" b="1">
                <a:solidFill>
                  <a:schemeClr val="bg1"/>
                </a:solidFill>
              </a:rPr>
              <a:t> lainnya (6:14- 7:1)</a:t>
            </a:r>
            <a:br>
              <a:rPr lang="en-US" sz="4267" b="1">
                <a:solidFill>
                  <a:schemeClr val="bg1"/>
                </a:solidFill>
              </a:rPr>
            </a:br>
            <a:r>
              <a:rPr lang="en-US" sz="4267" b="1" err="1">
                <a:solidFill>
                  <a:schemeClr val="bg1"/>
                </a:solidFill>
              </a:rPr>
              <a:t>Dorongan</a:t>
            </a:r>
            <a:r>
              <a:rPr lang="en-US" sz="4267" b="1">
                <a:solidFill>
                  <a:schemeClr val="bg1"/>
                </a:solidFill>
              </a:rPr>
              <a:t> </a:t>
            </a:r>
            <a:r>
              <a:rPr lang="en-US" sz="4267" b="1" err="1">
                <a:solidFill>
                  <a:schemeClr val="bg1"/>
                </a:solidFill>
              </a:rPr>
              <a:t>supaya</a:t>
            </a:r>
            <a:r>
              <a:rPr lang="en-US" sz="4267" b="1">
                <a:solidFill>
                  <a:schemeClr val="bg1"/>
                </a:solidFill>
              </a:rPr>
              <a:t> memberi dengan </a:t>
            </a:r>
            <a:r>
              <a:rPr lang="en-US" sz="4267" b="1" err="1">
                <a:solidFill>
                  <a:schemeClr val="bg1"/>
                </a:solidFill>
              </a:rPr>
              <a:t>sukacita</a:t>
            </a:r>
            <a:r>
              <a:rPr lang="en-US" sz="4267" b="1">
                <a:solidFill>
                  <a:schemeClr val="bg1"/>
                </a:solidFill>
              </a:rPr>
              <a:t> (8:1-9:15)</a:t>
            </a:r>
            <a:br>
              <a:rPr lang="en-US" sz="4267" b="1">
                <a:solidFill>
                  <a:schemeClr val="bg1"/>
                </a:solidFill>
              </a:rPr>
            </a:br>
            <a:r>
              <a:rPr lang="en-US" sz="4267" b="1" err="1">
                <a:solidFill>
                  <a:schemeClr val="bg1"/>
                </a:solidFill>
              </a:rPr>
              <a:t>Pembelaan</a:t>
            </a:r>
            <a:r>
              <a:rPr lang="en-US" sz="4267" b="1">
                <a:solidFill>
                  <a:schemeClr val="bg1"/>
                </a:solidFill>
              </a:rPr>
              <a:t> diri Paulus (10:1-12:21)</a:t>
            </a:r>
            <a:br>
              <a:rPr lang="en-US" sz="4267" b="1">
                <a:solidFill>
                  <a:schemeClr val="bg1"/>
                </a:solidFill>
              </a:rPr>
            </a:br>
            <a:r>
              <a:rPr lang="en-US" sz="4267" b="1" err="1">
                <a:solidFill>
                  <a:schemeClr val="bg1"/>
                </a:solidFill>
              </a:rPr>
              <a:t>Peringatan</a:t>
            </a:r>
            <a:r>
              <a:rPr lang="en-US" sz="4267" b="1">
                <a:solidFill>
                  <a:schemeClr val="bg1"/>
                </a:solidFill>
              </a:rPr>
              <a:t> dan </a:t>
            </a:r>
            <a:r>
              <a:rPr lang="en-US" sz="4267" b="1" err="1">
                <a:solidFill>
                  <a:schemeClr val="bg1"/>
                </a:solidFill>
              </a:rPr>
              <a:t>salam</a:t>
            </a:r>
            <a:r>
              <a:rPr lang="en-US" sz="4267" b="1">
                <a:solidFill>
                  <a:schemeClr val="bg1"/>
                </a:solidFill>
              </a:rPr>
              <a:t> (13:1-13).</a:t>
            </a:r>
          </a:p>
        </p:txBody>
      </p:sp>
    </p:spTree>
    <p:extLst>
      <p:ext uri="{BB962C8B-B14F-4D97-AF65-F5344CB8AC3E}">
        <p14:creationId xmlns:p14="http://schemas.microsoft.com/office/powerpoint/2010/main" val="395490086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rgbClr val="FF0000"/>
                </a:solidFill>
              </a:rPr>
              <a:t>Perjalanan pelayanan Misi yang Pertama</a:t>
            </a:r>
            <a:r>
              <a:rPr lang="en-US" sz="4800" b="1">
                <a:solidFill>
                  <a:srgbClr val="FF0000"/>
                </a:solidFill>
              </a:rPr>
              <a:t>:</a:t>
            </a:r>
            <a:r>
              <a:rPr lang="en-US" sz="4800" b="1">
                <a:solidFill>
                  <a:schemeClr val="bg1"/>
                </a:solidFill>
              </a:rPr>
              <a:t/>
            </a:r>
            <a:br>
              <a:rPr lang="en-US" sz="4800" b="1">
                <a:solidFill>
                  <a:schemeClr val="bg1"/>
                </a:solidFill>
              </a:rPr>
            </a:br>
            <a:r>
              <a:rPr lang="en-US" sz="3600" b="1">
                <a:solidFill>
                  <a:srgbClr val="002060"/>
                </a:solidFill>
              </a:rPr>
              <a:t>Dari Antiokhia</a:t>
            </a:r>
            <a:r>
              <a:rPr lang="en-US" sz="3600" b="1" smtClean="0">
                <a:solidFill>
                  <a:srgbClr val="002060"/>
                </a:solidFill>
              </a:rPr>
              <a:t>, Barnabas dan </a:t>
            </a:r>
            <a:r>
              <a:rPr lang="en-US" sz="3600" b="1">
                <a:solidFill>
                  <a:srgbClr val="002060"/>
                </a:solidFill>
              </a:rPr>
              <a:t>Paulus </a:t>
            </a:r>
            <a:r>
              <a:rPr lang="en-US" sz="3600" b="1" smtClean="0">
                <a:solidFill>
                  <a:srgbClr val="002060"/>
                </a:solidFill>
              </a:rPr>
              <a:t>Paulus berangkat </a:t>
            </a:r>
            <a:r>
              <a:rPr lang="en-US" sz="3600" b="1">
                <a:solidFill>
                  <a:srgbClr val="002060"/>
                </a:solidFill>
              </a:rPr>
              <a:t>ke </a:t>
            </a:r>
            <a:r>
              <a:rPr lang="en-US" sz="3600" b="1" smtClean="0">
                <a:solidFill>
                  <a:srgbClr val="002060"/>
                </a:solidFill>
              </a:rPr>
              <a:t>Daerah Aisa Kecil.  </a:t>
            </a:r>
            <a:r>
              <a:rPr lang="en-US" sz="3600" b="1">
                <a:solidFill>
                  <a:srgbClr val="002060"/>
                </a:solidFill>
              </a:rPr>
              <a:t/>
            </a:r>
            <a:br>
              <a:rPr lang="en-US" sz="3600" b="1">
                <a:solidFill>
                  <a:srgbClr val="002060"/>
                </a:solidFill>
              </a:rPr>
            </a:br>
            <a:r>
              <a:rPr lang="en-US" sz="3600" b="1">
                <a:solidFill>
                  <a:srgbClr val="002060"/>
                </a:solidFill>
              </a:rPr>
              <a:t>Mereka terus </a:t>
            </a:r>
            <a:r>
              <a:rPr lang="en-US" sz="3600" b="1" smtClean="0">
                <a:solidFill>
                  <a:srgbClr val="002060"/>
                </a:solidFill>
              </a:rPr>
              <a:t>melayani</a:t>
            </a:r>
            <a:br>
              <a:rPr lang="en-US" sz="3600" b="1" smtClean="0">
                <a:solidFill>
                  <a:srgbClr val="002060"/>
                </a:solidFill>
              </a:rPr>
            </a:br>
            <a:r>
              <a:rPr lang="en-US" sz="3600" b="1" smtClean="0">
                <a:solidFill>
                  <a:srgbClr val="002060"/>
                </a:solidFill>
              </a:rPr>
              <a:t>pulau Siprus dan </a:t>
            </a:r>
            <a:br>
              <a:rPr lang="en-US" sz="3600" b="1" smtClean="0">
                <a:solidFill>
                  <a:srgbClr val="002060"/>
                </a:solidFill>
              </a:rPr>
            </a:br>
            <a:r>
              <a:rPr lang="en-US" sz="3600" b="1" smtClean="0">
                <a:solidFill>
                  <a:srgbClr val="002060"/>
                </a:solidFill>
              </a:rPr>
              <a:t>beredar ke Perga di Pamfilia</a:t>
            </a:r>
            <a:br>
              <a:rPr lang="en-US" sz="3600" b="1" smtClean="0">
                <a:solidFill>
                  <a:srgbClr val="002060"/>
                </a:solidFill>
              </a:rPr>
            </a:br>
            <a:r>
              <a:rPr lang="en-US" sz="3600" b="1" smtClean="0">
                <a:solidFill>
                  <a:srgbClr val="002060"/>
                </a:solidFill>
              </a:rPr>
              <a:t>dan ke Antiokhia </a:t>
            </a:r>
            <a:r>
              <a:rPr lang="en-US" sz="3600" b="1">
                <a:solidFill>
                  <a:srgbClr val="002060"/>
                </a:solidFill>
              </a:rPr>
              <a:t>(yang di </a:t>
            </a:r>
            <a:r>
              <a:rPr lang="en-US" sz="3600" b="1" smtClean="0">
                <a:solidFill>
                  <a:srgbClr val="002060"/>
                </a:solidFill>
              </a:rPr>
              <a:t/>
            </a:r>
            <a:br>
              <a:rPr lang="en-US" sz="3600" b="1" smtClean="0">
                <a:solidFill>
                  <a:srgbClr val="002060"/>
                </a:solidFill>
              </a:rPr>
            </a:br>
            <a:r>
              <a:rPr lang="en-US" sz="3600" b="1" smtClean="0">
                <a:solidFill>
                  <a:srgbClr val="002060"/>
                </a:solidFill>
              </a:rPr>
              <a:t>daerah </a:t>
            </a:r>
            <a:r>
              <a:rPr lang="en-US" sz="3600" b="1">
                <a:solidFill>
                  <a:srgbClr val="002060"/>
                </a:solidFill>
              </a:rPr>
              <a:t>Pisidia), </a:t>
            </a:r>
            <a:r>
              <a:rPr lang="en-US" sz="3600" b="1" smtClean="0">
                <a:solidFill>
                  <a:srgbClr val="002060"/>
                </a:solidFill>
              </a:rPr>
              <a:t>ke Ikonium, </a:t>
            </a:r>
            <a:br>
              <a:rPr lang="en-US" sz="3600" b="1" smtClean="0">
                <a:solidFill>
                  <a:srgbClr val="002060"/>
                </a:solidFill>
              </a:rPr>
            </a:br>
            <a:r>
              <a:rPr lang="en-US" sz="3600" b="1" smtClean="0">
                <a:solidFill>
                  <a:srgbClr val="002060"/>
                </a:solidFill>
              </a:rPr>
              <a:t>Listra dan Derbe kembali ke</a:t>
            </a:r>
            <a:br>
              <a:rPr lang="en-US" sz="3600" b="1" smtClean="0">
                <a:solidFill>
                  <a:srgbClr val="002060"/>
                </a:solidFill>
              </a:rPr>
            </a:br>
            <a:r>
              <a:rPr lang="en-US" sz="3600" b="1" smtClean="0">
                <a:solidFill>
                  <a:srgbClr val="002060"/>
                </a:solidFill>
              </a:rPr>
              <a:t>Antiokhia di Siria</a:t>
            </a:r>
            <a:r>
              <a:rPr lang="da-DK" sz="3600" b="1" smtClean="0">
                <a:solidFill>
                  <a:srgbClr val="002060"/>
                </a:solidFill>
              </a:rPr>
              <a:t>. </a:t>
            </a:r>
            <a:br>
              <a:rPr lang="da-DK" sz="3600" b="1" smtClean="0">
                <a:solidFill>
                  <a:srgbClr val="002060"/>
                </a:solidFill>
              </a:rPr>
            </a:br>
            <a:r>
              <a:rPr lang="da-DK" sz="3600" b="1" smtClean="0">
                <a:solidFill>
                  <a:srgbClr val="002060"/>
                </a:solidFill>
              </a:rPr>
              <a:t>(KPR 13-14)</a:t>
            </a:r>
            <a:endParaRPr lang="en-US" sz="3600" b="1">
              <a:solidFill>
                <a:srgbClr val="002060"/>
              </a:solidFill>
            </a:endParaRPr>
          </a:p>
        </p:txBody>
      </p:sp>
      <p:pic>
        <p:nvPicPr>
          <p:cNvPr id="3" name="그림 2"/>
          <p:cNvPicPr>
            <a:picLocks noChangeAspect="1"/>
          </p:cNvPicPr>
          <p:nvPr/>
        </p:nvPicPr>
        <p:blipFill rotWithShape="1">
          <a:blip r:embed="rId3"/>
          <a:srcRect l="-32" b="8859"/>
          <a:stretch/>
        </p:blipFill>
        <p:spPr>
          <a:xfrm>
            <a:off x="5702300" y="2015703"/>
            <a:ext cx="6250351" cy="4271073"/>
          </a:xfrm>
          <a:prstGeom prst="rect">
            <a:avLst/>
          </a:prstGeom>
        </p:spPr>
      </p:pic>
      <p:sp>
        <p:nvSpPr>
          <p:cNvPr id="4" name="타원 3"/>
          <p:cNvSpPr/>
          <p:nvPr/>
        </p:nvSpPr>
        <p:spPr>
          <a:xfrm>
            <a:off x="4502989" y="586597"/>
            <a:ext cx="5796951" cy="427870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8081047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Galatia:</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Rasul Paulus menulis surat Galatia kepada jemaah di kawasan Asia Kecil.</a:t>
            </a:r>
            <a:br>
              <a:rPr lang="en-US" sz="4800" b="1" smtClean="0">
                <a:solidFill>
                  <a:schemeClr val="bg1"/>
                </a:solidFill>
              </a:rPr>
            </a:br>
            <a:r>
              <a:rPr lang="en-US" sz="4800" b="1" smtClean="0">
                <a:solidFill>
                  <a:schemeClr val="bg1"/>
                </a:solidFill>
              </a:rPr>
              <a:t>Semasa perjalanan Pelayanan Misi yang Pertama, Paulus dan Barnabas pernah melayani di kawasan Galatia Selatan iaitu </a:t>
            </a:r>
            <a:r>
              <a:rPr lang="en-US" altLang="ko-KR" sz="4800" b="1" smtClean="0">
                <a:solidFill>
                  <a:schemeClr val="bg1"/>
                </a:solidFill>
              </a:rPr>
              <a:t>Antiokhia di Pisidia, Ikonium, Listra, dan Derbe (KPR 13-14).</a:t>
            </a:r>
            <a:endParaRPr lang="en-US" sz="4800" b="1">
              <a:solidFill>
                <a:schemeClr val="bg1"/>
              </a:solidFill>
            </a:endParaRPr>
          </a:p>
        </p:txBody>
      </p:sp>
    </p:spTree>
    <p:extLst>
      <p:ext uri="{BB962C8B-B14F-4D97-AF65-F5344CB8AC3E}">
        <p14:creationId xmlns:p14="http://schemas.microsoft.com/office/powerpoint/2010/main" val="425504727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chemeClr val="bg1"/>
                </a:solidFill>
              </a:rPr>
              <a:t>Sebab jemaah kawasan Asia Kecil kerilu dengan ajaran guru palsu orang Yahudi (Diaspora orang Yahudi).</a:t>
            </a:r>
            <a:br>
              <a:rPr lang="en-US" sz="4800" b="1" smtClean="0">
                <a:solidFill>
                  <a:schemeClr val="bg1"/>
                </a:solidFill>
              </a:rPr>
            </a:br>
            <a:r>
              <a:rPr lang="en-US" sz="4800" b="1" smtClean="0">
                <a:solidFill>
                  <a:schemeClr val="bg1"/>
                </a:solidFill>
              </a:rPr>
              <a:t>Paulus </a:t>
            </a:r>
            <a:r>
              <a:rPr lang="en-US" sz="4800" b="1" err="1">
                <a:solidFill>
                  <a:schemeClr val="bg1"/>
                </a:solidFill>
              </a:rPr>
              <a:t>memulakan</a:t>
            </a:r>
            <a:r>
              <a:rPr lang="en-US" sz="4800" b="1">
                <a:solidFill>
                  <a:schemeClr val="bg1"/>
                </a:solidFill>
              </a:rPr>
              <a:t> </a:t>
            </a:r>
            <a:r>
              <a:rPr lang="en-US" sz="4800" b="1" err="1">
                <a:solidFill>
                  <a:schemeClr val="bg1"/>
                </a:solidFill>
              </a:rPr>
              <a:t>surat</a:t>
            </a:r>
            <a:r>
              <a:rPr lang="en-US" sz="4800" b="1">
                <a:solidFill>
                  <a:schemeClr val="bg1"/>
                </a:solidFill>
              </a:rPr>
              <a:t> Galatia ini dengan menyatakan </a:t>
            </a:r>
            <a:r>
              <a:rPr lang="en-US" sz="4800" b="1" err="1">
                <a:solidFill>
                  <a:schemeClr val="bg1"/>
                </a:solidFill>
              </a:rPr>
              <a:t>kelayakannya</a:t>
            </a:r>
            <a:r>
              <a:rPr lang="en-US" sz="4800" b="1">
                <a:solidFill>
                  <a:schemeClr val="bg1"/>
                </a:solidFill>
              </a:rPr>
              <a:t> sebagai </a:t>
            </a:r>
            <a:r>
              <a:rPr lang="en-US" sz="4800" b="1" smtClean="0">
                <a:solidFill>
                  <a:schemeClr val="bg1"/>
                </a:solidFill>
              </a:rPr>
              <a:t>seorang rasul </a:t>
            </a:r>
            <a:r>
              <a:rPr lang="en-US" sz="4800" b="1">
                <a:solidFill>
                  <a:schemeClr val="bg1"/>
                </a:solidFill>
              </a:rPr>
              <a:t>dengan </a:t>
            </a:r>
            <a:r>
              <a:rPr lang="en-US" sz="4800" b="1" smtClean="0">
                <a:solidFill>
                  <a:schemeClr val="bg1"/>
                </a:solidFill>
              </a:rPr>
              <a:t>tanda-tanda (</a:t>
            </a:r>
            <a:r>
              <a:rPr lang="el-GR" sz="4800" b="1" smtClean="0">
                <a:solidFill>
                  <a:schemeClr val="bg1"/>
                </a:solidFill>
              </a:rPr>
              <a:t>στίγματα</a:t>
            </a:r>
            <a:r>
              <a:rPr lang="en-US" sz="4800" b="1" smtClean="0">
                <a:solidFill>
                  <a:schemeClr val="bg1"/>
                </a:solidFill>
              </a:rPr>
              <a:t>; bekas luka) milik Tuhan Yesus (6:17).</a:t>
            </a:r>
            <a:r>
              <a:rPr lang="en-US" sz="4800" b="1">
                <a:solidFill>
                  <a:schemeClr val="bg1"/>
                </a:solidFill>
              </a:rPr>
              <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79076235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Paulus menekankan bahawa Berkat datang dari Tuhan melaui iman, bukan bukan melalui hukum taurat Tuhan.</a:t>
            </a:r>
            <a:br>
              <a:rPr lang="en-US" sz="4800" b="1">
                <a:solidFill>
                  <a:schemeClr val="bg1"/>
                </a:solidFill>
              </a:rPr>
            </a:br>
            <a:r>
              <a:rPr lang="en-US" sz="4800" b="1">
                <a:solidFill>
                  <a:schemeClr val="bg1"/>
                </a:solidFill>
              </a:rPr>
              <a:t>Hukum Tuhan </a:t>
            </a:r>
            <a:r>
              <a:rPr lang="en-US" sz="4800" b="1" err="1">
                <a:solidFill>
                  <a:schemeClr val="bg1"/>
                </a:solidFill>
              </a:rPr>
              <a:t>menghakimi</a:t>
            </a:r>
            <a:r>
              <a:rPr lang="en-US" sz="4800" b="1">
                <a:solidFill>
                  <a:schemeClr val="bg1"/>
                </a:solidFill>
              </a:rPr>
              <a:t> manusia sebagai </a:t>
            </a:r>
            <a:r>
              <a:rPr lang="en-US" sz="4800" b="1" err="1">
                <a:solidFill>
                  <a:schemeClr val="bg1"/>
                </a:solidFill>
              </a:rPr>
              <a:t>pendosa</a:t>
            </a:r>
            <a:r>
              <a:rPr lang="en-US" sz="4800" b="1">
                <a:solidFill>
                  <a:schemeClr val="bg1"/>
                </a:solidFill>
              </a:rPr>
              <a:t> dan </a:t>
            </a:r>
            <a:r>
              <a:rPr lang="en-US" sz="4800" b="1" err="1">
                <a:solidFill>
                  <a:schemeClr val="bg1"/>
                </a:solidFill>
              </a:rPr>
              <a:t>memenjarakannya</a:t>
            </a:r>
            <a:r>
              <a:rPr lang="en-US" sz="4800" b="1">
                <a:solidFill>
                  <a:schemeClr val="bg1"/>
                </a:solidFill>
              </a:rPr>
              <a:t>.</a:t>
            </a:r>
          </a:p>
        </p:txBody>
      </p:sp>
    </p:spTree>
    <p:extLst>
      <p:ext uri="{BB962C8B-B14F-4D97-AF65-F5344CB8AC3E}">
        <p14:creationId xmlns:p14="http://schemas.microsoft.com/office/powerpoint/2010/main" val="90895931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Sebab</a:t>
            </a:r>
            <a:r>
              <a:rPr lang="en-US" sz="4800" b="1">
                <a:solidFill>
                  <a:schemeClr val="bg1"/>
                </a:solidFill>
              </a:rPr>
              <a:t> Paulus </a:t>
            </a:r>
            <a:r>
              <a:rPr lang="en-US" sz="4800" b="1" err="1">
                <a:solidFill>
                  <a:schemeClr val="bg1"/>
                </a:solidFill>
              </a:rPr>
              <a:t>mendengar</a:t>
            </a:r>
            <a:r>
              <a:rPr lang="en-US" sz="4800" b="1">
                <a:solidFill>
                  <a:schemeClr val="bg1"/>
                </a:solidFill>
              </a:rPr>
              <a:t> </a:t>
            </a:r>
            <a:r>
              <a:rPr lang="en-US" sz="4800" b="1" err="1">
                <a:solidFill>
                  <a:schemeClr val="bg1"/>
                </a:solidFill>
              </a:rPr>
              <a:t>berita</a:t>
            </a:r>
            <a:r>
              <a:rPr lang="en-US" sz="4800" b="1">
                <a:solidFill>
                  <a:schemeClr val="bg1"/>
                </a:solidFill>
              </a:rPr>
              <a:t> bahawa beberapa </a:t>
            </a:r>
            <a:r>
              <a:rPr lang="en-US" sz="4800" b="1" smtClean="0">
                <a:solidFill>
                  <a:schemeClr val="bg1"/>
                </a:solidFill>
              </a:rPr>
              <a:t>jemaah </a:t>
            </a:r>
            <a:r>
              <a:rPr lang="en-US" sz="4800" b="1">
                <a:solidFill>
                  <a:schemeClr val="bg1"/>
                </a:solidFill>
              </a:rPr>
              <a:t>di Galatia </a:t>
            </a:r>
            <a:r>
              <a:rPr lang="en-US" sz="4800" b="1" err="1">
                <a:solidFill>
                  <a:schemeClr val="bg1"/>
                </a:solidFill>
              </a:rPr>
              <a:t>tiba-tiba</a:t>
            </a:r>
            <a:r>
              <a:rPr lang="en-US" sz="4800" b="1">
                <a:solidFill>
                  <a:schemeClr val="bg1"/>
                </a:solidFill>
              </a:rPr>
              <a:t> </a:t>
            </a:r>
            <a:r>
              <a:rPr lang="en-US" sz="4800" b="1" err="1">
                <a:solidFill>
                  <a:schemeClr val="bg1"/>
                </a:solidFill>
              </a:rPr>
              <a:t>beralih</a:t>
            </a:r>
            <a:r>
              <a:rPr lang="en-US" sz="4800" b="1">
                <a:solidFill>
                  <a:schemeClr val="bg1"/>
                </a:solidFill>
              </a:rPr>
              <a:t> kepada </a:t>
            </a:r>
            <a:r>
              <a:rPr lang="en-US" sz="4800" b="1" err="1">
                <a:solidFill>
                  <a:schemeClr val="bg1"/>
                </a:solidFill>
              </a:rPr>
              <a:t>ajaran</a:t>
            </a:r>
            <a:r>
              <a:rPr lang="en-US" sz="4800" b="1">
                <a:solidFill>
                  <a:schemeClr val="bg1"/>
                </a:solidFill>
              </a:rPr>
              <a:t> </a:t>
            </a:r>
            <a:r>
              <a:rPr lang="en-US" sz="4800" b="1" err="1">
                <a:solidFill>
                  <a:schemeClr val="bg1"/>
                </a:solidFill>
              </a:rPr>
              <a:t>palsu</a:t>
            </a:r>
            <a:r>
              <a:rPr lang="en-US" sz="4800" b="1">
                <a:solidFill>
                  <a:schemeClr val="bg1"/>
                </a:solidFill>
              </a:rPr>
              <a:t> oleh orang Kristian orang </a:t>
            </a:r>
            <a:r>
              <a:rPr lang="en-US" sz="4800" b="1" err="1">
                <a:solidFill>
                  <a:schemeClr val="bg1"/>
                </a:solidFill>
              </a:rPr>
              <a:t>Yudaisme</a:t>
            </a:r>
            <a:r>
              <a:rPr lang="en-US" sz="4800" b="1">
                <a:solidFill>
                  <a:schemeClr val="bg1"/>
                </a:solidFill>
              </a:rPr>
              <a:t> yang </a:t>
            </a:r>
            <a:r>
              <a:rPr lang="en-US" sz="4800" b="1" err="1">
                <a:solidFill>
                  <a:schemeClr val="bg1"/>
                </a:solidFill>
              </a:rPr>
              <a:t>usaha</a:t>
            </a:r>
            <a:r>
              <a:rPr lang="en-US" sz="4800" b="1">
                <a:solidFill>
                  <a:schemeClr val="bg1"/>
                </a:solidFill>
              </a:rPr>
              <a:t> menekankan orang-orang Kristian dalam orang bukan </a:t>
            </a:r>
            <a:r>
              <a:rPr lang="en-US" sz="4800" b="1" err="1">
                <a:solidFill>
                  <a:schemeClr val="bg1"/>
                </a:solidFill>
              </a:rPr>
              <a:t>Yahudi</a:t>
            </a:r>
            <a:r>
              <a:rPr lang="en-US" sz="4800" b="1">
                <a:solidFill>
                  <a:schemeClr val="bg1"/>
                </a:solidFill>
              </a:rPr>
              <a:t> harus </a:t>
            </a:r>
            <a:r>
              <a:rPr lang="en-US" sz="4800" b="1" err="1">
                <a:solidFill>
                  <a:schemeClr val="bg1"/>
                </a:solidFill>
              </a:rPr>
              <a:t>menerima</a:t>
            </a:r>
            <a:r>
              <a:rPr lang="en-US" sz="4800" b="1">
                <a:solidFill>
                  <a:schemeClr val="bg1"/>
                </a:solidFill>
              </a:rPr>
              <a:t> </a:t>
            </a:r>
            <a:r>
              <a:rPr lang="en-US" sz="4800" b="1" err="1">
                <a:solidFill>
                  <a:schemeClr val="bg1"/>
                </a:solidFill>
              </a:rPr>
              <a:t>Hukum</a:t>
            </a:r>
            <a:r>
              <a:rPr lang="en-US" sz="4800" b="1">
                <a:solidFill>
                  <a:schemeClr val="bg1"/>
                </a:solidFill>
              </a:rPr>
              <a:t> Musa (1:7, 4, 17, 21, 5:2-12, 6:12-13).</a:t>
            </a:r>
          </a:p>
        </p:txBody>
      </p:sp>
    </p:spTree>
    <p:extLst>
      <p:ext uri="{BB962C8B-B14F-4D97-AF65-F5344CB8AC3E}">
        <p14:creationId xmlns:p14="http://schemas.microsoft.com/office/powerpoint/2010/main" val="66547472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rgbClr val="FFC000"/>
                </a:solidFill>
              </a:rPr>
              <a:t>Golongan Kristian </a:t>
            </a:r>
            <a:r>
              <a:rPr lang="en-US" sz="4800" b="1" smtClean="0">
                <a:solidFill>
                  <a:srgbClr val="FFC000"/>
                </a:solidFill>
              </a:rPr>
              <a:t>Yudaiseme / </a:t>
            </a:r>
            <a:r>
              <a:rPr lang="en-US" sz="4800" b="1" smtClean="0">
                <a:solidFill>
                  <a:srgbClr val="00B0F0"/>
                </a:solidFill>
              </a:rPr>
              <a:t>Prasangka</a:t>
            </a:r>
            <a:r>
              <a:rPr lang="en-US" sz="4800" b="1">
                <a:solidFill>
                  <a:srgbClr val="00B0F0"/>
                </a:solidFill>
              </a:rPr>
              <a:t/>
            </a:r>
            <a:br>
              <a:rPr lang="en-US" sz="4800" b="1">
                <a:solidFill>
                  <a:srgbClr val="00B0F0"/>
                </a:solidFill>
              </a:rPr>
            </a:br>
            <a:r>
              <a:rPr lang="en-US" sz="4800" b="1">
                <a:solidFill>
                  <a:srgbClr val="00B0F0"/>
                </a:solidFill>
              </a:rPr>
              <a:t>Nasionalisme </a:t>
            </a:r>
            <a:r>
              <a:rPr lang="en-US" sz="4800" b="1" smtClean="0">
                <a:solidFill>
                  <a:srgbClr val="00B0F0"/>
                </a:solidFill>
              </a:rPr>
              <a:t>Etnisme Supremasisme</a:t>
            </a:r>
            <a:r>
              <a:rPr lang="en-US" sz="3600" b="1" smtClean="0">
                <a:solidFill>
                  <a:srgbClr val="00B0F0"/>
                </a:solidFill>
              </a:rPr>
              <a:t/>
            </a:r>
            <a:br>
              <a:rPr lang="en-US" sz="3600" b="1" smtClean="0">
                <a:solidFill>
                  <a:srgbClr val="00B0F0"/>
                </a:solidFill>
              </a:rPr>
            </a:br>
            <a:r>
              <a:rPr lang="en-US" sz="4800" b="1" smtClean="0">
                <a:solidFill>
                  <a:schemeClr val="bg1"/>
                </a:solidFill>
              </a:rPr>
              <a:t>Barangsiapa yang mahu menjadi orang Kristian harus mentaati Taurat dan menjadi orang Yahudi.</a:t>
            </a:r>
            <a:br>
              <a:rPr lang="en-US" sz="4800" b="1" smtClean="0">
                <a:solidFill>
                  <a:schemeClr val="bg1"/>
                </a:solidFill>
              </a:rPr>
            </a:br>
            <a:r>
              <a:rPr lang="en-US" sz="4000" b="1">
                <a:solidFill>
                  <a:schemeClr val="bg1"/>
                </a:solidFill>
              </a:rPr>
              <a:t/>
            </a:r>
            <a:br>
              <a:rPr lang="en-US" sz="4000" b="1">
                <a:solidFill>
                  <a:schemeClr val="bg1"/>
                </a:solidFill>
              </a:rPr>
            </a:br>
            <a:r>
              <a:rPr lang="en-US" sz="4000" b="1" smtClean="0">
                <a:solidFill>
                  <a:schemeClr val="bg1"/>
                </a:solidFill>
              </a:rPr>
              <a:t/>
            </a:r>
            <a:br>
              <a:rPr lang="en-US" sz="4000" b="1" smtClean="0">
                <a:solidFill>
                  <a:schemeClr val="bg1"/>
                </a:solidFill>
              </a:rPr>
            </a:br>
            <a:r>
              <a:rPr lang="en-US" sz="4000" b="1" smtClean="0">
                <a:solidFill>
                  <a:schemeClr val="bg1"/>
                </a:solidFill>
              </a:rPr>
              <a:t/>
            </a:r>
            <a:br>
              <a:rPr lang="en-US" sz="4000" b="1" smtClean="0">
                <a:solidFill>
                  <a:schemeClr val="bg1"/>
                </a:solidFill>
              </a:rPr>
            </a:br>
            <a:r>
              <a:rPr lang="en-US" sz="4800" b="1" smtClean="0">
                <a:solidFill>
                  <a:srgbClr val="FF0000"/>
                </a:solidFill>
              </a:rPr>
              <a:t>Suatu Injil lain yang sebenarnya bukan Injil.</a:t>
            </a:r>
            <a:endParaRPr lang="en-US" sz="5333" b="1">
              <a:solidFill>
                <a:schemeClr val="bg1"/>
              </a:solidFill>
            </a:endParaRPr>
          </a:p>
        </p:txBody>
      </p:sp>
      <p:sp>
        <p:nvSpPr>
          <p:cNvPr id="3" name="타원 2"/>
          <p:cNvSpPr/>
          <p:nvPr/>
        </p:nvSpPr>
        <p:spPr>
          <a:xfrm>
            <a:off x="239350" y="4124530"/>
            <a:ext cx="4332650" cy="15953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smtClean="0">
                <a:ln>
                  <a:noFill/>
                </a:ln>
                <a:solidFill>
                  <a:srgbClr val="FF0000"/>
                </a:solidFill>
                <a:effectLst/>
                <a:uLnTx/>
                <a:uFillTx/>
                <a:latin typeface="Calibri"/>
                <a:ea typeface="+mn-ea"/>
                <a:cs typeface="+mn-cs"/>
              </a:rPr>
              <a:t>Kekrsitianan</a:t>
            </a:r>
            <a:endParaRPr kumimoji="0" lang="en-US" sz="4000" b="1" i="0" u="none" strike="noStrike" kern="1200" cap="none" spc="0" normalizeH="0" baseline="0" noProof="0">
              <a:ln>
                <a:noFill/>
              </a:ln>
              <a:solidFill>
                <a:srgbClr val="FF0000"/>
              </a:solidFill>
              <a:effectLst/>
              <a:uLnTx/>
              <a:uFillTx/>
              <a:latin typeface="Calibri"/>
              <a:ea typeface="+mn-ea"/>
              <a:cs typeface="+mn-cs"/>
            </a:endParaRPr>
          </a:p>
        </p:txBody>
      </p:sp>
      <p:sp>
        <p:nvSpPr>
          <p:cNvPr id="4" name="등호 3"/>
          <p:cNvSpPr/>
          <p:nvPr/>
        </p:nvSpPr>
        <p:spPr>
          <a:xfrm>
            <a:off x="4572000" y="4464998"/>
            <a:ext cx="719847" cy="914400"/>
          </a:xfrm>
          <a:prstGeom prst="mathEqual">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직사각형 4"/>
          <p:cNvSpPr/>
          <p:nvPr/>
        </p:nvSpPr>
        <p:spPr>
          <a:xfrm>
            <a:off x="5461057" y="4124530"/>
            <a:ext cx="2062264" cy="1595336"/>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smtClean="0">
                <a:ln>
                  <a:noFill/>
                </a:ln>
                <a:solidFill>
                  <a:prstClr val="white"/>
                </a:solidFill>
                <a:effectLst/>
                <a:uLnTx/>
                <a:uFillTx/>
                <a:latin typeface="Calibri"/>
                <a:ea typeface="+mn-ea"/>
                <a:cs typeface="+mn-cs"/>
              </a:rPr>
              <a:t>Kristus</a:t>
            </a:r>
            <a:endParaRPr kumimoji="0" lang="en-US" sz="4800" b="1" i="0" u="none" strike="noStrike" kern="1200" cap="none" spc="0" normalizeH="0" baseline="0" noProof="0">
              <a:ln>
                <a:noFill/>
              </a:ln>
              <a:solidFill>
                <a:prstClr val="white"/>
              </a:solidFill>
              <a:effectLst/>
              <a:uLnTx/>
              <a:uFillTx/>
              <a:latin typeface="Calibri"/>
              <a:ea typeface="+mn-ea"/>
              <a:cs typeface="+mn-cs"/>
            </a:endParaRPr>
          </a:p>
        </p:txBody>
      </p:sp>
      <p:sp>
        <p:nvSpPr>
          <p:cNvPr id="6" name="덧셈 기호 5"/>
          <p:cNvSpPr/>
          <p:nvPr/>
        </p:nvSpPr>
        <p:spPr>
          <a:xfrm>
            <a:off x="7668213" y="4464998"/>
            <a:ext cx="982494" cy="914400"/>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모서리가 둥근 직사각형 6"/>
          <p:cNvSpPr/>
          <p:nvPr/>
        </p:nvSpPr>
        <p:spPr>
          <a:xfrm>
            <a:off x="8904650" y="4124530"/>
            <a:ext cx="3048001" cy="1595336"/>
          </a:xfrm>
          <a:prstGeom prst="round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smtClean="0">
                <a:ln>
                  <a:noFill/>
                </a:ln>
                <a:solidFill>
                  <a:prstClr val="white"/>
                </a:solidFill>
                <a:effectLst/>
                <a:uLnTx/>
                <a:uFillTx/>
                <a:latin typeface="Calibri"/>
                <a:ea typeface="+mn-ea"/>
                <a:cs typeface="+mn-cs"/>
              </a:rPr>
              <a:t>Moseiseme</a:t>
            </a:r>
            <a:endParaRPr kumimoji="0" lang="en-US" sz="4400" b="1"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9565276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Tetapi iman membebaskan manusia, memungkinkan mereka menikmati kebebasan dalam Kristus.</a:t>
            </a:r>
            <a:br>
              <a:rPr lang="fi-FI" sz="4800" b="1">
                <a:solidFill>
                  <a:schemeClr val="bg1"/>
                </a:solidFill>
              </a:rPr>
            </a:br>
            <a:r>
              <a:rPr lang="fi-FI" sz="4800" b="1">
                <a:solidFill>
                  <a:schemeClr val="bg1"/>
                </a:solidFill>
              </a:rPr>
              <a:t>Tetapi kebebasan bukanlah izin </a:t>
            </a:r>
            <a:r>
              <a:rPr lang="fi-FI" sz="4800" b="1" smtClean="0">
                <a:solidFill>
                  <a:schemeClr val="bg1"/>
                </a:solidFill>
              </a:rPr>
              <a:t>pemanjaan diri.</a:t>
            </a:r>
            <a:r>
              <a:rPr lang="fi-FI" sz="4800" b="1">
                <a:solidFill>
                  <a:schemeClr val="bg1"/>
                </a:solidFill>
              </a:rPr>
              <a:t/>
            </a:r>
            <a:br>
              <a:rPr lang="fi-FI" sz="4800" b="1">
                <a:solidFill>
                  <a:schemeClr val="bg1"/>
                </a:solidFill>
              </a:rPr>
            </a:br>
            <a:r>
              <a:rPr lang="fi-FI" sz="4800" b="1">
                <a:solidFill>
                  <a:schemeClr val="bg1"/>
                </a:solidFill>
              </a:rPr>
              <a:t>Kebebasan dalam Kristus bermaksud menghasilkan buah kebenaran melalui kehidupan yang dipimpin oleh Roh Kudus.</a:t>
            </a:r>
            <a:endParaRPr lang="en-US" sz="4800" b="1">
              <a:solidFill>
                <a:schemeClr val="bg1"/>
              </a:solidFill>
            </a:endParaRPr>
          </a:p>
        </p:txBody>
      </p:sp>
    </p:spTree>
    <p:extLst>
      <p:ext uri="{BB962C8B-B14F-4D97-AF65-F5344CB8AC3E}">
        <p14:creationId xmlns:p14="http://schemas.microsoft.com/office/powerpoint/2010/main" val="190675748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Surat di Galatia adalah pengisytiharan kemerdekaan orang Kristian.</a:t>
            </a:r>
            <a:br>
              <a:rPr lang="fi-FI" sz="4800" b="1">
                <a:solidFill>
                  <a:schemeClr val="bg1"/>
                </a:solidFill>
              </a:rPr>
            </a:br>
            <a:r>
              <a:rPr lang="fi-FI" sz="4800" b="1">
                <a:solidFill>
                  <a:schemeClr val="bg1"/>
                </a:solidFill>
              </a:rPr>
              <a:t>Kekuatan Roh Kudus memungkinkan orang Kristian menikmati kebebasan di bawah hukum kasih.</a:t>
            </a:r>
            <a:br>
              <a:rPr lang="fi-FI" sz="4800" b="1">
                <a:solidFill>
                  <a:schemeClr val="bg1"/>
                </a:solidFill>
              </a:rPr>
            </a:br>
            <a:r>
              <a:rPr lang="fi-FI" sz="4800" b="1">
                <a:solidFill>
                  <a:schemeClr val="bg1"/>
                </a:solidFill>
              </a:rPr>
              <a:t>Ayat-ayat utamanya adalah 2: 20-21 (hidup dalam iman kepada Anak Allah), 5: 1 (jangan mau lagi dikenakan kuk perhambaan).</a:t>
            </a:r>
            <a:endParaRPr lang="en-US" sz="4800" b="1">
              <a:solidFill>
                <a:schemeClr val="bg1"/>
              </a:solidFill>
            </a:endParaRPr>
          </a:p>
        </p:txBody>
      </p:sp>
    </p:spTree>
    <p:extLst>
      <p:ext uri="{BB962C8B-B14F-4D97-AF65-F5344CB8AC3E}">
        <p14:creationId xmlns:p14="http://schemas.microsoft.com/office/powerpoint/2010/main" val="97433650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Calibri (제목)"/>
              </a:rPr>
              <a:t>Fasal</a:t>
            </a:r>
            <a:r>
              <a:rPr lang="en-US" sz="4800" b="1">
                <a:solidFill>
                  <a:schemeClr val="bg1"/>
                </a:solidFill>
                <a:latin typeface="Calibri (제목)"/>
              </a:rPr>
              <a:t> </a:t>
            </a:r>
            <a:r>
              <a:rPr lang="en-US" sz="4800" b="1" err="1">
                <a:solidFill>
                  <a:schemeClr val="bg1"/>
                </a:solidFill>
                <a:latin typeface="Calibri (제목)"/>
              </a:rPr>
              <a:t>intinya</a:t>
            </a:r>
            <a:r>
              <a:rPr lang="en-US" sz="4800" b="1">
                <a:solidFill>
                  <a:schemeClr val="bg1"/>
                </a:solidFill>
                <a:latin typeface="Calibri (제목)"/>
              </a:rPr>
              <a:t> adalah </a:t>
            </a:r>
            <a:r>
              <a:rPr lang="en-US" sz="4800" b="1" err="1">
                <a:solidFill>
                  <a:schemeClr val="bg1"/>
                </a:solidFill>
                <a:latin typeface="Calibri (제목)"/>
              </a:rPr>
              <a:t>Fasal</a:t>
            </a:r>
            <a:r>
              <a:rPr lang="en-US" sz="4800" b="1">
                <a:solidFill>
                  <a:schemeClr val="bg1"/>
                </a:solidFill>
                <a:latin typeface="Calibri (제목)"/>
              </a:rPr>
              <a:t> 5 (</a:t>
            </a:r>
            <a:r>
              <a:rPr lang="en-US" sz="4800" b="1" err="1">
                <a:solidFill>
                  <a:schemeClr val="bg1"/>
                </a:solidFill>
                <a:latin typeface="Calibri (제목)"/>
              </a:rPr>
              <a:t>Kebebasan</a:t>
            </a:r>
            <a:r>
              <a:rPr lang="en-US" sz="4800" b="1">
                <a:solidFill>
                  <a:schemeClr val="bg1"/>
                </a:solidFill>
                <a:latin typeface="Calibri (제목)"/>
              </a:rPr>
              <a:t> dan Kasih).</a:t>
            </a:r>
            <a:br>
              <a:rPr lang="en-US" sz="4800" b="1">
                <a:solidFill>
                  <a:schemeClr val="bg1"/>
                </a:solidFill>
                <a:latin typeface="Calibri (제목)"/>
              </a:rPr>
            </a:br>
            <a:r>
              <a:rPr lang="en-US" sz="4800" b="1" err="1">
                <a:solidFill>
                  <a:schemeClr val="bg1"/>
                </a:solidFill>
                <a:latin typeface="Calibri (제목)"/>
              </a:rPr>
              <a:t>Jangan</a:t>
            </a:r>
            <a:r>
              <a:rPr lang="en-US" sz="4800" b="1">
                <a:solidFill>
                  <a:schemeClr val="bg1"/>
                </a:solidFill>
                <a:latin typeface="Calibri (제목)"/>
              </a:rPr>
              <a:t> </a:t>
            </a:r>
            <a:r>
              <a:rPr lang="en-US" sz="4800" b="1" err="1">
                <a:solidFill>
                  <a:schemeClr val="bg1"/>
                </a:solidFill>
                <a:latin typeface="Calibri (제목)"/>
              </a:rPr>
              <a:t>gunakan</a:t>
            </a:r>
            <a:r>
              <a:rPr lang="en-US" sz="4800" b="1">
                <a:solidFill>
                  <a:schemeClr val="bg1"/>
                </a:solidFill>
                <a:latin typeface="Calibri (제목)"/>
              </a:rPr>
              <a:t> </a:t>
            </a:r>
            <a:r>
              <a:rPr lang="en-US" sz="4800" b="1" err="1">
                <a:solidFill>
                  <a:schemeClr val="bg1"/>
                </a:solidFill>
                <a:latin typeface="Calibri (제목)"/>
              </a:rPr>
              <a:t>kebebasan</a:t>
            </a:r>
            <a:r>
              <a:rPr lang="en-US" sz="4800" b="1">
                <a:solidFill>
                  <a:schemeClr val="bg1"/>
                </a:solidFill>
                <a:latin typeface="Calibri (제목)"/>
              </a:rPr>
              <a:t> sebagai “peluang fizikal</a:t>
            </a:r>
            <a:r>
              <a:rPr lang="en-US" sz="4800" b="1" smtClean="0">
                <a:solidFill>
                  <a:schemeClr val="bg1"/>
                </a:solidFill>
                <a:latin typeface="Calibri (제목)"/>
              </a:rPr>
              <a:t>” (5:13)</a:t>
            </a:r>
            <a:r>
              <a:rPr lang="en-US" sz="4800" b="1">
                <a:solidFill>
                  <a:schemeClr val="bg1"/>
                </a:solidFill>
                <a:latin typeface="Calibri (제목)"/>
              </a:rPr>
              <a:t/>
            </a:r>
            <a:br>
              <a:rPr lang="en-US" sz="4800" b="1">
                <a:solidFill>
                  <a:schemeClr val="bg1"/>
                </a:solidFill>
                <a:latin typeface="Calibri (제목)"/>
              </a:rPr>
            </a:br>
            <a:r>
              <a:rPr lang="en-US" sz="4800" b="1" err="1">
                <a:solidFill>
                  <a:schemeClr val="bg1"/>
                </a:solidFill>
                <a:latin typeface="Calibri (제목)"/>
              </a:rPr>
              <a:t>layanilah</a:t>
            </a:r>
            <a:r>
              <a:rPr lang="en-US" sz="4800" b="1">
                <a:solidFill>
                  <a:schemeClr val="bg1"/>
                </a:solidFill>
                <a:latin typeface="Calibri (제목)"/>
              </a:rPr>
              <a:t> sesamamu manusia oleh kasih.</a:t>
            </a:r>
            <a:br>
              <a:rPr lang="en-US" sz="4800" b="1">
                <a:solidFill>
                  <a:schemeClr val="bg1"/>
                </a:solidFill>
                <a:latin typeface="Calibri (제목)"/>
              </a:rPr>
            </a:br>
            <a:r>
              <a:rPr lang="en-US" sz="4800" b="1" err="1">
                <a:solidFill>
                  <a:schemeClr val="bg1"/>
                </a:solidFill>
                <a:latin typeface="Calibri (제목)"/>
              </a:rPr>
              <a:t>Fasal</a:t>
            </a:r>
            <a:r>
              <a:rPr lang="en-US" sz="4800" b="1">
                <a:solidFill>
                  <a:schemeClr val="bg1"/>
                </a:solidFill>
                <a:latin typeface="Calibri (제목)"/>
              </a:rPr>
              <a:t> 5 ini </a:t>
            </a:r>
            <a:r>
              <a:rPr lang="en-US" sz="4800" b="1" err="1">
                <a:solidFill>
                  <a:schemeClr val="bg1"/>
                </a:solidFill>
                <a:latin typeface="Calibri (제목)"/>
              </a:rPr>
              <a:t>termaktub</a:t>
            </a:r>
            <a:r>
              <a:rPr lang="en-US" sz="4800" b="1">
                <a:solidFill>
                  <a:schemeClr val="bg1"/>
                </a:solidFill>
                <a:latin typeface="Calibri (제목)"/>
              </a:rPr>
              <a:t> ‘hidup </a:t>
            </a:r>
            <a:r>
              <a:rPr lang="en-US" sz="4800" b="1" err="1">
                <a:solidFill>
                  <a:schemeClr val="bg1"/>
                </a:solidFill>
                <a:latin typeface="Calibri (제목)"/>
              </a:rPr>
              <a:t>dipimpin</a:t>
            </a:r>
            <a:r>
              <a:rPr lang="en-US" sz="4800" b="1">
                <a:solidFill>
                  <a:schemeClr val="bg1"/>
                </a:solidFill>
                <a:latin typeface="Calibri (제목)"/>
              </a:rPr>
              <a:t> oleh Roh Allah’ dan ‘</a:t>
            </a:r>
            <a:r>
              <a:rPr lang="en-US" sz="4800" b="1" err="1">
                <a:solidFill>
                  <a:schemeClr val="bg1"/>
                </a:solidFill>
                <a:latin typeface="Calibri (제목)"/>
              </a:rPr>
              <a:t>buah</a:t>
            </a:r>
            <a:r>
              <a:rPr lang="en-US" sz="4800" b="1">
                <a:solidFill>
                  <a:schemeClr val="bg1"/>
                </a:solidFill>
                <a:latin typeface="Calibri (제목)"/>
              </a:rPr>
              <a:t> Roh Kudus’.</a:t>
            </a:r>
          </a:p>
        </p:txBody>
      </p:sp>
    </p:spTree>
    <p:extLst>
      <p:ext uri="{BB962C8B-B14F-4D97-AF65-F5344CB8AC3E}">
        <p14:creationId xmlns:p14="http://schemas.microsoft.com/office/powerpoint/2010/main" val="48019799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smtClean="0">
                <a:solidFill>
                  <a:schemeClr val="bg1"/>
                </a:solidFill>
                <a:latin typeface="Calibri (제목)"/>
              </a:rPr>
              <a:t>Galatia 5:22-23</a:t>
            </a:r>
            <a:br>
              <a:rPr lang="en-US" sz="4800" b="1" smtClean="0">
                <a:solidFill>
                  <a:schemeClr val="bg1"/>
                </a:solidFill>
                <a:latin typeface="Calibri (제목)"/>
              </a:rPr>
            </a:br>
            <a:r>
              <a:rPr lang="en-US" sz="4800" b="1" smtClean="0">
                <a:solidFill>
                  <a:schemeClr val="bg1"/>
                </a:solidFill>
                <a:latin typeface="Calibri (제목)"/>
              </a:rPr>
              <a:t>5:22 </a:t>
            </a:r>
            <a:r>
              <a:rPr lang="en-US" sz="4800" b="1">
                <a:solidFill>
                  <a:schemeClr val="bg1"/>
                </a:solidFill>
                <a:latin typeface="Calibri (제목)"/>
              </a:rPr>
              <a:t>Sebaliknya, inilah hasilnya jika orang dipimpin oleh Roh Allah: Mereka saling mengasihi, bersukacita, hidup rukun, sabar, berbudi, baik hati, setia, </a:t>
            </a:r>
            <a:br>
              <a:rPr lang="en-US" sz="4800" b="1">
                <a:solidFill>
                  <a:schemeClr val="bg1"/>
                </a:solidFill>
                <a:latin typeface="Calibri (제목)"/>
              </a:rPr>
            </a:br>
            <a:r>
              <a:rPr lang="en-US" sz="4800" b="1" smtClean="0">
                <a:solidFill>
                  <a:schemeClr val="bg1"/>
                </a:solidFill>
                <a:latin typeface="Calibri (제목)"/>
              </a:rPr>
              <a:t>5:23 </a:t>
            </a:r>
            <a:r>
              <a:rPr lang="en-US" sz="4800" b="1">
                <a:solidFill>
                  <a:schemeClr val="bg1"/>
                </a:solidFill>
                <a:latin typeface="Calibri (제목)"/>
              </a:rPr>
              <a:t>rendah hati, dan dapat mengawal diri. Tidak ada hukum yang melarang perkara-perkara seperti itu. </a:t>
            </a:r>
          </a:p>
        </p:txBody>
      </p:sp>
    </p:spTree>
    <p:extLst>
      <p:ext uri="{BB962C8B-B14F-4D97-AF65-F5344CB8AC3E}">
        <p14:creationId xmlns:p14="http://schemas.microsoft.com/office/powerpoint/2010/main" val="115818963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Galatia</a:t>
            </a:r>
            <a:r>
              <a:rPr lang="en-US" sz="5333" b="1">
                <a:solidFill>
                  <a:srgbClr val="FF0000"/>
                </a:solidFill>
              </a:rPr>
              <a:t/>
            </a:r>
            <a:br>
              <a:rPr lang="en-US" sz="5333" b="1">
                <a:solidFill>
                  <a:srgbClr val="FF0000"/>
                </a:solidFill>
              </a:rPr>
            </a:br>
            <a:r>
              <a:rPr lang="en-US" sz="4267" b="1">
                <a:solidFill>
                  <a:schemeClr val="bg1"/>
                </a:solidFill>
              </a:rPr>
              <a:t>Paulus </a:t>
            </a:r>
            <a:r>
              <a:rPr lang="en-US" sz="4267" b="1" err="1">
                <a:solidFill>
                  <a:schemeClr val="bg1"/>
                </a:solidFill>
              </a:rPr>
              <a:t>membela</a:t>
            </a:r>
            <a:r>
              <a:rPr lang="en-US" sz="4267" b="1">
                <a:solidFill>
                  <a:schemeClr val="bg1"/>
                </a:solidFill>
              </a:rPr>
              <a:t> </a:t>
            </a:r>
            <a:r>
              <a:rPr lang="en-US" sz="4267" b="1" err="1">
                <a:solidFill>
                  <a:schemeClr val="bg1"/>
                </a:solidFill>
              </a:rPr>
              <a:t>kerasulan</a:t>
            </a:r>
            <a:r>
              <a:rPr lang="en-US" sz="4267" b="1">
                <a:solidFill>
                  <a:schemeClr val="bg1"/>
                </a:solidFill>
              </a:rPr>
              <a:t> dan </a:t>
            </a:r>
            <a:r>
              <a:rPr lang="en-US" sz="4267" b="1" err="1">
                <a:solidFill>
                  <a:schemeClr val="bg1"/>
                </a:solidFill>
              </a:rPr>
              <a:t>beritanya</a:t>
            </a:r>
            <a:r>
              <a:rPr lang="en-US" sz="4267" b="1">
                <a:solidFill>
                  <a:schemeClr val="bg1"/>
                </a:solidFill>
              </a:rPr>
              <a:t> (1:1-2:21)</a:t>
            </a:r>
            <a:br>
              <a:rPr lang="en-US" sz="4267" b="1">
                <a:solidFill>
                  <a:schemeClr val="bg1"/>
                </a:solidFill>
              </a:rPr>
            </a:br>
            <a:r>
              <a:rPr lang="en-US" sz="4267" b="1" err="1">
                <a:solidFill>
                  <a:schemeClr val="bg1"/>
                </a:solidFill>
              </a:rPr>
              <a:t>Iman</a:t>
            </a:r>
            <a:r>
              <a:rPr lang="en-US" sz="4267" b="1">
                <a:solidFill>
                  <a:schemeClr val="bg1"/>
                </a:solidFill>
              </a:rPr>
              <a:t> </a:t>
            </a:r>
            <a:r>
              <a:rPr lang="en-US" sz="4267" b="1" err="1">
                <a:solidFill>
                  <a:schemeClr val="bg1"/>
                </a:solidFill>
              </a:rPr>
              <a:t>kristus</a:t>
            </a:r>
            <a:r>
              <a:rPr lang="en-US" sz="4267" b="1">
                <a:solidFill>
                  <a:schemeClr val="bg1"/>
                </a:solidFill>
              </a:rPr>
              <a:t>: </a:t>
            </a:r>
            <a:r>
              <a:rPr lang="en-US" sz="4267" b="1" err="1">
                <a:solidFill>
                  <a:schemeClr val="bg1"/>
                </a:solidFill>
              </a:rPr>
              <a:t>jalan</a:t>
            </a:r>
            <a:r>
              <a:rPr lang="en-US" sz="4267" b="1">
                <a:solidFill>
                  <a:schemeClr val="bg1"/>
                </a:solidFill>
              </a:rPr>
              <a:t> menjadi </a:t>
            </a:r>
            <a:r>
              <a:rPr lang="en-US" sz="4267" b="1" err="1">
                <a:solidFill>
                  <a:schemeClr val="bg1"/>
                </a:solidFill>
              </a:rPr>
              <a:t>anak-anak</a:t>
            </a:r>
            <a:r>
              <a:rPr lang="en-US" sz="4267" b="1">
                <a:solidFill>
                  <a:schemeClr val="bg1"/>
                </a:solidFill>
              </a:rPr>
              <a:t> Allah (3:1-4:31)</a:t>
            </a:r>
            <a:br>
              <a:rPr lang="en-US" sz="4267" b="1">
                <a:solidFill>
                  <a:schemeClr val="bg1"/>
                </a:solidFill>
              </a:rPr>
            </a:br>
            <a:r>
              <a:rPr lang="en-US" sz="4267" b="1">
                <a:solidFill>
                  <a:schemeClr val="bg1"/>
                </a:solidFill>
              </a:rPr>
              <a:t>Kristus memberi </a:t>
            </a:r>
            <a:r>
              <a:rPr lang="en-US" sz="4267" b="1" err="1">
                <a:solidFill>
                  <a:schemeClr val="bg1"/>
                </a:solidFill>
              </a:rPr>
              <a:t>kemerdekaan</a:t>
            </a:r>
            <a:r>
              <a:rPr lang="en-US" sz="4267" b="1">
                <a:solidFill>
                  <a:schemeClr val="bg1"/>
                </a:solidFill>
              </a:rPr>
              <a:t>, dan Roh Kudus </a:t>
            </a:r>
            <a:r>
              <a:rPr lang="en-US" sz="4267" b="1" err="1">
                <a:solidFill>
                  <a:schemeClr val="bg1"/>
                </a:solidFill>
              </a:rPr>
              <a:t>memimpin</a:t>
            </a:r>
            <a:r>
              <a:rPr lang="en-US" sz="4267" b="1">
                <a:solidFill>
                  <a:schemeClr val="bg1"/>
                </a:solidFill>
              </a:rPr>
              <a:t> (5:1-6:10)</a:t>
            </a:r>
            <a:br>
              <a:rPr lang="en-US" sz="4267" b="1">
                <a:solidFill>
                  <a:schemeClr val="bg1"/>
                </a:solidFill>
              </a:rPr>
            </a:br>
            <a:r>
              <a:rPr lang="en-US" sz="4267" b="1" err="1">
                <a:solidFill>
                  <a:schemeClr val="bg1"/>
                </a:solidFill>
              </a:rPr>
              <a:t>Peringatan</a:t>
            </a:r>
            <a:r>
              <a:rPr lang="en-US" sz="4267" b="1">
                <a:solidFill>
                  <a:schemeClr val="bg1"/>
                </a:solidFill>
              </a:rPr>
              <a:t> </a:t>
            </a:r>
            <a:r>
              <a:rPr lang="en-US" sz="4267" b="1" err="1">
                <a:solidFill>
                  <a:schemeClr val="bg1"/>
                </a:solidFill>
              </a:rPr>
              <a:t>terakhir</a:t>
            </a:r>
            <a:r>
              <a:rPr lang="en-US" sz="4267" b="1">
                <a:solidFill>
                  <a:schemeClr val="bg1"/>
                </a:solidFill>
              </a:rPr>
              <a:t> (6:11-18)</a:t>
            </a:r>
          </a:p>
        </p:txBody>
      </p:sp>
    </p:spTree>
    <p:extLst>
      <p:ext uri="{BB962C8B-B14F-4D97-AF65-F5344CB8AC3E}">
        <p14:creationId xmlns:p14="http://schemas.microsoft.com/office/powerpoint/2010/main" val="177431191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rotWithShape="1">
          <a:blip r:embed="rId3"/>
          <a:srcRect b="680"/>
          <a:stretch/>
        </p:blipFill>
        <p:spPr>
          <a:xfrm>
            <a:off x="0" y="0"/>
            <a:ext cx="12192000" cy="6881568"/>
          </a:xfrm>
          <a:prstGeom prst="rect">
            <a:avLst/>
          </a:prstGeom>
        </p:spPr>
      </p:pic>
      <p:sp>
        <p:nvSpPr>
          <p:cNvPr id="2" name="타원 1"/>
          <p:cNvSpPr/>
          <p:nvPr/>
        </p:nvSpPr>
        <p:spPr>
          <a:xfrm>
            <a:off x="7227087" y="4085472"/>
            <a:ext cx="1253765" cy="3487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825348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4432300" y="3035300"/>
            <a:ext cx="16256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062679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sz="5333" b="1">
                <a:solidFill>
                  <a:srgbClr val="00B0F0"/>
                </a:solidFill>
              </a:rPr>
              <a:t>Surat </a:t>
            </a:r>
            <a:r>
              <a:rPr lang="en-US" sz="5333" b="1" err="1">
                <a:solidFill>
                  <a:srgbClr val="00B0F0"/>
                </a:solidFill>
              </a:rPr>
              <a:t>Efesus</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000" b="1" smtClean="0">
                <a:solidFill>
                  <a:schemeClr val="bg1"/>
                </a:solidFill>
              </a:rPr>
              <a:t>Pada </a:t>
            </a:r>
            <a:r>
              <a:rPr lang="en-US" sz="4000" b="1" err="1">
                <a:solidFill>
                  <a:schemeClr val="bg1"/>
                </a:solidFill>
              </a:rPr>
              <a:t>tahun</a:t>
            </a:r>
            <a:r>
              <a:rPr lang="en-US" sz="4000" b="1">
                <a:solidFill>
                  <a:schemeClr val="bg1"/>
                </a:solidFill>
              </a:rPr>
              <a:t> 60-62 M., Paulus </a:t>
            </a:r>
            <a:r>
              <a:rPr lang="en-US" sz="4000" b="1" err="1">
                <a:solidFill>
                  <a:schemeClr val="bg1"/>
                </a:solidFill>
              </a:rPr>
              <a:t>menulis</a:t>
            </a:r>
            <a:r>
              <a:rPr lang="en-US" sz="4000" b="1">
                <a:solidFill>
                  <a:schemeClr val="bg1"/>
                </a:solidFill>
              </a:rPr>
              <a:t> </a:t>
            </a:r>
            <a:r>
              <a:rPr lang="en-US" sz="4000" b="1" err="1">
                <a:solidFill>
                  <a:schemeClr val="bg1"/>
                </a:solidFill>
              </a:rPr>
              <a:t>surat-surat</a:t>
            </a:r>
            <a:r>
              <a:rPr lang="en-US" sz="4000" b="1">
                <a:solidFill>
                  <a:schemeClr val="bg1"/>
                </a:solidFill>
              </a:rPr>
              <a:t> (</a:t>
            </a:r>
            <a:r>
              <a:rPr lang="en-US" sz="4000" b="1" err="1">
                <a:solidFill>
                  <a:schemeClr val="bg1"/>
                </a:solidFill>
              </a:rPr>
              <a:t>Efesus</a:t>
            </a:r>
            <a:r>
              <a:rPr lang="en-US" sz="4000" b="1">
                <a:solidFill>
                  <a:schemeClr val="bg1"/>
                </a:solidFill>
              </a:rPr>
              <a:t>, </a:t>
            </a:r>
            <a:r>
              <a:rPr lang="en-US" sz="4000" b="1" err="1">
                <a:solidFill>
                  <a:schemeClr val="bg1"/>
                </a:solidFill>
              </a:rPr>
              <a:t>Filipi</a:t>
            </a:r>
            <a:r>
              <a:rPr lang="en-US" sz="4000" b="1">
                <a:solidFill>
                  <a:schemeClr val="bg1"/>
                </a:solidFill>
              </a:rPr>
              <a:t>, </a:t>
            </a:r>
            <a:r>
              <a:rPr lang="en-US" sz="4000" b="1" err="1">
                <a:solidFill>
                  <a:schemeClr val="bg1"/>
                </a:solidFill>
              </a:rPr>
              <a:t>Kolose</a:t>
            </a:r>
            <a:r>
              <a:rPr lang="en-US" sz="4000" b="1">
                <a:solidFill>
                  <a:schemeClr val="bg1"/>
                </a:solidFill>
              </a:rPr>
              <a:t>, dan </a:t>
            </a:r>
            <a:r>
              <a:rPr lang="en-US" sz="4000" b="1" err="1">
                <a:solidFill>
                  <a:schemeClr val="bg1"/>
                </a:solidFill>
              </a:rPr>
              <a:t>Filemon</a:t>
            </a:r>
            <a:r>
              <a:rPr lang="en-US" sz="4000" b="1">
                <a:solidFill>
                  <a:schemeClr val="bg1"/>
                </a:solidFill>
              </a:rPr>
              <a:t>) semasa dia </a:t>
            </a:r>
            <a:r>
              <a:rPr lang="en-US" sz="4000" b="1" err="1">
                <a:solidFill>
                  <a:schemeClr val="bg1"/>
                </a:solidFill>
              </a:rPr>
              <a:t>dipenjarakan</a:t>
            </a:r>
            <a:r>
              <a:rPr lang="en-US" sz="4000" b="1">
                <a:solidFill>
                  <a:schemeClr val="bg1"/>
                </a:solidFill>
              </a:rPr>
              <a:t> di Roma yang </a:t>
            </a:r>
            <a:r>
              <a:rPr lang="en-US" sz="4000" b="1" err="1">
                <a:solidFill>
                  <a:schemeClr val="bg1"/>
                </a:solidFill>
              </a:rPr>
              <a:t>pertama</a:t>
            </a:r>
            <a:r>
              <a:rPr lang="en-US" sz="4000" b="1">
                <a:solidFill>
                  <a:schemeClr val="bg1"/>
                </a:solidFill>
              </a:rPr>
              <a:t> selama dua </a:t>
            </a:r>
            <a:r>
              <a:rPr lang="en-US" sz="4000" b="1" err="1">
                <a:solidFill>
                  <a:schemeClr val="bg1"/>
                </a:solidFill>
              </a:rPr>
              <a:t>tahun</a:t>
            </a:r>
            <a:r>
              <a:rPr lang="en-US" sz="4000" b="1" smtClean="0">
                <a:solidFill>
                  <a:schemeClr val="bg1"/>
                </a:solidFill>
              </a:rPr>
              <a:t>.</a:t>
            </a:r>
            <a:br>
              <a:rPr lang="en-US" sz="4000" b="1" smtClean="0">
                <a:solidFill>
                  <a:schemeClr val="bg1"/>
                </a:solidFill>
              </a:rPr>
            </a:br>
            <a:r>
              <a:rPr lang="en-US" sz="4000" b="1">
                <a:solidFill>
                  <a:schemeClr val="bg1"/>
                </a:solidFill>
              </a:rPr>
              <a:t>Surat Efesus dihantar </a:t>
            </a:r>
            <a:r>
              <a:rPr lang="en-US" sz="4000" b="1" smtClean="0">
                <a:solidFill>
                  <a:schemeClr val="bg1"/>
                </a:solidFill>
              </a:rPr>
              <a:t>oleh pembawa iaitu Tikhikus yang menghantar surat Kolose (Efesus 6:21-22; Kolose 4:7-9) dengan Onesimus (Filemon).</a:t>
            </a:r>
            <a:endParaRPr lang="en-US" b="1">
              <a:solidFill>
                <a:schemeClr val="bg1"/>
              </a:solidFill>
            </a:endParaRPr>
          </a:p>
        </p:txBody>
      </p:sp>
    </p:spTree>
    <p:extLst>
      <p:ext uri="{BB962C8B-B14F-4D97-AF65-F5344CB8AC3E}">
        <p14:creationId xmlns:p14="http://schemas.microsoft.com/office/powerpoint/2010/main" val="203877358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000" b="1" smtClean="0">
                <a:solidFill>
                  <a:schemeClr val="bg1"/>
                </a:solidFill>
              </a:rPr>
              <a:t>Kota Efesus adalah pusat kawasan Asia Kecil.</a:t>
            </a:r>
            <a:r>
              <a:rPr lang="en-US" sz="3600" b="1" smtClean="0">
                <a:solidFill>
                  <a:schemeClr val="bg1"/>
                </a:solidFill>
              </a:rPr>
              <a:t/>
            </a:r>
            <a:br>
              <a:rPr lang="en-US" sz="3600" b="1" smtClean="0">
                <a:solidFill>
                  <a:schemeClr val="bg1"/>
                </a:solidFill>
              </a:rPr>
            </a:br>
            <a:r>
              <a:rPr lang="en-US" sz="3600" b="1">
                <a:solidFill>
                  <a:schemeClr val="bg1"/>
                </a:solidFill>
              </a:rPr>
              <a:t/>
            </a:r>
            <a:br>
              <a:rPr lang="en-US" sz="3600" b="1">
                <a:solidFill>
                  <a:schemeClr val="bg1"/>
                </a:solidFill>
              </a:rPr>
            </a:br>
            <a:r>
              <a:rPr lang="en-US" sz="3600" b="1" smtClean="0">
                <a:solidFill>
                  <a:schemeClr val="bg1"/>
                </a:solidFill>
              </a:rPr>
              <a:t/>
            </a:r>
            <a:br>
              <a:rPr lang="en-US" sz="3600" b="1" smtClean="0">
                <a:solidFill>
                  <a:schemeClr val="bg1"/>
                </a:solidFill>
              </a:rPr>
            </a:br>
            <a:r>
              <a:rPr lang="en-US" sz="3600" b="1">
                <a:solidFill>
                  <a:schemeClr val="bg1"/>
                </a:solidFill>
              </a:rPr>
              <a:t/>
            </a:r>
            <a:br>
              <a:rPr lang="en-US" sz="3600" b="1">
                <a:solidFill>
                  <a:schemeClr val="bg1"/>
                </a:solidFill>
              </a:rPr>
            </a:br>
            <a:r>
              <a:rPr lang="en-US" sz="3600" b="1" smtClean="0">
                <a:solidFill>
                  <a:schemeClr val="bg1"/>
                </a:solidFill>
              </a:rPr>
              <a:t/>
            </a:r>
            <a:br>
              <a:rPr lang="en-US" sz="3600" b="1" smtClean="0">
                <a:solidFill>
                  <a:schemeClr val="bg1"/>
                </a:solidFill>
              </a:rPr>
            </a:br>
            <a:r>
              <a:rPr lang="en-US" sz="3600" b="1">
                <a:solidFill>
                  <a:schemeClr val="bg1"/>
                </a:solidFill>
              </a:rPr>
              <a:t/>
            </a:r>
            <a:br>
              <a:rPr lang="en-US" sz="3600" b="1">
                <a:solidFill>
                  <a:schemeClr val="bg1"/>
                </a:solidFill>
              </a:rPr>
            </a:br>
            <a:r>
              <a:rPr lang="en-US" sz="4000" b="1" smtClean="0">
                <a:solidFill>
                  <a:schemeClr val="bg1"/>
                </a:solidFill>
              </a:rPr>
              <a:t>Kota </a:t>
            </a:r>
            <a:r>
              <a:rPr lang="en-US" sz="4000" b="1">
                <a:solidFill>
                  <a:schemeClr val="bg1"/>
                </a:solidFill>
              </a:rPr>
              <a:t>Efesus adalah Kota </a:t>
            </a:r>
            <a:r>
              <a:rPr lang="en-US" sz="4000" b="1" smtClean="0">
                <a:solidFill>
                  <a:schemeClr val="bg1"/>
                </a:solidFill>
              </a:rPr>
              <a:t>Labuhan, sebagai pusat perdagangan yang kaya </a:t>
            </a:r>
            <a:r>
              <a:rPr lang="en-US" sz="4000" b="1">
                <a:solidFill>
                  <a:schemeClr val="bg1"/>
                </a:solidFill>
              </a:rPr>
              <a:t>dan </a:t>
            </a:r>
            <a:r>
              <a:rPr lang="en-US" sz="4000" b="1" smtClean="0">
                <a:solidFill>
                  <a:schemeClr val="bg1"/>
                </a:solidFill>
              </a:rPr>
              <a:t>kota yang berkembang</a:t>
            </a:r>
            <a:r>
              <a:rPr lang="en-US" sz="4000" b="1">
                <a:solidFill>
                  <a:schemeClr val="bg1"/>
                </a:solidFill>
              </a:rPr>
              <a:t>, </a:t>
            </a:r>
            <a:r>
              <a:rPr lang="en-US" sz="4000" b="1" smtClean="0">
                <a:solidFill>
                  <a:schemeClr val="bg1"/>
                </a:solidFill>
              </a:rPr>
              <a:t>dan </a:t>
            </a:r>
            <a:r>
              <a:rPr lang="en-US" sz="4000" b="1">
                <a:solidFill>
                  <a:schemeClr val="bg1"/>
                </a:solidFill>
              </a:rPr>
              <a:t>bernilai budaya tinggi / </a:t>
            </a:r>
            <a:r>
              <a:rPr lang="fi-FI" sz="4000" b="1">
                <a:solidFill>
                  <a:schemeClr val="bg1"/>
                </a:solidFill>
              </a:rPr>
              <a:t>salah satu tamadun yang terawal d dunia</a:t>
            </a:r>
            <a:r>
              <a:rPr lang="en-US" sz="4000" b="1">
                <a:solidFill>
                  <a:schemeClr val="bg1"/>
                </a:solidFill>
              </a:rPr>
              <a:t>. Kota ini ada kuil dewi Artemis yang </a:t>
            </a:r>
            <a:r>
              <a:rPr lang="en-US" sz="4000" b="1" smtClean="0">
                <a:solidFill>
                  <a:schemeClr val="bg1"/>
                </a:solidFill>
              </a:rPr>
              <a:t>mahabesar </a:t>
            </a:r>
            <a:r>
              <a:rPr lang="en-US" sz="4000" b="1">
                <a:solidFill>
                  <a:schemeClr val="bg1"/>
                </a:solidFill>
              </a:rPr>
              <a:t>(yang dibangun sekitar 550 </a:t>
            </a:r>
            <a:r>
              <a:rPr lang="en-US" sz="4000" b="1" smtClean="0">
                <a:solidFill>
                  <a:schemeClr val="bg1"/>
                </a:solidFill>
              </a:rPr>
              <a:t>SM).</a:t>
            </a:r>
            <a:endParaRPr lang="en-US" sz="4000" b="1">
              <a:solidFill>
                <a:schemeClr val="bg1"/>
              </a:solidFill>
            </a:endParaRPr>
          </a:p>
        </p:txBody>
      </p:sp>
      <p:pic>
        <p:nvPicPr>
          <p:cNvPr id="3" name="그림 2"/>
          <p:cNvPicPr>
            <a:picLocks noChangeAspect="1"/>
          </p:cNvPicPr>
          <p:nvPr/>
        </p:nvPicPr>
        <p:blipFill rotWithShape="1">
          <a:blip r:embed="rId3"/>
          <a:srcRect l="14681" t="-1" r="12462" b="643"/>
          <a:stretch/>
        </p:blipFill>
        <p:spPr>
          <a:xfrm>
            <a:off x="4037622" y="966200"/>
            <a:ext cx="3470083" cy="2661886"/>
          </a:xfrm>
          <a:prstGeom prst="rect">
            <a:avLst/>
          </a:prstGeom>
        </p:spPr>
      </p:pic>
      <p:sp>
        <p:nvSpPr>
          <p:cNvPr id="4" name="타원 3"/>
          <p:cNvSpPr/>
          <p:nvPr/>
        </p:nvSpPr>
        <p:spPr>
          <a:xfrm>
            <a:off x="5103630" y="2224324"/>
            <a:ext cx="757504" cy="22049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5" name="그림 4"/>
          <p:cNvPicPr>
            <a:picLocks noChangeAspect="1"/>
          </p:cNvPicPr>
          <p:nvPr/>
        </p:nvPicPr>
        <p:blipFill>
          <a:blip r:embed="rId4"/>
          <a:stretch>
            <a:fillRect/>
          </a:stretch>
        </p:blipFill>
        <p:spPr>
          <a:xfrm>
            <a:off x="239350" y="966200"/>
            <a:ext cx="3427875" cy="2657419"/>
          </a:xfrm>
          <a:prstGeom prst="rect">
            <a:avLst/>
          </a:prstGeom>
        </p:spPr>
      </p:pic>
      <p:pic>
        <p:nvPicPr>
          <p:cNvPr id="6" name="그림 5"/>
          <p:cNvPicPr>
            <a:picLocks noChangeAspect="1"/>
          </p:cNvPicPr>
          <p:nvPr/>
        </p:nvPicPr>
        <p:blipFill>
          <a:blip r:embed="rId5"/>
          <a:stretch>
            <a:fillRect/>
          </a:stretch>
        </p:blipFill>
        <p:spPr>
          <a:xfrm>
            <a:off x="7873131" y="966200"/>
            <a:ext cx="3994818" cy="2663212"/>
          </a:xfrm>
          <a:prstGeom prst="rect">
            <a:avLst/>
          </a:prstGeom>
        </p:spPr>
      </p:pic>
    </p:spTree>
    <p:extLst>
      <p:ext uri="{BB962C8B-B14F-4D97-AF65-F5344CB8AC3E}">
        <p14:creationId xmlns:p14="http://schemas.microsoft.com/office/powerpoint/2010/main" val="196432254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altLang="ko-KR" b="1" smtClean="0">
                <a:solidFill>
                  <a:schemeClr val="bg1"/>
                </a:solidFill>
              </a:rPr>
              <a:t>Rasul Paulus menggunakan kota Efesus sebagai tempat pusat pelayanan secara sterageti selama berapa tahun (KPR 19).</a:t>
            </a:r>
            <a:br>
              <a:rPr lang="en-US" altLang="ko-KR" b="1" smtClean="0">
                <a:solidFill>
                  <a:schemeClr val="bg1"/>
                </a:solidFill>
              </a:rPr>
            </a:br>
            <a:r>
              <a:rPr lang="en-US" altLang="ko-KR" b="1" smtClean="0">
                <a:solidFill>
                  <a:schemeClr val="bg1"/>
                </a:solidFill>
              </a:rPr>
              <a:t>Gereja di Efesus adalah gereja pusat dari gereja-gereja di sekeliling di kota Efesus di kawasan Asia Kecil.</a:t>
            </a:r>
            <a:br>
              <a:rPr lang="en-US" altLang="ko-KR" b="1" smtClean="0">
                <a:solidFill>
                  <a:schemeClr val="bg1"/>
                </a:solidFill>
              </a:rPr>
            </a:br>
            <a:r>
              <a:rPr lang="en-US" b="1">
                <a:solidFill>
                  <a:schemeClr val="bg1"/>
                </a:solidFill>
              </a:rPr>
              <a:t>Tema Efesus adalah tanggungjawab orang percaya untuk hidup sesuai dengan panggilan Tuhan dalam Yesus Kristus.</a:t>
            </a:r>
            <a:endParaRPr lang="en-US" b="1">
              <a:solidFill>
                <a:srgbClr val="FFFF00"/>
              </a:solidFill>
              <a:latin typeface="Calibri (제목)"/>
            </a:endParaRPr>
          </a:p>
        </p:txBody>
      </p:sp>
    </p:spTree>
    <p:extLst>
      <p:ext uri="{BB962C8B-B14F-4D97-AF65-F5344CB8AC3E}">
        <p14:creationId xmlns:p14="http://schemas.microsoft.com/office/powerpoint/2010/main" val="70003089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a:solidFill>
                  <a:schemeClr val="bg1"/>
                </a:solidFill>
              </a:rPr>
              <a:t>Rasul Paulus menggunakan perkataan “Kasih” dengan bentuk Kata nama dan dengan bentuk Kata Kerja 107 kali, dia menggunakan Perkataan kasih itu 19 kali di surat Efesus.</a:t>
            </a:r>
            <a:br>
              <a:rPr lang="en-US" b="1">
                <a:solidFill>
                  <a:schemeClr val="bg1"/>
                </a:solidFill>
              </a:rPr>
            </a:br>
            <a:r>
              <a:rPr lang="en-US" b="1">
                <a:solidFill>
                  <a:schemeClr val="bg1"/>
                </a:solidFill>
              </a:rPr>
              <a:t>Surat ini </a:t>
            </a:r>
            <a:r>
              <a:rPr lang="en-US" b="1" smtClean="0">
                <a:solidFill>
                  <a:schemeClr val="bg1"/>
                </a:solidFill>
              </a:rPr>
              <a:t>dimulai </a:t>
            </a:r>
            <a:r>
              <a:rPr lang="en-US" b="1">
                <a:solidFill>
                  <a:schemeClr val="bg1"/>
                </a:solidFill>
              </a:rPr>
              <a:t>dengan “kasih”(1:4) dan </a:t>
            </a:r>
            <a:r>
              <a:rPr lang="en-US" b="1" smtClean="0">
                <a:solidFill>
                  <a:schemeClr val="bg1"/>
                </a:solidFill>
              </a:rPr>
              <a:t>diakhiri </a:t>
            </a:r>
            <a:r>
              <a:rPr lang="en-US" b="1">
                <a:solidFill>
                  <a:schemeClr val="bg1"/>
                </a:solidFill>
              </a:rPr>
              <a:t>dengan “kasih” (6:23).</a:t>
            </a:r>
            <a:endParaRPr lang="en-US" b="1">
              <a:solidFill>
                <a:srgbClr val="FFFF00"/>
              </a:solidFill>
              <a:latin typeface="Calibri (제목)"/>
            </a:endParaRPr>
          </a:p>
        </p:txBody>
      </p:sp>
    </p:spTree>
    <p:extLst>
      <p:ext uri="{BB962C8B-B14F-4D97-AF65-F5344CB8AC3E}">
        <p14:creationId xmlns:p14="http://schemas.microsoft.com/office/powerpoint/2010/main" val="260333049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smtClean="0">
                <a:solidFill>
                  <a:srgbClr val="FF0000"/>
                </a:solidFill>
                <a:latin typeface="+mn-lt"/>
              </a:rPr>
              <a:t>Efesus 2:14 </a:t>
            </a:r>
            <a:r>
              <a:rPr lang="en-US" b="1" smtClean="0">
                <a:solidFill>
                  <a:schemeClr val="bg1"/>
                </a:solidFill>
                <a:latin typeface="+mn-lt"/>
              </a:rPr>
              <a:t/>
            </a:r>
            <a:br>
              <a:rPr lang="en-US" b="1" smtClean="0">
                <a:solidFill>
                  <a:schemeClr val="bg1"/>
                </a:solidFill>
                <a:latin typeface="+mn-lt"/>
              </a:rPr>
            </a:br>
            <a:r>
              <a:rPr lang="en-US" b="1" smtClean="0">
                <a:solidFill>
                  <a:schemeClr val="bg1"/>
                </a:solidFill>
                <a:latin typeface="+mn-lt"/>
              </a:rPr>
              <a:t>Hal </a:t>
            </a:r>
            <a:r>
              <a:rPr lang="en-US" b="1">
                <a:solidFill>
                  <a:schemeClr val="bg1"/>
                </a:solidFill>
                <a:latin typeface="+mn-lt"/>
              </a:rPr>
              <a:t>itu demikian kerana Kristus sendiri telah membawa </a:t>
            </a:r>
            <a:r>
              <a:rPr lang="en-US" b="1">
                <a:solidFill>
                  <a:srgbClr val="FFFF00"/>
                </a:solidFill>
                <a:latin typeface="+mn-lt"/>
              </a:rPr>
              <a:t>kedamaian untuk kita dengan menjadikan orang Yahudi dan orang bukan Yahudi satu umat. </a:t>
            </a:r>
            <a:r>
              <a:rPr lang="en-US" b="1">
                <a:solidFill>
                  <a:schemeClr val="bg1"/>
                </a:solidFill>
                <a:latin typeface="+mn-lt"/>
              </a:rPr>
              <a:t>Dengan kematian-Nya di kayu salib Kristus telah </a:t>
            </a:r>
            <a:r>
              <a:rPr lang="en-US" b="1">
                <a:solidFill>
                  <a:srgbClr val="FFFF00"/>
                </a:solidFill>
                <a:latin typeface="+mn-lt"/>
              </a:rPr>
              <a:t>merobohkan tembok permusuhan yang memisahkan mereka. </a:t>
            </a:r>
          </a:p>
        </p:txBody>
      </p:sp>
    </p:spTree>
    <p:extLst>
      <p:ext uri="{BB962C8B-B14F-4D97-AF65-F5344CB8AC3E}">
        <p14:creationId xmlns:p14="http://schemas.microsoft.com/office/powerpoint/2010/main" val="35271927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336715" y="-281238"/>
            <a:ext cx="14017557" cy="7879691"/>
          </a:xfrm>
          <a:prstGeom prst="rect">
            <a:avLst/>
          </a:prstGeom>
        </p:spPr>
      </p:pic>
      <p:sp>
        <p:nvSpPr>
          <p:cNvPr id="2" name="제목 1"/>
          <p:cNvSpPr>
            <a:spLocks noGrp="1"/>
          </p:cNvSpPr>
          <p:nvPr>
            <p:ph type="ctrTitle"/>
          </p:nvPr>
        </p:nvSpPr>
        <p:spPr>
          <a:xfrm>
            <a:off x="505804" y="124737"/>
            <a:ext cx="11329259" cy="1152128"/>
          </a:xfrm>
          <a:solidFill>
            <a:srgbClr val="FFFF00">
              <a:alpha val="50196"/>
            </a:srgbClr>
          </a:solidFill>
        </p:spPr>
        <p:txBody>
          <a:bodyPr>
            <a:noAutofit/>
          </a:bodyPr>
          <a:lstStyle/>
          <a:p>
            <a:pPr algn="ctr"/>
            <a:r>
              <a:rPr lang="en-US" altLang="ko-KR" sz="5333" b="1">
                <a:solidFill>
                  <a:srgbClr val="FF0000"/>
                </a:solidFill>
                <a:latin typeface="Headline R" panose="02030504000101010101" pitchFamily="18" charset="-127"/>
                <a:ea typeface="Headline R" panose="02030504000101010101" pitchFamily="18" charset="-127"/>
              </a:rPr>
              <a:t>KELAS ONLINE SAM KL</a:t>
            </a:r>
            <a:endParaRPr lang="ko-KR" altLang="en-US" sz="5333" b="1">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561920" y="1316766"/>
            <a:ext cx="9217024" cy="1056119"/>
          </a:xfrm>
          <a:prstGeom prst="rect">
            <a:avLst/>
          </a:prstGeom>
          <a:solidFill>
            <a:srgbClr val="7030A0">
              <a:alpha val="50196"/>
            </a:srgbClr>
          </a:solidFill>
        </p:spPr>
        <p:txBody>
          <a:bodyPr vert="horz" lIns="121920" tIns="60960" rIns="121920" bIns="6096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OKTOBER, 2020</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Setiap</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Isnin</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Selasa</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dan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Khamis</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 8pm</a:t>
            </a:r>
            <a:endParaRPr kumimoji="0" lang="ko-KR" altLang="en-US"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endParaRPr>
          </a:p>
        </p:txBody>
      </p:sp>
      <p:sp>
        <p:nvSpPr>
          <p:cNvPr id="6" name="부제목 2"/>
          <p:cNvSpPr txBox="1">
            <a:spLocks/>
          </p:cNvSpPr>
          <p:nvPr/>
        </p:nvSpPr>
        <p:spPr>
          <a:xfrm>
            <a:off x="505804" y="4005064"/>
            <a:ext cx="11329259" cy="2784309"/>
          </a:xfrm>
          <a:prstGeom prst="rect">
            <a:avLst/>
          </a:prstGeom>
          <a:solidFill>
            <a:srgbClr val="00B0F0">
              <a:alpha val="50196"/>
            </a:srgbClr>
          </a:solidFill>
        </p:spPr>
        <p:txBody>
          <a:bodyPr vert="horz" lIns="121920" tIns="60960" rIns="121920" bIns="6096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rPr>
              <a:t>MATA KULIAH</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Pengantar</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II</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(Teologi Alkitabiah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7030A0"/>
                </a:solidFill>
                <a:effectLst/>
                <a:uLnTx/>
                <a:uFillTx/>
                <a:latin typeface="Calibri"/>
                <a:ea typeface="맑은 고딕" panose="020B0503020000020004" pitchFamily="34" charset="-127"/>
                <a:cs typeface="+mn-cs"/>
              </a:rPr>
              <a:t>Penyarah</a:t>
            </a:r>
            <a:r>
              <a:rPr kumimoji="0" lang="en-US" altLang="ko-KR" sz="4800" b="1" i="0" u="none" strike="noStrike" kern="1200" cap="none" spc="0" normalizeH="0" baseline="0" noProof="0">
                <a:ln>
                  <a:noFill/>
                </a:ln>
                <a:solidFill>
                  <a:srgbClr val="7030A0"/>
                </a:solidFill>
                <a:effectLst/>
                <a:uLnTx/>
                <a:uFillTx/>
                <a:latin typeface="Calibri"/>
                <a:ea typeface="맑은 고딕" panose="020B0503020000020004" pitchFamily="34" charset="-127"/>
                <a:cs typeface="+mn-cs"/>
              </a:rPr>
              <a:t> : Rev. William Yang</a:t>
            </a:r>
          </a:p>
        </p:txBody>
      </p:sp>
    </p:spTree>
    <p:extLst>
      <p:ext uri="{BB962C8B-B14F-4D97-AF65-F5344CB8AC3E}">
        <p14:creationId xmlns:p14="http://schemas.microsoft.com/office/powerpoint/2010/main" val="19493486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4416" y="0"/>
            <a:ext cx="4559829"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18:11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 KPR 19:10 di </a:t>
            </a:r>
            <a:r>
              <a:rPr kumimoji="0" lang="en-US" sz="3733" b="1" i="0" u="none" strike="noStrike" kern="1200" cap="none" spc="0" normalizeH="0" baseline="0" noProof="0" err="1">
                <a:ln>
                  <a:noFill/>
                </a:ln>
                <a:solidFill>
                  <a:prstClr val="black"/>
                </a:solidFill>
                <a:effectLst/>
                <a:uLnTx/>
                <a:uFillTx/>
                <a:latin typeface="Calibri"/>
                <a:ea typeface="+mn-ea"/>
                <a:cs typeface="+mn-cs"/>
              </a:rPr>
              <a:t>Efesus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20:3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smtClean="0">
                <a:ln>
                  <a:noFill/>
                </a:ln>
                <a:solidFill>
                  <a:prstClr val="black"/>
                </a:solidFill>
                <a:effectLst/>
                <a:uLnTx/>
                <a:uFillTx/>
                <a:latin typeface="Calibri"/>
                <a:ea typeface="+mn-ea"/>
                <a:cs typeface="+mn-cs"/>
              </a:rPr>
              <a:t>KPR </a:t>
            </a:r>
            <a:r>
              <a:rPr kumimoji="0" lang="en-US" sz="3733" b="1" i="0" u="none" strike="noStrike" kern="1200" cap="none" spc="0" normalizeH="0" baseline="0" noProof="0">
                <a:ln>
                  <a:noFill/>
                </a:ln>
                <a:solidFill>
                  <a:prstClr val="black"/>
                </a:solidFill>
                <a:effectLst/>
                <a:uLnTx/>
                <a:uFillTx/>
                <a:latin typeface="Calibri"/>
                <a:ea typeface="+mn-ea"/>
                <a:cs typeface="+mn-cs"/>
              </a:rPr>
              <a:t>24:27 di </a:t>
            </a:r>
            <a:r>
              <a:rPr kumimoji="0" lang="en-US" sz="3733" b="1" i="0" u="none" strike="noStrike" kern="1200" cap="none" spc="0" normalizeH="0" baseline="0" noProof="0" err="1">
                <a:ln>
                  <a:noFill/>
                </a:ln>
                <a:solidFill>
                  <a:prstClr val="black"/>
                </a:solidFill>
                <a:effectLst/>
                <a:uLnTx/>
                <a:uFillTx/>
                <a:latin typeface="Calibri"/>
                <a:ea typeface="+mn-ea"/>
                <a:cs typeface="+mn-cs"/>
              </a:rPr>
              <a:t>Kaisarea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a:t>
            </a:r>
            <a:r>
              <a:rPr kumimoji="0" lang="en-US" sz="3733" b="1" i="0" u="none" strike="noStrike" kern="1200" cap="none" spc="0" normalizeH="0" baseline="0" noProof="0" smtClean="0">
                <a:ln>
                  <a:noFill/>
                </a:ln>
                <a:solidFill>
                  <a:prstClr val="black"/>
                </a:solidFill>
                <a:effectLst/>
                <a:uLnTx/>
                <a:uFillTx/>
                <a:latin typeface="Calibri"/>
                <a:ea typeface="+mn-ea"/>
                <a:cs typeface="+mn-cs"/>
              </a:rPr>
              <a:t>28:16-31 di Roma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Roma</a:t>
            </a:r>
          </a:p>
        </p:txBody>
      </p:sp>
      <p:sp>
        <p:nvSpPr>
          <p:cNvPr id="8" name="직사각형 7"/>
          <p:cNvSpPr/>
          <p:nvPr/>
        </p:nvSpPr>
        <p:spPr>
          <a:xfrm>
            <a:off x="5039883" y="0"/>
            <a:ext cx="259228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Galatia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Roma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Efesus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Filipi</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Kolose</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r>
              <a:rPr kumimoji="0" lang="en-US" sz="2667" b="1" i="0" u="none" strike="noStrike" kern="1200" cap="none" spc="0" normalizeH="0" baseline="0" noProof="0" err="1">
                <a:ln>
                  <a:noFill/>
                </a:ln>
                <a:solidFill>
                  <a:prstClr val="white"/>
                </a:solidFill>
                <a:effectLst/>
                <a:uLnTx/>
                <a:uFillTx/>
                <a:latin typeface="Calibri"/>
                <a:ea typeface="+mn-ea"/>
                <a:cs typeface="+mn-cs"/>
              </a:rPr>
              <a:t>Filemon</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Titus</a:t>
            </a:r>
          </a:p>
        </p:txBody>
      </p:sp>
      <p:sp>
        <p:nvSpPr>
          <p:cNvPr id="9" name="직사각형 8"/>
          <p:cNvSpPr/>
          <p:nvPr/>
        </p:nvSpPr>
        <p:spPr>
          <a:xfrm>
            <a:off x="8016213" y="0"/>
            <a:ext cx="4175787"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Ketiga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Pertama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p:txBody>
      </p:sp>
      <p:cxnSp>
        <p:nvCxnSpPr>
          <p:cNvPr id="10" name="직선 연결선 9"/>
          <p:cNvCxnSpPr/>
          <p:nvPr/>
        </p:nvCxnSpPr>
        <p:spPr>
          <a:xfrm>
            <a:off x="0" y="1604797"/>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44416" y="2756925"/>
            <a:ext cx="7676587"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4416" y="3516540"/>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44416" y="5445224"/>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50587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325100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4106776" y="3031962"/>
            <a:ext cx="2197769" cy="9946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621545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1"/>
            <a:ext cx="12192002" cy="6858001"/>
          </a:xfrm>
          <a:prstGeom prst="rect">
            <a:avLst/>
          </a:prstGeom>
        </p:spPr>
      </p:pic>
    </p:spTree>
    <p:extLst>
      <p:ext uri="{BB962C8B-B14F-4D97-AF65-F5344CB8AC3E}">
        <p14:creationId xmlns:p14="http://schemas.microsoft.com/office/powerpoint/2010/main" val="266094790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7056408" y="1828799"/>
            <a:ext cx="2967487" cy="305375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4721694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smtClean="0">
                <a:solidFill>
                  <a:srgbClr val="FF0000"/>
                </a:solidFill>
                <a:latin typeface="+mn-lt"/>
              </a:rPr>
              <a:t>Efesus 2:14 </a:t>
            </a:r>
            <a:r>
              <a:rPr lang="en-US" b="1" smtClean="0">
                <a:solidFill>
                  <a:schemeClr val="bg1"/>
                </a:solidFill>
                <a:latin typeface="+mn-lt"/>
              </a:rPr>
              <a:t/>
            </a:r>
            <a:br>
              <a:rPr lang="en-US" b="1" smtClean="0">
                <a:solidFill>
                  <a:schemeClr val="bg1"/>
                </a:solidFill>
                <a:latin typeface="+mn-lt"/>
              </a:rPr>
            </a:br>
            <a:r>
              <a:rPr lang="en-US" b="1" smtClean="0">
                <a:solidFill>
                  <a:schemeClr val="bg1"/>
                </a:solidFill>
                <a:latin typeface="+mn-lt"/>
              </a:rPr>
              <a:t>Hal </a:t>
            </a:r>
            <a:r>
              <a:rPr lang="en-US" b="1">
                <a:solidFill>
                  <a:schemeClr val="bg1"/>
                </a:solidFill>
                <a:latin typeface="+mn-lt"/>
              </a:rPr>
              <a:t>itu demikian kerana Kristus sendiri telah membawa </a:t>
            </a:r>
            <a:r>
              <a:rPr lang="en-US" b="1">
                <a:solidFill>
                  <a:srgbClr val="FFFF00"/>
                </a:solidFill>
                <a:latin typeface="+mn-lt"/>
              </a:rPr>
              <a:t>kedamaian untuk kita dengan menjadikan orang Yahudi dan orang bukan Yahudi satu umat. </a:t>
            </a:r>
            <a:r>
              <a:rPr lang="en-US" b="1">
                <a:solidFill>
                  <a:schemeClr val="bg1"/>
                </a:solidFill>
                <a:latin typeface="+mn-lt"/>
              </a:rPr>
              <a:t>Dengan kematian-Nya di kayu salib Kristus telah </a:t>
            </a:r>
            <a:r>
              <a:rPr lang="en-US" b="1">
                <a:solidFill>
                  <a:srgbClr val="FFFF00"/>
                </a:solidFill>
                <a:latin typeface="+mn-lt"/>
              </a:rPr>
              <a:t>merobohkan tembok permusuhan yang memisahkan mereka. </a:t>
            </a:r>
          </a:p>
        </p:txBody>
      </p:sp>
    </p:spTree>
    <p:extLst>
      <p:ext uri="{BB962C8B-B14F-4D97-AF65-F5344CB8AC3E}">
        <p14:creationId xmlns:p14="http://schemas.microsoft.com/office/powerpoint/2010/main" val="77037127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smtClean="0">
                <a:solidFill>
                  <a:srgbClr val="FFFF00"/>
                </a:solidFill>
                <a:latin typeface="+mn-lt"/>
              </a:rPr>
              <a:t>Tembok-Tembok Eksklusivisme :</a:t>
            </a:r>
            <a:r>
              <a:rPr lang="en-US" b="1">
                <a:solidFill>
                  <a:srgbClr val="FFFF00"/>
                </a:solidFill>
                <a:latin typeface="+mn-lt"/>
              </a:rPr>
              <a:t/>
            </a:r>
            <a:br>
              <a:rPr lang="en-US" b="1">
                <a:solidFill>
                  <a:srgbClr val="FFFF00"/>
                </a:solidFill>
                <a:latin typeface="+mn-lt"/>
              </a:rPr>
            </a:br>
            <a:r>
              <a:rPr lang="en-US" b="1" smtClean="0">
                <a:latin typeface="+mn-lt"/>
              </a:rPr>
              <a:t>Semua </a:t>
            </a:r>
            <a:r>
              <a:rPr lang="en-US" b="1">
                <a:latin typeface="+mn-lt"/>
              </a:rPr>
              <a:t>tembok pembatas yang bernama kesukuan, bahasa, budaya, kebangsaan, status sosial, atau segala sesuatu yang serba eksklusif berhasil.</a:t>
            </a:r>
            <a:br>
              <a:rPr lang="en-US" b="1">
                <a:latin typeface="+mn-lt"/>
              </a:rPr>
            </a:br>
            <a:r>
              <a:rPr lang="en-US" b="1" smtClean="0">
                <a:latin typeface="+mn-lt"/>
              </a:rPr>
              <a:t>Anggota </a:t>
            </a:r>
            <a:r>
              <a:rPr lang="en-US" b="1">
                <a:latin typeface="+mn-lt"/>
              </a:rPr>
              <a:t>keluarga dan anggota jemaat yang </a:t>
            </a:r>
            <a:r>
              <a:rPr lang="en-US" b="1" smtClean="0">
                <a:latin typeface="+mn-lt"/>
              </a:rPr>
              <a:t>merasa </a:t>
            </a:r>
            <a:r>
              <a:rPr lang="en-US" b="1">
                <a:latin typeface="+mn-lt"/>
              </a:rPr>
              <a:t>tersingkirkan atau teralienasi.</a:t>
            </a:r>
            <a:br>
              <a:rPr lang="en-US" b="1">
                <a:latin typeface="+mn-lt"/>
              </a:rPr>
            </a:br>
            <a:r>
              <a:rPr lang="en-US" b="1" smtClean="0">
                <a:latin typeface="+mn-lt"/>
              </a:rPr>
              <a:t>Sikap </a:t>
            </a:r>
            <a:r>
              <a:rPr lang="en-US" b="1">
                <a:latin typeface="+mn-lt"/>
              </a:rPr>
              <a:t>egoisme dan individualisme yang tenggelam dalam dunia maya.</a:t>
            </a:r>
          </a:p>
        </p:txBody>
      </p:sp>
    </p:spTree>
    <p:extLst>
      <p:ext uri="{BB962C8B-B14F-4D97-AF65-F5344CB8AC3E}">
        <p14:creationId xmlns:p14="http://schemas.microsoft.com/office/powerpoint/2010/main" val="40751649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latin typeface="+mn-lt"/>
              </a:rPr>
              <a:t>Di dalam Surat </a:t>
            </a:r>
            <a:r>
              <a:rPr lang="en-US" b="1">
                <a:solidFill>
                  <a:schemeClr val="bg1"/>
                </a:solidFill>
                <a:latin typeface="+mn-lt"/>
              </a:rPr>
              <a:t>ini </a:t>
            </a:r>
            <a:r>
              <a:rPr lang="en-US" b="1" smtClean="0">
                <a:solidFill>
                  <a:schemeClr val="bg1"/>
                </a:solidFill>
                <a:latin typeface="+mn-lt"/>
              </a:rPr>
              <a:t>Rasul Paulus menasihati bahawa ketahuilah </a:t>
            </a:r>
            <a:r>
              <a:rPr lang="en-US" b="1">
                <a:solidFill>
                  <a:schemeClr val="bg1"/>
                </a:solidFill>
                <a:latin typeface="+mn-lt"/>
              </a:rPr>
              <a:t>akan </a:t>
            </a:r>
            <a:r>
              <a:rPr lang="en-US" b="1" err="1">
                <a:solidFill>
                  <a:schemeClr val="bg1"/>
                </a:solidFill>
                <a:latin typeface="+mn-lt"/>
              </a:rPr>
              <a:t>kedudukan</a:t>
            </a:r>
            <a:r>
              <a:rPr lang="en-US" b="1">
                <a:solidFill>
                  <a:schemeClr val="bg1"/>
                </a:solidFill>
                <a:latin typeface="+mn-lt"/>
              </a:rPr>
              <a:t> </a:t>
            </a:r>
            <a:r>
              <a:rPr lang="en-US" b="1" smtClean="0">
                <a:solidFill>
                  <a:schemeClr val="bg1"/>
                </a:solidFill>
                <a:latin typeface="+mn-lt"/>
              </a:rPr>
              <a:t>jemaah </a:t>
            </a:r>
            <a:r>
              <a:rPr lang="en-US" b="1">
                <a:solidFill>
                  <a:schemeClr val="bg1"/>
                </a:solidFill>
                <a:latin typeface="+mn-lt"/>
              </a:rPr>
              <a:t>dalam Kristus sebagai orang percaya.</a:t>
            </a:r>
            <a:br>
              <a:rPr lang="en-US" b="1">
                <a:solidFill>
                  <a:schemeClr val="bg1"/>
                </a:solidFill>
                <a:latin typeface="+mn-lt"/>
              </a:rPr>
            </a:br>
            <a:r>
              <a:rPr lang="en-US" b="1" err="1">
                <a:solidFill>
                  <a:schemeClr val="bg1"/>
                </a:solidFill>
                <a:latin typeface="+mn-lt"/>
              </a:rPr>
              <a:t>Ayat-ayat</a:t>
            </a:r>
            <a:r>
              <a:rPr lang="en-US" b="1">
                <a:solidFill>
                  <a:schemeClr val="bg1"/>
                </a:solidFill>
                <a:latin typeface="+mn-lt"/>
              </a:rPr>
              <a:t> </a:t>
            </a:r>
            <a:r>
              <a:rPr lang="en-US" b="1" err="1">
                <a:solidFill>
                  <a:schemeClr val="bg1"/>
                </a:solidFill>
                <a:latin typeface="+mn-lt"/>
              </a:rPr>
              <a:t>utamanya</a:t>
            </a:r>
            <a:r>
              <a:rPr lang="en-US" b="1">
                <a:solidFill>
                  <a:schemeClr val="bg1"/>
                </a:solidFill>
                <a:latin typeface="+mn-lt"/>
              </a:rPr>
              <a:t> adalah 2:8-10 (orang diciptakan dalam Kristus Yesus untuk melakukan </a:t>
            </a:r>
            <a:r>
              <a:rPr lang="en-US" b="1" err="1">
                <a:solidFill>
                  <a:schemeClr val="bg1"/>
                </a:solidFill>
                <a:latin typeface="+mn-lt"/>
              </a:rPr>
              <a:t>pekerjaan</a:t>
            </a:r>
            <a:r>
              <a:rPr lang="en-US" b="1">
                <a:solidFill>
                  <a:schemeClr val="bg1"/>
                </a:solidFill>
                <a:latin typeface="+mn-lt"/>
              </a:rPr>
              <a:t> baik), 4:1-3 (</a:t>
            </a:r>
            <a:r>
              <a:rPr lang="en-US" b="1" err="1">
                <a:solidFill>
                  <a:schemeClr val="bg1"/>
                </a:solidFill>
                <a:latin typeface="+mn-lt"/>
              </a:rPr>
              <a:t>berusahalah</a:t>
            </a:r>
            <a:r>
              <a:rPr lang="en-US" b="1">
                <a:solidFill>
                  <a:schemeClr val="bg1"/>
                </a:solidFill>
                <a:latin typeface="+mn-lt"/>
              </a:rPr>
              <a:t> </a:t>
            </a:r>
            <a:r>
              <a:rPr lang="en-US" b="1" err="1">
                <a:solidFill>
                  <a:schemeClr val="bg1"/>
                </a:solidFill>
                <a:latin typeface="+mn-lt"/>
              </a:rPr>
              <a:t>memelihara</a:t>
            </a:r>
            <a:r>
              <a:rPr lang="en-US" b="1">
                <a:solidFill>
                  <a:schemeClr val="bg1"/>
                </a:solidFill>
                <a:latin typeface="+mn-lt"/>
              </a:rPr>
              <a:t> </a:t>
            </a:r>
            <a:r>
              <a:rPr lang="en-US" b="1" err="1">
                <a:solidFill>
                  <a:schemeClr val="bg1"/>
                </a:solidFill>
                <a:latin typeface="+mn-lt"/>
              </a:rPr>
              <a:t>kesatuan</a:t>
            </a:r>
            <a:r>
              <a:rPr lang="en-US" b="1">
                <a:solidFill>
                  <a:schemeClr val="bg1"/>
                </a:solidFill>
                <a:latin typeface="+mn-lt"/>
              </a:rPr>
              <a:t> Roh oleh </a:t>
            </a:r>
            <a:r>
              <a:rPr lang="en-US" b="1" err="1">
                <a:solidFill>
                  <a:schemeClr val="bg1"/>
                </a:solidFill>
                <a:latin typeface="+mn-lt"/>
              </a:rPr>
              <a:t>ikatan</a:t>
            </a:r>
            <a:r>
              <a:rPr lang="en-US" b="1">
                <a:solidFill>
                  <a:schemeClr val="bg1"/>
                </a:solidFill>
                <a:latin typeface="+mn-lt"/>
              </a:rPr>
              <a:t> </a:t>
            </a:r>
            <a:r>
              <a:rPr lang="en-US" b="1" err="1">
                <a:solidFill>
                  <a:schemeClr val="bg1"/>
                </a:solidFill>
                <a:latin typeface="+mn-lt"/>
              </a:rPr>
              <a:t>damai</a:t>
            </a:r>
            <a:r>
              <a:rPr lang="en-US" b="1">
                <a:solidFill>
                  <a:schemeClr val="bg1"/>
                </a:solidFill>
                <a:latin typeface="+mn-lt"/>
              </a:rPr>
              <a:t> </a:t>
            </a:r>
            <a:r>
              <a:rPr lang="en-US" b="1" err="1">
                <a:solidFill>
                  <a:schemeClr val="bg1"/>
                </a:solidFill>
                <a:latin typeface="+mn-lt"/>
              </a:rPr>
              <a:t>sejahtera</a:t>
            </a:r>
            <a:r>
              <a:rPr lang="en-US" b="1">
                <a:solidFill>
                  <a:schemeClr val="bg1"/>
                </a:solidFill>
                <a:latin typeface="+mn-lt"/>
              </a:rPr>
              <a:t>).</a:t>
            </a:r>
          </a:p>
        </p:txBody>
      </p:sp>
    </p:spTree>
    <p:extLst>
      <p:ext uri="{BB962C8B-B14F-4D97-AF65-F5344CB8AC3E}">
        <p14:creationId xmlns:p14="http://schemas.microsoft.com/office/powerpoint/2010/main" val="213926259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err="1">
                <a:solidFill>
                  <a:schemeClr val="bg1"/>
                </a:solidFill>
                <a:latin typeface="+mn-lt"/>
              </a:rPr>
              <a:t>Fasal</a:t>
            </a:r>
            <a:r>
              <a:rPr lang="en-US" b="1">
                <a:solidFill>
                  <a:schemeClr val="bg1"/>
                </a:solidFill>
                <a:latin typeface="+mn-lt"/>
              </a:rPr>
              <a:t> </a:t>
            </a:r>
            <a:r>
              <a:rPr lang="en-US" b="1" err="1">
                <a:solidFill>
                  <a:schemeClr val="bg1"/>
                </a:solidFill>
                <a:latin typeface="+mn-lt"/>
              </a:rPr>
              <a:t>intinya</a:t>
            </a:r>
            <a:r>
              <a:rPr lang="en-US" b="1">
                <a:solidFill>
                  <a:schemeClr val="bg1"/>
                </a:solidFill>
                <a:latin typeface="+mn-lt"/>
              </a:rPr>
              <a:t> adalah </a:t>
            </a:r>
            <a:r>
              <a:rPr lang="en-US" b="1" err="1">
                <a:solidFill>
                  <a:schemeClr val="bg1"/>
                </a:solidFill>
                <a:latin typeface="+mn-lt"/>
              </a:rPr>
              <a:t>fasal</a:t>
            </a:r>
            <a:r>
              <a:rPr lang="en-US" b="1">
                <a:solidFill>
                  <a:schemeClr val="bg1"/>
                </a:solidFill>
                <a:latin typeface="+mn-lt"/>
              </a:rPr>
              <a:t> 6 (</a:t>
            </a:r>
            <a:r>
              <a:rPr lang="en-US" b="1" err="1">
                <a:solidFill>
                  <a:schemeClr val="bg1"/>
                </a:solidFill>
                <a:latin typeface="+mn-lt"/>
              </a:rPr>
              <a:t>Perlengkapan</a:t>
            </a:r>
            <a:r>
              <a:rPr lang="en-US" b="1">
                <a:solidFill>
                  <a:schemeClr val="bg1"/>
                </a:solidFill>
                <a:latin typeface="+mn-lt"/>
              </a:rPr>
              <a:t> </a:t>
            </a:r>
            <a:r>
              <a:rPr lang="en-US" b="1" err="1">
                <a:solidFill>
                  <a:schemeClr val="bg1"/>
                </a:solidFill>
                <a:latin typeface="+mn-lt"/>
              </a:rPr>
              <a:t>senjata</a:t>
            </a:r>
            <a:r>
              <a:rPr lang="en-US" b="1">
                <a:solidFill>
                  <a:schemeClr val="bg1"/>
                </a:solidFill>
                <a:latin typeface="+mn-lt"/>
              </a:rPr>
              <a:t> Allah).</a:t>
            </a:r>
            <a:br>
              <a:rPr lang="en-US" b="1">
                <a:solidFill>
                  <a:schemeClr val="bg1"/>
                </a:solidFill>
                <a:latin typeface="+mn-lt"/>
              </a:rPr>
            </a:br>
            <a:r>
              <a:rPr lang="en-US" b="1" err="1">
                <a:solidFill>
                  <a:schemeClr val="bg1"/>
                </a:solidFill>
                <a:latin typeface="+mn-lt"/>
              </a:rPr>
              <a:t>Walaupun</a:t>
            </a:r>
            <a:r>
              <a:rPr lang="en-US" b="1">
                <a:solidFill>
                  <a:schemeClr val="bg1"/>
                </a:solidFill>
                <a:latin typeface="+mn-lt"/>
              </a:rPr>
              <a:t> orang Kristian telah </a:t>
            </a:r>
            <a:r>
              <a:rPr lang="en-US" b="1" err="1">
                <a:solidFill>
                  <a:schemeClr val="bg1"/>
                </a:solidFill>
                <a:latin typeface="+mn-lt"/>
              </a:rPr>
              <a:t>menerima</a:t>
            </a:r>
            <a:r>
              <a:rPr lang="en-US" b="1">
                <a:solidFill>
                  <a:schemeClr val="bg1"/>
                </a:solidFill>
                <a:latin typeface="+mn-lt"/>
              </a:rPr>
              <a:t> 'semua </a:t>
            </a:r>
            <a:r>
              <a:rPr lang="en-US" b="1" err="1">
                <a:solidFill>
                  <a:schemeClr val="bg1"/>
                </a:solidFill>
                <a:latin typeface="+mn-lt"/>
              </a:rPr>
              <a:t>berkat</a:t>
            </a:r>
            <a:r>
              <a:rPr lang="en-US" b="1">
                <a:solidFill>
                  <a:schemeClr val="bg1"/>
                </a:solidFill>
                <a:latin typeface="+mn-lt"/>
              </a:rPr>
              <a:t> </a:t>
            </a:r>
            <a:r>
              <a:rPr lang="en-US" b="1" err="1">
                <a:solidFill>
                  <a:schemeClr val="bg1"/>
                </a:solidFill>
                <a:latin typeface="+mn-lt"/>
              </a:rPr>
              <a:t>rohani</a:t>
            </a:r>
            <a:r>
              <a:rPr lang="en-US" b="1">
                <a:solidFill>
                  <a:schemeClr val="bg1"/>
                </a:solidFill>
                <a:latin typeface="+mn-lt"/>
              </a:rPr>
              <a:t> dari </a:t>
            </a:r>
            <a:r>
              <a:rPr lang="en-US" b="1" smtClean="0">
                <a:solidFill>
                  <a:schemeClr val="bg1"/>
                </a:solidFill>
                <a:latin typeface="+mn-lt"/>
              </a:rPr>
              <a:t>syurga </a:t>
            </a:r>
            <a:r>
              <a:rPr lang="en-US" b="1">
                <a:solidFill>
                  <a:schemeClr val="bg1"/>
                </a:solidFill>
                <a:latin typeface="+mn-lt"/>
              </a:rPr>
              <a:t>dalam Kristus' (1: 3), </a:t>
            </a:r>
            <a:r>
              <a:rPr lang="en-US" b="1" err="1">
                <a:solidFill>
                  <a:schemeClr val="bg1"/>
                </a:solidFill>
                <a:latin typeface="+mn-lt"/>
              </a:rPr>
              <a:t>Peperangan</a:t>
            </a:r>
            <a:r>
              <a:rPr lang="en-US" b="1">
                <a:solidFill>
                  <a:schemeClr val="bg1"/>
                </a:solidFill>
                <a:latin typeface="+mn-lt"/>
              </a:rPr>
              <a:t> </a:t>
            </a:r>
            <a:r>
              <a:rPr lang="en-US" b="1" err="1">
                <a:solidFill>
                  <a:schemeClr val="bg1"/>
                </a:solidFill>
                <a:latin typeface="+mn-lt"/>
              </a:rPr>
              <a:t>rohani</a:t>
            </a:r>
            <a:r>
              <a:rPr lang="en-US" b="1">
                <a:solidFill>
                  <a:schemeClr val="bg1"/>
                </a:solidFill>
                <a:latin typeface="+mn-lt"/>
              </a:rPr>
              <a:t> dihadapi </a:t>
            </a:r>
            <a:r>
              <a:rPr lang="en-US" b="1" err="1">
                <a:solidFill>
                  <a:schemeClr val="bg1"/>
                </a:solidFill>
                <a:latin typeface="+mn-lt"/>
              </a:rPr>
              <a:t>setiap</a:t>
            </a:r>
            <a:r>
              <a:rPr lang="en-US" b="1">
                <a:solidFill>
                  <a:schemeClr val="bg1"/>
                </a:solidFill>
                <a:latin typeface="+mn-lt"/>
              </a:rPr>
              <a:t> </a:t>
            </a:r>
            <a:r>
              <a:rPr lang="en-US" b="1" err="1">
                <a:solidFill>
                  <a:schemeClr val="bg1"/>
                </a:solidFill>
                <a:latin typeface="+mn-lt"/>
              </a:rPr>
              <a:t>hari</a:t>
            </a:r>
            <a:r>
              <a:rPr lang="en-US" b="1">
                <a:solidFill>
                  <a:schemeClr val="bg1"/>
                </a:solidFill>
                <a:latin typeface="+mn-lt"/>
              </a:rPr>
              <a:t> oleh orang Kristian </a:t>
            </a:r>
            <a:r>
              <a:rPr lang="en-US" b="1" err="1">
                <a:solidFill>
                  <a:schemeClr val="bg1"/>
                </a:solidFill>
                <a:latin typeface="+mn-lt"/>
              </a:rPr>
              <a:t>ketika</a:t>
            </a:r>
            <a:r>
              <a:rPr lang="en-US" b="1">
                <a:solidFill>
                  <a:schemeClr val="bg1"/>
                </a:solidFill>
                <a:latin typeface="+mn-lt"/>
              </a:rPr>
              <a:t> </a:t>
            </a:r>
            <a:r>
              <a:rPr lang="en-US" b="1" err="1">
                <a:solidFill>
                  <a:schemeClr val="bg1"/>
                </a:solidFill>
                <a:latin typeface="+mn-lt"/>
              </a:rPr>
              <a:t>masih</a:t>
            </a:r>
            <a:r>
              <a:rPr lang="en-US" b="1">
                <a:solidFill>
                  <a:schemeClr val="bg1"/>
                </a:solidFill>
                <a:latin typeface="+mn-lt"/>
              </a:rPr>
              <a:t> di dunia.</a:t>
            </a:r>
          </a:p>
        </p:txBody>
      </p:sp>
    </p:spTree>
    <p:extLst>
      <p:ext uri="{BB962C8B-B14F-4D97-AF65-F5344CB8AC3E}">
        <p14:creationId xmlns:p14="http://schemas.microsoft.com/office/powerpoint/2010/main" val="152174495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err="1">
                <a:solidFill>
                  <a:schemeClr val="bg1"/>
                </a:solidFill>
                <a:latin typeface="+mn-lt"/>
              </a:rPr>
              <a:t>Fasal</a:t>
            </a:r>
            <a:r>
              <a:rPr lang="en-US" b="1">
                <a:solidFill>
                  <a:schemeClr val="bg1"/>
                </a:solidFill>
                <a:latin typeface="+mn-lt"/>
              </a:rPr>
              <a:t> 6 dengan </a:t>
            </a:r>
            <a:r>
              <a:rPr lang="en-US" b="1" err="1">
                <a:solidFill>
                  <a:schemeClr val="bg1"/>
                </a:solidFill>
                <a:latin typeface="+mn-lt"/>
              </a:rPr>
              <a:t>jelas</a:t>
            </a:r>
            <a:r>
              <a:rPr lang="en-US" b="1">
                <a:solidFill>
                  <a:schemeClr val="bg1"/>
                </a:solidFill>
                <a:latin typeface="+mn-lt"/>
              </a:rPr>
              <a:t> </a:t>
            </a:r>
            <a:r>
              <a:rPr lang="en-US" b="1" err="1">
                <a:solidFill>
                  <a:schemeClr val="bg1"/>
                </a:solidFill>
                <a:latin typeface="+mn-lt"/>
              </a:rPr>
              <a:t>menasihati</a:t>
            </a:r>
            <a:r>
              <a:rPr lang="en-US" b="1">
                <a:solidFill>
                  <a:schemeClr val="bg1"/>
                </a:solidFill>
                <a:latin typeface="+mn-lt"/>
              </a:rPr>
              <a:t> bahawa </a:t>
            </a:r>
            <a:r>
              <a:rPr lang="en-US" b="1" err="1">
                <a:solidFill>
                  <a:schemeClr val="bg1"/>
                </a:solidFill>
                <a:latin typeface="+mn-lt"/>
              </a:rPr>
              <a:t>bagaimana</a:t>
            </a:r>
            <a:r>
              <a:rPr lang="en-US" b="1">
                <a:solidFill>
                  <a:schemeClr val="bg1"/>
                </a:solidFill>
                <a:latin typeface="+mn-lt"/>
              </a:rPr>
              <a:t> </a:t>
            </a:r>
            <a:r>
              <a:rPr lang="en-US" b="1" smtClean="0">
                <a:solidFill>
                  <a:schemeClr val="bg1"/>
                </a:solidFill>
                <a:latin typeface="+mn-lt"/>
              </a:rPr>
              <a:t>jemaah </a:t>
            </a:r>
            <a:r>
              <a:rPr lang="en-US" b="1" err="1">
                <a:solidFill>
                  <a:schemeClr val="bg1"/>
                </a:solidFill>
                <a:latin typeface="+mn-lt"/>
              </a:rPr>
              <a:t>menbina</a:t>
            </a:r>
            <a:r>
              <a:rPr lang="en-US" b="1">
                <a:solidFill>
                  <a:schemeClr val="bg1"/>
                </a:solidFill>
                <a:latin typeface="+mn-lt"/>
              </a:rPr>
              <a:t> “</a:t>
            </a:r>
            <a:r>
              <a:rPr lang="fi-FI" b="1">
                <a:solidFill>
                  <a:schemeClr val="bg1"/>
                </a:solidFill>
                <a:latin typeface="+mn-lt"/>
              </a:rPr>
              <a:t>kekuatannya dengan menerima kekuatan daripada </a:t>
            </a:r>
            <a:r>
              <a:rPr lang="fi-FI" b="1" smtClean="0">
                <a:solidFill>
                  <a:schemeClr val="bg1"/>
                </a:solidFill>
                <a:latin typeface="+mn-lt"/>
              </a:rPr>
              <a:t>Tuhan</a:t>
            </a:r>
            <a:r>
              <a:rPr lang="en-US" b="1">
                <a:solidFill>
                  <a:schemeClr val="bg1"/>
                </a:solidFill>
                <a:latin typeface="+mn-lt"/>
              </a:rPr>
              <a:t>” (6:10).</a:t>
            </a:r>
            <a:br>
              <a:rPr lang="en-US" b="1">
                <a:solidFill>
                  <a:schemeClr val="bg1"/>
                </a:solidFill>
                <a:latin typeface="+mn-lt"/>
              </a:rPr>
            </a:br>
            <a:r>
              <a:rPr lang="sv-SE" b="1">
                <a:solidFill>
                  <a:schemeClr val="bg1"/>
                </a:solidFill>
                <a:latin typeface="+mn-lt"/>
              </a:rPr>
              <a:t>Surat ini, bersama dengan </a:t>
            </a:r>
            <a:r>
              <a:rPr lang="sv-SE" b="1" smtClean="0">
                <a:solidFill>
                  <a:schemeClr val="bg1"/>
                </a:solidFill>
                <a:latin typeface="+mn-lt"/>
              </a:rPr>
              <a:t>surat </a:t>
            </a:r>
            <a:r>
              <a:rPr lang="sv-SE" b="1">
                <a:solidFill>
                  <a:schemeClr val="bg1"/>
                </a:solidFill>
                <a:latin typeface="+mn-lt"/>
              </a:rPr>
              <a:t>Kolose, menekankan hakikat bahawa gereja adalah tubuh Kristus, dan Kristus adalah kepala </a:t>
            </a:r>
            <a:r>
              <a:rPr lang="sv-SE" b="1" smtClean="0">
                <a:solidFill>
                  <a:schemeClr val="bg1"/>
                </a:solidFill>
                <a:latin typeface="+mn-lt"/>
              </a:rPr>
              <a:t>jemaah itu (Surat Kolose).</a:t>
            </a:r>
            <a:endParaRPr lang="en-US" b="1">
              <a:solidFill>
                <a:schemeClr val="bg1"/>
              </a:solidFill>
              <a:latin typeface="+mn-lt"/>
            </a:endParaRPr>
          </a:p>
        </p:txBody>
      </p:sp>
    </p:spTree>
    <p:extLst>
      <p:ext uri="{BB962C8B-B14F-4D97-AF65-F5344CB8AC3E}">
        <p14:creationId xmlns:p14="http://schemas.microsoft.com/office/powerpoint/2010/main" val="115019390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err="1">
                <a:solidFill>
                  <a:srgbClr val="FFFF00"/>
                </a:solidFill>
              </a:rPr>
              <a:t>Efesus</a:t>
            </a:r>
            <a:r>
              <a:rPr lang="en-US" sz="5333" b="1">
                <a:solidFill>
                  <a:srgbClr val="FF0000"/>
                </a:solidFill>
              </a:rPr>
              <a:t/>
            </a:r>
            <a:br>
              <a:rPr lang="en-US" sz="5333" b="1">
                <a:solidFill>
                  <a:srgbClr val="FF0000"/>
                </a:solidFill>
              </a:rPr>
            </a:br>
            <a:r>
              <a:rPr lang="en-US" sz="4267" b="1">
                <a:solidFill>
                  <a:schemeClr val="bg1"/>
                </a:solidFill>
              </a:rPr>
              <a:t>Salam, </a:t>
            </a:r>
            <a:r>
              <a:rPr lang="en-US" sz="4267" b="1" err="1">
                <a:solidFill>
                  <a:schemeClr val="bg1"/>
                </a:solidFill>
              </a:rPr>
              <a:t>berkat</a:t>
            </a:r>
            <a:r>
              <a:rPr lang="en-US" sz="4267" b="1">
                <a:solidFill>
                  <a:schemeClr val="bg1"/>
                </a:solidFill>
              </a:rPr>
              <a:t>, dan </a:t>
            </a:r>
            <a:r>
              <a:rPr lang="en-US" sz="4267" b="1" err="1">
                <a:solidFill>
                  <a:schemeClr val="bg1"/>
                </a:solidFill>
              </a:rPr>
              <a:t>doa</a:t>
            </a:r>
            <a:r>
              <a:rPr lang="en-US" sz="4267" b="1">
                <a:solidFill>
                  <a:schemeClr val="bg1"/>
                </a:solidFill>
              </a:rPr>
              <a:t> (1:1-23)</a:t>
            </a:r>
            <a:br>
              <a:rPr lang="en-US" sz="4267" b="1">
                <a:solidFill>
                  <a:schemeClr val="bg1"/>
                </a:solidFill>
              </a:rPr>
            </a:br>
            <a:r>
              <a:rPr lang="en-US" sz="4267" b="1">
                <a:solidFill>
                  <a:schemeClr val="bg1"/>
                </a:solidFill>
              </a:rPr>
              <a:t>Kristus membawa </a:t>
            </a:r>
            <a:r>
              <a:rPr lang="en-US" sz="4267" b="1" smtClean="0">
                <a:solidFill>
                  <a:schemeClr val="bg1"/>
                </a:solidFill>
              </a:rPr>
              <a:t>kesatuan </a:t>
            </a:r>
            <a:r>
              <a:rPr lang="en-US" sz="4267" b="1">
                <a:solidFill>
                  <a:schemeClr val="bg1"/>
                </a:solidFill>
              </a:rPr>
              <a:t>dan </a:t>
            </a:r>
            <a:r>
              <a:rPr lang="en-US" sz="4267" b="1" err="1">
                <a:solidFill>
                  <a:schemeClr val="bg1"/>
                </a:solidFill>
              </a:rPr>
              <a:t>damai</a:t>
            </a:r>
            <a:r>
              <a:rPr lang="en-US" sz="4267" b="1">
                <a:solidFill>
                  <a:schemeClr val="bg1"/>
                </a:solidFill>
              </a:rPr>
              <a:t> kepada umat Allah (2:1-3:21)</a:t>
            </a:r>
          </a:p>
        </p:txBody>
      </p:sp>
    </p:spTree>
    <p:extLst>
      <p:ext uri="{BB962C8B-B14F-4D97-AF65-F5344CB8AC3E}">
        <p14:creationId xmlns:p14="http://schemas.microsoft.com/office/powerpoint/2010/main" val="107588100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a:t>
            </a:r>
            <a:r>
              <a:rPr lang="en-US" sz="5333" b="1" err="1">
                <a:solidFill>
                  <a:srgbClr val="00B0F0"/>
                </a:solidFill>
              </a:rPr>
              <a:t>Filipi</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b="1" smtClean="0">
                <a:solidFill>
                  <a:schemeClr val="bg1"/>
                </a:solidFill>
              </a:rPr>
              <a:t>Semasa perjalanan pelayanan </a:t>
            </a:r>
            <a:r>
              <a:rPr lang="en-US" b="1" err="1">
                <a:solidFill>
                  <a:schemeClr val="bg1"/>
                </a:solidFill>
              </a:rPr>
              <a:t>misi</a:t>
            </a:r>
            <a:r>
              <a:rPr lang="en-US" b="1">
                <a:solidFill>
                  <a:schemeClr val="bg1"/>
                </a:solidFill>
              </a:rPr>
              <a:t> </a:t>
            </a:r>
            <a:r>
              <a:rPr lang="en-US" b="1" err="1">
                <a:solidFill>
                  <a:schemeClr val="bg1"/>
                </a:solidFill>
              </a:rPr>
              <a:t>kedua</a:t>
            </a:r>
            <a:r>
              <a:rPr lang="en-US" b="1">
                <a:solidFill>
                  <a:schemeClr val="bg1"/>
                </a:solidFill>
              </a:rPr>
              <a:t>, </a:t>
            </a:r>
            <a:r>
              <a:rPr lang="sv-SE" b="1">
                <a:solidFill>
                  <a:schemeClr val="bg1"/>
                </a:solidFill>
              </a:rPr>
              <a:t>seorang Makedonia memohon, </a:t>
            </a:r>
            <a:r>
              <a:rPr lang="sv-SE" b="1">
                <a:solidFill>
                  <a:srgbClr val="FFFF00"/>
                </a:solidFill>
              </a:rPr>
              <a:t>“Marilah datang ke Makedonia dan tolonglah kami</a:t>
            </a:r>
            <a:r>
              <a:rPr lang="sv-SE" b="1" smtClean="0">
                <a:solidFill>
                  <a:srgbClr val="FFFF00"/>
                </a:solidFill>
              </a:rPr>
              <a:t>!”(KPR </a:t>
            </a:r>
            <a:r>
              <a:rPr lang="sv-SE" b="1">
                <a:solidFill>
                  <a:srgbClr val="FFFF00"/>
                </a:solidFill>
              </a:rPr>
              <a:t>16:9) </a:t>
            </a:r>
            <a:r>
              <a:rPr lang="sv-SE" b="1">
                <a:solidFill>
                  <a:schemeClr val="bg1"/>
                </a:solidFill>
              </a:rPr>
              <a:t>kepada rasul Paulus di </a:t>
            </a:r>
            <a:r>
              <a:rPr lang="sv-SE" b="1" smtClean="0">
                <a:solidFill>
                  <a:schemeClr val="bg1"/>
                </a:solidFill>
              </a:rPr>
              <a:t>Troas. </a:t>
            </a:r>
            <a:br>
              <a:rPr lang="sv-SE" b="1" smtClean="0">
                <a:solidFill>
                  <a:schemeClr val="bg1"/>
                </a:solidFill>
              </a:rPr>
            </a:br>
            <a:r>
              <a:rPr lang="sv-SE" b="1" smtClean="0">
                <a:solidFill>
                  <a:schemeClr val="bg1"/>
                </a:solidFill>
              </a:rPr>
              <a:t>Pada waktu abad pertama, Daerah Makedonia juga dijajahi oleh Kekaisaran Roma.</a:t>
            </a:r>
            <a:br>
              <a:rPr lang="sv-SE" b="1" smtClean="0">
                <a:solidFill>
                  <a:schemeClr val="bg1"/>
                </a:solidFill>
              </a:rPr>
            </a:br>
            <a:endParaRPr lang="en-US" b="1">
              <a:solidFill>
                <a:schemeClr val="bg1"/>
              </a:solidFill>
            </a:endParaRPr>
          </a:p>
        </p:txBody>
      </p:sp>
    </p:spTree>
    <p:extLst>
      <p:ext uri="{BB962C8B-B14F-4D97-AF65-F5344CB8AC3E}">
        <p14:creationId xmlns:p14="http://schemas.microsoft.com/office/powerpoint/2010/main" val="260780325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Di Kota Filipi, sebuah </a:t>
            </a:r>
            <a:r>
              <a:rPr lang="en-US" b="1">
                <a:solidFill>
                  <a:schemeClr val="bg1"/>
                </a:solidFill>
              </a:rPr>
              <a:t>kota </a:t>
            </a:r>
            <a:r>
              <a:rPr lang="en-US" b="1" smtClean="0">
                <a:solidFill>
                  <a:schemeClr val="bg1"/>
                </a:solidFill>
              </a:rPr>
              <a:t>pertama di negeri </a:t>
            </a:r>
            <a:r>
              <a:rPr lang="en-US" b="1">
                <a:solidFill>
                  <a:schemeClr val="bg1"/>
                </a:solidFill>
              </a:rPr>
              <a:t>Makedonia (KPR </a:t>
            </a:r>
            <a:r>
              <a:rPr lang="en-US" b="1" smtClean="0">
                <a:solidFill>
                  <a:schemeClr val="bg1"/>
                </a:solidFill>
              </a:rPr>
              <a:t>16), mereka </a:t>
            </a:r>
            <a:r>
              <a:rPr lang="en-US" b="1">
                <a:solidFill>
                  <a:schemeClr val="bg1"/>
                </a:solidFill>
              </a:rPr>
              <a:t>melayani penginjilan Lidia dan seisi </a:t>
            </a:r>
            <a:r>
              <a:rPr lang="en-US" b="1" smtClean="0">
                <a:solidFill>
                  <a:schemeClr val="bg1"/>
                </a:solidFill>
              </a:rPr>
              <a:t>rumahnya, seorang hamba perempuan dan keluarga ketua penjara.</a:t>
            </a:r>
            <a:br>
              <a:rPr lang="en-US" b="1" smtClean="0">
                <a:solidFill>
                  <a:schemeClr val="bg1"/>
                </a:solidFill>
              </a:rPr>
            </a:br>
            <a:r>
              <a:rPr lang="en-US" b="1" smtClean="0">
                <a:solidFill>
                  <a:schemeClr val="bg1"/>
                </a:solidFill>
              </a:rPr>
              <a:t>Semasa </a:t>
            </a:r>
            <a:r>
              <a:rPr lang="en-US" b="1">
                <a:solidFill>
                  <a:schemeClr val="bg1"/>
                </a:solidFill>
              </a:rPr>
              <a:t>pelayanan Paulus dengan Sila dan Timotius di Filipi</a:t>
            </a:r>
            <a:r>
              <a:rPr lang="en-US" b="1" smtClean="0">
                <a:solidFill>
                  <a:schemeClr val="bg1"/>
                </a:solidFill>
              </a:rPr>
              <a:t>,</a:t>
            </a:r>
            <a:r>
              <a:rPr lang="en-US" b="1">
                <a:solidFill>
                  <a:schemeClr val="bg1"/>
                </a:solidFill>
              </a:rPr>
              <a:t> mereka melayani penginjilan Lidia dan seisi rumahnya.</a:t>
            </a:r>
            <a:r>
              <a:rPr lang="en-US" b="1" smtClean="0">
                <a:solidFill>
                  <a:schemeClr val="bg1"/>
                </a:solidFill>
              </a:rPr>
              <a:t/>
            </a:r>
            <a:br>
              <a:rPr lang="en-US" b="1" smtClean="0">
                <a:solidFill>
                  <a:schemeClr val="bg1"/>
                </a:solidFill>
              </a:rPr>
            </a:br>
            <a:endParaRPr lang="en-US" b="1">
              <a:solidFill>
                <a:schemeClr val="bg1"/>
              </a:solidFill>
            </a:endParaRPr>
          </a:p>
        </p:txBody>
      </p:sp>
    </p:spTree>
    <p:extLst>
      <p:ext uri="{BB962C8B-B14F-4D97-AF65-F5344CB8AC3E}">
        <p14:creationId xmlns:p14="http://schemas.microsoft.com/office/powerpoint/2010/main" val="383711291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a:solidFill>
                  <a:schemeClr val="bg1"/>
                </a:solidFill>
              </a:rPr>
              <a:t>Dan Paulus juga menyembuhkan seorang hamba perempuan yang dirasuk oleh roh </a:t>
            </a:r>
            <a:r>
              <a:rPr lang="en-US" b="1" smtClean="0">
                <a:solidFill>
                  <a:schemeClr val="bg1"/>
                </a:solidFill>
              </a:rPr>
              <a:t>jahat meramalkan </a:t>
            </a:r>
            <a:r>
              <a:rPr lang="en-US" b="1">
                <a:solidFill>
                  <a:schemeClr val="bg1"/>
                </a:solidFill>
              </a:rPr>
              <a:t>peristiwa yang akan datang.</a:t>
            </a:r>
            <a:br>
              <a:rPr lang="en-US" b="1">
                <a:solidFill>
                  <a:schemeClr val="bg1"/>
                </a:solidFill>
              </a:rPr>
            </a:br>
            <a:r>
              <a:rPr lang="en-US" b="1">
                <a:solidFill>
                  <a:schemeClr val="bg1"/>
                </a:solidFill>
              </a:rPr>
              <a:t>Pemilik-pemiliknya mendakwa Paulus dan Sila sebab </a:t>
            </a:r>
            <a:r>
              <a:rPr lang="en-US" b="1" smtClean="0">
                <a:solidFill>
                  <a:schemeClr val="bg1"/>
                </a:solidFill>
              </a:rPr>
              <a:t>kekacauan </a:t>
            </a:r>
            <a:r>
              <a:rPr lang="en-US" b="1">
                <a:solidFill>
                  <a:schemeClr val="bg1"/>
                </a:solidFill>
              </a:rPr>
              <a:t>di kota Filipi.</a:t>
            </a:r>
            <a:br>
              <a:rPr lang="en-US" b="1">
                <a:solidFill>
                  <a:schemeClr val="bg1"/>
                </a:solidFill>
              </a:rPr>
            </a:br>
            <a:r>
              <a:rPr lang="en-US" b="1" smtClean="0">
                <a:solidFill>
                  <a:schemeClr val="bg1"/>
                </a:solidFill>
              </a:rPr>
              <a:t>Maka pegawai-pegawai </a:t>
            </a:r>
            <a:r>
              <a:rPr lang="en-US" b="1">
                <a:solidFill>
                  <a:schemeClr val="bg1"/>
                </a:solidFill>
              </a:rPr>
              <a:t>kerajaan mengoyak pakaian Paulus dan Silas lalu menyuruh orang mencambuk mereka dan memasukkan mereka ke dalam penjara. </a:t>
            </a:r>
          </a:p>
        </p:txBody>
      </p:sp>
    </p:spTree>
    <p:extLst>
      <p:ext uri="{BB962C8B-B14F-4D97-AF65-F5344CB8AC3E}">
        <p14:creationId xmlns:p14="http://schemas.microsoft.com/office/powerpoint/2010/main" val="126275422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Tetapi Paulus </a:t>
            </a:r>
            <a:r>
              <a:rPr lang="en-US" b="1">
                <a:solidFill>
                  <a:schemeClr val="bg1"/>
                </a:solidFill>
              </a:rPr>
              <a:t>dan Silas tetap memberikan kesaksian iman dengan berdoa dan menyanyikan puji-pujian di dalam penjara.</a:t>
            </a:r>
            <a:br>
              <a:rPr lang="en-US" b="1">
                <a:solidFill>
                  <a:schemeClr val="bg1"/>
                </a:solidFill>
              </a:rPr>
            </a:br>
            <a:r>
              <a:rPr lang="en-US" b="1">
                <a:solidFill>
                  <a:schemeClr val="bg1"/>
                </a:solidFill>
              </a:rPr>
              <a:t>Kira-kira tengah malam, tiba-tiba berlaku gempa </a:t>
            </a:r>
            <a:r>
              <a:rPr lang="en-US" b="1" smtClean="0">
                <a:solidFill>
                  <a:schemeClr val="bg1"/>
                </a:solidFill>
              </a:rPr>
              <a:t>bumi, semua </a:t>
            </a:r>
            <a:r>
              <a:rPr lang="en-US" b="1">
                <a:solidFill>
                  <a:schemeClr val="bg1"/>
                </a:solidFill>
              </a:rPr>
              <a:t>pintu penjara terbuka dan rantai yang membelenggu semua orang tahanan pun </a:t>
            </a:r>
            <a:r>
              <a:rPr lang="en-US" b="1" smtClean="0">
                <a:solidFill>
                  <a:schemeClr val="bg1"/>
                </a:solidFill>
              </a:rPr>
              <a:t>terlepas.</a:t>
            </a:r>
            <a:br>
              <a:rPr lang="en-US" b="1" smtClean="0">
                <a:solidFill>
                  <a:schemeClr val="bg1"/>
                </a:solidFill>
              </a:rPr>
            </a:br>
            <a:r>
              <a:rPr lang="fi-FI" b="1" smtClean="0">
                <a:solidFill>
                  <a:schemeClr val="bg1"/>
                </a:solidFill>
              </a:rPr>
              <a:t>Ketua penjara </a:t>
            </a:r>
            <a:r>
              <a:rPr lang="fi-FI" b="1">
                <a:solidFill>
                  <a:schemeClr val="bg1"/>
                </a:solidFill>
              </a:rPr>
              <a:t>menyangka semua orang tahanan sudah lari.</a:t>
            </a:r>
            <a:endParaRPr lang="en-US" b="1">
              <a:solidFill>
                <a:schemeClr val="bg1"/>
              </a:solidFill>
            </a:endParaRPr>
          </a:p>
        </p:txBody>
      </p:sp>
    </p:spTree>
    <p:extLst>
      <p:ext uri="{BB962C8B-B14F-4D97-AF65-F5344CB8AC3E}">
        <p14:creationId xmlns:p14="http://schemas.microsoft.com/office/powerpoint/2010/main" val="371588552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4.bp.blogspot.com/-kX-gjgBj8WM/UknOcvao08I/AAAAAAAALbY/HCD8CNAn_fE/s400/Filip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860" y="0"/>
            <a:ext cx="8832915" cy="6867594"/>
          </a:xfrm>
          <a:prstGeom prst="rect">
            <a:avLst/>
          </a:prstGeom>
          <a:noFill/>
          <a:extLst>
            <a:ext uri="{909E8E84-426E-40DD-AFC4-6F175D3DCCD1}">
              <a14:hiddenFill xmlns:a14="http://schemas.microsoft.com/office/drawing/2010/main">
                <a:solidFill>
                  <a:srgbClr val="FFFFFF"/>
                </a:solidFill>
              </a14:hiddenFill>
            </a:ext>
          </a:extLst>
        </p:spPr>
      </p:pic>
      <p:sp>
        <p:nvSpPr>
          <p:cNvPr id="4" name="오른쪽 화살표 3"/>
          <p:cNvSpPr/>
          <p:nvPr/>
        </p:nvSpPr>
        <p:spPr>
          <a:xfrm rot="11018325">
            <a:off x="10630072" y="4119634"/>
            <a:ext cx="1197204" cy="377713"/>
          </a:xfrm>
          <a:prstGeom prst="right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835974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Ketua penjara </a:t>
            </a:r>
            <a:r>
              <a:rPr lang="en-US" b="1">
                <a:solidFill>
                  <a:schemeClr val="bg1"/>
                </a:solidFill>
              </a:rPr>
              <a:t>dan </a:t>
            </a:r>
            <a:r>
              <a:rPr lang="en-US" b="1" err="1">
                <a:solidFill>
                  <a:schemeClr val="bg1"/>
                </a:solidFill>
              </a:rPr>
              <a:t>keluarganya</a:t>
            </a:r>
            <a:r>
              <a:rPr lang="en-US" b="1">
                <a:solidFill>
                  <a:schemeClr val="bg1"/>
                </a:solidFill>
              </a:rPr>
              <a:t> percaya kepada Yesus Kristus</a:t>
            </a:r>
            <a:r>
              <a:rPr lang="en-US" b="1" smtClean="0">
                <a:solidFill>
                  <a:schemeClr val="bg1"/>
                </a:solidFill>
              </a:rPr>
              <a:t>.</a:t>
            </a:r>
            <a:br>
              <a:rPr lang="en-US" b="1" smtClean="0">
                <a:solidFill>
                  <a:schemeClr val="bg1"/>
                </a:solidFill>
              </a:rPr>
            </a:br>
            <a:r>
              <a:rPr lang="en-US" b="1" smtClean="0">
                <a:solidFill>
                  <a:schemeClr val="bg1"/>
                </a:solidFill>
              </a:rPr>
              <a:t>Pegawai-pegawai di Filipi meminta mereka meninggalkan kota Filipi sebab takut kekacauan.</a:t>
            </a:r>
            <a:r>
              <a:rPr lang="en-US" b="1">
                <a:solidFill>
                  <a:schemeClr val="bg1"/>
                </a:solidFill>
              </a:rPr>
              <a:t/>
            </a:r>
            <a:br>
              <a:rPr lang="en-US" b="1">
                <a:solidFill>
                  <a:schemeClr val="bg1"/>
                </a:solidFill>
              </a:rPr>
            </a:br>
            <a:r>
              <a:rPr lang="en-US" b="1" smtClean="0">
                <a:solidFill>
                  <a:schemeClr val="bg1"/>
                </a:solidFill>
              </a:rPr>
              <a:t>Tetapi pada waktu </a:t>
            </a:r>
            <a:r>
              <a:rPr lang="en-US" b="1">
                <a:solidFill>
                  <a:schemeClr val="bg1"/>
                </a:solidFill>
              </a:rPr>
              <a:t>perjalanan pelayanan misi yang Ketiga, Paulus menunjungi Filipi lagi (KPR 20:1, 6).</a:t>
            </a:r>
          </a:p>
        </p:txBody>
      </p:sp>
    </p:spTree>
    <p:extLst>
      <p:ext uri="{BB962C8B-B14F-4D97-AF65-F5344CB8AC3E}">
        <p14:creationId xmlns:p14="http://schemas.microsoft.com/office/powerpoint/2010/main" val="328949532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Selepas perjalanan pelayanan Misi yang ketiga, jemaah </a:t>
            </a:r>
            <a:r>
              <a:rPr lang="en-US" b="1">
                <a:solidFill>
                  <a:schemeClr val="bg1"/>
                </a:solidFill>
              </a:rPr>
              <a:t>di </a:t>
            </a:r>
            <a:r>
              <a:rPr lang="en-US" b="1" err="1">
                <a:solidFill>
                  <a:schemeClr val="bg1"/>
                </a:solidFill>
              </a:rPr>
              <a:t>Filipi</a:t>
            </a:r>
            <a:r>
              <a:rPr lang="en-US" b="1">
                <a:solidFill>
                  <a:schemeClr val="bg1"/>
                </a:solidFill>
              </a:rPr>
              <a:t> </a:t>
            </a:r>
            <a:r>
              <a:rPr lang="en-US" b="1" err="1">
                <a:solidFill>
                  <a:schemeClr val="bg1"/>
                </a:solidFill>
              </a:rPr>
              <a:t>mendapat</a:t>
            </a:r>
            <a:r>
              <a:rPr lang="en-US" b="1">
                <a:solidFill>
                  <a:schemeClr val="bg1"/>
                </a:solidFill>
              </a:rPr>
              <a:t> </a:t>
            </a:r>
            <a:r>
              <a:rPr lang="en-US" b="1" err="1">
                <a:solidFill>
                  <a:schemeClr val="bg1"/>
                </a:solidFill>
              </a:rPr>
              <a:t>berita</a:t>
            </a:r>
            <a:r>
              <a:rPr lang="en-US" b="1">
                <a:solidFill>
                  <a:schemeClr val="bg1"/>
                </a:solidFill>
              </a:rPr>
              <a:t> </a:t>
            </a:r>
            <a:r>
              <a:rPr lang="en-US" b="1" smtClean="0">
                <a:solidFill>
                  <a:schemeClr val="bg1"/>
                </a:solidFill>
              </a:rPr>
              <a:t>tentang Paulus </a:t>
            </a:r>
            <a:r>
              <a:rPr lang="en-US" b="1" err="1">
                <a:solidFill>
                  <a:schemeClr val="bg1"/>
                </a:solidFill>
              </a:rPr>
              <a:t>dipenjarkan</a:t>
            </a:r>
            <a:r>
              <a:rPr lang="en-US" b="1">
                <a:solidFill>
                  <a:schemeClr val="bg1"/>
                </a:solidFill>
              </a:rPr>
              <a:t> di </a:t>
            </a:r>
            <a:r>
              <a:rPr lang="en-US" b="1" smtClean="0">
                <a:solidFill>
                  <a:schemeClr val="bg1"/>
                </a:solidFill>
              </a:rPr>
              <a:t>Roma. </a:t>
            </a:r>
            <a:br>
              <a:rPr lang="en-US" b="1" smtClean="0">
                <a:solidFill>
                  <a:schemeClr val="bg1"/>
                </a:solidFill>
              </a:rPr>
            </a:br>
            <a:r>
              <a:rPr lang="en-US" b="1" smtClean="0">
                <a:solidFill>
                  <a:schemeClr val="bg1"/>
                </a:solidFill>
              </a:rPr>
              <a:t>Maka jemaah di </a:t>
            </a:r>
            <a:r>
              <a:rPr lang="en-US" b="1" err="1">
                <a:solidFill>
                  <a:schemeClr val="bg1"/>
                </a:solidFill>
              </a:rPr>
              <a:t>Filipi</a:t>
            </a:r>
            <a:r>
              <a:rPr lang="en-US" b="1">
                <a:solidFill>
                  <a:schemeClr val="bg1"/>
                </a:solidFill>
              </a:rPr>
              <a:t> </a:t>
            </a:r>
            <a:r>
              <a:rPr lang="en-US" b="1" err="1">
                <a:solidFill>
                  <a:schemeClr val="bg1"/>
                </a:solidFill>
              </a:rPr>
              <a:t>mengutus</a:t>
            </a:r>
            <a:r>
              <a:rPr lang="en-US" b="1">
                <a:solidFill>
                  <a:schemeClr val="bg1"/>
                </a:solidFill>
              </a:rPr>
              <a:t> </a:t>
            </a:r>
            <a:r>
              <a:rPr lang="en-US" b="1" err="1">
                <a:solidFill>
                  <a:schemeClr val="bg1"/>
                </a:solidFill>
              </a:rPr>
              <a:t>Epafroditus</a:t>
            </a:r>
            <a:r>
              <a:rPr lang="en-US" b="1">
                <a:solidFill>
                  <a:schemeClr val="bg1"/>
                </a:solidFill>
              </a:rPr>
              <a:t> kepada </a:t>
            </a:r>
            <a:r>
              <a:rPr lang="en-US" b="1" smtClean="0">
                <a:solidFill>
                  <a:schemeClr val="bg1"/>
                </a:solidFill>
              </a:rPr>
              <a:t>Paulus di penjara Roma, </a:t>
            </a:r>
            <a:r>
              <a:rPr lang="en-US" b="1">
                <a:solidFill>
                  <a:schemeClr val="bg1"/>
                </a:solidFill>
              </a:rPr>
              <a:t>memberikan </a:t>
            </a:r>
            <a:r>
              <a:rPr lang="en-US" b="1" err="1">
                <a:solidFill>
                  <a:schemeClr val="bg1"/>
                </a:solidFill>
              </a:rPr>
              <a:t>bantuan</a:t>
            </a:r>
            <a:r>
              <a:rPr lang="en-US" b="1">
                <a:solidFill>
                  <a:schemeClr val="bg1"/>
                </a:solidFill>
              </a:rPr>
              <a:t> </a:t>
            </a:r>
            <a:r>
              <a:rPr lang="en-US" b="1" err="1">
                <a:solidFill>
                  <a:schemeClr val="bg1"/>
                </a:solidFill>
              </a:rPr>
              <a:t>kewangan</a:t>
            </a:r>
            <a:r>
              <a:rPr lang="en-US" b="1">
                <a:solidFill>
                  <a:schemeClr val="bg1"/>
                </a:solidFill>
              </a:rPr>
              <a:t> (ekonomi, 4:18).</a:t>
            </a:r>
          </a:p>
        </p:txBody>
      </p:sp>
    </p:spTree>
    <p:extLst>
      <p:ext uri="{BB962C8B-B14F-4D97-AF65-F5344CB8AC3E}">
        <p14:creationId xmlns:p14="http://schemas.microsoft.com/office/powerpoint/2010/main" val="185127341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Mereka </a:t>
            </a:r>
            <a:r>
              <a:rPr lang="en-US" sz="4800" b="1" err="1">
                <a:solidFill>
                  <a:schemeClr val="bg1"/>
                </a:solidFill>
              </a:rPr>
              <a:t>membantu</a:t>
            </a:r>
            <a:r>
              <a:rPr lang="en-US" sz="4800" b="1">
                <a:solidFill>
                  <a:schemeClr val="bg1"/>
                </a:solidFill>
              </a:rPr>
              <a:t> Paulus </a:t>
            </a:r>
            <a:r>
              <a:rPr lang="en-US" sz="4800" b="1" err="1">
                <a:solidFill>
                  <a:schemeClr val="bg1"/>
                </a:solidFill>
              </a:rPr>
              <a:t>sekurang-kurangnya</a:t>
            </a:r>
            <a:r>
              <a:rPr lang="en-US" sz="4800" b="1">
                <a:solidFill>
                  <a:schemeClr val="bg1"/>
                </a:solidFill>
              </a:rPr>
              <a:t> dua kali dengan cara sama ini (4:16).</a:t>
            </a:r>
            <a:br>
              <a:rPr lang="en-US" sz="4800" b="1">
                <a:solidFill>
                  <a:schemeClr val="bg1"/>
                </a:solidFill>
              </a:rPr>
            </a:br>
            <a:r>
              <a:rPr lang="en-US" sz="4800" b="1" smtClean="0">
                <a:solidFill>
                  <a:schemeClr val="bg1"/>
                </a:solidFill>
              </a:rPr>
              <a:t>Pada waktu Epafroditus membantu Paulus di Roma, dia </a:t>
            </a:r>
            <a:r>
              <a:rPr lang="en-US" sz="4800" b="1" err="1">
                <a:solidFill>
                  <a:schemeClr val="bg1"/>
                </a:solidFill>
              </a:rPr>
              <a:t>hampir</a:t>
            </a:r>
            <a:r>
              <a:rPr lang="en-US" sz="4800" b="1">
                <a:solidFill>
                  <a:schemeClr val="bg1"/>
                </a:solidFill>
              </a:rPr>
              <a:t> </a:t>
            </a:r>
            <a:r>
              <a:rPr lang="en-US" sz="4800" b="1" err="1">
                <a:solidFill>
                  <a:schemeClr val="bg1"/>
                </a:solidFill>
              </a:rPr>
              <a:t>mati</a:t>
            </a:r>
            <a:r>
              <a:rPr lang="en-US" sz="4800" b="1">
                <a:solidFill>
                  <a:schemeClr val="bg1"/>
                </a:solidFill>
              </a:rPr>
              <a:t> </a:t>
            </a:r>
            <a:r>
              <a:rPr lang="en-US" sz="4800" b="1" err="1">
                <a:solidFill>
                  <a:schemeClr val="bg1"/>
                </a:solidFill>
              </a:rPr>
              <a:t>kerana</a:t>
            </a:r>
            <a:r>
              <a:rPr lang="en-US" sz="4800" b="1">
                <a:solidFill>
                  <a:schemeClr val="bg1"/>
                </a:solidFill>
              </a:rPr>
              <a:t> </a:t>
            </a:r>
            <a:r>
              <a:rPr lang="en-US" sz="4800" b="1" err="1">
                <a:solidFill>
                  <a:schemeClr val="bg1"/>
                </a:solidFill>
              </a:rPr>
              <a:t>sakit</a:t>
            </a:r>
            <a:r>
              <a:rPr lang="en-US" sz="4800" b="1">
                <a:solidFill>
                  <a:schemeClr val="bg1"/>
                </a:solidFill>
              </a:rPr>
              <a:t> di Roma dia </a:t>
            </a:r>
            <a:r>
              <a:rPr lang="en-US" sz="4800" b="1" err="1">
                <a:solidFill>
                  <a:schemeClr val="bg1"/>
                </a:solidFill>
              </a:rPr>
              <a:t>cukup</a:t>
            </a:r>
            <a:r>
              <a:rPr lang="en-US" sz="4800" b="1">
                <a:solidFill>
                  <a:schemeClr val="bg1"/>
                </a:solidFill>
              </a:rPr>
              <a:t> lama </a:t>
            </a:r>
            <a:r>
              <a:rPr lang="en-US" sz="4800" b="1" err="1">
                <a:solidFill>
                  <a:schemeClr val="bg1"/>
                </a:solidFill>
              </a:rPr>
              <a:t>tinggal</a:t>
            </a:r>
            <a:r>
              <a:rPr lang="en-US" sz="4800" b="1">
                <a:solidFill>
                  <a:schemeClr val="bg1"/>
                </a:solidFill>
              </a:rPr>
              <a:t> dengan Paulus sehingga </a:t>
            </a:r>
            <a:r>
              <a:rPr lang="en-US" sz="4800" b="1" smtClean="0">
                <a:solidFill>
                  <a:schemeClr val="bg1"/>
                </a:solidFill>
              </a:rPr>
              <a:t>jemaah </a:t>
            </a:r>
            <a:r>
              <a:rPr lang="en-US" sz="4800" b="1">
                <a:solidFill>
                  <a:schemeClr val="bg1"/>
                </a:solidFill>
              </a:rPr>
              <a:t>di </a:t>
            </a:r>
            <a:r>
              <a:rPr lang="en-US" sz="4800" b="1" err="1">
                <a:solidFill>
                  <a:schemeClr val="bg1"/>
                </a:solidFill>
              </a:rPr>
              <a:t>Filipi</a:t>
            </a:r>
            <a:r>
              <a:rPr lang="en-US" sz="4800" b="1">
                <a:solidFill>
                  <a:schemeClr val="bg1"/>
                </a:solidFill>
              </a:rPr>
              <a:t> </a:t>
            </a:r>
            <a:r>
              <a:rPr lang="en-US" sz="4800" b="1" err="1">
                <a:solidFill>
                  <a:schemeClr val="bg1"/>
                </a:solidFill>
              </a:rPr>
              <a:t>mendengar</a:t>
            </a:r>
            <a:r>
              <a:rPr lang="en-US" sz="4800" b="1">
                <a:solidFill>
                  <a:schemeClr val="bg1"/>
                </a:solidFill>
              </a:rPr>
              <a:t> </a:t>
            </a:r>
            <a:r>
              <a:rPr lang="en-US" sz="4800" b="1" err="1">
                <a:solidFill>
                  <a:schemeClr val="bg1"/>
                </a:solidFill>
              </a:rPr>
              <a:t>berita</a:t>
            </a:r>
            <a:r>
              <a:rPr lang="en-US" sz="4800" b="1">
                <a:solidFill>
                  <a:schemeClr val="bg1"/>
                </a:solidFill>
              </a:rPr>
              <a:t> bahawa dia </a:t>
            </a:r>
            <a:r>
              <a:rPr lang="en-US" sz="4800" b="1" err="1">
                <a:solidFill>
                  <a:schemeClr val="bg1"/>
                </a:solidFill>
              </a:rPr>
              <a:t>sakit</a:t>
            </a:r>
            <a:r>
              <a:rPr lang="en-US" sz="4800" b="1">
                <a:solidFill>
                  <a:schemeClr val="bg1"/>
                </a:solidFill>
              </a:rPr>
              <a:t>.</a:t>
            </a:r>
          </a:p>
        </p:txBody>
      </p:sp>
    </p:spTree>
    <p:extLst>
      <p:ext uri="{BB962C8B-B14F-4D97-AF65-F5344CB8AC3E}">
        <p14:creationId xmlns:p14="http://schemas.microsoft.com/office/powerpoint/2010/main" val="360035659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Seketika</a:t>
            </a:r>
            <a:r>
              <a:rPr lang="en-US" sz="4800" b="1">
                <a:solidFill>
                  <a:schemeClr val="bg1"/>
                </a:solidFill>
              </a:rPr>
              <a:t> </a:t>
            </a:r>
            <a:r>
              <a:rPr lang="en-US" sz="4800" b="1" err="1">
                <a:solidFill>
                  <a:schemeClr val="bg1"/>
                </a:solidFill>
              </a:rPr>
              <a:t>Epafroditus</a:t>
            </a:r>
            <a:r>
              <a:rPr lang="en-US" sz="4800" b="1">
                <a:solidFill>
                  <a:schemeClr val="bg1"/>
                </a:solidFill>
              </a:rPr>
              <a:t> </a:t>
            </a:r>
            <a:r>
              <a:rPr lang="en-US" sz="4800" b="1" err="1">
                <a:solidFill>
                  <a:schemeClr val="bg1"/>
                </a:solidFill>
              </a:rPr>
              <a:t>dipulih</a:t>
            </a:r>
            <a:r>
              <a:rPr lang="en-US" sz="4800" b="1">
                <a:solidFill>
                  <a:schemeClr val="bg1"/>
                </a:solidFill>
              </a:rPr>
              <a:t>, Paulus </a:t>
            </a:r>
            <a:r>
              <a:rPr lang="en-US" sz="4800" b="1" err="1">
                <a:solidFill>
                  <a:schemeClr val="bg1"/>
                </a:solidFill>
              </a:rPr>
              <a:t>mengirimkan</a:t>
            </a:r>
            <a:r>
              <a:rPr lang="en-US" sz="4800" b="1">
                <a:solidFill>
                  <a:schemeClr val="bg1"/>
                </a:solidFill>
              </a:rPr>
              <a:t> </a:t>
            </a:r>
            <a:r>
              <a:rPr lang="en-US" sz="4800" b="1" err="1">
                <a:solidFill>
                  <a:schemeClr val="bg1"/>
                </a:solidFill>
              </a:rPr>
              <a:t>surat</a:t>
            </a:r>
            <a:r>
              <a:rPr lang="en-US" sz="4800" b="1">
                <a:solidFill>
                  <a:schemeClr val="bg1"/>
                </a:solidFill>
              </a:rPr>
              <a:t> </a:t>
            </a:r>
            <a:r>
              <a:rPr lang="en-US" sz="4800" b="1" smtClean="0">
                <a:solidFill>
                  <a:schemeClr val="bg1"/>
                </a:solidFill>
              </a:rPr>
              <a:t>Filipi </a:t>
            </a:r>
            <a:r>
              <a:rPr lang="en-US" sz="4800" b="1">
                <a:solidFill>
                  <a:schemeClr val="bg1"/>
                </a:solidFill>
              </a:rPr>
              <a:t>kepada </a:t>
            </a:r>
            <a:r>
              <a:rPr lang="en-US" sz="4800" b="1" smtClean="0">
                <a:solidFill>
                  <a:schemeClr val="bg1"/>
                </a:solidFill>
              </a:rPr>
              <a:t>jemaah </a:t>
            </a:r>
            <a:r>
              <a:rPr lang="en-US" sz="4800" b="1">
                <a:solidFill>
                  <a:schemeClr val="bg1"/>
                </a:solidFill>
              </a:rPr>
              <a:t>di </a:t>
            </a:r>
            <a:r>
              <a:rPr lang="en-US" sz="4800" b="1" err="1">
                <a:solidFill>
                  <a:schemeClr val="bg1"/>
                </a:solidFill>
              </a:rPr>
              <a:t>Filipi</a:t>
            </a:r>
            <a:r>
              <a:rPr lang="en-US" sz="4800" b="1">
                <a:solidFill>
                  <a:schemeClr val="bg1"/>
                </a:solidFill>
              </a:rPr>
              <a:t> melalui dia (</a:t>
            </a:r>
            <a:r>
              <a:rPr lang="en-US" sz="4800" b="1" smtClean="0">
                <a:solidFill>
                  <a:schemeClr val="bg1"/>
                </a:solidFill>
              </a:rPr>
              <a:t>2:25-30</a:t>
            </a:r>
            <a:r>
              <a:rPr lang="en-US" sz="4800" b="1">
                <a:solidFill>
                  <a:schemeClr val="bg1"/>
                </a:solidFill>
              </a:rPr>
              <a:t>).</a:t>
            </a:r>
            <a:br>
              <a:rPr lang="en-US" sz="4800" b="1">
                <a:solidFill>
                  <a:schemeClr val="bg1"/>
                </a:solidFill>
              </a:rPr>
            </a:br>
            <a:r>
              <a:rPr lang="en-US" sz="4800" b="1">
                <a:solidFill>
                  <a:schemeClr val="bg1"/>
                </a:solidFill>
              </a:rPr>
              <a:t>Surat </a:t>
            </a:r>
            <a:r>
              <a:rPr lang="fi-FI" sz="4800" b="1">
                <a:solidFill>
                  <a:schemeClr val="bg1"/>
                </a:solidFill>
              </a:rPr>
              <a:t>Filipi ini tidak ditulis kerana krisis daripada masalah-malsah gereja di Filipi.</a:t>
            </a:r>
            <a:endParaRPr lang="en-US" sz="4800" b="1">
              <a:solidFill>
                <a:schemeClr val="bg1"/>
              </a:solidFill>
            </a:endParaRPr>
          </a:p>
        </p:txBody>
      </p:sp>
    </p:spTree>
    <p:extLst>
      <p:ext uri="{BB962C8B-B14F-4D97-AF65-F5344CB8AC3E}">
        <p14:creationId xmlns:p14="http://schemas.microsoft.com/office/powerpoint/2010/main" val="47768592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3040" y="164638"/>
            <a:ext cx="11759611" cy="6528724"/>
          </a:xfrm>
        </p:spPr>
        <p:txBody>
          <a:bodyPr anchor="t"/>
          <a:lstStyle/>
          <a:p>
            <a:pPr algn="l"/>
            <a:r>
              <a:rPr lang="en-US" b="1">
                <a:solidFill>
                  <a:schemeClr val="bg1"/>
                </a:solidFill>
              </a:rPr>
              <a:t>Surat ini </a:t>
            </a:r>
            <a:r>
              <a:rPr lang="en-US" b="1" err="1">
                <a:solidFill>
                  <a:schemeClr val="bg1"/>
                </a:solidFill>
              </a:rPr>
              <a:t>berisi</a:t>
            </a:r>
            <a:r>
              <a:rPr lang="en-US" b="1">
                <a:solidFill>
                  <a:schemeClr val="bg1"/>
                </a:solidFill>
              </a:rPr>
              <a:t> kasih dan perasaan </a:t>
            </a:r>
            <a:r>
              <a:rPr lang="en-US" b="1" smtClean="0">
                <a:solidFill>
                  <a:schemeClr val="bg1"/>
                </a:solidFill>
              </a:rPr>
              <a:t>te</a:t>
            </a:r>
            <a:r>
              <a:rPr lang="en-US" b="1">
                <a:solidFill>
                  <a:schemeClr val="bg1"/>
                </a:solidFill>
              </a:rPr>
              <a:t>n</a:t>
            </a:r>
            <a:r>
              <a:rPr lang="en-US" b="1" smtClean="0">
                <a:solidFill>
                  <a:schemeClr val="bg1"/>
                </a:solidFill>
              </a:rPr>
              <a:t>tang </a:t>
            </a:r>
            <a:r>
              <a:rPr lang="en-US" b="1" err="1">
                <a:solidFill>
                  <a:schemeClr val="bg1"/>
                </a:solidFill>
              </a:rPr>
              <a:t>terima</a:t>
            </a:r>
            <a:r>
              <a:rPr lang="en-US" b="1">
                <a:solidFill>
                  <a:schemeClr val="bg1"/>
                </a:solidFill>
              </a:rPr>
              <a:t> kasih Paulus kepada </a:t>
            </a:r>
            <a:r>
              <a:rPr lang="en-US" b="1" smtClean="0">
                <a:solidFill>
                  <a:schemeClr val="bg1"/>
                </a:solidFill>
              </a:rPr>
              <a:t>jemaah </a:t>
            </a:r>
            <a:r>
              <a:rPr lang="en-US" b="1">
                <a:solidFill>
                  <a:schemeClr val="bg1"/>
                </a:solidFill>
              </a:rPr>
              <a:t>di </a:t>
            </a:r>
            <a:r>
              <a:rPr lang="en-US" b="1" err="1">
                <a:solidFill>
                  <a:schemeClr val="bg1"/>
                </a:solidFill>
              </a:rPr>
              <a:t>Filipi</a:t>
            </a:r>
            <a:r>
              <a:rPr lang="en-US" b="1">
                <a:solidFill>
                  <a:schemeClr val="bg1"/>
                </a:solidFill>
              </a:rPr>
              <a:t>, dan </a:t>
            </a:r>
            <a:r>
              <a:rPr lang="en-US" b="1" smtClean="0">
                <a:solidFill>
                  <a:schemeClr val="bg1"/>
                </a:solidFill>
              </a:rPr>
              <a:t>mengandungi </a:t>
            </a:r>
            <a:r>
              <a:rPr lang="en-US" b="1" err="1">
                <a:solidFill>
                  <a:schemeClr val="bg1"/>
                </a:solidFill>
              </a:rPr>
              <a:t>menasihati</a:t>
            </a:r>
            <a:r>
              <a:rPr lang="en-US" b="1">
                <a:solidFill>
                  <a:schemeClr val="bg1"/>
                </a:solidFill>
              </a:rPr>
              <a:t> mereka untuk </a:t>
            </a:r>
            <a:r>
              <a:rPr lang="en-US" b="1" err="1">
                <a:solidFill>
                  <a:schemeClr val="bg1"/>
                </a:solidFill>
              </a:rPr>
              <a:t>menjalani</a:t>
            </a:r>
            <a:r>
              <a:rPr lang="en-US" b="1">
                <a:solidFill>
                  <a:schemeClr val="bg1"/>
                </a:solidFill>
              </a:rPr>
              <a:t> kehidupan yang </a:t>
            </a:r>
            <a:r>
              <a:rPr lang="en-US" b="1" err="1">
                <a:solidFill>
                  <a:schemeClr val="bg1"/>
                </a:solidFill>
              </a:rPr>
              <a:t>penuh</a:t>
            </a:r>
            <a:r>
              <a:rPr lang="en-US" b="1">
                <a:solidFill>
                  <a:schemeClr val="bg1"/>
                </a:solidFill>
              </a:rPr>
              <a:t> </a:t>
            </a:r>
            <a:r>
              <a:rPr lang="en-US" b="1" err="1">
                <a:solidFill>
                  <a:schemeClr val="bg1"/>
                </a:solidFill>
              </a:rPr>
              <a:t>kesatuan</a:t>
            </a:r>
            <a:r>
              <a:rPr lang="en-US" b="1">
                <a:solidFill>
                  <a:schemeClr val="bg1"/>
                </a:solidFill>
              </a:rPr>
              <a:t> dengan </a:t>
            </a:r>
            <a:r>
              <a:rPr lang="en-US" b="1" smtClean="0">
                <a:solidFill>
                  <a:schemeClr val="bg1"/>
                </a:solidFill>
              </a:rPr>
              <a:t>jemaahnya</a:t>
            </a:r>
            <a:r>
              <a:rPr lang="en-US" b="1">
                <a:solidFill>
                  <a:schemeClr val="bg1"/>
                </a:solidFill>
              </a:rPr>
              <a:t>, </a:t>
            </a:r>
            <a:r>
              <a:rPr lang="en-US" b="1" err="1">
                <a:solidFill>
                  <a:schemeClr val="bg1"/>
                </a:solidFill>
              </a:rPr>
              <a:t>kekudusan</a:t>
            </a:r>
            <a:r>
              <a:rPr lang="en-US" b="1">
                <a:solidFill>
                  <a:schemeClr val="bg1"/>
                </a:solidFill>
              </a:rPr>
              <a:t>, dan </a:t>
            </a:r>
            <a:r>
              <a:rPr lang="en-US" b="1" err="1">
                <a:solidFill>
                  <a:schemeClr val="bg1"/>
                </a:solidFill>
              </a:rPr>
              <a:t>kegembiraan</a:t>
            </a:r>
            <a:r>
              <a:rPr lang="en-US" b="1" smtClean="0">
                <a:solidFill>
                  <a:schemeClr val="bg1"/>
                </a:solidFill>
              </a:rPr>
              <a:t>.</a:t>
            </a:r>
            <a:br>
              <a:rPr lang="en-US" b="1" smtClean="0">
                <a:solidFill>
                  <a:schemeClr val="bg1"/>
                </a:solidFill>
              </a:rPr>
            </a:br>
            <a:r>
              <a:rPr lang="en-US" b="1" smtClean="0">
                <a:solidFill>
                  <a:schemeClr val="bg1"/>
                </a:solidFill>
              </a:rPr>
              <a:t>Rasul Paulus menggunakan Perkataan “gembira” dengan bentuk Kata Nama dan dengan Keta Kerja 10 kali di dalam surat ini.</a:t>
            </a:r>
            <a:endParaRPr lang="en-US" b="1">
              <a:solidFill>
                <a:schemeClr val="bg1"/>
              </a:solidFill>
            </a:endParaRPr>
          </a:p>
        </p:txBody>
      </p:sp>
    </p:spTree>
    <p:extLst>
      <p:ext uri="{BB962C8B-B14F-4D97-AF65-F5344CB8AC3E}">
        <p14:creationId xmlns:p14="http://schemas.microsoft.com/office/powerpoint/2010/main" val="254035767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Ajaran </a:t>
            </a:r>
            <a:r>
              <a:rPr lang="en-US" b="1">
                <a:solidFill>
                  <a:schemeClr val="bg1"/>
                </a:solidFill>
              </a:rPr>
              <a:t>rasul Paulus sangat sederhana.</a:t>
            </a:r>
            <a:r>
              <a:rPr lang="en-US" altLang="ko-KR" b="1" smtClean="0">
                <a:solidFill>
                  <a:schemeClr val="bg1"/>
                </a:solidFill>
              </a:rPr>
              <a:t/>
            </a:r>
            <a:br>
              <a:rPr lang="en-US" altLang="ko-KR" b="1" smtClean="0">
                <a:solidFill>
                  <a:schemeClr val="bg1"/>
                </a:solidFill>
              </a:rPr>
            </a:br>
            <a:r>
              <a:rPr lang="en-US" altLang="ko-KR" b="1" smtClean="0">
                <a:solidFill>
                  <a:srgbClr val="FF0000"/>
                </a:solidFill>
              </a:rPr>
              <a:t>Kesatuan </a:t>
            </a:r>
            <a:r>
              <a:rPr lang="en-US" altLang="ko-KR" b="1">
                <a:solidFill>
                  <a:srgbClr val="FF0000"/>
                </a:solidFill>
              </a:rPr>
              <a:t>dan </a:t>
            </a:r>
            <a:r>
              <a:rPr lang="en-US" altLang="ko-KR" b="1" err="1">
                <a:solidFill>
                  <a:srgbClr val="FF0000"/>
                </a:solidFill>
              </a:rPr>
              <a:t>Kegembiraan</a:t>
            </a:r>
            <a:r>
              <a:rPr lang="en-US" altLang="ko-KR" b="1">
                <a:solidFill>
                  <a:srgbClr val="FF0000"/>
                </a:solidFill>
              </a:rPr>
              <a:t> yang </a:t>
            </a:r>
            <a:r>
              <a:rPr lang="en-US" altLang="ko-KR" b="1" err="1">
                <a:solidFill>
                  <a:srgbClr val="FF0000"/>
                </a:solidFill>
              </a:rPr>
              <a:t>sejati</a:t>
            </a:r>
            <a:r>
              <a:rPr lang="en-US" altLang="ko-KR" b="1">
                <a:solidFill>
                  <a:srgbClr val="FF0000"/>
                </a:solidFill>
              </a:rPr>
              <a:t> dapat terjadi hanya di dalam Kristus.</a:t>
            </a:r>
            <a:r>
              <a:rPr lang="en-US" b="1">
                <a:solidFill>
                  <a:srgbClr val="FF0000"/>
                </a:solidFill>
              </a:rPr>
              <a:t/>
            </a:r>
            <a:br>
              <a:rPr lang="en-US" b="1">
                <a:solidFill>
                  <a:srgbClr val="FF0000"/>
                </a:solidFill>
              </a:rPr>
            </a:br>
            <a:r>
              <a:rPr lang="en-US" b="1" err="1">
                <a:solidFill>
                  <a:schemeClr val="bg1"/>
                </a:solidFill>
              </a:rPr>
              <a:t>Pelayan-pelayan</a:t>
            </a:r>
            <a:r>
              <a:rPr lang="en-US" b="1">
                <a:solidFill>
                  <a:schemeClr val="bg1"/>
                </a:solidFill>
              </a:rPr>
              <a:t> dalam gereja di </a:t>
            </a:r>
            <a:r>
              <a:rPr lang="en-US" b="1" err="1">
                <a:solidFill>
                  <a:schemeClr val="bg1"/>
                </a:solidFill>
              </a:rPr>
              <a:t>Filipi</a:t>
            </a:r>
            <a:r>
              <a:rPr lang="en-US" b="1">
                <a:solidFill>
                  <a:schemeClr val="bg1"/>
                </a:solidFill>
              </a:rPr>
              <a:t> tidak bersatu sebagai </a:t>
            </a:r>
            <a:r>
              <a:rPr lang="en-US" b="1" err="1">
                <a:solidFill>
                  <a:schemeClr val="bg1"/>
                </a:solidFill>
              </a:rPr>
              <a:t>kedudukan</a:t>
            </a:r>
            <a:r>
              <a:rPr lang="en-US" b="1">
                <a:solidFill>
                  <a:schemeClr val="bg1"/>
                </a:solidFill>
              </a:rPr>
              <a:t> mereka sendiri dan hal itu </a:t>
            </a:r>
            <a:r>
              <a:rPr lang="en-US" b="1" err="1">
                <a:solidFill>
                  <a:schemeClr val="bg1"/>
                </a:solidFill>
              </a:rPr>
              <a:t>menghalang</a:t>
            </a:r>
            <a:r>
              <a:rPr lang="en-US" b="1">
                <a:solidFill>
                  <a:schemeClr val="bg1"/>
                </a:solidFill>
              </a:rPr>
              <a:t> </a:t>
            </a:r>
            <a:r>
              <a:rPr lang="en-US" b="1" smtClean="0">
                <a:solidFill>
                  <a:schemeClr val="bg1"/>
                </a:solidFill>
              </a:rPr>
              <a:t>pengisytiharan </a:t>
            </a:r>
            <a:r>
              <a:rPr lang="en-US" b="1">
                <a:solidFill>
                  <a:schemeClr val="bg1"/>
                </a:solidFill>
              </a:rPr>
              <a:t>kehidupan </a:t>
            </a:r>
            <a:r>
              <a:rPr lang="en-US" b="1" err="1">
                <a:solidFill>
                  <a:schemeClr val="bg1"/>
                </a:solidFill>
              </a:rPr>
              <a:t>baru</a:t>
            </a:r>
            <a:r>
              <a:rPr lang="en-US" b="1">
                <a:solidFill>
                  <a:schemeClr val="bg1"/>
                </a:solidFill>
              </a:rPr>
              <a:t> di dalam Kristus.</a:t>
            </a:r>
          </a:p>
        </p:txBody>
      </p:sp>
    </p:spTree>
    <p:extLst>
      <p:ext uri="{BB962C8B-B14F-4D97-AF65-F5344CB8AC3E}">
        <p14:creationId xmlns:p14="http://schemas.microsoft.com/office/powerpoint/2010/main" val="372612378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a:solidFill>
                  <a:schemeClr val="bg1"/>
                </a:solidFill>
              </a:rPr>
              <a:t>Paulus </a:t>
            </a:r>
            <a:r>
              <a:rPr lang="en-US" b="1" err="1">
                <a:solidFill>
                  <a:schemeClr val="bg1"/>
                </a:solidFill>
              </a:rPr>
              <a:t>menyedari</a:t>
            </a:r>
            <a:r>
              <a:rPr lang="en-US" b="1">
                <a:solidFill>
                  <a:schemeClr val="bg1"/>
                </a:solidFill>
              </a:rPr>
              <a:t> masalah gereja di </a:t>
            </a:r>
            <a:r>
              <a:rPr lang="en-US" b="1" err="1">
                <a:solidFill>
                  <a:schemeClr val="bg1"/>
                </a:solidFill>
              </a:rPr>
              <a:t>Filipi</a:t>
            </a:r>
            <a:r>
              <a:rPr lang="en-US" b="1">
                <a:solidFill>
                  <a:schemeClr val="bg1"/>
                </a:solidFill>
              </a:rPr>
              <a:t> yang semakin </a:t>
            </a:r>
            <a:r>
              <a:rPr lang="en-US" b="1" err="1">
                <a:solidFill>
                  <a:schemeClr val="bg1"/>
                </a:solidFill>
              </a:rPr>
              <a:t>menjauhkan</a:t>
            </a:r>
            <a:r>
              <a:rPr lang="en-US" b="1">
                <a:solidFill>
                  <a:schemeClr val="bg1"/>
                </a:solidFill>
              </a:rPr>
              <a:t> </a:t>
            </a:r>
            <a:r>
              <a:rPr lang="en-US" b="1" smtClean="0">
                <a:solidFill>
                  <a:schemeClr val="bg1"/>
                </a:solidFill>
              </a:rPr>
              <a:t>kesatuan, </a:t>
            </a:r>
            <a:r>
              <a:rPr lang="en-US" b="1">
                <a:solidFill>
                  <a:schemeClr val="bg1"/>
                </a:solidFill>
              </a:rPr>
              <a:t>maka Paulus </a:t>
            </a:r>
            <a:r>
              <a:rPr lang="en-US" b="1" err="1">
                <a:solidFill>
                  <a:schemeClr val="bg1"/>
                </a:solidFill>
              </a:rPr>
              <a:t>berusaha</a:t>
            </a:r>
            <a:r>
              <a:rPr lang="en-US" b="1">
                <a:solidFill>
                  <a:schemeClr val="bg1"/>
                </a:solidFill>
              </a:rPr>
              <a:t> </a:t>
            </a:r>
            <a:r>
              <a:rPr lang="en-US" b="1" err="1">
                <a:solidFill>
                  <a:schemeClr val="bg1"/>
                </a:solidFill>
              </a:rPr>
              <a:t>membetulkan</a:t>
            </a:r>
            <a:r>
              <a:rPr lang="en-US" b="1">
                <a:solidFill>
                  <a:schemeClr val="bg1"/>
                </a:solidFill>
              </a:rPr>
              <a:t> hal itu sebagai </a:t>
            </a:r>
            <a:r>
              <a:rPr lang="en-US" b="1" err="1">
                <a:solidFill>
                  <a:schemeClr val="bg1"/>
                </a:solidFill>
              </a:rPr>
              <a:t>pencegahan</a:t>
            </a:r>
            <a:r>
              <a:rPr lang="en-US" b="1">
                <a:solidFill>
                  <a:schemeClr val="bg1"/>
                </a:solidFill>
              </a:rPr>
              <a:t> </a:t>
            </a:r>
            <a:r>
              <a:rPr lang="en-US" b="1" err="1">
                <a:solidFill>
                  <a:schemeClr val="bg1"/>
                </a:solidFill>
              </a:rPr>
              <a:t>sebelum</a:t>
            </a:r>
            <a:r>
              <a:rPr lang="en-US" b="1">
                <a:solidFill>
                  <a:schemeClr val="bg1"/>
                </a:solidFill>
              </a:rPr>
              <a:t> </a:t>
            </a:r>
            <a:r>
              <a:rPr lang="en-US" b="1" err="1">
                <a:solidFill>
                  <a:schemeClr val="bg1"/>
                </a:solidFill>
              </a:rPr>
              <a:t>keadaan</a:t>
            </a:r>
            <a:r>
              <a:rPr lang="en-US" b="1">
                <a:solidFill>
                  <a:schemeClr val="bg1"/>
                </a:solidFill>
              </a:rPr>
              <a:t> </a:t>
            </a:r>
            <a:r>
              <a:rPr lang="en-US" b="1" smtClean="0">
                <a:solidFill>
                  <a:schemeClr val="bg1"/>
                </a:solidFill>
              </a:rPr>
              <a:t>jemaah </a:t>
            </a:r>
            <a:r>
              <a:rPr lang="en-US" b="1">
                <a:solidFill>
                  <a:schemeClr val="bg1"/>
                </a:solidFill>
              </a:rPr>
              <a:t>di </a:t>
            </a:r>
            <a:r>
              <a:rPr lang="en-US" b="1" err="1">
                <a:solidFill>
                  <a:schemeClr val="bg1"/>
                </a:solidFill>
              </a:rPr>
              <a:t>Filipi</a:t>
            </a:r>
            <a:r>
              <a:rPr lang="en-US" b="1">
                <a:solidFill>
                  <a:schemeClr val="bg1"/>
                </a:solidFill>
              </a:rPr>
              <a:t> menjadi serius.</a:t>
            </a:r>
          </a:p>
        </p:txBody>
      </p:sp>
    </p:spTree>
    <p:extLst>
      <p:ext uri="{BB962C8B-B14F-4D97-AF65-F5344CB8AC3E}">
        <p14:creationId xmlns:p14="http://schemas.microsoft.com/office/powerpoint/2010/main" val="39726905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Ayat-ayat</a:t>
            </a:r>
            <a:r>
              <a:rPr lang="en-US" sz="4800" b="1">
                <a:solidFill>
                  <a:schemeClr val="bg1"/>
                </a:solidFill>
              </a:rPr>
              <a:t> </a:t>
            </a:r>
            <a:r>
              <a:rPr lang="en-US" sz="4800" b="1" err="1">
                <a:solidFill>
                  <a:schemeClr val="bg1"/>
                </a:solidFill>
              </a:rPr>
              <a:t>utamanya</a:t>
            </a:r>
            <a:r>
              <a:rPr lang="en-US" sz="4800" b="1">
                <a:solidFill>
                  <a:schemeClr val="bg1"/>
                </a:solidFill>
              </a:rPr>
              <a:t> adalah 1:21 (</a:t>
            </a:r>
            <a:r>
              <a:rPr lang="fi-FI" sz="4800" b="1">
                <a:solidFill>
                  <a:schemeClr val="bg1"/>
                </a:solidFill>
              </a:rPr>
              <a:t>hidup ku mengabdi kepada Kristus</a:t>
            </a:r>
            <a:r>
              <a:rPr lang="en-US" sz="4800" b="1">
                <a:solidFill>
                  <a:schemeClr val="bg1"/>
                </a:solidFill>
              </a:rPr>
              <a:t>), 4:12 (</a:t>
            </a:r>
            <a:r>
              <a:rPr lang="en-US" sz="4800" b="1" err="1">
                <a:solidFill>
                  <a:schemeClr val="bg1"/>
                </a:solidFill>
              </a:rPr>
              <a:t>Aku</a:t>
            </a:r>
            <a:r>
              <a:rPr lang="en-US" sz="4800" b="1">
                <a:solidFill>
                  <a:schemeClr val="bg1"/>
                </a:solidFill>
              </a:rPr>
              <a:t> </a:t>
            </a:r>
            <a:r>
              <a:rPr lang="en-US" sz="4800" b="1" err="1">
                <a:solidFill>
                  <a:schemeClr val="bg1"/>
                </a:solidFill>
              </a:rPr>
              <a:t>mengetahui</a:t>
            </a:r>
            <a:r>
              <a:rPr lang="en-US" sz="4800" b="1">
                <a:solidFill>
                  <a:schemeClr val="bg1"/>
                </a:solidFill>
              </a:rPr>
              <a:t> </a:t>
            </a:r>
            <a:r>
              <a:rPr lang="en-US" sz="4800" b="1" err="1">
                <a:solidFill>
                  <a:schemeClr val="bg1"/>
                </a:solidFill>
              </a:rPr>
              <a:t>rahsianya</a:t>
            </a:r>
            <a:r>
              <a:rPr lang="en-US" sz="4800" b="1">
                <a:solidFill>
                  <a:schemeClr val="bg1"/>
                </a:solidFill>
              </a:rPr>
              <a:t> untuk menghadapi berbagai-bagai </a:t>
            </a:r>
            <a:r>
              <a:rPr lang="en-US" sz="4800" b="1" err="1">
                <a:solidFill>
                  <a:schemeClr val="bg1"/>
                </a:solidFill>
              </a:rPr>
              <a:t>keadaan</a:t>
            </a:r>
            <a:r>
              <a:rPr lang="en-US" sz="4800" b="1">
                <a:solidFill>
                  <a:schemeClr val="bg1"/>
                </a:solidFill>
              </a:rPr>
              <a:t>).</a:t>
            </a:r>
            <a:br>
              <a:rPr lang="en-US" sz="4800" b="1">
                <a:solidFill>
                  <a:schemeClr val="bg1"/>
                </a:solidFill>
              </a:rPr>
            </a:br>
            <a:r>
              <a:rPr lang="en-US" sz="4800" b="1" err="1">
                <a:solidFill>
                  <a:schemeClr val="bg1"/>
                </a:solidFill>
              </a:rPr>
              <a:t>Fasal</a:t>
            </a:r>
            <a:r>
              <a:rPr lang="en-US" sz="4800" b="1">
                <a:solidFill>
                  <a:schemeClr val="bg1"/>
                </a:solidFill>
              </a:rPr>
              <a:t> </a:t>
            </a:r>
            <a:r>
              <a:rPr lang="en-US" sz="4800" b="1" err="1">
                <a:solidFill>
                  <a:schemeClr val="bg1"/>
                </a:solidFill>
              </a:rPr>
              <a:t>intinya</a:t>
            </a:r>
            <a:r>
              <a:rPr lang="en-US" sz="4800" b="1">
                <a:solidFill>
                  <a:schemeClr val="bg1"/>
                </a:solidFill>
              </a:rPr>
              <a:t> adalah </a:t>
            </a:r>
            <a:r>
              <a:rPr lang="en-US" sz="4800" b="1" err="1">
                <a:solidFill>
                  <a:schemeClr val="bg1"/>
                </a:solidFill>
              </a:rPr>
              <a:t>Fasal</a:t>
            </a:r>
            <a:r>
              <a:rPr lang="en-US" sz="4800" b="1">
                <a:solidFill>
                  <a:schemeClr val="bg1"/>
                </a:solidFill>
              </a:rPr>
              <a:t> 2 (</a:t>
            </a:r>
            <a:r>
              <a:rPr lang="en-US" sz="4800" b="1" err="1">
                <a:solidFill>
                  <a:schemeClr val="bg1"/>
                </a:solidFill>
              </a:rPr>
              <a:t>Hendaklah</a:t>
            </a:r>
            <a:r>
              <a:rPr lang="en-US" sz="4800" b="1">
                <a:solidFill>
                  <a:schemeClr val="bg1"/>
                </a:solidFill>
              </a:rPr>
              <a:t> seperti sikap Kristus Yesus).</a:t>
            </a:r>
          </a:p>
        </p:txBody>
      </p:sp>
    </p:spTree>
    <p:extLst>
      <p:ext uri="{BB962C8B-B14F-4D97-AF65-F5344CB8AC3E}">
        <p14:creationId xmlns:p14="http://schemas.microsoft.com/office/powerpoint/2010/main" val="269026580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Kebenaran terbesar dalam </a:t>
            </a:r>
            <a:r>
              <a:rPr lang="en-US" sz="4800" b="1" err="1">
                <a:solidFill>
                  <a:schemeClr val="bg1"/>
                </a:solidFill>
              </a:rPr>
              <a:t>Perjanjian</a:t>
            </a:r>
            <a:r>
              <a:rPr lang="en-US" sz="4800" b="1">
                <a:solidFill>
                  <a:schemeClr val="bg1"/>
                </a:solidFill>
              </a:rPr>
              <a:t> </a:t>
            </a:r>
            <a:r>
              <a:rPr lang="en-US" sz="4800" b="1" err="1">
                <a:solidFill>
                  <a:schemeClr val="bg1"/>
                </a:solidFill>
              </a:rPr>
              <a:t>Baru</a:t>
            </a:r>
            <a:r>
              <a:rPr lang="en-US" sz="4800" b="1">
                <a:solidFill>
                  <a:schemeClr val="bg1"/>
                </a:solidFill>
              </a:rPr>
              <a:t> adalah </a:t>
            </a:r>
            <a:r>
              <a:rPr lang="en-US" sz="4800" b="1" err="1">
                <a:solidFill>
                  <a:schemeClr val="bg1"/>
                </a:solidFill>
              </a:rPr>
              <a:t>penyataan</a:t>
            </a:r>
            <a:r>
              <a:rPr lang="en-US" sz="4800" b="1">
                <a:solidFill>
                  <a:schemeClr val="bg1"/>
                </a:solidFill>
              </a:rPr>
              <a:t> </a:t>
            </a:r>
            <a:r>
              <a:rPr lang="en-US" sz="4800" b="1" err="1">
                <a:solidFill>
                  <a:schemeClr val="bg1"/>
                </a:solidFill>
              </a:rPr>
              <a:t>kerendahan</a:t>
            </a:r>
            <a:r>
              <a:rPr lang="en-US" sz="4800" b="1">
                <a:solidFill>
                  <a:schemeClr val="bg1"/>
                </a:solidFill>
              </a:rPr>
              <a:t> </a:t>
            </a:r>
            <a:r>
              <a:rPr lang="en-US" sz="4800" b="1" err="1">
                <a:solidFill>
                  <a:schemeClr val="bg1"/>
                </a:solidFill>
              </a:rPr>
              <a:t>hati</a:t>
            </a:r>
            <a:r>
              <a:rPr lang="en-US" sz="4800" b="1">
                <a:solidFill>
                  <a:schemeClr val="bg1"/>
                </a:solidFill>
              </a:rPr>
              <a:t> Yesus Kristus, yang </a:t>
            </a:r>
            <a:r>
              <a:rPr lang="en-US" sz="4800" b="1" err="1">
                <a:solidFill>
                  <a:schemeClr val="bg1"/>
                </a:solidFill>
              </a:rPr>
              <a:t>meninggalkan</a:t>
            </a:r>
            <a:r>
              <a:rPr lang="en-US" sz="4800" b="1">
                <a:solidFill>
                  <a:schemeClr val="bg1"/>
                </a:solidFill>
              </a:rPr>
              <a:t> </a:t>
            </a:r>
            <a:r>
              <a:rPr lang="en-US" sz="4800" b="1" err="1">
                <a:solidFill>
                  <a:schemeClr val="bg1"/>
                </a:solidFill>
              </a:rPr>
              <a:t>surga</a:t>
            </a:r>
            <a:r>
              <a:rPr lang="en-US" sz="4800" b="1">
                <a:solidFill>
                  <a:schemeClr val="bg1"/>
                </a:solidFill>
              </a:rPr>
              <a:t> dan yang menjadi </a:t>
            </a:r>
            <a:r>
              <a:rPr lang="en-US" sz="4800" b="1" err="1">
                <a:solidFill>
                  <a:schemeClr val="bg1"/>
                </a:solidFill>
              </a:rPr>
              <a:t>pelayan</a:t>
            </a:r>
            <a:r>
              <a:rPr lang="en-US" sz="4800" b="1">
                <a:solidFill>
                  <a:schemeClr val="bg1"/>
                </a:solidFill>
              </a:rPr>
              <a:t> (2: 5). </a:t>
            </a:r>
            <a:br>
              <a:rPr lang="en-US" sz="4800" b="1">
                <a:solidFill>
                  <a:schemeClr val="bg1"/>
                </a:solidFill>
              </a:rPr>
            </a:br>
            <a:r>
              <a:rPr lang="en-US" sz="4800" b="1">
                <a:solidFill>
                  <a:schemeClr val="bg1"/>
                </a:solidFill>
              </a:rPr>
              <a:t>Kata </a:t>
            </a:r>
            <a:r>
              <a:rPr lang="en-US" sz="4800" b="1" err="1">
                <a:solidFill>
                  <a:schemeClr val="bg1"/>
                </a:solidFill>
              </a:rPr>
              <a:t>utama</a:t>
            </a:r>
            <a:r>
              <a:rPr lang="en-US" sz="4800" b="1">
                <a:solidFill>
                  <a:schemeClr val="bg1"/>
                </a:solidFill>
              </a:rPr>
              <a:t> dalam </a:t>
            </a:r>
            <a:r>
              <a:rPr lang="en-US" sz="4800" b="1" err="1">
                <a:solidFill>
                  <a:schemeClr val="bg1"/>
                </a:solidFill>
              </a:rPr>
              <a:t>surat</a:t>
            </a:r>
            <a:r>
              <a:rPr lang="en-US" sz="4800" b="1">
                <a:solidFill>
                  <a:schemeClr val="bg1"/>
                </a:solidFill>
              </a:rPr>
              <a:t> ini adalah '</a:t>
            </a:r>
            <a:r>
              <a:rPr lang="en-US" sz="4800" b="1" err="1">
                <a:solidFill>
                  <a:schemeClr val="bg1"/>
                </a:solidFill>
              </a:rPr>
              <a:t>gembira</a:t>
            </a:r>
            <a:r>
              <a:rPr lang="en-US" sz="4800" b="1">
                <a:solidFill>
                  <a:schemeClr val="bg1"/>
                </a:solidFill>
              </a:rPr>
              <a:t>' atau '</a:t>
            </a:r>
            <a:r>
              <a:rPr lang="en-US" sz="4800" b="1" err="1">
                <a:solidFill>
                  <a:schemeClr val="bg1"/>
                </a:solidFill>
              </a:rPr>
              <a:t>bersukacita</a:t>
            </a:r>
            <a:r>
              <a:rPr lang="en-US" sz="4800" b="1">
                <a:solidFill>
                  <a:schemeClr val="bg1"/>
                </a:solidFill>
              </a:rPr>
              <a:t>', yang </a:t>
            </a:r>
            <a:r>
              <a:rPr lang="en-US" sz="4800" b="1" err="1">
                <a:solidFill>
                  <a:schemeClr val="bg1"/>
                </a:solidFill>
              </a:rPr>
              <a:t>muncul</a:t>
            </a:r>
            <a:r>
              <a:rPr lang="en-US" sz="4800" b="1">
                <a:solidFill>
                  <a:schemeClr val="bg1"/>
                </a:solidFill>
              </a:rPr>
              <a:t> 16 kali hanya dalam </a:t>
            </a:r>
            <a:r>
              <a:rPr lang="en-US" sz="4800" b="1" err="1">
                <a:solidFill>
                  <a:schemeClr val="bg1"/>
                </a:solidFill>
              </a:rPr>
              <a:t>Fasal</a:t>
            </a:r>
            <a:r>
              <a:rPr lang="en-US" sz="4800" b="1">
                <a:solidFill>
                  <a:schemeClr val="bg1"/>
                </a:solidFill>
              </a:rPr>
              <a:t> 4.</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87881362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Kata-kata kunci lain adalah 'hati' atau 'pemikiran' (10 kali) dan 'kegembiraan' </a:t>
            </a:r>
            <a:r>
              <a:rPr lang="fi-FI" sz="4800" b="1" smtClean="0">
                <a:solidFill>
                  <a:schemeClr val="bg1"/>
                </a:solidFill>
              </a:rPr>
              <a:t>(10 </a:t>
            </a:r>
            <a:r>
              <a:rPr lang="fi-FI" sz="4800" b="1">
                <a:solidFill>
                  <a:schemeClr val="bg1"/>
                </a:solidFill>
              </a:rPr>
              <a:t>kali).</a:t>
            </a:r>
            <a:r>
              <a:rPr lang="en-US" sz="4800" b="1">
                <a:solidFill>
                  <a:schemeClr val="bg1"/>
                </a:solidFill>
              </a:rPr>
              <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67564305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err="1">
                <a:solidFill>
                  <a:srgbClr val="FFFF00"/>
                </a:solidFill>
              </a:rPr>
              <a:t>Filipi</a:t>
            </a:r>
            <a:r>
              <a:rPr lang="en-US" sz="5333" b="1">
                <a:solidFill>
                  <a:srgbClr val="FF0000"/>
                </a:solidFill>
              </a:rPr>
              <a:t/>
            </a:r>
            <a:br>
              <a:rPr lang="en-US" sz="5333" b="1">
                <a:solidFill>
                  <a:srgbClr val="FF0000"/>
                </a:solidFill>
              </a:rPr>
            </a:br>
            <a:r>
              <a:rPr lang="en-US" sz="4267" b="1">
                <a:solidFill>
                  <a:schemeClr val="bg1"/>
                </a:solidFill>
              </a:rPr>
              <a:t>Salam dan </a:t>
            </a:r>
            <a:r>
              <a:rPr lang="en-US" sz="4267" b="1" err="1">
                <a:solidFill>
                  <a:schemeClr val="bg1"/>
                </a:solidFill>
              </a:rPr>
              <a:t>ucapan</a:t>
            </a:r>
            <a:r>
              <a:rPr lang="en-US" sz="4267" b="1">
                <a:solidFill>
                  <a:schemeClr val="bg1"/>
                </a:solidFill>
              </a:rPr>
              <a:t> </a:t>
            </a:r>
            <a:r>
              <a:rPr lang="en-US" sz="4267" b="1" err="1">
                <a:solidFill>
                  <a:schemeClr val="bg1"/>
                </a:solidFill>
              </a:rPr>
              <a:t>syukur</a:t>
            </a:r>
            <a:r>
              <a:rPr lang="en-US" sz="4267" b="1">
                <a:solidFill>
                  <a:schemeClr val="bg1"/>
                </a:solidFill>
              </a:rPr>
              <a:t> Paulus (1:1-11) </a:t>
            </a:r>
            <a:br>
              <a:rPr lang="en-US" sz="4267" b="1">
                <a:solidFill>
                  <a:schemeClr val="bg1"/>
                </a:solidFill>
              </a:rPr>
            </a:br>
            <a:r>
              <a:rPr lang="en-US" sz="4267" b="1">
                <a:solidFill>
                  <a:schemeClr val="bg1"/>
                </a:solidFill>
              </a:rPr>
              <a:t>Hidup untuk Kristus (1:12-2:18)</a:t>
            </a:r>
            <a:br>
              <a:rPr lang="en-US" sz="4267" b="1">
                <a:solidFill>
                  <a:schemeClr val="bg1"/>
                </a:solidFill>
              </a:rPr>
            </a:br>
            <a:r>
              <a:rPr lang="en-US" sz="4267" b="1">
                <a:solidFill>
                  <a:schemeClr val="bg1"/>
                </a:solidFill>
              </a:rPr>
              <a:t>Kata-kata </a:t>
            </a:r>
            <a:r>
              <a:rPr lang="en-US" sz="4267" b="1" err="1">
                <a:solidFill>
                  <a:schemeClr val="bg1"/>
                </a:solidFill>
              </a:rPr>
              <a:t>dorongan</a:t>
            </a:r>
            <a:r>
              <a:rPr lang="en-US" sz="4267" b="1">
                <a:solidFill>
                  <a:schemeClr val="bg1"/>
                </a:solidFill>
              </a:rPr>
              <a:t> dan </a:t>
            </a:r>
            <a:r>
              <a:rPr lang="en-US" sz="4267" b="1" err="1">
                <a:solidFill>
                  <a:schemeClr val="bg1"/>
                </a:solidFill>
              </a:rPr>
              <a:t>nasihat</a:t>
            </a:r>
            <a:r>
              <a:rPr lang="en-US" sz="4267" b="1">
                <a:solidFill>
                  <a:schemeClr val="bg1"/>
                </a:solidFill>
              </a:rPr>
              <a:t> (2:19-4:9)</a:t>
            </a:r>
            <a:br>
              <a:rPr lang="en-US" sz="4267" b="1">
                <a:solidFill>
                  <a:schemeClr val="bg1"/>
                </a:solidFill>
              </a:rPr>
            </a:br>
            <a:r>
              <a:rPr lang="en-US" sz="4267" b="1" err="1">
                <a:solidFill>
                  <a:schemeClr val="bg1"/>
                </a:solidFill>
              </a:rPr>
              <a:t>Ucapan</a:t>
            </a:r>
            <a:r>
              <a:rPr lang="en-US" sz="4267" b="1">
                <a:solidFill>
                  <a:schemeClr val="bg1"/>
                </a:solidFill>
              </a:rPr>
              <a:t> </a:t>
            </a:r>
            <a:r>
              <a:rPr lang="en-US" sz="4267" b="1" err="1">
                <a:solidFill>
                  <a:schemeClr val="bg1"/>
                </a:solidFill>
              </a:rPr>
              <a:t>syukur</a:t>
            </a:r>
            <a:r>
              <a:rPr lang="en-US" sz="4267" b="1">
                <a:solidFill>
                  <a:schemeClr val="bg1"/>
                </a:solidFill>
              </a:rPr>
              <a:t> dan </a:t>
            </a:r>
            <a:r>
              <a:rPr lang="en-US" sz="4267" b="1" err="1">
                <a:solidFill>
                  <a:schemeClr val="bg1"/>
                </a:solidFill>
              </a:rPr>
              <a:t>salam</a:t>
            </a:r>
            <a:r>
              <a:rPr lang="en-US" sz="4267" b="1">
                <a:solidFill>
                  <a:schemeClr val="bg1"/>
                </a:solidFill>
              </a:rPr>
              <a:t> </a:t>
            </a:r>
            <a:r>
              <a:rPr lang="en-US" sz="4267" b="1" err="1">
                <a:solidFill>
                  <a:schemeClr val="bg1"/>
                </a:solidFill>
              </a:rPr>
              <a:t>terakhir</a:t>
            </a:r>
            <a:r>
              <a:rPr lang="en-US" sz="4267" b="1">
                <a:solidFill>
                  <a:schemeClr val="bg1"/>
                </a:solidFill>
              </a:rPr>
              <a:t> (4:10-23).</a:t>
            </a:r>
          </a:p>
        </p:txBody>
      </p:sp>
    </p:spTree>
    <p:extLst>
      <p:ext uri="{BB962C8B-B14F-4D97-AF65-F5344CB8AC3E}">
        <p14:creationId xmlns:p14="http://schemas.microsoft.com/office/powerpoint/2010/main" val="292760609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a:t>
            </a:r>
            <a:r>
              <a:rPr lang="en-US" sz="5333" b="1" err="1">
                <a:solidFill>
                  <a:srgbClr val="00B0F0"/>
                </a:solidFill>
              </a:rPr>
              <a:t>Kolose</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Ciri </a:t>
            </a:r>
            <a:r>
              <a:rPr lang="en-US" sz="4800" b="1" err="1">
                <a:solidFill>
                  <a:schemeClr val="bg1"/>
                </a:solidFill>
              </a:rPr>
              <a:t>Khas</a:t>
            </a:r>
            <a:r>
              <a:rPr lang="en-US" sz="4800" b="1">
                <a:solidFill>
                  <a:schemeClr val="bg1"/>
                </a:solidFill>
              </a:rPr>
              <a:t> </a:t>
            </a:r>
            <a:r>
              <a:rPr lang="en-US" sz="4800" b="1" err="1">
                <a:solidFill>
                  <a:schemeClr val="bg1"/>
                </a:solidFill>
              </a:rPr>
              <a:t>surat</a:t>
            </a:r>
            <a:r>
              <a:rPr lang="en-US" sz="4800" b="1">
                <a:solidFill>
                  <a:schemeClr val="bg1"/>
                </a:solidFill>
              </a:rPr>
              <a:t> ini adalah </a:t>
            </a:r>
            <a:r>
              <a:rPr lang="en-US" sz="4800" b="1" err="1">
                <a:solidFill>
                  <a:schemeClr val="bg1"/>
                </a:solidFill>
              </a:rPr>
              <a:t>salah</a:t>
            </a:r>
            <a:r>
              <a:rPr lang="en-US" sz="4800" b="1">
                <a:solidFill>
                  <a:schemeClr val="bg1"/>
                </a:solidFill>
              </a:rPr>
              <a:t> satu </a:t>
            </a:r>
            <a:r>
              <a:rPr lang="en-US" sz="4800" b="1" err="1">
                <a:solidFill>
                  <a:schemeClr val="bg1"/>
                </a:solidFill>
              </a:rPr>
              <a:t>pernyataan</a:t>
            </a:r>
            <a:r>
              <a:rPr lang="en-US" sz="4800" b="1">
                <a:solidFill>
                  <a:schemeClr val="bg1"/>
                </a:solidFill>
              </a:rPr>
              <a:t> yang paling </a:t>
            </a:r>
            <a:r>
              <a:rPr lang="en-US" sz="4800" b="1" err="1">
                <a:solidFill>
                  <a:schemeClr val="bg1"/>
                </a:solidFill>
              </a:rPr>
              <a:t>kualiti</a:t>
            </a:r>
            <a:r>
              <a:rPr lang="en-US" sz="4800" b="1">
                <a:solidFill>
                  <a:schemeClr val="bg1"/>
                </a:solidFill>
              </a:rPr>
              <a:t> tinggi </a:t>
            </a:r>
            <a:r>
              <a:rPr lang="en-US" sz="4800" b="1" err="1">
                <a:solidFill>
                  <a:schemeClr val="bg1"/>
                </a:solidFill>
              </a:rPr>
              <a:t>mengenai</a:t>
            </a:r>
            <a:r>
              <a:rPr lang="en-US" sz="4800" b="1">
                <a:solidFill>
                  <a:schemeClr val="bg1"/>
                </a:solidFill>
              </a:rPr>
              <a:t> </a:t>
            </a:r>
            <a:r>
              <a:rPr lang="en-US" sz="4800" b="1" err="1">
                <a:solidFill>
                  <a:schemeClr val="bg1"/>
                </a:solidFill>
              </a:rPr>
              <a:t>Kristologi</a:t>
            </a:r>
            <a:r>
              <a:rPr lang="en-US" sz="4800" b="1">
                <a:solidFill>
                  <a:schemeClr val="bg1"/>
                </a:solidFill>
              </a:rPr>
              <a:t>.</a:t>
            </a:r>
            <a:br>
              <a:rPr lang="en-US" sz="4800" b="1">
                <a:solidFill>
                  <a:schemeClr val="bg1"/>
                </a:solidFill>
              </a:rPr>
            </a:br>
            <a:r>
              <a:rPr lang="sv-SE" sz="4800" b="1">
                <a:solidFill>
                  <a:schemeClr val="bg1"/>
                </a:solidFill>
              </a:rPr>
              <a:t>Mungkin Surat ini paling </a:t>
            </a:r>
            <a:r>
              <a:rPr lang="sv-SE" sz="4800" b="1" smtClean="0">
                <a:solidFill>
                  <a:schemeClr val="bg1"/>
                </a:solidFill>
              </a:rPr>
              <a:t>bertumpu </a:t>
            </a:r>
            <a:r>
              <a:rPr lang="sv-SE" sz="4800" b="1">
                <a:solidFill>
                  <a:schemeClr val="bg1"/>
                </a:solidFill>
              </a:rPr>
              <a:t>pada Kristus dalam Alkitab.</a:t>
            </a:r>
            <a:br>
              <a:rPr lang="sv-SE" sz="4800" b="1">
                <a:solidFill>
                  <a:schemeClr val="bg1"/>
                </a:solidFill>
              </a:rPr>
            </a:br>
            <a:r>
              <a:rPr lang="sv-SE" sz="4800" b="1">
                <a:solidFill>
                  <a:schemeClr val="bg1"/>
                </a:solidFill>
              </a:rPr>
              <a:t>Surat Efesus dan Suarat Kolose ialah surat kembar.</a:t>
            </a:r>
            <a:endParaRPr lang="en-US" sz="4800" b="1">
              <a:solidFill>
                <a:schemeClr val="bg1"/>
              </a:solidFill>
            </a:endParaRPr>
          </a:p>
        </p:txBody>
      </p:sp>
    </p:spTree>
    <p:extLst>
      <p:ext uri="{BB962C8B-B14F-4D97-AF65-F5344CB8AC3E}">
        <p14:creationId xmlns:p14="http://schemas.microsoft.com/office/powerpoint/2010/main" val="389846291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latin typeface="+mn-lt"/>
                <a:ea typeface="+mn-ea"/>
              </a:rPr>
              <a:t>Kalau Surat Efesus dapat dinamakan "gereja Kristus", Kolose tentu saja dapat disebut "Kristus gereja".</a:t>
            </a:r>
            <a:br>
              <a:rPr lang="sv-SE" sz="4800" b="1">
                <a:solidFill>
                  <a:schemeClr val="bg1"/>
                </a:solidFill>
                <a:latin typeface="+mn-lt"/>
                <a:ea typeface="+mn-ea"/>
              </a:rPr>
            </a:br>
            <a:r>
              <a:rPr lang="sv-SE" sz="4800" b="1">
                <a:solidFill>
                  <a:schemeClr val="bg1"/>
                </a:solidFill>
                <a:latin typeface="+mn-lt"/>
                <a:ea typeface="+mn-ea"/>
              </a:rPr>
              <a:t>Ciri surat Efesus mengutamakan "</a:t>
            </a:r>
            <a:r>
              <a:rPr lang="en-US" altLang="ko-KR" sz="4800" b="1" err="1">
                <a:solidFill>
                  <a:schemeClr val="bg1"/>
                </a:solidFill>
                <a:latin typeface="+mn-lt"/>
                <a:ea typeface="+mn-ea"/>
              </a:rPr>
              <a:t>tubuh</a:t>
            </a:r>
            <a:r>
              <a:rPr lang="sv-SE" sz="4800" b="1">
                <a:solidFill>
                  <a:schemeClr val="bg1"/>
                </a:solidFill>
                <a:latin typeface="+mn-lt"/>
                <a:ea typeface="+mn-ea"/>
              </a:rPr>
              <a:t>"</a:t>
            </a:r>
            <a:r>
              <a:rPr lang="en-US" altLang="ko-KR" sz="4800" b="1">
                <a:solidFill>
                  <a:schemeClr val="bg1"/>
                </a:solidFill>
                <a:latin typeface="+mn-lt"/>
                <a:ea typeface="+mn-ea"/>
              </a:rPr>
              <a:t>, </a:t>
            </a:r>
            <a:r>
              <a:rPr lang="en-US" altLang="ko-KR" sz="4800" b="1" err="1">
                <a:solidFill>
                  <a:schemeClr val="bg1"/>
                </a:solidFill>
                <a:latin typeface="+mn-lt"/>
                <a:ea typeface="+mn-ea"/>
              </a:rPr>
              <a:t>ciri</a:t>
            </a:r>
            <a:r>
              <a:rPr lang="en-US" altLang="ko-KR" sz="4800" b="1">
                <a:solidFill>
                  <a:schemeClr val="bg1"/>
                </a:solidFill>
                <a:latin typeface="+mn-lt"/>
                <a:ea typeface="+mn-ea"/>
              </a:rPr>
              <a:t> </a:t>
            </a:r>
            <a:r>
              <a:rPr lang="en-US" altLang="ko-KR" sz="4800" b="1" err="1">
                <a:solidFill>
                  <a:schemeClr val="bg1"/>
                </a:solidFill>
                <a:latin typeface="+mn-lt"/>
                <a:ea typeface="+mn-ea"/>
              </a:rPr>
              <a:t>surat</a:t>
            </a:r>
            <a:r>
              <a:rPr lang="en-US" altLang="ko-KR" sz="4800" b="1">
                <a:solidFill>
                  <a:schemeClr val="bg1"/>
                </a:solidFill>
                <a:latin typeface="+mn-lt"/>
                <a:ea typeface="+mn-ea"/>
              </a:rPr>
              <a:t> </a:t>
            </a:r>
            <a:r>
              <a:rPr lang="en-US" altLang="ko-KR" sz="4800" b="1" err="1">
                <a:solidFill>
                  <a:schemeClr val="bg1"/>
                </a:solidFill>
                <a:latin typeface="+mn-lt"/>
                <a:ea typeface="+mn-ea"/>
              </a:rPr>
              <a:t>Kolose</a:t>
            </a:r>
            <a:r>
              <a:rPr lang="en-US" altLang="ko-KR" sz="4800" b="1">
                <a:solidFill>
                  <a:schemeClr val="bg1"/>
                </a:solidFill>
                <a:latin typeface="+mn-lt"/>
                <a:ea typeface="+mn-ea"/>
              </a:rPr>
              <a:t> </a:t>
            </a:r>
            <a:r>
              <a:rPr lang="en-US" altLang="ko-KR" sz="4800" b="1" err="1">
                <a:solidFill>
                  <a:schemeClr val="bg1"/>
                </a:solidFill>
                <a:latin typeface="+mn-lt"/>
                <a:ea typeface="+mn-ea"/>
              </a:rPr>
              <a:t>mementingkan</a:t>
            </a:r>
            <a:r>
              <a:rPr lang="en-US" altLang="ko-KR" sz="4800" b="1">
                <a:solidFill>
                  <a:schemeClr val="bg1"/>
                </a:solidFill>
                <a:latin typeface="+mn-lt"/>
                <a:ea typeface="+mn-ea"/>
              </a:rPr>
              <a:t> </a:t>
            </a:r>
            <a:r>
              <a:rPr lang="sv-SE" sz="4800" b="1">
                <a:solidFill>
                  <a:schemeClr val="bg1"/>
                </a:solidFill>
                <a:latin typeface="+mn-lt"/>
              </a:rPr>
              <a:t>"</a:t>
            </a:r>
            <a:r>
              <a:rPr lang="en-US" altLang="ko-KR" sz="4800" b="1" err="1">
                <a:solidFill>
                  <a:schemeClr val="bg1"/>
                </a:solidFill>
                <a:latin typeface="+mn-lt"/>
                <a:ea typeface="+mn-ea"/>
              </a:rPr>
              <a:t>kepala</a:t>
            </a:r>
            <a:r>
              <a:rPr lang="sv-SE" sz="4800" b="1">
                <a:solidFill>
                  <a:schemeClr val="bg1"/>
                </a:solidFill>
                <a:latin typeface="+mn-lt"/>
              </a:rPr>
              <a:t>"</a:t>
            </a:r>
            <a:r>
              <a:rPr lang="en-US" altLang="ko-KR" sz="4800" b="1">
                <a:solidFill>
                  <a:schemeClr val="bg1"/>
                </a:solidFill>
                <a:latin typeface="+mn-lt"/>
                <a:ea typeface="+mn-ea"/>
              </a:rPr>
              <a:t>.</a:t>
            </a:r>
            <a:endParaRPr lang="en-US" sz="4800" b="1">
              <a:solidFill>
                <a:schemeClr val="bg1"/>
              </a:solidFill>
              <a:latin typeface="+mn-lt"/>
              <a:ea typeface="+mn-ea"/>
            </a:endParaRPr>
          </a:p>
        </p:txBody>
      </p:sp>
    </p:spTree>
    <p:extLst>
      <p:ext uri="{BB962C8B-B14F-4D97-AF65-F5344CB8AC3E}">
        <p14:creationId xmlns:p14="http://schemas.microsoft.com/office/powerpoint/2010/main" val="414504574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smtClean="0">
                <a:solidFill>
                  <a:schemeClr val="bg1"/>
                </a:solidFill>
                <a:latin typeface="+mn-lt"/>
                <a:ea typeface="+mn-ea"/>
              </a:rPr>
              <a:t>Tujuan surat Kolose </a:t>
            </a:r>
            <a:r>
              <a:rPr lang="sv-SE" sz="4800" b="1">
                <a:solidFill>
                  <a:schemeClr val="bg1"/>
                </a:solidFill>
                <a:latin typeface="+mn-lt"/>
                <a:ea typeface="+mn-ea"/>
              </a:rPr>
              <a:t>Paulus adalah untuk menunjukkan bahawa seorang Kristian yang ingin menjadi seperti Kristus, yang merupakan yang pertama dan paling utama dari semua perkara, mesti menunjukkan keunggulan dengan </a:t>
            </a:r>
            <a:r>
              <a:rPr lang="sv-SE" sz="4800" b="1" smtClean="0">
                <a:solidFill>
                  <a:schemeClr val="bg1"/>
                </a:solidFill>
                <a:latin typeface="+mn-lt"/>
                <a:ea typeface="+mn-ea"/>
              </a:rPr>
              <a:t>kehidupan orang Kristian.</a:t>
            </a:r>
            <a:endParaRPr lang="en-US" sz="4800" b="1">
              <a:solidFill>
                <a:schemeClr val="bg1"/>
              </a:solidFill>
              <a:latin typeface="+mn-lt"/>
              <a:ea typeface="+mn-ea"/>
            </a:endParaRPr>
          </a:p>
        </p:txBody>
      </p:sp>
    </p:spTree>
    <p:extLst>
      <p:ext uri="{BB962C8B-B14F-4D97-AF65-F5344CB8AC3E}">
        <p14:creationId xmlns:p14="http://schemas.microsoft.com/office/powerpoint/2010/main" val="282563652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latin typeface="+mn-lt"/>
                <a:ea typeface="+mn-ea"/>
              </a:rPr>
              <a:t>Jika orang Kristian mengetahui perbuatan-perbuatan Kristus dan percaya kepada Kristus dengan betul-betul, dia dapat mengatasi pengetahuan yang palsu dan kesesatan pandangan dunia (worldview).</a:t>
            </a:r>
            <a:endParaRPr lang="en-US" sz="4800" b="1">
              <a:solidFill>
                <a:schemeClr val="bg1"/>
              </a:solidFill>
              <a:latin typeface="+mn-lt"/>
              <a:ea typeface="+mn-ea"/>
            </a:endParaRPr>
          </a:p>
        </p:txBody>
      </p:sp>
    </p:spTree>
    <p:extLst>
      <p:ext uri="{BB962C8B-B14F-4D97-AF65-F5344CB8AC3E}">
        <p14:creationId xmlns:p14="http://schemas.microsoft.com/office/powerpoint/2010/main" val="258696343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smtClean="0">
                <a:solidFill>
                  <a:schemeClr val="bg1"/>
                </a:solidFill>
                <a:latin typeface="+mn-lt"/>
                <a:ea typeface="+mn-ea"/>
              </a:rPr>
              <a:t>Orang </a:t>
            </a:r>
            <a:r>
              <a:rPr lang="sv-SE" sz="4800" b="1">
                <a:solidFill>
                  <a:schemeClr val="bg1"/>
                </a:solidFill>
                <a:latin typeface="+mn-lt"/>
                <a:ea typeface="+mn-ea"/>
              </a:rPr>
              <a:t>percaya berakar pada </a:t>
            </a:r>
            <a:r>
              <a:rPr lang="sv-SE" sz="4800" b="1" smtClean="0">
                <a:solidFill>
                  <a:schemeClr val="bg1"/>
                </a:solidFill>
                <a:latin typeface="+mn-lt"/>
                <a:ea typeface="+mn-ea"/>
              </a:rPr>
              <a:t>Kristus.</a:t>
            </a:r>
            <a:br>
              <a:rPr lang="sv-SE" sz="4800" b="1" smtClean="0">
                <a:solidFill>
                  <a:schemeClr val="bg1"/>
                </a:solidFill>
                <a:latin typeface="+mn-lt"/>
                <a:ea typeface="+mn-ea"/>
              </a:rPr>
            </a:br>
            <a:r>
              <a:rPr lang="sv-SE" sz="4800" b="1" smtClean="0">
                <a:solidFill>
                  <a:schemeClr val="bg1"/>
                </a:solidFill>
                <a:latin typeface="+mn-lt"/>
                <a:ea typeface="+mn-ea"/>
              </a:rPr>
              <a:t>Dia hidup bersama-Nya.</a:t>
            </a:r>
            <a:br>
              <a:rPr lang="sv-SE" sz="4800" b="1" smtClean="0">
                <a:solidFill>
                  <a:schemeClr val="bg1"/>
                </a:solidFill>
                <a:latin typeface="+mn-lt"/>
                <a:ea typeface="+mn-ea"/>
              </a:rPr>
            </a:br>
            <a:r>
              <a:rPr lang="sv-SE" sz="4800" b="1" smtClean="0">
                <a:solidFill>
                  <a:schemeClr val="bg1"/>
                </a:solidFill>
                <a:latin typeface="+mn-lt"/>
                <a:ea typeface="+mn-ea"/>
              </a:rPr>
              <a:t>Dia </a:t>
            </a:r>
            <a:r>
              <a:rPr lang="sv-SE" sz="4800" b="1">
                <a:solidFill>
                  <a:schemeClr val="bg1"/>
                </a:solidFill>
                <a:latin typeface="+mn-lt"/>
                <a:ea typeface="+mn-ea"/>
              </a:rPr>
              <a:t>tersembunyi di </a:t>
            </a:r>
            <a:r>
              <a:rPr lang="sv-SE" sz="4800" b="1" smtClean="0">
                <a:solidFill>
                  <a:schemeClr val="bg1"/>
                </a:solidFill>
                <a:latin typeface="+mn-lt"/>
                <a:ea typeface="+mn-ea"/>
              </a:rPr>
              <a:t>dalam-Nya.</a:t>
            </a:r>
            <a:br>
              <a:rPr lang="sv-SE" sz="4800" b="1" smtClean="0">
                <a:solidFill>
                  <a:schemeClr val="bg1"/>
                </a:solidFill>
                <a:latin typeface="+mn-lt"/>
                <a:ea typeface="+mn-ea"/>
              </a:rPr>
            </a:br>
            <a:r>
              <a:rPr lang="sv-SE" sz="4800" b="1" smtClean="0">
                <a:solidFill>
                  <a:schemeClr val="bg1"/>
                </a:solidFill>
                <a:latin typeface="+mn-lt"/>
                <a:ea typeface="+mn-ea"/>
              </a:rPr>
              <a:t>Dia diperlengkapi </a:t>
            </a:r>
            <a:r>
              <a:rPr lang="sv-SE" sz="4800" b="1">
                <a:solidFill>
                  <a:schemeClr val="bg1"/>
                </a:solidFill>
                <a:latin typeface="+mn-lt"/>
                <a:ea typeface="+mn-ea"/>
              </a:rPr>
              <a:t>di dalam-Nya.</a:t>
            </a:r>
            <a:br>
              <a:rPr lang="sv-SE" sz="4800" b="1">
                <a:solidFill>
                  <a:schemeClr val="bg1"/>
                </a:solidFill>
                <a:latin typeface="+mn-lt"/>
                <a:ea typeface="+mn-ea"/>
              </a:rPr>
            </a:br>
            <a:r>
              <a:rPr lang="sv-SE" sz="4800" b="1">
                <a:solidFill>
                  <a:schemeClr val="bg1"/>
                </a:solidFill>
                <a:latin typeface="+mn-lt"/>
                <a:ea typeface="+mn-ea"/>
              </a:rPr>
              <a:t>Maka hal yang hidu</a:t>
            </a:r>
            <a:r>
              <a:rPr lang="en-US" altLang="ko-KR" sz="4800" b="1">
                <a:solidFill>
                  <a:schemeClr val="bg1"/>
                </a:solidFill>
                <a:latin typeface="+mn-lt"/>
                <a:ea typeface="+mn-ea"/>
              </a:rPr>
              <a:t>p</a:t>
            </a:r>
            <a:r>
              <a:rPr lang="sv-SE" sz="4800" b="1">
                <a:solidFill>
                  <a:schemeClr val="bg1"/>
                </a:solidFill>
                <a:latin typeface="+mn-lt"/>
                <a:ea typeface="+mn-ea"/>
              </a:rPr>
              <a:t> </a:t>
            </a:r>
            <a:r>
              <a:rPr lang="en-US" altLang="ko-KR" sz="4800" b="1" err="1">
                <a:solidFill>
                  <a:schemeClr val="bg1"/>
                </a:solidFill>
                <a:latin typeface="+mn-lt"/>
                <a:ea typeface="+mn-ea"/>
              </a:rPr>
              <a:t>tanpa</a:t>
            </a:r>
            <a:r>
              <a:rPr lang="ko-KR" altLang="en-US" sz="4800" b="1">
                <a:solidFill>
                  <a:schemeClr val="bg1"/>
                </a:solidFill>
                <a:latin typeface="+mn-lt"/>
                <a:ea typeface="+mn-ea"/>
              </a:rPr>
              <a:t> </a:t>
            </a:r>
            <a:r>
              <a:rPr lang="en-US" altLang="ko-KR" sz="4800" b="1">
                <a:solidFill>
                  <a:schemeClr val="bg1"/>
                </a:solidFill>
                <a:latin typeface="+mn-lt"/>
                <a:ea typeface="+mn-ea"/>
              </a:rPr>
              <a:t>Yesus Kristus sangat </a:t>
            </a:r>
            <a:r>
              <a:rPr lang="en-US" altLang="ko-KR" sz="4800" b="1" err="1">
                <a:solidFill>
                  <a:schemeClr val="bg1"/>
                </a:solidFill>
                <a:latin typeface="+mn-lt"/>
                <a:ea typeface="+mn-ea"/>
              </a:rPr>
              <a:t>bercanggah</a:t>
            </a:r>
            <a:r>
              <a:rPr lang="en-US" altLang="ko-KR" sz="4800" b="1">
                <a:solidFill>
                  <a:schemeClr val="bg1"/>
                </a:solidFill>
                <a:latin typeface="+mn-lt"/>
                <a:ea typeface="+mn-ea"/>
              </a:rPr>
              <a:t> dengan Orang percaya.</a:t>
            </a:r>
            <a:endParaRPr lang="en-US" sz="4800" b="1">
              <a:solidFill>
                <a:schemeClr val="bg1"/>
              </a:solidFill>
              <a:latin typeface="+mn-lt"/>
              <a:ea typeface="+mn-ea"/>
            </a:endParaRPr>
          </a:p>
        </p:txBody>
      </p:sp>
    </p:spTree>
    <p:extLst>
      <p:ext uri="{BB962C8B-B14F-4D97-AF65-F5344CB8AC3E}">
        <p14:creationId xmlns:p14="http://schemas.microsoft.com/office/powerpoint/2010/main" val="77724000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latin typeface="+mn-lt"/>
                <a:ea typeface="+mn-ea"/>
              </a:rPr>
              <a:t>Paulus tidak pernah mengunjungi </a:t>
            </a:r>
            <a:r>
              <a:rPr lang="sv-SE" sz="4800" b="1" smtClean="0">
                <a:solidFill>
                  <a:schemeClr val="bg1"/>
                </a:solidFill>
                <a:latin typeface="+mn-lt"/>
                <a:ea typeface="+mn-ea"/>
              </a:rPr>
              <a:t>Gereja di Kolose</a:t>
            </a:r>
            <a:r>
              <a:rPr lang="sv-SE" sz="4800" b="1">
                <a:solidFill>
                  <a:schemeClr val="bg1"/>
                </a:solidFill>
                <a:latin typeface="+mn-lt"/>
                <a:ea typeface="+mn-ea"/>
              </a:rPr>
              <a:t>, dan gereja ini didirikan oleh Efabras dengan ternyata (1: 4-8, 2: 1).</a:t>
            </a:r>
            <a:br>
              <a:rPr lang="sv-SE" sz="4800" b="1">
                <a:solidFill>
                  <a:schemeClr val="bg1"/>
                </a:solidFill>
                <a:latin typeface="+mn-lt"/>
                <a:ea typeface="+mn-ea"/>
              </a:rPr>
            </a:br>
            <a:r>
              <a:rPr lang="sv-SE" sz="4800" b="1">
                <a:solidFill>
                  <a:schemeClr val="bg1"/>
                </a:solidFill>
                <a:latin typeface="+mn-lt"/>
                <a:ea typeface="+mn-ea"/>
              </a:rPr>
              <a:t>Dalam perjalanan pelayanan misi yang ketiga, Paulus menghabiskan hampir tiga tahun di Asia, </a:t>
            </a:r>
            <a:r>
              <a:rPr lang="sv-SE" sz="4800" b="1" smtClean="0">
                <a:solidFill>
                  <a:schemeClr val="bg1"/>
                </a:solidFill>
                <a:latin typeface="+mn-lt"/>
                <a:ea typeface="+mn-ea"/>
              </a:rPr>
              <a:t>bertumpu pada kumpulan di Tiranus di </a:t>
            </a:r>
            <a:r>
              <a:rPr lang="sv-SE" sz="4800" b="1">
                <a:solidFill>
                  <a:schemeClr val="bg1"/>
                </a:solidFill>
                <a:latin typeface="+mn-lt"/>
                <a:ea typeface="+mn-ea"/>
              </a:rPr>
              <a:t>Efesus (KPR </a:t>
            </a:r>
            <a:r>
              <a:rPr lang="sv-SE" sz="4800" b="1" smtClean="0">
                <a:solidFill>
                  <a:schemeClr val="bg1"/>
                </a:solidFill>
                <a:latin typeface="+mn-lt"/>
                <a:ea typeface="+mn-ea"/>
              </a:rPr>
              <a:t>19:9-10</a:t>
            </a:r>
            <a:r>
              <a:rPr lang="sv-SE" sz="4800" b="1">
                <a:solidFill>
                  <a:schemeClr val="bg1"/>
                </a:solidFill>
                <a:latin typeface="+mn-lt"/>
                <a:ea typeface="+mn-ea"/>
              </a:rPr>
              <a:t>, 20:31).</a:t>
            </a:r>
            <a:endParaRPr lang="en-US" sz="4800" b="1">
              <a:solidFill>
                <a:schemeClr val="bg1"/>
              </a:solidFill>
              <a:latin typeface="+mn-lt"/>
              <a:ea typeface="+mn-ea"/>
            </a:endParaRPr>
          </a:p>
        </p:txBody>
      </p:sp>
    </p:spTree>
    <p:extLst>
      <p:ext uri="{BB962C8B-B14F-4D97-AF65-F5344CB8AC3E}">
        <p14:creationId xmlns:p14="http://schemas.microsoft.com/office/powerpoint/2010/main" val="186590413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10242" name="Picture 2" descr="https://bibleatlas.org/region/colosse.jpg"/>
          <p:cNvPicPr>
            <a:picLocks noChangeAspect="1" noChangeArrowheads="1"/>
          </p:cNvPicPr>
          <p:nvPr/>
        </p:nvPicPr>
        <p:blipFill rotWithShape="1">
          <a:blip r:embed="rId2">
            <a:extLst>
              <a:ext uri="{28A0092B-C50C-407E-A947-70E740481C1C}">
                <a14:useLocalDpi xmlns:a14="http://schemas.microsoft.com/office/drawing/2010/main" val="0"/>
              </a:ext>
            </a:extLst>
          </a:blip>
          <a:srcRect l="60085" t="76186"/>
          <a:stretch/>
        </p:blipFill>
        <p:spPr bwMode="auto">
          <a:xfrm>
            <a:off x="-48682" y="-27384"/>
            <a:ext cx="12230244" cy="7296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14507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10242" name="Picture 2" descr="https://bibleatlas.org/region/colosse.jpg"/>
          <p:cNvPicPr>
            <a:picLocks noChangeAspect="1" noChangeArrowheads="1"/>
          </p:cNvPicPr>
          <p:nvPr/>
        </p:nvPicPr>
        <p:blipFill rotWithShape="1">
          <a:blip r:embed="rId2">
            <a:extLst>
              <a:ext uri="{28A0092B-C50C-407E-A947-70E740481C1C}">
                <a14:useLocalDpi xmlns:a14="http://schemas.microsoft.com/office/drawing/2010/main" val="0"/>
              </a:ext>
            </a:extLst>
          </a:blip>
          <a:srcRect t="1222" b="27715"/>
          <a:stretch/>
        </p:blipFill>
        <p:spPr bwMode="auto">
          <a:xfrm>
            <a:off x="1247462" y="1"/>
            <a:ext cx="9697077" cy="6891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2855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타원 2"/>
          <p:cNvSpPr/>
          <p:nvPr/>
        </p:nvSpPr>
        <p:spPr>
          <a:xfrm>
            <a:off x="6325098" y="3170771"/>
            <a:ext cx="3108960" cy="116583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직사각형 4"/>
          <p:cNvSpPr/>
          <p:nvPr/>
        </p:nvSpPr>
        <p:spPr>
          <a:xfrm>
            <a:off x="6592296" y="4208270"/>
            <a:ext cx="257456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7030A0"/>
                </a:solidFill>
                <a:effectLst/>
                <a:uLnTx/>
                <a:uFillTx/>
                <a:latin typeface="Calibri"/>
                <a:ea typeface="+mn-ea"/>
                <a:cs typeface="+mn-cs"/>
              </a:rPr>
              <a:t>Lembah Lycus </a:t>
            </a:r>
          </a:p>
        </p:txBody>
      </p:sp>
    </p:spTree>
    <p:extLst>
      <p:ext uri="{BB962C8B-B14F-4D97-AF65-F5344CB8AC3E}">
        <p14:creationId xmlns:p14="http://schemas.microsoft.com/office/powerpoint/2010/main" val="36929014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sp>
        <p:nvSpPr>
          <p:cNvPr id="3" name="타원 2"/>
          <p:cNvSpPr/>
          <p:nvPr/>
        </p:nvSpPr>
        <p:spPr>
          <a:xfrm>
            <a:off x="6057900" y="3137644"/>
            <a:ext cx="3108960" cy="1219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직사각형 4"/>
          <p:cNvSpPr/>
          <p:nvPr/>
        </p:nvSpPr>
        <p:spPr>
          <a:xfrm>
            <a:off x="6592296" y="4208270"/>
            <a:ext cx="257456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7030A0"/>
                </a:solidFill>
                <a:effectLst/>
                <a:uLnTx/>
                <a:uFillTx/>
                <a:latin typeface="Calibri"/>
                <a:ea typeface="+mn-ea"/>
                <a:cs typeface="+mn-cs"/>
              </a:rPr>
              <a:t>Lembah Lycus </a:t>
            </a:r>
          </a:p>
        </p:txBody>
      </p:sp>
    </p:spTree>
    <p:extLst>
      <p:ext uri="{BB962C8B-B14F-4D97-AF65-F5344CB8AC3E}">
        <p14:creationId xmlns:p14="http://schemas.microsoft.com/office/powerpoint/2010/main" val="166316963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smtClean="0">
                <a:solidFill>
                  <a:schemeClr val="bg1"/>
                </a:solidFill>
                <a:latin typeface="+mn-lt"/>
                <a:ea typeface="+mn-ea"/>
              </a:rPr>
              <a:t>Selepas Efabras </a:t>
            </a:r>
            <a:r>
              <a:rPr lang="sv-SE" sz="4800" b="1">
                <a:solidFill>
                  <a:schemeClr val="bg1"/>
                </a:solidFill>
                <a:latin typeface="+mn-lt"/>
                <a:ea typeface="+mn-ea"/>
              </a:rPr>
              <a:t>memberitakan Injil di kota-kota di </a:t>
            </a:r>
            <a:r>
              <a:rPr lang="sv-SE" sz="4800" b="1">
                <a:solidFill>
                  <a:srgbClr val="FFFF00"/>
                </a:solidFill>
                <a:latin typeface="+mn-lt"/>
                <a:ea typeface="+mn-ea"/>
              </a:rPr>
              <a:t>Lembah Lycus (Laodikia dan Hielapois termasuk Kolose), </a:t>
            </a:r>
            <a:r>
              <a:rPr lang="sv-SE" sz="4800" b="1">
                <a:solidFill>
                  <a:schemeClr val="bg1"/>
                </a:solidFill>
                <a:latin typeface="+mn-lt"/>
                <a:ea typeface="+mn-ea"/>
              </a:rPr>
              <a:t>dan bertahun-tahun kemudian, dia mengunjungi Paulus ketika dia berada dalam </a:t>
            </a:r>
            <a:r>
              <a:rPr lang="sv-SE" sz="4800" b="1" smtClean="0">
                <a:solidFill>
                  <a:schemeClr val="bg1"/>
                </a:solidFill>
                <a:latin typeface="+mn-lt"/>
                <a:ea typeface="+mn-ea"/>
              </a:rPr>
              <a:t>tahanan di Roma </a:t>
            </a:r>
            <a:r>
              <a:rPr lang="sv-SE" sz="4800" b="1">
                <a:solidFill>
                  <a:schemeClr val="bg1"/>
                </a:solidFill>
                <a:latin typeface="+mn-lt"/>
                <a:ea typeface="+mn-ea"/>
              </a:rPr>
              <a:t>(4: 12-13, Filemon 23).</a:t>
            </a:r>
            <a:endParaRPr lang="en-US" sz="4800" b="1">
              <a:solidFill>
                <a:schemeClr val="bg1"/>
              </a:solidFill>
              <a:latin typeface="+mn-lt"/>
              <a:ea typeface="+mn-ea"/>
            </a:endParaRPr>
          </a:p>
        </p:txBody>
      </p:sp>
    </p:spTree>
    <p:extLst>
      <p:ext uri="{BB962C8B-B14F-4D97-AF65-F5344CB8AC3E}">
        <p14:creationId xmlns:p14="http://schemas.microsoft.com/office/powerpoint/2010/main" val="209747872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smtClean="0">
                <a:solidFill>
                  <a:schemeClr val="bg1"/>
                </a:solidFill>
                <a:latin typeface="+mn-lt"/>
                <a:ea typeface="+mn-ea"/>
              </a:rPr>
              <a:t>Surat </a:t>
            </a:r>
            <a:r>
              <a:rPr lang="en-US" altLang="ko-KR" sz="4800" b="1">
                <a:solidFill>
                  <a:schemeClr val="bg1"/>
                </a:solidFill>
                <a:latin typeface="+mn-lt"/>
                <a:ea typeface="+mn-ea"/>
              </a:rPr>
              <a:t>di Kolose</a:t>
            </a:r>
            <a:r>
              <a:rPr lang="ko-KR" altLang="en-US" sz="4800" b="1">
                <a:solidFill>
                  <a:schemeClr val="bg1"/>
                </a:solidFill>
                <a:latin typeface="+mn-lt"/>
                <a:ea typeface="+mn-ea"/>
              </a:rPr>
              <a:t> </a:t>
            </a:r>
            <a:r>
              <a:rPr lang="en-US" altLang="ko-KR" sz="4800" b="1" smtClean="0">
                <a:solidFill>
                  <a:schemeClr val="bg1"/>
                </a:solidFill>
                <a:latin typeface="+mn-lt"/>
                <a:ea typeface="+mn-ea"/>
              </a:rPr>
              <a:t>ini dibawa oleh Tikhikus dan hamba Onesimus yang percaya kepada Yesus (</a:t>
            </a:r>
            <a:r>
              <a:rPr lang="en-US" altLang="ko-KR" sz="4800" b="1">
                <a:solidFill>
                  <a:schemeClr val="bg1"/>
                </a:solidFill>
                <a:latin typeface="+mn-lt"/>
                <a:ea typeface="+mn-ea"/>
              </a:rPr>
              <a:t>4:7-9, </a:t>
            </a:r>
            <a:r>
              <a:rPr lang="en-US" altLang="ko-KR" sz="4800" b="1" smtClean="0">
                <a:solidFill>
                  <a:schemeClr val="bg1"/>
                </a:solidFill>
                <a:latin typeface="+mn-lt"/>
                <a:ea typeface="+mn-ea"/>
              </a:rPr>
              <a:t>Efesus</a:t>
            </a:r>
            <a:r>
              <a:rPr lang="ko-KR" altLang="en-US" sz="4800" b="1" smtClean="0">
                <a:solidFill>
                  <a:schemeClr val="bg1"/>
                </a:solidFill>
                <a:latin typeface="+mn-lt"/>
                <a:ea typeface="+mn-ea"/>
              </a:rPr>
              <a:t> </a:t>
            </a:r>
            <a:r>
              <a:rPr lang="en-US" altLang="ko-KR" sz="4800" b="1">
                <a:solidFill>
                  <a:schemeClr val="bg1"/>
                </a:solidFill>
                <a:latin typeface="+mn-lt"/>
                <a:ea typeface="+mn-ea"/>
              </a:rPr>
              <a:t>6:21, </a:t>
            </a:r>
            <a:r>
              <a:rPr lang="en-US" altLang="ko-KR" sz="4800" b="1" smtClean="0">
                <a:solidFill>
                  <a:schemeClr val="bg1"/>
                </a:solidFill>
                <a:latin typeface="+mn-lt"/>
                <a:ea typeface="+mn-ea"/>
              </a:rPr>
              <a:t>Filemon</a:t>
            </a:r>
            <a:r>
              <a:rPr lang="ko-KR" altLang="en-US" sz="4800" b="1" smtClean="0">
                <a:solidFill>
                  <a:schemeClr val="bg1"/>
                </a:solidFill>
                <a:latin typeface="+mn-lt"/>
                <a:ea typeface="+mn-ea"/>
              </a:rPr>
              <a:t> </a:t>
            </a:r>
            <a:r>
              <a:rPr lang="en-US" altLang="ko-KR" sz="4800" b="1">
                <a:solidFill>
                  <a:schemeClr val="bg1"/>
                </a:solidFill>
                <a:latin typeface="+mn-lt"/>
                <a:ea typeface="+mn-ea"/>
              </a:rPr>
              <a:t>10-12</a:t>
            </a:r>
            <a:r>
              <a:rPr lang="en-US" altLang="ko-KR" sz="4800" b="1" smtClean="0">
                <a:solidFill>
                  <a:schemeClr val="bg1"/>
                </a:solidFill>
                <a:latin typeface="+mn-lt"/>
                <a:ea typeface="+mn-ea"/>
              </a:rPr>
              <a:t>).</a:t>
            </a:r>
            <a:r>
              <a:rPr lang="en-US" sz="4800" b="1" smtClean="0">
                <a:solidFill>
                  <a:schemeClr val="bg1"/>
                </a:solidFill>
                <a:latin typeface="+mn-lt"/>
                <a:ea typeface="+mn-ea"/>
              </a:rPr>
              <a:t/>
            </a:r>
            <a:br>
              <a:rPr lang="en-US" sz="4800" b="1" smtClean="0">
                <a:solidFill>
                  <a:schemeClr val="bg1"/>
                </a:solidFill>
                <a:latin typeface="+mn-lt"/>
                <a:ea typeface="+mn-ea"/>
              </a:rPr>
            </a:br>
            <a:r>
              <a:rPr lang="en-US" sz="4800" b="1" smtClean="0">
                <a:solidFill>
                  <a:schemeClr val="bg1"/>
                </a:solidFill>
                <a:latin typeface="+mn-lt"/>
                <a:ea typeface="+mn-ea"/>
              </a:rPr>
              <a:t>Jemaah </a:t>
            </a:r>
            <a:r>
              <a:rPr lang="en-US" sz="4800" b="1">
                <a:solidFill>
                  <a:schemeClr val="bg1"/>
                </a:solidFill>
                <a:latin typeface="+mn-lt"/>
                <a:ea typeface="+mn-ea"/>
              </a:rPr>
              <a:t>di </a:t>
            </a:r>
            <a:r>
              <a:rPr lang="en-US" sz="4800" b="1" err="1">
                <a:solidFill>
                  <a:schemeClr val="bg1"/>
                </a:solidFill>
                <a:latin typeface="+mn-lt"/>
                <a:ea typeface="+mn-ea"/>
              </a:rPr>
              <a:t>Kolose</a:t>
            </a:r>
            <a:r>
              <a:rPr lang="en-US" sz="4800" b="1">
                <a:solidFill>
                  <a:schemeClr val="bg1"/>
                </a:solidFill>
                <a:latin typeface="+mn-lt"/>
                <a:ea typeface="+mn-ea"/>
              </a:rPr>
              <a:t> </a:t>
            </a:r>
            <a:r>
              <a:rPr lang="en-US" sz="4800" b="1" err="1">
                <a:solidFill>
                  <a:schemeClr val="bg1"/>
                </a:solidFill>
                <a:latin typeface="+mn-lt"/>
                <a:ea typeface="+mn-ea"/>
              </a:rPr>
              <a:t>terancam</a:t>
            </a:r>
            <a:r>
              <a:rPr lang="en-US" sz="4800" b="1">
                <a:solidFill>
                  <a:schemeClr val="bg1"/>
                </a:solidFill>
                <a:latin typeface="+mn-lt"/>
                <a:ea typeface="+mn-ea"/>
              </a:rPr>
              <a:t> oleh </a:t>
            </a:r>
            <a:r>
              <a:rPr lang="en-US" sz="4800" b="1" err="1">
                <a:solidFill>
                  <a:schemeClr val="bg1"/>
                </a:solidFill>
                <a:latin typeface="+mn-lt"/>
                <a:ea typeface="+mn-ea"/>
              </a:rPr>
              <a:t>falsafah</a:t>
            </a:r>
            <a:r>
              <a:rPr lang="en-US" sz="4800" b="1">
                <a:solidFill>
                  <a:schemeClr val="bg1"/>
                </a:solidFill>
                <a:latin typeface="+mn-lt"/>
                <a:ea typeface="+mn-ea"/>
              </a:rPr>
              <a:t> pagan yang </a:t>
            </a:r>
            <a:r>
              <a:rPr lang="en-US" sz="4800" b="1" smtClean="0">
                <a:solidFill>
                  <a:schemeClr val="bg1"/>
                </a:solidFill>
                <a:latin typeface="+mn-lt"/>
                <a:ea typeface="+mn-ea"/>
              </a:rPr>
              <a:t>berkaitan </a:t>
            </a:r>
            <a:r>
              <a:rPr lang="en-US" sz="4800" b="1">
                <a:solidFill>
                  <a:schemeClr val="bg1"/>
                </a:solidFill>
                <a:latin typeface="+mn-lt"/>
                <a:ea typeface="+mn-ea"/>
              </a:rPr>
              <a:t>dengan </a:t>
            </a:r>
            <a:r>
              <a:rPr lang="en-US" sz="4800" b="1" err="1">
                <a:solidFill>
                  <a:schemeClr val="bg1"/>
                </a:solidFill>
                <a:latin typeface="+mn-lt"/>
                <a:ea typeface="+mn-ea"/>
              </a:rPr>
              <a:t>kekang</a:t>
            </a:r>
            <a:r>
              <a:rPr lang="en-US" sz="4800" b="1">
                <a:solidFill>
                  <a:schemeClr val="bg1"/>
                </a:solidFill>
                <a:latin typeface="+mn-lt"/>
                <a:ea typeface="+mn-ea"/>
              </a:rPr>
              <a:t> diri (peratapan, menyeksa </a:t>
            </a:r>
            <a:r>
              <a:rPr lang="en-US" sz="4800" b="1" smtClean="0">
                <a:solidFill>
                  <a:schemeClr val="bg1"/>
                </a:solidFill>
                <a:latin typeface="+mn-lt"/>
                <a:ea typeface="+mn-ea"/>
              </a:rPr>
              <a:t>diri), </a:t>
            </a:r>
            <a:r>
              <a:rPr lang="en-US" sz="4800" b="1" err="1">
                <a:solidFill>
                  <a:schemeClr val="bg1"/>
                </a:solidFill>
                <a:latin typeface="+mn-lt"/>
                <a:ea typeface="+mn-ea"/>
              </a:rPr>
              <a:t>memanggil</a:t>
            </a:r>
            <a:r>
              <a:rPr lang="en-US" sz="4800" b="1">
                <a:solidFill>
                  <a:schemeClr val="bg1"/>
                </a:solidFill>
                <a:latin typeface="+mn-lt"/>
                <a:ea typeface="+mn-ea"/>
              </a:rPr>
              <a:t> </a:t>
            </a:r>
            <a:r>
              <a:rPr lang="en-US" sz="4800" b="1" err="1">
                <a:solidFill>
                  <a:schemeClr val="bg1"/>
                </a:solidFill>
                <a:latin typeface="+mn-lt"/>
                <a:ea typeface="+mn-ea"/>
              </a:rPr>
              <a:t>arwah</a:t>
            </a:r>
            <a:r>
              <a:rPr lang="en-US" sz="4800" b="1">
                <a:solidFill>
                  <a:schemeClr val="bg1"/>
                </a:solidFill>
                <a:latin typeface="+mn-lt"/>
                <a:ea typeface="+mn-ea"/>
              </a:rPr>
              <a:t>, </a:t>
            </a:r>
            <a:r>
              <a:rPr lang="en-US" sz="4800" b="1" err="1">
                <a:solidFill>
                  <a:schemeClr val="bg1"/>
                </a:solidFill>
                <a:latin typeface="+mn-lt"/>
                <a:ea typeface="+mn-ea"/>
              </a:rPr>
              <a:t>Khurafat</a:t>
            </a:r>
            <a:r>
              <a:rPr lang="en-US" sz="4800" b="1">
                <a:solidFill>
                  <a:schemeClr val="bg1"/>
                </a:solidFill>
                <a:latin typeface="+mn-lt"/>
                <a:ea typeface="+mn-ea"/>
              </a:rPr>
              <a:t> yang mendorong </a:t>
            </a:r>
            <a:r>
              <a:rPr lang="en-US" sz="4800" b="1" err="1">
                <a:solidFill>
                  <a:schemeClr val="bg1"/>
                </a:solidFill>
                <a:latin typeface="+mn-lt"/>
                <a:ea typeface="+mn-ea"/>
              </a:rPr>
              <a:t>penyembahan</a:t>
            </a:r>
            <a:r>
              <a:rPr lang="en-US" sz="4800" b="1">
                <a:solidFill>
                  <a:schemeClr val="bg1"/>
                </a:solidFill>
                <a:latin typeface="+mn-lt"/>
                <a:ea typeface="+mn-ea"/>
              </a:rPr>
              <a:t> </a:t>
            </a:r>
            <a:r>
              <a:rPr lang="en-US" sz="4800" b="1" smtClean="0">
                <a:solidFill>
                  <a:schemeClr val="bg1"/>
                </a:solidFill>
                <a:latin typeface="+mn-lt"/>
                <a:ea typeface="+mn-ea"/>
              </a:rPr>
              <a:t>berhala.</a:t>
            </a:r>
            <a:r>
              <a:rPr lang="en-US" sz="4800" b="1">
                <a:solidFill>
                  <a:schemeClr val="bg1"/>
                </a:solidFill>
                <a:latin typeface="+mn-lt"/>
                <a:ea typeface="+mn-ea"/>
              </a:rPr>
              <a:t/>
            </a:r>
            <a:br>
              <a:rPr lang="en-US" sz="4800" b="1">
                <a:solidFill>
                  <a:schemeClr val="bg1"/>
                </a:solidFill>
                <a:latin typeface="+mn-lt"/>
                <a:ea typeface="+mn-ea"/>
              </a:rPr>
            </a:br>
            <a:endParaRPr lang="en-US" sz="4800" b="1">
              <a:solidFill>
                <a:schemeClr val="bg1"/>
              </a:solidFill>
              <a:latin typeface="+mn-lt"/>
              <a:ea typeface="+mn-ea"/>
            </a:endParaRPr>
          </a:p>
        </p:txBody>
      </p:sp>
    </p:spTree>
    <p:extLst>
      <p:ext uri="{BB962C8B-B14F-4D97-AF65-F5344CB8AC3E}">
        <p14:creationId xmlns:p14="http://schemas.microsoft.com/office/powerpoint/2010/main" val="356825970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err="1">
                <a:solidFill>
                  <a:schemeClr val="bg1"/>
                </a:solidFill>
                <a:latin typeface="+mn-lt"/>
                <a:ea typeface="+mn-ea"/>
              </a:rPr>
              <a:t>Walaupun</a:t>
            </a:r>
            <a:r>
              <a:rPr lang="en-US" b="1">
                <a:solidFill>
                  <a:schemeClr val="bg1"/>
                </a:solidFill>
                <a:latin typeface="+mn-lt"/>
                <a:ea typeface="+mn-ea"/>
              </a:rPr>
              <a:t> </a:t>
            </a:r>
            <a:r>
              <a:rPr lang="en-US" b="1" smtClean="0">
                <a:solidFill>
                  <a:schemeClr val="bg1"/>
                </a:solidFill>
                <a:latin typeface="+mn-lt"/>
                <a:ea typeface="+mn-ea"/>
              </a:rPr>
              <a:t>jemaah </a:t>
            </a:r>
            <a:r>
              <a:rPr lang="en-US" b="1">
                <a:solidFill>
                  <a:schemeClr val="bg1"/>
                </a:solidFill>
                <a:latin typeface="+mn-lt"/>
                <a:ea typeface="+mn-ea"/>
              </a:rPr>
              <a:t>di </a:t>
            </a:r>
            <a:r>
              <a:rPr lang="en-US" b="1" err="1">
                <a:solidFill>
                  <a:schemeClr val="bg1"/>
                </a:solidFill>
                <a:latin typeface="+mn-lt"/>
                <a:ea typeface="+mn-ea"/>
              </a:rPr>
              <a:t>Kolose</a:t>
            </a:r>
            <a:r>
              <a:rPr lang="en-US" b="1">
                <a:solidFill>
                  <a:schemeClr val="bg1"/>
                </a:solidFill>
                <a:latin typeface="+mn-lt"/>
                <a:ea typeface="+mn-ea"/>
              </a:rPr>
              <a:t> </a:t>
            </a:r>
            <a:r>
              <a:rPr lang="en-US" b="1" err="1">
                <a:solidFill>
                  <a:schemeClr val="bg1"/>
                </a:solidFill>
                <a:latin typeface="+mn-lt"/>
                <a:ea typeface="+mn-ea"/>
              </a:rPr>
              <a:t>belum</a:t>
            </a:r>
            <a:r>
              <a:rPr lang="en-US" b="1">
                <a:solidFill>
                  <a:schemeClr val="bg1"/>
                </a:solidFill>
                <a:latin typeface="+mn-lt"/>
                <a:ea typeface="+mn-ea"/>
              </a:rPr>
              <a:t> </a:t>
            </a:r>
            <a:r>
              <a:rPr lang="en-US" b="1" smtClean="0">
                <a:solidFill>
                  <a:schemeClr val="bg1"/>
                </a:solidFill>
                <a:latin typeface="+mn-lt"/>
                <a:ea typeface="+mn-ea"/>
              </a:rPr>
              <a:t>menyerahkan </a:t>
            </a:r>
            <a:r>
              <a:rPr lang="en-US" b="1">
                <a:solidFill>
                  <a:schemeClr val="bg1"/>
                </a:solidFill>
                <a:latin typeface="+mn-lt"/>
                <a:ea typeface="+mn-ea"/>
              </a:rPr>
              <a:t>diri (2:1-5</a:t>
            </a:r>
            <a:r>
              <a:rPr lang="en-US" b="1" smtClean="0">
                <a:solidFill>
                  <a:schemeClr val="bg1"/>
                </a:solidFill>
                <a:latin typeface="+mn-lt"/>
                <a:ea typeface="+mn-ea"/>
              </a:rPr>
              <a:t>) kepada Tuhan, orang </a:t>
            </a:r>
            <a:r>
              <a:rPr lang="en-US" b="1" err="1">
                <a:solidFill>
                  <a:schemeClr val="bg1"/>
                </a:solidFill>
                <a:latin typeface="+mn-lt"/>
                <a:ea typeface="+mn-ea"/>
              </a:rPr>
              <a:t>kafir</a:t>
            </a:r>
            <a:r>
              <a:rPr lang="en-US" b="1">
                <a:solidFill>
                  <a:schemeClr val="bg1"/>
                </a:solidFill>
                <a:latin typeface="+mn-lt"/>
                <a:ea typeface="+mn-ea"/>
              </a:rPr>
              <a:t> yang </a:t>
            </a:r>
            <a:r>
              <a:rPr lang="en-US" b="1" err="1">
                <a:solidFill>
                  <a:schemeClr val="bg1"/>
                </a:solidFill>
                <a:latin typeface="+mn-lt"/>
                <a:ea typeface="+mn-ea"/>
              </a:rPr>
              <a:t>beransur-ansur</a:t>
            </a:r>
            <a:r>
              <a:rPr lang="en-US" b="1">
                <a:solidFill>
                  <a:schemeClr val="bg1"/>
                </a:solidFill>
                <a:latin typeface="+mn-lt"/>
                <a:ea typeface="+mn-ea"/>
              </a:rPr>
              <a:t> </a:t>
            </a:r>
            <a:r>
              <a:rPr lang="en-US" b="1" err="1">
                <a:solidFill>
                  <a:schemeClr val="bg1"/>
                </a:solidFill>
                <a:latin typeface="+mn-lt"/>
                <a:ea typeface="+mn-ea"/>
              </a:rPr>
              <a:t>mengancam</a:t>
            </a:r>
            <a:r>
              <a:rPr lang="en-US" b="1">
                <a:solidFill>
                  <a:schemeClr val="bg1"/>
                </a:solidFill>
                <a:latin typeface="+mn-lt"/>
                <a:ea typeface="+mn-ea"/>
              </a:rPr>
              <a:t> </a:t>
            </a:r>
            <a:r>
              <a:rPr lang="en-US" b="1">
                <a:solidFill>
                  <a:schemeClr val="bg1"/>
                </a:solidFill>
                <a:latin typeface="+mn-lt"/>
              </a:rPr>
              <a:t>di dalam antara gereja </a:t>
            </a:r>
            <a:r>
              <a:rPr lang="en-US" b="1" err="1">
                <a:solidFill>
                  <a:schemeClr val="bg1"/>
                </a:solidFill>
                <a:latin typeface="+mn-lt"/>
              </a:rPr>
              <a:t>Kolose</a:t>
            </a:r>
            <a:r>
              <a:rPr lang="en-US" b="1">
                <a:solidFill>
                  <a:schemeClr val="bg1"/>
                </a:solidFill>
                <a:latin typeface="+mn-lt"/>
              </a:rPr>
              <a:t> (1:21, 27, 2:13).</a:t>
            </a:r>
            <a:br>
              <a:rPr lang="en-US" b="1">
                <a:solidFill>
                  <a:schemeClr val="bg1"/>
                </a:solidFill>
                <a:latin typeface="+mn-lt"/>
              </a:rPr>
            </a:br>
            <a:r>
              <a:rPr lang="en-US" b="1">
                <a:solidFill>
                  <a:schemeClr val="bg1"/>
                </a:solidFill>
                <a:latin typeface="+mn-lt"/>
              </a:rPr>
              <a:t>Salah satu </a:t>
            </a:r>
            <a:r>
              <a:rPr lang="en-US" b="1" err="1">
                <a:solidFill>
                  <a:schemeClr val="bg1"/>
                </a:solidFill>
                <a:latin typeface="+mn-lt"/>
              </a:rPr>
              <a:t>Bahaya</a:t>
            </a:r>
            <a:r>
              <a:rPr lang="en-US" b="1">
                <a:solidFill>
                  <a:schemeClr val="bg1"/>
                </a:solidFill>
                <a:latin typeface="+mn-lt"/>
              </a:rPr>
              <a:t> di </a:t>
            </a:r>
            <a:r>
              <a:rPr lang="en-US" b="1" err="1">
                <a:solidFill>
                  <a:schemeClr val="bg1"/>
                </a:solidFill>
                <a:latin typeface="+mn-lt"/>
              </a:rPr>
              <a:t>Kolose</a:t>
            </a:r>
            <a:r>
              <a:rPr lang="en-US" b="1">
                <a:solidFill>
                  <a:schemeClr val="bg1"/>
                </a:solidFill>
                <a:latin typeface="+mn-lt"/>
              </a:rPr>
              <a:t>, seperti di </a:t>
            </a:r>
            <a:r>
              <a:rPr lang="en-US" b="1" err="1">
                <a:solidFill>
                  <a:schemeClr val="bg1"/>
                </a:solidFill>
                <a:latin typeface="+mn-lt"/>
              </a:rPr>
              <a:t>Efesus</a:t>
            </a:r>
            <a:r>
              <a:rPr lang="en-US" b="1">
                <a:solidFill>
                  <a:schemeClr val="bg1"/>
                </a:solidFill>
                <a:latin typeface="+mn-lt"/>
              </a:rPr>
              <a:t>, </a:t>
            </a:r>
            <a:r>
              <a:rPr lang="en-US" b="1" err="1">
                <a:solidFill>
                  <a:schemeClr val="bg1"/>
                </a:solidFill>
                <a:latin typeface="+mn-lt"/>
              </a:rPr>
              <a:t>berwujud</a:t>
            </a:r>
            <a:r>
              <a:rPr lang="en-US" b="1">
                <a:solidFill>
                  <a:schemeClr val="bg1"/>
                </a:solidFill>
                <a:latin typeface="+mn-lt"/>
              </a:rPr>
              <a:t> </a:t>
            </a:r>
            <a:r>
              <a:rPr lang="en-US" b="1" err="1">
                <a:solidFill>
                  <a:srgbClr val="00B050"/>
                </a:solidFill>
                <a:latin typeface="+mn-lt"/>
              </a:rPr>
              <a:t>sinkretisme</a:t>
            </a:r>
            <a:r>
              <a:rPr lang="en-US" b="1">
                <a:solidFill>
                  <a:srgbClr val="00B050"/>
                </a:solidFill>
                <a:latin typeface="+mn-lt"/>
              </a:rPr>
              <a:t> agama </a:t>
            </a:r>
            <a:r>
              <a:rPr lang="en-US" b="1" err="1">
                <a:solidFill>
                  <a:srgbClr val="00B050"/>
                </a:solidFill>
                <a:latin typeface="+mn-lt"/>
              </a:rPr>
              <a:t>Yahudi</a:t>
            </a:r>
            <a:r>
              <a:rPr lang="en-US" b="1">
                <a:solidFill>
                  <a:srgbClr val="00B050"/>
                </a:solidFill>
                <a:latin typeface="+mn-lt"/>
              </a:rPr>
              <a:t>-Yunani</a:t>
            </a:r>
            <a:r>
              <a:rPr lang="en-US" b="1" smtClean="0">
                <a:solidFill>
                  <a:schemeClr val="bg1"/>
                </a:solidFill>
                <a:latin typeface="+mn-lt"/>
              </a:rPr>
              <a:t>.</a:t>
            </a:r>
            <a:br>
              <a:rPr lang="en-US" b="1" smtClean="0">
                <a:solidFill>
                  <a:schemeClr val="bg1"/>
                </a:solidFill>
                <a:latin typeface="+mn-lt"/>
              </a:rPr>
            </a:br>
            <a:r>
              <a:rPr lang="en-US" b="1" smtClean="0">
                <a:solidFill>
                  <a:schemeClr val="bg1"/>
                </a:solidFill>
                <a:latin typeface="+mn-lt"/>
              </a:rPr>
              <a:t/>
            </a:r>
            <a:br>
              <a:rPr lang="en-US" b="1" smtClean="0">
                <a:solidFill>
                  <a:schemeClr val="bg1"/>
                </a:solidFill>
                <a:latin typeface="+mn-lt"/>
              </a:rPr>
            </a:br>
            <a:r>
              <a:rPr lang="en-US" b="1" smtClean="0">
                <a:solidFill>
                  <a:srgbClr val="FF0000"/>
                </a:solidFill>
                <a:latin typeface="+mn-lt"/>
              </a:rPr>
              <a:t>Yahudi : Hukum Taurat</a:t>
            </a:r>
            <a:br>
              <a:rPr lang="en-US" b="1" smtClean="0">
                <a:solidFill>
                  <a:srgbClr val="FF0000"/>
                </a:solidFill>
                <a:latin typeface="+mn-lt"/>
              </a:rPr>
            </a:br>
            <a:r>
              <a:rPr lang="en-US" b="1" smtClean="0">
                <a:solidFill>
                  <a:srgbClr val="FFFF00"/>
                </a:solidFill>
                <a:latin typeface="+mn-lt"/>
              </a:rPr>
              <a:t>Yunani : </a:t>
            </a:r>
            <a:r>
              <a:rPr lang="en-US" b="1">
                <a:solidFill>
                  <a:srgbClr val="FFFF00"/>
                </a:solidFill>
                <a:latin typeface="+mn-lt"/>
                <a:ea typeface="+mn-ea"/>
              </a:rPr>
              <a:t>kebejatan atau kerusakan moral</a:t>
            </a:r>
          </a:p>
        </p:txBody>
      </p:sp>
    </p:spTree>
    <p:extLst>
      <p:ext uri="{BB962C8B-B14F-4D97-AF65-F5344CB8AC3E}">
        <p14:creationId xmlns:p14="http://schemas.microsoft.com/office/powerpoint/2010/main" val="936809260"/>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ea typeface="+mn-ea"/>
              </a:rPr>
              <a:t>Tema</a:t>
            </a:r>
            <a:r>
              <a:rPr lang="en-US" sz="4800" b="1">
                <a:solidFill>
                  <a:schemeClr val="bg1"/>
                </a:solidFill>
                <a:latin typeface="+mn-lt"/>
                <a:ea typeface="+mn-ea"/>
              </a:rPr>
              <a:t> </a:t>
            </a:r>
            <a:r>
              <a:rPr lang="en-US" sz="4800" b="1" err="1">
                <a:solidFill>
                  <a:schemeClr val="bg1"/>
                </a:solidFill>
                <a:latin typeface="+mn-lt"/>
                <a:ea typeface="+mn-ea"/>
              </a:rPr>
              <a:t>utama</a:t>
            </a:r>
            <a:r>
              <a:rPr lang="en-US" sz="4800" b="1">
                <a:solidFill>
                  <a:schemeClr val="bg1"/>
                </a:solidFill>
                <a:latin typeface="+mn-lt"/>
                <a:ea typeface="+mn-ea"/>
              </a:rPr>
              <a:t> </a:t>
            </a:r>
            <a:r>
              <a:rPr lang="en-US" sz="4800" b="1" smtClean="0">
                <a:solidFill>
                  <a:schemeClr val="bg1"/>
                </a:solidFill>
                <a:latin typeface="+mn-lt"/>
                <a:ea typeface="+mn-ea"/>
              </a:rPr>
              <a:t>surat </a:t>
            </a:r>
            <a:r>
              <a:rPr lang="en-US" sz="4800" b="1" err="1">
                <a:solidFill>
                  <a:schemeClr val="bg1"/>
                </a:solidFill>
                <a:latin typeface="+mn-lt"/>
                <a:ea typeface="+mn-ea"/>
              </a:rPr>
              <a:t>Kolose</a:t>
            </a:r>
            <a:r>
              <a:rPr lang="en-US" sz="4800" b="1">
                <a:solidFill>
                  <a:schemeClr val="bg1"/>
                </a:solidFill>
                <a:latin typeface="+mn-lt"/>
                <a:ea typeface="+mn-ea"/>
              </a:rPr>
              <a:t> adalah bahawa dalam semua </a:t>
            </a:r>
            <a:r>
              <a:rPr lang="en-US" sz="4800" b="1" err="1">
                <a:solidFill>
                  <a:schemeClr val="bg1"/>
                </a:solidFill>
                <a:latin typeface="+mn-lt"/>
                <a:ea typeface="+mn-ea"/>
              </a:rPr>
              <a:t>perkara</a:t>
            </a:r>
            <a:r>
              <a:rPr lang="en-US" sz="4800" b="1">
                <a:solidFill>
                  <a:schemeClr val="bg1"/>
                </a:solidFill>
                <a:latin typeface="+mn-lt"/>
                <a:ea typeface="+mn-ea"/>
              </a:rPr>
              <a:t>, Kristus sangat </a:t>
            </a:r>
            <a:r>
              <a:rPr lang="en-US" sz="4800" b="1" err="1">
                <a:solidFill>
                  <a:schemeClr val="bg1"/>
                </a:solidFill>
                <a:latin typeface="+mn-lt"/>
                <a:ea typeface="+mn-ea"/>
              </a:rPr>
              <a:t>ditinggikan</a:t>
            </a:r>
            <a:r>
              <a:rPr lang="en-US" sz="4800" b="1">
                <a:solidFill>
                  <a:schemeClr val="bg1"/>
                </a:solidFill>
                <a:latin typeface="+mn-lt"/>
                <a:ea typeface="+mn-ea"/>
              </a:rPr>
              <a:t> dan </a:t>
            </a:r>
            <a:r>
              <a:rPr lang="en-US" sz="4800" b="1" err="1">
                <a:solidFill>
                  <a:schemeClr val="bg1"/>
                </a:solidFill>
                <a:latin typeface="+mn-lt"/>
                <a:ea typeface="+mn-ea"/>
              </a:rPr>
              <a:t>kecukupan</a:t>
            </a:r>
            <a:r>
              <a:rPr lang="en-US" sz="4800" b="1">
                <a:solidFill>
                  <a:schemeClr val="bg1"/>
                </a:solidFill>
                <a:latin typeface="+mn-lt"/>
                <a:ea typeface="+mn-ea"/>
              </a:rPr>
              <a:t>.</a:t>
            </a:r>
            <a:br>
              <a:rPr lang="en-US" sz="4800" b="1">
                <a:solidFill>
                  <a:schemeClr val="bg1"/>
                </a:solidFill>
                <a:latin typeface="+mn-lt"/>
                <a:ea typeface="+mn-ea"/>
              </a:rPr>
            </a:br>
            <a:r>
              <a:rPr lang="en-US" sz="4800" b="1">
                <a:solidFill>
                  <a:schemeClr val="bg1"/>
                </a:solidFill>
                <a:latin typeface="+mn-lt"/>
                <a:ea typeface="+mn-ea"/>
              </a:rPr>
              <a:t>Orang percaya </a:t>
            </a:r>
            <a:r>
              <a:rPr lang="en-US" sz="4800" b="1" err="1">
                <a:solidFill>
                  <a:schemeClr val="bg1"/>
                </a:solidFill>
                <a:latin typeface="+mn-lt"/>
                <a:ea typeface="+mn-ea"/>
              </a:rPr>
              <a:t>dilengkapi</a:t>
            </a:r>
            <a:r>
              <a:rPr lang="en-US" sz="4800" b="1">
                <a:solidFill>
                  <a:schemeClr val="bg1"/>
                </a:solidFill>
                <a:latin typeface="+mn-lt"/>
                <a:ea typeface="+mn-ea"/>
              </a:rPr>
              <a:t> dan </a:t>
            </a:r>
            <a:r>
              <a:rPr lang="en-US" sz="4800" b="1" err="1">
                <a:solidFill>
                  <a:schemeClr val="bg1"/>
                </a:solidFill>
                <a:latin typeface="+mn-lt"/>
                <a:ea typeface="+mn-ea"/>
              </a:rPr>
              <a:t>tiada</a:t>
            </a:r>
            <a:r>
              <a:rPr lang="en-US" sz="4800" b="1">
                <a:solidFill>
                  <a:schemeClr val="bg1"/>
                </a:solidFill>
                <a:latin typeface="+mn-lt"/>
                <a:ea typeface="+mn-ea"/>
              </a:rPr>
              <a:t> </a:t>
            </a:r>
            <a:r>
              <a:rPr lang="en-US" sz="4800" b="1" err="1">
                <a:solidFill>
                  <a:schemeClr val="bg1"/>
                </a:solidFill>
                <a:latin typeface="+mn-lt"/>
                <a:ea typeface="+mn-ea"/>
              </a:rPr>
              <a:t>kekurangan</a:t>
            </a:r>
            <a:r>
              <a:rPr lang="en-US" sz="4800" b="1">
                <a:solidFill>
                  <a:schemeClr val="bg1"/>
                </a:solidFill>
                <a:latin typeface="+mn-lt"/>
                <a:ea typeface="+mn-ea"/>
              </a:rPr>
              <a:t> hanya dalam Kristus.</a:t>
            </a:r>
          </a:p>
        </p:txBody>
      </p:sp>
    </p:spTree>
    <p:extLst>
      <p:ext uri="{BB962C8B-B14F-4D97-AF65-F5344CB8AC3E}">
        <p14:creationId xmlns:p14="http://schemas.microsoft.com/office/powerpoint/2010/main" val="399403247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ea typeface="+mn-ea"/>
              </a:rPr>
              <a:t>Kerana</a:t>
            </a:r>
            <a:r>
              <a:rPr lang="en-US" sz="4800" b="1">
                <a:solidFill>
                  <a:schemeClr val="bg1"/>
                </a:solidFill>
                <a:latin typeface="+mn-lt"/>
                <a:ea typeface="+mn-ea"/>
              </a:rPr>
              <a:t> dalam </a:t>
            </a:r>
            <a:r>
              <a:rPr lang="en-US" sz="4800" b="1" smtClean="0">
                <a:solidFill>
                  <a:schemeClr val="bg1"/>
                </a:solidFill>
                <a:latin typeface="+mn-lt"/>
                <a:ea typeface="+mn-ea"/>
              </a:rPr>
              <a:t>Kristuslah </a:t>
            </a:r>
            <a:r>
              <a:rPr lang="en-US" sz="4800" b="1" err="1">
                <a:solidFill>
                  <a:schemeClr val="bg1"/>
                </a:solidFill>
                <a:latin typeface="+mn-lt"/>
                <a:ea typeface="+mn-ea"/>
              </a:rPr>
              <a:t>berdiam</a:t>
            </a:r>
            <a:r>
              <a:rPr lang="en-US" sz="4800" b="1">
                <a:solidFill>
                  <a:schemeClr val="bg1"/>
                </a:solidFill>
                <a:latin typeface="+mn-lt"/>
                <a:ea typeface="+mn-ea"/>
              </a:rPr>
              <a:t> secara </a:t>
            </a:r>
            <a:r>
              <a:rPr lang="en-US" sz="4800" b="1" err="1">
                <a:solidFill>
                  <a:schemeClr val="bg1"/>
                </a:solidFill>
                <a:latin typeface="+mn-lt"/>
                <a:ea typeface="+mn-ea"/>
              </a:rPr>
              <a:t>jasmaniah</a:t>
            </a:r>
            <a:r>
              <a:rPr lang="en-US" sz="4800" b="1">
                <a:solidFill>
                  <a:schemeClr val="bg1"/>
                </a:solidFill>
                <a:latin typeface="+mn-lt"/>
                <a:ea typeface="+mn-ea"/>
              </a:rPr>
              <a:t> seluruh </a:t>
            </a:r>
            <a:r>
              <a:rPr lang="en-US" sz="4800" b="1" err="1">
                <a:solidFill>
                  <a:schemeClr val="bg1"/>
                </a:solidFill>
                <a:latin typeface="+mn-lt"/>
                <a:ea typeface="+mn-ea"/>
              </a:rPr>
              <a:t>kepenuhan</a:t>
            </a:r>
            <a:r>
              <a:rPr lang="en-US" sz="4800" b="1">
                <a:solidFill>
                  <a:schemeClr val="bg1"/>
                </a:solidFill>
                <a:latin typeface="+mn-lt"/>
                <a:ea typeface="+mn-ea"/>
              </a:rPr>
              <a:t> ke-</a:t>
            </a:r>
            <a:r>
              <a:rPr lang="en-US" sz="4800" b="1" err="1">
                <a:solidFill>
                  <a:schemeClr val="bg1"/>
                </a:solidFill>
                <a:latin typeface="+mn-lt"/>
                <a:ea typeface="+mn-ea"/>
              </a:rPr>
              <a:t>Allahan</a:t>
            </a:r>
            <a:r>
              <a:rPr lang="en-US" sz="4800" b="1">
                <a:solidFill>
                  <a:schemeClr val="bg1"/>
                </a:solidFill>
                <a:latin typeface="+mn-lt"/>
                <a:ea typeface="+mn-ea"/>
              </a:rPr>
              <a:t> (2:9). </a:t>
            </a:r>
            <a:br>
              <a:rPr lang="en-US" sz="4800" b="1">
                <a:solidFill>
                  <a:schemeClr val="bg1"/>
                </a:solidFill>
                <a:latin typeface="+mn-lt"/>
                <a:ea typeface="+mn-ea"/>
              </a:rPr>
            </a:br>
            <a:r>
              <a:rPr lang="en-US" sz="4800" b="1">
                <a:solidFill>
                  <a:schemeClr val="bg1"/>
                </a:solidFill>
                <a:latin typeface="+mn-lt"/>
                <a:ea typeface="+mn-ea"/>
              </a:rPr>
              <a:t>Dan juga </a:t>
            </a:r>
            <a:r>
              <a:rPr lang="en-US" sz="4800" b="1" err="1">
                <a:solidFill>
                  <a:schemeClr val="bg1"/>
                </a:solidFill>
                <a:latin typeface="+mn-lt"/>
                <a:ea typeface="+mn-ea"/>
              </a:rPr>
              <a:t>kerana</a:t>
            </a:r>
            <a:r>
              <a:rPr lang="en-US" sz="4800" b="1">
                <a:solidFill>
                  <a:schemeClr val="bg1"/>
                </a:solidFill>
                <a:latin typeface="+mn-lt"/>
                <a:ea typeface="+mn-ea"/>
              </a:rPr>
              <a:t> di dalam </a:t>
            </a:r>
            <a:r>
              <a:rPr lang="en-US" sz="4800" b="1" smtClean="0">
                <a:solidFill>
                  <a:schemeClr val="bg1"/>
                </a:solidFill>
                <a:latin typeface="+mn-lt"/>
                <a:ea typeface="+mn-ea"/>
              </a:rPr>
              <a:t>Kristuslah </a:t>
            </a:r>
            <a:r>
              <a:rPr lang="en-US" sz="4800" b="1">
                <a:solidFill>
                  <a:schemeClr val="bg1"/>
                </a:solidFill>
                <a:latin typeface="+mn-lt"/>
                <a:ea typeface="+mn-ea"/>
              </a:rPr>
              <a:t>tersembunyi segala </a:t>
            </a:r>
            <a:r>
              <a:rPr lang="en-US" sz="4800" b="1" err="1">
                <a:solidFill>
                  <a:schemeClr val="bg1"/>
                </a:solidFill>
                <a:latin typeface="+mn-lt"/>
                <a:ea typeface="+mn-ea"/>
              </a:rPr>
              <a:t>harta</a:t>
            </a:r>
            <a:r>
              <a:rPr lang="en-US" sz="4800" b="1">
                <a:solidFill>
                  <a:schemeClr val="bg1"/>
                </a:solidFill>
                <a:latin typeface="+mn-lt"/>
                <a:ea typeface="+mn-ea"/>
              </a:rPr>
              <a:t> </a:t>
            </a:r>
            <a:r>
              <a:rPr lang="en-US" sz="4800" b="1" err="1">
                <a:solidFill>
                  <a:schemeClr val="bg1"/>
                </a:solidFill>
                <a:latin typeface="+mn-lt"/>
                <a:ea typeface="+mn-ea"/>
              </a:rPr>
              <a:t>hikmat</a:t>
            </a:r>
            <a:r>
              <a:rPr lang="en-US" sz="4800" b="1">
                <a:solidFill>
                  <a:schemeClr val="bg1"/>
                </a:solidFill>
                <a:latin typeface="+mn-lt"/>
                <a:ea typeface="+mn-ea"/>
              </a:rPr>
              <a:t> dan pengetahuan (2:3).</a:t>
            </a:r>
            <a:br>
              <a:rPr lang="en-US" sz="4800" b="1">
                <a:solidFill>
                  <a:schemeClr val="bg1"/>
                </a:solidFill>
                <a:latin typeface="+mn-lt"/>
                <a:ea typeface="+mn-ea"/>
              </a:rPr>
            </a:br>
            <a:endParaRPr lang="en-US" sz="4800" b="1">
              <a:solidFill>
                <a:schemeClr val="bg1"/>
              </a:solidFill>
              <a:latin typeface="+mn-lt"/>
              <a:ea typeface="+mn-ea"/>
            </a:endParaRPr>
          </a:p>
        </p:txBody>
      </p:sp>
    </p:spTree>
    <p:extLst>
      <p:ext uri="{BB962C8B-B14F-4D97-AF65-F5344CB8AC3E}">
        <p14:creationId xmlns:p14="http://schemas.microsoft.com/office/powerpoint/2010/main" val="71799053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latin typeface="+mn-lt"/>
              </a:rPr>
              <a:t>Paulus </a:t>
            </a:r>
            <a:r>
              <a:rPr lang="en-US" sz="4800" b="1" err="1">
                <a:solidFill>
                  <a:schemeClr val="bg1"/>
                </a:solidFill>
                <a:latin typeface="+mn-lt"/>
              </a:rPr>
              <a:t>ingin</a:t>
            </a:r>
            <a:r>
              <a:rPr lang="en-US" sz="4800" b="1">
                <a:solidFill>
                  <a:schemeClr val="bg1"/>
                </a:solidFill>
                <a:latin typeface="+mn-lt"/>
              </a:rPr>
              <a:t> menyatakan </a:t>
            </a:r>
            <a:r>
              <a:rPr lang="en-US" sz="4800" b="1" smtClean="0">
                <a:solidFill>
                  <a:schemeClr val="bg1"/>
                </a:solidFill>
                <a:latin typeface="+mn-lt"/>
              </a:rPr>
              <a:t>watak yang </a:t>
            </a:r>
            <a:r>
              <a:rPr lang="en-US" sz="4800" b="1" err="1">
                <a:solidFill>
                  <a:schemeClr val="bg1"/>
                </a:solidFill>
                <a:latin typeface="+mn-lt"/>
              </a:rPr>
              <a:t>sejati</a:t>
            </a:r>
            <a:r>
              <a:rPr lang="en-US" sz="4800" b="1">
                <a:solidFill>
                  <a:schemeClr val="bg1"/>
                </a:solidFill>
                <a:latin typeface="+mn-lt"/>
              </a:rPr>
              <a:t> terhadap Kristus dan </a:t>
            </a:r>
            <a:r>
              <a:rPr lang="en-US" sz="4800" b="1" err="1">
                <a:solidFill>
                  <a:schemeClr val="bg1"/>
                </a:solidFill>
                <a:latin typeface="+mn-lt"/>
                <a:ea typeface="+mn-ea"/>
              </a:rPr>
              <a:t>perbuatan</a:t>
            </a:r>
            <a:r>
              <a:rPr lang="en-US" sz="4800" b="1">
                <a:solidFill>
                  <a:schemeClr val="bg1"/>
                </a:solidFill>
                <a:latin typeface="+mn-lt"/>
                <a:ea typeface="+mn-ea"/>
              </a:rPr>
              <a:t>-Nya </a:t>
            </a:r>
            <a:r>
              <a:rPr lang="en-US" sz="4800" b="1" err="1">
                <a:solidFill>
                  <a:schemeClr val="bg1"/>
                </a:solidFill>
                <a:latin typeface="+mn-lt"/>
                <a:ea typeface="+mn-ea"/>
              </a:rPr>
              <a:t>supaya</a:t>
            </a:r>
            <a:r>
              <a:rPr lang="en-US" sz="4800" b="1">
                <a:solidFill>
                  <a:schemeClr val="bg1"/>
                </a:solidFill>
                <a:latin typeface="+mn-lt"/>
                <a:ea typeface="+mn-ea"/>
              </a:rPr>
              <a:t> Paulus </a:t>
            </a:r>
            <a:r>
              <a:rPr lang="en-US" sz="4800" b="1" err="1">
                <a:solidFill>
                  <a:schemeClr val="bg1"/>
                </a:solidFill>
                <a:latin typeface="+mn-lt"/>
                <a:ea typeface="+mn-ea"/>
              </a:rPr>
              <a:t>berusaha</a:t>
            </a:r>
            <a:r>
              <a:rPr lang="en-US" sz="4800" b="1">
                <a:solidFill>
                  <a:schemeClr val="bg1"/>
                </a:solidFill>
                <a:latin typeface="+mn-lt"/>
                <a:ea typeface="+mn-ea"/>
              </a:rPr>
              <a:t> </a:t>
            </a:r>
            <a:r>
              <a:rPr lang="en-US" sz="4800" b="1" smtClean="0">
                <a:solidFill>
                  <a:schemeClr val="bg1"/>
                </a:solidFill>
                <a:latin typeface="+mn-lt"/>
                <a:ea typeface="+mn-ea"/>
              </a:rPr>
              <a:t>melawan </a:t>
            </a:r>
            <a:r>
              <a:rPr lang="en-US" sz="4800" b="1">
                <a:solidFill>
                  <a:srgbClr val="00B050"/>
                </a:solidFill>
                <a:latin typeface="+mn-lt"/>
                <a:ea typeface="+mn-ea"/>
              </a:rPr>
              <a:t>orang </a:t>
            </a:r>
            <a:r>
              <a:rPr lang="en-US" sz="4800" b="1" err="1">
                <a:solidFill>
                  <a:srgbClr val="00B050"/>
                </a:solidFill>
                <a:latin typeface="+mn-lt"/>
                <a:ea typeface="+mn-ea"/>
              </a:rPr>
              <a:t>kafir</a:t>
            </a:r>
            <a:r>
              <a:rPr lang="en-US" sz="4800" b="1">
                <a:solidFill>
                  <a:srgbClr val="00B050"/>
                </a:solidFill>
                <a:latin typeface="+mn-lt"/>
                <a:ea typeface="+mn-ea"/>
              </a:rPr>
              <a:t> yang </a:t>
            </a:r>
            <a:r>
              <a:rPr lang="en-US" sz="4800" b="1" err="1">
                <a:solidFill>
                  <a:srgbClr val="00B050"/>
                </a:solidFill>
                <a:latin typeface="+mn-lt"/>
                <a:ea typeface="+mn-ea"/>
              </a:rPr>
              <a:t>menghina</a:t>
            </a:r>
            <a:r>
              <a:rPr lang="en-US" sz="4800" b="1">
                <a:solidFill>
                  <a:srgbClr val="00B050"/>
                </a:solidFill>
                <a:latin typeface="+mn-lt"/>
                <a:ea typeface="+mn-ea"/>
              </a:rPr>
              <a:t> Kristus</a:t>
            </a:r>
            <a:r>
              <a:rPr lang="en-US" sz="4800" b="1">
                <a:solidFill>
                  <a:schemeClr val="bg1"/>
                </a:solidFill>
                <a:latin typeface="+mn-lt"/>
                <a:ea typeface="+mn-ea"/>
              </a:rPr>
              <a:t>.</a:t>
            </a:r>
            <a:br>
              <a:rPr lang="en-US" sz="4800" b="1">
                <a:solidFill>
                  <a:schemeClr val="bg1"/>
                </a:solidFill>
                <a:latin typeface="+mn-lt"/>
                <a:ea typeface="+mn-ea"/>
              </a:rPr>
            </a:br>
            <a:endParaRPr lang="en-US" sz="4800" b="1">
              <a:solidFill>
                <a:schemeClr val="bg1"/>
              </a:solidFill>
              <a:latin typeface="+mn-lt"/>
              <a:ea typeface="+mn-ea"/>
            </a:endParaRPr>
          </a:p>
        </p:txBody>
      </p:sp>
    </p:spTree>
    <p:extLst>
      <p:ext uri="{BB962C8B-B14F-4D97-AF65-F5344CB8AC3E}">
        <p14:creationId xmlns:p14="http://schemas.microsoft.com/office/powerpoint/2010/main" val="3030926930"/>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a:solidFill>
                  <a:schemeClr val="bg1"/>
                </a:solidFill>
                <a:latin typeface="+mn-lt"/>
              </a:rPr>
              <a:t>Paulus </a:t>
            </a:r>
            <a:r>
              <a:rPr lang="en-US" b="1" err="1">
                <a:solidFill>
                  <a:schemeClr val="bg1"/>
                </a:solidFill>
                <a:latin typeface="+mn-lt"/>
              </a:rPr>
              <a:t>membandingkan</a:t>
            </a:r>
            <a:r>
              <a:rPr lang="en-US" b="1">
                <a:solidFill>
                  <a:schemeClr val="bg1"/>
                </a:solidFill>
                <a:latin typeface="+mn-lt"/>
              </a:rPr>
              <a:t> </a:t>
            </a:r>
            <a:r>
              <a:rPr lang="en-US" b="1" err="1">
                <a:solidFill>
                  <a:schemeClr val="bg1"/>
                </a:solidFill>
                <a:latin typeface="+mn-lt"/>
              </a:rPr>
              <a:t>kesalahan</a:t>
            </a:r>
            <a:r>
              <a:rPr lang="en-US" b="1">
                <a:solidFill>
                  <a:schemeClr val="bg1"/>
                </a:solidFill>
                <a:latin typeface="+mn-lt"/>
              </a:rPr>
              <a:t> tentang </a:t>
            </a:r>
            <a:r>
              <a:rPr lang="en-US" b="1" err="1">
                <a:solidFill>
                  <a:schemeClr val="bg1"/>
                </a:solidFill>
                <a:latin typeface="+mn-lt"/>
              </a:rPr>
              <a:t>rasionalisme</a:t>
            </a:r>
            <a:r>
              <a:rPr lang="en-US" b="1">
                <a:solidFill>
                  <a:schemeClr val="bg1"/>
                </a:solidFill>
                <a:latin typeface="+mn-lt"/>
              </a:rPr>
              <a:t> yang menggoda(2:4-7; kata-kata yang indah), </a:t>
            </a:r>
            <a:r>
              <a:rPr lang="en-US" b="1" err="1">
                <a:solidFill>
                  <a:schemeClr val="bg1"/>
                </a:solidFill>
                <a:latin typeface="+mn-lt"/>
              </a:rPr>
              <a:t>falsafah</a:t>
            </a:r>
            <a:r>
              <a:rPr lang="en-US" b="1">
                <a:solidFill>
                  <a:schemeClr val="bg1"/>
                </a:solidFill>
                <a:latin typeface="+mn-lt"/>
              </a:rPr>
              <a:t> yang </a:t>
            </a:r>
            <a:r>
              <a:rPr lang="en-US" b="1" smtClean="0">
                <a:solidFill>
                  <a:schemeClr val="bg1"/>
                </a:solidFill>
                <a:latin typeface="+mn-lt"/>
              </a:rPr>
              <a:t>kosong(2:8-10; </a:t>
            </a:r>
            <a:r>
              <a:rPr lang="fi-FI" b="1">
                <a:solidFill>
                  <a:schemeClr val="bg1"/>
                </a:solidFill>
                <a:latin typeface="+mn-lt"/>
              </a:rPr>
              <a:t>ajaran turun-temurun dan roh-roh dunia</a:t>
            </a:r>
            <a:r>
              <a:rPr lang="en-US" b="1" smtClean="0">
                <a:solidFill>
                  <a:schemeClr val="bg1"/>
                </a:solidFill>
                <a:latin typeface="+mn-lt"/>
              </a:rPr>
              <a:t>), </a:t>
            </a:r>
            <a:r>
              <a:rPr lang="en-US" b="1" err="1">
                <a:solidFill>
                  <a:schemeClr val="bg1"/>
                </a:solidFill>
                <a:latin typeface="+mn-lt"/>
              </a:rPr>
              <a:t>ritualisme</a:t>
            </a:r>
            <a:r>
              <a:rPr lang="en-US" b="1">
                <a:solidFill>
                  <a:schemeClr val="bg1"/>
                </a:solidFill>
                <a:latin typeface="+mn-lt"/>
              </a:rPr>
              <a:t> </a:t>
            </a:r>
            <a:r>
              <a:rPr lang="en-US" b="1" err="1">
                <a:solidFill>
                  <a:schemeClr val="bg1"/>
                </a:solidFill>
                <a:latin typeface="+mn-lt"/>
              </a:rPr>
              <a:t>hukum</a:t>
            </a:r>
            <a:r>
              <a:rPr lang="en-US" b="1">
                <a:solidFill>
                  <a:schemeClr val="bg1"/>
                </a:solidFill>
                <a:latin typeface="+mn-lt"/>
              </a:rPr>
              <a:t>(2: </a:t>
            </a:r>
            <a:r>
              <a:rPr lang="en-US" b="1" smtClean="0">
                <a:solidFill>
                  <a:schemeClr val="bg1"/>
                </a:solidFill>
                <a:latin typeface="+mn-lt"/>
              </a:rPr>
              <a:t>11-17; hukum Taurat), </a:t>
            </a:r>
            <a:r>
              <a:rPr lang="en-US" b="1" err="1">
                <a:solidFill>
                  <a:schemeClr val="bg1"/>
                </a:solidFill>
                <a:latin typeface="+mn-lt"/>
              </a:rPr>
              <a:t>mistikisme</a:t>
            </a:r>
            <a:r>
              <a:rPr lang="en-US" b="1">
                <a:solidFill>
                  <a:schemeClr val="bg1"/>
                </a:solidFill>
                <a:latin typeface="+mn-lt"/>
              </a:rPr>
              <a:t> yang tidak </a:t>
            </a:r>
            <a:r>
              <a:rPr lang="en-US" b="1" err="1">
                <a:solidFill>
                  <a:schemeClr val="bg1"/>
                </a:solidFill>
                <a:latin typeface="+mn-lt"/>
              </a:rPr>
              <a:t>sesuai</a:t>
            </a:r>
            <a:r>
              <a:rPr lang="en-US" b="1">
                <a:solidFill>
                  <a:schemeClr val="bg1"/>
                </a:solidFill>
                <a:latin typeface="+mn-lt"/>
              </a:rPr>
              <a:t>, dan </a:t>
            </a:r>
            <a:r>
              <a:rPr lang="en-US" b="1" err="1">
                <a:solidFill>
                  <a:schemeClr val="bg1"/>
                </a:solidFill>
                <a:latin typeface="+mn-lt"/>
              </a:rPr>
              <a:t>pertapaan</a:t>
            </a:r>
            <a:r>
              <a:rPr lang="en-US" b="1">
                <a:solidFill>
                  <a:schemeClr val="bg1"/>
                </a:solidFill>
                <a:latin typeface="+mn-lt"/>
              </a:rPr>
              <a:t> yang tidak berguna(2:20-23) dengan kebenaran tentang Kristus.</a:t>
            </a:r>
            <a:r>
              <a:rPr lang="en-US" b="1">
                <a:solidFill>
                  <a:schemeClr val="bg1"/>
                </a:solidFill>
                <a:latin typeface="+mn-lt"/>
                <a:ea typeface="+mn-ea"/>
              </a:rPr>
              <a:t/>
            </a:r>
            <a:br>
              <a:rPr lang="en-US" b="1">
                <a:solidFill>
                  <a:schemeClr val="bg1"/>
                </a:solidFill>
                <a:latin typeface="+mn-lt"/>
                <a:ea typeface="+mn-ea"/>
              </a:rPr>
            </a:br>
            <a:endParaRPr lang="en-US" b="1">
              <a:solidFill>
                <a:schemeClr val="bg1"/>
              </a:solidFill>
              <a:latin typeface="+mn-lt"/>
              <a:ea typeface="+mn-ea"/>
            </a:endParaRPr>
          </a:p>
        </p:txBody>
      </p:sp>
    </p:spTree>
    <p:extLst>
      <p:ext uri="{BB962C8B-B14F-4D97-AF65-F5344CB8AC3E}">
        <p14:creationId xmlns:p14="http://schemas.microsoft.com/office/powerpoint/2010/main" val="125487387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latin typeface="+mn-lt"/>
              </a:rPr>
              <a:t>Bukan hanya untuk </a:t>
            </a:r>
            <a:r>
              <a:rPr lang="en-US" sz="4800" b="1" err="1">
                <a:solidFill>
                  <a:schemeClr val="bg1"/>
                </a:solidFill>
                <a:latin typeface="+mn-lt"/>
              </a:rPr>
              <a:t>ajaran</a:t>
            </a:r>
            <a:r>
              <a:rPr lang="en-US" sz="4800" b="1">
                <a:solidFill>
                  <a:schemeClr val="bg1"/>
                </a:solidFill>
                <a:latin typeface="+mn-lt"/>
              </a:rPr>
              <a:t> tetapi juga untuk tindakan </a:t>
            </a:r>
            <a:r>
              <a:rPr lang="en-US" sz="4800" b="1" err="1">
                <a:solidFill>
                  <a:schemeClr val="bg1"/>
                </a:solidFill>
                <a:latin typeface="+mn-lt"/>
              </a:rPr>
              <a:t>praktikal</a:t>
            </a:r>
            <a:r>
              <a:rPr lang="en-US" sz="4800" b="1">
                <a:solidFill>
                  <a:schemeClr val="bg1"/>
                </a:solidFill>
                <a:latin typeface="+mn-lt"/>
              </a:rPr>
              <a:t>, dia </a:t>
            </a:r>
            <a:r>
              <a:rPr lang="en-US" sz="4800" b="1" err="1">
                <a:solidFill>
                  <a:schemeClr val="bg1"/>
                </a:solidFill>
                <a:latin typeface="+mn-lt"/>
              </a:rPr>
              <a:t>mengemukakan</a:t>
            </a:r>
            <a:r>
              <a:rPr lang="en-US" sz="4800" b="1">
                <a:solidFill>
                  <a:schemeClr val="bg1"/>
                </a:solidFill>
                <a:latin typeface="+mn-lt"/>
              </a:rPr>
              <a:t> landasan dan </a:t>
            </a:r>
            <a:r>
              <a:rPr lang="en-US" sz="4800" b="1" err="1">
                <a:solidFill>
                  <a:schemeClr val="bg1"/>
                </a:solidFill>
                <a:latin typeface="+mn-lt"/>
              </a:rPr>
              <a:t>kekuatan</a:t>
            </a:r>
            <a:r>
              <a:rPr lang="en-US" sz="4800" b="1">
                <a:solidFill>
                  <a:schemeClr val="bg1"/>
                </a:solidFill>
                <a:latin typeface="+mn-lt"/>
              </a:rPr>
              <a:t> untuk kehidupan yang </a:t>
            </a:r>
            <a:r>
              <a:rPr lang="en-US" sz="4800" b="1" err="1">
                <a:solidFill>
                  <a:schemeClr val="bg1"/>
                </a:solidFill>
                <a:latin typeface="+mn-lt"/>
              </a:rPr>
              <a:t>berubah</a:t>
            </a:r>
            <a:r>
              <a:rPr lang="en-US" sz="4800" b="1">
                <a:solidFill>
                  <a:schemeClr val="bg1"/>
                </a:solidFill>
                <a:latin typeface="+mn-lt"/>
              </a:rPr>
              <a:t> di semua lingkungan </a:t>
            </a:r>
            <a:r>
              <a:rPr lang="en-US" sz="4800" b="1" smtClean="0">
                <a:solidFill>
                  <a:schemeClr val="bg1"/>
                </a:solidFill>
                <a:latin typeface="+mn-lt"/>
              </a:rPr>
              <a:t>jemaah </a:t>
            </a:r>
            <a:r>
              <a:rPr lang="en-US" sz="4800" b="1">
                <a:solidFill>
                  <a:schemeClr val="bg1"/>
                </a:solidFill>
                <a:latin typeface="+mn-lt"/>
              </a:rPr>
              <a:t>di </a:t>
            </a:r>
            <a:r>
              <a:rPr lang="en-US" sz="4800" b="1" err="1">
                <a:solidFill>
                  <a:schemeClr val="bg1"/>
                </a:solidFill>
                <a:latin typeface="+mn-lt"/>
              </a:rPr>
              <a:t>Kolose</a:t>
            </a:r>
            <a:r>
              <a:rPr lang="en-US" sz="4800" b="1">
                <a:solidFill>
                  <a:schemeClr val="bg1"/>
                </a:solidFill>
                <a:latin typeface="+mn-lt"/>
              </a:rPr>
              <a:t>.</a:t>
            </a:r>
            <a:endParaRPr lang="en-US" sz="4800" b="1">
              <a:solidFill>
                <a:schemeClr val="bg1"/>
              </a:solidFill>
              <a:latin typeface="+mn-lt"/>
              <a:ea typeface="+mn-ea"/>
            </a:endParaRPr>
          </a:p>
        </p:txBody>
      </p:sp>
    </p:spTree>
    <p:extLst>
      <p:ext uri="{BB962C8B-B14F-4D97-AF65-F5344CB8AC3E}">
        <p14:creationId xmlns:p14="http://schemas.microsoft.com/office/powerpoint/2010/main" val="1683747448"/>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Ayat-ayat</a:t>
            </a:r>
            <a:r>
              <a:rPr lang="en-US" sz="4800" b="1">
                <a:solidFill>
                  <a:schemeClr val="bg1"/>
                </a:solidFill>
                <a:latin typeface="+mn-lt"/>
              </a:rPr>
              <a:t> </a:t>
            </a:r>
            <a:r>
              <a:rPr lang="en-US" sz="4800" b="1" err="1">
                <a:solidFill>
                  <a:schemeClr val="bg1"/>
                </a:solidFill>
                <a:latin typeface="+mn-lt"/>
              </a:rPr>
              <a:t>utama</a:t>
            </a:r>
            <a:r>
              <a:rPr lang="en-US" sz="4800" b="1">
                <a:solidFill>
                  <a:schemeClr val="bg1"/>
                </a:solidFill>
                <a:latin typeface="+mn-lt"/>
              </a:rPr>
              <a:t> adalah </a:t>
            </a:r>
            <a:r>
              <a:rPr lang="en-US" sz="4800" b="1" err="1">
                <a:solidFill>
                  <a:schemeClr val="bg1"/>
                </a:solidFill>
                <a:latin typeface="+mn-lt"/>
              </a:rPr>
              <a:t>ayat</a:t>
            </a:r>
            <a:r>
              <a:rPr lang="en-US" sz="4800" b="1">
                <a:solidFill>
                  <a:schemeClr val="bg1"/>
                </a:solidFill>
                <a:latin typeface="+mn-lt"/>
              </a:rPr>
              <a:t> 2:9-10 (</a:t>
            </a:r>
            <a:r>
              <a:rPr lang="en-US" sz="4800" b="1" err="1">
                <a:solidFill>
                  <a:schemeClr val="bg1"/>
                </a:solidFill>
                <a:latin typeface="+mn-lt"/>
              </a:rPr>
              <a:t>Dialah</a:t>
            </a:r>
            <a:r>
              <a:rPr lang="en-US" sz="4800" b="1">
                <a:solidFill>
                  <a:schemeClr val="bg1"/>
                </a:solidFill>
                <a:latin typeface="+mn-lt"/>
              </a:rPr>
              <a:t> </a:t>
            </a:r>
            <a:r>
              <a:rPr lang="en-US" sz="4800" b="1" err="1">
                <a:solidFill>
                  <a:schemeClr val="bg1"/>
                </a:solidFill>
                <a:latin typeface="+mn-lt"/>
              </a:rPr>
              <a:t>kepala</a:t>
            </a:r>
            <a:r>
              <a:rPr lang="en-US" sz="4800" b="1">
                <a:solidFill>
                  <a:schemeClr val="bg1"/>
                </a:solidFill>
                <a:latin typeface="+mn-lt"/>
              </a:rPr>
              <a:t> semua pemerintah dan </a:t>
            </a:r>
            <a:r>
              <a:rPr lang="en-US" sz="4800" b="1" smtClean="0">
                <a:solidFill>
                  <a:schemeClr val="bg1"/>
                </a:solidFill>
                <a:latin typeface="+mn-lt"/>
              </a:rPr>
              <a:t>penguasa</a:t>
            </a:r>
            <a:r>
              <a:rPr lang="en-US" sz="4800" b="1">
                <a:solidFill>
                  <a:schemeClr val="bg1"/>
                </a:solidFill>
                <a:latin typeface="+mn-lt"/>
              </a:rPr>
              <a:t>) dan 3:1-2 (</a:t>
            </a:r>
            <a:r>
              <a:rPr lang="en-US" sz="4800" b="1" err="1">
                <a:solidFill>
                  <a:schemeClr val="bg1"/>
                </a:solidFill>
                <a:latin typeface="+mn-lt"/>
              </a:rPr>
              <a:t>Fikirlah</a:t>
            </a:r>
            <a:r>
              <a:rPr lang="en-US" sz="4800" b="1">
                <a:solidFill>
                  <a:schemeClr val="bg1"/>
                </a:solidFill>
                <a:latin typeface="+mn-lt"/>
              </a:rPr>
              <a:t> </a:t>
            </a:r>
            <a:r>
              <a:rPr lang="en-US" sz="4800" b="1" err="1">
                <a:solidFill>
                  <a:schemeClr val="bg1"/>
                </a:solidFill>
                <a:latin typeface="+mn-lt"/>
              </a:rPr>
              <a:t>perkara</a:t>
            </a:r>
            <a:r>
              <a:rPr lang="en-US" sz="4800" b="1">
                <a:solidFill>
                  <a:schemeClr val="bg1"/>
                </a:solidFill>
                <a:latin typeface="+mn-lt"/>
              </a:rPr>
              <a:t> yang di atas).</a:t>
            </a:r>
            <a:br>
              <a:rPr lang="en-US" sz="4800" b="1">
                <a:solidFill>
                  <a:schemeClr val="bg1"/>
                </a:solidFill>
                <a:latin typeface="+mn-lt"/>
              </a:rPr>
            </a:br>
            <a:r>
              <a:rPr lang="en-US" sz="4800" b="1" err="1">
                <a:solidFill>
                  <a:schemeClr val="bg1"/>
                </a:solidFill>
                <a:latin typeface="+mn-lt"/>
              </a:rPr>
              <a:t>Fasal</a:t>
            </a:r>
            <a:r>
              <a:rPr lang="en-US" sz="4800" b="1">
                <a:solidFill>
                  <a:schemeClr val="bg1"/>
                </a:solidFill>
                <a:latin typeface="+mn-lt"/>
              </a:rPr>
              <a:t> </a:t>
            </a:r>
            <a:r>
              <a:rPr lang="en-US" sz="4800" b="1" err="1">
                <a:solidFill>
                  <a:schemeClr val="bg1"/>
                </a:solidFill>
                <a:latin typeface="+mn-lt"/>
              </a:rPr>
              <a:t>intinya</a:t>
            </a:r>
            <a:r>
              <a:rPr lang="en-US" sz="4800" b="1">
                <a:solidFill>
                  <a:schemeClr val="bg1"/>
                </a:solidFill>
                <a:latin typeface="+mn-lt"/>
              </a:rPr>
              <a:t> adalah </a:t>
            </a:r>
            <a:r>
              <a:rPr lang="en-US" sz="4800" b="1" err="1">
                <a:solidFill>
                  <a:schemeClr val="bg1"/>
                </a:solidFill>
                <a:latin typeface="+mn-lt"/>
              </a:rPr>
              <a:t>fasal</a:t>
            </a:r>
            <a:r>
              <a:rPr lang="en-US" sz="4800" b="1">
                <a:solidFill>
                  <a:schemeClr val="bg1"/>
                </a:solidFill>
                <a:latin typeface="+mn-lt"/>
              </a:rPr>
              <a:t> 3 (</a:t>
            </a:r>
            <a:r>
              <a:rPr lang="en-US" sz="4800" b="1" err="1">
                <a:solidFill>
                  <a:schemeClr val="bg1"/>
                </a:solidFill>
                <a:latin typeface="+mn-lt"/>
              </a:rPr>
              <a:t>Perkara</a:t>
            </a:r>
            <a:r>
              <a:rPr lang="en-US" sz="4800" b="1">
                <a:solidFill>
                  <a:schemeClr val="bg1"/>
                </a:solidFill>
                <a:latin typeface="+mn-lt"/>
              </a:rPr>
              <a:t> yang di atas).</a:t>
            </a:r>
            <a:endParaRPr lang="en-US" sz="4800" b="1">
              <a:solidFill>
                <a:schemeClr val="bg1"/>
              </a:solidFill>
              <a:latin typeface="+mn-lt"/>
              <a:ea typeface="+mn-ea"/>
            </a:endParaRPr>
          </a:p>
        </p:txBody>
      </p:sp>
    </p:spTree>
    <p:extLst>
      <p:ext uri="{BB962C8B-B14F-4D97-AF65-F5344CB8AC3E}">
        <p14:creationId xmlns:p14="http://schemas.microsoft.com/office/powerpoint/2010/main" val="1651811422"/>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a:t>
            </a:r>
            <a:r>
              <a:rPr lang="en-US" sz="5333" b="1" err="1">
                <a:solidFill>
                  <a:srgbClr val="FFFF00"/>
                </a:solidFill>
              </a:rPr>
              <a:t>Kolose</a:t>
            </a:r>
            <a:r>
              <a:rPr lang="en-US" sz="5333" b="1">
                <a:solidFill>
                  <a:srgbClr val="FF0000"/>
                </a:solidFill>
              </a:rPr>
              <a:t/>
            </a:r>
            <a:br>
              <a:rPr lang="en-US" sz="5333" b="1">
                <a:solidFill>
                  <a:srgbClr val="FF0000"/>
                </a:solidFill>
              </a:rPr>
            </a:br>
            <a:r>
              <a:rPr lang="en-US" sz="4267" b="1">
                <a:solidFill>
                  <a:schemeClr val="bg1"/>
                </a:solidFill>
              </a:rPr>
              <a:t>Salam, </a:t>
            </a:r>
            <a:r>
              <a:rPr lang="en-US" sz="4267" b="1" err="1">
                <a:solidFill>
                  <a:schemeClr val="bg1"/>
                </a:solidFill>
              </a:rPr>
              <a:t>doa</a:t>
            </a:r>
            <a:r>
              <a:rPr lang="en-US" sz="4267" b="1">
                <a:solidFill>
                  <a:schemeClr val="bg1"/>
                </a:solidFill>
              </a:rPr>
              <a:t>, dan </a:t>
            </a:r>
            <a:r>
              <a:rPr lang="en-US" sz="4267" b="1" err="1">
                <a:solidFill>
                  <a:schemeClr val="bg1"/>
                </a:solidFill>
              </a:rPr>
              <a:t>pujian</a:t>
            </a:r>
            <a:r>
              <a:rPr lang="en-US" sz="4267" b="1">
                <a:solidFill>
                  <a:schemeClr val="bg1"/>
                </a:solidFill>
              </a:rPr>
              <a:t> kepada </a:t>
            </a:r>
            <a:r>
              <a:rPr lang="en-US" sz="4267" b="1" smtClean="0">
                <a:solidFill>
                  <a:schemeClr val="bg1"/>
                </a:solidFill>
              </a:rPr>
              <a:t>Kristus </a:t>
            </a:r>
            <a:r>
              <a:rPr lang="en-US" sz="4267" b="1">
                <a:solidFill>
                  <a:schemeClr val="bg1"/>
                </a:solidFill>
              </a:rPr>
              <a:t>(1:1-23)</a:t>
            </a:r>
            <a:br>
              <a:rPr lang="en-US" sz="4267" b="1">
                <a:solidFill>
                  <a:schemeClr val="bg1"/>
                </a:solidFill>
              </a:rPr>
            </a:br>
            <a:r>
              <a:rPr lang="en-US" sz="4267" b="1" err="1">
                <a:solidFill>
                  <a:schemeClr val="bg1"/>
                </a:solidFill>
              </a:rPr>
              <a:t>Pengajaran</a:t>
            </a:r>
            <a:r>
              <a:rPr lang="en-US" sz="4267" b="1">
                <a:solidFill>
                  <a:schemeClr val="bg1"/>
                </a:solidFill>
              </a:rPr>
              <a:t> tentang kebenaran Kristus (1:24-2:23) </a:t>
            </a:r>
            <a:br>
              <a:rPr lang="en-US" sz="4267" b="1">
                <a:solidFill>
                  <a:schemeClr val="bg1"/>
                </a:solidFill>
              </a:rPr>
            </a:br>
            <a:r>
              <a:rPr lang="en-US" sz="4267" b="1">
                <a:solidFill>
                  <a:schemeClr val="bg1"/>
                </a:solidFill>
              </a:rPr>
              <a:t>Hidup </a:t>
            </a:r>
            <a:r>
              <a:rPr lang="en-US" sz="4267" b="1" err="1">
                <a:solidFill>
                  <a:schemeClr val="bg1"/>
                </a:solidFill>
              </a:rPr>
              <a:t>Baru</a:t>
            </a:r>
            <a:r>
              <a:rPr lang="en-US" sz="4267" b="1">
                <a:solidFill>
                  <a:schemeClr val="bg1"/>
                </a:solidFill>
              </a:rPr>
              <a:t> dalam Kristus (3:1-4:6)</a:t>
            </a:r>
            <a:br>
              <a:rPr lang="en-US" sz="4267" b="1">
                <a:solidFill>
                  <a:schemeClr val="bg1"/>
                </a:solidFill>
              </a:rPr>
            </a:br>
            <a:r>
              <a:rPr lang="en-US" sz="4267" b="1">
                <a:solidFill>
                  <a:schemeClr val="bg1"/>
                </a:solidFill>
              </a:rPr>
              <a:t>Salam dan </a:t>
            </a:r>
            <a:r>
              <a:rPr lang="en-US" sz="4267" b="1" err="1">
                <a:solidFill>
                  <a:schemeClr val="bg1"/>
                </a:solidFill>
              </a:rPr>
              <a:t>nasihat</a:t>
            </a:r>
            <a:r>
              <a:rPr lang="en-US" sz="4267" b="1">
                <a:solidFill>
                  <a:schemeClr val="bg1"/>
                </a:solidFill>
              </a:rPr>
              <a:t> </a:t>
            </a:r>
            <a:r>
              <a:rPr lang="en-US" sz="4267" b="1" err="1">
                <a:solidFill>
                  <a:schemeClr val="bg1"/>
                </a:solidFill>
              </a:rPr>
              <a:t>terakhir</a:t>
            </a:r>
            <a:r>
              <a:rPr lang="en-US" sz="4267" b="1">
                <a:solidFill>
                  <a:schemeClr val="bg1"/>
                </a:solidFill>
              </a:rPr>
              <a:t> (4:7-18)</a:t>
            </a:r>
          </a:p>
        </p:txBody>
      </p:sp>
    </p:spTree>
    <p:extLst>
      <p:ext uri="{BB962C8B-B14F-4D97-AF65-F5344CB8AC3E}">
        <p14:creationId xmlns:p14="http://schemas.microsoft.com/office/powerpoint/2010/main" val="1056335738"/>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336715" y="-281238"/>
            <a:ext cx="14017557" cy="7879691"/>
          </a:xfrm>
          <a:prstGeom prst="rect">
            <a:avLst/>
          </a:prstGeom>
        </p:spPr>
      </p:pic>
      <p:sp>
        <p:nvSpPr>
          <p:cNvPr id="2" name="제목 1"/>
          <p:cNvSpPr>
            <a:spLocks noGrp="1"/>
          </p:cNvSpPr>
          <p:nvPr>
            <p:ph type="ctrTitle"/>
          </p:nvPr>
        </p:nvSpPr>
        <p:spPr>
          <a:xfrm>
            <a:off x="505804" y="124737"/>
            <a:ext cx="11329259" cy="1152128"/>
          </a:xfrm>
          <a:solidFill>
            <a:srgbClr val="FFFF00">
              <a:alpha val="50196"/>
            </a:srgbClr>
          </a:solidFill>
        </p:spPr>
        <p:txBody>
          <a:bodyPr>
            <a:noAutofit/>
          </a:bodyPr>
          <a:lstStyle/>
          <a:p>
            <a:pPr algn="ctr"/>
            <a:r>
              <a:rPr lang="en-US" altLang="ko-KR" sz="5333" b="1">
                <a:solidFill>
                  <a:srgbClr val="FF0000"/>
                </a:solidFill>
                <a:latin typeface="Headline R" panose="02030504000101010101" pitchFamily="18" charset="-127"/>
                <a:ea typeface="Headline R" panose="02030504000101010101" pitchFamily="18" charset="-127"/>
              </a:rPr>
              <a:t>KELAS ONLINE SAM KL</a:t>
            </a:r>
            <a:endParaRPr lang="ko-KR" altLang="en-US" sz="5333" b="1">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561920" y="1316766"/>
            <a:ext cx="9217024" cy="1056119"/>
          </a:xfrm>
          <a:prstGeom prst="rect">
            <a:avLst/>
          </a:prstGeom>
          <a:solidFill>
            <a:srgbClr val="7030A0">
              <a:alpha val="50196"/>
            </a:srgbClr>
          </a:solidFill>
        </p:spPr>
        <p:txBody>
          <a:bodyPr vert="horz" lIns="121920" tIns="60960" rIns="121920" bIns="6096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OKTOBER, 2020</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Setiap</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Isnin</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Selasa</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dan </a:t>
            </a:r>
            <a:r>
              <a:rPr kumimoji="0" lang="en-US" altLang="ko-KR" sz="48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Khamis</a:t>
            </a:r>
            <a:r>
              <a:rPr kumimoji="0" lang="en-US" altLang="ko-KR"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 8pm</a:t>
            </a:r>
            <a:endParaRPr kumimoji="0" lang="ko-KR" altLang="en-US" sz="48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endParaRPr>
          </a:p>
        </p:txBody>
      </p:sp>
      <p:sp>
        <p:nvSpPr>
          <p:cNvPr id="6" name="부제목 2"/>
          <p:cNvSpPr txBox="1">
            <a:spLocks/>
          </p:cNvSpPr>
          <p:nvPr/>
        </p:nvSpPr>
        <p:spPr>
          <a:xfrm>
            <a:off x="505804" y="4005064"/>
            <a:ext cx="11329259" cy="2784309"/>
          </a:xfrm>
          <a:prstGeom prst="rect">
            <a:avLst/>
          </a:prstGeom>
          <a:solidFill>
            <a:srgbClr val="00B0F0">
              <a:alpha val="50196"/>
            </a:srgbClr>
          </a:solidFill>
        </p:spPr>
        <p:txBody>
          <a:bodyPr vert="horz" lIns="121920" tIns="60960" rIns="121920" bIns="6096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a:ln>
                  <a:noFill/>
                </a:ln>
                <a:solidFill>
                  <a:prstClr val="black"/>
                </a:solidFill>
                <a:effectLst/>
                <a:uLnTx/>
                <a:uFillTx/>
                <a:latin typeface="Calibri"/>
                <a:ea typeface="맑은 고딕" panose="020B0503020000020004" pitchFamily="34" charset="-127"/>
                <a:cs typeface="+mn-cs"/>
              </a:rPr>
              <a:t>MATA KULIAH</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Pengantar</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6933"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69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II</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(Teologi Alkitabiah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Perjanjian</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 </a:t>
            </a:r>
            <a:r>
              <a:rPr kumimoji="0" lang="en-US" altLang="ko-KR" sz="4400" b="1" i="0" u="none" strike="noStrike" kern="1200" cap="none" spc="0" normalizeH="0" baseline="0" noProof="0" err="1">
                <a:ln>
                  <a:noFill/>
                </a:ln>
                <a:solidFill>
                  <a:prstClr val="white"/>
                </a:solidFill>
                <a:effectLst/>
                <a:uLnTx/>
                <a:uFillTx/>
                <a:latin typeface="Calibri"/>
                <a:ea typeface="맑은 고딕" panose="020B0503020000020004" pitchFamily="34" charset="-127"/>
                <a:cs typeface="+mn-cs"/>
              </a:rPr>
              <a:t>Baru</a:t>
            </a:r>
            <a:r>
              <a:rPr kumimoji="0" lang="en-US" altLang="ko-KR" sz="4400"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a:t>
            </a:r>
          </a:p>
          <a:p>
            <a:pPr marL="0" marR="0" lvl="0" indent="0" algn="ctr" defTabSz="914377" rtl="0" eaLnBrk="1" fontAlgn="auto" latinLnBrk="1" hangingPunct="1">
              <a:lnSpc>
                <a:spcPct val="100000"/>
              </a:lnSpc>
              <a:spcBef>
                <a:spcPct val="20000"/>
              </a:spcBef>
              <a:spcAft>
                <a:spcPts val="0"/>
              </a:spcAft>
              <a:buClrTx/>
              <a:buSzTx/>
              <a:buFont typeface="Arial" panose="020B0604020202020204" pitchFamily="34" charset="0"/>
              <a:buNone/>
              <a:tabLst/>
              <a:defRPr/>
            </a:pPr>
            <a:r>
              <a:rPr kumimoji="0" lang="en-US" altLang="ko-KR" sz="4800" b="1" i="0" u="none" strike="noStrike" kern="1200" cap="none" spc="0" normalizeH="0" baseline="0" noProof="0" err="1">
                <a:ln>
                  <a:noFill/>
                </a:ln>
                <a:solidFill>
                  <a:srgbClr val="7030A0"/>
                </a:solidFill>
                <a:effectLst/>
                <a:uLnTx/>
                <a:uFillTx/>
                <a:latin typeface="Calibri"/>
                <a:ea typeface="맑은 고딕" panose="020B0503020000020004" pitchFamily="34" charset="-127"/>
                <a:cs typeface="+mn-cs"/>
              </a:rPr>
              <a:t>Penyarah</a:t>
            </a:r>
            <a:r>
              <a:rPr kumimoji="0" lang="en-US" altLang="ko-KR" sz="4800" b="1" i="0" u="none" strike="noStrike" kern="1200" cap="none" spc="0" normalizeH="0" baseline="0" noProof="0">
                <a:ln>
                  <a:noFill/>
                </a:ln>
                <a:solidFill>
                  <a:srgbClr val="7030A0"/>
                </a:solidFill>
                <a:effectLst/>
                <a:uLnTx/>
                <a:uFillTx/>
                <a:latin typeface="Calibri"/>
                <a:ea typeface="맑은 고딕" panose="020B0503020000020004" pitchFamily="34" charset="-127"/>
                <a:cs typeface="+mn-cs"/>
              </a:rPr>
              <a:t> : Rev. William Yang</a:t>
            </a:r>
          </a:p>
        </p:txBody>
      </p:sp>
    </p:spTree>
    <p:extLst>
      <p:ext uri="{BB962C8B-B14F-4D97-AF65-F5344CB8AC3E}">
        <p14:creationId xmlns:p14="http://schemas.microsoft.com/office/powerpoint/2010/main" val="197918696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a:stretch>
        </a:blipFill>
        <a:effectLst/>
      </p:bgPr>
    </p:bg>
    <p:spTree>
      <p:nvGrpSpPr>
        <p:cNvPr id="1" name=""/>
        <p:cNvGrpSpPr/>
        <p:nvPr/>
      </p:nvGrpSpPr>
      <p:grpSpPr>
        <a:xfrm>
          <a:off x="0" y="0"/>
          <a:ext cx="0" cy="0"/>
          <a:chOff x="0" y="0"/>
          <a:chExt cx="0" cy="0"/>
        </a:xfrm>
      </p:grpSpPr>
      <p:sp>
        <p:nvSpPr>
          <p:cNvPr id="9" name="직사각형 8"/>
          <p:cNvSpPr/>
          <p:nvPr/>
        </p:nvSpPr>
        <p:spPr>
          <a:xfrm>
            <a:off x="0" y="0"/>
            <a:ext cx="12192000" cy="6858000"/>
          </a:xfrm>
          <a:prstGeom prst="rect">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smtClean="0">
              <a:ln>
                <a:noFill/>
              </a:ln>
              <a:solidFill>
                <a:srgbClr val="FFCCCC"/>
              </a:solidFill>
              <a:effectLst/>
              <a:uLnTx/>
              <a:uFillTx/>
              <a:latin typeface="Adobe Caslon Pro Bold" panose="0205070206050A020403"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smtClean="0">
                <a:ln>
                  <a:noFill/>
                </a:ln>
                <a:solidFill>
                  <a:srgbClr val="FF9999"/>
                </a:solidFill>
                <a:effectLst/>
                <a:uLnTx/>
                <a:uFillTx/>
                <a:latin typeface="Adobe Caslon Pro Bold" panose="0205070206050A020403" pitchFamily="18" charset="0"/>
                <a:ea typeface="+mn-ea"/>
                <a:cs typeface="+mn-cs"/>
              </a:rPr>
              <a:t>God 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900" b="0" i="0" u="none" strike="noStrike" kern="1200" cap="none" spc="0" normalizeH="0" baseline="0" noProof="0" smtClean="0">
                <a:ln>
                  <a:noFill/>
                </a:ln>
                <a:solidFill>
                  <a:srgbClr val="FF9999"/>
                </a:solidFill>
                <a:effectLst/>
                <a:uLnTx/>
                <a:uFillTx/>
                <a:latin typeface="Adobe Caslon Pro Bold" panose="0205070206050A020403" pitchFamily="18" charset="0"/>
                <a:ea typeface="+mn-ea"/>
                <a:cs typeface="+mn-cs"/>
              </a:rPr>
              <a:t>HOLY</a:t>
            </a:r>
            <a:endParaRPr kumimoji="0" lang="en-US" sz="19900" b="0" i="0" u="none" strike="noStrike" kern="1200" cap="none" spc="0" normalizeH="0" baseline="0" noProof="0">
              <a:ln>
                <a:noFill/>
              </a:ln>
              <a:solidFill>
                <a:srgbClr val="FF9999"/>
              </a:solidFill>
              <a:effectLst/>
              <a:uLnTx/>
              <a:uFillTx/>
              <a:latin typeface="Adobe Caslon Pro Bold" panose="0205070206050A020403" pitchFamily="18" charset="0"/>
              <a:ea typeface="+mn-ea"/>
              <a:cs typeface="+mn-cs"/>
            </a:endParaRPr>
          </a:p>
        </p:txBody>
      </p:sp>
    </p:spTree>
    <p:extLst>
      <p:ext uri="{BB962C8B-B14F-4D97-AF65-F5344CB8AC3E}">
        <p14:creationId xmlns:p14="http://schemas.microsoft.com/office/powerpoint/2010/main" val="360724117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3291" y="169682"/>
            <a:ext cx="11969392" cy="6504495"/>
          </a:xfrm>
        </p:spPr>
        <p:txBody>
          <a:bodyPr anchor="t"/>
          <a:lstStyle/>
          <a:p>
            <a:pPr algn="l"/>
            <a:r>
              <a:rPr lang="en-US" sz="4000" b="1" smtClean="0">
                <a:solidFill>
                  <a:srgbClr val="FF0000"/>
                </a:solidFill>
              </a:rPr>
              <a:t>Para serafim berseru </a:t>
            </a:r>
            <a:r>
              <a:rPr lang="en-US" sz="4000" b="1">
                <a:solidFill>
                  <a:srgbClr val="FF0000"/>
                </a:solidFill>
              </a:rPr>
              <a:t>seorang kepada seorang, katanya: "Kudus, kudus, kuduslah TUHAN semesta alam, seluruh bumi penuh kemuliaan-Nya</a:t>
            </a:r>
            <a:r>
              <a:rPr lang="en-US" sz="4000" b="1" smtClean="0">
                <a:solidFill>
                  <a:srgbClr val="FF0000"/>
                </a:solidFill>
              </a:rPr>
              <a:t>!"</a:t>
            </a:r>
            <a:r>
              <a:rPr lang="en-US" sz="4000" b="1" smtClean="0">
                <a:solidFill>
                  <a:srgbClr val="002060"/>
                </a:solidFill>
              </a:rPr>
              <a:t> Yesaya 6:3</a:t>
            </a:r>
            <a:br>
              <a:rPr lang="en-US" sz="4000" b="1" smtClean="0">
                <a:solidFill>
                  <a:srgbClr val="002060"/>
                </a:solidFill>
              </a:rPr>
            </a:br>
            <a:r>
              <a:rPr lang="en-US" sz="2400" b="1" smtClean="0">
                <a:solidFill>
                  <a:srgbClr val="002060"/>
                </a:solidFill>
              </a:rPr>
              <a:t/>
            </a:r>
            <a:br>
              <a:rPr lang="en-US" sz="2400" b="1" smtClean="0">
                <a:solidFill>
                  <a:srgbClr val="002060"/>
                </a:solidFill>
              </a:rPr>
            </a:br>
            <a:r>
              <a:rPr lang="en-US" sz="4000" b="1" smtClean="0">
                <a:solidFill>
                  <a:schemeClr val="bg1"/>
                </a:solidFill>
              </a:rPr>
              <a:t>Asas </a:t>
            </a:r>
            <a:r>
              <a:rPr lang="en-US" sz="4000" b="1">
                <a:solidFill>
                  <a:schemeClr val="bg1"/>
                </a:solidFill>
              </a:rPr>
              <a:t>TUHAN </a:t>
            </a:r>
            <a:r>
              <a:rPr lang="en-US" sz="4000" b="1" smtClean="0">
                <a:solidFill>
                  <a:schemeClr val="bg1"/>
                </a:solidFill>
              </a:rPr>
              <a:t>yang kudus adalah nilai, keindahan </a:t>
            </a:r>
            <a:r>
              <a:rPr lang="en-US" sz="4000" b="1">
                <a:solidFill>
                  <a:schemeClr val="bg1"/>
                </a:solidFill>
              </a:rPr>
              <a:t>dan </a:t>
            </a:r>
            <a:r>
              <a:rPr lang="en-US" sz="4000" b="1" smtClean="0">
                <a:solidFill>
                  <a:schemeClr val="bg1"/>
                </a:solidFill>
              </a:rPr>
              <a:t>keunggulan yang </a:t>
            </a:r>
            <a:r>
              <a:rPr lang="en-US" sz="4000" b="1">
                <a:solidFill>
                  <a:schemeClr val="bg1"/>
                </a:solidFill>
              </a:rPr>
              <a:t>transenden atau yang keramat</a:t>
            </a:r>
            <a:r>
              <a:rPr lang="en-US" sz="4000" b="1" smtClean="0">
                <a:solidFill>
                  <a:schemeClr val="bg1"/>
                </a:solidFill>
              </a:rPr>
              <a:t>.</a:t>
            </a:r>
            <a:br>
              <a:rPr lang="en-US" sz="4000" b="1" smtClean="0">
                <a:solidFill>
                  <a:schemeClr val="bg1"/>
                </a:solidFill>
              </a:rPr>
            </a:br>
            <a:r>
              <a:rPr lang="en-US" sz="4000" b="1" smtClean="0">
                <a:solidFill>
                  <a:schemeClr val="bg1"/>
                </a:solidFill>
              </a:rPr>
              <a:t>Tuhan menjaga Perkataan-Nya dan Rencana-Nya dan Perbuatan-Nya dengan Kekudusan Tuhan bukan hanya dari pihak secara Transenden kekudusan dan juga dari pihak secara moral.</a:t>
            </a:r>
            <a:endParaRPr lang="en-US" sz="4000" b="1">
              <a:solidFill>
                <a:schemeClr val="bg1"/>
              </a:solidFill>
            </a:endParaRPr>
          </a:p>
        </p:txBody>
      </p:sp>
    </p:spTree>
    <p:extLst>
      <p:ext uri="{BB962C8B-B14F-4D97-AF65-F5344CB8AC3E}">
        <p14:creationId xmlns:p14="http://schemas.microsoft.com/office/powerpoint/2010/main" val="134878240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3291" y="169682"/>
            <a:ext cx="11969392" cy="6504495"/>
          </a:xfrm>
        </p:spPr>
        <p:txBody>
          <a:bodyPr anchor="t"/>
          <a:lstStyle/>
          <a:p>
            <a:pPr algn="l"/>
            <a:r>
              <a:rPr lang="sv-SE" altLang="ko-KR" sz="4000" b="1">
                <a:solidFill>
                  <a:schemeClr val="bg1"/>
                </a:solidFill>
              </a:rPr>
              <a:t>Alkitab tidak hanya menangani kesucian Tuhan </a:t>
            </a:r>
            <a:r>
              <a:rPr lang="sv-SE" altLang="ko-KR" sz="4000" b="1" smtClean="0">
                <a:solidFill>
                  <a:schemeClr val="bg1"/>
                </a:solidFill>
              </a:rPr>
              <a:t>melalui </a:t>
            </a:r>
            <a:r>
              <a:rPr lang="sv-SE" altLang="ko-KR" sz="4000" b="1">
                <a:solidFill>
                  <a:schemeClr val="bg1"/>
                </a:solidFill>
              </a:rPr>
              <a:t>perspektif transendensi tetapi kuga melalui perspektif Moral.</a:t>
            </a:r>
            <a:br>
              <a:rPr lang="sv-SE" altLang="ko-KR" sz="4000" b="1">
                <a:solidFill>
                  <a:schemeClr val="bg1"/>
                </a:solidFill>
              </a:rPr>
            </a:br>
            <a:r>
              <a:rPr lang="sv-SE" altLang="ko-KR" sz="4000" b="1">
                <a:solidFill>
                  <a:schemeClr val="bg1"/>
                </a:solidFill>
              </a:rPr>
              <a:t>Kekudusan </a:t>
            </a:r>
            <a:r>
              <a:rPr lang="sv-SE" altLang="ko-KR" sz="4000" b="1" smtClean="0">
                <a:solidFill>
                  <a:schemeClr val="bg1"/>
                </a:solidFill>
              </a:rPr>
              <a:t>bermaksud </a:t>
            </a:r>
            <a:r>
              <a:rPr lang="sv-SE" altLang="ko-KR" sz="4000" b="1">
                <a:solidFill>
                  <a:schemeClr val="bg1"/>
                </a:solidFill>
              </a:rPr>
              <a:t>pemisahan </a:t>
            </a:r>
            <a:r>
              <a:rPr lang="sv-SE" altLang="ko-KR" sz="4000" b="1" smtClean="0">
                <a:solidFill>
                  <a:schemeClr val="bg1"/>
                </a:solidFill>
              </a:rPr>
              <a:t>dan transendensi, </a:t>
            </a:r>
            <a:r>
              <a:rPr lang="sv-SE" altLang="ko-KR" sz="4000" b="1">
                <a:solidFill>
                  <a:schemeClr val="bg1"/>
                </a:solidFill>
              </a:rPr>
              <a:t>serta </a:t>
            </a:r>
            <a:r>
              <a:rPr lang="sv-SE" altLang="ko-KR" sz="4000" b="1" smtClean="0">
                <a:solidFill>
                  <a:schemeClr val="bg1"/>
                </a:solidFill>
              </a:rPr>
              <a:t>kebenaran secara moral.</a:t>
            </a:r>
            <a:br>
              <a:rPr lang="sv-SE" altLang="ko-KR" sz="4000" b="1" smtClean="0">
                <a:solidFill>
                  <a:schemeClr val="bg1"/>
                </a:solidFill>
              </a:rPr>
            </a:br>
            <a:endParaRPr lang="en-US" sz="4000" b="1">
              <a:solidFill>
                <a:schemeClr val="bg1"/>
              </a:solidFill>
            </a:endParaRPr>
          </a:p>
        </p:txBody>
      </p:sp>
    </p:spTree>
    <p:extLst>
      <p:ext uri="{BB962C8B-B14F-4D97-AF65-F5344CB8AC3E}">
        <p14:creationId xmlns:p14="http://schemas.microsoft.com/office/powerpoint/2010/main" val="3469906375"/>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3291" y="169682"/>
            <a:ext cx="11969392" cy="6504495"/>
          </a:xfrm>
        </p:spPr>
        <p:txBody>
          <a:bodyPr anchor="t"/>
          <a:lstStyle/>
          <a:p>
            <a:pPr algn="l"/>
            <a:r>
              <a:rPr lang="en-US" sz="4000" b="1">
                <a:solidFill>
                  <a:srgbClr val="FF0000"/>
                </a:solidFill>
              </a:rPr>
              <a:t>Manusia, yang dengan segala kegemilangannya tidak mempunyai pengertian, boleh disamakan dengan hewan yang dibinasakan</a:t>
            </a:r>
            <a:r>
              <a:rPr lang="en-US" sz="4000" b="1" smtClean="0">
                <a:solidFill>
                  <a:srgbClr val="FF0000"/>
                </a:solidFill>
              </a:rPr>
              <a:t>.</a:t>
            </a:r>
            <a:r>
              <a:rPr lang="en-US" sz="4000" b="1" smtClean="0">
                <a:solidFill>
                  <a:srgbClr val="002060"/>
                </a:solidFill>
              </a:rPr>
              <a:t> Mazmur 49:21</a:t>
            </a:r>
            <a:br>
              <a:rPr lang="en-US" sz="4000" b="1" smtClean="0">
                <a:solidFill>
                  <a:srgbClr val="002060"/>
                </a:solidFill>
              </a:rPr>
            </a:br>
            <a:r>
              <a:rPr lang="en-US" sz="3600" b="1" smtClean="0">
                <a:solidFill>
                  <a:schemeClr val="bg1"/>
                </a:solidFill>
              </a:rPr>
              <a:t>Manusia ada keunggulannya:Tarikan kehidupan </a:t>
            </a:r>
            <a:r>
              <a:rPr lang="en-US" sz="3600" b="1">
                <a:solidFill>
                  <a:schemeClr val="bg1"/>
                </a:solidFill>
              </a:rPr>
              <a:t/>
            </a:r>
            <a:br>
              <a:rPr lang="en-US" sz="3600" b="1">
                <a:solidFill>
                  <a:schemeClr val="bg1"/>
                </a:solidFill>
              </a:rPr>
            </a:br>
            <a:r>
              <a:rPr lang="en-US" sz="3600" b="1">
                <a:solidFill>
                  <a:schemeClr val="bg1"/>
                </a:solidFill>
              </a:rPr>
              <a:t>Orang yang </a:t>
            </a:r>
            <a:r>
              <a:rPr lang="en-US" sz="3600" b="1" smtClean="0">
                <a:solidFill>
                  <a:schemeClr val="bg1"/>
                </a:solidFill>
              </a:rPr>
              <a:t>menyedari </a:t>
            </a:r>
            <a:r>
              <a:rPr lang="en-US" sz="3600" b="1">
                <a:solidFill>
                  <a:schemeClr val="bg1"/>
                </a:solidFill>
              </a:rPr>
              <a:t>keunggulannya diri, Dia menjaga perkataannya, rencananya dan perbuatannya secara pihak moral dengan sesama manusia.</a:t>
            </a:r>
            <a:br>
              <a:rPr lang="en-US" sz="3600" b="1">
                <a:solidFill>
                  <a:schemeClr val="bg1"/>
                </a:solidFill>
              </a:rPr>
            </a:br>
            <a:r>
              <a:rPr lang="en-US" sz="3600" b="1">
                <a:solidFill>
                  <a:schemeClr val="bg1"/>
                </a:solidFill>
              </a:rPr>
              <a:t>Hanya orang yang tidak fahami kegemilangannya </a:t>
            </a:r>
            <a:r>
              <a:rPr lang="en-US" sz="3600" b="1" smtClean="0">
                <a:solidFill>
                  <a:schemeClr val="bg1"/>
                </a:solidFill>
              </a:rPr>
              <a:t>hidup menurut </a:t>
            </a:r>
            <a:r>
              <a:rPr lang="en-US" sz="3600" b="1">
                <a:solidFill>
                  <a:schemeClr val="bg1"/>
                </a:solidFill>
              </a:rPr>
              <a:t>keinginan daging.</a:t>
            </a:r>
            <a:br>
              <a:rPr lang="en-US" sz="3600" b="1">
                <a:solidFill>
                  <a:schemeClr val="bg1"/>
                </a:solidFill>
              </a:rPr>
            </a:br>
            <a:r>
              <a:rPr lang="en-US" sz="3600" b="1" smtClean="0">
                <a:solidFill>
                  <a:schemeClr val="bg1"/>
                </a:solidFill>
              </a:rPr>
              <a:t>Dia </a:t>
            </a:r>
            <a:r>
              <a:rPr lang="en-US" sz="3600" b="1">
                <a:solidFill>
                  <a:schemeClr val="bg1"/>
                </a:solidFill>
              </a:rPr>
              <a:t>semakin membinasakan dirinya tanpa kesadaran tersebut.</a:t>
            </a:r>
          </a:p>
        </p:txBody>
      </p:sp>
    </p:spTree>
    <p:extLst>
      <p:ext uri="{BB962C8B-B14F-4D97-AF65-F5344CB8AC3E}">
        <p14:creationId xmlns:p14="http://schemas.microsoft.com/office/powerpoint/2010/main" val="241011159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23291" y="169682"/>
            <a:ext cx="11969392" cy="6504495"/>
          </a:xfrm>
        </p:spPr>
        <p:txBody>
          <a:bodyPr anchor="t"/>
          <a:lstStyle/>
          <a:p>
            <a:pPr algn="l"/>
            <a:r>
              <a:rPr lang="en-US" sz="4000" b="1">
                <a:solidFill>
                  <a:srgbClr val="FF0000"/>
                </a:solidFill>
              </a:rPr>
              <a:t>5:17 Jadi siapa yang ada di dalam Kristus, ia adalah ciptaan baru: yang lama sudah berlalu, sesungguhnya yang baru sudah datang</a:t>
            </a:r>
            <a:r>
              <a:rPr lang="en-US" sz="4000" b="1" smtClean="0">
                <a:solidFill>
                  <a:srgbClr val="FF0000"/>
                </a:solidFill>
              </a:rPr>
              <a:t>.</a:t>
            </a:r>
            <a:br>
              <a:rPr lang="en-US" sz="4000" b="1" smtClean="0">
                <a:solidFill>
                  <a:srgbClr val="FF0000"/>
                </a:solidFill>
              </a:rPr>
            </a:br>
            <a:r>
              <a:rPr lang="en-US" sz="4000" b="1">
                <a:solidFill>
                  <a:srgbClr val="FF0000"/>
                </a:solidFill>
              </a:rPr>
              <a:t/>
            </a:r>
            <a:br>
              <a:rPr lang="en-US" sz="4000" b="1">
                <a:solidFill>
                  <a:srgbClr val="FF0000"/>
                </a:solidFill>
              </a:rPr>
            </a:br>
            <a:r>
              <a:rPr lang="en-US" sz="4000" b="1" smtClean="0">
                <a:solidFill>
                  <a:srgbClr val="FF0000"/>
                </a:solidFill>
              </a:rPr>
              <a:t>Keunggulan : Nilai tinggi</a:t>
            </a:r>
            <a:endParaRPr lang="en-US" sz="3600" b="1">
              <a:solidFill>
                <a:schemeClr val="bg1"/>
              </a:solidFill>
            </a:endParaRPr>
          </a:p>
        </p:txBody>
      </p:sp>
    </p:spTree>
    <p:extLst>
      <p:ext uri="{BB962C8B-B14F-4D97-AF65-F5344CB8AC3E}">
        <p14:creationId xmlns:p14="http://schemas.microsoft.com/office/powerpoint/2010/main" val="4287727522"/>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4416" y="0"/>
            <a:ext cx="4559829" cy="6858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18:11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 KPR 19:10 di </a:t>
            </a:r>
            <a:r>
              <a:rPr kumimoji="0" lang="en-US" sz="3733" b="1" i="0" u="none" strike="noStrike" kern="1200" cap="none" spc="0" normalizeH="0" baseline="0" noProof="0" err="1">
                <a:ln>
                  <a:noFill/>
                </a:ln>
                <a:solidFill>
                  <a:prstClr val="black"/>
                </a:solidFill>
                <a:effectLst/>
                <a:uLnTx/>
                <a:uFillTx/>
                <a:latin typeface="Calibri"/>
                <a:ea typeface="+mn-ea"/>
                <a:cs typeface="+mn-cs"/>
              </a:rPr>
              <a:t>Efesus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20:3 di </a:t>
            </a:r>
            <a:r>
              <a:rPr kumimoji="0" lang="en-US" sz="3733" b="1" i="0" u="none" strike="noStrike" kern="1200" cap="none" spc="0" normalizeH="0" baseline="0" noProof="0" err="1">
                <a:ln>
                  <a:noFill/>
                </a:ln>
                <a:solidFill>
                  <a:prstClr val="black"/>
                </a:solidFill>
                <a:effectLst/>
                <a:uLnTx/>
                <a:uFillTx/>
                <a:latin typeface="Calibri"/>
                <a:ea typeface="+mn-ea"/>
                <a:cs typeface="+mn-cs"/>
              </a:rPr>
              <a:t>Korintus</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smtClean="0">
                <a:ln>
                  <a:noFill/>
                </a:ln>
                <a:solidFill>
                  <a:prstClr val="black"/>
                </a:solidFill>
                <a:effectLst/>
                <a:uLnTx/>
                <a:uFillTx/>
                <a:latin typeface="Calibri"/>
                <a:ea typeface="+mn-ea"/>
                <a:cs typeface="+mn-cs"/>
              </a:rPr>
              <a:t>KPR </a:t>
            </a:r>
            <a:r>
              <a:rPr kumimoji="0" lang="en-US" sz="3733" b="1" i="0" u="none" strike="noStrike" kern="1200" cap="none" spc="0" normalizeH="0" baseline="0" noProof="0">
                <a:ln>
                  <a:noFill/>
                </a:ln>
                <a:solidFill>
                  <a:prstClr val="black"/>
                </a:solidFill>
                <a:effectLst/>
                <a:uLnTx/>
                <a:uFillTx/>
                <a:latin typeface="Calibri"/>
                <a:ea typeface="+mn-ea"/>
                <a:cs typeface="+mn-cs"/>
              </a:rPr>
              <a:t>24:27 di </a:t>
            </a:r>
            <a:r>
              <a:rPr kumimoji="0" lang="en-US" sz="3733" b="1" i="0" u="none" strike="noStrike" kern="1200" cap="none" spc="0" normalizeH="0" baseline="0" noProof="0" err="1">
                <a:ln>
                  <a:noFill/>
                </a:ln>
                <a:solidFill>
                  <a:prstClr val="black"/>
                </a:solidFill>
                <a:effectLst/>
                <a:uLnTx/>
                <a:uFillTx/>
                <a:latin typeface="Calibri"/>
                <a:ea typeface="+mn-ea"/>
                <a:cs typeface="+mn-cs"/>
              </a:rPr>
              <a:t>Kaisarea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KPR </a:t>
            </a:r>
            <a:r>
              <a:rPr kumimoji="0" lang="en-US" sz="3733" b="1" i="0" u="none" strike="noStrike" kern="1200" cap="none" spc="0" normalizeH="0" baseline="0" noProof="0" smtClean="0">
                <a:ln>
                  <a:noFill/>
                </a:ln>
                <a:solidFill>
                  <a:prstClr val="black"/>
                </a:solidFill>
                <a:effectLst/>
                <a:uLnTx/>
                <a:uFillTx/>
                <a:latin typeface="Calibri"/>
                <a:ea typeface="+mn-ea"/>
                <a:cs typeface="+mn-cs"/>
              </a:rPr>
              <a:t>28:16-31 di Roma</a:t>
            </a:r>
            <a:endParaRPr kumimoji="0" lang="en-US" sz="3733"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smtClean="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a:ln>
                  <a:noFill/>
                </a:ln>
                <a:solidFill>
                  <a:prstClr val="black"/>
                </a:solidFill>
                <a:effectLst/>
                <a:uLnTx/>
                <a:uFillTx/>
                <a:latin typeface="Calibri"/>
                <a:ea typeface="+mn-ea"/>
                <a:cs typeface="+mn-cs"/>
              </a:rPr>
              <a:t>Roma</a:t>
            </a:r>
          </a:p>
        </p:txBody>
      </p:sp>
      <p:sp>
        <p:nvSpPr>
          <p:cNvPr id="8" name="직사각형 7"/>
          <p:cNvSpPr/>
          <p:nvPr/>
        </p:nvSpPr>
        <p:spPr>
          <a:xfrm>
            <a:off x="5039883" y="0"/>
            <a:ext cx="2592288" cy="6858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Tesalonika</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Galatia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Korintus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Roma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Efesus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Filipi</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err="1">
                <a:ln>
                  <a:noFill/>
                </a:ln>
                <a:solidFill>
                  <a:prstClr val="white"/>
                </a:solidFill>
                <a:effectLst/>
                <a:uLnTx/>
                <a:uFillTx/>
                <a:latin typeface="Calibri"/>
                <a:ea typeface="+mn-ea"/>
                <a:cs typeface="+mn-cs"/>
              </a:rPr>
              <a:t>Kolose</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r>
              <a:rPr kumimoji="0" lang="en-US" sz="2667" b="1" i="0" u="none" strike="noStrike" kern="1200" cap="none" spc="0" normalizeH="0" baseline="0" noProof="0" err="1">
                <a:ln>
                  <a:noFill/>
                </a:ln>
                <a:solidFill>
                  <a:prstClr val="white"/>
                </a:solidFill>
                <a:effectLst/>
                <a:uLnTx/>
                <a:uFillTx/>
                <a:latin typeface="Calibri"/>
                <a:ea typeface="+mn-ea"/>
                <a:cs typeface="+mn-cs"/>
              </a:rPr>
              <a:t>Filemon</a:t>
            </a:r>
            <a:r>
              <a:rPr kumimoji="0" lang="en-US" sz="2667" b="1" i="0" u="none" strike="noStrike" kern="1200" cap="none" spc="0" normalizeH="0" baseline="0" noProof="0">
                <a:ln>
                  <a:noFill/>
                </a:ln>
                <a:solidFill>
                  <a:prstClr val="white"/>
                </a:solidFill>
                <a:effectLst/>
                <a:uLnTx/>
                <a:uFillTx/>
                <a:latin typeface="Calibri"/>
                <a:ea typeface="+mn-ea"/>
                <a:cs typeface="+mn-cs"/>
              </a:rPr>
              <a:t/>
            </a:r>
            <a:br>
              <a:rPr kumimoji="0" lang="en-US" sz="2667" b="1" i="0" u="none" strike="noStrike" kern="1200" cap="none" spc="0" normalizeH="0" baseline="0" noProof="0">
                <a:ln>
                  <a:noFill/>
                </a:ln>
                <a:solidFill>
                  <a:prstClr val="white"/>
                </a:solidFill>
                <a:effectLst/>
                <a:uLnTx/>
                <a:uFillTx/>
                <a:latin typeface="Calibri"/>
                <a:ea typeface="+mn-ea"/>
                <a:cs typeface="+mn-cs"/>
              </a:rPr>
            </a:b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1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2 </a:t>
            </a:r>
            <a:r>
              <a:rPr kumimoji="0" lang="en-US" sz="2667" b="1" i="0" u="none" strike="noStrike" kern="1200" cap="none" spc="0" normalizeH="0" baseline="0" noProof="0" err="1">
                <a:ln>
                  <a:noFill/>
                </a:ln>
                <a:solidFill>
                  <a:prstClr val="white"/>
                </a:solidFill>
                <a:effectLst/>
                <a:uLnTx/>
                <a:uFillTx/>
                <a:latin typeface="Calibri"/>
                <a:ea typeface="+mn-ea"/>
                <a:cs typeface="+mn-cs"/>
              </a:rPr>
              <a:t>Timotius</a:t>
            </a:r>
            <a:endParaRPr kumimoji="0" lang="en-US" sz="2667"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a:ln>
                  <a:noFill/>
                </a:ln>
                <a:solidFill>
                  <a:prstClr val="white"/>
                </a:solidFill>
                <a:effectLst/>
                <a:uLnTx/>
                <a:uFillTx/>
                <a:latin typeface="Calibri"/>
                <a:ea typeface="+mn-ea"/>
                <a:cs typeface="+mn-cs"/>
              </a:rPr>
              <a:t>Titus</a:t>
            </a:r>
          </a:p>
        </p:txBody>
      </p:sp>
      <p:sp>
        <p:nvSpPr>
          <p:cNvPr id="9" name="직사각형 8"/>
          <p:cNvSpPr/>
          <p:nvPr/>
        </p:nvSpPr>
        <p:spPr>
          <a:xfrm>
            <a:off x="8016213" y="0"/>
            <a:ext cx="4175787" cy="685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white"/>
                </a:solidFill>
                <a:effectLst/>
                <a:uLnTx/>
                <a:uFillTx/>
                <a:latin typeface="Calibri"/>
                <a:ea typeface="+mn-ea"/>
                <a:cs typeface="+mn-cs"/>
              </a:rPr>
              <a:t>Perjalanan</a:t>
            </a:r>
            <a:r>
              <a:rPr kumimoji="0" lang="en-US" sz="3200" b="1" i="0" u="none" strike="noStrike" kern="1200" cap="none" spc="0" normalizeH="0" baseline="0" noProof="0">
                <a:ln>
                  <a:noFill/>
                </a:ln>
                <a:solidFill>
                  <a:prstClr val="white"/>
                </a:solidFill>
                <a:effectLst/>
                <a:uLnTx/>
                <a:uFillTx/>
                <a:latin typeface="Calibri"/>
                <a:ea typeface="+mn-ea"/>
                <a:cs typeface="+mn-cs"/>
              </a:rPr>
              <a:t> Pelayanan </a:t>
            </a:r>
            <a:r>
              <a:rPr kumimoji="0" lang="en-US" sz="3200" b="1" i="0" u="none" strike="noStrike" kern="1200" cap="none" spc="0" normalizeH="0" baseline="0" noProof="0" err="1">
                <a:ln>
                  <a:noFill/>
                </a:ln>
                <a:solidFill>
                  <a:prstClr val="white"/>
                </a:solidFill>
                <a:effectLst/>
                <a:uLnTx/>
                <a:uFillTx/>
                <a:latin typeface="Calibri"/>
                <a:ea typeface="+mn-ea"/>
                <a:cs typeface="+mn-cs"/>
              </a:rPr>
              <a:t>Misi</a:t>
            </a:r>
            <a:r>
              <a:rPr kumimoji="0" lang="en-US" sz="3200" b="1" i="0" u="none" strike="noStrike" kern="1200" cap="none" spc="0" normalizeH="0" baseline="0" noProof="0">
                <a:ln>
                  <a:noFill/>
                </a:ln>
                <a:solidFill>
                  <a:prstClr val="white"/>
                </a:solidFill>
                <a:effectLst/>
                <a:uLnTx/>
                <a:uFillTx/>
                <a:latin typeface="Calibri"/>
                <a:ea typeface="+mn-ea"/>
                <a:cs typeface="+mn-cs"/>
              </a:rPr>
              <a:t> yang </a:t>
            </a:r>
            <a:r>
              <a:rPr kumimoji="0" lang="en-US" sz="3200" b="1" i="0" u="none" strike="noStrike" kern="1200" cap="none" spc="0" normalizeH="0" baseline="0" noProof="0" err="1">
                <a:ln>
                  <a:noFill/>
                </a:ln>
                <a:solidFill>
                  <a:prstClr val="white"/>
                </a:solidFill>
                <a:effectLst/>
                <a:uLnTx/>
                <a:uFillTx/>
                <a:latin typeface="Calibri"/>
                <a:ea typeface="+mn-ea"/>
                <a:cs typeface="+mn-cs"/>
              </a:rPr>
              <a:t>Ketiga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Pertama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Dalam </a:t>
            </a:r>
            <a:r>
              <a:rPr kumimoji="0" lang="en-US" sz="3200" b="1" i="0" u="none" strike="noStrike" kern="1200" cap="none" spc="0" normalizeH="0" baseline="0" noProof="0" err="1">
                <a:ln>
                  <a:noFill/>
                </a:ln>
                <a:solidFill>
                  <a:prstClr val="white"/>
                </a:solidFill>
                <a:effectLst/>
                <a:uLnTx/>
                <a:uFillTx/>
                <a:latin typeface="Calibri"/>
                <a:ea typeface="+mn-ea"/>
                <a:cs typeface="+mn-cs"/>
              </a:rPr>
              <a:t>Penjara</a:t>
            </a:r>
            <a:r>
              <a:rPr kumimoji="0" lang="en-US" sz="3200" b="1" i="0" u="none" strike="noStrike" kern="1200" cap="none" spc="0" normalizeH="0" baseline="0" noProof="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a:ea typeface="+mn-ea"/>
                <a:cs typeface="+mn-cs"/>
              </a:rPr>
              <a:t>Yang </a:t>
            </a:r>
            <a:r>
              <a:rPr kumimoji="0" lang="en-US" sz="3200" b="1" i="0" u="none" strike="noStrike" kern="1200" cap="none" spc="0" normalizeH="0" baseline="0" noProof="0" err="1">
                <a:ln>
                  <a:noFill/>
                </a:ln>
                <a:solidFill>
                  <a:prstClr val="white"/>
                </a:solidFill>
                <a:effectLst/>
                <a:uLnTx/>
                <a:uFillTx/>
                <a:latin typeface="Calibri"/>
                <a:ea typeface="+mn-ea"/>
                <a:cs typeface="+mn-cs"/>
              </a:rPr>
              <a:t>Kedua</a:t>
            </a: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a:ea typeface="+mn-ea"/>
              <a:cs typeface="+mn-cs"/>
            </a:endParaRPr>
          </a:p>
        </p:txBody>
      </p:sp>
      <p:cxnSp>
        <p:nvCxnSpPr>
          <p:cNvPr id="10" name="직선 연결선 9"/>
          <p:cNvCxnSpPr/>
          <p:nvPr/>
        </p:nvCxnSpPr>
        <p:spPr>
          <a:xfrm>
            <a:off x="0" y="1604797"/>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44416" y="2756925"/>
            <a:ext cx="7676587"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44416" y="3516540"/>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44416" y="5445224"/>
            <a:ext cx="1219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12755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a:off x="7056408" y="1828799"/>
            <a:ext cx="2967487" cy="305375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3770886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60256" y="141402"/>
            <a:ext cx="11849492" cy="6608189"/>
          </a:xfrm>
        </p:spPr>
        <p:txBody>
          <a:bodyPr anchor="t"/>
          <a:lstStyle/>
          <a:p>
            <a:pPr algn="l"/>
            <a:r>
              <a:rPr lang="en-US" sz="4000" b="1">
                <a:solidFill>
                  <a:srgbClr val="FF0000"/>
                </a:solidFill>
              </a:rPr>
              <a:t>Kisah Para Rasul </a:t>
            </a:r>
            <a:r>
              <a:rPr lang="en-US" sz="4000" b="1" smtClean="0">
                <a:solidFill>
                  <a:srgbClr val="FF0000"/>
                </a:solidFill>
              </a:rPr>
              <a:t>4:42-47 / </a:t>
            </a:r>
            <a:r>
              <a:rPr lang="en-US" sz="4000" b="1">
                <a:solidFill>
                  <a:srgbClr val="FFFF00"/>
                </a:solidFill>
              </a:rPr>
              <a:t>Keadaan Gereja </a:t>
            </a:r>
            <a:r>
              <a:rPr lang="en-US" sz="4000" b="1" smtClean="0">
                <a:solidFill>
                  <a:srgbClr val="FFFF00"/>
                </a:solidFill>
              </a:rPr>
              <a:t>mula-mula</a:t>
            </a:r>
            <a:r>
              <a:rPr lang="en-US" sz="4000" b="1">
                <a:solidFill>
                  <a:srgbClr val="FF0000"/>
                </a:solidFill>
              </a:rPr>
              <a:t/>
            </a:r>
            <a:br>
              <a:rPr lang="en-US" sz="4000" b="1">
                <a:solidFill>
                  <a:srgbClr val="FF0000"/>
                </a:solidFill>
              </a:rPr>
            </a:br>
            <a:r>
              <a:rPr lang="en-US" sz="2600" b="1" smtClean="0">
                <a:solidFill>
                  <a:srgbClr val="002060"/>
                </a:solidFill>
              </a:rPr>
              <a:t>Mereka </a:t>
            </a:r>
            <a:r>
              <a:rPr lang="en-US" sz="2600" b="1">
                <a:solidFill>
                  <a:srgbClr val="002060"/>
                </a:solidFill>
              </a:rPr>
              <a:t>bertekun dalam pengajaran rasul-rasul dan dalam persekutuan. </a:t>
            </a:r>
            <a:r>
              <a:rPr lang="en-US" sz="2600" b="1" smtClean="0">
                <a:solidFill>
                  <a:srgbClr val="002060"/>
                </a:solidFill>
              </a:rPr>
              <a:t/>
            </a:r>
            <a:br>
              <a:rPr lang="en-US" sz="2600" b="1" smtClean="0">
                <a:solidFill>
                  <a:srgbClr val="002060"/>
                </a:solidFill>
              </a:rPr>
            </a:br>
            <a:r>
              <a:rPr lang="en-US" sz="2600" b="1" smtClean="0">
                <a:solidFill>
                  <a:srgbClr val="002060"/>
                </a:solidFill>
              </a:rPr>
              <a:t>Dan </a:t>
            </a:r>
            <a:r>
              <a:rPr lang="en-US" sz="2600" b="1">
                <a:solidFill>
                  <a:srgbClr val="002060"/>
                </a:solidFill>
              </a:rPr>
              <a:t>mereka selalu berkumpul untuk memecahkan roti dan berdoa</a:t>
            </a:r>
            <a:r>
              <a:rPr lang="en-US" sz="2600" b="1" smtClean="0">
                <a:solidFill>
                  <a:srgbClr val="002060"/>
                </a:solidFill>
              </a:rPr>
              <a:t>. </a:t>
            </a:r>
            <a:br>
              <a:rPr lang="en-US" sz="2600" b="1" smtClean="0">
                <a:solidFill>
                  <a:srgbClr val="002060"/>
                </a:solidFill>
              </a:rPr>
            </a:br>
            <a:r>
              <a:rPr lang="en-US" sz="2600" b="1" smtClean="0">
                <a:solidFill>
                  <a:srgbClr val="002060"/>
                </a:solidFill>
              </a:rPr>
              <a:t>Maka </a:t>
            </a:r>
            <a:r>
              <a:rPr lang="en-US" sz="2600" b="1">
                <a:solidFill>
                  <a:srgbClr val="002060"/>
                </a:solidFill>
              </a:rPr>
              <a:t>ketakutanlah mereka semua, sedang rasul-rasul itu mengadakan banyak mujizat dan tanda</a:t>
            </a:r>
            <a:r>
              <a:rPr lang="en-US" sz="2600" b="1" smtClean="0">
                <a:solidFill>
                  <a:srgbClr val="002060"/>
                </a:solidFill>
              </a:rPr>
              <a:t>. </a:t>
            </a:r>
            <a:br>
              <a:rPr lang="en-US" sz="2600" b="1" smtClean="0">
                <a:solidFill>
                  <a:srgbClr val="002060"/>
                </a:solidFill>
              </a:rPr>
            </a:br>
            <a:r>
              <a:rPr lang="en-US" sz="2600" b="1" smtClean="0">
                <a:solidFill>
                  <a:srgbClr val="002060"/>
                </a:solidFill>
              </a:rPr>
              <a:t>Dan </a:t>
            </a:r>
            <a:r>
              <a:rPr lang="en-US" sz="2600" b="1">
                <a:solidFill>
                  <a:srgbClr val="002060"/>
                </a:solidFill>
              </a:rPr>
              <a:t>semua orang yang telah menjadi percaya tetap bersatu, dan segala kepunyaan mereka adalah kepunyaan bersama</a:t>
            </a:r>
            <a:r>
              <a:rPr lang="en-US" sz="2600" b="1" smtClean="0">
                <a:solidFill>
                  <a:srgbClr val="002060"/>
                </a:solidFill>
              </a:rPr>
              <a:t>, dan </a:t>
            </a:r>
            <a:r>
              <a:rPr lang="en-US" sz="2600" b="1">
                <a:solidFill>
                  <a:srgbClr val="002060"/>
                </a:solidFill>
              </a:rPr>
              <a:t>selalu ada dari mereka yang menjual harta miliknya, lalu membagi-bagikannya kepada semua orang sesuai dengan keperluan masing-masing</a:t>
            </a:r>
            <a:r>
              <a:rPr lang="en-US" sz="2600" b="1" smtClean="0">
                <a:solidFill>
                  <a:srgbClr val="002060"/>
                </a:solidFill>
              </a:rPr>
              <a:t>. </a:t>
            </a:r>
            <a:br>
              <a:rPr lang="en-US" sz="2600" b="1" smtClean="0">
                <a:solidFill>
                  <a:srgbClr val="002060"/>
                </a:solidFill>
              </a:rPr>
            </a:br>
            <a:r>
              <a:rPr lang="en-US" sz="2600" b="1" smtClean="0">
                <a:solidFill>
                  <a:srgbClr val="002060"/>
                </a:solidFill>
              </a:rPr>
              <a:t>Dengan </a:t>
            </a:r>
            <a:r>
              <a:rPr lang="en-US" sz="2600" b="1">
                <a:solidFill>
                  <a:srgbClr val="002060"/>
                </a:solidFill>
              </a:rPr>
              <a:t>bertekun dan dengan sehati mereka berkumpul tiap-tiap hari dalam Bait Allah. </a:t>
            </a:r>
            <a:r>
              <a:rPr lang="en-US" sz="2600" b="1" smtClean="0">
                <a:solidFill>
                  <a:srgbClr val="002060"/>
                </a:solidFill>
              </a:rPr>
              <a:t/>
            </a:r>
            <a:br>
              <a:rPr lang="en-US" sz="2600" b="1" smtClean="0">
                <a:solidFill>
                  <a:srgbClr val="002060"/>
                </a:solidFill>
              </a:rPr>
            </a:br>
            <a:r>
              <a:rPr lang="en-US" sz="2600" b="1" smtClean="0">
                <a:solidFill>
                  <a:srgbClr val="002060"/>
                </a:solidFill>
              </a:rPr>
              <a:t>Mereka </a:t>
            </a:r>
            <a:r>
              <a:rPr lang="en-US" sz="2600" b="1">
                <a:solidFill>
                  <a:srgbClr val="002060"/>
                </a:solidFill>
              </a:rPr>
              <a:t>memecahkan roti di rumah masing-masing secara bergilir dan makan bersama-sama dengan gembira dan dengan tulus hati</a:t>
            </a:r>
            <a:r>
              <a:rPr lang="en-US" sz="2600" b="1" smtClean="0">
                <a:solidFill>
                  <a:srgbClr val="002060"/>
                </a:solidFill>
              </a:rPr>
              <a:t>, sambil </a:t>
            </a:r>
            <a:r>
              <a:rPr lang="en-US" sz="2600" b="1">
                <a:solidFill>
                  <a:srgbClr val="002060"/>
                </a:solidFill>
              </a:rPr>
              <a:t>memuji Allah. Dan mereka disukai semua orang. </a:t>
            </a:r>
            <a:r>
              <a:rPr lang="en-US" sz="2600" b="1" smtClean="0">
                <a:solidFill>
                  <a:srgbClr val="002060"/>
                </a:solidFill>
              </a:rPr>
              <a:t/>
            </a:r>
            <a:br>
              <a:rPr lang="en-US" sz="2600" b="1" smtClean="0">
                <a:solidFill>
                  <a:srgbClr val="002060"/>
                </a:solidFill>
              </a:rPr>
            </a:br>
            <a:r>
              <a:rPr lang="en-US" sz="2600" b="1" smtClean="0">
                <a:solidFill>
                  <a:srgbClr val="002060"/>
                </a:solidFill>
              </a:rPr>
              <a:t>Dan </a:t>
            </a:r>
            <a:r>
              <a:rPr lang="en-US" sz="2600" b="1">
                <a:solidFill>
                  <a:srgbClr val="002060"/>
                </a:solidFill>
              </a:rPr>
              <a:t>tiap-tiap hari Tuhan menambah jumlah mereka dengan orang yang diselamatkan.</a:t>
            </a:r>
          </a:p>
        </p:txBody>
      </p:sp>
    </p:spTree>
    <p:extLst>
      <p:ext uri="{BB962C8B-B14F-4D97-AF65-F5344CB8AC3E}">
        <p14:creationId xmlns:p14="http://schemas.microsoft.com/office/powerpoint/2010/main" val="219406287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60256" y="141402"/>
            <a:ext cx="11849492" cy="6608189"/>
          </a:xfrm>
        </p:spPr>
        <p:txBody>
          <a:bodyPr anchor="t"/>
          <a:lstStyle/>
          <a:p>
            <a:pPr algn="l"/>
            <a:r>
              <a:rPr lang="en-US" sz="4000" b="1" smtClean="0">
                <a:solidFill>
                  <a:srgbClr val="FF0000"/>
                </a:solidFill>
              </a:rPr>
              <a:t>1 </a:t>
            </a:r>
            <a:r>
              <a:rPr lang="en-US" sz="4000" b="1">
                <a:solidFill>
                  <a:srgbClr val="FF0000"/>
                </a:solidFill>
              </a:rPr>
              <a:t>Tesalonika </a:t>
            </a:r>
            <a:r>
              <a:rPr lang="en-US" sz="4000" b="1" smtClean="0">
                <a:solidFill>
                  <a:srgbClr val="FF0000"/>
                </a:solidFill>
              </a:rPr>
              <a:t>4:9-12 </a:t>
            </a:r>
            <a:r>
              <a:rPr lang="en-US" sz="4000" b="1">
                <a:solidFill>
                  <a:srgbClr val="FF0000"/>
                </a:solidFill>
              </a:rPr>
              <a:t>/ </a:t>
            </a:r>
            <a:r>
              <a:rPr lang="en-US" sz="4000" b="1">
                <a:solidFill>
                  <a:srgbClr val="FFFF00"/>
                </a:solidFill>
              </a:rPr>
              <a:t>Keadaan Gereja mula-mula</a:t>
            </a:r>
            <a:r>
              <a:rPr lang="en-US" sz="4000" b="1" smtClean="0">
                <a:solidFill>
                  <a:srgbClr val="FF0000"/>
                </a:solidFill>
              </a:rPr>
              <a:t/>
            </a:r>
            <a:br>
              <a:rPr lang="en-US" sz="4000" b="1" smtClean="0">
                <a:solidFill>
                  <a:srgbClr val="FF0000"/>
                </a:solidFill>
              </a:rPr>
            </a:br>
            <a:r>
              <a:rPr lang="en-US" sz="3200" b="1" smtClean="0">
                <a:solidFill>
                  <a:srgbClr val="002060"/>
                </a:solidFill>
              </a:rPr>
              <a:t>Tentang </a:t>
            </a:r>
            <a:r>
              <a:rPr lang="en-US" sz="3200" b="1">
                <a:solidFill>
                  <a:srgbClr val="002060"/>
                </a:solidFill>
              </a:rPr>
              <a:t>kasih persaudaraan tidak perlu dituliskan kepadamu, karena kamu sendiri telah belajar kasih mengasihi dari Allah</a:t>
            </a:r>
            <a:r>
              <a:rPr lang="en-US" sz="3200" b="1" smtClean="0">
                <a:solidFill>
                  <a:srgbClr val="002060"/>
                </a:solidFill>
              </a:rPr>
              <a:t>.</a:t>
            </a:r>
            <a:br>
              <a:rPr lang="en-US" sz="3200" b="1" smtClean="0">
                <a:solidFill>
                  <a:srgbClr val="002060"/>
                </a:solidFill>
              </a:rPr>
            </a:br>
            <a:r>
              <a:rPr lang="en-US" sz="3200" b="1" smtClean="0">
                <a:solidFill>
                  <a:srgbClr val="002060"/>
                </a:solidFill>
              </a:rPr>
              <a:t>Hal </a:t>
            </a:r>
            <a:r>
              <a:rPr lang="en-US" sz="3200" b="1">
                <a:solidFill>
                  <a:srgbClr val="002060"/>
                </a:solidFill>
              </a:rPr>
              <a:t>itu kamu lakukan juga terhadap semua saudara di seluruh wilayah Makedonia. Tetapi kami menasihati kamu, saudara-saudara, supaya kamu lebih bersungguh-sungguh lagi melakukannya</a:t>
            </a:r>
            <a:r>
              <a:rPr lang="en-US" sz="3200" b="1" smtClean="0">
                <a:solidFill>
                  <a:srgbClr val="002060"/>
                </a:solidFill>
              </a:rPr>
              <a:t>. </a:t>
            </a:r>
            <a:br>
              <a:rPr lang="en-US" sz="3200" b="1" smtClean="0">
                <a:solidFill>
                  <a:srgbClr val="002060"/>
                </a:solidFill>
              </a:rPr>
            </a:br>
            <a:r>
              <a:rPr lang="en-US" sz="3200" b="1" smtClean="0">
                <a:solidFill>
                  <a:srgbClr val="002060"/>
                </a:solidFill>
              </a:rPr>
              <a:t>Dan </a:t>
            </a:r>
            <a:r>
              <a:rPr lang="en-US" sz="3200" b="1">
                <a:solidFill>
                  <a:srgbClr val="002060"/>
                </a:solidFill>
              </a:rPr>
              <a:t>anggaplah sebagai suatu kehormatan untuk hidup tenang, untuk mengurus persoalan-persoalan sendiri dan bekerja dengan tangan, seperti yang telah kami pesankan kepadamu</a:t>
            </a:r>
            <a:r>
              <a:rPr lang="en-US" sz="3200" b="1" smtClean="0">
                <a:solidFill>
                  <a:srgbClr val="002060"/>
                </a:solidFill>
              </a:rPr>
              <a:t>, sehingga </a:t>
            </a:r>
            <a:r>
              <a:rPr lang="en-US" sz="3200" b="1">
                <a:solidFill>
                  <a:srgbClr val="002060"/>
                </a:solidFill>
              </a:rPr>
              <a:t>kamu hidup sebagai orang-orang yang sopan di mata orang luar dan tidak bergantung pada mereka.</a:t>
            </a:r>
          </a:p>
        </p:txBody>
      </p:sp>
    </p:spTree>
    <p:extLst>
      <p:ext uri="{BB962C8B-B14F-4D97-AF65-F5344CB8AC3E}">
        <p14:creationId xmlns:p14="http://schemas.microsoft.com/office/powerpoint/2010/main" val="31941172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50830" y="164638"/>
            <a:ext cx="11801822" cy="6528724"/>
          </a:xfrm>
        </p:spPr>
        <p:txBody>
          <a:bodyPr anchor="t"/>
          <a:lstStyle/>
          <a:p>
            <a:pPr algn="l"/>
            <a:r>
              <a:rPr lang="en-US" b="1" smtClean="0">
                <a:solidFill>
                  <a:srgbClr val="FFFF00"/>
                </a:solidFill>
                <a:latin typeface="+mn-lt"/>
              </a:rPr>
              <a:t>Tembok-Tembok </a:t>
            </a:r>
            <a:r>
              <a:rPr lang="en-US" b="1">
                <a:solidFill>
                  <a:srgbClr val="FFFF00"/>
                </a:solidFill>
                <a:latin typeface="+mn-lt"/>
              </a:rPr>
              <a:t>Eksklusivisme </a:t>
            </a:r>
            <a:r>
              <a:rPr lang="en-US" b="1" smtClean="0">
                <a:solidFill>
                  <a:srgbClr val="FFFF00"/>
                </a:solidFill>
                <a:latin typeface="+mn-lt"/>
              </a:rPr>
              <a:t>atau </a:t>
            </a:r>
            <a:r>
              <a:rPr lang="en-US" b="1">
                <a:solidFill>
                  <a:srgbClr val="FFFF00"/>
                </a:solidFill>
                <a:latin typeface="+mn-lt"/>
              </a:rPr>
              <a:t>Keunggulan </a:t>
            </a:r>
            <a:r>
              <a:rPr lang="en-US" b="1" smtClean="0">
                <a:solidFill>
                  <a:srgbClr val="FFFF00"/>
                </a:solidFill>
                <a:latin typeface="+mn-lt"/>
              </a:rPr>
              <a:t>:</a:t>
            </a:r>
            <a:r>
              <a:rPr lang="en-US" b="1">
                <a:solidFill>
                  <a:srgbClr val="FFFF00"/>
                </a:solidFill>
                <a:latin typeface="+mn-lt"/>
              </a:rPr>
              <a:t/>
            </a:r>
            <a:br>
              <a:rPr lang="en-US" b="1">
                <a:solidFill>
                  <a:srgbClr val="FFFF00"/>
                </a:solidFill>
                <a:latin typeface="+mn-lt"/>
              </a:rPr>
            </a:br>
            <a:r>
              <a:rPr lang="en-US" sz="4000" b="1" smtClean="0">
                <a:solidFill>
                  <a:srgbClr val="002060"/>
                </a:solidFill>
                <a:latin typeface="+mn-lt"/>
              </a:rPr>
              <a:t>Semua </a:t>
            </a:r>
            <a:r>
              <a:rPr lang="en-US" sz="4000" b="1">
                <a:solidFill>
                  <a:srgbClr val="002060"/>
                </a:solidFill>
                <a:latin typeface="+mn-lt"/>
              </a:rPr>
              <a:t>tembok pembatas yang bernama kesukuan, bahasa, budaya, kebangsaan, status sosial, </a:t>
            </a:r>
            <a:r>
              <a:rPr lang="en-US" sz="4000" b="1" smtClean="0">
                <a:solidFill>
                  <a:srgbClr val="002060"/>
                </a:solidFill>
                <a:latin typeface="+mn-lt"/>
              </a:rPr>
              <a:t>agama atau </a:t>
            </a:r>
            <a:r>
              <a:rPr lang="en-US" sz="4000" b="1">
                <a:solidFill>
                  <a:srgbClr val="002060"/>
                </a:solidFill>
                <a:latin typeface="+mn-lt"/>
              </a:rPr>
              <a:t>segala sesuatu yang serba eksklusif berhasil.</a:t>
            </a:r>
            <a:br>
              <a:rPr lang="en-US" sz="4000" b="1">
                <a:solidFill>
                  <a:srgbClr val="002060"/>
                </a:solidFill>
                <a:latin typeface="+mn-lt"/>
              </a:rPr>
            </a:br>
            <a:r>
              <a:rPr lang="en-US" sz="4000" b="1" smtClean="0">
                <a:solidFill>
                  <a:srgbClr val="002060"/>
                </a:solidFill>
                <a:latin typeface="+mn-lt"/>
              </a:rPr>
              <a:t>Anggota </a:t>
            </a:r>
            <a:r>
              <a:rPr lang="en-US" sz="4000" b="1">
                <a:solidFill>
                  <a:srgbClr val="002060"/>
                </a:solidFill>
                <a:latin typeface="+mn-lt"/>
              </a:rPr>
              <a:t>keluarga dan anggota jemaat yang </a:t>
            </a:r>
            <a:r>
              <a:rPr lang="en-US" sz="4000" b="1" smtClean="0">
                <a:solidFill>
                  <a:srgbClr val="002060"/>
                </a:solidFill>
                <a:latin typeface="+mn-lt"/>
              </a:rPr>
              <a:t>merasa </a:t>
            </a:r>
            <a:r>
              <a:rPr lang="en-US" sz="4000" b="1">
                <a:solidFill>
                  <a:srgbClr val="002060"/>
                </a:solidFill>
                <a:latin typeface="+mn-lt"/>
              </a:rPr>
              <a:t>tersingkirkan atau teralienasi.</a:t>
            </a:r>
            <a:br>
              <a:rPr lang="en-US" sz="4000" b="1">
                <a:solidFill>
                  <a:srgbClr val="002060"/>
                </a:solidFill>
                <a:latin typeface="+mn-lt"/>
              </a:rPr>
            </a:br>
            <a:r>
              <a:rPr lang="en-US" sz="4000" b="1" smtClean="0">
                <a:solidFill>
                  <a:srgbClr val="002060"/>
                </a:solidFill>
                <a:latin typeface="+mn-lt"/>
              </a:rPr>
              <a:t>Sikap </a:t>
            </a:r>
            <a:r>
              <a:rPr lang="en-US" sz="4000" b="1">
                <a:solidFill>
                  <a:srgbClr val="002060"/>
                </a:solidFill>
                <a:latin typeface="+mn-lt"/>
              </a:rPr>
              <a:t>egoism, sikap posesif dan individualisme yang tenggelam </a:t>
            </a:r>
            <a:r>
              <a:rPr lang="en-US" sz="4000" b="1" smtClean="0">
                <a:solidFill>
                  <a:srgbClr val="002060"/>
                </a:solidFill>
                <a:latin typeface="+mn-lt"/>
              </a:rPr>
              <a:t>dalam </a:t>
            </a:r>
            <a:r>
              <a:rPr lang="en-US" sz="4000" b="1">
                <a:solidFill>
                  <a:srgbClr val="002060"/>
                </a:solidFill>
                <a:latin typeface="+mn-lt"/>
              </a:rPr>
              <a:t>dunia maya.</a:t>
            </a:r>
            <a:br>
              <a:rPr lang="en-US" sz="4000" b="1">
                <a:solidFill>
                  <a:srgbClr val="002060"/>
                </a:solidFill>
                <a:latin typeface="+mn-lt"/>
              </a:rPr>
            </a:br>
            <a:r>
              <a:rPr lang="en-US" b="1" smtClean="0">
                <a:solidFill>
                  <a:srgbClr val="FF0000"/>
                </a:solidFill>
                <a:latin typeface="+mn-lt"/>
              </a:rPr>
              <a:t>Injil </a:t>
            </a:r>
            <a:r>
              <a:rPr lang="en-US" b="1">
                <a:solidFill>
                  <a:srgbClr val="FF0000"/>
                </a:solidFill>
                <a:latin typeface="+mn-lt"/>
              </a:rPr>
              <a:t>Kristus </a:t>
            </a:r>
            <a:r>
              <a:rPr lang="en-US" b="1" smtClean="0">
                <a:solidFill>
                  <a:srgbClr val="FF0000"/>
                </a:solidFill>
                <a:latin typeface="+mn-lt"/>
              </a:rPr>
              <a:t>meruntuhkan </a:t>
            </a:r>
            <a:r>
              <a:rPr lang="en-US" b="1">
                <a:solidFill>
                  <a:srgbClr val="FF0000"/>
                </a:solidFill>
                <a:latin typeface="+mn-lt"/>
              </a:rPr>
              <a:t>semua tembok Tembok </a:t>
            </a:r>
            <a:r>
              <a:rPr lang="en-US" b="1" smtClean="0">
                <a:solidFill>
                  <a:srgbClr val="FF0000"/>
                </a:solidFill>
                <a:latin typeface="+mn-lt"/>
              </a:rPr>
              <a:t>Eksklusivisme.</a:t>
            </a:r>
            <a:endParaRPr lang="en-US" b="1">
              <a:solidFill>
                <a:srgbClr val="FF0000"/>
              </a:solidFill>
              <a:latin typeface="+mn-lt"/>
            </a:endParaRPr>
          </a:p>
        </p:txBody>
      </p:sp>
    </p:spTree>
    <p:extLst>
      <p:ext uri="{BB962C8B-B14F-4D97-AF65-F5344CB8AC3E}">
        <p14:creationId xmlns:p14="http://schemas.microsoft.com/office/powerpoint/2010/main" val="2171411674"/>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1 </a:t>
            </a:r>
            <a:r>
              <a:rPr lang="en-US" sz="5333" b="1" err="1">
                <a:solidFill>
                  <a:srgbClr val="00B0F0"/>
                </a:solidFill>
              </a:rPr>
              <a:t>Tesalonika</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fi-FI" b="1" smtClean="0">
                <a:solidFill>
                  <a:schemeClr val="bg1"/>
                </a:solidFill>
              </a:rPr>
              <a:t>Gereja </a:t>
            </a:r>
            <a:r>
              <a:rPr lang="fi-FI" b="1">
                <a:solidFill>
                  <a:schemeClr val="bg1"/>
                </a:solidFill>
              </a:rPr>
              <a:t>di Tesalonika adalah hasil </a:t>
            </a:r>
            <a:r>
              <a:rPr lang="fi-FI" b="1" smtClean="0">
                <a:solidFill>
                  <a:schemeClr val="bg1"/>
                </a:solidFill>
              </a:rPr>
              <a:t>melalui </a:t>
            </a:r>
            <a:r>
              <a:rPr lang="fi-FI" b="1">
                <a:solidFill>
                  <a:srgbClr val="FFFF00"/>
                </a:solidFill>
              </a:rPr>
              <a:t>perjalanan </a:t>
            </a:r>
            <a:r>
              <a:rPr lang="fi-FI" b="1" smtClean="0">
                <a:solidFill>
                  <a:srgbClr val="FFFF00"/>
                </a:solidFill>
              </a:rPr>
              <a:t>pelayanan misi </a:t>
            </a:r>
            <a:r>
              <a:rPr lang="fi-FI" b="1">
                <a:solidFill>
                  <a:srgbClr val="FFFF00"/>
                </a:solidFill>
              </a:rPr>
              <a:t>Paulus yang kedua</a:t>
            </a:r>
            <a:r>
              <a:rPr lang="fi-FI" b="1" smtClean="0">
                <a:solidFill>
                  <a:srgbClr val="FFFF00"/>
                </a:solidFill>
              </a:rPr>
              <a:t>.</a:t>
            </a:r>
            <a:br>
              <a:rPr lang="fi-FI" b="1" smtClean="0">
                <a:solidFill>
                  <a:srgbClr val="FFFF00"/>
                </a:solidFill>
              </a:rPr>
            </a:br>
            <a:r>
              <a:rPr lang="en-US" b="1">
                <a:solidFill>
                  <a:schemeClr val="bg1"/>
                </a:solidFill>
              </a:rPr>
              <a:t>Semasa rasul Paulus (dengan Silas dan Timotius) </a:t>
            </a:r>
            <a:r>
              <a:rPr lang="en-US" b="1" smtClean="0">
                <a:solidFill>
                  <a:schemeClr val="bg1"/>
                </a:solidFill>
              </a:rPr>
              <a:t>sampai </a:t>
            </a:r>
            <a:r>
              <a:rPr lang="en-US" b="1">
                <a:solidFill>
                  <a:schemeClr val="bg1"/>
                </a:solidFill>
              </a:rPr>
              <a:t>di </a:t>
            </a:r>
            <a:r>
              <a:rPr lang="en-US" b="1" smtClean="0">
                <a:solidFill>
                  <a:schemeClr val="bg1"/>
                </a:solidFill>
              </a:rPr>
              <a:t>Troas,</a:t>
            </a:r>
            <a:r>
              <a:rPr lang="fi-FI" b="1" smtClean="0">
                <a:solidFill>
                  <a:schemeClr val="bg1"/>
                </a:solidFill>
              </a:rPr>
              <a:t> seorang Makedonia memanggil rasul Paulus dalam penglihatan.</a:t>
            </a:r>
            <a:br>
              <a:rPr lang="fi-FI" b="1" smtClean="0">
                <a:solidFill>
                  <a:schemeClr val="bg1"/>
                </a:solidFill>
              </a:rPr>
            </a:br>
            <a:r>
              <a:rPr lang="fi-FI" b="1" smtClean="0">
                <a:solidFill>
                  <a:schemeClr val="bg1"/>
                </a:solidFill>
              </a:rPr>
              <a:t>Mereka menyeberang ke </a:t>
            </a:r>
            <a:r>
              <a:rPr lang="fi-FI" b="1" smtClean="0">
                <a:solidFill>
                  <a:srgbClr val="FFFF00"/>
                </a:solidFill>
              </a:rPr>
              <a:t>Makedonia</a:t>
            </a:r>
            <a:r>
              <a:rPr lang="fi-FI" b="1" smtClean="0">
                <a:solidFill>
                  <a:schemeClr val="bg1"/>
                </a:solidFill>
              </a:rPr>
              <a:t> dari Troas dan mereka melayani di </a:t>
            </a:r>
            <a:r>
              <a:rPr lang="fi-FI" b="1" smtClean="0">
                <a:solidFill>
                  <a:srgbClr val="FFFF00"/>
                </a:solidFill>
              </a:rPr>
              <a:t>kota Filipi</a:t>
            </a:r>
            <a:r>
              <a:rPr lang="fi-FI" b="1" smtClean="0">
                <a:solidFill>
                  <a:schemeClr val="bg1"/>
                </a:solidFill>
              </a:rPr>
              <a:t>.</a:t>
            </a:r>
            <a:endParaRPr lang="en-US" b="1">
              <a:solidFill>
                <a:schemeClr val="bg1"/>
              </a:solidFill>
            </a:endParaRPr>
          </a:p>
        </p:txBody>
      </p:sp>
    </p:spTree>
    <p:extLst>
      <p:ext uri="{BB962C8B-B14F-4D97-AF65-F5344CB8AC3E}">
        <p14:creationId xmlns:p14="http://schemas.microsoft.com/office/powerpoint/2010/main" val="1404958799"/>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a:blip r:embed="rId2"/>
          <a:stretch>
            <a:fillRect/>
          </a:stretch>
        </p:blipFill>
        <p:spPr>
          <a:xfrm>
            <a:off x="0" y="0"/>
            <a:ext cx="12192000" cy="6858000"/>
          </a:xfrm>
          <a:prstGeom prst="rect">
            <a:avLst/>
          </a:prstGeom>
        </p:spPr>
      </p:pic>
      <p:sp>
        <p:nvSpPr>
          <p:cNvPr id="5" name="직사각형 4"/>
          <p:cNvSpPr/>
          <p:nvPr/>
        </p:nvSpPr>
        <p:spPr>
          <a:xfrm>
            <a:off x="3114510" y="6312049"/>
            <a:ext cx="596297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smtClean="0">
                <a:ln>
                  <a:noFill/>
                </a:ln>
                <a:solidFill>
                  <a:prstClr val="white"/>
                </a:solidFill>
                <a:effectLst/>
                <a:uLnTx/>
                <a:uFillTx/>
                <a:latin typeface="Calibri"/>
                <a:ea typeface="+mn-ea"/>
                <a:cs typeface="+mn-cs"/>
              </a:rPr>
              <a:t>Perjalanan Pelayanan Misi </a:t>
            </a:r>
            <a:r>
              <a:rPr kumimoji="0" lang="fi-FI" sz="2400" b="1" i="0" u="none" strike="noStrike" kern="1200" cap="none" spc="0" normalizeH="0" baseline="0" noProof="0">
                <a:ln>
                  <a:noFill/>
                </a:ln>
                <a:solidFill>
                  <a:prstClr val="white"/>
                </a:solidFill>
                <a:effectLst/>
                <a:uLnTx/>
                <a:uFillTx/>
                <a:latin typeface="Calibri"/>
                <a:ea typeface="+mn-ea"/>
                <a:cs typeface="+mn-cs"/>
              </a:rPr>
              <a:t>Paulus yang </a:t>
            </a:r>
            <a:r>
              <a:rPr kumimoji="0" lang="fi-FI" sz="2400" b="1" i="0" u="none" strike="noStrike" kern="1200" cap="none" spc="0" normalizeH="0" baseline="0" noProof="0" smtClean="0">
                <a:ln>
                  <a:noFill/>
                </a:ln>
                <a:solidFill>
                  <a:prstClr val="white"/>
                </a:solidFill>
                <a:effectLst/>
                <a:uLnTx/>
                <a:uFillTx/>
                <a:latin typeface="Calibri"/>
                <a:ea typeface="+mn-ea"/>
                <a:cs typeface="+mn-cs"/>
              </a:rPr>
              <a:t>Kedua</a:t>
            </a: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6" name="타원 5"/>
          <p:cNvSpPr/>
          <p:nvPr/>
        </p:nvSpPr>
        <p:spPr>
          <a:xfrm>
            <a:off x="817196" y="1214330"/>
            <a:ext cx="1513114" cy="1224643"/>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4037027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7963" y="164638"/>
            <a:ext cx="11754689" cy="6528724"/>
          </a:xfrm>
        </p:spPr>
        <p:txBody>
          <a:bodyPr anchor="t"/>
          <a:lstStyle/>
          <a:p>
            <a:pPr algn="l"/>
            <a:r>
              <a:rPr lang="en-US" b="1">
                <a:solidFill>
                  <a:schemeClr val="bg1"/>
                </a:solidFill>
              </a:rPr>
              <a:t>Keluarga </a:t>
            </a:r>
            <a:r>
              <a:rPr lang="en-US" b="1" smtClean="0">
                <a:solidFill>
                  <a:schemeClr val="bg1"/>
                </a:solidFill>
              </a:rPr>
              <a:t>Lidia, seorang </a:t>
            </a:r>
            <a:r>
              <a:rPr lang="en-US" b="1">
                <a:solidFill>
                  <a:schemeClr val="bg1"/>
                </a:solidFill>
              </a:rPr>
              <a:t>hamba </a:t>
            </a:r>
            <a:r>
              <a:rPr lang="en-US" b="1" smtClean="0">
                <a:solidFill>
                  <a:schemeClr val="bg1"/>
                </a:solidFill>
              </a:rPr>
              <a:t>perempuan yang </a:t>
            </a:r>
            <a:r>
              <a:rPr lang="en-US" b="1">
                <a:solidFill>
                  <a:schemeClr val="bg1"/>
                </a:solidFill>
              </a:rPr>
              <a:t>mempunyai roh </a:t>
            </a:r>
            <a:r>
              <a:rPr lang="en-US" b="1" smtClean="0">
                <a:solidFill>
                  <a:schemeClr val="bg1"/>
                </a:solidFill>
              </a:rPr>
              <a:t>tenung dan keluarga kepala penjara menerima Injil. </a:t>
            </a:r>
            <a:br>
              <a:rPr lang="en-US" b="1" smtClean="0">
                <a:solidFill>
                  <a:schemeClr val="bg1"/>
                </a:solidFill>
              </a:rPr>
            </a:br>
            <a:r>
              <a:rPr lang="en-US" b="1" smtClean="0">
                <a:solidFill>
                  <a:schemeClr val="bg1"/>
                </a:solidFill>
              </a:rPr>
              <a:t>Tetapi pembersar-pembesar kota Filipi minta Paulus meninggalkan kota Filipi.</a:t>
            </a:r>
            <a:br>
              <a:rPr lang="en-US" b="1" smtClean="0">
                <a:solidFill>
                  <a:schemeClr val="bg1"/>
                </a:solidFill>
              </a:rPr>
            </a:br>
            <a:r>
              <a:rPr lang="en-US" b="1" smtClean="0">
                <a:solidFill>
                  <a:schemeClr val="bg1"/>
                </a:solidFill>
              </a:rPr>
              <a:t>Maka mereka beredar dari kota itu ke </a:t>
            </a:r>
            <a:r>
              <a:rPr lang="en-US" b="1" smtClean="0">
                <a:solidFill>
                  <a:srgbClr val="FFFF00"/>
                </a:solidFill>
              </a:rPr>
              <a:t>Tesalonika</a:t>
            </a:r>
            <a:r>
              <a:rPr lang="en-US" b="1" smtClean="0">
                <a:solidFill>
                  <a:schemeClr val="bg1"/>
                </a:solidFill>
              </a:rPr>
              <a:t>.</a:t>
            </a:r>
            <a:br>
              <a:rPr lang="en-US" b="1" smtClean="0">
                <a:solidFill>
                  <a:schemeClr val="bg1"/>
                </a:solidFill>
              </a:rPr>
            </a:br>
            <a:r>
              <a:rPr lang="en-US" b="1" smtClean="0">
                <a:solidFill>
                  <a:schemeClr val="bg1"/>
                </a:solidFill>
              </a:rPr>
              <a:t>Mereka memberitahukan Injil kepada Yason dan beberapa saudara di Tesalonika.</a:t>
            </a:r>
            <a:br>
              <a:rPr lang="en-US" b="1" smtClean="0">
                <a:solidFill>
                  <a:schemeClr val="bg1"/>
                </a:solidFill>
              </a:rPr>
            </a:br>
            <a:r>
              <a:rPr lang="en-US" b="1">
                <a:solidFill>
                  <a:schemeClr val="bg1"/>
                </a:solidFill>
              </a:rPr>
              <a:t>Jemaah di Tesalonika didirikan sekitar 50 T.M</a:t>
            </a:r>
            <a:r>
              <a:rPr lang="en-US" b="1" smtClean="0">
                <a:solidFill>
                  <a:schemeClr val="bg1"/>
                </a:solidFill>
              </a:rPr>
              <a:t>..</a:t>
            </a:r>
            <a:endParaRPr lang="en-US" b="1">
              <a:solidFill>
                <a:schemeClr val="bg1"/>
              </a:solidFill>
            </a:endParaRPr>
          </a:p>
        </p:txBody>
      </p:sp>
    </p:spTree>
    <p:extLst>
      <p:ext uri="{BB962C8B-B14F-4D97-AF65-F5344CB8AC3E}">
        <p14:creationId xmlns:p14="http://schemas.microsoft.com/office/powerpoint/2010/main" val="220645396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rotWithShape="1">
          <a:blip r:embed="rId2"/>
          <a:srcRect b="680"/>
          <a:stretch/>
        </p:blipFill>
        <p:spPr>
          <a:xfrm>
            <a:off x="0" y="0"/>
            <a:ext cx="12192000" cy="6881568"/>
          </a:xfrm>
          <a:prstGeom prst="rect">
            <a:avLst/>
          </a:prstGeom>
        </p:spPr>
      </p:pic>
      <p:sp>
        <p:nvSpPr>
          <p:cNvPr id="2" name="타원 1"/>
          <p:cNvSpPr/>
          <p:nvPr/>
        </p:nvSpPr>
        <p:spPr>
          <a:xfrm>
            <a:off x="7227087" y="4085472"/>
            <a:ext cx="1253765" cy="3487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54119813"/>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0" y="0"/>
            <a:ext cx="12192000" cy="6858000"/>
          </a:xfrm>
          <a:prstGeom prst="rect">
            <a:avLst/>
          </a:prstGeom>
        </p:spPr>
      </p:pic>
      <p:sp>
        <p:nvSpPr>
          <p:cNvPr id="5" name="직사각형 4"/>
          <p:cNvSpPr/>
          <p:nvPr/>
        </p:nvSpPr>
        <p:spPr>
          <a:xfrm>
            <a:off x="5641975" y="2914651"/>
            <a:ext cx="1177925" cy="171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0000"/>
                </a:solidFill>
                <a:effectLst/>
                <a:uLnTx/>
                <a:uFillTx/>
                <a:latin typeface="Calibri"/>
                <a:ea typeface="+mn-ea"/>
                <a:cs typeface="+mn-cs"/>
              </a:rPr>
              <a:t>Tesalonika</a:t>
            </a:r>
            <a:endParaRPr kumimoji="0" lang="en-US" sz="1800" b="1" i="0" u="none" strike="noStrike" kern="1200" cap="none" spc="0" normalizeH="0" baseline="0" noProof="0">
              <a:ln>
                <a:noFill/>
              </a:ln>
              <a:solidFill>
                <a:srgbClr val="FF0000"/>
              </a:solidFill>
              <a:effectLst/>
              <a:uLnTx/>
              <a:uFillTx/>
              <a:latin typeface="Calibri"/>
              <a:ea typeface="+mn-ea"/>
              <a:cs typeface="+mn-cs"/>
            </a:endParaRPr>
          </a:p>
        </p:txBody>
      </p:sp>
      <p:sp>
        <p:nvSpPr>
          <p:cNvPr id="6" name="직사각형 5"/>
          <p:cNvSpPr/>
          <p:nvPr/>
        </p:nvSpPr>
        <p:spPr>
          <a:xfrm>
            <a:off x="6931025" y="2155826"/>
            <a:ext cx="647700" cy="149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smtClean="0">
                <a:ln>
                  <a:noFill/>
                </a:ln>
                <a:solidFill>
                  <a:srgbClr val="FF0000"/>
                </a:solidFill>
                <a:effectLst/>
                <a:uLnTx/>
                <a:uFillTx/>
                <a:latin typeface="Calibri"/>
                <a:ea typeface="+mn-ea"/>
                <a:cs typeface="+mn-cs"/>
              </a:rPr>
              <a:t>Filipi</a:t>
            </a:r>
            <a:endParaRPr kumimoji="0" lang="en-US" sz="1800" b="0" i="0" u="none" strike="noStrike" kern="1200" cap="none" spc="0" normalizeH="0" baseline="0" noProof="0">
              <a:ln>
                <a:noFill/>
              </a:ln>
              <a:solidFill>
                <a:srgbClr val="FF0000"/>
              </a:solidFill>
              <a:effectLst/>
              <a:uLnTx/>
              <a:uFillTx/>
              <a:latin typeface="Calibri"/>
              <a:ea typeface="+mn-ea"/>
              <a:cs typeface="+mn-cs"/>
            </a:endParaRPr>
          </a:p>
        </p:txBody>
      </p:sp>
      <p:sp>
        <p:nvSpPr>
          <p:cNvPr id="7" name="모서리가 둥근 직사각형 6"/>
          <p:cNvSpPr/>
          <p:nvPr/>
        </p:nvSpPr>
        <p:spPr>
          <a:xfrm>
            <a:off x="9731141" y="4109987"/>
            <a:ext cx="2281187" cy="183842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FF0000"/>
                </a:solidFill>
                <a:effectLst/>
                <a:uLnTx/>
                <a:uFillTx/>
                <a:latin typeface="Calibri"/>
                <a:ea typeface="+mn-ea"/>
                <a:cs typeface="+mn-cs"/>
              </a:rPr>
              <a:t>ASIA KECIL</a:t>
            </a:r>
            <a:endParaRPr kumimoji="0" lang="en-US" sz="3200" b="1" i="0" u="none" strike="noStrike" kern="1200" cap="none" spc="0" normalizeH="0" baseline="0" noProof="0">
              <a:ln>
                <a:noFill/>
              </a:ln>
              <a:solidFill>
                <a:srgbClr val="FF0000"/>
              </a:solidFill>
              <a:effectLst/>
              <a:uLnTx/>
              <a:uFillTx/>
              <a:latin typeface="Calibri"/>
              <a:ea typeface="+mn-ea"/>
              <a:cs typeface="+mn-cs"/>
            </a:endParaRPr>
          </a:p>
        </p:txBody>
      </p:sp>
      <p:sp>
        <p:nvSpPr>
          <p:cNvPr id="8" name="모서리가 둥근 직사각형 7"/>
          <p:cNvSpPr/>
          <p:nvPr/>
        </p:nvSpPr>
        <p:spPr>
          <a:xfrm>
            <a:off x="5571424" y="538113"/>
            <a:ext cx="2706302" cy="176693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FF0000"/>
                </a:solidFill>
                <a:effectLst/>
                <a:uLnTx/>
                <a:uFillTx/>
                <a:latin typeface="Calibri"/>
                <a:ea typeface="+mn-ea"/>
                <a:cs typeface="+mn-cs"/>
              </a:rPr>
              <a:t>Makedonia</a:t>
            </a:r>
            <a:endParaRPr kumimoji="0" lang="en-US" sz="3200" b="1" i="0" u="none" strike="noStrike" kern="1200" cap="none" spc="0" normalizeH="0" baseline="0" noProof="0">
              <a:ln>
                <a:noFill/>
              </a:ln>
              <a:solidFill>
                <a:srgbClr val="FF0000"/>
              </a:solidFill>
              <a:effectLst/>
              <a:uLnTx/>
              <a:uFillTx/>
              <a:latin typeface="Calibri"/>
              <a:ea typeface="+mn-ea"/>
              <a:cs typeface="+mn-cs"/>
            </a:endParaRPr>
          </a:p>
        </p:txBody>
      </p:sp>
      <p:sp>
        <p:nvSpPr>
          <p:cNvPr id="9" name="모서리가 둥근 직사각형 8"/>
          <p:cNvSpPr/>
          <p:nvPr/>
        </p:nvSpPr>
        <p:spPr>
          <a:xfrm>
            <a:off x="-126732" y="1311225"/>
            <a:ext cx="1503146" cy="160342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smtClean="0">
                <a:ln>
                  <a:noFill/>
                </a:ln>
                <a:solidFill>
                  <a:srgbClr val="FF0000"/>
                </a:solidFill>
                <a:effectLst/>
                <a:uLnTx/>
                <a:uFillTx/>
                <a:latin typeface="Calibri"/>
                <a:ea typeface="+mn-ea"/>
                <a:cs typeface="+mn-cs"/>
              </a:rPr>
              <a:t>Roma</a:t>
            </a:r>
            <a:endParaRPr kumimoji="0" lang="en-US" sz="3200" b="1" i="0" u="none" strike="noStrike" kern="1200" cap="none" spc="0" normalizeH="0" baseline="0" noProof="0">
              <a:ln>
                <a:noFill/>
              </a:ln>
              <a:solidFill>
                <a:srgbClr val="FF0000"/>
              </a:solidFill>
              <a:effectLst/>
              <a:uLnTx/>
              <a:uFillTx/>
              <a:latin typeface="Calibri"/>
              <a:ea typeface="+mn-ea"/>
              <a:cs typeface="+mn-cs"/>
            </a:endParaRPr>
          </a:p>
        </p:txBody>
      </p:sp>
      <p:sp>
        <p:nvSpPr>
          <p:cNvPr id="10" name="직사각형 9"/>
          <p:cNvSpPr/>
          <p:nvPr/>
        </p:nvSpPr>
        <p:spPr>
          <a:xfrm>
            <a:off x="10000611" y="5844340"/>
            <a:ext cx="1177925" cy="171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0000"/>
                </a:solidFill>
                <a:effectLst/>
                <a:uLnTx/>
                <a:uFillTx/>
                <a:latin typeface="Calibri"/>
                <a:ea typeface="+mn-ea"/>
                <a:cs typeface="+mn-cs"/>
              </a:rPr>
              <a:t>Efesus</a:t>
            </a:r>
            <a:endParaRPr kumimoji="0" lang="en-US" sz="1800" b="1" i="0" u="none" strike="noStrike" kern="1200" cap="none" spc="0" normalizeH="0" baseline="0" noProof="0">
              <a:ln>
                <a:noFill/>
              </a:ln>
              <a:solidFill>
                <a:srgbClr val="FF0000"/>
              </a:solidFill>
              <a:effectLst/>
              <a:uLnTx/>
              <a:uFillTx/>
              <a:latin typeface="Calibri"/>
              <a:ea typeface="+mn-ea"/>
              <a:cs typeface="+mn-cs"/>
            </a:endParaRPr>
          </a:p>
        </p:txBody>
      </p:sp>
      <p:sp>
        <p:nvSpPr>
          <p:cNvPr id="11" name="타원 10"/>
          <p:cNvSpPr/>
          <p:nvPr/>
        </p:nvSpPr>
        <p:spPr>
          <a:xfrm>
            <a:off x="10000611" y="5862688"/>
            <a:ext cx="86662" cy="857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타원 11"/>
          <p:cNvSpPr/>
          <p:nvPr/>
        </p:nvSpPr>
        <p:spPr>
          <a:xfrm>
            <a:off x="8557891" y="3525888"/>
            <a:ext cx="86662" cy="857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직사각형 12"/>
          <p:cNvSpPr/>
          <p:nvPr/>
        </p:nvSpPr>
        <p:spPr>
          <a:xfrm>
            <a:off x="8486771" y="3483025"/>
            <a:ext cx="962029" cy="128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srgbClr val="FF0000"/>
                </a:solidFill>
                <a:effectLst/>
                <a:uLnTx/>
                <a:uFillTx/>
                <a:latin typeface="Calibri"/>
                <a:ea typeface="+mn-ea"/>
                <a:cs typeface="+mn-cs"/>
              </a:rPr>
              <a:t>Troas</a:t>
            </a:r>
            <a:endParaRPr kumimoji="0" lang="en-US" sz="1800" b="1" i="0" u="none" strike="noStrike" kern="1200" cap="none" spc="0" normalizeH="0" baseline="0" noProof="0">
              <a:ln>
                <a:noFill/>
              </a:ln>
              <a:solidFill>
                <a:srgbClr val="FF0000"/>
              </a:solidFill>
              <a:effectLst/>
              <a:uLnTx/>
              <a:uFillTx/>
              <a:latin typeface="Calibri"/>
              <a:ea typeface="+mn-ea"/>
              <a:cs typeface="+mn-cs"/>
            </a:endParaRPr>
          </a:p>
        </p:txBody>
      </p:sp>
      <p:pic>
        <p:nvPicPr>
          <p:cNvPr id="4098" name="Picture 2" descr="via-egnat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78" y="3346316"/>
            <a:ext cx="4678336" cy="3511684"/>
          </a:xfrm>
          <a:prstGeom prst="rect">
            <a:avLst/>
          </a:prstGeom>
          <a:noFill/>
          <a:extLst>
            <a:ext uri="{909E8E84-426E-40DD-AFC4-6F175D3DCCD1}">
              <a14:hiddenFill xmlns:a14="http://schemas.microsoft.com/office/drawing/2010/main">
                <a:solidFill>
                  <a:srgbClr val="FFFFFF"/>
                </a:solidFill>
              </a14:hiddenFill>
            </a:ext>
          </a:extLst>
        </p:spPr>
      </p:pic>
      <p:sp>
        <p:nvSpPr>
          <p:cNvPr id="14" name="직사각형 13"/>
          <p:cNvSpPr/>
          <p:nvPr/>
        </p:nvSpPr>
        <p:spPr>
          <a:xfrm>
            <a:off x="7101192" y="538113"/>
            <a:ext cx="4688732" cy="4151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smtClean="0">
                <a:ln>
                  <a:noFill/>
                </a:ln>
                <a:solidFill>
                  <a:srgbClr val="FF0000"/>
                </a:solidFill>
                <a:effectLst/>
                <a:uLnTx/>
                <a:uFillTx/>
                <a:latin typeface="Calibri"/>
                <a:ea typeface="+mn-ea"/>
                <a:cs typeface="+mn-cs"/>
              </a:rPr>
              <a:t>Jalan Lebuh Raya untuk Tentara dan Perniagaan</a:t>
            </a:r>
            <a:endParaRPr kumimoji="0" lang="en-US" sz="1800" b="0" i="0" u="none" strike="noStrike" kern="1200" cap="none" spc="0" normalizeH="0" baseline="0" noProof="0">
              <a:ln>
                <a:noFill/>
              </a:ln>
              <a:solidFill>
                <a:srgbClr val="FF0000"/>
              </a:solidFill>
              <a:effectLst/>
              <a:uLnTx/>
              <a:uFillTx/>
              <a:latin typeface="Calibri"/>
              <a:ea typeface="+mn-ea"/>
              <a:cs typeface="+mn-cs"/>
            </a:endParaRPr>
          </a:p>
        </p:txBody>
      </p:sp>
      <p:sp>
        <p:nvSpPr>
          <p:cNvPr id="15" name="직사각형 14"/>
          <p:cNvSpPr/>
          <p:nvPr/>
        </p:nvSpPr>
        <p:spPr>
          <a:xfrm rot="1856029">
            <a:off x="10616465" y="1826488"/>
            <a:ext cx="56252" cy="663358"/>
          </a:xfrm>
          <a:prstGeom prst="rect">
            <a:avLst/>
          </a:prstGeom>
          <a:solidFill>
            <a:srgbClr val="70CAC4"/>
          </a:solidFill>
          <a:ln>
            <a:solidFill>
              <a:srgbClr val="70CA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직사각형 15"/>
          <p:cNvSpPr/>
          <p:nvPr/>
        </p:nvSpPr>
        <p:spPr>
          <a:xfrm>
            <a:off x="5641975" y="3086187"/>
            <a:ext cx="2111100" cy="396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smtClean="0">
                <a:ln>
                  <a:noFill/>
                </a:ln>
                <a:solidFill>
                  <a:prstClr val="black"/>
                </a:solidFill>
                <a:effectLst/>
                <a:uLnTx/>
                <a:uFillTx/>
                <a:latin typeface="Calibri"/>
                <a:ea typeface="+mn-ea"/>
                <a:cs typeface="+mn-cs"/>
              </a:rPr>
              <a:t>Ibu Kota Makedonia</a:t>
            </a:r>
            <a:endParaRPr kumimoji="0" lang="en-US" sz="1800" b="1"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582384"/>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직사각형 4"/>
          <p:cNvSpPr/>
          <p:nvPr/>
        </p:nvSpPr>
        <p:spPr>
          <a:xfrm>
            <a:off x="3114510" y="6312049"/>
            <a:ext cx="596297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smtClean="0">
                <a:ln>
                  <a:noFill/>
                </a:ln>
                <a:solidFill>
                  <a:prstClr val="white"/>
                </a:solidFill>
                <a:effectLst/>
                <a:uLnTx/>
                <a:uFillTx/>
                <a:latin typeface="Calibri"/>
                <a:ea typeface="+mn-ea"/>
                <a:cs typeface="+mn-cs"/>
              </a:rPr>
              <a:t>Perjalanan Pelayanan Misi </a:t>
            </a:r>
            <a:r>
              <a:rPr kumimoji="0" lang="fi-FI" sz="2400" b="1" i="0" u="none" strike="noStrike" kern="1200" cap="none" spc="0" normalizeH="0" baseline="0" noProof="0">
                <a:ln>
                  <a:noFill/>
                </a:ln>
                <a:solidFill>
                  <a:prstClr val="white"/>
                </a:solidFill>
                <a:effectLst/>
                <a:uLnTx/>
                <a:uFillTx/>
                <a:latin typeface="Calibri"/>
                <a:ea typeface="+mn-ea"/>
                <a:cs typeface="+mn-cs"/>
              </a:rPr>
              <a:t>Paulus yang </a:t>
            </a:r>
            <a:r>
              <a:rPr kumimoji="0" lang="fi-FI" sz="2400" b="1" i="0" u="none" strike="noStrike" kern="1200" cap="none" spc="0" normalizeH="0" baseline="0" noProof="0" smtClean="0">
                <a:ln>
                  <a:noFill/>
                </a:ln>
                <a:solidFill>
                  <a:prstClr val="white"/>
                </a:solidFill>
                <a:effectLst/>
                <a:uLnTx/>
                <a:uFillTx/>
                <a:latin typeface="Calibri"/>
                <a:ea typeface="+mn-ea"/>
                <a:cs typeface="+mn-cs"/>
              </a:rPr>
              <a:t>Kedua</a:t>
            </a: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6" name="타원 5"/>
          <p:cNvSpPr/>
          <p:nvPr/>
        </p:nvSpPr>
        <p:spPr>
          <a:xfrm>
            <a:off x="305995" y="3886199"/>
            <a:ext cx="1963676" cy="881744"/>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917032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7963" y="164638"/>
            <a:ext cx="11754689" cy="6528724"/>
          </a:xfrm>
        </p:spPr>
        <p:txBody>
          <a:bodyPr anchor="t"/>
          <a:lstStyle/>
          <a:p>
            <a:pPr algn="l"/>
            <a:r>
              <a:rPr lang="en-US" sz="4000" b="1">
                <a:solidFill>
                  <a:schemeClr val="bg1"/>
                </a:solidFill>
              </a:rPr>
              <a:t>Ramai orang tinggal di kota Tesalonika sebagai Ibu Kota Makedonia.</a:t>
            </a:r>
            <a:br>
              <a:rPr lang="en-US" sz="4000" b="1">
                <a:solidFill>
                  <a:schemeClr val="bg1"/>
                </a:solidFill>
              </a:rPr>
            </a:br>
            <a:r>
              <a:rPr lang="en-US" sz="4000" b="1">
                <a:solidFill>
                  <a:schemeClr val="bg1"/>
                </a:solidFill>
              </a:rPr>
              <a:t>Tesalonika adalah kota penting yang berada di Jalur Egnatia, sebuah jalan raya Romawi yang penting dan strategis.</a:t>
            </a:r>
            <a:br>
              <a:rPr lang="en-US" sz="4000" b="1">
                <a:solidFill>
                  <a:schemeClr val="bg1"/>
                </a:solidFill>
              </a:rPr>
            </a:br>
            <a:r>
              <a:rPr lang="en-US" sz="4000" b="1">
                <a:solidFill>
                  <a:schemeClr val="bg1"/>
                </a:solidFill>
              </a:rPr>
              <a:t>kota ini dikenal sebagai kota </a:t>
            </a:r>
            <a:r>
              <a:rPr lang="en-US" sz="4000" b="1" smtClean="0">
                <a:solidFill>
                  <a:schemeClr val="bg1"/>
                </a:solidFill>
              </a:rPr>
              <a:t>perdagangan.</a:t>
            </a:r>
            <a:r>
              <a:rPr lang="en-US" sz="4000" b="1">
                <a:solidFill>
                  <a:schemeClr val="bg1"/>
                </a:solidFill>
              </a:rPr>
              <a:t/>
            </a:r>
            <a:br>
              <a:rPr lang="en-US" sz="4000" b="1">
                <a:solidFill>
                  <a:schemeClr val="bg1"/>
                </a:solidFill>
              </a:rPr>
            </a:br>
            <a:r>
              <a:rPr lang="en-US" sz="4000" b="1">
                <a:solidFill>
                  <a:schemeClr val="bg1"/>
                </a:solidFill>
              </a:rPr>
              <a:t>Maka Ramai Orang Yahudi juga berkumpul di kota Tesalonita untuk </a:t>
            </a:r>
            <a:r>
              <a:rPr lang="en-US" sz="4000" b="1" smtClean="0">
                <a:solidFill>
                  <a:schemeClr val="bg1"/>
                </a:solidFill>
              </a:rPr>
              <a:t>berdagangan.</a:t>
            </a:r>
            <a:r>
              <a:rPr lang="en-US" sz="4000" b="1">
                <a:solidFill>
                  <a:schemeClr val="bg1"/>
                </a:solidFill>
              </a:rPr>
              <a:t/>
            </a:r>
            <a:br>
              <a:rPr lang="en-US" sz="4000" b="1">
                <a:solidFill>
                  <a:schemeClr val="bg1"/>
                </a:solidFill>
              </a:rPr>
            </a:br>
            <a:r>
              <a:rPr lang="en-US" sz="4000" b="1">
                <a:solidFill>
                  <a:schemeClr val="bg1"/>
                </a:solidFill>
              </a:rPr>
              <a:t>Di Kota Tesalonika ada sinagoge yang besar untuk orang Yahudi.</a:t>
            </a:r>
          </a:p>
        </p:txBody>
      </p:sp>
    </p:spTree>
    <p:extLst>
      <p:ext uri="{BB962C8B-B14F-4D97-AF65-F5344CB8AC3E}">
        <p14:creationId xmlns:p14="http://schemas.microsoft.com/office/powerpoint/2010/main" val="3325267899"/>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97963" y="164638"/>
            <a:ext cx="11754689" cy="6528724"/>
          </a:xfrm>
        </p:spPr>
        <p:txBody>
          <a:bodyPr anchor="t"/>
          <a:lstStyle/>
          <a:p>
            <a:pPr algn="l"/>
            <a:r>
              <a:rPr lang="en-US" b="1">
                <a:solidFill>
                  <a:schemeClr val="bg1"/>
                </a:solidFill>
              </a:rPr>
              <a:t>orang-orang Yahudi </a:t>
            </a:r>
            <a:r>
              <a:rPr lang="en-US" b="1" smtClean="0">
                <a:solidFill>
                  <a:schemeClr val="bg1"/>
                </a:solidFill>
              </a:rPr>
              <a:t>berbuat kekacauan </a:t>
            </a:r>
            <a:r>
              <a:rPr lang="en-US" b="1">
                <a:solidFill>
                  <a:schemeClr val="bg1"/>
                </a:solidFill>
              </a:rPr>
              <a:t>hingga Paulus dan </a:t>
            </a:r>
            <a:r>
              <a:rPr lang="en-US" b="1" smtClean="0">
                <a:solidFill>
                  <a:schemeClr val="bg1"/>
                </a:solidFill>
              </a:rPr>
              <a:t>Silas </a:t>
            </a:r>
            <a:r>
              <a:rPr lang="en-US" b="1">
                <a:solidFill>
                  <a:schemeClr val="bg1"/>
                </a:solidFill>
              </a:rPr>
              <a:t>harus keluar dari kota itu.</a:t>
            </a:r>
            <a:r>
              <a:rPr lang="en-US" b="1" smtClean="0">
                <a:solidFill>
                  <a:schemeClr val="bg1"/>
                </a:solidFill>
              </a:rPr>
              <a:t/>
            </a:r>
            <a:br>
              <a:rPr lang="en-US" b="1" smtClean="0">
                <a:solidFill>
                  <a:schemeClr val="bg1"/>
                </a:solidFill>
              </a:rPr>
            </a:br>
            <a:r>
              <a:rPr lang="en-US" b="1" smtClean="0">
                <a:solidFill>
                  <a:schemeClr val="bg1"/>
                </a:solidFill>
              </a:rPr>
              <a:t>Timotius hanya tinggal dan Paulus dengan Sila beredar dari Kota Tesalonika ke Berea</a:t>
            </a:r>
            <a:r>
              <a:rPr lang="en-US" b="1">
                <a:solidFill>
                  <a:schemeClr val="bg1"/>
                </a:solidFill>
              </a:rPr>
              <a:t>. </a:t>
            </a:r>
            <a:r>
              <a:rPr lang="en-US" b="1" smtClean="0">
                <a:solidFill>
                  <a:schemeClr val="bg1"/>
                </a:solidFill>
              </a:rPr>
              <a:t/>
            </a:r>
            <a:br>
              <a:rPr lang="en-US" b="1" smtClean="0">
                <a:solidFill>
                  <a:schemeClr val="bg1"/>
                </a:solidFill>
              </a:rPr>
            </a:br>
            <a:r>
              <a:rPr lang="en-US" b="1" smtClean="0">
                <a:solidFill>
                  <a:schemeClr val="bg1"/>
                </a:solidFill>
              </a:rPr>
              <a:t>Tampaknya </a:t>
            </a:r>
            <a:r>
              <a:rPr lang="en-US" b="1">
                <a:solidFill>
                  <a:schemeClr val="bg1"/>
                </a:solidFill>
              </a:rPr>
              <a:t>Timotius bergabung </a:t>
            </a:r>
            <a:r>
              <a:rPr lang="en-US" b="1" smtClean="0">
                <a:solidFill>
                  <a:schemeClr val="bg1"/>
                </a:solidFill>
              </a:rPr>
              <a:t>di situ</a:t>
            </a:r>
            <a:r>
              <a:rPr lang="en-US" b="1">
                <a:solidFill>
                  <a:schemeClr val="bg1"/>
                </a:solidFill>
              </a:rPr>
              <a:t>. </a:t>
            </a:r>
            <a:r>
              <a:rPr lang="en-US" b="1" smtClean="0">
                <a:solidFill>
                  <a:schemeClr val="bg1"/>
                </a:solidFill>
              </a:rPr>
              <a:t/>
            </a:r>
            <a:br>
              <a:rPr lang="en-US" b="1" smtClean="0">
                <a:solidFill>
                  <a:schemeClr val="bg1"/>
                </a:solidFill>
              </a:rPr>
            </a:br>
            <a:r>
              <a:rPr lang="en-US" b="1" smtClean="0">
                <a:solidFill>
                  <a:schemeClr val="bg1"/>
                </a:solidFill>
              </a:rPr>
              <a:t>Tetapi </a:t>
            </a:r>
            <a:r>
              <a:rPr lang="en-US" b="1">
                <a:solidFill>
                  <a:schemeClr val="bg1"/>
                </a:solidFill>
              </a:rPr>
              <a:t>tidak lama kemudian Timotius disuruh kembali ke Tesalonika untuk mendapat beritanya</a:t>
            </a:r>
            <a:r>
              <a:rPr lang="en-US" b="1" smtClean="0">
                <a:solidFill>
                  <a:schemeClr val="bg1"/>
                </a:solidFill>
              </a:rPr>
              <a:t/>
            </a:r>
            <a:br>
              <a:rPr lang="en-US" b="1" smtClean="0">
                <a:solidFill>
                  <a:schemeClr val="bg1"/>
                </a:solidFill>
              </a:rPr>
            </a:br>
            <a:r>
              <a:rPr lang="en-US" b="1" smtClean="0">
                <a:solidFill>
                  <a:schemeClr val="bg1"/>
                </a:solidFill>
              </a:rPr>
              <a:t>Lalu </a:t>
            </a:r>
            <a:r>
              <a:rPr lang="en-US" b="1">
                <a:solidFill>
                  <a:schemeClr val="bg1"/>
                </a:solidFill>
              </a:rPr>
              <a:t>rasul Paulus meneruskan perjalanannya seorang diri ke Atena. </a:t>
            </a:r>
            <a:r>
              <a:rPr lang="en-US" b="1" smtClean="0">
                <a:solidFill>
                  <a:schemeClr val="bg1"/>
                </a:solidFill>
              </a:rPr>
              <a:t/>
            </a:r>
            <a:br>
              <a:rPr lang="en-US" b="1" smtClean="0">
                <a:solidFill>
                  <a:schemeClr val="bg1"/>
                </a:solidFill>
              </a:rPr>
            </a:br>
            <a:r>
              <a:rPr lang="en-US" b="1" smtClean="0">
                <a:solidFill>
                  <a:schemeClr val="bg1"/>
                </a:solidFill>
              </a:rPr>
              <a:t>.</a:t>
            </a:r>
            <a:endParaRPr lang="en-US" b="1">
              <a:solidFill>
                <a:schemeClr val="bg1"/>
              </a:solidFill>
            </a:endParaRPr>
          </a:p>
        </p:txBody>
      </p:sp>
    </p:spTree>
    <p:extLst>
      <p:ext uri="{BB962C8B-B14F-4D97-AF65-F5344CB8AC3E}">
        <p14:creationId xmlns:p14="http://schemas.microsoft.com/office/powerpoint/2010/main" val="4041413134"/>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Rasul </a:t>
            </a:r>
            <a:r>
              <a:rPr lang="en-US" b="1">
                <a:solidFill>
                  <a:schemeClr val="bg1"/>
                </a:solidFill>
              </a:rPr>
              <a:t>Paulus ingin sekali </a:t>
            </a:r>
            <a:r>
              <a:rPr lang="en-US" b="1" smtClean="0">
                <a:solidFill>
                  <a:schemeClr val="bg1"/>
                </a:solidFill>
              </a:rPr>
              <a:t>tahu </a:t>
            </a:r>
            <a:r>
              <a:rPr lang="en-US" b="1">
                <a:solidFill>
                  <a:schemeClr val="bg1"/>
                </a:solidFill>
              </a:rPr>
              <a:t>apa yang telah terjadi dengan orang-orang </a:t>
            </a:r>
            <a:r>
              <a:rPr lang="en-US" b="1" smtClean="0">
                <a:solidFill>
                  <a:schemeClr val="bg1"/>
                </a:solidFill>
              </a:rPr>
              <a:t>Kristian di kota Tesalonika. </a:t>
            </a:r>
            <a:br>
              <a:rPr lang="en-US" b="1" smtClean="0">
                <a:solidFill>
                  <a:schemeClr val="bg1"/>
                </a:solidFill>
              </a:rPr>
            </a:br>
            <a:r>
              <a:rPr lang="en-US" b="1" smtClean="0">
                <a:solidFill>
                  <a:schemeClr val="bg1"/>
                </a:solidFill>
              </a:rPr>
              <a:t>Paulus </a:t>
            </a:r>
            <a:r>
              <a:rPr lang="en-US" b="1">
                <a:solidFill>
                  <a:schemeClr val="bg1"/>
                </a:solidFill>
              </a:rPr>
              <a:t>sedang berada </a:t>
            </a:r>
            <a:r>
              <a:rPr lang="en-US" b="1" smtClean="0">
                <a:solidFill>
                  <a:schemeClr val="bg1"/>
                </a:solidFill>
              </a:rPr>
              <a:t>ke </a:t>
            </a:r>
            <a:r>
              <a:rPr lang="en-US" b="1">
                <a:solidFill>
                  <a:schemeClr val="bg1"/>
                </a:solidFill>
              </a:rPr>
              <a:t>Korintus ketika Timotius kembali dengan membawa </a:t>
            </a:r>
            <a:r>
              <a:rPr lang="en-US" b="1" smtClean="0">
                <a:solidFill>
                  <a:schemeClr val="bg1"/>
                </a:solidFill>
              </a:rPr>
              <a:t>berita tentang jemaah di Tesalonika. </a:t>
            </a:r>
            <a:br>
              <a:rPr lang="en-US" b="1" smtClean="0">
                <a:solidFill>
                  <a:schemeClr val="bg1"/>
                </a:solidFill>
              </a:rPr>
            </a:br>
            <a:r>
              <a:rPr lang="en-US" b="1" smtClean="0">
                <a:solidFill>
                  <a:schemeClr val="bg1"/>
                </a:solidFill>
              </a:rPr>
              <a:t>Berita itu ialah jemaah </a:t>
            </a:r>
            <a:r>
              <a:rPr lang="en-US" b="1">
                <a:solidFill>
                  <a:schemeClr val="bg1"/>
                </a:solidFill>
              </a:rPr>
              <a:t>di Tesalonika menyatakan iman, pengharapan, kasih dan kesabaran dalam penganiayaan</a:t>
            </a:r>
            <a:r>
              <a:rPr lang="en-US" altLang="ko-KR" b="1" smtClean="0">
                <a:solidFill>
                  <a:schemeClr val="bg1"/>
                </a:solidFill>
              </a:rPr>
              <a:t>.</a:t>
            </a:r>
            <a:r>
              <a:rPr lang="en-US" b="1" smtClean="0">
                <a:solidFill>
                  <a:schemeClr val="bg1"/>
                </a:solidFill>
              </a:rPr>
              <a:t/>
            </a:r>
            <a:br>
              <a:rPr lang="en-US" b="1" smtClean="0">
                <a:solidFill>
                  <a:schemeClr val="bg1"/>
                </a:solidFill>
              </a:rPr>
            </a:br>
            <a:endParaRPr lang="en-US" b="1">
              <a:solidFill>
                <a:schemeClr val="bg1"/>
              </a:solidFill>
            </a:endParaRPr>
          </a:p>
        </p:txBody>
      </p:sp>
    </p:spTree>
    <p:extLst>
      <p:ext uri="{BB962C8B-B14F-4D97-AF65-F5344CB8AC3E}">
        <p14:creationId xmlns:p14="http://schemas.microsoft.com/office/powerpoint/2010/main" val="896431844"/>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b="1" smtClean="0">
                <a:solidFill>
                  <a:schemeClr val="bg1"/>
                </a:solidFill>
              </a:rPr>
              <a:t>Pada waktu rasul Paulus menulis Surat </a:t>
            </a:r>
            <a:r>
              <a:rPr lang="en-US" b="1">
                <a:solidFill>
                  <a:schemeClr val="bg1"/>
                </a:solidFill>
              </a:rPr>
              <a:t>1 </a:t>
            </a:r>
            <a:r>
              <a:rPr lang="en-US" b="1" smtClean="0">
                <a:solidFill>
                  <a:schemeClr val="bg1"/>
                </a:solidFill>
              </a:rPr>
              <a:t>Tesalonika, Paulus penuh dengan kelegaan </a:t>
            </a:r>
            <a:r>
              <a:rPr lang="en-US" b="1">
                <a:solidFill>
                  <a:schemeClr val="bg1"/>
                </a:solidFill>
              </a:rPr>
              <a:t>dan </a:t>
            </a:r>
            <a:r>
              <a:rPr lang="en-US" b="1" smtClean="0">
                <a:solidFill>
                  <a:schemeClr val="bg1"/>
                </a:solidFill>
              </a:rPr>
              <a:t>kesukacitaan.</a:t>
            </a:r>
            <a:r>
              <a:rPr lang="en-US" altLang="ko-KR" b="1" smtClean="0">
                <a:solidFill>
                  <a:schemeClr val="bg1"/>
                </a:solidFill>
              </a:rPr>
              <a:t/>
            </a:r>
            <a:br>
              <a:rPr lang="en-US" altLang="ko-KR" b="1" smtClean="0">
                <a:solidFill>
                  <a:schemeClr val="bg1"/>
                </a:solidFill>
              </a:rPr>
            </a:br>
            <a:r>
              <a:rPr lang="en-US" altLang="ko-KR" b="1" smtClean="0">
                <a:solidFill>
                  <a:schemeClr val="bg1"/>
                </a:solidFill>
              </a:rPr>
              <a:t>Paulus </a:t>
            </a:r>
            <a:r>
              <a:rPr lang="en-US" altLang="ko-KR" b="1" err="1">
                <a:solidFill>
                  <a:schemeClr val="bg1"/>
                </a:solidFill>
              </a:rPr>
              <a:t>menasihati</a:t>
            </a:r>
            <a:r>
              <a:rPr lang="en-US" altLang="ko-KR" b="1">
                <a:solidFill>
                  <a:schemeClr val="bg1"/>
                </a:solidFill>
              </a:rPr>
              <a:t> mereka untuk </a:t>
            </a:r>
            <a:r>
              <a:rPr lang="en-US" altLang="ko-KR" b="1" err="1">
                <a:solidFill>
                  <a:schemeClr val="bg1"/>
                </a:solidFill>
              </a:rPr>
              <a:t>bertumbuh</a:t>
            </a:r>
            <a:r>
              <a:rPr lang="en-US" altLang="ko-KR" b="1">
                <a:solidFill>
                  <a:schemeClr val="bg1"/>
                </a:solidFill>
              </a:rPr>
              <a:t> dalam </a:t>
            </a:r>
            <a:r>
              <a:rPr lang="en-US" altLang="ko-KR" b="1" err="1">
                <a:solidFill>
                  <a:schemeClr val="bg1"/>
                </a:solidFill>
              </a:rPr>
              <a:t>iman</a:t>
            </a:r>
            <a:r>
              <a:rPr lang="en-US" altLang="ko-KR" b="1">
                <a:solidFill>
                  <a:schemeClr val="bg1"/>
                </a:solidFill>
              </a:rPr>
              <a:t> mereka yang </a:t>
            </a:r>
            <a:r>
              <a:rPr lang="en-US" altLang="ko-KR" b="1" err="1">
                <a:solidFill>
                  <a:schemeClr val="bg1"/>
                </a:solidFill>
              </a:rPr>
              <a:t>baru</a:t>
            </a:r>
            <a:r>
              <a:rPr lang="en-US" altLang="ko-KR" b="1">
                <a:solidFill>
                  <a:schemeClr val="bg1"/>
                </a:solidFill>
              </a:rPr>
              <a:t> </a:t>
            </a:r>
            <a:r>
              <a:rPr lang="en-US" altLang="ko-KR" b="1" err="1">
                <a:solidFill>
                  <a:schemeClr val="bg1"/>
                </a:solidFill>
              </a:rPr>
              <a:t>ditemukan</a:t>
            </a:r>
            <a:r>
              <a:rPr lang="en-US" altLang="ko-KR" b="1">
                <a:solidFill>
                  <a:schemeClr val="bg1"/>
                </a:solidFill>
              </a:rPr>
              <a:t>, untuk saling </a:t>
            </a:r>
            <a:r>
              <a:rPr lang="en-US" altLang="ko-KR" b="1" err="1">
                <a:solidFill>
                  <a:schemeClr val="bg1"/>
                </a:solidFill>
              </a:rPr>
              <a:t>mengasihi</a:t>
            </a:r>
            <a:r>
              <a:rPr lang="en-US" altLang="ko-KR" b="1">
                <a:solidFill>
                  <a:schemeClr val="bg1"/>
                </a:solidFill>
              </a:rPr>
              <a:t> dengan lebih </a:t>
            </a:r>
            <a:r>
              <a:rPr lang="en-US" altLang="ko-KR" b="1" err="1">
                <a:solidFill>
                  <a:schemeClr val="bg1"/>
                </a:solidFill>
              </a:rPr>
              <a:t>bersungguh-sungguh</a:t>
            </a:r>
            <a:r>
              <a:rPr lang="en-US" altLang="ko-KR" b="1">
                <a:solidFill>
                  <a:schemeClr val="bg1"/>
                </a:solidFill>
              </a:rPr>
              <a:t>, untuk selalu bersukacita, berdoa, dan bersyukur.</a:t>
            </a:r>
            <a:br>
              <a:rPr lang="en-US" altLang="ko-KR" b="1">
                <a:solidFill>
                  <a:schemeClr val="bg1"/>
                </a:solidFill>
              </a:rPr>
            </a:br>
            <a:endParaRPr lang="en-US" b="1">
              <a:solidFill>
                <a:schemeClr val="bg1"/>
              </a:solidFill>
            </a:endParaRPr>
          </a:p>
        </p:txBody>
      </p:sp>
    </p:spTree>
    <p:extLst>
      <p:ext uri="{BB962C8B-B14F-4D97-AF65-F5344CB8AC3E}">
        <p14:creationId xmlns:p14="http://schemas.microsoft.com/office/powerpoint/2010/main" val="3736038400"/>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89223"/>
            <a:ext cx="11713301" cy="6528724"/>
          </a:xfrm>
        </p:spPr>
        <p:txBody>
          <a:bodyPr anchor="t"/>
          <a:lstStyle/>
          <a:p>
            <a:pPr algn="l"/>
            <a:r>
              <a:rPr lang="en-US" altLang="ko-KR" b="1" smtClean="0">
                <a:solidFill>
                  <a:schemeClr val="bg1"/>
                </a:solidFill>
              </a:rPr>
              <a:t>Dia </a:t>
            </a:r>
            <a:r>
              <a:rPr lang="en-US" altLang="ko-KR" b="1" err="1">
                <a:solidFill>
                  <a:schemeClr val="bg1"/>
                </a:solidFill>
              </a:rPr>
              <a:t>mengakhiri</a:t>
            </a:r>
            <a:r>
              <a:rPr lang="en-US" altLang="ko-KR" b="1">
                <a:solidFill>
                  <a:schemeClr val="bg1"/>
                </a:solidFill>
              </a:rPr>
              <a:t> </a:t>
            </a:r>
            <a:r>
              <a:rPr lang="en-US" altLang="ko-KR" b="1" err="1">
                <a:solidFill>
                  <a:schemeClr val="bg1"/>
                </a:solidFill>
              </a:rPr>
              <a:t>surat</a:t>
            </a:r>
            <a:r>
              <a:rPr lang="en-US" altLang="ko-KR" b="1">
                <a:solidFill>
                  <a:schemeClr val="bg1"/>
                </a:solidFill>
              </a:rPr>
              <a:t> ini dengan kata-kata </a:t>
            </a:r>
            <a:r>
              <a:rPr lang="en-US" altLang="ko-KR" b="1" err="1">
                <a:solidFill>
                  <a:schemeClr val="bg1"/>
                </a:solidFill>
              </a:rPr>
              <a:t>mengenai</a:t>
            </a:r>
            <a:r>
              <a:rPr lang="en-US" altLang="ko-KR" b="1">
                <a:solidFill>
                  <a:schemeClr val="bg1"/>
                </a:solidFill>
              </a:rPr>
              <a:t> </a:t>
            </a:r>
            <a:r>
              <a:rPr lang="en-US" altLang="ko-KR" b="1" smtClean="0">
                <a:solidFill>
                  <a:schemeClr val="bg1"/>
                </a:solidFill>
              </a:rPr>
              <a:t>Kedatangan Tuha</a:t>
            </a:r>
            <a:r>
              <a:rPr lang="en-US" altLang="ko-KR" b="1">
                <a:solidFill>
                  <a:schemeClr val="bg1"/>
                </a:solidFill>
              </a:rPr>
              <a:t>n</a:t>
            </a:r>
            <a:r>
              <a:rPr lang="en-US" altLang="ko-KR" b="1" smtClean="0">
                <a:solidFill>
                  <a:schemeClr val="bg1"/>
                </a:solidFill>
              </a:rPr>
              <a:t> Kedua kali, </a:t>
            </a:r>
            <a:r>
              <a:rPr lang="en-US" altLang="ko-KR" b="1">
                <a:solidFill>
                  <a:schemeClr val="bg1"/>
                </a:solidFill>
              </a:rPr>
              <a:t>iaitu </a:t>
            </a:r>
            <a:r>
              <a:rPr lang="en-US" altLang="ko-KR" b="1" smtClean="0">
                <a:solidFill>
                  <a:schemeClr val="bg1"/>
                </a:solidFill>
              </a:rPr>
              <a:t>Kedatangan Tuhan </a:t>
            </a:r>
            <a:r>
              <a:rPr lang="en-US" altLang="ko-KR" b="1" err="1">
                <a:solidFill>
                  <a:schemeClr val="bg1"/>
                </a:solidFill>
              </a:rPr>
              <a:t>Kedua</a:t>
            </a:r>
            <a:r>
              <a:rPr lang="en-US" altLang="ko-KR" b="1">
                <a:solidFill>
                  <a:schemeClr val="bg1"/>
                </a:solidFill>
              </a:rPr>
              <a:t> </a:t>
            </a:r>
            <a:r>
              <a:rPr lang="en-US" altLang="ko-KR" b="1" smtClean="0">
                <a:solidFill>
                  <a:schemeClr val="bg1"/>
                </a:solidFill>
              </a:rPr>
              <a:t>(</a:t>
            </a:r>
            <a:r>
              <a:rPr lang="en-US" altLang="ko-KR" b="1">
                <a:solidFill>
                  <a:schemeClr val="bg1"/>
                </a:solidFill>
              </a:rPr>
              <a:t>Parousia) adalah </a:t>
            </a:r>
            <a:r>
              <a:rPr lang="en-US" altLang="ko-KR" b="1" err="1">
                <a:solidFill>
                  <a:schemeClr val="bg1"/>
                </a:solidFill>
              </a:rPr>
              <a:t>pengharapan</a:t>
            </a:r>
            <a:r>
              <a:rPr lang="en-US" altLang="ko-KR" b="1">
                <a:solidFill>
                  <a:schemeClr val="bg1"/>
                </a:solidFill>
              </a:rPr>
              <a:t> dan </a:t>
            </a:r>
            <a:r>
              <a:rPr lang="en-US" altLang="ko-KR" b="1" err="1">
                <a:solidFill>
                  <a:schemeClr val="bg1"/>
                </a:solidFill>
              </a:rPr>
              <a:t>penghiburan</a:t>
            </a:r>
            <a:r>
              <a:rPr lang="en-US" altLang="ko-KR" b="1">
                <a:solidFill>
                  <a:schemeClr val="bg1"/>
                </a:solidFill>
              </a:rPr>
              <a:t> bagi orang yang hidup dan orang yang </a:t>
            </a:r>
            <a:r>
              <a:rPr lang="en-US" altLang="ko-KR" b="1" err="1">
                <a:solidFill>
                  <a:schemeClr val="bg1"/>
                </a:solidFill>
              </a:rPr>
              <a:t>mati</a:t>
            </a:r>
            <a:r>
              <a:rPr lang="en-US" altLang="ko-KR" b="1">
                <a:solidFill>
                  <a:schemeClr val="bg1"/>
                </a:solidFill>
              </a:rPr>
              <a:t>.</a:t>
            </a:r>
            <a:endParaRPr lang="en-US" b="1">
              <a:solidFill>
                <a:schemeClr val="bg1"/>
              </a:solidFill>
            </a:endParaRPr>
          </a:p>
        </p:txBody>
      </p:sp>
    </p:spTree>
    <p:extLst>
      <p:ext uri="{BB962C8B-B14F-4D97-AF65-F5344CB8AC3E}">
        <p14:creationId xmlns:p14="http://schemas.microsoft.com/office/powerpoint/2010/main" val="3811737441"/>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89224"/>
            <a:ext cx="11713301" cy="6528724"/>
          </a:xfrm>
        </p:spPr>
        <p:txBody>
          <a:bodyPr anchor="t"/>
          <a:lstStyle/>
          <a:p>
            <a:pPr algn="l"/>
            <a:r>
              <a:rPr lang="en-US" altLang="ko-KR" b="1" err="1">
                <a:solidFill>
                  <a:schemeClr val="bg1"/>
                </a:solidFill>
              </a:rPr>
              <a:t>Tema</a:t>
            </a:r>
            <a:r>
              <a:rPr lang="en-US" altLang="ko-KR" b="1">
                <a:solidFill>
                  <a:schemeClr val="bg1"/>
                </a:solidFill>
              </a:rPr>
              <a:t> </a:t>
            </a:r>
            <a:r>
              <a:rPr lang="en-US" altLang="ko-KR" b="1" err="1">
                <a:solidFill>
                  <a:schemeClr val="bg1"/>
                </a:solidFill>
              </a:rPr>
              <a:t>asas</a:t>
            </a:r>
            <a:r>
              <a:rPr lang="en-US" altLang="ko-KR" b="1">
                <a:solidFill>
                  <a:schemeClr val="bg1"/>
                </a:solidFill>
              </a:rPr>
              <a:t> </a:t>
            </a:r>
            <a:r>
              <a:rPr lang="en-US" altLang="ko-KR" b="1" err="1">
                <a:solidFill>
                  <a:schemeClr val="bg1"/>
                </a:solidFill>
              </a:rPr>
              <a:t>surat</a:t>
            </a:r>
            <a:r>
              <a:rPr lang="en-US" altLang="ko-KR" b="1">
                <a:solidFill>
                  <a:schemeClr val="bg1"/>
                </a:solidFill>
              </a:rPr>
              <a:t> ini adalah keselamatan dan </a:t>
            </a:r>
            <a:r>
              <a:rPr lang="en-US" altLang="ko-KR" b="1" err="1">
                <a:solidFill>
                  <a:schemeClr val="bg1"/>
                </a:solidFill>
              </a:rPr>
              <a:t>pengudusan</a:t>
            </a:r>
            <a:r>
              <a:rPr lang="en-US" altLang="ko-KR" b="1">
                <a:solidFill>
                  <a:schemeClr val="bg1"/>
                </a:solidFill>
              </a:rPr>
              <a:t> </a:t>
            </a:r>
            <a:r>
              <a:rPr lang="en-US" altLang="ko-KR" b="1" smtClean="0">
                <a:solidFill>
                  <a:schemeClr val="bg1"/>
                </a:solidFill>
              </a:rPr>
              <a:t>jemaah </a:t>
            </a:r>
            <a:r>
              <a:rPr lang="en-US" altLang="ko-KR" b="1">
                <a:solidFill>
                  <a:schemeClr val="bg1"/>
                </a:solidFill>
              </a:rPr>
              <a:t>di </a:t>
            </a:r>
            <a:r>
              <a:rPr lang="en-US" altLang="ko-KR" b="1" err="1">
                <a:solidFill>
                  <a:schemeClr val="bg1"/>
                </a:solidFill>
              </a:rPr>
              <a:t>Tesalonika</a:t>
            </a:r>
            <a:r>
              <a:rPr lang="en-US" altLang="ko-KR" b="1">
                <a:solidFill>
                  <a:schemeClr val="bg1"/>
                </a:solidFill>
              </a:rPr>
              <a:t>.</a:t>
            </a:r>
            <a:br>
              <a:rPr lang="en-US" altLang="ko-KR" b="1">
                <a:solidFill>
                  <a:schemeClr val="bg1"/>
                </a:solidFill>
              </a:rPr>
            </a:br>
            <a:r>
              <a:rPr lang="en-US" altLang="ko-KR" b="1" err="1">
                <a:solidFill>
                  <a:schemeClr val="bg1"/>
                </a:solidFill>
              </a:rPr>
              <a:t>Ayat-ayat</a:t>
            </a:r>
            <a:r>
              <a:rPr lang="en-US" altLang="ko-KR" b="1">
                <a:solidFill>
                  <a:schemeClr val="bg1"/>
                </a:solidFill>
              </a:rPr>
              <a:t> </a:t>
            </a:r>
            <a:r>
              <a:rPr lang="en-US" altLang="ko-KR" b="1" err="1">
                <a:solidFill>
                  <a:schemeClr val="bg1"/>
                </a:solidFill>
              </a:rPr>
              <a:t>utamanya</a:t>
            </a:r>
            <a:r>
              <a:rPr lang="en-US" altLang="ko-KR" b="1">
                <a:solidFill>
                  <a:schemeClr val="bg1"/>
                </a:solidFill>
              </a:rPr>
              <a:t> adalah </a:t>
            </a:r>
            <a:r>
              <a:rPr lang="en-US" altLang="ko-KR" b="1" smtClean="0">
                <a:solidFill>
                  <a:schemeClr val="bg1"/>
                </a:solidFill>
              </a:rPr>
              <a:t>3:12-13 </a:t>
            </a:r>
            <a:r>
              <a:rPr lang="en-US" altLang="ko-KR" b="1">
                <a:solidFill>
                  <a:schemeClr val="bg1"/>
                </a:solidFill>
              </a:rPr>
              <a:t>(tak bercatcat </a:t>
            </a:r>
            <a:r>
              <a:rPr lang="en-US" altLang="ko-KR" b="1" smtClean="0">
                <a:solidFill>
                  <a:schemeClr val="bg1"/>
                </a:solidFill>
              </a:rPr>
              <a:t>/ tidak bercela di hadirat Allah </a:t>
            </a:r>
            <a:r>
              <a:rPr lang="en-US" altLang="ko-KR" b="1">
                <a:solidFill>
                  <a:schemeClr val="bg1"/>
                </a:solidFill>
              </a:rPr>
              <a:t>dan kudus di hadapan Tuhan Bapa kita pada waktu </a:t>
            </a:r>
            <a:r>
              <a:rPr lang="en-US" altLang="ko-KR" b="1" err="1">
                <a:solidFill>
                  <a:schemeClr val="bg1"/>
                </a:solidFill>
              </a:rPr>
              <a:t>kedatangan</a:t>
            </a:r>
            <a:r>
              <a:rPr lang="en-US" altLang="ko-KR" b="1">
                <a:solidFill>
                  <a:schemeClr val="bg1"/>
                </a:solidFill>
              </a:rPr>
              <a:t> </a:t>
            </a:r>
            <a:r>
              <a:rPr lang="en-US" altLang="ko-KR" b="1" smtClean="0">
                <a:solidFill>
                  <a:schemeClr val="bg1"/>
                </a:solidFill>
              </a:rPr>
              <a:t>Yesus) </a:t>
            </a:r>
            <a:r>
              <a:rPr lang="en-US" altLang="ko-KR" b="1">
                <a:solidFill>
                  <a:schemeClr val="bg1"/>
                </a:solidFill>
              </a:rPr>
              <a:t>dan </a:t>
            </a:r>
            <a:r>
              <a:rPr lang="en-US" altLang="ko-KR" b="1" smtClean="0">
                <a:solidFill>
                  <a:schemeClr val="bg1"/>
                </a:solidFill>
              </a:rPr>
              <a:t>4:16-18 (Dia </a:t>
            </a:r>
            <a:r>
              <a:rPr lang="en-US" altLang="ko-KR" b="1">
                <a:solidFill>
                  <a:schemeClr val="bg1"/>
                </a:solidFill>
              </a:rPr>
              <a:t>akan </a:t>
            </a:r>
            <a:r>
              <a:rPr lang="en-US" altLang="ko-KR" b="1" err="1">
                <a:solidFill>
                  <a:schemeClr val="bg1"/>
                </a:solidFill>
              </a:rPr>
              <a:t>turun</a:t>
            </a:r>
            <a:r>
              <a:rPr lang="en-US" altLang="ko-KR" b="1">
                <a:solidFill>
                  <a:schemeClr val="bg1"/>
                </a:solidFill>
              </a:rPr>
              <a:t> dari </a:t>
            </a:r>
            <a:r>
              <a:rPr lang="en-US" altLang="ko-KR" b="1" smtClean="0">
                <a:solidFill>
                  <a:schemeClr val="bg1"/>
                </a:solidFill>
              </a:rPr>
              <a:t>syurga</a:t>
            </a:r>
            <a:r>
              <a:rPr lang="en-US" altLang="ko-KR" b="1">
                <a:solidFill>
                  <a:schemeClr val="bg1"/>
                </a:solidFill>
              </a:rPr>
              <a:t>).</a:t>
            </a:r>
            <a:br>
              <a:rPr lang="en-US" altLang="ko-KR" b="1">
                <a:solidFill>
                  <a:schemeClr val="bg1"/>
                </a:solidFill>
              </a:rPr>
            </a:br>
            <a:r>
              <a:rPr lang="en-US" altLang="ko-KR" b="1" err="1">
                <a:solidFill>
                  <a:schemeClr val="bg1"/>
                </a:solidFill>
              </a:rPr>
              <a:t>Fasal</a:t>
            </a:r>
            <a:r>
              <a:rPr lang="en-US" altLang="ko-KR" b="1">
                <a:solidFill>
                  <a:schemeClr val="bg1"/>
                </a:solidFill>
              </a:rPr>
              <a:t> </a:t>
            </a:r>
            <a:r>
              <a:rPr lang="en-US" altLang="ko-KR" b="1" err="1">
                <a:solidFill>
                  <a:schemeClr val="bg1"/>
                </a:solidFill>
              </a:rPr>
              <a:t>intinya</a:t>
            </a:r>
            <a:r>
              <a:rPr lang="en-US" altLang="ko-KR" b="1">
                <a:solidFill>
                  <a:schemeClr val="bg1"/>
                </a:solidFill>
              </a:rPr>
              <a:t> adalah </a:t>
            </a:r>
            <a:r>
              <a:rPr lang="en-US" altLang="ko-KR" b="1" err="1">
                <a:solidFill>
                  <a:schemeClr val="bg1"/>
                </a:solidFill>
              </a:rPr>
              <a:t>fasal</a:t>
            </a:r>
            <a:r>
              <a:rPr lang="en-US" altLang="ko-KR" b="1">
                <a:solidFill>
                  <a:schemeClr val="bg1"/>
                </a:solidFill>
              </a:rPr>
              <a:t> 4.</a:t>
            </a:r>
            <a:br>
              <a:rPr lang="en-US" altLang="ko-KR" b="1">
                <a:solidFill>
                  <a:schemeClr val="bg1"/>
                </a:solidFill>
              </a:rPr>
            </a:br>
            <a:endParaRPr lang="en-US" b="1">
              <a:solidFill>
                <a:schemeClr val="bg1"/>
              </a:solidFill>
            </a:endParaRPr>
          </a:p>
        </p:txBody>
      </p:sp>
    </p:spTree>
    <p:extLst>
      <p:ext uri="{BB962C8B-B14F-4D97-AF65-F5344CB8AC3E}">
        <p14:creationId xmlns:p14="http://schemas.microsoft.com/office/powerpoint/2010/main" val="2831986460"/>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b="1" smtClean="0">
                <a:solidFill>
                  <a:schemeClr val="bg1"/>
                </a:solidFill>
                <a:latin typeface="+mn-lt"/>
              </a:rPr>
              <a:t>Tentang </a:t>
            </a:r>
            <a:r>
              <a:rPr lang="en-US" altLang="ko-KR" b="1" err="1">
                <a:solidFill>
                  <a:schemeClr val="bg1"/>
                </a:solidFill>
                <a:latin typeface="+mn-lt"/>
              </a:rPr>
              <a:t>kedatangan</a:t>
            </a:r>
            <a:r>
              <a:rPr lang="en-US" altLang="ko-KR" b="1">
                <a:solidFill>
                  <a:schemeClr val="bg1"/>
                </a:solidFill>
                <a:latin typeface="+mn-lt"/>
              </a:rPr>
              <a:t> Yesus </a:t>
            </a:r>
            <a:r>
              <a:rPr lang="en-US" altLang="ko-KR" b="1" err="1">
                <a:solidFill>
                  <a:schemeClr val="bg1"/>
                </a:solidFill>
                <a:latin typeface="+mn-lt"/>
              </a:rPr>
              <a:t>kedua</a:t>
            </a:r>
            <a:r>
              <a:rPr lang="en-US" altLang="ko-KR" b="1">
                <a:solidFill>
                  <a:schemeClr val="bg1"/>
                </a:solidFill>
                <a:latin typeface="+mn-lt"/>
              </a:rPr>
              <a:t>, Semua lima </a:t>
            </a:r>
            <a:r>
              <a:rPr lang="en-US" altLang="ko-KR" b="1" err="1">
                <a:solidFill>
                  <a:schemeClr val="bg1"/>
                </a:solidFill>
                <a:latin typeface="+mn-lt"/>
              </a:rPr>
              <a:t>fasal</a:t>
            </a:r>
            <a:r>
              <a:rPr lang="en-US" altLang="ko-KR" b="1">
                <a:solidFill>
                  <a:schemeClr val="bg1"/>
                </a:solidFill>
                <a:latin typeface="+mn-lt"/>
              </a:rPr>
              <a:t> dalam </a:t>
            </a:r>
            <a:r>
              <a:rPr lang="en-US" altLang="ko-KR" b="1" err="1">
                <a:solidFill>
                  <a:schemeClr val="bg1"/>
                </a:solidFill>
                <a:latin typeface="+mn-lt"/>
              </a:rPr>
              <a:t>surat</a:t>
            </a:r>
            <a:r>
              <a:rPr lang="en-US" altLang="ko-KR" b="1">
                <a:solidFill>
                  <a:schemeClr val="bg1"/>
                </a:solidFill>
                <a:latin typeface="+mn-lt"/>
              </a:rPr>
              <a:t> 1 </a:t>
            </a:r>
            <a:r>
              <a:rPr lang="en-US" altLang="ko-KR" b="1" err="1">
                <a:solidFill>
                  <a:schemeClr val="bg1"/>
                </a:solidFill>
                <a:latin typeface="+mn-lt"/>
              </a:rPr>
              <a:t>Tesalonika</a:t>
            </a:r>
            <a:r>
              <a:rPr lang="en-US" altLang="ko-KR" b="1">
                <a:solidFill>
                  <a:schemeClr val="bg1"/>
                </a:solidFill>
                <a:latin typeface="+mn-lt"/>
              </a:rPr>
              <a:t> menunjukkan </a:t>
            </a:r>
            <a:r>
              <a:rPr lang="en-US" altLang="ko-KR" b="1" err="1">
                <a:solidFill>
                  <a:schemeClr val="bg1"/>
                </a:solidFill>
                <a:latin typeface="+mn-lt"/>
              </a:rPr>
              <a:t>peristiwa</a:t>
            </a:r>
            <a:r>
              <a:rPr lang="en-US" altLang="ko-KR" b="1">
                <a:solidFill>
                  <a:schemeClr val="bg1"/>
                </a:solidFill>
                <a:latin typeface="+mn-lt"/>
              </a:rPr>
              <a:t> agung ini (1:10, 2:19, 3:13, 4: 13-18, 5: 1-11, 23, </a:t>
            </a:r>
            <a:r>
              <a:rPr lang="en-US" altLang="ko-KR" b="1" err="1">
                <a:solidFill>
                  <a:schemeClr val="bg1"/>
                </a:solidFill>
                <a:latin typeface="+mn-lt"/>
              </a:rPr>
              <a:t>dll</a:t>
            </a:r>
            <a:r>
              <a:rPr lang="en-US" altLang="ko-KR" b="1">
                <a:solidFill>
                  <a:schemeClr val="bg1"/>
                </a:solidFill>
                <a:latin typeface="+mn-lt"/>
              </a:rPr>
              <a:t>.).</a:t>
            </a:r>
            <a:br>
              <a:rPr lang="en-US" altLang="ko-KR" b="1">
                <a:solidFill>
                  <a:schemeClr val="bg1"/>
                </a:solidFill>
                <a:latin typeface="+mn-lt"/>
              </a:rPr>
            </a:br>
            <a:r>
              <a:rPr lang="en-US" altLang="ko-KR" b="1">
                <a:solidFill>
                  <a:schemeClr val="bg1"/>
                </a:solidFill>
                <a:latin typeface="+mn-lt"/>
              </a:rPr>
              <a:t>Surat ini menunjukkan </a:t>
            </a:r>
            <a:r>
              <a:rPr lang="en-US" altLang="ko-KR" b="1" err="1">
                <a:solidFill>
                  <a:schemeClr val="bg1"/>
                </a:solidFill>
                <a:latin typeface="+mn-lt"/>
              </a:rPr>
              <a:t>kelembutan</a:t>
            </a:r>
            <a:r>
              <a:rPr lang="en-US" altLang="ko-KR" b="1">
                <a:solidFill>
                  <a:schemeClr val="bg1"/>
                </a:solidFill>
                <a:latin typeface="+mn-lt"/>
              </a:rPr>
              <a:t>, kasih, dan </a:t>
            </a:r>
            <a:r>
              <a:rPr lang="en-US" altLang="ko-KR" b="1" err="1">
                <a:solidFill>
                  <a:schemeClr val="bg1"/>
                </a:solidFill>
                <a:latin typeface="+mn-lt"/>
              </a:rPr>
              <a:t>kepedulian</a:t>
            </a:r>
            <a:r>
              <a:rPr lang="en-US" altLang="ko-KR" b="1">
                <a:solidFill>
                  <a:schemeClr val="bg1"/>
                </a:solidFill>
                <a:latin typeface="+mn-lt"/>
              </a:rPr>
              <a:t> Paulus terhadap </a:t>
            </a:r>
            <a:r>
              <a:rPr lang="en-US" altLang="ko-KR" b="1" smtClean="0">
                <a:solidFill>
                  <a:schemeClr val="bg1"/>
                </a:solidFill>
                <a:latin typeface="+mn-lt"/>
              </a:rPr>
              <a:t>jemaah </a:t>
            </a:r>
            <a:r>
              <a:rPr lang="en-US" altLang="ko-KR" b="1" err="1">
                <a:solidFill>
                  <a:schemeClr val="bg1"/>
                </a:solidFill>
                <a:latin typeface="+mn-lt"/>
              </a:rPr>
              <a:t>Tesalonika</a:t>
            </a:r>
            <a:r>
              <a:rPr lang="en-US" altLang="ko-KR" b="1">
                <a:solidFill>
                  <a:schemeClr val="bg1"/>
                </a:solidFill>
                <a:latin typeface="+mn-lt"/>
              </a:rPr>
              <a:t> dalam </a:t>
            </a:r>
            <a:r>
              <a:rPr lang="en-US" altLang="ko-KR" b="1" smtClean="0">
                <a:solidFill>
                  <a:schemeClr val="bg1"/>
                </a:solidFill>
                <a:latin typeface="+mn-lt"/>
              </a:rPr>
              <a:t>peperangan </a:t>
            </a:r>
            <a:r>
              <a:rPr lang="en-US" altLang="ko-KR" b="1" err="1">
                <a:solidFill>
                  <a:schemeClr val="bg1"/>
                </a:solidFill>
                <a:latin typeface="+mn-lt"/>
              </a:rPr>
              <a:t>rohani</a:t>
            </a:r>
            <a:r>
              <a:rPr lang="en-US" altLang="ko-KR" b="1">
                <a:solidFill>
                  <a:schemeClr val="bg1"/>
                </a:solidFill>
                <a:latin typeface="+mn-lt"/>
              </a:rPr>
              <a:t>.</a:t>
            </a:r>
            <a:endParaRPr lang="en-US" b="1">
              <a:solidFill>
                <a:schemeClr val="bg1"/>
              </a:solidFill>
              <a:latin typeface="+mn-lt"/>
            </a:endParaRPr>
          </a:p>
        </p:txBody>
      </p:sp>
    </p:spTree>
    <p:extLst>
      <p:ext uri="{BB962C8B-B14F-4D97-AF65-F5344CB8AC3E}">
        <p14:creationId xmlns:p14="http://schemas.microsoft.com/office/powerpoint/2010/main" val="4156976078"/>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89224"/>
            <a:ext cx="11713301" cy="6528724"/>
          </a:xfrm>
        </p:spPr>
        <p:txBody>
          <a:bodyPr anchor="t"/>
          <a:lstStyle/>
          <a:p>
            <a:pPr algn="l"/>
            <a:r>
              <a:rPr lang="en-US" altLang="ko-KR" b="1">
                <a:solidFill>
                  <a:schemeClr val="bg1"/>
                </a:solidFill>
                <a:latin typeface="+mn-lt"/>
              </a:rPr>
              <a:t>Surat ini menjadi </a:t>
            </a:r>
            <a:r>
              <a:rPr lang="en-US" altLang="ko-KR" b="1" err="1">
                <a:solidFill>
                  <a:schemeClr val="bg1"/>
                </a:solidFill>
                <a:latin typeface="+mn-lt"/>
              </a:rPr>
              <a:t>saksi</a:t>
            </a:r>
            <a:r>
              <a:rPr lang="en-US" altLang="ko-KR" b="1">
                <a:solidFill>
                  <a:schemeClr val="bg1"/>
                </a:solidFill>
                <a:latin typeface="+mn-lt"/>
              </a:rPr>
              <a:t> </a:t>
            </a:r>
            <a:r>
              <a:rPr lang="en-US" altLang="ko-KR" b="1" err="1">
                <a:solidFill>
                  <a:schemeClr val="bg1"/>
                </a:solidFill>
                <a:latin typeface="+mn-lt"/>
              </a:rPr>
              <a:t>mengenai</a:t>
            </a:r>
            <a:r>
              <a:rPr lang="en-US" altLang="ko-KR" b="1">
                <a:solidFill>
                  <a:schemeClr val="bg1"/>
                </a:solidFill>
                <a:latin typeface="+mn-lt"/>
              </a:rPr>
              <a:t> kebenaran </a:t>
            </a:r>
            <a:r>
              <a:rPr lang="en-US" altLang="ko-KR" b="1" err="1">
                <a:solidFill>
                  <a:schemeClr val="bg1"/>
                </a:solidFill>
                <a:latin typeface="+mn-lt"/>
              </a:rPr>
              <a:t>Injil</a:t>
            </a:r>
            <a:r>
              <a:rPr lang="en-US" altLang="ko-KR" b="1">
                <a:solidFill>
                  <a:schemeClr val="bg1"/>
                </a:solidFill>
                <a:latin typeface="+mn-lt"/>
              </a:rPr>
              <a:t> yang </a:t>
            </a:r>
            <a:r>
              <a:rPr lang="en-US" altLang="ko-KR" b="1" err="1">
                <a:solidFill>
                  <a:schemeClr val="bg1"/>
                </a:solidFill>
                <a:latin typeface="+mn-lt"/>
              </a:rPr>
              <a:t>berkuasa</a:t>
            </a:r>
            <a:r>
              <a:rPr lang="en-US" altLang="ko-KR" b="1">
                <a:solidFill>
                  <a:schemeClr val="bg1"/>
                </a:solidFill>
                <a:latin typeface="+mn-lt"/>
              </a:rPr>
              <a:t> bahawa orang </a:t>
            </a:r>
            <a:r>
              <a:rPr lang="en-US" altLang="ko-KR" b="1" err="1">
                <a:solidFill>
                  <a:schemeClr val="bg1"/>
                </a:solidFill>
                <a:latin typeface="+mn-lt"/>
              </a:rPr>
              <a:t>kafir</a:t>
            </a:r>
            <a:r>
              <a:rPr lang="en-US" altLang="ko-KR" b="1">
                <a:solidFill>
                  <a:schemeClr val="bg1"/>
                </a:solidFill>
                <a:latin typeface="+mn-lt"/>
              </a:rPr>
              <a:t> yang menyembah </a:t>
            </a:r>
            <a:r>
              <a:rPr lang="en-US" altLang="ko-KR" b="1" err="1">
                <a:solidFill>
                  <a:schemeClr val="bg1"/>
                </a:solidFill>
                <a:latin typeface="+mn-lt"/>
              </a:rPr>
              <a:t>berhala</a:t>
            </a:r>
            <a:r>
              <a:rPr lang="en-US" altLang="ko-KR" b="1">
                <a:solidFill>
                  <a:schemeClr val="bg1"/>
                </a:solidFill>
                <a:latin typeface="+mn-lt"/>
              </a:rPr>
              <a:t> </a:t>
            </a:r>
            <a:r>
              <a:rPr lang="en-US" altLang="ko-KR" b="1" err="1">
                <a:solidFill>
                  <a:schemeClr val="bg1"/>
                </a:solidFill>
                <a:latin typeface="+mn-lt"/>
              </a:rPr>
              <a:t>berubah</a:t>
            </a:r>
            <a:r>
              <a:rPr lang="en-US" altLang="ko-KR" b="1">
                <a:solidFill>
                  <a:schemeClr val="bg1"/>
                </a:solidFill>
                <a:latin typeface="+mn-lt"/>
              </a:rPr>
              <a:t> sebagai </a:t>
            </a:r>
            <a:r>
              <a:rPr lang="en-US" altLang="ko-KR" b="1" smtClean="0">
                <a:solidFill>
                  <a:schemeClr val="bg1"/>
                </a:solidFill>
                <a:latin typeface="+mn-lt"/>
              </a:rPr>
              <a:t>jemaah </a:t>
            </a:r>
            <a:r>
              <a:rPr lang="en-US" altLang="ko-KR" b="1">
                <a:solidFill>
                  <a:schemeClr val="bg1"/>
                </a:solidFill>
                <a:latin typeface="+mn-lt"/>
              </a:rPr>
              <a:t>yang menyembah Tuhan, </a:t>
            </a:r>
            <a:r>
              <a:rPr lang="sv-SE" altLang="ko-KR" b="1" smtClean="0">
                <a:solidFill>
                  <a:schemeClr val="bg1"/>
                </a:solidFill>
                <a:latin typeface="+mn-lt"/>
              </a:rPr>
              <a:t>jemaah </a:t>
            </a:r>
            <a:r>
              <a:rPr lang="sv-SE" altLang="ko-KR" b="1">
                <a:solidFill>
                  <a:schemeClr val="bg1"/>
                </a:solidFill>
                <a:latin typeface="+mn-lt"/>
              </a:rPr>
              <a:t>saling mengasihi dengan giat dalam perbantahan, </a:t>
            </a:r>
            <a:r>
              <a:rPr lang="en-US" altLang="ko-KR" b="1" smtClean="0">
                <a:solidFill>
                  <a:schemeClr val="bg1"/>
                </a:solidFill>
                <a:latin typeface="+mn-lt"/>
              </a:rPr>
              <a:t>tidak </a:t>
            </a:r>
            <a:r>
              <a:rPr lang="en-US" altLang="ko-KR" b="1" err="1">
                <a:solidFill>
                  <a:schemeClr val="bg1"/>
                </a:solidFill>
                <a:latin typeface="+mn-lt"/>
              </a:rPr>
              <a:t>letakan</a:t>
            </a:r>
            <a:r>
              <a:rPr lang="en-US" altLang="ko-KR" b="1">
                <a:solidFill>
                  <a:schemeClr val="bg1"/>
                </a:solidFill>
                <a:latin typeface="+mn-lt"/>
              </a:rPr>
              <a:t> </a:t>
            </a:r>
            <a:r>
              <a:rPr lang="en-US" altLang="ko-KR" b="1" err="1">
                <a:solidFill>
                  <a:schemeClr val="bg1"/>
                </a:solidFill>
                <a:latin typeface="+mn-lt"/>
              </a:rPr>
              <a:t>pengharapan</a:t>
            </a:r>
            <a:r>
              <a:rPr lang="en-US" altLang="ko-KR" b="1">
                <a:solidFill>
                  <a:schemeClr val="bg1"/>
                </a:solidFill>
                <a:latin typeface="+mn-lt"/>
              </a:rPr>
              <a:t> dalam </a:t>
            </a:r>
            <a:r>
              <a:rPr lang="en-US" altLang="ko-KR" b="1" err="1">
                <a:solidFill>
                  <a:schemeClr val="bg1"/>
                </a:solidFill>
                <a:latin typeface="+mn-lt"/>
              </a:rPr>
              <a:t>penindasan</a:t>
            </a:r>
            <a:r>
              <a:rPr lang="en-US" altLang="ko-KR" b="1">
                <a:solidFill>
                  <a:schemeClr val="bg1"/>
                </a:solidFill>
                <a:latin typeface="+mn-lt"/>
              </a:rPr>
              <a:t> yang </a:t>
            </a:r>
            <a:r>
              <a:rPr lang="en-US" altLang="ko-KR" b="1" err="1">
                <a:solidFill>
                  <a:schemeClr val="bg1"/>
                </a:solidFill>
                <a:latin typeface="+mn-lt"/>
              </a:rPr>
              <a:t>kejam</a:t>
            </a:r>
            <a:r>
              <a:rPr lang="en-US" altLang="ko-KR" b="1">
                <a:solidFill>
                  <a:schemeClr val="bg1"/>
                </a:solidFill>
                <a:latin typeface="+mn-lt"/>
              </a:rPr>
              <a:t>.</a:t>
            </a:r>
            <a:endParaRPr lang="en-US" b="1">
              <a:solidFill>
                <a:schemeClr val="bg1"/>
              </a:solidFill>
              <a:latin typeface="+mn-lt"/>
            </a:endParaRPr>
          </a:p>
        </p:txBody>
      </p:sp>
    </p:spTree>
    <p:extLst>
      <p:ext uri="{BB962C8B-B14F-4D97-AF65-F5344CB8AC3E}">
        <p14:creationId xmlns:p14="http://schemas.microsoft.com/office/powerpoint/2010/main" val="2817387820"/>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28600" y="164638"/>
            <a:ext cx="11820061" cy="6528724"/>
          </a:xfrm>
        </p:spPr>
        <p:txBody>
          <a:bodyPr anchor="t"/>
          <a:lstStyle/>
          <a:p>
            <a:pPr algn="l"/>
            <a:r>
              <a:rPr lang="en-US" sz="5333" b="1">
                <a:solidFill>
                  <a:srgbClr val="FFFF00"/>
                </a:solidFill>
              </a:rPr>
              <a:t>STRUKTUR SURAT 1 </a:t>
            </a:r>
            <a:r>
              <a:rPr lang="en-US" sz="5333" b="1" err="1">
                <a:solidFill>
                  <a:srgbClr val="FFFF00"/>
                </a:solidFill>
              </a:rPr>
              <a:t>Tesalonika</a:t>
            </a:r>
            <a:r>
              <a:rPr lang="en-US" sz="5333" b="1">
                <a:solidFill>
                  <a:srgbClr val="FF0000"/>
                </a:solidFill>
              </a:rPr>
              <a:t/>
            </a:r>
            <a:br>
              <a:rPr lang="en-US" sz="5333" b="1">
                <a:solidFill>
                  <a:srgbClr val="FF0000"/>
                </a:solidFill>
              </a:rPr>
            </a:br>
            <a:r>
              <a:rPr lang="fi-FI" b="1" smtClean="0">
                <a:solidFill>
                  <a:schemeClr val="bg1"/>
                </a:solidFill>
              </a:rPr>
              <a:t>Iman jemaah Tesalonika dan pekerjaan Paulus (1:1-3:13)</a:t>
            </a:r>
            <a:br>
              <a:rPr lang="fi-FI" b="1" smtClean="0">
                <a:solidFill>
                  <a:schemeClr val="bg1"/>
                </a:solidFill>
              </a:rPr>
            </a:br>
            <a:r>
              <a:rPr lang="fi-FI" b="1" smtClean="0">
                <a:solidFill>
                  <a:schemeClr val="bg1"/>
                </a:solidFill>
              </a:rPr>
              <a:t>Kehidupan Kristian dan kembalinya Kristus (4:1-5:22) </a:t>
            </a:r>
            <a:br>
              <a:rPr lang="fi-FI" b="1" smtClean="0">
                <a:solidFill>
                  <a:schemeClr val="bg1"/>
                </a:solidFill>
              </a:rPr>
            </a:br>
            <a:r>
              <a:rPr lang="fi-FI" b="1" smtClean="0">
                <a:solidFill>
                  <a:schemeClr val="bg1"/>
                </a:solidFill>
              </a:rPr>
              <a:t>Salam terakhir (5:23-28)</a:t>
            </a:r>
            <a:endParaRPr lang="en-US" sz="4267" b="1">
              <a:solidFill>
                <a:schemeClr val="bg1"/>
              </a:solidFill>
            </a:endParaRPr>
          </a:p>
        </p:txBody>
      </p:sp>
    </p:spTree>
    <p:extLst>
      <p:ext uri="{BB962C8B-B14F-4D97-AF65-F5344CB8AC3E}">
        <p14:creationId xmlns:p14="http://schemas.microsoft.com/office/powerpoint/2010/main" val="349540084"/>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2 </a:t>
            </a:r>
            <a:r>
              <a:rPr lang="en-US" sz="5333" b="1" err="1">
                <a:solidFill>
                  <a:srgbClr val="00B0F0"/>
                </a:solidFill>
              </a:rPr>
              <a:t>Tesalonika</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Walanpun </a:t>
            </a:r>
            <a:r>
              <a:rPr lang="en-US" sz="4800" b="1">
                <a:solidFill>
                  <a:schemeClr val="bg1"/>
                </a:solidFill>
              </a:rPr>
              <a:t>Surat ini </a:t>
            </a:r>
            <a:r>
              <a:rPr lang="en-US" sz="4800" b="1" err="1">
                <a:solidFill>
                  <a:schemeClr val="bg1"/>
                </a:solidFill>
              </a:rPr>
              <a:t>terpendek</a:t>
            </a:r>
            <a:r>
              <a:rPr lang="en-US" sz="4800" b="1">
                <a:solidFill>
                  <a:schemeClr val="bg1"/>
                </a:solidFill>
              </a:rPr>
              <a:t> </a:t>
            </a:r>
            <a:r>
              <a:rPr lang="en-US" sz="4800" b="1" err="1">
                <a:solidFill>
                  <a:schemeClr val="bg1"/>
                </a:solidFill>
              </a:rPr>
              <a:t>daripada</a:t>
            </a:r>
            <a:r>
              <a:rPr lang="en-US" sz="4800" b="1">
                <a:solidFill>
                  <a:schemeClr val="bg1"/>
                </a:solidFill>
              </a:rPr>
              <a:t> </a:t>
            </a:r>
            <a:r>
              <a:rPr lang="en-US" sz="4800" b="1" err="1">
                <a:solidFill>
                  <a:schemeClr val="bg1"/>
                </a:solidFill>
              </a:rPr>
              <a:t>sembilan</a:t>
            </a:r>
            <a:r>
              <a:rPr lang="en-US" sz="4800" b="1">
                <a:solidFill>
                  <a:schemeClr val="bg1"/>
                </a:solidFill>
              </a:rPr>
              <a:t> </a:t>
            </a:r>
            <a:r>
              <a:rPr lang="en-US" sz="4800" b="1" err="1">
                <a:solidFill>
                  <a:schemeClr val="bg1"/>
                </a:solidFill>
              </a:rPr>
              <a:t>surat</a:t>
            </a:r>
            <a:r>
              <a:rPr lang="en-US" sz="4800" b="1">
                <a:solidFill>
                  <a:schemeClr val="bg1"/>
                </a:solidFill>
              </a:rPr>
              <a:t> yang ditulis Paulus kepada gereja-gereja, tetapi </a:t>
            </a:r>
            <a:r>
              <a:rPr lang="en-US" sz="4800" b="1" smtClean="0">
                <a:solidFill>
                  <a:schemeClr val="bg1"/>
                </a:solidFill>
              </a:rPr>
              <a:t>surat </a:t>
            </a:r>
            <a:r>
              <a:rPr lang="en-US" sz="4800" b="1">
                <a:solidFill>
                  <a:schemeClr val="bg1"/>
                </a:solidFill>
              </a:rPr>
              <a:t>ini mencatat fakta-fakta yang sangat </a:t>
            </a:r>
            <a:r>
              <a:rPr lang="en-US" sz="4800" b="1" err="1">
                <a:solidFill>
                  <a:schemeClr val="bg1"/>
                </a:solidFill>
              </a:rPr>
              <a:t>penting</a:t>
            </a:r>
            <a:r>
              <a:rPr lang="en-US" sz="4800" b="1">
                <a:solidFill>
                  <a:schemeClr val="bg1"/>
                </a:solidFill>
              </a:rPr>
              <a:t> </a:t>
            </a:r>
            <a:r>
              <a:rPr lang="en-US" sz="4800" b="1" err="1">
                <a:solidFill>
                  <a:schemeClr val="bg1"/>
                </a:solidFill>
              </a:rPr>
              <a:t>mengenai</a:t>
            </a:r>
            <a:r>
              <a:rPr lang="en-US" sz="4800" b="1">
                <a:solidFill>
                  <a:schemeClr val="bg1"/>
                </a:solidFill>
              </a:rPr>
              <a:t> </a:t>
            </a:r>
            <a:r>
              <a:rPr lang="en-US" sz="4800" b="1" err="1">
                <a:solidFill>
                  <a:schemeClr val="bg1"/>
                </a:solidFill>
              </a:rPr>
              <a:t>kesudahannya</a:t>
            </a:r>
            <a:r>
              <a:rPr lang="en-US" sz="4800" b="1">
                <a:solidFill>
                  <a:schemeClr val="bg1"/>
                </a:solidFill>
              </a:rPr>
              <a:t>.</a:t>
            </a:r>
          </a:p>
        </p:txBody>
      </p:sp>
    </p:spTree>
    <p:extLst>
      <p:ext uri="{BB962C8B-B14F-4D97-AF65-F5344CB8AC3E}">
        <p14:creationId xmlns:p14="http://schemas.microsoft.com/office/powerpoint/2010/main" val="2093960824"/>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Khutbah</a:t>
            </a:r>
            <a:r>
              <a:rPr lang="en-US" sz="4800" b="1">
                <a:solidFill>
                  <a:schemeClr val="bg1"/>
                </a:solidFill>
              </a:rPr>
              <a:t> Yesus di </a:t>
            </a:r>
            <a:r>
              <a:rPr lang="en-US" sz="4800" b="1" err="1">
                <a:solidFill>
                  <a:schemeClr val="bg1"/>
                </a:solidFill>
              </a:rPr>
              <a:t>bukit</a:t>
            </a:r>
            <a:r>
              <a:rPr lang="en-US" sz="4800" b="1">
                <a:solidFill>
                  <a:schemeClr val="bg1"/>
                </a:solidFill>
              </a:rPr>
              <a:t> </a:t>
            </a:r>
            <a:r>
              <a:rPr lang="en-US" sz="4800" b="1" err="1">
                <a:solidFill>
                  <a:schemeClr val="bg1"/>
                </a:solidFill>
              </a:rPr>
              <a:t>Zaitun</a:t>
            </a:r>
            <a:r>
              <a:rPr lang="en-US" sz="4800" b="1">
                <a:solidFill>
                  <a:schemeClr val="bg1"/>
                </a:solidFill>
              </a:rPr>
              <a:t> (Matius 24-25), </a:t>
            </a:r>
            <a:r>
              <a:rPr lang="en-US" sz="4800" b="1" err="1">
                <a:solidFill>
                  <a:schemeClr val="bg1"/>
                </a:solidFill>
              </a:rPr>
              <a:t>Wahyu</a:t>
            </a:r>
            <a:r>
              <a:rPr lang="en-US" sz="4800" b="1">
                <a:solidFill>
                  <a:schemeClr val="bg1"/>
                </a:solidFill>
              </a:rPr>
              <a:t>, </a:t>
            </a:r>
            <a:r>
              <a:rPr lang="en-US" sz="4800" b="1" err="1">
                <a:solidFill>
                  <a:schemeClr val="bg1"/>
                </a:solidFill>
              </a:rPr>
              <a:t>surat</a:t>
            </a:r>
            <a:r>
              <a:rPr lang="en-US" sz="4800" b="1">
                <a:solidFill>
                  <a:schemeClr val="bg1"/>
                </a:solidFill>
              </a:rPr>
              <a:t> 1 dan 2 </a:t>
            </a:r>
            <a:r>
              <a:rPr lang="en-US" sz="4800" b="1" err="1">
                <a:solidFill>
                  <a:schemeClr val="bg1"/>
                </a:solidFill>
              </a:rPr>
              <a:t>Tesalonika</a:t>
            </a:r>
            <a:r>
              <a:rPr lang="en-US" sz="4800" b="1">
                <a:solidFill>
                  <a:schemeClr val="bg1"/>
                </a:solidFill>
              </a:rPr>
              <a:t> disebut 3 wakil </a:t>
            </a:r>
            <a:r>
              <a:rPr lang="en-US" sz="4800" b="1" err="1">
                <a:solidFill>
                  <a:schemeClr val="bg1"/>
                </a:solidFill>
              </a:rPr>
              <a:t>nubuat</a:t>
            </a:r>
            <a:r>
              <a:rPr lang="en-US" sz="4800" b="1">
                <a:solidFill>
                  <a:schemeClr val="bg1"/>
                </a:solidFill>
              </a:rPr>
              <a:t> di dalam </a:t>
            </a:r>
            <a:r>
              <a:rPr lang="en-US" sz="4800" b="1" err="1">
                <a:solidFill>
                  <a:schemeClr val="bg1"/>
                </a:solidFill>
              </a:rPr>
              <a:t>Perjanjian</a:t>
            </a:r>
            <a:r>
              <a:rPr lang="en-US" sz="4800" b="1">
                <a:solidFill>
                  <a:schemeClr val="bg1"/>
                </a:solidFill>
              </a:rPr>
              <a:t> </a:t>
            </a:r>
            <a:r>
              <a:rPr lang="en-US" sz="4800" b="1" err="1">
                <a:solidFill>
                  <a:schemeClr val="bg1"/>
                </a:solidFill>
              </a:rPr>
              <a:t>Baru</a:t>
            </a:r>
            <a:r>
              <a:rPr lang="en-US" sz="4800" b="1">
                <a:solidFill>
                  <a:schemeClr val="bg1"/>
                </a:solidFill>
              </a:rPr>
              <a:t>.</a:t>
            </a:r>
            <a:br>
              <a:rPr lang="en-US" sz="4800" b="1">
                <a:solidFill>
                  <a:schemeClr val="bg1"/>
                </a:solidFill>
              </a:rPr>
            </a:br>
            <a:r>
              <a:rPr lang="en-US" sz="4800" b="1">
                <a:solidFill>
                  <a:schemeClr val="bg1"/>
                </a:solidFill>
              </a:rPr>
              <a:t>Surat 2 </a:t>
            </a:r>
            <a:r>
              <a:rPr lang="en-US" sz="4800" b="1" err="1">
                <a:solidFill>
                  <a:schemeClr val="bg1"/>
                </a:solidFill>
              </a:rPr>
              <a:t>Tesalonika</a:t>
            </a:r>
            <a:r>
              <a:rPr lang="en-US" sz="4800" b="1">
                <a:solidFill>
                  <a:schemeClr val="bg1"/>
                </a:solidFill>
              </a:rPr>
              <a:t> merupakan </a:t>
            </a:r>
            <a:r>
              <a:rPr lang="en-US" sz="4800" b="1" err="1">
                <a:solidFill>
                  <a:schemeClr val="bg1"/>
                </a:solidFill>
              </a:rPr>
              <a:t>galakan</a:t>
            </a:r>
            <a:r>
              <a:rPr lang="en-US" sz="4800" b="1">
                <a:solidFill>
                  <a:schemeClr val="bg1"/>
                </a:solidFill>
              </a:rPr>
              <a:t> Paulus untuk </a:t>
            </a:r>
            <a:r>
              <a:rPr lang="en-US" sz="4800" b="1" err="1">
                <a:solidFill>
                  <a:schemeClr val="bg1"/>
                </a:solidFill>
              </a:rPr>
              <a:t>bertahan</a:t>
            </a:r>
            <a:r>
              <a:rPr lang="en-US" sz="4800" b="1">
                <a:solidFill>
                  <a:schemeClr val="bg1"/>
                </a:solidFill>
              </a:rPr>
              <a:t> dalam </a:t>
            </a:r>
            <a:r>
              <a:rPr lang="en-US" sz="4800" b="1" err="1">
                <a:solidFill>
                  <a:schemeClr val="bg1"/>
                </a:solidFill>
              </a:rPr>
              <a:t>penganiayaan</a:t>
            </a:r>
            <a:r>
              <a:rPr lang="en-US" sz="4800" b="1">
                <a:solidFill>
                  <a:schemeClr val="bg1"/>
                </a:solidFill>
              </a:rPr>
              <a:t> (</a:t>
            </a:r>
            <a:r>
              <a:rPr lang="en-US" sz="4800" b="1" err="1">
                <a:solidFill>
                  <a:schemeClr val="bg1"/>
                </a:solidFill>
              </a:rPr>
              <a:t>fasal</a:t>
            </a:r>
            <a:r>
              <a:rPr lang="en-US" sz="4800" b="1">
                <a:solidFill>
                  <a:schemeClr val="bg1"/>
                </a:solidFill>
              </a:rPr>
              <a:t> 1), </a:t>
            </a:r>
            <a:r>
              <a:rPr lang="fi-FI" sz="4800" b="1">
                <a:solidFill>
                  <a:schemeClr val="bg1"/>
                </a:solidFill>
              </a:rPr>
              <a:t>Penjelasan Hari Tuhan </a:t>
            </a:r>
            <a:r>
              <a:rPr lang="en-US" sz="4800" b="1">
                <a:solidFill>
                  <a:schemeClr val="bg1"/>
                </a:solidFill>
              </a:rPr>
              <a:t>(</a:t>
            </a:r>
            <a:r>
              <a:rPr lang="en-US" sz="4800" b="1" err="1">
                <a:solidFill>
                  <a:schemeClr val="bg1"/>
                </a:solidFill>
              </a:rPr>
              <a:t>fasal</a:t>
            </a:r>
            <a:r>
              <a:rPr lang="en-US" sz="4800" b="1">
                <a:solidFill>
                  <a:schemeClr val="bg1"/>
                </a:solidFill>
              </a:rPr>
              <a:t> </a:t>
            </a:r>
            <a:r>
              <a:rPr lang="fi-FI" sz="4800" b="1">
                <a:solidFill>
                  <a:schemeClr val="bg1"/>
                </a:solidFill>
              </a:rPr>
              <a:t>2), </a:t>
            </a:r>
            <a:endParaRPr lang="en-US" sz="4800" b="1">
              <a:solidFill>
                <a:schemeClr val="bg1"/>
              </a:solidFill>
            </a:endParaRPr>
          </a:p>
        </p:txBody>
      </p:sp>
    </p:spTree>
    <p:extLst>
      <p:ext uri="{BB962C8B-B14F-4D97-AF65-F5344CB8AC3E}">
        <p14:creationId xmlns:p14="http://schemas.microsoft.com/office/powerpoint/2010/main" val="2507064593"/>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sz="4800" b="1">
                <a:solidFill>
                  <a:schemeClr val="bg1"/>
                </a:solidFill>
              </a:rPr>
              <a:t>nasihat Paulus kepada </a:t>
            </a:r>
            <a:r>
              <a:rPr lang="en-US" sz="4800" b="1" smtClean="0">
                <a:solidFill>
                  <a:schemeClr val="bg1"/>
                </a:solidFill>
              </a:rPr>
              <a:t>jemaah </a:t>
            </a:r>
            <a:r>
              <a:rPr lang="en-US" sz="4800" b="1">
                <a:solidFill>
                  <a:schemeClr val="bg1"/>
                </a:solidFill>
              </a:rPr>
              <a:t>di </a:t>
            </a:r>
            <a:r>
              <a:rPr lang="en-US" sz="4800" b="1" err="1">
                <a:solidFill>
                  <a:schemeClr val="bg1"/>
                </a:solidFill>
              </a:rPr>
              <a:t>Tesalonika</a:t>
            </a:r>
            <a:r>
              <a:rPr lang="en-US" sz="4800" b="1">
                <a:solidFill>
                  <a:schemeClr val="bg1"/>
                </a:solidFill>
              </a:rPr>
              <a:t> (</a:t>
            </a:r>
            <a:r>
              <a:rPr lang="en-US" sz="4800" b="1" err="1">
                <a:solidFill>
                  <a:schemeClr val="bg1"/>
                </a:solidFill>
              </a:rPr>
              <a:t>fasal</a:t>
            </a:r>
            <a:r>
              <a:rPr lang="en-US" sz="4800" b="1">
                <a:solidFill>
                  <a:schemeClr val="bg1"/>
                </a:solidFill>
              </a:rPr>
              <a:t> 3).</a:t>
            </a:r>
            <a:br>
              <a:rPr lang="en-US" sz="4800" b="1">
                <a:solidFill>
                  <a:schemeClr val="bg1"/>
                </a:solidFill>
              </a:rPr>
            </a:br>
            <a:r>
              <a:rPr lang="en-US" sz="4800" b="1" err="1">
                <a:solidFill>
                  <a:schemeClr val="bg1"/>
                </a:solidFill>
              </a:rPr>
              <a:t>Rasul</a:t>
            </a:r>
            <a:r>
              <a:rPr lang="en-US" sz="4800" b="1">
                <a:solidFill>
                  <a:schemeClr val="bg1"/>
                </a:solidFill>
              </a:rPr>
              <a:t> Paulus </a:t>
            </a:r>
            <a:r>
              <a:rPr lang="en-US" sz="4800" b="1" err="1">
                <a:solidFill>
                  <a:schemeClr val="bg1"/>
                </a:solidFill>
              </a:rPr>
              <a:t>mengucapkan</a:t>
            </a:r>
            <a:r>
              <a:rPr lang="en-US" sz="4800" b="1">
                <a:solidFill>
                  <a:schemeClr val="bg1"/>
                </a:solidFill>
              </a:rPr>
              <a:t> </a:t>
            </a:r>
            <a:r>
              <a:rPr lang="en-US" sz="4800" b="1" err="1">
                <a:solidFill>
                  <a:schemeClr val="bg1"/>
                </a:solidFill>
              </a:rPr>
              <a:t>terima</a:t>
            </a:r>
            <a:r>
              <a:rPr lang="en-US" sz="4800" b="1">
                <a:solidFill>
                  <a:schemeClr val="bg1"/>
                </a:solidFill>
              </a:rPr>
              <a:t> kasih kepada </a:t>
            </a:r>
            <a:r>
              <a:rPr lang="en-US" sz="4800" b="1" smtClean="0">
                <a:solidFill>
                  <a:schemeClr val="bg1"/>
                </a:solidFill>
              </a:rPr>
              <a:t>jemaah </a:t>
            </a:r>
            <a:r>
              <a:rPr lang="en-US" sz="4800" b="1">
                <a:solidFill>
                  <a:schemeClr val="bg1"/>
                </a:solidFill>
              </a:rPr>
              <a:t>di </a:t>
            </a:r>
            <a:r>
              <a:rPr lang="en-US" sz="4800" b="1" err="1">
                <a:solidFill>
                  <a:schemeClr val="bg1"/>
                </a:solidFill>
              </a:rPr>
              <a:t>Tesalonika</a:t>
            </a:r>
            <a:r>
              <a:rPr lang="en-US" sz="4800" b="1">
                <a:solidFill>
                  <a:schemeClr val="bg1"/>
                </a:solidFill>
              </a:rPr>
              <a:t> </a:t>
            </a:r>
            <a:r>
              <a:rPr lang="en-US" sz="4800" b="1" err="1">
                <a:solidFill>
                  <a:schemeClr val="bg1"/>
                </a:solidFill>
              </a:rPr>
              <a:t>sebab</a:t>
            </a:r>
            <a:r>
              <a:rPr lang="en-US" sz="4800" b="1">
                <a:solidFill>
                  <a:schemeClr val="bg1"/>
                </a:solidFill>
              </a:rPr>
              <a:t> mereka </a:t>
            </a:r>
            <a:r>
              <a:rPr lang="en-US" sz="4800" b="1" err="1">
                <a:solidFill>
                  <a:schemeClr val="bg1"/>
                </a:solidFill>
              </a:rPr>
              <a:t>bertahan</a:t>
            </a:r>
            <a:r>
              <a:rPr lang="en-US" sz="4800" b="1">
                <a:solidFill>
                  <a:schemeClr val="bg1"/>
                </a:solidFill>
              </a:rPr>
              <a:t> dengan </a:t>
            </a:r>
            <a:r>
              <a:rPr lang="en-US" sz="4800" b="1" err="1">
                <a:solidFill>
                  <a:schemeClr val="bg1"/>
                </a:solidFill>
              </a:rPr>
              <a:t>iman</a:t>
            </a:r>
            <a:r>
              <a:rPr lang="en-US" sz="4800" b="1">
                <a:solidFill>
                  <a:schemeClr val="bg1"/>
                </a:solidFill>
              </a:rPr>
              <a:t> orang percaya, dengan kasih, dan dengan </a:t>
            </a:r>
            <a:r>
              <a:rPr lang="en-US" sz="4800" b="1" err="1">
                <a:solidFill>
                  <a:schemeClr val="bg1"/>
                </a:solidFill>
              </a:rPr>
              <a:t>kesabaran</a:t>
            </a:r>
            <a:r>
              <a:rPr lang="en-US" sz="4800" b="1">
                <a:solidFill>
                  <a:schemeClr val="bg1"/>
                </a:solidFill>
              </a:rPr>
              <a:t> dalam </a:t>
            </a:r>
            <a:r>
              <a:rPr lang="en-US" sz="4800" b="1" err="1">
                <a:solidFill>
                  <a:schemeClr val="bg1"/>
                </a:solidFill>
              </a:rPr>
              <a:t>penganiayaan</a:t>
            </a:r>
            <a:r>
              <a:rPr lang="en-US" sz="4800" b="1">
                <a:solidFill>
                  <a:schemeClr val="bg1"/>
                </a:solidFill>
              </a:rPr>
              <a:t>.</a:t>
            </a:r>
          </a:p>
        </p:txBody>
      </p:sp>
    </p:spTree>
    <p:extLst>
      <p:ext uri="{BB962C8B-B14F-4D97-AF65-F5344CB8AC3E}">
        <p14:creationId xmlns:p14="http://schemas.microsoft.com/office/powerpoint/2010/main" val="915511976"/>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Rasul</a:t>
            </a:r>
            <a:r>
              <a:rPr lang="en-US" sz="4800" b="1">
                <a:solidFill>
                  <a:schemeClr val="bg1"/>
                </a:solidFill>
              </a:rPr>
              <a:t> Paulus menekankan bahawa </a:t>
            </a:r>
            <a:r>
              <a:rPr lang="en-US" sz="4800" b="1" smtClean="0">
                <a:solidFill>
                  <a:schemeClr val="bg1"/>
                </a:solidFill>
              </a:rPr>
              <a:t>jemaah </a:t>
            </a:r>
            <a:r>
              <a:rPr lang="en-US" sz="4800" b="1" err="1">
                <a:solidFill>
                  <a:schemeClr val="bg1"/>
                </a:solidFill>
              </a:rPr>
              <a:t>diuji</a:t>
            </a:r>
            <a:r>
              <a:rPr lang="en-US" sz="4800" b="1">
                <a:solidFill>
                  <a:schemeClr val="bg1"/>
                </a:solidFill>
              </a:rPr>
              <a:t> untuk </a:t>
            </a:r>
            <a:r>
              <a:rPr lang="en-US" sz="4800" b="1" err="1">
                <a:solidFill>
                  <a:schemeClr val="bg1"/>
                </a:solidFill>
              </a:rPr>
              <a:t>kemuliaan</a:t>
            </a:r>
            <a:r>
              <a:rPr lang="en-US" sz="4800" b="1">
                <a:solidFill>
                  <a:schemeClr val="bg1"/>
                </a:solidFill>
              </a:rPr>
              <a:t> masa </a:t>
            </a:r>
            <a:r>
              <a:rPr lang="en-US" sz="4800" b="1" err="1">
                <a:solidFill>
                  <a:schemeClr val="bg1"/>
                </a:solidFill>
              </a:rPr>
              <a:t>depan</a:t>
            </a:r>
            <a:r>
              <a:rPr lang="en-US" sz="4800" b="1">
                <a:solidFill>
                  <a:schemeClr val="bg1"/>
                </a:solidFill>
              </a:rPr>
              <a:t> dan ada </a:t>
            </a:r>
            <a:r>
              <a:rPr lang="en-US" sz="4800" b="1" err="1">
                <a:solidFill>
                  <a:schemeClr val="bg1"/>
                </a:solidFill>
              </a:rPr>
              <a:t>penganiayaan</a:t>
            </a:r>
            <a:r>
              <a:rPr lang="en-US" sz="4800" b="1">
                <a:solidFill>
                  <a:schemeClr val="bg1"/>
                </a:solidFill>
              </a:rPr>
              <a:t> kepada </a:t>
            </a:r>
            <a:r>
              <a:rPr lang="en-US" sz="4800" b="1" smtClean="0">
                <a:solidFill>
                  <a:schemeClr val="bg1"/>
                </a:solidFill>
              </a:rPr>
              <a:t>jemaahnya</a:t>
            </a:r>
            <a:r>
              <a:rPr lang="fi-FI" sz="4800" b="1" smtClean="0">
                <a:solidFill>
                  <a:schemeClr val="bg1"/>
                </a:solidFill>
              </a:rPr>
              <a:t> </a:t>
            </a:r>
            <a:r>
              <a:rPr lang="fi-FI" sz="4800" b="1">
                <a:solidFill>
                  <a:schemeClr val="bg1"/>
                </a:solidFill>
              </a:rPr>
              <a:t>untuk menentukan nasib musuh-musuh Tuhan.</a:t>
            </a:r>
            <a:endParaRPr lang="en-US" sz="4800" b="1">
              <a:solidFill>
                <a:schemeClr val="bg1"/>
              </a:solidFill>
            </a:endParaRPr>
          </a:p>
        </p:txBody>
      </p:sp>
    </p:spTree>
    <p:extLst>
      <p:ext uri="{BB962C8B-B14F-4D97-AF65-F5344CB8AC3E}">
        <p14:creationId xmlns:p14="http://schemas.microsoft.com/office/powerpoint/2010/main" val="1267870008"/>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Ayat-ayat</a:t>
            </a:r>
            <a:r>
              <a:rPr lang="en-US" sz="4800" b="1">
                <a:solidFill>
                  <a:schemeClr val="bg1"/>
                </a:solidFill>
                <a:latin typeface="+mn-lt"/>
              </a:rPr>
              <a:t> </a:t>
            </a:r>
            <a:r>
              <a:rPr lang="en-US" sz="4800" b="1" err="1">
                <a:solidFill>
                  <a:schemeClr val="bg1"/>
                </a:solidFill>
                <a:latin typeface="+mn-lt"/>
              </a:rPr>
              <a:t>utamanya</a:t>
            </a:r>
            <a:r>
              <a:rPr lang="en-US" sz="4800" b="1">
                <a:solidFill>
                  <a:schemeClr val="bg1"/>
                </a:solidFill>
                <a:latin typeface="+mn-lt"/>
              </a:rPr>
              <a:t> adalah 2:2-3 (</a:t>
            </a:r>
            <a:r>
              <a:rPr lang="en-US" sz="4800" b="1" err="1">
                <a:solidFill>
                  <a:schemeClr val="bg1"/>
                </a:solidFill>
                <a:latin typeface="+mn-lt"/>
              </a:rPr>
              <a:t>jangan</a:t>
            </a:r>
            <a:r>
              <a:rPr lang="en-US" sz="4800" b="1">
                <a:solidFill>
                  <a:schemeClr val="bg1"/>
                </a:solidFill>
                <a:latin typeface="+mn-lt"/>
              </a:rPr>
              <a:t> </a:t>
            </a:r>
            <a:r>
              <a:rPr lang="en-US" sz="4800" b="1" err="1">
                <a:solidFill>
                  <a:schemeClr val="bg1"/>
                </a:solidFill>
                <a:latin typeface="+mn-lt"/>
              </a:rPr>
              <a:t>disesatkan</a:t>
            </a:r>
            <a:r>
              <a:rPr lang="en-US" sz="4800" b="1">
                <a:solidFill>
                  <a:schemeClr val="bg1"/>
                </a:solidFill>
                <a:latin typeface="+mn-lt"/>
              </a:rPr>
              <a:t> dan </a:t>
            </a:r>
            <a:r>
              <a:rPr lang="en-US" sz="4800" b="1" err="1">
                <a:solidFill>
                  <a:schemeClr val="bg1"/>
                </a:solidFill>
                <a:latin typeface="+mn-lt"/>
              </a:rPr>
              <a:t>jangan</a:t>
            </a:r>
            <a:r>
              <a:rPr lang="en-US" sz="4800" b="1">
                <a:solidFill>
                  <a:schemeClr val="bg1"/>
                </a:solidFill>
                <a:latin typeface="+mn-lt"/>
              </a:rPr>
              <a:t> </a:t>
            </a:r>
            <a:r>
              <a:rPr lang="en-US" sz="4800" b="1" err="1">
                <a:solidFill>
                  <a:schemeClr val="bg1"/>
                </a:solidFill>
                <a:latin typeface="+mn-lt"/>
              </a:rPr>
              <a:t>lekas</a:t>
            </a:r>
            <a:r>
              <a:rPr lang="en-US" sz="4800" b="1">
                <a:solidFill>
                  <a:schemeClr val="bg1"/>
                </a:solidFill>
                <a:latin typeface="+mn-lt"/>
              </a:rPr>
              <a:t> </a:t>
            </a:r>
            <a:r>
              <a:rPr lang="en-US" sz="4800" b="1" err="1">
                <a:solidFill>
                  <a:schemeClr val="bg1"/>
                </a:solidFill>
                <a:latin typeface="+mn-lt"/>
              </a:rPr>
              <a:t>bingung</a:t>
            </a:r>
            <a:r>
              <a:rPr lang="en-US" sz="4800" b="1">
                <a:solidFill>
                  <a:schemeClr val="bg1"/>
                </a:solidFill>
                <a:latin typeface="+mn-lt"/>
              </a:rPr>
              <a:t> dan </a:t>
            </a:r>
            <a:r>
              <a:rPr lang="en-US" sz="4800" b="1" err="1">
                <a:solidFill>
                  <a:schemeClr val="bg1"/>
                </a:solidFill>
                <a:latin typeface="+mn-lt"/>
              </a:rPr>
              <a:t>gelisah</a:t>
            </a:r>
            <a:r>
              <a:rPr lang="en-US" sz="4800" b="1">
                <a:solidFill>
                  <a:schemeClr val="bg1"/>
                </a:solidFill>
                <a:latin typeface="+mn-lt"/>
              </a:rPr>
              <a:t> </a:t>
            </a:r>
            <a:r>
              <a:rPr lang="en-US" sz="4800" b="1" err="1">
                <a:solidFill>
                  <a:schemeClr val="bg1"/>
                </a:solidFill>
                <a:latin typeface="+mn-lt"/>
              </a:rPr>
              <a:t>sebab</a:t>
            </a:r>
            <a:r>
              <a:rPr lang="en-US" sz="4800" b="1">
                <a:solidFill>
                  <a:schemeClr val="bg1"/>
                </a:solidFill>
                <a:latin typeface="+mn-lt"/>
              </a:rPr>
              <a:t> seolah-</a:t>
            </a:r>
            <a:r>
              <a:rPr lang="en-US" sz="4800" b="1" err="1">
                <a:solidFill>
                  <a:schemeClr val="bg1"/>
                </a:solidFill>
                <a:latin typeface="+mn-lt"/>
              </a:rPr>
              <a:t>olah</a:t>
            </a:r>
            <a:r>
              <a:rPr lang="en-US" sz="4800" b="1">
                <a:solidFill>
                  <a:schemeClr val="bg1"/>
                </a:solidFill>
                <a:latin typeface="+mn-lt"/>
              </a:rPr>
              <a:t> </a:t>
            </a:r>
            <a:r>
              <a:rPr lang="en-US" sz="4800" b="1" err="1">
                <a:solidFill>
                  <a:schemeClr val="bg1"/>
                </a:solidFill>
                <a:latin typeface="+mn-lt"/>
              </a:rPr>
              <a:t>hari</a:t>
            </a:r>
            <a:r>
              <a:rPr lang="en-US" sz="4800" b="1">
                <a:solidFill>
                  <a:schemeClr val="bg1"/>
                </a:solidFill>
                <a:latin typeface="+mn-lt"/>
              </a:rPr>
              <a:t> Tuhan telah </a:t>
            </a:r>
            <a:r>
              <a:rPr lang="en-US" sz="4800" b="1" err="1">
                <a:solidFill>
                  <a:schemeClr val="bg1"/>
                </a:solidFill>
                <a:latin typeface="+mn-lt"/>
              </a:rPr>
              <a:t>tiba</a:t>
            </a:r>
            <a:r>
              <a:rPr lang="en-US" sz="4800" b="1">
                <a:solidFill>
                  <a:schemeClr val="bg1"/>
                </a:solidFill>
                <a:latin typeface="+mn-lt"/>
              </a:rPr>
              <a:t> ... Manusia </a:t>
            </a:r>
            <a:r>
              <a:rPr lang="en-US" sz="4800" b="1" err="1">
                <a:solidFill>
                  <a:schemeClr val="bg1"/>
                </a:solidFill>
                <a:latin typeface="+mn-lt"/>
              </a:rPr>
              <a:t>durhaka</a:t>
            </a:r>
            <a:r>
              <a:rPr lang="en-US" sz="4800" b="1">
                <a:solidFill>
                  <a:schemeClr val="bg1"/>
                </a:solidFill>
                <a:latin typeface="+mn-lt"/>
              </a:rPr>
              <a:t>), 3:4-5 (apa yang kami </a:t>
            </a:r>
            <a:r>
              <a:rPr lang="en-US" sz="4800" b="1" err="1">
                <a:solidFill>
                  <a:schemeClr val="bg1"/>
                </a:solidFill>
                <a:latin typeface="+mn-lt"/>
              </a:rPr>
              <a:t>pesankan</a:t>
            </a:r>
            <a:r>
              <a:rPr lang="en-US" sz="4800" b="1">
                <a:solidFill>
                  <a:schemeClr val="bg1"/>
                </a:solidFill>
                <a:latin typeface="+mn-lt"/>
              </a:rPr>
              <a:t> kepadamu, </a:t>
            </a:r>
            <a:r>
              <a:rPr lang="en-US" sz="4800" b="1" err="1">
                <a:solidFill>
                  <a:schemeClr val="bg1"/>
                </a:solidFill>
                <a:latin typeface="+mn-lt"/>
              </a:rPr>
              <a:t>kamu</a:t>
            </a:r>
            <a:r>
              <a:rPr lang="en-US" sz="4800" b="1">
                <a:solidFill>
                  <a:schemeClr val="bg1"/>
                </a:solidFill>
                <a:latin typeface="+mn-lt"/>
              </a:rPr>
              <a:t> </a:t>
            </a:r>
            <a:r>
              <a:rPr lang="en-US" sz="4800" b="1" err="1">
                <a:solidFill>
                  <a:schemeClr val="bg1"/>
                </a:solidFill>
                <a:latin typeface="+mn-lt"/>
              </a:rPr>
              <a:t>lakukan</a:t>
            </a:r>
            <a:r>
              <a:rPr lang="en-US" sz="4800" b="1">
                <a:solidFill>
                  <a:schemeClr val="bg1"/>
                </a:solidFill>
                <a:latin typeface="+mn-lt"/>
              </a:rPr>
              <a:t> dan </a:t>
            </a:r>
            <a:r>
              <a:rPr lang="en-US" sz="4800" b="1" err="1">
                <a:solidFill>
                  <a:schemeClr val="bg1"/>
                </a:solidFill>
                <a:latin typeface="+mn-lt"/>
              </a:rPr>
              <a:t>kamu</a:t>
            </a:r>
            <a:r>
              <a:rPr lang="en-US" sz="4800" b="1">
                <a:solidFill>
                  <a:schemeClr val="bg1"/>
                </a:solidFill>
                <a:latin typeface="+mn-lt"/>
              </a:rPr>
              <a:t> </a:t>
            </a:r>
            <a:r>
              <a:rPr lang="en-US" sz="4800" b="1" err="1">
                <a:solidFill>
                  <a:schemeClr val="bg1"/>
                </a:solidFill>
                <a:latin typeface="+mn-lt"/>
              </a:rPr>
              <a:t>lakukan</a:t>
            </a:r>
            <a:r>
              <a:rPr lang="en-US" sz="4800" b="1">
                <a:solidFill>
                  <a:schemeClr val="bg1"/>
                </a:solidFill>
                <a:latin typeface="+mn-lt"/>
              </a:rPr>
              <a:t>).</a:t>
            </a:r>
            <a:br>
              <a:rPr lang="en-US" sz="4800" b="1">
                <a:solidFill>
                  <a:schemeClr val="bg1"/>
                </a:solidFill>
                <a:latin typeface="+mn-lt"/>
              </a:rPr>
            </a:br>
            <a:r>
              <a:rPr lang="en-US" sz="4800" b="1" err="1">
                <a:solidFill>
                  <a:schemeClr val="bg1"/>
                </a:solidFill>
                <a:latin typeface="+mn-lt"/>
              </a:rPr>
              <a:t>Fasal</a:t>
            </a:r>
            <a:r>
              <a:rPr lang="en-US" sz="4800" b="1">
                <a:solidFill>
                  <a:schemeClr val="bg1"/>
                </a:solidFill>
                <a:latin typeface="+mn-lt"/>
              </a:rPr>
              <a:t> </a:t>
            </a:r>
            <a:r>
              <a:rPr lang="en-US" sz="4800" b="1" err="1">
                <a:solidFill>
                  <a:schemeClr val="bg1"/>
                </a:solidFill>
                <a:latin typeface="+mn-lt"/>
              </a:rPr>
              <a:t>intinya</a:t>
            </a:r>
            <a:r>
              <a:rPr lang="en-US" sz="4800" b="1">
                <a:solidFill>
                  <a:schemeClr val="bg1"/>
                </a:solidFill>
                <a:latin typeface="+mn-lt"/>
              </a:rPr>
              <a:t> adalah </a:t>
            </a:r>
            <a:r>
              <a:rPr lang="en-US" sz="4800" b="1" err="1">
                <a:solidFill>
                  <a:schemeClr val="bg1"/>
                </a:solidFill>
                <a:latin typeface="+mn-lt"/>
              </a:rPr>
              <a:t>fasal</a:t>
            </a:r>
            <a:r>
              <a:rPr lang="en-US" sz="4800" b="1">
                <a:solidFill>
                  <a:schemeClr val="bg1"/>
                </a:solidFill>
                <a:latin typeface="+mn-lt"/>
              </a:rPr>
              <a:t> 2.</a:t>
            </a:r>
          </a:p>
        </p:txBody>
      </p:sp>
    </p:spTree>
    <p:extLst>
      <p:ext uri="{BB962C8B-B14F-4D97-AF65-F5344CB8AC3E}">
        <p14:creationId xmlns:p14="http://schemas.microsoft.com/office/powerpoint/2010/main" val="2774612382"/>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latin typeface="+mn-lt"/>
              </a:rPr>
              <a:t>Beberapa orang </a:t>
            </a:r>
            <a:r>
              <a:rPr lang="en-US" sz="4800" b="1" smtClean="0">
                <a:solidFill>
                  <a:schemeClr val="bg1"/>
                </a:solidFill>
                <a:latin typeface="+mn-lt"/>
              </a:rPr>
              <a:t>jemaah </a:t>
            </a:r>
            <a:r>
              <a:rPr lang="en-US" sz="4800" b="1">
                <a:solidFill>
                  <a:schemeClr val="bg1"/>
                </a:solidFill>
                <a:latin typeface="+mn-lt"/>
              </a:rPr>
              <a:t>sudah </a:t>
            </a:r>
            <a:r>
              <a:rPr lang="en-US" sz="4800" b="1" err="1">
                <a:solidFill>
                  <a:schemeClr val="bg1"/>
                </a:solidFill>
                <a:latin typeface="+mn-lt"/>
              </a:rPr>
              <a:t>meletakkan</a:t>
            </a:r>
            <a:r>
              <a:rPr lang="en-US" sz="4800" b="1">
                <a:solidFill>
                  <a:schemeClr val="bg1"/>
                </a:solidFill>
                <a:latin typeface="+mn-lt"/>
              </a:rPr>
              <a:t> </a:t>
            </a:r>
            <a:r>
              <a:rPr lang="en-US" sz="4800" b="1" err="1">
                <a:solidFill>
                  <a:schemeClr val="bg1"/>
                </a:solidFill>
                <a:latin typeface="+mn-lt"/>
              </a:rPr>
              <a:t>pekerjaan</a:t>
            </a:r>
            <a:r>
              <a:rPr lang="en-US" sz="4800" b="1">
                <a:solidFill>
                  <a:schemeClr val="bg1"/>
                </a:solidFill>
                <a:latin typeface="+mn-lt"/>
              </a:rPr>
              <a:t> mereka </a:t>
            </a:r>
            <a:r>
              <a:rPr lang="en-US" sz="4800" b="1" err="1">
                <a:solidFill>
                  <a:schemeClr val="bg1"/>
                </a:solidFill>
                <a:latin typeface="+mn-lt"/>
              </a:rPr>
              <a:t>sebab</a:t>
            </a:r>
            <a:r>
              <a:rPr lang="en-US" sz="4800" b="1">
                <a:solidFill>
                  <a:schemeClr val="bg1"/>
                </a:solidFill>
                <a:latin typeface="+mn-lt"/>
              </a:rPr>
              <a:t> mereka </a:t>
            </a:r>
            <a:r>
              <a:rPr lang="en-US" sz="4800" b="1" err="1">
                <a:solidFill>
                  <a:schemeClr val="bg1"/>
                </a:solidFill>
                <a:latin typeface="+mn-lt"/>
              </a:rPr>
              <a:t>manganggap</a:t>
            </a:r>
            <a:r>
              <a:rPr lang="en-US" sz="4800" b="1">
                <a:solidFill>
                  <a:schemeClr val="bg1"/>
                </a:solidFill>
                <a:latin typeface="+mn-lt"/>
              </a:rPr>
              <a:t> </a:t>
            </a:r>
            <a:r>
              <a:rPr lang="en-US" sz="4800" b="1" err="1">
                <a:solidFill>
                  <a:schemeClr val="bg1"/>
                </a:solidFill>
                <a:latin typeface="+mn-lt"/>
              </a:rPr>
              <a:t>kesudahan</a:t>
            </a:r>
            <a:r>
              <a:rPr lang="en-US" sz="4800" b="1">
                <a:solidFill>
                  <a:schemeClr val="bg1"/>
                </a:solidFill>
                <a:latin typeface="+mn-lt"/>
              </a:rPr>
              <a:t> telah </a:t>
            </a:r>
            <a:r>
              <a:rPr lang="en-US" sz="4800" b="1" err="1">
                <a:solidFill>
                  <a:schemeClr val="bg1"/>
                </a:solidFill>
                <a:latin typeface="+mn-lt"/>
              </a:rPr>
              <a:t>tiba</a:t>
            </a:r>
            <a:r>
              <a:rPr lang="en-US" sz="4800" b="1">
                <a:solidFill>
                  <a:schemeClr val="bg1"/>
                </a:solidFill>
                <a:latin typeface="+mn-lt"/>
              </a:rPr>
              <a:t> maka mereka hanya </a:t>
            </a:r>
            <a:r>
              <a:rPr lang="en-US" sz="4800" b="1" err="1">
                <a:solidFill>
                  <a:schemeClr val="bg1"/>
                </a:solidFill>
                <a:latin typeface="+mn-lt"/>
              </a:rPr>
              <a:t>bergantung</a:t>
            </a:r>
            <a:r>
              <a:rPr lang="en-US" sz="4800" b="1">
                <a:solidFill>
                  <a:schemeClr val="bg1"/>
                </a:solidFill>
                <a:latin typeface="+mn-lt"/>
              </a:rPr>
              <a:t> pada </a:t>
            </a:r>
            <a:r>
              <a:rPr lang="en-US" sz="4800" b="1" err="1">
                <a:solidFill>
                  <a:schemeClr val="bg1"/>
                </a:solidFill>
                <a:latin typeface="+mn-lt"/>
              </a:rPr>
              <a:t>kemurahan</a:t>
            </a:r>
            <a:r>
              <a:rPr lang="en-US" sz="4800" b="1">
                <a:solidFill>
                  <a:schemeClr val="bg1"/>
                </a:solidFill>
                <a:latin typeface="+mn-lt"/>
              </a:rPr>
              <a:t> orang lain.</a:t>
            </a:r>
            <a:br>
              <a:rPr lang="en-US" sz="4800" b="1">
                <a:solidFill>
                  <a:schemeClr val="bg1"/>
                </a:solidFill>
                <a:latin typeface="+mn-lt"/>
              </a:rPr>
            </a:br>
            <a:r>
              <a:rPr lang="en-US" sz="4800" b="1" err="1">
                <a:solidFill>
                  <a:schemeClr val="bg1"/>
                </a:solidFill>
                <a:latin typeface="+mn-lt"/>
              </a:rPr>
              <a:t>Sebagaimana</a:t>
            </a:r>
            <a:r>
              <a:rPr lang="en-US" sz="4800" b="1">
                <a:solidFill>
                  <a:schemeClr val="bg1"/>
                </a:solidFill>
                <a:latin typeface="+mn-lt"/>
              </a:rPr>
              <a:t> </a:t>
            </a:r>
            <a:r>
              <a:rPr lang="en-US" sz="4800" b="1" err="1">
                <a:solidFill>
                  <a:schemeClr val="bg1"/>
                </a:solidFill>
                <a:latin typeface="+mn-lt"/>
              </a:rPr>
              <a:t>rasul</a:t>
            </a:r>
            <a:r>
              <a:rPr lang="en-US" sz="4800" b="1">
                <a:solidFill>
                  <a:schemeClr val="bg1"/>
                </a:solidFill>
                <a:latin typeface="+mn-lt"/>
              </a:rPr>
              <a:t> Paulus </a:t>
            </a:r>
            <a:r>
              <a:rPr lang="en-US" sz="4800" b="1" err="1">
                <a:solidFill>
                  <a:schemeClr val="bg1"/>
                </a:solidFill>
                <a:latin typeface="+mn-lt"/>
              </a:rPr>
              <a:t>meneladai</a:t>
            </a:r>
            <a:r>
              <a:rPr lang="en-US" sz="4800" b="1">
                <a:solidFill>
                  <a:schemeClr val="bg1"/>
                </a:solidFill>
                <a:latin typeface="+mn-lt"/>
              </a:rPr>
              <a:t> </a:t>
            </a:r>
            <a:r>
              <a:rPr lang="en-US" sz="4800" b="1" smtClean="0">
                <a:solidFill>
                  <a:schemeClr val="bg1"/>
                </a:solidFill>
                <a:latin typeface="+mn-lt"/>
              </a:rPr>
              <a:t>jemaahnya</a:t>
            </a:r>
            <a:r>
              <a:rPr lang="en-US" sz="4800" b="1">
                <a:solidFill>
                  <a:schemeClr val="bg1"/>
                </a:solidFill>
                <a:latin typeface="+mn-lt"/>
              </a:rPr>
              <a:t>, dia </a:t>
            </a:r>
            <a:r>
              <a:rPr lang="en-US" sz="4800" b="1" err="1">
                <a:solidFill>
                  <a:schemeClr val="bg1"/>
                </a:solidFill>
                <a:latin typeface="+mn-lt"/>
              </a:rPr>
              <a:t>menasihati</a:t>
            </a:r>
            <a:r>
              <a:rPr lang="en-US" sz="4800" b="1">
                <a:solidFill>
                  <a:schemeClr val="bg1"/>
                </a:solidFill>
                <a:latin typeface="+mn-lt"/>
              </a:rPr>
              <a:t> mereka untuk hidup sendiri.</a:t>
            </a:r>
          </a:p>
        </p:txBody>
      </p:sp>
    </p:spTree>
    <p:extLst>
      <p:ext uri="{BB962C8B-B14F-4D97-AF65-F5344CB8AC3E}">
        <p14:creationId xmlns:p14="http://schemas.microsoft.com/office/powerpoint/2010/main" val="2270393795"/>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Dan dia juga </a:t>
            </a:r>
            <a:r>
              <a:rPr lang="en-US" sz="4800" b="1" err="1">
                <a:solidFill>
                  <a:schemeClr val="bg1"/>
                </a:solidFill>
              </a:rPr>
              <a:t>membingbing</a:t>
            </a:r>
            <a:r>
              <a:rPr lang="en-US" sz="4800" b="1">
                <a:solidFill>
                  <a:schemeClr val="bg1"/>
                </a:solidFill>
              </a:rPr>
              <a:t> bahawa </a:t>
            </a:r>
            <a:r>
              <a:rPr lang="en-US" sz="4800" b="1" err="1">
                <a:solidFill>
                  <a:schemeClr val="bg1"/>
                </a:solidFill>
              </a:rPr>
              <a:t>jika</a:t>
            </a:r>
            <a:r>
              <a:rPr lang="en-US" sz="4800" b="1">
                <a:solidFill>
                  <a:schemeClr val="bg1"/>
                </a:solidFill>
              </a:rPr>
              <a:t> di gereja mereka tidak sedemikian, </a:t>
            </a:r>
            <a:r>
              <a:rPr lang="en-US" sz="4800" b="1" err="1">
                <a:solidFill>
                  <a:schemeClr val="bg1"/>
                </a:solidFill>
              </a:rPr>
              <a:t>menegurlah</a:t>
            </a:r>
            <a:r>
              <a:rPr lang="en-US" sz="4800" b="1">
                <a:solidFill>
                  <a:schemeClr val="bg1"/>
                </a:solidFill>
              </a:rPr>
              <a:t> mereka.</a:t>
            </a:r>
            <a:br>
              <a:rPr lang="en-US" sz="4800" b="1">
                <a:solidFill>
                  <a:schemeClr val="bg1"/>
                </a:solidFill>
              </a:rPr>
            </a:br>
            <a:r>
              <a:rPr lang="en-US" sz="4800" b="1">
                <a:solidFill>
                  <a:schemeClr val="bg1"/>
                </a:solidFill>
              </a:rPr>
              <a:t>Tentang </a:t>
            </a:r>
            <a:r>
              <a:rPr lang="en-US" sz="4800" b="1" err="1">
                <a:solidFill>
                  <a:schemeClr val="bg1"/>
                </a:solidFill>
              </a:rPr>
              <a:t>kejahatan</a:t>
            </a:r>
            <a:r>
              <a:rPr lang="en-US" sz="4800" b="1">
                <a:solidFill>
                  <a:schemeClr val="bg1"/>
                </a:solidFill>
              </a:rPr>
              <a:t> yang </a:t>
            </a:r>
            <a:r>
              <a:rPr lang="en-US" sz="4800" b="1" err="1">
                <a:solidFill>
                  <a:schemeClr val="bg1"/>
                </a:solidFill>
              </a:rPr>
              <a:t>buruk</a:t>
            </a:r>
            <a:r>
              <a:rPr lang="en-US" sz="4800" b="1">
                <a:solidFill>
                  <a:schemeClr val="bg1"/>
                </a:solidFill>
              </a:rPr>
              <a:t>, </a:t>
            </a:r>
            <a:r>
              <a:rPr lang="en-US" sz="4800" b="1" err="1">
                <a:solidFill>
                  <a:schemeClr val="bg1"/>
                </a:solidFill>
              </a:rPr>
              <a:t>rasul</a:t>
            </a:r>
            <a:r>
              <a:rPr lang="en-US" sz="4800" b="1">
                <a:solidFill>
                  <a:schemeClr val="bg1"/>
                </a:solidFill>
              </a:rPr>
              <a:t> Paulus memberi </a:t>
            </a:r>
            <a:r>
              <a:rPr lang="en-US" sz="4800" b="1" err="1">
                <a:solidFill>
                  <a:schemeClr val="bg1"/>
                </a:solidFill>
              </a:rPr>
              <a:t>preskripsi</a:t>
            </a:r>
            <a:r>
              <a:rPr lang="en-US" sz="4800" b="1">
                <a:solidFill>
                  <a:schemeClr val="bg1"/>
                </a:solidFill>
              </a:rPr>
              <a:t>, iaitu “Orang yang tidak </a:t>
            </a:r>
            <a:r>
              <a:rPr lang="en-US" sz="4800" b="1" err="1">
                <a:solidFill>
                  <a:schemeClr val="bg1"/>
                </a:solidFill>
              </a:rPr>
              <a:t>mahu</a:t>
            </a:r>
            <a:r>
              <a:rPr lang="en-US" sz="4800" b="1">
                <a:solidFill>
                  <a:schemeClr val="bg1"/>
                </a:solidFill>
              </a:rPr>
              <a:t> bekerja, tidak </a:t>
            </a:r>
            <a:r>
              <a:rPr lang="en-US" sz="4800" b="1" err="1">
                <a:solidFill>
                  <a:schemeClr val="bg1"/>
                </a:solidFill>
              </a:rPr>
              <a:t>boleh</a:t>
            </a:r>
            <a:r>
              <a:rPr lang="en-US" sz="4800" b="1">
                <a:solidFill>
                  <a:schemeClr val="bg1"/>
                </a:solidFill>
              </a:rPr>
              <a:t> </a:t>
            </a:r>
            <a:r>
              <a:rPr lang="en-US" sz="4800" b="1" err="1">
                <a:solidFill>
                  <a:schemeClr val="bg1"/>
                </a:solidFill>
              </a:rPr>
              <a:t>makan</a:t>
            </a:r>
            <a:r>
              <a:rPr lang="en-US" sz="4800" b="1">
                <a:solidFill>
                  <a:schemeClr val="bg1"/>
                </a:solidFill>
              </a:rPr>
              <a:t>” (3:10).</a:t>
            </a:r>
          </a:p>
        </p:txBody>
      </p:sp>
    </p:spTree>
    <p:extLst>
      <p:ext uri="{BB962C8B-B14F-4D97-AF65-F5344CB8AC3E}">
        <p14:creationId xmlns:p14="http://schemas.microsoft.com/office/powerpoint/2010/main" val="95766981"/>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Paulus </a:t>
            </a:r>
            <a:r>
              <a:rPr lang="en-US" sz="4800" b="1" smtClean="0">
                <a:solidFill>
                  <a:schemeClr val="bg1"/>
                </a:solidFill>
              </a:rPr>
              <a:t>menggalakkan jemaah </a:t>
            </a:r>
            <a:r>
              <a:rPr lang="en-US" sz="4800" b="1">
                <a:solidFill>
                  <a:schemeClr val="bg1"/>
                </a:solidFill>
              </a:rPr>
              <a:t>di </a:t>
            </a:r>
            <a:r>
              <a:rPr lang="en-US" sz="4800" b="1" err="1">
                <a:solidFill>
                  <a:schemeClr val="bg1"/>
                </a:solidFill>
              </a:rPr>
              <a:t>Tesalonika</a:t>
            </a:r>
            <a:r>
              <a:rPr lang="en-US" sz="4800" b="1">
                <a:solidFill>
                  <a:schemeClr val="bg1"/>
                </a:solidFill>
              </a:rPr>
              <a:t> </a:t>
            </a:r>
            <a:r>
              <a:rPr lang="en-US" sz="4800" b="1" err="1">
                <a:solidFill>
                  <a:schemeClr val="bg1"/>
                </a:solidFill>
              </a:rPr>
              <a:t>supaya</a:t>
            </a:r>
            <a:r>
              <a:rPr lang="en-US" sz="4800" b="1">
                <a:solidFill>
                  <a:schemeClr val="bg1"/>
                </a:solidFill>
              </a:rPr>
              <a:t> mereka </a:t>
            </a:r>
            <a:r>
              <a:rPr lang="en-US" sz="4800" b="1" err="1">
                <a:solidFill>
                  <a:schemeClr val="bg1"/>
                </a:solidFill>
              </a:rPr>
              <a:t>bersikap</a:t>
            </a:r>
            <a:r>
              <a:rPr lang="en-US" sz="4800" b="1">
                <a:solidFill>
                  <a:schemeClr val="bg1"/>
                </a:solidFill>
              </a:rPr>
              <a:t> yang </a:t>
            </a:r>
            <a:r>
              <a:rPr lang="en-US" sz="4800" b="1" err="1">
                <a:solidFill>
                  <a:schemeClr val="bg1"/>
                </a:solidFill>
              </a:rPr>
              <a:t>tepat</a:t>
            </a:r>
            <a:r>
              <a:rPr lang="en-US" sz="4800" b="1">
                <a:solidFill>
                  <a:schemeClr val="bg1"/>
                </a:solidFill>
              </a:rPr>
              <a:t> untuk </a:t>
            </a:r>
            <a:r>
              <a:rPr lang="en-US" sz="4800" b="1" err="1">
                <a:solidFill>
                  <a:schemeClr val="bg1"/>
                </a:solidFill>
              </a:rPr>
              <a:t>memperjuangkan</a:t>
            </a:r>
            <a:r>
              <a:rPr lang="en-US" sz="4800" b="1">
                <a:solidFill>
                  <a:schemeClr val="bg1"/>
                </a:solidFill>
              </a:rPr>
              <a:t> </a:t>
            </a:r>
            <a:r>
              <a:rPr lang="en-US" sz="4800" b="1" err="1">
                <a:solidFill>
                  <a:schemeClr val="bg1"/>
                </a:solidFill>
              </a:rPr>
              <a:t>Injil</a:t>
            </a:r>
            <a:r>
              <a:rPr lang="en-US" sz="4800" b="1">
                <a:solidFill>
                  <a:schemeClr val="bg1"/>
                </a:solidFill>
              </a:rPr>
              <a:t>, </a:t>
            </a:r>
            <a:r>
              <a:rPr lang="en-US" sz="4800" b="1" err="1">
                <a:solidFill>
                  <a:schemeClr val="bg1"/>
                </a:solidFill>
              </a:rPr>
              <a:t>tidaklah</a:t>
            </a:r>
            <a:r>
              <a:rPr lang="en-US" sz="4800" b="1">
                <a:solidFill>
                  <a:schemeClr val="bg1"/>
                </a:solidFill>
              </a:rPr>
              <a:t> mereka </a:t>
            </a:r>
            <a:r>
              <a:rPr lang="en-US" sz="4800" b="1" err="1">
                <a:solidFill>
                  <a:schemeClr val="bg1"/>
                </a:solidFill>
              </a:rPr>
              <a:t>menyerahkan</a:t>
            </a:r>
            <a:r>
              <a:rPr lang="en-US" sz="4800" b="1">
                <a:solidFill>
                  <a:schemeClr val="bg1"/>
                </a:solidFill>
              </a:rPr>
              <a:t> diri dalam </a:t>
            </a:r>
            <a:r>
              <a:rPr lang="en-US" sz="4800" b="1" err="1">
                <a:solidFill>
                  <a:schemeClr val="bg1"/>
                </a:solidFill>
              </a:rPr>
              <a:t>kemalasan</a:t>
            </a:r>
            <a:r>
              <a:rPr lang="en-US" sz="4800" b="1">
                <a:solidFill>
                  <a:schemeClr val="bg1"/>
                </a:solidFill>
              </a:rPr>
              <a:t>.</a:t>
            </a:r>
          </a:p>
        </p:txBody>
      </p:sp>
    </p:spTree>
    <p:extLst>
      <p:ext uri="{BB962C8B-B14F-4D97-AF65-F5344CB8AC3E}">
        <p14:creationId xmlns:p14="http://schemas.microsoft.com/office/powerpoint/2010/main" val="15242332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2 </a:t>
            </a:r>
            <a:r>
              <a:rPr lang="en-US" sz="5333" b="1" err="1">
                <a:solidFill>
                  <a:srgbClr val="FFFF00"/>
                </a:solidFill>
              </a:rPr>
              <a:t>Tesalonika</a:t>
            </a:r>
            <a:r>
              <a:rPr lang="en-US" sz="5333" b="1">
                <a:solidFill>
                  <a:srgbClr val="FF0000"/>
                </a:solidFill>
              </a:rPr>
              <a:t/>
            </a:r>
            <a:br>
              <a:rPr lang="en-US" sz="5333" b="1">
                <a:solidFill>
                  <a:srgbClr val="FF0000"/>
                </a:solidFill>
              </a:rPr>
            </a:br>
            <a:r>
              <a:rPr lang="fi-FI" b="1">
                <a:solidFill>
                  <a:schemeClr val="bg1"/>
                </a:solidFill>
              </a:rPr>
              <a:t>Yang benar tentang kedatangan kembali Kristus (</a:t>
            </a:r>
            <a:r>
              <a:rPr lang="fi-FI" b="1" smtClean="0">
                <a:solidFill>
                  <a:schemeClr val="bg1"/>
                </a:solidFill>
              </a:rPr>
              <a:t>1:1-2:17)</a:t>
            </a:r>
            <a:br>
              <a:rPr lang="fi-FI" b="1" smtClean="0">
                <a:solidFill>
                  <a:schemeClr val="bg1"/>
                </a:solidFill>
              </a:rPr>
            </a:br>
            <a:r>
              <a:rPr lang="fi-FI" b="1" smtClean="0">
                <a:solidFill>
                  <a:schemeClr val="bg1"/>
                </a:solidFill>
              </a:rPr>
              <a:t>Doa </a:t>
            </a:r>
            <a:r>
              <a:rPr lang="fi-FI" b="1">
                <a:solidFill>
                  <a:schemeClr val="bg1"/>
                </a:solidFill>
              </a:rPr>
              <a:t>dan peringatan (3:1-18</a:t>
            </a:r>
            <a:r>
              <a:rPr lang="fi-FI" b="1" smtClean="0">
                <a:solidFill>
                  <a:schemeClr val="bg1"/>
                </a:solidFill>
              </a:rPr>
              <a:t>)</a:t>
            </a:r>
            <a:endParaRPr lang="en-US" sz="4267" b="1">
              <a:solidFill>
                <a:schemeClr val="bg1"/>
              </a:solidFill>
            </a:endParaRPr>
          </a:p>
        </p:txBody>
      </p:sp>
    </p:spTree>
    <p:extLst>
      <p:ext uri="{BB962C8B-B14F-4D97-AF65-F5344CB8AC3E}">
        <p14:creationId xmlns:p14="http://schemas.microsoft.com/office/powerpoint/2010/main" val="2567075564"/>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60256" y="164638"/>
            <a:ext cx="11792395" cy="6528724"/>
          </a:xfrm>
        </p:spPr>
        <p:txBody>
          <a:bodyPr anchor="t"/>
          <a:lstStyle/>
          <a:p>
            <a:pPr algn="l"/>
            <a:r>
              <a:rPr lang="en-US" altLang="ko-KR" b="1">
                <a:solidFill>
                  <a:srgbClr val="FF0000"/>
                </a:solidFill>
              </a:rPr>
              <a:t>Siapakah Timotius</a:t>
            </a:r>
            <a:r>
              <a:rPr lang="en-US" altLang="ko-KR" b="1">
                <a:solidFill>
                  <a:srgbClr val="FFFF00"/>
                </a:solidFill>
              </a:rPr>
              <a:t/>
            </a:r>
            <a:br>
              <a:rPr lang="en-US" altLang="ko-KR" b="1">
                <a:solidFill>
                  <a:srgbClr val="FFFF00"/>
                </a:solidFill>
              </a:rPr>
            </a:br>
            <a:r>
              <a:rPr lang="fi-FI" altLang="ko-KR" b="1" smtClean="0">
                <a:solidFill>
                  <a:schemeClr val="bg1"/>
                </a:solidFill>
              </a:rPr>
              <a:t>Timotius </a:t>
            </a:r>
            <a:r>
              <a:rPr lang="fi-FI" altLang="ko-KR" b="1">
                <a:solidFill>
                  <a:schemeClr val="bg1"/>
                </a:solidFill>
              </a:rPr>
              <a:t>adalah seseorang yang lahir dari perkawinan campuran, ibunya seorang Yahudi, dan ayahnya adalah seorang Yunani.</a:t>
            </a:r>
            <a:br>
              <a:rPr lang="fi-FI" altLang="ko-KR" b="1">
                <a:solidFill>
                  <a:schemeClr val="bg1"/>
                </a:solidFill>
              </a:rPr>
            </a:br>
            <a:r>
              <a:rPr lang="fi-FI" altLang="ko-KR" b="1">
                <a:solidFill>
                  <a:schemeClr val="bg1"/>
                </a:solidFill>
              </a:rPr>
              <a:t>Timotius tumbuh besar </a:t>
            </a:r>
            <a:r>
              <a:rPr lang="fi-FI" altLang="ko-KR" b="1">
                <a:solidFill>
                  <a:srgbClr val="FFFF00"/>
                </a:solidFill>
              </a:rPr>
              <a:t>di kota Listra</a:t>
            </a:r>
            <a:r>
              <a:rPr lang="fi-FI" altLang="ko-KR" b="1">
                <a:solidFill>
                  <a:schemeClr val="bg1"/>
                </a:solidFill>
              </a:rPr>
              <a:t>.</a:t>
            </a:r>
            <a:br>
              <a:rPr lang="fi-FI" altLang="ko-KR" b="1">
                <a:solidFill>
                  <a:schemeClr val="bg1"/>
                </a:solidFill>
              </a:rPr>
            </a:br>
            <a:r>
              <a:rPr lang="fi-FI" altLang="ko-KR" b="1">
                <a:solidFill>
                  <a:schemeClr val="bg1"/>
                </a:solidFill>
              </a:rPr>
              <a:t>Timotius telah dididik akan Kitab Suci oleh ibunya, Eunike, dan neneknya, </a:t>
            </a:r>
            <a:r>
              <a:rPr lang="fi-FI" altLang="ko-KR" b="1" smtClean="0">
                <a:solidFill>
                  <a:schemeClr val="bg1"/>
                </a:solidFill>
              </a:rPr>
              <a:t>Lois.</a:t>
            </a:r>
            <a:br>
              <a:rPr lang="fi-FI" altLang="ko-KR" b="1" smtClean="0">
                <a:solidFill>
                  <a:schemeClr val="bg1"/>
                </a:solidFill>
              </a:rPr>
            </a:br>
            <a:r>
              <a:rPr lang="fi-FI" altLang="ko-KR" b="1">
                <a:solidFill>
                  <a:schemeClr val="bg1"/>
                </a:solidFill>
              </a:rPr>
              <a:t>A</a:t>
            </a:r>
            <a:r>
              <a:rPr lang="fi-FI" altLang="ko-KR" b="1" smtClean="0">
                <a:solidFill>
                  <a:schemeClr val="bg1"/>
                </a:solidFill>
              </a:rPr>
              <a:t>yah </a:t>
            </a:r>
            <a:r>
              <a:rPr lang="fi-FI" altLang="ko-KR" b="1">
                <a:solidFill>
                  <a:schemeClr val="bg1"/>
                </a:solidFill>
              </a:rPr>
              <a:t>berkebangsaan Yunani (bukan Yahudi) yang tidak disebutkan namanya </a:t>
            </a:r>
            <a:r>
              <a:rPr lang="fi-FI" altLang="ko-KR" b="1" smtClean="0">
                <a:solidFill>
                  <a:schemeClr val="bg1"/>
                </a:solidFill>
              </a:rPr>
              <a:t>(KPR </a:t>
            </a:r>
            <a:r>
              <a:rPr lang="fi-FI" altLang="ko-KR" b="1">
                <a:solidFill>
                  <a:schemeClr val="bg1"/>
                </a:solidFill>
              </a:rPr>
              <a:t>16:1). </a:t>
            </a:r>
            <a:r>
              <a:rPr lang="fi-FI" altLang="ko-KR" b="1" smtClean="0">
                <a:solidFill>
                  <a:schemeClr val="bg1"/>
                </a:solidFill>
              </a:rPr>
              <a:t/>
            </a:r>
            <a:br>
              <a:rPr lang="fi-FI" altLang="ko-KR" b="1" smtClean="0">
                <a:solidFill>
                  <a:schemeClr val="bg1"/>
                </a:solidFill>
              </a:rPr>
            </a:br>
            <a:endParaRPr lang="en-US" b="1">
              <a:solidFill>
                <a:schemeClr val="bg1"/>
              </a:solidFill>
            </a:endParaRPr>
          </a:p>
        </p:txBody>
      </p:sp>
    </p:spTree>
    <p:extLst>
      <p:ext uri="{BB962C8B-B14F-4D97-AF65-F5344CB8AC3E}">
        <p14:creationId xmlns:p14="http://schemas.microsoft.com/office/powerpoint/2010/main" val="2654294208"/>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b="1" smtClean="0">
                <a:solidFill>
                  <a:srgbClr val="FFFF00"/>
                </a:solidFill>
                <a:latin typeface="+mn-lt"/>
              </a:rPr>
              <a:t>Semasa </a:t>
            </a:r>
            <a:r>
              <a:rPr lang="en-US" altLang="ko-KR" b="1">
                <a:solidFill>
                  <a:srgbClr val="FFFF00"/>
                </a:solidFill>
                <a:latin typeface="+mn-lt"/>
              </a:rPr>
              <a:t>Paulus </a:t>
            </a:r>
            <a:r>
              <a:rPr lang="en-US" altLang="ko-KR" b="1" smtClean="0">
                <a:solidFill>
                  <a:srgbClr val="FFFF00"/>
                </a:solidFill>
                <a:latin typeface="+mn-lt"/>
              </a:rPr>
              <a:t>melayani </a:t>
            </a:r>
            <a:r>
              <a:rPr lang="en-US" altLang="ko-KR" b="1">
                <a:solidFill>
                  <a:srgbClr val="FFFF00"/>
                </a:solidFill>
                <a:latin typeface="+mn-lt"/>
              </a:rPr>
              <a:t>di </a:t>
            </a:r>
            <a:r>
              <a:rPr lang="en-US" altLang="ko-KR" b="1" err="1">
                <a:solidFill>
                  <a:srgbClr val="FFFF00"/>
                </a:solidFill>
                <a:latin typeface="+mn-lt"/>
              </a:rPr>
              <a:t>Listra</a:t>
            </a:r>
            <a:r>
              <a:rPr lang="en-US" altLang="ko-KR" b="1">
                <a:solidFill>
                  <a:srgbClr val="FFFF00"/>
                </a:solidFill>
                <a:latin typeface="+mn-lt"/>
              </a:rPr>
              <a:t> dalam </a:t>
            </a:r>
            <a:r>
              <a:rPr lang="en-US" altLang="ko-KR" b="1" smtClean="0">
                <a:solidFill>
                  <a:srgbClr val="FFFF00"/>
                </a:solidFill>
                <a:latin typeface="+mn-lt"/>
              </a:rPr>
              <a:t>Perjalanan Pelayanan Misi yang </a:t>
            </a:r>
            <a:r>
              <a:rPr lang="en-US" altLang="ko-KR" b="1" err="1">
                <a:solidFill>
                  <a:srgbClr val="FFFF00"/>
                </a:solidFill>
                <a:latin typeface="+mn-lt"/>
              </a:rPr>
              <a:t>pertama</a:t>
            </a:r>
            <a:r>
              <a:rPr lang="en-US" altLang="ko-KR" b="1">
                <a:solidFill>
                  <a:schemeClr val="bg1"/>
                </a:solidFill>
                <a:latin typeface="+mn-lt"/>
              </a:rPr>
              <a:t>, </a:t>
            </a:r>
            <a:r>
              <a:rPr lang="en-US" altLang="ko-KR" b="1" err="1">
                <a:solidFill>
                  <a:schemeClr val="bg1"/>
                </a:solidFill>
                <a:latin typeface="+mn-lt"/>
              </a:rPr>
              <a:t>Timotius</a:t>
            </a:r>
            <a:r>
              <a:rPr lang="en-US" altLang="ko-KR" b="1">
                <a:solidFill>
                  <a:schemeClr val="bg1"/>
                </a:solidFill>
                <a:latin typeface="+mn-lt"/>
              </a:rPr>
              <a:t> </a:t>
            </a:r>
            <a:r>
              <a:rPr lang="en-US" altLang="ko-KR" b="1" err="1">
                <a:solidFill>
                  <a:schemeClr val="bg1"/>
                </a:solidFill>
                <a:latin typeface="+mn-lt"/>
              </a:rPr>
              <a:t>menerima</a:t>
            </a:r>
            <a:r>
              <a:rPr lang="en-US" altLang="ko-KR" b="1">
                <a:solidFill>
                  <a:schemeClr val="bg1"/>
                </a:solidFill>
                <a:latin typeface="+mn-lt"/>
              </a:rPr>
              <a:t> </a:t>
            </a:r>
            <a:r>
              <a:rPr lang="en-US" altLang="ko-KR" b="1" err="1">
                <a:solidFill>
                  <a:schemeClr val="bg1"/>
                </a:solidFill>
                <a:latin typeface="+mn-lt"/>
              </a:rPr>
              <a:t>injil</a:t>
            </a:r>
            <a:r>
              <a:rPr lang="en-US" altLang="ko-KR" b="1">
                <a:solidFill>
                  <a:schemeClr val="bg1"/>
                </a:solidFill>
                <a:latin typeface="+mn-lt"/>
              </a:rPr>
              <a:t> </a:t>
            </a:r>
            <a:r>
              <a:rPr lang="en-US" altLang="ko-KR" b="1" err="1">
                <a:solidFill>
                  <a:schemeClr val="bg1"/>
                </a:solidFill>
                <a:latin typeface="+mn-lt"/>
              </a:rPr>
              <a:t>daripada</a:t>
            </a:r>
            <a:r>
              <a:rPr lang="en-US" altLang="ko-KR" b="1">
                <a:solidFill>
                  <a:schemeClr val="bg1"/>
                </a:solidFill>
                <a:latin typeface="+mn-lt"/>
              </a:rPr>
              <a:t> Paulus dan dia </a:t>
            </a:r>
            <a:r>
              <a:rPr lang="en-US" altLang="ko-KR" b="1" err="1">
                <a:solidFill>
                  <a:schemeClr val="bg1"/>
                </a:solidFill>
                <a:latin typeface="+mn-lt"/>
              </a:rPr>
              <a:t>bertaubat</a:t>
            </a:r>
            <a:r>
              <a:rPr lang="ko-KR" altLang="en-US" b="1">
                <a:solidFill>
                  <a:schemeClr val="bg1"/>
                </a:solidFill>
                <a:latin typeface="+mn-lt"/>
              </a:rPr>
              <a:t> </a:t>
            </a:r>
            <a:r>
              <a:rPr lang="en-US" altLang="ko-KR" b="1">
                <a:solidFill>
                  <a:schemeClr val="bg1"/>
                </a:solidFill>
                <a:latin typeface="+mn-lt"/>
              </a:rPr>
              <a:t>(1 </a:t>
            </a:r>
            <a:r>
              <a:rPr lang="en-US" altLang="ko-KR" b="1" err="1">
                <a:solidFill>
                  <a:schemeClr val="bg1"/>
                </a:solidFill>
                <a:latin typeface="+mn-lt"/>
              </a:rPr>
              <a:t>Korintus</a:t>
            </a:r>
            <a:r>
              <a:rPr lang="ko-KR" altLang="en-US" b="1">
                <a:solidFill>
                  <a:schemeClr val="bg1"/>
                </a:solidFill>
                <a:latin typeface="+mn-lt"/>
              </a:rPr>
              <a:t> </a:t>
            </a:r>
            <a:r>
              <a:rPr lang="en-US" altLang="ko-KR" b="1">
                <a:solidFill>
                  <a:schemeClr val="bg1"/>
                </a:solidFill>
                <a:latin typeface="+mn-lt"/>
              </a:rPr>
              <a:t>4:17, 1 </a:t>
            </a:r>
            <a:r>
              <a:rPr lang="en-US" altLang="ko-KR" b="1" err="1">
                <a:solidFill>
                  <a:schemeClr val="bg1"/>
                </a:solidFill>
                <a:latin typeface="+mn-lt"/>
              </a:rPr>
              <a:t>Timotius</a:t>
            </a:r>
            <a:r>
              <a:rPr lang="ko-KR" altLang="en-US" b="1">
                <a:solidFill>
                  <a:schemeClr val="bg1"/>
                </a:solidFill>
                <a:latin typeface="+mn-lt"/>
              </a:rPr>
              <a:t> </a:t>
            </a:r>
            <a:r>
              <a:rPr lang="en-US" altLang="ko-KR" b="1">
                <a:solidFill>
                  <a:schemeClr val="bg1"/>
                </a:solidFill>
                <a:latin typeface="+mn-lt"/>
              </a:rPr>
              <a:t>1:2, 2 </a:t>
            </a:r>
            <a:r>
              <a:rPr lang="en-US" altLang="ko-KR" b="1" err="1">
                <a:solidFill>
                  <a:schemeClr val="bg1"/>
                </a:solidFill>
                <a:latin typeface="+mn-lt"/>
              </a:rPr>
              <a:t>Timotius</a:t>
            </a:r>
            <a:r>
              <a:rPr lang="ko-KR" altLang="en-US" b="1">
                <a:solidFill>
                  <a:schemeClr val="bg1"/>
                </a:solidFill>
                <a:latin typeface="+mn-lt"/>
              </a:rPr>
              <a:t> </a:t>
            </a:r>
            <a:r>
              <a:rPr lang="en-US" altLang="ko-KR" b="1">
                <a:solidFill>
                  <a:schemeClr val="bg1"/>
                </a:solidFill>
                <a:latin typeface="+mn-lt"/>
              </a:rPr>
              <a:t>1:2). </a:t>
            </a:r>
            <a:r>
              <a:rPr lang="en-US" altLang="ko-KR" b="1" smtClean="0">
                <a:solidFill>
                  <a:schemeClr val="bg1"/>
                </a:solidFill>
                <a:latin typeface="+mn-lt"/>
              </a:rPr>
              <a:t/>
            </a:r>
            <a:br>
              <a:rPr lang="en-US" altLang="ko-KR" b="1" smtClean="0">
                <a:solidFill>
                  <a:schemeClr val="bg1"/>
                </a:solidFill>
                <a:latin typeface="+mn-lt"/>
              </a:rPr>
            </a:br>
            <a:r>
              <a:rPr lang="en-US" altLang="ko-KR" b="1">
                <a:solidFill>
                  <a:schemeClr val="bg1"/>
                </a:solidFill>
              </a:rPr>
              <a:t>Semasa Paulus mengunjungi Listra lagi dalam </a:t>
            </a:r>
            <a:r>
              <a:rPr lang="en-US" altLang="ko-KR" b="1" smtClean="0">
                <a:solidFill>
                  <a:srgbClr val="FFFF00"/>
                </a:solidFill>
              </a:rPr>
              <a:t>Perjalanan Pelayanan Misi </a:t>
            </a:r>
            <a:r>
              <a:rPr lang="en-US" altLang="ko-KR" b="1">
                <a:solidFill>
                  <a:srgbClr val="FFFF00"/>
                </a:solidFill>
              </a:rPr>
              <a:t>Paulus yang ketua</a:t>
            </a:r>
            <a:r>
              <a:rPr lang="en-US" altLang="ko-KR" b="1">
                <a:solidFill>
                  <a:schemeClr val="bg1"/>
                </a:solidFill>
              </a:rPr>
              <a:t>, Paulus mengambil keputusan bahawa Paulus menemani Timotius dalam Perjalanan </a:t>
            </a:r>
            <a:r>
              <a:rPr lang="en-US" altLang="ko-KR" b="1" smtClean="0">
                <a:solidFill>
                  <a:schemeClr val="bg1"/>
                </a:solidFill>
              </a:rPr>
              <a:t>Misi</a:t>
            </a:r>
            <a:r>
              <a:rPr lang="en-US" altLang="ko-KR" b="1">
                <a:solidFill>
                  <a:schemeClr val="bg1"/>
                </a:solidFill>
              </a:rPr>
              <a:t>.</a:t>
            </a:r>
            <a:endParaRPr lang="en-US" b="1">
              <a:solidFill>
                <a:schemeClr val="bg1"/>
              </a:solidFill>
              <a:latin typeface="+mn-lt"/>
            </a:endParaRPr>
          </a:p>
        </p:txBody>
      </p:sp>
    </p:spTree>
    <p:extLst>
      <p:ext uri="{BB962C8B-B14F-4D97-AF65-F5344CB8AC3E}">
        <p14:creationId xmlns:p14="http://schemas.microsoft.com/office/powerpoint/2010/main" val="1607235834"/>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b="1" smtClean="0">
                <a:solidFill>
                  <a:schemeClr val="bg1"/>
                </a:solidFill>
                <a:latin typeface="+mn-lt"/>
              </a:rPr>
              <a:t>Paulus </a:t>
            </a:r>
            <a:r>
              <a:rPr lang="en-US" altLang="ko-KR" b="1" err="1">
                <a:solidFill>
                  <a:schemeClr val="bg1"/>
                </a:solidFill>
                <a:latin typeface="+mn-lt"/>
              </a:rPr>
              <a:t>menyunatkan</a:t>
            </a:r>
            <a:r>
              <a:rPr lang="en-US" altLang="ko-KR" b="1">
                <a:solidFill>
                  <a:schemeClr val="bg1"/>
                </a:solidFill>
                <a:latin typeface="+mn-lt"/>
              </a:rPr>
              <a:t> </a:t>
            </a:r>
            <a:r>
              <a:rPr lang="en-US" altLang="ko-KR" b="1" err="1">
                <a:solidFill>
                  <a:schemeClr val="bg1"/>
                </a:solidFill>
                <a:latin typeface="+mn-lt"/>
              </a:rPr>
              <a:t>Timotius</a:t>
            </a:r>
            <a:r>
              <a:rPr lang="en-US" altLang="ko-KR" b="1">
                <a:solidFill>
                  <a:schemeClr val="bg1"/>
                </a:solidFill>
                <a:latin typeface="+mn-lt"/>
              </a:rPr>
              <a:t> </a:t>
            </a:r>
            <a:r>
              <a:rPr lang="en-US" altLang="ko-KR" b="1" err="1">
                <a:solidFill>
                  <a:schemeClr val="bg1"/>
                </a:solidFill>
                <a:latin typeface="+mn-lt"/>
              </a:rPr>
              <a:t>kerana</a:t>
            </a:r>
            <a:r>
              <a:rPr lang="en-US" altLang="ko-KR" b="1">
                <a:solidFill>
                  <a:schemeClr val="bg1"/>
                </a:solidFill>
                <a:latin typeface="+mn-lt"/>
              </a:rPr>
              <a:t> dia seorang </a:t>
            </a:r>
            <a:r>
              <a:rPr lang="en-US" altLang="ko-KR" b="1" smtClean="0">
                <a:solidFill>
                  <a:schemeClr val="bg1"/>
                </a:solidFill>
                <a:latin typeface="+mn-lt"/>
              </a:rPr>
              <a:t>Yahudi </a:t>
            </a:r>
            <a:r>
              <a:rPr lang="en-US" altLang="ko-KR" b="1">
                <a:solidFill>
                  <a:schemeClr val="bg1"/>
                </a:solidFill>
                <a:latin typeface="+mn-lt"/>
              </a:rPr>
              <a:t>(KPR 16: 1-3</a:t>
            </a:r>
            <a:r>
              <a:rPr lang="en-US" altLang="ko-KR" b="1" smtClean="0">
                <a:solidFill>
                  <a:schemeClr val="bg1"/>
                </a:solidFill>
                <a:latin typeface="+mn-lt"/>
              </a:rPr>
              <a:t>).</a:t>
            </a:r>
            <a:br>
              <a:rPr lang="en-US" altLang="ko-KR" b="1" smtClean="0">
                <a:solidFill>
                  <a:schemeClr val="bg1"/>
                </a:solidFill>
                <a:latin typeface="+mn-lt"/>
              </a:rPr>
            </a:br>
            <a:r>
              <a:rPr lang="en-US" altLang="ko-KR" b="1">
                <a:solidFill>
                  <a:schemeClr val="bg1"/>
                </a:solidFill>
              </a:rPr>
              <a:t>Timotius ditahbiskan untuk pelayanan (1 Timotius 4:14, 2 Timotius 1: 6), dia menolong pelayanan Paulus di Troas, Berea, Tesalonika, dan Korintus sebagai serakan dan teman (</a:t>
            </a:r>
            <a:r>
              <a:rPr lang="fi-FI" altLang="ko-KR" b="1">
                <a:solidFill>
                  <a:schemeClr val="bg1"/>
                </a:solidFill>
              </a:rPr>
              <a:t>KPR 16-18, 1 Tesalonika 3: 1-2).</a:t>
            </a:r>
            <a:endParaRPr lang="en-US" b="1">
              <a:solidFill>
                <a:schemeClr val="bg1"/>
              </a:solidFill>
              <a:latin typeface="+mn-lt"/>
            </a:endParaRPr>
          </a:p>
        </p:txBody>
      </p:sp>
    </p:spTree>
    <p:extLst>
      <p:ext uri="{BB962C8B-B14F-4D97-AF65-F5344CB8AC3E}">
        <p14:creationId xmlns:p14="http://schemas.microsoft.com/office/powerpoint/2010/main" val="1591640435"/>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타원 1"/>
          <p:cNvSpPr/>
          <p:nvPr/>
        </p:nvSpPr>
        <p:spPr>
          <a:xfrm>
            <a:off x="7409468" y="3723589"/>
            <a:ext cx="1216058" cy="97096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55263687"/>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fi-FI" altLang="ko-KR" b="1">
                <a:solidFill>
                  <a:schemeClr val="bg1"/>
                </a:solidFill>
              </a:rPr>
              <a:t>Dalam </a:t>
            </a:r>
            <a:r>
              <a:rPr lang="fi-FI" altLang="ko-KR" b="1" smtClean="0">
                <a:solidFill>
                  <a:schemeClr val="bg1"/>
                </a:solidFill>
              </a:rPr>
              <a:t>Perjalanan Pelayanan Misi </a:t>
            </a:r>
            <a:r>
              <a:rPr lang="fi-FI" altLang="ko-KR" b="1">
                <a:solidFill>
                  <a:schemeClr val="bg1"/>
                </a:solidFill>
              </a:rPr>
              <a:t>Paulus yang ketiga, Timotius melayani di Efesus, di Makedonia, dan </a:t>
            </a:r>
            <a:r>
              <a:rPr lang="en-US" altLang="ko-KR" b="1">
                <a:solidFill>
                  <a:schemeClr val="bg1"/>
                </a:solidFill>
              </a:rPr>
              <a:t>di </a:t>
            </a:r>
            <a:r>
              <a:rPr lang="en-US" altLang="ko-KR" b="1" err="1">
                <a:solidFill>
                  <a:schemeClr val="bg1"/>
                </a:solidFill>
              </a:rPr>
              <a:t>Korintus</a:t>
            </a:r>
            <a:r>
              <a:rPr lang="en-US" altLang="ko-KR" b="1">
                <a:solidFill>
                  <a:schemeClr val="bg1"/>
                </a:solidFill>
              </a:rPr>
              <a:t> sebagai </a:t>
            </a:r>
            <a:r>
              <a:rPr lang="en-US" altLang="ko-KR" b="1" err="1">
                <a:solidFill>
                  <a:schemeClr val="bg1"/>
                </a:solidFill>
              </a:rPr>
              <a:t>pengganti</a:t>
            </a:r>
            <a:r>
              <a:rPr lang="en-US" altLang="ko-KR" b="1">
                <a:solidFill>
                  <a:schemeClr val="bg1"/>
                </a:solidFill>
              </a:rPr>
              <a:t> Paulus.</a:t>
            </a:r>
            <a:br>
              <a:rPr lang="en-US" altLang="ko-KR" b="1">
                <a:solidFill>
                  <a:schemeClr val="bg1"/>
                </a:solidFill>
              </a:rPr>
            </a:br>
            <a:r>
              <a:rPr lang="en-US" altLang="ko-KR" b="1">
                <a:solidFill>
                  <a:schemeClr val="bg1"/>
                </a:solidFill>
              </a:rPr>
              <a:t>Semasa Paulus dipenjarakan pertama kali (61-63 T.M.), Timotius tinggal bersama Paulus. </a:t>
            </a:r>
            <a:br>
              <a:rPr lang="en-US" altLang="ko-KR" b="1">
                <a:solidFill>
                  <a:schemeClr val="bg1"/>
                </a:solidFill>
              </a:rPr>
            </a:br>
            <a:r>
              <a:rPr lang="en-US" altLang="ko-KR" b="1">
                <a:solidFill>
                  <a:schemeClr val="bg1"/>
                </a:solidFill>
              </a:rPr>
              <a:t>Dan kemudian </a:t>
            </a:r>
            <a:r>
              <a:rPr lang="en-US" altLang="ko-KR" b="1" smtClean="0">
                <a:solidFill>
                  <a:schemeClr val="bg1"/>
                </a:solidFill>
              </a:rPr>
              <a:t>Timotius </a:t>
            </a:r>
            <a:r>
              <a:rPr lang="en-US" altLang="ko-KR" b="1">
                <a:solidFill>
                  <a:schemeClr val="bg1"/>
                </a:solidFill>
              </a:rPr>
              <a:t>pergi ke Filipi ketika Paulus dibebaskan dari </a:t>
            </a:r>
            <a:r>
              <a:rPr lang="en-US" altLang="ko-KR" b="1" smtClean="0">
                <a:solidFill>
                  <a:schemeClr val="bg1"/>
                </a:solidFill>
              </a:rPr>
              <a:t>penjara Roma </a:t>
            </a:r>
            <a:r>
              <a:rPr lang="en-US" altLang="ko-KR" b="1">
                <a:solidFill>
                  <a:schemeClr val="bg1"/>
                </a:solidFill>
              </a:rPr>
              <a:t>(Filipi </a:t>
            </a:r>
            <a:r>
              <a:rPr lang="en-US" altLang="ko-KR" b="1" smtClean="0">
                <a:solidFill>
                  <a:schemeClr val="bg1"/>
                </a:solidFill>
              </a:rPr>
              <a:t>2:19-23</a:t>
            </a:r>
            <a:r>
              <a:rPr lang="en-US" altLang="ko-KR" b="1">
                <a:solidFill>
                  <a:schemeClr val="bg1"/>
                </a:solidFill>
              </a:rPr>
              <a:t>).</a:t>
            </a:r>
            <a:endParaRPr lang="en-US" b="1">
              <a:solidFill>
                <a:schemeClr val="bg1"/>
              </a:solidFill>
            </a:endParaRPr>
          </a:p>
        </p:txBody>
      </p:sp>
    </p:spTree>
    <p:extLst>
      <p:ext uri="{BB962C8B-B14F-4D97-AF65-F5344CB8AC3E}">
        <p14:creationId xmlns:p14="http://schemas.microsoft.com/office/powerpoint/2010/main" val="2243223639"/>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a:solidFill>
                  <a:schemeClr val="bg1"/>
                </a:solidFill>
              </a:rPr>
              <a:t>Paulus </a:t>
            </a:r>
            <a:r>
              <a:rPr lang="en-US" altLang="ko-KR" sz="4800" b="1" err="1">
                <a:solidFill>
                  <a:schemeClr val="bg1"/>
                </a:solidFill>
              </a:rPr>
              <a:t>meninggalkan</a:t>
            </a:r>
            <a:r>
              <a:rPr lang="en-US" altLang="ko-KR" sz="4800" b="1">
                <a:solidFill>
                  <a:schemeClr val="bg1"/>
                </a:solidFill>
              </a:rPr>
              <a:t> </a:t>
            </a:r>
            <a:r>
              <a:rPr lang="en-US" altLang="ko-KR" sz="4800" b="1" err="1">
                <a:solidFill>
                  <a:schemeClr val="bg1"/>
                </a:solidFill>
              </a:rPr>
              <a:t>Timotius</a:t>
            </a:r>
            <a:r>
              <a:rPr lang="en-US" altLang="ko-KR" sz="4800" b="1">
                <a:solidFill>
                  <a:schemeClr val="bg1"/>
                </a:solidFill>
              </a:rPr>
              <a:t> di </a:t>
            </a:r>
            <a:r>
              <a:rPr lang="en-US" altLang="ko-KR" sz="4800" b="1" err="1">
                <a:solidFill>
                  <a:schemeClr val="bg1"/>
                </a:solidFill>
              </a:rPr>
              <a:t>Efesus</a:t>
            </a:r>
            <a:r>
              <a:rPr lang="en-US" altLang="ko-KR" sz="4800" b="1">
                <a:solidFill>
                  <a:schemeClr val="bg1"/>
                </a:solidFill>
              </a:rPr>
              <a:t> untuk </a:t>
            </a:r>
            <a:r>
              <a:rPr lang="en-US" altLang="ko-KR" sz="4800" b="1" err="1">
                <a:solidFill>
                  <a:schemeClr val="bg1"/>
                </a:solidFill>
              </a:rPr>
              <a:t>mengurus</a:t>
            </a:r>
            <a:r>
              <a:rPr lang="en-US" altLang="ko-KR" sz="4800" b="1">
                <a:solidFill>
                  <a:schemeClr val="bg1"/>
                </a:solidFill>
              </a:rPr>
              <a:t> pelayanan gereja, tetapi beberapa </a:t>
            </a:r>
            <a:r>
              <a:rPr lang="en-US" altLang="ko-KR" sz="4800" b="1" err="1">
                <a:solidFill>
                  <a:schemeClr val="bg1"/>
                </a:solidFill>
              </a:rPr>
              <a:t>tahun</a:t>
            </a:r>
            <a:r>
              <a:rPr lang="en-US" altLang="ko-KR" sz="4800" b="1">
                <a:solidFill>
                  <a:schemeClr val="bg1"/>
                </a:solidFill>
              </a:rPr>
              <a:t> kemudian Paulus </a:t>
            </a:r>
            <a:r>
              <a:rPr lang="en-US" altLang="ko-KR" sz="4800" b="1" err="1">
                <a:solidFill>
                  <a:schemeClr val="bg1"/>
                </a:solidFill>
              </a:rPr>
              <a:t>memanggil</a:t>
            </a:r>
            <a:r>
              <a:rPr lang="en-US" altLang="ko-KR" sz="4800" b="1">
                <a:solidFill>
                  <a:schemeClr val="bg1"/>
                </a:solidFill>
              </a:rPr>
              <a:t> </a:t>
            </a:r>
            <a:r>
              <a:rPr lang="en-US" altLang="ko-KR" sz="4800" b="1" err="1">
                <a:solidFill>
                  <a:schemeClr val="bg1"/>
                </a:solidFill>
              </a:rPr>
              <a:t>Timotius</a:t>
            </a:r>
            <a:r>
              <a:rPr lang="en-US" altLang="ko-KR" sz="4800" b="1">
                <a:solidFill>
                  <a:schemeClr val="bg1"/>
                </a:solidFill>
              </a:rPr>
              <a:t> ke Roma (4: 9, 21).</a:t>
            </a:r>
            <a:br>
              <a:rPr lang="en-US" altLang="ko-KR" sz="4800" b="1">
                <a:solidFill>
                  <a:schemeClr val="bg1"/>
                </a:solidFill>
              </a:rPr>
            </a:br>
            <a:r>
              <a:rPr lang="en-US" altLang="ko-KR" sz="4800" b="1" err="1">
                <a:solidFill>
                  <a:schemeClr val="bg1"/>
                </a:solidFill>
              </a:rPr>
              <a:t>Sebab</a:t>
            </a:r>
            <a:r>
              <a:rPr lang="en-US" altLang="ko-KR" sz="4800" b="1">
                <a:solidFill>
                  <a:schemeClr val="bg1"/>
                </a:solidFill>
              </a:rPr>
              <a:t> </a:t>
            </a:r>
            <a:r>
              <a:rPr lang="en-US" altLang="ko-KR" sz="4800" b="1" err="1">
                <a:solidFill>
                  <a:schemeClr val="bg1"/>
                </a:solidFill>
              </a:rPr>
              <a:t>rasul</a:t>
            </a:r>
            <a:r>
              <a:rPr lang="en-US" altLang="ko-KR" sz="4800" b="1">
                <a:solidFill>
                  <a:schemeClr val="bg1"/>
                </a:solidFill>
              </a:rPr>
              <a:t> Paulus </a:t>
            </a:r>
            <a:r>
              <a:rPr lang="en-US" altLang="ko-KR" sz="4800" b="1" err="1">
                <a:solidFill>
                  <a:schemeClr val="bg1"/>
                </a:solidFill>
              </a:rPr>
              <a:t>dipenjarakan</a:t>
            </a:r>
            <a:r>
              <a:rPr lang="en-US" altLang="ko-KR" sz="4800" b="1">
                <a:solidFill>
                  <a:schemeClr val="bg1"/>
                </a:solidFill>
              </a:rPr>
              <a:t> lagi di Roma Yang </a:t>
            </a:r>
            <a:r>
              <a:rPr lang="en-US" altLang="ko-KR" sz="4800" b="1" err="1">
                <a:solidFill>
                  <a:schemeClr val="bg1"/>
                </a:solidFill>
              </a:rPr>
              <a:t>kedua</a:t>
            </a:r>
            <a:r>
              <a:rPr lang="en-US" altLang="ko-KR" sz="4800" b="1">
                <a:solidFill>
                  <a:schemeClr val="bg1"/>
                </a:solidFill>
              </a:rPr>
              <a:t> (67 T.M.), </a:t>
            </a:r>
            <a:r>
              <a:rPr lang="en-US" altLang="ko-KR" sz="4800" b="1" err="1">
                <a:solidFill>
                  <a:schemeClr val="bg1"/>
                </a:solidFill>
              </a:rPr>
              <a:t>menjelang</a:t>
            </a:r>
            <a:r>
              <a:rPr lang="en-US" altLang="ko-KR" sz="4800" b="1">
                <a:solidFill>
                  <a:schemeClr val="bg1"/>
                </a:solidFill>
              </a:rPr>
              <a:t> </a:t>
            </a:r>
            <a:r>
              <a:rPr lang="en-US" altLang="ko-KR" sz="4800" b="1" err="1">
                <a:solidFill>
                  <a:schemeClr val="bg1"/>
                </a:solidFill>
              </a:rPr>
              <a:t>mati</a:t>
            </a:r>
            <a:r>
              <a:rPr lang="en-US" altLang="ko-KR" sz="4800" b="1">
                <a:solidFill>
                  <a:schemeClr val="bg1"/>
                </a:solidFill>
              </a:rPr>
              <a:t> </a:t>
            </a:r>
            <a:r>
              <a:rPr lang="en-US" altLang="ko-KR" sz="4800" b="1" err="1">
                <a:solidFill>
                  <a:schemeClr val="bg1"/>
                </a:solidFill>
              </a:rPr>
              <a:t>syahid</a:t>
            </a:r>
            <a:r>
              <a:rPr lang="en-US" altLang="ko-KR" sz="4800" b="1">
                <a:solidFill>
                  <a:schemeClr val="bg1"/>
                </a:solidFill>
              </a:rPr>
              <a:t> </a:t>
            </a:r>
            <a:r>
              <a:rPr lang="en-US" altLang="ko-KR" sz="4800" b="1" smtClean="0">
                <a:solidFill>
                  <a:schemeClr val="bg1"/>
                </a:solidFill>
              </a:rPr>
              <a:t>Paulus (68 T.M.). </a:t>
            </a:r>
            <a:r>
              <a:rPr lang="en-US" altLang="ko-KR" sz="4800" b="1">
                <a:solidFill>
                  <a:schemeClr val="bg1"/>
                </a:solidFill>
              </a:rPr>
              <a:t/>
            </a:r>
            <a:br>
              <a:rPr lang="en-US" altLang="ko-KR"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93526732"/>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1 </a:t>
            </a:r>
            <a:r>
              <a:rPr lang="en-US" sz="5333" b="1" err="1">
                <a:solidFill>
                  <a:srgbClr val="00B0F0"/>
                </a:solidFill>
              </a:rPr>
              <a:t>Timotius</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rPr>
              <a:t>Paulus </a:t>
            </a:r>
            <a:r>
              <a:rPr lang="en-US" sz="4800" b="1" err="1">
                <a:solidFill>
                  <a:schemeClr val="bg1"/>
                </a:solidFill>
              </a:rPr>
              <a:t>menulis</a:t>
            </a:r>
            <a:r>
              <a:rPr lang="en-US" sz="4800" b="1">
                <a:solidFill>
                  <a:schemeClr val="bg1"/>
                </a:solidFill>
              </a:rPr>
              <a:t> </a:t>
            </a:r>
            <a:r>
              <a:rPr lang="en-US" sz="4800" b="1" err="1">
                <a:solidFill>
                  <a:schemeClr val="bg1"/>
                </a:solidFill>
              </a:rPr>
              <a:t>surat</a:t>
            </a:r>
            <a:r>
              <a:rPr lang="en-US" sz="4800" b="1">
                <a:solidFill>
                  <a:schemeClr val="bg1"/>
                </a:solidFill>
              </a:rPr>
              <a:t> 1 </a:t>
            </a:r>
            <a:r>
              <a:rPr lang="en-US" sz="4800" b="1" err="1">
                <a:solidFill>
                  <a:schemeClr val="bg1"/>
                </a:solidFill>
              </a:rPr>
              <a:t>Timotius</a:t>
            </a:r>
            <a:r>
              <a:rPr lang="en-US" sz="4800" b="1">
                <a:solidFill>
                  <a:schemeClr val="bg1"/>
                </a:solidFill>
              </a:rPr>
              <a:t> di Makedonia pada 62 atau 63 T.M., </a:t>
            </a:r>
            <a:r>
              <a:rPr lang="en-US" sz="4800" b="1" err="1">
                <a:solidFill>
                  <a:schemeClr val="bg1"/>
                </a:solidFill>
              </a:rPr>
              <a:t>ketika</a:t>
            </a:r>
            <a:r>
              <a:rPr lang="en-US" sz="4800" b="1">
                <a:solidFill>
                  <a:schemeClr val="bg1"/>
                </a:solidFill>
              </a:rPr>
              <a:t> </a:t>
            </a:r>
            <a:r>
              <a:rPr lang="en-US" sz="4800" b="1" err="1">
                <a:solidFill>
                  <a:schemeClr val="bg1"/>
                </a:solidFill>
              </a:rPr>
              <a:t>Timotius</a:t>
            </a:r>
            <a:r>
              <a:rPr lang="en-US" sz="4800" b="1">
                <a:solidFill>
                  <a:schemeClr val="bg1"/>
                </a:solidFill>
              </a:rPr>
              <a:t> melayani bukan hanya </a:t>
            </a:r>
            <a:r>
              <a:rPr lang="en-US" sz="4800" b="1" smtClean="0">
                <a:solidFill>
                  <a:schemeClr val="bg1"/>
                </a:solidFill>
              </a:rPr>
              <a:t>jemaah </a:t>
            </a:r>
            <a:r>
              <a:rPr lang="en-US" sz="4800" b="1">
                <a:solidFill>
                  <a:schemeClr val="bg1"/>
                </a:solidFill>
              </a:rPr>
              <a:t>di </a:t>
            </a:r>
            <a:r>
              <a:rPr lang="en-US" sz="4800" b="1" err="1">
                <a:solidFill>
                  <a:schemeClr val="bg1"/>
                </a:solidFill>
              </a:rPr>
              <a:t>Efesus</a:t>
            </a:r>
            <a:r>
              <a:rPr lang="en-US" sz="4800" b="1">
                <a:solidFill>
                  <a:schemeClr val="bg1"/>
                </a:solidFill>
              </a:rPr>
              <a:t>, tetapi </a:t>
            </a:r>
            <a:r>
              <a:rPr lang="en-US" sz="4800" b="1" err="1">
                <a:solidFill>
                  <a:schemeClr val="bg1"/>
                </a:solidFill>
              </a:rPr>
              <a:t>mungkin</a:t>
            </a:r>
            <a:r>
              <a:rPr lang="en-US" sz="4800" b="1">
                <a:solidFill>
                  <a:schemeClr val="bg1"/>
                </a:solidFill>
              </a:rPr>
              <a:t> juga </a:t>
            </a:r>
            <a:r>
              <a:rPr lang="en-US" sz="4800" b="1" smtClean="0">
                <a:solidFill>
                  <a:schemeClr val="bg1"/>
                </a:solidFill>
              </a:rPr>
              <a:t>jemaah </a:t>
            </a:r>
            <a:r>
              <a:rPr lang="en-US" sz="4800" b="1">
                <a:solidFill>
                  <a:schemeClr val="bg1"/>
                </a:solidFill>
              </a:rPr>
              <a:t>di gereja-gereja lain di Asia </a:t>
            </a:r>
            <a:r>
              <a:rPr lang="en-US" sz="4800" b="1" err="1">
                <a:solidFill>
                  <a:schemeClr val="bg1"/>
                </a:solidFill>
              </a:rPr>
              <a:t>kecil</a:t>
            </a:r>
            <a:r>
              <a:rPr lang="en-US" sz="4800" b="1">
                <a:solidFill>
                  <a:schemeClr val="bg1"/>
                </a:solidFill>
              </a:rPr>
              <a:t> sebagai </a:t>
            </a:r>
            <a:r>
              <a:rPr lang="en-US" sz="4800" b="1" err="1">
                <a:solidFill>
                  <a:schemeClr val="bg1"/>
                </a:solidFill>
              </a:rPr>
              <a:t>pengganti</a:t>
            </a:r>
            <a:r>
              <a:rPr lang="en-US" sz="4800" b="1">
                <a:solidFill>
                  <a:schemeClr val="bg1"/>
                </a:solidFill>
              </a:rPr>
              <a:t> Paulus.</a:t>
            </a:r>
          </a:p>
        </p:txBody>
      </p:sp>
    </p:spTree>
    <p:extLst>
      <p:ext uri="{BB962C8B-B14F-4D97-AF65-F5344CB8AC3E}">
        <p14:creationId xmlns:p14="http://schemas.microsoft.com/office/powerpoint/2010/main" val="3363383974"/>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직사각형 4"/>
          <p:cNvSpPr/>
          <p:nvPr/>
        </p:nvSpPr>
        <p:spPr>
          <a:xfrm>
            <a:off x="3114510" y="6312049"/>
            <a:ext cx="596297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smtClean="0">
                <a:ln>
                  <a:noFill/>
                </a:ln>
                <a:solidFill>
                  <a:prstClr val="white"/>
                </a:solidFill>
                <a:effectLst/>
                <a:uLnTx/>
                <a:uFillTx/>
                <a:latin typeface="Calibri"/>
                <a:ea typeface="+mn-ea"/>
                <a:cs typeface="+mn-cs"/>
              </a:rPr>
              <a:t>Perjalanan Pelayanan Misi </a:t>
            </a:r>
            <a:r>
              <a:rPr kumimoji="0" lang="fi-FI" sz="2400" b="1" i="0" u="none" strike="noStrike" kern="1200" cap="none" spc="0" normalizeH="0" baseline="0" noProof="0">
                <a:ln>
                  <a:noFill/>
                </a:ln>
                <a:solidFill>
                  <a:prstClr val="white"/>
                </a:solidFill>
                <a:effectLst/>
                <a:uLnTx/>
                <a:uFillTx/>
                <a:latin typeface="Calibri"/>
                <a:ea typeface="+mn-ea"/>
                <a:cs typeface="+mn-cs"/>
              </a:rPr>
              <a:t>Paulus yang </a:t>
            </a:r>
            <a:r>
              <a:rPr kumimoji="0" lang="fi-FI" sz="2400" b="1" i="0" u="none" strike="noStrike" kern="1200" cap="none" spc="0" normalizeH="0" baseline="0" noProof="0" smtClean="0">
                <a:ln>
                  <a:noFill/>
                </a:ln>
                <a:solidFill>
                  <a:prstClr val="white"/>
                </a:solidFill>
                <a:effectLst/>
                <a:uLnTx/>
                <a:uFillTx/>
                <a:latin typeface="Calibri"/>
                <a:ea typeface="+mn-ea"/>
                <a:cs typeface="+mn-cs"/>
              </a:rPr>
              <a:t>Kedua</a:t>
            </a: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2" name="타원 1"/>
          <p:cNvSpPr/>
          <p:nvPr/>
        </p:nvSpPr>
        <p:spPr>
          <a:xfrm>
            <a:off x="3307405" y="1284050"/>
            <a:ext cx="3599233" cy="4085617"/>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14274472"/>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Surat ini adalah sebagai </a:t>
            </a:r>
            <a:r>
              <a:rPr lang="en-US" sz="4800" b="1" err="1">
                <a:solidFill>
                  <a:schemeClr val="bg1"/>
                </a:solidFill>
              </a:rPr>
              <a:t>panduan</a:t>
            </a:r>
            <a:r>
              <a:rPr lang="en-US" sz="4800" b="1">
                <a:solidFill>
                  <a:schemeClr val="bg1"/>
                </a:solidFill>
              </a:rPr>
              <a:t> </a:t>
            </a:r>
            <a:r>
              <a:rPr lang="en-US" sz="4800" b="1" err="1">
                <a:solidFill>
                  <a:schemeClr val="bg1"/>
                </a:solidFill>
              </a:rPr>
              <a:t>pemimpin</a:t>
            </a:r>
            <a:r>
              <a:rPr lang="en-US" sz="4800" b="1">
                <a:solidFill>
                  <a:schemeClr val="bg1"/>
                </a:solidFill>
              </a:rPr>
              <a:t>, semasa </a:t>
            </a:r>
            <a:r>
              <a:rPr lang="en-US" sz="4800" b="1" err="1">
                <a:solidFill>
                  <a:schemeClr val="bg1"/>
                </a:solidFill>
              </a:rPr>
              <a:t>rasul</a:t>
            </a:r>
            <a:r>
              <a:rPr lang="en-US" sz="4800" b="1">
                <a:solidFill>
                  <a:schemeClr val="bg1"/>
                </a:solidFill>
              </a:rPr>
              <a:t> Paulus tidak </a:t>
            </a:r>
            <a:r>
              <a:rPr lang="en-US" sz="4800" b="1" err="1">
                <a:solidFill>
                  <a:schemeClr val="bg1"/>
                </a:solidFill>
              </a:rPr>
              <a:t>hadir</a:t>
            </a:r>
            <a:r>
              <a:rPr lang="en-US" sz="4800" b="1">
                <a:solidFill>
                  <a:schemeClr val="bg1"/>
                </a:solidFill>
              </a:rPr>
              <a:t> di </a:t>
            </a:r>
            <a:r>
              <a:rPr lang="en-US" sz="4800" b="1" err="1">
                <a:solidFill>
                  <a:schemeClr val="bg1"/>
                </a:solidFill>
              </a:rPr>
              <a:t>sana</a:t>
            </a:r>
            <a:r>
              <a:rPr lang="en-US" sz="4800" b="1">
                <a:solidFill>
                  <a:schemeClr val="bg1"/>
                </a:solidFill>
              </a:rPr>
              <a:t> Makedonia (3: 14-15), dia mendorong </a:t>
            </a:r>
            <a:r>
              <a:rPr lang="en-US" sz="4800" b="1" err="1">
                <a:solidFill>
                  <a:schemeClr val="bg1"/>
                </a:solidFill>
              </a:rPr>
              <a:t>Timotius</a:t>
            </a:r>
            <a:r>
              <a:rPr lang="en-US" sz="4800" b="1">
                <a:solidFill>
                  <a:schemeClr val="bg1"/>
                </a:solidFill>
              </a:rPr>
              <a:t> </a:t>
            </a:r>
            <a:r>
              <a:rPr lang="en-US" sz="4800" b="1" err="1">
                <a:solidFill>
                  <a:schemeClr val="bg1"/>
                </a:solidFill>
              </a:rPr>
              <a:t>supaya</a:t>
            </a:r>
            <a:r>
              <a:rPr lang="en-US" sz="4800" b="1">
                <a:solidFill>
                  <a:schemeClr val="bg1"/>
                </a:solidFill>
              </a:rPr>
              <a:t> dia </a:t>
            </a:r>
            <a:r>
              <a:rPr lang="en-US" sz="4800" b="1" err="1">
                <a:solidFill>
                  <a:schemeClr val="bg1"/>
                </a:solidFill>
              </a:rPr>
              <a:t>menjaga</a:t>
            </a:r>
            <a:r>
              <a:rPr lang="en-US" sz="4800" b="1">
                <a:solidFill>
                  <a:schemeClr val="bg1"/>
                </a:solidFill>
              </a:rPr>
              <a:t> gereja-gereja dengan </a:t>
            </a:r>
            <a:r>
              <a:rPr lang="en-US" sz="4800" b="1" err="1">
                <a:solidFill>
                  <a:schemeClr val="bg1"/>
                </a:solidFill>
              </a:rPr>
              <a:t>penuh</a:t>
            </a:r>
            <a:r>
              <a:rPr lang="en-US" sz="4800" b="1">
                <a:solidFill>
                  <a:schemeClr val="bg1"/>
                </a:solidFill>
              </a:rPr>
              <a:t> </a:t>
            </a:r>
            <a:r>
              <a:rPr lang="en-US" sz="4800" b="1" err="1">
                <a:solidFill>
                  <a:schemeClr val="bg1"/>
                </a:solidFill>
              </a:rPr>
              <a:t>tanggungjawab</a:t>
            </a:r>
            <a:r>
              <a:rPr lang="en-US" sz="4800" b="1">
                <a:solidFill>
                  <a:schemeClr val="bg1"/>
                </a:solidFill>
              </a:rPr>
              <a:t>.</a:t>
            </a:r>
            <a:br>
              <a:rPr lang="en-US" sz="4800" b="1">
                <a:solidFill>
                  <a:schemeClr val="bg1"/>
                </a:solidFill>
              </a:rPr>
            </a:br>
            <a:r>
              <a:rPr lang="en-US" sz="4800" b="1">
                <a:solidFill>
                  <a:schemeClr val="bg1"/>
                </a:solidFill>
              </a:rPr>
              <a:t>Paulus </a:t>
            </a:r>
            <a:r>
              <a:rPr lang="en-US" sz="4800" b="1" smtClean="0">
                <a:solidFill>
                  <a:schemeClr val="bg1"/>
                </a:solidFill>
              </a:rPr>
              <a:t>menggalakkan </a:t>
            </a:r>
            <a:r>
              <a:rPr lang="en-US" sz="4800" b="1">
                <a:solidFill>
                  <a:schemeClr val="bg1"/>
                </a:solidFill>
              </a:rPr>
              <a:t>dan </a:t>
            </a:r>
            <a:r>
              <a:rPr lang="en-US" sz="4800" b="1" err="1">
                <a:solidFill>
                  <a:schemeClr val="bg1"/>
                </a:solidFill>
              </a:rPr>
              <a:t>menasihati</a:t>
            </a:r>
            <a:r>
              <a:rPr lang="en-US" sz="4800" b="1">
                <a:solidFill>
                  <a:schemeClr val="bg1"/>
                </a:solidFill>
              </a:rPr>
              <a:t> </a:t>
            </a:r>
            <a:r>
              <a:rPr lang="en-US" sz="4800" b="1" err="1">
                <a:solidFill>
                  <a:schemeClr val="bg1"/>
                </a:solidFill>
              </a:rPr>
              <a:t>Timotius</a:t>
            </a:r>
            <a:r>
              <a:rPr lang="en-US" sz="4800" b="1">
                <a:solidFill>
                  <a:schemeClr val="bg1"/>
                </a:solidFill>
              </a:rPr>
              <a:t> </a:t>
            </a:r>
            <a:r>
              <a:rPr lang="en-US" sz="4800" b="1" err="1">
                <a:solidFill>
                  <a:schemeClr val="bg1"/>
                </a:solidFill>
              </a:rPr>
              <a:t>supaya</a:t>
            </a:r>
            <a:r>
              <a:rPr lang="en-US" sz="4800" b="1">
                <a:solidFill>
                  <a:schemeClr val="bg1"/>
                </a:solidFill>
              </a:rPr>
              <a:t> dia memberikan</a:t>
            </a:r>
          </a:p>
        </p:txBody>
      </p:sp>
    </p:spTree>
    <p:extLst>
      <p:ext uri="{BB962C8B-B14F-4D97-AF65-F5344CB8AC3E}">
        <p14:creationId xmlns:p14="http://schemas.microsoft.com/office/powerpoint/2010/main" val="1641010278"/>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teladan</a:t>
            </a:r>
            <a:r>
              <a:rPr lang="en-US" sz="4800" b="1">
                <a:solidFill>
                  <a:schemeClr val="bg1"/>
                </a:solidFill>
              </a:rPr>
              <a:t> bagi orang lain, </a:t>
            </a:r>
            <a:r>
              <a:rPr lang="en-US" sz="4800" b="1" err="1">
                <a:solidFill>
                  <a:schemeClr val="bg1"/>
                </a:solidFill>
              </a:rPr>
              <a:t>menggunakan</a:t>
            </a:r>
            <a:r>
              <a:rPr lang="en-US" sz="4800" b="1">
                <a:solidFill>
                  <a:schemeClr val="bg1"/>
                </a:solidFill>
              </a:rPr>
              <a:t> </a:t>
            </a:r>
            <a:r>
              <a:rPr lang="en-US" sz="4800" b="1" err="1">
                <a:solidFill>
                  <a:schemeClr val="bg1"/>
                </a:solidFill>
              </a:rPr>
              <a:t>karunia</a:t>
            </a:r>
            <a:r>
              <a:rPr lang="en-US" sz="4800" b="1">
                <a:solidFill>
                  <a:schemeClr val="bg1"/>
                </a:solidFill>
              </a:rPr>
              <a:t> </a:t>
            </a:r>
            <a:r>
              <a:rPr lang="en-US" sz="4800" b="1" err="1">
                <a:solidFill>
                  <a:schemeClr val="bg1"/>
                </a:solidFill>
              </a:rPr>
              <a:t>rohani</a:t>
            </a:r>
            <a:r>
              <a:rPr lang="en-US" sz="4800" b="1">
                <a:solidFill>
                  <a:schemeClr val="bg1"/>
                </a:solidFill>
              </a:rPr>
              <a:t>, dan juga '</a:t>
            </a:r>
            <a:r>
              <a:rPr lang="en-US" sz="4800" b="1" err="1">
                <a:solidFill>
                  <a:schemeClr val="bg1"/>
                </a:solidFill>
              </a:rPr>
              <a:t>memperjuangkan</a:t>
            </a:r>
            <a:r>
              <a:rPr lang="en-US" sz="4800" b="1">
                <a:solidFill>
                  <a:schemeClr val="bg1"/>
                </a:solidFill>
              </a:rPr>
              <a:t> </a:t>
            </a:r>
            <a:r>
              <a:rPr lang="en-US" sz="4800" b="1" err="1">
                <a:solidFill>
                  <a:schemeClr val="bg1"/>
                </a:solidFill>
              </a:rPr>
              <a:t>pertandingan</a:t>
            </a:r>
            <a:r>
              <a:rPr lang="en-US" sz="4800" b="1">
                <a:solidFill>
                  <a:schemeClr val="bg1"/>
                </a:solidFill>
              </a:rPr>
              <a:t> </a:t>
            </a:r>
            <a:r>
              <a:rPr lang="en-US" sz="4800" b="1" err="1">
                <a:solidFill>
                  <a:schemeClr val="bg1"/>
                </a:solidFill>
              </a:rPr>
              <a:t>iman</a:t>
            </a:r>
            <a:r>
              <a:rPr lang="en-US" sz="4800" b="1">
                <a:solidFill>
                  <a:schemeClr val="bg1"/>
                </a:solidFill>
              </a:rPr>
              <a:t> yang benar' (6:12, 1:18, 4: 12-16, 6:20).</a:t>
            </a:r>
            <a:br>
              <a:rPr lang="en-US" sz="4800" b="1">
                <a:solidFill>
                  <a:schemeClr val="bg1"/>
                </a:solidFill>
              </a:rPr>
            </a:br>
            <a:r>
              <a:rPr lang="en-US" sz="4800" b="1" err="1">
                <a:solidFill>
                  <a:schemeClr val="bg1"/>
                </a:solidFill>
              </a:rPr>
              <a:t>Memperjuangkan</a:t>
            </a:r>
            <a:r>
              <a:rPr lang="en-US" sz="4800" b="1">
                <a:solidFill>
                  <a:schemeClr val="bg1"/>
                </a:solidFill>
              </a:rPr>
              <a:t> </a:t>
            </a:r>
            <a:r>
              <a:rPr lang="en-US" sz="4800" b="1" err="1">
                <a:solidFill>
                  <a:schemeClr val="bg1"/>
                </a:solidFill>
              </a:rPr>
              <a:t>ajaran</a:t>
            </a:r>
            <a:r>
              <a:rPr lang="en-US" sz="4800" b="1">
                <a:solidFill>
                  <a:schemeClr val="bg1"/>
                </a:solidFill>
              </a:rPr>
              <a:t> lain dengan </a:t>
            </a:r>
            <a:r>
              <a:rPr lang="en-US" sz="4800" b="1" err="1">
                <a:solidFill>
                  <a:schemeClr val="bg1"/>
                </a:solidFill>
              </a:rPr>
              <a:t>ajaran</a:t>
            </a:r>
            <a:r>
              <a:rPr lang="en-US" sz="4800" b="1">
                <a:solidFill>
                  <a:schemeClr val="bg1"/>
                </a:solidFill>
              </a:rPr>
              <a:t> </a:t>
            </a:r>
            <a:r>
              <a:rPr lang="en-US" sz="4800" b="1" smtClean="0">
                <a:solidFill>
                  <a:schemeClr val="bg1"/>
                </a:solidFill>
              </a:rPr>
              <a:t>yang </a:t>
            </a:r>
            <a:r>
              <a:rPr lang="en-US" sz="4800" b="1">
                <a:solidFill>
                  <a:schemeClr val="bg1"/>
                </a:solidFill>
              </a:rPr>
              <a:t>benar.</a:t>
            </a:r>
            <a:br>
              <a:rPr lang="en-US" sz="4800" b="1">
                <a:solidFill>
                  <a:schemeClr val="bg1"/>
                </a:solidFill>
              </a:rPr>
            </a:br>
            <a:r>
              <a:rPr lang="en-US" sz="4800" b="1" err="1">
                <a:solidFill>
                  <a:schemeClr val="bg1"/>
                </a:solidFill>
              </a:rPr>
              <a:t>Melengkapi</a:t>
            </a:r>
            <a:r>
              <a:rPr lang="en-US" sz="4800" b="1">
                <a:solidFill>
                  <a:schemeClr val="bg1"/>
                </a:solidFill>
              </a:rPr>
              <a:t> </a:t>
            </a:r>
            <a:r>
              <a:rPr lang="en-US" sz="4800" b="1" err="1">
                <a:solidFill>
                  <a:schemeClr val="bg1"/>
                </a:solidFill>
              </a:rPr>
              <a:t>penggembalaan</a:t>
            </a:r>
            <a:r>
              <a:rPr lang="en-US" sz="4800" b="1">
                <a:solidFill>
                  <a:schemeClr val="bg1"/>
                </a:solidFill>
              </a:rPr>
              <a:t> yang </a:t>
            </a:r>
            <a:r>
              <a:rPr lang="en-US" sz="4800" b="1" err="1">
                <a:solidFill>
                  <a:schemeClr val="bg1"/>
                </a:solidFill>
              </a:rPr>
              <a:t>berkualiti</a:t>
            </a:r>
            <a:r>
              <a:rPr lang="en-US" sz="4800" b="1">
                <a:solidFill>
                  <a:schemeClr val="bg1"/>
                </a:solidFill>
              </a:rPr>
              <a:t>.</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62695611"/>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rPr>
              <a:t>Mengajar</a:t>
            </a:r>
            <a:r>
              <a:rPr lang="en-US" sz="4800" b="1">
                <a:solidFill>
                  <a:schemeClr val="bg1"/>
                </a:solidFill>
              </a:rPr>
              <a:t> </a:t>
            </a:r>
            <a:r>
              <a:rPr lang="en-US" sz="4800" b="1" err="1">
                <a:solidFill>
                  <a:schemeClr val="bg1"/>
                </a:solidFill>
              </a:rPr>
              <a:t>Firman</a:t>
            </a:r>
            <a:r>
              <a:rPr lang="en-US" sz="4800" b="1">
                <a:solidFill>
                  <a:schemeClr val="bg1"/>
                </a:solidFill>
              </a:rPr>
              <a:t> Tuhan.</a:t>
            </a:r>
            <a:br>
              <a:rPr lang="en-US" sz="4800" b="1">
                <a:solidFill>
                  <a:schemeClr val="bg1"/>
                </a:solidFill>
              </a:rPr>
            </a:br>
            <a:r>
              <a:rPr lang="en-US" sz="4800" b="1">
                <a:solidFill>
                  <a:schemeClr val="bg1"/>
                </a:solidFill>
              </a:rPr>
              <a:t>Mendorong </a:t>
            </a:r>
            <a:r>
              <a:rPr lang="en-US" sz="4800" b="1" err="1">
                <a:solidFill>
                  <a:schemeClr val="bg1"/>
                </a:solidFill>
              </a:rPr>
              <a:t>tingkah</a:t>
            </a:r>
            <a:r>
              <a:rPr lang="en-US" sz="4800" b="1">
                <a:solidFill>
                  <a:schemeClr val="bg1"/>
                </a:solidFill>
              </a:rPr>
              <a:t> </a:t>
            </a:r>
            <a:r>
              <a:rPr lang="en-US" sz="4800" b="1" err="1">
                <a:solidFill>
                  <a:schemeClr val="bg1"/>
                </a:solidFill>
              </a:rPr>
              <a:t>laku</a:t>
            </a:r>
            <a:r>
              <a:rPr lang="en-US" sz="4800" b="1">
                <a:solidFill>
                  <a:schemeClr val="bg1"/>
                </a:solidFill>
              </a:rPr>
              <a:t> orang Kristian.</a:t>
            </a:r>
            <a:br>
              <a:rPr lang="en-US" sz="4800" b="1">
                <a:solidFill>
                  <a:schemeClr val="bg1"/>
                </a:solidFill>
              </a:rPr>
            </a:br>
            <a:r>
              <a:rPr lang="en-US" sz="4800" b="1">
                <a:solidFill>
                  <a:srgbClr val="FF0000"/>
                </a:solidFill>
              </a:rPr>
              <a:t>#. </a:t>
            </a:r>
            <a:r>
              <a:rPr lang="fi-FI" sz="4800" b="1">
                <a:solidFill>
                  <a:srgbClr val="FF0000"/>
                </a:solidFill>
              </a:rPr>
              <a:t>Komitmen Paulus </a:t>
            </a:r>
            <a:r>
              <a:rPr lang="fi-FI" sz="4800" b="1">
                <a:solidFill>
                  <a:schemeClr val="bg1"/>
                </a:solidFill>
              </a:rPr>
              <a:t/>
            </a:r>
            <a:br>
              <a:rPr lang="fi-FI" sz="4800" b="1">
                <a:solidFill>
                  <a:schemeClr val="bg1"/>
                </a:solidFill>
              </a:rPr>
            </a:br>
            <a:r>
              <a:rPr lang="fi-FI" sz="4800" b="1">
                <a:solidFill>
                  <a:schemeClr val="bg1"/>
                </a:solidFill>
              </a:rPr>
              <a:t>1. Tentang Ajaran Doktrin (Fasal 1)</a:t>
            </a:r>
            <a:br>
              <a:rPr lang="fi-FI" sz="4800" b="1">
                <a:solidFill>
                  <a:schemeClr val="bg1"/>
                </a:solidFill>
              </a:rPr>
            </a:br>
            <a:r>
              <a:rPr lang="fi-FI" sz="4800" b="1">
                <a:solidFill>
                  <a:schemeClr val="bg1"/>
                </a:solidFill>
              </a:rPr>
              <a:t>2. Tentang Ibadah Umum (Fasal 2-3)</a:t>
            </a:r>
            <a:br>
              <a:rPr lang="fi-FI" sz="4800" b="1">
                <a:solidFill>
                  <a:schemeClr val="bg1"/>
                </a:solidFill>
              </a:rPr>
            </a:br>
            <a:r>
              <a:rPr lang="fi-FI" sz="4800" b="1">
                <a:solidFill>
                  <a:schemeClr val="bg1"/>
                </a:solidFill>
              </a:rPr>
              <a:t>3. Tentang guru yang palsu (Fasal 4)</a:t>
            </a:r>
            <a:br>
              <a:rPr lang="fi-FI" sz="4800" b="1">
                <a:solidFill>
                  <a:schemeClr val="bg1"/>
                </a:solidFill>
              </a:rPr>
            </a:br>
            <a:r>
              <a:rPr lang="fi-FI" sz="4800" b="1">
                <a:solidFill>
                  <a:schemeClr val="bg1"/>
                </a:solidFill>
              </a:rPr>
              <a:t>4. Tentang pemerintahan gereja (fasal 5)</a:t>
            </a:r>
            <a:br>
              <a:rPr lang="fi-FI" sz="4800" b="1">
                <a:solidFill>
                  <a:schemeClr val="bg1"/>
                </a:solidFill>
              </a:rPr>
            </a:br>
            <a:r>
              <a:rPr lang="fi-FI" sz="4800" b="1">
                <a:solidFill>
                  <a:schemeClr val="bg1"/>
                </a:solidFill>
              </a:rPr>
              <a:t>5. Tentang Motif Gembala (Fasal 6)</a:t>
            </a:r>
            <a:r>
              <a:rPr lang="en-US" sz="4800" b="1">
                <a:solidFill>
                  <a:schemeClr val="bg1"/>
                </a:solidFill>
              </a:rPr>
              <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093445539"/>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a:solidFill>
                  <a:schemeClr val="bg1"/>
                </a:solidFill>
              </a:rPr>
              <a:t>Ayat-ayat</a:t>
            </a:r>
            <a:r>
              <a:rPr lang="en-US" altLang="ko-KR" sz="4800" b="1">
                <a:solidFill>
                  <a:schemeClr val="bg1"/>
                </a:solidFill>
              </a:rPr>
              <a:t> </a:t>
            </a:r>
            <a:r>
              <a:rPr lang="en-US" altLang="ko-KR" sz="4800" b="1" err="1">
                <a:solidFill>
                  <a:schemeClr val="bg1"/>
                </a:solidFill>
              </a:rPr>
              <a:t>utamanya</a:t>
            </a:r>
            <a:r>
              <a:rPr lang="en-US" altLang="ko-KR" sz="4800" b="1">
                <a:solidFill>
                  <a:schemeClr val="bg1"/>
                </a:solidFill>
              </a:rPr>
              <a:t> adalah 3:15-16 (</a:t>
            </a:r>
            <a:r>
              <a:rPr lang="en-US" altLang="ko-KR" sz="4800" b="1" smtClean="0">
                <a:solidFill>
                  <a:schemeClr val="bg1"/>
                </a:solidFill>
              </a:rPr>
              <a:t>jemaah </a:t>
            </a:r>
            <a:r>
              <a:rPr lang="en-US" altLang="ko-KR" sz="4800" b="1">
                <a:solidFill>
                  <a:schemeClr val="bg1"/>
                </a:solidFill>
              </a:rPr>
              <a:t>dari Allah yang hidup, </a:t>
            </a:r>
            <a:r>
              <a:rPr lang="en-US" altLang="ko-KR" sz="4800" b="1" err="1">
                <a:solidFill>
                  <a:schemeClr val="bg1"/>
                </a:solidFill>
              </a:rPr>
              <a:t>tiang</a:t>
            </a:r>
            <a:r>
              <a:rPr lang="en-US" altLang="ko-KR" sz="4800" b="1">
                <a:solidFill>
                  <a:schemeClr val="bg1"/>
                </a:solidFill>
              </a:rPr>
              <a:t> </a:t>
            </a:r>
            <a:r>
              <a:rPr lang="en-US" altLang="ko-KR" sz="4800" b="1" err="1">
                <a:solidFill>
                  <a:schemeClr val="bg1"/>
                </a:solidFill>
              </a:rPr>
              <a:t>penopang</a:t>
            </a:r>
            <a:r>
              <a:rPr lang="en-US" altLang="ko-KR" sz="4800" b="1">
                <a:solidFill>
                  <a:schemeClr val="bg1"/>
                </a:solidFill>
              </a:rPr>
              <a:t> dan dasar kebenaran. </a:t>
            </a:r>
            <a:r>
              <a:rPr lang="en-US" altLang="ko-KR" sz="4800" b="1" smtClean="0">
                <a:solidFill>
                  <a:schemeClr val="bg1"/>
                </a:solidFill>
              </a:rPr>
              <a:t/>
            </a:r>
            <a:br>
              <a:rPr lang="en-US" altLang="ko-KR" sz="4800" b="1" smtClean="0">
                <a:solidFill>
                  <a:schemeClr val="bg1"/>
                </a:solidFill>
              </a:rPr>
            </a:br>
            <a:r>
              <a:rPr lang="en-US" altLang="ko-KR" sz="4800" b="1">
                <a:solidFill>
                  <a:schemeClr val="bg1"/>
                </a:solidFill>
              </a:rPr>
              <a:t>S</a:t>
            </a:r>
            <a:r>
              <a:rPr lang="en-US" altLang="ko-KR" sz="4800" b="1" smtClean="0">
                <a:solidFill>
                  <a:schemeClr val="bg1"/>
                </a:solidFill>
              </a:rPr>
              <a:t>esungguhnya </a:t>
            </a:r>
            <a:r>
              <a:rPr lang="en-US" altLang="ko-KR" sz="4800" b="1" err="1">
                <a:solidFill>
                  <a:schemeClr val="bg1"/>
                </a:solidFill>
              </a:rPr>
              <a:t>agunglah</a:t>
            </a:r>
            <a:r>
              <a:rPr lang="en-US" altLang="ko-KR" sz="4800" b="1">
                <a:solidFill>
                  <a:schemeClr val="bg1"/>
                </a:solidFill>
              </a:rPr>
              <a:t> </a:t>
            </a:r>
            <a:r>
              <a:rPr lang="en-US" altLang="ko-KR" sz="4800" b="1" err="1">
                <a:solidFill>
                  <a:schemeClr val="bg1"/>
                </a:solidFill>
              </a:rPr>
              <a:t>rahasia</a:t>
            </a:r>
            <a:r>
              <a:rPr lang="en-US" altLang="ko-KR" sz="4800" b="1">
                <a:solidFill>
                  <a:schemeClr val="bg1"/>
                </a:solidFill>
              </a:rPr>
              <a:t> </a:t>
            </a:r>
            <a:r>
              <a:rPr lang="en-US" altLang="ko-KR" sz="4800" b="1" err="1">
                <a:solidFill>
                  <a:schemeClr val="bg1"/>
                </a:solidFill>
              </a:rPr>
              <a:t>ibadah</a:t>
            </a:r>
            <a:r>
              <a:rPr lang="en-US" altLang="ko-KR" sz="4800" b="1">
                <a:solidFill>
                  <a:schemeClr val="bg1"/>
                </a:solidFill>
              </a:rPr>
              <a:t> kita), 6:11-12 (Untuk </a:t>
            </a:r>
            <a:r>
              <a:rPr lang="en-US" altLang="ko-KR" sz="4800" b="1" err="1">
                <a:solidFill>
                  <a:schemeClr val="bg1"/>
                </a:solidFill>
              </a:rPr>
              <a:t>itulah</a:t>
            </a:r>
            <a:r>
              <a:rPr lang="en-US" altLang="ko-KR" sz="4800" b="1">
                <a:solidFill>
                  <a:schemeClr val="bg1"/>
                </a:solidFill>
              </a:rPr>
              <a:t> </a:t>
            </a:r>
            <a:r>
              <a:rPr lang="en-US" altLang="ko-KR" sz="4800" b="1" err="1">
                <a:solidFill>
                  <a:schemeClr val="bg1"/>
                </a:solidFill>
              </a:rPr>
              <a:t>engkau</a:t>
            </a:r>
            <a:r>
              <a:rPr lang="en-US" altLang="ko-KR" sz="4800" b="1">
                <a:solidFill>
                  <a:schemeClr val="bg1"/>
                </a:solidFill>
              </a:rPr>
              <a:t> telah </a:t>
            </a:r>
            <a:r>
              <a:rPr lang="en-US" altLang="ko-KR" sz="4800" b="1" err="1">
                <a:solidFill>
                  <a:schemeClr val="bg1"/>
                </a:solidFill>
              </a:rPr>
              <a:t>dipanggil</a:t>
            </a:r>
            <a:r>
              <a:rPr lang="en-US" altLang="ko-KR" sz="4800" b="1">
                <a:solidFill>
                  <a:schemeClr val="bg1"/>
                </a:solidFill>
              </a:rPr>
              <a:t> dan telah </a:t>
            </a:r>
            <a:r>
              <a:rPr lang="en-US" altLang="ko-KR" sz="4800" b="1" err="1">
                <a:solidFill>
                  <a:schemeClr val="bg1"/>
                </a:solidFill>
              </a:rPr>
              <a:t>engkau</a:t>
            </a:r>
            <a:r>
              <a:rPr lang="en-US" altLang="ko-KR" sz="4800" b="1">
                <a:solidFill>
                  <a:schemeClr val="bg1"/>
                </a:solidFill>
              </a:rPr>
              <a:t> </a:t>
            </a:r>
            <a:r>
              <a:rPr lang="en-US" altLang="ko-KR" sz="4800" b="1" err="1">
                <a:solidFill>
                  <a:schemeClr val="bg1"/>
                </a:solidFill>
              </a:rPr>
              <a:t>ikrarkan</a:t>
            </a:r>
            <a:r>
              <a:rPr lang="en-US" altLang="ko-KR" sz="4800" b="1">
                <a:solidFill>
                  <a:schemeClr val="bg1"/>
                </a:solidFill>
              </a:rPr>
              <a:t> </a:t>
            </a:r>
            <a:r>
              <a:rPr lang="en-US" altLang="ko-KR" sz="4800" b="1" err="1">
                <a:solidFill>
                  <a:schemeClr val="bg1"/>
                </a:solidFill>
              </a:rPr>
              <a:t>ikrar</a:t>
            </a:r>
            <a:r>
              <a:rPr lang="en-US" altLang="ko-KR" sz="4800" b="1">
                <a:solidFill>
                  <a:schemeClr val="bg1"/>
                </a:solidFill>
              </a:rPr>
              <a:t> yang benar di </a:t>
            </a:r>
            <a:r>
              <a:rPr lang="en-US" altLang="ko-KR" sz="4800" b="1" err="1">
                <a:solidFill>
                  <a:schemeClr val="bg1"/>
                </a:solidFill>
              </a:rPr>
              <a:t>depan</a:t>
            </a:r>
            <a:r>
              <a:rPr lang="en-US" altLang="ko-KR" sz="4800" b="1">
                <a:solidFill>
                  <a:schemeClr val="bg1"/>
                </a:solidFill>
              </a:rPr>
              <a:t> banyak </a:t>
            </a:r>
            <a:r>
              <a:rPr lang="en-US" altLang="ko-KR" sz="4800" b="1" err="1">
                <a:solidFill>
                  <a:schemeClr val="bg1"/>
                </a:solidFill>
              </a:rPr>
              <a:t>saksi</a:t>
            </a:r>
            <a:r>
              <a:rPr lang="en-US" altLang="ko-KR" sz="4800" b="1">
                <a:solidFill>
                  <a:schemeClr val="bg1"/>
                </a:solidFill>
              </a:rPr>
              <a:t>.). </a:t>
            </a:r>
            <a:br>
              <a:rPr lang="en-US" altLang="ko-KR" sz="4800" b="1">
                <a:solidFill>
                  <a:schemeClr val="bg1"/>
                </a:solidFill>
              </a:rPr>
            </a:br>
            <a:r>
              <a:rPr lang="en-US" altLang="ko-KR" sz="4800" b="1" err="1">
                <a:solidFill>
                  <a:schemeClr val="bg1"/>
                </a:solidFill>
              </a:rPr>
              <a:t>Fasal</a:t>
            </a:r>
            <a:r>
              <a:rPr lang="en-US" altLang="ko-KR" sz="4800" b="1">
                <a:solidFill>
                  <a:schemeClr val="bg1"/>
                </a:solidFill>
              </a:rPr>
              <a:t> </a:t>
            </a:r>
            <a:r>
              <a:rPr lang="en-US" altLang="ko-KR" sz="4800" b="1" err="1">
                <a:solidFill>
                  <a:schemeClr val="bg1"/>
                </a:solidFill>
              </a:rPr>
              <a:t>Intinya</a:t>
            </a:r>
            <a:r>
              <a:rPr lang="en-US" altLang="ko-KR" sz="4800" b="1">
                <a:solidFill>
                  <a:schemeClr val="bg1"/>
                </a:solidFill>
              </a:rPr>
              <a:t> adalah </a:t>
            </a:r>
            <a:r>
              <a:rPr lang="en-US" altLang="ko-KR" sz="4800" b="1" err="1">
                <a:solidFill>
                  <a:schemeClr val="bg1"/>
                </a:solidFill>
              </a:rPr>
              <a:t>Fasal</a:t>
            </a:r>
            <a:r>
              <a:rPr lang="en-US" altLang="ko-KR" sz="4800" b="1">
                <a:solidFill>
                  <a:schemeClr val="bg1"/>
                </a:solidFill>
              </a:rPr>
              <a:t> 3.</a:t>
            </a:r>
            <a:r>
              <a:rPr lang="en-US" sz="4800" b="1">
                <a:solidFill>
                  <a:schemeClr val="bg1"/>
                </a:solidFill>
              </a:rPr>
              <a:t/>
            </a:r>
            <a:br>
              <a:rPr lang="en-US"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2646687720"/>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1 </a:t>
            </a:r>
            <a:r>
              <a:rPr lang="en-US" sz="5333" b="1" err="1">
                <a:solidFill>
                  <a:srgbClr val="FFFF00"/>
                </a:solidFill>
              </a:rPr>
              <a:t>Timotius</a:t>
            </a:r>
            <a:r>
              <a:rPr lang="en-US" sz="5333" b="1">
                <a:solidFill>
                  <a:srgbClr val="FF0000"/>
                </a:solidFill>
              </a:rPr>
              <a:t/>
            </a:r>
            <a:br>
              <a:rPr lang="en-US" sz="5333" b="1">
                <a:solidFill>
                  <a:srgbClr val="FF0000"/>
                </a:solidFill>
              </a:rPr>
            </a:br>
            <a:r>
              <a:rPr lang="fi-FI" b="1">
                <a:solidFill>
                  <a:schemeClr val="bg1"/>
                </a:solidFill>
              </a:rPr>
              <a:t>Pengajaran mengenai kehidupan </a:t>
            </a:r>
            <a:r>
              <a:rPr lang="fi-FI" b="1" smtClean="0">
                <a:solidFill>
                  <a:schemeClr val="bg1"/>
                </a:solidFill>
              </a:rPr>
              <a:t>jemaah </a:t>
            </a:r>
            <a:r>
              <a:rPr lang="fi-FI" b="1">
                <a:solidFill>
                  <a:schemeClr val="bg1"/>
                </a:solidFill>
              </a:rPr>
              <a:t>(1:1-3:13)</a:t>
            </a:r>
            <a:br>
              <a:rPr lang="fi-FI" b="1">
                <a:solidFill>
                  <a:schemeClr val="bg1"/>
                </a:solidFill>
              </a:rPr>
            </a:br>
            <a:r>
              <a:rPr lang="fi-FI" b="1" smtClean="0">
                <a:solidFill>
                  <a:schemeClr val="bg1"/>
                </a:solidFill>
              </a:rPr>
              <a:t>Iman </a:t>
            </a:r>
            <a:r>
              <a:rPr lang="fi-FI" b="1">
                <a:solidFill>
                  <a:schemeClr val="bg1"/>
                </a:solidFill>
              </a:rPr>
              <a:t>yang benar dan peringatan tentang ajaran palsu (</a:t>
            </a:r>
            <a:r>
              <a:rPr lang="fi-FI" b="1" smtClean="0">
                <a:solidFill>
                  <a:schemeClr val="bg1"/>
                </a:solidFill>
              </a:rPr>
              <a:t>3:14-4:5</a:t>
            </a:r>
            <a:r>
              <a:rPr lang="fi-FI" b="1">
                <a:solidFill>
                  <a:schemeClr val="bg1"/>
                </a:solidFill>
              </a:rPr>
              <a:t>)</a:t>
            </a:r>
            <a:br>
              <a:rPr lang="fi-FI" b="1">
                <a:solidFill>
                  <a:schemeClr val="bg1"/>
                </a:solidFill>
              </a:rPr>
            </a:br>
            <a:r>
              <a:rPr lang="fi-FI" b="1" smtClean="0">
                <a:solidFill>
                  <a:schemeClr val="bg1"/>
                </a:solidFill>
              </a:rPr>
              <a:t>Nasihat </a:t>
            </a:r>
            <a:r>
              <a:rPr lang="fi-FI" b="1">
                <a:solidFill>
                  <a:schemeClr val="bg1"/>
                </a:solidFill>
              </a:rPr>
              <a:t>kepada Timotius dan pemimpin </a:t>
            </a:r>
            <a:r>
              <a:rPr lang="fi-FI" b="1" smtClean="0">
                <a:solidFill>
                  <a:schemeClr val="bg1"/>
                </a:solidFill>
              </a:rPr>
              <a:t>jemaah </a:t>
            </a:r>
            <a:r>
              <a:rPr lang="fi-FI" b="1">
                <a:solidFill>
                  <a:schemeClr val="bg1"/>
                </a:solidFill>
              </a:rPr>
              <a:t>lainnya (4:6-6:21)</a:t>
            </a:r>
            <a:endParaRPr lang="en-US" sz="4267" b="1">
              <a:solidFill>
                <a:schemeClr val="bg1"/>
              </a:solidFill>
            </a:endParaRPr>
          </a:p>
        </p:txBody>
      </p:sp>
    </p:spTree>
    <p:extLst>
      <p:ext uri="{BB962C8B-B14F-4D97-AF65-F5344CB8AC3E}">
        <p14:creationId xmlns:p14="http://schemas.microsoft.com/office/powerpoint/2010/main" val="683219476"/>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latin typeface="+mn-lt"/>
              </a:rPr>
              <a:t>Surat 2 </a:t>
            </a:r>
            <a:r>
              <a:rPr lang="en-US" sz="5333" b="1" err="1">
                <a:solidFill>
                  <a:srgbClr val="00B0F0"/>
                </a:solidFill>
                <a:latin typeface="+mn-lt"/>
              </a:rPr>
              <a:t>Timotius</a:t>
            </a:r>
            <a:r>
              <a:rPr lang="en-US" sz="5333" b="1">
                <a:solidFill>
                  <a:srgbClr val="00B0F0"/>
                </a:solidFill>
                <a:latin typeface="+mn-lt"/>
              </a:rPr>
              <a:t>:</a:t>
            </a:r>
            <a:r>
              <a:rPr lang="en-US" sz="5333" b="1">
                <a:solidFill>
                  <a:schemeClr val="bg1"/>
                </a:solidFill>
                <a:latin typeface="+mn-lt"/>
              </a:rPr>
              <a:t> </a:t>
            </a:r>
            <a:r>
              <a:rPr lang="en-US" sz="5333" b="1" smtClean="0">
                <a:solidFill>
                  <a:schemeClr val="bg1"/>
                </a:solidFill>
                <a:latin typeface="+mn-lt"/>
              </a:rPr>
              <a:t/>
            </a:r>
            <a:br>
              <a:rPr lang="en-US" sz="5333" b="1" smtClean="0">
                <a:solidFill>
                  <a:schemeClr val="bg1"/>
                </a:solidFill>
                <a:latin typeface="+mn-lt"/>
              </a:rPr>
            </a:br>
            <a:r>
              <a:rPr lang="en-US" sz="4800" b="1" smtClean="0">
                <a:solidFill>
                  <a:schemeClr val="bg1"/>
                </a:solidFill>
                <a:latin typeface="+mn-lt"/>
              </a:rPr>
              <a:t>Paulus </a:t>
            </a:r>
            <a:r>
              <a:rPr lang="en-US" sz="4800" b="1" err="1">
                <a:solidFill>
                  <a:schemeClr val="bg1"/>
                </a:solidFill>
                <a:latin typeface="+mn-lt"/>
              </a:rPr>
              <a:t>menulis</a:t>
            </a:r>
            <a:r>
              <a:rPr lang="en-US" sz="4800" b="1">
                <a:solidFill>
                  <a:schemeClr val="bg1"/>
                </a:solidFill>
                <a:latin typeface="+mn-lt"/>
              </a:rPr>
              <a:t> </a:t>
            </a:r>
            <a:r>
              <a:rPr lang="en-US" sz="4800" b="1" err="1">
                <a:solidFill>
                  <a:schemeClr val="bg1"/>
                </a:solidFill>
                <a:latin typeface="+mn-lt"/>
              </a:rPr>
              <a:t>surat</a:t>
            </a:r>
            <a:r>
              <a:rPr lang="en-US" sz="4800" b="1">
                <a:solidFill>
                  <a:schemeClr val="bg1"/>
                </a:solidFill>
                <a:latin typeface="+mn-lt"/>
              </a:rPr>
              <a:t> ini semasa Paulus </a:t>
            </a:r>
            <a:r>
              <a:rPr lang="en-US" sz="4800" b="1" err="1">
                <a:solidFill>
                  <a:schemeClr val="bg1"/>
                </a:solidFill>
                <a:latin typeface="+mn-lt"/>
              </a:rPr>
              <a:t>dipenjarakan</a:t>
            </a:r>
            <a:r>
              <a:rPr lang="en-US" sz="4800" b="1">
                <a:solidFill>
                  <a:schemeClr val="bg1"/>
                </a:solidFill>
                <a:latin typeface="+mn-lt"/>
              </a:rPr>
              <a:t> di Roma sebagai </a:t>
            </a:r>
            <a:r>
              <a:rPr lang="en-US" sz="4800" b="1" err="1">
                <a:solidFill>
                  <a:schemeClr val="bg1"/>
                </a:solidFill>
                <a:latin typeface="+mn-lt"/>
              </a:rPr>
              <a:t>wasiat</a:t>
            </a:r>
            <a:r>
              <a:rPr lang="en-US" sz="4800" b="1">
                <a:solidFill>
                  <a:schemeClr val="bg1"/>
                </a:solidFill>
                <a:latin typeface="+mn-lt"/>
              </a:rPr>
              <a:t> bagi </a:t>
            </a:r>
            <a:r>
              <a:rPr lang="en-US" sz="4800" b="1" err="1">
                <a:solidFill>
                  <a:schemeClr val="bg1"/>
                </a:solidFill>
                <a:latin typeface="+mn-lt"/>
              </a:rPr>
              <a:t>Timotius</a:t>
            </a:r>
            <a:r>
              <a:rPr lang="en-US" sz="4800" b="1">
                <a:solidFill>
                  <a:schemeClr val="bg1"/>
                </a:solidFill>
                <a:latin typeface="+mn-lt"/>
              </a:rPr>
              <a:t>, </a:t>
            </a:r>
            <a:r>
              <a:rPr lang="en-US" sz="4800" b="1" err="1">
                <a:solidFill>
                  <a:schemeClr val="bg1"/>
                </a:solidFill>
                <a:latin typeface="+mn-lt"/>
              </a:rPr>
              <a:t>anak</a:t>
            </a:r>
            <a:r>
              <a:rPr lang="en-US" sz="4800" b="1">
                <a:solidFill>
                  <a:schemeClr val="bg1"/>
                </a:solidFill>
                <a:latin typeface="+mn-lt"/>
              </a:rPr>
              <a:t> </a:t>
            </a:r>
            <a:r>
              <a:rPr lang="en-US" sz="4800" b="1" err="1">
                <a:solidFill>
                  <a:schemeClr val="bg1"/>
                </a:solidFill>
                <a:latin typeface="+mn-lt"/>
              </a:rPr>
              <a:t>rohani</a:t>
            </a:r>
            <a:r>
              <a:rPr lang="en-US" sz="4800" b="1">
                <a:solidFill>
                  <a:schemeClr val="bg1"/>
                </a:solidFill>
                <a:latin typeface="+mn-lt"/>
              </a:rPr>
              <a:t> Paulus</a:t>
            </a:r>
            <a:r>
              <a:rPr lang="en-US" altLang="ko-KR" sz="4800" b="1">
                <a:solidFill>
                  <a:schemeClr val="bg1"/>
                </a:solidFill>
                <a:latin typeface="+mn-lt"/>
              </a:rPr>
              <a:t>. </a:t>
            </a:r>
            <a:br>
              <a:rPr lang="en-US" altLang="ko-KR" sz="4800" b="1">
                <a:solidFill>
                  <a:schemeClr val="bg1"/>
                </a:solidFill>
                <a:latin typeface="+mn-lt"/>
              </a:rPr>
            </a:br>
            <a:r>
              <a:rPr lang="en-US" altLang="ko-KR" sz="4800" b="1">
                <a:solidFill>
                  <a:schemeClr val="bg1"/>
                </a:solidFill>
                <a:latin typeface="+mn-lt"/>
              </a:rPr>
              <a:t>Surat ini </a:t>
            </a:r>
            <a:r>
              <a:rPr lang="en-US" altLang="ko-KR" sz="4800" b="1" err="1">
                <a:solidFill>
                  <a:schemeClr val="bg1"/>
                </a:solidFill>
                <a:latin typeface="+mn-lt"/>
              </a:rPr>
              <a:t>berisi</a:t>
            </a:r>
            <a:r>
              <a:rPr lang="en-US" altLang="ko-KR" sz="4800" b="1">
                <a:solidFill>
                  <a:schemeClr val="bg1"/>
                </a:solidFill>
                <a:latin typeface="+mn-lt"/>
              </a:rPr>
              <a:t> tentang </a:t>
            </a:r>
            <a:r>
              <a:rPr lang="en-US" altLang="ko-KR" sz="4800" b="1" err="1">
                <a:solidFill>
                  <a:schemeClr val="bg1"/>
                </a:solidFill>
                <a:latin typeface="+mn-lt"/>
              </a:rPr>
              <a:t>kebijaksanaan</a:t>
            </a:r>
            <a:r>
              <a:rPr lang="en-US" altLang="ko-KR" sz="4800" b="1">
                <a:solidFill>
                  <a:schemeClr val="bg1"/>
                </a:solidFill>
                <a:latin typeface="+mn-lt"/>
              </a:rPr>
              <a:t> dan galakan bagi </a:t>
            </a:r>
            <a:r>
              <a:rPr lang="en-US" altLang="ko-KR" sz="4800" b="1" err="1">
                <a:solidFill>
                  <a:schemeClr val="bg1"/>
                </a:solidFill>
                <a:latin typeface="+mn-lt"/>
              </a:rPr>
              <a:t>Timotius</a:t>
            </a:r>
            <a:r>
              <a:rPr lang="en-US" altLang="ko-KR" sz="4800" b="1">
                <a:solidFill>
                  <a:schemeClr val="bg1"/>
                </a:solidFill>
                <a:latin typeface="+mn-lt"/>
              </a:rPr>
              <a:t>, yang berada dalam banyak </a:t>
            </a:r>
            <a:r>
              <a:rPr lang="en-US" altLang="ko-KR" sz="4800" b="1" err="1">
                <a:solidFill>
                  <a:schemeClr val="bg1"/>
                </a:solidFill>
                <a:latin typeface="+mn-lt"/>
              </a:rPr>
              <a:t>kesulitan</a:t>
            </a:r>
            <a:r>
              <a:rPr lang="en-US" altLang="ko-KR" sz="4800" b="1">
                <a:solidFill>
                  <a:schemeClr val="bg1"/>
                </a:solidFill>
                <a:latin typeface="+mn-lt"/>
              </a:rPr>
              <a:t> </a:t>
            </a:r>
            <a:r>
              <a:rPr lang="en-US" altLang="ko-KR" sz="4800" b="1" smtClean="0">
                <a:solidFill>
                  <a:schemeClr val="bg1"/>
                </a:solidFill>
                <a:latin typeface="+mn-lt"/>
              </a:rPr>
              <a:t>ketika Timotius </a:t>
            </a:r>
            <a:r>
              <a:rPr lang="en-US" altLang="ko-KR" sz="4800" b="1" err="1">
                <a:solidFill>
                  <a:schemeClr val="bg1"/>
                </a:solidFill>
                <a:latin typeface="+mn-lt"/>
              </a:rPr>
              <a:t>menggembalakan</a:t>
            </a:r>
            <a:r>
              <a:rPr lang="en-US" altLang="ko-KR" sz="4800" b="1">
                <a:solidFill>
                  <a:schemeClr val="bg1"/>
                </a:solidFill>
                <a:latin typeface="+mn-lt"/>
              </a:rPr>
              <a:t> </a:t>
            </a:r>
            <a:r>
              <a:rPr lang="en-US" altLang="ko-KR" sz="4800" b="1" smtClean="0">
                <a:solidFill>
                  <a:schemeClr val="bg1"/>
                </a:solidFill>
                <a:latin typeface="+mn-lt"/>
              </a:rPr>
              <a:t>jemaah </a:t>
            </a:r>
            <a:r>
              <a:rPr lang="en-US" altLang="ko-KR" sz="4800" b="1">
                <a:solidFill>
                  <a:schemeClr val="bg1"/>
                </a:solidFill>
                <a:latin typeface="+mn-lt"/>
              </a:rPr>
              <a:t>di </a:t>
            </a:r>
            <a:r>
              <a:rPr lang="en-US" altLang="ko-KR" sz="4800" b="1" err="1">
                <a:solidFill>
                  <a:schemeClr val="bg1"/>
                </a:solidFill>
                <a:latin typeface="+mn-lt"/>
              </a:rPr>
              <a:t>Efesus</a:t>
            </a:r>
            <a:r>
              <a:rPr lang="en-US" altLang="ko-KR" sz="4800" b="1">
                <a:solidFill>
                  <a:schemeClr val="bg1"/>
                </a:solidFill>
                <a:latin typeface="+mn-lt"/>
              </a:rPr>
              <a:t>.</a:t>
            </a:r>
            <a:endParaRPr lang="en-US" sz="4800" b="1">
              <a:solidFill>
                <a:schemeClr val="bg1"/>
              </a:solidFill>
              <a:latin typeface="+mn-lt"/>
            </a:endParaRPr>
          </a:p>
        </p:txBody>
      </p:sp>
    </p:spTree>
    <p:extLst>
      <p:ext uri="{BB962C8B-B14F-4D97-AF65-F5344CB8AC3E}">
        <p14:creationId xmlns:p14="http://schemas.microsoft.com/office/powerpoint/2010/main" val="2712243892"/>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a:solidFill>
                  <a:schemeClr val="bg1"/>
                </a:solidFill>
              </a:rPr>
              <a:t>Semenjak</a:t>
            </a:r>
            <a:r>
              <a:rPr lang="en-US" altLang="ko-KR" sz="4800" b="1">
                <a:solidFill>
                  <a:schemeClr val="bg1"/>
                </a:solidFill>
              </a:rPr>
              <a:t> p</a:t>
            </a:r>
            <a:r>
              <a:rPr lang="it-IT" altLang="ko-KR" sz="4800" b="1">
                <a:solidFill>
                  <a:schemeClr val="bg1"/>
                </a:solidFill>
              </a:rPr>
              <a:t>enganiayaan terhadap orang Kristian bermula di kota Roma selepas k</a:t>
            </a:r>
            <a:r>
              <a:rPr lang="en-US" altLang="ko-KR" sz="4800" b="1" err="1">
                <a:solidFill>
                  <a:schemeClr val="bg1"/>
                </a:solidFill>
              </a:rPr>
              <a:t>ebakaran</a:t>
            </a:r>
            <a:r>
              <a:rPr lang="en-US" altLang="ko-KR" sz="4800" b="1">
                <a:solidFill>
                  <a:schemeClr val="bg1"/>
                </a:solidFill>
              </a:rPr>
              <a:t> Agung Rom (64 T.M.).</a:t>
            </a:r>
            <a:br>
              <a:rPr lang="en-US" altLang="ko-KR" sz="4800" b="1">
                <a:solidFill>
                  <a:schemeClr val="bg1"/>
                </a:solidFill>
              </a:rPr>
            </a:br>
            <a:r>
              <a:rPr lang="en-US" altLang="ko-KR" sz="4800" b="1">
                <a:solidFill>
                  <a:schemeClr val="bg1"/>
                </a:solidFill>
              </a:rPr>
              <a:t>Paulus </a:t>
            </a:r>
            <a:r>
              <a:rPr lang="en-US" altLang="ko-KR" sz="4800" b="1" err="1">
                <a:solidFill>
                  <a:schemeClr val="bg1"/>
                </a:solidFill>
              </a:rPr>
              <a:t>meminta</a:t>
            </a:r>
            <a:r>
              <a:rPr lang="en-US" altLang="ko-KR" sz="4800" b="1">
                <a:solidFill>
                  <a:schemeClr val="bg1"/>
                </a:solidFill>
              </a:rPr>
              <a:t> </a:t>
            </a:r>
            <a:r>
              <a:rPr lang="en-US" altLang="ko-KR" sz="4800" b="1" err="1">
                <a:solidFill>
                  <a:schemeClr val="bg1"/>
                </a:solidFill>
              </a:rPr>
              <a:t>Timotius</a:t>
            </a:r>
            <a:r>
              <a:rPr lang="en-US" altLang="ko-KR" sz="4800" b="1">
                <a:solidFill>
                  <a:schemeClr val="bg1"/>
                </a:solidFill>
              </a:rPr>
              <a:t> dan Markus untuk </a:t>
            </a:r>
            <a:r>
              <a:rPr lang="en-US" altLang="ko-KR" sz="4800" b="1" err="1">
                <a:solidFill>
                  <a:schemeClr val="bg1"/>
                </a:solidFill>
              </a:rPr>
              <a:t>mengunjungi</a:t>
            </a:r>
            <a:r>
              <a:rPr lang="en-US" altLang="ko-KR" sz="4800" b="1">
                <a:solidFill>
                  <a:schemeClr val="bg1"/>
                </a:solidFill>
              </a:rPr>
              <a:t> Roma </a:t>
            </a:r>
            <a:r>
              <a:rPr lang="en-US" altLang="ko-KR" sz="4800" b="1" err="1">
                <a:solidFill>
                  <a:schemeClr val="bg1"/>
                </a:solidFill>
              </a:rPr>
              <a:t>secepat</a:t>
            </a:r>
            <a:r>
              <a:rPr lang="en-US" altLang="ko-KR" sz="4800" b="1">
                <a:solidFill>
                  <a:schemeClr val="bg1"/>
                </a:solidFill>
              </a:rPr>
              <a:t> </a:t>
            </a:r>
            <a:r>
              <a:rPr lang="en-US" altLang="ko-KR" sz="4800" b="1" err="1">
                <a:solidFill>
                  <a:schemeClr val="bg1"/>
                </a:solidFill>
              </a:rPr>
              <a:t>mungkin</a:t>
            </a:r>
            <a:r>
              <a:rPr lang="en-US" altLang="ko-KR" sz="4800" b="1">
                <a:solidFill>
                  <a:schemeClr val="bg1"/>
                </a:solidFill>
              </a:rPr>
              <a:t> dan untuk membawa </a:t>
            </a:r>
            <a:r>
              <a:rPr lang="en-US" altLang="ko-KR" sz="4800" b="1" err="1">
                <a:solidFill>
                  <a:schemeClr val="bg1"/>
                </a:solidFill>
              </a:rPr>
              <a:t>baju</a:t>
            </a:r>
            <a:r>
              <a:rPr lang="en-US" altLang="ko-KR" sz="4800" b="1">
                <a:solidFill>
                  <a:schemeClr val="bg1"/>
                </a:solidFill>
              </a:rPr>
              <a:t> dan </a:t>
            </a:r>
            <a:r>
              <a:rPr lang="en-US" altLang="ko-KR" sz="4800" b="1" err="1">
                <a:solidFill>
                  <a:schemeClr val="bg1"/>
                </a:solidFill>
              </a:rPr>
              <a:t>gulungan-gulungan</a:t>
            </a:r>
            <a:r>
              <a:rPr lang="en-US" altLang="ko-KR" sz="4800" b="1">
                <a:solidFill>
                  <a:schemeClr val="bg1"/>
                </a:solidFill>
              </a:rPr>
              <a:t> </a:t>
            </a:r>
            <a:r>
              <a:rPr lang="en-US" altLang="ko-KR" sz="4800" b="1" err="1">
                <a:solidFill>
                  <a:schemeClr val="bg1"/>
                </a:solidFill>
              </a:rPr>
              <a:t>naskhah</a:t>
            </a:r>
            <a:r>
              <a:rPr lang="en-US" altLang="ko-KR" sz="4800" b="1">
                <a:solidFill>
                  <a:schemeClr val="bg1"/>
                </a:solidFill>
              </a:rPr>
              <a:t> (2 </a:t>
            </a:r>
            <a:r>
              <a:rPr lang="en-US" altLang="ko-KR" sz="4800" b="1" err="1">
                <a:solidFill>
                  <a:schemeClr val="bg1"/>
                </a:solidFill>
              </a:rPr>
              <a:t>Timotius</a:t>
            </a:r>
            <a:r>
              <a:rPr lang="en-US" altLang="ko-KR" sz="4800" b="1">
                <a:solidFill>
                  <a:schemeClr val="bg1"/>
                </a:solidFill>
              </a:rPr>
              <a:t> 4:11-12).</a:t>
            </a:r>
            <a:br>
              <a:rPr lang="en-US" altLang="ko-KR" sz="4800" b="1">
                <a:solidFill>
                  <a:schemeClr val="bg1"/>
                </a:solidFill>
              </a:rPr>
            </a:br>
            <a:r>
              <a:rPr lang="en-US" altLang="ko-KR" sz="4800" b="1">
                <a:solidFill>
                  <a:schemeClr val="bg1"/>
                </a:solidFill>
              </a:rPr>
              <a:t/>
            </a:r>
            <a:br>
              <a:rPr lang="en-US" altLang="ko-KR" sz="4800" b="1">
                <a:solidFill>
                  <a:schemeClr val="bg1"/>
                </a:solidFill>
              </a:rPr>
            </a:br>
            <a:endParaRPr lang="en-US" sz="4800" b="1">
              <a:solidFill>
                <a:schemeClr val="bg1"/>
              </a:solidFill>
            </a:endParaRPr>
          </a:p>
        </p:txBody>
      </p:sp>
    </p:spTree>
    <p:extLst>
      <p:ext uri="{BB962C8B-B14F-4D97-AF65-F5344CB8AC3E}">
        <p14:creationId xmlns:p14="http://schemas.microsoft.com/office/powerpoint/2010/main" val="3291931687"/>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rPr>
              <a:t>Paulus menekankan bahawa hal-hal yang </a:t>
            </a:r>
            <a:r>
              <a:rPr lang="en-US" sz="4800" b="1" err="1">
                <a:solidFill>
                  <a:schemeClr val="bg1"/>
                </a:solidFill>
              </a:rPr>
              <a:t>diperhatikan</a:t>
            </a:r>
            <a:r>
              <a:rPr lang="en-US" sz="4800" b="1">
                <a:solidFill>
                  <a:schemeClr val="bg1"/>
                </a:solidFill>
              </a:rPr>
              <a:t> dalam </a:t>
            </a:r>
            <a:r>
              <a:rPr lang="en-US" sz="4800" b="1" err="1">
                <a:solidFill>
                  <a:schemeClr val="bg1"/>
                </a:solidFill>
              </a:rPr>
              <a:t>penggembalaan</a:t>
            </a:r>
            <a:r>
              <a:rPr lang="en-US" sz="4800" b="1">
                <a:solidFill>
                  <a:schemeClr val="bg1"/>
                </a:solidFill>
              </a:rPr>
              <a:t> adalah hidup yang </a:t>
            </a:r>
            <a:r>
              <a:rPr lang="en-US" sz="4800" b="1" err="1">
                <a:solidFill>
                  <a:schemeClr val="bg1"/>
                </a:solidFill>
              </a:rPr>
              <a:t>beribadah</a:t>
            </a:r>
            <a:r>
              <a:rPr lang="en-US" sz="4800" b="1">
                <a:solidFill>
                  <a:schemeClr val="bg1"/>
                </a:solidFill>
              </a:rPr>
              <a:t> (3:12), </a:t>
            </a:r>
            <a:r>
              <a:rPr lang="en-US" sz="4800" b="1" err="1">
                <a:solidFill>
                  <a:schemeClr val="bg1"/>
                </a:solidFill>
              </a:rPr>
              <a:t>penyebaran</a:t>
            </a:r>
            <a:r>
              <a:rPr lang="en-US" sz="4800" b="1">
                <a:solidFill>
                  <a:schemeClr val="bg1"/>
                </a:solidFill>
              </a:rPr>
              <a:t> </a:t>
            </a:r>
            <a:r>
              <a:rPr lang="en-US" sz="4800" b="1" err="1">
                <a:solidFill>
                  <a:schemeClr val="bg1"/>
                </a:solidFill>
              </a:rPr>
              <a:t>Injil</a:t>
            </a:r>
            <a:r>
              <a:rPr lang="en-US" sz="4800" b="1">
                <a:solidFill>
                  <a:schemeClr val="bg1"/>
                </a:solidFill>
              </a:rPr>
              <a:t> </a:t>
            </a:r>
            <a:r>
              <a:rPr lang="sv-SE" sz="4800" b="1">
                <a:solidFill>
                  <a:schemeClr val="bg1"/>
                </a:solidFill>
              </a:rPr>
              <a:t>baik masanya tepat atau tidak (4:2), dan persiapan terhadap ajaran sesat (4:2).</a:t>
            </a:r>
            <a:endParaRPr lang="en-US" sz="4800" b="1">
              <a:solidFill>
                <a:schemeClr val="bg1"/>
              </a:solidFill>
            </a:endParaRPr>
          </a:p>
        </p:txBody>
      </p:sp>
    </p:spTree>
    <p:extLst>
      <p:ext uri="{BB962C8B-B14F-4D97-AF65-F5344CB8AC3E}">
        <p14:creationId xmlns:p14="http://schemas.microsoft.com/office/powerpoint/2010/main" val="1691533786"/>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latin typeface="+mn-lt"/>
              </a:rPr>
              <a:t>Asas yang mengatasi Penderitaan luaran dan pertikaian dalaman adalah hanya Firman Tuhan.</a:t>
            </a:r>
            <a:br>
              <a:rPr lang="sv-SE" sz="4800" b="1">
                <a:solidFill>
                  <a:schemeClr val="bg1"/>
                </a:solidFill>
                <a:latin typeface="+mn-lt"/>
              </a:rPr>
            </a:br>
            <a:r>
              <a:rPr lang="sv-SE" sz="4800" b="1" smtClean="0">
                <a:solidFill>
                  <a:schemeClr val="bg1"/>
                </a:solidFill>
                <a:latin typeface="+mn-lt"/>
              </a:rPr>
              <a:t>Baik </a:t>
            </a:r>
            <a:r>
              <a:rPr lang="sv-SE" sz="4800" b="1">
                <a:solidFill>
                  <a:schemeClr val="bg1"/>
                </a:solidFill>
                <a:latin typeface="+mn-lt"/>
              </a:rPr>
              <a:t>akar mahupun atlet, baik</a:t>
            </a:r>
            <a:br>
              <a:rPr lang="sv-SE" sz="4800" b="1">
                <a:solidFill>
                  <a:schemeClr val="bg1"/>
                </a:solidFill>
                <a:latin typeface="+mn-lt"/>
              </a:rPr>
            </a:br>
            <a:r>
              <a:rPr lang="sv-SE" sz="4800" b="1">
                <a:solidFill>
                  <a:schemeClr val="bg1"/>
                </a:solidFill>
                <a:latin typeface="+mn-lt"/>
              </a:rPr>
              <a:t>petani  mahupun pelayan Yesus Kristus,</a:t>
            </a:r>
            <a:br>
              <a:rPr lang="sv-SE" sz="4800" b="1">
                <a:solidFill>
                  <a:schemeClr val="bg1"/>
                </a:solidFill>
                <a:latin typeface="+mn-lt"/>
              </a:rPr>
            </a:br>
            <a:r>
              <a:rPr lang="sv-SE" sz="4800" b="1">
                <a:solidFill>
                  <a:schemeClr val="bg1"/>
                </a:solidFill>
                <a:latin typeface="+mn-lt"/>
              </a:rPr>
              <a:t>orang yang bertahan, setiap orang akan </a:t>
            </a:r>
            <a:r>
              <a:rPr lang="en-US" altLang="ko-KR" sz="4800" b="1" err="1">
                <a:solidFill>
                  <a:schemeClr val="bg1"/>
                </a:solidFill>
                <a:latin typeface="+mn-lt"/>
              </a:rPr>
              <a:t>dikaruniakan</a:t>
            </a:r>
            <a:r>
              <a:rPr lang="ko-KR" altLang="en-US" sz="4800" b="1">
                <a:solidFill>
                  <a:schemeClr val="bg1"/>
                </a:solidFill>
                <a:latin typeface="+mn-lt"/>
              </a:rPr>
              <a:t> </a:t>
            </a:r>
            <a:r>
              <a:rPr lang="sv-SE" sz="4800" b="1">
                <a:solidFill>
                  <a:schemeClr val="bg1"/>
                </a:solidFill>
                <a:latin typeface="+mn-lt"/>
              </a:rPr>
              <a:t>ganjaran (mahkota kebenaran, 4:8).</a:t>
            </a:r>
            <a:endParaRPr lang="en-US" sz="4800" b="1">
              <a:solidFill>
                <a:schemeClr val="bg1"/>
              </a:solidFill>
              <a:latin typeface="+mn-lt"/>
            </a:endParaRPr>
          </a:p>
        </p:txBody>
      </p:sp>
    </p:spTree>
    <p:extLst>
      <p:ext uri="{BB962C8B-B14F-4D97-AF65-F5344CB8AC3E}">
        <p14:creationId xmlns:p14="http://schemas.microsoft.com/office/powerpoint/2010/main" val="4092173059"/>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sv-SE" sz="4800" b="1">
                <a:solidFill>
                  <a:schemeClr val="bg1"/>
                </a:solidFill>
              </a:rPr>
              <a:t>Ayat-ayat utamanya adalah 2:3-4, 3:14-17.</a:t>
            </a:r>
            <a:br>
              <a:rPr lang="sv-SE" sz="4800" b="1">
                <a:solidFill>
                  <a:schemeClr val="bg1"/>
                </a:solidFill>
              </a:rPr>
            </a:br>
            <a:r>
              <a:rPr lang="sv-SE" sz="4800" b="1">
                <a:solidFill>
                  <a:schemeClr val="bg1"/>
                </a:solidFill>
              </a:rPr>
              <a:t>Fasal intinya adalah fasal 2.</a:t>
            </a:r>
            <a:br>
              <a:rPr lang="sv-SE" sz="4800" b="1">
                <a:solidFill>
                  <a:schemeClr val="bg1"/>
                </a:solidFill>
              </a:rPr>
            </a:br>
            <a:r>
              <a:rPr lang="sv-SE" sz="4800" b="1">
                <a:solidFill>
                  <a:schemeClr val="bg1"/>
                </a:solidFill>
              </a:rPr>
              <a:t>Surat ini menekankan inti sasaran Alkitab dan juga memuat pandangan alkitabiah mengenai inspirasi Alkitab dengan paling jelas.</a:t>
            </a:r>
            <a:endParaRPr lang="en-US" sz="4800" b="1">
              <a:solidFill>
                <a:schemeClr val="bg1"/>
              </a:solidFill>
            </a:endParaRPr>
          </a:p>
        </p:txBody>
      </p:sp>
    </p:spTree>
    <p:extLst>
      <p:ext uri="{BB962C8B-B14F-4D97-AF65-F5344CB8AC3E}">
        <p14:creationId xmlns:p14="http://schemas.microsoft.com/office/powerpoint/2010/main" val="644272804"/>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164638"/>
            <a:ext cx="11713301" cy="6528724"/>
          </a:xfrm>
        </p:spPr>
        <p:txBody>
          <a:bodyPr anchor="t"/>
          <a:lstStyle/>
          <a:p>
            <a:pPr algn="l"/>
            <a:r>
              <a:rPr lang="en-US" sz="5333" b="1">
                <a:solidFill>
                  <a:srgbClr val="FFFF00"/>
                </a:solidFill>
              </a:rPr>
              <a:t>STRUKTUR SURAT 2 </a:t>
            </a:r>
            <a:r>
              <a:rPr lang="en-US" sz="5333" b="1" err="1">
                <a:solidFill>
                  <a:srgbClr val="FFFF00"/>
                </a:solidFill>
              </a:rPr>
              <a:t>Timotius</a:t>
            </a:r>
            <a:r>
              <a:rPr lang="en-US" sz="5333" b="1">
                <a:solidFill>
                  <a:srgbClr val="FF0000"/>
                </a:solidFill>
              </a:rPr>
              <a:t/>
            </a:r>
            <a:br>
              <a:rPr lang="en-US" sz="5333" b="1">
                <a:solidFill>
                  <a:srgbClr val="FF0000"/>
                </a:solidFill>
              </a:rPr>
            </a:br>
            <a:r>
              <a:rPr lang="fi-FI" b="1">
                <a:solidFill>
                  <a:schemeClr val="bg1"/>
                </a:solidFill>
              </a:rPr>
              <a:t>Dorongan dan peringatan kepada Timotius (1:1-2:26</a:t>
            </a:r>
            <a:r>
              <a:rPr lang="fi-FI" b="1" smtClean="0">
                <a:solidFill>
                  <a:schemeClr val="bg1"/>
                </a:solidFill>
              </a:rPr>
              <a:t>)</a:t>
            </a:r>
            <a:br>
              <a:rPr lang="fi-FI" b="1" smtClean="0">
                <a:solidFill>
                  <a:schemeClr val="bg1"/>
                </a:solidFill>
              </a:rPr>
            </a:br>
            <a:r>
              <a:rPr lang="fi-FI" b="1" smtClean="0">
                <a:solidFill>
                  <a:schemeClr val="bg1"/>
                </a:solidFill>
              </a:rPr>
              <a:t>Dorongan </a:t>
            </a:r>
            <a:r>
              <a:rPr lang="fi-FI" b="1">
                <a:solidFill>
                  <a:schemeClr val="bg1"/>
                </a:solidFill>
              </a:rPr>
              <a:t>dan setia sampai ke akhir (3:1-4:8)</a:t>
            </a:r>
            <a:br>
              <a:rPr lang="fi-FI" b="1">
                <a:solidFill>
                  <a:schemeClr val="bg1"/>
                </a:solidFill>
              </a:rPr>
            </a:br>
            <a:r>
              <a:rPr lang="fi-FI" b="1" smtClean="0">
                <a:solidFill>
                  <a:schemeClr val="bg1"/>
                </a:solidFill>
              </a:rPr>
              <a:t>Pengajaran </a:t>
            </a:r>
            <a:r>
              <a:rPr lang="fi-FI" b="1">
                <a:solidFill>
                  <a:schemeClr val="bg1"/>
                </a:solidFill>
              </a:rPr>
              <a:t>dan salam terakhir (4:9-22)</a:t>
            </a:r>
            <a:endParaRPr lang="en-US" sz="4267" b="1">
              <a:solidFill>
                <a:schemeClr val="bg1"/>
              </a:solidFill>
            </a:endParaRPr>
          </a:p>
        </p:txBody>
      </p:sp>
    </p:spTree>
    <p:extLst>
      <p:ext uri="{BB962C8B-B14F-4D97-AF65-F5344CB8AC3E}">
        <p14:creationId xmlns:p14="http://schemas.microsoft.com/office/powerpoint/2010/main" val="55971949"/>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Titus:</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latin typeface="+mn-lt"/>
              </a:rPr>
              <a:t>Selepas </a:t>
            </a:r>
            <a:r>
              <a:rPr lang="en-US" sz="4800" b="1">
                <a:solidFill>
                  <a:schemeClr val="bg1"/>
                </a:solidFill>
                <a:latin typeface="+mn-lt"/>
              </a:rPr>
              <a:t>Paulus </a:t>
            </a:r>
            <a:r>
              <a:rPr lang="en-US" sz="4800" b="1" err="1">
                <a:solidFill>
                  <a:schemeClr val="bg1"/>
                </a:solidFill>
                <a:latin typeface="+mn-lt"/>
              </a:rPr>
              <a:t>dibebaskan</a:t>
            </a:r>
            <a:r>
              <a:rPr lang="en-US" sz="4800" b="1">
                <a:solidFill>
                  <a:schemeClr val="bg1"/>
                </a:solidFill>
                <a:latin typeface="+mn-lt"/>
              </a:rPr>
              <a:t> dari </a:t>
            </a:r>
            <a:r>
              <a:rPr lang="en-US" sz="4800" b="1" err="1">
                <a:solidFill>
                  <a:schemeClr val="bg1"/>
                </a:solidFill>
                <a:latin typeface="+mn-lt"/>
              </a:rPr>
              <a:t>penjara</a:t>
            </a:r>
            <a:r>
              <a:rPr lang="en-US" sz="4800" b="1">
                <a:solidFill>
                  <a:schemeClr val="bg1"/>
                </a:solidFill>
                <a:latin typeface="+mn-lt"/>
              </a:rPr>
              <a:t> </a:t>
            </a:r>
            <a:r>
              <a:rPr lang="en-US" sz="4800" b="1" err="1">
                <a:solidFill>
                  <a:schemeClr val="bg1"/>
                </a:solidFill>
                <a:latin typeface="+mn-lt"/>
              </a:rPr>
              <a:t>pertama</a:t>
            </a:r>
            <a:r>
              <a:rPr lang="en-US" sz="4800" b="1">
                <a:solidFill>
                  <a:schemeClr val="bg1"/>
                </a:solidFill>
                <a:latin typeface="+mn-lt"/>
              </a:rPr>
              <a:t> di Rom sekitar </a:t>
            </a:r>
            <a:r>
              <a:rPr lang="en-US" sz="4800" b="1" err="1">
                <a:solidFill>
                  <a:schemeClr val="bg1"/>
                </a:solidFill>
                <a:latin typeface="+mn-lt"/>
              </a:rPr>
              <a:t>tahun</a:t>
            </a:r>
            <a:r>
              <a:rPr lang="en-US" sz="4800" b="1">
                <a:solidFill>
                  <a:schemeClr val="bg1"/>
                </a:solidFill>
                <a:latin typeface="+mn-lt"/>
              </a:rPr>
              <a:t> 63 M., dia </a:t>
            </a:r>
            <a:r>
              <a:rPr lang="en-US" sz="4800" b="1" err="1">
                <a:solidFill>
                  <a:schemeClr val="bg1"/>
                </a:solidFill>
                <a:latin typeface="+mn-lt"/>
              </a:rPr>
              <a:t>langsung</a:t>
            </a:r>
            <a:r>
              <a:rPr lang="en-US" sz="4800" b="1">
                <a:solidFill>
                  <a:schemeClr val="bg1"/>
                </a:solidFill>
                <a:latin typeface="+mn-lt"/>
              </a:rPr>
              <a:t> </a:t>
            </a:r>
            <a:r>
              <a:rPr lang="en-US" sz="4800" b="1" err="1">
                <a:solidFill>
                  <a:schemeClr val="bg1"/>
                </a:solidFill>
                <a:latin typeface="+mn-lt"/>
              </a:rPr>
              <a:t>pergi</a:t>
            </a:r>
            <a:r>
              <a:rPr lang="en-US" sz="4800" b="1">
                <a:solidFill>
                  <a:schemeClr val="bg1"/>
                </a:solidFill>
                <a:latin typeface="+mn-lt"/>
              </a:rPr>
              <a:t> ke </a:t>
            </a:r>
            <a:r>
              <a:rPr lang="en-US" sz="4800" b="1" err="1">
                <a:solidFill>
                  <a:schemeClr val="bg1"/>
                </a:solidFill>
                <a:latin typeface="+mn-lt"/>
              </a:rPr>
              <a:t>Spanyol</a:t>
            </a:r>
            <a:r>
              <a:rPr lang="en-US" sz="4800" b="1">
                <a:solidFill>
                  <a:schemeClr val="bg1"/>
                </a:solidFill>
                <a:latin typeface="+mn-lt"/>
              </a:rPr>
              <a:t> dan, </a:t>
            </a:r>
            <a:r>
              <a:rPr lang="en-US" sz="4800" b="1" err="1">
                <a:solidFill>
                  <a:schemeClr val="bg1"/>
                </a:solidFill>
                <a:latin typeface="+mn-lt"/>
              </a:rPr>
              <a:t>ketika</a:t>
            </a:r>
            <a:r>
              <a:rPr lang="en-US" sz="4800" b="1">
                <a:solidFill>
                  <a:schemeClr val="bg1"/>
                </a:solidFill>
                <a:latin typeface="+mn-lt"/>
              </a:rPr>
              <a:t> dalam </a:t>
            </a:r>
            <a:r>
              <a:rPr lang="en-US" sz="4800" b="1" err="1">
                <a:solidFill>
                  <a:schemeClr val="bg1"/>
                </a:solidFill>
                <a:latin typeface="+mn-lt"/>
              </a:rPr>
              <a:t>perjalanan</a:t>
            </a:r>
            <a:r>
              <a:rPr lang="en-US" sz="4800" b="1">
                <a:solidFill>
                  <a:schemeClr val="bg1"/>
                </a:solidFill>
                <a:latin typeface="+mn-lt"/>
              </a:rPr>
              <a:t> ke </a:t>
            </a:r>
            <a:r>
              <a:rPr lang="en-US" sz="4800" b="1" err="1">
                <a:solidFill>
                  <a:schemeClr val="bg1"/>
                </a:solidFill>
                <a:latin typeface="+mn-lt"/>
              </a:rPr>
              <a:t>sana</a:t>
            </a:r>
            <a:r>
              <a:rPr lang="en-US" sz="4800" b="1">
                <a:solidFill>
                  <a:schemeClr val="bg1"/>
                </a:solidFill>
                <a:latin typeface="+mn-lt"/>
              </a:rPr>
              <a:t> dia </a:t>
            </a:r>
            <a:r>
              <a:rPr lang="en-US" sz="4800" b="1" err="1">
                <a:solidFill>
                  <a:schemeClr val="bg1"/>
                </a:solidFill>
                <a:latin typeface="+mn-lt"/>
              </a:rPr>
              <a:t>ingin</a:t>
            </a:r>
            <a:r>
              <a:rPr lang="en-US" sz="4800" b="1">
                <a:solidFill>
                  <a:schemeClr val="bg1"/>
                </a:solidFill>
                <a:latin typeface="+mn-lt"/>
              </a:rPr>
              <a:t> </a:t>
            </a:r>
            <a:r>
              <a:rPr lang="en-US" sz="4800" b="1" err="1">
                <a:solidFill>
                  <a:schemeClr val="bg1"/>
                </a:solidFill>
                <a:latin typeface="+mn-lt"/>
              </a:rPr>
              <a:t>mengunjungi</a:t>
            </a:r>
            <a:r>
              <a:rPr lang="en-US" sz="4800" b="1">
                <a:solidFill>
                  <a:schemeClr val="bg1"/>
                </a:solidFill>
                <a:latin typeface="+mn-lt"/>
              </a:rPr>
              <a:t> </a:t>
            </a:r>
            <a:r>
              <a:rPr lang="en-US" sz="4800" b="1" err="1">
                <a:solidFill>
                  <a:schemeClr val="bg1"/>
                </a:solidFill>
                <a:latin typeface="+mn-lt"/>
              </a:rPr>
              <a:t>Efesus</a:t>
            </a:r>
            <a:r>
              <a:rPr lang="en-US" sz="4800" b="1">
                <a:solidFill>
                  <a:schemeClr val="bg1"/>
                </a:solidFill>
                <a:latin typeface="+mn-lt"/>
              </a:rPr>
              <a:t>, </a:t>
            </a:r>
            <a:r>
              <a:rPr lang="en-US" sz="4800" b="1" err="1">
                <a:solidFill>
                  <a:schemeClr val="bg1"/>
                </a:solidFill>
                <a:latin typeface="+mn-lt"/>
              </a:rPr>
              <a:t>Filipi</a:t>
            </a:r>
            <a:r>
              <a:rPr lang="en-US" sz="4800" b="1">
                <a:solidFill>
                  <a:schemeClr val="bg1"/>
                </a:solidFill>
                <a:latin typeface="+mn-lt"/>
              </a:rPr>
              <a:t>, </a:t>
            </a:r>
            <a:r>
              <a:rPr lang="en-US" sz="4800" b="1" err="1">
                <a:solidFill>
                  <a:schemeClr val="bg1"/>
                </a:solidFill>
                <a:latin typeface="+mn-lt"/>
              </a:rPr>
              <a:t>Korintus</a:t>
            </a:r>
            <a:r>
              <a:rPr lang="en-US" sz="4800" b="1">
                <a:solidFill>
                  <a:schemeClr val="bg1"/>
                </a:solidFill>
                <a:latin typeface="+mn-lt"/>
              </a:rPr>
              <a:t>, </a:t>
            </a:r>
            <a:r>
              <a:rPr lang="en-US" sz="4800" b="1" err="1">
                <a:solidFill>
                  <a:schemeClr val="bg1"/>
                </a:solidFill>
                <a:latin typeface="+mn-lt"/>
              </a:rPr>
              <a:t>dll</a:t>
            </a:r>
            <a:r>
              <a:rPr lang="en-US" sz="4800" b="1">
                <a:solidFill>
                  <a:schemeClr val="bg1"/>
                </a:solidFill>
                <a:latin typeface="+mn-lt"/>
              </a:rPr>
              <a:t>, dia </a:t>
            </a:r>
            <a:r>
              <a:rPr lang="en-US" sz="4800" b="1" err="1">
                <a:solidFill>
                  <a:schemeClr val="bg1"/>
                </a:solidFill>
                <a:latin typeface="+mn-lt"/>
              </a:rPr>
              <a:t>berhenti</a:t>
            </a:r>
            <a:r>
              <a:rPr lang="en-US" sz="4800" b="1">
                <a:solidFill>
                  <a:schemeClr val="bg1"/>
                </a:solidFill>
                <a:latin typeface="+mn-lt"/>
              </a:rPr>
              <a:t> di </a:t>
            </a:r>
            <a:r>
              <a:rPr lang="en-US" sz="4800" b="1" err="1">
                <a:solidFill>
                  <a:schemeClr val="bg1"/>
                </a:solidFill>
                <a:latin typeface="+mn-lt"/>
              </a:rPr>
              <a:t>Kreta</a:t>
            </a:r>
            <a:r>
              <a:rPr lang="en-US" sz="4800" b="1">
                <a:solidFill>
                  <a:schemeClr val="bg1"/>
                </a:solidFill>
                <a:latin typeface="+mn-lt"/>
              </a:rPr>
              <a:t>. </a:t>
            </a:r>
            <a:br>
              <a:rPr lang="en-US" sz="4800" b="1">
                <a:solidFill>
                  <a:schemeClr val="bg1"/>
                </a:solidFill>
                <a:latin typeface="+mn-lt"/>
              </a:rPr>
            </a:br>
            <a:r>
              <a:rPr lang="en-US" sz="4800" b="1">
                <a:solidFill>
                  <a:schemeClr val="bg1"/>
                </a:solidFill>
                <a:latin typeface="+mn-lt"/>
              </a:rPr>
              <a:t>Waktu itu dia </a:t>
            </a:r>
            <a:r>
              <a:rPr lang="en-US" sz="4800" b="1" err="1">
                <a:solidFill>
                  <a:schemeClr val="bg1"/>
                </a:solidFill>
                <a:latin typeface="+mn-lt"/>
              </a:rPr>
              <a:t>menyedari</a:t>
            </a:r>
            <a:r>
              <a:rPr lang="en-US" sz="4800" b="1">
                <a:solidFill>
                  <a:schemeClr val="bg1"/>
                </a:solidFill>
                <a:latin typeface="+mn-lt"/>
              </a:rPr>
              <a:t> masalah serius gereja di </a:t>
            </a:r>
            <a:r>
              <a:rPr lang="en-US" sz="4800" b="1" err="1">
                <a:solidFill>
                  <a:schemeClr val="bg1"/>
                </a:solidFill>
                <a:latin typeface="+mn-lt"/>
              </a:rPr>
              <a:t>Kreta</a:t>
            </a:r>
            <a:r>
              <a:rPr lang="en-US" sz="4800" b="1">
                <a:solidFill>
                  <a:schemeClr val="bg1"/>
                </a:solidFill>
                <a:latin typeface="+mn-lt"/>
              </a:rPr>
              <a:t>.</a:t>
            </a:r>
          </a:p>
        </p:txBody>
      </p:sp>
    </p:spTree>
    <p:extLst>
      <p:ext uri="{BB962C8B-B14F-4D97-AF65-F5344CB8AC3E}">
        <p14:creationId xmlns:p14="http://schemas.microsoft.com/office/powerpoint/2010/main" val="4179510213"/>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a:solidFill>
                  <a:schemeClr val="bg1"/>
                </a:solidFill>
                <a:latin typeface="+mn-lt"/>
              </a:rPr>
              <a:t>Titus </a:t>
            </a:r>
            <a:r>
              <a:rPr lang="en-US" sz="4800" b="1" err="1">
                <a:solidFill>
                  <a:schemeClr val="bg1"/>
                </a:solidFill>
                <a:latin typeface="+mn-lt"/>
              </a:rPr>
              <a:t>ditinggalkan</a:t>
            </a:r>
            <a:r>
              <a:rPr lang="en-US" sz="4800" b="1">
                <a:solidFill>
                  <a:schemeClr val="bg1"/>
                </a:solidFill>
                <a:latin typeface="+mn-lt"/>
              </a:rPr>
              <a:t> di </a:t>
            </a:r>
            <a:r>
              <a:rPr lang="en-US" sz="4800" b="1" err="1">
                <a:solidFill>
                  <a:schemeClr val="bg1"/>
                </a:solidFill>
                <a:latin typeface="+mn-lt"/>
              </a:rPr>
              <a:t>Kreta</a:t>
            </a:r>
            <a:r>
              <a:rPr lang="en-US" sz="4800" b="1">
                <a:solidFill>
                  <a:schemeClr val="bg1"/>
                </a:solidFill>
                <a:latin typeface="+mn-lt"/>
              </a:rPr>
              <a:t> oleh </a:t>
            </a:r>
            <a:r>
              <a:rPr lang="en-US" sz="4800" b="1" err="1">
                <a:solidFill>
                  <a:schemeClr val="bg1"/>
                </a:solidFill>
                <a:latin typeface="+mn-lt"/>
              </a:rPr>
              <a:t>rasul</a:t>
            </a:r>
            <a:r>
              <a:rPr lang="en-US" sz="4800" b="1">
                <a:solidFill>
                  <a:schemeClr val="bg1"/>
                </a:solidFill>
                <a:latin typeface="+mn-lt"/>
              </a:rPr>
              <a:t> Paulus </a:t>
            </a:r>
            <a:r>
              <a:rPr lang="en-US" sz="4800" b="1" err="1">
                <a:solidFill>
                  <a:schemeClr val="bg1"/>
                </a:solidFill>
                <a:latin typeface="+mn-lt"/>
              </a:rPr>
              <a:t>supaya</a:t>
            </a:r>
            <a:r>
              <a:rPr lang="en-US" sz="4800" b="1">
                <a:solidFill>
                  <a:schemeClr val="bg1"/>
                </a:solidFill>
                <a:latin typeface="+mn-lt"/>
              </a:rPr>
              <a:t> dia </a:t>
            </a:r>
            <a:r>
              <a:rPr lang="en-US" sz="4800" b="1" err="1">
                <a:solidFill>
                  <a:schemeClr val="bg1"/>
                </a:solidFill>
                <a:latin typeface="+mn-lt"/>
              </a:rPr>
              <a:t>menyelesaikan</a:t>
            </a:r>
            <a:r>
              <a:rPr lang="en-US" sz="4800" b="1">
                <a:solidFill>
                  <a:schemeClr val="bg1"/>
                </a:solidFill>
                <a:latin typeface="+mn-lt"/>
              </a:rPr>
              <a:t> masalah-masalah gereja tersebut.</a:t>
            </a:r>
            <a:br>
              <a:rPr lang="en-US" sz="4800" b="1">
                <a:solidFill>
                  <a:schemeClr val="bg1"/>
                </a:solidFill>
                <a:latin typeface="+mn-lt"/>
              </a:rPr>
            </a:br>
            <a:r>
              <a:rPr lang="en-US" sz="4800" b="1" err="1">
                <a:solidFill>
                  <a:schemeClr val="bg1"/>
                </a:solidFill>
                <a:latin typeface="+mn-lt"/>
              </a:rPr>
              <a:t>Kerana</a:t>
            </a:r>
            <a:r>
              <a:rPr lang="en-US" sz="4800" b="1">
                <a:solidFill>
                  <a:schemeClr val="bg1"/>
                </a:solidFill>
                <a:latin typeface="+mn-lt"/>
              </a:rPr>
              <a:t> </a:t>
            </a:r>
            <a:r>
              <a:rPr lang="en-US" sz="4800" b="1" err="1">
                <a:solidFill>
                  <a:schemeClr val="bg1"/>
                </a:solidFill>
                <a:latin typeface="+mn-lt"/>
              </a:rPr>
              <a:t>kelakuan</a:t>
            </a:r>
            <a:r>
              <a:rPr lang="en-US" sz="4800" b="1">
                <a:solidFill>
                  <a:schemeClr val="bg1"/>
                </a:solidFill>
                <a:latin typeface="+mn-lt"/>
              </a:rPr>
              <a:t> yang tidak </a:t>
            </a:r>
            <a:r>
              <a:rPr lang="en-US" sz="4800" b="1" err="1">
                <a:solidFill>
                  <a:schemeClr val="bg1"/>
                </a:solidFill>
                <a:latin typeface="+mn-lt"/>
              </a:rPr>
              <a:t>berakhlak</a:t>
            </a:r>
            <a:r>
              <a:rPr lang="en-US" sz="4800" b="1">
                <a:solidFill>
                  <a:schemeClr val="bg1"/>
                </a:solidFill>
                <a:latin typeface="+mn-lt"/>
              </a:rPr>
              <a:t> dalam orang </a:t>
            </a:r>
            <a:r>
              <a:rPr lang="en-US" sz="4800" b="1" err="1">
                <a:solidFill>
                  <a:schemeClr val="bg1"/>
                </a:solidFill>
                <a:latin typeface="+mn-lt"/>
              </a:rPr>
              <a:t>Kreta</a:t>
            </a:r>
            <a:r>
              <a:rPr lang="en-US" sz="4800" b="1">
                <a:solidFill>
                  <a:schemeClr val="bg1"/>
                </a:solidFill>
                <a:latin typeface="+mn-lt"/>
              </a:rPr>
              <a:t>, sangat </a:t>
            </a:r>
            <a:r>
              <a:rPr lang="en-US" sz="4800" b="1" err="1">
                <a:solidFill>
                  <a:schemeClr val="bg1"/>
                </a:solidFill>
                <a:latin typeface="+mn-lt"/>
              </a:rPr>
              <a:t>penting</a:t>
            </a:r>
            <a:r>
              <a:rPr lang="en-US" sz="4800" b="1">
                <a:solidFill>
                  <a:schemeClr val="bg1"/>
                </a:solidFill>
                <a:latin typeface="+mn-lt"/>
              </a:rPr>
              <a:t> bahawa Titus harus </a:t>
            </a:r>
            <a:r>
              <a:rPr lang="en-US" sz="4800" b="1" err="1">
                <a:solidFill>
                  <a:schemeClr val="bg1"/>
                </a:solidFill>
                <a:latin typeface="+mn-lt"/>
              </a:rPr>
              <a:t>menitikberatkan</a:t>
            </a:r>
            <a:r>
              <a:rPr lang="en-US" sz="4800" b="1">
                <a:solidFill>
                  <a:schemeClr val="bg1"/>
                </a:solidFill>
                <a:latin typeface="+mn-lt"/>
              </a:rPr>
              <a:t> </a:t>
            </a:r>
            <a:r>
              <a:rPr lang="en-US" sz="4800" b="1" err="1">
                <a:solidFill>
                  <a:schemeClr val="bg1"/>
                </a:solidFill>
                <a:latin typeface="+mn-lt"/>
              </a:rPr>
              <a:t>keperluan</a:t>
            </a:r>
            <a:r>
              <a:rPr lang="en-US" sz="4800" b="1">
                <a:solidFill>
                  <a:schemeClr val="bg1"/>
                </a:solidFill>
                <a:latin typeface="+mn-lt"/>
              </a:rPr>
              <a:t> tentang kebenaran dalam kehidupan </a:t>
            </a:r>
            <a:r>
              <a:rPr lang="en-US" sz="4800" b="1" err="1">
                <a:solidFill>
                  <a:schemeClr val="bg1"/>
                </a:solidFill>
                <a:latin typeface="+mn-lt"/>
              </a:rPr>
              <a:t>Kristiani</a:t>
            </a:r>
            <a:r>
              <a:rPr lang="en-US" sz="4800" b="1">
                <a:solidFill>
                  <a:schemeClr val="bg1"/>
                </a:solidFill>
                <a:latin typeface="+mn-lt"/>
              </a:rPr>
              <a:t>.</a:t>
            </a:r>
          </a:p>
        </p:txBody>
      </p:sp>
    </p:spTree>
    <p:extLst>
      <p:ext uri="{BB962C8B-B14F-4D97-AF65-F5344CB8AC3E}">
        <p14:creationId xmlns:p14="http://schemas.microsoft.com/office/powerpoint/2010/main" val="3391431513"/>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a:solidFill>
                  <a:schemeClr val="bg1"/>
                </a:solidFill>
                <a:latin typeface="+mn-lt"/>
              </a:rPr>
              <a:t>Paulus menekankan bahawa </a:t>
            </a:r>
            <a:r>
              <a:rPr lang="en-US" altLang="ko-KR" sz="4800" b="1" err="1">
                <a:solidFill>
                  <a:srgbClr val="FFFF00"/>
                </a:solidFill>
                <a:latin typeface="+mn-lt"/>
              </a:rPr>
              <a:t>tingkah</a:t>
            </a:r>
            <a:r>
              <a:rPr lang="en-US" altLang="ko-KR" sz="4800" b="1">
                <a:solidFill>
                  <a:srgbClr val="FFFF00"/>
                </a:solidFill>
                <a:latin typeface="+mn-lt"/>
              </a:rPr>
              <a:t> </a:t>
            </a:r>
            <a:r>
              <a:rPr lang="en-US" altLang="ko-KR" sz="4800" b="1" err="1">
                <a:solidFill>
                  <a:srgbClr val="FFFF00"/>
                </a:solidFill>
                <a:latin typeface="+mn-lt"/>
              </a:rPr>
              <a:t>laku</a:t>
            </a:r>
            <a:r>
              <a:rPr lang="en-US" altLang="ko-KR" sz="4800" b="1">
                <a:solidFill>
                  <a:srgbClr val="FFFF00"/>
                </a:solidFill>
                <a:latin typeface="+mn-lt"/>
              </a:rPr>
              <a:t> yang benar (orthopraxy – </a:t>
            </a:r>
            <a:r>
              <a:rPr lang="en-US" altLang="ko-KR" sz="4800" b="1" err="1">
                <a:solidFill>
                  <a:srgbClr val="FFFF00"/>
                </a:solidFill>
                <a:latin typeface="+mn-lt"/>
              </a:rPr>
              <a:t>pengajaran</a:t>
            </a:r>
            <a:r>
              <a:rPr lang="en-US" altLang="ko-KR" sz="4800" b="1">
                <a:solidFill>
                  <a:srgbClr val="FFFF00"/>
                </a:solidFill>
                <a:latin typeface="+mn-lt"/>
              </a:rPr>
              <a:t> </a:t>
            </a:r>
            <a:r>
              <a:rPr lang="en-US" altLang="ko-KR" sz="4800" b="1" err="1">
                <a:solidFill>
                  <a:srgbClr val="FFFF00"/>
                </a:solidFill>
                <a:latin typeface="+mn-lt"/>
              </a:rPr>
              <a:t>doktrin</a:t>
            </a:r>
            <a:r>
              <a:rPr lang="en-US" altLang="ko-KR" sz="4800" b="1">
                <a:solidFill>
                  <a:srgbClr val="FFFF00"/>
                </a:solidFill>
                <a:latin typeface="+mn-lt"/>
              </a:rPr>
              <a:t>) berdasarkan </a:t>
            </a:r>
            <a:r>
              <a:rPr lang="en-US" altLang="ko-KR" sz="4800" b="1" err="1">
                <a:solidFill>
                  <a:srgbClr val="FFFF00"/>
                </a:solidFill>
                <a:latin typeface="+mn-lt"/>
              </a:rPr>
              <a:t>Iman</a:t>
            </a:r>
            <a:r>
              <a:rPr lang="en-US" altLang="ko-KR" sz="4800" b="1">
                <a:solidFill>
                  <a:srgbClr val="FFFF00"/>
                </a:solidFill>
                <a:latin typeface="+mn-lt"/>
              </a:rPr>
              <a:t> yang benar (orthodoxy - </a:t>
            </a:r>
            <a:r>
              <a:rPr lang="en-US" altLang="ko-KR" sz="4800" b="1" err="1">
                <a:solidFill>
                  <a:srgbClr val="FFFF00"/>
                </a:solidFill>
                <a:latin typeface="+mn-lt"/>
              </a:rPr>
              <a:t>penerapan</a:t>
            </a:r>
            <a:r>
              <a:rPr lang="en-US" altLang="ko-KR" sz="4800" b="1">
                <a:solidFill>
                  <a:srgbClr val="FFFF00"/>
                </a:solidFill>
                <a:latin typeface="+mn-lt"/>
              </a:rPr>
              <a:t>).</a:t>
            </a:r>
            <a:r>
              <a:rPr lang="en-US" altLang="ko-KR" sz="4800" b="1">
                <a:solidFill>
                  <a:schemeClr val="bg1"/>
                </a:solidFill>
                <a:latin typeface="+mn-lt"/>
              </a:rPr>
              <a:t/>
            </a:r>
            <a:br>
              <a:rPr lang="en-US" altLang="ko-KR" sz="4800" b="1">
                <a:solidFill>
                  <a:schemeClr val="bg1"/>
                </a:solidFill>
                <a:latin typeface="+mn-lt"/>
              </a:rPr>
            </a:br>
            <a:r>
              <a:rPr lang="en-US" altLang="ko-KR" sz="4800" b="1" err="1">
                <a:solidFill>
                  <a:schemeClr val="bg1"/>
                </a:solidFill>
                <a:latin typeface="+mn-lt"/>
              </a:rPr>
              <a:t>Kerana</a:t>
            </a:r>
            <a:r>
              <a:rPr lang="en-US" altLang="ko-KR" sz="4800" b="1">
                <a:solidFill>
                  <a:schemeClr val="bg1"/>
                </a:solidFill>
                <a:latin typeface="+mn-lt"/>
              </a:rPr>
              <a:t> </a:t>
            </a:r>
            <a:r>
              <a:rPr lang="en-US" altLang="ko-KR" sz="4800" b="1" err="1">
                <a:solidFill>
                  <a:schemeClr val="bg1"/>
                </a:solidFill>
                <a:latin typeface="+mn-lt"/>
              </a:rPr>
              <a:t>golongan</a:t>
            </a:r>
            <a:r>
              <a:rPr lang="en-US" altLang="ko-KR" sz="4800" b="1">
                <a:solidFill>
                  <a:schemeClr val="bg1"/>
                </a:solidFill>
                <a:latin typeface="+mn-lt"/>
              </a:rPr>
              <a:t> yang </a:t>
            </a:r>
            <a:r>
              <a:rPr lang="en-US" altLang="ko-KR" sz="4800" b="1" err="1">
                <a:solidFill>
                  <a:schemeClr val="bg1"/>
                </a:solidFill>
                <a:latin typeface="+mn-lt"/>
              </a:rPr>
              <a:t>melawan</a:t>
            </a:r>
            <a:r>
              <a:rPr lang="en-US" altLang="ko-KR" sz="4800" b="1">
                <a:solidFill>
                  <a:schemeClr val="bg1"/>
                </a:solidFill>
                <a:latin typeface="+mn-lt"/>
              </a:rPr>
              <a:t> Titus (1:11, 13, 2:15, 3: 9-11), </a:t>
            </a:r>
            <a:r>
              <a:rPr lang="en-US" altLang="ko-KR" sz="4800" b="1" err="1">
                <a:solidFill>
                  <a:schemeClr val="bg1"/>
                </a:solidFill>
                <a:latin typeface="+mn-lt"/>
              </a:rPr>
              <a:t>rasul</a:t>
            </a:r>
            <a:r>
              <a:rPr lang="en-US" altLang="ko-KR" sz="4800" b="1">
                <a:solidFill>
                  <a:schemeClr val="bg1"/>
                </a:solidFill>
                <a:latin typeface="+mn-lt"/>
              </a:rPr>
              <a:t> Paulus </a:t>
            </a:r>
            <a:r>
              <a:rPr lang="en-US" altLang="ko-KR" sz="4800" b="1" err="1">
                <a:solidFill>
                  <a:schemeClr val="bg1"/>
                </a:solidFill>
                <a:latin typeface="+mn-lt"/>
              </a:rPr>
              <a:t>menjamin</a:t>
            </a:r>
            <a:r>
              <a:rPr lang="en-US" altLang="ko-KR" sz="4800" b="1">
                <a:solidFill>
                  <a:schemeClr val="bg1"/>
                </a:solidFill>
                <a:latin typeface="+mn-lt"/>
              </a:rPr>
              <a:t> </a:t>
            </a:r>
            <a:r>
              <a:rPr lang="en-US" altLang="ko-KR" sz="4800" b="1" err="1">
                <a:solidFill>
                  <a:schemeClr val="bg1"/>
                </a:solidFill>
                <a:latin typeface="+mn-lt"/>
              </a:rPr>
              <a:t>kewibawaan</a:t>
            </a:r>
            <a:r>
              <a:rPr lang="en-US" altLang="ko-KR" sz="4800" b="1">
                <a:solidFill>
                  <a:schemeClr val="bg1"/>
                </a:solidFill>
                <a:latin typeface="+mn-lt"/>
              </a:rPr>
              <a:t> </a:t>
            </a:r>
            <a:r>
              <a:rPr lang="en-US" altLang="ko-KR" sz="4800" b="1" smtClean="0">
                <a:solidFill>
                  <a:schemeClr val="bg1"/>
                </a:solidFill>
                <a:latin typeface="+mn-lt"/>
              </a:rPr>
              <a:t>Titus </a:t>
            </a:r>
            <a:r>
              <a:rPr lang="en-US" altLang="ko-KR" sz="4800" b="1">
                <a:solidFill>
                  <a:schemeClr val="bg1"/>
                </a:solidFill>
                <a:latin typeface="+mn-lt"/>
              </a:rPr>
              <a:t>secara </a:t>
            </a:r>
            <a:r>
              <a:rPr lang="en-US" altLang="ko-KR" sz="4800" b="1" err="1">
                <a:solidFill>
                  <a:schemeClr val="bg1"/>
                </a:solidFill>
                <a:latin typeface="+mn-lt"/>
              </a:rPr>
              <a:t>rasmi</a:t>
            </a:r>
            <a:r>
              <a:rPr lang="en-US" altLang="ko-KR" sz="4800" b="1">
                <a:solidFill>
                  <a:schemeClr val="bg1"/>
                </a:solidFill>
                <a:latin typeface="+mn-lt"/>
              </a:rPr>
              <a:t> dengan </a:t>
            </a:r>
            <a:r>
              <a:rPr lang="en-US" altLang="ko-KR" sz="4800" b="1" err="1">
                <a:solidFill>
                  <a:schemeClr val="bg1"/>
                </a:solidFill>
                <a:latin typeface="+mn-lt"/>
              </a:rPr>
              <a:t>surat</a:t>
            </a:r>
            <a:r>
              <a:rPr lang="en-US" altLang="ko-KR" sz="4800" b="1">
                <a:solidFill>
                  <a:schemeClr val="bg1"/>
                </a:solidFill>
                <a:latin typeface="+mn-lt"/>
              </a:rPr>
              <a:t> Titus.</a:t>
            </a:r>
            <a:br>
              <a:rPr lang="en-US" altLang="ko-KR" sz="4800" b="1">
                <a:solidFill>
                  <a:schemeClr val="bg1"/>
                </a:solidFill>
                <a:latin typeface="+mn-lt"/>
              </a:rPr>
            </a:br>
            <a:endParaRPr lang="en-US" sz="4800" b="1">
              <a:solidFill>
                <a:schemeClr val="bg1"/>
              </a:solidFill>
              <a:latin typeface="+mn-lt"/>
            </a:endParaRPr>
          </a:p>
        </p:txBody>
      </p:sp>
    </p:spTree>
    <p:extLst>
      <p:ext uri="{BB962C8B-B14F-4D97-AF65-F5344CB8AC3E}">
        <p14:creationId xmlns:p14="http://schemas.microsoft.com/office/powerpoint/2010/main" val="2627065754"/>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a:solidFill>
                  <a:schemeClr val="bg1"/>
                </a:solidFill>
                <a:latin typeface="+mn-lt"/>
              </a:rPr>
              <a:t>Ayat-ayat</a:t>
            </a:r>
            <a:r>
              <a:rPr lang="en-US" altLang="ko-KR" sz="4800" b="1">
                <a:solidFill>
                  <a:schemeClr val="bg1"/>
                </a:solidFill>
                <a:latin typeface="+mn-lt"/>
              </a:rPr>
              <a:t> </a:t>
            </a:r>
            <a:r>
              <a:rPr lang="en-US" altLang="ko-KR" sz="4800" b="1" err="1">
                <a:solidFill>
                  <a:schemeClr val="bg1"/>
                </a:solidFill>
                <a:latin typeface="+mn-lt"/>
              </a:rPr>
              <a:t>utamanya</a:t>
            </a:r>
            <a:r>
              <a:rPr lang="en-US" altLang="ko-KR" sz="4800" b="1">
                <a:solidFill>
                  <a:schemeClr val="bg1"/>
                </a:solidFill>
                <a:latin typeface="+mn-lt"/>
              </a:rPr>
              <a:t> adalah 1:5</a:t>
            </a:r>
            <a:r>
              <a:rPr lang="ko-KR" altLang="en-US" sz="4800" b="1">
                <a:solidFill>
                  <a:schemeClr val="bg1"/>
                </a:solidFill>
                <a:latin typeface="+mn-lt"/>
              </a:rPr>
              <a:t> </a:t>
            </a:r>
            <a:r>
              <a:rPr lang="en-US" altLang="ko-KR" sz="4800" b="1">
                <a:solidFill>
                  <a:schemeClr val="bg1"/>
                </a:solidFill>
                <a:latin typeface="+mn-lt"/>
              </a:rPr>
              <a:t>dan 3:8.</a:t>
            </a:r>
            <a:br>
              <a:rPr lang="en-US" altLang="ko-KR" sz="4800" b="1">
                <a:solidFill>
                  <a:schemeClr val="bg1"/>
                </a:solidFill>
                <a:latin typeface="+mn-lt"/>
              </a:rPr>
            </a:br>
            <a:r>
              <a:rPr lang="en-US" altLang="ko-KR" sz="4800" b="1" err="1">
                <a:solidFill>
                  <a:schemeClr val="bg1"/>
                </a:solidFill>
                <a:latin typeface="+mn-lt"/>
              </a:rPr>
              <a:t>Fasal</a:t>
            </a:r>
            <a:r>
              <a:rPr lang="en-US" altLang="ko-KR" sz="4800" b="1">
                <a:solidFill>
                  <a:schemeClr val="bg1"/>
                </a:solidFill>
                <a:latin typeface="+mn-lt"/>
              </a:rPr>
              <a:t> </a:t>
            </a:r>
            <a:r>
              <a:rPr lang="en-US" altLang="ko-KR" sz="4800" b="1" err="1">
                <a:solidFill>
                  <a:schemeClr val="bg1"/>
                </a:solidFill>
                <a:latin typeface="+mn-lt"/>
              </a:rPr>
              <a:t>intinya</a:t>
            </a:r>
            <a:r>
              <a:rPr lang="en-US" altLang="ko-KR" sz="4800" b="1">
                <a:solidFill>
                  <a:schemeClr val="bg1"/>
                </a:solidFill>
                <a:latin typeface="+mn-lt"/>
              </a:rPr>
              <a:t> adalah </a:t>
            </a:r>
            <a:r>
              <a:rPr lang="en-US" altLang="ko-KR" sz="4800" b="1" err="1">
                <a:solidFill>
                  <a:schemeClr val="bg1"/>
                </a:solidFill>
                <a:latin typeface="+mn-lt"/>
              </a:rPr>
              <a:t>fasal</a:t>
            </a:r>
            <a:r>
              <a:rPr lang="en-US" altLang="ko-KR" sz="4800" b="1">
                <a:solidFill>
                  <a:schemeClr val="bg1"/>
                </a:solidFill>
                <a:latin typeface="+mn-lt"/>
              </a:rPr>
              <a:t> 2. </a:t>
            </a:r>
            <a:endParaRPr lang="en-US" sz="4800" b="1">
              <a:solidFill>
                <a:schemeClr val="bg1"/>
              </a:solidFill>
              <a:latin typeface="+mn-lt"/>
            </a:endParaRPr>
          </a:p>
        </p:txBody>
      </p:sp>
    </p:spTree>
    <p:extLst>
      <p:ext uri="{BB962C8B-B14F-4D97-AF65-F5344CB8AC3E}">
        <p14:creationId xmlns:p14="http://schemas.microsoft.com/office/powerpoint/2010/main" val="2747455125"/>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213895"/>
            <a:ext cx="11713301" cy="6479467"/>
          </a:xfrm>
        </p:spPr>
        <p:txBody>
          <a:bodyPr anchor="t"/>
          <a:lstStyle/>
          <a:p>
            <a:pPr algn="l"/>
            <a:r>
              <a:rPr lang="en-US" sz="5333" b="1">
                <a:solidFill>
                  <a:srgbClr val="FFFF00"/>
                </a:solidFill>
              </a:rPr>
              <a:t>STRUKTUR SURAT Titus</a:t>
            </a:r>
            <a:r>
              <a:rPr lang="en-US" sz="5333" b="1">
                <a:solidFill>
                  <a:srgbClr val="FF0000"/>
                </a:solidFill>
              </a:rPr>
              <a:t/>
            </a:r>
            <a:br>
              <a:rPr lang="en-US" sz="5333" b="1">
                <a:solidFill>
                  <a:srgbClr val="FF0000"/>
                </a:solidFill>
              </a:rPr>
            </a:br>
            <a:r>
              <a:rPr lang="fi-FI" b="1">
                <a:solidFill>
                  <a:schemeClr val="bg1"/>
                </a:solidFill>
              </a:rPr>
              <a:t>Pemimpin </a:t>
            </a:r>
            <a:r>
              <a:rPr lang="fi-FI" b="1" smtClean="0">
                <a:solidFill>
                  <a:schemeClr val="bg1"/>
                </a:solidFill>
              </a:rPr>
              <a:t>jemaah </a:t>
            </a:r>
            <a:r>
              <a:rPr lang="fi-FI" b="1">
                <a:solidFill>
                  <a:schemeClr val="bg1"/>
                </a:solidFill>
              </a:rPr>
              <a:t>dan guru palsu (1:1-16)</a:t>
            </a:r>
            <a:br>
              <a:rPr lang="fi-FI" b="1">
                <a:solidFill>
                  <a:schemeClr val="bg1"/>
                </a:solidFill>
              </a:rPr>
            </a:br>
            <a:r>
              <a:rPr lang="fi-FI" b="1" smtClean="0">
                <a:solidFill>
                  <a:schemeClr val="bg1"/>
                </a:solidFill>
              </a:rPr>
              <a:t>Apa </a:t>
            </a:r>
            <a:r>
              <a:rPr lang="fi-FI" b="1">
                <a:solidFill>
                  <a:schemeClr val="bg1"/>
                </a:solidFill>
              </a:rPr>
              <a:t>yang dipercayai dan bagaimana hidup sebagai orang percaya (2:1-3:15)</a:t>
            </a:r>
            <a:endParaRPr lang="en-US" sz="4267" b="1">
              <a:solidFill>
                <a:schemeClr val="bg1"/>
              </a:solidFill>
            </a:endParaRPr>
          </a:p>
        </p:txBody>
      </p:sp>
    </p:spTree>
    <p:extLst>
      <p:ext uri="{BB962C8B-B14F-4D97-AF65-F5344CB8AC3E}">
        <p14:creationId xmlns:p14="http://schemas.microsoft.com/office/powerpoint/2010/main" val="2992391188"/>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a:solidFill>
                  <a:srgbClr val="00B0F0"/>
                </a:solidFill>
              </a:rPr>
              <a:t>Surat </a:t>
            </a:r>
            <a:r>
              <a:rPr lang="en-US" sz="5333" b="1" err="1">
                <a:solidFill>
                  <a:srgbClr val="00B0F0"/>
                </a:solidFill>
              </a:rPr>
              <a:t>Filemon</a:t>
            </a:r>
            <a:r>
              <a:rPr lang="en-US" sz="5333" b="1">
                <a:solidFill>
                  <a:srgbClr val="00B0F0"/>
                </a:solidFill>
              </a:rPr>
              <a:t>:</a:t>
            </a:r>
            <a:r>
              <a:rPr lang="en-US" sz="5333" b="1">
                <a:solidFill>
                  <a:schemeClr val="bg1"/>
                </a:solidFill>
              </a:rPr>
              <a:t> </a:t>
            </a:r>
            <a:r>
              <a:rPr lang="en-US" sz="5333" b="1" smtClean="0">
                <a:solidFill>
                  <a:schemeClr val="bg1"/>
                </a:solidFill>
              </a:rPr>
              <a:t/>
            </a:r>
            <a:br>
              <a:rPr lang="en-US" sz="5333" b="1" smtClean="0">
                <a:solidFill>
                  <a:schemeClr val="bg1"/>
                </a:solidFill>
              </a:rPr>
            </a:br>
            <a:r>
              <a:rPr lang="en-US" sz="4800" b="1" smtClean="0">
                <a:solidFill>
                  <a:schemeClr val="bg1"/>
                </a:solidFill>
                <a:latin typeface="+mn-lt"/>
              </a:rPr>
              <a:t>Surat </a:t>
            </a:r>
            <a:r>
              <a:rPr lang="en-US" sz="4800" b="1">
                <a:solidFill>
                  <a:schemeClr val="bg1"/>
                </a:solidFill>
                <a:latin typeface="+mn-lt"/>
              </a:rPr>
              <a:t>ini </a:t>
            </a:r>
            <a:r>
              <a:rPr lang="en-US" sz="4800" b="1" err="1">
                <a:solidFill>
                  <a:schemeClr val="bg1"/>
                </a:solidFill>
                <a:latin typeface="+mn-lt"/>
              </a:rPr>
              <a:t>terpendek</a:t>
            </a:r>
            <a:r>
              <a:rPr lang="en-US" sz="4800" b="1">
                <a:solidFill>
                  <a:schemeClr val="bg1"/>
                </a:solidFill>
                <a:latin typeface="+mn-lt"/>
              </a:rPr>
              <a:t> </a:t>
            </a:r>
            <a:r>
              <a:rPr lang="en-US" sz="4800" b="1" err="1">
                <a:solidFill>
                  <a:schemeClr val="bg1"/>
                </a:solidFill>
                <a:latin typeface="+mn-lt"/>
              </a:rPr>
              <a:t>daripada</a:t>
            </a:r>
            <a:r>
              <a:rPr lang="en-US" sz="4800" b="1">
                <a:solidFill>
                  <a:schemeClr val="bg1"/>
                </a:solidFill>
                <a:latin typeface="+mn-lt"/>
              </a:rPr>
              <a:t> Surat-Surat </a:t>
            </a:r>
            <a:r>
              <a:rPr lang="en-US" sz="4800" b="1" err="1">
                <a:solidFill>
                  <a:schemeClr val="bg1"/>
                </a:solidFill>
                <a:latin typeface="+mn-lt"/>
              </a:rPr>
              <a:t>Rasul</a:t>
            </a:r>
            <a:r>
              <a:rPr lang="en-US" sz="4800" b="1">
                <a:solidFill>
                  <a:schemeClr val="bg1"/>
                </a:solidFill>
                <a:latin typeface="+mn-lt"/>
              </a:rPr>
              <a:t> Paulus.</a:t>
            </a:r>
            <a:br>
              <a:rPr lang="en-US" sz="4800" b="1">
                <a:solidFill>
                  <a:schemeClr val="bg1"/>
                </a:solidFill>
                <a:latin typeface="+mn-lt"/>
              </a:rPr>
            </a:br>
            <a:r>
              <a:rPr lang="en-US" sz="4800" b="1">
                <a:solidFill>
                  <a:schemeClr val="bg1"/>
                </a:solidFill>
                <a:latin typeface="+mn-lt"/>
              </a:rPr>
              <a:t>Surat ini menyatakan bahawa </a:t>
            </a:r>
            <a:r>
              <a:rPr lang="en-US" sz="4800" b="1" err="1">
                <a:solidFill>
                  <a:schemeClr val="bg1"/>
                </a:solidFill>
                <a:latin typeface="+mn-lt"/>
              </a:rPr>
              <a:t>taraf</a:t>
            </a:r>
            <a:r>
              <a:rPr lang="en-US" sz="4800" b="1">
                <a:solidFill>
                  <a:schemeClr val="bg1"/>
                </a:solidFill>
                <a:latin typeface="+mn-lt"/>
              </a:rPr>
              <a:t> sosial (</a:t>
            </a:r>
            <a:r>
              <a:rPr lang="en-US" sz="4800" b="1" err="1">
                <a:solidFill>
                  <a:schemeClr val="bg1"/>
                </a:solidFill>
                <a:latin typeface="+mn-lt"/>
              </a:rPr>
              <a:t>kedudukan</a:t>
            </a:r>
            <a:r>
              <a:rPr lang="en-US" sz="4800" b="1">
                <a:solidFill>
                  <a:schemeClr val="bg1"/>
                </a:solidFill>
                <a:latin typeface="+mn-lt"/>
              </a:rPr>
              <a:t>) </a:t>
            </a:r>
            <a:r>
              <a:rPr lang="en-US" sz="4800" b="1" err="1">
                <a:solidFill>
                  <a:schemeClr val="bg1"/>
                </a:solidFill>
                <a:latin typeface="+mn-lt"/>
              </a:rPr>
              <a:t>Hamba</a:t>
            </a:r>
            <a:r>
              <a:rPr lang="en-US" sz="4800" b="1">
                <a:solidFill>
                  <a:schemeClr val="bg1"/>
                </a:solidFill>
                <a:latin typeface="+mn-lt"/>
              </a:rPr>
              <a:t> </a:t>
            </a:r>
            <a:r>
              <a:rPr lang="en-US" sz="4800" b="1" err="1">
                <a:solidFill>
                  <a:schemeClr val="bg1"/>
                </a:solidFill>
                <a:latin typeface="+mn-lt"/>
              </a:rPr>
              <a:t>berubah</a:t>
            </a:r>
            <a:r>
              <a:rPr lang="en-US" sz="4800" b="1">
                <a:solidFill>
                  <a:schemeClr val="bg1"/>
                </a:solidFill>
                <a:latin typeface="+mn-lt"/>
              </a:rPr>
              <a:t> </a:t>
            </a:r>
            <a:r>
              <a:rPr lang="en-US" sz="4800" b="1" err="1">
                <a:solidFill>
                  <a:schemeClr val="bg1"/>
                </a:solidFill>
                <a:latin typeface="+mn-lt"/>
              </a:rPr>
              <a:t>taraf</a:t>
            </a:r>
            <a:r>
              <a:rPr lang="en-US" sz="4800" b="1">
                <a:solidFill>
                  <a:schemeClr val="bg1"/>
                </a:solidFill>
                <a:latin typeface="+mn-lt"/>
              </a:rPr>
              <a:t> sosial </a:t>
            </a:r>
            <a:r>
              <a:rPr lang="en-US" sz="4800" b="1" err="1">
                <a:solidFill>
                  <a:schemeClr val="bg1"/>
                </a:solidFill>
                <a:latin typeface="+mn-lt"/>
              </a:rPr>
              <a:t>saudara</a:t>
            </a:r>
            <a:r>
              <a:rPr lang="en-US" sz="4800" b="1">
                <a:solidFill>
                  <a:schemeClr val="bg1"/>
                </a:solidFill>
                <a:latin typeface="+mn-lt"/>
              </a:rPr>
              <a:t> dengan kasih dan </a:t>
            </a:r>
            <a:r>
              <a:rPr lang="en-US" sz="4800" b="1" err="1">
                <a:solidFill>
                  <a:schemeClr val="bg1"/>
                </a:solidFill>
                <a:latin typeface="+mn-lt"/>
              </a:rPr>
              <a:t>pengampunan</a:t>
            </a:r>
            <a:r>
              <a:rPr lang="en-US" sz="4800" b="1">
                <a:solidFill>
                  <a:schemeClr val="bg1"/>
                </a:solidFill>
                <a:latin typeface="+mn-lt"/>
              </a:rPr>
              <a:t> orang percaya. </a:t>
            </a:r>
            <a:br>
              <a:rPr lang="en-US" sz="4800" b="1">
                <a:solidFill>
                  <a:schemeClr val="bg1"/>
                </a:solidFill>
                <a:latin typeface="+mn-lt"/>
              </a:rPr>
            </a:br>
            <a:r>
              <a:rPr lang="en-US" sz="4800" b="1" err="1">
                <a:solidFill>
                  <a:schemeClr val="bg1"/>
                </a:solidFill>
                <a:latin typeface="+mn-lt"/>
              </a:rPr>
              <a:t>Onesimus</a:t>
            </a:r>
            <a:r>
              <a:rPr lang="en-US" sz="4800" b="1">
                <a:solidFill>
                  <a:schemeClr val="bg1"/>
                </a:solidFill>
                <a:latin typeface="+mn-lt"/>
              </a:rPr>
              <a:t> hidup pada abad </a:t>
            </a:r>
            <a:r>
              <a:rPr lang="en-US" sz="4800" b="1" err="1">
                <a:solidFill>
                  <a:schemeClr val="bg1"/>
                </a:solidFill>
                <a:latin typeface="+mn-lt"/>
              </a:rPr>
              <a:t>pertama</a:t>
            </a:r>
            <a:r>
              <a:rPr lang="en-US" sz="4800" b="1">
                <a:solidFill>
                  <a:schemeClr val="bg1"/>
                </a:solidFill>
                <a:latin typeface="+mn-lt"/>
              </a:rPr>
              <a:t>. </a:t>
            </a:r>
            <a:br>
              <a:rPr lang="en-US" sz="4800" b="1">
                <a:solidFill>
                  <a:schemeClr val="bg1"/>
                </a:solidFill>
                <a:latin typeface="+mn-lt"/>
              </a:rPr>
            </a:br>
            <a:r>
              <a:rPr lang="en-US" sz="4800" b="1" err="1">
                <a:solidFill>
                  <a:schemeClr val="bg1"/>
                </a:solidFill>
                <a:latin typeface="+mn-lt"/>
              </a:rPr>
              <a:t>Namanya</a:t>
            </a:r>
            <a:r>
              <a:rPr lang="en-US" sz="4800" b="1">
                <a:solidFill>
                  <a:schemeClr val="bg1"/>
                </a:solidFill>
                <a:latin typeface="+mn-lt"/>
              </a:rPr>
              <a:t> bererti “berguna”, “</a:t>
            </a:r>
            <a:r>
              <a:rPr lang="en-US" sz="4800" b="1" err="1">
                <a:solidFill>
                  <a:schemeClr val="bg1"/>
                </a:solidFill>
                <a:latin typeface="+mn-lt"/>
              </a:rPr>
              <a:t>Manfaat</a:t>
            </a:r>
            <a:r>
              <a:rPr lang="en-US" sz="4800" b="1">
                <a:solidFill>
                  <a:schemeClr val="bg1"/>
                </a:solidFill>
                <a:latin typeface="+mn-lt"/>
              </a:rPr>
              <a:t>”.</a:t>
            </a:r>
          </a:p>
        </p:txBody>
      </p:sp>
    </p:spTree>
    <p:extLst>
      <p:ext uri="{BB962C8B-B14F-4D97-AF65-F5344CB8AC3E}">
        <p14:creationId xmlns:p14="http://schemas.microsoft.com/office/powerpoint/2010/main" val="2078006192"/>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Tawanan</a:t>
            </a:r>
            <a:r>
              <a:rPr lang="en-US" sz="4800" b="1">
                <a:solidFill>
                  <a:schemeClr val="bg1"/>
                </a:solidFill>
                <a:latin typeface="+mn-lt"/>
              </a:rPr>
              <a:t> </a:t>
            </a:r>
            <a:r>
              <a:rPr lang="en-US" sz="4800" b="1" err="1">
                <a:solidFill>
                  <a:schemeClr val="bg1"/>
                </a:solidFill>
                <a:latin typeface="+mn-lt"/>
              </a:rPr>
              <a:t>perang</a:t>
            </a:r>
            <a:r>
              <a:rPr lang="en-US" sz="4800" b="1">
                <a:solidFill>
                  <a:schemeClr val="bg1"/>
                </a:solidFill>
                <a:latin typeface="+mn-lt"/>
              </a:rPr>
              <a:t> merupakan sumber </a:t>
            </a:r>
            <a:r>
              <a:rPr lang="en-US" sz="4800" b="1" err="1">
                <a:solidFill>
                  <a:schemeClr val="bg1"/>
                </a:solidFill>
                <a:latin typeface="+mn-lt"/>
              </a:rPr>
              <a:t>utama</a:t>
            </a:r>
            <a:r>
              <a:rPr lang="en-US" sz="4800" b="1">
                <a:solidFill>
                  <a:schemeClr val="bg1"/>
                </a:solidFill>
                <a:latin typeface="+mn-lt"/>
              </a:rPr>
              <a:t> yang </a:t>
            </a:r>
            <a:r>
              <a:rPr lang="en-US" sz="4800" b="1" err="1">
                <a:solidFill>
                  <a:schemeClr val="bg1"/>
                </a:solidFill>
                <a:latin typeface="+mn-lt"/>
              </a:rPr>
              <a:t>dijadikan</a:t>
            </a:r>
            <a:r>
              <a:rPr lang="en-US" sz="4800" b="1">
                <a:solidFill>
                  <a:schemeClr val="bg1"/>
                </a:solidFill>
                <a:latin typeface="+mn-lt"/>
              </a:rPr>
              <a:t> </a:t>
            </a:r>
            <a:r>
              <a:rPr lang="en-US" sz="4800" b="1" err="1">
                <a:solidFill>
                  <a:schemeClr val="bg1"/>
                </a:solidFill>
                <a:latin typeface="+mn-lt"/>
              </a:rPr>
              <a:t>budak</a:t>
            </a:r>
            <a:r>
              <a:rPr lang="en-US" sz="4800" b="1">
                <a:solidFill>
                  <a:schemeClr val="bg1"/>
                </a:solidFill>
                <a:latin typeface="+mn-lt"/>
              </a:rPr>
              <a:t>. </a:t>
            </a:r>
            <a:br>
              <a:rPr lang="en-US" sz="4800" b="1">
                <a:solidFill>
                  <a:schemeClr val="bg1"/>
                </a:solidFill>
                <a:latin typeface="+mn-lt"/>
              </a:rPr>
            </a:br>
            <a:r>
              <a:rPr lang="en-US" sz="4800" b="1">
                <a:solidFill>
                  <a:schemeClr val="bg1"/>
                </a:solidFill>
                <a:latin typeface="+mn-lt"/>
              </a:rPr>
              <a:t>Para </a:t>
            </a:r>
            <a:r>
              <a:rPr lang="en-US" sz="4800" b="1" err="1">
                <a:solidFill>
                  <a:schemeClr val="bg1"/>
                </a:solidFill>
                <a:latin typeface="+mn-lt"/>
              </a:rPr>
              <a:t>tawanan</a:t>
            </a:r>
            <a:r>
              <a:rPr lang="en-US" sz="4800" b="1">
                <a:solidFill>
                  <a:schemeClr val="bg1"/>
                </a:solidFill>
                <a:latin typeface="+mn-lt"/>
              </a:rPr>
              <a:t> </a:t>
            </a:r>
            <a:r>
              <a:rPr lang="en-US" sz="4800" b="1" err="1">
                <a:solidFill>
                  <a:schemeClr val="bg1"/>
                </a:solidFill>
                <a:latin typeface="+mn-lt"/>
              </a:rPr>
              <a:t>perang</a:t>
            </a:r>
            <a:r>
              <a:rPr lang="en-US" sz="4800" b="1">
                <a:solidFill>
                  <a:schemeClr val="bg1"/>
                </a:solidFill>
                <a:latin typeface="+mn-lt"/>
              </a:rPr>
              <a:t> </a:t>
            </a:r>
            <a:r>
              <a:rPr lang="en-US" sz="4800" b="1" err="1">
                <a:solidFill>
                  <a:schemeClr val="bg1"/>
                </a:solidFill>
                <a:latin typeface="+mn-lt"/>
              </a:rPr>
              <a:t>dijadikan</a:t>
            </a:r>
            <a:r>
              <a:rPr lang="en-US" sz="4800" b="1">
                <a:solidFill>
                  <a:schemeClr val="bg1"/>
                </a:solidFill>
                <a:latin typeface="+mn-lt"/>
              </a:rPr>
              <a:t> </a:t>
            </a:r>
            <a:r>
              <a:rPr lang="en-US" sz="4800" b="1" err="1">
                <a:solidFill>
                  <a:schemeClr val="bg1"/>
                </a:solidFill>
                <a:latin typeface="+mn-lt"/>
              </a:rPr>
              <a:t>budak</a:t>
            </a:r>
            <a:r>
              <a:rPr lang="en-US" sz="4800" b="1">
                <a:solidFill>
                  <a:schemeClr val="bg1"/>
                </a:solidFill>
                <a:latin typeface="+mn-lt"/>
              </a:rPr>
              <a:t>, dan </a:t>
            </a:r>
            <a:r>
              <a:rPr lang="en-US" sz="4800" b="1" err="1">
                <a:solidFill>
                  <a:schemeClr val="bg1"/>
                </a:solidFill>
                <a:latin typeface="+mn-lt"/>
              </a:rPr>
              <a:t>budak</a:t>
            </a:r>
            <a:r>
              <a:rPr lang="en-US" sz="4800" b="1">
                <a:solidFill>
                  <a:schemeClr val="bg1"/>
                </a:solidFill>
                <a:latin typeface="+mn-lt"/>
              </a:rPr>
              <a:t> juga </a:t>
            </a:r>
            <a:r>
              <a:rPr lang="en-US" sz="4800" b="1" err="1">
                <a:solidFill>
                  <a:schemeClr val="bg1"/>
                </a:solidFill>
                <a:latin typeface="+mn-lt"/>
              </a:rPr>
              <a:t>diperjualbelikan</a:t>
            </a:r>
            <a:r>
              <a:rPr lang="en-US" sz="4800" b="1">
                <a:solidFill>
                  <a:schemeClr val="bg1"/>
                </a:solidFill>
                <a:latin typeface="+mn-lt"/>
              </a:rPr>
              <a:t> di </a:t>
            </a:r>
            <a:r>
              <a:rPr lang="en-US" sz="4800" b="1" err="1">
                <a:solidFill>
                  <a:schemeClr val="bg1"/>
                </a:solidFill>
                <a:latin typeface="+mn-lt"/>
              </a:rPr>
              <a:t>pasar-pasar</a:t>
            </a:r>
            <a:r>
              <a:rPr lang="en-US" sz="4800" b="1">
                <a:solidFill>
                  <a:schemeClr val="bg1"/>
                </a:solidFill>
                <a:latin typeface="+mn-lt"/>
              </a:rPr>
              <a:t> dalam </a:t>
            </a:r>
            <a:r>
              <a:rPr lang="en-US" sz="4800" b="1" err="1">
                <a:solidFill>
                  <a:schemeClr val="bg1"/>
                </a:solidFill>
                <a:latin typeface="+mn-lt"/>
              </a:rPr>
              <a:t>sebahagian</a:t>
            </a:r>
            <a:r>
              <a:rPr lang="en-US" sz="4800" b="1">
                <a:solidFill>
                  <a:schemeClr val="bg1"/>
                </a:solidFill>
                <a:latin typeface="+mn-lt"/>
              </a:rPr>
              <a:t> hidup mereka </a:t>
            </a:r>
            <a:r>
              <a:rPr lang="en-US" sz="4800" b="1" err="1">
                <a:solidFill>
                  <a:schemeClr val="bg1"/>
                </a:solidFill>
                <a:latin typeface="+mn-lt"/>
              </a:rPr>
              <a:t>sehari-hari</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Dalam </a:t>
            </a:r>
            <a:r>
              <a:rPr lang="en-US" sz="4800" b="1" err="1">
                <a:solidFill>
                  <a:schemeClr val="bg1"/>
                </a:solidFill>
                <a:latin typeface="+mn-lt"/>
              </a:rPr>
              <a:t>perang</a:t>
            </a:r>
            <a:r>
              <a:rPr lang="en-US" sz="4800" b="1">
                <a:solidFill>
                  <a:schemeClr val="bg1"/>
                </a:solidFill>
                <a:latin typeface="+mn-lt"/>
              </a:rPr>
              <a:t> </a:t>
            </a:r>
            <a:r>
              <a:rPr lang="en-US" sz="4800" b="1" err="1">
                <a:solidFill>
                  <a:schemeClr val="bg1"/>
                </a:solidFill>
                <a:latin typeface="+mn-lt"/>
              </a:rPr>
              <a:t>kuno</a:t>
            </a:r>
            <a:r>
              <a:rPr lang="en-US" sz="4800" b="1">
                <a:solidFill>
                  <a:schemeClr val="bg1"/>
                </a:solidFill>
                <a:latin typeface="+mn-lt"/>
              </a:rPr>
              <a:t>, hak terhadap </a:t>
            </a:r>
            <a:r>
              <a:rPr lang="en-US" sz="4800" b="1" err="1">
                <a:solidFill>
                  <a:schemeClr val="bg1"/>
                </a:solidFill>
                <a:latin typeface="+mn-lt"/>
              </a:rPr>
              <a:t>tawanan</a:t>
            </a:r>
            <a:r>
              <a:rPr lang="en-US" sz="4800" b="1">
                <a:solidFill>
                  <a:schemeClr val="bg1"/>
                </a:solidFill>
                <a:latin typeface="+mn-lt"/>
              </a:rPr>
              <a:t> </a:t>
            </a:r>
            <a:r>
              <a:rPr lang="en-US" sz="4800" b="1" err="1">
                <a:solidFill>
                  <a:schemeClr val="bg1"/>
                </a:solidFill>
                <a:latin typeface="+mn-lt"/>
              </a:rPr>
              <a:t>diletakkan</a:t>
            </a:r>
            <a:r>
              <a:rPr lang="en-US" sz="4800" b="1">
                <a:solidFill>
                  <a:schemeClr val="bg1"/>
                </a:solidFill>
                <a:latin typeface="+mn-lt"/>
              </a:rPr>
              <a:t> oleh </a:t>
            </a:r>
            <a:r>
              <a:rPr lang="en-US" sz="4800" b="1" err="1">
                <a:solidFill>
                  <a:schemeClr val="bg1"/>
                </a:solidFill>
                <a:latin typeface="+mn-lt"/>
              </a:rPr>
              <a:t>pemenang</a:t>
            </a:r>
            <a:r>
              <a:rPr lang="en-US" sz="4800" b="1">
                <a:solidFill>
                  <a:schemeClr val="bg1"/>
                </a:solidFill>
                <a:latin typeface="+mn-lt"/>
              </a:rPr>
              <a:t>.</a:t>
            </a:r>
          </a:p>
        </p:txBody>
      </p:sp>
    </p:spTree>
    <p:extLst>
      <p:ext uri="{BB962C8B-B14F-4D97-AF65-F5344CB8AC3E}">
        <p14:creationId xmlns:p14="http://schemas.microsoft.com/office/powerpoint/2010/main" val="3803608878"/>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Kerana</a:t>
            </a:r>
            <a:r>
              <a:rPr lang="en-US" sz="4800" b="1">
                <a:solidFill>
                  <a:schemeClr val="bg1"/>
                </a:solidFill>
                <a:latin typeface="+mn-lt"/>
              </a:rPr>
              <a:t> </a:t>
            </a:r>
            <a:r>
              <a:rPr lang="en-US" sz="4800" b="1" err="1">
                <a:solidFill>
                  <a:schemeClr val="bg1"/>
                </a:solidFill>
                <a:latin typeface="+mn-lt"/>
              </a:rPr>
              <a:t>hamba</a:t>
            </a:r>
            <a:r>
              <a:rPr lang="en-US" sz="4800" b="1">
                <a:solidFill>
                  <a:schemeClr val="bg1"/>
                </a:solidFill>
                <a:latin typeface="+mn-lt"/>
              </a:rPr>
              <a:t> tidak </a:t>
            </a:r>
            <a:r>
              <a:rPr lang="en-US" sz="4800" b="1" err="1">
                <a:solidFill>
                  <a:schemeClr val="bg1"/>
                </a:solidFill>
                <a:latin typeface="+mn-lt"/>
              </a:rPr>
              <a:t>mempunyai</a:t>
            </a:r>
            <a:r>
              <a:rPr lang="en-US" sz="4800" b="1">
                <a:solidFill>
                  <a:schemeClr val="bg1"/>
                </a:solidFill>
                <a:latin typeface="+mn-lt"/>
              </a:rPr>
              <a:t> hak </a:t>
            </a:r>
            <a:r>
              <a:rPr lang="en-US" sz="4800" b="1" err="1">
                <a:solidFill>
                  <a:schemeClr val="bg1"/>
                </a:solidFill>
                <a:latin typeface="+mn-lt"/>
              </a:rPr>
              <a:t>undang-undang</a:t>
            </a:r>
            <a:r>
              <a:rPr lang="en-US" sz="4800" b="1">
                <a:solidFill>
                  <a:schemeClr val="bg1"/>
                </a:solidFill>
                <a:latin typeface="+mn-lt"/>
              </a:rPr>
              <a:t>, </a:t>
            </a:r>
            <a:r>
              <a:rPr lang="en-US" sz="4800" b="1" err="1">
                <a:solidFill>
                  <a:schemeClr val="bg1"/>
                </a:solidFill>
                <a:latin typeface="+mn-lt"/>
              </a:rPr>
              <a:t>pemiliknya</a:t>
            </a:r>
            <a:r>
              <a:rPr lang="en-US" sz="4800" b="1">
                <a:solidFill>
                  <a:schemeClr val="bg1"/>
                </a:solidFill>
                <a:latin typeface="+mn-lt"/>
              </a:rPr>
              <a:t> dapat </a:t>
            </a:r>
            <a:r>
              <a:rPr lang="en-US" sz="4800" b="1" err="1">
                <a:solidFill>
                  <a:schemeClr val="bg1"/>
                </a:solidFill>
                <a:latin typeface="+mn-lt"/>
              </a:rPr>
              <a:t>menggunakan</a:t>
            </a:r>
            <a:r>
              <a:rPr lang="en-US" sz="4800" b="1">
                <a:solidFill>
                  <a:schemeClr val="bg1"/>
                </a:solidFill>
                <a:latin typeface="+mn-lt"/>
              </a:rPr>
              <a:t> </a:t>
            </a:r>
            <a:r>
              <a:rPr lang="en-US" sz="4800" b="1" err="1">
                <a:solidFill>
                  <a:schemeClr val="bg1"/>
                </a:solidFill>
                <a:latin typeface="+mn-lt"/>
              </a:rPr>
              <a:t>kuasa</a:t>
            </a:r>
            <a:r>
              <a:rPr lang="en-US" sz="4800" b="1">
                <a:solidFill>
                  <a:schemeClr val="bg1"/>
                </a:solidFill>
                <a:latin typeface="+mn-lt"/>
              </a:rPr>
              <a:t> </a:t>
            </a:r>
            <a:r>
              <a:rPr lang="en-US" sz="4800" b="1" err="1">
                <a:solidFill>
                  <a:schemeClr val="bg1"/>
                </a:solidFill>
                <a:latin typeface="+mn-lt"/>
              </a:rPr>
              <a:t>sesuka</a:t>
            </a:r>
            <a:r>
              <a:rPr lang="en-US" sz="4800" b="1">
                <a:solidFill>
                  <a:schemeClr val="bg1"/>
                </a:solidFill>
                <a:latin typeface="+mn-lt"/>
              </a:rPr>
              <a:t> </a:t>
            </a:r>
            <a:r>
              <a:rPr lang="en-US" sz="4800" b="1" err="1">
                <a:solidFill>
                  <a:schemeClr val="bg1"/>
                </a:solidFill>
                <a:latin typeface="+mn-lt"/>
              </a:rPr>
              <a:t>hati</a:t>
            </a:r>
            <a:r>
              <a:rPr lang="en-US" sz="4800" b="1">
                <a:solidFill>
                  <a:schemeClr val="bg1"/>
                </a:solidFill>
                <a:latin typeface="+mn-lt"/>
              </a:rPr>
              <a:t> termasuk </a:t>
            </a:r>
            <a:r>
              <a:rPr lang="en-US" sz="4800" b="1" err="1">
                <a:solidFill>
                  <a:schemeClr val="bg1"/>
                </a:solidFill>
                <a:latin typeface="+mn-lt"/>
              </a:rPr>
              <a:t>membunuh</a:t>
            </a:r>
            <a:r>
              <a:rPr lang="en-US" sz="4800" b="1">
                <a:solidFill>
                  <a:schemeClr val="bg1"/>
                </a:solidFill>
                <a:latin typeface="+mn-lt"/>
              </a:rPr>
              <a:t> kepada </a:t>
            </a:r>
            <a:r>
              <a:rPr lang="en-US" sz="4800" b="1" err="1">
                <a:solidFill>
                  <a:schemeClr val="bg1"/>
                </a:solidFill>
                <a:latin typeface="+mn-lt"/>
              </a:rPr>
              <a:t>hamba</a:t>
            </a:r>
            <a:r>
              <a:rPr lang="en-US" sz="4800" b="1">
                <a:solidFill>
                  <a:schemeClr val="bg1"/>
                </a:solidFill>
                <a:latin typeface="+mn-lt"/>
              </a:rPr>
              <a:t> </a:t>
            </a:r>
            <a:r>
              <a:rPr lang="sv-SE" sz="4800" b="1">
                <a:solidFill>
                  <a:schemeClr val="bg1"/>
                </a:solidFill>
                <a:latin typeface="+mn-lt"/>
              </a:rPr>
              <a:t>Kecuali halangan oleh faktor khas lain</a:t>
            </a:r>
            <a:r>
              <a:rPr lang="en-US" sz="4800" b="1">
                <a:solidFill>
                  <a:schemeClr val="bg1"/>
                </a:solidFill>
                <a:latin typeface="+mn-lt"/>
              </a:rPr>
              <a:t>.</a:t>
            </a:r>
          </a:p>
        </p:txBody>
      </p:sp>
    </p:spTree>
    <p:extLst>
      <p:ext uri="{BB962C8B-B14F-4D97-AF65-F5344CB8AC3E}">
        <p14:creationId xmlns:p14="http://schemas.microsoft.com/office/powerpoint/2010/main" val="924657304"/>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Onesimus</a:t>
            </a:r>
            <a:r>
              <a:rPr lang="en-US" sz="4800" b="1">
                <a:solidFill>
                  <a:schemeClr val="bg1"/>
                </a:solidFill>
                <a:latin typeface="+mn-lt"/>
              </a:rPr>
              <a:t> adalah seorang </a:t>
            </a:r>
            <a:r>
              <a:rPr lang="en-US" sz="4800" b="1" err="1">
                <a:solidFill>
                  <a:schemeClr val="bg1"/>
                </a:solidFill>
                <a:latin typeface="+mn-lt"/>
              </a:rPr>
              <a:t>hamba</a:t>
            </a:r>
            <a:r>
              <a:rPr lang="en-US" sz="4800" b="1">
                <a:solidFill>
                  <a:schemeClr val="bg1"/>
                </a:solidFill>
                <a:latin typeface="+mn-lt"/>
              </a:rPr>
              <a:t> yang </a:t>
            </a:r>
            <a:r>
              <a:rPr lang="en-US" sz="4800" b="1" err="1">
                <a:solidFill>
                  <a:schemeClr val="bg1"/>
                </a:solidFill>
                <a:latin typeface="+mn-lt"/>
              </a:rPr>
              <a:t>mencuri</a:t>
            </a:r>
            <a:r>
              <a:rPr lang="en-US" sz="4800" b="1">
                <a:solidFill>
                  <a:schemeClr val="bg1"/>
                </a:solidFill>
                <a:latin typeface="+mn-lt"/>
              </a:rPr>
              <a:t> </a:t>
            </a:r>
            <a:r>
              <a:rPr lang="en-US" sz="4800" b="1" err="1">
                <a:solidFill>
                  <a:schemeClr val="bg1"/>
                </a:solidFill>
                <a:latin typeface="+mn-lt"/>
              </a:rPr>
              <a:t>kewangan</a:t>
            </a:r>
            <a:r>
              <a:rPr lang="en-US" sz="4800" b="1">
                <a:solidFill>
                  <a:schemeClr val="bg1"/>
                </a:solidFill>
                <a:latin typeface="+mn-lt"/>
              </a:rPr>
              <a:t> </a:t>
            </a:r>
            <a:r>
              <a:rPr lang="en-US" sz="4800" b="1" err="1">
                <a:solidFill>
                  <a:schemeClr val="bg1"/>
                </a:solidFill>
                <a:latin typeface="+mn-lt"/>
              </a:rPr>
              <a:t>majikannya</a:t>
            </a:r>
            <a:r>
              <a:rPr lang="en-US" sz="4800" b="1">
                <a:solidFill>
                  <a:schemeClr val="bg1"/>
                </a:solidFill>
                <a:latin typeface="+mn-lt"/>
              </a:rPr>
              <a:t> </a:t>
            </a:r>
            <a:r>
              <a:rPr lang="en-US" sz="4800" b="1" err="1">
                <a:solidFill>
                  <a:schemeClr val="bg1"/>
                </a:solidFill>
                <a:latin typeface="+mn-lt"/>
              </a:rPr>
              <a:t>lalu</a:t>
            </a:r>
            <a:r>
              <a:rPr lang="en-US" sz="4800" b="1">
                <a:solidFill>
                  <a:schemeClr val="bg1"/>
                </a:solidFill>
                <a:latin typeface="+mn-lt"/>
              </a:rPr>
              <a:t> dia </a:t>
            </a:r>
            <a:r>
              <a:rPr lang="en-US" sz="4800" b="1" err="1">
                <a:solidFill>
                  <a:schemeClr val="bg1"/>
                </a:solidFill>
                <a:latin typeface="+mn-lt"/>
              </a:rPr>
              <a:t>melarikan</a:t>
            </a:r>
            <a:r>
              <a:rPr lang="en-US" sz="4800" b="1">
                <a:solidFill>
                  <a:schemeClr val="bg1"/>
                </a:solidFill>
                <a:latin typeface="+mn-lt"/>
              </a:rPr>
              <a:t> diri ke Roma.</a:t>
            </a:r>
            <a:br>
              <a:rPr lang="en-US" sz="4800" b="1">
                <a:solidFill>
                  <a:schemeClr val="bg1"/>
                </a:solidFill>
                <a:latin typeface="+mn-lt"/>
              </a:rPr>
            </a:br>
            <a:r>
              <a:rPr lang="sv-SE" sz="4800" b="1">
                <a:solidFill>
                  <a:schemeClr val="bg1"/>
                </a:solidFill>
                <a:latin typeface="+mn-lt"/>
              </a:rPr>
              <a:t>Onesimus bertemu dengan Paulus yang dipenjarakan di Roma yang pertama kerana perjalanan misi.</a:t>
            </a:r>
            <a:br>
              <a:rPr lang="sv-SE" sz="4800" b="1">
                <a:solidFill>
                  <a:schemeClr val="bg1"/>
                </a:solidFill>
                <a:latin typeface="+mn-lt"/>
              </a:rPr>
            </a:br>
            <a:r>
              <a:rPr lang="sv-SE" sz="4800" b="1">
                <a:solidFill>
                  <a:schemeClr val="bg1"/>
                </a:solidFill>
                <a:latin typeface="+mn-lt"/>
              </a:rPr>
              <a:t>Paulus membimbing Onesimus untuk percaya dan menerima iman Kristiani.</a:t>
            </a:r>
            <a:r>
              <a:rPr lang="en-US" sz="4800" b="1">
                <a:solidFill>
                  <a:schemeClr val="bg1"/>
                </a:solidFill>
                <a:latin typeface="+mn-lt"/>
              </a:rPr>
              <a:t/>
            </a:r>
            <a:br>
              <a:rPr lang="en-US" sz="4800" b="1">
                <a:solidFill>
                  <a:schemeClr val="bg1"/>
                </a:solidFill>
                <a:latin typeface="+mn-lt"/>
              </a:rPr>
            </a:br>
            <a:endParaRPr lang="en-US" sz="4800" b="1">
              <a:solidFill>
                <a:schemeClr val="bg1"/>
              </a:solidFill>
              <a:latin typeface="+mn-lt"/>
            </a:endParaRPr>
          </a:p>
        </p:txBody>
      </p:sp>
    </p:spTree>
    <p:extLst>
      <p:ext uri="{BB962C8B-B14F-4D97-AF65-F5344CB8AC3E}">
        <p14:creationId xmlns:p14="http://schemas.microsoft.com/office/powerpoint/2010/main" val="463408404"/>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Filemon</a:t>
            </a:r>
            <a:r>
              <a:rPr lang="en-US" sz="4800" b="1">
                <a:solidFill>
                  <a:schemeClr val="bg1"/>
                </a:solidFill>
                <a:latin typeface="+mn-lt"/>
              </a:rPr>
              <a:t> bermaksud seseorang yang </a:t>
            </a:r>
            <a:r>
              <a:rPr lang="en-US" sz="4800" b="1" err="1">
                <a:solidFill>
                  <a:schemeClr val="bg1"/>
                </a:solidFill>
                <a:latin typeface="+mn-lt"/>
              </a:rPr>
              <a:t>penuh</a:t>
            </a:r>
            <a:r>
              <a:rPr lang="en-US" sz="4800" b="1">
                <a:solidFill>
                  <a:schemeClr val="bg1"/>
                </a:solidFill>
                <a:latin typeface="+mn-lt"/>
              </a:rPr>
              <a:t> kasih </a:t>
            </a:r>
            <a:r>
              <a:rPr lang="en-US" sz="4800" b="1" err="1">
                <a:solidFill>
                  <a:schemeClr val="bg1"/>
                </a:solidFill>
                <a:latin typeface="+mn-lt"/>
              </a:rPr>
              <a:t>sayang</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Dia berasal dari </a:t>
            </a:r>
            <a:r>
              <a:rPr lang="en-US" sz="4800" b="1" err="1">
                <a:solidFill>
                  <a:schemeClr val="bg1"/>
                </a:solidFill>
                <a:latin typeface="+mn-lt"/>
              </a:rPr>
              <a:t>Kolose</a:t>
            </a:r>
            <a:r>
              <a:rPr lang="en-US" sz="4800" b="1">
                <a:solidFill>
                  <a:schemeClr val="bg1"/>
                </a:solidFill>
                <a:latin typeface="+mn-lt"/>
              </a:rPr>
              <a:t> di </a:t>
            </a:r>
            <a:r>
              <a:rPr lang="en-US" sz="4800" b="1" err="1">
                <a:solidFill>
                  <a:schemeClr val="bg1"/>
                </a:solidFill>
                <a:latin typeface="+mn-lt"/>
              </a:rPr>
              <a:t>Lembah</a:t>
            </a:r>
            <a:r>
              <a:rPr lang="en-US" sz="4800" b="1">
                <a:solidFill>
                  <a:schemeClr val="bg1"/>
                </a:solidFill>
                <a:latin typeface="+mn-lt"/>
              </a:rPr>
              <a:t> </a:t>
            </a:r>
            <a:r>
              <a:rPr lang="en-US" sz="4800" b="1" err="1">
                <a:solidFill>
                  <a:schemeClr val="bg1"/>
                </a:solidFill>
                <a:latin typeface="+mn-lt"/>
              </a:rPr>
              <a:t>Lykus</a:t>
            </a:r>
            <a:r>
              <a:rPr lang="en-US" sz="4800" b="1">
                <a:solidFill>
                  <a:schemeClr val="bg1"/>
                </a:solidFill>
                <a:latin typeface="+mn-lt"/>
              </a:rPr>
              <a:t> di Asia Kecil (</a:t>
            </a:r>
            <a:r>
              <a:rPr lang="en-US" sz="4800" b="1" err="1">
                <a:solidFill>
                  <a:schemeClr val="bg1"/>
                </a:solidFill>
                <a:latin typeface="+mn-lt"/>
              </a:rPr>
              <a:t>Filipi</a:t>
            </a:r>
            <a:r>
              <a:rPr lang="en-US" sz="4800" b="1">
                <a:solidFill>
                  <a:schemeClr val="bg1"/>
                </a:solidFill>
                <a:latin typeface="+mn-lt"/>
              </a:rPr>
              <a:t> 4: 9), </a:t>
            </a:r>
            <a:r>
              <a:rPr lang="en-US" sz="4800" b="1" err="1">
                <a:solidFill>
                  <a:schemeClr val="bg1"/>
                </a:solidFill>
                <a:latin typeface="+mn-lt"/>
              </a:rPr>
              <a:t>cukup</a:t>
            </a:r>
            <a:r>
              <a:rPr lang="en-US" sz="4800" b="1">
                <a:solidFill>
                  <a:schemeClr val="bg1"/>
                </a:solidFill>
                <a:latin typeface="+mn-lt"/>
              </a:rPr>
              <a:t> kaya untuk </a:t>
            </a:r>
            <a:r>
              <a:rPr lang="en-US" sz="4800" b="1" err="1">
                <a:solidFill>
                  <a:schemeClr val="bg1"/>
                </a:solidFill>
                <a:latin typeface="+mn-lt"/>
              </a:rPr>
              <a:t>mempunai</a:t>
            </a:r>
            <a:r>
              <a:rPr lang="en-US" sz="4800" b="1">
                <a:solidFill>
                  <a:schemeClr val="bg1"/>
                </a:solidFill>
                <a:latin typeface="+mn-lt"/>
              </a:rPr>
              <a:t> beberapa </a:t>
            </a:r>
            <a:r>
              <a:rPr lang="en-US" sz="4800" b="1" err="1">
                <a:solidFill>
                  <a:schemeClr val="bg1"/>
                </a:solidFill>
                <a:latin typeface="+mn-lt"/>
              </a:rPr>
              <a:t>hamba</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Semasa </a:t>
            </a:r>
            <a:r>
              <a:rPr lang="es-ES" sz="4800" b="1">
                <a:solidFill>
                  <a:schemeClr val="bg1"/>
                </a:solidFill>
                <a:latin typeface="+mn-lt"/>
              </a:rPr>
              <a:t>perjalanan misi ketiga Paulus, dia mendengar Injil dari sumpah Turanos di Efesus (KPR 19: 9-10).</a:t>
            </a:r>
            <a:endParaRPr lang="en-US" sz="4800" b="1">
              <a:solidFill>
                <a:schemeClr val="bg1"/>
              </a:solidFill>
              <a:latin typeface="+mn-lt"/>
            </a:endParaRPr>
          </a:p>
        </p:txBody>
      </p:sp>
    </p:spTree>
    <p:extLst>
      <p:ext uri="{BB962C8B-B14F-4D97-AF65-F5344CB8AC3E}">
        <p14:creationId xmlns:p14="http://schemas.microsoft.com/office/powerpoint/2010/main" val="1638706240"/>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err="1">
                <a:solidFill>
                  <a:schemeClr val="bg1"/>
                </a:solidFill>
                <a:latin typeface="+mn-lt"/>
              </a:rPr>
              <a:t>Filemon</a:t>
            </a:r>
            <a:r>
              <a:rPr lang="en-US" sz="4800" b="1">
                <a:solidFill>
                  <a:schemeClr val="bg1"/>
                </a:solidFill>
                <a:latin typeface="+mn-lt"/>
              </a:rPr>
              <a:t> bermaksud seseorang yang </a:t>
            </a:r>
            <a:r>
              <a:rPr lang="en-US" sz="4800" b="1" err="1">
                <a:solidFill>
                  <a:schemeClr val="bg1"/>
                </a:solidFill>
                <a:latin typeface="+mn-lt"/>
              </a:rPr>
              <a:t>penuh</a:t>
            </a:r>
            <a:r>
              <a:rPr lang="en-US" sz="4800" b="1">
                <a:solidFill>
                  <a:schemeClr val="bg1"/>
                </a:solidFill>
                <a:latin typeface="+mn-lt"/>
              </a:rPr>
              <a:t> kasih </a:t>
            </a:r>
            <a:r>
              <a:rPr lang="en-US" sz="4800" b="1" err="1">
                <a:solidFill>
                  <a:schemeClr val="bg1"/>
                </a:solidFill>
                <a:latin typeface="+mn-lt"/>
              </a:rPr>
              <a:t>sayang</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Dia berasal dari </a:t>
            </a:r>
            <a:r>
              <a:rPr lang="en-US" sz="4800" b="1" err="1">
                <a:solidFill>
                  <a:schemeClr val="bg1"/>
                </a:solidFill>
                <a:latin typeface="+mn-lt"/>
              </a:rPr>
              <a:t>Kolose</a:t>
            </a:r>
            <a:r>
              <a:rPr lang="en-US" sz="4800" b="1">
                <a:solidFill>
                  <a:schemeClr val="bg1"/>
                </a:solidFill>
                <a:latin typeface="+mn-lt"/>
              </a:rPr>
              <a:t> di </a:t>
            </a:r>
            <a:r>
              <a:rPr lang="en-US" sz="4800" b="1" err="1">
                <a:solidFill>
                  <a:schemeClr val="bg1"/>
                </a:solidFill>
                <a:latin typeface="+mn-lt"/>
              </a:rPr>
              <a:t>Lembah</a:t>
            </a:r>
            <a:r>
              <a:rPr lang="en-US" sz="4800" b="1">
                <a:solidFill>
                  <a:schemeClr val="bg1"/>
                </a:solidFill>
                <a:latin typeface="+mn-lt"/>
              </a:rPr>
              <a:t> </a:t>
            </a:r>
            <a:r>
              <a:rPr lang="en-US" sz="4800" b="1" err="1">
                <a:solidFill>
                  <a:schemeClr val="bg1"/>
                </a:solidFill>
                <a:latin typeface="+mn-lt"/>
              </a:rPr>
              <a:t>Lykus</a:t>
            </a:r>
            <a:r>
              <a:rPr lang="en-US" sz="4800" b="1">
                <a:solidFill>
                  <a:schemeClr val="bg1"/>
                </a:solidFill>
                <a:latin typeface="+mn-lt"/>
              </a:rPr>
              <a:t> di Asia Kecil (</a:t>
            </a:r>
            <a:r>
              <a:rPr lang="en-US" sz="4800" b="1" err="1">
                <a:solidFill>
                  <a:schemeClr val="bg1"/>
                </a:solidFill>
                <a:latin typeface="+mn-lt"/>
              </a:rPr>
              <a:t>Filipi</a:t>
            </a:r>
            <a:r>
              <a:rPr lang="en-US" sz="4800" b="1">
                <a:solidFill>
                  <a:schemeClr val="bg1"/>
                </a:solidFill>
                <a:latin typeface="+mn-lt"/>
              </a:rPr>
              <a:t> 4: 9), </a:t>
            </a:r>
            <a:r>
              <a:rPr lang="en-US" sz="4800" b="1" err="1">
                <a:solidFill>
                  <a:schemeClr val="bg1"/>
                </a:solidFill>
                <a:latin typeface="+mn-lt"/>
              </a:rPr>
              <a:t>cukup</a:t>
            </a:r>
            <a:r>
              <a:rPr lang="en-US" sz="4800" b="1">
                <a:solidFill>
                  <a:schemeClr val="bg1"/>
                </a:solidFill>
                <a:latin typeface="+mn-lt"/>
              </a:rPr>
              <a:t> kaya untuk </a:t>
            </a:r>
            <a:r>
              <a:rPr lang="en-US" sz="4800" b="1" err="1">
                <a:solidFill>
                  <a:schemeClr val="bg1"/>
                </a:solidFill>
                <a:latin typeface="+mn-lt"/>
              </a:rPr>
              <a:t>mempunai</a:t>
            </a:r>
            <a:r>
              <a:rPr lang="en-US" sz="4800" b="1">
                <a:solidFill>
                  <a:schemeClr val="bg1"/>
                </a:solidFill>
                <a:latin typeface="+mn-lt"/>
              </a:rPr>
              <a:t> beberapa </a:t>
            </a:r>
            <a:r>
              <a:rPr lang="en-US" sz="4800" b="1" err="1">
                <a:solidFill>
                  <a:schemeClr val="bg1"/>
                </a:solidFill>
                <a:latin typeface="+mn-lt"/>
              </a:rPr>
              <a:t>hamba</a:t>
            </a:r>
            <a:r>
              <a:rPr lang="en-US" sz="4800" b="1">
                <a:solidFill>
                  <a:schemeClr val="bg1"/>
                </a:solidFill>
                <a:latin typeface="+mn-lt"/>
              </a:rPr>
              <a:t>.</a:t>
            </a:r>
            <a:br>
              <a:rPr lang="en-US" sz="4800" b="1">
                <a:solidFill>
                  <a:schemeClr val="bg1"/>
                </a:solidFill>
                <a:latin typeface="+mn-lt"/>
              </a:rPr>
            </a:br>
            <a:r>
              <a:rPr lang="en-US" sz="4800" b="1">
                <a:solidFill>
                  <a:schemeClr val="bg1"/>
                </a:solidFill>
                <a:latin typeface="+mn-lt"/>
              </a:rPr>
              <a:t>Semasa </a:t>
            </a:r>
            <a:r>
              <a:rPr lang="es-ES" sz="4800" b="1">
                <a:solidFill>
                  <a:schemeClr val="bg1"/>
                </a:solidFill>
                <a:latin typeface="+mn-lt"/>
              </a:rPr>
              <a:t>perjalanan misi ketiga (52-57), dia mendengar Injil dari syarahan Tiranus di Efesus (52-55, KPR 19: 9-10).</a:t>
            </a:r>
            <a:endParaRPr lang="en-US" sz="4800" b="1">
              <a:solidFill>
                <a:schemeClr val="bg1"/>
              </a:solidFill>
              <a:latin typeface="+mn-lt"/>
            </a:endParaRPr>
          </a:p>
        </p:txBody>
      </p:sp>
    </p:spTree>
    <p:extLst>
      <p:ext uri="{BB962C8B-B14F-4D97-AF65-F5344CB8AC3E}">
        <p14:creationId xmlns:p14="http://schemas.microsoft.com/office/powerpoint/2010/main" val="2263929671"/>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err="1">
                <a:solidFill>
                  <a:schemeClr val="bg1"/>
                </a:solidFill>
                <a:latin typeface="+mn-lt"/>
              </a:rPr>
              <a:t>Ayat-ayat</a:t>
            </a:r>
            <a:r>
              <a:rPr lang="en-US" altLang="ko-KR" sz="4800" b="1">
                <a:solidFill>
                  <a:schemeClr val="bg1"/>
                </a:solidFill>
                <a:latin typeface="+mn-lt"/>
              </a:rPr>
              <a:t> </a:t>
            </a:r>
            <a:r>
              <a:rPr lang="en-US" altLang="ko-KR" sz="4800" b="1" err="1">
                <a:solidFill>
                  <a:schemeClr val="bg1"/>
                </a:solidFill>
                <a:latin typeface="+mn-lt"/>
              </a:rPr>
              <a:t>utamanya</a:t>
            </a:r>
            <a:r>
              <a:rPr lang="en-US" altLang="ko-KR" sz="4800" b="1">
                <a:solidFill>
                  <a:schemeClr val="bg1"/>
                </a:solidFill>
                <a:latin typeface="+mn-lt"/>
              </a:rPr>
              <a:t> adalah 16-17 bukan lagi sebagai </a:t>
            </a:r>
            <a:r>
              <a:rPr lang="en-US" altLang="ko-KR" sz="4800" b="1" err="1">
                <a:solidFill>
                  <a:schemeClr val="bg1"/>
                </a:solidFill>
                <a:latin typeface="+mn-lt"/>
              </a:rPr>
              <a:t>hamba</a:t>
            </a:r>
            <a:r>
              <a:rPr lang="en-US" altLang="ko-KR" sz="4800" b="1">
                <a:solidFill>
                  <a:schemeClr val="bg1"/>
                </a:solidFill>
                <a:latin typeface="+mn-lt"/>
              </a:rPr>
              <a:t>, … sebagai </a:t>
            </a:r>
            <a:r>
              <a:rPr lang="en-US" altLang="ko-KR" sz="4800" b="1" err="1">
                <a:solidFill>
                  <a:schemeClr val="bg1"/>
                </a:solidFill>
                <a:latin typeface="+mn-lt"/>
              </a:rPr>
              <a:t>saudara</a:t>
            </a:r>
            <a:r>
              <a:rPr lang="en-US" altLang="ko-KR" sz="4800" b="1">
                <a:solidFill>
                  <a:schemeClr val="bg1"/>
                </a:solidFill>
                <a:latin typeface="+mn-lt"/>
              </a:rPr>
              <a:t> yang </a:t>
            </a:r>
            <a:r>
              <a:rPr lang="en-US" altLang="ko-KR" sz="4800" b="1" err="1">
                <a:solidFill>
                  <a:schemeClr val="bg1"/>
                </a:solidFill>
                <a:latin typeface="+mn-lt"/>
              </a:rPr>
              <a:t>kekasih</a:t>
            </a:r>
            <a:r>
              <a:rPr lang="en-US" altLang="ko-KR" sz="4800" b="1">
                <a:solidFill>
                  <a:schemeClr val="bg1"/>
                </a:solidFill>
                <a:latin typeface="+mn-lt"/>
              </a:rPr>
              <a:t>, … </a:t>
            </a:r>
            <a:r>
              <a:rPr lang="en-US" altLang="ko-KR" sz="4800" b="1" smtClean="0">
                <a:solidFill>
                  <a:schemeClr val="bg1"/>
                </a:solidFill>
                <a:latin typeface="+mn-lt"/>
              </a:rPr>
              <a:t>terimalah </a:t>
            </a:r>
            <a:r>
              <a:rPr lang="en-US" altLang="ko-KR" sz="4800" b="1">
                <a:solidFill>
                  <a:schemeClr val="bg1"/>
                </a:solidFill>
                <a:latin typeface="+mn-lt"/>
              </a:rPr>
              <a:t>dia seperti </a:t>
            </a:r>
            <a:r>
              <a:rPr lang="en-US" altLang="ko-KR" sz="4800" b="1" err="1">
                <a:solidFill>
                  <a:schemeClr val="bg1"/>
                </a:solidFill>
                <a:latin typeface="+mn-lt"/>
              </a:rPr>
              <a:t>aku</a:t>
            </a:r>
            <a:r>
              <a:rPr lang="en-US" altLang="ko-KR" sz="4800" b="1">
                <a:solidFill>
                  <a:schemeClr val="bg1"/>
                </a:solidFill>
                <a:latin typeface="+mn-lt"/>
              </a:rPr>
              <a:t> sendiri). </a:t>
            </a:r>
            <a:br>
              <a:rPr lang="en-US" altLang="ko-KR" sz="4800" b="1">
                <a:solidFill>
                  <a:schemeClr val="bg1"/>
                </a:solidFill>
                <a:latin typeface="+mn-lt"/>
              </a:rPr>
            </a:br>
            <a:r>
              <a:rPr lang="en-US" altLang="ko-KR" sz="4800" b="1" err="1">
                <a:solidFill>
                  <a:schemeClr val="bg1"/>
                </a:solidFill>
                <a:latin typeface="+mn-lt"/>
              </a:rPr>
              <a:t>Kekuatan</a:t>
            </a:r>
            <a:r>
              <a:rPr lang="en-US" altLang="ko-KR" sz="4800" b="1">
                <a:solidFill>
                  <a:schemeClr val="bg1"/>
                </a:solidFill>
                <a:latin typeface="+mn-lt"/>
              </a:rPr>
              <a:t> </a:t>
            </a:r>
            <a:r>
              <a:rPr lang="en-US" altLang="ko-KR" sz="4800" b="1" err="1">
                <a:solidFill>
                  <a:schemeClr val="bg1"/>
                </a:solidFill>
                <a:latin typeface="+mn-lt"/>
              </a:rPr>
              <a:t>Injil</a:t>
            </a:r>
            <a:r>
              <a:rPr lang="en-US" altLang="ko-KR" sz="4800" b="1">
                <a:solidFill>
                  <a:schemeClr val="bg1"/>
                </a:solidFill>
                <a:latin typeface="+mn-lt"/>
              </a:rPr>
              <a:t> mengatasi </a:t>
            </a:r>
            <a:r>
              <a:rPr lang="en-US" altLang="ko-KR" sz="4800" b="1" err="1">
                <a:solidFill>
                  <a:schemeClr val="bg1"/>
                </a:solidFill>
                <a:latin typeface="+mn-lt"/>
              </a:rPr>
              <a:t>rintangan</a:t>
            </a:r>
            <a:r>
              <a:rPr lang="en-US" altLang="ko-KR" sz="4800" b="1">
                <a:solidFill>
                  <a:schemeClr val="bg1"/>
                </a:solidFill>
                <a:latin typeface="+mn-lt"/>
              </a:rPr>
              <a:t> masyarakat (sosial,</a:t>
            </a:r>
            <a:r>
              <a:rPr lang="ko-KR" altLang="en-US" sz="4800" b="1">
                <a:solidFill>
                  <a:schemeClr val="bg1"/>
                </a:solidFill>
                <a:latin typeface="+mn-lt"/>
              </a:rPr>
              <a:t> </a:t>
            </a:r>
            <a:r>
              <a:rPr lang="en-US" altLang="ko-KR" sz="4800" b="1">
                <a:solidFill>
                  <a:schemeClr val="bg1"/>
                </a:solidFill>
                <a:latin typeface="+mn-lt"/>
              </a:rPr>
              <a:t>‘</a:t>
            </a:r>
            <a:r>
              <a:rPr lang="en-US" altLang="ko-KR" sz="4800" b="1" err="1">
                <a:solidFill>
                  <a:schemeClr val="bg1"/>
                </a:solidFill>
                <a:latin typeface="+mn-lt"/>
              </a:rPr>
              <a:t>setiap</a:t>
            </a:r>
            <a:r>
              <a:rPr lang="en-US" altLang="ko-KR" sz="4800" b="1">
                <a:solidFill>
                  <a:schemeClr val="bg1"/>
                </a:solidFill>
                <a:latin typeface="+mn-lt"/>
              </a:rPr>
              <a:t> orang, baik orang </a:t>
            </a:r>
            <a:r>
              <a:rPr lang="en-US" altLang="ko-KR" sz="4800" b="1" err="1">
                <a:solidFill>
                  <a:schemeClr val="bg1"/>
                </a:solidFill>
                <a:latin typeface="+mn-lt"/>
              </a:rPr>
              <a:t>hamba</a:t>
            </a:r>
            <a:r>
              <a:rPr lang="en-US" altLang="ko-KR" sz="4800" b="1">
                <a:solidFill>
                  <a:schemeClr val="bg1"/>
                </a:solidFill>
                <a:latin typeface="+mn-lt"/>
              </a:rPr>
              <a:t>, </a:t>
            </a:r>
            <a:r>
              <a:rPr lang="en-US" altLang="ko-KR" sz="4800" b="1" err="1">
                <a:solidFill>
                  <a:schemeClr val="bg1"/>
                </a:solidFill>
                <a:latin typeface="+mn-lt"/>
              </a:rPr>
              <a:t>mahupun</a:t>
            </a:r>
            <a:r>
              <a:rPr lang="en-US" altLang="ko-KR" sz="4800" b="1">
                <a:solidFill>
                  <a:schemeClr val="bg1"/>
                </a:solidFill>
                <a:latin typeface="+mn-lt"/>
              </a:rPr>
              <a:t> orang </a:t>
            </a:r>
            <a:r>
              <a:rPr lang="en-US" altLang="ko-KR" sz="4800" b="1" err="1">
                <a:solidFill>
                  <a:schemeClr val="bg1"/>
                </a:solidFill>
                <a:latin typeface="+mn-lt"/>
              </a:rPr>
              <a:t>merdeka</a:t>
            </a:r>
            <a:r>
              <a:rPr lang="ko-KR" altLang="en-US" sz="4800" b="1">
                <a:solidFill>
                  <a:schemeClr val="bg1"/>
                </a:solidFill>
                <a:latin typeface="+mn-lt"/>
              </a:rPr>
              <a:t>’</a:t>
            </a:r>
            <a:r>
              <a:rPr lang="en-US" altLang="ko-KR" sz="4800" b="1">
                <a:solidFill>
                  <a:schemeClr val="bg1"/>
                </a:solidFill>
                <a:latin typeface="+mn-lt"/>
              </a:rPr>
              <a:t>, Galatia</a:t>
            </a:r>
            <a:r>
              <a:rPr lang="ko-KR" altLang="en-US" sz="4800" b="1">
                <a:solidFill>
                  <a:schemeClr val="bg1"/>
                </a:solidFill>
                <a:latin typeface="+mn-lt"/>
              </a:rPr>
              <a:t> </a:t>
            </a:r>
            <a:r>
              <a:rPr lang="en-US" altLang="ko-KR" sz="4800" b="1">
                <a:solidFill>
                  <a:schemeClr val="bg1"/>
                </a:solidFill>
                <a:latin typeface="+mn-lt"/>
              </a:rPr>
              <a:t>3:28, </a:t>
            </a:r>
            <a:r>
              <a:rPr lang="en-US" altLang="ko-KR" sz="4800" b="1" err="1">
                <a:solidFill>
                  <a:schemeClr val="bg1"/>
                </a:solidFill>
                <a:latin typeface="+mn-lt"/>
              </a:rPr>
              <a:t>Kolose</a:t>
            </a:r>
            <a:r>
              <a:rPr lang="ko-KR" altLang="en-US" sz="4800" b="1">
                <a:solidFill>
                  <a:schemeClr val="bg1"/>
                </a:solidFill>
                <a:latin typeface="+mn-lt"/>
              </a:rPr>
              <a:t> </a:t>
            </a:r>
            <a:r>
              <a:rPr lang="en-US" altLang="ko-KR" sz="4800" b="1">
                <a:solidFill>
                  <a:schemeClr val="bg1"/>
                </a:solidFill>
                <a:latin typeface="+mn-lt"/>
              </a:rPr>
              <a:t>3:11).</a:t>
            </a:r>
            <a:endParaRPr lang="en-US" sz="4800" b="1">
              <a:solidFill>
                <a:schemeClr val="bg1"/>
              </a:solidFill>
              <a:latin typeface="+mn-lt"/>
            </a:endParaRPr>
          </a:p>
        </p:txBody>
      </p:sp>
    </p:spTree>
    <p:extLst>
      <p:ext uri="{BB962C8B-B14F-4D97-AF65-F5344CB8AC3E}">
        <p14:creationId xmlns:p14="http://schemas.microsoft.com/office/powerpoint/2010/main" val="2735709006"/>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모서리가 둥근 직사각형 2"/>
          <p:cNvSpPr/>
          <p:nvPr/>
        </p:nvSpPr>
        <p:spPr>
          <a:xfrm>
            <a:off x="4343805" y="452670"/>
            <a:ext cx="3768419" cy="1056117"/>
          </a:xfrm>
          <a:prstGeom prst="roundRect">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altLang="ko-KR" sz="5333" b="1" i="0" u="none" strike="noStrike" kern="1200" cap="none" spc="0" normalizeH="0" baseline="0" noProof="0">
                <a:ln>
                  <a:noFill/>
                </a:ln>
                <a:solidFill>
                  <a:prstClr val="white"/>
                </a:solidFill>
                <a:effectLst/>
                <a:uLnTx/>
                <a:uFillTx/>
                <a:latin typeface="Calibri"/>
                <a:ea typeface="맑은 고딕" panose="020B0503020000020004" pitchFamily="34" charset="-127"/>
                <a:cs typeface="+mn-cs"/>
              </a:rPr>
              <a:t>Kasih Tuhan</a:t>
            </a:r>
            <a:endParaRPr kumimoji="0" lang="en-US" sz="5333" b="0" i="0" u="none" strike="noStrike" kern="1200" cap="none" spc="0" normalizeH="0" baseline="0" noProof="0">
              <a:ln>
                <a:noFill/>
              </a:ln>
              <a:solidFill>
                <a:prstClr val="white"/>
              </a:solidFill>
              <a:effectLst/>
              <a:uLnTx/>
              <a:uFillTx/>
              <a:latin typeface="Calibri"/>
              <a:ea typeface="+mn-ea"/>
              <a:cs typeface="+mn-cs"/>
            </a:endParaRPr>
          </a:p>
        </p:txBody>
      </p:sp>
      <p:sp>
        <p:nvSpPr>
          <p:cNvPr id="4" name="아래쪽 화살표 3"/>
          <p:cNvSpPr/>
          <p:nvPr/>
        </p:nvSpPr>
        <p:spPr>
          <a:xfrm rot="2604500">
            <a:off x="3775566" y="1495843"/>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5" name="아래쪽 화살표 4"/>
          <p:cNvSpPr/>
          <p:nvPr/>
        </p:nvSpPr>
        <p:spPr>
          <a:xfrm>
            <a:off x="5750747" y="1811219"/>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6" name="아래쪽 화살표 5"/>
          <p:cNvSpPr/>
          <p:nvPr/>
        </p:nvSpPr>
        <p:spPr>
          <a:xfrm rot="19278056">
            <a:off x="8060455" y="1490640"/>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7" name="타원 6"/>
          <p:cNvSpPr/>
          <p:nvPr/>
        </p:nvSpPr>
        <p:spPr>
          <a:xfrm>
            <a:off x="1933369" y="2396609"/>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Matius</a:t>
            </a:r>
          </a:p>
        </p:txBody>
      </p:sp>
      <p:sp>
        <p:nvSpPr>
          <p:cNvPr id="8" name="타원 7"/>
          <p:cNvSpPr/>
          <p:nvPr/>
        </p:nvSpPr>
        <p:spPr>
          <a:xfrm>
            <a:off x="8390097" y="2396609"/>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Petrus</a:t>
            </a:r>
          </a:p>
        </p:txBody>
      </p:sp>
      <p:sp>
        <p:nvSpPr>
          <p:cNvPr id="9" name="타원 8"/>
          <p:cNvSpPr/>
          <p:nvPr/>
        </p:nvSpPr>
        <p:spPr>
          <a:xfrm>
            <a:off x="5161733" y="2938141"/>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a:ea typeface="+mn-ea"/>
                <a:cs typeface="+mn-cs"/>
              </a:rPr>
              <a:t>Paulus</a:t>
            </a:r>
          </a:p>
        </p:txBody>
      </p:sp>
      <p:sp>
        <p:nvSpPr>
          <p:cNvPr id="10" name="육각형 9"/>
          <p:cNvSpPr/>
          <p:nvPr/>
        </p:nvSpPr>
        <p:spPr>
          <a:xfrm>
            <a:off x="3215680" y="4389107"/>
            <a:ext cx="1920213" cy="1152128"/>
          </a:xfrm>
          <a:prstGeom prst="hexagon">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a:ln>
                  <a:noFill/>
                </a:ln>
                <a:solidFill>
                  <a:srgbClr val="FF0000"/>
                </a:solidFill>
                <a:effectLst/>
                <a:uLnTx/>
                <a:uFillTx/>
                <a:latin typeface="Calibri"/>
                <a:ea typeface="+mn-ea"/>
                <a:cs typeface="+mn-cs"/>
              </a:rPr>
              <a:t>Filemon</a:t>
            </a:r>
            <a:endParaRPr kumimoji="0" lang="en-US" sz="2400" b="1" i="0" u="none" strike="noStrike" kern="1200" cap="none" spc="0" normalizeH="0" baseline="0" noProof="0">
              <a:ln>
                <a:noFill/>
              </a:ln>
              <a:solidFill>
                <a:srgbClr val="FF0000"/>
              </a:solidFill>
              <a:effectLst/>
              <a:uLnTx/>
              <a:uFillTx/>
              <a:latin typeface="Calibri"/>
              <a:ea typeface="+mn-ea"/>
              <a:cs typeface="+mn-cs"/>
            </a:endParaRPr>
          </a:p>
        </p:txBody>
      </p:sp>
      <p:sp>
        <p:nvSpPr>
          <p:cNvPr id="11" name="육각형 10"/>
          <p:cNvSpPr/>
          <p:nvPr/>
        </p:nvSpPr>
        <p:spPr>
          <a:xfrm>
            <a:off x="9133231" y="4350819"/>
            <a:ext cx="2309948" cy="1152128"/>
          </a:xfrm>
          <a:prstGeom prst="hexagon">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B050"/>
                </a:solidFill>
                <a:effectLst/>
                <a:uLnTx/>
                <a:uFillTx/>
                <a:latin typeface="Calibri"/>
                <a:ea typeface="+mn-ea"/>
                <a:cs typeface="+mn-cs"/>
              </a:rPr>
              <a:t>Markus</a:t>
            </a:r>
          </a:p>
        </p:txBody>
      </p:sp>
      <p:sp>
        <p:nvSpPr>
          <p:cNvPr id="12" name="육각형 11"/>
          <p:cNvSpPr/>
          <p:nvPr/>
        </p:nvSpPr>
        <p:spPr>
          <a:xfrm>
            <a:off x="5161733" y="5541235"/>
            <a:ext cx="2086395" cy="1152128"/>
          </a:xfrm>
          <a:prstGeom prst="hexagon">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2060"/>
                </a:solidFill>
                <a:effectLst/>
                <a:uLnTx/>
                <a:uFillTx/>
                <a:latin typeface="Calibri"/>
                <a:ea typeface="+mn-ea"/>
                <a:cs typeface="+mn-cs"/>
              </a:rPr>
              <a:t>Kasih </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a:ln>
                  <a:noFill/>
                </a:ln>
                <a:solidFill>
                  <a:srgbClr val="002060"/>
                </a:solidFill>
                <a:effectLst/>
                <a:uLnTx/>
                <a:uFillTx/>
                <a:latin typeface="Calibri"/>
                <a:ea typeface="+mn-ea"/>
                <a:cs typeface="+mn-cs"/>
              </a:rPr>
              <a:t>Onesimus</a:t>
            </a:r>
            <a:endParaRPr kumimoji="0" lang="en-US" sz="2400" b="1" i="0" u="none" strike="noStrike" kern="1200" cap="none" spc="0" normalizeH="0" baseline="0" noProof="0">
              <a:ln>
                <a:noFill/>
              </a:ln>
              <a:solidFill>
                <a:srgbClr val="002060"/>
              </a:solidFill>
              <a:effectLst/>
              <a:uLnTx/>
              <a:uFillTx/>
              <a:latin typeface="Calibri"/>
              <a:ea typeface="+mn-ea"/>
              <a:cs typeface="+mn-cs"/>
            </a:endParaRPr>
          </a:p>
        </p:txBody>
      </p:sp>
      <p:sp>
        <p:nvSpPr>
          <p:cNvPr id="13" name="아래쪽 화살표 12"/>
          <p:cNvSpPr/>
          <p:nvPr/>
        </p:nvSpPr>
        <p:spPr>
          <a:xfrm rot="2604500">
            <a:off x="4869442" y="3927054"/>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아래쪽 화살표 13"/>
          <p:cNvSpPr/>
          <p:nvPr/>
        </p:nvSpPr>
        <p:spPr>
          <a:xfrm>
            <a:off x="5772838" y="4378302"/>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아래쪽 화살표 14"/>
          <p:cNvSpPr/>
          <p:nvPr/>
        </p:nvSpPr>
        <p:spPr>
          <a:xfrm rot="19747976">
            <a:off x="9433867" y="3645392"/>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아래쪽 화살표 15"/>
          <p:cNvSpPr/>
          <p:nvPr/>
        </p:nvSpPr>
        <p:spPr>
          <a:xfrm rot="19093606">
            <a:off x="4911255" y="5266944"/>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육각형 16"/>
          <p:cNvSpPr/>
          <p:nvPr/>
        </p:nvSpPr>
        <p:spPr>
          <a:xfrm>
            <a:off x="6889926" y="4400781"/>
            <a:ext cx="1920213" cy="1152128"/>
          </a:xfrm>
          <a:prstGeom prst="hexagon">
            <a:avLst/>
          </a:prstGeom>
          <a:solidFill>
            <a:schemeClr val="accent3">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Calibri"/>
                <a:ea typeface="+mn-ea"/>
                <a:cs typeface="+mn-cs"/>
              </a:rPr>
              <a:t>Kasih</a:t>
            </a:r>
          </a:p>
          <a:p>
            <a:pPr marL="0" marR="0" lvl="0" indent="0" algn="ctr" defTabSz="121917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err="1">
                <a:ln>
                  <a:noFill/>
                </a:ln>
                <a:solidFill>
                  <a:srgbClr val="FF0000"/>
                </a:solidFill>
                <a:effectLst/>
                <a:uLnTx/>
                <a:uFillTx/>
                <a:latin typeface="Calibri"/>
                <a:ea typeface="+mn-ea"/>
                <a:cs typeface="+mn-cs"/>
              </a:rPr>
              <a:t>Timotius</a:t>
            </a:r>
            <a:endParaRPr kumimoji="0" lang="en-US" sz="2400" b="1" i="0" u="none" strike="noStrike" kern="1200" cap="none" spc="0" normalizeH="0" baseline="0" noProof="0">
              <a:ln>
                <a:noFill/>
              </a:ln>
              <a:solidFill>
                <a:srgbClr val="FF0000"/>
              </a:solidFill>
              <a:effectLst/>
              <a:uLnTx/>
              <a:uFillTx/>
              <a:latin typeface="Calibri"/>
              <a:ea typeface="+mn-ea"/>
              <a:cs typeface="+mn-cs"/>
            </a:endParaRPr>
          </a:p>
        </p:txBody>
      </p:sp>
      <p:sp>
        <p:nvSpPr>
          <p:cNvPr id="18" name="아래쪽 화살표 17"/>
          <p:cNvSpPr/>
          <p:nvPr/>
        </p:nvSpPr>
        <p:spPr>
          <a:xfrm rot="18656132">
            <a:off x="6810146" y="3766404"/>
            <a:ext cx="550165" cy="54858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타원 18"/>
          <p:cNvSpPr/>
          <p:nvPr/>
        </p:nvSpPr>
        <p:spPr>
          <a:xfrm>
            <a:off x="1069273" y="257033"/>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20" name="아래쪽 화살표 19"/>
          <p:cNvSpPr/>
          <p:nvPr/>
        </p:nvSpPr>
        <p:spPr>
          <a:xfrm rot="5400000">
            <a:off x="3295552" y="369984"/>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타원 20"/>
          <p:cNvSpPr/>
          <p:nvPr/>
        </p:nvSpPr>
        <p:spPr>
          <a:xfrm>
            <a:off x="9658564" y="164633"/>
            <a:ext cx="1728192" cy="1152128"/>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22" name="아래쪽 화살표 21"/>
          <p:cNvSpPr/>
          <p:nvPr/>
        </p:nvSpPr>
        <p:spPr>
          <a:xfrm rot="16200000">
            <a:off x="8613432" y="419469"/>
            <a:ext cx="550165" cy="824491"/>
          </a:xfrm>
          <a:prstGeom prst="downArrow">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1"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직사각형 22"/>
          <p:cNvSpPr/>
          <p:nvPr/>
        </p:nvSpPr>
        <p:spPr>
          <a:xfrm>
            <a:off x="107312" y="6200920"/>
            <a:ext cx="4009174" cy="461665"/>
          </a:xfrm>
          <a:prstGeom prst="rect">
            <a:avLst/>
          </a:prstGeom>
        </p:spPr>
        <p:txBody>
          <a:bodyPr wrap="none">
            <a:spAutoFit/>
          </a:bodyPr>
          <a:lstStyle/>
          <a:p>
            <a:pPr marL="0" marR="0" lvl="0" indent="0" algn="l" defTabSz="1219170" rtl="0" eaLnBrk="1" fontAlgn="auto" latinLnBrk="1" hangingPunct="1">
              <a:lnSpc>
                <a:spcPct val="100000"/>
              </a:lnSpc>
              <a:spcBef>
                <a:spcPts val="0"/>
              </a:spcBef>
              <a:spcAft>
                <a:spcPts val="0"/>
              </a:spcAft>
              <a:buClrTx/>
              <a:buSzTx/>
              <a:buFontTx/>
              <a:buNone/>
              <a:tabLst/>
              <a:defRPr/>
            </a:pPr>
            <a:r>
              <a:rPr kumimoji="0" lang="en-US" altLang="ko-KR" sz="2400" b="1" i="0" u="none" strike="noStrike" kern="1200" cap="none" spc="0" normalizeH="0" baseline="0" noProof="0" err="1">
                <a:ln>
                  <a:noFill/>
                </a:ln>
                <a:solidFill>
                  <a:srgbClr val="FFFF00"/>
                </a:solidFill>
                <a:effectLst/>
                <a:uLnTx/>
                <a:uFillTx/>
                <a:latin typeface="Calibri"/>
                <a:ea typeface="맑은 고딕" panose="020B0503020000020004" pitchFamily="34" charset="-127"/>
                <a:cs typeface="+mn-cs"/>
              </a:rPr>
              <a:t>Rintangan</a:t>
            </a:r>
            <a:r>
              <a:rPr kumimoji="0" lang="en-US" altLang="ko-KR" sz="2400" b="1" i="0" u="none" strike="noStrike" kern="1200" cap="none" spc="0" normalizeH="0" baseline="0" noProof="0">
                <a:ln>
                  <a:noFill/>
                </a:ln>
                <a:solidFill>
                  <a:srgbClr val="FFFF00"/>
                </a:solidFill>
                <a:effectLst/>
                <a:uLnTx/>
                <a:uFillTx/>
                <a:latin typeface="Calibri"/>
                <a:ea typeface="맑은 고딕" panose="020B0503020000020004" pitchFamily="34" charset="-127"/>
                <a:cs typeface="+mn-cs"/>
              </a:rPr>
              <a:t> Masyarakat (sosial)</a:t>
            </a:r>
            <a:endParaRPr kumimoji="0" lang="en-US" sz="2400" b="0" i="0" u="none" strike="noStrike" kern="1200" cap="none" spc="0" normalizeH="0" baseline="0" noProof="0">
              <a:ln>
                <a:noFill/>
              </a:ln>
              <a:solidFill>
                <a:srgbClr val="FFFF00"/>
              </a:solidFill>
              <a:effectLst/>
              <a:uLnTx/>
              <a:uFillTx/>
              <a:latin typeface="Calibri"/>
              <a:ea typeface="+mn-ea"/>
              <a:cs typeface="+mn-cs"/>
            </a:endParaRPr>
          </a:p>
        </p:txBody>
      </p:sp>
    </p:spTree>
    <p:extLst>
      <p:ext uri="{BB962C8B-B14F-4D97-AF65-F5344CB8AC3E}">
        <p14:creationId xmlns:p14="http://schemas.microsoft.com/office/powerpoint/2010/main" val="2387336507"/>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335360" y="213895"/>
            <a:ext cx="11713301" cy="6479467"/>
          </a:xfrm>
        </p:spPr>
        <p:txBody>
          <a:bodyPr anchor="t"/>
          <a:lstStyle/>
          <a:p>
            <a:pPr algn="l"/>
            <a:r>
              <a:rPr lang="en-US" sz="5333" b="1">
                <a:solidFill>
                  <a:srgbClr val="FFFF00"/>
                </a:solidFill>
              </a:rPr>
              <a:t>STRUKTUR SURAT </a:t>
            </a:r>
            <a:r>
              <a:rPr lang="en-US" sz="5333" b="1" err="1">
                <a:solidFill>
                  <a:srgbClr val="FFFF00"/>
                </a:solidFill>
              </a:rPr>
              <a:t>Filemon</a:t>
            </a:r>
            <a:r>
              <a:rPr lang="en-US" sz="5333" b="1">
                <a:solidFill>
                  <a:srgbClr val="FF0000"/>
                </a:solidFill>
              </a:rPr>
              <a:t/>
            </a:r>
            <a:br>
              <a:rPr lang="en-US" sz="5333" b="1">
                <a:solidFill>
                  <a:srgbClr val="FF0000"/>
                </a:solidFill>
              </a:rPr>
            </a:br>
            <a:r>
              <a:rPr lang="fi-FI" b="1">
                <a:solidFill>
                  <a:schemeClr val="bg1"/>
                </a:solidFill>
              </a:rPr>
              <a:t>Salam dan doa untuk Filemon (1-3)</a:t>
            </a:r>
            <a:br>
              <a:rPr lang="fi-FI" b="1">
                <a:solidFill>
                  <a:schemeClr val="bg1"/>
                </a:solidFill>
              </a:rPr>
            </a:br>
            <a:r>
              <a:rPr lang="fi-FI" b="1" smtClean="0">
                <a:solidFill>
                  <a:schemeClr val="bg1"/>
                </a:solidFill>
              </a:rPr>
              <a:t>Pesan </a:t>
            </a:r>
            <a:r>
              <a:rPr lang="fi-FI" b="1">
                <a:solidFill>
                  <a:schemeClr val="bg1"/>
                </a:solidFill>
              </a:rPr>
              <a:t>kepada Filemon mengenai Onesimus (4-22)</a:t>
            </a:r>
            <a:br>
              <a:rPr lang="fi-FI" b="1">
                <a:solidFill>
                  <a:schemeClr val="bg1"/>
                </a:solidFill>
              </a:rPr>
            </a:br>
            <a:r>
              <a:rPr lang="fi-FI" b="1" smtClean="0">
                <a:solidFill>
                  <a:schemeClr val="bg1"/>
                </a:solidFill>
              </a:rPr>
              <a:t>Salam </a:t>
            </a:r>
            <a:r>
              <a:rPr lang="fi-FI" b="1">
                <a:solidFill>
                  <a:schemeClr val="bg1"/>
                </a:solidFill>
              </a:rPr>
              <a:t>dan doa terakhir (23-25)</a:t>
            </a:r>
            <a:endParaRPr lang="en-US" sz="4267" b="1">
              <a:solidFill>
                <a:schemeClr val="bg1"/>
              </a:solidFill>
            </a:endParaRPr>
          </a:p>
        </p:txBody>
      </p:sp>
    </p:spTree>
    <p:extLst>
      <p:ext uri="{BB962C8B-B14F-4D97-AF65-F5344CB8AC3E}">
        <p14:creationId xmlns:p14="http://schemas.microsoft.com/office/powerpoint/2010/main" val="1015507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TotalTime>
  <Words>7993</Words>
  <Application>Microsoft Office PowerPoint</Application>
  <PresentationFormat>와이드스크린</PresentationFormat>
  <Paragraphs>597</Paragraphs>
  <Slides>201</Slides>
  <Notes>88</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201</vt:i4>
      </vt:variant>
    </vt:vector>
  </HeadingPairs>
  <TitlesOfParts>
    <vt:vector size="208" baseType="lpstr">
      <vt:lpstr>Calibri (제목)</vt:lpstr>
      <vt:lpstr>Headline R</vt:lpstr>
      <vt:lpstr>맑은 고딕</vt:lpstr>
      <vt:lpstr>Adobe Caslon Pro Bold</vt:lpstr>
      <vt:lpstr>Arial</vt:lpstr>
      <vt:lpstr>Calibri</vt:lpstr>
      <vt:lpstr>2_Office 테마</vt:lpstr>
      <vt:lpstr>KELAS ONLINE SAM KL</vt:lpstr>
      <vt:lpstr>Resume Paulus dari Tarsus Paulus bernama Saulus dan lahir di kota Tarsus tanah Kilikia (warga negara Romawi; sekarang di Turki), dibesarkan di Yerusalem dan dididik dengan teliti di bawah pimpinan Gamaliel (Pendidikan Tinggi).  Rabi Gamaliel adalah seorang guru atau rabbi Yahudi kuno yang sangat terkenal dan sangat dihormati di antara tiga mazhab Yahudi, iaitu Farisi, Saduki, dan Eseni. </vt:lpstr>
      <vt:lpstr>Dia adalah seorang Yahudi dari suku Benyamin (Keturunan Bangsawan; raja Saul - 1 Samuel 9:1, nabi Yeremia – Yeremia 1:1, ratu Ester – Ester 2:5), yang berkebudayaan Yunani (helenis / Tamadun tinggi) dan seorang anggota Sanhedrin (KPR 7:58; 24:10) dan seorang Farisi menurut mazhab yang paling keras dalam agama Yahudi (Suku yang dipilih Tuhan). Dia menjadi seorang rasul bagi Yesus Kristus.</vt:lpstr>
      <vt:lpstr>Siapakah suku Benyamin itu?  Benyamin adalah salah satu dari dua anak Rahel, isteri yang disayangi Yakub, anaknya Yusuf dan Benyamin. Malah suku Benyamin menghasilkan raja Israel yang pertama (namanya dituruti nama raja tersebut bernama Saul).</vt:lpstr>
      <vt:lpstr>Suku Benyamin yang merupakan kerajaan selatan dengan suku Yehuda ketika Israel dibahagikan kepada kerajaan utara dan kerajaan selatan, dan yang melanjutkan sejarah umat Tuhan.  Suku itu juga terkenal kerana berjuang secara gagah dalam masa perang.  Oleh sebab itu, suku Benyamin adalah suku yang sangat memegah di antara bangsa Israel.</vt:lpstr>
      <vt:lpstr>PowerPoint 프레젠테이션</vt:lpstr>
      <vt:lpstr>PowerPoint 프레젠테이션</vt:lpstr>
      <vt:lpstr>PowerPoint 프레젠테이션</vt:lpstr>
      <vt:lpstr>Fungsi Utama Perjanjian Lama Apakah fungsi utama Perjanjian Lama di Alkitab?  1. Ialah mengajarkan awal kejatuhan manusia dalam Dosa. 2. Perjanjian Lama mengajarkan prinsip-prinsip Hukum Taurat.</vt:lpstr>
      <vt:lpstr>3.Memberi pengetahuan tentang Ritual (Korban) orang Israel seperti yang diperintahkan Taurat dalam penebusan dosa.  4.Mengajar bagaimana cara Allah berurusan dengan Bangsa Israel dan juga bangsa-bangsa lain di Perjanjian Lama. </vt:lpstr>
      <vt:lpstr>Kita mengetahui bahawa Kenapa manusia memerlukan penebusan Mesias? melalui Perjanjian Lama.</vt:lpstr>
      <vt:lpstr>RINGKASAN Surat-surat Paulus Surat Roma:  Surat ini mengerjakan Kasih Injil dari Hukuman kepada Pembenaran, kemudian dari pembenaran kepada proses pembersihan sampai kepada Penyucian kekal.</vt:lpstr>
      <vt:lpstr>Paulus menulis secara sistematik tentang Kebenaran Tuhan dengan gaya soal jawab.</vt:lpstr>
      <vt:lpstr>Kota Roma adalah kota yang paling berpengaruh di empayar Roma, dan rasul Paulus ingin mengunjungi Gereja Roma, yang boleh menjadi Pangkalan Strategi Injil untuk penginjilan masa depan (15: 22-24).</vt:lpstr>
      <vt:lpstr>Paulus mendengar berita mengenai perpecahan antara orang Yahudi dan orang bukan Yahudi yang percaya kepada Yesus dalam golongan / komuniti Roma. Sebab mereka mengikuti allah lain, dari antara allah bangsa-bangsa di sekeliling kota Roma.</vt:lpstr>
      <vt:lpstr>Golongan Kristian Yudaiseme / Prasangka Nasionalisme Etnisme Supremasisme Barangsiapa yang mahu menjadi orang Kristian harus mentaati Taurat dan menjadi orang Yahudi.    Suatu Injil lain yang sebenarnya bukan Injil.</vt:lpstr>
      <vt:lpstr>Golongan Kristian Orang Bukan Yahudi  Budaya Duniawi Wanita melakukan hubungan jenis dengan sesama wanita, Lelaki melakukan hubungan jenis dengan sesama lelaki (1:26-27). Percabulan, pelacuran (menyembah berhala), hawa nafsu, dan kecemaran (Rom 13:13; 1 Kor 7:16∼18; 2 Kor 12:21; Gal 5:19). </vt:lpstr>
      <vt:lpstr>Rasul Paulus ingin menyelesaikan masalah hubungan antara orang Yahudi dan orang bukan Yahudi dan latar belakang teologinya, dan persoalan tentang kesinambungan dan ketidaksinambungan dalam rancangan keselamatan Tuhan.</vt:lpstr>
      <vt:lpstr>PowerPoint 프레젠테이션</vt:lpstr>
      <vt:lpstr>Ketidaksinambungan Keselamatan - Luar Keselamatan hanya dari luar iaitu Iman kepada Yesus Kristus.  Kesinambungan Keselamatan - Mesias Keselamatan harus dinyatakan dalam Perjanjian Lama iaitu Mesias.</vt:lpstr>
      <vt:lpstr>Dan dia juga sebenarnya berminat bahawa komuniti Kristian di Roma antara orang Yahudi dan orang Bukan Yahudi disatukan. Günther Bornkamm (1905-1990 Teolog German) mengatakan bahawa “Surat Roma itu adalah sebagai Surat Wasiat dan Kesaksian Terakhir Paulus.”</vt:lpstr>
      <vt:lpstr>Paulus mencuba mengunjungi orang-orang Kristiann di Roma banyak kali, kunjungan itu tidak terjadi. Dia meminta jemaah di Roma mempersiapkan kunjuangn tersebut. Surat Roma ditulis di Korintus pada masa susulan dalam Perjalanan Pelayanan Misi yang ketiga. </vt:lpstr>
      <vt:lpstr>Dia sedang mengumpul dana di kawasan Makedonia dan Akhaya untuk jemaah miskin di Yerusalem sebab kelaparan besar (Roma 15:26). Herodes dengan kejam menindas jemaat di Yerusalem itu, dan dipertengahan 40-an T.M., kelaparan melanda Yudea. Keadaannya masih parah dalam 49 T.M.</vt:lpstr>
      <vt:lpstr>Kelaparan mengakibati Kekurangan gizi. Kekurangan gizi menyebabkan imun (Daya Tahan Tubuh) tidak tersedia Imun mendatangkan wabah beragam penyakit dapat lebih mudah menyerang orang. Wabah beragam penyakit membunuh orang (Kematian). Oxfam menyebut ada 10 titik kelaparan terparah di dunia yaitu Yaman, Kongo, Afghanistan, Venezuela, Afrika Barat, Ethiopia, Sudan, Sudan Selatan, Suriah, dan Haiti pada tahun 2020.</vt:lpstr>
      <vt:lpstr>Di dalam KPR 15, Rasul Paulus menemui rasul-rasul di dalam Sidang di Yerusalem (Konsili Yerusalem pada 50 T.M.). Rasul Paulus dan Barnabas melaporkan perjalanan Pelayanan Misi yang Pertama. Dalam banyak pelayanan orang para rasul termasuk Barnabas dan Paulus, soalan-soalan muncul.</vt:lpstr>
      <vt:lpstr>1. Soalan tentang Orang bukan Yahudi Percaya kepada Yesus Kristus. 2. Soalan tentang Sunat bagi orang bukan Yahudi. 3. Soalan tentang perbuatan percabulan dan makanan yang disembah kepada berhala.</vt:lpstr>
      <vt:lpstr>Paulus menjadi rasul kepada orang bukan Yahudi, sebagaimana Petrus menjadi rasul kepada orang Yahudi. Konsili Yerusalem Petrus, Yakobus, dan Yohanes mengimbaunya untuk “mengingat orang-orang miskin”.  Sambil menginjili mendorong bantuannya.</vt:lpstr>
      <vt:lpstr>Dalam Perjalanan Perlayanan Misi, rasul Paulus sering mendengar bertia tentang jemaah di Roma. Maka dia ingin mengunjungi jemaah di Roma dan kemudian dia mahu pergi ke Spanyol. Oleh sebab itu rasul Paulus mahu mendorong jemaah di Roma untuk mempersiapkan sumbangan terhadap perjalanan Pelayanan Misi menuju ke Spanyol. </vt:lpstr>
      <vt:lpstr>  </vt:lpstr>
      <vt:lpstr>  </vt:lpstr>
      <vt:lpstr>  </vt:lpstr>
      <vt:lpstr>STRUKTUR SURAT ROMA 1:1-17       : Perasaan tentang Injil 1:18-3:20 : Dosa 3:21-5:21 : Keselamatan 6-8            : Pengudusan 9-11          : Kedaulatan Allah 12-15        : Pelayanan dan hal-hal Praktis 16              : Salam</vt:lpstr>
      <vt:lpstr>PowerPoint 프레젠테이션</vt:lpstr>
      <vt:lpstr>PowerPoint 프레젠테이션</vt:lpstr>
      <vt:lpstr>PowerPoint 프레젠테이션</vt:lpstr>
      <vt:lpstr>PowerPoint 프레젠테이션</vt:lpstr>
      <vt:lpstr>Perjalanan pelayanan Misi yang Pertama: Dari Antiokhia, Barnabas dan Paulus Paulus berangkat ke Daerah Aisa Kecil.   Mereka terus melayani di pulau Siprus dan  beredar ke Perga di Pamfilia dan ke Antiokhia (yang di  daerah Pisidia), kemudian  Ikonium, Listra dan Derbe  kembali ke Antiokhia di Siria.  (KPR 13-14)</vt:lpstr>
      <vt:lpstr>Perjalanan pelayanan Misi yang kedua: Paulus dengan Sila dan Timotius mengunjungi Gereja-gereja.  Selepas itu Paulus dipanggal oleh orang-orang Makedonia di dalam penglihatan.  Mereka menyeberang dan menyampaikan Injil Di Filipi, mereka beredar ke Tesalonika dan Berea dan kawasan Athena sampai ke kota Korintus di daerah Makedonia.  Paulus menemui Priskila dan Akwila dan keluarga Titius Yustus dan keluarga Krispus, ketua rumah ibadat percaya kepada Tuhan Yesus di kota Tesalonika.  Paulus mengajar di kota Korintus selama setahun setengah.</vt:lpstr>
      <vt:lpstr>Surat 1 Korintus:  Tema asas surat ini adalah penerapan prinsip-prinsip Kristian pada standard peribadi dan komuniti sosial. Semasa perjalanan pelayanan Misi yang ketiga, Paulus dan serakan melayani di Efesus. </vt:lpstr>
      <vt:lpstr>Beberapa orang daripada keluarga Kloe menjumpai rasul Paulus di Efesus untuk memberitahu pertengkaran antara jemaah di Korintus (1:11). Dan mereka juga membabwa dana untuk pelayanan Misi (16:17). Pada masa itu melalui surat-surat rasul dan jemaah menyoal-jawab (7:1).</vt:lpstr>
      <vt:lpstr>Paulus menulis surat ini untuk mengatasi dan memperbetulkan berita tentang pemisahan golongan-golongan, percabulan, pendakwaan undang-undang, keegoisan, Ibadah umum, penyalahgunaan Perjamuan Kudus dan karunia rohani(12), dan kekeliruan dengan masalah-masalahnya. </vt:lpstr>
      <vt:lpstr>Surat ini termasuk doktrin P.B.. Rasul Paulus menyatakan bahawa kebenaran tentang doktrin gereja seperti pertubuhan gereja, peranan karunia rohani (Fasal 12-14), Kasih (13) dan kebangkitan (Fasal 15) melalui surat ini. Surat ini lebih baik menjelaskan masalah dan keadaan Gereja Apostolik.</vt:lpstr>
      <vt:lpstr>Ayat-ayat utamanya adalah 6:19-20 (Bait Suci Roh Kudus yang memuliakan Tuhan), 10:12-13 (pencubaan-pencubaan yang kita dapat tanggung).   Fasal Intinya adalah Fasal 13 (Kasih).</vt:lpstr>
      <vt:lpstr>STRUKTUR SURAT 1 Korintus  1-4  : Perpecahan dalam jemaah 5-6  : Teguran (Percabulan, Pendakwaan) 7-10 : Masalah-Masalah (Perkahwinan, Makanan) 11-14 : Kekacauan (Ketaatan, Perjamuan Kudus, karunia-karunia Roh, Kasih) 15-16 : Doktrin</vt:lpstr>
      <vt:lpstr>STRUKTUR SURAT 1 Korintus Pendahuluan (1:1-9) I. Pembahasan Masalah-Masalah yang Telah Diberitahukan kepada Paulus (1:10-6:20)  A. Perpecahan Empat Golongan dalam Jemaat (1:10-4:21)   B. Masalah-Masalah Moral dalam Jemaat (5:1-6:20)   1. Masalah Perzinaan dan Disiplin Gereja (5:1-13)</vt:lpstr>
      <vt:lpstr>  2. Masalah Perkara-Perkara Hukum Sekular (6:1-11)   3. Masalah Kebejatan Seksual (6:12-20) II. Jawaban Terhadap Pertanyaan yang Ditulis Dalam Surat dari Jemaat Korintus (7:1-16:9)  A. Pertanyaan Mengenai Perkawinan (7:1-40)   1. Perkawinan dan Hal Hidup Membujang (7:1-9)   2. Tanggung Jawab Kristen dalam Perkawinan (7:10-16)   3. Prinsip Kepuasan Hati (7:17-24)</vt:lpstr>
      <vt:lpstr>  4. Nasihat kepada Orang yang Tidak Menikah (7:25-38)   5. Pengarahan Tentang Nikah Ulang (7:39-40)  B. Pertanyaan Mengenai Penggunaan Kemerdekaan Kristen (8:1-11:1)   1. Masalah Makanan yang Dipersembahkan kepada Berhala (8:1-13)   2. Disiplin Paulus dalam Menggunakan Kemerdekaannya (9:1-27) </vt:lpstr>
      <vt:lpstr>  3. Peringatan Terhadap Percaya Diri yang Berlebih-lebihan (10:1-13)   4. Ketidaksesuaian Pesta Penyembahan Berhala dengan Meja Tuhan (10:14-23)   5. Beberapa Prinsip Umum dan Nasihat Praktis (10:24-11:1) </vt:lpstr>
      <vt:lpstr> C. Pertanyaan Mengenai Ibadah Bersama (11:2-14:40)   1. Tudung Kepala Wanita dalam Jemaat (11:2-16)   2. Sikap dalam Mengikuti Perjamuan Tuhan (11:17-34)   3. Karunia-Karunia Rohani (12:1-14:40)</vt:lpstr>
      <vt:lpstr> D. Pertanyaan Mengenai Kebangkitan (15:1-58)  J. Sifat Tubuh Kebangkitan (15:35-57)  E. Pertanyaan Mengenai Pengumpulan Wang bagi Orang Kudus (16:1-9) Pengarahan-Pengarahan Akhir (16:10-18) Salam Penetup (16:19-24)</vt:lpstr>
      <vt:lpstr>KELAS ONLINE SAM KL</vt:lpstr>
      <vt:lpstr>PowerPoint 프레젠테이션</vt:lpstr>
      <vt:lpstr>PowerPoint 프레젠테이션</vt:lpstr>
      <vt:lpstr>PowerPoint 프레젠테이션</vt:lpstr>
      <vt:lpstr>PowerPoint 프레젠테이션</vt:lpstr>
      <vt:lpstr>Resume Paulus dari Tarsus Paulus bernama Saulus dan lahir di kota Tarsus tanah Kilikia (warga negara Romawi; sekarang di Turki), dibesarkan di Yerusalem dan dididik dengan teliti di bawah pimpinan Gamaliel (Pendidikan Tinggi).  Rabi Gamaliel adalah seorang guru atau rabbi Yahudi kuno yang sangat terkenal dan sangat dihormati di antara tiga mazhab Yahudi, iaitu Farisi, Saduki, dan Eseni. </vt:lpstr>
      <vt:lpstr>Dia adalah seorang Yahudi dari suku Benyamin (Keturunan Bangsawan; raja Saul - 1 Samuel 9:1, nabi Yeremia – Yeremia 1:1, ratu Ester – Ester 2:5), yang berkebudayaan Yunani (helenis / Tamadun tinggi) dan seorang anggota Sanhedrin (KPR 7:58; 24:10) dan seorang Farisi menurut mazhab yang paling keras dalam agama Yahudi (Suku yang terpilih Tuhan). Dia menjadi seorang rasul bagi Yesus Kristus.</vt:lpstr>
      <vt:lpstr>Perjalanan pelayanan Misi yang Pertama: Dari Antiokhia, Barnabas dan Paulus Paulus berangkat ke Daerah Aisa Kecil.   Mereka terus melayani pulau Siprus dan  beredar ke Perga di Pamfilia dan ke Antiokhia (yang di  daerah Pisidia), ke Ikonium,  Listra dan Derbe kembali ke Antiokhia di Siria.  (KPR 13-14)</vt:lpstr>
      <vt:lpstr>Perjalanan pelayanan Misi yang kedua: Paulus dengan Sila dan Timotius mengunjungi Gereja-gereja di kawasan Asia Kecil.  Selepas itu Paulus dipanggal oleh orang-orang Makedonia di dalam penglihatan.  Mereka menyeberang dan menyampaikan Injil di Filipi, Paulus beredar ke Tesalonika dan Berea dan kawasan Athena sampai ke kota Korintus di daerah Makedonia. </vt:lpstr>
      <vt:lpstr>Sila dan Timotius melayani ke kota-kota lain. Timotius singgah di kota Tesalonika yang mereka pernah layani. Selepas mereka pergi ke kota Korintus. Paulus menemui Priskila dan Akwila dan keluarga Titius Yustus dan keluarga Krispus, ketua rumah ibadat percaya kepada Tuhan Yesus di kota Korintus.  Paulus mengajar di kota Korintus selama setahun setengah.</vt:lpstr>
      <vt:lpstr>Masalah-masalah terhadap jemaah Korintus : 1) Perpecahan antara jemaah 2) Percabulan 3) Pendakwaan 4) Perkahwinan 5) Daging Persembahan Berhala 6) Perjamuan Kudus 7) Ibadah Umum 8) Karunia-karunia Roh 9) Doktirn</vt:lpstr>
      <vt:lpstr>Surat 2 Korintus:  Setelah surat Korintus yang pertama oleh Paulus, jemaah di Korintus diganggu oleh guru-guru palsu yang menentang Paulus. Surat 2 Korintus ada ucapan terima kasih kepada kebanyakan orang yang bertaubat, pemohonan kepada orang yang menolak rasul Paulus untuk menerima kewibawaan</vt:lpstr>
      <vt:lpstr>pemimpinnya, dan dia juga mengutus Titus dan saudara yang lain kembali ke Korintus untuk menghantarkan surat itu.  Teolog-teolog Perjanjian Baru menganggap bahawa rasul Paulus menulis surat 2 Korintus di kota Filipi di wilayah Makedonia semasa dia melanyani Perjalanan Pelayanan Misi yang ke-tiga.</vt:lpstr>
      <vt:lpstr>Tema 2 Korintus utamanya adalah pembelaan kewibawaan kerasulan Paulus. Paulus menekankan tindakannya, wataknya, dan panggilannya sebagai rasul bagi Yesus Kristus (Perjanjian Baru) dan juga Kesatuan antara orang Yahudi dan bukan Yahudi dalam kemurahan hati (pelayan-pelayan dari Perjanjian baru) melalui Surat ini.</vt:lpstr>
      <vt:lpstr>Ayat-ayat utamanya adalah 4: 5-6 (Yesus menjadi Kristus dan hamba-hamba Pelayan-Pelayan Paulus bagi jemaah),  5: 17-19 (Ciptaan baharu dalam Kristus, pelayanan kami untuk pendamaian). Fasal intinya adalah Fasal 8-9 (Kemurahan Hati).</vt:lpstr>
      <vt:lpstr>STRUKTUR SURAT 2 Korintus  1-7  : Pembelaan Paulus (Rencana, Teguran, Pelayanan)  8-9  : Persiapan Persembahan Wang  10-13 : Nasihat Paulus (Kerasulan, Kegembiraan, Tugas)</vt:lpstr>
      <vt:lpstr>STRUKTUR SURAT 2 Korintus Salam dan doa ucapan syukur (1:1-11) Paulus ingin berdamai dengan para penantangnya (1:12-6:13; 7:2-16).  Sebuah balasan tentang surat lainnya (6:14- 7:1) Dorongan supaya memberi dengan sukacita (8:1-9:15) Pembelaan diri Paulus (10:1-12:21) Peringatan dan salam (13:1-13).</vt:lpstr>
      <vt:lpstr>Perjalanan pelayanan Misi yang Pertama: Dari Antiokhia, Barnabas dan Paulus Paulus berangkat ke Daerah Aisa Kecil.   Mereka terus melayani pulau Siprus dan  beredar ke Perga di Pamfilia dan ke Antiokhia (yang di  daerah Pisidia), ke Ikonium,  Listra dan Derbe kembali ke Antiokhia di Siria.  (KPR 13-14)</vt:lpstr>
      <vt:lpstr>Surat Galatia:  Rasul Paulus menulis surat Galatia kepada jemaah di kawasan Asia Kecil. Semasa perjalanan Pelayanan Misi yang Pertama, Paulus dan Barnabas pernah melayani di kawasan Galatia Selatan iaitu Antiokhia di Pisidia, Ikonium, Listra, dan Derbe (KPR 13-14).</vt:lpstr>
      <vt:lpstr>Sebab jemaah kawasan Asia Kecil kerilu dengan ajaran guru palsu orang Yahudi (Diaspora orang Yahudi). Paulus memulakan surat Galatia ini dengan menyatakan kelayakannya sebagai seorang rasul dengan tanda-tanda (στίγματα; bekas luka) milik Tuhan Yesus (6:17). </vt:lpstr>
      <vt:lpstr>Paulus menekankan bahawa Berkat datang dari Tuhan melaui iman, bukan bukan melalui hukum taurat Tuhan. Hukum Tuhan menghakimi manusia sebagai pendosa dan memenjarakannya.</vt:lpstr>
      <vt:lpstr>Sebab Paulus mendengar berita bahawa beberapa jemaah di Galatia tiba-tiba beralih kepada ajaran palsu oleh orang Kristian orang Yudaisme yang usaha menekankan orang-orang Kristian dalam orang bukan Yahudi harus menerima Hukum Musa (1:7, 4, 17, 21, 5:2-12, 6:12-13).</vt:lpstr>
      <vt:lpstr>Golongan Kristian Yudaiseme / Prasangka Nasionalisme Etnisme Supremasisme Barangsiapa yang mahu menjadi orang Kristian harus mentaati Taurat dan menjadi orang Yahudi.    Suatu Injil lain yang sebenarnya bukan Injil.</vt:lpstr>
      <vt:lpstr>Tetapi iman membebaskan manusia, memungkinkan mereka menikmati kebebasan dalam Kristus. Tetapi kebebasan bukanlah izin pemanjaan diri. Kebebasan dalam Kristus bermaksud menghasilkan buah kebenaran melalui kehidupan yang dipimpin oleh Roh Kudus.</vt:lpstr>
      <vt:lpstr>Surat di Galatia adalah pengisytiharan kemerdekaan orang Kristian. Kekuatan Roh Kudus memungkinkan orang Kristian menikmati kebebasan di bawah hukum kasih. Ayat-ayat utamanya adalah 2: 20-21 (hidup dalam iman kepada Anak Allah), 5: 1 (jangan mau lagi dikenakan kuk perhambaan).</vt:lpstr>
      <vt:lpstr>Fasal intinya adalah Fasal 5 (Kebebasan dan Kasih). Jangan gunakan kebebasan sebagai “peluang fizikal” (5:13) layanilah sesamamu manusia oleh kasih. Fasal 5 ini termaktub ‘hidup dipimpin oleh Roh Allah’ dan ‘buah Roh Kudus’.</vt:lpstr>
      <vt:lpstr>Galatia 5:22-23 5:22 Sebaliknya, inilah hasilnya jika orang dipimpin oleh Roh Allah: Mereka saling mengasihi, bersukacita, hidup rukun, sabar, berbudi, baik hati, setia,  5:23 rendah hati, dan dapat mengawal diri. Tidak ada hukum yang melarang perkara-perkara seperti itu. </vt:lpstr>
      <vt:lpstr>STRUKTUR SURAT Galatia Paulus membela kerasulan dan beritanya (1:1-2:21) Iman kristus: jalan menjadi anak-anak Allah (3:1-4:31) Kristus memberi kemerdekaan, dan Roh Kudus memimpin (5:1-6:10) Peringatan terakhir (6:11-18)</vt:lpstr>
      <vt:lpstr>PowerPoint 프레젠테이션</vt:lpstr>
      <vt:lpstr>PowerPoint 프레젠테이션</vt:lpstr>
      <vt:lpstr>Surat Efesus:  Pada tahun 60-62 M., Paulus menulis surat-surat (Efesus, Filipi, Kolose, dan Filemon) semasa dia dipenjarakan di Roma yang pertama selama dua tahun. Surat Efesus dihantar oleh pembawa iaitu Tikhikus yang menghantar surat Kolose (Efesus 6:21-22; Kolose 4:7-9) dengan Onesimus (Filemon).</vt:lpstr>
      <vt:lpstr>Kota Efesus adalah pusat kawasan Asia Kecil.      Kota Efesus adalah Kota Labuhan, sebagai pusat perdagangan yang kaya dan kota yang berkembang, dan bernilai budaya tinggi / salah satu tamadun yang terawal d dunia. Kota ini ada kuil dewi Artemis yang mahabesar (yang dibangun sekitar 550 SM).</vt:lpstr>
      <vt:lpstr>Rasul Paulus menggunakan kota Efesus sebagai tempat pusat pelayanan secara sterageti selama berapa tahun (KPR 19). Gereja di Efesus adalah gereja pusat dari gereja-gereja di sekeliling di kota Efesus di kawasan Asia Kecil. Tema Efesus adalah tanggungjawab orang percaya untuk hidup sesuai dengan panggilan Tuhan dalam Yesus Kristus.</vt:lpstr>
      <vt:lpstr>Rasul Paulus menggunakan perkataan “Kasih” dengan bentuk Kata nama dan dengan bentuk Kata Kerja 107 kali, dia menggunakan Perkataan kasih itu 19 kali di surat Efesus. Surat ini dimulai dengan “kasih”(1:4) dan diakhiri dengan “kasih” (6:23).</vt:lpstr>
      <vt:lpstr>Efesus 2:14  Hal itu demikian kerana Kristus sendiri telah membawa kedamaian untuk kita dengan menjadikan orang Yahudi dan orang bukan Yahudi satu umat. Dengan kematian-Nya di kayu salib Kristus telah merobohkan tembok permusuhan yang memisahkan mereka. </vt:lpstr>
      <vt:lpstr>KELAS ONLINE SAM KL</vt:lpstr>
      <vt:lpstr>PowerPoint 프레젠테이션</vt:lpstr>
      <vt:lpstr>PowerPoint 프레젠테이션</vt:lpstr>
      <vt:lpstr>PowerPoint 프레젠테이션</vt:lpstr>
      <vt:lpstr>PowerPoint 프레젠테이션</vt:lpstr>
      <vt:lpstr>PowerPoint 프레젠테이션</vt:lpstr>
      <vt:lpstr>Efesus 2:14  Hal itu demikian kerana Kristus sendiri telah membawa kedamaian untuk kita dengan menjadikan orang Yahudi dan orang bukan Yahudi satu umat. Dengan kematian-Nya di kayu salib Kristus telah merobohkan tembok permusuhan yang memisahkan mereka. </vt:lpstr>
      <vt:lpstr>Tembok-Tembok Eksklusivisme : Semua tembok pembatas yang bernama kesukuan, bahasa, budaya, kebangsaan, status sosial, atau segala sesuatu yang serba eksklusif berhasil. Anggota keluarga dan anggota jemaat yang merasa tersingkirkan atau teralienasi. Sikap egoisme dan individualisme yang tenggelam dalam dunia maya.</vt:lpstr>
      <vt:lpstr>Di dalam Surat ini Rasul Paulus menasihati bahawa ketahuilah akan kedudukan jemaah dalam Kristus sebagai orang percaya. Ayat-ayat utamanya adalah 2:8-10 (orang diciptakan dalam Kristus Yesus untuk melakukan pekerjaan baik), 4:1-3 (berusahalah memelihara kesatuan Roh oleh ikatan damai sejahtera).</vt:lpstr>
      <vt:lpstr>Fasal intinya adalah fasal 6 (Perlengkapan senjata Allah). Walaupun orang Kristian telah menerima 'semua berkat rohani dari syurga dalam Kristus' (1: 3), Peperangan rohani dihadapi setiap hari oleh orang Kristian ketika masih di dunia.</vt:lpstr>
      <vt:lpstr>Fasal 6 dengan jelas menasihati bahawa bagaimana jemaah menbina “kekuatannya dengan menerima kekuatan daripada Tuhan” (6:10). Surat ini, bersama dengan surat Kolose, menekankan hakikat bahawa gereja adalah tubuh Kristus, dan Kristus adalah kepala jemaah itu (Surat Kolose).</vt:lpstr>
      <vt:lpstr>STRUKTUR SURAT Efesus Salam, berkat, dan doa (1:1-23) Kristus membawa kesatuan dan damai kepada umat Allah (2:1-3:21)</vt:lpstr>
      <vt:lpstr>Surat Filipi:  Semasa perjalanan pelayanan misi kedua, seorang Makedonia memohon, “Marilah datang ke Makedonia dan tolonglah kami!”(KPR 16:9) kepada rasul Paulus di Troas.  Pada waktu abad pertama, Daerah Makedonia juga dijajahi oleh Kekaisaran Roma. </vt:lpstr>
      <vt:lpstr>Di Kota Filipi, sebuah kota pertama di negeri Makedonia (KPR 16), mereka melayani penginjilan Lidia dan seisi rumahnya, seorang hamba perempuan dan keluarga ketua penjara. Semasa pelayanan Paulus dengan Sila dan Timotius di Filipi, mereka melayani penginjilan Lidia dan seisi rumahnya. </vt:lpstr>
      <vt:lpstr>Dan Paulus juga menyembuhkan seorang hamba perempuan yang dirasuk oleh roh jahat meramalkan peristiwa yang akan datang. Pemilik-pemiliknya mendakwa Paulus dan Sila sebab kekacauan di kota Filipi. Maka pegawai-pegawai kerajaan mengoyak pakaian Paulus dan Silas lalu menyuruh orang mencambuk mereka dan memasukkan mereka ke dalam penjara. </vt:lpstr>
      <vt:lpstr>Tetapi Paulus dan Silas tetap memberikan kesaksian iman dengan berdoa dan menyanyikan puji-pujian di dalam penjara. Kira-kira tengah malam, tiba-tiba berlaku gempa bumi, semua pintu penjara terbuka dan rantai yang membelenggu semua orang tahanan pun terlepas. Ketua penjara menyangka semua orang tahanan sudah lari.</vt:lpstr>
      <vt:lpstr>PowerPoint 프레젠테이션</vt:lpstr>
      <vt:lpstr>Ketua penjara dan keluarganya percaya kepada Yesus Kristus. Pegawai-pegawai di Filipi meminta mereka meninggalkan kota Filipi sebab takut kekacauan. Tetapi pada waktu perjalanan pelayanan misi yang Ketiga, Paulus menunjungi Filipi lagi (KPR 20:1, 6).</vt:lpstr>
      <vt:lpstr>Selepas perjalanan pelayanan Misi yang ketiga, jemaah di Filipi mendapat berita tentang Paulus dipenjarkan di Roma.  Maka jemaah di Filipi mengutus Epafroditus kepada Paulus di penjara Roma, memberikan bantuan kewangan (ekonomi, 4:18).</vt:lpstr>
      <vt:lpstr>Mereka membantu Paulus sekurang-kurangnya dua kali dengan cara sama ini (4:16). Pada waktu Epafroditus membantu Paulus di Roma, dia hampir mati kerana sakit di Roma dia cukup lama tinggal dengan Paulus sehingga jemaah di Filipi mendengar berita bahawa dia sakit.</vt:lpstr>
      <vt:lpstr>Seketika Epafroditus dipulih, Paulus mengirimkan surat Filipi kepada jemaah di Filipi melalui dia (2:25-30). Surat Filipi ini tidak ditulis kerana krisis daripada masalah-malsah gereja di Filipi.</vt:lpstr>
      <vt:lpstr>Surat ini berisi kasih dan perasaan tentang terima kasih Paulus kepada jemaah di Filipi, dan mengandungi menasihati mereka untuk menjalani kehidupan yang penuh kesatuan dengan jemaahnya, kekudusan, dan kegembiraan. Rasul Paulus menggunakan Perkataan “gembira” dengan bentuk Kata Nama dan dengan Keta Kerja 10 kali di dalam surat ini.</vt:lpstr>
      <vt:lpstr>Ajaran rasul Paulus sangat sederhana. Kesatuan dan Kegembiraan yang sejati dapat terjadi hanya di dalam Kristus. Pelayan-pelayan dalam gereja di Filipi tidak bersatu sebagai kedudukan mereka sendiri dan hal itu menghalang pengisytiharan kehidupan baru di dalam Kristus.</vt:lpstr>
      <vt:lpstr>Paulus menyedari masalah gereja di Filipi yang semakin menjauhkan kesatuan, maka Paulus berusaha membetulkan hal itu sebagai pencegahan sebelum keadaan jemaah di Filipi menjadi serius.</vt:lpstr>
      <vt:lpstr>Ayat-ayat utamanya adalah 1:21 (hidup ku mengabdi kepada Kristus), 4:12 (Aku mengetahui rahsianya untuk menghadapi berbagai-bagai keadaan). Fasal intinya adalah Fasal 2 (Hendaklah seperti sikap Kristus Yesus).</vt:lpstr>
      <vt:lpstr>Kebenaran terbesar dalam Perjanjian Baru adalah penyataan kerendahan hati Yesus Kristus, yang meninggalkan surga dan yang menjadi pelayan (2: 5).  Kata utama dalam surat ini adalah 'gembira' atau 'bersukacita', yang muncul 16 kali hanya dalam Fasal 4. </vt:lpstr>
      <vt:lpstr>Kata-kata kunci lain adalah 'hati' atau 'pemikiran' (10 kali) dan 'kegembiraan' (10 kali). </vt:lpstr>
      <vt:lpstr>STRUKTUR SURAT Filipi Salam dan ucapan syukur Paulus (1:1-11)  Hidup untuk Kristus (1:12-2:18) Kata-kata dorongan dan nasihat (2:19-4:9) Ucapan syukur dan salam terakhir (4:10-23).</vt:lpstr>
      <vt:lpstr>Surat Kolose:  Ciri Khas surat ini adalah salah satu pernyataan yang paling kualiti tinggi mengenai Kristologi. Mungkin Surat ini paling bertumpu pada Kristus dalam Alkitab. Surat Efesus dan Suarat Kolose ialah surat kembar.</vt:lpstr>
      <vt:lpstr>Kalau Surat Efesus dapat dinamakan "gereja Kristus", Kolose tentu saja dapat disebut "Kristus gereja". Ciri surat Efesus mengutamakan "tubuh", ciri surat Kolose mementingkan "kepala".</vt:lpstr>
      <vt:lpstr>Tujuan surat Kolose Paulus adalah untuk menunjukkan bahawa seorang Kristian yang ingin menjadi seperti Kristus, yang merupakan yang pertama dan paling utama dari semua perkara, mesti menunjukkan keunggulan dengan kehidupan orang Kristian.</vt:lpstr>
      <vt:lpstr>Jika orang Kristian mengetahui perbuatan-perbuatan Kristus dan percaya kepada Kristus dengan betul-betul, dia dapat mengatasi pengetahuan yang palsu dan kesesatan pandangan dunia (worldview).</vt:lpstr>
      <vt:lpstr>Orang percaya berakar pada Kristus. Dia hidup bersama-Nya. Dia tersembunyi di dalam-Nya. Dia diperlengkapi di dalam-Nya. Maka hal yang hidup tanpa Yesus Kristus sangat bercanggah dengan Orang percaya.</vt:lpstr>
      <vt:lpstr>Paulus tidak pernah mengunjungi Gereja di Kolose, dan gereja ini didirikan oleh Efabras dengan ternyata (1: 4-8, 2: 1). Dalam perjalanan pelayanan misi yang ketiga, Paulus menghabiskan hampir tiga tahun di Asia, bertumpu pada kumpulan di Tiranus di Efesus (KPR 19:9-10, 20:31).</vt:lpstr>
      <vt:lpstr>PowerPoint 프레젠테이션</vt:lpstr>
      <vt:lpstr>PowerPoint 프레젠테이션</vt:lpstr>
      <vt:lpstr>PowerPoint 프레젠테이션</vt:lpstr>
      <vt:lpstr>PowerPoint 프레젠테이션</vt:lpstr>
      <vt:lpstr>Selepas Efabras memberitakan Injil di kota-kota di Lembah Lycus (Laodikia dan Hielapois termasuk Kolose), dan bertahun-tahun kemudian, dia mengunjungi Paulus ketika dia berada dalam tahanan di Roma (4: 12-13, Filemon 23).</vt:lpstr>
      <vt:lpstr>Surat di Kolose ini dibawa oleh Tikhikus dan hamba Onesimus yang percaya kepada Yesus (4:7-9, Efesus 6:21, Filemon 10-12). Jemaah di Kolose terancam oleh falsafah pagan yang berkaitan dengan kekang diri (peratapan, menyeksa diri), memanggil arwah, Khurafat yang mendorong penyembahan berhala. </vt:lpstr>
      <vt:lpstr>Walaupun jemaah di Kolose belum menyerahkan diri (2:1-5) kepada Tuhan, orang kafir yang beransur-ansur mengancam di dalam antara gereja Kolose (1:21, 27, 2:13). Salah satu Bahaya di Kolose, seperti di Efesus, berwujud sinkretisme agama Yahudi-Yunani.  Yahudi : Hukum Taurat Yunani : kebejatan atau kerusakan moral</vt:lpstr>
      <vt:lpstr>Tema utama surat Kolose adalah bahawa dalam semua perkara, Kristus sangat ditinggikan dan kecukupan. Orang percaya dilengkapi dan tiada kekurangan hanya dalam Kristus.</vt:lpstr>
      <vt:lpstr>Kerana dalam Kristuslah berdiam secara jasmaniah seluruh kepenuhan ke-Allahan (2:9).  Dan juga kerana di dalam Kristuslah tersembunyi segala harta hikmat dan pengetahuan (2:3). </vt:lpstr>
      <vt:lpstr>Paulus ingin menyatakan watak yang sejati terhadap Kristus dan perbuatan-Nya supaya Paulus berusaha melawan orang kafir yang menghina Kristus. </vt:lpstr>
      <vt:lpstr>Paulus membandingkan kesalahan tentang rasionalisme yang menggoda(2:4-7; kata-kata yang indah), falsafah yang kosong(2:8-10; ajaran turun-temurun dan roh-roh dunia), ritualisme hukum(2: 11-17; hukum Taurat), mistikisme yang tidak sesuai, dan pertapaan yang tidak berguna(2:20-23) dengan kebenaran tentang Kristus. </vt:lpstr>
      <vt:lpstr>Bukan hanya untuk ajaran tetapi juga untuk tindakan praktikal, dia mengemukakan landasan dan kekuatan untuk kehidupan yang berubah di semua lingkungan jemaah di Kolose.</vt:lpstr>
      <vt:lpstr>Ayat-ayat utama adalah ayat 2:9-10 (Dialah kepala semua pemerintah dan penguasa) dan 3:1-2 (Fikirlah perkara yang di atas). Fasal intinya adalah fasal 3 (Perkara yang di atas).</vt:lpstr>
      <vt:lpstr>STRUKTUR SURAT Kolose Salam, doa, dan pujian kepada Kristus (1:1-23) Pengajaran tentang kebenaran Kristus (1:24-2:23)  Hidup Baru dalam Kristus (3:1-4:6) Salam dan nasihat terakhir (4:7-18)</vt:lpstr>
      <vt:lpstr>KELAS ONLINE SAM KL</vt:lpstr>
      <vt:lpstr>PowerPoint 프레젠테이션</vt:lpstr>
      <vt:lpstr>Para serafim berseru seorang kepada seorang, katanya: "Kudus, kudus, kuduslah TUHAN semesta alam, seluruh bumi penuh kemuliaan-Nya!" Yesaya 6:3  Asas TUHAN yang kudus adalah nilai, keindahan dan keunggulan yang transenden atau yang keramat. Tuhan menjaga Perkataan-Nya dan Rencana-Nya dan Perbuatan-Nya dengan Kekudusan Tuhan bukan hanya dari pihak secara Transenden kekudusan dan juga dari pihak secara moral.</vt:lpstr>
      <vt:lpstr>Alkitab tidak hanya menangani kesucian Tuhan melalui perspektif transendensi tetapi kuga melalui perspektif Moral. Kekudusan bermaksud pemisahan dan transendensi, serta kebenaran secara moral. </vt:lpstr>
      <vt:lpstr>Manusia, yang dengan segala kegemilangannya tidak mempunyai pengertian, boleh disamakan dengan hewan yang dibinasakan. Mazmur 49:21 Manusia ada keunggulannya:Tarikan kehidupan  Orang yang menyedari keunggulannya diri, Dia menjaga perkataannya, rencananya dan perbuatannya secara pihak moral dengan sesama manusia. Hanya orang yang tidak fahami kegemilangannya hidup menurut keinginan daging. Dia semakin membinasakan dirinya tanpa kesadaran tersebut.</vt:lpstr>
      <vt:lpstr>5:17 Jadi siapa yang ada di dalam Kristus, ia adalah ciptaan baru: yang lama sudah berlalu, sesungguhnya yang baru sudah datang.  Keunggulan : Nilai tinggi</vt:lpstr>
      <vt:lpstr>PowerPoint 프레젠테이션</vt:lpstr>
      <vt:lpstr>PowerPoint 프레젠테이션</vt:lpstr>
      <vt:lpstr>Kisah Para Rasul 4:42-47 / Keadaan Gereja mula-mula Mereka bertekun dalam pengajaran rasul-rasul dan dalam persekutuan.  Dan mereka selalu berkumpul untuk memecahkan roti dan berdoa.  Maka ketakutanlah mereka semua, sedang rasul-rasul itu mengadakan banyak mujizat dan tanda.  Dan semua orang yang telah menjadi percaya tetap bersatu, dan segala kepunyaan mereka adalah kepunyaan bersama, dan selalu ada dari mereka yang menjual harta miliknya, lalu membagi-bagikannya kepada semua orang sesuai dengan keperluan masing-masing.  Dengan bertekun dan dengan sehati mereka berkumpul tiap-tiap hari dalam Bait Allah.  Mereka memecahkan roti di rumah masing-masing secara bergilir dan makan bersama-sama dengan gembira dan dengan tulus hati, sambil memuji Allah. Dan mereka disukai semua orang.  Dan tiap-tiap hari Tuhan menambah jumlah mereka dengan orang yang diselamatkan.</vt:lpstr>
      <vt:lpstr>1 Tesalonika 4:9-12 / Keadaan Gereja mula-mula Tentang kasih persaudaraan tidak perlu dituliskan kepadamu, karena kamu sendiri telah belajar kasih mengasihi dari Allah. Hal itu kamu lakukan juga terhadap semua saudara di seluruh wilayah Makedonia. Tetapi kami menasihati kamu, saudara-saudara, supaya kamu lebih bersungguh-sungguh lagi melakukannya.  Dan anggaplah sebagai suatu kehormatan untuk hidup tenang, untuk mengurus persoalan-persoalan sendiri dan bekerja dengan tangan, seperti yang telah kami pesankan kepadamu, sehingga kamu hidup sebagai orang-orang yang sopan di mata orang luar dan tidak bergantung pada mereka.</vt:lpstr>
      <vt:lpstr>Tembok-Tembok Eksklusivisme atau Keunggulan : Semua tembok pembatas yang bernama kesukuan, bahasa, budaya, kebangsaan, status sosial, agama atau segala sesuatu yang serba eksklusif berhasil. Anggota keluarga dan anggota jemaat yang merasa tersingkirkan atau teralienasi. Sikap egoism, sikap posesif dan individualisme yang tenggelam dalam dunia maya. Injil Kristus meruntuhkan semua tembok Tembok Eksklusivisme.</vt:lpstr>
      <vt:lpstr>Surat 1 Tesalonika:  Gereja di Tesalonika adalah hasil melalui perjalanan pelayanan misi Paulus yang kedua. Semasa rasul Paulus (dengan Silas dan Timotius) sampai di Troas, seorang Makedonia memanggil rasul Paulus dalam penglihatan. Mereka menyeberang ke Makedonia dari Troas dan mereka melayani di kota Filipi.</vt:lpstr>
      <vt:lpstr>PowerPoint 프레젠테이션</vt:lpstr>
      <vt:lpstr>Keluarga Lidia, seorang hamba perempuan yang mempunyai roh tenung dan keluarga kepala penjara menerima Injil.  Tetapi pembersar-pembesar kota Filipi minta Paulus meninggalkan kota Filipi. Maka mereka beredar dari kota itu ke Tesalonika. Mereka memberitahukan Injil kepada Yason dan beberapa saudara di Tesalonika. Jemaah di Tesalonika didirikan sekitar 50 T.M..</vt:lpstr>
      <vt:lpstr>PowerPoint 프레젠테이션</vt:lpstr>
      <vt:lpstr>PowerPoint 프레젠테이션</vt:lpstr>
      <vt:lpstr>PowerPoint 프레젠테이션</vt:lpstr>
      <vt:lpstr>Ramai orang tinggal di kota Tesalonika sebagai Ibu Kota Makedonia. Tesalonika adalah kota penting yang berada di Jalur Egnatia, sebuah jalan raya Romawi yang penting dan strategis. kota ini dikenal sebagai kota perdagangan. Maka Ramai Orang Yahudi juga berkumpul di kota Tesalonita untuk berdagangan. Di Kota Tesalonika ada sinagoge yang besar untuk orang Yahudi.</vt:lpstr>
      <vt:lpstr>orang-orang Yahudi berbuat kekacauan hingga Paulus dan Silas harus keluar dari kota itu. Timotius hanya tinggal dan Paulus dengan Sila beredar dari Kota Tesalonika ke Berea.  Tampaknya Timotius bergabung di situ.  Tetapi tidak lama kemudian Timotius disuruh kembali ke Tesalonika untuk mendapat beritanya Lalu rasul Paulus meneruskan perjalanannya seorang diri ke Atena.  .</vt:lpstr>
      <vt:lpstr>Rasul Paulus ingin sekali tahu apa yang telah terjadi dengan orang-orang Kristian di kota Tesalonika.  Paulus sedang berada ke Korintus ketika Timotius kembali dengan membawa berita tentang jemaah di Tesalonika.  Berita itu ialah jemaah di Tesalonika menyatakan iman, pengharapan, kasih dan kesabaran dalam penganiayaan. </vt:lpstr>
      <vt:lpstr>Pada waktu rasul Paulus menulis Surat 1 Tesalonika, Paulus penuh dengan kelegaan dan kesukacitaan. Paulus menasihati mereka untuk bertumbuh dalam iman mereka yang baru ditemukan, untuk saling mengasihi dengan lebih bersungguh-sungguh, untuk selalu bersukacita, berdoa, dan bersyukur. </vt:lpstr>
      <vt:lpstr>Dia mengakhiri surat ini dengan kata-kata mengenai Kedatangan Tuhan Kedua kali, iaitu Kedatangan Tuhan Kedua (Parousia) adalah pengharapan dan penghiburan bagi orang yang hidup dan orang yang mati.</vt:lpstr>
      <vt:lpstr>Tema asas surat ini adalah keselamatan dan pengudusan jemaah di Tesalonika. Ayat-ayat utamanya adalah 3:12-13 (tak bercatcat / tidak bercela di hadirat Allah dan kudus di hadapan Tuhan Bapa kita pada waktu kedatangan Yesus) dan 4:16-18 (Dia akan turun dari syurga). Fasal intinya adalah fasal 4. </vt:lpstr>
      <vt:lpstr>Tentang kedatangan Yesus kedua, Semua lima fasal dalam surat 1 Tesalonika menunjukkan peristiwa agung ini (1:10, 2:19, 3:13, 4: 13-18, 5: 1-11, 23, dll.). Surat ini menunjukkan kelembutan, kasih, dan kepedulian Paulus terhadap jemaah Tesalonika dalam peperangan rohani.</vt:lpstr>
      <vt:lpstr>Surat ini menjadi saksi mengenai kebenaran Injil yang berkuasa bahawa orang kafir yang menyembah berhala berubah sebagai jemaah yang menyembah Tuhan, jemaah saling mengasihi dengan giat dalam perbantahan, tidak letakan pengharapan dalam penindasan yang kejam.</vt:lpstr>
      <vt:lpstr>STRUKTUR SURAT 1 Tesalonika Iman jemaah Tesalonika dan pekerjaan Paulus (1:1-3:13) Kehidupan Kristian dan kembalinya Kristus (4:1-5:22)  Salam terakhir (5:23-28)</vt:lpstr>
      <vt:lpstr>Surat 2 Tesalonika:  Walanpun Surat ini terpendek daripada sembilan surat yang ditulis Paulus kepada gereja-gereja, tetapi surat ini mencatat fakta-fakta yang sangat penting mengenai kesudahannya.</vt:lpstr>
      <vt:lpstr>Khutbah Yesus di bukit Zaitun (Matius 24-25), Wahyu, surat 1 dan 2 Tesalonika disebut 3 wakil nubuat di dalam Perjanjian Baru. Surat 2 Tesalonika merupakan galakan Paulus untuk bertahan dalam penganiayaan (fasal 1), Penjelasan Hari Tuhan (fasal 2), </vt:lpstr>
      <vt:lpstr>nasihat Paulus kepada jemaah di Tesalonika (fasal 3). Rasul Paulus mengucapkan terima kasih kepada jemaah di Tesalonika sebab mereka bertahan dengan iman orang percaya, dengan kasih, dan dengan kesabaran dalam penganiayaan.</vt:lpstr>
      <vt:lpstr>Rasul Paulus menekankan bahawa jemaah diuji untuk kemuliaan masa depan dan ada penganiayaan kepada jemaahnya untuk menentukan nasib musuh-musuh Tuhan.</vt:lpstr>
      <vt:lpstr>Ayat-ayat utamanya adalah 2:2-3 (jangan disesatkan dan jangan lekas bingung dan gelisah sebab seolah-olah hari Tuhan telah tiba ... Manusia durhaka), 3:4-5 (apa yang kami pesankan kepadamu, kamu lakukan dan kamu lakukan). Fasal intinya adalah fasal 2.</vt:lpstr>
      <vt:lpstr>Beberapa orang jemaah sudah meletakkan pekerjaan mereka sebab mereka manganggap kesudahan telah tiba maka mereka hanya bergantung pada kemurahan orang lain. Sebagaimana rasul Paulus meneladai jemaahnya, dia menasihati mereka untuk hidup sendiri.</vt:lpstr>
      <vt:lpstr>Dan dia juga membingbing bahawa jika di gereja mereka tidak sedemikian, menegurlah mereka. Tentang kejahatan yang buruk, rasul Paulus memberi preskripsi, iaitu “Orang yang tidak mahu bekerja, tidak boleh makan” (3:10).</vt:lpstr>
      <vt:lpstr>Paulus menggalakkan jemaah di Tesalonika supaya mereka bersikap yang tepat untuk memperjuangkan Injil, tidaklah mereka menyerahkan diri dalam kemalasan.</vt:lpstr>
      <vt:lpstr>STRUKTUR SURAT 2 Tesalonika Yang benar tentang kedatangan kembali Kristus (1:1-2:17) Doa dan peringatan (3:1-18)</vt:lpstr>
      <vt:lpstr>Siapakah Timotius Timotius adalah seseorang yang lahir dari perkawinan campuran, ibunya seorang Yahudi, dan ayahnya adalah seorang Yunani. Timotius tumbuh besar di kota Listra. Timotius telah dididik akan Kitab Suci oleh ibunya, Eunike, dan neneknya, Lois. Ayah berkebangsaan Yunani (bukan Yahudi) yang tidak disebutkan namanya (KPR 16:1).  </vt:lpstr>
      <vt:lpstr>Semasa Paulus melayani di Listra dalam Perjalanan Pelayanan Misi yang pertama, Timotius menerima injil daripada Paulus dan dia bertaubat (1 Korintus 4:17, 1 Timotius 1:2, 2 Timotius 1:2).  Semasa Paulus mengunjungi Listra lagi dalam Perjalanan Pelayanan Misi Paulus yang ketua, Paulus mengambil keputusan bahawa Paulus menemani Timotius dalam Perjalanan Misi.</vt:lpstr>
      <vt:lpstr>Paulus menyunatkan Timotius kerana dia seorang Yahudi (KPR 16: 1-3). Timotius ditahbiskan untuk pelayanan (1 Timotius 4:14, 2 Timotius 1: 6), dia menolong pelayanan Paulus di Troas, Berea, Tesalonika, dan Korintus sebagai serakan dan teman (KPR 16-18, 1 Tesalonika 3: 1-2).</vt:lpstr>
      <vt:lpstr>PowerPoint 프레젠테이션</vt:lpstr>
      <vt:lpstr>Dalam Perjalanan Pelayanan Misi Paulus yang ketiga, Timotius melayani di Efesus, di Makedonia, dan di Korintus sebagai pengganti Paulus. Semasa Paulus dipenjarakan pertama kali (61-63 T.M.), Timotius tinggal bersama Paulus.  Dan kemudian Timotius pergi ke Filipi ketika Paulus dibebaskan dari penjara Roma (Filipi 2:19-23).</vt:lpstr>
      <vt:lpstr>Paulus meninggalkan Timotius di Efesus untuk mengurus pelayanan gereja, tetapi beberapa tahun kemudian Paulus memanggil Timotius ke Roma (4: 9, 21). Sebab rasul Paulus dipenjarakan lagi di Roma Yang kedua (67 T.M.), menjelang mati syahid Paulus (68 T.M.).  </vt:lpstr>
      <vt:lpstr>Surat 1 Timotius:  Paulus menulis surat 1 Timotius di Makedonia pada 62 atau 63 T.M., ketika Timotius melayani bukan hanya jemaah di Efesus, tetapi mungkin juga jemaah di gereja-gereja lain di Asia kecil sebagai pengganti Paulus.</vt:lpstr>
      <vt:lpstr>PowerPoint 프레젠테이션</vt:lpstr>
      <vt:lpstr>Surat ini adalah sebagai panduan pemimpin, semasa rasul Paulus tidak hadir di sana Makedonia (3: 14-15), dia mendorong Timotius supaya dia menjaga gereja-gereja dengan penuh tanggungjawab. Paulus menggalakkan dan menasihati Timotius supaya dia memberikan</vt:lpstr>
      <vt:lpstr>teladan bagi orang lain, menggunakan karunia rohani, dan juga 'memperjuangkan pertandingan iman yang benar' (6:12, 1:18, 4: 12-16, 6:20). Memperjuangkan ajaran lain dengan ajaran yang benar. Melengkapi penggembalaan yang berkualiti. </vt:lpstr>
      <vt:lpstr>Mengajar Firman Tuhan. Mendorong tingkah laku orang Kristian. #. Komitmen Paulus  1. Tentang Ajaran Doktrin (Fasal 1) 2. Tentang Ibadah Umum (Fasal 2-3) 3. Tentang guru yang palsu (Fasal 4) 4. Tentang pemerintahan gereja (fasal 5) 5. Tentang Motif Gembala (Fasal 6) </vt:lpstr>
      <vt:lpstr>Ayat-ayat utamanya adalah 3:15-16 (jemaah dari Allah yang hidup, tiang penopang dan dasar kebenaran.  Sesungguhnya agunglah rahasia ibadah kita), 6:11-12 (Untuk itulah engkau telah dipanggil dan telah engkau ikrarkan ikrar yang benar di depan banyak saksi.).  Fasal Intinya adalah Fasal 3. </vt:lpstr>
      <vt:lpstr>STRUKTUR SURAT 1 Timotius Pengajaran mengenai kehidupan jemaah (1:1-3:13) Iman yang benar dan peringatan tentang ajaran palsu (3:14-4:5) Nasihat kepada Timotius dan pemimpin jemaah lainnya (4:6-6:21)</vt:lpstr>
      <vt:lpstr>Surat 2 Timotius:  Paulus menulis surat ini semasa Paulus dipenjarakan di Roma sebagai wasiat bagi Timotius, anak rohani Paulus.  Surat ini berisi tentang kebijaksanaan dan galakan bagi Timotius, yang berada dalam banyak kesulitan ketika Timotius menggembalakan jemaah di Efesus.</vt:lpstr>
      <vt:lpstr>Semenjak penganiayaan terhadap orang Kristian bermula di kota Roma selepas kebakaran Agung Rom (64 T.M.). Paulus meminta Timotius dan Markus untuk mengunjungi Roma secepat mungkin dan untuk membawa baju dan gulungan-gulungan naskhah (2 Timotius 4:11-12).  </vt:lpstr>
      <vt:lpstr>Paulus menekankan bahawa hal-hal yang diperhatikan dalam penggembalaan adalah hidup yang beribadah (3:12), penyebaran Injil baik masanya tepat atau tidak (4:2), dan persiapan terhadap ajaran sesat (4:2).</vt:lpstr>
      <vt:lpstr>Asas yang mengatasi Penderitaan luaran dan pertikaian dalaman adalah hanya Firman Tuhan. Baik akar mahupun atlet, baik petani  mahupun pelayan Yesus Kristus, orang yang bertahan, setiap orang akan dikaruniakan ganjaran (mahkota kebenaran, 4:8).</vt:lpstr>
      <vt:lpstr>Ayat-ayat utamanya adalah 2:3-4, 3:14-17. Fasal intinya adalah fasal 2. Surat ini menekankan inti sasaran Alkitab dan juga memuat pandangan alkitabiah mengenai inspirasi Alkitab dengan paling jelas.</vt:lpstr>
      <vt:lpstr>STRUKTUR SURAT 2 Timotius Dorongan dan peringatan kepada Timotius (1:1-2:26) Dorongan dan setia sampai ke akhir (3:1-4:8) Pengajaran dan salam terakhir (4:9-22)</vt:lpstr>
      <vt:lpstr>Surat Titus:  Selepas Paulus dibebaskan dari penjara pertama di Rom sekitar tahun 63 M., dia langsung pergi ke Spanyol dan, ketika dalam perjalanan ke sana dia ingin mengunjungi Efesus, Filipi, Korintus, dll, dia berhenti di Kreta.  Waktu itu dia menyedari masalah serius gereja di Kreta.</vt:lpstr>
      <vt:lpstr>Titus ditinggalkan di Kreta oleh rasul Paulus supaya dia menyelesaikan masalah-masalah gereja tersebut. Kerana kelakuan yang tidak berakhlak dalam orang Kreta, sangat penting bahawa Titus harus menitikberatkan keperluan tentang kebenaran dalam kehidupan Kristiani.</vt:lpstr>
      <vt:lpstr>Paulus menekankan bahawa tingkah laku yang benar (orthopraxy – pengajaran doktrin) berdasarkan Iman yang benar (orthodoxy - penerapan). Kerana golongan yang melawan Titus (1:11, 13, 2:15, 3: 9-11), rasul Paulus menjamin kewibawaan Titus secara rasmi dengan surat Titus. </vt:lpstr>
      <vt:lpstr>Ayat-ayat utamanya adalah 1:5 dan 3:8. Fasal intinya adalah fasal 2. </vt:lpstr>
      <vt:lpstr>STRUKTUR SURAT Titus Pemimpin jemaah dan guru palsu (1:1-16) Apa yang dipercayai dan bagaimana hidup sebagai orang percaya (2:1-3:15)</vt:lpstr>
      <vt:lpstr>Surat Filemon:  Surat ini terpendek daripada Surat-Surat Rasul Paulus. Surat ini menyatakan bahawa taraf sosial (kedudukan) Hamba berubah taraf sosial saudara dengan kasih dan pengampunan orang percaya.  Onesimus hidup pada abad pertama.  Namanya bererti “berguna”, “Manfaat”.</vt:lpstr>
      <vt:lpstr>Tawanan perang merupakan sumber utama yang dijadikan budak.  Para tawanan perang dijadikan budak, dan budak juga diperjualbelikan di pasar-pasar dalam sebahagian hidup mereka sehari-hari. Dalam perang kuno, hak terhadap tawanan diletakkan oleh pemenang.</vt:lpstr>
      <vt:lpstr>Kerana hamba tidak mempunyai hak undang-undang, pemiliknya dapat menggunakan kuasa sesuka hati termasuk membunuh kepada hamba Kecuali halangan oleh faktor khas lain.</vt:lpstr>
      <vt:lpstr>Onesimus adalah seorang hamba yang mencuri kewangan majikannya lalu dia melarikan diri ke Roma. Onesimus bertemu dengan Paulus yang dipenjarakan di Roma yang pertama kerana perjalanan misi. Paulus membimbing Onesimus untuk percaya dan menerima iman Kristiani. </vt:lpstr>
      <vt:lpstr>Filemon bermaksud seseorang yang penuh kasih sayang. Dia berasal dari Kolose di Lembah Lykus di Asia Kecil (Filipi 4: 9), cukup kaya untuk mempunai beberapa hamba. Semasa perjalanan misi ketiga Paulus, dia mendengar Injil dari sumpah Turanos di Efesus (KPR 19: 9-10).</vt:lpstr>
      <vt:lpstr>Filemon bermaksud seseorang yang penuh kasih sayang. Dia berasal dari Kolose di Lembah Lykus di Asia Kecil (Filipi 4: 9), cukup kaya untuk mempunai beberapa hamba. Semasa perjalanan misi ketiga (52-57), dia mendengar Injil dari syarahan Tiranus di Efesus (52-55, KPR 19: 9-10).</vt:lpstr>
      <vt:lpstr>Ayat-ayat utamanya adalah 16-17 bukan lagi sebagai hamba, … sebagai saudara yang kekasih, … terimalah dia seperti aku sendiri).  Kekuatan Injil mengatasi rintangan masyarakat (sosial, ‘setiap orang, baik orang hamba, mahupun orang merdeka’, Galatia 3:28, Kolose 3:11).</vt:lpstr>
      <vt:lpstr>PowerPoint 프레젠테이션</vt:lpstr>
      <vt:lpstr>STRUKTUR SURAT Filemon Salam dan doa untuk Filemon (1-3) Pesan kepada Filemon mengenai Onesimus (4-22) Salam dan doa terakhir (23-25)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KELAS ONLINE SAM KL</dc:title>
  <dc:creator>Yang Taegyun</dc:creator>
  <cp:lastModifiedBy>Yang Taegyun</cp:lastModifiedBy>
  <cp:revision>18</cp:revision>
  <dcterms:created xsi:type="dcterms:W3CDTF">2020-10-15T15:34:42Z</dcterms:created>
  <dcterms:modified xsi:type="dcterms:W3CDTF">2020-11-15T05:28:09Z</dcterms:modified>
</cp:coreProperties>
</file>