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321" r:id="rId39"/>
    <p:sldId id="320" r:id="rId40"/>
    <p:sldId id="295" r:id="rId41"/>
    <p:sldId id="319" r:id="rId42"/>
    <p:sldId id="323" r:id="rId43"/>
    <p:sldId id="296" r:id="rId44"/>
    <p:sldId id="325" r:id="rId45"/>
    <p:sldId id="324" r:id="rId46"/>
    <p:sldId id="326" r:id="rId47"/>
    <p:sldId id="297" r:id="rId48"/>
    <p:sldId id="298" r:id="rId49"/>
    <p:sldId id="299" r:id="rId50"/>
    <p:sldId id="300" r:id="rId51"/>
    <p:sldId id="301" r:id="rId52"/>
    <p:sldId id="302" r:id="rId53"/>
    <p:sldId id="303" r:id="rId54"/>
    <p:sldId id="307" r:id="rId55"/>
    <p:sldId id="304" r:id="rId56"/>
    <p:sldId id="306" r:id="rId57"/>
    <p:sldId id="305" r:id="rId58"/>
    <p:sldId id="315" r:id="rId59"/>
    <p:sldId id="308" r:id="rId60"/>
    <p:sldId id="314" r:id="rId61"/>
    <p:sldId id="327" r:id="rId62"/>
    <p:sldId id="329" r:id="rId63"/>
    <p:sldId id="312" r:id="rId64"/>
    <p:sldId id="309"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4FF"/>
    <a:srgbClr val="92D050"/>
    <a:srgbClr val="E6E6E6"/>
    <a:srgbClr val="EF86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0413" autoAdjust="0"/>
  </p:normalViewPr>
  <p:slideViewPr>
    <p:cSldViewPr snapToGrid="0">
      <p:cViewPr varScale="1">
        <p:scale>
          <a:sx n="33" d="100"/>
          <a:sy n="33" d="100"/>
        </p:scale>
        <p:origin x="194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8245F-D10E-4299-B086-A41B9B62DF53}" type="datetimeFigureOut">
              <a:rPr lang="en-US" smtClean="0"/>
              <a:t>6/18/2021</a:t>
            </a:fld>
            <a:endParaRPr 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560B7-46E2-445A-B443-A88D87183F86}" type="slidenum">
              <a:rPr lang="en-US" smtClean="0"/>
              <a:t>‹#›</a:t>
            </a:fld>
            <a:endParaRPr lang="en-US"/>
          </a:p>
        </p:txBody>
      </p:sp>
    </p:spTree>
    <p:extLst>
      <p:ext uri="{BB962C8B-B14F-4D97-AF65-F5344CB8AC3E}">
        <p14:creationId xmlns:p14="http://schemas.microsoft.com/office/powerpoint/2010/main" val="2452437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vehye</a:t>
            </a:r>
            <a:r>
              <a:rPr lang="en-US" baseline="0" smtClean="0"/>
              <a:t> beraka : </a:t>
            </a:r>
            <a:r>
              <a:rPr lang="en-US" altLang="ko-KR" sz="1200" b="1" smtClean="0">
                <a:solidFill>
                  <a:srgbClr val="00B0F0"/>
                </a:solidFill>
                <a:latin typeface="+mn-lt"/>
                <a:ea typeface="+mn-ea"/>
                <a:cs typeface="+mn-cs"/>
              </a:rPr>
              <a:t>Kamu akan menjadi suatu keberkatan!</a:t>
            </a:r>
            <a:br>
              <a:rPr lang="en-US" altLang="ko-KR" sz="1200" b="1" smtClean="0">
                <a:solidFill>
                  <a:srgbClr val="00B0F0"/>
                </a:solidFill>
                <a:latin typeface="+mn-lt"/>
                <a:ea typeface="+mn-ea"/>
                <a:cs typeface="+mn-cs"/>
              </a:rPr>
            </a:b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956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Yer. 34:9-11 – </a:t>
            </a:r>
            <a:r>
              <a:rPr lang="en-US" sz="1200" b="1" i="0" kern="1200" baseline="30000" smtClean="0">
                <a:solidFill>
                  <a:schemeClr val="tx1"/>
                </a:solidFill>
                <a:effectLst/>
                <a:latin typeface="+mn-lt"/>
                <a:ea typeface="+mn-ea"/>
                <a:cs typeface="+mn-cs"/>
              </a:rPr>
              <a:t>9</a:t>
            </a:r>
            <a:r>
              <a:rPr lang="en-US" sz="1200" b="0" i="0" kern="1200" smtClean="0">
                <a:solidFill>
                  <a:schemeClr val="tx1"/>
                </a:solidFill>
                <a:effectLst/>
                <a:latin typeface="+mn-lt"/>
                <a:ea typeface="+mn-ea"/>
                <a:cs typeface="+mn-cs"/>
              </a:rPr>
              <a:t>iaitu supaya setiap orang melepaskan hambanya yang berbangsa Ibrani baik lelaki mahupun perempuan sebagai orang merdeka, sehingga tiada seorang pun memperhamba sesama orang Yehuda. </a:t>
            </a:r>
            <a:r>
              <a:rPr lang="en-US" sz="1200" b="1" i="0" kern="1200" baseline="30000" smtClean="0">
                <a:solidFill>
                  <a:schemeClr val="tx1"/>
                </a:solidFill>
                <a:effectLst/>
                <a:latin typeface="+mn-lt"/>
                <a:ea typeface="+mn-ea"/>
                <a:cs typeface="+mn-cs"/>
              </a:rPr>
              <a:t>10</a:t>
            </a:r>
            <a:r>
              <a:rPr lang="en-US" sz="1200" b="0" i="0" kern="1200" smtClean="0">
                <a:solidFill>
                  <a:schemeClr val="tx1"/>
                </a:solidFill>
                <a:effectLst/>
                <a:latin typeface="+mn-lt"/>
                <a:ea typeface="+mn-ea"/>
                <a:cs typeface="+mn-cs"/>
              </a:rPr>
              <a:t>Semua pembesar dan seluruh rakyat yang ikut serta dalam perjanjian itu setuju bahawa setiap orang harus melepaskan hambanya baik lelaki mahupun perempuan sebagai orang merdeka sehingga tidak ada lagi yang diperhamba. Mereka semua setuju lalu melepaskan para hamba itu. </a:t>
            </a:r>
            <a:r>
              <a:rPr lang="en-US" sz="1200" b="1" i="0" kern="1200" baseline="30000" smtClean="0">
                <a:solidFill>
                  <a:schemeClr val="tx1"/>
                </a:solidFill>
                <a:effectLst/>
                <a:latin typeface="+mn-lt"/>
                <a:ea typeface="+mn-ea"/>
                <a:cs typeface="+mn-cs"/>
              </a:rPr>
              <a:t>11</a:t>
            </a:r>
            <a:r>
              <a:rPr lang="en-US" sz="1200" b="0" i="0" kern="1200" smtClean="0">
                <a:solidFill>
                  <a:schemeClr val="tx1"/>
                </a:solidFill>
                <a:effectLst/>
                <a:latin typeface="+mn-lt"/>
                <a:ea typeface="+mn-ea"/>
                <a:cs typeface="+mn-cs"/>
              </a:rPr>
              <a:t>Akan tetapi, tidak lama kemudian </a:t>
            </a:r>
            <a:r>
              <a:rPr lang="en-US" sz="1200" b="1" i="0" kern="1200" smtClean="0">
                <a:solidFill>
                  <a:schemeClr val="tx1"/>
                </a:solidFill>
                <a:effectLst/>
                <a:latin typeface="+mn-lt"/>
                <a:ea typeface="+mn-ea"/>
                <a:cs typeface="+mn-cs"/>
              </a:rPr>
              <a:t>mereka berubah fikiran dan mengambil kembali para hamba lelaki dan perempuan yang telah dilepaskan mereka sebagai orang merdeka, lalu menundukkan mereka lagi menjadi hamba lelaki dan perempuan.</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01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107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314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Keadilan Umum</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646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6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Kota</a:t>
            </a:r>
            <a:r>
              <a:rPr lang="en-US" baseline="0" smtClean="0"/>
              <a:t> tuhan-tuhan Ur-Kasdim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245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Mat. 6:33 – </a:t>
            </a:r>
            <a:r>
              <a:rPr lang="en-US" sz="1200" b="1" i="0" kern="1200" baseline="30000" smtClean="0">
                <a:solidFill>
                  <a:schemeClr val="tx1"/>
                </a:solidFill>
                <a:effectLst/>
                <a:latin typeface="+mn-lt"/>
                <a:ea typeface="+mn-ea"/>
                <a:cs typeface="+mn-cs"/>
              </a:rPr>
              <a:t>33 </a:t>
            </a:r>
            <a:r>
              <a:rPr lang="en-US" sz="1200" b="0" i="0" kern="1200" smtClean="0">
                <a:solidFill>
                  <a:schemeClr val="tx1"/>
                </a:solidFill>
                <a:effectLst/>
                <a:latin typeface="+mn-lt"/>
                <a:ea typeface="+mn-ea"/>
                <a:cs typeface="+mn-cs"/>
              </a:rPr>
              <a:t>Utamakanlah </a:t>
            </a:r>
            <a:r>
              <a:rPr lang="en-US" sz="1200" b="1" i="0" kern="1200" smtClean="0">
                <a:solidFill>
                  <a:schemeClr val="tx1"/>
                </a:solidFill>
                <a:effectLst/>
                <a:latin typeface="+mn-lt"/>
                <a:ea typeface="+mn-ea"/>
                <a:cs typeface="+mn-cs"/>
              </a:rPr>
              <a:t>kerajaan Allah </a:t>
            </a:r>
            <a:r>
              <a:rPr lang="en-US" sz="1200" b="0" i="0" kern="1200" smtClean="0">
                <a:solidFill>
                  <a:schemeClr val="tx1"/>
                </a:solidFill>
                <a:effectLst/>
                <a:latin typeface="+mn-lt"/>
                <a:ea typeface="+mn-ea"/>
                <a:cs typeface="+mn-cs"/>
              </a:rPr>
              <a:t>serta </a:t>
            </a:r>
            <a:r>
              <a:rPr lang="en-US" sz="1200" b="1" i="0" kern="1200" smtClean="0">
                <a:solidFill>
                  <a:schemeClr val="tx1"/>
                </a:solidFill>
                <a:effectLst/>
                <a:latin typeface="+mn-lt"/>
                <a:ea typeface="+mn-ea"/>
                <a:cs typeface="+mn-cs"/>
              </a:rPr>
              <a:t>perbenaran-Nya</a:t>
            </a:r>
            <a:r>
              <a:rPr lang="en-US" sz="1200" b="0" i="0" kern="1200" smtClean="0">
                <a:solidFill>
                  <a:schemeClr val="tx1"/>
                </a:solidFill>
                <a:effectLst/>
                <a:latin typeface="+mn-lt"/>
                <a:ea typeface="+mn-ea"/>
                <a:cs typeface="+mn-cs"/>
              </a:rPr>
              <a:t>;</a:t>
            </a:r>
            <a:r>
              <a:rPr lang="en-US" sz="1200" b="0" i="0" u="none" strike="noStrike" kern="1200" baseline="30000" smtClean="0">
                <a:solidFill>
                  <a:schemeClr val="tx1"/>
                </a:solidFill>
                <a:effectLst/>
                <a:latin typeface="+mn-lt"/>
                <a:ea typeface="+mn-ea"/>
                <a:cs typeface="+mn-cs"/>
              </a:rPr>
              <a:t> </a:t>
            </a:r>
            <a:r>
              <a:rPr lang="en-US" sz="1200" b="0" i="0" kern="1200" smtClean="0">
                <a:solidFill>
                  <a:schemeClr val="tx1"/>
                </a:solidFill>
                <a:effectLst/>
                <a:latin typeface="+mn-lt"/>
                <a:ea typeface="+mn-ea"/>
                <a:cs typeface="+mn-cs"/>
              </a:rPr>
              <a:t>dan semuanya itu akan diberikan kepadamu. </a:t>
            </a:r>
          </a:p>
          <a:p>
            <a:r>
              <a:rPr lang="en-US" sz="1200" b="0" i="0" kern="1200" smtClean="0">
                <a:solidFill>
                  <a:schemeClr val="tx1"/>
                </a:solidFill>
                <a:effectLst/>
                <a:latin typeface="+mn-lt"/>
                <a:ea typeface="+mn-ea"/>
                <a:cs typeface="+mn-cs"/>
              </a:rPr>
              <a:t>Definisi Kerajaan Allah</a:t>
            </a:r>
            <a:r>
              <a:rPr lang="en-US" sz="1200" b="0" i="0" kern="1200" baseline="0" smtClean="0">
                <a:solidFill>
                  <a:schemeClr val="tx1"/>
                </a:solidFill>
                <a:effectLst/>
                <a:latin typeface="+mn-lt"/>
                <a:ea typeface="+mn-ea"/>
                <a:cs typeface="+mn-cs"/>
              </a:rPr>
              <a:t> adalah Bangsa, Negeri dan Kewibawaan-Nya. Apabila kewibawaan-Nya wujud kepada bangsa, umat-Nya, hasilnya perbenaran-Nya daripada umat-Nya iaitu keadilan umum (Justice) dengan sesama manusia dan kebenaran (Justification).</a:t>
            </a:r>
          </a:p>
          <a:p>
            <a:r>
              <a:rPr lang="en-US" sz="1200" b="0" i="0" kern="1200" baseline="0" smtClean="0">
                <a:solidFill>
                  <a:schemeClr val="tx1"/>
                </a:solidFill>
                <a:effectLst/>
                <a:latin typeface="+mn-lt"/>
                <a:ea typeface="+mn-ea"/>
                <a:cs typeface="+mn-cs"/>
              </a:rPr>
              <a:t>1 Yoh. 3:15 – </a:t>
            </a:r>
            <a:r>
              <a:rPr lang="en-US" sz="1200" b="1" i="0" kern="1200" baseline="30000" smtClean="0">
                <a:solidFill>
                  <a:schemeClr val="tx1"/>
                </a:solidFill>
                <a:effectLst/>
                <a:latin typeface="+mn-lt"/>
                <a:ea typeface="+mn-ea"/>
                <a:cs typeface="+mn-cs"/>
              </a:rPr>
              <a:t>15 </a:t>
            </a:r>
            <a:r>
              <a:rPr lang="en-US" sz="1200" b="1" i="0" kern="1200" smtClean="0">
                <a:solidFill>
                  <a:schemeClr val="tx1"/>
                </a:solidFill>
                <a:effectLst/>
                <a:latin typeface="+mn-lt"/>
                <a:ea typeface="+mn-ea"/>
                <a:cs typeface="+mn-cs"/>
              </a:rPr>
              <a:t>Sesiapa yang benci</a:t>
            </a:r>
            <a:r>
              <a:rPr lang="en-US" sz="1200" b="1" i="0" kern="1200" baseline="0" smtClean="0">
                <a:solidFill>
                  <a:schemeClr val="tx1"/>
                </a:solidFill>
                <a:effectLst/>
                <a:latin typeface="+mn-lt"/>
                <a:ea typeface="+mn-ea"/>
                <a:cs typeface="+mn-cs"/>
              </a:rPr>
              <a:t> (X Justification/Keadaan Hati)</a:t>
            </a:r>
            <a:r>
              <a:rPr lang="en-US" sz="1200" b="1" i="0" kern="1200" smtClean="0">
                <a:solidFill>
                  <a:schemeClr val="tx1"/>
                </a:solidFill>
                <a:effectLst/>
                <a:latin typeface="+mn-lt"/>
                <a:ea typeface="+mn-ea"/>
                <a:cs typeface="+mn-cs"/>
              </a:rPr>
              <a:t> </a:t>
            </a:r>
            <a:r>
              <a:rPr lang="en-US" sz="1200" b="0" i="0" kern="1200" smtClean="0">
                <a:solidFill>
                  <a:schemeClr val="tx1"/>
                </a:solidFill>
                <a:effectLst/>
                <a:latin typeface="+mn-lt"/>
                <a:ea typeface="+mn-ea"/>
                <a:cs typeface="+mn-cs"/>
              </a:rPr>
              <a:t>akan saudaranya ialah </a:t>
            </a:r>
            <a:r>
              <a:rPr lang="en-US" sz="1200" b="1" i="0" kern="1200" smtClean="0">
                <a:solidFill>
                  <a:schemeClr val="tx1"/>
                </a:solidFill>
                <a:effectLst/>
                <a:latin typeface="+mn-lt"/>
                <a:ea typeface="+mn-ea"/>
                <a:cs typeface="+mn-cs"/>
              </a:rPr>
              <a:t>pembunuh (X Justice/Perbuatan).</a:t>
            </a:r>
            <a:r>
              <a:rPr lang="en-US" sz="1200" b="0" i="0" kern="1200" smtClean="0">
                <a:solidFill>
                  <a:schemeClr val="tx1"/>
                </a:solidFill>
                <a:effectLst/>
                <a:latin typeface="+mn-lt"/>
                <a:ea typeface="+mn-ea"/>
                <a:cs typeface="+mn-cs"/>
              </a:rPr>
              <a:t> Kamu tahu bahawa seorang pembunuh tidak mempunyai hidup yang kekal dalam dirinya.</a:t>
            </a:r>
          </a:p>
          <a:p>
            <a:r>
              <a:rPr lang="en-US" sz="1200" b="0" i="0" kern="1200" smtClean="0">
                <a:solidFill>
                  <a:schemeClr val="tx1"/>
                </a:solidFill>
                <a:effectLst/>
                <a:latin typeface="+mn-lt"/>
                <a:ea typeface="+mn-ea"/>
                <a:cs typeface="+mn-cs"/>
              </a:rPr>
              <a:t>1 Sam.</a:t>
            </a:r>
            <a:r>
              <a:rPr lang="en-US" sz="1200" b="0" i="0" kern="1200" baseline="0" smtClean="0">
                <a:solidFill>
                  <a:schemeClr val="tx1"/>
                </a:solidFill>
                <a:effectLst/>
                <a:latin typeface="+mn-lt"/>
                <a:ea typeface="+mn-ea"/>
                <a:cs typeface="+mn-cs"/>
              </a:rPr>
              <a:t> 16:7 – TUHAN melihat hati / </a:t>
            </a:r>
            <a:r>
              <a:rPr lang="en-US" sz="1200" b="0" i="0" kern="1200" smtClean="0">
                <a:solidFill>
                  <a:schemeClr val="tx1"/>
                </a:solidFill>
                <a:effectLst/>
                <a:latin typeface="+mn-lt"/>
                <a:ea typeface="+mn-ea"/>
                <a:cs typeface="+mn-cs"/>
              </a:rPr>
              <a:t>hatinya mengumpul kejahatan.</a:t>
            </a:r>
          </a:p>
          <a:p>
            <a:r>
              <a:rPr lang="en-US" sz="1200" b="0" i="0" kern="1200" smtClean="0">
                <a:solidFill>
                  <a:schemeClr val="tx1"/>
                </a:solidFill>
                <a:effectLst/>
                <a:latin typeface="+mn-lt"/>
                <a:ea typeface="+mn-ea"/>
                <a:cs typeface="+mn-cs"/>
              </a:rPr>
              <a:t>Maz. 41:6 – hatinya penuh</a:t>
            </a:r>
            <a:r>
              <a:rPr lang="en-US" sz="1200" b="0" i="0" kern="1200" baseline="0" smtClean="0">
                <a:solidFill>
                  <a:schemeClr val="tx1"/>
                </a:solidFill>
                <a:effectLst/>
                <a:latin typeface="+mn-lt"/>
                <a:ea typeface="+mn-ea"/>
                <a:cs typeface="+mn-cs"/>
              </a:rPr>
              <a:t> kejahatan,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1030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Kej. 12:2b-3</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3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562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Prasasti </a:t>
            </a:r>
            <a:r>
              <a:rPr lang="en-US" sz="1200" b="1" smtClean="0">
                <a:solidFill>
                  <a:srgbClr val="FFFF00"/>
                </a:solidFill>
                <a:latin typeface="+mn-lt"/>
                <a:ea typeface="+mn-ea"/>
                <a:cs typeface="+mn-cs"/>
              </a:rPr>
              <a:t>Hittite</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080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792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Suzerain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 Contohnya Sepuluh Hukuman, dua buah loh batu.</a:t>
            </a:r>
          </a:p>
          <a:p>
            <a:r>
              <a:rPr lang="sv-SE" b="1" smtClean="0">
                <a:solidFill>
                  <a:schemeClr val="bg1"/>
                </a:solidFill>
                <a:latin typeface="+mn-lt"/>
                <a:ea typeface="+mn-ea"/>
                <a:cs typeface="+mn-cs"/>
              </a:rPr>
              <a:t>Sodom</a:t>
            </a:r>
            <a:r>
              <a:rPr lang="sv-SE" b="1" baseline="0" smtClean="0">
                <a:solidFill>
                  <a:schemeClr val="bg1"/>
                </a:solidFill>
                <a:latin typeface="+mn-lt"/>
                <a:ea typeface="+mn-ea"/>
                <a:cs typeface="+mn-cs"/>
              </a:rPr>
              <a:t> dan Gomora</a:t>
            </a:r>
          </a:p>
          <a:p>
            <a:r>
              <a:rPr lang="sv-SE" b="1" smtClean="0">
                <a:solidFill>
                  <a:schemeClr val="bg1"/>
                </a:solidFill>
                <a:latin typeface="+mn-lt"/>
                <a:ea typeface="+mn-ea"/>
                <a:cs typeface="+mn-cs"/>
              </a:rPr>
              <a:t>Kej 14:1-7 – </a:t>
            </a:r>
            <a:r>
              <a:rPr lang="en-US" sz="1200" b="1" i="0" kern="1200" baseline="30000" smtClean="0">
                <a:solidFill>
                  <a:schemeClr val="tx1"/>
                </a:solidFill>
                <a:effectLst/>
                <a:latin typeface="+mn-lt"/>
                <a:ea typeface="+mn-ea"/>
                <a:cs typeface="+mn-cs"/>
              </a:rPr>
              <a:t>1</a:t>
            </a:r>
            <a:r>
              <a:rPr lang="en-US" sz="1200" b="0" i="0" kern="1200" smtClean="0">
                <a:solidFill>
                  <a:schemeClr val="tx1"/>
                </a:solidFill>
                <a:effectLst/>
                <a:latin typeface="+mn-lt"/>
                <a:ea typeface="+mn-ea"/>
                <a:cs typeface="+mn-cs"/>
              </a:rPr>
              <a:t>Pada zaman itu Amrafel raja Sinear, Ariokh raja Elasar, Kedorlaomer raja Elam, dan Tideal raja Goyim </a:t>
            </a:r>
            <a:r>
              <a:rPr lang="en-US" sz="1200" b="1" i="0" kern="1200" baseline="30000" smtClean="0">
                <a:solidFill>
                  <a:schemeClr val="tx1"/>
                </a:solidFill>
                <a:effectLst/>
                <a:latin typeface="+mn-lt"/>
                <a:ea typeface="+mn-ea"/>
                <a:cs typeface="+mn-cs"/>
              </a:rPr>
              <a:t>2</a:t>
            </a:r>
            <a:r>
              <a:rPr lang="en-US" sz="1200" b="0" i="0" kern="1200" smtClean="0">
                <a:solidFill>
                  <a:schemeClr val="tx1"/>
                </a:solidFill>
                <a:effectLst/>
                <a:latin typeface="+mn-lt"/>
                <a:ea typeface="+mn-ea"/>
                <a:cs typeface="+mn-cs"/>
              </a:rPr>
              <a:t>berperang melawan Bera raja Sodom, Birsya raja Gomora, Syinab raja Adma, Syemeber raja Zeboim, dan raja Bela, iaitu Zoar. </a:t>
            </a:r>
            <a:r>
              <a:rPr lang="en-US" sz="1200" b="1" i="0" kern="1200" baseline="30000" smtClean="0">
                <a:solidFill>
                  <a:schemeClr val="tx1"/>
                </a:solidFill>
                <a:effectLst/>
                <a:latin typeface="+mn-lt"/>
                <a:ea typeface="+mn-ea"/>
                <a:cs typeface="+mn-cs"/>
              </a:rPr>
              <a:t>3</a:t>
            </a:r>
            <a:r>
              <a:rPr lang="en-US" sz="1200" b="0" i="0" kern="1200" smtClean="0">
                <a:solidFill>
                  <a:schemeClr val="tx1"/>
                </a:solidFill>
                <a:effectLst/>
                <a:latin typeface="+mn-lt"/>
                <a:ea typeface="+mn-ea"/>
                <a:cs typeface="+mn-cs"/>
              </a:rPr>
              <a:t>Lima orang raja yang terakhir disebut itu bersekutu di Lembah Sidim, iaitu Laut Mati. </a:t>
            </a:r>
            <a:r>
              <a:rPr lang="en-US" sz="1200" b="1" i="0" kern="1200" baseline="30000" smtClean="0">
                <a:solidFill>
                  <a:schemeClr val="tx1"/>
                </a:solidFill>
                <a:effectLst/>
                <a:latin typeface="+mn-lt"/>
                <a:ea typeface="+mn-ea"/>
                <a:cs typeface="+mn-cs"/>
              </a:rPr>
              <a:t>4</a:t>
            </a:r>
            <a:r>
              <a:rPr lang="en-US" sz="1200" b="1" i="0" kern="1200" smtClean="0">
                <a:solidFill>
                  <a:schemeClr val="tx1"/>
                </a:solidFill>
                <a:effectLst/>
                <a:latin typeface="+mn-lt"/>
                <a:ea typeface="+mn-ea"/>
                <a:cs typeface="+mn-cs"/>
              </a:rPr>
              <a:t>Selama dua belas tahun lamanya raja-raja itu tertakluk di bawah pemerintahan Kedorlaomer</a:t>
            </a:r>
            <a:r>
              <a:rPr lang="en-US" sz="1200" b="0" i="0" kern="1200" smtClean="0">
                <a:solidFill>
                  <a:schemeClr val="tx1"/>
                </a:solidFill>
                <a:effectLst/>
                <a:latin typeface="+mn-lt"/>
                <a:ea typeface="+mn-ea"/>
                <a:cs typeface="+mn-cs"/>
              </a:rPr>
              <a:t>, tetapi pada tahun ketiga belas, </a:t>
            </a:r>
            <a:r>
              <a:rPr lang="en-US" sz="1200" b="1" i="0" kern="1200" smtClean="0">
                <a:solidFill>
                  <a:schemeClr val="tx1"/>
                </a:solidFill>
                <a:effectLst/>
                <a:latin typeface="+mn-lt"/>
                <a:ea typeface="+mn-ea"/>
                <a:cs typeface="+mn-cs"/>
              </a:rPr>
              <a:t>mereka memberontak.</a:t>
            </a:r>
            <a:r>
              <a:rPr lang="en-US" sz="1200" b="0" i="0" kern="1200" smtClean="0">
                <a:solidFill>
                  <a:schemeClr val="tx1"/>
                </a:solidFill>
                <a:effectLst/>
                <a:latin typeface="+mn-lt"/>
                <a:ea typeface="+mn-ea"/>
                <a:cs typeface="+mn-cs"/>
              </a:rPr>
              <a:t> </a:t>
            </a:r>
            <a:r>
              <a:rPr lang="en-US" sz="1200" b="1" i="0" kern="1200" baseline="30000" smtClean="0">
                <a:solidFill>
                  <a:schemeClr val="tx1"/>
                </a:solidFill>
                <a:effectLst/>
                <a:latin typeface="+mn-lt"/>
                <a:ea typeface="+mn-ea"/>
                <a:cs typeface="+mn-cs"/>
              </a:rPr>
              <a:t>5</a:t>
            </a:r>
            <a:r>
              <a:rPr lang="en-US" sz="1200" b="0" i="0" kern="1200" smtClean="0">
                <a:solidFill>
                  <a:schemeClr val="tx1"/>
                </a:solidFill>
                <a:effectLst/>
                <a:latin typeface="+mn-lt"/>
                <a:ea typeface="+mn-ea"/>
                <a:cs typeface="+mn-cs"/>
              </a:rPr>
              <a:t>Pada tahun keempat belas datanglah Kedorlaomer bersama-sama para raja yang bersekutu dengannya, lalu mereka mengalahkan orang Refaim di Asyterot-Karnaim, orang Zuzim di Ham, orang Emim di Syawe-Kiryataim, </a:t>
            </a:r>
            <a:r>
              <a:rPr lang="en-US" sz="1200" b="1" i="0" kern="1200" baseline="30000" smtClean="0">
                <a:solidFill>
                  <a:schemeClr val="tx1"/>
                </a:solidFill>
                <a:effectLst/>
                <a:latin typeface="+mn-lt"/>
                <a:ea typeface="+mn-ea"/>
                <a:cs typeface="+mn-cs"/>
              </a:rPr>
              <a:t>6</a:t>
            </a:r>
            <a:r>
              <a:rPr lang="en-US" sz="1200" b="0" i="0" kern="1200" smtClean="0">
                <a:solidFill>
                  <a:schemeClr val="tx1"/>
                </a:solidFill>
                <a:effectLst/>
                <a:latin typeface="+mn-lt"/>
                <a:ea typeface="+mn-ea"/>
                <a:cs typeface="+mn-cs"/>
              </a:rPr>
              <a:t>dan orang Hori di pergunungan mereka yang bernama Seir, sampai ke El-Paran berdekatan dengan gurun. </a:t>
            </a:r>
            <a:r>
              <a:rPr lang="en-US" sz="1200" b="1" i="0" kern="1200" baseline="30000" smtClean="0">
                <a:solidFill>
                  <a:schemeClr val="tx1"/>
                </a:solidFill>
                <a:effectLst/>
                <a:latin typeface="+mn-lt"/>
                <a:ea typeface="+mn-ea"/>
                <a:cs typeface="+mn-cs"/>
              </a:rPr>
              <a:t>7</a:t>
            </a:r>
            <a:r>
              <a:rPr lang="en-US" sz="1200" b="0" i="0" kern="1200" smtClean="0">
                <a:solidFill>
                  <a:schemeClr val="tx1"/>
                </a:solidFill>
                <a:effectLst/>
                <a:latin typeface="+mn-lt"/>
                <a:ea typeface="+mn-ea"/>
                <a:cs typeface="+mn-cs"/>
              </a:rPr>
              <a:t>Kemudian mereka kembali menyerang En-Mispat, iaitu Kadesh, dan menakluki seluruh negeri orang Amalek dan juga orang Amori yang tinggal di Hazezon-Tamar.</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338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Suzerain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a:p>
            <a:r>
              <a:rPr lang="en-US" sz="1200" b="0" i="0" kern="1200" smtClean="0">
                <a:solidFill>
                  <a:schemeClr val="tx1"/>
                </a:solidFill>
                <a:effectLst/>
                <a:latin typeface="+mn-lt"/>
                <a:ea typeface="+mn-ea"/>
                <a:cs typeface="+mn-cs"/>
              </a:rPr>
              <a:t>Jika gigi Suzerain mendapat sesuatu untuk dikunyah, maka mereka berseru, "Damai!“ Kalau bawahan tidak menyuapkan sesuatu ke dalam mulutnya,</a:t>
            </a:r>
          </a:p>
          <a:p>
            <a:r>
              <a:rPr lang="en-US" sz="1200" b="0" i="0" kern="1200" smtClean="0">
                <a:solidFill>
                  <a:schemeClr val="tx1"/>
                </a:solidFill>
                <a:effectLst/>
                <a:latin typeface="+mn-lt"/>
                <a:ea typeface="+mn-ea"/>
                <a:cs typeface="+mn-cs"/>
              </a:rPr>
              <a:t>maka Suzerain siap berperang dengannya</a:t>
            </a:r>
            <a:r>
              <a:rPr lang="en-US" sz="1200" b="0" i="0" kern="1200" smtClean="0">
                <a:solidFill>
                  <a:schemeClr val="tx1"/>
                </a:solidFill>
                <a:effectLst/>
                <a:latin typeface="+mn-lt"/>
                <a:ea typeface="+mn-ea"/>
                <a:cs typeface="+mn-cs"/>
              </a:rPr>
              <a:t>.</a:t>
            </a:r>
          </a:p>
          <a:p>
            <a:r>
              <a:rPr lang="en-US" sz="1200" b="0" i="0" kern="1200" smtClean="0">
                <a:solidFill>
                  <a:schemeClr val="tx1"/>
                </a:solidFill>
                <a:effectLst/>
                <a:latin typeface="+mn-lt"/>
                <a:ea typeface="+mn-ea"/>
                <a:cs typeface="+mn-cs"/>
              </a:rPr>
              <a:t>Kota pertumpahan darah, yang sarat dengan pembohongan dan penjarahan. Terkaman juga tidak berkesudahan!</a:t>
            </a:r>
            <a:endParaRPr lang="sv-SE" b="1" smtClean="0">
              <a:solidFill>
                <a:schemeClr val="bg1"/>
              </a:solidFill>
              <a:latin typeface="+mn-lt"/>
              <a:ea typeface="+mn-ea"/>
              <a:cs typeface="+mn-cs"/>
            </a:endParaRP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931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157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363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a:p>
            <a:r>
              <a:rPr lang="sv-SE" b="1" smtClean="0">
                <a:solidFill>
                  <a:schemeClr val="bg1"/>
                </a:solidFill>
                <a:latin typeface="+mn-lt"/>
                <a:ea typeface="+mn-ea"/>
                <a:cs typeface="+mn-cs"/>
              </a:rPr>
              <a:t>Kej. 14 -  </a:t>
            </a:r>
            <a:r>
              <a:rPr lang="en-US" altLang="ko-KR" b="1" smtClean="0">
                <a:solidFill>
                  <a:schemeClr val="bg1"/>
                </a:solidFill>
                <a:latin typeface="+mn-lt"/>
                <a:ea typeface="+mn-ea"/>
                <a:cs typeface="+mn-cs"/>
              </a:rPr>
              <a:t>Melkisedek</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577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a:p>
            <a:r>
              <a:rPr lang="sv-SE" b="1" smtClean="0">
                <a:solidFill>
                  <a:schemeClr val="bg1"/>
                </a:solidFill>
                <a:latin typeface="+mn-lt"/>
                <a:ea typeface="+mn-ea"/>
                <a:cs typeface="+mn-cs"/>
              </a:rPr>
              <a:t>Kej. 14 -  Sepersepuluh</a:t>
            </a:r>
            <a:r>
              <a:rPr lang="sv-SE" b="1" baseline="0" smtClean="0">
                <a:solidFill>
                  <a:schemeClr val="bg1"/>
                </a:solidFill>
                <a:latin typeface="+mn-lt"/>
                <a:ea typeface="+mn-ea"/>
                <a:cs typeface="+mn-cs"/>
              </a:rPr>
              <a:t> daripada segala harta benta (Cukai)</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999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a:p>
            <a:r>
              <a:rPr lang="sv-SE" b="1" smtClean="0">
                <a:solidFill>
                  <a:schemeClr val="bg1"/>
                </a:solidFill>
                <a:latin typeface="+mn-lt"/>
                <a:ea typeface="+mn-ea"/>
                <a:cs typeface="+mn-cs"/>
              </a:rPr>
              <a:t>Kej. 14 -  Sepersepuluh</a:t>
            </a:r>
            <a:r>
              <a:rPr lang="sv-SE" b="1" baseline="0" smtClean="0">
                <a:solidFill>
                  <a:schemeClr val="bg1"/>
                </a:solidFill>
                <a:latin typeface="+mn-lt"/>
                <a:ea typeface="+mn-ea"/>
                <a:cs typeface="+mn-cs"/>
              </a:rPr>
              <a:t> daripada segala harta benta (Cukai)</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88208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Suserain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a:t>
            </a:r>
          </a:p>
          <a:p>
            <a:r>
              <a:rPr lang="sv-SE" b="1" smtClean="0">
                <a:solidFill>
                  <a:schemeClr val="bg1"/>
                </a:solidFill>
                <a:latin typeface="+mn-lt"/>
                <a:ea typeface="+mn-ea"/>
                <a:cs typeface="+mn-cs"/>
              </a:rPr>
              <a:t>Kej. 14 -  Sepersepuluh</a:t>
            </a:r>
            <a:r>
              <a:rPr lang="sv-SE" b="1" baseline="0" smtClean="0">
                <a:solidFill>
                  <a:schemeClr val="bg1"/>
                </a:solidFill>
                <a:latin typeface="+mn-lt"/>
                <a:ea typeface="+mn-ea"/>
                <a:cs typeface="+mn-cs"/>
              </a:rPr>
              <a:t> daripada segala harta benta (Cukai)</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9227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‘abram</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996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222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Pelayanan</a:t>
            </a:r>
            <a:r>
              <a:rPr lang="en-US" b="1" baseline="0" smtClean="0"/>
              <a:t> Yesus selepas Kebangkitan selama 40 hari</a:t>
            </a:r>
            <a:endParaRPr lang="en-US" b="1" smtClean="0"/>
          </a:p>
          <a:p>
            <a:r>
              <a:rPr lang="en-US" b="1" smtClean="0"/>
              <a:t>KPR</a:t>
            </a:r>
            <a:r>
              <a:rPr lang="en-US" b="1" baseline="0" smtClean="0"/>
              <a:t> 1:3 – </a:t>
            </a:r>
            <a:r>
              <a:rPr lang="en-US" sz="1200" b="1" i="0" kern="1200" baseline="30000" smtClean="0">
                <a:solidFill>
                  <a:schemeClr val="tx1"/>
                </a:solidFill>
                <a:effectLst/>
                <a:latin typeface="+mn-lt"/>
                <a:ea typeface="+mn-ea"/>
                <a:cs typeface="+mn-cs"/>
              </a:rPr>
              <a:t>3 </a:t>
            </a:r>
            <a:r>
              <a:rPr lang="en-US" sz="1200" b="0" i="0" kern="1200" smtClean="0">
                <a:solidFill>
                  <a:schemeClr val="tx1"/>
                </a:solidFill>
                <a:effectLst/>
                <a:latin typeface="+mn-lt"/>
                <a:ea typeface="+mn-ea"/>
                <a:cs typeface="+mn-cs"/>
              </a:rPr>
              <a:t>Dia telah menampakkan diri-Nya dalam keadaan hidup kepada mereka selepas kesengsaraan-Nya dengan banyak keterangan sahih. Mereka melihat-Nya selama empat puluh hari, dan Dia bercakap tentang perkara-perkara yang berkaitan dengan </a:t>
            </a:r>
            <a:r>
              <a:rPr lang="en-US" sz="1200" b="1" i="0" kern="1200" smtClean="0">
                <a:solidFill>
                  <a:schemeClr val="tx1"/>
                </a:solidFill>
                <a:effectLst/>
                <a:latin typeface="+mn-lt"/>
                <a:ea typeface="+mn-ea"/>
                <a:cs typeface="+mn-cs"/>
              </a:rPr>
              <a:t>kerajaan Allah</a:t>
            </a:r>
            <a:r>
              <a:rPr lang="en-US" sz="1200" b="0" i="0" kern="1200" smtClean="0">
                <a:solidFill>
                  <a:schemeClr val="tx1"/>
                </a:solidFill>
                <a:effectLst/>
                <a:latin typeface="+mn-lt"/>
                <a:ea typeface="+mn-ea"/>
                <a:cs typeface="+mn-cs"/>
              </a:rPr>
              <a:t>. </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51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Penekanan,</a:t>
            </a:r>
            <a:r>
              <a:rPr lang="en-US" b="1" baseline="0" smtClean="0"/>
              <a:t> mudah hafal, mudah bercerita, mudah ingat</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871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he-IL" smtClean="0"/>
              <a:t>וְאֶֽעֶשְׂךָ֙ לְגֹ֣וי גָּדֹ֔ול וַאֲבָ֣רֶכְךָ֔ וַאֲגַדְּלָ֖ה שְׁמֶ֑ךָ וֶהְיֵ֖ה בְּרָכָֽה׃</a:t>
            </a:r>
            <a:endParaRPr lang="en-US" smtClean="0"/>
          </a:p>
          <a:p>
            <a:r>
              <a:rPr lang="en-US" b="1" smtClean="0"/>
              <a:t>ve’e’eseka</a:t>
            </a:r>
            <a:r>
              <a:rPr lang="en-US" smtClean="0"/>
              <a:t> legoi </a:t>
            </a:r>
            <a:r>
              <a:rPr lang="en-US" b="1" smtClean="0"/>
              <a:t>gadol</a:t>
            </a:r>
          </a:p>
          <a:p>
            <a:r>
              <a:rPr lang="en-US" smtClean="0"/>
              <a:t>va’a</a:t>
            </a:r>
            <a:r>
              <a:rPr lang="en-US" b="1" smtClean="0"/>
              <a:t>barekka</a:t>
            </a:r>
            <a:r>
              <a:rPr lang="en-US" smtClean="0"/>
              <a:t> va’a</a:t>
            </a:r>
            <a:r>
              <a:rPr lang="en-US" b="1" smtClean="0"/>
              <a:t>gaddela </a:t>
            </a:r>
          </a:p>
          <a:p>
            <a:r>
              <a:rPr lang="en-US" b="1" smtClean="0"/>
              <a:t>shemeka</a:t>
            </a:r>
            <a:r>
              <a:rPr lang="en-US" smtClean="0"/>
              <a:t> vehe </a:t>
            </a:r>
            <a:r>
              <a:rPr lang="en-US" b="1" smtClean="0"/>
              <a:t>Beraka</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9531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FF0000"/>
                </a:solidFill>
                <a:latin typeface="+mn-lt"/>
                <a:ea typeface="+mn-ea"/>
                <a:cs typeface="+mn-cs"/>
              </a:rPr>
              <a:t>Perulangan Bunyi Vokal : Asonansi</a:t>
            </a:r>
            <a:r>
              <a:rPr lang="en-US" altLang="ko-KR" sz="1200" b="1" smtClean="0">
                <a:solidFill>
                  <a:srgbClr val="FFFF00"/>
                </a:solidFill>
                <a:latin typeface="+mn-lt"/>
                <a:ea typeface="+mn-ea"/>
                <a:cs typeface="+mn-cs"/>
              </a:rPr>
              <a:t/>
            </a:r>
            <a:br>
              <a:rPr lang="en-US" altLang="ko-KR" sz="1200" b="1" smtClean="0">
                <a:solidFill>
                  <a:srgbClr val="FFFF00"/>
                </a:solidFill>
                <a:latin typeface="+mn-lt"/>
                <a:ea typeface="+mn-ea"/>
                <a:cs typeface="+mn-cs"/>
              </a:rPr>
            </a:br>
            <a:r>
              <a:rPr lang="en-US" altLang="ko-KR" sz="1200" b="1" smtClean="0">
                <a:solidFill>
                  <a:srgbClr val="FF0000"/>
                </a:solidFill>
                <a:latin typeface="+mn-lt"/>
                <a:ea typeface="+mn-ea"/>
                <a:cs typeface="+mn-cs"/>
              </a:rPr>
              <a:t>Perulangan Bunyi Konsonan : Aliterasi </a:t>
            </a:r>
          </a:p>
          <a:p>
            <a:r>
              <a:rPr lang="en-US" altLang="ko-KR" sz="1200" b="1" smtClean="0">
                <a:solidFill>
                  <a:srgbClr val="FF0000"/>
                </a:solidFill>
                <a:latin typeface="+mn-lt"/>
                <a:ea typeface="+mn-ea"/>
                <a:cs typeface="+mn-cs"/>
              </a:rPr>
              <a:t>Anafora,</a:t>
            </a:r>
            <a:r>
              <a:rPr lang="en-US" altLang="ko-KR" sz="1200" b="1" baseline="0" smtClean="0">
                <a:solidFill>
                  <a:srgbClr val="FF0000"/>
                </a:solidFill>
                <a:latin typeface="+mn-lt"/>
                <a:ea typeface="+mn-ea"/>
                <a:cs typeface="+mn-cs"/>
              </a:rPr>
              <a:t> Epifora dan lain-lain</a:t>
            </a:r>
            <a:endParaRPr lang="en-US" smtClean="0"/>
          </a:p>
          <a:p>
            <a:r>
              <a:rPr lang="he-IL" smtClean="0"/>
              <a:t>וְאֶֽעֶשְׂךָ֙ לְגֹ֣וי גָּדֹ֔ול וַאֲבָ֣רֶכְךָ֔ וַאֲגַדְּלָ֖ה שְׁמֶ֑ךָ וֶהְיֵ֖ה בְּרָכָֽה׃</a:t>
            </a:r>
            <a:endParaRPr lang="en-US" smtClean="0"/>
          </a:p>
          <a:p>
            <a:r>
              <a:rPr lang="en-US" b="1" smtClean="0"/>
              <a:t>ve’e’eska</a:t>
            </a:r>
            <a:r>
              <a:rPr lang="en-US" smtClean="0"/>
              <a:t> legoi </a:t>
            </a:r>
            <a:r>
              <a:rPr lang="en-US" b="1" smtClean="0"/>
              <a:t>gadol</a:t>
            </a:r>
          </a:p>
          <a:p>
            <a:r>
              <a:rPr lang="en-US" smtClean="0"/>
              <a:t>va’a</a:t>
            </a:r>
            <a:r>
              <a:rPr lang="en-US" b="1" smtClean="0"/>
              <a:t>barekka</a:t>
            </a:r>
            <a:r>
              <a:rPr lang="en-US" smtClean="0"/>
              <a:t> va’a</a:t>
            </a:r>
            <a:r>
              <a:rPr lang="en-US" b="1" smtClean="0"/>
              <a:t>gaddela </a:t>
            </a:r>
          </a:p>
          <a:p>
            <a:r>
              <a:rPr lang="en-US" b="1" smtClean="0"/>
              <a:t>shemeka</a:t>
            </a:r>
            <a:r>
              <a:rPr lang="en-US" smtClean="0"/>
              <a:t> vehe </a:t>
            </a:r>
            <a:r>
              <a:rPr lang="en-US" b="1" smtClean="0"/>
              <a:t>Beraka</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20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Pengesahakn Kerajaan</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523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0" i="0" kern="1200" smtClean="0">
                <a:solidFill>
                  <a:schemeClr val="tx1"/>
                </a:solidFill>
                <a:effectLst/>
                <a:latin typeface="+mn-lt"/>
                <a:ea typeface="+mn-ea"/>
                <a:cs typeface="+mn-cs"/>
              </a:rPr>
              <a:t>Kej. 12:1 – </a:t>
            </a:r>
            <a:r>
              <a:rPr lang="en-US" sz="1200" b="1" i="0" kern="1200" baseline="30000" smtClean="0">
                <a:solidFill>
                  <a:schemeClr val="tx1"/>
                </a:solidFill>
                <a:effectLst/>
                <a:latin typeface="+mn-lt"/>
                <a:ea typeface="+mn-ea"/>
                <a:cs typeface="+mn-cs"/>
              </a:rPr>
              <a:t>1</a:t>
            </a:r>
            <a:r>
              <a:rPr lang="en-US" sz="1200" b="1" i="0" kern="1200" smtClean="0">
                <a:solidFill>
                  <a:schemeClr val="tx1"/>
                </a:solidFill>
                <a:effectLst/>
                <a:latin typeface="+mn-lt"/>
                <a:ea typeface="+mn-ea"/>
                <a:cs typeface="+mn-cs"/>
              </a:rPr>
              <a:t>Tuhan</a:t>
            </a:r>
            <a:r>
              <a:rPr lang="en-US" sz="1200" b="0" i="0" kern="1200" smtClean="0">
                <a:solidFill>
                  <a:schemeClr val="tx1"/>
                </a:solidFill>
                <a:effectLst/>
                <a:latin typeface="+mn-lt"/>
                <a:ea typeface="+mn-ea"/>
                <a:cs typeface="+mn-cs"/>
              </a:rPr>
              <a:t> berfirman kepada Abram, "</a:t>
            </a:r>
            <a:r>
              <a:rPr lang="en-US" sz="1200" b="1" i="0" kern="1200" smtClean="0">
                <a:solidFill>
                  <a:schemeClr val="tx1"/>
                </a:solidFill>
                <a:effectLst/>
                <a:latin typeface="+mn-lt"/>
                <a:ea typeface="+mn-ea"/>
                <a:cs typeface="+mn-cs"/>
              </a:rPr>
              <a:t>Tinggalkanlah negerimu, sanak saudaramu dan rumah ayahmu </a:t>
            </a:r>
            <a:r>
              <a:rPr lang="en-US" sz="1200" b="0" i="0" kern="1200" smtClean="0">
                <a:solidFill>
                  <a:schemeClr val="tx1"/>
                </a:solidFill>
                <a:effectLst/>
                <a:latin typeface="+mn-lt"/>
                <a:ea typeface="+mn-ea"/>
                <a:cs typeface="+mn-cs"/>
              </a:rPr>
              <a:t>serta pergilah ke negeri yang akan Kutunjukkan kepadamu. … Abram berumur tujuh puluh lima tahun sewaktu dia meninggalkan</a:t>
            </a:r>
            <a:r>
              <a:rPr lang="en-US" sz="1200" b="1" i="0" kern="1200" smtClean="0">
                <a:solidFill>
                  <a:schemeClr val="tx1"/>
                </a:solidFill>
                <a:effectLst/>
                <a:latin typeface="+mn-lt"/>
                <a:ea typeface="+mn-ea"/>
                <a:cs typeface="+mn-cs"/>
              </a:rPr>
              <a:t> Haran</a:t>
            </a:r>
            <a:r>
              <a:rPr lang="en-US" sz="1200" b="0" i="0" kern="1200" smtClean="0">
                <a:solidFill>
                  <a:schemeClr val="tx1"/>
                </a:solidFill>
                <a:effectLst/>
                <a:latin typeface="+mn-lt"/>
                <a:ea typeface="+mn-ea"/>
                <a:cs typeface="+mn-cs"/>
              </a:rPr>
              <a:t>. </a:t>
            </a:r>
          </a:p>
          <a:p>
            <a:r>
              <a:rPr lang="en-US" sz="1200" b="0" i="0" kern="1200" smtClean="0">
                <a:solidFill>
                  <a:schemeClr val="tx1"/>
                </a:solidFill>
                <a:effectLst/>
                <a:latin typeface="+mn-lt"/>
                <a:ea typeface="+mn-ea"/>
                <a:cs typeface="+mn-cs"/>
              </a:rPr>
              <a:t>KPR 7:2 – </a:t>
            </a:r>
            <a:r>
              <a:rPr lang="en-US" sz="1200" b="1" i="0" kern="1200" baseline="30000" smtClean="0">
                <a:solidFill>
                  <a:schemeClr val="tx1"/>
                </a:solidFill>
                <a:effectLst/>
                <a:latin typeface="+mn-lt"/>
                <a:ea typeface="+mn-ea"/>
                <a:cs typeface="+mn-cs"/>
              </a:rPr>
              <a:t>2</a:t>
            </a:r>
            <a:r>
              <a:rPr lang="en-US" sz="1200" b="0" i="0" kern="1200" smtClean="0">
                <a:solidFill>
                  <a:schemeClr val="tx1"/>
                </a:solidFill>
                <a:effectLst/>
                <a:latin typeface="+mn-lt"/>
                <a:ea typeface="+mn-ea"/>
                <a:cs typeface="+mn-cs"/>
              </a:rPr>
              <a:t>….. Sebelum moyang kita Abraham berpindah ke Haran, Allah Yang Maha Mulia telah menampakkan diri kepadanya </a:t>
            </a:r>
            <a:r>
              <a:rPr lang="en-US" sz="1200" b="1" i="0" kern="1200" smtClean="0">
                <a:solidFill>
                  <a:schemeClr val="tx1"/>
                </a:solidFill>
                <a:effectLst/>
                <a:latin typeface="+mn-lt"/>
                <a:ea typeface="+mn-ea"/>
                <a:cs typeface="+mn-cs"/>
              </a:rPr>
              <a:t>di Mesopotamia. </a:t>
            </a: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14629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Salah satu tempat dari wilayah Hebron masa kini. Padang yang berumput</a:t>
            </a:r>
            <a:endParaRPr lang="en-US"/>
          </a:p>
        </p:txBody>
      </p:sp>
      <p:sp>
        <p:nvSpPr>
          <p:cNvPr id="4" name="슬라이드 번호 개체 틀 3"/>
          <p:cNvSpPr>
            <a:spLocks noGrp="1"/>
          </p:cNvSpPr>
          <p:nvPr>
            <p:ph type="sldNum" sz="quarter" idx="10"/>
          </p:nvPr>
        </p:nvSpPr>
        <p:spPr/>
        <p:txBody>
          <a:bodyPr/>
          <a:lstStyle/>
          <a:p>
            <a:fld id="{831560B7-46E2-445A-B443-A88D87183F86}" type="slidenum">
              <a:rPr lang="en-US" smtClean="0"/>
              <a:t>39</a:t>
            </a:fld>
            <a:endParaRPr lang="en-US"/>
          </a:p>
        </p:txBody>
      </p:sp>
    </p:spTree>
    <p:extLst>
      <p:ext uri="{BB962C8B-B14F-4D97-AF65-F5344CB8AC3E}">
        <p14:creationId xmlns:p14="http://schemas.microsoft.com/office/powerpoint/2010/main" val="1456063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Kej. 12:10 – </a:t>
            </a:r>
            <a:r>
              <a:rPr lang="en-US" sz="1200" b="1" i="0" kern="1200" baseline="30000" smtClean="0">
                <a:solidFill>
                  <a:schemeClr val="tx1"/>
                </a:solidFill>
                <a:effectLst/>
                <a:latin typeface="+mn-lt"/>
                <a:ea typeface="+mn-ea"/>
                <a:cs typeface="+mn-cs"/>
              </a:rPr>
              <a:t>10</a:t>
            </a:r>
            <a:r>
              <a:rPr lang="en-US" sz="1200" b="0" i="0" kern="1200" smtClean="0">
                <a:solidFill>
                  <a:schemeClr val="tx1"/>
                </a:solidFill>
                <a:effectLst/>
                <a:latin typeface="+mn-lt"/>
                <a:ea typeface="+mn-ea"/>
                <a:cs typeface="+mn-cs"/>
              </a:rPr>
              <a:t>Atas sebab bencana kebuluran yang menimpa negeri itu, Abram pun pergi ke Mesir dan tinggal di sana sebagai pendatang </a:t>
            </a:r>
            <a:r>
              <a:rPr lang="en-US" sz="1200" b="1" i="0" kern="1200" smtClean="0">
                <a:solidFill>
                  <a:schemeClr val="tx1"/>
                </a:solidFill>
                <a:effectLst/>
                <a:latin typeface="+mn-lt"/>
                <a:ea typeface="+mn-ea"/>
                <a:cs typeface="+mn-cs"/>
              </a:rPr>
              <a:t>kerana bencana kebuluran itu sangat teruk di negeri itu</a:t>
            </a:r>
            <a:r>
              <a:rPr lang="en-US" sz="1200" b="0" i="0" kern="1200" smtClean="0">
                <a:solidFill>
                  <a:schemeClr val="tx1"/>
                </a:solidFill>
                <a:effectLst/>
                <a:latin typeface="+mn-lt"/>
                <a:ea typeface="+mn-ea"/>
                <a:cs typeface="+mn-cs"/>
              </a:rPr>
              <a:t>. </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41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400" b="1" smtClean="0"/>
              <a:t>‘ahot : adik Kej 12:3, 19;</a:t>
            </a:r>
            <a:r>
              <a:rPr lang="en-US" sz="1400" b="1" baseline="0" smtClean="0"/>
              <a:t> 20:2, 5, 12. </a:t>
            </a:r>
            <a:r>
              <a:rPr lang="he-IL" sz="1200" b="1" i="0" kern="1200" smtClean="0">
                <a:solidFill>
                  <a:schemeClr val="tx1"/>
                </a:solidFill>
                <a:effectLst/>
                <a:latin typeface="+mn-lt"/>
                <a:ea typeface="+mn-ea"/>
                <a:cs typeface="+mn-cs"/>
              </a:rPr>
              <a:t>אָח</a:t>
            </a:r>
            <a:r>
              <a:rPr lang="en-US" sz="1200" b="1" i="0" kern="1200" smtClean="0">
                <a:solidFill>
                  <a:schemeClr val="tx1"/>
                </a:solidFill>
                <a:effectLst/>
                <a:latin typeface="+mn-lt"/>
                <a:ea typeface="+mn-ea"/>
                <a:cs typeface="+mn-cs"/>
              </a:rPr>
              <a:t> [‘ah]</a:t>
            </a:r>
            <a:r>
              <a:rPr lang="en-US" sz="1200" b="1" i="0" kern="1200" baseline="0" smtClean="0">
                <a:solidFill>
                  <a:schemeClr val="tx1"/>
                </a:solidFill>
                <a:effectLst/>
                <a:latin typeface="+mn-lt"/>
                <a:ea typeface="+mn-ea"/>
                <a:cs typeface="+mn-cs"/>
              </a:rPr>
              <a:t> : abang. Perempuan sangat cantik.</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9107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Kej. 12:12-17 – </a:t>
            </a:r>
            <a:r>
              <a:rPr lang="en-US" sz="1200" b="1" i="0" kern="1200" baseline="30000" smtClean="0">
                <a:solidFill>
                  <a:schemeClr val="tx1"/>
                </a:solidFill>
                <a:effectLst/>
                <a:latin typeface="+mn-lt"/>
                <a:ea typeface="+mn-ea"/>
                <a:cs typeface="+mn-cs"/>
              </a:rPr>
              <a:t>12</a:t>
            </a:r>
            <a:r>
              <a:rPr lang="en-US" sz="1200" b="0" i="0" kern="1200" smtClean="0">
                <a:solidFill>
                  <a:schemeClr val="tx1"/>
                </a:solidFill>
                <a:effectLst/>
                <a:latin typeface="+mn-lt"/>
                <a:ea typeface="+mn-ea"/>
                <a:cs typeface="+mn-cs"/>
              </a:rPr>
              <a:t>Boleh terjadi kelak, apabila orang Mesir melihat kamu, mereka akan berkata, 'Itu isterinya.' Lalu mereka akan membunuh aku dan membiarkan kamu hidup. </a:t>
            </a:r>
            <a:r>
              <a:rPr lang="en-US" sz="1200" b="1" i="0" kern="1200" baseline="30000" smtClean="0">
                <a:solidFill>
                  <a:schemeClr val="tx1"/>
                </a:solidFill>
                <a:effectLst/>
                <a:latin typeface="+mn-lt"/>
                <a:ea typeface="+mn-ea"/>
                <a:cs typeface="+mn-cs"/>
              </a:rPr>
              <a:t>13</a:t>
            </a:r>
            <a:r>
              <a:rPr lang="en-US" sz="1200" b="0" i="0" kern="1200" smtClean="0">
                <a:solidFill>
                  <a:schemeClr val="tx1"/>
                </a:solidFill>
                <a:effectLst/>
                <a:latin typeface="+mn-lt"/>
                <a:ea typeface="+mn-ea"/>
                <a:cs typeface="+mn-cs"/>
              </a:rPr>
              <a:t>Oleh sebab itu, kamu katakanlah yang kamu saudaraku, supaya aku dilayan dengan baik demi dirimu, dan nyawaku selamat berkat dirimu." … </a:t>
            </a:r>
            <a:r>
              <a:rPr lang="en-US" sz="1200" b="1" i="0" kern="1200" baseline="30000" smtClean="0">
                <a:solidFill>
                  <a:schemeClr val="tx1"/>
                </a:solidFill>
                <a:effectLst/>
                <a:latin typeface="+mn-lt"/>
                <a:ea typeface="+mn-ea"/>
                <a:cs typeface="+mn-cs"/>
              </a:rPr>
              <a:t>17</a:t>
            </a:r>
            <a:r>
              <a:rPr lang="en-US" sz="1200" b="0" i="0" kern="1200" smtClean="0">
                <a:solidFill>
                  <a:schemeClr val="tx1"/>
                </a:solidFill>
                <a:effectLst/>
                <a:latin typeface="+mn-lt"/>
                <a:ea typeface="+mn-ea"/>
                <a:cs typeface="+mn-cs"/>
              </a:rPr>
              <a:t>Akan tetapi, </a:t>
            </a:r>
            <a:r>
              <a:rPr lang="en-US" sz="1200" b="1" i="0" kern="1200" smtClean="0">
                <a:solidFill>
                  <a:schemeClr val="tx1"/>
                </a:solidFill>
                <a:effectLst/>
                <a:latin typeface="+mn-lt"/>
                <a:ea typeface="+mn-ea"/>
                <a:cs typeface="+mn-cs"/>
              </a:rPr>
              <a:t>Tuhan</a:t>
            </a:r>
            <a:r>
              <a:rPr lang="en-US" sz="1200" b="0" i="0" kern="1200" smtClean="0">
                <a:solidFill>
                  <a:schemeClr val="tx1"/>
                </a:solidFill>
                <a:effectLst/>
                <a:latin typeface="+mn-lt"/>
                <a:ea typeface="+mn-ea"/>
                <a:cs typeface="+mn-cs"/>
              </a:rPr>
              <a:t> </a:t>
            </a:r>
            <a:r>
              <a:rPr lang="en-US" sz="1200" b="1" i="0" kern="1200" smtClean="0">
                <a:solidFill>
                  <a:schemeClr val="tx1"/>
                </a:solidFill>
                <a:effectLst/>
                <a:latin typeface="+mn-lt"/>
                <a:ea typeface="+mn-ea"/>
                <a:cs typeface="+mn-cs"/>
              </a:rPr>
              <a:t>mengazab Firaun dan istananya dengan pelbagai wabak penyakit yang dahsyat </a:t>
            </a:r>
            <a:r>
              <a:rPr lang="en-US" sz="1200" b="0" i="0" kern="1200" smtClean="0">
                <a:solidFill>
                  <a:schemeClr val="tx1"/>
                </a:solidFill>
                <a:effectLst/>
                <a:latin typeface="+mn-lt"/>
                <a:ea typeface="+mn-ea"/>
                <a:cs typeface="+mn-cs"/>
              </a:rPr>
              <a:t>kerana Sarai, isteri Abram itu. </a:t>
            </a: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009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Atasan memberkati bawahan. </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104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Perpaduan/Keharmonian</a:t>
            </a:r>
            <a:r>
              <a:rPr lang="en-US" b="1" baseline="0" smtClean="0"/>
              <a:t> VS Kekuatan</a:t>
            </a:r>
            <a:endParaRPr lang="en-US" b="1" smtClean="0"/>
          </a:p>
          <a:p>
            <a:r>
              <a:rPr lang="en-US" smtClean="0"/>
              <a:t>Keinginan untuk Pemenuhan Diri / Puas hati</a:t>
            </a:r>
          </a:p>
          <a:p>
            <a:r>
              <a:rPr lang="en-US" smtClean="0"/>
              <a:t>Nyanyian Parang – Kej. 4:23,</a:t>
            </a:r>
            <a:r>
              <a:rPr lang="en-US" baseline="0" smtClean="0"/>
              <a:t> Kej 10:8 / </a:t>
            </a:r>
            <a:r>
              <a:rPr lang="en-US" b="1" baseline="0" smtClean="0"/>
              <a:t>Pemburu (Perbuatan yang zalim)</a:t>
            </a:r>
            <a:endParaRPr lang="en-US" b="1" smtClean="0"/>
          </a:p>
          <a:p>
            <a:r>
              <a:rPr lang="en-US" sz="1200" b="1" i="0" kern="1200" smtClean="0">
                <a:solidFill>
                  <a:schemeClr val="tx1"/>
                </a:solidFill>
                <a:effectLst/>
                <a:latin typeface="+mn-lt"/>
                <a:ea typeface="+mn-ea"/>
                <a:cs typeface="+mn-cs"/>
              </a:rPr>
              <a:t>"Pedang! Pedang,</a:t>
            </a:r>
          </a:p>
          <a:p>
            <a:r>
              <a:rPr lang="en-US" sz="1200" b="1" i="0" kern="1200" smtClean="0">
                <a:solidFill>
                  <a:schemeClr val="tx1"/>
                </a:solidFill>
                <a:effectLst/>
                <a:latin typeface="+mn-lt"/>
                <a:ea typeface="+mn-ea"/>
                <a:cs typeface="+mn-cs"/>
              </a:rPr>
              <a:t>yang terhunus untuk membantai,</a:t>
            </a:r>
          </a:p>
          <a:p>
            <a:r>
              <a:rPr lang="en-US" sz="1200" b="1" i="0" kern="1200" smtClean="0">
                <a:solidFill>
                  <a:schemeClr val="tx1"/>
                </a:solidFill>
                <a:effectLst/>
                <a:latin typeface="+mn-lt"/>
                <a:ea typeface="+mn-ea"/>
                <a:cs typeface="+mn-cs"/>
              </a:rPr>
              <a:t>digilap untuk memusnahkan </a:t>
            </a:r>
          </a:p>
          <a:p>
            <a:r>
              <a:rPr lang="en-US" sz="1200" b="1" i="0" kern="1200" smtClean="0">
                <a:solidFill>
                  <a:schemeClr val="tx1"/>
                </a:solidFill>
                <a:effectLst/>
                <a:latin typeface="+mn-lt"/>
                <a:ea typeface="+mn-ea"/>
                <a:cs typeface="+mn-cs"/>
              </a:rPr>
              <a:t>dan untuk menjadi seperti kilat!”</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4339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Atasan memberkati bawahan. </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4901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Atasan memberkati bawahan. </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64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Dari Mesir ke</a:t>
            </a:r>
            <a:r>
              <a:rPr lang="en-US" baseline="0" smtClean="0"/>
              <a:t> Negeb</a:t>
            </a:r>
          </a:p>
          <a:p>
            <a:r>
              <a:rPr lang="en-US" smtClean="0"/>
              <a:t>Kej. 13:1 – </a:t>
            </a:r>
            <a:r>
              <a:rPr lang="en-US" sz="1200" b="1" i="0" kern="1200" baseline="30000" smtClean="0">
                <a:solidFill>
                  <a:schemeClr val="tx1"/>
                </a:solidFill>
                <a:effectLst/>
                <a:latin typeface="+mn-lt"/>
                <a:ea typeface="+mn-ea"/>
                <a:cs typeface="+mn-cs"/>
              </a:rPr>
              <a:t>1</a:t>
            </a:r>
            <a:r>
              <a:rPr lang="en-US" sz="1200" b="0" i="0" kern="1200" smtClean="0">
                <a:solidFill>
                  <a:schemeClr val="tx1"/>
                </a:solidFill>
                <a:effectLst/>
                <a:latin typeface="+mn-lt"/>
                <a:ea typeface="+mn-ea"/>
                <a:cs typeface="+mn-cs"/>
              </a:rPr>
              <a:t>Maka pergilah Abram </a:t>
            </a:r>
            <a:r>
              <a:rPr lang="en-US" sz="1200" b="1" i="0" kern="1200" smtClean="0">
                <a:solidFill>
                  <a:schemeClr val="tx1"/>
                </a:solidFill>
                <a:effectLst/>
                <a:latin typeface="+mn-lt"/>
                <a:ea typeface="+mn-ea"/>
                <a:cs typeface="+mn-cs"/>
              </a:rPr>
              <a:t>dari Mesir menuju Tanah Negeb </a:t>
            </a:r>
            <a:endParaRPr lang="en-US" b="1" smtClean="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3757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Pokok Tarbantin</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2002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Benih</a:t>
            </a:r>
            <a:r>
              <a:rPr lang="en-US" baseline="0" smtClean="0"/>
              <a:t> Pokok Tarbantin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7772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mtClean="0"/>
              <a:t>Hak </a:t>
            </a:r>
            <a:r>
              <a:rPr lang="en-US" b="1" baseline="0" smtClean="0"/>
              <a:t>Utama </a:t>
            </a:r>
            <a:r>
              <a:rPr lang="en-US" b="1" smtClean="0"/>
              <a:t>Pilih</a:t>
            </a:r>
            <a:r>
              <a:rPr lang="en-US" b="1" baseline="0" smtClean="0"/>
              <a:t> Tanah bagi Anak Buah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Kej. 13:8-9 – </a:t>
            </a:r>
            <a:r>
              <a:rPr lang="en-US" sz="1200" b="1" i="0" kern="1200" baseline="30000" smtClean="0">
                <a:solidFill>
                  <a:schemeClr val="tx1"/>
                </a:solidFill>
                <a:effectLst/>
                <a:latin typeface="+mn-lt"/>
                <a:ea typeface="+mn-ea"/>
                <a:cs typeface="+mn-cs"/>
              </a:rPr>
              <a:t>8</a:t>
            </a:r>
            <a:r>
              <a:rPr lang="en-US" sz="1200" b="0" i="0" kern="1200" smtClean="0">
                <a:solidFill>
                  <a:schemeClr val="tx1"/>
                </a:solidFill>
                <a:effectLst/>
                <a:latin typeface="+mn-lt"/>
                <a:ea typeface="+mn-ea"/>
                <a:cs typeface="+mn-cs"/>
              </a:rPr>
              <a:t>Kata Abram kepada Lut, "Semoga tidak berlaku perselisihan antara aku dengan kamu, juga antara para gembalaku dengan para gembalamu, walhal kita ini saudara yang begitu dekat. </a:t>
            </a:r>
            <a:r>
              <a:rPr lang="en-US" sz="1200" b="1" i="0" kern="1200" baseline="30000" smtClean="0">
                <a:solidFill>
                  <a:schemeClr val="tx1"/>
                </a:solidFill>
                <a:effectLst/>
                <a:latin typeface="+mn-lt"/>
                <a:ea typeface="+mn-ea"/>
                <a:cs typeface="+mn-cs"/>
              </a:rPr>
              <a:t>9</a:t>
            </a:r>
            <a:r>
              <a:rPr lang="en-US" sz="1200" b="0" i="0" kern="1200" smtClean="0">
                <a:solidFill>
                  <a:schemeClr val="tx1"/>
                </a:solidFill>
                <a:effectLst/>
                <a:latin typeface="+mn-lt"/>
                <a:ea typeface="+mn-ea"/>
                <a:cs typeface="+mn-cs"/>
              </a:rPr>
              <a:t>Bukankah seluruh negeri ini ada di hadapanmu? Pisahkanlah dirimu daripadaku. </a:t>
            </a:r>
            <a:r>
              <a:rPr lang="en-US" sz="1200" b="1" i="0" kern="1200" smtClean="0">
                <a:solidFill>
                  <a:schemeClr val="tx1"/>
                </a:solidFill>
                <a:effectLst/>
                <a:latin typeface="+mn-lt"/>
                <a:ea typeface="+mn-ea"/>
                <a:cs typeface="+mn-cs"/>
              </a:rPr>
              <a:t>Jika kamu ke sebelah kiri, maka aku pergi ke sebelah kanan. Jika kamu ke sebelah kanan, maka aku pergi ke sebelah kiri."</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20903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i="0" kern="1200" smtClean="0">
                <a:solidFill>
                  <a:schemeClr val="tx1"/>
                </a:solidFill>
                <a:effectLst/>
                <a:latin typeface="+mn-lt"/>
                <a:ea typeface="+mn-ea"/>
                <a:cs typeface="+mn-cs"/>
              </a:rPr>
              <a:t>Seperti Taman Tuhan (Taman Eden)</a:t>
            </a:r>
            <a:r>
              <a:rPr lang="en-US" sz="1200" b="1" i="0" kern="1200" baseline="0" smtClean="0">
                <a:solidFill>
                  <a:schemeClr val="tx1"/>
                </a:solidFill>
                <a:effectLst/>
                <a:latin typeface="+mn-lt"/>
                <a:ea typeface="+mn-ea"/>
                <a:cs typeface="+mn-cs"/>
              </a:rPr>
              <a:t> dan Tanah Mesir ke arah Zoar</a:t>
            </a:r>
            <a:endParaRPr lang="en-US" sz="1200" b="1" i="0" kern="1200" smtClean="0">
              <a:solidFill>
                <a:schemeClr val="tx1"/>
              </a:solidFill>
              <a:effectLst/>
              <a:latin typeface="+mn-lt"/>
              <a:ea typeface="+mn-ea"/>
              <a:cs typeface="+mn-cs"/>
            </a:endParaRPr>
          </a:p>
          <a:p>
            <a:r>
              <a:rPr lang="en-US" sz="1200" b="0" i="0" kern="1200" smtClean="0">
                <a:solidFill>
                  <a:schemeClr val="tx1"/>
                </a:solidFill>
                <a:effectLst/>
                <a:latin typeface="+mn-lt"/>
                <a:ea typeface="+mn-ea"/>
                <a:cs typeface="+mn-cs"/>
              </a:rPr>
              <a:t>Kej. 13:10 – </a:t>
            </a:r>
            <a:r>
              <a:rPr lang="en-US" sz="1200" b="1" i="0" kern="1200" baseline="30000" smtClean="0">
                <a:solidFill>
                  <a:schemeClr val="tx1"/>
                </a:solidFill>
                <a:effectLst/>
                <a:latin typeface="+mn-lt"/>
                <a:ea typeface="+mn-ea"/>
                <a:cs typeface="+mn-cs"/>
              </a:rPr>
              <a:t>10</a:t>
            </a:r>
            <a:r>
              <a:rPr lang="en-US" sz="1200" b="0" i="0" kern="1200" smtClean="0">
                <a:solidFill>
                  <a:schemeClr val="tx1"/>
                </a:solidFill>
                <a:effectLst/>
                <a:latin typeface="+mn-lt"/>
                <a:ea typeface="+mn-ea"/>
                <a:cs typeface="+mn-cs"/>
              </a:rPr>
              <a:t>Lut pun mengimbas dan meneliti keseluruhan wilayah di sekelilingnya. Dia nampak betapa seluruh Lembah Yordan diairi dengan baik, seperti </a:t>
            </a:r>
            <a:r>
              <a:rPr lang="en-US" sz="1200" b="1" i="0" kern="1200" smtClean="0">
                <a:solidFill>
                  <a:schemeClr val="tx1"/>
                </a:solidFill>
                <a:effectLst/>
                <a:latin typeface="+mn-lt"/>
                <a:ea typeface="+mn-ea"/>
                <a:cs typeface="+mn-cs"/>
              </a:rPr>
              <a:t>taman Tuhan</a:t>
            </a:r>
            <a:r>
              <a:rPr lang="en-US" sz="1200" b="0" i="0" kern="1200" smtClean="0">
                <a:solidFill>
                  <a:schemeClr val="tx1"/>
                </a:solidFill>
                <a:effectLst/>
                <a:latin typeface="+mn-lt"/>
                <a:ea typeface="+mn-ea"/>
                <a:cs typeface="+mn-cs"/>
              </a:rPr>
              <a:t>, seperti Tanah Mesir ke arah Zoar. (Itulah keadaannya sebelum </a:t>
            </a:r>
            <a:r>
              <a:rPr lang="en-US" sz="1200" b="1" i="0" kern="1200" smtClean="0">
                <a:solidFill>
                  <a:schemeClr val="tx1"/>
                </a:solidFill>
                <a:effectLst/>
                <a:latin typeface="+mn-lt"/>
                <a:ea typeface="+mn-ea"/>
                <a:cs typeface="+mn-cs"/>
              </a:rPr>
              <a:t>Tuhan</a:t>
            </a:r>
            <a:r>
              <a:rPr lang="en-US" sz="1200" b="0" i="0" kern="1200" smtClean="0">
                <a:solidFill>
                  <a:schemeClr val="tx1"/>
                </a:solidFill>
                <a:effectLst/>
                <a:latin typeface="+mn-lt"/>
                <a:ea typeface="+mn-ea"/>
                <a:cs typeface="+mn-cs"/>
              </a:rPr>
              <a:t> memusnahkan Sodom dan Gomora.) </a:t>
            </a:r>
          </a:p>
          <a:p>
            <a:r>
              <a:rPr lang="en-US" sz="1200" b="0" i="0" kern="1200" smtClean="0">
                <a:solidFill>
                  <a:schemeClr val="tx1"/>
                </a:solidFill>
                <a:effectLst/>
                <a:latin typeface="+mn-lt"/>
                <a:ea typeface="+mn-ea"/>
                <a:cs typeface="+mn-cs"/>
              </a:rPr>
              <a:t>Kej. 13:12, Lot berkemah di dekat </a:t>
            </a:r>
            <a:r>
              <a:rPr lang="en-US" sz="1200" b="1" i="0" kern="1200" smtClean="0">
                <a:solidFill>
                  <a:schemeClr val="tx1"/>
                </a:solidFill>
                <a:effectLst/>
                <a:latin typeface="+mn-lt"/>
                <a:ea typeface="+mn-ea"/>
                <a:cs typeface="+mn-cs"/>
              </a:rPr>
              <a:t>kota Sodom</a:t>
            </a:r>
            <a:r>
              <a:rPr lang="en-US" sz="1200" b="0" i="0" kern="1200" smtClean="0">
                <a:solidFill>
                  <a:schemeClr val="tx1"/>
                </a:solidFill>
                <a:effectLst/>
                <a:latin typeface="+mn-lt"/>
                <a:ea typeface="+mn-ea"/>
                <a:cs typeface="+mn-cs"/>
              </a:rPr>
              <a:t>. </a:t>
            </a:r>
            <a:r>
              <a:rPr lang="en-US" sz="1200" b="1" i="0" kern="1200" baseline="30000" smtClean="0">
                <a:solidFill>
                  <a:schemeClr val="tx1"/>
                </a:solidFill>
                <a:effectLst/>
                <a:latin typeface="+mn-lt"/>
                <a:ea typeface="+mn-ea"/>
                <a:cs typeface="+mn-cs"/>
              </a:rPr>
              <a:t>13</a:t>
            </a:r>
            <a:r>
              <a:rPr lang="en-US" sz="1200" b="0" i="0" kern="1200" smtClean="0">
                <a:solidFill>
                  <a:schemeClr val="tx1"/>
                </a:solidFill>
                <a:effectLst/>
                <a:latin typeface="+mn-lt"/>
                <a:ea typeface="+mn-ea"/>
                <a:cs typeface="+mn-cs"/>
              </a:rPr>
              <a:t>Adapun orang Sodom amat jahat lagi penuh </a:t>
            </a:r>
            <a:r>
              <a:rPr lang="en-US" sz="1200" b="1" i="0" kern="1200" smtClean="0">
                <a:solidFill>
                  <a:schemeClr val="tx1"/>
                </a:solidFill>
                <a:effectLst/>
                <a:latin typeface="+mn-lt"/>
                <a:ea typeface="+mn-ea"/>
                <a:cs typeface="+mn-cs"/>
              </a:rPr>
              <a:t>kemungkaran dan dosa </a:t>
            </a:r>
            <a:r>
              <a:rPr lang="en-US" sz="1200" b="0" i="0" kern="1200" smtClean="0">
                <a:solidFill>
                  <a:schemeClr val="tx1"/>
                </a:solidFill>
                <a:effectLst/>
                <a:latin typeface="+mn-lt"/>
                <a:ea typeface="+mn-ea"/>
                <a:cs typeface="+mn-cs"/>
              </a:rPr>
              <a:t>terhadap </a:t>
            </a:r>
            <a:r>
              <a:rPr lang="en-US" sz="1200" b="1" i="0" kern="1200" smtClean="0">
                <a:solidFill>
                  <a:schemeClr val="tx1"/>
                </a:solidFill>
                <a:effectLst/>
                <a:latin typeface="+mn-lt"/>
                <a:ea typeface="+mn-ea"/>
                <a:cs typeface="+mn-cs"/>
              </a:rPr>
              <a:t>Tuhan</a:t>
            </a:r>
            <a:r>
              <a:rPr lang="en-US" sz="1200" b="0" i="0" kern="1200" smtClean="0">
                <a:solidFill>
                  <a:schemeClr val="tx1"/>
                </a:solidFill>
                <a:effectLst/>
                <a:latin typeface="+mn-lt"/>
                <a:ea typeface="+mn-ea"/>
                <a:cs typeface="+mn-cs"/>
              </a:rPr>
              <a:t>.</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87790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1286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3784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Inilah</a:t>
            </a:r>
            <a:r>
              <a:rPr lang="en-US" baseline="0" smtClean="0"/>
              <a:t> Perjanjian Tuhan. Tuhan menekankan perjanjian-Nya kepada Abram.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537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eriod"/>
            </a:pPr>
            <a:r>
              <a:rPr lang="en-US" sz="1200" smtClean="0">
                <a:solidFill>
                  <a:schemeClr val="bg1"/>
                </a:solidFill>
                <a:latin typeface="+mn-lt"/>
                <a:ea typeface="+mn-ea"/>
                <a:cs typeface="+mn-cs"/>
              </a:rPr>
              <a:t>Parallelisme Sinonim –</a:t>
            </a:r>
            <a:r>
              <a:rPr lang="en-US" sz="1200" baseline="0" smtClean="0">
                <a:solidFill>
                  <a:schemeClr val="bg1"/>
                </a:solidFill>
                <a:latin typeface="+mn-lt"/>
                <a:ea typeface="+mn-ea"/>
                <a:cs typeface="+mn-cs"/>
              </a:rPr>
              <a:t> </a:t>
            </a:r>
            <a:r>
              <a:rPr lang="en-US" smtClean="0"/>
              <a:t>merujuk kepada leksikal yang sejajar sama ada dalam baris atau melangkaui baris. </a:t>
            </a:r>
            <a:endParaRPr lang="en-US" sz="1200" smtClean="0">
              <a:solidFill>
                <a:schemeClr val="bg1"/>
              </a:solidFill>
              <a:latin typeface="+mn-lt"/>
              <a:ea typeface="+mn-ea"/>
              <a:cs typeface="+mn-cs"/>
            </a:endParaRPr>
          </a:p>
          <a:p>
            <a:pPr marL="228600" indent="-228600">
              <a:buAutoNum type="arabicPeriod"/>
            </a:pPr>
            <a:r>
              <a:rPr lang="en-US" sz="1200" smtClean="0">
                <a:solidFill>
                  <a:schemeClr val="bg1"/>
                </a:solidFill>
                <a:latin typeface="+mn-lt"/>
                <a:ea typeface="+mn-ea"/>
                <a:cs typeface="+mn-cs"/>
              </a:rPr>
              <a:t>Parallelisme Antitetik –</a:t>
            </a:r>
            <a:r>
              <a:rPr lang="en-US" sz="1200" baseline="0" smtClean="0">
                <a:solidFill>
                  <a:schemeClr val="bg1"/>
                </a:solidFill>
                <a:latin typeface="+mn-lt"/>
                <a:ea typeface="+mn-ea"/>
                <a:cs typeface="+mn-cs"/>
              </a:rPr>
              <a:t> </a:t>
            </a:r>
            <a:r>
              <a:rPr lang="en-US" sz="1200" smtClean="0">
                <a:solidFill>
                  <a:schemeClr val="bg1"/>
                </a:solidFill>
                <a:latin typeface="+mn-lt"/>
                <a:ea typeface="+mn-ea"/>
                <a:cs typeface="+mn-cs"/>
              </a:rPr>
              <a:t>berkontras dengan sinonim, iaitu mempunyai makna leksikal yang berlawanan.</a:t>
            </a:r>
          </a:p>
          <a:p>
            <a:pPr marL="228600" indent="-228600">
              <a:buAutoNum type="arabicPeriod"/>
            </a:pPr>
            <a:r>
              <a:rPr lang="en-US" sz="1200" smtClean="0">
                <a:solidFill>
                  <a:schemeClr val="bg1"/>
                </a:solidFill>
                <a:latin typeface="+mn-lt"/>
                <a:ea typeface="+mn-ea"/>
                <a:cs typeface="+mn-cs"/>
              </a:rPr>
              <a:t>Parallelisme Sintetik – </a:t>
            </a:r>
            <a:r>
              <a:rPr lang="sv-SE" sz="1200" smtClean="0">
                <a:solidFill>
                  <a:schemeClr val="bg1"/>
                </a:solidFill>
                <a:latin typeface="+mn-lt"/>
                <a:ea typeface="+mn-ea"/>
                <a:cs typeface="+mn-cs"/>
              </a:rPr>
              <a:t>Fikiran di anak ayat pertama diteruskan dan dikembangkan di baris kedua.</a:t>
            </a:r>
            <a:endParaRPr lang="en-US" sz="1200" smtClean="0">
              <a:solidFill>
                <a:schemeClr val="bg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smtClean="0">
                <a:solidFill>
                  <a:schemeClr val="bg1"/>
                </a:solidFill>
                <a:latin typeface="+mn-lt"/>
                <a:ea typeface="+mn-ea"/>
                <a:cs typeface="+mn-cs"/>
              </a:rPr>
              <a:t>Parallelisme Progresif – memiliki bentuk yang bersifat progresif.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smtClean="0">
                <a:solidFill>
                  <a:schemeClr val="bg1"/>
                </a:solidFill>
                <a:latin typeface="+mn-lt"/>
                <a:ea typeface="+mn-ea"/>
                <a:cs typeface="+mn-cs"/>
              </a:rPr>
              <a:t>Parallelisme Emblematik – </a:t>
            </a:r>
            <a:r>
              <a:rPr lang="en-US" sz="1200" b="0" i="0" u="none" kern="1200" smtClean="0">
                <a:solidFill>
                  <a:schemeClr val="tx1"/>
                </a:solidFill>
                <a:effectLst/>
                <a:latin typeface="+mn-lt"/>
                <a:ea typeface="+mn-ea"/>
                <a:cs typeface="+mn-cs"/>
              </a:rPr>
              <a:t>dipakai sebuah kata perbandingan </a:t>
            </a:r>
            <a:r>
              <a:rPr lang="en-US" sz="1200" b="0" i="0" kern="1200" smtClean="0">
                <a:solidFill>
                  <a:schemeClr val="tx1"/>
                </a:solidFill>
                <a:effectLst/>
                <a:latin typeface="+mn-lt"/>
                <a:ea typeface="+mn-ea"/>
                <a:cs typeface="+mn-cs"/>
              </a:rPr>
              <a:t>(</a:t>
            </a:r>
            <a:r>
              <a:rPr lang="en-US" sz="1200" b="0" i="1" kern="1200" smtClean="0">
                <a:solidFill>
                  <a:schemeClr val="tx1"/>
                </a:solidFill>
                <a:effectLst/>
                <a:latin typeface="+mn-lt"/>
                <a:ea typeface="+mn-ea"/>
                <a:cs typeface="+mn-cs"/>
              </a:rPr>
              <a:t>seperti, serupa</a:t>
            </a:r>
            <a:r>
              <a:rPr lang="en-US" sz="1200" b="0" i="0" kern="1200" smtClean="0">
                <a:solidFill>
                  <a:schemeClr val="tx1"/>
                </a:solidFill>
                <a:effectLst/>
                <a:latin typeface="+mn-lt"/>
                <a:ea typeface="+mn-ea"/>
                <a:cs typeface="+mn-cs"/>
              </a:rPr>
              <a:t>) demi menyatukan 2 fikiran dari 2 dunia kehidupan yang berbeza.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smtClean="0">
                <a:solidFill>
                  <a:schemeClr val="bg1"/>
                </a:solidFill>
                <a:latin typeface="+mn-lt"/>
                <a:ea typeface="+mn-ea"/>
                <a:cs typeface="+mn-cs"/>
              </a:rPr>
              <a:t>Parallelisme Formal –</a:t>
            </a:r>
            <a:r>
              <a:rPr lang="en-US" sz="1200" baseline="0" smtClean="0">
                <a:solidFill>
                  <a:schemeClr val="bg1"/>
                </a:solidFill>
                <a:latin typeface="+mn-lt"/>
                <a:ea typeface="+mn-ea"/>
                <a:cs typeface="+mn-cs"/>
              </a:rPr>
              <a:t> bersifat formal kerana bentuknya yang gramatikal dan estetik. Bahasanya formal, mengikuti aturan-aturan, dan paralelistik.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smtClean="0">
                <a:solidFill>
                  <a:schemeClr val="bg1"/>
                </a:solidFill>
                <a:latin typeface="+mn-lt"/>
                <a:ea typeface="+mn-ea"/>
                <a:cs typeface="+mn-cs"/>
              </a:rPr>
              <a:t>#. </a:t>
            </a:r>
            <a:r>
              <a:rPr lang="en-US" smtClean="0"/>
              <a:t>Imageri berbicara melalui lukisan kata-kata dengan sebuah perbandingan.</a:t>
            </a:r>
          </a:p>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5343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8703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smtClean="0">
                <a:solidFill>
                  <a:srgbClr val="FFC000"/>
                </a:solidFill>
                <a:latin typeface="+mn-lt"/>
                <a:ea typeface="+mn-ea"/>
                <a:cs typeface="+mn-cs"/>
              </a:rPr>
              <a:t>Di sana dia mendirikan sebuah mazbah bagi Tuhan. Pengakuan yang menerima</a:t>
            </a:r>
            <a:r>
              <a:rPr lang="en-US" altLang="ko-KR" b="1" baseline="0" smtClean="0">
                <a:solidFill>
                  <a:srgbClr val="FFC000"/>
                </a:solidFill>
                <a:latin typeface="+mn-lt"/>
                <a:ea typeface="+mn-ea"/>
                <a:cs typeface="+mn-cs"/>
              </a:rPr>
              <a:t> perjanjian-Nya dengan kelakuan Abram.</a:t>
            </a:r>
            <a:endParaRPr lang="en-US"/>
          </a:p>
        </p:txBody>
      </p:sp>
      <p:sp>
        <p:nvSpPr>
          <p:cNvPr id="4" name="슬라이드 번호 개체 틀 3"/>
          <p:cNvSpPr>
            <a:spLocks noGrp="1"/>
          </p:cNvSpPr>
          <p:nvPr>
            <p:ph type="sldNum" sz="quarter" idx="10"/>
          </p:nvPr>
        </p:nvSpPr>
        <p:spPr/>
        <p:txBody>
          <a:bodyPr/>
          <a:lstStyle/>
          <a:p>
            <a:fld id="{08DDE0FA-1FB3-4564-B8FD-E830B602DF97}" type="slidenum">
              <a:rPr lang="en-US" smtClean="0"/>
              <a:t>57</a:t>
            </a:fld>
            <a:endParaRPr lang="en-US"/>
          </a:p>
        </p:txBody>
      </p:sp>
    </p:spTree>
    <p:extLst>
      <p:ext uri="{BB962C8B-B14F-4D97-AF65-F5344CB8AC3E}">
        <p14:creationId xmlns:p14="http://schemas.microsoft.com/office/powerpoint/2010/main" val="28431977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ma’aser : Sepersepuluh</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9642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FFFF00"/>
                </a:solidFill>
                <a:latin typeface="+mn-lt"/>
                <a:ea typeface="+mn-ea"/>
                <a:cs typeface="+mn-cs"/>
              </a:rPr>
              <a:t>Amrafel</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Sinear, </a:t>
            </a:r>
            <a:r>
              <a:rPr lang="en-US" altLang="ko-KR" sz="1200" b="1" smtClean="0">
                <a:solidFill>
                  <a:srgbClr val="FFFF00"/>
                </a:solidFill>
                <a:latin typeface="+mn-lt"/>
                <a:ea typeface="+mn-ea"/>
                <a:cs typeface="+mn-cs"/>
              </a:rPr>
              <a:t>Ariokh</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Elasar, </a:t>
            </a:r>
            <a:r>
              <a:rPr lang="en-US" altLang="ko-KR" sz="1200" b="1" smtClean="0">
                <a:solidFill>
                  <a:srgbClr val="FFFF00"/>
                </a:solidFill>
                <a:latin typeface="+mn-lt"/>
                <a:ea typeface="+mn-ea"/>
                <a:cs typeface="+mn-cs"/>
              </a:rPr>
              <a:t>Kedorlaomer</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Elam, dan </a:t>
            </a:r>
            <a:r>
              <a:rPr lang="en-US" altLang="ko-KR" sz="1200" b="1" smtClean="0">
                <a:solidFill>
                  <a:srgbClr val="FFFF00"/>
                </a:solidFill>
                <a:latin typeface="+mn-lt"/>
                <a:ea typeface="+mn-ea"/>
                <a:cs typeface="+mn-cs"/>
              </a:rPr>
              <a:t>Tideal</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Goyim </a:t>
            </a:r>
            <a:endParaRPr lang="en-US" b="0"/>
          </a:p>
        </p:txBody>
      </p:sp>
      <p:sp>
        <p:nvSpPr>
          <p:cNvPr id="4" name="슬라이드 번호 개체 틀 3"/>
          <p:cNvSpPr>
            <a:spLocks noGrp="1"/>
          </p:cNvSpPr>
          <p:nvPr>
            <p:ph type="sldNum" sz="quarter" idx="10"/>
          </p:nvPr>
        </p:nvSpPr>
        <p:spPr/>
        <p:txBody>
          <a:bodyPr/>
          <a:lstStyle/>
          <a:p>
            <a:fld id="{831560B7-46E2-445A-B443-A88D87183F86}" type="slidenum">
              <a:rPr lang="en-US" smtClean="0"/>
              <a:t>60</a:t>
            </a:fld>
            <a:endParaRPr lang="en-US"/>
          </a:p>
        </p:txBody>
      </p:sp>
    </p:spTree>
    <p:extLst>
      <p:ext uri="{BB962C8B-B14F-4D97-AF65-F5344CB8AC3E}">
        <p14:creationId xmlns:p14="http://schemas.microsoft.com/office/powerpoint/2010/main" val="40046468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FFFF00"/>
                </a:solidFill>
                <a:latin typeface="+mn-lt"/>
                <a:ea typeface="+mn-ea"/>
                <a:cs typeface="+mn-cs"/>
              </a:rPr>
              <a:t>Kej 14:14 – </a:t>
            </a:r>
            <a:r>
              <a:rPr lang="en-US" sz="1200" b="1" i="0" kern="1200" baseline="30000" smtClean="0">
                <a:solidFill>
                  <a:schemeClr val="tx1"/>
                </a:solidFill>
                <a:effectLst/>
                <a:latin typeface="+mn-lt"/>
                <a:ea typeface="+mn-ea"/>
                <a:cs typeface="+mn-cs"/>
              </a:rPr>
              <a:t>14</a:t>
            </a:r>
            <a:r>
              <a:rPr lang="en-US" sz="1200" b="0" i="0" kern="1200" smtClean="0">
                <a:solidFill>
                  <a:schemeClr val="tx1"/>
                </a:solidFill>
                <a:effectLst/>
                <a:latin typeface="+mn-lt"/>
                <a:ea typeface="+mn-ea"/>
                <a:cs typeface="+mn-cs"/>
              </a:rPr>
              <a:t>Ketika Abram mendengar bahawa anak saudaranya telah ditawan, </a:t>
            </a:r>
            <a:r>
              <a:rPr lang="en-US" sz="1200" b="1" i="0" kern="1200" smtClean="0">
                <a:solidFill>
                  <a:schemeClr val="tx1"/>
                </a:solidFill>
                <a:effectLst/>
                <a:latin typeface="+mn-lt"/>
                <a:ea typeface="+mn-ea"/>
                <a:cs typeface="+mn-cs"/>
              </a:rPr>
              <a:t>dia mengerahkan 318 orang terlatih yang lahir di rumahnya</a:t>
            </a:r>
            <a:r>
              <a:rPr lang="en-US" sz="1200" b="0" i="0" kern="1200" smtClean="0">
                <a:solidFill>
                  <a:schemeClr val="tx1"/>
                </a:solidFill>
                <a:effectLst/>
                <a:latin typeface="+mn-lt"/>
                <a:ea typeface="+mn-ea"/>
                <a:cs typeface="+mn-cs"/>
              </a:rPr>
              <a:t>. Lalu mereka mengejar gerombolan berkenaan sampai ke Dan.</a:t>
            </a:r>
            <a:endParaRPr lang="en-US"/>
          </a:p>
        </p:txBody>
      </p:sp>
      <p:sp>
        <p:nvSpPr>
          <p:cNvPr id="4" name="슬라이드 번호 개체 틀 3"/>
          <p:cNvSpPr>
            <a:spLocks noGrp="1"/>
          </p:cNvSpPr>
          <p:nvPr>
            <p:ph type="sldNum" sz="quarter" idx="10"/>
          </p:nvPr>
        </p:nvSpPr>
        <p:spPr/>
        <p:txBody>
          <a:bodyPr/>
          <a:lstStyle/>
          <a:p>
            <a:fld id="{831560B7-46E2-445A-B443-A88D87183F86}" type="slidenum">
              <a:rPr lang="en-US" smtClean="0"/>
              <a:t>62</a:t>
            </a:fld>
            <a:endParaRPr lang="en-US"/>
          </a:p>
        </p:txBody>
      </p:sp>
    </p:spTree>
    <p:extLst>
      <p:ext uri="{BB962C8B-B14F-4D97-AF65-F5344CB8AC3E}">
        <p14:creationId xmlns:p14="http://schemas.microsoft.com/office/powerpoint/2010/main" val="2926983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00B0F0"/>
                </a:solidFill>
                <a:latin typeface="+mn-lt"/>
                <a:ea typeface="+mn-ea"/>
                <a:cs typeface="+mn-cs"/>
              </a:rPr>
              <a:t>Bera</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Sodom</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Birsya</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Gomora</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Syinab</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Adma</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Syemeber</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Zeboim, dan raja Bela, iaitu Zoar</a:t>
            </a:r>
            <a:r>
              <a:rPr lang="en-US" altLang="ko-KR" sz="1200" b="1" smtClean="0">
                <a:solidFill>
                  <a:schemeClr val="bg1"/>
                </a:solidFill>
                <a:latin typeface="+mn-lt"/>
                <a:ea typeface="+mn-ea"/>
                <a:cs typeface="+mn-cs"/>
              </a:rPr>
              <a:t>.</a:t>
            </a:r>
            <a:endParaRPr lang="en-US"/>
          </a:p>
        </p:txBody>
      </p:sp>
      <p:sp>
        <p:nvSpPr>
          <p:cNvPr id="4" name="슬라이드 번호 개체 틀 3"/>
          <p:cNvSpPr>
            <a:spLocks noGrp="1"/>
          </p:cNvSpPr>
          <p:nvPr>
            <p:ph type="sldNum" sz="quarter" idx="10"/>
          </p:nvPr>
        </p:nvSpPr>
        <p:spPr/>
        <p:txBody>
          <a:bodyPr/>
          <a:lstStyle/>
          <a:p>
            <a:fld id="{831560B7-46E2-445A-B443-A88D87183F86}" type="slidenum">
              <a:rPr lang="en-US" smtClean="0"/>
              <a:t>63</a:t>
            </a:fld>
            <a:endParaRPr lang="en-US"/>
          </a:p>
        </p:txBody>
      </p:sp>
    </p:spTree>
    <p:extLst>
      <p:ext uri="{BB962C8B-B14F-4D97-AF65-F5344CB8AC3E}">
        <p14:creationId xmlns:p14="http://schemas.microsoft.com/office/powerpoint/2010/main" val="36965464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Suzerain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 </a:t>
            </a:r>
          </a:p>
          <a:p>
            <a:r>
              <a:rPr lang="sv-SE" b="1" smtClean="0">
                <a:solidFill>
                  <a:schemeClr val="bg1"/>
                </a:solidFill>
                <a:latin typeface="+mn-lt"/>
                <a:ea typeface="+mn-ea"/>
                <a:cs typeface="+mn-cs"/>
              </a:rPr>
              <a:t>Vassal</a:t>
            </a:r>
            <a:r>
              <a:rPr lang="sv-SE" b="1" baseline="0" smtClean="0">
                <a:solidFill>
                  <a:schemeClr val="bg1"/>
                </a:solidFill>
                <a:latin typeface="+mn-lt"/>
                <a:ea typeface="+mn-ea"/>
                <a:cs typeface="+mn-cs"/>
              </a:rPr>
              <a:t> memberi upeti atau cukai kepada Suzerain iaitu Kerajaan yang lebih berkuasa (Perlindung)</a:t>
            </a:r>
            <a:endParaRPr lang="en-US"/>
          </a:p>
        </p:txBody>
      </p:sp>
      <p:sp>
        <p:nvSpPr>
          <p:cNvPr id="4" name="슬라이드 번호 개체 틀 3"/>
          <p:cNvSpPr>
            <a:spLocks noGrp="1"/>
          </p:cNvSpPr>
          <p:nvPr>
            <p:ph type="sldNum" sz="quarter" idx="10"/>
          </p:nvPr>
        </p:nvSpPr>
        <p:spPr/>
        <p:txBody>
          <a:bodyPr/>
          <a:lstStyle/>
          <a:p>
            <a:fld id="{831560B7-46E2-445A-B443-A88D87183F86}" type="slidenum">
              <a:rPr lang="en-US" smtClean="0"/>
              <a:t>64</a:t>
            </a:fld>
            <a:endParaRPr lang="en-US"/>
          </a:p>
        </p:txBody>
      </p:sp>
    </p:spTree>
    <p:extLst>
      <p:ext uri="{BB962C8B-B14F-4D97-AF65-F5344CB8AC3E}">
        <p14:creationId xmlns:p14="http://schemas.microsoft.com/office/powerpoint/2010/main" val="2781034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776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Empayar Purba Mesir ada bangsa Sem (Hyksos).</a:t>
            </a:r>
          </a:p>
          <a:p>
            <a:r>
              <a:rPr lang="en-US" smtClean="0"/>
              <a:t>Hyksos adalah bangsa penggembala asal Asia yang hijrah ke Mesir kawasan timur Delta Nil, pada dinasti keduabelas Mesir yang memprakarsai Periode Menengah Kedua Mesir Kuno.</a:t>
            </a:r>
          </a:p>
          <a:p>
            <a:r>
              <a:rPr lang="en-US" smtClean="0"/>
              <a:t>Kisah Yusuf dan ayahnya yang bernama Yakub bahwa mereka hidup pada </a:t>
            </a:r>
            <a:r>
              <a:rPr lang="en-US" b="1" smtClean="0"/>
              <a:t>zaman Pemerintahan Dinasti Hyksos</a:t>
            </a:r>
            <a:r>
              <a:rPr lang="en-US" smtClean="0"/>
              <a:t>, pada </a:t>
            </a:r>
            <a:r>
              <a:rPr lang="en-US" b="1" smtClean="0"/>
              <a:t>abad Ke-19 sM (1878-1580).</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27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Empayar Purba Mesir ada bangsa Sem (Hyksos).</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881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Ketua</a:t>
            </a:r>
            <a:r>
              <a:rPr lang="en-US" baseline="0" smtClean="0"/>
              <a:t> Bangsa Hyksos.Bukit, Tongkat(Pemerintahan), negeri(kerajaan-kaum/bangsa),</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265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en-US"/>
          </a:p>
        </p:txBody>
      </p:sp>
      <p:sp>
        <p:nvSpPr>
          <p:cNvPr id="4" name="날짜 개체 틀 3"/>
          <p:cNvSpPr>
            <a:spLocks noGrp="1"/>
          </p:cNvSpPr>
          <p:nvPr>
            <p:ph type="dt" sz="half" idx="10"/>
          </p:nvPr>
        </p:nvSpPr>
        <p:spPr/>
        <p:txBody>
          <a:bodyPr/>
          <a:lstStyle/>
          <a:p>
            <a:fld id="{365B95EC-F0E0-47ED-A00D-596663095BC5}" type="datetimeFigureOut">
              <a:rPr lang="en-US" smtClean="0"/>
              <a:t>6/18/2021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399905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365B95EC-F0E0-47ED-A00D-596663095BC5}" type="datetimeFigureOut">
              <a:rPr lang="en-US" smtClean="0"/>
              <a:t>6/18/2021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2241066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365B95EC-F0E0-47ED-A00D-596663095BC5}" type="datetimeFigureOut">
              <a:rPr lang="en-US" smtClean="0"/>
              <a:t>6/18/2021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228446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365B95EC-F0E0-47ED-A00D-596663095BC5}" type="datetimeFigureOut">
              <a:rPr lang="en-US" smtClean="0"/>
              <a:t>6/18/2021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275803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365B95EC-F0E0-47ED-A00D-596663095BC5}" type="datetimeFigureOut">
              <a:rPr lang="en-US" smtClean="0"/>
              <a:t>6/18/2021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137027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4"/>
          <p:cNvSpPr>
            <a:spLocks noGrp="1"/>
          </p:cNvSpPr>
          <p:nvPr>
            <p:ph type="dt" sz="half" idx="10"/>
          </p:nvPr>
        </p:nvSpPr>
        <p:spPr/>
        <p:txBody>
          <a:bodyPr/>
          <a:lstStyle/>
          <a:p>
            <a:fld id="{365B95EC-F0E0-47ED-A00D-596663095BC5}" type="datetimeFigureOut">
              <a:rPr lang="en-US" smtClean="0"/>
              <a:t>6/18/2021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156771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날짜 개체 틀 6"/>
          <p:cNvSpPr>
            <a:spLocks noGrp="1"/>
          </p:cNvSpPr>
          <p:nvPr>
            <p:ph type="dt" sz="half" idx="10"/>
          </p:nvPr>
        </p:nvSpPr>
        <p:spPr/>
        <p:txBody>
          <a:bodyPr/>
          <a:lstStyle/>
          <a:p>
            <a:fld id="{365B95EC-F0E0-47ED-A00D-596663095BC5}" type="datetimeFigureOut">
              <a:rPr lang="en-US" smtClean="0"/>
              <a:t>6/18/2021</a:t>
            </a:fld>
            <a:endParaRPr lang="en-US"/>
          </a:p>
        </p:txBody>
      </p:sp>
      <p:sp>
        <p:nvSpPr>
          <p:cNvPr id="8" name="바닥글 개체 틀 7"/>
          <p:cNvSpPr>
            <a:spLocks noGrp="1"/>
          </p:cNvSpPr>
          <p:nvPr>
            <p:ph type="ftr" sz="quarter" idx="11"/>
          </p:nvPr>
        </p:nvSpPr>
        <p:spPr/>
        <p:txBody>
          <a:bodyPr/>
          <a:lstStyle/>
          <a:p>
            <a:endParaRPr lang="en-US"/>
          </a:p>
        </p:txBody>
      </p:sp>
      <p:sp>
        <p:nvSpPr>
          <p:cNvPr id="9" name="슬라이드 번호 개체 틀 8"/>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126767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날짜 개체 틀 2"/>
          <p:cNvSpPr>
            <a:spLocks noGrp="1"/>
          </p:cNvSpPr>
          <p:nvPr>
            <p:ph type="dt" sz="half" idx="10"/>
          </p:nvPr>
        </p:nvSpPr>
        <p:spPr/>
        <p:txBody>
          <a:bodyPr/>
          <a:lstStyle/>
          <a:p>
            <a:fld id="{365B95EC-F0E0-47ED-A00D-596663095BC5}" type="datetimeFigureOut">
              <a:rPr lang="en-US" smtClean="0"/>
              <a:t>6/18/2021</a:t>
            </a:fld>
            <a:endParaRPr lang="en-US"/>
          </a:p>
        </p:txBody>
      </p:sp>
      <p:sp>
        <p:nvSpPr>
          <p:cNvPr id="4" name="바닥글 개체 틀 3"/>
          <p:cNvSpPr>
            <a:spLocks noGrp="1"/>
          </p:cNvSpPr>
          <p:nvPr>
            <p:ph type="ftr" sz="quarter" idx="11"/>
          </p:nvPr>
        </p:nvSpPr>
        <p:spPr/>
        <p:txBody>
          <a:bodyPr/>
          <a:lstStyle/>
          <a:p>
            <a:endParaRPr lang="en-US"/>
          </a:p>
        </p:txBody>
      </p:sp>
      <p:sp>
        <p:nvSpPr>
          <p:cNvPr id="5" name="슬라이드 번호 개체 틀 4"/>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2067411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365B95EC-F0E0-47ED-A00D-596663095BC5}" type="datetimeFigureOut">
              <a:rPr lang="en-US" smtClean="0"/>
              <a:t>6/18/2021</a:t>
            </a:fld>
            <a:endParaRPr lang="en-US"/>
          </a:p>
        </p:txBody>
      </p:sp>
      <p:sp>
        <p:nvSpPr>
          <p:cNvPr id="3" name="바닥글 개체 틀 2"/>
          <p:cNvSpPr>
            <a:spLocks noGrp="1"/>
          </p:cNvSpPr>
          <p:nvPr>
            <p:ph type="ftr" sz="quarter" idx="11"/>
          </p:nvPr>
        </p:nvSpPr>
        <p:spPr/>
        <p:txBody>
          <a:bodyPr/>
          <a:lstStyle/>
          <a:p>
            <a:endParaRPr lang="en-US"/>
          </a:p>
        </p:txBody>
      </p:sp>
      <p:sp>
        <p:nvSpPr>
          <p:cNvPr id="4" name="슬라이드 번호 개체 틀 3"/>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203530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365B95EC-F0E0-47ED-A00D-596663095BC5}" type="datetimeFigureOut">
              <a:rPr lang="en-US" smtClean="0"/>
              <a:t>6/18/2021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1974102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365B95EC-F0E0-47ED-A00D-596663095BC5}" type="datetimeFigureOut">
              <a:rPr lang="en-US" smtClean="0"/>
              <a:t>6/18/2021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FA283884-3DDD-464F-AB13-958B3F608BA2}" type="slidenum">
              <a:rPr lang="en-US" smtClean="0"/>
              <a:t>‹#›</a:t>
            </a:fld>
            <a:endParaRPr lang="en-US"/>
          </a:p>
        </p:txBody>
      </p:sp>
    </p:spTree>
    <p:extLst>
      <p:ext uri="{BB962C8B-B14F-4D97-AF65-F5344CB8AC3E}">
        <p14:creationId xmlns:p14="http://schemas.microsoft.com/office/powerpoint/2010/main" val="3345280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B95EC-F0E0-47ED-A00D-596663095BC5}" type="datetimeFigureOut">
              <a:rPr lang="en-US" smtClean="0"/>
              <a:t>6/18/2021</a:t>
            </a:fld>
            <a:endParaRPr 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83884-3DDD-464F-AB13-958B3F608BA2}" type="slidenum">
              <a:rPr lang="en-US" smtClean="0"/>
              <a:t>‹#›</a:t>
            </a:fld>
            <a:endParaRPr lang="en-US"/>
          </a:p>
        </p:txBody>
      </p:sp>
    </p:spTree>
    <p:extLst>
      <p:ext uri="{BB962C8B-B14F-4D97-AF65-F5344CB8AC3E}">
        <p14:creationId xmlns:p14="http://schemas.microsoft.com/office/powerpoint/2010/main" val="601120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rotWithShape="1">
          <a:blip r:embed="rId3"/>
          <a:srcRect l="19305" t="13210" r="31389" b="13210"/>
          <a:stretch/>
        </p:blipFill>
        <p:spPr>
          <a:xfrm>
            <a:off x="4493263" y="-25401"/>
            <a:ext cx="8200025" cy="6883401"/>
          </a:xfrm>
          <a:prstGeom prst="rect">
            <a:avLst/>
          </a:prstGeom>
        </p:spPr>
      </p:pic>
      <p:pic>
        <p:nvPicPr>
          <p:cNvPr id="3" name="Picture 2" descr="https://blog.kakaocdn.net/dn/FmWJw/btqLpwGSRf5/3fYA1bEyaOs8RFxrBN8EEk/im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4799"/>
            <a:ext cx="4546698" cy="7162800"/>
          </a:xfrm>
          <a:prstGeom prst="rect">
            <a:avLst/>
          </a:prstGeom>
          <a:noFill/>
          <a:extLst>
            <a:ext uri="{909E8E84-426E-40DD-AFC4-6F175D3DCCD1}">
              <a14:hiddenFill xmlns:a14="http://schemas.microsoft.com/office/drawing/2010/main">
                <a:solidFill>
                  <a:srgbClr val="FFFFFF"/>
                </a:solidFill>
              </a14:hiddenFill>
            </a:ext>
          </a:extLst>
        </p:spPr>
      </p:pic>
      <p:sp>
        <p:nvSpPr>
          <p:cNvPr id="4" name="모서리가 둥근 직사각형 3"/>
          <p:cNvSpPr/>
          <p:nvPr/>
        </p:nvSpPr>
        <p:spPr>
          <a:xfrm>
            <a:off x="1747520" y="742008"/>
            <a:ext cx="8199120" cy="1696392"/>
          </a:xfrm>
          <a:prstGeom prst="roundRect">
            <a:avLst/>
          </a:prstGeom>
          <a:solidFill>
            <a:schemeClr val="accent2">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srgbClr val="002060"/>
                </a:solidFill>
                <a:effectLst/>
                <a:uLnTx/>
                <a:uFillTx/>
                <a:latin typeface="Calibri" panose="020F0502020204030204"/>
                <a:ea typeface="+mn-ea"/>
                <a:cs typeface="+mn-cs"/>
              </a:rPr>
              <a:t>Tafsiran Kejadian II</a:t>
            </a:r>
            <a:endParaRPr kumimoji="0" lang="en-US" sz="60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2" name="직사각형 1"/>
          <p:cNvSpPr/>
          <p:nvPr/>
        </p:nvSpPr>
        <p:spPr>
          <a:xfrm>
            <a:off x="0" y="4111034"/>
            <a:ext cx="12192000" cy="1876811"/>
          </a:xfrm>
          <a:prstGeom prst="rect">
            <a:avLst/>
          </a:prstGeom>
          <a:solidFill>
            <a:srgbClr val="92D050">
              <a:alpha val="55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e-IL" sz="6000" b="1" i="0" u="none" strike="noStrike" kern="1200" cap="none" spc="0" normalizeH="0" baseline="0" noProof="0">
                <a:ln>
                  <a:noFill/>
                </a:ln>
                <a:solidFill>
                  <a:srgbClr val="FFFF00"/>
                </a:solidFill>
                <a:effectLst/>
                <a:uLnTx/>
                <a:uFillTx/>
                <a:latin typeface="Adobe Hebrew" panose="02040503050201020203" pitchFamily="18" charset="-79"/>
                <a:ea typeface="+mn-ea"/>
                <a:cs typeface="Adobe Hebrew" panose="02040503050201020203" pitchFamily="18" charset="-79"/>
              </a:rPr>
              <a:t> וֶהְיֵ֖ה </a:t>
            </a:r>
            <a:r>
              <a:rPr kumimoji="0" lang="he-IL" sz="6000" b="1" i="0" u="none" strike="noStrike" kern="1200" cap="none" spc="0" normalizeH="0" baseline="0" noProof="0" smtClean="0">
                <a:ln>
                  <a:noFill/>
                </a:ln>
                <a:solidFill>
                  <a:srgbClr val="FFFF00"/>
                </a:solidFill>
                <a:effectLst/>
                <a:uLnTx/>
                <a:uFillTx/>
                <a:latin typeface="Adobe Hebrew" panose="02040503050201020203" pitchFamily="18" charset="-79"/>
                <a:ea typeface="+mn-ea"/>
                <a:cs typeface="Adobe Hebrew" panose="02040503050201020203" pitchFamily="18" charset="-79"/>
              </a:rPr>
              <a:t>בְּרָכָֽה</a:t>
            </a:r>
            <a:endParaRPr kumimoji="0" lang="en-US" sz="6000" b="1" i="0" u="none" strike="noStrike" kern="1200" cap="none" spc="0" normalizeH="0" baseline="0" noProof="0">
              <a:ln>
                <a:noFill/>
              </a:ln>
              <a:solidFill>
                <a:srgbClr val="FFFF00"/>
              </a:solidFill>
              <a:effectLst/>
              <a:uLnTx/>
              <a:uFillTx/>
              <a:latin typeface="Adobe Hebrew" panose="02040503050201020203" pitchFamily="18" charset="-79"/>
              <a:ea typeface="+mn-ea"/>
              <a:cs typeface="Adobe Hebrew" panose="02040503050201020203" pitchFamily="18" charset="-79"/>
            </a:endParaRPr>
          </a:p>
        </p:txBody>
      </p:sp>
    </p:spTree>
    <p:extLst>
      <p:ext uri="{BB962C8B-B14F-4D97-AF65-F5344CB8AC3E}">
        <p14:creationId xmlns:p14="http://schemas.microsoft.com/office/powerpoint/2010/main" val="1716146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c/cf/Painting_of_foreign_delegation_in_the_tomb_of_Khnumhotep_II_circa_1900_BCE_%28Detail_mentioning_%22Abisha_the_Hyksos%22_in_hieroglyphs%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3571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03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FFFF00"/>
                </a:solidFill>
                <a:latin typeface="Calibri" panose="020F0502020204030204"/>
                <a:ea typeface="+mn-ea"/>
                <a:cs typeface="+mn-cs"/>
              </a:rPr>
              <a:t>Penghakiman - Empayar Babel / Nimrod</a:t>
            </a:r>
            <a:r>
              <a:rPr lang="fi-FI" sz="5400" b="1" smtClean="0">
                <a:solidFill>
                  <a:srgbClr val="FFFF00"/>
                </a:solidFill>
                <a:latin typeface="Calibri" panose="020F0502020204030204"/>
                <a:ea typeface="+mn-ea"/>
                <a:cs typeface="+mn-cs"/>
              </a:rPr>
              <a:t/>
            </a:r>
            <a:br>
              <a:rPr lang="fi-FI" sz="5400" b="1" smtClean="0">
                <a:solidFill>
                  <a:srgbClr val="FFFF00"/>
                </a:solidFill>
                <a:latin typeface="Calibri" panose="020F0502020204030204"/>
                <a:ea typeface="+mn-ea"/>
                <a:cs typeface="+mn-cs"/>
              </a:rPr>
            </a:br>
            <a:r>
              <a:rPr lang="fi-FI" sz="5400" b="1" smtClean="0">
                <a:solidFill>
                  <a:srgbClr val="FFFF00"/>
                </a:solidFill>
                <a:latin typeface="Calibri" panose="020F0502020204030204"/>
                <a:ea typeface="+mn-ea"/>
                <a:cs typeface="+mn-cs"/>
              </a:rPr>
              <a:t/>
            </a:r>
            <a:br>
              <a:rPr lang="fi-FI" sz="5400" b="1" smtClean="0">
                <a:solidFill>
                  <a:srgbClr val="FFFF00"/>
                </a:solidFill>
                <a:latin typeface="Calibri" panose="020F0502020204030204"/>
                <a:ea typeface="+mn-ea"/>
                <a:cs typeface="+mn-cs"/>
              </a:rPr>
            </a:br>
            <a:r>
              <a:rPr lang="fi-FI" sz="5400" b="1" smtClean="0">
                <a:solidFill>
                  <a:srgbClr val="FD0DFB"/>
                </a:solidFill>
                <a:latin typeface="Calibri" panose="020F0502020204030204"/>
                <a:ea typeface="+mn-ea"/>
                <a:cs typeface="+mn-cs"/>
              </a:rPr>
              <a:t>Pemburu – manusia</a:t>
            </a:r>
            <a:br>
              <a:rPr lang="fi-FI" sz="5400" b="1" smtClean="0">
                <a:solidFill>
                  <a:srgbClr val="FD0DFB"/>
                </a:solidFill>
                <a:latin typeface="Calibri" panose="020F0502020204030204"/>
                <a:ea typeface="+mn-ea"/>
                <a:cs typeface="+mn-cs"/>
              </a:rPr>
            </a:br>
            <a:r>
              <a:rPr lang="fi-FI" sz="5400" b="1" smtClean="0">
                <a:solidFill>
                  <a:srgbClr val="FFFF00"/>
                </a:solidFill>
                <a:latin typeface="Calibri" panose="020F0502020204030204"/>
                <a:ea typeface="+mn-ea"/>
                <a:cs typeface="+mn-cs"/>
              </a:rPr>
              <a:t/>
            </a:r>
            <a:br>
              <a:rPr lang="fi-FI" sz="5400" b="1" smtClean="0">
                <a:solidFill>
                  <a:srgbClr val="FFFF00"/>
                </a:solidFill>
                <a:latin typeface="Calibri" panose="020F0502020204030204"/>
                <a:ea typeface="+mn-ea"/>
                <a:cs typeface="+mn-cs"/>
              </a:rPr>
            </a:br>
            <a:r>
              <a:rPr lang="fi-FI" sz="5400" b="1" smtClean="0">
                <a:solidFill>
                  <a:srgbClr val="FFC000"/>
                </a:solidFill>
                <a:latin typeface="Calibri" panose="020F0502020204030204"/>
                <a:ea typeface="+mn-ea"/>
                <a:cs typeface="+mn-cs"/>
              </a:rPr>
              <a:t>Yer. 34 – Zedekia – raja Yehuda Nebukadnezar – raja Babel</a:t>
            </a:r>
            <a:endParaRPr lang="en-US" sz="5400" b="1">
              <a:solidFill>
                <a:srgbClr val="FFC000"/>
              </a:solidFill>
              <a:latin typeface="Calibri" panose="020F0502020204030204"/>
              <a:ea typeface="+mn-ea"/>
              <a:cs typeface="+mn-cs"/>
            </a:endParaRPr>
          </a:p>
        </p:txBody>
      </p:sp>
    </p:spTree>
    <p:extLst>
      <p:ext uri="{BB962C8B-B14F-4D97-AF65-F5344CB8AC3E}">
        <p14:creationId xmlns:p14="http://schemas.microsoft.com/office/powerpoint/2010/main" val="3403142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fi-FI" sz="6600" b="1">
                <a:solidFill>
                  <a:srgbClr val="FFFF00"/>
                </a:solidFill>
                <a:latin typeface="Calibri" panose="020F0502020204030204"/>
                <a:ea typeface="+mn-ea"/>
                <a:cs typeface="+mn-cs"/>
              </a:rPr>
              <a:t>Salasilah </a:t>
            </a:r>
            <a:r>
              <a:rPr lang="en-US" altLang="ko-KR" sz="6600" b="1" smtClean="0">
                <a:solidFill>
                  <a:srgbClr val="FFFF00"/>
                </a:solidFill>
                <a:latin typeface="Calibri" panose="020F0502020204030204"/>
                <a:ea typeface="+mn-ea"/>
                <a:cs typeface="+mn-cs"/>
              </a:rPr>
              <a:t>Terah</a:t>
            </a:r>
            <a:r>
              <a:rPr lang="fi-FI" sz="6600" b="1" smtClean="0">
                <a:solidFill>
                  <a:srgbClr val="FFFF00"/>
                </a:solidFill>
                <a:latin typeface="Calibri" panose="020F0502020204030204"/>
                <a:ea typeface="+mn-ea"/>
                <a:cs typeface="+mn-cs"/>
              </a:rPr>
              <a:t> </a:t>
            </a:r>
            <a:r>
              <a:rPr lang="fi-FI" sz="6600" b="1">
                <a:solidFill>
                  <a:srgbClr val="FFFF00"/>
                </a:solidFill>
                <a:latin typeface="Calibri" panose="020F0502020204030204"/>
                <a:ea typeface="+mn-ea"/>
                <a:cs typeface="+mn-cs"/>
              </a:rPr>
              <a:t>/ Salasilah </a:t>
            </a:r>
            <a:r>
              <a:rPr lang="fi-FI" sz="6600" b="1" smtClean="0">
                <a:solidFill>
                  <a:srgbClr val="FFFF00"/>
                </a:solidFill>
                <a:latin typeface="Calibri" panose="020F0502020204030204"/>
                <a:ea typeface="+mn-ea"/>
                <a:cs typeface="+mn-cs"/>
              </a:rPr>
              <a:t>Ufuk</a:t>
            </a:r>
            <a:r>
              <a:rPr lang="fi-FI" sz="6600" b="1">
                <a:solidFill>
                  <a:srgbClr val="FFFF00"/>
                </a:solidFill>
                <a:latin typeface="Calibri" panose="020F0502020204030204"/>
                <a:ea typeface="+mn-ea"/>
                <a:cs typeface="+mn-cs"/>
              </a:rPr>
              <a:t/>
            </a:r>
            <a:br>
              <a:rPr lang="fi-FI" sz="6600" b="1">
                <a:solidFill>
                  <a:srgbClr val="FFFF00"/>
                </a:solidFill>
                <a:latin typeface="Calibri" panose="020F0502020204030204"/>
                <a:ea typeface="+mn-ea"/>
                <a:cs typeface="+mn-cs"/>
              </a:rPr>
            </a:br>
            <a:r>
              <a:rPr lang="fi-FI" sz="6000" b="1" smtClean="0">
                <a:solidFill>
                  <a:srgbClr val="00B0F0"/>
                </a:solidFill>
                <a:latin typeface="Calibri" panose="020F0502020204030204"/>
                <a:ea typeface="+mn-ea"/>
                <a:cs typeface="+mn-cs"/>
              </a:rPr>
              <a:t>(1 Generasi) Kej. 11 27-32</a:t>
            </a:r>
            <a:r>
              <a:rPr lang="fi-FI" b="1" smtClean="0">
                <a:solidFill>
                  <a:srgbClr val="00B0F0"/>
                </a:solidFill>
                <a:latin typeface="Calibri" panose="020F0502020204030204"/>
                <a:ea typeface="+mn-ea"/>
                <a:cs typeface="+mn-cs"/>
              </a:rPr>
              <a:t/>
            </a:r>
            <a:br>
              <a:rPr lang="fi-FI" b="1" smtClean="0">
                <a:solidFill>
                  <a:srgbClr val="00B0F0"/>
                </a:solidFill>
                <a:latin typeface="Calibri" panose="020F0502020204030204"/>
                <a:ea typeface="+mn-ea"/>
                <a:cs typeface="+mn-cs"/>
              </a:rPr>
            </a:br>
            <a:r>
              <a:rPr lang="fi-FI" sz="5400" b="1" smtClean="0">
                <a:solidFill>
                  <a:schemeClr val="bg1"/>
                </a:solidFill>
                <a:latin typeface="Calibri" panose="020F0502020204030204"/>
                <a:ea typeface="+mn-ea"/>
                <a:cs typeface="+mn-cs"/>
              </a:rPr>
              <a:t>27 Inilah </a:t>
            </a:r>
            <a:r>
              <a:rPr lang="fi-FI" sz="5400" b="1">
                <a:solidFill>
                  <a:schemeClr val="bg1"/>
                </a:solidFill>
                <a:latin typeface="Calibri" panose="020F0502020204030204"/>
                <a:ea typeface="+mn-ea"/>
                <a:cs typeface="+mn-cs"/>
              </a:rPr>
              <a:t>keturunan </a:t>
            </a:r>
            <a:r>
              <a:rPr lang="fi-FI" sz="5400" b="1">
                <a:solidFill>
                  <a:srgbClr val="FF0000"/>
                </a:solidFill>
                <a:latin typeface="Calibri" panose="020F0502020204030204"/>
                <a:ea typeface="+mn-ea"/>
                <a:cs typeface="+mn-cs"/>
              </a:rPr>
              <a:t>Terah</a:t>
            </a:r>
            <a:r>
              <a:rPr lang="fi-FI" sz="5400" b="1">
                <a:solidFill>
                  <a:schemeClr val="bg1"/>
                </a:solidFill>
                <a:latin typeface="Calibri" panose="020F0502020204030204"/>
                <a:ea typeface="+mn-ea"/>
                <a:cs typeface="+mn-cs"/>
              </a:rPr>
              <a:t>. Terah dikurniai anak, iaitu Abram, Nahor, dan Haran. ... </a:t>
            </a:r>
            <a:r>
              <a:rPr lang="fi-FI" sz="5400" b="1" smtClean="0">
                <a:solidFill>
                  <a:schemeClr val="bg1"/>
                </a:solidFill>
                <a:latin typeface="Calibri" panose="020F0502020204030204"/>
                <a:ea typeface="+mn-ea"/>
                <a:cs typeface="+mn-cs"/>
              </a:rPr>
              <a:t>32 Setelah </a:t>
            </a:r>
            <a:r>
              <a:rPr lang="fi-FI" sz="5400" b="1">
                <a:solidFill>
                  <a:srgbClr val="FF0000"/>
                </a:solidFill>
                <a:latin typeface="Calibri" panose="020F0502020204030204"/>
                <a:ea typeface="+mn-ea"/>
                <a:cs typeface="+mn-cs"/>
              </a:rPr>
              <a:t>Terah</a:t>
            </a:r>
            <a:r>
              <a:rPr lang="fi-FI" sz="5400" b="1">
                <a:solidFill>
                  <a:schemeClr val="bg1"/>
                </a:solidFill>
                <a:latin typeface="Calibri" panose="020F0502020204030204"/>
                <a:ea typeface="+mn-ea"/>
                <a:cs typeface="+mn-cs"/>
              </a:rPr>
              <a:t> mencapai usia 205 tahun, meninggallah dia di Haran.</a:t>
            </a:r>
            <a:endParaRPr lang="en-US" sz="54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364985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2"/>
          <a:srcRect l="15177" t="12884" r="2908" b="9007"/>
          <a:stretch/>
        </p:blipFill>
        <p:spPr>
          <a:xfrm>
            <a:off x="1" y="194550"/>
            <a:ext cx="12223876" cy="6556443"/>
          </a:xfrm>
          <a:prstGeom prst="rect">
            <a:avLst/>
          </a:prstGeom>
        </p:spPr>
      </p:pic>
      <p:sp>
        <p:nvSpPr>
          <p:cNvPr id="6" name="직사각형 5"/>
          <p:cNvSpPr/>
          <p:nvPr/>
        </p:nvSpPr>
        <p:spPr>
          <a:xfrm>
            <a:off x="6712083" y="194550"/>
            <a:ext cx="5460460" cy="1147867"/>
          </a:xfrm>
          <a:prstGeom prst="rect">
            <a:avLst/>
          </a:prstGeom>
          <a:solidFill>
            <a:srgbClr val="FFFF00"/>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Keterangan</a:t>
            </a:r>
            <a:r>
              <a:rPr kumimoji="0" lang="en-US" sz="2800" b="1" i="0" u="none" strike="noStrike" kern="1200" cap="none" spc="0" normalizeH="0" baseline="0" noProof="0" smtClean="0">
                <a:ln>
                  <a:noFill/>
                </a:ln>
                <a:solidFill>
                  <a:srgbClr val="002060"/>
                </a:solidFill>
                <a:effectLst/>
                <a:uLnTx/>
                <a:uFillTx/>
                <a:latin typeface="Calibri" panose="020F0502020204030204"/>
                <a:ea typeface="+mn-ea"/>
                <a:cs typeface="+mn-cs"/>
              </a:rPr>
              <a:t> / …..……...Kawin       </a:t>
            </a:r>
            <a:r>
              <a:rPr kumimoji="0" lang="en-US" sz="2800" b="1" i="0" u="none" strike="noStrike" kern="1200" cap="none" spc="0" normalizeH="0" baseline="0" noProof="0" smtClean="0">
                <a:ln>
                  <a:noFill/>
                </a:ln>
                <a:solidFill>
                  <a:srgbClr val="FFFF00"/>
                </a:solidFill>
                <a:effectLst/>
                <a:uLnTx/>
                <a:uFillTx/>
                <a:latin typeface="Calibri" panose="020F050202020403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002060"/>
                </a:solidFill>
                <a:effectLst/>
                <a:uLnTx/>
                <a:uFillTx/>
                <a:latin typeface="Calibri" panose="020F0502020204030204"/>
                <a:ea typeface="+mn-ea"/>
                <a:cs typeface="+mn-cs"/>
              </a:rPr>
              <a:t> _______Keturunan</a:t>
            </a:r>
            <a:endParaRPr kumimoji="0" lang="en-US" sz="28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678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2"/>
          <a:srcRect l="15135" t="10236" r="17824" b="24149"/>
          <a:stretch/>
        </p:blipFill>
        <p:spPr>
          <a:xfrm>
            <a:off x="0" y="97273"/>
            <a:ext cx="12192000" cy="6712087"/>
          </a:xfrm>
          <a:prstGeom prst="rect">
            <a:avLst/>
          </a:prstGeom>
        </p:spPr>
      </p:pic>
      <p:sp>
        <p:nvSpPr>
          <p:cNvPr id="5" name="직사각형 4"/>
          <p:cNvSpPr/>
          <p:nvPr/>
        </p:nvSpPr>
        <p:spPr>
          <a:xfrm>
            <a:off x="6692630" y="5466940"/>
            <a:ext cx="5460460" cy="1147867"/>
          </a:xfrm>
          <a:prstGeom prst="rect">
            <a:avLst/>
          </a:prstGeom>
          <a:solidFill>
            <a:srgbClr val="FFFF00"/>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Keterangan</a:t>
            </a:r>
            <a:r>
              <a:rPr kumimoji="0" lang="en-US" sz="2800" b="1" i="0" u="none" strike="noStrike" kern="1200" cap="none" spc="0" normalizeH="0" baseline="0" noProof="0" smtClean="0">
                <a:ln>
                  <a:noFill/>
                </a:ln>
                <a:solidFill>
                  <a:srgbClr val="002060"/>
                </a:solidFill>
                <a:effectLst/>
                <a:uLnTx/>
                <a:uFillTx/>
                <a:latin typeface="Calibri" panose="020F0502020204030204"/>
                <a:ea typeface="+mn-ea"/>
                <a:cs typeface="+mn-cs"/>
              </a:rPr>
              <a:t> / …..……...Kawin       </a:t>
            </a:r>
            <a:r>
              <a:rPr kumimoji="0" lang="en-US" sz="2800" b="1" i="0" u="none" strike="noStrike" kern="1200" cap="none" spc="0" normalizeH="0" baseline="0" noProof="0" smtClean="0">
                <a:ln>
                  <a:noFill/>
                </a:ln>
                <a:solidFill>
                  <a:srgbClr val="FFFF00"/>
                </a:solidFill>
                <a:effectLst/>
                <a:uLnTx/>
                <a:uFillTx/>
                <a:latin typeface="Calibri" panose="020F050202020403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002060"/>
                </a:solidFill>
                <a:effectLst/>
                <a:uLnTx/>
                <a:uFillTx/>
                <a:latin typeface="Calibri" panose="020F0502020204030204"/>
                <a:ea typeface="+mn-ea"/>
                <a:cs typeface="+mn-cs"/>
              </a:rPr>
              <a:t> _______Keturunan</a:t>
            </a:r>
            <a:endParaRPr kumimoji="0" lang="en-US" sz="28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899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Gambaran Alitabiah tentang Abraham, Ishak dan Yakub</a:t>
            </a: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
            </a:r>
            <a:br>
              <a:rPr lang="en-US" altLang="ko-KR" sz="4800" b="1" smtClean="0">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Abraham: Bapa Leluhur  Iman Umat Percaya</a:t>
            </a:r>
            <a:br>
              <a:rPr lang="en-US" altLang="ko-KR" sz="4800" b="1" smtClean="0">
                <a:solidFill>
                  <a:srgbClr val="FFFF00"/>
                </a:solidFill>
                <a:latin typeface="Calibri" panose="020F0502020204030204"/>
                <a:ea typeface="+mn-ea"/>
                <a:cs typeface="+mn-cs"/>
              </a:rPr>
            </a:br>
            <a:r>
              <a:rPr lang="en-US" altLang="ko-KR" sz="4800" b="1" smtClean="0">
                <a:solidFill>
                  <a:srgbClr val="FFC000"/>
                </a:solidFill>
                <a:latin typeface="Calibri" panose="020F0502020204030204"/>
                <a:ea typeface="+mn-ea"/>
                <a:cs typeface="+mn-cs"/>
              </a:rPr>
              <a:t/>
            </a:r>
            <a:br>
              <a:rPr lang="en-US" altLang="ko-KR" sz="4800" b="1" smtClean="0">
                <a:solidFill>
                  <a:srgbClr val="FFC000"/>
                </a:solidFill>
                <a:latin typeface="Calibri" panose="020F0502020204030204"/>
                <a:ea typeface="+mn-ea"/>
                <a:cs typeface="+mn-cs"/>
              </a:rPr>
            </a:br>
            <a:r>
              <a:rPr lang="en-US" altLang="ko-KR" sz="4800" b="1" smtClean="0">
                <a:solidFill>
                  <a:srgbClr val="FFC000"/>
                </a:solidFill>
                <a:latin typeface="Calibri" panose="020F0502020204030204"/>
                <a:ea typeface="+mn-ea"/>
                <a:cs typeface="+mn-cs"/>
              </a:rPr>
              <a:t>Ishak : Ketaanan</a:t>
            </a:r>
            <a:br>
              <a:rPr lang="en-US" altLang="ko-KR" sz="4800" b="1" smtClean="0">
                <a:solidFill>
                  <a:srgbClr val="FFC000"/>
                </a:solidFill>
                <a:latin typeface="Calibri" panose="020F0502020204030204"/>
                <a:ea typeface="+mn-ea"/>
                <a:cs typeface="+mn-cs"/>
              </a:rPr>
            </a:br>
            <a:r>
              <a:rPr lang="en-US" altLang="ko-KR" sz="4800" b="1" smtClean="0">
                <a:solidFill>
                  <a:srgbClr val="FFC000"/>
                </a:solidFill>
                <a:latin typeface="Calibri" panose="020F0502020204030204"/>
                <a:ea typeface="+mn-ea"/>
                <a:cs typeface="+mn-cs"/>
              </a:rPr>
              <a:t/>
            </a:r>
            <a:br>
              <a:rPr lang="en-US" altLang="ko-KR" sz="4800" b="1" smtClean="0">
                <a:solidFill>
                  <a:srgbClr val="FFC000"/>
                </a:solidFill>
                <a:latin typeface="Calibri" panose="020F0502020204030204"/>
                <a:ea typeface="+mn-ea"/>
                <a:cs typeface="+mn-cs"/>
              </a:rPr>
            </a:br>
            <a:r>
              <a:rPr lang="en-US" altLang="ko-KR" sz="4800" b="1" smtClean="0">
                <a:solidFill>
                  <a:srgbClr val="FFC000"/>
                </a:solidFill>
                <a:latin typeface="Calibri" panose="020F0502020204030204"/>
                <a:ea typeface="+mn-ea"/>
                <a:cs typeface="+mn-cs"/>
              </a:rPr>
              <a:t>Yakub : Pengudusan</a:t>
            </a:r>
            <a:endParaRPr lang="en-US" sz="4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1399057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Penghakiman Kerajaan Yehuda</a:t>
            </a:r>
            <a:br>
              <a:rPr lang="en-US" altLang="ko-KR" sz="5400" b="1" smtClean="0">
                <a:solidFill>
                  <a:srgbClr val="FFFF00"/>
                </a:solidFill>
                <a:latin typeface="Calibri" panose="020F0502020204030204"/>
                <a:ea typeface="+mn-ea"/>
                <a:cs typeface="+mn-cs"/>
              </a:rPr>
            </a:br>
            <a:r>
              <a:rPr lang="en-US" altLang="ko-KR" b="1" smtClean="0">
                <a:solidFill>
                  <a:srgbClr val="FFC000"/>
                </a:solidFill>
                <a:latin typeface="Calibri" panose="020F0502020204030204"/>
                <a:ea typeface="+mn-ea"/>
                <a:cs typeface="+mn-cs"/>
              </a:rPr>
              <a:t>Zedekia</a:t>
            </a:r>
            <a:r>
              <a:rPr lang="en-US" altLang="ko-KR" b="1">
                <a:solidFill>
                  <a:srgbClr val="FFC000"/>
                </a:solidFill>
                <a:latin typeface="Calibri" panose="020F0502020204030204"/>
                <a:ea typeface="+mn-ea"/>
                <a:cs typeface="+mn-cs"/>
              </a:rPr>
              <a:t>, raja Yehuda dan para pembesarnya akan Kuserahkan ke dalam tangan musuh-musuh mereka, ke dalam tangan orang yang mengancam nyawa mereka, dan ke dalam tangan pasukan raja Babel yang sekarang telah mundur daripadamu.</a:t>
            </a:r>
            <a:r>
              <a:rPr lang="en-US" altLang="ko-KR" b="1" smtClean="0">
                <a:solidFill>
                  <a:srgbClr val="FFFF00"/>
                </a:solidFill>
                <a:latin typeface="Calibri" panose="020F0502020204030204"/>
                <a:ea typeface="+mn-ea"/>
                <a:cs typeface="+mn-cs"/>
              </a:rPr>
              <a:t/>
            </a:r>
            <a:br>
              <a:rPr lang="en-US" altLang="ko-KR" b="1" smtClean="0">
                <a:solidFill>
                  <a:srgbClr val="FFFF00"/>
                </a:solidFill>
                <a:latin typeface="Calibri" panose="020F0502020204030204"/>
                <a:ea typeface="+mn-ea"/>
                <a:cs typeface="+mn-cs"/>
              </a:rPr>
            </a:br>
            <a:r>
              <a:rPr lang="en-US" altLang="ko-KR" b="1" smtClean="0">
                <a:solidFill>
                  <a:srgbClr val="FFFF00"/>
                </a:solidFill>
                <a:latin typeface="Calibri" panose="020F0502020204030204"/>
                <a:ea typeface="+mn-ea"/>
                <a:cs typeface="+mn-cs"/>
              </a:rPr>
              <a:t>Yer. 34:21</a:t>
            </a:r>
            <a:br>
              <a:rPr lang="en-US" altLang="ko-KR" b="1" smtClean="0">
                <a:solidFill>
                  <a:srgbClr val="FFFF00"/>
                </a:solidFill>
                <a:latin typeface="Calibri" panose="020F0502020204030204"/>
                <a:ea typeface="+mn-ea"/>
                <a:cs typeface="+mn-cs"/>
              </a:rPr>
            </a:br>
            <a:r>
              <a:rPr lang="en-US" altLang="ko-KR" b="1">
                <a:solidFill>
                  <a:schemeClr val="bg1"/>
                </a:solidFill>
                <a:latin typeface="Calibri" panose="020F0502020204030204"/>
              </a:rPr>
              <a:t>Kerajaan Yehuda dihancurkan oleh Empayar Babel, raja Nebukadnezar.</a:t>
            </a:r>
            <a:endParaRPr lang="en-US"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4278622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Penghakiman Kerajaan Yehuda</a:t>
            </a: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en-US" altLang="ko-KR" b="1" smtClean="0">
                <a:solidFill>
                  <a:srgbClr val="FFC000"/>
                </a:solidFill>
                <a:latin typeface="Calibri" panose="020F0502020204030204"/>
                <a:ea typeface="+mn-ea"/>
                <a:cs typeface="+mn-cs"/>
              </a:rPr>
              <a:t>10 Di </a:t>
            </a:r>
            <a:r>
              <a:rPr lang="en-US" altLang="ko-KR" b="1">
                <a:solidFill>
                  <a:srgbClr val="FFC000"/>
                </a:solidFill>
                <a:latin typeface="Calibri" panose="020F0502020204030204"/>
                <a:ea typeface="+mn-ea"/>
                <a:cs typeface="+mn-cs"/>
              </a:rPr>
              <a:t>Ribla raja Babel menyuruh agar anak-anak Zedekia disembelih di hadapan matanya, juga semua pembesar Yehuda. 11AKemudian mata Zedekia dibutakan dan dia dibelenggu dengan rantai gangsa. Raja Babel membawa Zedekia ke Babel dan memasukkannya ke dalam rumah tahanan sampai hari kematiannya.</a:t>
            </a:r>
            <a:br>
              <a:rPr lang="en-US" altLang="ko-KR" b="1">
                <a:solidFill>
                  <a:srgbClr val="FFC000"/>
                </a:solidFill>
                <a:latin typeface="Calibri" panose="020F0502020204030204"/>
                <a:ea typeface="+mn-ea"/>
                <a:cs typeface="+mn-cs"/>
              </a:rPr>
            </a:br>
            <a:r>
              <a:rPr lang="en-US" altLang="ko-KR" b="1" smtClean="0">
                <a:solidFill>
                  <a:srgbClr val="FFFF00"/>
                </a:solidFill>
                <a:latin typeface="Calibri" panose="020F0502020204030204"/>
                <a:ea typeface="+mn-ea"/>
                <a:cs typeface="+mn-cs"/>
              </a:rPr>
              <a:t>Yer. 52:10-11</a:t>
            </a:r>
            <a:endParaRPr lang="en-US"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113483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스크랩] 갈대아 우르 (Chaldea 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4109"/>
            <a:ext cx="12192000" cy="9132109"/>
          </a:xfrm>
          <a:prstGeom prst="rect">
            <a:avLst/>
          </a:prstGeom>
          <a:noFill/>
          <a:extLst>
            <a:ext uri="{909E8E84-426E-40DD-AFC4-6F175D3DCCD1}">
              <a14:hiddenFill xmlns:a14="http://schemas.microsoft.com/office/drawing/2010/main">
                <a:solidFill>
                  <a:srgbClr val="FFFFFF"/>
                </a:solidFill>
              </a14:hiddenFill>
            </a:ext>
          </a:extLst>
        </p:spPr>
      </p:pic>
      <p:sp>
        <p:nvSpPr>
          <p:cNvPr id="6" name="직사각형 5"/>
          <p:cNvSpPr/>
          <p:nvPr/>
        </p:nvSpPr>
        <p:spPr>
          <a:xfrm>
            <a:off x="8661400" y="5466940"/>
            <a:ext cx="3491690" cy="1147867"/>
          </a:xfrm>
          <a:prstGeom prst="rect">
            <a:avLst/>
          </a:prstGeom>
          <a:solidFill>
            <a:srgbClr val="FFFF00"/>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002060"/>
                </a:solidFill>
                <a:effectLst/>
                <a:uLnTx/>
                <a:uFillTx/>
                <a:latin typeface="Calibri" panose="020F0502020204030204"/>
                <a:ea typeface="+mn-ea"/>
                <a:cs typeface="+mn-cs"/>
              </a:rPr>
              <a:t>Ur-Kasdim</a:t>
            </a:r>
            <a:endParaRPr kumimoji="0" lang="en-US" sz="40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637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12:1-3 / Panggilan Abram</a:t>
            </a:r>
            <a:br>
              <a:rPr lang="en-US" altLang="ko-KR" sz="5400" b="1">
                <a:solidFill>
                  <a:srgbClr val="FFFF00"/>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Tinggalkanlah </a:t>
            </a:r>
            <a:r>
              <a:rPr lang="en-US" altLang="ko-KR" sz="4800" b="1">
                <a:solidFill>
                  <a:schemeClr val="bg1"/>
                </a:solidFill>
                <a:latin typeface="Calibri" panose="020F0502020204030204"/>
                <a:ea typeface="+mn-ea"/>
                <a:cs typeface="+mn-cs"/>
              </a:rPr>
              <a:t>negerimu, sanak saudaramu dan rumah ayahmu serta pergilah ke </a:t>
            </a:r>
            <a:r>
              <a:rPr lang="en-US" altLang="ko-KR" sz="4800" b="1">
                <a:solidFill>
                  <a:srgbClr val="FC15F9"/>
                </a:solidFill>
                <a:latin typeface="Calibri" panose="020F0502020204030204"/>
                <a:ea typeface="+mn-ea"/>
                <a:cs typeface="+mn-cs"/>
              </a:rPr>
              <a:t>negeri </a:t>
            </a:r>
            <a:r>
              <a:rPr lang="en-US" altLang="ko-KR" sz="4800" b="1">
                <a:solidFill>
                  <a:schemeClr val="bg1"/>
                </a:solidFill>
                <a:latin typeface="Calibri" panose="020F0502020204030204"/>
                <a:ea typeface="+mn-ea"/>
                <a:cs typeface="+mn-cs"/>
              </a:rPr>
              <a:t>yang akan Kutunjukkan </a:t>
            </a:r>
            <a:r>
              <a:rPr lang="en-US" altLang="ko-KR" sz="4800" b="1" smtClean="0">
                <a:solidFill>
                  <a:schemeClr val="bg1"/>
                </a:solidFill>
                <a:latin typeface="Calibri" panose="020F0502020204030204"/>
                <a:ea typeface="+mn-ea"/>
                <a:cs typeface="+mn-cs"/>
              </a:rPr>
              <a:t>kepadamu. Aku </a:t>
            </a:r>
            <a:r>
              <a:rPr lang="en-US" altLang="ko-KR" sz="4800" b="1">
                <a:solidFill>
                  <a:schemeClr val="bg1"/>
                </a:solidFill>
                <a:latin typeface="Calibri" panose="020F0502020204030204"/>
                <a:ea typeface="+mn-ea"/>
                <a:cs typeface="+mn-cs"/>
              </a:rPr>
              <a:t>akan membuat kamu menjadi </a:t>
            </a:r>
            <a:r>
              <a:rPr lang="en-US" altLang="ko-KR" sz="4800" b="1">
                <a:solidFill>
                  <a:srgbClr val="FC15F9"/>
                </a:solidFill>
                <a:latin typeface="Calibri" panose="020F0502020204030204"/>
                <a:ea typeface="+mn-ea"/>
                <a:cs typeface="+mn-cs"/>
              </a:rPr>
              <a:t>suatu bangsa yang besar.</a:t>
            </a:r>
            <a:br>
              <a:rPr lang="en-US" altLang="ko-KR" sz="4800" b="1">
                <a:solidFill>
                  <a:srgbClr val="FC15F9"/>
                </a:solidFill>
                <a:latin typeface="Calibri" panose="020F0502020204030204"/>
                <a:ea typeface="+mn-ea"/>
                <a:cs typeface="+mn-cs"/>
              </a:rPr>
            </a:br>
            <a:r>
              <a:rPr lang="en-US" altLang="ko-KR" b="1">
                <a:solidFill>
                  <a:srgbClr val="FFFF00"/>
                </a:solidFill>
                <a:latin typeface="Calibri" panose="020F0502020204030204"/>
                <a:ea typeface="+mn-ea"/>
                <a:cs typeface="+mn-cs"/>
              </a:rPr>
              <a:t>Tiga perjanjian </a:t>
            </a:r>
            <a:r>
              <a:rPr lang="en-US" altLang="ko-KR" b="1" smtClean="0">
                <a:solidFill>
                  <a:srgbClr val="FFFF00"/>
                </a:solidFill>
                <a:latin typeface="Calibri" panose="020F0502020204030204"/>
                <a:ea typeface="+mn-ea"/>
                <a:cs typeface="+mn-cs"/>
              </a:rPr>
              <a:t>Allah dengan </a:t>
            </a:r>
            <a:r>
              <a:rPr lang="en-US" altLang="ko-KR" b="1">
                <a:solidFill>
                  <a:srgbClr val="FFFF00"/>
                </a:solidFill>
                <a:latin typeface="Calibri" panose="020F0502020204030204"/>
                <a:ea typeface="+mn-ea"/>
                <a:cs typeface="+mn-cs"/>
              </a:rPr>
              <a:t>Abraham </a:t>
            </a:r>
            <a:r>
              <a:rPr lang="en-US" altLang="ko-KR" b="1" smtClean="0">
                <a:solidFill>
                  <a:srgbClr val="FFFF00"/>
                </a:solidFill>
                <a:latin typeface="Calibri" panose="020F0502020204030204"/>
                <a:ea typeface="+mn-ea"/>
                <a:cs typeface="+mn-cs"/>
              </a:rPr>
              <a:t/>
            </a:r>
            <a:br>
              <a:rPr lang="en-US" altLang="ko-KR" b="1" smtClean="0">
                <a:solidFill>
                  <a:srgbClr val="FFFF00"/>
                </a:solidFill>
                <a:latin typeface="Calibri" panose="020F0502020204030204"/>
                <a:ea typeface="+mn-ea"/>
                <a:cs typeface="+mn-cs"/>
              </a:rPr>
            </a:br>
            <a:r>
              <a:rPr lang="en-US" altLang="ko-KR" b="1" smtClean="0">
                <a:solidFill>
                  <a:srgbClr val="FFFF00"/>
                </a:solidFill>
                <a:latin typeface="Calibri" panose="020F0502020204030204"/>
                <a:ea typeface="+mn-ea"/>
                <a:cs typeface="+mn-cs"/>
              </a:rPr>
              <a:t>(Negeri</a:t>
            </a:r>
            <a:r>
              <a:rPr lang="en-US" altLang="ko-KR" b="1">
                <a:solidFill>
                  <a:srgbClr val="FFFF00"/>
                </a:solidFill>
                <a:latin typeface="Calibri" panose="020F0502020204030204"/>
                <a:ea typeface="+mn-ea"/>
                <a:cs typeface="+mn-cs"/>
              </a:rPr>
              <a:t>, </a:t>
            </a:r>
            <a:r>
              <a:rPr lang="en-US" altLang="ko-KR" b="1" smtClean="0">
                <a:solidFill>
                  <a:srgbClr val="FFFF00"/>
                </a:solidFill>
                <a:latin typeface="Calibri" panose="020F0502020204030204"/>
                <a:ea typeface="+mn-ea"/>
                <a:cs typeface="+mn-cs"/>
              </a:rPr>
              <a:t>Bangsa, </a:t>
            </a:r>
            <a:r>
              <a:rPr lang="en-US" altLang="ko-KR" b="1">
                <a:solidFill>
                  <a:srgbClr val="FFFF00"/>
                </a:solidFill>
                <a:latin typeface="Calibri" panose="020F0502020204030204"/>
                <a:ea typeface="+mn-ea"/>
                <a:cs typeface="+mn-cs"/>
              </a:rPr>
              <a:t>dan </a:t>
            </a:r>
            <a:r>
              <a:rPr lang="en-US" altLang="ko-KR" b="1" smtClean="0">
                <a:solidFill>
                  <a:srgbClr val="FFFF00"/>
                </a:solidFill>
                <a:latin typeface="Calibri" panose="020F0502020204030204"/>
                <a:ea typeface="+mn-ea"/>
                <a:cs typeface="+mn-cs"/>
              </a:rPr>
              <a:t>Berkat</a:t>
            </a:r>
            <a:r>
              <a:rPr lang="en-US" altLang="ko-KR" b="1">
                <a:solidFill>
                  <a:srgbClr val="FFFF00"/>
                </a:solidFill>
                <a:latin typeface="Calibri" panose="020F0502020204030204"/>
                <a:ea typeface="+mn-ea"/>
                <a:cs typeface="+mn-cs"/>
              </a:rPr>
              <a:t>) </a:t>
            </a:r>
            <a:r>
              <a:rPr lang="en-US" altLang="ko-KR" b="1" smtClean="0">
                <a:solidFill>
                  <a:srgbClr val="FFFF00"/>
                </a:solidFill>
                <a:latin typeface="Calibri" panose="020F0502020204030204"/>
                <a:ea typeface="+mn-ea"/>
                <a:cs typeface="+mn-cs"/>
              </a:rPr>
              <a:t/>
            </a:r>
            <a:br>
              <a:rPr lang="en-US" altLang="ko-KR" b="1" smtClean="0">
                <a:solidFill>
                  <a:srgbClr val="FFFF00"/>
                </a:solidFill>
                <a:latin typeface="Calibri" panose="020F0502020204030204"/>
                <a:ea typeface="+mn-ea"/>
                <a:cs typeface="+mn-cs"/>
              </a:rPr>
            </a:br>
            <a:r>
              <a:rPr lang="en-US" altLang="ko-KR" b="1" smtClean="0">
                <a:solidFill>
                  <a:srgbClr val="FFFF00"/>
                </a:solidFill>
                <a:latin typeface="Calibri" panose="020F0502020204030204"/>
                <a:ea typeface="+mn-ea"/>
                <a:cs typeface="+mn-cs"/>
              </a:rPr>
              <a:t>Kerajaan Allah (Kewibawaan, Negeri dan Bangsa)</a:t>
            </a:r>
            <a:endParaRPr lang="en-US" sz="40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18522033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gn="ctr">
              <a:lnSpc>
                <a:spcPct val="100000"/>
              </a:lnSpc>
              <a:spcBef>
                <a:spcPts val="0"/>
              </a:spcBef>
            </a:pPr>
            <a:r>
              <a:rPr lang="en-US" altLang="ko-KR" sz="5400" b="1" smtClean="0">
                <a:solidFill>
                  <a:srgbClr val="FFFF00"/>
                </a:solidFill>
                <a:latin typeface="Calibri" panose="020F0502020204030204"/>
              </a:rPr>
              <a:t>Kejadian 11 </a:t>
            </a:r>
            <a:r>
              <a:rPr lang="en-US" altLang="ko-KR" sz="5400" b="1" smtClean="0">
                <a:solidFill>
                  <a:srgbClr val="FF0000"/>
                </a:solidFill>
                <a:latin typeface="Calibri" panose="020F0502020204030204"/>
              </a:rPr>
              <a:t>VS</a:t>
            </a:r>
            <a:r>
              <a:rPr lang="en-US" altLang="ko-KR" sz="5400" b="1" smtClean="0">
                <a:solidFill>
                  <a:srgbClr val="FFFF00"/>
                </a:solidFill>
                <a:latin typeface="Calibri" panose="020F0502020204030204"/>
              </a:rPr>
              <a:t> Kisah Para Rasul2</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endParaRPr lang="en-US" sz="4000" b="1">
              <a:solidFill>
                <a:srgbClr val="002060"/>
              </a:solidFill>
              <a:latin typeface="Calibri" panose="020F0502020204030204"/>
              <a:ea typeface="+mn-ea"/>
              <a:cs typeface="+mn-cs"/>
            </a:endParaRPr>
          </a:p>
        </p:txBody>
      </p:sp>
      <p:sp>
        <p:nvSpPr>
          <p:cNvPr id="3" name="직사각형 2"/>
          <p:cNvSpPr/>
          <p:nvPr/>
        </p:nvSpPr>
        <p:spPr>
          <a:xfrm>
            <a:off x="212651" y="1371600"/>
            <a:ext cx="2523066" cy="94826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Kej. 11</a:t>
            </a:r>
            <a:endParaRPr kumimoji="0" lang="en-US" sz="36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4" name="직사각형 3"/>
          <p:cNvSpPr/>
          <p:nvPr/>
        </p:nvSpPr>
        <p:spPr>
          <a:xfrm>
            <a:off x="9491724" y="1371600"/>
            <a:ext cx="2523066" cy="948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KPR. 2</a:t>
            </a:r>
            <a:endParaRPr kumimoji="0" lang="en-US" sz="36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5" name="모서리가 둥근 직사각형 4"/>
          <p:cNvSpPr/>
          <p:nvPr/>
        </p:nvSpPr>
        <p:spPr>
          <a:xfrm>
            <a:off x="212651" y="2556933"/>
            <a:ext cx="3759200" cy="677333"/>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Penghakiman Allah</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6" name="모서리가 둥근 직사각형 5"/>
          <p:cNvSpPr/>
          <p:nvPr/>
        </p:nvSpPr>
        <p:spPr>
          <a:xfrm>
            <a:off x="8255590" y="2556932"/>
            <a:ext cx="3759200" cy="677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prstClr val="white"/>
                </a:solidFill>
                <a:effectLst/>
                <a:uLnTx/>
                <a:uFillTx/>
                <a:latin typeface="Calibri" panose="020F0502020204030204"/>
                <a:ea typeface="+mn-ea"/>
                <a:cs typeface="+mn-cs"/>
              </a:rPr>
              <a:t>Keselamatan Allah</a:t>
            </a: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모서리가 둥근 직사각형 6"/>
          <p:cNvSpPr/>
          <p:nvPr/>
        </p:nvSpPr>
        <p:spPr>
          <a:xfrm>
            <a:off x="212651" y="3615458"/>
            <a:ext cx="2225749" cy="72892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Turun</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8" name="모서리가 둥근 직사각형 7"/>
          <p:cNvSpPr/>
          <p:nvPr/>
        </p:nvSpPr>
        <p:spPr>
          <a:xfrm>
            <a:off x="212651" y="4712976"/>
            <a:ext cx="2225749" cy="72892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Kecelaruan</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9" name="모서리가 둥근 직사각형 8"/>
          <p:cNvSpPr/>
          <p:nvPr/>
        </p:nvSpPr>
        <p:spPr>
          <a:xfrm>
            <a:off x="212651" y="5810494"/>
            <a:ext cx="2225749" cy="728923"/>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Tersebar</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0" name="모서리가 둥근 직사각형 9"/>
          <p:cNvSpPr/>
          <p:nvPr/>
        </p:nvSpPr>
        <p:spPr>
          <a:xfrm>
            <a:off x="9789041" y="3615458"/>
            <a:ext cx="2225749" cy="72892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Turun</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1" name="모서리가 둥근 직사각형 10"/>
          <p:cNvSpPr/>
          <p:nvPr/>
        </p:nvSpPr>
        <p:spPr>
          <a:xfrm>
            <a:off x="9789041" y="4712976"/>
            <a:ext cx="2225749" cy="72892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Kesatuan</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2" name="모서리가 둥근 직사각형 11"/>
          <p:cNvSpPr/>
          <p:nvPr/>
        </p:nvSpPr>
        <p:spPr>
          <a:xfrm>
            <a:off x="9789041" y="5810494"/>
            <a:ext cx="2225749" cy="728923"/>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Berkumpul</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3" name="직사각형 12"/>
          <p:cNvSpPr/>
          <p:nvPr/>
        </p:nvSpPr>
        <p:spPr>
          <a:xfrm>
            <a:off x="2032000" y="3615458"/>
            <a:ext cx="1939852" cy="7289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Di Babel</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직사각형 13"/>
          <p:cNvSpPr/>
          <p:nvPr/>
        </p:nvSpPr>
        <p:spPr>
          <a:xfrm>
            <a:off x="8016950" y="3615458"/>
            <a:ext cx="2118240" cy="7289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Di Yerusalem</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직사각형 14"/>
          <p:cNvSpPr/>
          <p:nvPr/>
        </p:nvSpPr>
        <p:spPr>
          <a:xfrm>
            <a:off x="7332133" y="5789427"/>
            <a:ext cx="2456908" cy="7289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Seluruh bangsa</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직사각형 15"/>
          <p:cNvSpPr/>
          <p:nvPr/>
        </p:nvSpPr>
        <p:spPr>
          <a:xfrm>
            <a:off x="2355310" y="5789427"/>
            <a:ext cx="2456908" cy="7289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Ke menyeluruh</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직사각형 16"/>
          <p:cNvSpPr/>
          <p:nvPr/>
        </p:nvSpPr>
        <p:spPr>
          <a:xfrm>
            <a:off x="2845588" y="1360276"/>
            <a:ext cx="1642533" cy="9482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Abraham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Kej. 12</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직사각형 17"/>
          <p:cNvSpPr/>
          <p:nvPr/>
        </p:nvSpPr>
        <p:spPr>
          <a:xfrm>
            <a:off x="7739320" y="1371600"/>
            <a:ext cx="1642533" cy="9482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Yesus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KPR1</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직사각형 18"/>
          <p:cNvSpPr/>
          <p:nvPr/>
        </p:nvSpPr>
        <p:spPr>
          <a:xfrm>
            <a:off x="4488121" y="1350533"/>
            <a:ext cx="3251199" cy="4091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Proses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Pembentukan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Kerajaan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Allah</a:t>
            </a:r>
            <a:endParaRPr kumimoji="0" lang="en-US" sz="4000" b="1" i="0" u="none" strike="noStrike" kern="1200" cap="none" spc="0" normalizeH="0" baseline="0" noProof="0">
              <a:ln>
                <a:noFill/>
              </a:ln>
              <a:solidFill>
                <a:srgbClr val="FC15F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74423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Perjanjian antara Allah dan Abraham</a:t>
            </a:r>
            <a:br>
              <a:rPr lang="en-US" altLang="ko-KR" sz="5400" b="1" smtClean="0">
                <a:solidFill>
                  <a:srgbClr val="FFFF00"/>
                </a:solidFill>
                <a:latin typeface="Calibri" panose="020F0502020204030204"/>
                <a:ea typeface="+mn-ea"/>
                <a:cs typeface="+mn-cs"/>
              </a:rPr>
            </a:b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en-US" altLang="ko-KR" sz="5400" b="1">
                <a:solidFill>
                  <a:srgbClr val="FFC000"/>
                </a:solidFill>
                <a:latin typeface="Calibri" panose="020F0502020204030204"/>
                <a:ea typeface="+mn-ea"/>
                <a:cs typeface="+mn-cs"/>
              </a:rPr>
              <a:t>Kamu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menjadi suatu ke</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5400" b="1" smtClean="0">
                <a:solidFill>
                  <a:srgbClr val="FFC000"/>
                </a:solidFill>
                <a:latin typeface="Calibri" panose="020F0502020204030204"/>
                <a:ea typeface="+mn-ea"/>
                <a:cs typeface="+mn-cs"/>
              </a:rPr>
              <a:t>Aku</a:t>
            </a:r>
            <a:r>
              <a:rPr lang="en-US" altLang="ko-KR" sz="5400" b="1" smtClean="0">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mem</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i</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memohonkan </a:t>
            </a:r>
            <a:r>
              <a:rPr lang="en-US" altLang="ko-KR" sz="5400" b="1">
                <a:solidFill>
                  <a:srgbClr val="FF0000"/>
                </a:solidFill>
                <a:latin typeface="Calibri" panose="020F0502020204030204"/>
                <a:ea typeface="+mn-ea"/>
                <a:cs typeface="+mn-cs"/>
              </a:rPr>
              <a:t>berkat</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bagi</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br>
              <a:rPr lang="en-US" altLang="ko-KR" sz="5400" b="1">
                <a:solidFill>
                  <a:srgbClr val="FFFF00"/>
                </a:solidFill>
                <a:latin typeface="Calibri" panose="020F0502020204030204"/>
                <a:ea typeface="+mn-ea"/>
                <a:cs typeface="+mn-cs"/>
              </a:rPr>
            </a:br>
            <a:r>
              <a:rPr lang="en-US" altLang="ko-KR" sz="5400" b="1">
                <a:solidFill>
                  <a:schemeClr val="bg1"/>
                </a:solidFill>
                <a:latin typeface="Calibri" panose="020F0502020204030204"/>
                <a:ea typeface="+mn-ea"/>
                <a:cs typeface="+mn-cs"/>
              </a:rPr>
              <a:t>dan</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Aku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Kej. 12:2b-3</a:t>
            </a:r>
            <a:endParaRPr lang="en-US" sz="4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39074549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Pengesahan kerajaan pada kerajaan-kerajaan </a:t>
            </a:r>
            <a:r>
              <a:rPr lang="en-US" altLang="ko-KR" sz="5400" b="1" smtClean="0">
                <a:solidFill>
                  <a:srgbClr val="FFFF00"/>
                </a:solidFill>
                <a:latin typeface="Calibri" panose="020F0502020204030204"/>
                <a:ea typeface="+mn-ea"/>
                <a:cs typeface="+mn-cs"/>
              </a:rPr>
              <a:t>Purbakala di Timur </a:t>
            </a:r>
            <a:r>
              <a:rPr lang="en-US" altLang="ko-KR" sz="5400" b="1">
                <a:solidFill>
                  <a:srgbClr val="FFFF00"/>
                </a:solidFill>
                <a:latin typeface="Calibri" panose="020F0502020204030204"/>
                <a:ea typeface="+mn-ea"/>
                <a:cs typeface="+mn-cs"/>
              </a:rPr>
              <a:t>Tengah</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fi-FI" altLang="ko-KR" sz="5400" b="1" smtClean="0">
                <a:solidFill>
                  <a:srgbClr val="FFC000"/>
                </a:solidFill>
                <a:latin typeface="Calibri" panose="020F0502020204030204"/>
                <a:ea typeface="+mn-ea"/>
                <a:cs typeface="+mn-cs"/>
              </a:rPr>
              <a:t>Perjanjian </a:t>
            </a:r>
            <a:r>
              <a:rPr lang="fi-FI" altLang="ko-KR" sz="5400" b="1">
                <a:solidFill>
                  <a:srgbClr val="FFC000"/>
                </a:solidFill>
                <a:latin typeface="Calibri" panose="020F0502020204030204"/>
                <a:ea typeface="+mn-ea"/>
                <a:cs typeface="+mn-cs"/>
              </a:rPr>
              <a:t>di antara </a:t>
            </a:r>
            <a:r>
              <a:rPr lang="fi-FI" altLang="ko-KR" sz="5400" b="1" smtClean="0">
                <a:solidFill>
                  <a:srgbClr val="FFC000"/>
                </a:solidFill>
                <a:latin typeface="Calibri" panose="020F0502020204030204"/>
                <a:ea typeface="+mn-ea"/>
                <a:cs typeface="+mn-cs"/>
              </a:rPr>
              <a:t>Raja-Raja</a:t>
            </a:r>
            <a:br>
              <a:rPr lang="fi-FI" altLang="ko-KR" sz="5400" b="1" smtClean="0">
                <a:solidFill>
                  <a:srgbClr val="FFC000"/>
                </a:solidFill>
                <a:latin typeface="Calibri" panose="020F0502020204030204"/>
                <a:ea typeface="+mn-ea"/>
                <a:cs typeface="+mn-cs"/>
              </a:rPr>
            </a:br>
            <a:r>
              <a:rPr lang="fi-FI" altLang="ko-KR" sz="5400" b="1" smtClean="0">
                <a:solidFill>
                  <a:srgbClr val="FFC000"/>
                </a:solidFill>
                <a:latin typeface="Calibri" panose="020F0502020204030204"/>
                <a:ea typeface="+mn-ea"/>
                <a:cs typeface="+mn-cs"/>
              </a:rPr>
              <a:t>Kej. 14:1-3.</a:t>
            </a:r>
            <a:br>
              <a:rPr lang="fi-FI" altLang="ko-KR" sz="5400" b="1" smtClean="0">
                <a:solidFill>
                  <a:srgbClr val="FFC000"/>
                </a:solidFill>
                <a:latin typeface="Calibri" panose="020F0502020204030204"/>
                <a:ea typeface="+mn-ea"/>
                <a:cs typeface="+mn-cs"/>
              </a:rPr>
            </a:br>
            <a:r>
              <a:rPr lang="fi-FI" altLang="ko-KR" sz="5400" b="1" smtClean="0">
                <a:solidFill>
                  <a:srgbClr val="FFC000"/>
                </a:solidFill>
                <a:latin typeface="Calibri" panose="020F0502020204030204"/>
                <a:ea typeface="+mn-ea"/>
                <a:cs typeface="+mn-cs"/>
              </a:rPr>
              <a:t>atau Empayar membuat perjanjian dengna negeri-negeri kecil.</a:t>
            </a:r>
            <a:br>
              <a:rPr lang="fi-FI" altLang="ko-KR" sz="5400" b="1" smtClean="0">
                <a:solidFill>
                  <a:srgbClr val="FFC000"/>
                </a:solidFill>
                <a:latin typeface="Calibri" panose="020F0502020204030204"/>
                <a:ea typeface="+mn-ea"/>
                <a:cs typeface="+mn-cs"/>
              </a:rPr>
            </a:br>
            <a:r>
              <a:rPr lang="fi-FI" altLang="ko-KR" sz="5400" b="1" smtClean="0">
                <a:solidFill>
                  <a:srgbClr val="00B0F0"/>
                </a:solidFill>
                <a:latin typeface="Calibri" panose="020F0502020204030204"/>
                <a:ea typeface="+mn-ea"/>
                <a:cs typeface="+mn-cs"/>
              </a:rPr>
              <a:t>Perlindungan dan Upeti</a:t>
            </a:r>
            <a:endParaRPr lang="en-US" sz="48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23219272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en-US"/>
          </a:p>
        </p:txBody>
      </p:sp>
      <p:sp>
        <p:nvSpPr>
          <p:cNvPr id="3" name="내용 개체 틀 2"/>
          <p:cNvSpPr>
            <a:spLocks noGrp="1"/>
          </p:cNvSpPr>
          <p:nvPr>
            <p:ph idx="1"/>
          </p:nvPr>
        </p:nvSpPr>
        <p:spPr/>
        <p:txBody>
          <a:bodyPr/>
          <a:lstStyle/>
          <a:p>
            <a:endParaRPr lang="en-US"/>
          </a:p>
        </p:txBody>
      </p:sp>
      <p:pic>
        <p:nvPicPr>
          <p:cNvPr id="2050" name="Picture 2" descr="펌] 히타이트 : 네이버 블로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4399"/>
            <a:ext cx="12192000" cy="9845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8403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FFFF00"/>
                </a:solidFill>
                <a:latin typeface="Calibri" panose="020F0502020204030204"/>
                <a:ea typeface="+mn-ea"/>
                <a:cs typeface="+mn-cs"/>
              </a:rPr>
              <a:t>Bentuk Perjanjian Hittite Suzerainty</a:t>
            </a:r>
            <a:r>
              <a:rPr lang="en-US" sz="4800" b="1">
                <a:solidFill>
                  <a:srgbClr val="FFFF00"/>
                </a:solidFill>
                <a:latin typeface="Calibri" panose="020F0502020204030204"/>
                <a:ea typeface="+mn-ea"/>
                <a:cs typeface="+mn-cs"/>
              </a:rPr>
              <a:t/>
            </a:r>
            <a:br>
              <a:rPr lang="en-US" sz="4800" b="1">
                <a:solidFill>
                  <a:srgbClr val="FFFF00"/>
                </a:solidFill>
                <a:latin typeface="Calibri" panose="020F0502020204030204"/>
                <a:ea typeface="+mn-ea"/>
                <a:cs typeface="+mn-cs"/>
              </a:rPr>
            </a:br>
            <a:r>
              <a:rPr lang="sv-SE" b="1" smtClean="0">
                <a:solidFill>
                  <a:schemeClr val="bg1"/>
                </a:solidFill>
                <a:latin typeface="Calibri" panose="020F0502020204030204"/>
                <a:ea typeface="+mn-ea"/>
                <a:cs typeface="+mn-cs"/>
              </a:rPr>
              <a:t>Sementara </a:t>
            </a:r>
            <a:r>
              <a:rPr lang="sv-SE" b="1">
                <a:solidFill>
                  <a:schemeClr val="bg1"/>
                </a:solidFill>
                <a:latin typeface="Calibri" panose="020F0502020204030204"/>
                <a:ea typeface="+mn-ea"/>
                <a:cs typeface="+mn-cs"/>
              </a:rPr>
              <a:t>sebuah negara yang berdaulat dapat bersetuju dengan perjanjian untuk menjadi pelindung dengan kekuatan yang lebih kuat.</a:t>
            </a:r>
            <a:br>
              <a:rPr lang="sv-SE" b="1">
                <a:solidFill>
                  <a:schemeClr val="bg1"/>
                </a:solidFill>
                <a:latin typeface="Calibri" panose="020F0502020204030204"/>
                <a:ea typeface="+mn-ea"/>
                <a:cs typeface="+mn-cs"/>
              </a:rPr>
            </a:br>
            <a:r>
              <a:rPr lang="sv-SE" b="1">
                <a:solidFill>
                  <a:srgbClr val="00B0F0"/>
                </a:solidFill>
                <a:latin typeface="Calibri" panose="020F0502020204030204"/>
                <a:ea typeface="+mn-ea"/>
                <a:cs typeface="+mn-cs"/>
              </a:rPr>
              <a:t>Berkat jika ketentuan perjanjian itu ditegakkan dan kutukan jika ketentuan tersebut tidak ditegakkan.</a:t>
            </a:r>
            <a:r>
              <a:rPr lang="sv-SE" b="1">
                <a:solidFill>
                  <a:schemeClr val="bg1"/>
                </a:solidFill>
                <a:latin typeface="Calibri" panose="020F0502020204030204"/>
                <a:ea typeface="+mn-ea"/>
                <a:cs typeface="+mn-cs"/>
              </a:rPr>
              <a:t> Berkat dan kutukan ini umumnya dilihat berasal dari para dewa dan bukannya hukuman oleh pihak yang dominan misalnya.</a:t>
            </a:r>
            <a:endParaRPr lang="en-US"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17755198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r>
              <a:rPr lang="sv-SE" sz="4800" b="1">
                <a:solidFill>
                  <a:srgbClr val="FFFF00"/>
                </a:solidFill>
                <a:latin typeface="+mn-lt"/>
              </a:rPr>
              <a:t>Sodom dan </a:t>
            </a:r>
            <a:r>
              <a:rPr lang="sv-SE" sz="4800" b="1" smtClean="0">
                <a:solidFill>
                  <a:srgbClr val="FFFF00"/>
                </a:solidFill>
                <a:latin typeface="+mn-lt"/>
              </a:rPr>
              <a:t>Gomora / Kej 14:1-7</a:t>
            </a:r>
            <a:r>
              <a:rPr lang="sv-SE" sz="4800" b="1">
                <a:solidFill>
                  <a:srgbClr val="FFFF00"/>
                </a:solidFill>
                <a:latin typeface="+mn-lt"/>
              </a:rPr>
              <a:t/>
            </a:r>
            <a:br>
              <a:rPr lang="sv-SE" sz="4800" b="1">
                <a:solidFill>
                  <a:srgbClr val="FFFF00"/>
                </a:solidFill>
                <a:latin typeface="+mn-lt"/>
              </a:rPr>
            </a:br>
            <a:r>
              <a:rPr lang="en-US" sz="4800" b="1" baseline="30000" smtClean="0">
                <a:solidFill>
                  <a:schemeClr val="bg1"/>
                </a:solidFill>
                <a:latin typeface="+mn-lt"/>
              </a:rPr>
              <a:t>1</a:t>
            </a:r>
            <a:r>
              <a:rPr lang="en-US" sz="4800" b="1" smtClean="0">
                <a:solidFill>
                  <a:schemeClr val="bg1"/>
                </a:solidFill>
                <a:latin typeface="+mn-lt"/>
              </a:rPr>
              <a:t>Pada zaman itu Amrafel raja Sinear, Ariokh raja Elasar, Kedorlaomer raja Elam, dan Tideal raja Goyim </a:t>
            </a:r>
            <a:r>
              <a:rPr lang="en-US" sz="4800" b="1" baseline="30000" smtClean="0">
                <a:solidFill>
                  <a:schemeClr val="bg1"/>
                </a:solidFill>
                <a:latin typeface="+mn-lt"/>
              </a:rPr>
              <a:t>2</a:t>
            </a:r>
            <a:r>
              <a:rPr lang="en-US" sz="4800" b="1" smtClean="0">
                <a:solidFill>
                  <a:schemeClr val="bg1"/>
                </a:solidFill>
                <a:latin typeface="+mn-lt"/>
              </a:rPr>
              <a:t>berperang melawan Bera raja Sodom, Birsya raja Gomora, Syinab raja Adma, Syemeber raja Zeboim, dan raja Bela, iaitu Zoar. </a:t>
            </a:r>
            <a:r>
              <a:rPr lang="en-US" sz="4800" b="1" baseline="30000" smtClean="0">
                <a:solidFill>
                  <a:schemeClr val="bg1"/>
                </a:solidFill>
                <a:latin typeface="+mn-lt"/>
              </a:rPr>
              <a:t>3</a:t>
            </a:r>
            <a:r>
              <a:rPr lang="en-US" sz="4800" b="1" smtClean="0">
                <a:solidFill>
                  <a:schemeClr val="bg1"/>
                </a:solidFill>
                <a:latin typeface="+mn-lt"/>
              </a:rPr>
              <a:t>Lima orang raja yang terakhir disebut itu bersekutu di Lembah Sidim, iaitu Laut Mati.</a:t>
            </a:r>
            <a:endParaRPr lang="en-US" sz="4800" b="1">
              <a:solidFill>
                <a:schemeClr val="bg1"/>
              </a:solidFill>
              <a:latin typeface="+mn-lt"/>
              <a:ea typeface="+mn-ea"/>
              <a:cs typeface="+mn-cs"/>
            </a:endParaRPr>
          </a:p>
        </p:txBody>
      </p:sp>
    </p:spTree>
    <p:extLst>
      <p:ext uri="{BB962C8B-B14F-4D97-AF65-F5344CB8AC3E}">
        <p14:creationId xmlns:p14="http://schemas.microsoft.com/office/powerpoint/2010/main" val="201004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r>
              <a:rPr lang="sv-SE" sz="4800" b="1">
                <a:solidFill>
                  <a:srgbClr val="FFFF00"/>
                </a:solidFill>
                <a:latin typeface="+mn-lt"/>
              </a:rPr>
              <a:t>Sodom dan </a:t>
            </a:r>
            <a:r>
              <a:rPr lang="sv-SE" sz="4800" b="1" smtClean="0">
                <a:solidFill>
                  <a:srgbClr val="FFFF00"/>
                </a:solidFill>
                <a:latin typeface="+mn-lt"/>
              </a:rPr>
              <a:t>Gomora / Kej 14:1-7</a:t>
            </a:r>
            <a:r>
              <a:rPr lang="sv-SE" sz="4800" b="1">
                <a:solidFill>
                  <a:srgbClr val="FFFF00"/>
                </a:solidFill>
                <a:latin typeface="+mn-lt"/>
              </a:rPr>
              <a:t/>
            </a:r>
            <a:br>
              <a:rPr lang="sv-SE" sz="4800" b="1">
                <a:solidFill>
                  <a:srgbClr val="FFFF00"/>
                </a:solidFill>
                <a:latin typeface="+mn-lt"/>
              </a:rPr>
            </a:br>
            <a:r>
              <a:rPr lang="en-US" sz="4800" b="1" baseline="30000" smtClean="0">
                <a:solidFill>
                  <a:schemeClr val="bg1"/>
                </a:solidFill>
                <a:latin typeface="+mn-lt"/>
              </a:rPr>
              <a:t>4</a:t>
            </a:r>
            <a:r>
              <a:rPr lang="en-US" sz="4800" b="1" smtClean="0">
                <a:solidFill>
                  <a:schemeClr val="bg1"/>
                </a:solidFill>
                <a:latin typeface="+mn-lt"/>
              </a:rPr>
              <a:t>Selama </a:t>
            </a:r>
            <a:r>
              <a:rPr lang="en-US" sz="4800" b="1">
                <a:solidFill>
                  <a:schemeClr val="bg1"/>
                </a:solidFill>
                <a:latin typeface="+mn-lt"/>
              </a:rPr>
              <a:t>dua belas tahun lamanya raja-raja itu </a:t>
            </a:r>
            <a:r>
              <a:rPr lang="en-US" sz="4800" b="1">
                <a:solidFill>
                  <a:srgbClr val="FC15F9"/>
                </a:solidFill>
                <a:latin typeface="+mn-lt"/>
              </a:rPr>
              <a:t>tertakluk di bawah pemerintahan Kedorlaomer</a:t>
            </a:r>
            <a:r>
              <a:rPr lang="en-US" sz="4800" b="1">
                <a:solidFill>
                  <a:schemeClr val="bg1"/>
                </a:solidFill>
                <a:latin typeface="+mn-lt"/>
              </a:rPr>
              <a:t>, tetapi pada tahun ketiga belas, mereka memberontak. </a:t>
            </a:r>
            <a:r>
              <a:rPr lang="en-US" sz="4800" b="1" baseline="30000">
                <a:solidFill>
                  <a:schemeClr val="bg1"/>
                </a:solidFill>
                <a:latin typeface="+mn-lt"/>
              </a:rPr>
              <a:t>5</a:t>
            </a:r>
            <a:r>
              <a:rPr lang="en-US" sz="4800" b="1">
                <a:solidFill>
                  <a:schemeClr val="bg1"/>
                </a:solidFill>
                <a:latin typeface="+mn-lt"/>
              </a:rPr>
              <a:t>Pada tahun keempat belas datanglah Kedorlaomer bersama-sama para raja yang </a:t>
            </a:r>
            <a:r>
              <a:rPr lang="en-US" sz="4800" b="1">
                <a:solidFill>
                  <a:srgbClr val="FC15F9"/>
                </a:solidFill>
                <a:latin typeface="+mn-lt"/>
              </a:rPr>
              <a:t>bersekutu</a:t>
            </a:r>
            <a:r>
              <a:rPr lang="en-US" sz="4800" b="1">
                <a:solidFill>
                  <a:schemeClr val="bg1"/>
                </a:solidFill>
                <a:latin typeface="+mn-lt"/>
              </a:rPr>
              <a:t> dengannya, lalu mereka mengalahkan orang Refaim di Asyterot-Karnaim, orang Zuzim di Ham, orang Emim di Syawe-Kiryataim, </a:t>
            </a:r>
            <a:endParaRPr lang="en-US" sz="4800" b="1">
              <a:solidFill>
                <a:schemeClr val="bg1"/>
              </a:solidFill>
              <a:latin typeface="+mn-lt"/>
              <a:ea typeface="+mn-ea"/>
              <a:cs typeface="+mn-cs"/>
            </a:endParaRPr>
          </a:p>
        </p:txBody>
      </p:sp>
    </p:spTree>
    <p:extLst>
      <p:ext uri="{BB962C8B-B14F-4D97-AF65-F5344CB8AC3E}">
        <p14:creationId xmlns:p14="http://schemas.microsoft.com/office/powerpoint/2010/main" val="2531153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r>
              <a:rPr lang="sv-SE" sz="4800" b="1">
                <a:solidFill>
                  <a:srgbClr val="FFFF00"/>
                </a:solidFill>
                <a:latin typeface="+mn-lt"/>
              </a:rPr>
              <a:t>Sodom dan </a:t>
            </a:r>
            <a:r>
              <a:rPr lang="sv-SE" sz="4800" b="1" smtClean="0">
                <a:solidFill>
                  <a:srgbClr val="FFFF00"/>
                </a:solidFill>
                <a:latin typeface="+mn-lt"/>
              </a:rPr>
              <a:t>Gomora / Kej 14:1-7</a:t>
            </a:r>
            <a:r>
              <a:rPr lang="sv-SE" sz="4800" b="1">
                <a:solidFill>
                  <a:srgbClr val="FFFF00"/>
                </a:solidFill>
                <a:latin typeface="+mn-lt"/>
              </a:rPr>
              <a:t/>
            </a:r>
            <a:br>
              <a:rPr lang="sv-SE" sz="4800" b="1">
                <a:solidFill>
                  <a:srgbClr val="FFFF00"/>
                </a:solidFill>
                <a:latin typeface="+mn-lt"/>
              </a:rPr>
            </a:br>
            <a:r>
              <a:rPr lang="en-US" sz="4800" b="1" baseline="30000">
                <a:solidFill>
                  <a:schemeClr val="bg1"/>
                </a:solidFill>
                <a:latin typeface="+mn-lt"/>
              </a:rPr>
              <a:t>6</a:t>
            </a:r>
            <a:r>
              <a:rPr lang="en-US" sz="4800" b="1">
                <a:solidFill>
                  <a:schemeClr val="bg1"/>
                </a:solidFill>
                <a:latin typeface="+mn-lt"/>
              </a:rPr>
              <a:t>dan orang Hori di pergunungan mereka yang bernama Seir, sampai ke El-Paran berdekatan dengan gurun. </a:t>
            </a:r>
            <a:r>
              <a:rPr lang="en-US" sz="4800" b="1" baseline="30000">
                <a:solidFill>
                  <a:schemeClr val="bg1"/>
                </a:solidFill>
                <a:latin typeface="+mn-lt"/>
              </a:rPr>
              <a:t>7</a:t>
            </a:r>
            <a:r>
              <a:rPr lang="en-US" sz="4800" b="1">
                <a:solidFill>
                  <a:schemeClr val="bg1"/>
                </a:solidFill>
                <a:latin typeface="+mn-lt"/>
              </a:rPr>
              <a:t>Kemudian mereka kembali menyerang En-Mispat, iaitu Kadesh, dan menakluki seluruh negeri orang Amalek dan juga orang Amori yang tinggal di Hazezon-Tamar.</a:t>
            </a:r>
          </a:p>
        </p:txBody>
      </p:sp>
    </p:spTree>
    <p:extLst>
      <p:ext uri="{BB962C8B-B14F-4D97-AF65-F5344CB8AC3E}">
        <p14:creationId xmlns:p14="http://schemas.microsoft.com/office/powerpoint/2010/main" val="2680688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FFFF00"/>
                </a:solidFill>
                <a:latin typeface="Calibri" panose="020F0502020204030204"/>
                <a:ea typeface="+mn-ea"/>
                <a:cs typeface="+mn-cs"/>
              </a:rPr>
              <a:t>Elemen-elemen Kejaraan</a:t>
            </a:r>
            <a:r>
              <a:rPr lang="en-US" sz="4800" b="1">
                <a:solidFill>
                  <a:srgbClr val="FFFF00"/>
                </a:solidFill>
                <a:latin typeface="Calibri" panose="020F0502020204030204"/>
                <a:ea typeface="+mn-ea"/>
                <a:cs typeface="+mn-cs"/>
              </a:rPr>
              <a:t/>
            </a:r>
            <a:br>
              <a:rPr lang="en-US" sz="4800" b="1">
                <a:solidFill>
                  <a:srgbClr val="FFFF00"/>
                </a:solidFill>
                <a:latin typeface="Calibri" panose="020F0502020204030204"/>
                <a:ea typeface="+mn-ea"/>
                <a:cs typeface="+mn-cs"/>
              </a:rPr>
            </a:br>
            <a:r>
              <a:rPr lang="en-US" sz="2800" b="1" smtClean="0">
                <a:solidFill>
                  <a:srgbClr val="FFFF00"/>
                </a:solidFill>
                <a:latin typeface="Calibri" panose="020F0502020204030204"/>
                <a:ea typeface="+mn-ea"/>
                <a:cs typeface="+mn-cs"/>
              </a:rPr>
              <a:t/>
            </a:r>
            <a:br>
              <a:rPr lang="en-US" sz="2800" b="1" smtClean="0">
                <a:solidFill>
                  <a:srgbClr val="FFFF00"/>
                </a:solidFill>
                <a:latin typeface="Calibri" panose="020F0502020204030204"/>
                <a:ea typeface="+mn-ea"/>
                <a:cs typeface="+mn-cs"/>
              </a:rPr>
            </a:br>
            <a:r>
              <a:rPr lang="en-US" sz="4800" b="1" smtClean="0">
                <a:solidFill>
                  <a:schemeClr val="bg1"/>
                </a:solidFill>
                <a:latin typeface="Calibri" panose="020F0502020204030204"/>
                <a:ea typeface="+mn-ea"/>
                <a:cs typeface="+mn-cs"/>
              </a:rPr>
              <a:t>Tanah – negeri, wilayah, daerah</a:t>
            </a:r>
            <a:br>
              <a:rPr lang="en-US" sz="4800" b="1" smtClean="0">
                <a:solidFill>
                  <a:schemeClr val="bg1"/>
                </a:solidFill>
                <a:latin typeface="Calibri" panose="020F0502020204030204"/>
                <a:ea typeface="+mn-ea"/>
                <a:cs typeface="+mn-cs"/>
              </a:rPr>
            </a:br>
            <a:r>
              <a:rPr lang="en-US" sz="4000" b="1" smtClean="0">
                <a:solidFill>
                  <a:schemeClr val="bg1"/>
                </a:solidFill>
                <a:latin typeface="Calibri" panose="020F0502020204030204"/>
                <a:ea typeface="+mn-ea"/>
                <a:cs typeface="+mn-cs"/>
              </a:rPr>
              <a:t/>
            </a:r>
            <a:br>
              <a:rPr lang="en-US" sz="40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Umat – bangsa, orang-orang, kaum-kaum</a:t>
            </a:r>
            <a:br>
              <a:rPr lang="en-US" sz="4800" b="1" smtClean="0">
                <a:solidFill>
                  <a:schemeClr val="bg1"/>
                </a:solidFill>
                <a:latin typeface="Calibri" panose="020F0502020204030204"/>
                <a:ea typeface="+mn-ea"/>
                <a:cs typeface="+mn-cs"/>
              </a:rPr>
            </a:br>
            <a:r>
              <a:rPr lang="en-US" sz="4000" b="1">
                <a:solidFill>
                  <a:schemeClr val="bg1"/>
                </a:solidFill>
                <a:latin typeface="Calibri" panose="020F0502020204030204"/>
                <a:ea typeface="+mn-ea"/>
                <a:cs typeface="+mn-cs"/>
              </a:rPr>
              <a:t/>
            </a:r>
            <a:br>
              <a:rPr lang="en-US" sz="40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Kewibawaan – bersekutu, tertakluk</a:t>
            </a:r>
            <a:br>
              <a:rPr lang="en-US" sz="4800" b="1" smtClean="0">
                <a:solidFill>
                  <a:schemeClr val="bg1"/>
                </a:solidFill>
                <a:latin typeface="Calibri" panose="020F0502020204030204"/>
                <a:ea typeface="+mn-ea"/>
                <a:cs typeface="+mn-cs"/>
              </a:rPr>
            </a:br>
            <a:r>
              <a:rPr lang="en-US" sz="4000" b="1">
                <a:solidFill>
                  <a:schemeClr val="bg1"/>
                </a:solidFill>
                <a:latin typeface="Calibri" panose="020F0502020204030204"/>
                <a:ea typeface="+mn-ea"/>
                <a:cs typeface="+mn-cs"/>
              </a:rPr>
              <a:t/>
            </a:r>
            <a:br>
              <a:rPr lang="en-US" sz="40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Perjanjian antara kerajaan-kerajaan (UN)</a:t>
            </a:r>
            <a:endParaRPr lang="en-US"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1243845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rPr>
              <a:t>Cukai</a:t>
            </a:r>
            <a:r>
              <a:rPr lang="ko-KR" altLang="en-US" sz="5400" b="1" smtClean="0">
                <a:solidFill>
                  <a:srgbClr val="FFFF00"/>
                </a:solidFill>
                <a:latin typeface="Calibri" panose="020F0502020204030204"/>
              </a:rPr>
              <a:t> </a:t>
            </a:r>
            <a:r>
              <a:rPr lang="en-US" altLang="ko-KR" sz="5400" b="1" smtClean="0">
                <a:solidFill>
                  <a:srgbClr val="FFFF00"/>
                </a:solidFill>
                <a:latin typeface="Calibri" panose="020F0502020204030204"/>
              </a:rPr>
              <a:t>kepada </a:t>
            </a:r>
            <a:r>
              <a:rPr lang="en-US" sz="5400" b="1" smtClean="0">
                <a:solidFill>
                  <a:srgbClr val="FFFF00"/>
                </a:solidFill>
                <a:latin typeface="Calibri" panose="020F0502020204030204"/>
              </a:rPr>
              <a:t>Melkisedek </a:t>
            </a:r>
            <a:r>
              <a:rPr lang="en-US" sz="4800" b="1" baseline="30000" smtClean="0">
                <a:solidFill>
                  <a:schemeClr val="bg1"/>
                </a:solidFill>
              </a:rPr>
              <a:t/>
            </a:r>
            <a:br>
              <a:rPr lang="en-US" sz="4800" b="1" baseline="30000" smtClean="0">
                <a:solidFill>
                  <a:schemeClr val="bg1"/>
                </a:solidFill>
              </a:rPr>
            </a:br>
            <a:r>
              <a:rPr lang="en-US" sz="4800" b="1" baseline="30000" smtClean="0">
                <a:solidFill>
                  <a:schemeClr val="bg1"/>
                </a:solidFill>
              </a:rPr>
              <a:t>18</a:t>
            </a:r>
            <a:r>
              <a:rPr lang="en-US" sz="4800" b="1" smtClean="0">
                <a:solidFill>
                  <a:schemeClr val="bg1"/>
                </a:solidFill>
                <a:latin typeface="Calibri" panose="020F0502020204030204"/>
                <a:ea typeface="+mn-ea"/>
                <a:cs typeface="+mn-cs"/>
              </a:rPr>
              <a:t>Kemudian </a:t>
            </a:r>
            <a:r>
              <a:rPr lang="en-US" sz="4800" b="1">
                <a:solidFill>
                  <a:schemeClr val="bg1"/>
                </a:solidFill>
                <a:latin typeface="Calibri" panose="020F0502020204030204"/>
                <a:ea typeface="+mn-ea"/>
                <a:cs typeface="+mn-cs"/>
              </a:rPr>
              <a:t>Melkisedek, raja Salem yang merupakan seorang imam Allah Yang Maha Tinggi, membawa roti dan anggur. </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baseline="30000" smtClean="0">
                <a:solidFill>
                  <a:schemeClr val="bg1"/>
                </a:solidFill>
              </a:rPr>
              <a:t>19</a:t>
            </a:r>
            <a:r>
              <a:rPr lang="en-US" sz="4800" b="1" smtClean="0">
                <a:solidFill>
                  <a:schemeClr val="bg1"/>
                </a:solidFill>
                <a:latin typeface="Calibri" panose="020F0502020204030204"/>
                <a:ea typeface="+mn-ea"/>
                <a:cs typeface="+mn-cs"/>
              </a:rPr>
              <a:t>Dia </a:t>
            </a:r>
            <a:r>
              <a:rPr lang="en-US" sz="4800" b="1">
                <a:solidFill>
                  <a:schemeClr val="bg1"/>
                </a:solidFill>
                <a:latin typeface="Calibri" panose="020F0502020204030204"/>
                <a:ea typeface="+mn-ea"/>
                <a:cs typeface="+mn-cs"/>
              </a:rPr>
              <a:t>memohon agar Abram diberkati, katanya</a:t>
            </a:r>
            <a:r>
              <a:rPr lang="en-US" sz="4800" b="1" smtClean="0">
                <a:solidFill>
                  <a:schemeClr val="bg1"/>
                </a:solidFill>
                <a:latin typeface="Calibri" panose="020F0502020204030204"/>
                <a:ea typeface="+mn-ea"/>
                <a:cs typeface="+mn-cs"/>
              </a:rPr>
              <a:t>, </a:t>
            </a:r>
            <a:r>
              <a:rPr lang="en-US" sz="4800" b="1" smtClean="0">
                <a:solidFill>
                  <a:srgbClr val="FFFF00"/>
                </a:solidFill>
                <a:latin typeface="Calibri" panose="020F0502020204030204"/>
                <a:ea typeface="+mn-ea"/>
                <a:cs typeface="+mn-cs"/>
              </a:rPr>
              <a:t>"</a:t>
            </a:r>
            <a:r>
              <a:rPr lang="en-US" sz="4800" b="1">
                <a:solidFill>
                  <a:srgbClr val="FFFF00"/>
                </a:solidFill>
                <a:latin typeface="Calibri" panose="020F0502020204030204"/>
                <a:ea typeface="+mn-ea"/>
                <a:cs typeface="+mn-cs"/>
              </a:rPr>
              <a:t>Diberkatilah Abram oleh Allah Yang Maha Tinggi</a:t>
            </a:r>
            <a:r>
              <a:rPr lang="en-US" sz="4800" b="1" smtClean="0">
                <a:solidFill>
                  <a:srgbClr val="FFFF00"/>
                </a:solidFill>
                <a:latin typeface="Calibri" panose="020F0502020204030204"/>
                <a:ea typeface="+mn-ea"/>
                <a:cs typeface="+mn-cs"/>
              </a:rPr>
              <a:t>, Pemilik </a:t>
            </a:r>
            <a:r>
              <a:rPr lang="en-US" sz="4800" b="1">
                <a:solidFill>
                  <a:srgbClr val="FFFF00"/>
                </a:solidFill>
                <a:latin typeface="Calibri" panose="020F0502020204030204"/>
                <a:ea typeface="+mn-ea"/>
                <a:cs typeface="+mn-cs"/>
              </a:rPr>
              <a:t>langit dan bumi</a:t>
            </a:r>
            <a:r>
              <a:rPr lang="en-US" sz="4800" b="1" smtClean="0">
                <a:solidFill>
                  <a:srgbClr val="FFFF00"/>
                </a:solidFill>
                <a:latin typeface="Calibri" panose="020F0502020204030204"/>
                <a:ea typeface="+mn-ea"/>
                <a:cs typeface="+mn-cs"/>
              </a:rPr>
              <a:t>.</a:t>
            </a:r>
            <a:endParaRPr lang="en-US" sz="36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7096697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4800" b="1" baseline="30000" smtClean="0">
                <a:solidFill>
                  <a:schemeClr val="bg1"/>
                </a:solidFill>
              </a:rPr>
              <a:t>20</a:t>
            </a:r>
            <a:r>
              <a:rPr lang="en-US" sz="4800" b="1" smtClean="0">
                <a:solidFill>
                  <a:srgbClr val="FFFF00"/>
                </a:solidFill>
                <a:latin typeface="Calibri" panose="020F0502020204030204"/>
                <a:ea typeface="+mn-ea"/>
                <a:cs typeface="+mn-cs"/>
              </a:rPr>
              <a:t>Segala puji bagi Allah Yang Maha Tinggi,</a:t>
            </a:r>
            <a:br>
              <a:rPr lang="en-US" sz="4800" b="1" smtClean="0">
                <a:solidFill>
                  <a:srgbClr val="FFFF00"/>
                </a:solidFill>
                <a:latin typeface="Calibri" panose="020F0502020204030204"/>
                <a:ea typeface="+mn-ea"/>
                <a:cs typeface="+mn-cs"/>
              </a:rPr>
            </a:br>
            <a:r>
              <a:rPr lang="en-US" sz="4800" b="1" smtClean="0">
                <a:solidFill>
                  <a:srgbClr val="FFFF00"/>
                </a:solidFill>
                <a:latin typeface="Calibri" panose="020F0502020204030204"/>
                <a:ea typeface="+mn-ea"/>
                <a:cs typeface="+mn-cs"/>
              </a:rPr>
              <a:t>yang telah menyerahkan musuh-musuhmu ke dalam tanganmu."</a:t>
            </a:r>
            <a:br>
              <a:rPr lang="en-US" sz="4800" b="1" smtClean="0">
                <a:solidFill>
                  <a:srgbClr val="FFFF00"/>
                </a:solidFill>
                <a:latin typeface="Calibri" panose="020F0502020204030204"/>
                <a:ea typeface="+mn-ea"/>
                <a:cs typeface="+mn-cs"/>
              </a:rPr>
            </a:br>
            <a:r>
              <a:rPr lang="en-US" sz="4800" b="1" smtClean="0">
                <a:solidFill>
                  <a:schemeClr val="bg1"/>
                </a:solidFill>
                <a:latin typeface="Calibri" panose="020F0502020204030204"/>
                <a:ea typeface="+mn-ea"/>
                <a:cs typeface="+mn-cs"/>
              </a:rPr>
              <a:t>Lalu Abram memberinya </a:t>
            </a:r>
            <a:r>
              <a:rPr lang="en-US" sz="4800" b="1" smtClean="0">
                <a:solidFill>
                  <a:srgbClr val="FF0000"/>
                </a:solidFill>
                <a:latin typeface="Calibri" panose="020F0502020204030204"/>
                <a:ea typeface="+mn-ea"/>
                <a:cs typeface="+mn-cs"/>
              </a:rPr>
              <a:t>sepersepuluh daripada segala harta benda itu.</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baseline="30000" smtClean="0">
                <a:solidFill>
                  <a:schemeClr val="bg1"/>
                </a:solidFill>
              </a:rPr>
              <a:t>21</a:t>
            </a:r>
            <a:r>
              <a:rPr lang="en-US" sz="4800" b="1" smtClean="0">
                <a:solidFill>
                  <a:schemeClr val="bg1"/>
                </a:solidFill>
                <a:latin typeface="Calibri" panose="020F0502020204030204"/>
                <a:ea typeface="+mn-ea"/>
                <a:cs typeface="+mn-cs"/>
              </a:rPr>
              <a:t>Berkatalah raja Sodom kepada Abram, "Berilah aku orang itu, dan ambillah harta benda itu untukmu."</a:t>
            </a:r>
            <a:endParaRPr lang="en-US" sz="40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401603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19" name="직사각형 18"/>
          <p:cNvSpPr/>
          <p:nvPr/>
        </p:nvSpPr>
        <p:spPr>
          <a:xfrm>
            <a:off x="2845588" y="1350532"/>
            <a:ext cx="6276753" cy="53479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Proses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Pembentukan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Kerajaan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Allah</a:t>
            </a:r>
            <a:endParaRPr kumimoji="0" lang="en-US" sz="4000" b="1" i="0" u="none" strike="noStrike" kern="1200" cap="none" spc="0" normalizeH="0" baseline="0" noProof="0">
              <a:ln>
                <a:noFill/>
              </a:ln>
              <a:solidFill>
                <a:srgbClr val="FC15F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C15F9"/>
                </a:solidFill>
                <a:effectLst/>
                <a:uLnTx/>
                <a:uFillTx/>
                <a:latin typeface="Calibri" panose="020F0502020204030204"/>
                <a:ea typeface="+mn-ea"/>
                <a:cs typeface="+mn-cs"/>
              </a:rPr>
              <a:t>KPR 1:3</a:t>
            </a:r>
            <a:endParaRPr kumimoji="0" lang="en-US" sz="4000" b="1" i="0" u="none" strike="noStrike" kern="1200" cap="none" spc="0" normalizeH="0" baseline="0" noProof="0">
              <a:ln>
                <a:noFill/>
              </a:ln>
              <a:solidFill>
                <a:srgbClr val="FC15F9"/>
              </a:solidFill>
              <a:effectLst/>
              <a:uLnTx/>
              <a:uFillTx/>
              <a:latin typeface="Calibri" panose="020F0502020204030204"/>
              <a:ea typeface="+mn-ea"/>
              <a:cs typeface="+mn-cs"/>
            </a:endParaRPr>
          </a:p>
        </p:txBody>
      </p:sp>
      <p:sp>
        <p:nvSpPr>
          <p:cNvPr id="2" name="제목 1"/>
          <p:cNvSpPr>
            <a:spLocks noGrp="1"/>
          </p:cNvSpPr>
          <p:nvPr>
            <p:ph type="title"/>
          </p:nvPr>
        </p:nvSpPr>
        <p:spPr>
          <a:xfrm>
            <a:off x="212651" y="170122"/>
            <a:ext cx="11802139" cy="6528390"/>
          </a:xfrm>
        </p:spPr>
        <p:txBody>
          <a:bodyPr anchor="t">
            <a:noAutofit/>
          </a:bodyPr>
          <a:lstStyle/>
          <a:p>
            <a:pPr lvl="0" algn="ctr">
              <a:lnSpc>
                <a:spcPct val="100000"/>
              </a:lnSpc>
              <a:spcBef>
                <a:spcPts val="0"/>
              </a:spcBef>
            </a:pPr>
            <a:r>
              <a:rPr lang="en-US" altLang="ko-KR" sz="5400" b="1" smtClean="0">
                <a:solidFill>
                  <a:srgbClr val="FFFF00"/>
                </a:solidFill>
                <a:latin typeface="Calibri" panose="020F0502020204030204"/>
              </a:rPr>
              <a:t>Kejadian 11 </a:t>
            </a:r>
            <a:r>
              <a:rPr lang="en-US" altLang="ko-KR" sz="5400" b="1" smtClean="0">
                <a:solidFill>
                  <a:srgbClr val="FF0000"/>
                </a:solidFill>
                <a:latin typeface="Calibri" panose="020F0502020204030204"/>
              </a:rPr>
              <a:t>VS</a:t>
            </a:r>
            <a:r>
              <a:rPr lang="en-US" altLang="ko-KR" sz="5400" b="1" smtClean="0">
                <a:solidFill>
                  <a:srgbClr val="FFFF00"/>
                </a:solidFill>
                <a:latin typeface="Calibri" panose="020F0502020204030204"/>
              </a:rPr>
              <a:t> Kisah Para Rasul2</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endParaRPr lang="en-US" sz="4000" b="1">
              <a:solidFill>
                <a:srgbClr val="002060"/>
              </a:solidFill>
              <a:latin typeface="Calibri" panose="020F0502020204030204"/>
              <a:ea typeface="+mn-ea"/>
              <a:cs typeface="+mn-cs"/>
            </a:endParaRPr>
          </a:p>
        </p:txBody>
      </p:sp>
      <p:sp>
        <p:nvSpPr>
          <p:cNvPr id="3" name="직사각형 2"/>
          <p:cNvSpPr/>
          <p:nvPr/>
        </p:nvSpPr>
        <p:spPr>
          <a:xfrm>
            <a:off x="212651" y="1371600"/>
            <a:ext cx="2523066" cy="94826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Kej. 11</a:t>
            </a:r>
            <a:endParaRPr kumimoji="0" lang="en-US" sz="36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4" name="직사각형 3"/>
          <p:cNvSpPr/>
          <p:nvPr/>
        </p:nvSpPr>
        <p:spPr>
          <a:xfrm>
            <a:off x="9232212" y="1371600"/>
            <a:ext cx="2710119" cy="948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KPR. 2</a:t>
            </a:r>
            <a:endParaRPr kumimoji="0" lang="en-US" sz="36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7" name="직사각형 16"/>
          <p:cNvSpPr/>
          <p:nvPr/>
        </p:nvSpPr>
        <p:spPr>
          <a:xfrm>
            <a:off x="2845588" y="1360276"/>
            <a:ext cx="1642533" cy="9482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Abraham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Kej. 12</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직사각형 17"/>
          <p:cNvSpPr/>
          <p:nvPr/>
        </p:nvSpPr>
        <p:spPr>
          <a:xfrm>
            <a:off x="7479808" y="1350531"/>
            <a:ext cx="1642533" cy="9482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Yesus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Calibri" panose="020F0502020204030204"/>
                <a:ea typeface="+mn-ea"/>
                <a:cs typeface="+mn-cs"/>
              </a:rPr>
              <a:t>KPR1</a:t>
            </a: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직사각형 19"/>
          <p:cNvSpPr/>
          <p:nvPr/>
        </p:nvSpPr>
        <p:spPr>
          <a:xfrm>
            <a:off x="212651" y="2641601"/>
            <a:ext cx="2523066" cy="405691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prstClr val="white"/>
                </a:solidFill>
                <a:effectLst/>
                <a:uLnTx/>
                <a:uFillTx/>
                <a:latin typeface="Calibri" panose="020F0502020204030204"/>
                <a:ea typeface="+mn-ea"/>
                <a:cs typeface="+mn-cs"/>
              </a:rPr>
              <a:t>Penghakiman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prstClr val="white"/>
                </a:solidFill>
                <a:effectLst/>
                <a:uLnTx/>
                <a:uFillTx/>
                <a:latin typeface="Calibri" panose="020F0502020204030204"/>
                <a:ea typeface="+mn-ea"/>
                <a:cs typeface="+mn-cs"/>
              </a:rPr>
              <a:t>Allah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002060"/>
                </a:solidFill>
                <a:effectLst/>
                <a:uLnTx/>
                <a:uFillTx/>
                <a:latin typeface="Calibri" panose="020F0502020204030204"/>
                <a:ea typeface="+mn-ea"/>
                <a:cs typeface="+mn-cs"/>
              </a:rPr>
              <a:t>Manusia yang ketajuhan dan kerajaan Manusia</a:t>
            </a:r>
            <a:endParaRPr kumimoji="0" lang="en-US" sz="28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21" name="직사각형 20"/>
          <p:cNvSpPr/>
          <p:nvPr/>
        </p:nvSpPr>
        <p:spPr>
          <a:xfrm>
            <a:off x="9232212" y="2641601"/>
            <a:ext cx="2710119" cy="4056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Calibri" panose="020F0502020204030204"/>
                <a:ea typeface="+mn-ea"/>
                <a:cs typeface="+mn-cs"/>
              </a:rPr>
              <a:t>Penyelamatan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Calibri" panose="020F0502020204030204"/>
                <a:ea typeface="+mn-ea"/>
                <a:cs typeface="+mn-cs"/>
              </a:rPr>
              <a:t>Allah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rPr>
              <a:t>Kerajaan Allah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smtClean="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4905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4800" b="1" smtClean="0">
                <a:solidFill>
                  <a:schemeClr val="bg1"/>
                </a:solidFill>
                <a:latin typeface="Calibri" panose="020F0502020204030204"/>
                <a:ea typeface="+mn-ea"/>
                <a:cs typeface="+mn-cs"/>
              </a:rPr>
              <a:t>Abram memberinya </a:t>
            </a:r>
            <a:r>
              <a:rPr lang="en-US" sz="4800" b="1" smtClean="0">
                <a:solidFill>
                  <a:srgbClr val="FF0000"/>
                </a:solidFill>
                <a:latin typeface="Calibri" panose="020F0502020204030204"/>
                <a:ea typeface="+mn-ea"/>
                <a:cs typeface="+mn-cs"/>
              </a:rPr>
              <a:t>Persepuluhan kepada raja Salem, Melkisedek </a:t>
            </a:r>
            <a:r>
              <a:rPr lang="en-US" altLang="ko-KR" sz="4800" b="1" smtClean="0">
                <a:solidFill>
                  <a:srgbClr val="FF0000"/>
                </a:solidFill>
                <a:latin typeface="Calibri" panose="020F0502020204030204"/>
                <a:ea typeface="+mn-ea"/>
                <a:cs typeface="+mn-cs"/>
              </a:rPr>
              <a:t>yang</a:t>
            </a:r>
            <a:r>
              <a:rPr lang="ko-KR" altLang="en-US" sz="4800" b="1" smtClean="0">
                <a:solidFill>
                  <a:srgbClr val="FF0000"/>
                </a:solidFill>
                <a:latin typeface="Calibri" panose="020F0502020204030204"/>
                <a:ea typeface="+mn-ea"/>
                <a:cs typeface="+mn-cs"/>
              </a:rPr>
              <a:t> </a:t>
            </a:r>
            <a:r>
              <a:rPr lang="en-US" altLang="ko-KR" sz="4800" b="1" smtClean="0">
                <a:solidFill>
                  <a:srgbClr val="FF0000"/>
                </a:solidFill>
                <a:latin typeface="Calibri" panose="020F0502020204030204"/>
                <a:ea typeface="+mn-ea"/>
                <a:cs typeface="+mn-cs"/>
              </a:rPr>
              <a:t>mengucapakn bahawa </a:t>
            </a:r>
            <a:r>
              <a:rPr lang="en-US" altLang="ko-KR" sz="4800" b="1" smtClean="0">
                <a:solidFill>
                  <a:srgbClr val="FFFF00"/>
                </a:solidFill>
                <a:latin typeface="Calibri" panose="020F0502020204030204"/>
                <a:ea typeface="+mn-ea"/>
                <a:cs typeface="+mn-cs"/>
              </a:rPr>
              <a:t>“</a:t>
            </a:r>
            <a:r>
              <a:rPr lang="en-US" sz="4800" b="1" smtClean="0">
                <a:solidFill>
                  <a:srgbClr val="FFFF00"/>
                </a:solidFill>
                <a:latin typeface="Calibri" panose="020F0502020204030204"/>
              </a:rPr>
              <a:t>Diberkatilah </a:t>
            </a:r>
            <a:r>
              <a:rPr lang="en-US" sz="4800" b="1">
                <a:solidFill>
                  <a:srgbClr val="FFFF00"/>
                </a:solidFill>
                <a:latin typeface="Calibri" panose="020F0502020204030204"/>
              </a:rPr>
              <a:t>Abram oleh Allah Yang Maha Tinggi, Pemilik langit dan bumi</a:t>
            </a:r>
            <a:r>
              <a:rPr lang="en-US" sz="4800" b="1" smtClean="0">
                <a:solidFill>
                  <a:srgbClr val="FFFF00"/>
                </a:solidFill>
                <a:latin typeface="Calibri" panose="020F0502020204030204"/>
              </a:rPr>
              <a:t>. </a:t>
            </a:r>
            <a:r>
              <a:rPr lang="en-US" sz="4800" b="1">
                <a:solidFill>
                  <a:srgbClr val="FFFF00"/>
                </a:solidFill>
                <a:latin typeface="Calibri" panose="020F0502020204030204"/>
              </a:rPr>
              <a:t>Segala puji bagi Allah Yang Maha Tinggi</a:t>
            </a:r>
            <a:r>
              <a:rPr lang="en-US" sz="4800" b="1" smtClean="0">
                <a:solidFill>
                  <a:srgbClr val="FFFF00"/>
                </a:solidFill>
                <a:latin typeface="Calibri" panose="020F0502020204030204"/>
              </a:rPr>
              <a:t>, yang </a:t>
            </a:r>
            <a:r>
              <a:rPr lang="en-US" sz="4800" b="1">
                <a:solidFill>
                  <a:srgbClr val="FFFF00"/>
                </a:solidFill>
                <a:latin typeface="Calibri" panose="020F0502020204030204"/>
              </a:rPr>
              <a:t>telah menyerahkan musuh-musuhmu ke dalam tanganmu</a:t>
            </a:r>
            <a:r>
              <a:rPr lang="en-US" sz="4800" b="1" smtClean="0">
                <a:solidFill>
                  <a:srgbClr val="FFFF00"/>
                </a:solidFill>
                <a:latin typeface="Calibri" panose="020F0502020204030204"/>
              </a:rPr>
              <a:t>.”</a:t>
            </a:r>
            <a:br>
              <a:rPr lang="en-US" sz="4800" b="1" smtClean="0">
                <a:solidFill>
                  <a:srgbClr val="FFFF00"/>
                </a:solidFill>
                <a:latin typeface="Calibri" panose="020F0502020204030204"/>
              </a:rPr>
            </a:br>
            <a:r>
              <a:rPr lang="en-US" sz="4800" b="1" smtClean="0">
                <a:solidFill>
                  <a:srgbClr val="FFC000"/>
                </a:solidFill>
                <a:latin typeface="Calibri" panose="020F0502020204030204"/>
              </a:rPr>
              <a:t>Abram mengakui bahwa </a:t>
            </a:r>
            <a:r>
              <a:rPr lang="en-US" sz="4800" b="1" smtClean="0">
                <a:solidFill>
                  <a:srgbClr val="FC15F9"/>
                </a:solidFill>
                <a:latin typeface="Calibri" panose="020F0502020204030204"/>
              </a:rPr>
              <a:t>KEWIBAWAAN</a:t>
            </a:r>
            <a:r>
              <a:rPr lang="en-US" sz="4800" b="1" smtClean="0">
                <a:solidFill>
                  <a:srgbClr val="FFC000"/>
                </a:solidFill>
                <a:latin typeface="Calibri" panose="020F0502020204030204"/>
              </a:rPr>
              <a:t> dimilik Allah.</a:t>
            </a:r>
            <a:endParaRPr lang="en-US" sz="4800" b="1">
              <a:solidFill>
                <a:srgbClr val="FFC000"/>
              </a:solidFill>
              <a:latin typeface="Calibri" panose="020F0502020204030204"/>
              <a:ea typeface="+mn-ea"/>
              <a:cs typeface="+mn-cs"/>
            </a:endParaRPr>
          </a:p>
        </p:txBody>
      </p:sp>
    </p:spTree>
    <p:extLst>
      <p:ext uri="{BB962C8B-B14F-4D97-AF65-F5344CB8AC3E}">
        <p14:creationId xmlns:p14="http://schemas.microsoft.com/office/powerpoint/2010/main" val="13504607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smtClean="0">
                <a:solidFill>
                  <a:srgbClr val="FFFF00"/>
                </a:solidFill>
                <a:latin typeface="Times New Roman" panose="02020603050405020304" pitchFamily="18" charset="0"/>
                <a:ea typeface="+mn-ea"/>
              </a:rPr>
              <a:t>אַבְרָ֔ם</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90838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FFFF00"/>
                </a:solidFill>
                <a:latin typeface="Calibri" panose="020F0502020204030204"/>
                <a:ea typeface="+mn-ea"/>
                <a:cs typeface="+mn-cs"/>
              </a:rPr>
              <a:t>Perjanjian antara Allah dan Abram</a:t>
            </a:r>
            <a:r>
              <a:rPr lang="en-US" sz="4800" b="1" smtClean="0">
                <a:solidFill>
                  <a:srgbClr val="FFFF00"/>
                </a:solidFill>
                <a:latin typeface="Calibri" panose="020F0502020204030204"/>
                <a:ea typeface="+mn-ea"/>
                <a:cs typeface="+mn-cs"/>
              </a:rPr>
              <a:t/>
            </a:r>
            <a:br>
              <a:rPr lang="en-US" sz="4800" b="1" smtClean="0">
                <a:solidFill>
                  <a:srgbClr val="FFFF00"/>
                </a:solidFill>
                <a:latin typeface="Calibri" panose="020F0502020204030204"/>
                <a:ea typeface="+mn-ea"/>
                <a:cs typeface="+mn-cs"/>
              </a:rPr>
            </a:br>
            <a:r>
              <a:rPr lang="sv-SE" b="1">
                <a:solidFill>
                  <a:schemeClr val="bg1"/>
                </a:solidFill>
                <a:latin typeface="Calibri" panose="020F0502020204030204"/>
                <a:ea typeface="+mn-ea"/>
                <a:cs typeface="+mn-cs"/>
              </a:rPr>
              <a:t>Kerajaan yang lebih berkuasa adalah penyayang dan memberi, oleh sebab itu, bawahan harus mematuhi ketentuan yang dinyatakan dalam perjanjian. </a:t>
            </a:r>
            <a:r>
              <a:rPr lang="sv-SE" b="1" smtClean="0">
                <a:solidFill>
                  <a:schemeClr val="bg1"/>
                </a:solidFill>
                <a:latin typeface="Calibri" panose="020F0502020204030204"/>
                <a:ea typeface="+mn-ea"/>
                <a:cs typeface="+mn-cs"/>
              </a:rPr>
              <a:t/>
            </a:r>
            <a:br>
              <a:rPr lang="sv-SE" b="1" smtClean="0">
                <a:solidFill>
                  <a:schemeClr val="bg1"/>
                </a:solidFill>
                <a:latin typeface="Calibri" panose="020F0502020204030204"/>
                <a:ea typeface="+mn-ea"/>
                <a:cs typeface="+mn-cs"/>
              </a:rPr>
            </a:br>
            <a:r>
              <a:rPr lang="sv-SE" b="1" smtClean="0">
                <a:solidFill>
                  <a:schemeClr val="bg1"/>
                </a:solidFill>
                <a:latin typeface="Calibri" panose="020F0502020204030204"/>
                <a:ea typeface="+mn-ea"/>
                <a:cs typeface="+mn-cs"/>
              </a:rPr>
              <a:t>Tuhan sendiri membuat Perjanjian kepada Abram.</a:t>
            </a:r>
            <a:br>
              <a:rPr lang="sv-SE" b="1" smtClean="0">
                <a:solidFill>
                  <a:schemeClr val="bg1"/>
                </a:solidFill>
                <a:latin typeface="Calibri" panose="020F0502020204030204"/>
                <a:ea typeface="+mn-ea"/>
                <a:cs typeface="+mn-cs"/>
              </a:rPr>
            </a:br>
            <a:r>
              <a:rPr lang="sv-SE" b="1" smtClean="0">
                <a:solidFill>
                  <a:schemeClr val="bg1"/>
                </a:solidFill>
                <a:latin typeface="Calibri" panose="020F0502020204030204"/>
                <a:ea typeface="+mn-ea"/>
                <a:cs typeface="+mn-cs"/>
              </a:rPr>
              <a:t>Umur Abram adalah 75 tahun. Kej. 12:5</a:t>
            </a:r>
            <a:endParaRPr lang="sv-SE"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6754667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latin typeface="Calibri" panose="020F0502020204030204"/>
                <a:ea typeface="+mn-ea"/>
                <a:cs typeface="+mn-cs"/>
              </a:rPr>
              <a:t>Pengulangan</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5400" b="1">
                <a:solidFill>
                  <a:srgbClr val="FFC000"/>
                </a:solidFill>
                <a:latin typeface="Calibri" panose="020F0502020204030204"/>
                <a:ea typeface="+mn-ea"/>
                <a:cs typeface="+mn-cs"/>
              </a:rPr>
              <a:t>Kamu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menjadi suatu ke</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5400" b="1" smtClean="0">
                <a:solidFill>
                  <a:srgbClr val="002060"/>
                </a:solidFill>
                <a:latin typeface="Calibri" panose="020F0502020204030204"/>
                <a:ea typeface="+mn-ea"/>
                <a:cs typeface="+mn-cs"/>
              </a:rPr>
              <a:t>Aku</a:t>
            </a:r>
            <a:r>
              <a:rPr lang="en-US" altLang="ko-KR" sz="5400" b="1" smtClean="0">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mem</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i</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memohonkan </a:t>
            </a:r>
            <a:r>
              <a:rPr lang="en-US" altLang="ko-KR" sz="5400" b="1">
                <a:solidFill>
                  <a:srgbClr val="FF0000"/>
                </a:solidFill>
                <a:latin typeface="Calibri" panose="020F0502020204030204"/>
                <a:ea typeface="+mn-ea"/>
                <a:cs typeface="+mn-cs"/>
              </a:rPr>
              <a:t>berkat</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bagi</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br>
              <a:rPr lang="en-US" altLang="ko-KR" sz="5400" b="1">
                <a:solidFill>
                  <a:srgbClr val="FFFF00"/>
                </a:solidFill>
                <a:latin typeface="Calibri" panose="020F0502020204030204"/>
                <a:ea typeface="+mn-ea"/>
                <a:cs typeface="+mn-cs"/>
              </a:rPr>
            </a:br>
            <a:r>
              <a:rPr lang="en-US" altLang="ko-KR" sz="5400" b="1">
                <a:solidFill>
                  <a:schemeClr val="bg1"/>
                </a:solidFill>
                <a:latin typeface="Calibri" panose="020F0502020204030204"/>
                <a:ea typeface="+mn-ea"/>
                <a:cs typeface="+mn-cs"/>
              </a:rPr>
              <a:t>dan</a:t>
            </a:r>
            <a:r>
              <a:rPr lang="en-US" altLang="ko-KR" sz="5400" b="1">
                <a:solidFill>
                  <a:srgbClr val="FFFF00"/>
                </a:solidFill>
                <a:latin typeface="Calibri" panose="020F0502020204030204"/>
                <a:ea typeface="+mn-ea"/>
                <a:cs typeface="+mn-cs"/>
              </a:rPr>
              <a:t> </a:t>
            </a:r>
            <a:r>
              <a:rPr lang="en-US" altLang="ko-KR" sz="5400" b="1">
                <a:solidFill>
                  <a:srgbClr val="002060"/>
                </a:solidFill>
                <a:latin typeface="Calibri" panose="020F0502020204030204"/>
                <a:ea typeface="+mn-ea"/>
                <a:cs typeface="+mn-cs"/>
              </a:rPr>
              <a:t>Aku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endParaRPr lang="en-US" sz="54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26821600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0000"/>
                </a:solidFill>
                <a:latin typeface="Calibri" panose="020F0502020204030204"/>
                <a:ea typeface="+mn-ea"/>
                <a:cs typeface="+mn-cs"/>
              </a:rPr>
              <a:t>Paralelisme</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5400" b="1" smtClean="0">
                <a:solidFill>
                  <a:srgbClr val="00B0F0"/>
                </a:solidFill>
                <a:latin typeface="Calibri" panose="020F0502020204030204"/>
                <a:ea typeface="+mn-ea"/>
                <a:cs typeface="+mn-cs"/>
              </a:rPr>
              <a:t>Kamu akan menjadi suatu keberkatan!</a:t>
            </a:r>
            <a:br>
              <a:rPr lang="en-US" altLang="ko-KR" sz="5400" b="1" smtClean="0">
                <a:solidFill>
                  <a:srgbClr val="00B0F0"/>
                </a:solidFill>
                <a:latin typeface="Calibri" panose="020F0502020204030204"/>
                <a:ea typeface="+mn-ea"/>
                <a:cs typeface="+mn-cs"/>
              </a:rPr>
            </a:br>
            <a:r>
              <a:rPr lang="en-US" altLang="ko-KR" sz="3200" b="1" smtClean="0">
                <a:solidFill>
                  <a:srgbClr val="00B0F0"/>
                </a:solidFill>
                <a:latin typeface="Calibri" panose="020F0502020204030204"/>
                <a:ea typeface="+mn-ea"/>
                <a:cs typeface="+mn-cs"/>
              </a:rPr>
              <a:t/>
            </a:r>
            <a:br>
              <a:rPr lang="en-US" altLang="ko-KR" sz="3200" b="1" smtClean="0">
                <a:solidFill>
                  <a:srgbClr val="00B0F0"/>
                </a:solidFill>
                <a:latin typeface="Calibri" panose="020F0502020204030204"/>
                <a:ea typeface="+mn-ea"/>
                <a:cs typeface="+mn-cs"/>
              </a:rPr>
            </a:br>
            <a:r>
              <a:rPr lang="en-US" altLang="ko-KR" sz="3200" b="1" smtClean="0">
                <a:solidFill>
                  <a:srgbClr val="00B0F0"/>
                </a:solidFill>
                <a:latin typeface="Calibri" panose="020F0502020204030204"/>
                <a:ea typeface="+mn-ea"/>
                <a:cs typeface="+mn-cs"/>
              </a:rPr>
              <a:t>                             </a:t>
            </a:r>
            <a:r>
              <a:rPr lang="en-US" altLang="ko-KR" sz="5400" b="1" smtClean="0">
                <a:solidFill>
                  <a:srgbClr val="00B050"/>
                </a:solidFill>
                <a:latin typeface="Calibri" panose="020F0502020204030204"/>
                <a:ea typeface="+mn-ea"/>
                <a:cs typeface="+mn-cs"/>
              </a:rPr>
              <a:t>Aku akan memberkati </a:t>
            </a:r>
            <a:r>
              <a:rPr lang="en-US" altLang="ko-KR" sz="5400" b="1">
                <a:solidFill>
                  <a:srgbClr val="00B050"/>
                </a:solidFill>
                <a:latin typeface="Calibri" panose="020F0502020204030204"/>
                <a:ea typeface="+mn-ea"/>
                <a:cs typeface="+mn-cs"/>
              </a:rPr>
              <a:t>mereka </a:t>
            </a:r>
            <a:r>
              <a:rPr lang="en-US" altLang="ko-KR" sz="5400" b="1" smtClean="0">
                <a:solidFill>
                  <a:srgbClr val="00B050"/>
                </a:solidFill>
                <a:latin typeface="Calibri" panose="020F0502020204030204"/>
                <a:ea typeface="+mn-ea"/>
                <a:cs typeface="+mn-cs"/>
              </a:rPr>
              <a:t/>
            </a:r>
            <a:br>
              <a:rPr lang="en-US" altLang="ko-KR" sz="5400" b="1" smtClean="0">
                <a:solidFill>
                  <a:srgbClr val="00B050"/>
                </a:solidFill>
                <a:latin typeface="Calibri" panose="020F0502020204030204"/>
                <a:ea typeface="+mn-ea"/>
                <a:cs typeface="+mn-cs"/>
              </a:rPr>
            </a:br>
            <a:r>
              <a:rPr lang="en-US" altLang="ko-KR" sz="2000" b="1" smtClean="0">
                <a:solidFill>
                  <a:srgbClr val="00B050"/>
                </a:solidFill>
                <a:latin typeface="Calibri" panose="020F0502020204030204"/>
                <a:ea typeface="+mn-ea"/>
                <a:cs typeface="+mn-cs"/>
              </a:rPr>
              <a:t/>
            </a:r>
            <a:br>
              <a:rPr lang="en-US" altLang="ko-KR" sz="2000" b="1" smtClean="0">
                <a:solidFill>
                  <a:srgbClr val="00B050"/>
                </a:solidFill>
                <a:latin typeface="Calibri" panose="020F0502020204030204"/>
                <a:ea typeface="+mn-ea"/>
                <a:cs typeface="+mn-cs"/>
              </a:rPr>
            </a:br>
            <a:r>
              <a:rPr lang="en-US" altLang="ko-KR" sz="5400" b="1" smtClean="0">
                <a:solidFill>
                  <a:srgbClr val="7030A0"/>
                </a:solidFill>
                <a:latin typeface="Calibri" panose="020F0502020204030204"/>
                <a:ea typeface="+mn-ea"/>
                <a:cs typeface="+mn-cs"/>
              </a:rPr>
              <a:t>yang memohonkan </a:t>
            </a:r>
            <a:r>
              <a:rPr lang="en-US" altLang="ko-KR" sz="5400" b="1">
                <a:solidFill>
                  <a:srgbClr val="7030A0"/>
                </a:solidFill>
                <a:latin typeface="Calibri" panose="020F0502020204030204"/>
                <a:ea typeface="+mn-ea"/>
                <a:cs typeface="+mn-cs"/>
              </a:rPr>
              <a:t>berkat bagi engkau,</a:t>
            </a:r>
            <a:br>
              <a:rPr lang="en-US" altLang="ko-KR" sz="5400" b="1">
                <a:solidFill>
                  <a:srgbClr val="7030A0"/>
                </a:solidFill>
                <a:latin typeface="Calibri" panose="020F0502020204030204"/>
                <a:ea typeface="+mn-ea"/>
                <a:cs typeface="+mn-cs"/>
              </a:rPr>
            </a:br>
            <a:r>
              <a:rPr lang="en-US" altLang="ko-KR" sz="2000" b="1" smtClean="0">
                <a:solidFill>
                  <a:srgbClr val="7030A0"/>
                </a:solidFill>
                <a:latin typeface="Calibri" panose="020F0502020204030204"/>
                <a:ea typeface="+mn-ea"/>
                <a:cs typeface="+mn-cs"/>
              </a:rPr>
              <a:t/>
            </a:r>
            <a:br>
              <a:rPr lang="en-US" altLang="ko-KR" sz="2000" b="1" smtClean="0">
                <a:solidFill>
                  <a:srgbClr val="7030A0"/>
                </a:solidFill>
                <a:latin typeface="Calibri" panose="020F0502020204030204"/>
                <a:ea typeface="+mn-ea"/>
                <a:cs typeface="+mn-cs"/>
              </a:rPr>
            </a:br>
            <a:r>
              <a:rPr lang="en-US" altLang="ko-KR" sz="2000" b="1" smtClean="0">
                <a:solidFill>
                  <a:srgbClr val="7030A0"/>
                </a:solidFill>
                <a:latin typeface="Calibri" panose="020F0502020204030204"/>
                <a:ea typeface="+mn-ea"/>
                <a:cs typeface="+mn-cs"/>
              </a:rPr>
              <a:t>                                              </a:t>
            </a:r>
            <a:r>
              <a:rPr lang="en-US" altLang="ko-KR" sz="5400" b="1" smtClean="0">
                <a:solidFill>
                  <a:srgbClr val="00B050"/>
                </a:solidFill>
                <a:latin typeface="Calibri" panose="020F0502020204030204"/>
                <a:ea typeface="+mn-ea"/>
                <a:cs typeface="+mn-cs"/>
              </a:rPr>
              <a:t>Aku </a:t>
            </a:r>
            <a:r>
              <a:rPr lang="en-US" altLang="ko-KR" sz="5400" b="1">
                <a:solidFill>
                  <a:srgbClr val="00B050"/>
                </a:solidFill>
                <a:latin typeface="Calibri" panose="020F0502020204030204"/>
                <a:ea typeface="+mn-ea"/>
                <a:cs typeface="+mn-cs"/>
              </a:rPr>
              <a:t>akan mengutuk mereka </a:t>
            </a:r>
            <a:r>
              <a:rPr lang="en-US" altLang="ko-KR" sz="5400" b="1" smtClean="0">
                <a:solidFill>
                  <a:srgbClr val="00B050"/>
                </a:solidFill>
                <a:latin typeface="Calibri" panose="020F0502020204030204"/>
                <a:ea typeface="+mn-ea"/>
                <a:cs typeface="+mn-cs"/>
              </a:rPr>
              <a:t/>
            </a:r>
            <a:br>
              <a:rPr lang="en-US" altLang="ko-KR" sz="5400" b="1" smtClean="0">
                <a:solidFill>
                  <a:srgbClr val="00B050"/>
                </a:solidFill>
                <a:latin typeface="Calibri" panose="020F0502020204030204"/>
                <a:ea typeface="+mn-ea"/>
                <a:cs typeface="+mn-cs"/>
              </a:rPr>
            </a:br>
            <a:r>
              <a:rPr lang="en-US" altLang="ko-KR" sz="2000" b="1" smtClean="0">
                <a:solidFill>
                  <a:srgbClr val="00B050"/>
                </a:solidFill>
                <a:latin typeface="Calibri" panose="020F0502020204030204"/>
                <a:ea typeface="+mn-ea"/>
                <a:cs typeface="+mn-cs"/>
              </a:rPr>
              <a:t/>
            </a:r>
            <a:br>
              <a:rPr lang="en-US" altLang="ko-KR" sz="2000" b="1" smtClean="0">
                <a:solidFill>
                  <a:srgbClr val="00B050"/>
                </a:solidFill>
                <a:latin typeface="Calibri" panose="020F0502020204030204"/>
                <a:ea typeface="+mn-ea"/>
                <a:cs typeface="+mn-cs"/>
              </a:rPr>
            </a:br>
            <a:r>
              <a:rPr lang="en-US" altLang="ko-KR" sz="5400" b="1" smtClean="0">
                <a:solidFill>
                  <a:srgbClr val="7030A0"/>
                </a:solidFill>
                <a:latin typeface="Calibri" panose="020F0502020204030204"/>
                <a:ea typeface="+mn-ea"/>
                <a:cs typeface="+mn-cs"/>
              </a:rPr>
              <a:t>yang </a:t>
            </a:r>
            <a:r>
              <a:rPr lang="en-US" altLang="ko-KR" sz="5400" b="1">
                <a:solidFill>
                  <a:srgbClr val="7030A0"/>
                </a:solidFill>
                <a:latin typeface="Calibri" panose="020F0502020204030204"/>
                <a:ea typeface="+mn-ea"/>
                <a:cs typeface="+mn-cs"/>
              </a:rPr>
              <a:t>mengutuk engkau.</a:t>
            </a:r>
            <a:r>
              <a:rPr lang="en-US" altLang="ko-KR" sz="5400" b="1" smtClean="0">
                <a:solidFill>
                  <a:srgbClr val="7030A0"/>
                </a:solidFill>
                <a:latin typeface="Calibri" panose="020F0502020204030204"/>
                <a:ea typeface="+mn-ea"/>
                <a:cs typeface="+mn-cs"/>
              </a:rPr>
              <a:t/>
            </a:r>
            <a:br>
              <a:rPr lang="en-US" altLang="ko-KR" sz="5400" b="1" smtClean="0">
                <a:solidFill>
                  <a:srgbClr val="7030A0"/>
                </a:solidFill>
                <a:latin typeface="Calibri" panose="020F0502020204030204"/>
                <a:ea typeface="+mn-ea"/>
                <a:cs typeface="+mn-cs"/>
              </a:rPr>
            </a:br>
            <a:endParaRPr lang="en-US" sz="5400" b="1">
              <a:solidFill>
                <a:srgbClr val="7030A0"/>
              </a:solidFill>
              <a:latin typeface="Calibri" panose="020F0502020204030204"/>
              <a:ea typeface="+mn-ea"/>
              <a:cs typeface="+mn-cs"/>
            </a:endParaRPr>
          </a:p>
        </p:txBody>
      </p:sp>
    </p:spTree>
    <p:extLst>
      <p:ext uri="{BB962C8B-B14F-4D97-AF65-F5344CB8AC3E}">
        <p14:creationId xmlns:p14="http://schemas.microsoft.com/office/powerpoint/2010/main" val="31491210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r>
              <a:rPr lang="en-US" altLang="ko-KR" sz="5400" b="1" smtClean="0">
                <a:solidFill>
                  <a:srgbClr val="FF0000"/>
                </a:solidFill>
                <a:latin typeface="Calibri" panose="020F0502020204030204"/>
                <a:ea typeface="+mn-ea"/>
                <a:cs typeface="+mn-cs"/>
              </a:rPr>
              <a:t>Perulangan Bunyi Vokal dan Konsonan</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he-IL" sz="5400"/>
              <a:t>וְאֶֽעֶשְׂךָ֙ לְגֹ֣וי גָּדֹ֔ול וַאֲבָ֣רֶכְךָ֔ וַאֲגַדְּלָ֖ה שְׁמֶ֑ךָ וֶהְיֵ֖ה בְּרָכָֽה׃</a:t>
            </a:r>
            <a:r>
              <a:rPr lang="en-US" sz="5400"/>
              <a:t/>
            </a:r>
            <a:br>
              <a:rPr lang="en-US" sz="5400"/>
            </a:br>
            <a:r>
              <a:rPr lang="en-US" sz="5400" smtClean="0"/>
              <a:t/>
            </a:r>
            <a:br>
              <a:rPr lang="en-US" sz="5400" smtClean="0"/>
            </a:br>
            <a:r>
              <a:rPr lang="en-US" sz="8000" b="1" smtClean="0">
                <a:latin typeface="+mn-lt"/>
              </a:rPr>
              <a:t>ve’e’eska</a:t>
            </a:r>
            <a:r>
              <a:rPr lang="en-US" sz="8000" smtClean="0">
                <a:latin typeface="+mn-lt"/>
              </a:rPr>
              <a:t> </a:t>
            </a:r>
            <a:r>
              <a:rPr lang="en-US" sz="8000">
                <a:latin typeface="+mn-lt"/>
              </a:rPr>
              <a:t>legoi </a:t>
            </a:r>
            <a:r>
              <a:rPr lang="en-US" sz="8000" b="1">
                <a:latin typeface="+mn-lt"/>
              </a:rPr>
              <a:t>gadol</a:t>
            </a:r>
            <a:br>
              <a:rPr lang="en-US" sz="8000" b="1">
                <a:latin typeface="+mn-lt"/>
              </a:rPr>
            </a:br>
            <a:r>
              <a:rPr lang="en-US" sz="8000">
                <a:latin typeface="+mn-lt"/>
              </a:rPr>
              <a:t>va’a</a:t>
            </a:r>
            <a:r>
              <a:rPr lang="en-US" sz="8000" b="1">
                <a:latin typeface="+mn-lt"/>
              </a:rPr>
              <a:t>barekka</a:t>
            </a:r>
            <a:r>
              <a:rPr lang="en-US" sz="8000">
                <a:latin typeface="+mn-lt"/>
              </a:rPr>
              <a:t> va’a</a:t>
            </a:r>
            <a:r>
              <a:rPr lang="en-US" sz="8000" b="1">
                <a:latin typeface="+mn-lt"/>
              </a:rPr>
              <a:t>gaddela </a:t>
            </a:r>
            <a:br>
              <a:rPr lang="en-US" sz="8000" b="1">
                <a:latin typeface="+mn-lt"/>
              </a:rPr>
            </a:br>
            <a:r>
              <a:rPr lang="en-US" sz="8000" b="1">
                <a:latin typeface="+mn-lt"/>
              </a:rPr>
              <a:t>shemeka</a:t>
            </a:r>
            <a:r>
              <a:rPr lang="en-US" sz="8000">
                <a:latin typeface="+mn-lt"/>
              </a:rPr>
              <a:t> vehe </a:t>
            </a:r>
            <a:r>
              <a:rPr lang="en-US" sz="8000" b="1" smtClean="0">
                <a:latin typeface="+mn-lt"/>
              </a:rPr>
              <a:t>Beraka</a:t>
            </a:r>
            <a:br>
              <a:rPr lang="en-US" sz="8000" b="1" smtClean="0">
                <a:latin typeface="+mn-lt"/>
              </a:rPr>
            </a:br>
            <a:r>
              <a:rPr lang="en-US" sz="4800" b="1" smtClean="0">
                <a:solidFill>
                  <a:srgbClr val="0070C0"/>
                </a:solidFill>
                <a:latin typeface="+mn-lt"/>
              </a:rPr>
              <a:t>Kej. 12:2</a:t>
            </a:r>
            <a:endParaRPr lang="en-US" sz="4800" b="1">
              <a:solidFill>
                <a:srgbClr val="0070C0"/>
              </a:solidFill>
              <a:latin typeface="+mn-lt"/>
            </a:endParaRPr>
          </a:p>
        </p:txBody>
      </p:sp>
    </p:spTree>
    <p:extLst>
      <p:ext uri="{BB962C8B-B14F-4D97-AF65-F5344CB8AC3E}">
        <p14:creationId xmlns:p14="http://schemas.microsoft.com/office/powerpoint/2010/main" val="11480997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Perjanjian antara Allah dan Abraham</a:t>
            </a:r>
            <a:br>
              <a:rPr lang="en-US" altLang="ko-KR" sz="5400" b="1" smtClean="0">
                <a:solidFill>
                  <a:srgbClr val="FFFF00"/>
                </a:solidFill>
                <a:latin typeface="Calibri" panose="020F0502020204030204"/>
                <a:ea typeface="+mn-ea"/>
                <a:cs typeface="+mn-cs"/>
              </a:rPr>
            </a:br>
            <a:r>
              <a:rPr lang="en-US" altLang="ko-KR" sz="5400" b="1" smtClean="0">
                <a:solidFill>
                  <a:srgbClr val="FFFF00"/>
                </a:solidFill>
                <a:latin typeface="Calibri" panose="020F0502020204030204"/>
                <a:ea typeface="+mn-ea"/>
                <a:cs typeface="+mn-cs"/>
              </a:rPr>
              <a:t>Pengesahan Kerajaan Abraham</a:t>
            </a: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en-US" altLang="ko-KR" sz="5400" b="1">
                <a:solidFill>
                  <a:srgbClr val="FFC000"/>
                </a:solidFill>
                <a:latin typeface="Calibri" panose="020F0502020204030204"/>
                <a:ea typeface="+mn-ea"/>
                <a:cs typeface="+mn-cs"/>
              </a:rPr>
              <a:t>Kamu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menjadi suatu ke</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5400" b="1" smtClean="0">
                <a:solidFill>
                  <a:srgbClr val="FFC000"/>
                </a:solidFill>
                <a:latin typeface="Calibri" panose="020F0502020204030204"/>
                <a:ea typeface="+mn-ea"/>
                <a:cs typeface="+mn-cs"/>
              </a:rPr>
              <a:t>Aku</a:t>
            </a:r>
            <a:r>
              <a:rPr lang="en-US" altLang="ko-KR" sz="5400" b="1" smtClean="0">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mem</a:t>
            </a:r>
            <a:r>
              <a:rPr lang="en-US" altLang="ko-KR" sz="5400" b="1">
                <a:solidFill>
                  <a:srgbClr val="FF0000"/>
                </a:solidFill>
                <a:latin typeface="Calibri" panose="020F0502020204030204"/>
                <a:ea typeface="+mn-ea"/>
                <a:cs typeface="+mn-cs"/>
              </a:rPr>
              <a:t>berkat</a:t>
            </a:r>
            <a:r>
              <a:rPr lang="en-US" altLang="ko-KR" sz="5400" b="1">
                <a:solidFill>
                  <a:schemeClr val="bg1"/>
                </a:solidFill>
                <a:latin typeface="Calibri" panose="020F0502020204030204"/>
                <a:ea typeface="+mn-ea"/>
                <a:cs typeface="+mn-cs"/>
              </a:rPr>
              <a:t>i</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memohonkan </a:t>
            </a:r>
            <a:r>
              <a:rPr lang="en-US" altLang="ko-KR" sz="5400" b="1">
                <a:solidFill>
                  <a:srgbClr val="FF0000"/>
                </a:solidFill>
                <a:latin typeface="Calibri" panose="020F0502020204030204"/>
                <a:ea typeface="+mn-ea"/>
                <a:cs typeface="+mn-cs"/>
              </a:rPr>
              <a:t>berkat</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bagi</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br>
              <a:rPr lang="en-US" altLang="ko-KR" sz="5400" b="1">
                <a:solidFill>
                  <a:srgbClr val="FFFF00"/>
                </a:solidFill>
                <a:latin typeface="Calibri" panose="020F0502020204030204"/>
                <a:ea typeface="+mn-ea"/>
                <a:cs typeface="+mn-cs"/>
              </a:rPr>
            </a:br>
            <a:r>
              <a:rPr lang="en-US" altLang="ko-KR" sz="5400" b="1">
                <a:solidFill>
                  <a:schemeClr val="bg1"/>
                </a:solidFill>
                <a:latin typeface="Calibri" panose="020F0502020204030204"/>
                <a:ea typeface="+mn-ea"/>
                <a:cs typeface="+mn-cs"/>
              </a:rPr>
              <a:t>dan</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Aku</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akan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00B050"/>
                </a:solidFill>
                <a:latin typeface="Calibri" panose="020F0502020204030204"/>
                <a:ea typeface="+mn-ea"/>
                <a:cs typeface="+mn-cs"/>
              </a:rPr>
              <a:t>mereka</a:t>
            </a:r>
            <a:r>
              <a:rPr lang="en-US" altLang="ko-KR" sz="5400" b="1">
                <a:solidFill>
                  <a:srgbClr val="FFFF00"/>
                </a:solidFill>
                <a:latin typeface="Calibri" panose="020F0502020204030204"/>
                <a:ea typeface="+mn-ea"/>
                <a:cs typeface="+mn-cs"/>
              </a:rPr>
              <a:t> </a:t>
            </a:r>
            <a:r>
              <a:rPr lang="en-US" altLang="ko-KR" sz="5400" b="1">
                <a:solidFill>
                  <a:schemeClr val="bg1"/>
                </a:solidFill>
                <a:latin typeface="Calibri" panose="020F0502020204030204"/>
                <a:ea typeface="+mn-ea"/>
                <a:cs typeface="+mn-cs"/>
              </a:rPr>
              <a:t>yang </a:t>
            </a:r>
            <a:r>
              <a:rPr lang="en-US" altLang="ko-KR" sz="5400" b="1">
                <a:solidFill>
                  <a:srgbClr val="00B0F0"/>
                </a:solidFill>
                <a:latin typeface="Calibri" panose="020F0502020204030204"/>
                <a:ea typeface="+mn-ea"/>
                <a:cs typeface="+mn-cs"/>
              </a:rPr>
              <a:t>mengutuk</a:t>
            </a:r>
            <a:r>
              <a:rPr lang="en-US" altLang="ko-KR" sz="5400" b="1">
                <a:solidFill>
                  <a:srgbClr val="FFFF00"/>
                </a:solidFill>
                <a:latin typeface="Calibri" panose="020F0502020204030204"/>
                <a:ea typeface="+mn-ea"/>
                <a:cs typeface="+mn-cs"/>
              </a:rPr>
              <a:t> </a:t>
            </a:r>
            <a:r>
              <a:rPr lang="en-US" altLang="ko-KR" sz="5400" b="1">
                <a:solidFill>
                  <a:srgbClr val="FFC000"/>
                </a:solidFill>
                <a:latin typeface="Calibri" panose="020F0502020204030204"/>
                <a:ea typeface="+mn-ea"/>
                <a:cs typeface="+mn-cs"/>
              </a:rPr>
              <a:t>engkau</a:t>
            </a:r>
            <a:r>
              <a:rPr lang="en-US" altLang="ko-KR" sz="5400" b="1">
                <a:solidFill>
                  <a:srgbClr val="FFFF00"/>
                </a:solidFill>
                <a:latin typeface="Calibri" panose="020F0502020204030204"/>
                <a:ea typeface="+mn-ea"/>
                <a:cs typeface="+mn-cs"/>
              </a:rPr>
              <a:t>.</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Kej. 12:2b-3</a:t>
            </a:r>
            <a:endParaRPr lang="en-US" sz="4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24636835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686351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30468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mond tree on small plot of land, near Mount Hebron, Israel, Middle East"/>
          <p:cNvPicPr>
            <a:picLocks noChangeAspect="1" noChangeArrowheads="1"/>
          </p:cNvPicPr>
          <p:nvPr/>
        </p:nvPicPr>
        <p:blipFill rotWithShape="1">
          <a:blip r:embed="rId3">
            <a:extLst>
              <a:ext uri="{28A0092B-C50C-407E-A947-70E740481C1C}">
                <a14:useLocalDpi xmlns:a14="http://schemas.microsoft.com/office/drawing/2010/main" val="0"/>
              </a:ext>
            </a:extLst>
          </a:blip>
          <a:srcRect l="8769" t="9135" b="14208"/>
          <a:stretch/>
        </p:blipFill>
        <p:spPr bwMode="auto">
          <a:xfrm>
            <a:off x="-155643" y="-661469"/>
            <a:ext cx="12347643" cy="8151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972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rPr>
              <a:t>Kesusasteraan Ibrani : Kisah Progresif</a:t>
            </a:r>
            <a:r>
              <a:rPr lang="en-US" altLang="ko-KR" sz="5400" b="1" smtClean="0">
                <a:solidFill>
                  <a:srgbClr val="FFFF00"/>
                </a:solidFill>
                <a:latin typeface="Calibri" panose="020F0502020204030204"/>
                <a:ea typeface="+mn-ea"/>
                <a:cs typeface="+mn-cs"/>
              </a:rPr>
              <a:t/>
            </a:r>
            <a:br>
              <a:rPr lang="en-US" altLang="ko-KR" sz="5400" b="1" smtClean="0">
                <a:solidFill>
                  <a:srgbClr val="FFFF0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Manusia Matabat di Taman Eden.</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Dosa terjadi, perbandingan bermula </a:t>
            </a:r>
            <a:r>
              <a:rPr lang="en-US" altLang="ko-KR" sz="4000" b="1">
                <a:solidFill>
                  <a:srgbClr val="002060"/>
                </a:solidFill>
                <a:latin typeface="Calibri" panose="020F0502020204030204"/>
              </a:rPr>
              <a:t>(Otherness</a:t>
            </a:r>
            <a:r>
              <a:rPr lang="en-US" altLang="ko-KR" sz="4000" b="1" smtClean="0">
                <a:solidFill>
                  <a:srgbClr val="002060"/>
                </a:solidFill>
                <a:latin typeface="Calibri" panose="020F0502020204030204"/>
              </a:rPr>
              <a:t>)</a:t>
            </a:r>
            <a:r>
              <a:rPr lang="en-US" altLang="ko-KR" sz="4000" b="1" smtClean="0">
                <a:solidFill>
                  <a:srgbClr val="002060"/>
                </a:solidFill>
                <a:latin typeface="Calibri" panose="020F0502020204030204"/>
                <a:ea typeface="+mn-ea"/>
                <a:cs typeface="+mn-cs"/>
              </a:rPr>
              <a:t>.</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Manusia diusir dari Taman Eden</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Kain membunuh Habel. Kain diusir di Tanah.</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Kain membuat sebuah kerajaan.</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Pebesaran Dosa di kerajaan Lamekh.</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Akhirnya, Air Bah terjadi untuk penghakiman.</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Nimrod membuat Kerajaan Babel. Keganasan Besar.</a:t>
            </a:r>
            <a:br>
              <a:rPr lang="en-US" altLang="ko-KR" sz="4000" b="1" smtClean="0">
                <a:solidFill>
                  <a:srgbClr val="002060"/>
                </a:solidFill>
                <a:latin typeface="Calibri" panose="020F0502020204030204"/>
                <a:ea typeface="+mn-ea"/>
                <a:cs typeface="+mn-cs"/>
              </a:rPr>
            </a:br>
            <a:r>
              <a:rPr lang="en-US" altLang="ko-KR" sz="4000" b="1" smtClean="0">
                <a:solidFill>
                  <a:srgbClr val="002060"/>
                </a:solidFill>
                <a:latin typeface="Calibri" panose="020F0502020204030204"/>
                <a:ea typeface="+mn-ea"/>
                <a:cs typeface="+mn-cs"/>
              </a:rPr>
              <a:t>Penceluran Bahasa menyebarkan manusia lagi.</a:t>
            </a:r>
            <a:endParaRPr lang="en-US" sz="4000" b="1">
              <a:solidFill>
                <a:srgbClr val="002060"/>
              </a:solidFill>
              <a:latin typeface="Calibri" panose="020F0502020204030204"/>
              <a:ea typeface="+mn-ea"/>
              <a:cs typeface="+mn-cs"/>
            </a:endParaRPr>
          </a:p>
        </p:txBody>
      </p:sp>
    </p:spTree>
    <p:extLst>
      <p:ext uri="{BB962C8B-B14F-4D97-AF65-F5344CB8AC3E}">
        <p14:creationId xmlns:p14="http://schemas.microsoft.com/office/powerpoint/2010/main" val="35011601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D0DFB">
            <a:alpha val="30000"/>
          </a:srgbClr>
        </a:solidFill>
        <a:effectLst/>
      </p:bgPr>
    </p:bg>
    <p:spTree>
      <p:nvGrpSpPr>
        <p:cNvPr id="1" name=""/>
        <p:cNvGrpSpPr/>
        <p:nvPr/>
      </p:nvGrpSpPr>
      <p:grpSpPr>
        <a:xfrm>
          <a:off x="0" y="0"/>
          <a:ext cx="0" cy="0"/>
          <a:chOff x="0" y="0"/>
          <a:chExt cx="0" cy="0"/>
        </a:xfrm>
      </p:grpSpPr>
      <p:pic>
        <p:nvPicPr>
          <p:cNvPr id="19" name="그림 18"/>
          <p:cNvPicPr>
            <a:picLocks noChangeAspect="1"/>
          </p:cNvPicPr>
          <p:nvPr/>
        </p:nvPicPr>
        <p:blipFill>
          <a:blip r:embed="rId3"/>
          <a:stretch>
            <a:fillRect/>
          </a:stretch>
        </p:blipFill>
        <p:spPr>
          <a:xfrm>
            <a:off x="0" y="1812"/>
            <a:ext cx="12233935" cy="6881588"/>
          </a:xfrm>
          <a:prstGeom prst="rect">
            <a:avLst/>
          </a:prstGeom>
        </p:spPr>
      </p:pic>
      <p:sp>
        <p:nvSpPr>
          <p:cNvPr id="2" name="직사각형 1"/>
          <p:cNvSpPr/>
          <p:nvPr/>
        </p:nvSpPr>
        <p:spPr>
          <a:xfrm>
            <a:off x="2281567" y="5130800"/>
            <a:ext cx="3835400"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a:solidFill>
                <a:srgbClr val="FFC000"/>
              </a:solidFill>
            </a:endParaRPr>
          </a:p>
        </p:txBody>
      </p:sp>
      <p:sp>
        <p:nvSpPr>
          <p:cNvPr id="3" name="타원 2"/>
          <p:cNvSpPr/>
          <p:nvPr/>
        </p:nvSpPr>
        <p:spPr>
          <a:xfrm>
            <a:off x="2281567" y="4902200"/>
            <a:ext cx="4297033" cy="10668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rgbClr val="FFC000"/>
                </a:solidFill>
              </a:rPr>
              <a:t>Abram + </a:t>
            </a:r>
            <a:r>
              <a:rPr lang="en-US" sz="4400" b="1" smtClean="0">
                <a:solidFill>
                  <a:srgbClr val="FFC000"/>
                </a:solidFill>
              </a:rPr>
              <a:t>Lot</a:t>
            </a:r>
            <a:endParaRPr lang="en-US" sz="4400" b="1">
              <a:solidFill>
                <a:srgbClr val="FFC000"/>
              </a:solidFill>
            </a:endParaRPr>
          </a:p>
        </p:txBody>
      </p:sp>
    </p:spTree>
    <p:extLst>
      <p:ext uri="{BB962C8B-B14F-4D97-AF65-F5344CB8AC3E}">
        <p14:creationId xmlns:p14="http://schemas.microsoft.com/office/powerpoint/2010/main" val="1103176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55451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אָחוֹת</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804509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l="11539" t="17806" r="11539" b="998"/>
          <a:stretch/>
        </p:blipFill>
        <p:spPr>
          <a:xfrm>
            <a:off x="-76200" y="-101600"/>
            <a:ext cx="12192000" cy="7239000"/>
          </a:xfrm>
          <a:prstGeom prst="rect">
            <a:avLst/>
          </a:prstGeom>
        </p:spPr>
      </p:pic>
    </p:spTree>
    <p:extLst>
      <p:ext uri="{BB962C8B-B14F-4D97-AF65-F5344CB8AC3E}">
        <p14:creationId xmlns:p14="http://schemas.microsoft.com/office/powerpoint/2010/main" val="9085621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12:16 / Perempuan Cantik Paras</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Para </a:t>
            </a:r>
            <a:r>
              <a:rPr lang="en-US" sz="4800" b="1">
                <a:solidFill>
                  <a:schemeClr val="bg1"/>
                </a:solidFill>
                <a:latin typeface="Calibri" panose="020F0502020204030204"/>
                <a:ea typeface="+mn-ea"/>
                <a:cs typeface="+mn-cs"/>
              </a:rPr>
              <a:t>pembesar Firaun juga melihat Sarai, lalu memuji-muji kejelitaannya di hadapan Firaun.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Firaun melayan Abram dengan baik demi perempuan itu. Abram mendapat kawanan domba, lembu, keldai jantan dan betina, unta, serta para hamba lelaki dan perempuan.</a:t>
            </a:r>
            <a:endParaRPr lang="en-US" b="1" smtClean="0">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29752032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12:17 / Tuhan menjaga keluarga Abram</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17Akan tetapi, Tuhan mengazab Firaun dan istananya dengan </a:t>
            </a:r>
            <a:r>
              <a:rPr lang="en-US" sz="4800" b="1">
                <a:solidFill>
                  <a:srgbClr val="00B0F0"/>
                </a:solidFill>
                <a:latin typeface="Calibri" panose="020F0502020204030204"/>
                <a:ea typeface="+mn-ea"/>
                <a:cs typeface="+mn-cs"/>
              </a:rPr>
              <a:t>pelbagai wabak penyakit yang dahsyat </a:t>
            </a:r>
            <a:r>
              <a:rPr lang="en-US" sz="4800" b="1">
                <a:solidFill>
                  <a:schemeClr val="bg1"/>
                </a:solidFill>
                <a:latin typeface="Calibri" panose="020F0502020204030204"/>
                <a:ea typeface="+mn-ea"/>
                <a:cs typeface="+mn-cs"/>
              </a:rPr>
              <a:t>kerana Sarai, isteri Abram </a:t>
            </a:r>
            <a:r>
              <a:rPr lang="en-US" sz="4800" b="1" smtClean="0">
                <a:solidFill>
                  <a:schemeClr val="bg1"/>
                </a:solidFill>
                <a:latin typeface="Calibri" panose="020F0502020204030204"/>
                <a:ea typeface="+mn-ea"/>
                <a:cs typeface="+mn-cs"/>
              </a:rPr>
              <a:t>itu.</a:t>
            </a:r>
            <a:endParaRPr lang="en-US" b="1" smtClean="0">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30168400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12:20 / ke arah Kanaan</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Kemudian </a:t>
            </a:r>
            <a:r>
              <a:rPr lang="en-US" sz="4800" b="1">
                <a:solidFill>
                  <a:schemeClr val="bg1"/>
                </a:solidFill>
                <a:latin typeface="Calibri" panose="020F0502020204030204"/>
                <a:ea typeface="+mn-ea"/>
                <a:cs typeface="+mn-cs"/>
              </a:rPr>
              <a:t>Firaun memberikan perintah kepada orangnya tentang Abram, lalu mereka menghantar dia pergi bersama-sama isterinya dan segala sesuatu yang dimilikinya.</a:t>
            </a:r>
            <a:endParaRPr lang="en-US" b="1" smtClean="0">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38418530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30730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4.bp.blogspot.com/-wzH_sivgGxw/XB5zRjRikhI/AAAAAAAAQME/zBbqkFWkLFcB2yEmodYY7bo6e7qnjiKBwCLcBGAs/s1600/%25ED%2597%25A4%25EB%25B8%258C%25EB%25A1%25A0%2B%25EC%2583%2581%25EC%2588%2598%25EB%25A6%25AC%25EB%2582%2598%25EB%25AC%25B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068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8313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s://3.bp.blogspot.com/-yvEDVo5hmJ0/XB5ypLjY00I/AAAAAAAAQL8/OJf2ALSKPpEbPijqLlK0B62QiuOXh73dwCLcBGAs/s1600/%25EC%2583%2581%25EC%2588%2598%25EB%25A6%25AC%25EB%2582%2598%25EB%25AC%25B4%2528%25EB%258F%2584%25ED%2586%25A0%25EB%25A6%25AC%25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2063"/>
            <a:ext cx="12192000" cy="8120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691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Ciri-Ciri Kesusasteraan Ibrani </a:t>
            </a:r>
            <a:r>
              <a:rPr lang="en-US" altLang="ko-KR" sz="4800" b="1" smtClean="0">
                <a:solidFill>
                  <a:srgbClr val="FFFF00"/>
                </a:solidFill>
                <a:latin typeface="Calibri" panose="020F0502020204030204"/>
                <a:ea typeface="+mn-ea"/>
                <a:cs typeface="+mn-cs"/>
              </a:rPr>
              <a:t>(Tradisi Oral)</a:t>
            </a:r>
            <a:r>
              <a:rPr lang="fi-FI" sz="6600" b="1">
                <a:solidFill>
                  <a:srgbClr val="FFFF00"/>
                </a:solidFill>
                <a:latin typeface="Calibri" panose="020F0502020204030204"/>
                <a:ea typeface="+mn-ea"/>
                <a:cs typeface="+mn-cs"/>
              </a:rPr>
              <a:t/>
            </a:r>
            <a:br>
              <a:rPr lang="fi-FI" sz="6600" b="1">
                <a:solidFill>
                  <a:srgbClr val="FFFF00"/>
                </a:solidFill>
                <a:latin typeface="Calibri" panose="020F0502020204030204"/>
                <a:ea typeface="+mn-ea"/>
                <a:cs typeface="+mn-cs"/>
              </a:rPr>
            </a:br>
            <a:r>
              <a:rPr lang="fi-FI" sz="4000" b="1" smtClean="0">
                <a:solidFill>
                  <a:srgbClr val="00B0F0"/>
                </a:solidFill>
                <a:latin typeface="Calibri" panose="020F0502020204030204"/>
                <a:ea typeface="+mn-ea"/>
                <a:cs typeface="+mn-cs"/>
              </a:rPr>
              <a:t>Kesusasteraan Ibrani </a:t>
            </a:r>
            <a:r>
              <a:rPr lang="it-IT" sz="4000" b="1" smtClean="0">
                <a:solidFill>
                  <a:srgbClr val="00B0F0"/>
                </a:solidFill>
                <a:latin typeface="Calibri" panose="020F0502020204030204"/>
                <a:ea typeface="+mn-ea"/>
                <a:cs typeface="+mn-cs"/>
              </a:rPr>
              <a:t>berasal </a:t>
            </a:r>
            <a:r>
              <a:rPr lang="it-IT" sz="4000" b="1">
                <a:solidFill>
                  <a:srgbClr val="00B0F0"/>
                </a:solidFill>
                <a:latin typeface="Calibri" panose="020F0502020204030204"/>
                <a:ea typeface="+mn-ea"/>
                <a:cs typeface="+mn-cs"/>
              </a:rPr>
              <a:t>dari tradisi oral orang-orang Yahudi pertama</a:t>
            </a:r>
            <a:r>
              <a:rPr lang="it-IT" sz="4000" b="1" smtClean="0">
                <a:solidFill>
                  <a:srgbClr val="00B0F0"/>
                </a:solidFill>
                <a:latin typeface="Calibri" panose="020F0502020204030204"/>
                <a:ea typeface="+mn-ea"/>
                <a:cs typeface="+mn-cs"/>
              </a:rPr>
              <a:t>. Dalam T</a:t>
            </a:r>
            <a:r>
              <a:rPr lang="fi-FI" sz="4000" b="1" smtClean="0">
                <a:solidFill>
                  <a:srgbClr val="00B0F0"/>
                </a:solidFill>
                <a:latin typeface="Calibri" panose="020F0502020204030204"/>
                <a:ea typeface="+mn-ea"/>
                <a:cs typeface="+mn-cs"/>
              </a:rPr>
              <a:t>radisi Oral, kebanyakan ayat pendek, dan struktur ayatnya untuk orang-orang mudah mendengar kisah dan mudah menghafalnya.</a:t>
            </a:r>
            <a:br>
              <a:rPr lang="fi-FI" sz="4000" b="1" smtClean="0">
                <a:solidFill>
                  <a:srgbClr val="00B0F0"/>
                </a:solidFill>
                <a:latin typeface="Calibri" panose="020F0502020204030204"/>
                <a:ea typeface="+mn-ea"/>
                <a:cs typeface="+mn-cs"/>
              </a:rPr>
            </a:br>
            <a:r>
              <a:rPr lang="fi-FI" sz="5400" b="1" smtClean="0">
                <a:solidFill>
                  <a:schemeClr val="bg1"/>
                </a:solidFill>
                <a:latin typeface="Calibri" panose="020F0502020204030204"/>
                <a:ea typeface="+mn-ea"/>
                <a:cs typeface="+mn-cs"/>
              </a:rPr>
              <a:t>1. Perulangan (Hendiadys)</a:t>
            </a:r>
            <a:br>
              <a:rPr lang="fi-FI" sz="5400" b="1" smtClean="0">
                <a:solidFill>
                  <a:schemeClr val="bg1"/>
                </a:solidFill>
                <a:latin typeface="Calibri" panose="020F0502020204030204"/>
                <a:ea typeface="+mn-ea"/>
                <a:cs typeface="+mn-cs"/>
              </a:rPr>
            </a:br>
            <a:r>
              <a:rPr lang="fi-FI" sz="5400" b="1" smtClean="0">
                <a:solidFill>
                  <a:schemeClr val="bg1"/>
                </a:solidFill>
                <a:latin typeface="Calibri" panose="020F0502020204030204"/>
                <a:ea typeface="+mn-ea"/>
                <a:cs typeface="+mn-cs"/>
              </a:rPr>
              <a:t>2. Paralelisme /Kesejejaran (Parallelism) </a:t>
            </a:r>
            <a:br>
              <a:rPr lang="fi-FI" sz="5400" b="1" smtClean="0">
                <a:solidFill>
                  <a:schemeClr val="bg1"/>
                </a:solidFill>
                <a:latin typeface="Calibri" panose="020F0502020204030204"/>
                <a:ea typeface="+mn-ea"/>
                <a:cs typeface="+mn-cs"/>
              </a:rPr>
            </a:br>
            <a:r>
              <a:rPr lang="fi-FI" sz="5400" b="1" smtClean="0">
                <a:solidFill>
                  <a:schemeClr val="bg1"/>
                </a:solidFill>
                <a:latin typeface="Calibri" panose="020F0502020204030204"/>
                <a:ea typeface="+mn-ea"/>
                <a:cs typeface="+mn-cs"/>
              </a:rPr>
              <a:t>3. Pembayangan (Imagery)</a:t>
            </a:r>
            <a:br>
              <a:rPr lang="fi-FI" sz="5400" b="1" smtClean="0">
                <a:solidFill>
                  <a:schemeClr val="bg1"/>
                </a:solidFill>
                <a:latin typeface="Calibri" panose="020F0502020204030204"/>
                <a:ea typeface="+mn-ea"/>
                <a:cs typeface="+mn-cs"/>
              </a:rPr>
            </a:br>
            <a:r>
              <a:rPr lang="fi-FI" sz="5400" b="1" smtClean="0">
                <a:solidFill>
                  <a:schemeClr val="bg1"/>
                </a:solidFill>
                <a:latin typeface="Calibri" panose="020F0502020204030204"/>
                <a:ea typeface="+mn-ea"/>
                <a:cs typeface="+mn-cs"/>
              </a:rPr>
              <a:t>4. Kiasme (Chiasm)</a:t>
            </a:r>
            <a:endParaRPr lang="en-US" sz="54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10237913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그림 18"/>
          <p:cNvPicPr>
            <a:picLocks noChangeAspect="1"/>
          </p:cNvPicPr>
          <p:nvPr/>
        </p:nvPicPr>
        <p:blipFill>
          <a:blip r:embed="rId3"/>
          <a:stretch>
            <a:fillRect/>
          </a:stretch>
        </p:blipFill>
        <p:spPr>
          <a:xfrm>
            <a:off x="0" y="1812"/>
            <a:ext cx="12233935" cy="6881588"/>
          </a:xfrm>
          <a:prstGeom prst="rect">
            <a:avLst/>
          </a:prstGeom>
        </p:spPr>
      </p:pic>
      <p:sp>
        <p:nvSpPr>
          <p:cNvPr id="5" name="모서리가 둥근 직사각형 4"/>
          <p:cNvSpPr/>
          <p:nvPr/>
        </p:nvSpPr>
        <p:spPr>
          <a:xfrm>
            <a:off x="2327718" y="5216528"/>
            <a:ext cx="4292600" cy="7098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0094FF"/>
                </a:solidFill>
                <a:effectLst/>
                <a:uLnTx/>
                <a:uFillTx/>
                <a:latin typeface="Calibri" panose="020F0502020204030204"/>
                <a:ea typeface="+mn-ea"/>
                <a:cs typeface="+mn-cs"/>
              </a:rPr>
              <a:t>Abram + Lot</a:t>
            </a:r>
            <a:endParaRPr kumimoji="0" lang="en-US" sz="4000" b="1" i="0" u="none" strike="noStrike" kern="1200" cap="none" spc="0" normalizeH="0" baseline="0" noProof="0">
              <a:ln>
                <a:noFill/>
              </a:ln>
              <a:solidFill>
                <a:srgbClr val="0094FF"/>
              </a:solidFill>
              <a:effectLst/>
              <a:uLnTx/>
              <a:uFillTx/>
              <a:latin typeface="Calibri" panose="020F0502020204030204"/>
              <a:ea typeface="+mn-ea"/>
              <a:cs typeface="+mn-cs"/>
            </a:endParaRPr>
          </a:p>
        </p:txBody>
      </p:sp>
      <p:sp>
        <p:nvSpPr>
          <p:cNvPr id="8" name="오른쪽 화살표 7"/>
          <p:cNvSpPr/>
          <p:nvPr/>
        </p:nvSpPr>
        <p:spPr>
          <a:xfrm rot="153023" flipV="1">
            <a:off x="290785" y="5654392"/>
            <a:ext cx="3752764" cy="1097068"/>
          </a:xfrm>
          <a:custGeom>
            <a:avLst/>
            <a:gdLst>
              <a:gd name="connsiteX0" fmla="*/ 0 w 5255340"/>
              <a:gd name="connsiteY0" fmla="*/ 775897 h 3103586"/>
              <a:gd name="connsiteX1" fmla="*/ 3703547 w 5255340"/>
              <a:gd name="connsiteY1" fmla="*/ 775897 h 3103586"/>
              <a:gd name="connsiteX2" fmla="*/ 3703547 w 5255340"/>
              <a:gd name="connsiteY2" fmla="*/ 0 h 3103586"/>
              <a:gd name="connsiteX3" fmla="*/ 5255340 w 5255340"/>
              <a:gd name="connsiteY3" fmla="*/ 1551793 h 3103586"/>
              <a:gd name="connsiteX4" fmla="*/ 3703547 w 5255340"/>
              <a:gd name="connsiteY4" fmla="*/ 3103586 h 3103586"/>
              <a:gd name="connsiteX5" fmla="*/ 3703547 w 5255340"/>
              <a:gd name="connsiteY5" fmla="*/ 2327690 h 3103586"/>
              <a:gd name="connsiteX6" fmla="*/ 0 w 5255340"/>
              <a:gd name="connsiteY6" fmla="*/ 2327690 h 3103586"/>
              <a:gd name="connsiteX7" fmla="*/ 0 w 5255340"/>
              <a:gd name="connsiteY7" fmla="*/ 775897 h 3103586"/>
              <a:gd name="connsiteX0" fmla="*/ 67965 w 5255340"/>
              <a:gd name="connsiteY0" fmla="*/ 1511111 h 3103586"/>
              <a:gd name="connsiteX1" fmla="*/ 3703547 w 5255340"/>
              <a:gd name="connsiteY1" fmla="*/ 775897 h 3103586"/>
              <a:gd name="connsiteX2" fmla="*/ 3703547 w 5255340"/>
              <a:gd name="connsiteY2" fmla="*/ 0 h 3103586"/>
              <a:gd name="connsiteX3" fmla="*/ 5255340 w 5255340"/>
              <a:gd name="connsiteY3" fmla="*/ 1551793 h 3103586"/>
              <a:gd name="connsiteX4" fmla="*/ 3703547 w 5255340"/>
              <a:gd name="connsiteY4" fmla="*/ 3103586 h 3103586"/>
              <a:gd name="connsiteX5" fmla="*/ 3703547 w 5255340"/>
              <a:gd name="connsiteY5" fmla="*/ 2327690 h 3103586"/>
              <a:gd name="connsiteX6" fmla="*/ 0 w 5255340"/>
              <a:gd name="connsiteY6" fmla="*/ 2327690 h 3103586"/>
              <a:gd name="connsiteX7" fmla="*/ 67965 w 5255340"/>
              <a:gd name="connsiteY7" fmla="*/ 1511111 h 3103586"/>
              <a:gd name="connsiteX0" fmla="*/ 0 w 5187375"/>
              <a:gd name="connsiteY0" fmla="*/ 1511111 h 3103586"/>
              <a:gd name="connsiteX1" fmla="*/ 3635582 w 5187375"/>
              <a:gd name="connsiteY1" fmla="*/ 775897 h 3103586"/>
              <a:gd name="connsiteX2" fmla="*/ 3635582 w 5187375"/>
              <a:gd name="connsiteY2" fmla="*/ 0 h 3103586"/>
              <a:gd name="connsiteX3" fmla="*/ 5187375 w 5187375"/>
              <a:gd name="connsiteY3" fmla="*/ 1551793 h 3103586"/>
              <a:gd name="connsiteX4" fmla="*/ 3635582 w 5187375"/>
              <a:gd name="connsiteY4" fmla="*/ 3103586 h 3103586"/>
              <a:gd name="connsiteX5" fmla="*/ 3635582 w 5187375"/>
              <a:gd name="connsiteY5" fmla="*/ 2327690 h 3103586"/>
              <a:gd name="connsiteX6" fmla="*/ 1138412 w 5187375"/>
              <a:gd name="connsiteY6" fmla="*/ 1680010 h 3103586"/>
              <a:gd name="connsiteX7" fmla="*/ 0 w 5187375"/>
              <a:gd name="connsiteY7" fmla="*/ 1511111 h 3103586"/>
              <a:gd name="connsiteX0" fmla="*/ 0 w 5187375"/>
              <a:gd name="connsiteY0" fmla="*/ 1511111 h 3103586"/>
              <a:gd name="connsiteX1" fmla="*/ 3635582 w 5187375"/>
              <a:gd name="connsiteY1" fmla="*/ 775897 h 3103586"/>
              <a:gd name="connsiteX2" fmla="*/ 3635582 w 5187375"/>
              <a:gd name="connsiteY2" fmla="*/ 0 h 3103586"/>
              <a:gd name="connsiteX3" fmla="*/ 5187375 w 5187375"/>
              <a:gd name="connsiteY3" fmla="*/ 1551793 h 3103586"/>
              <a:gd name="connsiteX4" fmla="*/ 3635582 w 5187375"/>
              <a:gd name="connsiteY4" fmla="*/ 3103586 h 3103586"/>
              <a:gd name="connsiteX5" fmla="*/ 3635582 w 5187375"/>
              <a:gd name="connsiteY5" fmla="*/ 2327690 h 3103586"/>
              <a:gd name="connsiteX6" fmla="*/ 1766059 w 5187375"/>
              <a:gd name="connsiteY6" fmla="*/ 2020588 h 3103586"/>
              <a:gd name="connsiteX7" fmla="*/ 0 w 5187375"/>
              <a:gd name="connsiteY7" fmla="*/ 1511111 h 3103586"/>
              <a:gd name="connsiteX0" fmla="*/ 0 w 5187375"/>
              <a:gd name="connsiteY0" fmla="*/ 1511111 h 3103586"/>
              <a:gd name="connsiteX1" fmla="*/ 2636110 w 5187375"/>
              <a:gd name="connsiteY1" fmla="*/ 1246617 h 3103586"/>
              <a:gd name="connsiteX2" fmla="*/ 3635582 w 5187375"/>
              <a:gd name="connsiteY2" fmla="*/ 775897 h 3103586"/>
              <a:gd name="connsiteX3" fmla="*/ 3635582 w 5187375"/>
              <a:gd name="connsiteY3" fmla="*/ 0 h 3103586"/>
              <a:gd name="connsiteX4" fmla="*/ 5187375 w 5187375"/>
              <a:gd name="connsiteY4" fmla="*/ 1551793 h 3103586"/>
              <a:gd name="connsiteX5" fmla="*/ 3635582 w 5187375"/>
              <a:gd name="connsiteY5" fmla="*/ 3103586 h 3103586"/>
              <a:gd name="connsiteX6" fmla="*/ 3635582 w 5187375"/>
              <a:gd name="connsiteY6" fmla="*/ 2327690 h 3103586"/>
              <a:gd name="connsiteX7" fmla="*/ 1766059 w 5187375"/>
              <a:gd name="connsiteY7" fmla="*/ 2020588 h 3103586"/>
              <a:gd name="connsiteX8" fmla="*/ 0 w 5187375"/>
              <a:gd name="connsiteY8" fmla="*/ 1511111 h 3103586"/>
              <a:gd name="connsiteX0" fmla="*/ 0 w 5187375"/>
              <a:gd name="connsiteY0" fmla="*/ 1511111 h 3103586"/>
              <a:gd name="connsiteX1" fmla="*/ 2636110 w 5187375"/>
              <a:gd name="connsiteY1" fmla="*/ 1246617 h 3103586"/>
              <a:gd name="connsiteX2" fmla="*/ 3635582 w 5187375"/>
              <a:gd name="connsiteY2" fmla="*/ 775897 h 3103586"/>
              <a:gd name="connsiteX3" fmla="*/ 3635582 w 5187375"/>
              <a:gd name="connsiteY3" fmla="*/ 0 h 3103586"/>
              <a:gd name="connsiteX4" fmla="*/ 5187375 w 5187375"/>
              <a:gd name="connsiteY4" fmla="*/ 1551793 h 3103586"/>
              <a:gd name="connsiteX5" fmla="*/ 3635582 w 5187375"/>
              <a:gd name="connsiteY5" fmla="*/ 3103586 h 3103586"/>
              <a:gd name="connsiteX6" fmla="*/ 3635582 w 5187375"/>
              <a:gd name="connsiteY6" fmla="*/ 2327690 h 3103586"/>
              <a:gd name="connsiteX7" fmla="*/ 1912194 w 5187375"/>
              <a:gd name="connsiteY7" fmla="*/ 2006753 h 3103586"/>
              <a:gd name="connsiteX8" fmla="*/ 0 w 5187375"/>
              <a:gd name="connsiteY8" fmla="*/ 151111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1848528 w 5123709"/>
              <a:gd name="connsiteY7" fmla="*/ 2006753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3709" h="3103586">
                <a:moveTo>
                  <a:pt x="0" y="310781"/>
                </a:moveTo>
                <a:cubicBezTo>
                  <a:pt x="714761" y="175244"/>
                  <a:pt x="1857683" y="1382154"/>
                  <a:pt x="2572444" y="1246617"/>
                </a:cubicBezTo>
                <a:lnTo>
                  <a:pt x="3571916" y="775897"/>
                </a:lnTo>
                <a:lnTo>
                  <a:pt x="3571916" y="0"/>
                </a:lnTo>
                <a:lnTo>
                  <a:pt x="5123709" y="1551793"/>
                </a:lnTo>
                <a:lnTo>
                  <a:pt x="3571916" y="3103586"/>
                </a:lnTo>
                <a:lnTo>
                  <a:pt x="3571916" y="2327690"/>
                </a:lnTo>
                <a:cubicBezTo>
                  <a:pt x="3088291" y="2248206"/>
                  <a:pt x="2919295" y="2705195"/>
                  <a:pt x="2131535" y="2337114"/>
                </a:cubicBezTo>
                <a:cubicBezTo>
                  <a:pt x="1433774" y="1692429"/>
                  <a:pt x="707014" y="903600"/>
                  <a:pt x="0" y="310781"/>
                </a:cubicBezTo>
                <a:close/>
              </a:path>
            </a:pathLst>
          </a:custGeom>
          <a:solidFill>
            <a:srgbClr val="00B050">
              <a:alpha val="50000"/>
            </a:srgbClr>
          </a:solidFill>
          <a:ln>
            <a:solidFill>
              <a:srgbClr val="B6D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모서리가 둥근 직사각형 14"/>
          <p:cNvSpPr/>
          <p:nvPr/>
        </p:nvSpPr>
        <p:spPr>
          <a:xfrm>
            <a:off x="6212012" y="740961"/>
            <a:ext cx="1684682" cy="7098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rPr>
              <a:t>Abram</a:t>
            </a:r>
            <a:endParaRPr kumimoji="0" lang="en-US" sz="40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6" name="모서리가 둥근 직사각형 15"/>
          <p:cNvSpPr/>
          <p:nvPr/>
        </p:nvSpPr>
        <p:spPr>
          <a:xfrm>
            <a:off x="6525093" y="143155"/>
            <a:ext cx="1371601" cy="1193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D0DFB"/>
                </a:solidFill>
                <a:effectLst>
                  <a:outerShdw blurRad="38100" dist="38100" dir="2700000" algn="tl">
                    <a:srgbClr val="000000">
                      <a:alpha val="43137"/>
                    </a:srgbClr>
                  </a:outerShdw>
                </a:effectLst>
                <a:uLnTx/>
                <a:uFillTx/>
                <a:latin typeface="Calibri" panose="020F0502020204030204"/>
                <a:ea typeface="+mn-ea"/>
                <a:cs typeface="+mn-cs"/>
              </a:rPr>
              <a:t>Lot</a:t>
            </a:r>
            <a:endParaRPr kumimoji="0" lang="en-US" sz="4000" b="1" i="0" u="none" strike="noStrike" kern="1200" cap="none" spc="0" normalizeH="0" baseline="0" noProof="0">
              <a:ln>
                <a:noFill/>
              </a:ln>
              <a:solidFill>
                <a:srgbClr val="FD0DFB"/>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0" name="오른쪽 화살표 6"/>
          <p:cNvSpPr/>
          <p:nvPr/>
        </p:nvSpPr>
        <p:spPr>
          <a:xfrm rot="18094056">
            <a:off x="2140399" y="1792269"/>
            <a:ext cx="5583267" cy="2460744"/>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타원 8"/>
          <p:cNvSpPr/>
          <p:nvPr/>
        </p:nvSpPr>
        <p:spPr>
          <a:xfrm>
            <a:off x="8679802" y="5633315"/>
            <a:ext cx="2857000" cy="1159453"/>
          </a:xfrm>
          <a:prstGeom prst="ellipse">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00B050"/>
                </a:solidFill>
              </a:rPr>
              <a:t>Zoar</a:t>
            </a:r>
            <a:endParaRPr lang="en-US" sz="3600" b="1">
              <a:solidFill>
                <a:srgbClr val="00B050"/>
              </a:solidFill>
            </a:endParaRPr>
          </a:p>
        </p:txBody>
      </p:sp>
    </p:spTree>
    <p:extLst>
      <p:ext uri="{BB962C8B-B14F-4D97-AF65-F5344CB8AC3E}">
        <p14:creationId xmlns:p14="http://schemas.microsoft.com/office/powerpoint/2010/main" val="3206944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osmictusk.com/wp-content/uploads/tall-el-hamma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86000"/>
            <a:ext cx="12192000"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533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그림 18"/>
          <p:cNvPicPr>
            <a:picLocks noChangeAspect="1"/>
          </p:cNvPicPr>
          <p:nvPr/>
        </p:nvPicPr>
        <p:blipFill>
          <a:blip r:embed="rId3"/>
          <a:stretch>
            <a:fillRect/>
          </a:stretch>
        </p:blipFill>
        <p:spPr>
          <a:xfrm>
            <a:off x="0" y="1812"/>
            <a:ext cx="12233935" cy="6881588"/>
          </a:xfrm>
          <a:prstGeom prst="rect">
            <a:avLst/>
          </a:prstGeom>
        </p:spPr>
      </p:pic>
      <p:sp>
        <p:nvSpPr>
          <p:cNvPr id="5" name="모서리가 둥근 직사각형 4"/>
          <p:cNvSpPr/>
          <p:nvPr/>
        </p:nvSpPr>
        <p:spPr>
          <a:xfrm>
            <a:off x="2327718" y="5216528"/>
            <a:ext cx="4292600" cy="7098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0094FF"/>
                </a:solidFill>
                <a:effectLst/>
                <a:uLnTx/>
                <a:uFillTx/>
                <a:latin typeface="Calibri" panose="020F0502020204030204"/>
                <a:ea typeface="+mn-ea"/>
                <a:cs typeface="+mn-cs"/>
              </a:rPr>
              <a:t>Abram + Lot</a:t>
            </a:r>
            <a:endParaRPr kumimoji="0" lang="en-US" sz="4000" b="1" i="0" u="none" strike="noStrike" kern="1200" cap="none" spc="0" normalizeH="0" baseline="0" noProof="0">
              <a:ln>
                <a:noFill/>
              </a:ln>
              <a:solidFill>
                <a:srgbClr val="0094FF"/>
              </a:solidFill>
              <a:effectLst/>
              <a:uLnTx/>
              <a:uFillTx/>
              <a:latin typeface="Calibri" panose="020F0502020204030204"/>
              <a:ea typeface="+mn-ea"/>
              <a:cs typeface="+mn-cs"/>
            </a:endParaRPr>
          </a:p>
        </p:txBody>
      </p:sp>
      <p:sp>
        <p:nvSpPr>
          <p:cNvPr id="8" name="오른쪽 화살표 7"/>
          <p:cNvSpPr/>
          <p:nvPr/>
        </p:nvSpPr>
        <p:spPr>
          <a:xfrm rot="153023" flipV="1">
            <a:off x="290785" y="5654392"/>
            <a:ext cx="3752764" cy="1097068"/>
          </a:xfrm>
          <a:custGeom>
            <a:avLst/>
            <a:gdLst>
              <a:gd name="connsiteX0" fmla="*/ 0 w 5255340"/>
              <a:gd name="connsiteY0" fmla="*/ 775897 h 3103586"/>
              <a:gd name="connsiteX1" fmla="*/ 3703547 w 5255340"/>
              <a:gd name="connsiteY1" fmla="*/ 775897 h 3103586"/>
              <a:gd name="connsiteX2" fmla="*/ 3703547 w 5255340"/>
              <a:gd name="connsiteY2" fmla="*/ 0 h 3103586"/>
              <a:gd name="connsiteX3" fmla="*/ 5255340 w 5255340"/>
              <a:gd name="connsiteY3" fmla="*/ 1551793 h 3103586"/>
              <a:gd name="connsiteX4" fmla="*/ 3703547 w 5255340"/>
              <a:gd name="connsiteY4" fmla="*/ 3103586 h 3103586"/>
              <a:gd name="connsiteX5" fmla="*/ 3703547 w 5255340"/>
              <a:gd name="connsiteY5" fmla="*/ 2327690 h 3103586"/>
              <a:gd name="connsiteX6" fmla="*/ 0 w 5255340"/>
              <a:gd name="connsiteY6" fmla="*/ 2327690 h 3103586"/>
              <a:gd name="connsiteX7" fmla="*/ 0 w 5255340"/>
              <a:gd name="connsiteY7" fmla="*/ 775897 h 3103586"/>
              <a:gd name="connsiteX0" fmla="*/ 67965 w 5255340"/>
              <a:gd name="connsiteY0" fmla="*/ 1511111 h 3103586"/>
              <a:gd name="connsiteX1" fmla="*/ 3703547 w 5255340"/>
              <a:gd name="connsiteY1" fmla="*/ 775897 h 3103586"/>
              <a:gd name="connsiteX2" fmla="*/ 3703547 w 5255340"/>
              <a:gd name="connsiteY2" fmla="*/ 0 h 3103586"/>
              <a:gd name="connsiteX3" fmla="*/ 5255340 w 5255340"/>
              <a:gd name="connsiteY3" fmla="*/ 1551793 h 3103586"/>
              <a:gd name="connsiteX4" fmla="*/ 3703547 w 5255340"/>
              <a:gd name="connsiteY4" fmla="*/ 3103586 h 3103586"/>
              <a:gd name="connsiteX5" fmla="*/ 3703547 w 5255340"/>
              <a:gd name="connsiteY5" fmla="*/ 2327690 h 3103586"/>
              <a:gd name="connsiteX6" fmla="*/ 0 w 5255340"/>
              <a:gd name="connsiteY6" fmla="*/ 2327690 h 3103586"/>
              <a:gd name="connsiteX7" fmla="*/ 67965 w 5255340"/>
              <a:gd name="connsiteY7" fmla="*/ 1511111 h 3103586"/>
              <a:gd name="connsiteX0" fmla="*/ 0 w 5187375"/>
              <a:gd name="connsiteY0" fmla="*/ 1511111 h 3103586"/>
              <a:gd name="connsiteX1" fmla="*/ 3635582 w 5187375"/>
              <a:gd name="connsiteY1" fmla="*/ 775897 h 3103586"/>
              <a:gd name="connsiteX2" fmla="*/ 3635582 w 5187375"/>
              <a:gd name="connsiteY2" fmla="*/ 0 h 3103586"/>
              <a:gd name="connsiteX3" fmla="*/ 5187375 w 5187375"/>
              <a:gd name="connsiteY3" fmla="*/ 1551793 h 3103586"/>
              <a:gd name="connsiteX4" fmla="*/ 3635582 w 5187375"/>
              <a:gd name="connsiteY4" fmla="*/ 3103586 h 3103586"/>
              <a:gd name="connsiteX5" fmla="*/ 3635582 w 5187375"/>
              <a:gd name="connsiteY5" fmla="*/ 2327690 h 3103586"/>
              <a:gd name="connsiteX6" fmla="*/ 1138412 w 5187375"/>
              <a:gd name="connsiteY6" fmla="*/ 1680010 h 3103586"/>
              <a:gd name="connsiteX7" fmla="*/ 0 w 5187375"/>
              <a:gd name="connsiteY7" fmla="*/ 1511111 h 3103586"/>
              <a:gd name="connsiteX0" fmla="*/ 0 w 5187375"/>
              <a:gd name="connsiteY0" fmla="*/ 1511111 h 3103586"/>
              <a:gd name="connsiteX1" fmla="*/ 3635582 w 5187375"/>
              <a:gd name="connsiteY1" fmla="*/ 775897 h 3103586"/>
              <a:gd name="connsiteX2" fmla="*/ 3635582 w 5187375"/>
              <a:gd name="connsiteY2" fmla="*/ 0 h 3103586"/>
              <a:gd name="connsiteX3" fmla="*/ 5187375 w 5187375"/>
              <a:gd name="connsiteY3" fmla="*/ 1551793 h 3103586"/>
              <a:gd name="connsiteX4" fmla="*/ 3635582 w 5187375"/>
              <a:gd name="connsiteY4" fmla="*/ 3103586 h 3103586"/>
              <a:gd name="connsiteX5" fmla="*/ 3635582 w 5187375"/>
              <a:gd name="connsiteY5" fmla="*/ 2327690 h 3103586"/>
              <a:gd name="connsiteX6" fmla="*/ 1766059 w 5187375"/>
              <a:gd name="connsiteY6" fmla="*/ 2020588 h 3103586"/>
              <a:gd name="connsiteX7" fmla="*/ 0 w 5187375"/>
              <a:gd name="connsiteY7" fmla="*/ 1511111 h 3103586"/>
              <a:gd name="connsiteX0" fmla="*/ 0 w 5187375"/>
              <a:gd name="connsiteY0" fmla="*/ 1511111 h 3103586"/>
              <a:gd name="connsiteX1" fmla="*/ 2636110 w 5187375"/>
              <a:gd name="connsiteY1" fmla="*/ 1246617 h 3103586"/>
              <a:gd name="connsiteX2" fmla="*/ 3635582 w 5187375"/>
              <a:gd name="connsiteY2" fmla="*/ 775897 h 3103586"/>
              <a:gd name="connsiteX3" fmla="*/ 3635582 w 5187375"/>
              <a:gd name="connsiteY3" fmla="*/ 0 h 3103586"/>
              <a:gd name="connsiteX4" fmla="*/ 5187375 w 5187375"/>
              <a:gd name="connsiteY4" fmla="*/ 1551793 h 3103586"/>
              <a:gd name="connsiteX5" fmla="*/ 3635582 w 5187375"/>
              <a:gd name="connsiteY5" fmla="*/ 3103586 h 3103586"/>
              <a:gd name="connsiteX6" fmla="*/ 3635582 w 5187375"/>
              <a:gd name="connsiteY6" fmla="*/ 2327690 h 3103586"/>
              <a:gd name="connsiteX7" fmla="*/ 1766059 w 5187375"/>
              <a:gd name="connsiteY7" fmla="*/ 2020588 h 3103586"/>
              <a:gd name="connsiteX8" fmla="*/ 0 w 5187375"/>
              <a:gd name="connsiteY8" fmla="*/ 1511111 h 3103586"/>
              <a:gd name="connsiteX0" fmla="*/ 0 w 5187375"/>
              <a:gd name="connsiteY0" fmla="*/ 1511111 h 3103586"/>
              <a:gd name="connsiteX1" fmla="*/ 2636110 w 5187375"/>
              <a:gd name="connsiteY1" fmla="*/ 1246617 h 3103586"/>
              <a:gd name="connsiteX2" fmla="*/ 3635582 w 5187375"/>
              <a:gd name="connsiteY2" fmla="*/ 775897 h 3103586"/>
              <a:gd name="connsiteX3" fmla="*/ 3635582 w 5187375"/>
              <a:gd name="connsiteY3" fmla="*/ 0 h 3103586"/>
              <a:gd name="connsiteX4" fmla="*/ 5187375 w 5187375"/>
              <a:gd name="connsiteY4" fmla="*/ 1551793 h 3103586"/>
              <a:gd name="connsiteX5" fmla="*/ 3635582 w 5187375"/>
              <a:gd name="connsiteY5" fmla="*/ 3103586 h 3103586"/>
              <a:gd name="connsiteX6" fmla="*/ 3635582 w 5187375"/>
              <a:gd name="connsiteY6" fmla="*/ 2327690 h 3103586"/>
              <a:gd name="connsiteX7" fmla="*/ 1912194 w 5187375"/>
              <a:gd name="connsiteY7" fmla="*/ 2006753 h 3103586"/>
              <a:gd name="connsiteX8" fmla="*/ 0 w 5187375"/>
              <a:gd name="connsiteY8" fmla="*/ 151111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1848528 w 5123709"/>
              <a:gd name="connsiteY7" fmla="*/ 2006753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21042 w 5123709"/>
              <a:gd name="connsiteY7" fmla="*/ 2089237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 name="connsiteX0" fmla="*/ 0 w 5123709"/>
              <a:gd name="connsiteY0" fmla="*/ 310781 h 3103586"/>
              <a:gd name="connsiteX1" fmla="*/ 2572444 w 5123709"/>
              <a:gd name="connsiteY1" fmla="*/ 1246617 h 3103586"/>
              <a:gd name="connsiteX2" fmla="*/ 3571916 w 5123709"/>
              <a:gd name="connsiteY2" fmla="*/ 775897 h 3103586"/>
              <a:gd name="connsiteX3" fmla="*/ 3571916 w 5123709"/>
              <a:gd name="connsiteY3" fmla="*/ 0 h 3103586"/>
              <a:gd name="connsiteX4" fmla="*/ 5123709 w 5123709"/>
              <a:gd name="connsiteY4" fmla="*/ 1551793 h 3103586"/>
              <a:gd name="connsiteX5" fmla="*/ 3571916 w 5123709"/>
              <a:gd name="connsiteY5" fmla="*/ 3103586 h 3103586"/>
              <a:gd name="connsiteX6" fmla="*/ 3571916 w 5123709"/>
              <a:gd name="connsiteY6" fmla="*/ 2327690 h 3103586"/>
              <a:gd name="connsiteX7" fmla="*/ 2131535 w 5123709"/>
              <a:gd name="connsiteY7" fmla="*/ 2337114 h 3103586"/>
              <a:gd name="connsiteX8" fmla="*/ 0 w 5123709"/>
              <a:gd name="connsiteY8" fmla="*/ 310781 h 310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3709" h="3103586">
                <a:moveTo>
                  <a:pt x="0" y="310781"/>
                </a:moveTo>
                <a:cubicBezTo>
                  <a:pt x="714761" y="175244"/>
                  <a:pt x="1857683" y="1382154"/>
                  <a:pt x="2572444" y="1246617"/>
                </a:cubicBezTo>
                <a:lnTo>
                  <a:pt x="3571916" y="775897"/>
                </a:lnTo>
                <a:lnTo>
                  <a:pt x="3571916" y="0"/>
                </a:lnTo>
                <a:lnTo>
                  <a:pt x="5123709" y="1551793"/>
                </a:lnTo>
                <a:lnTo>
                  <a:pt x="3571916" y="3103586"/>
                </a:lnTo>
                <a:lnTo>
                  <a:pt x="3571916" y="2327690"/>
                </a:lnTo>
                <a:cubicBezTo>
                  <a:pt x="3088291" y="2248206"/>
                  <a:pt x="2919295" y="2705195"/>
                  <a:pt x="2131535" y="2337114"/>
                </a:cubicBezTo>
                <a:cubicBezTo>
                  <a:pt x="1433774" y="1692429"/>
                  <a:pt x="707014" y="903600"/>
                  <a:pt x="0" y="310781"/>
                </a:cubicBezTo>
                <a:close/>
              </a:path>
            </a:pathLst>
          </a:custGeom>
          <a:solidFill>
            <a:srgbClr val="00B050">
              <a:alpha val="50000"/>
            </a:srgbClr>
          </a:solidFill>
          <a:ln>
            <a:solidFill>
              <a:srgbClr val="B6D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오른쪽 화살표 6"/>
          <p:cNvSpPr/>
          <p:nvPr/>
        </p:nvSpPr>
        <p:spPr>
          <a:xfrm rot="3604019">
            <a:off x="6939838" y="774903"/>
            <a:ext cx="4382633" cy="2488794"/>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모서리가 둥근 직사각형 14"/>
          <p:cNvSpPr/>
          <p:nvPr/>
        </p:nvSpPr>
        <p:spPr>
          <a:xfrm>
            <a:off x="6212012" y="740961"/>
            <a:ext cx="1684682" cy="7098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rPr>
              <a:t>Abram</a:t>
            </a:r>
            <a:endParaRPr kumimoji="0" lang="en-US" sz="40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6" name="모서리가 둥근 직사각형 15"/>
          <p:cNvSpPr/>
          <p:nvPr/>
        </p:nvSpPr>
        <p:spPr>
          <a:xfrm>
            <a:off x="10165201" y="1095873"/>
            <a:ext cx="1371601" cy="1193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D0DFB"/>
                </a:solidFill>
                <a:effectLst>
                  <a:outerShdw blurRad="38100" dist="38100" dir="2700000" algn="tl">
                    <a:srgbClr val="000000">
                      <a:alpha val="43137"/>
                    </a:srgbClr>
                  </a:outerShdw>
                </a:effectLst>
                <a:uLnTx/>
                <a:uFillTx/>
                <a:latin typeface="Calibri" panose="020F0502020204030204"/>
                <a:ea typeface="+mn-ea"/>
                <a:cs typeface="+mn-cs"/>
              </a:rPr>
              <a:t>Lot</a:t>
            </a:r>
            <a:endParaRPr kumimoji="0" lang="en-US" sz="4000" b="1" i="0" u="none" strike="noStrike" kern="1200" cap="none" spc="0" normalizeH="0" baseline="0" noProof="0">
              <a:ln>
                <a:noFill/>
              </a:ln>
              <a:solidFill>
                <a:srgbClr val="FD0DFB"/>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0" name="오른쪽 화살표 6"/>
          <p:cNvSpPr/>
          <p:nvPr/>
        </p:nvSpPr>
        <p:spPr>
          <a:xfrm rot="18094056">
            <a:off x="2140399" y="1792269"/>
            <a:ext cx="5583267" cy="2460744"/>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타원 1"/>
          <p:cNvSpPr/>
          <p:nvPr/>
        </p:nvSpPr>
        <p:spPr>
          <a:xfrm>
            <a:off x="8679802" y="5633315"/>
            <a:ext cx="2857000" cy="1159453"/>
          </a:xfrm>
          <a:prstGeom prst="ellipse">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00B050"/>
                </a:solidFill>
              </a:rPr>
              <a:t>Zoar</a:t>
            </a:r>
            <a:endParaRPr lang="en-US" sz="3600" b="1">
              <a:solidFill>
                <a:srgbClr val="00B050"/>
              </a:solidFill>
            </a:endParaRPr>
          </a:p>
        </p:txBody>
      </p:sp>
    </p:spTree>
    <p:extLst>
      <p:ext uri="{BB962C8B-B14F-4D97-AF65-F5344CB8AC3E}">
        <p14:creationId xmlns:p14="http://schemas.microsoft.com/office/powerpoint/2010/main" val="27019877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13:14-18 / Pengukuhan </a:t>
            </a:r>
            <a:r>
              <a:rPr lang="en-US" altLang="ko-KR" sz="5400" b="1" smtClean="0">
                <a:solidFill>
                  <a:srgbClr val="FFFF00"/>
                </a:solidFill>
                <a:latin typeface="Calibri" panose="020F0502020204030204"/>
                <a:ea typeface="+mn-ea"/>
                <a:cs typeface="+mn-cs"/>
              </a:rPr>
              <a:t>Perjanjian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4800" b="1" smtClean="0">
                <a:solidFill>
                  <a:srgbClr val="002060"/>
                </a:solidFill>
                <a:latin typeface="Calibri" panose="020F0502020204030204"/>
                <a:ea typeface="+mn-ea"/>
                <a:cs typeface="+mn-cs"/>
              </a:rPr>
              <a:t/>
            </a:r>
            <a:br>
              <a:rPr lang="en-US" altLang="ko-KR" sz="4800" b="1" smtClean="0">
                <a:solidFill>
                  <a:srgbClr val="002060"/>
                </a:solidFill>
                <a:latin typeface="Calibri" panose="020F0502020204030204"/>
                <a:ea typeface="+mn-ea"/>
                <a:cs typeface="+mn-cs"/>
              </a:rPr>
            </a:br>
            <a:r>
              <a:rPr lang="en-US" altLang="ko-KR" sz="4800" b="1" smtClean="0">
                <a:solidFill>
                  <a:srgbClr val="FF0000"/>
                </a:solidFill>
                <a:latin typeface="Calibri" panose="020F0502020204030204"/>
                <a:ea typeface="+mn-ea"/>
                <a:cs typeface="+mn-cs"/>
              </a:rPr>
              <a:t>Tanah - </a:t>
            </a:r>
            <a:r>
              <a:rPr lang="en-US" altLang="ko-KR" sz="4800" b="1" smtClean="0">
                <a:solidFill>
                  <a:schemeClr val="bg1"/>
                </a:solidFill>
                <a:latin typeface="Calibri" panose="020F0502020204030204"/>
                <a:ea typeface="+mn-ea"/>
                <a:cs typeface="+mn-cs"/>
              </a:rPr>
              <a:t>Tengoklah </a:t>
            </a:r>
            <a:r>
              <a:rPr lang="en-US" altLang="ko-KR" sz="4800" b="1">
                <a:solidFill>
                  <a:schemeClr val="bg1"/>
                </a:solidFill>
                <a:latin typeface="Calibri" panose="020F0502020204030204"/>
                <a:ea typeface="+mn-ea"/>
                <a:cs typeface="+mn-cs"/>
              </a:rPr>
              <a:t>ke sebelah utara, selatan, timur, dan barat selama-lamanya</a:t>
            </a:r>
            <a:r>
              <a:rPr lang="en-US" altLang="ko-KR" sz="4800" b="1" smtClean="0">
                <a:solidFill>
                  <a:schemeClr val="bg1"/>
                </a:solidFill>
                <a:latin typeface="Calibri" panose="020F0502020204030204"/>
                <a:ea typeface="+mn-ea"/>
                <a:cs typeface="+mn-cs"/>
              </a:rPr>
              <a:t>.</a:t>
            </a:r>
            <a:br>
              <a:rPr lang="en-US" altLang="ko-KR" sz="4800" b="1" smtClean="0">
                <a:solidFill>
                  <a:schemeClr val="bg1"/>
                </a:solidFill>
                <a:latin typeface="Calibri" panose="020F0502020204030204"/>
                <a:ea typeface="+mn-ea"/>
                <a:cs typeface="+mn-cs"/>
              </a:rPr>
            </a:br>
            <a:r>
              <a:rPr lang="en-US" altLang="ko-KR" sz="4800" b="1">
                <a:solidFill>
                  <a:schemeClr val="bg1"/>
                </a:solidFill>
                <a:latin typeface="Calibri" panose="020F0502020204030204"/>
                <a:ea typeface="+mn-ea"/>
                <a:cs typeface="+mn-cs"/>
              </a:rPr>
              <a:t/>
            </a:r>
            <a:br>
              <a:rPr lang="en-US" altLang="ko-KR" sz="4800" b="1">
                <a:solidFill>
                  <a:schemeClr val="bg1"/>
                </a:solidFill>
                <a:latin typeface="Calibri" panose="020F0502020204030204"/>
                <a:ea typeface="+mn-ea"/>
                <a:cs typeface="+mn-cs"/>
              </a:rPr>
            </a:br>
            <a:r>
              <a:rPr lang="en-US" altLang="ko-KR" sz="4800" b="1">
                <a:solidFill>
                  <a:srgbClr val="FF0000"/>
                </a:solidFill>
                <a:latin typeface="Calibri" panose="020F0502020204030204"/>
                <a:ea typeface="+mn-ea"/>
                <a:cs typeface="+mn-cs"/>
              </a:rPr>
              <a:t>Keturunan - </a:t>
            </a:r>
            <a:r>
              <a:rPr lang="en-US" altLang="ko-KR" sz="4800" b="1">
                <a:solidFill>
                  <a:schemeClr val="bg1"/>
                </a:solidFill>
                <a:latin typeface="Calibri" panose="020F0502020204030204"/>
                <a:ea typeface="+mn-ea"/>
                <a:cs typeface="+mn-cs"/>
              </a:rPr>
              <a:t>seperti debu tanah yang begitu banyak </a:t>
            </a:r>
            <a:r>
              <a:rPr lang="en-US" altLang="ko-KR" sz="4800" b="1" smtClean="0">
                <a:solidFill>
                  <a:schemeClr val="bg1"/>
                </a:solidFill>
                <a:latin typeface="Calibri" panose="020F0502020204030204"/>
                <a:ea typeface="+mn-ea"/>
                <a:cs typeface="+mn-cs"/>
              </a:rPr>
              <a:t>sekali.</a:t>
            </a:r>
            <a:br>
              <a:rPr lang="en-US" altLang="ko-KR" sz="4800" b="1" smtClean="0">
                <a:solidFill>
                  <a:schemeClr val="bg1"/>
                </a:solidFill>
                <a:latin typeface="Calibri" panose="020F0502020204030204"/>
                <a:ea typeface="+mn-ea"/>
                <a:cs typeface="+mn-cs"/>
              </a:rPr>
            </a:br>
            <a:endParaRPr lang="en-US" sz="4000" b="1">
              <a:solidFill>
                <a:srgbClr val="FFC000"/>
              </a:solidFill>
              <a:latin typeface="Calibri" panose="020F0502020204030204"/>
              <a:ea typeface="+mn-ea"/>
              <a:cs typeface="+mn-cs"/>
            </a:endParaRPr>
          </a:p>
        </p:txBody>
      </p:sp>
    </p:spTree>
    <p:extLst>
      <p:ext uri="{BB962C8B-B14F-4D97-AF65-F5344CB8AC3E}">
        <p14:creationId xmlns:p14="http://schemas.microsoft.com/office/powerpoint/2010/main" val="35405276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13:14-18 / Pengukuhan </a:t>
            </a:r>
            <a:r>
              <a:rPr lang="en-US" altLang="ko-KR" sz="5400" b="1" smtClean="0">
                <a:solidFill>
                  <a:srgbClr val="FF0000"/>
                </a:solidFill>
                <a:latin typeface="Calibri" panose="020F0502020204030204"/>
                <a:ea typeface="+mn-ea"/>
                <a:cs typeface="+mn-cs"/>
              </a:rPr>
              <a:t>Perjanjian</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sz="2800" b="1" smtClean="0">
                <a:solidFill>
                  <a:srgbClr val="002060"/>
                </a:solidFill>
                <a:latin typeface="Calibri" panose="020F0502020204030204"/>
                <a:ea typeface="+mn-ea"/>
                <a:cs typeface="+mn-cs"/>
              </a:rPr>
              <a:t/>
            </a:r>
            <a:br>
              <a:rPr lang="en-US" altLang="ko-KR" sz="2800" b="1" smtClean="0">
                <a:solidFill>
                  <a:srgbClr val="00206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14 : Utara</a:t>
            </a:r>
            <a:r>
              <a:rPr lang="en-US" altLang="ko-KR" sz="4800" b="1">
                <a:solidFill>
                  <a:srgbClr val="FFFF00"/>
                </a:solidFill>
                <a:latin typeface="Calibri" panose="020F0502020204030204"/>
                <a:ea typeface="+mn-ea"/>
                <a:cs typeface="+mn-cs"/>
              </a:rPr>
              <a:t>, </a:t>
            </a:r>
            <a:r>
              <a:rPr lang="en-US" altLang="ko-KR" sz="4800" b="1" smtClean="0">
                <a:solidFill>
                  <a:srgbClr val="FFFF00"/>
                </a:solidFill>
                <a:latin typeface="Calibri" panose="020F0502020204030204"/>
                <a:ea typeface="+mn-ea"/>
                <a:cs typeface="+mn-cs"/>
              </a:rPr>
              <a:t>Selatan</a:t>
            </a:r>
            <a:r>
              <a:rPr lang="en-US" altLang="ko-KR" sz="4800" b="1">
                <a:solidFill>
                  <a:srgbClr val="FFFF00"/>
                </a:solidFill>
                <a:latin typeface="Calibri" panose="020F0502020204030204"/>
                <a:ea typeface="+mn-ea"/>
                <a:cs typeface="+mn-cs"/>
              </a:rPr>
              <a:t>, </a:t>
            </a:r>
            <a:r>
              <a:rPr lang="en-US" altLang="ko-KR" sz="4800" b="1" smtClean="0">
                <a:solidFill>
                  <a:srgbClr val="FFFF00"/>
                </a:solidFill>
                <a:latin typeface="Calibri" panose="020F0502020204030204"/>
                <a:ea typeface="+mn-ea"/>
                <a:cs typeface="+mn-cs"/>
              </a:rPr>
              <a:t>Timur</a:t>
            </a:r>
            <a:r>
              <a:rPr lang="en-US" altLang="ko-KR" sz="4800" b="1">
                <a:solidFill>
                  <a:srgbClr val="FFFF00"/>
                </a:solidFill>
                <a:latin typeface="Calibri" panose="020F0502020204030204"/>
                <a:ea typeface="+mn-ea"/>
                <a:cs typeface="+mn-cs"/>
              </a:rPr>
              <a:t>, dan </a:t>
            </a:r>
            <a:r>
              <a:rPr lang="en-US" altLang="ko-KR" sz="4800" b="1" smtClean="0">
                <a:solidFill>
                  <a:srgbClr val="FFFF00"/>
                </a:solidFill>
                <a:latin typeface="Calibri" panose="020F0502020204030204"/>
                <a:ea typeface="+mn-ea"/>
                <a:cs typeface="+mn-cs"/>
              </a:rPr>
              <a:t>Barat</a:t>
            </a:r>
            <a:br>
              <a:rPr lang="en-US" altLang="ko-KR" sz="4800" b="1" smtClean="0">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
            </a:r>
            <a:br>
              <a:rPr lang="en-US" altLang="ko-KR" sz="4800" b="1" smtClean="0">
                <a:solidFill>
                  <a:srgbClr val="FFFF00"/>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15 : Abram dan Keturunannya</a:t>
            </a:r>
            <a:br>
              <a:rPr lang="en-US" altLang="ko-KR" sz="4800" b="1" smtClean="0">
                <a:solidFill>
                  <a:schemeClr val="bg1"/>
                </a:solidFill>
                <a:latin typeface="Calibri" panose="020F0502020204030204"/>
                <a:ea typeface="+mn-ea"/>
                <a:cs typeface="+mn-cs"/>
              </a:rPr>
            </a:br>
            <a:r>
              <a:rPr lang="en-US" altLang="ko-KR" sz="4800" b="1">
                <a:solidFill>
                  <a:schemeClr val="bg1"/>
                </a:solidFill>
                <a:latin typeface="Calibri" panose="020F0502020204030204"/>
                <a:ea typeface="+mn-ea"/>
                <a:cs typeface="+mn-cs"/>
              </a:rPr>
              <a:t/>
            </a:r>
            <a:br>
              <a:rPr lang="en-US" altLang="ko-KR" sz="4800" b="1">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16 : Keturunanmu seperti debu tanah</a:t>
            </a:r>
            <a:br>
              <a:rPr lang="en-US" altLang="ko-KR" sz="4800" b="1" smtClean="0">
                <a:solidFill>
                  <a:schemeClr val="bg1"/>
                </a:solidFill>
                <a:latin typeface="Calibri" panose="020F0502020204030204"/>
                <a:ea typeface="+mn-ea"/>
                <a:cs typeface="+mn-cs"/>
              </a:rPr>
            </a:br>
            <a:r>
              <a:rPr lang="en-US" altLang="ko-KR" sz="4800" b="1">
                <a:solidFill>
                  <a:srgbClr val="FFFF00"/>
                </a:solidFill>
                <a:latin typeface="Calibri" panose="020F0502020204030204"/>
                <a:ea typeface="+mn-ea"/>
                <a:cs typeface="+mn-cs"/>
              </a:rPr>
              <a:t/>
            </a:r>
            <a:br>
              <a:rPr lang="en-US" altLang="ko-KR" sz="4800" b="1">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17 : Negeri menurut Panjang dan Lebarnya</a:t>
            </a:r>
            <a:endParaRPr lang="en-US" sz="40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15317888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191161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13:14-18 / </a:t>
            </a:r>
            <a:r>
              <a:rPr lang="en-US" altLang="ko-KR" sz="5400" b="1" smtClean="0">
                <a:solidFill>
                  <a:srgbClr val="FFFF00"/>
                </a:solidFill>
                <a:latin typeface="Calibri" panose="020F0502020204030204"/>
                <a:ea typeface="+mn-ea"/>
                <a:cs typeface="+mn-cs"/>
              </a:rPr>
              <a:t>Pengakuan Perjanjian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4800" b="1" smtClean="0">
                <a:solidFill>
                  <a:srgbClr val="002060"/>
                </a:solidFill>
                <a:latin typeface="Calibri" panose="020F0502020204030204"/>
                <a:ea typeface="+mn-ea"/>
                <a:cs typeface="+mn-cs"/>
              </a:rPr>
              <a:t/>
            </a:r>
            <a:br>
              <a:rPr lang="en-US" altLang="ko-KR" sz="4800" b="1" smtClean="0">
                <a:solidFill>
                  <a:srgbClr val="002060"/>
                </a:solidFill>
                <a:latin typeface="Calibri" panose="020F0502020204030204"/>
                <a:ea typeface="+mn-ea"/>
                <a:cs typeface="+mn-cs"/>
              </a:rPr>
            </a:br>
            <a:r>
              <a:rPr lang="en-US" altLang="ko-KR" sz="4800" b="1">
                <a:solidFill>
                  <a:srgbClr val="FFC000"/>
                </a:solidFill>
                <a:latin typeface="Calibri" panose="020F0502020204030204"/>
              </a:rPr>
              <a:t>Abram pun memindahkan khemahnya lalu tinggal dekat pokok-pokok oak/tarbantin Mamre, di </a:t>
            </a:r>
            <a:r>
              <a:rPr lang="en-US" altLang="ko-KR" sz="4800" b="1">
                <a:solidFill>
                  <a:srgbClr val="FFFF00"/>
                </a:solidFill>
                <a:latin typeface="Calibri" panose="020F0502020204030204"/>
              </a:rPr>
              <a:t>wilayah Hebron</a:t>
            </a:r>
            <a:r>
              <a:rPr lang="en-US" altLang="ko-KR" sz="4800" b="1">
                <a:solidFill>
                  <a:srgbClr val="FFC000"/>
                </a:solidFill>
                <a:latin typeface="Calibri" panose="020F0502020204030204"/>
              </a:rPr>
              <a:t>. </a:t>
            </a:r>
            <a:r>
              <a:rPr lang="en-US" altLang="ko-KR" sz="4800" b="1" smtClean="0">
                <a:solidFill>
                  <a:srgbClr val="FFC000"/>
                </a:solidFill>
                <a:latin typeface="Calibri" panose="020F0502020204030204"/>
              </a:rPr>
              <a:t/>
            </a:r>
            <a:br>
              <a:rPr lang="en-US" altLang="ko-KR" sz="4800" b="1" smtClean="0">
                <a:solidFill>
                  <a:srgbClr val="FFC000"/>
                </a:solidFill>
                <a:latin typeface="Calibri" panose="020F0502020204030204"/>
              </a:rPr>
            </a:br>
            <a:r>
              <a:rPr lang="en-US" altLang="ko-KR" sz="4800" b="1">
                <a:solidFill>
                  <a:schemeClr val="bg1"/>
                </a:solidFill>
                <a:latin typeface="Calibri" panose="020F0502020204030204"/>
              </a:rPr>
              <a:t/>
            </a:r>
            <a:br>
              <a:rPr lang="en-US" altLang="ko-KR" sz="4800" b="1">
                <a:solidFill>
                  <a:schemeClr val="bg1"/>
                </a:solidFill>
                <a:latin typeface="Calibri" panose="020F0502020204030204"/>
              </a:rPr>
            </a:br>
            <a:r>
              <a:rPr lang="en-US" altLang="ko-KR" sz="4800" b="1" smtClean="0">
                <a:solidFill>
                  <a:schemeClr val="bg1"/>
                </a:solidFill>
                <a:latin typeface="Calibri" panose="020F0502020204030204"/>
              </a:rPr>
              <a:t>Di </a:t>
            </a:r>
            <a:r>
              <a:rPr lang="en-US" altLang="ko-KR" sz="4800" b="1">
                <a:solidFill>
                  <a:schemeClr val="bg1"/>
                </a:solidFill>
                <a:latin typeface="Calibri" panose="020F0502020204030204"/>
              </a:rPr>
              <a:t>sana dia mendirikan sebuah mazbah bagi Tuhan</a:t>
            </a:r>
            <a:r>
              <a:rPr lang="en-US" altLang="ko-KR" sz="4800" b="1" smtClean="0">
                <a:solidFill>
                  <a:schemeClr val="bg1"/>
                </a:solidFill>
                <a:latin typeface="Calibri" panose="020F0502020204030204"/>
              </a:rPr>
              <a:t>.</a:t>
            </a:r>
            <a:endParaRPr lang="en-US" sz="40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8924493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노아의 가족의 희생의 제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9985" y="0"/>
            <a:ext cx="8174516" cy="6845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2690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מַעֲשֵׂ֖ר</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353845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Perjanjian antara negeri dan kerajaan</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4800" b="1">
                <a:solidFill>
                  <a:schemeClr val="bg1"/>
                </a:solidFill>
                <a:latin typeface="Calibri" panose="020F0502020204030204"/>
                <a:ea typeface="+mn-ea"/>
                <a:cs typeface="+mn-cs"/>
              </a:rPr>
              <a:t>Kej 14:1-2</a:t>
            </a:r>
            <a:br>
              <a:rPr lang="en-US" altLang="ko-KR" sz="4800" b="1">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1 Pada </a:t>
            </a:r>
            <a:r>
              <a:rPr lang="en-US" altLang="ko-KR" sz="4800" b="1">
                <a:solidFill>
                  <a:schemeClr val="bg1"/>
                </a:solidFill>
                <a:latin typeface="Calibri" panose="020F0502020204030204"/>
                <a:ea typeface="+mn-ea"/>
                <a:cs typeface="+mn-cs"/>
              </a:rPr>
              <a:t>zaman itu </a:t>
            </a:r>
            <a:r>
              <a:rPr lang="en-US" altLang="ko-KR" sz="4800" b="1">
                <a:solidFill>
                  <a:srgbClr val="FFFF00"/>
                </a:solidFill>
                <a:latin typeface="Calibri" panose="020F0502020204030204"/>
                <a:ea typeface="+mn-ea"/>
                <a:cs typeface="+mn-cs"/>
              </a:rPr>
              <a:t>Amrafel</a:t>
            </a:r>
            <a:r>
              <a:rPr lang="en-US" altLang="ko-KR" sz="4800" b="1">
                <a:solidFill>
                  <a:schemeClr val="bg1"/>
                </a:solidFill>
                <a:latin typeface="Calibri" panose="020F0502020204030204"/>
                <a:ea typeface="+mn-ea"/>
                <a:cs typeface="+mn-cs"/>
              </a:rPr>
              <a:t> raja Sinear, </a:t>
            </a:r>
            <a:r>
              <a:rPr lang="en-US" altLang="ko-KR" sz="4800" b="1">
                <a:solidFill>
                  <a:srgbClr val="FFFF00"/>
                </a:solidFill>
                <a:latin typeface="Calibri" panose="020F0502020204030204"/>
                <a:ea typeface="+mn-ea"/>
                <a:cs typeface="+mn-cs"/>
              </a:rPr>
              <a:t>Ariokh</a:t>
            </a:r>
            <a:r>
              <a:rPr lang="en-US" altLang="ko-KR" sz="4800" b="1">
                <a:solidFill>
                  <a:schemeClr val="bg1"/>
                </a:solidFill>
                <a:latin typeface="Calibri" panose="020F0502020204030204"/>
                <a:ea typeface="+mn-ea"/>
                <a:cs typeface="+mn-cs"/>
              </a:rPr>
              <a:t> raja Elasar, </a:t>
            </a:r>
            <a:r>
              <a:rPr lang="en-US" altLang="ko-KR" sz="4800" b="1">
                <a:solidFill>
                  <a:srgbClr val="FFFF00"/>
                </a:solidFill>
                <a:latin typeface="Calibri" panose="020F0502020204030204"/>
                <a:ea typeface="+mn-ea"/>
                <a:cs typeface="+mn-cs"/>
              </a:rPr>
              <a:t>Kedorlaomer</a:t>
            </a:r>
            <a:r>
              <a:rPr lang="en-US" altLang="ko-KR" sz="4800" b="1">
                <a:solidFill>
                  <a:schemeClr val="bg1"/>
                </a:solidFill>
                <a:latin typeface="Calibri" panose="020F0502020204030204"/>
                <a:ea typeface="+mn-ea"/>
                <a:cs typeface="+mn-cs"/>
              </a:rPr>
              <a:t> raja Elam, dan </a:t>
            </a:r>
            <a:r>
              <a:rPr lang="en-US" altLang="ko-KR" sz="4800" b="1">
                <a:solidFill>
                  <a:srgbClr val="FFFF00"/>
                </a:solidFill>
                <a:latin typeface="Calibri" panose="020F0502020204030204"/>
                <a:ea typeface="+mn-ea"/>
                <a:cs typeface="+mn-cs"/>
              </a:rPr>
              <a:t>Tideal</a:t>
            </a:r>
            <a:r>
              <a:rPr lang="en-US" altLang="ko-KR" sz="4800" b="1">
                <a:solidFill>
                  <a:schemeClr val="bg1"/>
                </a:solidFill>
                <a:latin typeface="Calibri" panose="020F0502020204030204"/>
                <a:ea typeface="+mn-ea"/>
                <a:cs typeface="+mn-cs"/>
              </a:rPr>
              <a:t> raja Goyim </a:t>
            </a:r>
            <a:r>
              <a:rPr lang="en-US" altLang="ko-KR" sz="4800" b="1" smtClean="0">
                <a:solidFill>
                  <a:schemeClr val="bg1"/>
                </a:solidFill>
                <a:latin typeface="Calibri" panose="020F0502020204030204"/>
                <a:ea typeface="+mn-ea"/>
                <a:cs typeface="+mn-cs"/>
              </a:rPr>
              <a:t/>
            </a:r>
            <a:br>
              <a:rPr lang="en-US" altLang="ko-KR" sz="4800" b="1" smtClean="0">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2 berperang </a:t>
            </a:r>
            <a:r>
              <a:rPr lang="en-US" altLang="ko-KR" sz="4800" b="1">
                <a:solidFill>
                  <a:schemeClr val="bg1"/>
                </a:solidFill>
                <a:latin typeface="Calibri" panose="020F0502020204030204"/>
                <a:ea typeface="+mn-ea"/>
                <a:cs typeface="+mn-cs"/>
              </a:rPr>
              <a:t>melawan </a:t>
            </a:r>
            <a:r>
              <a:rPr lang="en-US" altLang="ko-KR" sz="4800" b="1">
                <a:solidFill>
                  <a:srgbClr val="00B0F0"/>
                </a:solidFill>
                <a:latin typeface="Calibri" panose="020F0502020204030204"/>
                <a:ea typeface="+mn-ea"/>
                <a:cs typeface="+mn-cs"/>
              </a:rPr>
              <a:t>Bera</a:t>
            </a:r>
            <a:r>
              <a:rPr lang="en-US" altLang="ko-KR" sz="4800" b="1">
                <a:solidFill>
                  <a:schemeClr val="bg1"/>
                </a:solidFill>
                <a:latin typeface="Calibri" panose="020F0502020204030204"/>
                <a:ea typeface="+mn-ea"/>
                <a:cs typeface="+mn-cs"/>
              </a:rPr>
              <a:t> raja Sodom, </a:t>
            </a:r>
            <a:r>
              <a:rPr lang="en-US" altLang="ko-KR" sz="4800" b="1">
                <a:solidFill>
                  <a:srgbClr val="00B0F0"/>
                </a:solidFill>
                <a:latin typeface="Calibri" panose="020F0502020204030204"/>
                <a:ea typeface="+mn-ea"/>
                <a:cs typeface="+mn-cs"/>
              </a:rPr>
              <a:t>Birsya</a:t>
            </a:r>
            <a:r>
              <a:rPr lang="en-US" altLang="ko-KR" sz="4800" b="1">
                <a:solidFill>
                  <a:schemeClr val="bg1"/>
                </a:solidFill>
                <a:latin typeface="Calibri" panose="020F0502020204030204"/>
                <a:ea typeface="+mn-ea"/>
                <a:cs typeface="+mn-cs"/>
              </a:rPr>
              <a:t> raja Gomora, </a:t>
            </a:r>
            <a:r>
              <a:rPr lang="en-US" altLang="ko-KR" sz="4800" b="1">
                <a:solidFill>
                  <a:srgbClr val="00B0F0"/>
                </a:solidFill>
                <a:latin typeface="Calibri" panose="020F0502020204030204"/>
                <a:ea typeface="+mn-ea"/>
                <a:cs typeface="+mn-cs"/>
              </a:rPr>
              <a:t>Syinab</a:t>
            </a:r>
            <a:r>
              <a:rPr lang="en-US" altLang="ko-KR" sz="4800" b="1">
                <a:solidFill>
                  <a:schemeClr val="bg1"/>
                </a:solidFill>
                <a:latin typeface="Calibri" panose="020F0502020204030204"/>
                <a:ea typeface="+mn-ea"/>
                <a:cs typeface="+mn-cs"/>
              </a:rPr>
              <a:t> raja Adma, </a:t>
            </a:r>
            <a:r>
              <a:rPr lang="en-US" altLang="ko-KR" sz="4800" b="1">
                <a:solidFill>
                  <a:srgbClr val="00B0F0"/>
                </a:solidFill>
                <a:latin typeface="Calibri" panose="020F0502020204030204"/>
                <a:ea typeface="+mn-ea"/>
                <a:cs typeface="+mn-cs"/>
              </a:rPr>
              <a:t>Syemeber</a:t>
            </a:r>
            <a:r>
              <a:rPr lang="en-US" altLang="ko-KR" sz="4800" b="1">
                <a:solidFill>
                  <a:schemeClr val="bg1"/>
                </a:solidFill>
                <a:latin typeface="Calibri" panose="020F0502020204030204"/>
                <a:ea typeface="+mn-ea"/>
                <a:cs typeface="+mn-cs"/>
              </a:rPr>
              <a:t> raja Zeboim, dan raja Bela, iaitu Zoar.</a:t>
            </a:r>
            <a:endParaRPr lang="en-US"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1570234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142876" y="1946787"/>
            <a:ext cx="11887200" cy="476864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FF0000"/>
                </a:solidFill>
                <a:effectLst/>
                <a:uLnTx/>
                <a:uFillTx/>
                <a:latin typeface="Calibri" panose="020F0502020204030204"/>
                <a:ea typeface="+mn-ea"/>
                <a:cs typeface="+mn-cs"/>
              </a:rPr>
              <a:t>Kisah Abraham - </a:t>
            </a:r>
            <a:r>
              <a:rPr kumimoji="0" lang="en-US" sz="5400" b="1" i="0" u="none" strike="noStrike" kern="1200" cap="none" spc="0" normalizeH="0" baseline="0" noProof="0">
                <a:ln>
                  <a:noFill/>
                </a:ln>
                <a:solidFill>
                  <a:prstClr val="black"/>
                </a:solidFill>
                <a:effectLst/>
                <a:uLnTx/>
                <a:uFillTx/>
                <a:latin typeface="Calibri" panose="020F0502020204030204"/>
                <a:ea typeface="+mn-ea"/>
                <a:cs typeface="+mn-cs"/>
              </a:rPr>
              <a:t>Zaman </a:t>
            </a:r>
            <a:r>
              <a:rPr kumimoji="0" lang="en-US" sz="5400" b="1" i="0" u="none" strike="noStrike" kern="1200" cap="none" spc="0" normalizeH="0" baseline="0" noProof="0" smtClean="0">
                <a:ln>
                  <a:noFill/>
                </a:ln>
                <a:solidFill>
                  <a:prstClr val="black"/>
                </a:solidFill>
                <a:effectLst/>
                <a:uLnTx/>
                <a:uFillTx/>
                <a:latin typeface="Calibri" panose="020F0502020204030204"/>
                <a:ea typeface="+mn-ea"/>
                <a:cs typeface="+mn-cs"/>
              </a:rPr>
              <a:t>Patriarki</a:t>
            </a:r>
            <a:endParaRPr kumimoji="0" lang="en-US" sz="5400" b="1" i="0" u="none" strike="noStrike" kern="1200" cap="none" spc="0" normalizeH="0" baseline="0" noProof="0" smtClean="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Calibri" panose="020F0502020204030204"/>
                <a:ea typeface="+mn-ea"/>
                <a:cs typeface="+mn-cs"/>
              </a:rPr>
              <a:t>Kejadian </a:t>
            </a:r>
            <a:r>
              <a:rPr kumimoji="0" lang="en-US" sz="4000" b="1" i="0" u="none" strike="noStrike" kern="1200" cap="none" spc="0" normalizeH="0" baseline="0" noProof="0" smtClean="0">
                <a:ln>
                  <a:noFill/>
                </a:ln>
                <a:solidFill>
                  <a:prstClr val="black"/>
                </a:solidFill>
                <a:effectLst/>
                <a:uLnTx/>
                <a:uFillTx/>
                <a:latin typeface="Calibri" panose="020F0502020204030204"/>
                <a:ea typeface="+mn-ea"/>
                <a:cs typeface="+mn-cs"/>
              </a:rPr>
              <a:t>11:27-25:11</a:t>
            </a:r>
            <a:r>
              <a:rPr kumimoji="0" lang="en-US" sz="4000" b="1" i="0" u="none" strike="noStrike" kern="1200" cap="none" spc="0" normalizeH="0" baseline="0" noProof="0" smtClean="0">
                <a:ln>
                  <a:noFill/>
                </a:ln>
                <a:solidFill>
                  <a:srgbClr val="C00000"/>
                </a:solidFill>
                <a:effectLst/>
                <a:uLnTx/>
                <a:uFillTx/>
                <a:latin typeface="Calibri" panose="020F0502020204030204"/>
                <a:ea typeface="+mn-ea"/>
                <a:cs typeface="+mn-cs"/>
              </a:rPr>
              <a:t> </a:t>
            </a:r>
            <a:r>
              <a:rPr kumimoji="0" lang="en-US" sz="4000" b="1" i="0" u="none" strike="noStrike" kern="1200" cap="none" spc="0" normalizeH="0" baseline="0" noProof="0">
                <a:ln>
                  <a:noFill/>
                </a:ln>
                <a:solidFill>
                  <a:srgbClr val="C00000"/>
                </a:solidFill>
                <a:effectLst/>
                <a:uLnTx/>
                <a:uFillTx/>
                <a:latin typeface="Calibri" panose="020F0502020204030204"/>
                <a:ea typeface="+mn-ea"/>
                <a:cs typeface="+mn-cs"/>
              </a:rPr>
              <a:t>/ Toledot </a:t>
            </a:r>
            <a:r>
              <a:rPr kumimoji="0" lang="en-US" sz="4000" b="1" i="0" u="none" strike="noStrike" kern="1200" cap="none" spc="0" normalizeH="0" baseline="0" noProof="0" smtClean="0">
                <a:ln>
                  <a:noFill/>
                </a:ln>
                <a:solidFill>
                  <a:srgbClr val="C00000"/>
                </a:solidFill>
                <a:effectLst/>
                <a:uLnTx/>
                <a:uFillTx/>
                <a:latin typeface="Calibri" panose="020F0502020204030204"/>
                <a:ea typeface="+mn-ea"/>
                <a:cs typeface="+mn-cs"/>
              </a:rPr>
              <a:t>Keenam </a:t>
            </a:r>
            <a:r>
              <a:rPr kumimoji="0" lang="en-US" sz="4000" b="1" i="0" u="none" strike="noStrike" kern="1200" cap="none" spc="0" normalizeH="0" baseline="0" noProof="0">
                <a:ln>
                  <a:noFill/>
                </a:ln>
                <a:solidFill>
                  <a:srgbClr val="C00000"/>
                </a:solidFill>
                <a:effectLst/>
                <a:uLnTx/>
                <a:uFillTx/>
                <a:latin typeface="Calibri" panose="020F0502020204030204"/>
                <a:ea typeface="+mn-ea"/>
                <a:cs typeface="+mn-cs"/>
              </a:rPr>
              <a:t/>
            </a:r>
            <a:br>
              <a:rPr kumimoji="0" lang="en-US" sz="4000" b="1" i="0" u="none" strike="noStrike" kern="1200" cap="none" spc="0" normalizeH="0" baseline="0" noProof="0">
                <a:ln>
                  <a:noFill/>
                </a:ln>
                <a:solidFill>
                  <a:srgbClr val="C00000"/>
                </a:solidFill>
                <a:effectLst/>
                <a:uLnTx/>
                <a:uFillTx/>
                <a:latin typeface="Calibri" panose="020F0502020204030204"/>
                <a:ea typeface="+mn-ea"/>
                <a:cs typeface="+mn-cs"/>
              </a:rPr>
            </a:br>
            <a:endParaRPr kumimoji="0" lang="en-US" sz="40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black"/>
                </a:solidFill>
                <a:effectLst/>
                <a:uLnTx/>
                <a:uFillTx/>
                <a:latin typeface="Calibri" panose="020F0502020204030204"/>
                <a:ea typeface="+mn-ea"/>
                <a:cs typeface="+mn-cs"/>
              </a:rPr>
              <a:t>@ Toledot Riwayat: </a:t>
            </a:r>
            <a:r>
              <a:rPr kumimoji="0" lang="en-US" sz="4000" b="1" i="0" u="none" strike="noStrike" kern="1200" cap="none" spc="0" normalizeH="0" baseline="0" noProof="0">
                <a:ln>
                  <a:noFill/>
                </a:ln>
                <a:solidFill>
                  <a:prstClr val="black"/>
                </a:solidFill>
                <a:effectLst/>
                <a:uLnTx/>
                <a:uFillTx/>
                <a:latin typeface="Calibri" panose="020F0502020204030204"/>
                <a:ea typeface="+mn-ea"/>
                <a:cs typeface="+mn-cs"/>
              </a:rPr>
              <a:t>Salasilah Abraham </a:t>
            </a:r>
            <a:endParaRPr kumimoji="0" lang="en-US" sz="4000" b="1" i="0" u="none" strike="noStrike" kern="1200" cap="none" spc="0" normalizeH="0" baseline="0" noProof="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black"/>
                </a:solidFill>
                <a:effectLst/>
                <a:uLnTx/>
                <a:uFillTx/>
                <a:latin typeface="Calibri" panose="020F0502020204030204"/>
                <a:ea typeface="+mn-ea"/>
                <a:cs typeface="+mn-cs"/>
              </a:rPr>
              <a:t>@ Kisah Abraham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black"/>
                </a:solidFill>
                <a:effectLst/>
                <a:uLnTx/>
                <a:uFillTx/>
                <a:latin typeface="Calibri" panose="020F0502020204030204"/>
                <a:ea typeface="+mn-ea"/>
                <a:cs typeface="+mn-cs"/>
              </a:rPr>
              <a:t>@ Salasilah Ufuk</a:t>
            </a:r>
            <a:endParaRPr kumimoji="0" lang="en-US" sz="4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양쪽 모서리가 잘린 사각형 9"/>
          <p:cNvSpPr/>
          <p:nvPr/>
        </p:nvSpPr>
        <p:spPr>
          <a:xfrm>
            <a:off x="142876" y="157940"/>
            <a:ext cx="11887200" cy="1524000"/>
          </a:xfrm>
          <a:prstGeom prst="snip2Same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prstClr val="white"/>
                </a:solidFill>
                <a:effectLst/>
                <a:uLnTx/>
                <a:uFillTx/>
                <a:latin typeface="Calibri" panose="020F0502020204030204"/>
                <a:ea typeface="+mn-ea"/>
                <a:cs typeface="+mn-cs"/>
              </a:rPr>
              <a:t>STRUKTUR KITAB KEJADIAN</a:t>
            </a:r>
            <a:endParaRPr kumimoji="0" lang="en-US" sz="6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2984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3"/>
          <a:stretch>
            <a:fillRect/>
          </a:stretch>
        </p:blipFill>
        <p:spPr>
          <a:xfrm>
            <a:off x="0" y="0"/>
            <a:ext cx="12192000" cy="6858000"/>
          </a:xfrm>
          <a:prstGeom prst="rect">
            <a:avLst/>
          </a:prstGeom>
        </p:spPr>
      </p:pic>
      <p:sp>
        <p:nvSpPr>
          <p:cNvPr id="9" name="&quot;없음&quot; 기호 8"/>
          <p:cNvSpPr/>
          <p:nvPr/>
        </p:nvSpPr>
        <p:spPr>
          <a:xfrm>
            <a:off x="4318000" y="10414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0" name="직사각형 9"/>
          <p:cNvSpPr/>
          <p:nvPr/>
        </p:nvSpPr>
        <p:spPr>
          <a:xfrm>
            <a:off x="4699000" y="838200"/>
            <a:ext cx="1270000"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Elasa</a:t>
            </a:r>
            <a:endParaRPr lang="en-US" sz="3600" b="1">
              <a:solidFill>
                <a:srgbClr val="FF0000"/>
              </a:solidFill>
            </a:endParaRPr>
          </a:p>
        </p:txBody>
      </p:sp>
      <p:sp>
        <p:nvSpPr>
          <p:cNvPr id="11" name="&quot;없음&quot; 기호 10"/>
          <p:cNvSpPr/>
          <p:nvPr/>
        </p:nvSpPr>
        <p:spPr>
          <a:xfrm>
            <a:off x="6248400" y="25654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2" name="직사각형 11"/>
          <p:cNvSpPr/>
          <p:nvPr/>
        </p:nvSpPr>
        <p:spPr>
          <a:xfrm>
            <a:off x="6629400" y="2362200"/>
            <a:ext cx="1447800" cy="73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Goyim</a:t>
            </a:r>
            <a:endParaRPr lang="en-US" sz="3600" b="1">
              <a:solidFill>
                <a:srgbClr val="FF0000"/>
              </a:solidFill>
            </a:endParaRPr>
          </a:p>
        </p:txBody>
      </p:sp>
      <p:sp>
        <p:nvSpPr>
          <p:cNvPr id="14" name="&quot;없음&quot; 기호 13"/>
          <p:cNvSpPr/>
          <p:nvPr/>
        </p:nvSpPr>
        <p:spPr>
          <a:xfrm>
            <a:off x="10033000" y="30226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5" name="직사각형 14"/>
          <p:cNvSpPr/>
          <p:nvPr/>
        </p:nvSpPr>
        <p:spPr>
          <a:xfrm>
            <a:off x="10414000" y="2819400"/>
            <a:ext cx="1244600" cy="73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Elam</a:t>
            </a:r>
            <a:endParaRPr lang="en-US" sz="3600" b="1">
              <a:solidFill>
                <a:srgbClr val="FF0000"/>
              </a:solidFill>
            </a:endParaRPr>
          </a:p>
        </p:txBody>
      </p:sp>
      <p:sp>
        <p:nvSpPr>
          <p:cNvPr id="16" name="&quot;없음&quot; 기호 15"/>
          <p:cNvSpPr/>
          <p:nvPr/>
        </p:nvSpPr>
        <p:spPr>
          <a:xfrm>
            <a:off x="9118600" y="44196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7" name="직사각형 16"/>
          <p:cNvSpPr/>
          <p:nvPr/>
        </p:nvSpPr>
        <p:spPr>
          <a:xfrm>
            <a:off x="9499600" y="4292600"/>
            <a:ext cx="14224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Sinear</a:t>
            </a:r>
            <a:endParaRPr lang="en-US" sz="3600" b="1">
              <a:solidFill>
                <a:srgbClr val="FF0000"/>
              </a:solidFill>
            </a:endParaRPr>
          </a:p>
        </p:txBody>
      </p:sp>
      <p:sp>
        <p:nvSpPr>
          <p:cNvPr id="20" name="오른쪽 화살표 6"/>
          <p:cNvSpPr/>
          <p:nvPr/>
        </p:nvSpPr>
        <p:spPr>
          <a:xfrm rot="6292393" flipV="1">
            <a:off x="1701936" y="3072074"/>
            <a:ext cx="4057019" cy="530706"/>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오른쪽 화살표 6"/>
          <p:cNvSpPr/>
          <p:nvPr/>
        </p:nvSpPr>
        <p:spPr>
          <a:xfrm rot="8271564" flipV="1">
            <a:off x="2770899" y="3864706"/>
            <a:ext cx="3804733" cy="372561"/>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오른쪽 화살표 6"/>
          <p:cNvSpPr/>
          <p:nvPr/>
        </p:nvSpPr>
        <p:spPr>
          <a:xfrm rot="9690736" flipV="1">
            <a:off x="3165487" y="4013706"/>
            <a:ext cx="6930863" cy="424888"/>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오른쪽 화살표 6"/>
          <p:cNvSpPr/>
          <p:nvPr/>
        </p:nvSpPr>
        <p:spPr>
          <a:xfrm rot="10486341">
            <a:off x="3391680" y="4950558"/>
            <a:ext cx="5672734" cy="428239"/>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010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en-US"/>
          </a:p>
        </p:txBody>
      </p:sp>
      <p:sp>
        <p:nvSpPr>
          <p:cNvPr id="3" name="내용 개체 틀 2"/>
          <p:cNvSpPr>
            <a:spLocks noGrp="1"/>
          </p:cNvSpPr>
          <p:nvPr>
            <p:ph idx="1"/>
          </p:nvPr>
        </p:nvSpPr>
        <p:spPr/>
        <p:txBody>
          <a:bodyPr/>
          <a:lstStyle/>
          <a:p>
            <a:endParaRPr lang="en-US"/>
          </a:p>
        </p:txBody>
      </p:sp>
      <p:pic>
        <p:nvPicPr>
          <p:cNvPr id="4" name="그림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526107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 318 orang yang terlatih </a:t>
            </a:r>
            <a:r>
              <a:rPr lang="en-US" altLang="ko-KR" sz="9600" b="1">
                <a:solidFill>
                  <a:srgbClr val="FFFF00"/>
                </a:solidFill>
                <a:latin typeface="Calibri" panose="020F0502020204030204"/>
                <a:ea typeface="+mn-ea"/>
                <a:cs typeface="+mn-cs"/>
              </a:rPr>
              <a:t/>
            </a:r>
            <a:br>
              <a:rPr lang="en-US" altLang="ko-KR" sz="9600" b="1">
                <a:solidFill>
                  <a:srgbClr val="FFFF00"/>
                </a:solidFill>
                <a:latin typeface="Calibri" panose="020F0502020204030204"/>
                <a:ea typeface="+mn-ea"/>
                <a:cs typeface="+mn-cs"/>
              </a:rPr>
            </a:br>
            <a:r>
              <a:rPr lang="he-IL" altLang="ko-KR" sz="9600" b="1" smtClean="0">
                <a:solidFill>
                  <a:schemeClr val="bg1"/>
                </a:solidFill>
                <a:latin typeface="Times New Roman" panose="02020603050405020304" pitchFamily="18" charset="0"/>
                <a:ea typeface="+mn-ea"/>
                <a:cs typeface="Times New Roman" panose="02020603050405020304" pitchFamily="18" charset="0"/>
              </a:rPr>
              <a:t>אֱלִיעֶֽזֶר</a:t>
            </a:r>
            <a:r>
              <a:rPr lang="en-US" altLang="ko-KR" sz="9600" b="1" smtClean="0">
                <a:solidFill>
                  <a:schemeClr val="bg1"/>
                </a:solidFill>
                <a:latin typeface="Times New Roman" panose="02020603050405020304" pitchFamily="18" charset="0"/>
                <a:ea typeface="+mn-ea"/>
                <a:cs typeface="Times New Roman" panose="02020603050405020304" pitchFamily="18" charset="0"/>
              </a:rPr>
              <a:t> / </a:t>
            </a:r>
            <a:r>
              <a:rPr lang="en-US" altLang="ko-KR" sz="5400" b="1" smtClean="0">
                <a:solidFill>
                  <a:srgbClr val="0094FF"/>
                </a:solidFill>
                <a:latin typeface="Times New Roman" panose="02020603050405020304" pitchFamily="18" charset="0"/>
                <a:ea typeface="+mn-ea"/>
                <a:cs typeface="Times New Roman" panose="02020603050405020304" pitchFamily="18" charset="0"/>
              </a:rPr>
              <a:t>Allah adalah penolong ku</a:t>
            </a:r>
            <a:br>
              <a:rPr lang="en-US" altLang="ko-KR" sz="5400" b="1" smtClean="0">
                <a:solidFill>
                  <a:srgbClr val="0094FF"/>
                </a:solidFill>
                <a:latin typeface="Times New Roman" panose="02020603050405020304" pitchFamily="18" charset="0"/>
                <a:ea typeface="+mn-ea"/>
                <a:cs typeface="Times New Roman" panose="02020603050405020304" pitchFamily="18" charset="0"/>
              </a:rPr>
            </a:br>
            <a:r>
              <a:rPr lang="en-US" altLang="ko-KR" sz="5400" b="1" smtClean="0">
                <a:solidFill>
                  <a:srgbClr val="0094FF"/>
                </a:solidFill>
                <a:latin typeface="Times New Roman" panose="02020603050405020304" pitchFamily="18" charset="0"/>
                <a:ea typeface="+mn-ea"/>
                <a:cs typeface="Times New Roman" panose="02020603050405020304" pitchFamily="18" charset="0"/>
              </a:rPr>
              <a:t/>
            </a:r>
            <a:br>
              <a:rPr lang="en-US" altLang="ko-KR" sz="5400" b="1" smtClean="0">
                <a:solidFill>
                  <a:srgbClr val="0094FF"/>
                </a:solidFill>
                <a:latin typeface="Times New Roman" panose="02020603050405020304" pitchFamily="18" charset="0"/>
                <a:ea typeface="+mn-ea"/>
                <a:cs typeface="Times New Roman" panose="02020603050405020304" pitchFamily="18" charset="0"/>
              </a:rPr>
            </a:br>
            <a:r>
              <a:rPr lang="he-IL" altLang="ko-KR" sz="9600" b="1" smtClean="0">
                <a:solidFill>
                  <a:schemeClr val="bg1"/>
                </a:solidFill>
                <a:latin typeface="Times New Roman" panose="02020603050405020304" pitchFamily="18" charset="0"/>
              </a:rPr>
              <a:t>א</a:t>
            </a:r>
            <a:r>
              <a:rPr lang="en-US" altLang="ko-KR" sz="9600" b="1" smtClean="0">
                <a:solidFill>
                  <a:schemeClr val="bg1"/>
                </a:solidFill>
                <a:latin typeface="Times New Roman" panose="02020603050405020304" pitchFamily="18" charset="0"/>
              </a:rPr>
              <a:t> : 1 , </a:t>
            </a:r>
            <a:r>
              <a:rPr lang="he-IL" altLang="ko-KR" sz="9600" b="1" smtClean="0">
                <a:solidFill>
                  <a:schemeClr val="bg1"/>
                </a:solidFill>
                <a:latin typeface="Times New Roman" panose="02020603050405020304" pitchFamily="18" charset="0"/>
              </a:rPr>
              <a:t>ל</a:t>
            </a:r>
            <a:r>
              <a:rPr lang="en-US" altLang="ko-KR" sz="9600" b="1" smtClean="0">
                <a:solidFill>
                  <a:schemeClr val="bg1"/>
                </a:solidFill>
                <a:latin typeface="Times New Roman" panose="02020603050405020304" pitchFamily="18" charset="0"/>
              </a:rPr>
              <a:t> : 30 ,  </a:t>
            </a:r>
            <a:r>
              <a:rPr lang="he-IL" altLang="ko-KR" sz="9600" b="1" smtClean="0">
                <a:solidFill>
                  <a:schemeClr val="bg1"/>
                </a:solidFill>
                <a:latin typeface="Times New Roman" panose="02020603050405020304" pitchFamily="18" charset="0"/>
              </a:rPr>
              <a:t>י</a:t>
            </a:r>
            <a:r>
              <a:rPr lang="en-US" altLang="ko-KR" sz="9600" b="1" smtClean="0">
                <a:solidFill>
                  <a:schemeClr val="bg1"/>
                </a:solidFill>
                <a:latin typeface="Times New Roman" panose="02020603050405020304" pitchFamily="18" charset="0"/>
              </a:rPr>
              <a:t> : 10 ,</a:t>
            </a:r>
            <a:br>
              <a:rPr lang="en-US" altLang="ko-KR" sz="9600" b="1" smtClean="0">
                <a:solidFill>
                  <a:schemeClr val="bg1"/>
                </a:solidFill>
                <a:latin typeface="Times New Roman" panose="02020603050405020304" pitchFamily="18" charset="0"/>
              </a:rPr>
            </a:br>
            <a:r>
              <a:rPr lang="he-IL" altLang="ko-KR" sz="9600" b="1" smtClean="0">
                <a:solidFill>
                  <a:schemeClr val="bg1"/>
                </a:solidFill>
                <a:latin typeface="Times New Roman" panose="02020603050405020304" pitchFamily="18" charset="0"/>
              </a:rPr>
              <a:t>ע</a:t>
            </a:r>
            <a:r>
              <a:rPr lang="en-US" altLang="ko-KR" sz="9600" b="1" smtClean="0">
                <a:solidFill>
                  <a:schemeClr val="bg1"/>
                </a:solidFill>
                <a:latin typeface="Times New Roman" panose="02020603050405020304" pitchFamily="18" charset="0"/>
              </a:rPr>
              <a:t> : 70 ,  </a:t>
            </a:r>
            <a:r>
              <a:rPr lang="he-IL" altLang="ko-KR" sz="9600" b="1" smtClean="0">
                <a:solidFill>
                  <a:schemeClr val="bg1"/>
                </a:solidFill>
                <a:latin typeface="Times New Roman" panose="02020603050405020304" pitchFamily="18" charset="0"/>
              </a:rPr>
              <a:t>ז</a:t>
            </a:r>
            <a:r>
              <a:rPr lang="en-US" altLang="ko-KR" sz="9600" b="1" smtClean="0">
                <a:solidFill>
                  <a:schemeClr val="bg1"/>
                </a:solidFill>
                <a:latin typeface="Times New Roman" panose="02020603050405020304" pitchFamily="18" charset="0"/>
              </a:rPr>
              <a:t> : 7 , </a:t>
            </a:r>
            <a:r>
              <a:rPr lang="he-IL" altLang="ko-KR" sz="9600" b="1" smtClean="0">
                <a:solidFill>
                  <a:schemeClr val="bg1"/>
                </a:solidFill>
                <a:latin typeface="Times New Roman" panose="02020603050405020304" pitchFamily="18" charset="0"/>
              </a:rPr>
              <a:t>ר</a:t>
            </a:r>
            <a:r>
              <a:rPr lang="en-US" altLang="ko-KR" sz="9600" b="1" smtClean="0">
                <a:solidFill>
                  <a:schemeClr val="bg1"/>
                </a:solidFill>
                <a:latin typeface="Times New Roman" panose="02020603050405020304" pitchFamily="18" charset="0"/>
                <a:cs typeface="Times New Roman" panose="02020603050405020304" pitchFamily="18" charset="0"/>
              </a:rPr>
              <a:t> : 200</a:t>
            </a:r>
            <a:endParaRPr lang="en-US" sz="4800" b="1">
              <a:solidFill>
                <a:srgbClr val="0094FF"/>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853600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551240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멜기세덱의 아브라함 환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11"/>
            <a:ext cx="5377123" cy="6854689"/>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5689600" y="177800"/>
            <a:ext cx="6184900" cy="1130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smtClean="0"/>
              <a:t>MELKISEDEK</a:t>
            </a:r>
            <a:endParaRPr lang="en-US" sz="5400" b="1"/>
          </a:p>
        </p:txBody>
      </p:sp>
      <p:sp>
        <p:nvSpPr>
          <p:cNvPr id="4" name="직사각형 3"/>
          <p:cNvSpPr/>
          <p:nvPr/>
        </p:nvSpPr>
        <p:spPr>
          <a:xfrm>
            <a:off x="5689600" y="1511300"/>
            <a:ext cx="6184900" cy="513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400" b="1" smtClean="0">
                <a:solidFill>
                  <a:schemeClr val="tx1"/>
                </a:solidFill>
              </a:rPr>
              <a:t>#. Raja Salem</a:t>
            </a:r>
          </a:p>
          <a:p>
            <a:r>
              <a:rPr lang="en-US" sz="4400" b="1" smtClean="0">
                <a:solidFill>
                  <a:schemeClr val="tx1"/>
                </a:solidFill>
              </a:rPr>
              <a:t>#. Imam </a:t>
            </a:r>
            <a:r>
              <a:rPr lang="en-US" sz="4400" b="1">
                <a:solidFill>
                  <a:schemeClr val="tx1"/>
                </a:solidFill>
              </a:rPr>
              <a:t>Allah Yang Maha </a:t>
            </a:r>
            <a:r>
              <a:rPr lang="en-US" sz="4400" b="1" smtClean="0">
                <a:solidFill>
                  <a:schemeClr val="tx1"/>
                </a:solidFill>
              </a:rPr>
              <a:t>Tinggi</a:t>
            </a:r>
          </a:p>
          <a:p>
            <a:endParaRPr lang="en-US" sz="3200" b="1" smtClean="0">
              <a:solidFill>
                <a:schemeClr val="tx1"/>
              </a:solidFill>
            </a:endParaRPr>
          </a:p>
          <a:p>
            <a:r>
              <a:rPr lang="en-US" sz="4400">
                <a:solidFill>
                  <a:schemeClr val="bg1"/>
                </a:solidFill>
                <a:latin typeface="Georgia" panose="02040502050405020303" pitchFamily="18" charset="0"/>
              </a:rPr>
              <a:t>Abram memberinya </a:t>
            </a:r>
            <a:r>
              <a:rPr lang="en-US" sz="4400" b="1">
                <a:solidFill>
                  <a:srgbClr val="FF0000"/>
                </a:solidFill>
                <a:latin typeface="Georgia" panose="02040502050405020303" pitchFamily="18" charset="0"/>
              </a:rPr>
              <a:t>sepersepuluh </a:t>
            </a:r>
            <a:r>
              <a:rPr lang="en-US" sz="4000" b="1" smtClean="0">
                <a:solidFill>
                  <a:srgbClr val="FFFF00"/>
                </a:solidFill>
                <a:latin typeface="Georgia" panose="02040502050405020303" pitchFamily="18" charset="0"/>
              </a:rPr>
              <a:t>(Cukai) </a:t>
            </a:r>
            <a:r>
              <a:rPr lang="en-US" sz="4400" smtClean="0">
                <a:solidFill>
                  <a:schemeClr val="bg1"/>
                </a:solidFill>
                <a:latin typeface="Georgia" panose="02040502050405020303" pitchFamily="18" charset="0"/>
              </a:rPr>
              <a:t>daripada </a:t>
            </a:r>
            <a:r>
              <a:rPr lang="en-US" sz="4400">
                <a:solidFill>
                  <a:schemeClr val="bg1"/>
                </a:solidFill>
                <a:latin typeface="Georgia" panose="02040502050405020303" pitchFamily="18" charset="0"/>
              </a:rPr>
              <a:t>segala harta benda itu.</a:t>
            </a:r>
            <a:endParaRPr lang="en-US" sz="4400" b="1">
              <a:solidFill>
                <a:schemeClr val="bg1"/>
              </a:solidFill>
            </a:endParaRPr>
          </a:p>
        </p:txBody>
      </p:sp>
    </p:spTree>
    <p:extLst>
      <p:ext uri="{BB962C8B-B14F-4D97-AF65-F5344CB8AC3E}">
        <p14:creationId xmlns:p14="http://schemas.microsoft.com/office/powerpoint/2010/main" val="2036596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0"/>
            <a:ext cx="12192000" cy="6858000"/>
          </a:xfrm>
          <a:prstGeom prst="rect">
            <a:avLst/>
          </a:prstGeom>
        </p:spPr>
      </p:pic>
      <p:pic>
        <p:nvPicPr>
          <p:cNvPr id="2052" name="Picture 4" descr="청동기 시대 붕괴기의 주요 지리"/>
          <p:cNvPicPr>
            <a:picLocks noChangeAspect="1" noChangeArrowheads="1"/>
          </p:cNvPicPr>
          <p:nvPr/>
        </p:nvPicPr>
        <p:blipFill rotWithShape="1">
          <a:blip r:embed="rId4">
            <a:extLst>
              <a:ext uri="{28A0092B-C50C-407E-A947-70E740481C1C}">
                <a14:useLocalDpi xmlns:a14="http://schemas.microsoft.com/office/drawing/2010/main" val="0"/>
              </a:ext>
            </a:extLst>
          </a:blip>
          <a:srcRect l="19863" t="53973" r="72252" b="35086"/>
          <a:stretch/>
        </p:blipFill>
        <p:spPr bwMode="auto">
          <a:xfrm>
            <a:off x="1830614" y="6373586"/>
            <a:ext cx="2157186" cy="1959428"/>
          </a:xfrm>
          <a:prstGeom prst="rect">
            <a:avLst/>
          </a:prstGeom>
          <a:noFill/>
          <a:extLst>
            <a:ext uri="{909E8E84-426E-40DD-AFC4-6F175D3DCCD1}">
              <a14:hiddenFill xmlns:a14="http://schemas.microsoft.com/office/drawing/2010/main">
                <a:solidFill>
                  <a:srgbClr val="FFFFFF"/>
                </a:solidFill>
              </a14:hiddenFill>
            </a:ext>
          </a:extLst>
        </p:spPr>
      </p:pic>
      <p:sp>
        <p:nvSpPr>
          <p:cNvPr id="2" name="타원 1"/>
          <p:cNvSpPr/>
          <p:nvPr/>
        </p:nvSpPr>
        <p:spPr>
          <a:xfrm>
            <a:off x="2171700" y="6134100"/>
            <a:ext cx="1663700" cy="647700"/>
          </a:xfrm>
          <a:prstGeom prst="ellipse">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t>Kush</a:t>
            </a:r>
            <a:endParaRPr lang="en-US" sz="2400" b="1"/>
          </a:p>
        </p:txBody>
      </p:sp>
    </p:spTree>
    <p:extLst>
      <p:ext uri="{BB962C8B-B14F-4D97-AF65-F5344CB8AC3E}">
        <p14:creationId xmlns:p14="http://schemas.microsoft.com/office/powerpoint/2010/main" val="4060261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0"/>
            <a:ext cx="8204200" cy="686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731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6"/>
          <p:cNvPicPr>
            <a:picLocks noChangeAspect="1" noChangeArrowheads="1"/>
          </p:cNvPicPr>
          <p:nvPr/>
        </p:nvPicPr>
        <p:blipFill rotWithShape="1">
          <a:blip r:embed="rId3">
            <a:extLst>
              <a:ext uri="{28A0092B-C50C-407E-A947-70E740481C1C}">
                <a14:useLocalDpi xmlns:a14="http://schemas.microsoft.com/office/drawing/2010/main" val="0"/>
              </a:ext>
            </a:extLst>
          </a:blip>
          <a:srcRect b="56858"/>
          <a:stretch/>
        </p:blipFill>
        <p:spPr bwMode="auto">
          <a:xfrm>
            <a:off x="0" y="58364"/>
            <a:ext cx="12211170" cy="33657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6"/>
          <p:cNvPicPr>
            <a:picLocks noChangeAspect="1" noChangeArrowheads="1"/>
          </p:cNvPicPr>
          <p:nvPr/>
        </p:nvPicPr>
        <p:blipFill rotWithShape="1">
          <a:blip r:embed="rId3">
            <a:extLst>
              <a:ext uri="{28A0092B-C50C-407E-A947-70E740481C1C}">
                <a14:useLocalDpi xmlns:a14="http://schemas.microsoft.com/office/drawing/2010/main" val="0"/>
              </a:ext>
            </a:extLst>
          </a:blip>
          <a:srcRect l="6877" t="55403" r="4380"/>
          <a:stretch/>
        </p:blipFill>
        <p:spPr bwMode="auto">
          <a:xfrm>
            <a:off x="687278" y="3378741"/>
            <a:ext cx="10836613" cy="3479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00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TotalTime>
  <Words>3117</Words>
  <Application>Microsoft Office PowerPoint</Application>
  <PresentationFormat>와이드스크린</PresentationFormat>
  <Paragraphs>255</Paragraphs>
  <Slides>64</Slides>
  <Notes>56</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64</vt:i4>
      </vt:variant>
    </vt:vector>
  </HeadingPairs>
  <TitlesOfParts>
    <vt:vector size="72" baseType="lpstr">
      <vt:lpstr>맑은 고딕</vt:lpstr>
      <vt:lpstr>Adobe Hebrew</vt:lpstr>
      <vt:lpstr>Arial</vt:lpstr>
      <vt:lpstr>Calibri</vt:lpstr>
      <vt:lpstr>Calibri Light</vt:lpstr>
      <vt:lpstr>Georgia</vt:lpstr>
      <vt:lpstr>Times New Roman</vt:lpstr>
      <vt:lpstr>Office 테마</vt:lpstr>
      <vt:lpstr>PowerPoint 프레젠테이션</vt:lpstr>
      <vt:lpstr>Kejadian 11 VS Kisah Para Rasul2 </vt:lpstr>
      <vt:lpstr>Kejadian 11 VS Kisah Para Rasul2  </vt:lpstr>
      <vt:lpstr>Kesusasteraan Ibrani : Kisah Progresif Manusia Matabat di Taman Eden. Dosa terjadi, perbandingan bermula (Otherness). Manusia diusir dari Taman Eden Kain membunuh Habel. Kain diusir di Tanah. Kain membuat sebuah kerajaan. Pebesaran Dosa di kerajaan Lamekh. Akhirnya, Air Bah terjadi untuk penghakiman. Nimrod membuat Kerajaan Babel. Keganasan Besar. Penceluran Bahasa menyebarkan manusia lagi.</vt:lpstr>
      <vt:lpstr>Ciri-Ciri Kesusasteraan Ibrani (Tradisi Oral) Kesusasteraan Ibrani berasal dari tradisi oral orang-orang Yahudi pertama. Dalam Tradisi Oral, kebanyakan ayat pendek, dan struktur ayatnya untuk orang-orang mudah mendengar kisah dan mudah menghafalnya. 1. Perulangan (Hendiadys) 2. Paralelisme /Kesejejaran (Parallelism)  3. Pembayangan (Imagery) 4. Kiasme (Chiasm)</vt:lpstr>
      <vt:lpstr>PowerPoint 프레젠테이션</vt:lpstr>
      <vt:lpstr>PowerPoint 프레젠테이션</vt:lpstr>
      <vt:lpstr>PowerPoint 프레젠테이션</vt:lpstr>
      <vt:lpstr>PowerPoint 프레젠테이션</vt:lpstr>
      <vt:lpstr>PowerPoint 프레젠테이션</vt:lpstr>
      <vt:lpstr>Penghakiman - Empayar Babel / Nimrod  Pemburu – manusia  Yer. 34 – Zedekia – raja Yehuda Nebukadnezar – raja Babel</vt:lpstr>
      <vt:lpstr>Salasilah Terah / Salasilah Ufuk (1 Generasi) Kej. 11 27-32 27 Inilah keturunan Terah. Terah dikurniai anak, iaitu Abram, Nahor, dan Haran. ... 32 Setelah Terah mencapai usia 205 tahun, meninggallah dia di Haran.</vt:lpstr>
      <vt:lpstr>PowerPoint 프레젠테이션</vt:lpstr>
      <vt:lpstr>PowerPoint 프레젠테이션</vt:lpstr>
      <vt:lpstr>Gambaran Alitabiah tentang Abraham, Ishak dan Yakub  Abraham: Bapa Leluhur  Iman Umat Percaya  Ishak : Ketaanan  Yakub : Pengudusan</vt:lpstr>
      <vt:lpstr>Penghakiman Kerajaan Yehuda Zedekia, raja Yehuda dan para pembesarnya akan Kuserahkan ke dalam tangan musuh-musuh mereka, ke dalam tangan orang yang mengancam nyawa mereka, dan ke dalam tangan pasukan raja Babel yang sekarang telah mundur daripadamu. Yer. 34:21 Kerajaan Yehuda dihancurkan oleh Empayar Babel, raja Nebukadnezar.</vt:lpstr>
      <vt:lpstr>Penghakiman Kerajaan Yehuda 10 Di Ribla raja Babel menyuruh agar anak-anak Zedekia disembelih di hadapan matanya, juga semua pembesar Yehuda. 11AKemudian mata Zedekia dibutakan dan dia dibelenggu dengan rantai gangsa. Raja Babel membawa Zedekia ke Babel dan memasukkannya ke dalam rumah tahanan sampai hari kematiannya. Yer. 52:10-11</vt:lpstr>
      <vt:lpstr>PowerPoint 프레젠테이션</vt:lpstr>
      <vt:lpstr>Kej. 12:1-3 / Panggilan Abram Tinggalkanlah negerimu, sanak saudaramu dan rumah ayahmu serta pergilah ke negeri yang akan Kutunjukkan kepadamu. Aku akan membuat kamu menjadi suatu bangsa yang besar. Tiga perjanjian Allah dengan Abraham  (Negeri, Bangsa, dan Berkat)  Kerajaan Allah (Kewibawaan, Negeri dan Bangsa)</vt:lpstr>
      <vt:lpstr>Perjanjian antara Allah dan Abraham  Kamu akan menjadi suatu keberkatan! Aku akan memberkati mereka yang memohonkan berkat bagi engkau, dan Aku akan mengutuk mereka yang mengutuk engkau. Kej. 12:2b-3</vt:lpstr>
      <vt:lpstr>Pengesahan kerajaan pada kerajaan-kerajaan Purbakala di Timur Tengah  Perjanjian di antara Raja-Raja Kej. 14:1-3. atau Empayar membuat perjanjian dengna negeri-negeri kecil. Perlindungan dan Upeti</vt:lpstr>
      <vt:lpstr>PowerPoint 프레젠테이션</vt:lpstr>
      <vt:lpstr>Bentuk Perjanjian Hittite Suzerainty Sementara sebuah negara yang berdaulat dapat bersetuju dengan perjanjian untuk menjadi pelindung dengan kekuatan yang lebih kuat. Berkat jika ketentuan perjanjian itu ditegakkan dan kutukan jika ketentuan tersebut tidak ditegakkan. Berkat dan kutukan ini umumnya dilihat berasal dari para dewa dan bukannya hukuman oleh pihak yang dominan misalnya.</vt:lpstr>
      <vt:lpstr>Sodom dan Gomora / Kej 14:1-7 1Pada zaman itu Amrafel raja Sinear, Ariokh raja Elasar, Kedorlaomer raja Elam, dan Tideal raja Goyim 2berperang melawan Bera raja Sodom, Birsya raja Gomora, Syinab raja Adma, Syemeber raja Zeboim, dan raja Bela, iaitu Zoar. 3Lima orang raja yang terakhir disebut itu bersekutu di Lembah Sidim, iaitu Laut Mati.</vt:lpstr>
      <vt:lpstr>Sodom dan Gomora / Kej 14:1-7 4Selama dua belas tahun lamanya raja-raja itu tertakluk di bawah pemerintahan Kedorlaomer, tetapi pada tahun ketiga belas, mereka memberontak. 5Pada tahun keempat belas datanglah Kedorlaomer bersama-sama para raja yang bersekutu dengannya, lalu mereka mengalahkan orang Refaim di Asyterot-Karnaim, orang Zuzim di Ham, orang Emim di Syawe-Kiryataim, </vt:lpstr>
      <vt:lpstr>Sodom dan Gomora / Kej 14:1-7 6dan orang Hori di pergunungan mereka yang bernama Seir, sampai ke El-Paran berdekatan dengan gurun. 7Kemudian mereka kembali menyerang En-Mispat, iaitu Kadesh, dan menakluki seluruh negeri orang Amalek dan juga orang Amori yang tinggal di Hazezon-Tamar.</vt:lpstr>
      <vt:lpstr>Elemen-elemen Kejaraan  Tanah – negeri, wilayah, daerah  Umat – bangsa, orang-orang, kaum-kaum  Kewibawaan – bersekutu, tertakluk  Perjanjian antara kerajaan-kerajaan (UN)</vt:lpstr>
      <vt:lpstr>Cukai kepada Melkisedek  18Kemudian Melkisedek, raja Salem yang merupakan seorang imam Allah Yang Maha Tinggi, membawa roti dan anggur.  19Dia memohon agar Abram diberkati, katanya, "Diberkatilah Abram oleh Allah Yang Maha Tinggi, Pemilik langit dan bumi.</vt:lpstr>
      <vt:lpstr>20Segala puji bagi Allah Yang Maha Tinggi, yang telah menyerahkan musuh-musuhmu ke dalam tanganmu." Lalu Abram memberinya sepersepuluh daripada segala harta benda itu. 21Berkatalah raja Sodom kepada Abram, "Berilah aku orang itu, dan ambillah harta benda itu untukmu."</vt:lpstr>
      <vt:lpstr>Abram memberinya Persepuluhan kepada raja Salem, Melkisedek yang mengucapakn bahawa “Diberkatilah Abram oleh Allah Yang Maha Tinggi, Pemilik langit dan bumi. Segala puji bagi Allah Yang Maha Tinggi, yang telah menyerahkan musuh-musuhmu ke dalam tanganmu.” Abram mengakui bahwa KEWIBAWAAN dimilik Allah.</vt:lpstr>
      <vt:lpstr>אַבְרָ֔ם</vt:lpstr>
      <vt:lpstr>Perjanjian antara Allah dan Abram Kerajaan yang lebih berkuasa adalah penyayang dan memberi, oleh sebab itu, bawahan harus mematuhi ketentuan yang dinyatakan dalam perjanjian.  Tuhan sendiri membuat Perjanjian kepada Abram. Umur Abram adalah 75 tahun. Kej. 12:5</vt:lpstr>
      <vt:lpstr>Pengulangan  Kamu akan menjadi suatu keberkatan! Aku akan memberkati mereka yang memohonkan berkat bagi engkau, dan Aku akan mengutuk mereka yang mengutuk engkau. </vt:lpstr>
      <vt:lpstr>Paralelisme Kamu akan menjadi suatu keberkatan!                               Aku akan memberkati mereka   yang memohonkan berkat bagi engkau,                                                Aku akan mengutuk mereka   yang mengutuk engkau. </vt:lpstr>
      <vt:lpstr>Perulangan Bunyi Vokal dan Konsonan וְאֶֽעֶשְׂךָ֙ לְגֹ֣וי גָּדֹ֔ול וַאֲבָ֣רֶכְךָ֔ וַאֲגַדְּלָ֖ה שְׁמֶ֑ךָ וֶהְיֵ֖ה בְּרָכָֽה׃  ve’e’eska legoi gadol va’abarekka va’agaddela  shemeka vehe Beraka Kej. 12:2</vt:lpstr>
      <vt:lpstr>Perjanjian antara Allah dan Abraham Pengesahan Kerajaan Abraham Kamu akan menjadi suatu keberkatan! Aku akan memberkati mereka yang memohonkan berkat bagi engkau, dan Aku akan mengutuk mereka yang mengutuk engkau. Kej. 12:2b-3</vt:lpstr>
      <vt:lpstr>PowerPoint 프레젠테이션</vt:lpstr>
      <vt:lpstr>PowerPoint 프레젠테이션</vt:lpstr>
      <vt:lpstr>PowerPoint 프레젠테이션</vt:lpstr>
      <vt:lpstr>PowerPoint 프레젠테이션</vt:lpstr>
      <vt:lpstr>PowerPoint 프레젠테이션</vt:lpstr>
      <vt:lpstr>אָחוֹת</vt:lpstr>
      <vt:lpstr>PowerPoint 프레젠테이션</vt:lpstr>
      <vt:lpstr>Kej. 12:16 / Perempuan Cantik Paras Para pembesar Firaun juga melihat Sarai, lalu memuji-muji kejelitaannya di hadapan Firaun.  Firaun melayan Abram dengan baik demi perempuan itu. Abram mendapat kawanan domba, lembu, keldai jantan dan betina, unta, serta para hamba lelaki dan perempuan.</vt:lpstr>
      <vt:lpstr>Kej. 12:17 / Tuhan menjaga keluarga Abram 17Akan tetapi, Tuhan mengazab Firaun dan istananya dengan pelbagai wabak penyakit yang dahsyat kerana Sarai, isteri Abram itu.</vt:lpstr>
      <vt:lpstr>Kej. 12:20 / ke arah Kanaan  Kemudian Firaun memberikan perintah kepada orangnya tentang Abram, lalu mereka menghantar dia pergi bersama-sama isterinya dan segala sesuatu yang dimilikinya.</vt:lpstr>
      <vt:lpstr>PowerPoint 프레젠테이션</vt:lpstr>
      <vt:lpstr>PowerPoint 프레젠테이션</vt:lpstr>
      <vt:lpstr>PowerPoint 프레젠테이션</vt:lpstr>
      <vt:lpstr>PowerPoint 프레젠테이션</vt:lpstr>
      <vt:lpstr>PowerPoint 프레젠테이션</vt:lpstr>
      <vt:lpstr>PowerPoint 프레젠테이션</vt:lpstr>
      <vt:lpstr>Kej. 13:14-18 / Pengukuhan Perjanjian  Tanah - Tengoklah ke sebelah utara, selatan, timur, dan barat selama-lamanya.  Keturunan - seperti debu tanah yang begitu banyak sekali. </vt:lpstr>
      <vt:lpstr>Kej. 13:14-18 / Pengukuhan Perjanjian  14 : Utara, Selatan, Timur, dan Barat  15 : Abram dan Keturunannya  16 : Keturunanmu seperti debu tanah  17 : Negeri menurut Panjang dan Lebarnya</vt:lpstr>
      <vt:lpstr>PowerPoint 프레젠테이션</vt:lpstr>
      <vt:lpstr>Kej. 13:14-18 / Pengakuan Perjanjian  Abram pun memindahkan khemahnya lalu tinggal dekat pokok-pokok oak/tarbantin Mamre, di wilayah Hebron.   Di sana dia mendirikan sebuah mazbah bagi Tuhan.</vt:lpstr>
      <vt:lpstr>PowerPoint 프레젠테이션</vt:lpstr>
      <vt:lpstr>מַעֲשֵׂ֖ר</vt:lpstr>
      <vt:lpstr>Perjanjian antara negeri dan kerajaan Kej 14:1-2 1 Pada zaman itu Amrafel raja Sinear, Ariokh raja Elasar, Kedorlaomer raja Elam, dan Tideal raja Goyim  2 berperang melawan Bera raja Sodom, Birsya raja Gomora, Syinab raja Adma, Syemeber raja Zeboim, dan raja Bela, iaitu Zoar.</vt:lpstr>
      <vt:lpstr>PowerPoint 프레젠테이션</vt:lpstr>
      <vt:lpstr>PowerPoint 프레젠테이션</vt:lpstr>
      <vt:lpstr>/ 318 orang yang terlatih  אֱלִיעֶֽזֶר / Allah adalah penolong ku  א : 1 , ל : 30 ,  י : 10 , ע : 70 ,  ז : 7 , ר : 200</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William</dc:creator>
  <cp:lastModifiedBy>William</cp:lastModifiedBy>
  <cp:revision>50</cp:revision>
  <dcterms:created xsi:type="dcterms:W3CDTF">2021-06-09T08:42:12Z</dcterms:created>
  <dcterms:modified xsi:type="dcterms:W3CDTF">2021-06-18T05:04:41Z</dcterms:modified>
</cp:coreProperties>
</file>