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5" d="100"/>
          <a:sy n="65" d="100"/>
        </p:scale>
        <p:origin x="724" y="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A14C64-9EA1-459E-B7D4-62A341E78269}" type="datetimeFigureOut">
              <a:rPr lang="en-US" smtClean="0"/>
              <a:t>6/22/2021</a:t>
            </a:fld>
            <a:endParaRPr 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5D7787-8E0E-4952-ADE4-6CD8FE9DB160}" type="slidenum">
              <a:rPr lang="en-US" smtClean="0"/>
              <a:t>‹#›</a:t>
            </a:fld>
            <a:endParaRPr lang="en-US"/>
          </a:p>
        </p:txBody>
      </p:sp>
    </p:spTree>
    <p:extLst>
      <p:ext uri="{BB962C8B-B14F-4D97-AF65-F5344CB8AC3E}">
        <p14:creationId xmlns:p14="http://schemas.microsoft.com/office/powerpoint/2010/main" val="2357853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vehye</a:t>
            </a:r>
            <a:r>
              <a:rPr lang="en-US" baseline="0" smtClean="0"/>
              <a:t> beraka</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3631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Perjanjian Suzerainty</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317513-2516-4096-AECE-704830B0AB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9323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51652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b="1" i="0" kern="1200" baseline="30000" smtClean="0">
                <a:solidFill>
                  <a:schemeClr val="tx1"/>
                </a:solidFill>
                <a:effectLst/>
                <a:latin typeface="+mn-lt"/>
                <a:ea typeface="+mn-ea"/>
                <a:cs typeface="+mn-cs"/>
              </a:rPr>
              <a:t>10</a:t>
            </a:r>
            <a:r>
              <a:rPr lang="en-US" sz="1200" b="0" i="0" kern="1200" smtClean="0">
                <a:solidFill>
                  <a:schemeClr val="tx1"/>
                </a:solidFill>
                <a:effectLst/>
                <a:latin typeface="+mn-lt"/>
                <a:ea typeface="+mn-ea"/>
                <a:cs typeface="+mn-cs"/>
              </a:rPr>
              <a:t>Maka berkatalah Sarah kepada Abraham, "Usirlah hamba perempuan itu bersama-sama anaknya, kerana anak hamba perempuan ini </a:t>
            </a:r>
            <a:r>
              <a:rPr lang="en-US" sz="1200" b="1" i="0" kern="1200" smtClean="0">
                <a:solidFill>
                  <a:schemeClr val="tx1"/>
                </a:solidFill>
                <a:effectLst/>
                <a:latin typeface="+mn-lt"/>
                <a:ea typeface="+mn-ea"/>
                <a:cs typeface="+mn-cs"/>
              </a:rPr>
              <a:t>tidak boleh menjadi ahli waris bersama-sama anakku, Ishak</a:t>
            </a:r>
            <a:r>
              <a:rPr lang="en-US" sz="1200" b="0" i="0" kern="1200" smtClean="0">
                <a:solidFill>
                  <a:schemeClr val="tx1"/>
                </a:solidFill>
                <a:effectLst/>
                <a:latin typeface="+mn-lt"/>
                <a:ea typeface="+mn-ea"/>
                <a:cs typeface="+mn-cs"/>
              </a:rPr>
              <a:t>.“</a:t>
            </a:r>
          </a:p>
          <a:p>
            <a:r>
              <a:rPr lang="en-US" sz="1200" b="0" i="0" kern="1200" smtClean="0">
                <a:solidFill>
                  <a:schemeClr val="tx1"/>
                </a:solidFill>
                <a:effectLst/>
                <a:latin typeface="+mn-lt"/>
                <a:ea typeface="+mn-ea"/>
                <a:cs typeface="+mn-cs"/>
              </a:rPr>
              <a:t>Mat.</a:t>
            </a:r>
            <a:r>
              <a:rPr lang="en-US" sz="1200" b="0" i="0" kern="1200" baseline="0" smtClean="0">
                <a:solidFill>
                  <a:schemeClr val="tx1"/>
                </a:solidFill>
                <a:effectLst/>
                <a:latin typeface="+mn-lt"/>
                <a:ea typeface="+mn-ea"/>
                <a:cs typeface="+mn-cs"/>
              </a:rPr>
              <a:t> 12:31; Mar. 3:29; Luk. 12:10.</a:t>
            </a:r>
          </a:p>
          <a:p>
            <a:r>
              <a:rPr lang="en-US" sz="1200" b="0" i="0" kern="1200" smtClean="0">
                <a:solidFill>
                  <a:schemeClr val="tx1"/>
                </a:solidFill>
                <a:effectLst/>
                <a:latin typeface="+mn-lt"/>
                <a:ea typeface="+mn-ea"/>
                <a:cs typeface="+mn-cs"/>
              </a:rPr>
              <a:t>Mat.</a:t>
            </a:r>
            <a:r>
              <a:rPr lang="en-US" sz="1200" b="0" i="0" kern="1200" baseline="0" smtClean="0">
                <a:solidFill>
                  <a:schemeClr val="tx1"/>
                </a:solidFill>
                <a:effectLst/>
                <a:latin typeface="+mn-lt"/>
                <a:ea typeface="+mn-ea"/>
                <a:cs typeface="+mn-cs"/>
              </a:rPr>
              <a:t> 12:31 – </a:t>
            </a:r>
            <a:r>
              <a:rPr lang="en-US" sz="1200" b="1" i="0" kern="1200" baseline="30000" smtClean="0">
                <a:solidFill>
                  <a:schemeClr val="tx1"/>
                </a:solidFill>
                <a:effectLst/>
                <a:latin typeface="+mn-lt"/>
                <a:ea typeface="+mn-ea"/>
                <a:cs typeface="+mn-cs"/>
              </a:rPr>
              <a:t>31</a:t>
            </a:r>
            <a:r>
              <a:rPr lang="en-US" sz="1200" b="0" i="0" kern="1200" smtClean="0">
                <a:solidFill>
                  <a:schemeClr val="tx1"/>
                </a:solidFill>
                <a:effectLst/>
                <a:latin typeface="+mn-lt"/>
                <a:ea typeface="+mn-ea"/>
                <a:cs typeface="+mn-cs"/>
              </a:rPr>
              <a:t>Ketahuilah: Orang yang berbuat dosa dan mengucapkan kata-kata kufur akan diampuni, tetapi mereka yang </a:t>
            </a:r>
            <a:r>
              <a:rPr lang="en-US" sz="1200" b="1" i="0" kern="1200" smtClean="0">
                <a:solidFill>
                  <a:schemeClr val="tx1"/>
                </a:solidFill>
                <a:effectLst/>
                <a:latin typeface="+mn-lt"/>
                <a:ea typeface="+mn-ea"/>
                <a:cs typeface="+mn-cs"/>
              </a:rPr>
              <a:t>mengkufuri Roh Kudus </a:t>
            </a:r>
            <a:r>
              <a:rPr lang="en-US" sz="1200" b="0" i="0" kern="1200" smtClean="0">
                <a:solidFill>
                  <a:schemeClr val="tx1"/>
                </a:solidFill>
                <a:effectLst/>
                <a:latin typeface="+mn-lt"/>
                <a:ea typeface="+mn-ea"/>
                <a:cs typeface="+mn-cs"/>
              </a:rPr>
              <a:t>tidak akan diampuni.</a:t>
            </a:r>
          </a:p>
          <a:p>
            <a:r>
              <a:rPr lang="en-US" sz="1200" b="0" i="0" kern="1200" baseline="0" smtClean="0">
                <a:solidFill>
                  <a:schemeClr val="tx1"/>
                </a:solidFill>
                <a:effectLst/>
                <a:latin typeface="+mn-lt"/>
                <a:ea typeface="+mn-ea"/>
                <a:cs typeface="+mn-cs"/>
              </a:rPr>
              <a:t>Mar. 3:29 – </a:t>
            </a:r>
            <a:r>
              <a:rPr lang="en-US" sz="1200" b="1" i="0" kern="1200" baseline="30000" smtClean="0">
                <a:solidFill>
                  <a:schemeClr val="tx1"/>
                </a:solidFill>
                <a:effectLst/>
                <a:latin typeface="+mn-lt"/>
                <a:ea typeface="+mn-ea"/>
                <a:cs typeface="+mn-cs"/>
              </a:rPr>
              <a:t>29</a:t>
            </a:r>
            <a:r>
              <a:rPr lang="en-US" sz="1200" b="0" i="0" kern="1200" smtClean="0">
                <a:solidFill>
                  <a:schemeClr val="tx1"/>
                </a:solidFill>
                <a:effectLst/>
                <a:latin typeface="+mn-lt"/>
                <a:ea typeface="+mn-ea"/>
                <a:cs typeface="+mn-cs"/>
              </a:rPr>
              <a:t>Tetapi sesiapa yang </a:t>
            </a:r>
            <a:r>
              <a:rPr lang="en-US" sz="1200" b="1" i="0" kern="1200" smtClean="0">
                <a:solidFill>
                  <a:schemeClr val="tx1"/>
                </a:solidFill>
                <a:effectLst/>
                <a:latin typeface="+mn-lt"/>
                <a:ea typeface="+mn-ea"/>
                <a:cs typeface="+mn-cs"/>
              </a:rPr>
              <a:t>mengkufuri Roh Kudus </a:t>
            </a:r>
            <a:r>
              <a:rPr lang="en-US" sz="1200" b="0" i="0" kern="1200" smtClean="0">
                <a:solidFill>
                  <a:schemeClr val="tx1"/>
                </a:solidFill>
                <a:effectLst/>
                <a:latin typeface="+mn-lt"/>
                <a:ea typeface="+mn-ea"/>
                <a:cs typeface="+mn-cs"/>
              </a:rPr>
              <a:t>tidak akan diampuni; dia bersalah kerana berbuat dosa kekal.</a:t>
            </a:r>
          </a:p>
          <a:p>
            <a:r>
              <a:rPr lang="en-US" sz="1200" b="0" i="0" kern="1200" baseline="0" smtClean="0">
                <a:solidFill>
                  <a:schemeClr val="tx1"/>
                </a:solidFill>
                <a:effectLst/>
                <a:latin typeface="+mn-lt"/>
                <a:ea typeface="+mn-ea"/>
                <a:cs typeface="+mn-cs"/>
              </a:rPr>
              <a:t>Luk. 12:10 – </a:t>
            </a:r>
            <a:r>
              <a:rPr lang="en-US" sz="1200" b="1" i="0" kern="1200" baseline="30000" smtClean="0">
                <a:solidFill>
                  <a:schemeClr val="tx1"/>
                </a:solidFill>
                <a:effectLst/>
                <a:latin typeface="+mn-lt"/>
                <a:ea typeface="+mn-ea"/>
                <a:cs typeface="+mn-cs"/>
              </a:rPr>
              <a:t>10</a:t>
            </a:r>
            <a:r>
              <a:rPr lang="en-US" sz="1200" b="0" i="0" kern="1200" smtClean="0">
                <a:solidFill>
                  <a:schemeClr val="tx1"/>
                </a:solidFill>
                <a:effectLst/>
                <a:latin typeface="+mn-lt"/>
                <a:ea typeface="+mn-ea"/>
                <a:cs typeface="+mn-cs"/>
              </a:rPr>
              <a:t>Sesiapa yang menentang Anak Manusia dengan kata-katanya dapat diampuni, tetapi mereka yang </a:t>
            </a:r>
            <a:r>
              <a:rPr lang="en-US" sz="1200" b="1" i="0" kern="1200" smtClean="0">
                <a:solidFill>
                  <a:schemeClr val="tx1"/>
                </a:solidFill>
                <a:effectLst/>
                <a:latin typeface="+mn-lt"/>
                <a:ea typeface="+mn-ea"/>
                <a:cs typeface="+mn-cs"/>
              </a:rPr>
              <a:t>menghina Roh Kudus </a:t>
            </a:r>
            <a:r>
              <a:rPr lang="en-US" sz="1200" b="0" i="0" kern="1200" smtClean="0">
                <a:solidFill>
                  <a:schemeClr val="tx1"/>
                </a:solidFill>
                <a:effectLst/>
                <a:latin typeface="+mn-lt"/>
                <a:ea typeface="+mn-ea"/>
                <a:cs typeface="+mn-cs"/>
              </a:rPr>
              <a:t>tidak dapat diampuni.</a:t>
            </a:r>
          </a:p>
          <a:p>
            <a:endParaRPr lang="en-US" sz="1200" b="0" i="0" kern="1200" smtClean="0">
              <a:solidFill>
                <a:schemeClr val="tx1"/>
              </a:solidFill>
              <a:effectLst/>
              <a:latin typeface="+mn-lt"/>
              <a:ea typeface="+mn-ea"/>
              <a:cs typeface="+mn-cs"/>
            </a:endParaRPr>
          </a:p>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17954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6377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he-IL" sz="1200" b="0" i="0" kern="1200" smtClean="0">
                <a:solidFill>
                  <a:schemeClr val="tx1"/>
                </a:solidFill>
                <a:effectLst/>
                <a:latin typeface="+mn-lt"/>
                <a:ea typeface="+mn-ea"/>
                <a:cs typeface="+mn-cs"/>
              </a:rPr>
              <a:t>בְרִ֖ית בִּבְאֵ֣ר שָׁ֑בַע</a:t>
            </a:r>
            <a:r>
              <a:rPr lang="en-US" sz="1200" b="0" i="0" kern="1200" smtClean="0">
                <a:solidFill>
                  <a:schemeClr val="tx1"/>
                </a:solidFill>
                <a:effectLst/>
                <a:latin typeface="+mn-lt"/>
                <a:ea typeface="+mn-ea"/>
                <a:cs typeface="+mn-cs"/>
              </a:rPr>
              <a:t> [berit bibe’er shaba’] (Perjanjian di Ber-syeba)</a:t>
            </a:r>
            <a:r>
              <a:rPr lang="en-US" sz="1200" b="0" i="0" kern="1200" baseline="0" smtClean="0">
                <a:solidFill>
                  <a:schemeClr val="tx1"/>
                </a:solidFill>
                <a:effectLst/>
                <a:latin typeface="+mn-lt"/>
                <a:ea typeface="+mn-ea"/>
                <a:cs typeface="+mn-cs"/>
              </a:rPr>
              <a:t> tentang Perigi. Syeba bererti bersumpah.</a:t>
            </a:r>
            <a:endParaRPr lang="en-US" sz="1400"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8753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5887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24619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93562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317513-2516-4096-AECE-704830B0AB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0834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smtClean="0"/>
              <a:t>mori’a : </a:t>
            </a:r>
            <a:endParaRPr lang="en-US" sz="1400" b="1"/>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50857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317513-2516-4096-AECE-704830B0AB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24563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47742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b="0" i="0" kern="1200" smtClean="0">
                <a:solidFill>
                  <a:schemeClr val="tx1"/>
                </a:solidFill>
                <a:effectLst/>
                <a:latin typeface="+mn-lt"/>
                <a:ea typeface="+mn-ea"/>
                <a:cs typeface="+mn-cs"/>
              </a:rPr>
              <a:t>Kata Ishak, “Ayah! Di sini ada api dan kayu api, tetapi di manakah anak domba untuk korban bakaran itu?"</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317513-2516-4096-AECE-704830B0AB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3649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93213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2 Sam. 24:25 – </a:t>
            </a:r>
            <a:r>
              <a:rPr lang="en-US" sz="1200" b="1" i="0" kern="1200" baseline="30000" smtClean="0">
                <a:solidFill>
                  <a:schemeClr val="tx1"/>
                </a:solidFill>
                <a:effectLst/>
                <a:latin typeface="+mn-lt"/>
                <a:ea typeface="+mn-ea"/>
                <a:cs typeface="+mn-cs"/>
              </a:rPr>
              <a:t>25</a:t>
            </a:r>
            <a:r>
              <a:rPr lang="en-US" sz="1200" b="0" i="0" kern="1200" smtClean="0">
                <a:solidFill>
                  <a:schemeClr val="tx1"/>
                </a:solidFill>
                <a:effectLst/>
                <a:latin typeface="+mn-lt"/>
                <a:ea typeface="+mn-ea"/>
                <a:cs typeface="+mn-cs"/>
              </a:rPr>
              <a:t>Daud pun mendirikan sebuah mezbah bagi </a:t>
            </a:r>
            <a:r>
              <a:rPr lang="en-US" sz="1200" b="1" i="0" kern="1200" smtClean="0">
                <a:solidFill>
                  <a:schemeClr val="tx1"/>
                </a:solidFill>
                <a:effectLst/>
                <a:latin typeface="+mn-lt"/>
                <a:ea typeface="+mn-ea"/>
                <a:cs typeface="+mn-cs"/>
              </a:rPr>
              <a:t>Tuhan</a:t>
            </a:r>
            <a:r>
              <a:rPr lang="en-US" sz="1200" b="0" i="0" kern="1200" smtClean="0">
                <a:solidFill>
                  <a:schemeClr val="tx1"/>
                </a:solidFill>
                <a:effectLst/>
                <a:latin typeface="+mn-lt"/>
                <a:ea typeface="+mn-ea"/>
                <a:cs typeface="+mn-cs"/>
              </a:rPr>
              <a:t> di sana, lalu dipersembahkannya korban bakaran dan korban kedamaian. Maka </a:t>
            </a:r>
            <a:r>
              <a:rPr lang="en-US" sz="1200" b="1" i="0" kern="1200" smtClean="0">
                <a:solidFill>
                  <a:schemeClr val="tx1"/>
                </a:solidFill>
                <a:effectLst/>
                <a:latin typeface="+mn-lt"/>
                <a:ea typeface="+mn-ea"/>
                <a:cs typeface="+mn-cs"/>
              </a:rPr>
              <a:t>Tuhan</a:t>
            </a:r>
            <a:r>
              <a:rPr lang="en-US" sz="1200" b="0" i="0" kern="1200" smtClean="0">
                <a:solidFill>
                  <a:schemeClr val="tx1"/>
                </a:solidFill>
                <a:effectLst/>
                <a:latin typeface="+mn-lt"/>
                <a:ea typeface="+mn-ea"/>
                <a:cs typeface="+mn-cs"/>
              </a:rPr>
              <a:t> mengabulkan doa untuk negeri itu, sehingga wabak itu berhenti menimpa Israel. </a:t>
            </a:r>
          </a:p>
          <a:p>
            <a:r>
              <a:rPr lang="en-US" sz="1200" b="0" i="0" kern="1200" smtClean="0">
                <a:solidFill>
                  <a:schemeClr val="tx1"/>
                </a:solidFill>
                <a:effectLst/>
                <a:latin typeface="+mn-lt"/>
                <a:ea typeface="+mn-ea"/>
                <a:cs typeface="+mn-cs"/>
              </a:rPr>
              <a:t>1 Taw.</a:t>
            </a:r>
            <a:r>
              <a:rPr lang="en-US" sz="1200" b="0" i="0" kern="1200" baseline="0" smtClean="0">
                <a:solidFill>
                  <a:schemeClr val="tx1"/>
                </a:solidFill>
                <a:effectLst/>
                <a:latin typeface="+mn-lt"/>
                <a:ea typeface="+mn-ea"/>
                <a:cs typeface="+mn-cs"/>
              </a:rPr>
              <a:t> 21:28-30 – </a:t>
            </a:r>
            <a:r>
              <a:rPr lang="en-US" sz="1200" b="1" i="0" kern="1200" baseline="30000" smtClean="0">
                <a:solidFill>
                  <a:schemeClr val="tx1"/>
                </a:solidFill>
                <a:effectLst/>
                <a:latin typeface="+mn-lt"/>
                <a:ea typeface="+mn-ea"/>
                <a:cs typeface="+mn-cs"/>
              </a:rPr>
              <a:t>28</a:t>
            </a:r>
            <a:r>
              <a:rPr lang="en-US" sz="1200" b="0" i="0" kern="1200" smtClean="0">
                <a:solidFill>
                  <a:schemeClr val="tx1"/>
                </a:solidFill>
                <a:effectLst/>
                <a:latin typeface="+mn-lt"/>
                <a:ea typeface="+mn-ea"/>
                <a:cs typeface="+mn-cs"/>
              </a:rPr>
              <a:t>Pada waktu itu, setelah Daud melihat bahawa </a:t>
            </a:r>
            <a:r>
              <a:rPr lang="en-US" sz="1200" b="1" i="0" kern="1200" smtClean="0">
                <a:solidFill>
                  <a:schemeClr val="tx1"/>
                </a:solidFill>
                <a:effectLst/>
                <a:latin typeface="+mn-lt"/>
                <a:ea typeface="+mn-ea"/>
                <a:cs typeface="+mn-cs"/>
              </a:rPr>
              <a:t>Tuhan</a:t>
            </a:r>
            <a:r>
              <a:rPr lang="en-US" sz="1200" b="0" i="0" kern="1200" smtClean="0">
                <a:solidFill>
                  <a:schemeClr val="tx1"/>
                </a:solidFill>
                <a:effectLst/>
                <a:latin typeface="+mn-lt"/>
                <a:ea typeface="+mn-ea"/>
                <a:cs typeface="+mn-cs"/>
              </a:rPr>
              <a:t> menjawabnya di </a:t>
            </a:r>
            <a:r>
              <a:rPr lang="en-US" sz="1200" b="1" i="0" kern="1200" smtClean="0">
                <a:solidFill>
                  <a:schemeClr val="tx1"/>
                </a:solidFill>
                <a:effectLst/>
                <a:latin typeface="+mn-lt"/>
                <a:ea typeface="+mn-ea"/>
                <a:cs typeface="+mn-cs"/>
              </a:rPr>
              <a:t>tempat pembantingan Ornan, orang Yebus itu</a:t>
            </a:r>
            <a:r>
              <a:rPr lang="en-US" sz="1200" b="0" i="0" kern="1200" smtClean="0">
                <a:solidFill>
                  <a:schemeClr val="tx1"/>
                </a:solidFill>
                <a:effectLst/>
                <a:latin typeface="+mn-lt"/>
                <a:ea typeface="+mn-ea"/>
                <a:cs typeface="+mn-cs"/>
              </a:rPr>
              <a:t>, dia pun mempersembahkan korban di sana.</a:t>
            </a:r>
            <a:r>
              <a:rPr lang="en-US" sz="1200" b="0" i="0" kern="1200" baseline="0" smtClean="0">
                <a:solidFill>
                  <a:schemeClr val="tx1"/>
                </a:solidFill>
                <a:effectLst/>
                <a:latin typeface="+mn-lt"/>
                <a:ea typeface="+mn-ea"/>
                <a:cs typeface="+mn-cs"/>
              </a:rPr>
              <a:t> </a:t>
            </a:r>
            <a:r>
              <a:rPr lang="en-US" sz="1200" b="1" i="0" kern="1200" baseline="30000" smtClean="0">
                <a:solidFill>
                  <a:schemeClr val="tx1"/>
                </a:solidFill>
                <a:effectLst/>
                <a:latin typeface="+mn-lt"/>
                <a:ea typeface="+mn-ea"/>
                <a:cs typeface="+mn-cs"/>
              </a:rPr>
              <a:t>29</a:t>
            </a:r>
            <a:r>
              <a:rPr lang="en-US" sz="1200" b="0" i="0" kern="1200" smtClean="0">
                <a:solidFill>
                  <a:schemeClr val="tx1"/>
                </a:solidFill>
                <a:effectLst/>
                <a:latin typeface="+mn-lt"/>
                <a:ea typeface="+mn-ea"/>
                <a:cs typeface="+mn-cs"/>
              </a:rPr>
              <a:t>Khemah Suci </a:t>
            </a:r>
            <a:r>
              <a:rPr lang="en-US" sz="1200" b="1" i="0" kern="1200" smtClean="0">
                <a:solidFill>
                  <a:schemeClr val="tx1"/>
                </a:solidFill>
                <a:effectLst/>
                <a:latin typeface="+mn-lt"/>
                <a:ea typeface="+mn-ea"/>
                <a:cs typeface="+mn-cs"/>
              </a:rPr>
              <a:t>Tuhan</a:t>
            </a:r>
            <a:r>
              <a:rPr lang="en-US" sz="1200" b="0" i="0" kern="1200" smtClean="0">
                <a:solidFill>
                  <a:schemeClr val="tx1"/>
                </a:solidFill>
                <a:effectLst/>
                <a:latin typeface="+mn-lt"/>
                <a:ea typeface="+mn-ea"/>
                <a:cs typeface="+mn-cs"/>
              </a:rPr>
              <a:t>, yang dibuat Musa di gurun, dan mazbah korban bakaran yang digunakan pada waktu itu, ada di </a:t>
            </a:r>
            <a:r>
              <a:rPr lang="en-US" sz="1200" b="1" i="0" kern="1200" smtClean="0">
                <a:solidFill>
                  <a:schemeClr val="tx1"/>
                </a:solidFill>
                <a:effectLst/>
                <a:latin typeface="+mn-lt"/>
                <a:ea typeface="+mn-ea"/>
                <a:cs typeface="+mn-cs"/>
              </a:rPr>
              <a:t>bukit pemujaan di Gibeon</a:t>
            </a:r>
            <a:r>
              <a:rPr lang="en-US" sz="1200" b="0" i="0" kern="1200" smtClean="0">
                <a:solidFill>
                  <a:schemeClr val="tx1"/>
                </a:solidFill>
                <a:effectLst/>
                <a:latin typeface="+mn-lt"/>
                <a:ea typeface="+mn-ea"/>
                <a:cs typeface="+mn-cs"/>
              </a:rPr>
              <a:t>. </a:t>
            </a:r>
            <a:r>
              <a:rPr lang="en-US" sz="1200" b="1" i="0" kern="1200" baseline="30000" smtClean="0">
                <a:solidFill>
                  <a:schemeClr val="tx1"/>
                </a:solidFill>
                <a:effectLst/>
                <a:latin typeface="+mn-lt"/>
                <a:ea typeface="+mn-ea"/>
                <a:cs typeface="+mn-cs"/>
              </a:rPr>
              <a:t>30</a:t>
            </a:r>
            <a:r>
              <a:rPr lang="en-US" sz="1200" b="0" i="0" kern="1200" smtClean="0">
                <a:solidFill>
                  <a:schemeClr val="tx1"/>
                </a:solidFill>
                <a:effectLst/>
                <a:latin typeface="+mn-lt"/>
                <a:ea typeface="+mn-ea"/>
                <a:cs typeface="+mn-cs"/>
              </a:rPr>
              <a:t>Tetapi Daud tidak berani pergi menghadap untuk mencari petunjuk Allah, kerana dia takut kepada pedang malaikat </a:t>
            </a:r>
            <a:r>
              <a:rPr lang="en-US" sz="1200" b="1" i="0" kern="1200" smtClean="0">
                <a:solidFill>
                  <a:schemeClr val="tx1"/>
                </a:solidFill>
                <a:effectLst/>
                <a:latin typeface="+mn-lt"/>
                <a:ea typeface="+mn-ea"/>
                <a:cs typeface="+mn-cs"/>
              </a:rPr>
              <a:t>Tuhan</a:t>
            </a:r>
            <a:r>
              <a:rPr lang="en-US" sz="1200" b="0" i="0" kern="1200" smtClean="0">
                <a:solidFill>
                  <a:schemeClr val="tx1"/>
                </a:solidFill>
                <a:effectLst/>
                <a:latin typeface="+mn-lt"/>
                <a:ea typeface="+mn-ea"/>
                <a:cs typeface="+mn-cs"/>
              </a:rPr>
              <a:t> itu.</a:t>
            </a:r>
          </a:p>
          <a:p>
            <a:r>
              <a:rPr lang="en-US" sz="1200" b="0" i="0" kern="1200" smtClean="0">
                <a:solidFill>
                  <a:schemeClr val="tx1"/>
                </a:solidFill>
                <a:effectLst/>
                <a:latin typeface="+mn-lt"/>
                <a:ea typeface="+mn-ea"/>
                <a:cs typeface="+mn-cs"/>
              </a:rPr>
              <a:t>1 Taw.</a:t>
            </a:r>
            <a:r>
              <a:rPr lang="en-US" sz="1200" b="0" i="0" kern="1200" baseline="0" smtClean="0">
                <a:solidFill>
                  <a:schemeClr val="tx1"/>
                </a:solidFill>
                <a:effectLst/>
                <a:latin typeface="+mn-lt"/>
                <a:ea typeface="+mn-ea"/>
                <a:cs typeface="+mn-cs"/>
              </a:rPr>
              <a:t> 22:1 – </a:t>
            </a:r>
            <a:r>
              <a:rPr lang="sv-SE" sz="1200" b="1" i="0" kern="1200" baseline="30000" smtClean="0">
                <a:solidFill>
                  <a:schemeClr val="tx1"/>
                </a:solidFill>
                <a:effectLst/>
                <a:latin typeface="+mn-lt"/>
                <a:ea typeface="+mn-ea"/>
                <a:cs typeface="+mn-cs"/>
              </a:rPr>
              <a:t>1</a:t>
            </a:r>
            <a:r>
              <a:rPr lang="sv-SE" sz="1200" b="0" i="0" kern="1200" smtClean="0">
                <a:solidFill>
                  <a:schemeClr val="tx1"/>
                </a:solidFill>
                <a:effectLst/>
                <a:latin typeface="+mn-lt"/>
                <a:ea typeface="+mn-ea"/>
                <a:cs typeface="+mn-cs"/>
              </a:rPr>
              <a:t>Lalu Daud berkata, "Di sinilah Bait </a:t>
            </a:r>
            <a:r>
              <a:rPr lang="sv-SE" sz="1200" b="1" i="0" kern="1200" smtClean="0">
                <a:solidFill>
                  <a:schemeClr val="tx1"/>
                </a:solidFill>
                <a:effectLst/>
                <a:latin typeface="+mn-lt"/>
                <a:ea typeface="+mn-ea"/>
                <a:cs typeface="+mn-cs"/>
              </a:rPr>
              <a:t>Tuhan</a:t>
            </a:r>
            <a:r>
              <a:rPr lang="sv-SE" sz="1200" b="0" i="0" kern="1200" smtClean="0">
                <a:solidFill>
                  <a:schemeClr val="tx1"/>
                </a:solidFill>
                <a:effectLst/>
                <a:latin typeface="+mn-lt"/>
                <a:ea typeface="+mn-ea"/>
                <a:cs typeface="+mn-cs"/>
              </a:rPr>
              <a:t> Allah kita, dan di sinilah mazbah korban bakaran orang Israel."</a:t>
            </a:r>
            <a:endParaRPr lang="en-US" sz="1200" b="0" i="0" kern="1200" smtClean="0">
              <a:solidFill>
                <a:schemeClr val="tx1"/>
              </a:solidFill>
              <a:effectLst/>
              <a:latin typeface="+mn-lt"/>
              <a:ea typeface="+mn-ea"/>
              <a:cs typeface="+mn-cs"/>
            </a:endParaRPr>
          </a:p>
          <a:p>
            <a:r>
              <a:rPr lang="en-US" sz="1200" b="0" i="0" kern="1200" smtClean="0">
                <a:solidFill>
                  <a:schemeClr val="tx1"/>
                </a:solidFill>
                <a:effectLst/>
                <a:latin typeface="+mn-lt"/>
                <a:ea typeface="+mn-ea"/>
                <a:cs typeface="+mn-cs"/>
              </a:rPr>
              <a:t>1 Raj.</a:t>
            </a:r>
            <a:r>
              <a:rPr lang="en-US" sz="1200" b="0" i="0" kern="1200" baseline="0" smtClean="0">
                <a:solidFill>
                  <a:schemeClr val="tx1"/>
                </a:solidFill>
                <a:effectLst/>
                <a:latin typeface="+mn-lt"/>
                <a:ea typeface="+mn-ea"/>
                <a:cs typeface="+mn-cs"/>
              </a:rPr>
              <a:t> 6:1 – </a:t>
            </a:r>
            <a:r>
              <a:rPr lang="en-US" sz="1200" b="1" i="0" kern="1200" baseline="30000" smtClean="0">
                <a:solidFill>
                  <a:schemeClr val="tx1"/>
                </a:solidFill>
                <a:effectLst/>
                <a:latin typeface="+mn-lt"/>
                <a:ea typeface="+mn-ea"/>
                <a:cs typeface="+mn-cs"/>
              </a:rPr>
              <a:t>1</a:t>
            </a:r>
            <a:r>
              <a:rPr lang="en-US" sz="1200" b="0" i="0" kern="1200" smtClean="0">
                <a:solidFill>
                  <a:schemeClr val="tx1"/>
                </a:solidFill>
                <a:effectLst/>
                <a:latin typeface="+mn-lt"/>
                <a:ea typeface="+mn-ea"/>
                <a:cs typeface="+mn-cs"/>
              </a:rPr>
              <a:t>Pada tahun keempat ratus lapan puluh setelah orang Israel keluar dari Tanah Mesir, tahun keempat pemerintahan Salomo atas orang Israel, Salomo memulai pembinaan </a:t>
            </a:r>
            <a:r>
              <a:rPr lang="en-US" sz="1200" b="1" i="0" kern="1200" smtClean="0">
                <a:solidFill>
                  <a:schemeClr val="tx1"/>
                </a:solidFill>
                <a:effectLst/>
                <a:latin typeface="+mn-lt"/>
                <a:ea typeface="+mn-ea"/>
                <a:cs typeface="+mn-cs"/>
              </a:rPr>
              <a:t>Bait</a:t>
            </a:r>
            <a:r>
              <a:rPr lang="en-US" sz="1200" b="0" i="0" kern="1200" smtClean="0">
                <a:solidFill>
                  <a:schemeClr val="tx1"/>
                </a:solidFill>
                <a:effectLst/>
                <a:latin typeface="+mn-lt"/>
                <a:ea typeface="+mn-ea"/>
                <a:cs typeface="+mn-cs"/>
              </a:rPr>
              <a:t> </a:t>
            </a:r>
            <a:r>
              <a:rPr lang="en-US" sz="1200" b="1" i="0" kern="1200" smtClean="0">
                <a:solidFill>
                  <a:schemeClr val="tx1"/>
                </a:solidFill>
                <a:effectLst/>
                <a:latin typeface="+mn-lt"/>
                <a:ea typeface="+mn-ea"/>
                <a:cs typeface="+mn-cs"/>
              </a:rPr>
              <a:t>Tuhan</a:t>
            </a:r>
            <a:r>
              <a:rPr lang="en-US" sz="1200" b="0" i="0" kern="1200" smtClean="0">
                <a:solidFill>
                  <a:schemeClr val="tx1"/>
                </a:solidFill>
                <a:effectLst/>
                <a:latin typeface="+mn-lt"/>
                <a:ea typeface="+mn-ea"/>
                <a:cs typeface="+mn-cs"/>
              </a:rPr>
              <a:t> pada bulan Ziw, iaitu bulan kedua. </a:t>
            </a:r>
          </a:p>
          <a:p>
            <a:r>
              <a:rPr lang="en-US" sz="1200" b="0" i="0" kern="1200" smtClean="0">
                <a:solidFill>
                  <a:schemeClr val="tx1"/>
                </a:solidFill>
                <a:effectLst/>
                <a:latin typeface="+mn-lt"/>
                <a:ea typeface="+mn-ea"/>
                <a:cs typeface="+mn-cs"/>
              </a:rPr>
              <a:t>Mat. 27:33 – </a:t>
            </a:r>
            <a:r>
              <a:rPr lang="en-US" sz="1200" b="1" i="0" kern="1200" baseline="30000" smtClean="0">
                <a:solidFill>
                  <a:schemeClr val="tx1"/>
                </a:solidFill>
                <a:effectLst/>
                <a:latin typeface="+mn-lt"/>
                <a:ea typeface="+mn-ea"/>
                <a:cs typeface="+mn-cs"/>
              </a:rPr>
              <a:t>33</a:t>
            </a:r>
            <a:r>
              <a:rPr lang="en-US" sz="1200" b="0" i="0" kern="1200" smtClean="0">
                <a:solidFill>
                  <a:schemeClr val="tx1"/>
                </a:solidFill>
                <a:effectLst/>
                <a:latin typeface="+mn-lt"/>
                <a:ea typeface="+mn-ea"/>
                <a:cs typeface="+mn-cs"/>
              </a:rPr>
              <a:t>Mereka pun sampai di </a:t>
            </a:r>
            <a:r>
              <a:rPr lang="en-US" sz="1200" b="1" i="0" kern="1200" smtClean="0">
                <a:solidFill>
                  <a:schemeClr val="tx1"/>
                </a:solidFill>
                <a:effectLst/>
                <a:latin typeface="+mn-lt"/>
                <a:ea typeface="+mn-ea"/>
                <a:cs typeface="+mn-cs"/>
              </a:rPr>
              <a:t>suatu tempat </a:t>
            </a:r>
            <a:r>
              <a:rPr lang="en-US" sz="1200" b="0" i="0" kern="1200" smtClean="0">
                <a:solidFill>
                  <a:schemeClr val="tx1"/>
                </a:solidFill>
                <a:effectLst/>
                <a:latin typeface="+mn-lt"/>
                <a:ea typeface="+mn-ea"/>
                <a:cs typeface="+mn-cs"/>
              </a:rPr>
              <a:t>dipanggil </a:t>
            </a:r>
            <a:r>
              <a:rPr lang="en-US" sz="1200" b="1" i="0" kern="1200" smtClean="0">
                <a:solidFill>
                  <a:schemeClr val="tx1"/>
                </a:solidFill>
                <a:effectLst/>
                <a:latin typeface="+mn-lt"/>
                <a:ea typeface="+mn-ea"/>
                <a:cs typeface="+mn-cs"/>
              </a:rPr>
              <a:t>Golgota</a:t>
            </a:r>
            <a:r>
              <a:rPr lang="en-US" sz="1200" b="0" i="0" kern="1200" smtClean="0">
                <a:solidFill>
                  <a:schemeClr val="tx1"/>
                </a:solidFill>
                <a:effectLst/>
                <a:latin typeface="+mn-lt"/>
                <a:ea typeface="+mn-ea"/>
                <a:cs typeface="+mn-cs"/>
              </a:rPr>
              <a:t>, bermakna Tempat Tengkorak. </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89328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b="0" i="0" kern="1200" smtClean="0">
                <a:solidFill>
                  <a:schemeClr val="tx1"/>
                </a:solidFill>
                <a:effectLst/>
                <a:latin typeface="+mn-lt"/>
                <a:ea typeface="+mn-ea"/>
                <a:cs typeface="+mn-cs"/>
              </a:rPr>
              <a:t>"</a:t>
            </a:r>
            <a:r>
              <a:rPr lang="en-US" sz="1200" b="1" i="0" kern="1200" smtClean="0">
                <a:solidFill>
                  <a:schemeClr val="tx1"/>
                </a:solidFill>
                <a:effectLst/>
                <a:latin typeface="+mn-lt"/>
                <a:ea typeface="+mn-ea"/>
                <a:cs typeface="+mn-cs"/>
              </a:rPr>
              <a:t>Tuhan</a:t>
            </a:r>
            <a:r>
              <a:rPr lang="en-US" sz="1200" b="0" i="0" kern="1200" smtClean="0">
                <a:solidFill>
                  <a:schemeClr val="tx1"/>
                </a:solidFill>
                <a:effectLst/>
                <a:latin typeface="+mn-lt"/>
                <a:ea typeface="+mn-ea"/>
                <a:cs typeface="+mn-cs"/>
              </a:rPr>
              <a:t> menyediakan." "Di atas gunung </a:t>
            </a:r>
            <a:r>
              <a:rPr lang="en-US" sz="1200" b="1" i="0" kern="1200" smtClean="0">
                <a:solidFill>
                  <a:schemeClr val="tx1"/>
                </a:solidFill>
                <a:effectLst/>
                <a:latin typeface="+mn-lt"/>
                <a:ea typeface="+mn-ea"/>
                <a:cs typeface="+mn-cs"/>
              </a:rPr>
              <a:t>Tuhan</a:t>
            </a:r>
            <a:r>
              <a:rPr lang="en-US" sz="1200" b="0" i="0" kern="1200" smtClean="0">
                <a:solidFill>
                  <a:schemeClr val="tx1"/>
                </a:solidFill>
                <a:effectLst/>
                <a:latin typeface="+mn-lt"/>
                <a:ea typeface="+mn-ea"/>
                <a:cs typeface="+mn-cs"/>
              </a:rPr>
              <a:t>, peruntukan akan disediakan.“ </a:t>
            </a:r>
            <a:r>
              <a:rPr lang="en-US" sz="1200" b="1" i="0" kern="1200" smtClean="0">
                <a:solidFill>
                  <a:schemeClr val="tx1"/>
                </a:solidFill>
                <a:effectLst/>
                <a:latin typeface="+mn-lt"/>
                <a:ea typeface="+mn-ea"/>
                <a:cs typeface="+mn-cs"/>
              </a:rPr>
              <a:t>Tabut Perjanjian</a:t>
            </a:r>
          </a:p>
          <a:p>
            <a:r>
              <a:rPr lang="en-US" smtClean="0"/>
              <a:t>2 Sam. 24:25 – </a:t>
            </a:r>
            <a:r>
              <a:rPr lang="en-US" sz="1200" b="1" i="0" kern="1200" baseline="30000" smtClean="0">
                <a:solidFill>
                  <a:schemeClr val="tx1"/>
                </a:solidFill>
                <a:effectLst/>
                <a:latin typeface="+mn-lt"/>
                <a:ea typeface="+mn-ea"/>
                <a:cs typeface="+mn-cs"/>
              </a:rPr>
              <a:t>25</a:t>
            </a:r>
            <a:r>
              <a:rPr lang="en-US" sz="1200" b="0" i="0" kern="1200" smtClean="0">
                <a:solidFill>
                  <a:schemeClr val="tx1"/>
                </a:solidFill>
                <a:effectLst/>
                <a:latin typeface="+mn-lt"/>
                <a:ea typeface="+mn-ea"/>
                <a:cs typeface="+mn-cs"/>
              </a:rPr>
              <a:t>Daud pun mendirikan sebuah mazbah bagi </a:t>
            </a:r>
            <a:r>
              <a:rPr lang="en-US" sz="1200" b="1" i="0" kern="1200" smtClean="0">
                <a:solidFill>
                  <a:schemeClr val="tx1"/>
                </a:solidFill>
                <a:effectLst/>
                <a:latin typeface="+mn-lt"/>
                <a:ea typeface="+mn-ea"/>
                <a:cs typeface="+mn-cs"/>
              </a:rPr>
              <a:t>Tuhan</a:t>
            </a:r>
            <a:r>
              <a:rPr lang="en-US" sz="1200" b="0" i="0" kern="1200" smtClean="0">
                <a:solidFill>
                  <a:schemeClr val="tx1"/>
                </a:solidFill>
                <a:effectLst/>
                <a:latin typeface="+mn-lt"/>
                <a:ea typeface="+mn-ea"/>
                <a:cs typeface="+mn-cs"/>
              </a:rPr>
              <a:t> di sana, lalu dipersembahkannya korban bakaran dan korban kedamaian. Maka </a:t>
            </a:r>
            <a:r>
              <a:rPr lang="en-US" sz="1200" b="1" i="0" kern="1200" smtClean="0">
                <a:solidFill>
                  <a:schemeClr val="tx1"/>
                </a:solidFill>
                <a:effectLst/>
                <a:latin typeface="+mn-lt"/>
                <a:ea typeface="+mn-ea"/>
                <a:cs typeface="+mn-cs"/>
              </a:rPr>
              <a:t>Tuhan</a:t>
            </a:r>
            <a:r>
              <a:rPr lang="en-US" sz="1200" b="0" i="0" kern="1200" smtClean="0">
                <a:solidFill>
                  <a:schemeClr val="tx1"/>
                </a:solidFill>
                <a:effectLst/>
                <a:latin typeface="+mn-lt"/>
                <a:ea typeface="+mn-ea"/>
                <a:cs typeface="+mn-cs"/>
              </a:rPr>
              <a:t> mengabulkan doa untuk negeri itu, sehingga wabak itu berhenti menimpa Israel. </a:t>
            </a:r>
          </a:p>
          <a:p>
            <a:r>
              <a:rPr lang="en-US" sz="1200" b="0" i="0" kern="1200" smtClean="0">
                <a:solidFill>
                  <a:schemeClr val="tx1"/>
                </a:solidFill>
                <a:effectLst/>
                <a:latin typeface="+mn-lt"/>
                <a:ea typeface="+mn-ea"/>
                <a:cs typeface="+mn-cs"/>
              </a:rPr>
              <a:t>1 Taw.</a:t>
            </a:r>
            <a:r>
              <a:rPr lang="en-US" sz="1200" b="0" i="0" kern="1200" baseline="0" smtClean="0">
                <a:solidFill>
                  <a:schemeClr val="tx1"/>
                </a:solidFill>
                <a:effectLst/>
                <a:latin typeface="+mn-lt"/>
                <a:ea typeface="+mn-ea"/>
                <a:cs typeface="+mn-cs"/>
              </a:rPr>
              <a:t> 21:28-30 – </a:t>
            </a:r>
            <a:r>
              <a:rPr lang="en-US" sz="1200" b="1" i="0" kern="1200" baseline="30000" smtClean="0">
                <a:solidFill>
                  <a:schemeClr val="tx1"/>
                </a:solidFill>
                <a:effectLst/>
                <a:latin typeface="+mn-lt"/>
                <a:ea typeface="+mn-ea"/>
                <a:cs typeface="+mn-cs"/>
              </a:rPr>
              <a:t>28</a:t>
            </a:r>
            <a:r>
              <a:rPr lang="en-US" sz="1200" b="0" i="0" kern="1200" smtClean="0">
                <a:solidFill>
                  <a:schemeClr val="tx1"/>
                </a:solidFill>
                <a:effectLst/>
                <a:latin typeface="+mn-lt"/>
                <a:ea typeface="+mn-ea"/>
                <a:cs typeface="+mn-cs"/>
              </a:rPr>
              <a:t>Pada waktu itu, setelah Daud melihat bahawa </a:t>
            </a:r>
            <a:r>
              <a:rPr lang="en-US" sz="1200" b="1" i="0" kern="1200" smtClean="0">
                <a:solidFill>
                  <a:schemeClr val="tx1"/>
                </a:solidFill>
                <a:effectLst/>
                <a:latin typeface="+mn-lt"/>
                <a:ea typeface="+mn-ea"/>
                <a:cs typeface="+mn-cs"/>
              </a:rPr>
              <a:t>Tuhan</a:t>
            </a:r>
            <a:r>
              <a:rPr lang="en-US" sz="1200" b="0" i="0" kern="1200" smtClean="0">
                <a:solidFill>
                  <a:schemeClr val="tx1"/>
                </a:solidFill>
                <a:effectLst/>
                <a:latin typeface="+mn-lt"/>
                <a:ea typeface="+mn-ea"/>
                <a:cs typeface="+mn-cs"/>
              </a:rPr>
              <a:t> menjawabnya di </a:t>
            </a:r>
            <a:r>
              <a:rPr lang="en-US" sz="1200" b="1" i="0" kern="1200" smtClean="0">
                <a:solidFill>
                  <a:schemeClr val="tx1"/>
                </a:solidFill>
                <a:effectLst/>
                <a:latin typeface="+mn-lt"/>
                <a:ea typeface="+mn-ea"/>
                <a:cs typeface="+mn-cs"/>
              </a:rPr>
              <a:t>tempat pembantingan Ornan, orang Yebus itu</a:t>
            </a:r>
            <a:r>
              <a:rPr lang="en-US" sz="1200" b="0" i="0" kern="1200" smtClean="0">
                <a:solidFill>
                  <a:schemeClr val="tx1"/>
                </a:solidFill>
                <a:effectLst/>
                <a:latin typeface="+mn-lt"/>
                <a:ea typeface="+mn-ea"/>
                <a:cs typeface="+mn-cs"/>
              </a:rPr>
              <a:t>, dia pun mempersembahkan korban di sana.</a:t>
            </a:r>
            <a:r>
              <a:rPr lang="en-US" sz="1200" b="0" i="0" kern="1200" baseline="0" smtClean="0">
                <a:solidFill>
                  <a:schemeClr val="tx1"/>
                </a:solidFill>
                <a:effectLst/>
                <a:latin typeface="+mn-lt"/>
                <a:ea typeface="+mn-ea"/>
                <a:cs typeface="+mn-cs"/>
              </a:rPr>
              <a:t> </a:t>
            </a:r>
            <a:r>
              <a:rPr lang="en-US" sz="1200" b="1" i="0" kern="1200" baseline="30000" smtClean="0">
                <a:solidFill>
                  <a:schemeClr val="tx1"/>
                </a:solidFill>
                <a:effectLst/>
                <a:latin typeface="+mn-lt"/>
                <a:ea typeface="+mn-ea"/>
                <a:cs typeface="+mn-cs"/>
              </a:rPr>
              <a:t>29</a:t>
            </a:r>
            <a:r>
              <a:rPr lang="en-US" sz="1200" b="0" i="0" kern="1200" smtClean="0">
                <a:solidFill>
                  <a:schemeClr val="tx1"/>
                </a:solidFill>
                <a:effectLst/>
                <a:latin typeface="+mn-lt"/>
                <a:ea typeface="+mn-ea"/>
                <a:cs typeface="+mn-cs"/>
              </a:rPr>
              <a:t>Khemah Suci </a:t>
            </a:r>
            <a:r>
              <a:rPr lang="en-US" sz="1200" b="1" i="0" kern="1200" smtClean="0">
                <a:solidFill>
                  <a:schemeClr val="tx1"/>
                </a:solidFill>
                <a:effectLst/>
                <a:latin typeface="+mn-lt"/>
                <a:ea typeface="+mn-ea"/>
                <a:cs typeface="+mn-cs"/>
              </a:rPr>
              <a:t>Tuhan</a:t>
            </a:r>
            <a:r>
              <a:rPr lang="en-US" sz="1200" b="0" i="0" kern="1200" smtClean="0">
                <a:solidFill>
                  <a:schemeClr val="tx1"/>
                </a:solidFill>
                <a:effectLst/>
                <a:latin typeface="+mn-lt"/>
                <a:ea typeface="+mn-ea"/>
                <a:cs typeface="+mn-cs"/>
              </a:rPr>
              <a:t>, yang dibuat Musa di gurun, dan mazbah korban bakaran yang digunakan pada waktu itu, ada di </a:t>
            </a:r>
            <a:r>
              <a:rPr lang="en-US" sz="1200" b="1" i="0" kern="1200" smtClean="0">
                <a:solidFill>
                  <a:schemeClr val="tx1"/>
                </a:solidFill>
                <a:effectLst/>
                <a:latin typeface="+mn-lt"/>
                <a:ea typeface="+mn-ea"/>
                <a:cs typeface="+mn-cs"/>
              </a:rPr>
              <a:t>bukit pemujaan di Gibeon</a:t>
            </a:r>
            <a:r>
              <a:rPr lang="en-US" sz="1200" b="0" i="0" kern="1200" smtClean="0">
                <a:solidFill>
                  <a:schemeClr val="tx1"/>
                </a:solidFill>
                <a:effectLst/>
                <a:latin typeface="+mn-lt"/>
                <a:ea typeface="+mn-ea"/>
                <a:cs typeface="+mn-cs"/>
              </a:rPr>
              <a:t>. </a:t>
            </a:r>
            <a:r>
              <a:rPr lang="en-US" sz="1200" b="1" i="0" kern="1200" baseline="30000" smtClean="0">
                <a:solidFill>
                  <a:schemeClr val="tx1"/>
                </a:solidFill>
                <a:effectLst/>
                <a:latin typeface="+mn-lt"/>
                <a:ea typeface="+mn-ea"/>
                <a:cs typeface="+mn-cs"/>
              </a:rPr>
              <a:t>30</a:t>
            </a:r>
            <a:r>
              <a:rPr lang="en-US" sz="1200" b="0" i="0" kern="1200" smtClean="0">
                <a:solidFill>
                  <a:schemeClr val="tx1"/>
                </a:solidFill>
                <a:effectLst/>
                <a:latin typeface="+mn-lt"/>
                <a:ea typeface="+mn-ea"/>
                <a:cs typeface="+mn-cs"/>
              </a:rPr>
              <a:t>Tetapi Daud tidak berani pergi menghadap untuk mencari petunjuk Allah, kerana dia takut kepada pedang malaikat </a:t>
            </a:r>
            <a:r>
              <a:rPr lang="en-US" sz="1200" b="1" i="0" kern="1200" smtClean="0">
                <a:solidFill>
                  <a:schemeClr val="tx1"/>
                </a:solidFill>
                <a:effectLst/>
                <a:latin typeface="+mn-lt"/>
                <a:ea typeface="+mn-ea"/>
                <a:cs typeface="+mn-cs"/>
              </a:rPr>
              <a:t>Tuhan</a:t>
            </a:r>
            <a:r>
              <a:rPr lang="en-US" sz="1200" b="0" i="0" kern="1200" smtClean="0">
                <a:solidFill>
                  <a:schemeClr val="tx1"/>
                </a:solidFill>
                <a:effectLst/>
                <a:latin typeface="+mn-lt"/>
                <a:ea typeface="+mn-ea"/>
                <a:cs typeface="+mn-cs"/>
              </a:rPr>
              <a:t> itu.</a:t>
            </a:r>
          </a:p>
          <a:p>
            <a:r>
              <a:rPr lang="en-US" sz="1200" b="0" i="0" kern="1200" smtClean="0">
                <a:solidFill>
                  <a:schemeClr val="tx1"/>
                </a:solidFill>
                <a:effectLst/>
                <a:latin typeface="+mn-lt"/>
                <a:ea typeface="+mn-ea"/>
                <a:cs typeface="+mn-cs"/>
              </a:rPr>
              <a:t>1 Taw.</a:t>
            </a:r>
            <a:r>
              <a:rPr lang="en-US" sz="1200" b="0" i="0" kern="1200" baseline="0" smtClean="0">
                <a:solidFill>
                  <a:schemeClr val="tx1"/>
                </a:solidFill>
                <a:effectLst/>
                <a:latin typeface="+mn-lt"/>
                <a:ea typeface="+mn-ea"/>
                <a:cs typeface="+mn-cs"/>
              </a:rPr>
              <a:t> 22:1 – </a:t>
            </a:r>
            <a:r>
              <a:rPr lang="sv-SE" sz="1200" b="1" i="0" kern="1200" baseline="30000" smtClean="0">
                <a:solidFill>
                  <a:schemeClr val="tx1"/>
                </a:solidFill>
                <a:effectLst/>
                <a:latin typeface="+mn-lt"/>
                <a:ea typeface="+mn-ea"/>
                <a:cs typeface="+mn-cs"/>
              </a:rPr>
              <a:t>1</a:t>
            </a:r>
            <a:r>
              <a:rPr lang="sv-SE" sz="1200" b="0" i="0" kern="1200" smtClean="0">
                <a:solidFill>
                  <a:schemeClr val="tx1"/>
                </a:solidFill>
                <a:effectLst/>
                <a:latin typeface="+mn-lt"/>
                <a:ea typeface="+mn-ea"/>
                <a:cs typeface="+mn-cs"/>
              </a:rPr>
              <a:t>Lalu Daud berkata, "Di sinilah Bait </a:t>
            </a:r>
            <a:r>
              <a:rPr lang="sv-SE" sz="1200" b="1" i="0" kern="1200" smtClean="0">
                <a:solidFill>
                  <a:schemeClr val="tx1"/>
                </a:solidFill>
                <a:effectLst/>
                <a:latin typeface="+mn-lt"/>
                <a:ea typeface="+mn-ea"/>
                <a:cs typeface="+mn-cs"/>
              </a:rPr>
              <a:t>Tuhan</a:t>
            </a:r>
            <a:r>
              <a:rPr lang="sv-SE" sz="1200" b="0" i="0" kern="1200" smtClean="0">
                <a:solidFill>
                  <a:schemeClr val="tx1"/>
                </a:solidFill>
                <a:effectLst/>
                <a:latin typeface="+mn-lt"/>
                <a:ea typeface="+mn-ea"/>
                <a:cs typeface="+mn-cs"/>
              </a:rPr>
              <a:t> Allah kita, dan di sinilah mazbah korban bakaran orang Israel."</a:t>
            </a:r>
            <a:endParaRPr lang="en-US" sz="1200" b="0" i="0" kern="1200" smtClean="0">
              <a:solidFill>
                <a:schemeClr val="tx1"/>
              </a:solidFill>
              <a:effectLst/>
              <a:latin typeface="+mn-lt"/>
              <a:ea typeface="+mn-ea"/>
              <a:cs typeface="+mn-cs"/>
            </a:endParaRPr>
          </a:p>
          <a:p>
            <a:endParaRPr lang="en-US" sz="1200" b="0" i="0" kern="1200" smtClean="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317513-2516-4096-AECE-704830B0AB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9364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b="0" i="0" kern="1200" smtClean="0">
                <a:solidFill>
                  <a:schemeClr val="tx1"/>
                </a:solidFill>
                <a:effectLst/>
                <a:latin typeface="+mn-lt"/>
                <a:ea typeface="+mn-ea"/>
                <a:cs typeface="+mn-cs"/>
              </a:rPr>
              <a:t>1 Raj.</a:t>
            </a:r>
            <a:r>
              <a:rPr lang="en-US" sz="1200" b="0" i="0" kern="1200" baseline="0" smtClean="0">
                <a:solidFill>
                  <a:schemeClr val="tx1"/>
                </a:solidFill>
                <a:effectLst/>
                <a:latin typeface="+mn-lt"/>
                <a:ea typeface="+mn-ea"/>
                <a:cs typeface="+mn-cs"/>
              </a:rPr>
              <a:t> 6:1 – </a:t>
            </a:r>
            <a:r>
              <a:rPr lang="en-US" sz="1200" b="1" i="0" kern="1200" baseline="30000" smtClean="0">
                <a:solidFill>
                  <a:schemeClr val="tx1"/>
                </a:solidFill>
                <a:effectLst/>
                <a:latin typeface="+mn-lt"/>
                <a:ea typeface="+mn-ea"/>
                <a:cs typeface="+mn-cs"/>
              </a:rPr>
              <a:t>1</a:t>
            </a:r>
            <a:r>
              <a:rPr lang="en-US" sz="1200" b="0" i="0" kern="1200" smtClean="0">
                <a:solidFill>
                  <a:schemeClr val="tx1"/>
                </a:solidFill>
                <a:effectLst/>
                <a:latin typeface="+mn-lt"/>
                <a:ea typeface="+mn-ea"/>
                <a:cs typeface="+mn-cs"/>
              </a:rPr>
              <a:t>Pada tahun keempat ratus lapan puluh setelah orang Israel keluar dari Tanah Mesir, tahun keempat pemerintahan Salomo atas orang Israel, Salomo memulai pembinaan </a:t>
            </a:r>
            <a:r>
              <a:rPr lang="en-US" sz="1200" b="1" i="0" kern="1200" smtClean="0">
                <a:solidFill>
                  <a:schemeClr val="tx1"/>
                </a:solidFill>
                <a:effectLst/>
                <a:latin typeface="+mn-lt"/>
                <a:ea typeface="+mn-ea"/>
                <a:cs typeface="+mn-cs"/>
              </a:rPr>
              <a:t>Bait</a:t>
            </a:r>
            <a:r>
              <a:rPr lang="en-US" sz="1200" b="0" i="0" kern="1200" smtClean="0">
                <a:solidFill>
                  <a:schemeClr val="tx1"/>
                </a:solidFill>
                <a:effectLst/>
                <a:latin typeface="+mn-lt"/>
                <a:ea typeface="+mn-ea"/>
                <a:cs typeface="+mn-cs"/>
              </a:rPr>
              <a:t> </a:t>
            </a:r>
            <a:r>
              <a:rPr lang="en-US" sz="1200" b="1" i="0" kern="1200" smtClean="0">
                <a:solidFill>
                  <a:schemeClr val="tx1"/>
                </a:solidFill>
                <a:effectLst/>
                <a:latin typeface="+mn-lt"/>
                <a:ea typeface="+mn-ea"/>
                <a:cs typeface="+mn-cs"/>
              </a:rPr>
              <a:t>Tuhan</a:t>
            </a:r>
            <a:r>
              <a:rPr lang="en-US" sz="1200" b="0" i="0" kern="1200" smtClean="0">
                <a:solidFill>
                  <a:schemeClr val="tx1"/>
                </a:solidFill>
                <a:effectLst/>
                <a:latin typeface="+mn-lt"/>
                <a:ea typeface="+mn-ea"/>
                <a:cs typeface="+mn-cs"/>
              </a:rPr>
              <a:t> pada bulan Ziw, iaitu bulan kedua. </a:t>
            </a:r>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317513-2516-4096-AECE-704830B0AB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94486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b="1" smtClean="0"/>
              <a:t>Kematian dan Kebangkitan Yesus Kristus</a:t>
            </a:r>
          </a:p>
          <a:p>
            <a:r>
              <a:rPr lang="en-US" sz="1200" b="0" i="0" kern="1200" smtClean="0">
                <a:solidFill>
                  <a:schemeClr val="tx1"/>
                </a:solidFill>
                <a:effectLst/>
                <a:latin typeface="+mn-lt"/>
                <a:ea typeface="+mn-ea"/>
                <a:cs typeface="+mn-cs"/>
              </a:rPr>
              <a:t>Mat. 27:33 – </a:t>
            </a:r>
            <a:r>
              <a:rPr lang="en-US" sz="1200" b="1" i="0" kern="1200" baseline="30000" smtClean="0">
                <a:solidFill>
                  <a:schemeClr val="tx1"/>
                </a:solidFill>
                <a:effectLst/>
                <a:latin typeface="+mn-lt"/>
                <a:ea typeface="+mn-ea"/>
                <a:cs typeface="+mn-cs"/>
              </a:rPr>
              <a:t>33</a:t>
            </a:r>
            <a:r>
              <a:rPr lang="en-US" sz="1200" b="0" i="0" kern="1200" smtClean="0">
                <a:solidFill>
                  <a:schemeClr val="tx1"/>
                </a:solidFill>
                <a:effectLst/>
                <a:latin typeface="+mn-lt"/>
                <a:ea typeface="+mn-ea"/>
                <a:cs typeface="+mn-cs"/>
              </a:rPr>
              <a:t>Mereka pun sampai di </a:t>
            </a:r>
            <a:r>
              <a:rPr lang="en-US" sz="1200" b="1" i="0" kern="1200" smtClean="0">
                <a:solidFill>
                  <a:schemeClr val="tx1"/>
                </a:solidFill>
                <a:effectLst/>
                <a:latin typeface="+mn-lt"/>
                <a:ea typeface="+mn-ea"/>
                <a:cs typeface="+mn-cs"/>
              </a:rPr>
              <a:t>suatu tempat </a:t>
            </a:r>
            <a:r>
              <a:rPr lang="en-US" sz="1200" b="0" i="0" kern="1200" smtClean="0">
                <a:solidFill>
                  <a:schemeClr val="tx1"/>
                </a:solidFill>
                <a:effectLst/>
                <a:latin typeface="+mn-lt"/>
                <a:ea typeface="+mn-ea"/>
                <a:cs typeface="+mn-cs"/>
              </a:rPr>
              <a:t>dipanggil </a:t>
            </a:r>
            <a:r>
              <a:rPr lang="en-US" sz="1200" b="1" i="0" kern="1200" smtClean="0">
                <a:solidFill>
                  <a:schemeClr val="tx1"/>
                </a:solidFill>
                <a:effectLst/>
                <a:latin typeface="+mn-lt"/>
                <a:ea typeface="+mn-ea"/>
                <a:cs typeface="+mn-cs"/>
              </a:rPr>
              <a:t>Golgota</a:t>
            </a:r>
            <a:r>
              <a:rPr lang="en-US" sz="1200" b="0" i="0" kern="1200" smtClean="0">
                <a:solidFill>
                  <a:schemeClr val="tx1"/>
                </a:solidFill>
                <a:effectLst/>
                <a:latin typeface="+mn-lt"/>
                <a:ea typeface="+mn-ea"/>
                <a:cs typeface="+mn-cs"/>
              </a:rPr>
              <a:t>, bermakna Tempat Tengkorak. </a:t>
            </a:r>
            <a:endParaRPr lang="en-US" smtClean="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317513-2516-4096-AECE-704830B0AB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1677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smtClean="0"/>
              <a:t>마스터 제목 스타일 편집</a:t>
            </a:r>
            <a:endParaRPr lang="en-US"/>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smtClean="0"/>
              <a:t>클릭하여 마스터 부제목 스타일 편집</a:t>
            </a:r>
            <a:endParaRPr lang="en-US"/>
          </a:p>
        </p:txBody>
      </p:sp>
      <p:sp>
        <p:nvSpPr>
          <p:cNvPr id="4" name="날짜 개체 틀 3"/>
          <p:cNvSpPr>
            <a:spLocks noGrp="1"/>
          </p:cNvSpPr>
          <p:nvPr>
            <p:ph type="dt" sz="half" idx="10"/>
          </p:nvPr>
        </p:nvSpPr>
        <p:spPr/>
        <p:txBody>
          <a:bodyPr/>
          <a:lstStyle/>
          <a:p>
            <a:fld id="{14AB7BCF-9796-4642-A0A8-5ABF6ABEB638}" type="datetimeFigureOut">
              <a:rPr lang="en-US" smtClean="0"/>
              <a:t>6/22/2021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A0DE58D6-F0C4-4A88-A333-D880BFA1F9A6}" type="slidenum">
              <a:rPr lang="en-US" smtClean="0"/>
              <a:t>‹#›</a:t>
            </a:fld>
            <a:endParaRPr lang="en-US"/>
          </a:p>
        </p:txBody>
      </p:sp>
    </p:spTree>
    <p:extLst>
      <p:ext uri="{BB962C8B-B14F-4D97-AF65-F5344CB8AC3E}">
        <p14:creationId xmlns:p14="http://schemas.microsoft.com/office/powerpoint/2010/main" val="1499804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idx="1"/>
          </p:nvPr>
        </p:nvSpPr>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p>
            <a:fld id="{14AB7BCF-9796-4642-A0A8-5ABF6ABEB638}" type="datetimeFigureOut">
              <a:rPr lang="en-US" smtClean="0"/>
              <a:t>6/22/2021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A0DE58D6-F0C4-4A88-A333-D880BFA1F9A6}" type="slidenum">
              <a:rPr lang="en-US" smtClean="0"/>
              <a:t>‹#›</a:t>
            </a:fld>
            <a:endParaRPr lang="en-US"/>
          </a:p>
        </p:txBody>
      </p:sp>
    </p:spTree>
    <p:extLst>
      <p:ext uri="{BB962C8B-B14F-4D97-AF65-F5344CB8AC3E}">
        <p14:creationId xmlns:p14="http://schemas.microsoft.com/office/powerpoint/2010/main" val="571048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smtClean="0"/>
              <a:t>마스터 제목 스타일 편집</a:t>
            </a:r>
            <a:endParaRPr lang="en-US"/>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smtClean="0"/>
              <a:t>마스터 텍스트 스타일 편집</a:t>
            </a:r>
          </a:p>
        </p:txBody>
      </p:sp>
      <p:sp>
        <p:nvSpPr>
          <p:cNvPr id="4" name="날짜 개체 틀 3"/>
          <p:cNvSpPr>
            <a:spLocks noGrp="1"/>
          </p:cNvSpPr>
          <p:nvPr>
            <p:ph type="dt" sz="half" idx="10"/>
          </p:nvPr>
        </p:nvSpPr>
        <p:spPr/>
        <p:txBody>
          <a:bodyPr/>
          <a:lstStyle/>
          <a:p>
            <a:fld id="{14AB7BCF-9796-4642-A0A8-5ABF6ABEB638}" type="datetimeFigureOut">
              <a:rPr lang="en-US" smtClean="0"/>
              <a:t>6/22/2021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A0DE58D6-F0C4-4A88-A333-D880BFA1F9A6}" type="slidenum">
              <a:rPr lang="en-US" smtClean="0"/>
              <a:t>‹#›</a:t>
            </a:fld>
            <a:endParaRPr lang="en-US"/>
          </a:p>
        </p:txBody>
      </p:sp>
    </p:spTree>
    <p:extLst>
      <p:ext uri="{BB962C8B-B14F-4D97-AF65-F5344CB8AC3E}">
        <p14:creationId xmlns:p14="http://schemas.microsoft.com/office/powerpoint/2010/main" val="2794400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sz="half" idx="1"/>
          </p:nvPr>
        </p:nvSpPr>
        <p:spPr>
          <a:xfrm>
            <a:off x="838200" y="1825625"/>
            <a:ext cx="5181600" cy="435133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내용 개체 틀 3"/>
          <p:cNvSpPr>
            <a:spLocks noGrp="1"/>
          </p:cNvSpPr>
          <p:nvPr>
            <p:ph sz="half" idx="2"/>
          </p:nvPr>
        </p:nvSpPr>
        <p:spPr>
          <a:xfrm>
            <a:off x="6172200" y="1825625"/>
            <a:ext cx="5181600" cy="435133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날짜 개체 틀 4"/>
          <p:cNvSpPr>
            <a:spLocks noGrp="1"/>
          </p:cNvSpPr>
          <p:nvPr>
            <p:ph type="dt" sz="half" idx="10"/>
          </p:nvPr>
        </p:nvSpPr>
        <p:spPr/>
        <p:txBody>
          <a:bodyPr/>
          <a:lstStyle/>
          <a:p>
            <a:fld id="{14AB7BCF-9796-4642-A0A8-5ABF6ABEB638}" type="datetimeFigureOut">
              <a:rPr lang="en-US" smtClean="0"/>
              <a:t>6/22/2021</a:t>
            </a:fld>
            <a:endParaRPr lang="en-US"/>
          </a:p>
        </p:txBody>
      </p:sp>
      <p:sp>
        <p:nvSpPr>
          <p:cNvPr id="6" name="바닥글 개체 틀 5"/>
          <p:cNvSpPr>
            <a:spLocks noGrp="1"/>
          </p:cNvSpPr>
          <p:nvPr>
            <p:ph type="ftr" sz="quarter" idx="11"/>
          </p:nvPr>
        </p:nvSpPr>
        <p:spPr/>
        <p:txBody>
          <a:bodyPr/>
          <a:lstStyle/>
          <a:p>
            <a:endParaRPr lang="en-US"/>
          </a:p>
        </p:txBody>
      </p:sp>
      <p:sp>
        <p:nvSpPr>
          <p:cNvPr id="7" name="슬라이드 번호 개체 틀 6"/>
          <p:cNvSpPr>
            <a:spLocks noGrp="1"/>
          </p:cNvSpPr>
          <p:nvPr>
            <p:ph type="sldNum" sz="quarter" idx="12"/>
          </p:nvPr>
        </p:nvSpPr>
        <p:spPr/>
        <p:txBody>
          <a:bodyPr/>
          <a:lstStyle/>
          <a:p>
            <a:fld id="{A0DE58D6-F0C4-4A88-A333-D880BFA1F9A6}" type="slidenum">
              <a:rPr lang="en-US" smtClean="0"/>
              <a:t>‹#›</a:t>
            </a:fld>
            <a:endParaRPr lang="en-US"/>
          </a:p>
        </p:txBody>
      </p:sp>
    </p:spTree>
    <p:extLst>
      <p:ext uri="{BB962C8B-B14F-4D97-AF65-F5344CB8AC3E}">
        <p14:creationId xmlns:p14="http://schemas.microsoft.com/office/powerpoint/2010/main" val="3127961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smtClean="0"/>
              <a:t>마스터 제목 스타일 편집</a:t>
            </a:r>
            <a:endParaRPr lang="en-US"/>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 편집</a:t>
            </a:r>
          </a:p>
        </p:txBody>
      </p:sp>
      <p:sp>
        <p:nvSpPr>
          <p:cNvPr id="4" name="내용 개체 틀 3"/>
          <p:cNvSpPr>
            <a:spLocks noGrp="1"/>
          </p:cNvSpPr>
          <p:nvPr>
            <p:ph sz="half" idx="2"/>
          </p:nvPr>
        </p:nvSpPr>
        <p:spPr>
          <a:xfrm>
            <a:off x="839788" y="2505075"/>
            <a:ext cx="5157787" cy="368458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 편집</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7" name="날짜 개체 틀 6"/>
          <p:cNvSpPr>
            <a:spLocks noGrp="1"/>
          </p:cNvSpPr>
          <p:nvPr>
            <p:ph type="dt" sz="half" idx="10"/>
          </p:nvPr>
        </p:nvSpPr>
        <p:spPr/>
        <p:txBody>
          <a:bodyPr/>
          <a:lstStyle/>
          <a:p>
            <a:fld id="{14AB7BCF-9796-4642-A0A8-5ABF6ABEB638}" type="datetimeFigureOut">
              <a:rPr lang="en-US" smtClean="0"/>
              <a:t>6/22/2021</a:t>
            </a:fld>
            <a:endParaRPr lang="en-US"/>
          </a:p>
        </p:txBody>
      </p:sp>
      <p:sp>
        <p:nvSpPr>
          <p:cNvPr id="8" name="바닥글 개체 틀 7"/>
          <p:cNvSpPr>
            <a:spLocks noGrp="1"/>
          </p:cNvSpPr>
          <p:nvPr>
            <p:ph type="ftr" sz="quarter" idx="11"/>
          </p:nvPr>
        </p:nvSpPr>
        <p:spPr/>
        <p:txBody>
          <a:bodyPr/>
          <a:lstStyle/>
          <a:p>
            <a:endParaRPr lang="en-US"/>
          </a:p>
        </p:txBody>
      </p:sp>
      <p:sp>
        <p:nvSpPr>
          <p:cNvPr id="9" name="슬라이드 번호 개체 틀 8"/>
          <p:cNvSpPr>
            <a:spLocks noGrp="1"/>
          </p:cNvSpPr>
          <p:nvPr>
            <p:ph type="sldNum" sz="quarter" idx="12"/>
          </p:nvPr>
        </p:nvSpPr>
        <p:spPr/>
        <p:txBody>
          <a:bodyPr/>
          <a:lstStyle/>
          <a:p>
            <a:fld id="{A0DE58D6-F0C4-4A88-A333-D880BFA1F9A6}" type="slidenum">
              <a:rPr lang="en-US" smtClean="0"/>
              <a:t>‹#›</a:t>
            </a:fld>
            <a:endParaRPr lang="en-US"/>
          </a:p>
        </p:txBody>
      </p:sp>
    </p:spTree>
    <p:extLst>
      <p:ext uri="{BB962C8B-B14F-4D97-AF65-F5344CB8AC3E}">
        <p14:creationId xmlns:p14="http://schemas.microsoft.com/office/powerpoint/2010/main" val="3153251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날짜 개체 틀 2"/>
          <p:cNvSpPr>
            <a:spLocks noGrp="1"/>
          </p:cNvSpPr>
          <p:nvPr>
            <p:ph type="dt" sz="half" idx="10"/>
          </p:nvPr>
        </p:nvSpPr>
        <p:spPr/>
        <p:txBody>
          <a:bodyPr/>
          <a:lstStyle/>
          <a:p>
            <a:fld id="{14AB7BCF-9796-4642-A0A8-5ABF6ABEB638}" type="datetimeFigureOut">
              <a:rPr lang="en-US" smtClean="0"/>
              <a:t>6/22/2021</a:t>
            </a:fld>
            <a:endParaRPr lang="en-US"/>
          </a:p>
        </p:txBody>
      </p:sp>
      <p:sp>
        <p:nvSpPr>
          <p:cNvPr id="4" name="바닥글 개체 틀 3"/>
          <p:cNvSpPr>
            <a:spLocks noGrp="1"/>
          </p:cNvSpPr>
          <p:nvPr>
            <p:ph type="ftr" sz="quarter" idx="11"/>
          </p:nvPr>
        </p:nvSpPr>
        <p:spPr/>
        <p:txBody>
          <a:bodyPr/>
          <a:lstStyle/>
          <a:p>
            <a:endParaRPr lang="en-US"/>
          </a:p>
        </p:txBody>
      </p:sp>
      <p:sp>
        <p:nvSpPr>
          <p:cNvPr id="5" name="슬라이드 번호 개체 틀 4"/>
          <p:cNvSpPr>
            <a:spLocks noGrp="1"/>
          </p:cNvSpPr>
          <p:nvPr>
            <p:ph type="sldNum" sz="quarter" idx="12"/>
          </p:nvPr>
        </p:nvSpPr>
        <p:spPr/>
        <p:txBody>
          <a:bodyPr/>
          <a:lstStyle/>
          <a:p>
            <a:fld id="{A0DE58D6-F0C4-4A88-A333-D880BFA1F9A6}" type="slidenum">
              <a:rPr lang="en-US" smtClean="0"/>
              <a:t>‹#›</a:t>
            </a:fld>
            <a:endParaRPr lang="en-US"/>
          </a:p>
        </p:txBody>
      </p:sp>
    </p:spTree>
    <p:extLst>
      <p:ext uri="{BB962C8B-B14F-4D97-AF65-F5344CB8AC3E}">
        <p14:creationId xmlns:p14="http://schemas.microsoft.com/office/powerpoint/2010/main" val="2593813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14AB7BCF-9796-4642-A0A8-5ABF6ABEB638}" type="datetimeFigureOut">
              <a:rPr lang="en-US" smtClean="0"/>
              <a:t>6/22/2021</a:t>
            </a:fld>
            <a:endParaRPr lang="en-US"/>
          </a:p>
        </p:txBody>
      </p:sp>
      <p:sp>
        <p:nvSpPr>
          <p:cNvPr id="3" name="바닥글 개체 틀 2"/>
          <p:cNvSpPr>
            <a:spLocks noGrp="1"/>
          </p:cNvSpPr>
          <p:nvPr>
            <p:ph type="ftr" sz="quarter" idx="11"/>
          </p:nvPr>
        </p:nvSpPr>
        <p:spPr/>
        <p:txBody>
          <a:bodyPr/>
          <a:lstStyle/>
          <a:p>
            <a:endParaRPr lang="en-US"/>
          </a:p>
        </p:txBody>
      </p:sp>
      <p:sp>
        <p:nvSpPr>
          <p:cNvPr id="4" name="슬라이드 번호 개체 틀 3"/>
          <p:cNvSpPr>
            <a:spLocks noGrp="1"/>
          </p:cNvSpPr>
          <p:nvPr>
            <p:ph type="sldNum" sz="quarter" idx="12"/>
          </p:nvPr>
        </p:nvSpPr>
        <p:spPr/>
        <p:txBody>
          <a:bodyPr/>
          <a:lstStyle/>
          <a:p>
            <a:fld id="{A0DE58D6-F0C4-4A88-A333-D880BFA1F9A6}" type="slidenum">
              <a:rPr lang="en-US" smtClean="0"/>
              <a:t>‹#›</a:t>
            </a:fld>
            <a:endParaRPr lang="en-US"/>
          </a:p>
        </p:txBody>
      </p:sp>
    </p:spTree>
    <p:extLst>
      <p:ext uri="{BB962C8B-B14F-4D97-AF65-F5344CB8AC3E}">
        <p14:creationId xmlns:p14="http://schemas.microsoft.com/office/powerpoint/2010/main" val="916492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en-US"/>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 편집</a:t>
            </a:r>
          </a:p>
        </p:txBody>
      </p:sp>
      <p:sp>
        <p:nvSpPr>
          <p:cNvPr id="5" name="날짜 개체 틀 4"/>
          <p:cNvSpPr>
            <a:spLocks noGrp="1"/>
          </p:cNvSpPr>
          <p:nvPr>
            <p:ph type="dt" sz="half" idx="10"/>
          </p:nvPr>
        </p:nvSpPr>
        <p:spPr/>
        <p:txBody>
          <a:bodyPr/>
          <a:lstStyle/>
          <a:p>
            <a:fld id="{14AB7BCF-9796-4642-A0A8-5ABF6ABEB638}" type="datetimeFigureOut">
              <a:rPr lang="en-US" smtClean="0"/>
              <a:t>6/22/2021</a:t>
            </a:fld>
            <a:endParaRPr lang="en-US"/>
          </a:p>
        </p:txBody>
      </p:sp>
      <p:sp>
        <p:nvSpPr>
          <p:cNvPr id="6" name="바닥글 개체 틀 5"/>
          <p:cNvSpPr>
            <a:spLocks noGrp="1"/>
          </p:cNvSpPr>
          <p:nvPr>
            <p:ph type="ftr" sz="quarter" idx="11"/>
          </p:nvPr>
        </p:nvSpPr>
        <p:spPr/>
        <p:txBody>
          <a:bodyPr/>
          <a:lstStyle/>
          <a:p>
            <a:endParaRPr lang="en-US"/>
          </a:p>
        </p:txBody>
      </p:sp>
      <p:sp>
        <p:nvSpPr>
          <p:cNvPr id="7" name="슬라이드 번호 개체 틀 6"/>
          <p:cNvSpPr>
            <a:spLocks noGrp="1"/>
          </p:cNvSpPr>
          <p:nvPr>
            <p:ph type="sldNum" sz="quarter" idx="12"/>
          </p:nvPr>
        </p:nvSpPr>
        <p:spPr/>
        <p:txBody>
          <a:bodyPr/>
          <a:lstStyle/>
          <a:p>
            <a:fld id="{A0DE58D6-F0C4-4A88-A333-D880BFA1F9A6}" type="slidenum">
              <a:rPr lang="en-US" smtClean="0"/>
              <a:t>‹#›</a:t>
            </a:fld>
            <a:endParaRPr lang="en-US"/>
          </a:p>
        </p:txBody>
      </p:sp>
    </p:spTree>
    <p:extLst>
      <p:ext uri="{BB962C8B-B14F-4D97-AF65-F5344CB8AC3E}">
        <p14:creationId xmlns:p14="http://schemas.microsoft.com/office/powerpoint/2010/main" val="1281776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en-US"/>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 편집</a:t>
            </a:r>
          </a:p>
        </p:txBody>
      </p:sp>
      <p:sp>
        <p:nvSpPr>
          <p:cNvPr id="5" name="날짜 개체 틀 4"/>
          <p:cNvSpPr>
            <a:spLocks noGrp="1"/>
          </p:cNvSpPr>
          <p:nvPr>
            <p:ph type="dt" sz="half" idx="10"/>
          </p:nvPr>
        </p:nvSpPr>
        <p:spPr/>
        <p:txBody>
          <a:bodyPr/>
          <a:lstStyle/>
          <a:p>
            <a:fld id="{14AB7BCF-9796-4642-A0A8-5ABF6ABEB638}" type="datetimeFigureOut">
              <a:rPr lang="en-US" smtClean="0"/>
              <a:t>6/22/2021</a:t>
            </a:fld>
            <a:endParaRPr lang="en-US"/>
          </a:p>
        </p:txBody>
      </p:sp>
      <p:sp>
        <p:nvSpPr>
          <p:cNvPr id="6" name="바닥글 개체 틀 5"/>
          <p:cNvSpPr>
            <a:spLocks noGrp="1"/>
          </p:cNvSpPr>
          <p:nvPr>
            <p:ph type="ftr" sz="quarter" idx="11"/>
          </p:nvPr>
        </p:nvSpPr>
        <p:spPr/>
        <p:txBody>
          <a:bodyPr/>
          <a:lstStyle/>
          <a:p>
            <a:endParaRPr lang="en-US"/>
          </a:p>
        </p:txBody>
      </p:sp>
      <p:sp>
        <p:nvSpPr>
          <p:cNvPr id="7" name="슬라이드 번호 개체 틀 6"/>
          <p:cNvSpPr>
            <a:spLocks noGrp="1"/>
          </p:cNvSpPr>
          <p:nvPr>
            <p:ph type="sldNum" sz="quarter" idx="12"/>
          </p:nvPr>
        </p:nvSpPr>
        <p:spPr/>
        <p:txBody>
          <a:bodyPr/>
          <a:lstStyle/>
          <a:p>
            <a:fld id="{A0DE58D6-F0C4-4A88-A333-D880BFA1F9A6}" type="slidenum">
              <a:rPr lang="en-US" smtClean="0"/>
              <a:t>‹#›</a:t>
            </a:fld>
            <a:endParaRPr lang="en-US"/>
          </a:p>
        </p:txBody>
      </p:sp>
    </p:spTree>
    <p:extLst>
      <p:ext uri="{BB962C8B-B14F-4D97-AF65-F5344CB8AC3E}">
        <p14:creationId xmlns:p14="http://schemas.microsoft.com/office/powerpoint/2010/main" val="1850474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p>
            <a:fld id="{14AB7BCF-9796-4642-A0A8-5ABF6ABEB638}" type="datetimeFigureOut">
              <a:rPr lang="en-US" smtClean="0"/>
              <a:t>6/22/2021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A0DE58D6-F0C4-4A88-A333-D880BFA1F9A6}" type="slidenum">
              <a:rPr lang="en-US" smtClean="0"/>
              <a:t>‹#›</a:t>
            </a:fld>
            <a:endParaRPr lang="en-US"/>
          </a:p>
        </p:txBody>
      </p:sp>
    </p:spTree>
    <p:extLst>
      <p:ext uri="{BB962C8B-B14F-4D97-AF65-F5344CB8AC3E}">
        <p14:creationId xmlns:p14="http://schemas.microsoft.com/office/powerpoint/2010/main" val="1030760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smtClean="0"/>
              <a:t>마스터 제목 스타일 편집</a:t>
            </a:r>
            <a:endParaRPr lang="en-US"/>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p>
            <a:fld id="{14AB7BCF-9796-4642-A0A8-5ABF6ABEB638}" type="datetimeFigureOut">
              <a:rPr lang="en-US" smtClean="0"/>
              <a:t>6/22/2021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A0DE58D6-F0C4-4A88-A333-D880BFA1F9A6}" type="slidenum">
              <a:rPr lang="en-US" smtClean="0"/>
              <a:t>‹#›</a:t>
            </a:fld>
            <a:endParaRPr lang="en-US"/>
          </a:p>
        </p:txBody>
      </p:sp>
    </p:spTree>
    <p:extLst>
      <p:ext uri="{BB962C8B-B14F-4D97-AF65-F5344CB8AC3E}">
        <p14:creationId xmlns:p14="http://schemas.microsoft.com/office/powerpoint/2010/main" val="1841089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smtClean="0"/>
              <a:t>마스터 제목 스타일 편집</a:t>
            </a:r>
            <a:endParaRPr lang="en-US"/>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AB7BCF-9796-4642-A0A8-5ABF6ABEB638}" type="datetimeFigureOut">
              <a:rPr lang="en-US" smtClean="0"/>
              <a:t>6/22/2021</a:t>
            </a:fld>
            <a:endParaRPr 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DE58D6-F0C4-4A88-A333-D880BFA1F9A6}" type="slidenum">
              <a:rPr lang="en-US" smtClean="0"/>
              <a:t>‹#›</a:t>
            </a:fld>
            <a:endParaRPr lang="en-US"/>
          </a:p>
        </p:txBody>
      </p:sp>
    </p:spTree>
    <p:extLst>
      <p:ext uri="{BB962C8B-B14F-4D97-AF65-F5344CB8AC3E}">
        <p14:creationId xmlns:p14="http://schemas.microsoft.com/office/powerpoint/2010/main" val="42369784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p:cNvPicPr>
            <a:picLocks noChangeAspect="1"/>
          </p:cNvPicPr>
          <p:nvPr/>
        </p:nvPicPr>
        <p:blipFill rotWithShape="1">
          <a:blip r:embed="rId3"/>
          <a:srcRect l="19305" t="13210" r="31389" b="13210"/>
          <a:stretch/>
        </p:blipFill>
        <p:spPr>
          <a:xfrm>
            <a:off x="4493263" y="-25401"/>
            <a:ext cx="8200025" cy="6883401"/>
          </a:xfrm>
          <a:prstGeom prst="rect">
            <a:avLst/>
          </a:prstGeom>
        </p:spPr>
      </p:pic>
      <p:pic>
        <p:nvPicPr>
          <p:cNvPr id="3" name="Picture 2" descr="https://blog.kakaocdn.net/dn/FmWJw/btqLpwGSRf5/3fYA1bEyaOs8RFxrBN8EEk/im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04799"/>
            <a:ext cx="4546698" cy="7162800"/>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1747520" y="742008"/>
            <a:ext cx="8199120" cy="1696392"/>
          </a:xfrm>
          <a:prstGeom prst="roundRect">
            <a:avLst/>
          </a:prstGeom>
          <a:solidFill>
            <a:schemeClr val="accent2">
              <a:alpha val="5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smtClean="0">
                <a:ln>
                  <a:noFill/>
                </a:ln>
                <a:solidFill>
                  <a:srgbClr val="002060"/>
                </a:solidFill>
                <a:effectLst/>
                <a:uLnTx/>
                <a:uFillTx/>
                <a:latin typeface="Calibri" panose="020F0502020204030204"/>
                <a:ea typeface="+mn-ea"/>
                <a:cs typeface="+mn-cs"/>
              </a:rPr>
              <a:t>Tafsiran Kejadian II</a:t>
            </a:r>
            <a:endParaRPr kumimoji="0" lang="en-US" sz="6000" b="1"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 name="직사각형 1"/>
          <p:cNvSpPr/>
          <p:nvPr/>
        </p:nvSpPr>
        <p:spPr>
          <a:xfrm>
            <a:off x="0" y="4111034"/>
            <a:ext cx="12192000" cy="1876811"/>
          </a:xfrm>
          <a:prstGeom prst="rect">
            <a:avLst/>
          </a:prstGeom>
          <a:solidFill>
            <a:srgbClr val="92D050">
              <a:alpha val="55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e-IL" sz="6000" b="1" i="0" u="none" strike="noStrike" kern="1200" cap="none" spc="0" normalizeH="0" baseline="0" noProof="0">
                <a:ln>
                  <a:noFill/>
                </a:ln>
                <a:solidFill>
                  <a:srgbClr val="FFFF00"/>
                </a:solidFill>
                <a:effectLst/>
                <a:uLnTx/>
                <a:uFillTx/>
                <a:latin typeface="Adobe Hebrew" panose="02040503050201020203" pitchFamily="18" charset="-79"/>
                <a:ea typeface="+mn-ea"/>
                <a:cs typeface="Adobe Hebrew" panose="02040503050201020203" pitchFamily="18" charset="-79"/>
              </a:rPr>
              <a:t> וֶהְיֵ֖ה </a:t>
            </a:r>
            <a:r>
              <a:rPr kumimoji="0" lang="he-IL" sz="6000" b="1" i="0" u="none" strike="noStrike" kern="1200" cap="none" spc="0" normalizeH="0" baseline="0" noProof="0" smtClean="0">
                <a:ln>
                  <a:noFill/>
                </a:ln>
                <a:solidFill>
                  <a:srgbClr val="FFFF00"/>
                </a:solidFill>
                <a:effectLst/>
                <a:uLnTx/>
                <a:uFillTx/>
                <a:latin typeface="Adobe Hebrew" panose="02040503050201020203" pitchFamily="18" charset="-79"/>
                <a:ea typeface="+mn-ea"/>
                <a:cs typeface="Adobe Hebrew" panose="02040503050201020203" pitchFamily="18" charset="-79"/>
              </a:rPr>
              <a:t>בְּרָכָֽה</a:t>
            </a:r>
            <a:endParaRPr kumimoji="0" lang="en-US" sz="6000" b="1" i="0" u="none" strike="noStrike" kern="1200" cap="none" spc="0" normalizeH="0" baseline="0" noProof="0">
              <a:ln>
                <a:noFill/>
              </a:ln>
              <a:solidFill>
                <a:srgbClr val="FFFF00"/>
              </a:solidFill>
              <a:effectLst/>
              <a:uLnTx/>
              <a:uFillTx/>
              <a:latin typeface="Adobe Hebrew" panose="02040503050201020203" pitchFamily="18" charset="-79"/>
              <a:ea typeface="+mn-ea"/>
              <a:cs typeface="Adobe Hebrew" panose="02040503050201020203" pitchFamily="18" charset="-79"/>
            </a:endParaRPr>
          </a:p>
        </p:txBody>
      </p:sp>
    </p:spTree>
    <p:extLst>
      <p:ext uri="{BB962C8B-B14F-4D97-AF65-F5344CB8AC3E}">
        <p14:creationId xmlns:p14="http://schemas.microsoft.com/office/powerpoint/2010/main" val="926809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3"/>
          <a:stretch>
            <a:fillRect/>
          </a:stretch>
        </p:blipFill>
        <p:spPr>
          <a:xfrm>
            <a:off x="0" y="0"/>
            <a:ext cx="12192000" cy="6858000"/>
          </a:xfrm>
          <a:prstGeom prst="rect">
            <a:avLst/>
          </a:prstGeom>
        </p:spPr>
      </p:pic>
      <p:pic>
        <p:nvPicPr>
          <p:cNvPr id="5" name="그림 4"/>
          <p:cNvPicPr>
            <a:picLocks noChangeAspect="1"/>
          </p:cNvPicPr>
          <p:nvPr/>
        </p:nvPicPr>
        <p:blipFill rotWithShape="1">
          <a:blip r:embed="rId4"/>
          <a:srcRect l="57091" t="19481" r="38297" b="72886"/>
          <a:stretch/>
        </p:blipFill>
        <p:spPr>
          <a:xfrm>
            <a:off x="9124546" y="4007795"/>
            <a:ext cx="564204" cy="525295"/>
          </a:xfrm>
          <a:prstGeom prst="rect">
            <a:avLst/>
          </a:prstGeom>
        </p:spPr>
      </p:pic>
      <p:sp>
        <p:nvSpPr>
          <p:cNvPr id="6" name="직사각형 5"/>
          <p:cNvSpPr/>
          <p:nvPr/>
        </p:nvSpPr>
        <p:spPr>
          <a:xfrm>
            <a:off x="8307421" y="4202349"/>
            <a:ext cx="1381329" cy="6614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smtClean="0">
                <a:ln>
                  <a:noFill/>
                </a:ln>
                <a:solidFill>
                  <a:srgbClr val="00B050"/>
                </a:solidFill>
                <a:effectLst/>
                <a:uLnTx/>
                <a:uFillTx/>
                <a:latin typeface="Calibri" panose="020F0502020204030204"/>
                <a:ea typeface="+mn-ea"/>
                <a:cs typeface="+mn-cs"/>
              </a:rPr>
              <a:t>Gerar</a:t>
            </a:r>
            <a:endParaRPr kumimoji="0" lang="en-US" sz="3200" b="1" i="0" u="none" strike="noStrike" kern="1200" cap="none" spc="0" normalizeH="0" baseline="0" noProof="0">
              <a:ln>
                <a:noFill/>
              </a:ln>
              <a:solidFill>
                <a:srgbClr val="00B050"/>
              </a:solidFill>
              <a:effectLst/>
              <a:uLnTx/>
              <a:uFillTx/>
              <a:latin typeface="Calibri" panose="020F0502020204030204"/>
              <a:ea typeface="+mn-ea"/>
              <a:cs typeface="+mn-cs"/>
            </a:endParaRPr>
          </a:p>
        </p:txBody>
      </p:sp>
      <p:pic>
        <p:nvPicPr>
          <p:cNvPr id="7" name="그림 6"/>
          <p:cNvPicPr>
            <a:picLocks noChangeAspect="1"/>
          </p:cNvPicPr>
          <p:nvPr/>
        </p:nvPicPr>
        <p:blipFill rotWithShape="1">
          <a:blip r:embed="rId4"/>
          <a:srcRect l="57091" t="19481" r="38297" b="72886"/>
          <a:stretch/>
        </p:blipFill>
        <p:spPr>
          <a:xfrm>
            <a:off x="9124546" y="6235428"/>
            <a:ext cx="564204" cy="525295"/>
          </a:xfrm>
          <a:prstGeom prst="rect">
            <a:avLst/>
          </a:prstGeom>
        </p:spPr>
      </p:pic>
      <p:sp>
        <p:nvSpPr>
          <p:cNvPr id="8" name="직사각형 7"/>
          <p:cNvSpPr/>
          <p:nvPr/>
        </p:nvSpPr>
        <p:spPr>
          <a:xfrm>
            <a:off x="7587575" y="6084650"/>
            <a:ext cx="1819074" cy="6760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smtClean="0">
                <a:ln>
                  <a:noFill/>
                </a:ln>
                <a:solidFill>
                  <a:srgbClr val="00B050"/>
                </a:solidFill>
                <a:effectLst/>
                <a:uLnTx/>
                <a:uFillTx/>
                <a:latin typeface="Calibri" panose="020F0502020204030204"/>
                <a:ea typeface="+mn-ea"/>
                <a:cs typeface="+mn-cs"/>
              </a:rPr>
              <a:t>Kadesh</a:t>
            </a:r>
            <a:endParaRPr kumimoji="0" lang="en-US" sz="3200" b="1" i="0" u="none" strike="noStrike" kern="1200" cap="none" spc="0" normalizeH="0" baseline="0" noProof="0">
              <a:ln>
                <a:noFill/>
              </a:ln>
              <a:solidFill>
                <a:srgbClr val="00B050"/>
              </a:solidFill>
              <a:effectLst/>
              <a:uLnTx/>
              <a:uFillTx/>
              <a:latin typeface="Calibri" panose="020F0502020204030204"/>
              <a:ea typeface="+mn-ea"/>
              <a:cs typeface="+mn-cs"/>
            </a:endParaRPr>
          </a:p>
        </p:txBody>
      </p:sp>
      <p:sp>
        <p:nvSpPr>
          <p:cNvPr id="9" name="타원 8"/>
          <p:cNvSpPr/>
          <p:nvPr/>
        </p:nvSpPr>
        <p:spPr>
          <a:xfrm>
            <a:off x="8735437" y="4727644"/>
            <a:ext cx="2198451" cy="1507784"/>
          </a:xfrm>
          <a:prstGeom prst="ellipse">
            <a:avLst/>
          </a:prstGeom>
          <a:solidFill>
            <a:srgbClr val="FFC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smtClean="0">
                <a:ln>
                  <a:noFill/>
                </a:ln>
                <a:solidFill>
                  <a:srgbClr val="FFC000"/>
                </a:solidFill>
                <a:effectLst/>
                <a:uLnTx/>
                <a:uFillTx/>
                <a:latin typeface="Calibri" panose="020F0502020204030204"/>
                <a:ea typeface="+mn-ea"/>
                <a:cs typeface="+mn-cs"/>
              </a:rPr>
              <a:t>Negeb</a:t>
            </a:r>
            <a:endParaRPr kumimoji="0" lang="en-US" sz="2800" b="1"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10" name="타원 9"/>
          <p:cNvSpPr/>
          <p:nvPr/>
        </p:nvSpPr>
        <p:spPr>
          <a:xfrm>
            <a:off x="4450406" y="4883284"/>
            <a:ext cx="3219859" cy="1736387"/>
          </a:xfrm>
          <a:prstGeom prst="ellipse">
            <a:avLst/>
          </a:prstGeom>
          <a:solidFill>
            <a:srgbClr val="FFC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srgbClr val="FFC000"/>
                </a:solidFill>
                <a:effectLst/>
                <a:uLnTx/>
                <a:uFillTx/>
                <a:latin typeface="Calibri" panose="020F0502020204030204"/>
                <a:ea typeface="+mn-ea"/>
                <a:cs typeface="+mn-cs"/>
              </a:rPr>
              <a:t>Syur</a:t>
            </a:r>
            <a:endParaRPr kumimoji="0" lang="en-US" sz="4000" b="1" i="0" u="none" strike="noStrike" kern="1200" cap="none" spc="0" normalizeH="0" baseline="0" noProof="0">
              <a:ln>
                <a:noFill/>
              </a:ln>
              <a:solidFill>
                <a:srgbClr val="FFC000"/>
              </a:solidFill>
              <a:effectLst/>
              <a:uLnTx/>
              <a:uFillTx/>
              <a:latin typeface="Calibri" panose="020F0502020204030204"/>
              <a:ea typeface="+mn-ea"/>
              <a:cs typeface="+mn-cs"/>
            </a:endParaRPr>
          </a:p>
        </p:txBody>
      </p:sp>
      <p:pic>
        <p:nvPicPr>
          <p:cNvPr id="11" name="그림 10"/>
          <p:cNvPicPr>
            <a:picLocks noChangeAspect="1"/>
          </p:cNvPicPr>
          <p:nvPr/>
        </p:nvPicPr>
        <p:blipFill rotWithShape="1">
          <a:blip r:embed="rId4"/>
          <a:srcRect l="57091" t="19481" r="38297" b="72886"/>
          <a:stretch/>
        </p:blipFill>
        <p:spPr>
          <a:xfrm>
            <a:off x="8171233" y="5211592"/>
            <a:ext cx="564204" cy="525295"/>
          </a:xfrm>
          <a:prstGeom prst="rect">
            <a:avLst/>
          </a:prstGeom>
        </p:spPr>
      </p:pic>
      <p:sp>
        <p:nvSpPr>
          <p:cNvPr id="12" name="타원 11"/>
          <p:cNvSpPr/>
          <p:nvPr/>
        </p:nvSpPr>
        <p:spPr>
          <a:xfrm>
            <a:off x="6870812" y="5503112"/>
            <a:ext cx="3053188" cy="48881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smtClean="0">
                <a:ln>
                  <a:noFill/>
                </a:ln>
                <a:solidFill>
                  <a:srgbClr val="FF0000"/>
                </a:solidFill>
                <a:effectLst/>
                <a:uLnTx/>
                <a:uFillTx/>
                <a:latin typeface="Calibri" panose="020F0502020204030204"/>
                <a:ea typeface="+mn-ea"/>
                <a:cs typeface="+mn-cs"/>
              </a:rPr>
              <a:t>Abraham</a:t>
            </a:r>
            <a:endParaRPr kumimoji="0" lang="en-US" sz="3200" b="1" i="0" u="none" strike="noStrike" kern="1200" cap="none" spc="0" normalizeH="0" baseline="0" noProof="0">
              <a:ln>
                <a:noFill/>
              </a:ln>
              <a:solidFill>
                <a:srgbClr val="FF0000"/>
              </a:solidFill>
              <a:effectLst/>
              <a:uLnTx/>
              <a:uFillTx/>
              <a:latin typeface="Calibri" panose="020F0502020204030204"/>
              <a:ea typeface="+mn-ea"/>
              <a:cs typeface="+mn-cs"/>
            </a:endParaRPr>
          </a:p>
        </p:txBody>
      </p:sp>
      <p:sp>
        <p:nvSpPr>
          <p:cNvPr id="13" name="직사각형 12"/>
          <p:cNvSpPr/>
          <p:nvPr/>
        </p:nvSpPr>
        <p:spPr>
          <a:xfrm>
            <a:off x="9039650" y="3138586"/>
            <a:ext cx="1876301" cy="510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smtClean="0">
                <a:ln>
                  <a:noFill/>
                </a:ln>
                <a:solidFill>
                  <a:srgbClr val="FF0000"/>
                </a:solidFill>
                <a:effectLst/>
                <a:uLnTx/>
                <a:uFillTx/>
                <a:latin typeface="Georgia" panose="02040502050405020303" pitchFamily="18" charset="0"/>
                <a:ea typeface="+mn-ea"/>
                <a:cs typeface="+mn-cs"/>
              </a:rPr>
              <a:t>(Kiryat-Arba)</a:t>
            </a:r>
            <a:endParaRPr kumimoji="0" lang="en-US" sz="1800" b="1" i="0" u="none" strike="noStrike" kern="1200" cap="none" spc="0" normalizeH="0" baseline="0" noProof="0">
              <a:ln>
                <a:noFill/>
              </a:ln>
              <a:solidFill>
                <a:srgbClr val="FF0000"/>
              </a:solidFill>
              <a:effectLst/>
              <a:uLnTx/>
              <a:uFillTx/>
              <a:latin typeface="Calibri" panose="020F0502020204030204"/>
              <a:ea typeface="+mn-ea"/>
              <a:cs typeface="+mn-cs"/>
            </a:endParaRPr>
          </a:p>
        </p:txBody>
      </p:sp>
      <p:sp>
        <p:nvSpPr>
          <p:cNvPr id="14"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a:solidFill>
                  <a:srgbClr val="FF0000"/>
                </a:solidFill>
                <a:latin typeface="+mn-lt"/>
                <a:ea typeface="+mn-ea"/>
                <a:cs typeface="+mn-cs"/>
              </a:rPr>
              <a:t>Kej. </a:t>
            </a:r>
            <a:r>
              <a:rPr lang="en-US" sz="5400" b="1" smtClean="0">
                <a:solidFill>
                  <a:srgbClr val="FF0000"/>
                </a:solidFill>
                <a:latin typeface="+mn-lt"/>
                <a:ea typeface="+mn-ea"/>
                <a:cs typeface="+mn-cs"/>
              </a:rPr>
              <a:t>21-22</a:t>
            </a:r>
            <a:endParaRPr lang="en-US" sz="4800" b="1">
              <a:solidFill>
                <a:srgbClr val="FF0000"/>
              </a:solidFill>
              <a:latin typeface="+mn-lt"/>
              <a:ea typeface="+mn-ea"/>
              <a:cs typeface="+mn-cs"/>
            </a:endParaRPr>
          </a:p>
        </p:txBody>
      </p:sp>
    </p:spTree>
    <p:extLst>
      <p:ext uri="{BB962C8B-B14F-4D97-AF65-F5344CB8AC3E}">
        <p14:creationId xmlns:p14="http://schemas.microsoft.com/office/powerpoint/2010/main" val="3621105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a:solidFill>
                  <a:srgbClr val="FFFF00"/>
                </a:solidFill>
                <a:latin typeface="+mn-lt"/>
                <a:ea typeface="+mn-ea"/>
                <a:cs typeface="+mn-cs"/>
              </a:rPr>
              <a:t>Kej. </a:t>
            </a:r>
            <a:r>
              <a:rPr lang="en-US" sz="5400" b="1" smtClean="0">
                <a:solidFill>
                  <a:srgbClr val="FFFF00"/>
                </a:solidFill>
                <a:latin typeface="+mn-lt"/>
                <a:ea typeface="+mn-ea"/>
                <a:cs typeface="+mn-cs"/>
              </a:rPr>
              <a:t>21:1-7 / </a:t>
            </a:r>
            <a:r>
              <a:rPr lang="en-US" sz="5400" b="1">
                <a:solidFill>
                  <a:srgbClr val="FFFF00"/>
                </a:solidFill>
                <a:latin typeface="+mn-lt"/>
                <a:ea typeface="+mn-ea"/>
                <a:cs typeface="+mn-cs"/>
              </a:rPr>
              <a:t>Kelahiran </a:t>
            </a:r>
            <a:r>
              <a:rPr lang="en-US" sz="5400" b="1" smtClean="0">
                <a:solidFill>
                  <a:srgbClr val="FFFF00"/>
                </a:solidFill>
                <a:latin typeface="+mn-lt"/>
                <a:ea typeface="+mn-ea"/>
                <a:cs typeface="+mn-cs"/>
              </a:rPr>
              <a:t>Ishak</a:t>
            </a:r>
            <a:r>
              <a:rPr lang="en-US" sz="5400" b="1">
                <a:solidFill>
                  <a:srgbClr val="FFFF00"/>
                </a:solidFill>
                <a:latin typeface="+mn-lt"/>
                <a:ea typeface="+mn-ea"/>
                <a:cs typeface="+mn-cs"/>
              </a:rPr>
              <a:t/>
            </a:r>
            <a:br>
              <a:rPr lang="en-US" sz="5400" b="1">
                <a:solidFill>
                  <a:srgbClr val="FFFF00"/>
                </a:solidFill>
                <a:latin typeface="+mn-lt"/>
                <a:ea typeface="+mn-ea"/>
                <a:cs typeface="+mn-cs"/>
              </a:rPr>
            </a:br>
            <a:r>
              <a:rPr lang="en-US" sz="4800" b="1" smtClean="0">
                <a:solidFill>
                  <a:schemeClr val="bg1"/>
                </a:solidFill>
                <a:latin typeface="+mn-lt"/>
                <a:ea typeface="+mn-ea"/>
                <a:cs typeface="+mn-cs"/>
              </a:rPr>
              <a:t/>
            </a:r>
            <a:br>
              <a:rPr lang="en-US" sz="4800" b="1" smtClean="0">
                <a:solidFill>
                  <a:schemeClr val="bg1"/>
                </a:solidFill>
                <a:latin typeface="+mn-lt"/>
                <a:ea typeface="+mn-ea"/>
                <a:cs typeface="+mn-cs"/>
              </a:rPr>
            </a:br>
            <a:r>
              <a:rPr lang="en-US" sz="4800" b="1" baseline="30000">
                <a:solidFill>
                  <a:schemeClr val="bg1"/>
                </a:solidFill>
                <a:latin typeface="+mn-lt"/>
              </a:rPr>
              <a:t>3</a:t>
            </a:r>
            <a:r>
              <a:rPr lang="en-US" sz="4800" b="1">
                <a:solidFill>
                  <a:schemeClr val="bg1"/>
                </a:solidFill>
                <a:latin typeface="+mn-lt"/>
              </a:rPr>
              <a:t>Abraham menamai anaknya yang baru lahir itu Ishak</a:t>
            </a:r>
            <a:r>
              <a:rPr lang="en-US" sz="4800" b="1" smtClean="0">
                <a:solidFill>
                  <a:schemeClr val="bg1"/>
                </a:solidFill>
                <a:latin typeface="+mn-lt"/>
              </a:rPr>
              <a:t>,</a:t>
            </a:r>
            <a:r>
              <a:rPr lang="en-US" sz="4800" b="1">
                <a:solidFill>
                  <a:schemeClr val="bg1"/>
                </a:solidFill>
                <a:latin typeface="+mn-lt"/>
              </a:rPr>
              <a:t> iaitu anak yang dilahirkan Sarah baginya. </a:t>
            </a:r>
            <a:r>
              <a:rPr lang="en-US" sz="4800" b="1" smtClean="0">
                <a:solidFill>
                  <a:schemeClr val="bg1"/>
                </a:solidFill>
                <a:latin typeface="+mn-lt"/>
              </a:rPr>
              <a:t/>
            </a:r>
            <a:br>
              <a:rPr lang="en-US" sz="4800" b="1" smtClean="0">
                <a:solidFill>
                  <a:schemeClr val="bg1"/>
                </a:solidFill>
                <a:latin typeface="+mn-lt"/>
              </a:rPr>
            </a:br>
            <a:r>
              <a:rPr lang="en-US" sz="4800" b="1" baseline="30000" smtClean="0">
                <a:solidFill>
                  <a:schemeClr val="bg1"/>
                </a:solidFill>
                <a:latin typeface="+mn-lt"/>
              </a:rPr>
              <a:t>4</a:t>
            </a:r>
            <a:r>
              <a:rPr lang="en-US" sz="4800" b="1" smtClean="0">
                <a:solidFill>
                  <a:schemeClr val="bg1"/>
                </a:solidFill>
                <a:latin typeface="+mn-lt"/>
              </a:rPr>
              <a:t>Lalu </a:t>
            </a:r>
            <a:r>
              <a:rPr lang="en-US" sz="4800" b="1">
                <a:solidFill>
                  <a:schemeClr val="bg1"/>
                </a:solidFill>
                <a:latin typeface="+mn-lt"/>
              </a:rPr>
              <a:t>Abraham menyunat Ishak anaknya itu pada usia delapan hari, seperti yang diperintahkan Allah kepadanya.</a:t>
            </a:r>
            <a:endParaRPr lang="en-US" sz="4800" b="1">
              <a:solidFill>
                <a:schemeClr val="bg1"/>
              </a:solidFill>
              <a:latin typeface="+mn-lt"/>
              <a:ea typeface="+mn-ea"/>
              <a:cs typeface="+mn-cs"/>
            </a:endParaRPr>
          </a:p>
        </p:txBody>
      </p:sp>
    </p:spTree>
    <p:extLst>
      <p:ext uri="{BB962C8B-B14F-4D97-AF65-F5344CB8AC3E}">
        <p14:creationId xmlns:p14="http://schemas.microsoft.com/office/powerpoint/2010/main" val="20587897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smtClean="0">
                <a:solidFill>
                  <a:srgbClr val="FFFF00"/>
                </a:solidFill>
                <a:latin typeface="+mn-lt"/>
                <a:ea typeface="+mn-ea"/>
                <a:cs typeface="+mn-cs"/>
              </a:rPr>
              <a:t>Kej</a:t>
            </a:r>
            <a:r>
              <a:rPr lang="en-US" sz="5400" b="1">
                <a:solidFill>
                  <a:srgbClr val="FFFF00"/>
                </a:solidFill>
                <a:latin typeface="+mn-lt"/>
                <a:ea typeface="+mn-ea"/>
                <a:cs typeface="+mn-cs"/>
              </a:rPr>
              <a:t>. 21:8-20 / Hagar dan Ismael </a:t>
            </a:r>
            <a:r>
              <a:rPr lang="en-US" sz="5400" b="1" smtClean="0">
                <a:solidFill>
                  <a:srgbClr val="FFFF00"/>
                </a:solidFill>
                <a:latin typeface="+mn-lt"/>
                <a:ea typeface="+mn-ea"/>
                <a:cs typeface="+mn-cs"/>
              </a:rPr>
              <a:t>diusir</a:t>
            </a:r>
            <a:r>
              <a:rPr lang="en-US" sz="5400" b="1">
                <a:solidFill>
                  <a:srgbClr val="FFFF00"/>
                </a:solidFill>
                <a:latin typeface="+mn-lt"/>
                <a:ea typeface="+mn-ea"/>
                <a:cs typeface="+mn-cs"/>
              </a:rPr>
              <a:t/>
            </a:r>
            <a:br>
              <a:rPr lang="en-US" sz="5400" b="1">
                <a:solidFill>
                  <a:srgbClr val="FFFF00"/>
                </a:solidFill>
                <a:latin typeface="+mn-lt"/>
                <a:ea typeface="+mn-ea"/>
                <a:cs typeface="+mn-cs"/>
              </a:rPr>
            </a:br>
            <a:r>
              <a:rPr lang="en-US" b="1" baseline="30000">
                <a:solidFill>
                  <a:schemeClr val="bg1"/>
                </a:solidFill>
                <a:latin typeface="+mn-lt"/>
              </a:rPr>
              <a:t>9</a:t>
            </a:r>
            <a:r>
              <a:rPr lang="en-US" b="1">
                <a:solidFill>
                  <a:schemeClr val="bg1"/>
                </a:solidFill>
                <a:latin typeface="+mn-lt"/>
              </a:rPr>
              <a:t>Pada suatu hari, Sarah melihat anak yang dilahirkan Hagar, seorang perempuan Mesir, bagi Abraham, </a:t>
            </a:r>
            <a:r>
              <a:rPr lang="en-US" b="1" smtClean="0">
                <a:solidFill>
                  <a:srgbClr val="FF0000"/>
                </a:solidFill>
                <a:latin typeface="+mn-lt"/>
              </a:rPr>
              <a:t>tertawa </a:t>
            </a:r>
            <a:r>
              <a:rPr lang="en-US" b="1" smtClean="0">
                <a:solidFill>
                  <a:srgbClr val="00B0F0"/>
                </a:solidFill>
                <a:latin typeface="+mn-lt"/>
              </a:rPr>
              <a:t>(bermain dengan Ishak).</a:t>
            </a:r>
            <a:r>
              <a:rPr lang="en-US" b="1" smtClean="0">
                <a:solidFill>
                  <a:schemeClr val="bg1"/>
                </a:solidFill>
                <a:latin typeface="+mn-lt"/>
              </a:rPr>
              <a:t/>
            </a:r>
            <a:br>
              <a:rPr lang="en-US" b="1" smtClean="0">
                <a:solidFill>
                  <a:schemeClr val="bg1"/>
                </a:solidFill>
                <a:latin typeface="+mn-lt"/>
              </a:rPr>
            </a:br>
            <a:r>
              <a:rPr lang="en-US" sz="3600" b="1" smtClean="0">
                <a:solidFill>
                  <a:srgbClr val="00B050"/>
                </a:solidFill>
                <a:latin typeface="+mn-lt"/>
              </a:rPr>
              <a:t>#.</a:t>
            </a:r>
            <a:r>
              <a:rPr lang="en-US" sz="3200" b="1" smtClean="0">
                <a:solidFill>
                  <a:srgbClr val="00B050"/>
                </a:solidFill>
                <a:latin typeface="+mn-lt"/>
              </a:rPr>
              <a:t>Memandang ringan, mengabaikan, menghinakan, meremehkan</a:t>
            </a:r>
            <a:r>
              <a:rPr lang="en-US" sz="3600" b="1" smtClean="0">
                <a:solidFill>
                  <a:srgbClr val="00B050"/>
                </a:solidFill>
                <a:latin typeface="+mn-lt"/>
                <a:ea typeface="+mn-ea"/>
                <a:cs typeface="+mn-cs"/>
              </a:rPr>
              <a:t/>
            </a:r>
            <a:br>
              <a:rPr lang="en-US" sz="3600" b="1" smtClean="0">
                <a:solidFill>
                  <a:srgbClr val="00B050"/>
                </a:solidFill>
                <a:latin typeface="+mn-lt"/>
                <a:ea typeface="+mn-ea"/>
                <a:cs typeface="+mn-cs"/>
              </a:rPr>
            </a:br>
            <a:r>
              <a:rPr lang="en-US" sz="2800" b="1" smtClean="0">
                <a:solidFill>
                  <a:srgbClr val="00B050"/>
                </a:solidFill>
                <a:latin typeface="+mn-lt"/>
                <a:ea typeface="+mn-ea"/>
                <a:cs typeface="+mn-cs"/>
              </a:rPr>
              <a:t/>
            </a:r>
            <a:br>
              <a:rPr lang="en-US" sz="2800" b="1" smtClean="0">
                <a:solidFill>
                  <a:srgbClr val="00B050"/>
                </a:solidFill>
                <a:latin typeface="+mn-lt"/>
                <a:ea typeface="+mn-ea"/>
                <a:cs typeface="+mn-cs"/>
              </a:rPr>
            </a:br>
            <a:r>
              <a:rPr lang="en-US" b="1" smtClean="0">
                <a:solidFill>
                  <a:schemeClr val="bg1"/>
                </a:solidFill>
                <a:latin typeface="+mn-lt"/>
              </a:rPr>
              <a:t>Dia </a:t>
            </a:r>
            <a:r>
              <a:rPr lang="en-US" b="1">
                <a:solidFill>
                  <a:schemeClr val="bg1"/>
                </a:solidFill>
                <a:latin typeface="+mn-lt"/>
              </a:rPr>
              <a:t>tinggal di gurun itu lalu menjadi seorang </a:t>
            </a:r>
            <a:r>
              <a:rPr lang="en-US" b="1">
                <a:solidFill>
                  <a:srgbClr val="FFC000"/>
                </a:solidFill>
                <a:latin typeface="+mn-lt"/>
              </a:rPr>
              <a:t>pemanah</a:t>
            </a:r>
            <a:r>
              <a:rPr lang="en-US" b="1">
                <a:solidFill>
                  <a:schemeClr val="bg1"/>
                </a:solidFill>
                <a:latin typeface="+mn-lt"/>
              </a:rPr>
              <a:t>. </a:t>
            </a:r>
            <a:r>
              <a:rPr lang="en-US" b="1" smtClean="0">
                <a:solidFill>
                  <a:schemeClr val="bg1"/>
                </a:solidFill>
                <a:latin typeface="+mn-lt"/>
              </a:rPr>
              <a:t>Tinggallah </a:t>
            </a:r>
            <a:r>
              <a:rPr lang="en-US" b="1">
                <a:solidFill>
                  <a:schemeClr val="bg1"/>
                </a:solidFill>
                <a:latin typeface="+mn-lt"/>
              </a:rPr>
              <a:t>dia di Gurun Paran, dan seterusnya, ibunya mendapatkan seorang isteri dari Tanah Mesir untuknya.</a:t>
            </a:r>
            <a:r>
              <a:rPr lang="en-US" b="1">
                <a:solidFill>
                  <a:srgbClr val="FFFF00"/>
                </a:solidFill>
                <a:latin typeface="+mn-lt"/>
                <a:ea typeface="+mn-ea"/>
                <a:cs typeface="+mn-cs"/>
              </a:rPr>
              <a:t/>
            </a:r>
            <a:br>
              <a:rPr lang="en-US" b="1">
                <a:solidFill>
                  <a:srgbClr val="FFFF00"/>
                </a:solidFill>
                <a:latin typeface="+mn-lt"/>
                <a:ea typeface="+mn-ea"/>
                <a:cs typeface="+mn-cs"/>
              </a:rPr>
            </a:br>
            <a:endParaRPr lang="en-US" b="1">
              <a:solidFill>
                <a:schemeClr val="bg1"/>
              </a:solidFill>
              <a:latin typeface="+mn-lt"/>
              <a:ea typeface="+mn-ea"/>
              <a:cs typeface="+mn-cs"/>
            </a:endParaRPr>
          </a:p>
        </p:txBody>
      </p:sp>
    </p:spTree>
    <p:extLst>
      <p:ext uri="{BB962C8B-B14F-4D97-AF65-F5344CB8AC3E}">
        <p14:creationId xmlns:p14="http://schemas.microsoft.com/office/powerpoint/2010/main" val="26761168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r>
              <a:rPr lang="en-US" sz="5400" b="1" smtClean="0">
                <a:solidFill>
                  <a:srgbClr val="FFFF00"/>
                </a:solidFill>
                <a:latin typeface="+mn-lt"/>
              </a:rPr>
              <a:t>Tertawa </a:t>
            </a:r>
            <a:r>
              <a:rPr lang="en-US" sz="5400" b="1">
                <a:solidFill>
                  <a:srgbClr val="FFFF00"/>
                </a:solidFill>
                <a:latin typeface="+mn-lt"/>
              </a:rPr>
              <a:t>(bermain dengan Ishak</a:t>
            </a:r>
            <a:r>
              <a:rPr lang="en-US" sz="5400" b="1" smtClean="0">
                <a:solidFill>
                  <a:srgbClr val="FFFF00"/>
                </a:solidFill>
                <a:latin typeface="+mn-lt"/>
              </a:rPr>
              <a:t>)</a:t>
            </a:r>
            <a:r>
              <a:rPr lang="en-US" sz="5400" b="1">
                <a:solidFill>
                  <a:srgbClr val="FFFF00"/>
                </a:solidFill>
                <a:latin typeface="+mn-lt"/>
                <a:ea typeface="+mn-ea"/>
                <a:cs typeface="+mn-cs"/>
              </a:rPr>
              <a:t/>
            </a:r>
            <a:br>
              <a:rPr lang="en-US" sz="5400" b="1">
                <a:solidFill>
                  <a:srgbClr val="FFFF00"/>
                </a:solidFill>
                <a:latin typeface="+mn-lt"/>
                <a:ea typeface="+mn-ea"/>
                <a:cs typeface="+mn-cs"/>
              </a:rPr>
            </a:br>
            <a:r>
              <a:rPr lang="en-US" sz="4000" b="1">
                <a:solidFill>
                  <a:schemeClr val="bg1"/>
                </a:solidFill>
                <a:latin typeface="+mn-lt"/>
              </a:rPr>
              <a:t>Mat. 12:31 – </a:t>
            </a:r>
            <a:r>
              <a:rPr lang="en-US" sz="4000" b="1" baseline="30000">
                <a:solidFill>
                  <a:schemeClr val="bg1"/>
                </a:solidFill>
                <a:latin typeface="+mn-lt"/>
              </a:rPr>
              <a:t>31</a:t>
            </a:r>
            <a:r>
              <a:rPr lang="en-US" sz="4000" b="1">
                <a:solidFill>
                  <a:schemeClr val="bg1"/>
                </a:solidFill>
                <a:latin typeface="+mn-lt"/>
              </a:rPr>
              <a:t>Ketahuilah: Orang yang berbuat dosa dan mengucapkan kata-kata kufur akan diampuni, tetapi mereka yang </a:t>
            </a:r>
            <a:r>
              <a:rPr lang="en-US" sz="4000" b="1">
                <a:solidFill>
                  <a:srgbClr val="FFC000"/>
                </a:solidFill>
                <a:latin typeface="+mn-lt"/>
              </a:rPr>
              <a:t>mengkufuri Roh Kudus </a:t>
            </a:r>
            <a:r>
              <a:rPr lang="en-US" sz="4000" b="1">
                <a:solidFill>
                  <a:schemeClr val="bg1"/>
                </a:solidFill>
                <a:latin typeface="+mn-lt"/>
              </a:rPr>
              <a:t>tidak akan diampuni.</a:t>
            </a:r>
            <a:br>
              <a:rPr lang="en-US" sz="4000" b="1">
                <a:solidFill>
                  <a:schemeClr val="bg1"/>
                </a:solidFill>
                <a:latin typeface="+mn-lt"/>
              </a:rPr>
            </a:br>
            <a:r>
              <a:rPr lang="en-US" sz="4000" b="1">
                <a:solidFill>
                  <a:schemeClr val="bg1"/>
                </a:solidFill>
                <a:latin typeface="+mn-lt"/>
              </a:rPr>
              <a:t>Mar. 3:29 – </a:t>
            </a:r>
            <a:r>
              <a:rPr lang="en-US" sz="4000" b="1" baseline="30000">
                <a:solidFill>
                  <a:schemeClr val="bg1"/>
                </a:solidFill>
                <a:latin typeface="+mn-lt"/>
              </a:rPr>
              <a:t>29</a:t>
            </a:r>
            <a:r>
              <a:rPr lang="en-US" sz="4000" b="1">
                <a:solidFill>
                  <a:schemeClr val="bg1"/>
                </a:solidFill>
                <a:latin typeface="+mn-lt"/>
              </a:rPr>
              <a:t>Tetapi sesiapa yang </a:t>
            </a:r>
            <a:r>
              <a:rPr lang="en-US" sz="4000" b="1">
                <a:solidFill>
                  <a:srgbClr val="FFC000"/>
                </a:solidFill>
                <a:latin typeface="+mn-lt"/>
              </a:rPr>
              <a:t>mengkufuri Roh </a:t>
            </a:r>
            <a:r>
              <a:rPr lang="en-US" sz="4000" b="1">
                <a:solidFill>
                  <a:schemeClr val="bg1"/>
                </a:solidFill>
                <a:latin typeface="+mn-lt"/>
              </a:rPr>
              <a:t>Kudus tidak akan diampuni; dia bersalah kerana berbuat dosa kekal</a:t>
            </a:r>
            <a:r>
              <a:rPr lang="en-US" sz="4000" b="1" smtClean="0">
                <a:solidFill>
                  <a:schemeClr val="bg1"/>
                </a:solidFill>
                <a:latin typeface="+mn-lt"/>
              </a:rPr>
              <a:t>.</a:t>
            </a:r>
            <a:r>
              <a:rPr lang="en-US" sz="4000" b="1">
                <a:solidFill>
                  <a:schemeClr val="bg1"/>
                </a:solidFill>
                <a:latin typeface="+mn-lt"/>
              </a:rPr>
              <a:t/>
            </a:r>
            <a:br>
              <a:rPr lang="en-US" sz="4000" b="1">
                <a:solidFill>
                  <a:schemeClr val="bg1"/>
                </a:solidFill>
                <a:latin typeface="+mn-lt"/>
              </a:rPr>
            </a:br>
            <a:r>
              <a:rPr lang="en-US" sz="4000" b="1">
                <a:solidFill>
                  <a:schemeClr val="bg1"/>
                </a:solidFill>
                <a:latin typeface="+mn-lt"/>
              </a:rPr>
              <a:t>Luk. 12:10 – </a:t>
            </a:r>
            <a:r>
              <a:rPr lang="en-US" sz="4000" b="1" baseline="30000">
                <a:solidFill>
                  <a:schemeClr val="bg1"/>
                </a:solidFill>
                <a:latin typeface="+mn-lt"/>
              </a:rPr>
              <a:t>10</a:t>
            </a:r>
            <a:r>
              <a:rPr lang="en-US" sz="4000" b="1">
                <a:solidFill>
                  <a:schemeClr val="bg1"/>
                </a:solidFill>
                <a:latin typeface="+mn-lt"/>
              </a:rPr>
              <a:t>Sesiapa yang menentang Anak Manusia dengan kata-katanya dapat diampuni, tetapi mereka yang </a:t>
            </a:r>
            <a:r>
              <a:rPr lang="en-US" sz="4000" b="1">
                <a:solidFill>
                  <a:srgbClr val="FFC000"/>
                </a:solidFill>
                <a:latin typeface="+mn-lt"/>
              </a:rPr>
              <a:t>menghina Roh Kudus </a:t>
            </a:r>
            <a:r>
              <a:rPr lang="en-US" sz="4000" b="1">
                <a:solidFill>
                  <a:schemeClr val="bg1"/>
                </a:solidFill>
                <a:latin typeface="+mn-lt"/>
              </a:rPr>
              <a:t>tidak dapat diampuni</a:t>
            </a:r>
            <a:r>
              <a:rPr lang="en-US" sz="4000" b="1" smtClean="0">
                <a:solidFill>
                  <a:schemeClr val="bg1"/>
                </a:solidFill>
                <a:latin typeface="+mn-lt"/>
              </a:rPr>
              <a:t>.</a:t>
            </a:r>
            <a:r>
              <a:rPr lang="en-US" sz="4000" b="1">
                <a:solidFill>
                  <a:schemeClr val="bg1"/>
                </a:solidFill>
                <a:latin typeface="+mn-lt"/>
                <a:ea typeface="+mn-ea"/>
                <a:cs typeface="+mn-cs"/>
              </a:rPr>
              <a:t/>
            </a:r>
            <a:br>
              <a:rPr lang="en-US" sz="4000" b="1">
                <a:solidFill>
                  <a:schemeClr val="bg1"/>
                </a:solidFill>
                <a:latin typeface="+mn-lt"/>
                <a:ea typeface="+mn-ea"/>
                <a:cs typeface="+mn-cs"/>
              </a:rPr>
            </a:br>
            <a:endParaRPr lang="en-US" sz="4000" b="1">
              <a:solidFill>
                <a:schemeClr val="bg1"/>
              </a:solidFill>
              <a:latin typeface="+mn-lt"/>
              <a:ea typeface="+mn-ea"/>
              <a:cs typeface="+mn-cs"/>
            </a:endParaRPr>
          </a:p>
        </p:txBody>
      </p:sp>
    </p:spTree>
    <p:extLst>
      <p:ext uri="{BB962C8B-B14F-4D97-AF65-F5344CB8AC3E}">
        <p14:creationId xmlns:p14="http://schemas.microsoft.com/office/powerpoint/2010/main" val="28733094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0412456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892197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그림 7"/>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3856580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ctr">
            <a:noAutofit/>
          </a:bodyPr>
          <a:lstStyle/>
          <a:p>
            <a:pPr lvl="0" algn="ctr">
              <a:lnSpc>
                <a:spcPct val="100000"/>
              </a:lnSpc>
              <a:spcBef>
                <a:spcPts val="0"/>
              </a:spcBef>
            </a:pPr>
            <a:r>
              <a:rPr lang="he-IL" sz="19900" b="1" smtClean="0">
                <a:solidFill>
                  <a:srgbClr val="FFFF00"/>
                </a:solidFill>
                <a:latin typeface="Times New Roman" panose="02020603050405020304" pitchFamily="18" charset="0"/>
                <a:ea typeface="+mn-ea"/>
              </a:rPr>
              <a:t>בְּרִית</a:t>
            </a:r>
            <a:r>
              <a:rPr lang="en-US" sz="19900" b="1" smtClean="0">
                <a:solidFill>
                  <a:srgbClr val="FFFF00"/>
                </a:solidFill>
                <a:latin typeface="Times New Roman" panose="02020603050405020304" pitchFamily="18" charset="0"/>
                <a:ea typeface="+mn-ea"/>
              </a:rPr>
              <a:t/>
            </a:r>
            <a:br>
              <a:rPr lang="en-US" sz="19900" b="1" smtClean="0">
                <a:solidFill>
                  <a:srgbClr val="FFFF00"/>
                </a:solidFill>
                <a:latin typeface="Times New Roman" panose="02020603050405020304" pitchFamily="18" charset="0"/>
                <a:ea typeface="+mn-ea"/>
              </a:rPr>
            </a:br>
            <a:r>
              <a:rPr lang="he-IL" sz="19900" b="1">
                <a:solidFill>
                  <a:srgbClr val="FFFF00"/>
                </a:solidFill>
                <a:latin typeface="Times New Roman" panose="02020603050405020304" pitchFamily="18" charset="0"/>
                <a:ea typeface="+mn-ea"/>
              </a:rPr>
              <a:t>בִּבְאֵ֣ר </a:t>
            </a:r>
            <a:r>
              <a:rPr lang="he-IL" sz="19900" b="1" smtClean="0">
                <a:solidFill>
                  <a:srgbClr val="FFFF00"/>
                </a:solidFill>
                <a:latin typeface="Times New Roman" panose="02020603050405020304" pitchFamily="18" charset="0"/>
                <a:ea typeface="+mn-ea"/>
              </a:rPr>
              <a:t>שָׁ֑בַע</a:t>
            </a:r>
            <a:endParaRPr lang="en-US" sz="19900" b="1">
              <a:solidFill>
                <a:srgbClr val="FFFF00"/>
              </a:solidFill>
              <a:latin typeface="Times New Roman" panose="02020603050405020304" pitchFamily="18" charset="0"/>
              <a:ea typeface="+mn-ea"/>
              <a:cs typeface="Times New Roman" panose="02020603050405020304" pitchFamily="18" charset="0"/>
            </a:endParaRPr>
          </a:p>
        </p:txBody>
      </p:sp>
      <p:sp>
        <p:nvSpPr>
          <p:cNvPr id="3" name="제목 1"/>
          <p:cNvSpPr txBox="1">
            <a:spLocks/>
          </p:cNvSpPr>
          <p:nvPr/>
        </p:nvSpPr>
        <p:spPr>
          <a:xfrm>
            <a:off x="365051" y="322522"/>
            <a:ext cx="11802139" cy="652839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smtClean="0">
                <a:ln>
                  <a:noFill/>
                </a:ln>
                <a:solidFill>
                  <a:srgbClr val="FF0000"/>
                </a:solidFill>
                <a:effectLst/>
                <a:uLnTx/>
                <a:uFillTx/>
                <a:latin typeface="Calibri" panose="020F0502020204030204"/>
                <a:ea typeface="+mj-ea"/>
                <a:cs typeface="+mj-cs"/>
              </a:rPr>
              <a:t>Kej. 21:22-34</a:t>
            </a:r>
            <a:endParaRPr kumimoji="0" lang="en-US" sz="4800" b="1" i="0" u="none" strike="noStrike" kern="1200" cap="none" spc="0" normalizeH="0" baseline="0" noProof="0">
              <a:ln>
                <a:noFill/>
              </a:ln>
              <a:solidFill>
                <a:srgbClr val="FF0000"/>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22834589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vl="0">
              <a:lnSpc>
                <a:spcPct val="100000"/>
              </a:lnSpc>
              <a:spcBef>
                <a:spcPts val="0"/>
              </a:spcBef>
            </a:pPr>
            <a:r>
              <a:rPr lang="en-US" sz="5400" b="1" smtClean="0">
                <a:solidFill>
                  <a:srgbClr val="FFFF00"/>
                </a:solidFill>
                <a:latin typeface="+mn-lt"/>
              </a:rPr>
              <a:t>Kej</a:t>
            </a:r>
            <a:r>
              <a:rPr lang="en-US" sz="5400" b="1">
                <a:solidFill>
                  <a:srgbClr val="FFFF00"/>
                </a:solidFill>
                <a:latin typeface="+mn-lt"/>
              </a:rPr>
              <a:t>. 21:21-34 / Perjanjian Abraham dengan </a:t>
            </a:r>
            <a:r>
              <a:rPr lang="en-US" sz="5400" b="1" smtClean="0">
                <a:solidFill>
                  <a:srgbClr val="FFFF00"/>
                </a:solidFill>
                <a:latin typeface="+mn-lt"/>
              </a:rPr>
              <a:t>Abimelekh</a:t>
            </a:r>
            <a:br>
              <a:rPr lang="en-US" sz="5400" b="1" smtClean="0">
                <a:solidFill>
                  <a:srgbClr val="FFFF00"/>
                </a:solidFill>
                <a:latin typeface="+mn-lt"/>
              </a:rPr>
            </a:br>
            <a:r>
              <a:rPr lang="en-US" b="1" baseline="30000" smtClean="0">
                <a:solidFill>
                  <a:schemeClr val="bg1"/>
                </a:solidFill>
                <a:latin typeface="+mn-lt"/>
              </a:rPr>
              <a:t>22</a:t>
            </a:r>
            <a:r>
              <a:rPr lang="en-US" b="1" smtClean="0">
                <a:solidFill>
                  <a:schemeClr val="bg1"/>
                </a:solidFill>
                <a:latin typeface="+mn-lt"/>
              </a:rPr>
              <a:t>Pada </a:t>
            </a:r>
            <a:r>
              <a:rPr lang="en-US" b="1">
                <a:solidFill>
                  <a:schemeClr val="bg1"/>
                </a:solidFill>
                <a:latin typeface="+mn-lt"/>
              </a:rPr>
              <a:t>waktu itu berkatalah Abimelekh dan Pikhol, panglima tenteranya, kepada Abraham, "Allah menyertai kamu dalam segala sesuatu yang kamu lakukan. </a:t>
            </a:r>
            <a:r>
              <a:rPr lang="en-US" b="1" smtClean="0">
                <a:solidFill>
                  <a:schemeClr val="bg1"/>
                </a:solidFill>
                <a:latin typeface="+mn-lt"/>
              </a:rPr>
              <a:t/>
            </a:r>
            <a:br>
              <a:rPr lang="en-US" b="1" smtClean="0">
                <a:solidFill>
                  <a:schemeClr val="bg1"/>
                </a:solidFill>
                <a:latin typeface="+mn-lt"/>
              </a:rPr>
            </a:br>
            <a:r>
              <a:rPr lang="en-US" b="1">
                <a:solidFill>
                  <a:srgbClr val="FFC000"/>
                </a:solidFill>
                <a:latin typeface="+mn-lt"/>
              </a:rPr>
              <a:t>Sebagaimana aku telah melayan kamu dengan baik, berlaku jugalah demikian terhadap aku dan terhadap negeri </a:t>
            </a:r>
            <a:r>
              <a:rPr lang="en-US" b="1" smtClean="0">
                <a:solidFill>
                  <a:srgbClr val="FFC000"/>
                </a:solidFill>
                <a:latin typeface="+mn-lt"/>
              </a:rPr>
              <a:t>ini.</a:t>
            </a:r>
            <a:endParaRPr lang="en-US" sz="5400" b="1">
              <a:solidFill>
                <a:srgbClr val="FFC000"/>
              </a:solidFill>
              <a:latin typeface="+mn-lt"/>
              <a:ea typeface="+mn-ea"/>
              <a:cs typeface="+mn-cs"/>
            </a:endParaRPr>
          </a:p>
        </p:txBody>
      </p:sp>
    </p:spTree>
    <p:extLst>
      <p:ext uri="{BB962C8B-B14F-4D97-AF65-F5344CB8AC3E}">
        <p14:creationId xmlns:p14="http://schemas.microsoft.com/office/powerpoint/2010/main" val="19960625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r>
              <a:rPr lang="en-US" sz="5400" b="1" smtClean="0">
                <a:solidFill>
                  <a:srgbClr val="FFFF00"/>
                </a:solidFill>
                <a:latin typeface="+mn-lt"/>
              </a:rPr>
              <a:t>Kej</a:t>
            </a:r>
            <a:r>
              <a:rPr lang="en-US" sz="5400" b="1">
                <a:solidFill>
                  <a:srgbClr val="FFFF00"/>
                </a:solidFill>
                <a:latin typeface="+mn-lt"/>
              </a:rPr>
              <a:t>. 21:21-34 / Perjanjian Abraham dengan </a:t>
            </a:r>
            <a:r>
              <a:rPr lang="en-US" sz="5400" b="1" smtClean="0">
                <a:solidFill>
                  <a:srgbClr val="FFFF00"/>
                </a:solidFill>
                <a:latin typeface="+mn-lt"/>
              </a:rPr>
              <a:t>Abimelekh</a:t>
            </a:r>
            <a:br>
              <a:rPr lang="en-US" sz="5400" b="1" smtClean="0">
                <a:solidFill>
                  <a:srgbClr val="FFFF00"/>
                </a:solidFill>
                <a:latin typeface="+mn-lt"/>
              </a:rPr>
            </a:br>
            <a:r>
              <a:rPr lang="en-US" b="1" baseline="30000">
                <a:solidFill>
                  <a:schemeClr val="bg1"/>
                </a:solidFill>
                <a:latin typeface="+mn-lt"/>
              </a:rPr>
              <a:t>24</a:t>
            </a:r>
            <a:r>
              <a:rPr lang="en-US" b="1">
                <a:solidFill>
                  <a:schemeClr val="bg1"/>
                </a:solidFill>
                <a:latin typeface="+mn-lt"/>
              </a:rPr>
              <a:t>Kata Abraham, "Aku bersumpah."</a:t>
            </a:r>
            <a:br>
              <a:rPr lang="en-US" b="1">
                <a:solidFill>
                  <a:schemeClr val="bg1"/>
                </a:solidFill>
                <a:latin typeface="+mn-lt"/>
              </a:rPr>
            </a:br>
            <a:r>
              <a:rPr lang="en-US" b="1" baseline="30000">
                <a:solidFill>
                  <a:schemeClr val="bg1"/>
                </a:solidFill>
                <a:latin typeface="+mn-lt"/>
              </a:rPr>
              <a:t>25</a:t>
            </a:r>
            <a:r>
              <a:rPr lang="en-US" b="1">
                <a:solidFill>
                  <a:schemeClr val="bg1"/>
                </a:solidFill>
                <a:latin typeface="+mn-lt"/>
              </a:rPr>
              <a:t>Kemudian Abraham merungut kepada Abimelekh </a:t>
            </a:r>
            <a:r>
              <a:rPr lang="en-US" b="1">
                <a:solidFill>
                  <a:srgbClr val="FFC000"/>
                </a:solidFill>
                <a:latin typeface="+mn-lt"/>
              </a:rPr>
              <a:t>fasal perigi yang dirampas oleh para hamba Abimelekh</a:t>
            </a:r>
            <a:r>
              <a:rPr lang="en-US" b="1" smtClean="0">
                <a:solidFill>
                  <a:srgbClr val="FFC000"/>
                </a:solidFill>
                <a:latin typeface="+mn-lt"/>
              </a:rPr>
              <a:t>.</a:t>
            </a:r>
            <a:br>
              <a:rPr lang="en-US" b="1" smtClean="0">
                <a:solidFill>
                  <a:srgbClr val="FFC000"/>
                </a:solidFill>
                <a:latin typeface="+mn-lt"/>
              </a:rPr>
            </a:br>
            <a:r>
              <a:rPr lang="en-US" b="1" baseline="30000">
                <a:solidFill>
                  <a:schemeClr val="bg1"/>
                </a:solidFill>
                <a:latin typeface="+mn-lt"/>
              </a:rPr>
              <a:t>30</a:t>
            </a:r>
            <a:r>
              <a:rPr lang="en-US" b="1">
                <a:solidFill>
                  <a:schemeClr val="bg1"/>
                </a:solidFill>
                <a:latin typeface="+mn-lt"/>
              </a:rPr>
              <a:t>Jawabnya, "Kamu hendaklah mengambil </a:t>
            </a:r>
            <a:r>
              <a:rPr lang="en-US" b="1">
                <a:solidFill>
                  <a:srgbClr val="00B0F0"/>
                </a:solidFill>
                <a:latin typeface="+mn-lt"/>
              </a:rPr>
              <a:t>ketujuh-tujuh ekor anak domba </a:t>
            </a:r>
            <a:r>
              <a:rPr lang="en-US" b="1">
                <a:solidFill>
                  <a:schemeClr val="bg1"/>
                </a:solidFill>
                <a:latin typeface="+mn-lt"/>
              </a:rPr>
              <a:t>betina ini daripada tanganku sebagai kesaksian bahawa akulah yang menggali perigi ini." </a:t>
            </a:r>
            <a:endParaRPr lang="en-US" sz="5400" b="1">
              <a:solidFill>
                <a:schemeClr val="bg1"/>
              </a:solidFill>
              <a:latin typeface="+mn-lt"/>
              <a:ea typeface="+mn-ea"/>
              <a:cs typeface="+mn-cs"/>
            </a:endParaRPr>
          </a:p>
        </p:txBody>
      </p:sp>
    </p:spTree>
    <p:extLst>
      <p:ext uri="{BB962C8B-B14F-4D97-AF65-F5344CB8AC3E}">
        <p14:creationId xmlns:p14="http://schemas.microsoft.com/office/powerpoint/2010/main" val="37351641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r>
              <a:rPr lang="en-US" sz="5400" b="1" smtClean="0">
                <a:solidFill>
                  <a:srgbClr val="FFFF00"/>
                </a:solidFill>
                <a:latin typeface="+mn-lt"/>
              </a:rPr>
              <a:t>Kej</a:t>
            </a:r>
            <a:r>
              <a:rPr lang="en-US" sz="5400" b="1">
                <a:solidFill>
                  <a:srgbClr val="FFFF00"/>
                </a:solidFill>
                <a:latin typeface="+mn-lt"/>
              </a:rPr>
              <a:t>. 21:21-34 / Perjanjian Abraham dengan </a:t>
            </a:r>
            <a:r>
              <a:rPr lang="en-US" sz="5400" b="1" smtClean="0">
                <a:solidFill>
                  <a:srgbClr val="FFFF00"/>
                </a:solidFill>
                <a:latin typeface="+mn-lt"/>
              </a:rPr>
              <a:t>Abimelekh</a:t>
            </a:r>
            <a:br>
              <a:rPr lang="en-US" sz="5400" b="1" smtClean="0">
                <a:solidFill>
                  <a:srgbClr val="FFFF00"/>
                </a:solidFill>
                <a:latin typeface="+mn-lt"/>
              </a:rPr>
            </a:br>
            <a:r>
              <a:rPr lang="en-US" b="1" baseline="30000">
                <a:solidFill>
                  <a:schemeClr val="bg1"/>
                </a:solidFill>
                <a:latin typeface="+mn-lt"/>
              </a:rPr>
              <a:t>31</a:t>
            </a:r>
            <a:r>
              <a:rPr lang="en-US" b="1">
                <a:solidFill>
                  <a:schemeClr val="bg1"/>
                </a:solidFill>
                <a:latin typeface="+mn-lt"/>
              </a:rPr>
              <a:t>Maka itulah sebabnya tempat itu dinamai </a:t>
            </a:r>
            <a:r>
              <a:rPr lang="en-US" b="1" smtClean="0">
                <a:solidFill>
                  <a:srgbClr val="FF0000"/>
                </a:solidFill>
                <a:latin typeface="+mn-lt"/>
              </a:rPr>
              <a:t>Bersyeba</a:t>
            </a:r>
            <a:r>
              <a:rPr lang="en-US" b="1" smtClean="0">
                <a:solidFill>
                  <a:schemeClr val="bg1"/>
                </a:solidFill>
                <a:latin typeface="+mn-lt"/>
              </a:rPr>
              <a:t>,</a:t>
            </a:r>
            <a:r>
              <a:rPr lang="en-US" b="1">
                <a:solidFill>
                  <a:schemeClr val="bg1"/>
                </a:solidFill>
                <a:latin typeface="+mn-lt"/>
              </a:rPr>
              <a:t> kerana kedua-duanya telah mengangkat </a:t>
            </a:r>
            <a:r>
              <a:rPr lang="en-US" b="1">
                <a:solidFill>
                  <a:srgbClr val="FF0000"/>
                </a:solidFill>
                <a:latin typeface="+mn-lt"/>
              </a:rPr>
              <a:t>sumpah</a:t>
            </a:r>
            <a:r>
              <a:rPr lang="en-US" b="1">
                <a:solidFill>
                  <a:schemeClr val="bg1"/>
                </a:solidFill>
                <a:latin typeface="+mn-lt"/>
              </a:rPr>
              <a:t> di sana.</a:t>
            </a:r>
            <a:endParaRPr lang="en-US" sz="5400" b="1">
              <a:solidFill>
                <a:schemeClr val="bg1"/>
              </a:solidFill>
              <a:latin typeface="+mn-lt"/>
              <a:ea typeface="+mn-ea"/>
              <a:cs typeface="+mn-cs"/>
            </a:endParaRPr>
          </a:p>
        </p:txBody>
      </p:sp>
    </p:spTree>
    <p:extLst>
      <p:ext uri="{BB962C8B-B14F-4D97-AF65-F5344CB8AC3E}">
        <p14:creationId xmlns:p14="http://schemas.microsoft.com/office/powerpoint/2010/main" val="6645757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그림 26"/>
          <p:cNvPicPr>
            <a:picLocks noChangeAspect="1"/>
          </p:cNvPicPr>
          <p:nvPr/>
        </p:nvPicPr>
        <p:blipFill>
          <a:blip r:embed="rId3"/>
          <a:stretch>
            <a:fillRect/>
          </a:stretch>
        </p:blipFill>
        <p:spPr>
          <a:xfrm>
            <a:off x="0" y="0"/>
            <a:ext cx="12192000" cy="6858000"/>
          </a:xfrm>
          <a:prstGeom prst="rect">
            <a:avLst/>
          </a:prstGeom>
        </p:spPr>
      </p:pic>
      <p:sp>
        <p:nvSpPr>
          <p:cNvPr id="30" name="타원 29"/>
          <p:cNvSpPr/>
          <p:nvPr/>
        </p:nvSpPr>
        <p:spPr>
          <a:xfrm rot="198892">
            <a:off x="80398" y="2694640"/>
            <a:ext cx="2017653" cy="2104948"/>
          </a:xfrm>
          <a:prstGeom prst="ellipse">
            <a:avLst/>
          </a:prstGeom>
          <a:solidFill>
            <a:srgbClr val="00B0F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smtClean="0">
                <a:ln>
                  <a:noFill/>
                </a:ln>
                <a:solidFill>
                  <a:srgbClr val="00B050"/>
                </a:solidFill>
                <a:effectLst/>
                <a:uLnTx/>
                <a:uFillTx/>
                <a:latin typeface="Calibri" panose="020F0502020204030204"/>
                <a:ea typeface="+mn-ea"/>
                <a:cs typeface="+mn-cs"/>
              </a:rPr>
              <a:t>Mesir</a:t>
            </a:r>
            <a:endParaRPr kumimoji="0" lang="en-US" sz="2400" b="1" i="0" u="none" strike="noStrike" kern="1200" cap="none" spc="0" normalizeH="0" baseline="0" noProof="0">
              <a:ln>
                <a:noFill/>
              </a:ln>
              <a:solidFill>
                <a:srgbClr val="00B050"/>
              </a:solidFill>
              <a:effectLst/>
              <a:uLnTx/>
              <a:uFillTx/>
              <a:latin typeface="Calibri" panose="020F0502020204030204"/>
              <a:ea typeface="+mn-ea"/>
              <a:cs typeface="+mn-cs"/>
            </a:endParaRPr>
          </a:p>
        </p:txBody>
      </p:sp>
      <p:sp>
        <p:nvSpPr>
          <p:cNvPr id="31" name="타원 30"/>
          <p:cNvSpPr/>
          <p:nvPr/>
        </p:nvSpPr>
        <p:spPr>
          <a:xfrm>
            <a:off x="2081957" y="3359624"/>
            <a:ext cx="1135352" cy="819390"/>
          </a:xfrm>
          <a:prstGeom prst="ellipse">
            <a:avLst/>
          </a:prstGeom>
          <a:solidFill>
            <a:schemeClr val="accent2">
              <a:lumMod val="60000"/>
              <a:lumOff val="4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srgbClr val="44546A"/>
                </a:solidFill>
                <a:effectLst/>
                <a:uLnTx/>
                <a:uFillTx/>
                <a:latin typeface="Calibri" panose="020F0502020204030204"/>
                <a:ea typeface="+mn-ea"/>
                <a:cs typeface="+mn-cs"/>
              </a:rPr>
              <a:t>Syur</a:t>
            </a:r>
            <a:endParaRPr kumimoji="0" lang="en-US" sz="2000" b="1" i="0" u="none" strike="noStrike" kern="1200" cap="none" spc="0" normalizeH="0" baseline="0" noProof="0">
              <a:ln>
                <a:noFill/>
              </a:ln>
              <a:solidFill>
                <a:srgbClr val="44546A"/>
              </a:solidFill>
              <a:effectLst/>
              <a:uLnTx/>
              <a:uFillTx/>
              <a:latin typeface="Calibri" panose="020F0502020204030204"/>
              <a:ea typeface="+mn-ea"/>
              <a:cs typeface="+mn-cs"/>
            </a:endParaRPr>
          </a:p>
        </p:txBody>
      </p:sp>
      <p:pic>
        <p:nvPicPr>
          <p:cNvPr id="33" name="그림 32"/>
          <p:cNvPicPr>
            <a:picLocks noChangeAspect="1"/>
          </p:cNvPicPr>
          <p:nvPr/>
        </p:nvPicPr>
        <p:blipFill rotWithShape="1">
          <a:blip r:embed="rId4"/>
          <a:srcRect l="57091" t="19481" r="38297" b="72886"/>
          <a:stretch/>
        </p:blipFill>
        <p:spPr>
          <a:xfrm rot="1995890">
            <a:off x="3498855" y="3078274"/>
            <a:ext cx="250907" cy="233603"/>
          </a:xfrm>
          <a:prstGeom prst="rect">
            <a:avLst/>
          </a:prstGeom>
        </p:spPr>
      </p:pic>
      <p:sp>
        <p:nvSpPr>
          <p:cNvPr id="34" name="직사각형 33"/>
          <p:cNvSpPr/>
          <p:nvPr/>
        </p:nvSpPr>
        <p:spPr>
          <a:xfrm>
            <a:off x="2884485" y="3080780"/>
            <a:ext cx="696879" cy="157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smtClean="0">
                <a:ln>
                  <a:noFill/>
                </a:ln>
                <a:solidFill>
                  <a:srgbClr val="00B050"/>
                </a:solidFill>
                <a:effectLst/>
                <a:uLnTx/>
                <a:uFillTx/>
                <a:latin typeface="Calibri" panose="020F0502020204030204"/>
                <a:ea typeface="+mn-ea"/>
                <a:cs typeface="+mn-cs"/>
              </a:rPr>
              <a:t>Gerar</a:t>
            </a:r>
            <a:endParaRPr kumimoji="0" lang="en-US" sz="1600" b="1" i="0" u="none" strike="noStrike" kern="1200" cap="none" spc="0" normalizeH="0" baseline="0" noProof="0">
              <a:ln>
                <a:noFill/>
              </a:ln>
              <a:solidFill>
                <a:srgbClr val="00B050"/>
              </a:solidFill>
              <a:effectLst/>
              <a:uLnTx/>
              <a:uFillTx/>
              <a:latin typeface="Calibri" panose="020F0502020204030204"/>
              <a:ea typeface="+mn-ea"/>
              <a:cs typeface="+mn-cs"/>
            </a:endParaRPr>
          </a:p>
        </p:txBody>
      </p:sp>
      <p:sp>
        <p:nvSpPr>
          <p:cNvPr id="36" name="타원 35"/>
          <p:cNvSpPr/>
          <p:nvPr/>
        </p:nvSpPr>
        <p:spPr>
          <a:xfrm rot="17127336">
            <a:off x="3355550" y="4720693"/>
            <a:ext cx="1290821" cy="744284"/>
          </a:xfrm>
          <a:prstGeom prst="ellipse">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smtClean="0">
                <a:ln>
                  <a:noFill/>
                </a:ln>
                <a:solidFill>
                  <a:srgbClr val="44546A"/>
                </a:solidFill>
                <a:effectLst/>
                <a:uLnTx/>
                <a:uFillTx/>
                <a:latin typeface="Calibri" panose="020F0502020204030204"/>
                <a:ea typeface="+mn-ea"/>
                <a:cs typeface="+mn-cs"/>
              </a:rPr>
              <a:t>Midian</a:t>
            </a:r>
            <a:endParaRPr kumimoji="0" lang="en-US" sz="1800" b="1" i="0" u="none" strike="noStrike" kern="1200" cap="none" spc="0" normalizeH="0" baseline="0" noProof="0">
              <a:ln>
                <a:noFill/>
              </a:ln>
              <a:solidFill>
                <a:srgbClr val="44546A"/>
              </a:solidFill>
              <a:effectLst/>
              <a:uLnTx/>
              <a:uFillTx/>
              <a:latin typeface="Calibri" panose="020F0502020204030204"/>
              <a:ea typeface="+mn-ea"/>
              <a:cs typeface="+mn-cs"/>
            </a:endParaRPr>
          </a:p>
        </p:txBody>
      </p:sp>
      <p:pic>
        <p:nvPicPr>
          <p:cNvPr id="37" name="그림 36"/>
          <p:cNvPicPr>
            <a:picLocks noChangeAspect="1"/>
          </p:cNvPicPr>
          <p:nvPr/>
        </p:nvPicPr>
        <p:blipFill rotWithShape="1">
          <a:blip r:embed="rId4"/>
          <a:srcRect l="57091" t="19481" r="38297" b="72886"/>
          <a:stretch/>
        </p:blipFill>
        <p:spPr>
          <a:xfrm>
            <a:off x="3141522" y="4335207"/>
            <a:ext cx="284640" cy="265010"/>
          </a:xfrm>
          <a:prstGeom prst="rect">
            <a:avLst/>
          </a:prstGeom>
        </p:spPr>
      </p:pic>
      <p:sp>
        <p:nvSpPr>
          <p:cNvPr id="35" name="타원 34"/>
          <p:cNvSpPr/>
          <p:nvPr/>
        </p:nvSpPr>
        <p:spPr>
          <a:xfrm rot="399185">
            <a:off x="2387430" y="4119739"/>
            <a:ext cx="1107849" cy="1514125"/>
          </a:xfrm>
          <a:prstGeom prst="ellipse">
            <a:avLst/>
          </a:prstGeom>
          <a:solidFill>
            <a:srgbClr val="7030A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smtClean="0">
                <a:ln>
                  <a:noFill/>
                </a:ln>
                <a:solidFill>
                  <a:srgbClr val="FF0000"/>
                </a:solidFill>
                <a:effectLst/>
                <a:uLnTx/>
                <a:uFillTx/>
                <a:latin typeface="Calibri" panose="020F0502020204030204"/>
                <a:ea typeface="+mn-ea"/>
                <a:cs typeface="+mn-cs"/>
              </a:rPr>
              <a:t>Gurun Paran</a:t>
            </a:r>
            <a:endParaRPr kumimoji="0" lang="en-US" sz="1800" b="1" i="0" u="none" strike="noStrike" kern="1200" cap="none" spc="0" normalizeH="0" baseline="0" noProof="0">
              <a:ln>
                <a:noFill/>
              </a:ln>
              <a:solidFill>
                <a:srgbClr val="FF0000"/>
              </a:solidFill>
              <a:effectLst/>
              <a:uLnTx/>
              <a:uFillTx/>
              <a:latin typeface="Calibri" panose="020F0502020204030204"/>
              <a:ea typeface="+mn-ea"/>
              <a:cs typeface="+mn-cs"/>
            </a:endParaRPr>
          </a:p>
        </p:txBody>
      </p:sp>
      <p:sp>
        <p:nvSpPr>
          <p:cNvPr id="38" name="직사각형 37"/>
          <p:cNvSpPr/>
          <p:nvPr/>
        </p:nvSpPr>
        <p:spPr>
          <a:xfrm>
            <a:off x="3270380" y="4335207"/>
            <a:ext cx="696879" cy="228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smtClean="0">
                <a:ln>
                  <a:noFill/>
                </a:ln>
                <a:solidFill>
                  <a:srgbClr val="00B050"/>
                </a:solidFill>
                <a:effectLst/>
                <a:uLnTx/>
                <a:uFillTx/>
                <a:latin typeface="Calibri" panose="020F0502020204030204"/>
                <a:ea typeface="+mn-ea"/>
                <a:cs typeface="+mn-cs"/>
              </a:rPr>
              <a:t>Paran</a:t>
            </a:r>
            <a:endParaRPr kumimoji="0" lang="en-US" sz="1600" b="1" i="0" u="none" strike="noStrike" kern="1200" cap="none" spc="0" normalizeH="0" baseline="0" noProof="0">
              <a:ln>
                <a:noFill/>
              </a:ln>
              <a:solidFill>
                <a:srgbClr val="00B050"/>
              </a:solidFill>
              <a:effectLst/>
              <a:uLnTx/>
              <a:uFillTx/>
              <a:latin typeface="Calibri" panose="020F0502020204030204"/>
              <a:ea typeface="+mn-ea"/>
              <a:cs typeface="+mn-cs"/>
            </a:endParaRPr>
          </a:p>
        </p:txBody>
      </p:sp>
      <p:sp>
        <p:nvSpPr>
          <p:cNvPr id="39" name="직사각형 38"/>
          <p:cNvSpPr/>
          <p:nvPr/>
        </p:nvSpPr>
        <p:spPr>
          <a:xfrm>
            <a:off x="5698473" y="4060660"/>
            <a:ext cx="6061728" cy="25814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smtClean="0">
                <a:ln>
                  <a:noFill/>
                </a:ln>
                <a:solidFill>
                  <a:srgbClr val="44546A"/>
                </a:solidFill>
                <a:effectLst/>
                <a:uLnTx/>
                <a:uFillTx/>
                <a:latin typeface="Calibri" panose="020F0502020204030204"/>
                <a:ea typeface="+mn-ea"/>
                <a:cs typeface="+mn-cs"/>
              </a:rPr>
              <a:t>Ber-Syeba bererti perigi sumpah.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he-IL" sz="28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בְרִ֖ית בִּבְאֵ֣ר שָׁ֑בַע</a:t>
            </a: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[berit bibe’er shaba’] </a:t>
            </a:r>
            <a:endParaRPr kumimoji="0" lang="en-US" sz="2800" b="0" i="0" u="none" strike="noStrike" kern="1200" cap="none" spc="0" normalizeH="0" baseline="0" noProof="0" smtClean="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smtClean="0">
                <a:ln>
                  <a:noFill/>
                </a:ln>
                <a:solidFill>
                  <a:prstClr val="black"/>
                </a:solidFill>
                <a:effectLst/>
                <a:uLnTx/>
                <a:uFillTx/>
                <a:latin typeface="Calibri" panose="020F0502020204030204"/>
                <a:ea typeface="+mn-ea"/>
                <a:cs typeface="+mn-cs"/>
              </a:rPr>
              <a:t>Ber-Syeba</a:t>
            </a:r>
            <a:r>
              <a:rPr kumimoji="0" lang="en-US" sz="2800" b="0" i="0" u="none" strike="noStrike" kern="1200" cap="none" spc="0" normalizeH="0" baseline="0" noProof="0" smtClean="0">
                <a:ln>
                  <a:noFill/>
                </a:ln>
                <a:solidFill>
                  <a:prstClr val="black"/>
                </a:solidFill>
                <a:effectLst/>
                <a:uLnTx/>
                <a:uFillTx/>
                <a:latin typeface="Calibri" panose="020F0502020204030204"/>
                <a:ea typeface="+mn-ea"/>
                <a:cs typeface="+mn-cs"/>
              </a:rPr>
              <a:t> berasal dari </a:t>
            </a:r>
            <a:r>
              <a:rPr kumimoji="0" lang="en-US" sz="2800" b="1" i="0" u="none" strike="noStrike" kern="1200" cap="none" spc="0" normalizeH="0" baseline="0" noProof="0" smtClean="0">
                <a:ln>
                  <a:noFill/>
                </a:ln>
                <a:solidFill>
                  <a:prstClr val="black"/>
                </a:solidFill>
                <a:effectLst/>
                <a:uLnTx/>
                <a:uFillTx/>
                <a:latin typeface="Calibri" panose="020F0502020204030204"/>
                <a:ea typeface="+mn-ea"/>
                <a:cs typeface="+mn-cs"/>
              </a:rPr>
              <a:t>Ber</a:t>
            </a:r>
            <a:r>
              <a:rPr kumimoji="0" lang="en-US" sz="2800" b="0" i="0" u="none" strike="noStrike" kern="1200" cap="none" spc="0" normalizeH="0" baseline="0" noProof="0" smtClean="0">
                <a:ln>
                  <a:noFill/>
                </a:ln>
                <a:solidFill>
                  <a:prstClr val="black"/>
                </a:solidFill>
                <a:effectLst/>
                <a:uLnTx/>
                <a:uFillTx/>
                <a:latin typeface="Calibri" panose="020F0502020204030204"/>
                <a:ea typeface="+mn-ea"/>
                <a:cs typeface="+mn-cs"/>
              </a:rPr>
              <a:t> bererti perigi, sumur</a:t>
            </a: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dan </a:t>
            </a:r>
            <a:r>
              <a:rPr kumimoji="0" lang="en-US" sz="2800" b="1" i="0" u="none" strike="noStrike" kern="1200" cap="none" spc="0" normalizeH="0" baseline="0" noProof="0">
                <a:ln>
                  <a:noFill/>
                </a:ln>
                <a:solidFill>
                  <a:prstClr val="black"/>
                </a:solidFill>
                <a:effectLst/>
                <a:uLnTx/>
                <a:uFillTx/>
                <a:latin typeface="Calibri" panose="020F0502020204030204"/>
                <a:ea typeface="+mn-ea"/>
                <a:cs typeface="+mn-cs"/>
              </a:rPr>
              <a:t>“</a:t>
            </a:r>
            <a:r>
              <a:rPr kumimoji="0" lang="en-US" sz="2800" b="1" i="0" u="none" strike="noStrike" kern="1200" cap="none" spc="0" normalizeH="0" baseline="0" noProof="0" smtClean="0">
                <a:ln>
                  <a:noFill/>
                </a:ln>
                <a:solidFill>
                  <a:prstClr val="black"/>
                </a:solidFill>
                <a:effectLst/>
                <a:uLnTx/>
                <a:uFillTx/>
                <a:latin typeface="Calibri" panose="020F0502020204030204"/>
                <a:ea typeface="+mn-ea"/>
                <a:cs typeface="+mn-cs"/>
              </a:rPr>
              <a:t>Syeba</a:t>
            </a:r>
            <a:r>
              <a:rPr kumimoji="0" lang="en-US" sz="28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smtClean="0">
                <a:ln>
                  <a:noFill/>
                </a:ln>
                <a:solidFill>
                  <a:prstClr val="black"/>
                </a:solidFill>
                <a:effectLst/>
                <a:uLnTx/>
                <a:uFillTx/>
                <a:latin typeface="Calibri" panose="020F0502020204030204"/>
                <a:ea typeface="+mn-ea"/>
                <a:cs typeface="+mn-cs"/>
              </a:rPr>
              <a:t>bererti </a:t>
            </a:r>
            <a:r>
              <a:rPr kumimoji="0" lang="en-US" sz="2800" b="1" i="0" u="none" strike="noStrike" kern="1200" cap="none" spc="0" normalizeH="0" baseline="0" noProof="0">
                <a:ln>
                  <a:noFill/>
                </a:ln>
                <a:solidFill>
                  <a:prstClr val="black"/>
                </a:solidFill>
                <a:effectLst/>
                <a:uLnTx/>
                <a:uFillTx/>
                <a:latin typeface="Calibri" panose="020F0502020204030204"/>
                <a:ea typeface="+mn-ea"/>
                <a:cs typeface="+mn-cs"/>
              </a:rPr>
              <a:t>tujuh</a:t>
            </a: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atau </a:t>
            </a:r>
            <a:r>
              <a:rPr kumimoji="0" lang="en-US" sz="2800" b="1" i="0" u="none" strike="noStrike" kern="1200" cap="none" spc="0" normalizeH="0" baseline="0" noProof="0">
                <a:ln>
                  <a:noFill/>
                </a:ln>
                <a:solidFill>
                  <a:prstClr val="black"/>
                </a:solidFill>
                <a:effectLst/>
                <a:uLnTx/>
                <a:uFillTx/>
                <a:latin typeface="Calibri" panose="020F0502020204030204"/>
                <a:ea typeface="+mn-ea"/>
                <a:cs typeface="+mn-cs"/>
              </a:rPr>
              <a:t>sumpah</a:t>
            </a:r>
            <a:r>
              <a:rPr kumimoji="0" lang="en-US" sz="2800" b="0" i="0" u="none" strike="noStrike" kern="1200" cap="none" spc="0" normalizeH="0" baseline="0" noProof="0" smtClean="0">
                <a:ln>
                  <a:noFill/>
                </a:ln>
                <a:solidFill>
                  <a:prstClr val="black"/>
                </a:solidFill>
                <a:effectLst/>
                <a:uLnTx/>
                <a:uFillTx/>
                <a:latin typeface="Calibri" panose="020F0502020204030204"/>
                <a:ea typeface="+mn-ea"/>
                <a:cs typeface="+mn-cs"/>
              </a:rPr>
              <a:t>.</a:t>
            </a:r>
            <a:endParaRPr kumimoji="0" lang="en-US" sz="2400" b="1" i="0" u="none" strike="noStrike" kern="1200" cap="none" spc="0" normalizeH="0" baseline="0" noProof="0">
              <a:ln>
                <a:noFill/>
              </a:ln>
              <a:solidFill>
                <a:srgbClr val="44546A"/>
              </a:solidFill>
              <a:effectLst/>
              <a:uLnTx/>
              <a:uFillTx/>
              <a:latin typeface="Calibri" panose="020F0502020204030204"/>
              <a:ea typeface="+mn-ea"/>
              <a:cs typeface="+mn-cs"/>
            </a:endParaRPr>
          </a:p>
        </p:txBody>
      </p:sp>
      <p:pic>
        <p:nvPicPr>
          <p:cNvPr id="41" name="그림 40"/>
          <p:cNvPicPr>
            <a:picLocks noChangeAspect="1"/>
          </p:cNvPicPr>
          <p:nvPr/>
        </p:nvPicPr>
        <p:blipFill rotWithShape="1">
          <a:blip r:embed="rId4"/>
          <a:srcRect l="57091" t="19481" r="38297" b="72886"/>
          <a:stretch/>
        </p:blipFill>
        <p:spPr>
          <a:xfrm>
            <a:off x="3694069" y="3140887"/>
            <a:ext cx="260898" cy="242906"/>
          </a:xfrm>
          <a:prstGeom prst="rect">
            <a:avLst/>
          </a:prstGeom>
        </p:spPr>
      </p:pic>
      <p:sp>
        <p:nvSpPr>
          <p:cNvPr id="28" name="타원 27"/>
          <p:cNvSpPr/>
          <p:nvPr/>
        </p:nvSpPr>
        <p:spPr>
          <a:xfrm rot="17600994">
            <a:off x="3257845" y="2156632"/>
            <a:ext cx="1580092" cy="962868"/>
          </a:xfrm>
          <a:prstGeom prst="ellipse">
            <a:avLst/>
          </a:prstGeom>
          <a:solidFill>
            <a:srgbClr val="FFC00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smtClean="0">
                <a:ln>
                  <a:noFill/>
                </a:ln>
                <a:solidFill>
                  <a:srgbClr val="FF0000"/>
                </a:solidFill>
                <a:effectLst/>
                <a:uLnTx/>
                <a:uFillTx/>
                <a:latin typeface="Calibri" panose="020F0502020204030204"/>
                <a:ea typeface="+mn-ea"/>
                <a:cs typeface="+mn-cs"/>
              </a:rPr>
              <a:t>Kanaan</a:t>
            </a:r>
            <a:endParaRPr kumimoji="0" lang="en-US" sz="1800" b="1" i="0" u="none" strike="noStrike" kern="1200" cap="none" spc="0" normalizeH="0" baseline="0" noProof="0">
              <a:ln>
                <a:noFill/>
              </a:ln>
              <a:solidFill>
                <a:srgbClr val="FF0000"/>
              </a:solidFill>
              <a:effectLst/>
              <a:uLnTx/>
              <a:uFillTx/>
              <a:latin typeface="Calibri" panose="020F0502020204030204"/>
              <a:ea typeface="+mn-ea"/>
              <a:cs typeface="+mn-cs"/>
            </a:endParaRPr>
          </a:p>
        </p:txBody>
      </p:sp>
      <p:sp>
        <p:nvSpPr>
          <p:cNvPr id="32" name="타원 31"/>
          <p:cNvSpPr/>
          <p:nvPr/>
        </p:nvSpPr>
        <p:spPr>
          <a:xfrm rot="19356465">
            <a:off x="3025703" y="3466610"/>
            <a:ext cx="1199541" cy="689352"/>
          </a:xfrm>
          <a:prstGeom prst="ellipse">
            <a:avLst/>
          </a:prstGeom>
          <a:solidFill>
            <a:schemeClr val="accent3">
              <a:lumMod val="60000"/>
              <a:lumOff val="4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smtClean="0">
                <a:ln>
                  <a:noFill/>
                </a:ln>
                <a:solidFill>
                  <a:srgbClr val="44546A"/>
                </a:solidFill>
                <a:effectLst/>
                <a:uLnTx/>
                <a:uFillTx/>
                <a:latin typeface="Calibri" panose="020F0502020204030204"/>
                <a:ea typeface="+mn-ea"/>
                <a:cs typeface="+mn-cs"/>
              </a:rPr>
              <a:t>Negeb</a:t>
            </a:r>
            <a:endParaRPr kumimoji="0" lang="en-US" sz="1800" b="1"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43" name="직사각형 42"/>
          <p:cNvSpPr/>
          <p:nvPr/>
        </p:nvSpPr>
        <p:spPr>
          <a:xfrm>
            <a:off x="3777079" y="3161145"/>
            <a:ext cx="1025950" cy="135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smtClean="0">
                <a:ln>
                  <a:noFill/>
                </a:ln>
                <a:solidFill>
                  <a:srgbClr val="7030A0"/>
                </a:solidFill>
                <a:effectLst/>
                <a:uLnTx/>
                <a:uFillTx/>
                <a:latin typeface="Calibri" panose="020F0502020204030204"/>
                <a:ea typeface="+mn-ea"/>
                <a:cs typeface="+mn-cs"/>
              </a:rPr>
              <a:t>Ber-syeba</a:t>
            </a:r>
            <a:endParaRPr kumimoji="0" lang="en-US" sz="1600" b="1" i="0" u="none" strike="noStrike" kern="1200" cap="none" spc="0" normalizeH="0" baseline="0" noProof="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16362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ctr">
            <a:noAutofit/>
          </a:bodyPr>
          <a:lstStyle/>
          <a:p>
            <a:pPr lvl="0" algn="ctr">
              <a:lnSpc>
                <a:spcPct val="100000"/>
              </a:lnSpc>
              <a:spcBef>
                <a:spcPts val="0"/>
              </a:spcBef>
            </a:pPr>
            <a:r>
              <a:rPr lang="he-IL" sz="19900" b="1">
                <a:solidFill>
                  <a:srgbClr val="FFFF00"/>
                </a:solidFill>
                <a:latin typeface="Times New Roman" panose="02020603050405020304" pitchFamily="18" charset="0"/>
                <a:ea typeface="+mn-ea"/>
              </a:rPr>
              <a:t>מוֹרִיָּה</a:t>
            </a:r>
            <a:endParaRPr lang="en-US" sz="19900" b="1">
              <a:solidFill>
                <a:srgbClr val="FFFF00"/>
              </a:solidFill>
              <a:latin typeface="Times New Roman" panose="02020603050405020304" pitchFamily="18" charset="0"/>
              <a:ea typeface="+mn-ea"/>
              <a:cs typeface="Times New Roman" panose="02020603050405020304" pitchFamily="18" charset="0"/>
            </a:endParaRPr>
          </a:p>
        </p:txBody>
      </p:sp>
      <p:sp>
        <p:nvSpPr>
          <p:cNvPr id="3" name="제목 1"/>
          <p:cNvSpPr txBox="1">
            <a:spLocks/>
          </p:cNvSpPr>
          <p:nvPr/>
        </p:nvSpPr>
        <p:spPr>
          <a:xfrm>
            <a:off x="365051" y="322522"/>
            <a:ext cx="11802139" cy="652839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smtClean="0">
                <a:ln>
                  <a:noFill/>
                </a:ln>
                <a:solidFill>
                  <a:srgbClr val="FF0000"/>
                </a:solidFill>
                <a:effectLst/>
                <a:uLnTx/>
                <a:uFillTx/>
                <a:latin typeface="Calibri" panose="020F0502020204030204"/>
                <a:ea typeface="+mj-ea"/>
                <a:cs typeface="+mj-cs"/>
              </a:rPr>
              <a:t>Kej. 22</a:t>
            </a:r>
            <a:endParaRPr kumimoji="0" lang="en-US" sz="4800" b="1" i="0" u="none" strike="noStrike" kern="1200" cap="none" spc="0" normalizeH="0" baseline="0" noProof="0">
              <a:ln>
                <a:noFill/>
              </a:ln>
              <a:solidFill>
                <a:srgbClr val="FF0000"/>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33478653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9258974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r>
              <a:rPr lang="en-US" sz="5400" b="1" smtClean="0">
                <a:solidFill>
                  <a:srgbClr val="FFFF00"/>
                </a:solidFill>
                <a:latin typeface="+mn-lt"/>
              </a:rPr>
              <a:t>Kej</a:t>
            </a:r>
            <a:r>
              <a:rPr lang="en-US" sz="5400" b="1">
                <a:solidFill>
                  <a:srgbClr val="FFFF00"/>
                </a:solidFill>
                <a:latin typeface="+mn-lt"/>
              </a:rPr>
              <a:t>. 21:21-34 / Perjanjian Abraham dengan </a:t>
            </a:r>
            <a:r>
              <a:rPr lang="en-US" sz="5400" b="1" smtClean="0">
                <a:solidFill>
                  <a:srgbClr val="FFFF00"/>
                </a:solidFill>
                <a:latin typeface="+mn-lt"/>
              </a:rPr>
              <a:t>Abimelekh</a:t>
            </a:r>
            <a:br>
              <a:rPr lang="en-US" sz="5400" b="1" smtClean="0">
                <a:solidFill>
                  <a:srgbClr val="FFFF00"/>
                </a:solidFill>
                <a:latin typeface="+mn-lt"/>
              </a:rPr>
            </a:br>
            <a:r>
              <a:rPr lang="en-US" b="1" baseline="30000" smtClean="0">
                <a:solidFill>
                  <a:schemeClr val="bg1"/>
                </a:solidFill>
                <a:latin typeface="+mn-lt"/>
              </a:rPr>
              <a:t>1</a:t>
            </a:r>
            <a:r>
              <a:rPr lang="en-US" b="1" smtClean="0">
                <a:solidFill>
                  <a:schemeClr val="bg1"/>
                </a:solidFill>
                <a:latin typeface="+mn-lt"/>
              </a:rPr>
              <a:t>Selepas </a:t>
            </a:r>
            <a:r>
              <a:rPr lang="en-US" b="1">
                <a:solidFill>
                  <a:schemeClr val="bg1"/>
                </a:solidFill>
                <a:latin typeface="+mn-lt"/>
              </a:rPr>
              <a:t>pelbagai peristiwa itu, Allah menguji </a:t>
            </a:r>
            <a:r>
              <a:rPr lang="en-US" b="1" smtClean="0">
                <a:solidFill>
                  <a:schemeClr val="bg1"/>
                </a:solidFill>
                <a:latin typeface="+mn-lt"/>
              </a:rPr>
              <a:t>Abraham</a:t>
            </a:r>
            <a:r>
              <a:rPr lang="en-US" b="1">
                <a:solidFill>
                  <a:schemeClr val="bg1"/>
                </a:solidFill>
                <a:latin typeface="+mn-lt"/>
              </a:rPr>
              <a:t>. </a:t>
            </a:r>
            <a:r>
              <a:rPr lang="en-US" b="1" smtClean="0">
                <a:solidFill>
                  <a:schemeClr val="bg1"/>
                </a:solidFill>
                <a:latin typeface="+mn-lt"/>
              </a:rPr>
              <a:t/>
            </a:r>
            <a:br>
              <a:rPr lang="en-US" b="1" smtClean="0">
                <a:solidFill>
                  <a:schemeClr val="bg1"/>
                </a:solidFill>
                <a:latin typeface="+mn-lt"/>
              </a:rPr>
            </a:br>
            <a:r>
              <a:rPr lang="en-US" b="1" baseline="30000" smtClean="0">
                <a:solidFill>
                  <a:schemeClr val="bg1"/>
                </a:solidFill>
                <a:latin typeface="+mn-lt"/>
              </a:rPr>
              <a:t>2</a:t>
            </a:r>
            <a:r>
              <a:rPr lang="en-US" b="1" smtClean="0">
                <a:solidFill>
                  <a:schemeClr val="bg1"/>
                </a:solidFill>
                <a:latin typeface="+mn-lt"/>
              </a:rPr>
              <a:t>Firman-Nya</a:t>
            </a:r>
            <a:r>
              <a:rPr lang="en-US" b="1">
                <a:solidFill>
                  <a:schemeClr val="bg1"/>
                </a:solidFill>
                <a:latin typeface="+mn-lt"/>
              </a:rPr>
              <a:t>, "Bawalah anakmu, anak tunggal yang kamu kasihi, iaitu Ishak, dan pergilah ke </a:t>
            </a:r>
            <a:r>
              <a:rPr lang="en-US" b="1">
                <a:solidFill>
                  <a:srgbClr val="FFC000"/>
                </a:solidFill>
                <a:latin typeface="+mn-lt"/>
              </a:rPr>
              <a:t>Tanah Moria</a:t>
            </a:r>
            <a:r>
              <a:rPr lang="en-US" b="1">
                <a:solidFill>
                  <a:schemeClr val="bg1"/>
                </a:solidFill>
                <a:latin typeface="+mn-lt"/>
              </a:rPr>
              <a:t>. Persembahkanlah dia di sana sebagai </a:t>
            </a:r>
            <a:r>
              <a:rPr lang="en-US" b="1">
                <a:solidFill>
                  <a:srgbClr val="FFC000"/>
                </a:solidFill>
                <a:latin typeface="+mn-lt"/>
              </a:rPr>
              <a:t>korban bakaran</a:t>
            </a:r>
            <a:r>
              <a:rPr lang="en-US" b="1">
                <a:solidFill>
                  <a:schemeClr val="bg1"/>
                </a:solidFill>
                <a:latin typeface="+mn-lt"/>
              </a:rPr>
              <a:t>, di atas salah sebuah gunung yang akan Kusebutkan kepadamu</a:t>
            </a:r>
            <a:r>
              <a:rPr lang="en-US" b="1" smtClean="0">
                <a:solidFill>
                  <a:schemeClr val="bg1"/>
                </a:solidFill>
                <a:latin typeface="+mn-lt"/>
              </a:rPr>
              <a:t>.“</a:t>
            </a:r>
            <a:br>
              <a:rPr lang="en-US" b="1" smtClean="0">
                <a:solidFill>
                  <a:schemeClr val="bg1"/>
                </a:solidFill>
                <a:latin typeface="+mn-lt"/>
              </a:rPr>
            </a:br>
            <a:r>
              <a:rPr lang="en-US" b="1" baseline="30000">
                <a:solidFill>
                  <a:srgbClr val="FF0000"/>
                </a:solidFill>
                <a:latin typeface="+mn-lt"/>
              </a:rPr>
              <a:t>3</a:t>
            </a:r>
            <a:r>
              <a:rPr lang="en-US" b="1">
                <a:solidFill>
                  <a:srgbClr val="FF0000"/>
                </a:solidFill>
                <a:latin typeface="+mn-lt"/>
              </a:rPr>
              <a:t>Abraham pun bangun pagi-pagi. </a:t>
            </a:r>
            <a:endParaRPr lang="en-US" b="1">
              <a:solidFill>
                <a:srgbClr val="FF0000"/>
              </a:solidFill>
              <a:latin typeface="+mn-lt"/>
              <a:ea typeface="+mn-ea"/>
              <a:cs typeface="+mn-cs"/>
            </a:endParaRPr>
          </a:p>
        </p:txBody>
      </p:sp>
    </p:spTree>
    <p:extLst>
      <p:ext uri="{BB962C8B-B14F-4D97-AF65-F5344CB8AC3E}">
        <p14:creationId xmlns:p14="http://schemas.microsoft.com/office/powerpoint/2010/main" val="12785612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2225504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7851151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r>
              <a:rPr lang="en-US" sz="5400" b="1" smtClean="0">
                <a:solidFill>
                  <a:srgbClr val="FFFF00"/>
                </a:solidFill>
                <a:latin typeface="+mn-lt"/>
              </a:rPr>
              <a:t>Perjanjian Tuahn dengan Abraham</a:t>
            </a:r>
            <a:r>
              <a:rPr lang="en-US" sz="4800" b="1" smtClean="0">
                <a:solidFill>
                  <a:schemeClr val="bg1"/>
                </a:solidFill>
              </a:rPr>
              <a:t/>
            </a:r>
            <a:br>
              <a:rPr lang="en-US" sz="4800" b="1" smtClean="0">
                <a:solidFill>
                  <a:schemeClr val="bg1"/>
                </a:solidFill>
              </a:rPr>
            </a:br>
            <a:r>
              <a:rPr lang="en-US" sz="4800" b="1" baseline="30000" smtClean="0">
                <a:solidFill>
                  <a:schemeClr val="bg1"/>
                </a:solidFill>
                <a:latin typeface="+mn-lt"/>
              </a:rPr>
              <a:t>17</a:t>
            </a:r>
            <a:r>
              <a:rPr lang="en-US" sz="4800" b="1" smtClean="0">
                <a:solidFill>
                  <a:schemeClr val="bg1"/>
                </a:solidFill>
                <a:latin typeface="+mn-lt"/>
              </a:rPr>
              <a:t>maka </a:t>
            </a:r>
            <a:r>
              <a:rPr lang="en-US" sz="4800" b="1">
                <a:solidFill>
                  <a:schemeClr val="bg1"/>
                </a:solidFill>
                <a:latin typeface="+mn-lt"/>
              </a:rPr>
              <a:t>pastilah Aku memberkatimu dan pastilah Aku </a:t>
            </a:r>
            <a:r>
              <a:rPr lang="en-US" sz="4800" b="1">
                <a:solidFill>
                  <a:srgbClr val="FFC000"/>
                </a:solidFill>
                <a:latin typeface="+mn-lt"/>
              </a:rPr>
              <a:t>memperbanyak keturunanmu seperti bintang di langit dan seperti pasir di tepi laut.</a:t>
            </a:r>
            <a:r>
              <a:rPr lang="en-US" sz="4800" b="1">
                <a:solidFill>
                  <a:schemeClr val="bg1"/>
                </a:solidFill>
                <a:latin typeface="+mn-lt"/>
              </a:rPr>
              <a:t> </a:t>
            </a:r>
            <a:r>
              <a:rPr lang="en-US" sz="4800" b="1" smtClean="0">
                <a:solidFill>
                  <a:schemeClr val="bg1"/>
                </a:solidFill>
                <a:latin typeface="+mn-lt"/>
              </a:rPr>
              <a:t/>
            </a:r>
            <a:br>
              <a:rPr lang="en-US" sz="4800" b="1" smtClean="0">
                <a:solidFill>
                  <a:schemeClr val="bg1"/>
                </a:solidFill>
                <a:latin typeface="+mn-lt"/>
              </a:rPr>
            </a:br>
            <a:r>
              <a:rPr lang="en-US" sz="4800" b="1" smtClean="0">
                <a:solidFill>
                  <a:srgbClr val="FFC000"/>
                </a:solidFill>
                <a:latin typeface="+mn-lt"/>
              </a:rPr>
              <a:t>Keturunanmu </a:t>
            </a:r>
            <a:r>
              <a:rPr lang="en-US" sz="4800" b="1">
                <a:solidFill>
                  <a:srgbClr val="FFC000"/>
                </a:solidFill>
                <a:latin typeface="+mn-lt"/>
              </a:rPr>
              <a:t>akan menguasai segala pintu </a:t>
            </a:r>
            <a:r>
              <a:rPr lang="en-US" sz="4800" b="1" smtClean="0">
                <a:solidFill>
                  <a:srgbClr val="FFC000"/>
                </a:solidFill>
                <a:latin typeface="+mn-lt"/>
              </a:rPr>
              <a:t>gerbang</a:t>
            </a:r>
            <a:r>
              <a:rPr lang="en-US" sz="4800" b="1">
                <a:solidFill>
                  <a:srgbClr val="FFC000"/>
                </a:solidFill>
                <a:latin typeface="+mn-lt"/>
              </a:rPr>
              <a:t> musuh mereka, </a:t>
            </a:r>
            <a:r>
              <a:rPr lang="en-US" sz="4800" b="1" smtClean="0">
                <a:solidFill>
                  <a:srgbClr val="FFC000"/>
                </a:solidFill>
                <a:latin typeface="+mn-lt"/>
              </a:rPr>
              <a:t/>
            </a:r>
            <a:br>
              <a:rPr lang="en-US" sz="4800" b="1" smtClean="0">
                <a:solidFill>
                  <a:srgbClr val="FFC000"/>
                </a:solidFill>
                <a:latin typeface="+mn-lt"/>
              </a:rPr>
            </a:br>
            <a:r>
              <a:rPr lang="en-US" sz="4800" b="1" baseline="30000" smtClean="0">
                <a:solidFill>
                  <a:schemeClr val="bg1"/>
                </a:solidFill>
                <a:latin typeface="+mn-lt"/>
              </a:rPr>
              <a:t>18</a:t>
            </a:r>
            <a:r>
              <a:rPr lang="en-US" sz="4800" b="1" smtClean="0">
                <a:solidFill>
                  <a:schemeClr val="bg1"/>
                </a:solidFill>
                <a:latin typeface="+mn-lt"/>
              </a:rPr>
              <a:t>dan </a:t>
            </a:r>
            <a:r>
              <a:rPr lang="en-US" sz="4800" b="1">
                <a:solidFill>
                  <a:schemeClr val="bg1"/>
                </a:solidFill>
                <a:latin typeface="+mn-lt"/>
              </a:rPr>
              <a:t>melalui benihmu semua bangsa </a:t>
            </a:r>
            <a:r>
              <a:rPr lang="en-US" sz="4800" b="1">
                <a:solidFill>
                  <a:srgbClr val="FFC000"/>
                </a:solidFill>
                <a:latin typeface="+mn-lt"/>
              </a:rPr>
              <a:t>di bumi </a:t>
            </a:r>
            <a:r>
              <a:rPr lang="en-US" sz="4800" b="1">
                <a:solidFill>
                  <a:schemeClr val="bg1"/>
                </a:solidFill>
                <a:latin typeface="+mn-lt"/>
              </a:rPr>
              <a:t>akan </a:t>
            </a:r>
            <a:r>
              <a:rPr lang="en-US" sz="4800" b="1" smtClean="0">
                <a:solidFill>
                  <a:schemeClr val="bg1"/>
                </a:solidFill>
                <a:latin typeface="+mn-lt"/>
              </a:rPr>
              <a:t>diberkati.</a:t>
            </a:r>
            <a:endParaRPr lang="en-US" sz="4800" b="1">
              <a:solidFill>
                <a:schemeClr val="bg1"/>
              </a:solidFill>
              <a:latin typeface="+mn-lt"/>
              <a:ea typeface="+mn-ea"/>
              <a:cs typeface="+mn-cs"/>
            </a:endParaRPr>
          </a:p>
        </p:txBody>
      </p:sp>
    </p:spTree>
    <p:extLst>
      <p:ext uri="{BB962C8B-B14F-4D97-AF65-F5344CB8AC3E}">
        <p14:creationId xmlns:p14="http://schemas.microsoft.com/office/powerpoint/2010/main" val="36721114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r>
              <a:rPr lang="en-US" sz="5400" b="1" smtClean="0">
                <a:solidFill>
                  <a:srgbClr val="FFFF00"/>
                </a:solidFill>
                <a:latin typeface="+mn-lt"/>
              </a:rPr>
              <a:t>Kej. 22:14 / </a:t>
            </a:r>
            <a:r>
              <a:rPr lang="he-IL" sz="5400" b="1">
                <a:solidFill>
                  <a:srgbClr val="FFFF00"/>
                </a:solidFill>
                <a:latin typeface="+mn-lt"/>
              </a:rPr>
              <a:t> הַיֹּ֔ום בְּהַ֥ר </a:t>
            </a:r>
            <a:r>
              <a:rPr lang="he-IL" sz="5400" b="1">
                <a:solidFill>
                  <a:srgbClr val="FF0000"/>
                </a:solidFill>
                <a:latin typeface="+mn-lt"/>
              </a:rPr>
              <a:t>יְהוָ֖ה יֵרָאֶֽה</a:t>
            </a:r>
            <a:r>
              <a:rPr lang="he-IL" sz="5400" b="1">
                <a:solidFill>
                  <a:srgbClr val="FFFF00"/>
                </a:solidFill>
                <a:latin typeface="+mn-lt"/>
              </a:rPr>
              <a:t>׃</a:t>
            </a:r>
            <a:br>
              <a:rPr lang="he-IL" sz="5400" b="1">
                <a:solidFill>
                  <a:srgbClr val="FFFF00"/>
                </a:solidFill>
                <a:latin typeface="+mn-lt"/>
              </a:rPr>
            </a:br>
            <a:r>
              <a:rPr lang="en-US" sz="5400" b="1" smtClean="0">
                <a:solidFill>
                  <a:srgbClr val="FFFF00"/>
                </a:solidFill>
                <a:latin typeface="+mn-lt"/>
              </a:rPr>
              <a:t>hayyom behar </a:t>
            </a:r>
            <a:r>
              <a:rPr lang="en-US" sz="5400" b="1" smtClean="0">
                <a:solidFill>
                  <a:srgbClr val="FF0000"/>
                </a:solidFill>
                <a:latin typeface="+mn-lt"/>
              </a:rPr>
              <a:t>yehva year’e</a:t>
            </a:r>
            <a:br>
              <a:rPr lang="en-US" sz="5400" b="1" smtClean="0">
                <a:solidFill>
                  <a:srgbClr val="FF0000"/>
                </a:solidFill>
                <a:latin typeface="+mn-lt"/>
              </a:rPr>
            </a:br>
            <a:r>
              <a:rPr lang="en-US" sz="5400" b="1" smtClean="0">
                <a:solidFill>
                  <a:srgbClr val="FFFF00"/>
                </a:solidFill>
                <a:latin typeface="+mn-lt"/>
              </a:rPr>
              <a:t>Mezbah Korban Bakaran Isahk</a:t>
            </a:r>
            <a:br>
              <a:rPr lang="en-US" sz="5400" b="1" smtClean="0">
                <a:solidFill>
                  <a:srgbClr val="FFFF00"/>
                </a:solidFill>
                <a:latin typeface="+mn-lt"/>
              </a:rPr>
            </a:br>
            <a:r>
              <a:rPr lang="en-US" sz="5400" b="1" smtClean="0">
                <a:solidFill>
                  <a:srgbClr val="FF0000"/>
                </a:solidFill>
                <a:latin typeface="+mn-lt"/>
              </a:rPr>
              <a:t>Gunung yang Tuhan sediakan</a:t>
            </a:r>
            <a:r>
              <a:rPr lang="en-US" sz="5400" b="1" smtClean="0">
                <a:solidFill>
                  <a:srgbClr val="FFFF00"/>
                </a:solidFill>
                <a:latin typeface="+mn-lt"/>
              </a:rPr>
              <a:t/>
            </a:r>
            <a:br>
              <a:rPr lang="en-US" sz="5400" b="1" smtClean="0">
                <a:solidFill>
                  <a:srgbClr val="FFFF00"/>
                </a:solidFill>
                <a:latin typeface="+mn-lt"/>
              </a:rPr>
            </a:br>
            <a:r>
              <a:rPr lang="en-US" sz="5400" b="1" smtClean="0">
                <a:solidFill>
                  <a:srgbClr val="FFFF00"/>
                </a:solidFill>
                <a:latin typeface="+mn-lt"/>
              </a:rPr>
              <a:t>Tempat Pengirikan Arauna, orang Yebus</a:t>
            </a:r>
            <a:br>
              <a:rPr lang="en-US" sz="5400" b="1" smtClean="0">
                <a:solidFill>
                  <a:srgbClr val="FFFF00"/>
                </a:solidFill>
                <a:latin typeface="+mn-lt"/>
              </a:rPr>
            </a:br>
            <a:r>
              <a:rPr lang="en-US" sz="5400" b="1" smtClean="0">
                <a:solidFill>
                  <a:srgbClr val="FFFF00"/>
                </a:solidFill>
                <a:latin typeface="+mn-lt"/>
              </a:rPr>
              <a:t>Kawasan Bait Tuhan</a:t>
            </a:r>
            <a:br>
              <a:rPr lang="en-US" sz="5400" b="1" smtClean="0">
                <a:solidFill>
                  <a:srgbClr val="FFFF00"/>
                </a:solidFill>
                <a:latin typeface="+mn-lt"/>
              </a:rPr>
            </a:br>
            <a:r>
              <a:rPr lang="en-US" sz="5400" b="1" smtClean="0">
                <a:solidFill>
                  <a:srgbClr val="FFFF00"/>
                </a:solidFill>
                <a:latin typeface="+mn-lt"/>
              </a:rPr>
              <a:t>Bukit Golgota</a:t>
            </a:r>
            <a:br>
              <a:rPr lang="en-US" sz="5400" b="1" smtClean="0">
                <a:solidFill>
                  <a:srgbClr val="FFFF00"/>
                </a:solidFill>
                <a:latin typeface="+mn-lt"/>
              </a:rPr>
            </a:br>
            <a:r>
              <a:rPr lang="en-US" sz="5400" b="1" smtClean="0">
                <a:solidFill>
                  <a:srgbClr val="FFFF00"/>
                </a:solidFill>
                <a:latin typeface="+mn-lt"/>
              </a:rPr>
              <a:t/>
            </a:r>
            <a:br>
              <a:rPr lang="en-US" sz="5400" b="1" smtClean="0">
                <a:solidFill>
                  <a:srgbClr val="FFFF00"/>
                </a:solidFill>
                <a:latin typeface="+mn-lt"/>
              </a:rPr>
            </a:br>
            <a:r>
              <a:rPr lang="en-US" sz="5400" b="1" smtClean="0">
                <a:solidFill>
                  <a:srgbClr val="FFFF00"/>
                </a:solidFill>
                <a:latin typeface="+mn-lt"/>
              </a:rPr>
              <a:t/>
            </a:r>
            <a:br>
              <a:rPr lang="en-US" sz="5400" b="1" smtClean="0">
                <a:solidFill>
                  <a:srgbClr val="FFFF00"/>
                </a:solidFill>
                <a:latin typeface="+mn-lt"/>
              </a:rPr>
            </a:br>
            <a:endParaRPr lang="en-US" b="1">
              <a:solidFill>
                <a:srgbClr val="FF0000"/>
              </a:solidFill>
              <a:latin typeface="+mn-lt"/>
              <a:ea typeface="+mn-ea"/>
              <a:cs typeface="+mn-cs"/>
            </a:endParaRPr>
          </a:p>
        </p:txBody>
      </p:sp>
    </p:spTree>
    <p:extLst>
      <p:ext uri="{BB962C8B-B14F-4D97-AF65-F5344CB8AC3E}">
        <p14:creationId xmlns:p14="http://schemas.microsoft.com/office/powerpoint/2010/main" val="3667878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US"/>
          </a:p>
        </p:txBody>
      </p:sp>
      <p:sp>
        <p:nvSpPr>
          <p:cNvPr id="3" name="내용 개체 틀 2"/>
          <p:cNvSpPr>
            <a:spLocks noGrp="1"/>
          </p:cNvSpPr>
          <p:nvPr>
            <p:ph idx="1"/>
          </p:nvPr>
        </p:nvSpPr>
        <p:spPr/>
        <p:txBody>
          <a:bodyPr/>
          <a:lstStyle/>
          <a:p>
            <a:endParaRPr lang="en-US"/>
          </a:p>
        </p:txBody>
      </p:sp>
      <p:pic>
        <p:nvPicPr>
          <p:cNvPr id="5122" name="Picture 2" descr="https://lh6.googleusercontent.com/proxy/3Em-uoExx4Yl9hlQeGfGsP2hOmrP9of8iWBy5Qo06pwCFP6lhwICtL3_q1E1uAhBVKuUlMxoo7xjIHFUmPTVyL_NunKm2lTP76m_yF202Y2BwH-w8QIyBQQBUrsX6-kAcCiTXwOUH_3H=s0-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199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90949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그림 6"/>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1827578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7469933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1198</Words>
  <Application>Microsoft Office PowerPoint</Application>
  <PresentationFormat>와이드스크린</PresentationFormat>
  <Paragraphs>75</Paragraphs>
  <Slides>23</Slides>
  <Notes>19</Notes>
  <HiddenSlides>0</HiddenSlides>
  <MMClips>0</MMClips>
  <ScaleCrop>false</ScaleCrop>
  <HeadingPairs>
    <vt:vector size="6" baseType="variant">
      <vt:variant>
        <vt:lpstr>사용한 글꼴</vt:lpstr>
      </vt:variant>
      <vt:variant>
        <vt:i4>7</vt:i4>
      </vt:variant>
      <vt:variant>
        <vt:lpstr>테마</vt:lpstr>
      </vt:variant>
      <vt:variant>
        <vt:i4>1</vt:i4>
      </vt:variant>
      <vt:variant>
        <vt:lpstr>슬라이드 제목</vt:lpstr>
      </vt:variant>
      <vt:variant>
        <vt:i4>23</vt:i4>
      </vt:variant>
    </vt:vector>
  </HeadingPairs>
  <TitlesOfParts>
    <vt:vector size="31" baseType="lpstr">
      <vt:lpstr>맑은 고딕</vt:lpstr>
      <vt:lpstr>Adobe Hebrew</vt:lpstr>
      <vt:lpstr>Arial</vt:lpstr>
      <vt:lpstr>Calibri</vt:lpstr>
      <vt:lpstr>Calibri Light</vt:lpstr>
      <vt:lpstr>Georgia</vt:lpstr>
      <vt:lpstr>Times New Roman</vt:lpstr>
      <vt:lpstr>Office 테마</vt:lpstr>
      <vt:lpstr>PowerPoint 프레젠테이션</vt:lpstr>
      <vt:lpstr>Kej. 21-22</vt:lpstr>
      <vt:lpstr>Kej. 21:1-7 / Kelahiran Ishak  3Abraham menamai anaknya yang baru lahir itu Ishak, iaitu anak yang dilahirkan Sarah baginya.  4Lalu Abraham menyunat Ishak anaknya itu pada usia delapan hari, seperti yang diperintahkan Allah kepadanya.</vt:lpstr>
      <vt:lpstr>Kej. 21:8-20 / Hagar dan Ismael diusir 9Pada suatu hari, Sarah melihat anak yang dilahirkan Hagar, seorang perempuan Mesir, bagi Abraham, tertawa (bermain dengan Ishak). #.Memandang ringan, mengabaikan, menghinakan, meremehkan  Dia tinggal di gurun itu lalu menjadi seorang pemanah. Tinggallah dia di Gurun Paran, dan seterusnya, ibunya mendapatkan seorang isteri dari Tanah Mesir untuknya. </vt:lpstr>
      <vt:lpstr>Tertawa (bermain dengan Ishak) Mat. 12:31 – 31Ketahuilah: Orang yang berbuat dosa dan mengucapkan kata-kata kufur akan diampuni, tetapi mereka yang mengkufuri Roh Kudus tidak akan diampuni. Mar. 3:29 – 29Tetapi sesiapa yang mengkufuri Roh Kudus tidak akan diampuni; dia bersalah kerana berbuat dosa kekal. Luk. 12:10 – 10Sesiapa yang menentang Anak Manusia dengan kata-katanya dapat diampuni, tetapi mereka yang menghina Roh Kudus tidak dapat diampuni. </vt:lpstr>
      <vt:lpstr>PowerPoint 프레젠테이션</vt:lpstr>
      <vt:lpstr>PowerPoint 프레젠테이션</vt:lpstr>
      <vt:lpstr>PowerPoint 프레젠테이션</vt:lpstr>
      <vt:lpstr>בְּרִית בִּבְאֵ֣ר שָׁ֑בַע</vt:lpstr>
      <vt:lpstr>Kej. 21:21-34 / Perjanjian Abraham dengan Abimelekh 22Pada waktu itu berkatalah Abimelekh dan Pikhol, panglima tenteranya, kepada Abraham, "Allah menyertai kamu dalam segala sesuatu yang kamu lakukan.  Sebagaimana aku telah melayan kamu dengan baik, berlaku jugalah demikian terhadap aku dan terhadap negeri ini.</vt:lpstr>
      <vt:lpstr>Kej. 21:21-34 / Perjanjian Abraham dengan Abimelekh 24Kata Abraham, "Aku bersumpah." 25Kemudian Abraham merungut kepada Abimelekh fasal perigi yang dirampas oleh para hamba Abimelekh. 30Jawabnya, "Kamu hendaklah mengambil ketujuh-tujuh ekor anak domba betina ini daripada tanganku sebagai kesaksian bahawa akulah yang menggali perigi ini." </vt:lpstr>
      <vt:lpstr>Kej. 21:21-34 / Perjanjian Abraham dengan Abimelekh 31Maka itulah sebabnya tempat itu dinamai Bersyeba, kerana kedua-duanya telah mengangkat sumpah di sana.</vt:lpstr>
      <vt:lpstr>PowerPoint 프레젠테이션</vt:lpstr>
      <vt:lpstr>מוֹרִיָּה</vt:lpstr>
      <vt:lpstr>PowerPoint 프레젠테이션</vt:lpstr>
      <vt:lpstr>Kej. 21:21-34 / Perjanjian Abraham dengan Abimelekh 1Selepas pelbagai peristiwa itu, Allah menguji Abraham.  2Firman-Nya, "Bawalah anakmu, anak tunggal yang kamu kasihi, iaitu Ishak, dan pergilah ke Tanah Moria. Persembahkanlah dia di sana sebagai korban bakaran, di atas salah sebuah gunung yang akan Kusebutkan kepadamu.“ 3Abraham pun bangun pagi-pagi. </vt:lpstr>
      <vt:lpstr>PowerPoint 프레젠테이션</vt:lpstr>
      <vt:lpstr>PowerPoint 프레젠테이션</vt:lpstr>
      <vt:lpstr>Perjanjian Tuahn dengan Abraham 17maka pastilah Aku memberkatimu dan pastilah Aku memperbanyak keturunanmu seperti bintang di langit dan seperti pasir di tepi laut.  Keturunanmu akan menguasai segala pintu gerbang musuh mereka,  18dan melalui benihmu semua bangsa di bumi akan diberkati.</vt:lpstr>
      <vt:lpstr>Kej. 22:14 /  הַיֹּ֔ום בְּהַ֥ר יְהוָ֖ה יֵרָאֶֽה׃ hayyom behar yehva year’e Mezbah Korban Bakaran Isahk Gunung yang Tuhan sediakan Tempat Pengirikan Arauna, orang Yebus Kawasan Bait Tuhan Bukit Golgota   </vt:lpstr>
      <vt:lpstr>PowerPoint 프레젠테이션</vt:lpstr>
      <vt:lpstr>PowerPoint 프레젠테이션</vt:lpstr>
      <vt:lpstr>PowerPoint 프레젠테이션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William</dc:creator>
  <cp:lastModifiedBy>William</cp:lastModifiedBy>
  <cp:revision>1</cp:revision>
  <dcterms:created xsi:type="dcterms:W3CDTF">2021-06-22T07:25:46Z</dcterms:created>
  <dcterms:modified xsi:type="dcterms:W3CDTF">2021-06-22T07:26:14Z</dcterms:modified>
</cp:coreProperties>
</file>