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07" r:id="rId2"/>
    <p:sldId id="350" r:id="rId3"/>
    <p:sldId id="354" r:id="rId4"/>
    <p:sldId id="329" r:id="rId5"/>
    <p:sldId id="364" r:id="rId6"/>
    <p:sldId id="355" r:id="rId7"/>
    <p:sldId id="383" r:id="rId8"/>
    <p:sldId id="356" r:id="rId9"/>
    <p:sldId id="357" r:id="rId10"/>
    <p:sldId id="381" r:id="rId11"/>
    <p:sldId id="379" r:id="rId12"/>
    <p:sldId id="382" r:id="rId13"/>
    <p:sldId id="338" r:id="rId14"/>
    <p:sldId id="331" r:id="rId15"/>
    <p:sldId id="368" r:id="rId16"/>
    <p:sldId id="359" r:id="rId17"/>
    <p:sldId id="361" r:id="rId18"/>
    <p:sldId id="363" r:id="rId19"/>
    <p:sldId id="360" r:id="rId20"/>
    <p:sldId id="384" r:id="rId21"/>
    <p:sldId id="385" r:id="rId22"/>
    <p:sldId id="358" r:id="rId23"/>
    <p:sldId id="365" r:id="rId24"/>
    <p:sldId id="367" r:id="rId25"/>
    <p:sldId id="366" r:id="rId26"/>
    <p:sldId id="352" r:id="rId27"/>
    <p:sldId id="353" r:id="rId28"/>
    <p:sldId id="386" r:id="rId29"/>
    <p:sldId id="337" r:id="rId30"/>
    <p:sldId id="344" r:id="rId31"/>
    <p:sldId id="362" r:id="rId32"/>
    <p:sldId id="388" r:id="rId33"/>
    <p:sldId id="343" r:id="rId34"/>
    <p:sldId id="389" r:id="rId35"/>
    <p:sldId id="387" r:id="rId36"/>
    <p:sldId id="345" r:id="rId37"/>
    <p:sldId id="378" r:id="rId38"/>
    <p:sldId id="380" r:id="rId39"/>
    <p:sldId id="376" r:id="rId40"/>
    <p:sldId id="377" r:id="rId41"/>
    <p:sldId id="370" r:id="rId42"/>
    <p:sldId id="346" r:id="rId43"/>
    <p:sldId id="375" r:id="rId44"/>
    <p:sldId id="369" r:id="rId45"/>
    <p:sldId id="390" r:id="rId46"/>
    <p:sldId id="373" r:id="rId47"/>
    <p:sldId id="391" r:id="rId48"/>
    <p:sldId id="347" r:id="rId49"/>
    <p:sldId id="371" r:id="rId50"/>
    <p:sldId id="372" r:id="rId51"/>
    <p:sldId id="374" r:id="rId52"/>
    <p:sldId id="328" r:id="rId53"/>
    <p:sldId id="312" r:id="rId54"/>
    <p:sldId id="39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5069" autoAdjust="0"/>
  </p:normalViewPr>
  <p:slideViewPr>
    <p:cSldViewPr snapToGrid="0">
      <p:cViewPr varScale="1">
        <p:scale>
          <a:sx n="49" d="100"/>
          <a:sy n="49" d="100"/>
        </p:scale>
        <p:origin x="1336" y="40"/>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6A4CA-707F-4F9D-BD45-24F754F8139F}" type="datetimeFigureOut">
              <a:rPr lang="en-US" smtClean="0"/>
              <a:t>6/7/2021</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DE0FA-1FB3-4564-B8FD-E830B602DF97}" type="slidenum">
              <a:rPr lang="en-US" smtClean="0"/>
              <a:t>‹#›</a:t>
            </a:fld>
            <a:endParaRPr lang="en-US"/>
          </a:p>
        </p:txBody>
      </p:sp>
    </p:spTree>
    <p:extLst>
      <p:ext uri="{BB962C8B-B14F-4D97-AF65-F5344CB8AC3E}">
        <p14:creationId xmlns:p14="http://schemas.microsoft.com/office/powerpoint/2010/main" val="281253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49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Anak-anak</a:t>
            </a:r>
            <a:r>
              <a:rPr lang="en-US" baseline="0" smtClean="0"/>
              <a:t> Perempuan Manusia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238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Kej. 3:6 – </a:t>
            </a:r>
            <a:r>
              <a:rPr lang="en-US" sz="1200" b="1" i="0" kern="1200" baseline="30000" smtClean="0">
                <a:solidFill>
                  <a:schemeClr val="tx1"/>
                </a:solidFill>
                <a:effectLst/>
                <a:latin typeface="+mn-lt"/>
                <a:ea typeface="+mn-ea"/>
                <a:cs typeface="+mn-cs"/>
              </a:rPr>
              <a:t>6 </a:t>
            </a:r>
            <a:r>
              <a:rPr lang="en-US" sz="1200" b="0" i="0" kern="1200" smtClean="0">
                <a:solidFill>
                  <a:schemeClr val="tx1"/>
                </a:solidFill>
                <a:effectLst/>
                <a:latin typeface="+mn-lt"/>
                <a:ea typeface="+mn-ea"/>
                <a:cs typeface="+mn-cs"/>
              </a:rPr>
              <a:t>Apabila perempuan itu </a:t>
            </a:r>
            <a:r>
              <a:rPr lang="en-US" sz="1200" b="1" i="0" kern="1200" smtClean="0">
                <a:solidFill>
                  <a:schemeClr val="tx1"/>
                </a:solidFill>
                <a:effectLst/>
                <a:latin typeface="+mn-lt"/>
                <a:ea typeface="+mn-ea"/>
                <a:cs typeface="+mn-cs"/>
              </a:rPr>
              <a:t>melihat </a:t>
            </a:r>
            <a:r>
              <a:rPr lang="en-US" sz="1200" b="0" i="0" kern="1200" smtClean="0">
                <a:solidFill>
                  <a:schemeClr val="tx1"/>
                </a:solidFill>
                <a:effectLst/>
                <a:latin typeface="+mn-lt"/>
                <a:ea typeface="+mn-ea"/>
                <a:cs typeface="+mn-cs"/>
              </a:rPr>
              <a:t>bahawa buah pokok itu bagus sebagai makanan dan </a:t>
            </a:r>
            <a:r>
              <a:rPr lang="en-US" sz="1200" b="1" i="0" kern="1200" smtClean="0">
                <a:solidFill>
                  <a:schemeClr val="tx1"/>
                </a:solidFill>
                <a:effectLst/>
                <a:latin typeface="+mn-lt"/>
                <a:ea typeface="+mn-ea"/>
                <a:cs typeface="+mn-cs"/>
              </a:rPr>
              <a:t>nampak</a:t>
            </a:r>
            <a:r>
              <a:rPr lang="en-US" sz="1200" b="0" i="0" kern="1200" smtClean="0">
                <a:solidFill>
                  <a:schemeClr val="tx1"/>
                </a:solidFill>
                <a:effectLst/>
                <a:latin typeface="+mn-lt"/>
                <a:ea typeface="+mn-ea"/>
                <a:cs typeface="+mn-cs"/>
              </a:rPr>
              <a:t> sedap, apatah lagi buah itu mampu membuat seseorang menjadi bijaksana, dia pun </a:t>
            </a:r>
            <a:r>
              <a:rPr lang="en-US" sz="1200" b="1" i="0" kern="1200" smtClean="0">
                <a:solidFill>
                  <a:schemeClr val="tx1"/>
                </a:solidFill>
                <a:effectLst/>
                <a:latin typeface="+mn-lt"/>
                <a:ea typeface="+mn-ea"/>
                <a:cs typeface="+mn-cs"/>
              </a:rPr>
              <a:t>mengambilnya lalu memakannya</a:t>
            </a:r>
            <a:r>
              <a:rPr lang="en-US" sz="1200" b="0" i="0" kern="1200" smtClean="0">
                <a:solidFill>
                  <a:schemeClr val="tx1"/>
                </a:solidFill>
                <a:effectLst/>
                <a:latin typeface="+mn-lt"/>
                <a:ea typeface="+mn-ea"/>
                <a:cs typeface="+mn-cs"/>
              </a:rPr>
              <a:t>. Dia juga memberikan buah itu kepada suaminya yang bersama-samanya, dan suaminya juga memakannya.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222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865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90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228600" indent="-228600">
              <a:buAutoNum type="arabicPeriod"/>
            </a:pPr>
            <a:r>
              <a:rPr lang="en-US" sz="1200" smtClean="0">
                <a:solidFill>
                  <a:schemeClr val="bg1"/>
                </a:solidFill>
                <a:latin typeface="+mn-lt"/>
                <a:ea typeface="+mn-ea"/>
                <a:cs typeface="+mn-cs"/>
              </a:rPr>
              <a:t>Parallelisme Sinonim –</a:t>
            </a:r>
            <a:r>
              <a:rPr lang="en-US" sz="1200" baseline="0" smtClean="0">
                <a:solidFill>
                  <a:schemeClr val="bg1"/>
                </a:solidFill>
                <a:latin typeface="+mn-lt"/>
                <a:ea typeface="+mn-ea"/>
                <a:cs typeface="+mn-cs"/>
              </a:rPr>
              <a:t> </a:t>
            </a:r>
            <a:r>
              <a:rPr lang="en-US" smtClean="0"/>
              <a:t>merujuk kepada leksikal yang sejajar sama ada dalam baris atau melangkaui baris. </a:t>
            </a:r>
            <a:endParaRPr lang="en-US" sz="1200" smtClean="0">
              <a:solidFill>
                <a:schemeClr val="bg1"/>
              </a:solidFill>
              <a:latin typeface="+mn-lt"/>
              <a:ea typeface="+mn-ea"/>
              <a:cs typeface="+mn-cs"/>
            </a:endParaRPr>
          </a:p>
          <a:p>
            <a:pPr marL="228600" indent="-228600">
              <a:buAutoNum type="arabicPeriod"/>
            </a:pPr>
            <a:r>
              <a:rPr lang="en-US" sz="1200" smtClean="0">
                <a:solidFill>
                  <a:schemeClr val="bg1"/>
                </a:solidFill>
                <a:latin typeface="+mn-lt"/>
                <a:ea typeface="+mn-ea"/>
                <a:cs typeface="+mn-cs"/>
              </a:rPr>
              <a:t>Parallelisme Antitetik –</a:t>
            </a:r>
            <a:r>
              <a:rPr lang="en-US" sz="1200" baseline="0" smtClean="0">
                <a:solidFill>
                  <a:schemeClr val="bg1"/>
                </a:solidFill>
                <a:latin typeface="+mn-lt"/>
                <a:ea typeface="+mn-ea"/>
                <a:cs typeface="+mn-cs"/>
              </a:rPr>
              <a:t> </a:t>
            </a:r>
            <a:r>
              <a:rPr lang="en-US" sz="1200" smtClean="0">
                <a:solidFill>
                  <a:schemeClr val="bg1"/>
                </a:solidFill>
                <a:latin typeface="+mn-lt"/>
                <a:ea typeface="+mn-ea"/>
                <a:cs typeface="+mn-cs"/>
              </a:rPr>
              <a:t>berkontras dengan sinonim, iaitu mempunyai makna leksikal yang berlawanan.</a:t>
            </a:r>
          </a:p>
          <a:p>
            <a:pPr marL="228600" indent="-228600">
              <a:buAutoNum type="arabicPeriod"/>
            </a:pPr>
            <a:r>
              <a:rPr lang="en-US" sz="1200" smtClean="0">
                <a:solidFill>
                  <a:schemeClr val="bg1"/>
                </a:solidFill>
                <a:latin typeface="+mn-lt"/>
                <a:ea typeface="+mn-ea"/>
                <a:cs typeface="+mn-cs"/>
              </a:rPr>
              <a:t>Parallelisme Sintetik – </a:t>
            </a:r>
            <a:r>
              <a:rPr lang="sv-SE" sz="1200" smtClean="0">
                <a:solidFill>
                  <a:schemeClr val="bg1"/>
                </a:solidFill>
                <a:latin typeface="+mn-lt"/>
                <a:ea typeface="+mn-ea"/>
                <a:cs typeface="+mn-cs"/>
              </a:rPr>
              <a:t>Fikiran di anak ayat pertama diteruskan dan dikembangkan di baris kedua.</a:t>
            </a:r>
            <a:endParaRPr lang="en-US" sz="1200" smtClean="0">
              <a:solidFill>
                <a:schemeClr val="bg1"/>
              </a:solidFill>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smtClean="0">
                <a:solidFill>
                  <a:schemeClr val="bg1"/>
                </a:solidFill>
                <a:latin typeface="+mn-lt"/>
                <a:ea typeface="+mn-ea"/>
                <a:cs typeface="+mn-cs"/>
              </a:rPr>
              <a:t>Parallelisme Progresif – memiliki bentuk yang bersifat progresif.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smtClean="0">
                <a:solidFill>
                  <a:schemeClr val="bg1"/>
                </a:solidFill>
                <a:latin typeface="+mn-lt"/>
                <a:ea typeface="+mn-ea"/>
                <a:cs typeface="+mn-cs"/>
              </a:rPr>
              <a:t>Parallelisme Emblematik – </a:t>
            </a:r>
            <a:r>
              <a:rPr lang="en-US" sz="1200" b="0" i="0" u="none" kern="1200" smtClean="0">
                <a:solidFill>
                  <a:schemeClr val="tx1"/>
                </a:solidFill>
                <a:effectLst/>
                <a:latin typeface="+mn-lt"/>
                <a:ea typeface="+mn-ea"/>
                <a:cs typeface="+mn-cs"/>
              </a:rPr>
              <a:t>dipakai sebuah kata perbandingan </a:t>
            </a:r>
            <a:r>
              <a:rPr lang="en-US" sz="1200" b="0" i="0" kern="1200" smtClean="0">
                <a:solidFill>
                  <a:schemeClr val="tx1"/>
                </a:solidFill>
                <a:effectLst/>
                <a:latin typeface="+mn-lt"/>
                <a:ea typeface="+mn-ea"/>
                <a:cs typeface="+mn-cs"/>
              </a:rPr>
              <a:t>(</a:t>
            </a:r>
            <a:r>
              <a:rPr lang="en-US" sz="1200" b="0" i="1" kern="1200" smtClean="0">
                <a:solidFill>
                  <a:schemeClr val="tx1"/>
                </a:solidFill>
                <a:effectLst/>
                <a:latin typeface="+mn-lt"/>
                <a:ea typeface="+mn-ea"/>
                <a:cs typeface="+mn-cs"/>
              </a:rPr>
              <a:t>seperti, serupa</a:t>
            </a:r>
            <a:r>
              <a:rPr lang="en-US" sz="1200" b="0" i="0" kern="1200" smtClean="0">
                <a:solidFill>
                  <a:schemeClr val="tx1"/>
                </a:solidFill>
                <a:effectLst/>
                <a:latin typeface="+mn-lt"/>
                <a:ea typeface="+mn-ea"/>
                <a:cs typeface="+mn-cs"/>
              </a:rPr>
              <a:t>) demi menyatukan 2 fikiran dari 2 dunia kehidupan yang berbeza.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smtClean="0">
                <a:solidFill>
                  <a:schemeClr val="bg1"/>
                </a:solidFill>
                <a:latin typeface="+mn-lt"/>
                <a:ea typeface="+mn-ea"/>
                <a:cs typeface="+mn-cs"/>
              </a:rPr>
              <a:t>Parallelisme Formal –</a:t>
            </a:r>
            <a:r>
              <a:rPr lang="en-US" sz="1200" baseline="0" smtClean="0">
                <a:solidFill>
                  <a:schemeClr val="bg1"/>
                </a:solidFill>
                <a:latin typeface="+mn-lt"/>
                <a:ea typeface="+mn-ea"/>
                <a:cs typeface="+mn-cs"/>
              </a:rPr>
              <a:t> bersifat formal kerana bentuknya yang gramatikal dan estetik. Bahasanya formal, mengikuti aturan-aturan, dan paralelistik.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smtClean="0">
                <a:solidFill>
                  <a:schemeClr val="bg1"/>
                </a:solidFill>
                <a:latin typeface="+mn-lt"/>
                <a:ea typeface="+mn-ea"/>
                <a:cs typeface="+mn-cs"/>
              </a:rPr>
              <a:t>#. </a:t>
            </a:r>
            <a:r>
              <a:rPr lang="en-US" smtClean="0"/>
              <a:t>Imageri berbicara melalui lukisan kata-kata dengan sebuah perbandingan.</a:t>
            </a:r>
          </a:p>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0506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Kej. 6:8-9 – </a:t>
            </a:r>
            <a:r>
              <a:rPr lang="en-US" sz="1200" b="1" i="0" kern="1200" baseline="30000" smtClean="0">
                <a:solidFill>
                  <a:schemeClr val="tx1"/>
                </a:solidFill>
                <a:effectLst/>
                <a:latin typeface="+mn-lt"/>
                <a:ea typeface="+mn-ea"/>
                <a:cs typeface="+mn-cs"/>
              </a:rPr>
              <a:t>8</a:t>
            </a:r>
            <a:r>
              <a:rPr lang="en-US" sz="1200" b="0" i="0" kern="1200" smtClean="0">
                <a:solidFill>
                  <a:schemeClr val="tx1"/>
                </a:solidFill>
                <a:effectLst/>
                <a:latin typeface="+mn-lt"/>
                <a:ea typeface="+mn-ea"/>
                <a:cs typeface="+mn-cs"/>
              </a:rPr>
              <a:t>Tetapi </a:t>
            </a:r>
            <a:r>
              <a:rPr lang="en-US" sz="1200" b="1" i="0" kern="1200" smtClean="0">
                <a:solidFill>
                  <a:schemeClr val="tx1"/>
                </a:solidFill>
                <a:effectLst/>
                <a:latin typeface="+mn-lt"/>
                <a:ea typeface="+mn-ea"/>
                <a:cs typeface="+mn-cs"/>
              </a:rPr>
              <a:t>Nuh</a:t>
            </a:r>
            <a:r>
              <a:rPr lang="en-US" sz="1200" b="0" i="0" kern="1200" smtClean="0">
                <a:solidFill>
                  <a:schemeClr val="tx1"/>
                </a:solidFill>
                <a:effectLst/>
                <a:latin typeface="+mn-lt"/>
                <a:ea typeface="+mn-ea"/>
                <a:cs typeface="+mn-cs"/>
              </a:rPr>
              <a:t> mendapat </a:t>
            </a:r>
            <a:r>
              <a:rPr lang="en-US" sz="1200" b="1" i="0" kern="1200" smtClean="0">
                <a:solidFill>
                  <a:schemeClr val="tx1"/>
                </a:solidFill>
                <a:effectLst/>
                <a:latin typeface="+mn-lt"/>
                <a:ea typeface="+mn-ea"/>
                <a:cs typeface="+mn-cs"/>
              </a:rPr>
              <a:t>rahmat</a:t>
            </a:r>
            <a:r>
              <a:rPr lang="en-US" sz="1200" b="0" i="0" kern="1200" smtClean="0">
                <a:solidFill>
                  <a:schemeClr val="tx1"/>
                </a:solidFill>
                <a:effectLst/>
                <a:latin typeface="+mn-lt"/>
                <a:ea typeface="+mn-ea"/>
                <a:cs typeface="+mn-cs"/>
              </a:rPr>
              <a:t> di mata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a:t>
            </a:r>
            <a:r>
              <a:rPr lang="en-US" sz="1200" b="0" i="0" u="none" strike="noStrike" kern="1200" baseline="30000" smtClean="0">
                <a:solidFill>
                  <a:schemeClr val="tx1"/>
                </a:solidFill>
                <a:effectLst/>
                <a:latin typeface="+mn-lt"/>
                <a:ea typeface="+mn-ea"/>
                <a:cs typeface="+mn-cs"/>
              </a:rPr>
              <a:t> </a:t>
            </a:r>
            <a:r>
              <a:rPr lang="en-US" sz="1200" b="1" i="0" kern="1200" baseline="30000" smtClean="0">
                <a:solidFill>
                  <a:schemeClr val="tx1"/>
                </a:solidFill>
                <a:effectLst/>
                <a:latin typeface="+mn-lt"/>
                <a:ea typeface="+mn-ea"/>
                <a:cs typeface="+mn-cs"/>
              </a:rPr>
              <a:t>9</a:t>
            </a:r>
            <a:r>
              <a:rPr lang="en-US" sz="1200" b="0" i="0" kern="1200" smtClean="0">
                <a:solidFill>
                  <a:schemeClr val="tx1"/>
                </a:solidFill>
                <a:effectLst/>
                <a:latin typeface="+mn-lt"/>
                <a:ea typeface="+mn-ea"/>
                <a:cs typeface="+mn-cs"/>
              </a:rPr>
              <a:t>Inilah </a:t>
            </a:r>
            <a:r>
              <a:rPr lang="en-US" sz="1200" b="1" i="0" kern="1200" smtClean="0">
                <a:solidFill>
                  <a:schemeClr val="tx1"/>
                </a:solidFill>
                <a:effectLst/>
                <a:latin typeface="+mn-lt"/>
                <a:ea typeface="+mn-ea"/>
                <a:cs typeface="+mn-cs"/>
              </a:rPr>
              <a:t>riwayat Nuh</a:t>
            </a:r>
            <a:r>
              <a:rPr lang="en-US" sz="1200" b="0" i="0" kern="1200" smtClean="0">
                <a:solidFill>
                  <a:schemeClr val="tx1"/>
                </a:solidFill>
                <a:effectLst/>
                <a:latin typeface="+mn-lt"/>
                <a:ea typeface="+mn-ea"/>
                <a:cs typeface="+mn-cs"/>
              </a:rPr>
              <a:t>. </a:t>
            </a:r>
            <a:r>
              <a:rPr lang="en-US" sz="1200" b="1" i="0" kern="1200" smtClean="0">
                <a:solidFill>
                  <a:schemeClr val="tx1"/>
                </a:solidFill>
                <a:effectLst/>
                <a:latin typeface="+mn-lt"/>
                <a:ea typeface="+mn-ea"/>
                <a:cs typeface="+mn-cs"/>
              </a:rPr>
              <a:t>Dalam kalangan </a:t>
            </a:r>
            <a:r>
              <a:rPr lang="en-US" sz="1200" b="0" i="0" kern="1200" smtClean="0">
                <a:solidFill>
                  <a:schemeClr val="tx1"/>
                </a:solidFill>
                <a:effectLst/>
                <a:latin typeface="+mn-lt"/>
                <a:ea typeface="+mn-ea"/>
                <a:cs typeface="+mn-cs"/>
              </a:rPr>
              <a:t>yang </a:t>
            </a:r>
            <a:r>
              <a:rPr lang="en-US" sz="1200" b="1" i="0" kern="1200" smtClean="0">
                <a:solidFill>
                  <a:schemeClr val="tx1"/>
                </a:solidFill>
                <a:effectLst/>
                <a:latin typeface="+mn-lt"/>
                <a:ea typeface="+mn-ea"/>
                <a:cs typeface="+mn-cs"/>
              </a:rPr>
              <a:t>sezaman dengannya</a:t>
            </a:r>
            <a:r>
              <a:rPr lang="en-US" sz="1200" b="0" i="0" kern="1200" smtClean="0">
                <a:solidFill>
                  <a:schemeClr val="tx1"/>
                </a:solidFill>
                <a:effectLst/>
                <a:latin typeface="+mn-lt"/>
                <a:ea typeface="+mn-ea"/>
                <a:cs typeface="+mn-cs"/>
              </a:rPr>
              <a:t>, Nuh seorang yang </a:t>
            </a:r>
            <a:r>
              <a:rPr lang="en-US" sz="1200" b="1" i="0" kern="1200" smtClean="0">
                <a:solidFill>
                  <a:schemeClr val="tx1"/>
                </a:solidFill>
                <a:effectLst/>
                <a:latin typeface="+mn-lt"/>
                <a:ea typeface="+mn-ea"/>
                <a:cs typeface="+mn-cs"/>
              </a:rPr>
              <a:t>benar</a:t>
            </a:r>
            <a:r>
              <a:rPr lang="en-US" sz="1200" b="0" i="0" kern="1200" smtClean="0">
                <a:solidFill>
                  <a:schemeClr val="tx1"/>
                </a:solidFill>
                <a:effectLst/>
                <a:latin typeface="+mn-lt"/>
                <a:ea typeface="+mn-ea"/>
                <a:cs typeface="+mn-cs"/>
              </a:rPr>
              <a:t> dan </a:t>
            </a:r>
            <a:r>
              <a:rPr lang="en-US" sz="1200" b="1" i="0" kern="1200" smtClean="0">
                <a:solidFill>
                  <a:schemeClr val="tx1"/>
                </a:solidFill>
                <a:effectLst/>
                <a:latin typeface="+mn-lt"/>
                <a:ea typeface="+mn-ea"/>
                <a:cs typeface="+mn-cs"/>
              </a:rPr>
              <a:t>tidak tercela</a:t>
            </a:r>
            <a:r>
              <a:rPr lang="en-US" sz="1200" b="0" i="0" kern="1200" smtClean="0">
                <a:solidFill>
                  <a:schemeClr val="tx1"/>
                </a:solidFill>
                <a:effectLst/>
                <a:latin typeface="+mn-lt"/>
                <a:ea typeface="+mn-ea"/>
                <a:cs typeface="+mn-cs"/>
              </a:rPr>
              <a:t>. </a:t>
            </a:r>
            <a:r>
              <a:rPr lang="en-US" sz="1200" b="1" i="0" kern="1200" smtClean="0">
                <a:solidFill>
                  <a:schemeClr val="tx1"/>
                </a:solidFill>
                <a:effectLst/>
                <a:latin typeface="+mn-lt"/>
                <a:ea typeface="+mn-ea"/>
                <a:cs typeface="+mn-cs"/>
              </a:rPr>
              <a:t>Dia </a:t>
            </a:r>
            <a:r>
              <a:rPr lang="en-US" sz="1200" b="0" i="0" kern="1200" smtClean="0">
                <a:solidFill>
                  <a:schemeClr val="tx1"/>
                </a:solidFill>
                <a:effectLst/>
                <a:latin typeface="+mn-lt"/>
                <a:ea typeface="+mn-ea"/>
                <a:cs typeface="+mn-cs"/>
              </a:rPr>
              <a:t>hidup </a:t>
            </a:r>
            <a:r>
              <a:rPr lang="en-US" sz="1200" b="1" i="0" kern="1200" smtClean="0">
                <a:solidFill>
                  <a:schemeClr val="tx1"/>
                </a:solidFill>
                <a:effectLst/>
                <a:latin typeface="+mn-lt"/>
                <a:ea typeface="+mn-ea"/>
                <a:cs typeface="+mn-cs"/>
              </a:rPr>
              <a:t>akrab</a:t>
            </a:r>
            <a:r>
              <a:rPr lang="en-US" sz="1200" b="0" i="0" kern="1200" smtClean="0">
                <a:solidFill>
                  <a:schemeClr val="tx1"/>
                </a:solidFill>
                <a:effectLst/>
                <a:latin typeface="+mn-lt"/>
                <a:ea typeface="+mn-ea"/>
                <a:cs typeface="+mn-cs"/>
              </a:rPr>
              <a:t> dengan </a:t>
            </a:r>
            <a:r>
              <a:rPr lang="en-US" sz="1200" b="1" i="0" kern="1200" smtClean="0">
                <a:solidFill>
                  <a:schemeClr val="tx1"/>
                </a:solidFill>
                <a:effectLst/>
                <a:latin typeface="+mn-lt"/>
                <a:ea typeface="+mn-ea"/>
                <a:cs typeface="+mn-cs"/>
              </a:rPr>
              <a:t>Allah</a:t>
            </a:r>
            <a:r>
              <a:rPr lang="en-US" sz="1200" b="0" i="0" kern="1200" smtClean="0">
                <a:solidFill>
                  <a:schemeClr val="tx1"/>
                </a:solidFill>
                <a:effectLst/>
                <a:latin typeface="+mn-lt"/>
                <a:ea typeface="+mn-ea"/>
                <a:cs typeface="+mn-cs"/>
              </a:rPr>
              <a:t>.</a:t>
            </a:r>
            <a:endParaRPr lang="en-US" smtClean="0"/>
          </a:p>
          <a:p>
            <a:r>
              <a:rPr lang="en-US" smtClean="0"/>
              <a:t>Watak Tradisi</a:t>
            </a:r>
            <a:r>
              <a:rPr lang="en-US" baseline="0" smtClean="0"/>
              <a:t> Oral Kesusasteraan Ibrani ialah kebanyakan ayat pendek, </a:t>
            </a:r>
            <a:r>
              <a:rPr lang="en-US" altLang="ko-KR" baseline="0" smtClean="0"/>
              <a:t>dan</a:t>
            </a:r>
            <a:r>
              <a:rPr lang="ko-KR" altLang="en-US" baseline="0" smtClean="0"/>
              <a:t> </a:t>
            </a:r>
            <a:r>
              <a:rPr lang="en-US" altLang="ko-KR" baseline="0" smtClean="0"/>
              <a:t>struktur ayat untuk orang-orang mudah mendengar kisah dan mudah menghafalnya.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201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Watak Tradisi</a:t>
            </a:r>
            <a:r>
              <a:rPr lang="en-US" baseline="0" smtClean="0"/>
              <a:t> Oral Kesusasteraan Ibrani ialah kebanyakan ayat pendek, </a:t>
            </a:r>
            <a:r>
              <a:rPr lang="en-US" altLang="ko-KR" baseline="0" smtClean="0"/>
              <a:t>dan</a:t>
            </a:r>
            <a:r>
              <a:rPr lang="ko-KR" altLang="en-US" baseline="0" smtClean="0"/>
              <a:t> </a:t>
            </a:r>
            <a:r>
              <a:rPr lang="en-US" altLang="ko-KR" baseline="0" smtClean="0"/>
              <a:t>struktur ayat untuk orang-orang mudah mendengar kisah dan mudah menghafalnya.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51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Watak Tradisi</a:t>
            </a:r>
            <a:r>
              <a:rPr lang="en-US" baseline="0" smtClean="0"/>
              <a:t> Oral Kesusasteraan Ibrani ialah kebanyakan ayat pendek, </a:t>
            </a:r>
            <a:r>
              <a:rPr lang="en-US" altLang="ko-KR" baseline="0" smtClean="0"/>
              <a:t>dan</a:t>
            </a:r>
            <a:r>
              <a:rPr lang="ko-KR" altLang="en-US" baseline="0" smtClean="0"/>
              <a:t> </a:t>
            </a:r>
            <a:r>
              <a:rPr lang="en-US" altLang="ko-KR" baseline="0" smtClean="0"/>
              <a:t>struktur ayat untuk orang-orang mudah mendengar kisah dan mudah menghafalnya.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4061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13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Hamas : Keganasan</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780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932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Kej.</a:t>
            </a:r>
            <a:r>
              <a:rPr lang="en-US" baseline="0" smtClean="0"/>
              <a:t> 1:1-2 – </a:t>
            </a:r>
            <a:r>
              <a:rPr lang="en-US" sz="1200" b="1" i="0" kern="1200" baseline="30000" smtClean="0">
                <a:solidFill>
                  <a:schemeClr val="tx1"/>
                </a:solidFill>
                <a:effectLst/>
                <a:latin typeface="+mn-lt"/>
                <a:ea typeface="+mn-ea"/>
                <a:cs typeface="+mn-cs"/>
              </a:rPr>
              <a:t>1</a:t>
            </a:r>
            <a:r>
              <a:rPr lang="en-US" sz="1200" b="0" i="0" kern="1200" smtClean="0">
                <a:solidFill>
                  <a:schemeClr val="tx1"/>
                </a:solidFill>
                <a:effectLst/>
                <a:latin typeface="+mn-lt"/>
                <a:ea typeface="+mn-ea"/>
                <a:cs typeface="+mn-cs"/>
              </a:rPr>
              <a:t>Pada mulanya Allah menciptakan langit dan bumi. </a:t>
            </a:r>
            <a:r>
              <a:rPr lang="en-US" sz="1200" b="1" i="0" kern="1200" baseline="30000" smtClean="0">
                <a:solidFill>
                  <a:schemeClr val="tx1"/>
                </a:solidFill>
                <a:effectLst/>
                <a:latin typeface="+mn-lt"/>
                <a:ea typeface="+mn-ea"/>
                <a:cs typeface="+mn-cs"/>
              </a:rPr>
              <a:t>2</a:t>
            </a:r>
            <a:r>
              <a:rPr lang="en-US" sz="1200" b="0" i="0" kern="1200" smtClean="0">
                <a:solidFill>
                  <a:schemeClr val="tx1"/>
                </a:solidFill>
                <a:effectLst/>
                <a:latin typeface="+mn-lt"/>
                <a:ea typeface="+mn-ea"/>
                <a:cs typeface="+mn-cs"/>
              </a:rPr>
              <a:t>Bumi tidak berbentuk dan kosong; kegelapan menyelubungi permukaan samudera, dan </a:t>
            </a:r>
            <a:r>
              <a:rPr lang="en-US" sz="1200" b="1" i="0" kern="1200" smtClean="0">
                <a:solidFill>
                  <a:schemeClr val="tx1"/>
                </a:solidFill>
                <a:effectLst/>
                <a:latin typeface="+mn-lt"/>
                <a:ea typeface="+mn-ea"/>
                <a:cs typeface="+mn-cs"/>
              </a:rPr>
              <a:t>Roh Allah melayang-layang di atas permukaan air</a:t>
            </a:r>
            <a:r>
              <a:rPr lang="en-US" sz="1200" b="0" i="0" kern="1200" smtClean="0">
                <a:solidFill>
                  <a:schemeClr val="tx1"/>
                </a:solidFill>
                <a:effectLst/>
                <a:latin typeface="+mn-lt"/>
                <a:ea typeface="+mn-ea"/>
                <a:cs typeface="+mn-cs"/>
              </a:rPr>
              <a:t>.</a:t>
            </a:r>
          </a:p>
          <a:p>
            <a:r>
              <a:rPr lang="en-US" sz="1200" b="0" i="0" kern="1200" smtClean="0">
                <a:solidFill>
                  <a:schemeClr val="tx1"/>
                </a:solidFill>
                <a:effectLst/>
                <a:latin typeface="+mn-lt"/>
                <a:ea typeface="+mn-ea"/>
                <a:cs typeface="+mn-cs"/>
              </a:rPr>
              <a:t>Roh</a:t>
            </a:r>
            <a:r>
              <a:rPr lang="en-US" sz="1200" b="0" i="0" kern="1200" baseline="0" smtClean="0">
                <a:solidFill>
                  <a:schemeClr val="tx1"/>
                </a:solidFill>
                <a:effectLst/>
                <a:latin typeface="+mn-lt"/>
                <a:ea typeface="+mn-ea"/>
                <a:cs typeface="+mn-cs"/>
              </a:rPr>
              <a:t> Kudus memulihara Peraturan Penciptaan Alam Semestra.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2438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Teba : bahtera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714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Kel2:3 – 3 Namun begitu, dia tidak dapat menyembunyikannya lebih lama, maka dia mengambil sebuah bakul daripada daun papirus, melapiskannya dengan selut dan perekat kayu, lalu membaringkan anak itu di dalamnya. Kemudian dia meletakkan bakul itu di tengah-tengah rumpun mensiang di tepi Sungai Nil.</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312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7375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150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525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1" smtClean="0">
                <a:solidFill>
                  <a:schemeClr val="bg1"/>
                </a:solidFill>
                <a:latin typeface="+mn-lt"/>
              </a:rPr>
              <a:t>Mat. 3:16 – </a:t>
            </a:r>
            <a:r>
              <a:rPr lang="en-US" sz="1200" b="1" i="0" kern="1200" baseline="30000" smtClean="0">
                <a:solidFill>
                  <a:schemeClr val="tx1"/>
                </a:solidFill>
                <a:effectLst/>
                <a:latin typeface="+mn-lt"/>
                <a:ea typeface="+mn-ea"/>
                <a:cs typeface="+mn-cs"/>
              </a:rPr>
              <a:t>16 </a:t>
            </a:r>
            <a:r>
              <a:rPr lang="en-US" sz="1200" b="0" i="0" kern="1200" smtClean="0">
                <a:solidFill>
                  <a:schemeClr val="tx1"/>
                </a:solidFill>
                <a:effectLst/>
                <a:latin typeface="+mn-lt"/>
                <a:ea typeface="+mn-ea"/>
                <a:cs typeface="+mn-cs"/>
              </a:rPr>
              <a:t>Setelah dibaptiskan, Yesus keluar dari air dengan segera. Lalu terbukalah langit dan Dia melihat Roh Allah turun seperti </a:t>
            </a:r>
            <a:r>
              <a:rPr lang="en-US" sz="1200" b="1" i="0" kern="1200" smtClean="0">
                <a:solidFill>
                  <a:schemeClr val="tx1"/>
                </a:solidFill>
                <a:effectLst/>
                <a:latin typeface="+mn-lt"/>
                <a:ea typeface="+mn-ea"/>
                <a:cs typeface="+mn-cs"/>
              </a:rPr>
              <a:t>burung merpati </a:t>
            </a:r>
            <a:r>
              <a:rPr lang="en-US" sz="1200" b="0" i="0" kern="1200" smtClean="0">
                <a:solidFill>
                  <a:schemeClr val="tx1"/>
                </a:solidFill>
                <a:effectLst/>
                <a:latin typeface="+mn-lt"/>
                <a:ea typeface="+mn-ea"/>
                <a:cs typeface="+mn-cs"/>
              </a:rPr>
              <a:t>ke atas-Nya.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465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Keshet : Pelangi</a:t>
            </a:r>
            <a:r>
              <a:rPr lang="en-US" baseline="0" smtClean="0"/>
              <a:t> - Busur</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018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i="0" kern="1200" baseline="30000" smtClean="0">
                <a:solidFill>
                  <a:schemeClr val="tx1"/>
                </a:solidFill>
                <a:effectLst/>
                <a:latin typeface="+mn-lt"/>
                <a:ea typeface="+mn-ea"/>
                <a:cs typeface="+mn-cs"/>
              </a:rPr>
              <a:t>22</a:t>
            </a:r>
            <a:r>
              <a:rPr lang="en-US" sz="1200" b="0" i="0" kern="1200" smtClean="0">
                <a:solidFill>
                  <a:schemeClr val="tx1"/>
                </a:solidFill>
                <a:effectLst/>
                <a:latin typeface="+mn-lt"/>
                <a:ea typeface="+mn-ea"/>
                <a:cs typeface="+mn-cs"/>
              </a:rPr>
              <a:t>Selama bumi masih wujud, tidak akan putus bertali arusnya musim menabur dan musim menuai, sejuk dan panas, musim kemarau dan musim hujan, serta siang dan malam."</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6323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369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0877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Keshet : Pelangi</a:t>
            </a:r>
            <a:r>
              <a:rPr lang="en-US" baseline="0" smtClean="0"/>
              <a:t> – Busur / </a:t>
            </a:r>
            <a:r>
              <a:rPr lang="en-US" b="1" baseline="0" smtClean="0"/>
              <a:t>Perjanjian Kasih</a:t>
            </a:r>
            <a:endParaRPr lang="en-US" b="1" smtClean="0"/>
          </a:p>
        </p:txBody>
      </p:sp>
      <p:sp>
        <p:nvSpPr>
          <p:cNvPr id="4" name="슬라이드 번호 개체 틀 3"/>
          <p:cNvSpPr>
            <a:spLocks noGrp="1"/>
          </p:cNvSpPr>
          <p:nvPr>
            <p:ph type="sldNum" sz="quarter" idx="10"/>
          </p:nvPr>
        </p:nvSpPr>
        <p:spPr/>
        <p:txBody>
          <a:bodyPr/>
          <a:lstStyle/>
          <a:p>
            <a:fld id="{08DDE0FA-1FB3-4564-B8FD-E830B602DF97}" type="slidenum">
              <a:rPr lang="en-US" smtClean="0"/>
              <a:t>28</a:t>
            </a:fld>
            <a:endParaRPr lang="en-US"/>
          </a:p>
        </p:txBody>
      </p:sp>
    </p:spTree>
    <p:extLst>
      <p:ext uri="{BB962C8B-B14F-4D97-AF65-F5344CB8AC3E}">
        <p14:creationId xmlns:p14="http://schemas.microsoft.com/office/powerpoint/2010/main" val="3725401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9236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nimrod</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450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mtClean="0"/>
              <a:t>Menara Babel : ziggurat</a:t>
            </a:r>
          </a:p>
        </p:txBody>
      </p:sp>
      <p:sp>
        <p:nvSpPr>
          <p:cNvPr id="4" name="슬라이드 번호 개체 틀 3"/>
          <p:cNvSpPr>
            <a:spLocks noGrp="1"/>
          </p:cNvSpPr>
          <p:nvPr>
            <p:ph type="sldNum" sz="quarter" idx="10"/>
          </p:nvPr>
        </p:nvSpPr>
        <p:spPr/>
        <p:txBody>
          <a:bodyPr/>
          <a:lstStyle/>
          <a:p>
            <a:fld id="{08DDE0FA-1FB3-4564-B8FD-E830B602DF97}" type="slidenum">
              <a:rPr lang="en-US" smtClean="0"/>
              <a:t>32</a:t>
            </a:fld>
            <a:endParaRPr lang="en-US"/>
          </a:p>
        </p:txBody>
      </p:sp>
    </p:spTree>
    <p:extLst>
      <p:ext uri="{BB962C8B-B14F-4D97-AF65-F5344CB8AC3E}">
        <p14:creationId xmlns:p14="http://schemas.microsoft.com/office/powerpoint/2010/main" val="38574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Kuasa manusia cenderung</a:t>
            </a:r>
            <a:r>
              <a:rPr lang="en-US" baseline="0" smtClean="0"/>
              <a:t> berkonsentrasi pada satu orang.</a:t>
            </a:r>
            <a:br>
              <a:rPr lang="en-US" baseline="0" smtClean="0"/>
            </a:br>
            <a:r>
              <a:rPr lang="en-US" baseline="0" smtClean="0"/>
              <a:t>Dia mengeksploitasi perburuhan manusia sebagai hamba dan abdi.</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257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Apa yang diperlukan</a:t>
            </a:r>
            <a:r>
              <a:rPr lang="en-US" baseline="0" smtClean="0"/>
              <a:t> untuk membangunkan sebuah kota besar dan menara Babel?</a:t>
            </a: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4815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341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sz="1200" b="1" smtClean="0">
                <a:solidFill>
                  <a:srgbClr val="FFFF00"/>
                </a:solidFill>
                <a:latin typeface="+mn-lt"/>
                <a:ea typeface="+mn-ea"/>
                <a:cs typeface="+mn-cs"/>
              </a:rPr>
              <a:t>Kej. 10:9 – </a:t>
            </a:r>
            <a:r>
              <a:rPr lang="en-US" b="1" i="0" baseline="30000" smtClean="0">
                <a:solidFill>
                  <a:srgbClr val="02C1D8"/>
                </a:solidFill>
                <a:effectLst/>
                <a:latin typeface="gothambold"/>
              </a:rPr>
              <a:t>10</a:t>
            </a:r>
            <a:r>
              <a:rPr lang="en-US" b="0" i="0" smtClean="0">
                <a:solidFill>
                  <a:srgbClr val="333333"/>
                </a:solidFill>
                <a:effectLst/>
                <a:latin typeface="Georgia" panose="02040502050405020303" pitchFamily="18" charset="0"/>
              </a:rPr>
              <a:t>Wilayah utama kerajaannya terdiri daripada </a:t>
            </a:r>
            <a:r>
              <a:rPr lang="en-US" b="1" i="0" smtClean="0">
                <a:solidFill>
                  <a:srgbClr val="333333"/>
                </a:solidFill>
                <a:effectLst/>
                <a:latin typeface="Georgia" panose="02040502050405020303" pitchFamily="18" charset="0"/>
              </a:rPr>
              <a:t>Babel</a:t>
            </a:r>
            <a:r>
              <a:rPr lang="en-US" b="0" i="0" smtClean="0">
                <a:solidFill>
                  <a:srgbClr val="333333"/>
                </a:solidFill>
                <a:effectLst/>
                <a:latin typeface="Georgia" panose="02040502050405020303" pitchFamily="18" charset="0"/>
              </a:rPr>
              <a:t>, Erekh, Akad, dan Kalne, yang kesemuanya terletak di Tanah Sinear. </a:t>
            </a:r>
            <a:r>
              <a:rPr lang="en-US" b="1" i="0" baseline="30000" smtClean="0">
                <a:solidFill>
                  <a:srgbClr val="02C1D8"/>
                </a:solidFill>
                <a:effectLst/>
                <a:latin typeface="gothambold"/>
              </a:rPr>
              <a:t>11</a:t>
            </a:r>
            <a:r>
              <a:rPr lang="en-US" b="0" i="0" smtClean="0">
                <a:solidFill>
                  <a:srgbClr val="333333"/>
                </a:solidFill>
                <a:effectLst/>
                <a:latin typeface="Georgia" panose="02040502050405020303" pitchFamily="18" charset="0"/>
              </a:rPr>
              <a:t>Dari situ dia pergi ke </a:t>
            </a:r>
            <a:r>
              <a:rPr lang="en-US" b="1" i="0" smtClean="0">
                <a:solidFill>
                  <a:srgbClr val="333333"/>
                </a:solidFill>
                <a:effectLst/>
                <a:latin typeface="Georgia" panose="02040502050405020303" pitchFamily="18" charset="0"/>
              </a:rPr>
              <a:t>Asyur</a:t>
            </a:r>
            <a:r>
              <a:rPr lang="en-US" b="0" i="0" smtClean="0">
                <a:solidFill>
                  <a:srgbClr val="333333"/>
                </a:solidFill>
                <a:effectLst/>
                <a:latin typeface="Georgia" panose="02040502050405020303" pitchFamily="18" charset="0"/>
              </a:rPr>
              <a:t>, lalu membina Niniwe, Rehobot-Ir, Kalah, </a:t>
            </a:r>
            <a:r>
              <a:rPr lang="en-US" b="1" i="0" baseline="30000" smtClean="0">
                <a:solidFill>
                  <a:srgbClr val="02C1D8"/>
                </a:solidFill>
                <a:effectLst/>
                <a:latin typeface="gothambold"/>
              </a:rPr>
              <a:t>12</a:t>
            </a:r>
            <a:r>
              <a:rPr lang="en-US" b="0" i="0" smtClean="0">
                <a:solidFill>
                  <a:srgbClr val="333333"/>
                </a:solidFill>
                <a:effectLst/>
                <a:latin typeface="Georgia" panose="02040502050405020303" pitchFamily="18" charset="0"/>
              </a:rPr>
              <a:t>dan Resen yang terletak di antara Niniwe dengan Kalah; iaitu kota raya yang besar. </a:t>
            </a:r>
            <a:r>
              <a:rPr lang="en-US" b="1" i="0" baseline="30000" smtClean="0">
                <a:solidFill>
                  <a:srgbClr val="02C1D8"/>
                </a:solidFill>
                <a:effectLst/>
                <a:latin typeface="gothambold"/>
              </a:rPr>
              <a:t>13</a:t>
            </a:r>
            <a:r>
              <a:rPr lang="en-US" b="0" i="0" smtClean="0">
                <a:solidFill>
                  <a:srgbClr val="333333"/>
                </a:solidFill>
                <a:effectLst/>
                <a:latin typeface="Georgia" panose="02040502050405020303" pitchFamily="18" charset="0"/>
              </a:rPr>
              <a:t>Misraim beranakkan: Ludim, Anamim, Lehabim, Naftuhim, </a:t>
            </a:r>
            <a:r>
              <a:rPr lang="en-US" b="1" i="0" baseline="30000" smtClean="0">
                <a:solidFill>
                  <a:srgbClr val="02C1D8"/>
                </a:solidFill>
                <a:effectLst/>
                <a:latin typeface="gothambold"/>
              </a:rPr>
              <a:t>14</a:t>
            </a:r>
            <a:r>
              <a:rPr lang="en-US" b="0" i="0" smtClean="0">
                <a:solidFill>
                  <a:srgbClr val="333333"/>
                </a:solidFill>
                <a:effectLst/>
                <a:latin typeface="Georgia" panose="02040502050405020303" pitchFamily="18" charset="0"/>
              </a:rPr>
              <a:t>Patrusim, Kasluhim (yang merupakan susur galur orang </a:t>
            </a:r>
            <a:r>
              <a:rPr lang="en-US" b="1" i="0" smtClean="0">
                <a:solidFill>
                  <a:srgbClr val="333333"/>
                </a:solidFill>
                <a:effectLst/>
                <a:latin typeface="Georgia" panose="02040502050405020303" pitchFamily="18" charset="0"/>
              </a:rPr>
              <a:t>Filistin</a:t>
            </a:r>
            <a:r>
              <a:rPr lang="en-US" b="0" i="0" smtClean="0">
                <a:solidFill>
                  <a:srgbClr val="333333"/>
                </a:solidFill>
                <a:effectLst/>
                <a:latin typeface="Georgia" panose="02040502050405020303" pitchFamily="18" charset="0"/>
              </a:rPr>
              <a:t>), dan Kaftorim.</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17067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sz="1200" b="1" smtClean="0">
                <a:solidFill>
                  <a:srgbClr val="FFFF00"/>
                </a:solidFill>
                <a:latin typeface="+mn-lt"/>
                <a:ea typeface="+mn-ea"/>
                <a:cs typeface="+mn-cs"/>
              </a:rPr>
              <a:t>Kej. 10:9 – </a:t>
            </a:r>
            <a:r>
              <a:rPr lang="en-US" b="1" i="0" baseline="30000" smtClean="0">
                <a:solidFill>
                  <a:srgbClr val="02C1D8"/>
                </a:solidFill>
                <a:effectLst/>
                <a:latin typeface="gothambold"/>
              </a:rPr>
              <a:t>10</a:t>
            </a:r>
            <a:r>
              <a:rPr lang="en-US" b="0" i="0" smtClean="0">
                <a:solidFill>
                  <a:srgbClr val="333333"/>
                </a:solidFill>
                <a:effectLst/>
                <a:latin typeface="Georgia" panose="02040502050405020303" pitchFamily="18" charset="0"/>
              </a:rPr>
              <a:t>Wilayah utama kerajaannya terdiri daripada </a:t>
            </a:r>
            <a:r>
              <a:rPr lang="en-US" b="1" i="0" smtClean="0">
                <a:solidFill>
                  <a:srgbClr val="333333"/>
                </a:solidFill>
                <a:effectLst/>
                <a:latin typeface="Georgia" panose="02040502050405020303" pitchFamily="18" charset="0"/>
              </a:rPr>
              <a:t>Babel</a:t>
            </a:r>
            <a:r>
              <a:rPr lang="en-US" b="0" i="0" smtClean="0">
                <a:solidFill>
                  <a:srgbClr val="333333"/>
                </a:solidFill>
                <a:effectLst/>
                <a:latin typeface="Georgia" panose="02040502050405020303" pitchFamily="18" charset="0"/>
              </a:rPr>
              <a:t>, Erekh, Akad, dan Kalne, yang kesemuanya terletak di Tanah Sinear. </a:t>
            </a:r>
            <a:r>
              <a:rPr lang="en-US" b="1" i="0" baseline="30000" smtClean="0">
                <a:solidFill>
                  <a:srgbClr val="02C1D8"/>
                </a:solidFill>
                <a:effectLst/>
                <a:latin typeface="gothambold"/>
              </a:rPr>
              <a:t>11</a:t>
            </a:r>
            <a:r>
              <a:rPr lang="en-US" b="0" i="0" smtClean="0">
                <a:solidFill>
                  <a:srgbClr val="333333"/>
                </a:solidFill>
                <a:effectLst/>
                <a:latin typeface="Georgia" panose="02040502050405020303" pitchFamily="18" charset="0"/>
              </a:rPr>
              <a:t>Dari situ dia pergi ke </a:t>
            </a:r>
            <a:r>
              <a:rPr lang="en-US" b="1" i="0" smtClean="0">
                <a:solidFill>
                  <a:srgbClr val="333333"/>
                </a:solidFill>
                <a:effectLst/>
                <a:latin typeface="Georgia" panose="02040502050405020303" pitchFamily="18" charset="0"/>
              </a:rPr>
              <a:t>Asyur</a:t>
            </a:r>
            <a:r>
              <a:rPr lang="en-US" b="0" i="0" smtClean="0">
                <a:solidFill>
                  <a:srgbClr val="333333"/>
                </a:solidFill>
                <a:effectLst/>
                <a:latin typeface="Georgia" panose="02040502050405020303" pitchFamily="18" charset="0"/>
              </a:rPr>
              <a:t>, lalu membina Niniwe, Rehobot-Ir, Kalah, </a:t>
            </a:r>
            <a:r>
              <a:rPr lang="en-US" b="1" i="0" baseline="30000" smtClean="0">
                <a:solidFill>
                  <a:srgbClr val="02C1D8"/>
                </a:solidFill>
                <a:effectLst/>
                <a:latin typeface="gothambold"/>
              </a:rPr>
              <a:t>12</a:t>
            </a:r>
            <a:r>
              <a:rPr lang="en-US" b="0" i="0" smtClean="0">
                <a:solidFill>
                  <a:srgbClr val="333333"/>
                </a:solidFill>
                <a:effectLst/>
                <a:latin typeface="Georgia" panose="02040502050405020303" pitchFamily="18" charset="0"/>
              </a:rPr>
              <a:t>dan Resen yang terletak di antara Niniwe dengan Kalah; iaitu kota raya yang besar. </a:t>
            </a:r>
            <a:r>
              <a:rPr lang="en-US" b="1" i="0" baseline="30000" smtClean="0">
                <a:solidFill>
                  <a:srgbClr val="02C1D8"/>
                </a:solidFill>
                <a:effectLst/>
                <a:latin typeface="gothambold"/>
              </a:rPr>
              <a:t>13</a:t>
            </a:r>
            <a:r>
              <a:rPr lang="en-US" b="0" i="0" smtClean="0">
                <a:solidFill>
                  <a:srgbClr val="333333"/>
                </a:solidFill>
                <a:effectLst/>
                <a:latin typeface="Georgia" panose="02040502050405020303" pitchFamily="18" charset="0"/>
              </a:rPr>
              <a:t>Misraim beranakkan: Ludim, Anamim, Lehabim, Naftuhim, </a:t>
            </a:r>
            <a:r>
              <a:rPr lang="en-US" b="1" i="0" baseline="30000" smtClean="0">
                <a:solidFill>
                  <a:srgbClr val="02C1D8"/>
                </a:solidFill>
                <a:effectLst/>
                <a:latin typeface="gothambold"/>
              </a:rPr>
              <a:t>14</a:t>
            </a:r>
            <a:r>
              <a:rPr lang="en-US" b="0" i="0" smtClean="0">
                <a:solidFill>
                  <a:srgbClr val="333333"/>
                </a:solidFill>
                <a:effectLst/>
                <a:latin typeface="Georgia" panose="02040502050405020303" pitchFamily="18" charset="0"/>
              </a:rPr>
              <a:t>Patrusim, Kasluhim (yang merupakan susur galur orang </a:t>
            </a:r>
            <a:r>
              <a:rPr lang="en-US" b="1" i="0" smtClean="0">
                <a:solidFill>
                  <a:srgbClr val="333333"/>
                </a:solidFill>
                <a:effectLst/>
                <a:latin typeface="Georgia" panose="02040502050405020303" pitchFamily="18" charset="0"/>
              </a:rPr>
              <a:t>Filistin</a:t>
            </a:r>
            <a:r>
              <a:rPr lang="en-US" b="0" i="0" smtClean="0">
                <a:solidFill>
                  <a:srgbClr val="333333"/>
                </a:solidFill>
                <a:effectLst/>
                <a:latin typeface="Georgia" panose="02040502050405020303" pitchFamily="18" charset="0"/>
              </a:rPr>
              <a:t>), dan Kaftorim.</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921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sz="1200" b="1" smtClean="0">
                <a:solidFill>
                  <a:srgbClr val="FFFF00"/>
                </a:solidFill>
                <a:latin typeface="+mn-lt"/>
                <a:ea typeface="+mn-ea"/>
                <a:cs typeface="+mn-cs"/>
              </a:rPr>
              <a:t>Di sini kuil-kuil dibuat dengan</a:t>
            </a:r>
            <a:r>
              <a:rPr lang="en-US" sz="1200" b="1" baseline="0" smtClean="0">
                <a:solidFill>
                  <a:srgbClr val="FFFF00"/>
                </a:solidFill>
                <a:latin typeface="+mn-lt"/>
                <a:ea typeface="+mn-ea"/>
                <a:cs typeface="+mn-cs"/>
              </a:rPr>
              <a:t> bata dalam nilai estetika sejarahnya.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8579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587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l"/>
            <a:r>
              <a:rPr lang="en-US" smtClean="0"/>
              <a:t>EN-MARAD = N M R D</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2625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chayid</a:t>
            </a:r>
            <a:r>
              <a:rPr lang="en-US" baseline="0" smtClean="0"/>
              <a:t> : pemburu yang gagah berkasa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44081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Kuasa manusia cenderung</a:t>
            </a:r>
            <a:r>
              <a:rPr lang="en-US" baseline="0" smtClean="0"/>
              <a:t> berkonsentrasi pada satu orang.</a:t>
            </a:r>
            <a:br>
              <a:rPr lang="en-US" baseline="0" smtClean="0"/>
            </a:br>
            <a:r>
              <a:rPr lang="en-US" baseline="0" smtClean="0"/>
              <a:t>Dia mengeksploitasi perburuhan manusia sebagai hamba dan abdi.</a:t>
            </a:r>
            <a:endParaRPr lang="en-US" smtClean="0"/>
          </a:p>
          <a:p>
            <a:r>
              <a:rPr lang="en-US" smtClean="0"/>
              <a:t>Maka dia berburu</a:t>
            </a:r>
            <a:r>
              <a:rPr lang="en-US" baseline="0" smtClean="0"/>
              <a:t> manusia untuk mengempulkan keuasa perburuhan manusia </a:t>
            </a:r>
            <a:r>
              <a:rPr lang="en-US" smtClean="0"/>
              <a:t>sebagai Pemburu dan dia membentuk</a:t>
            </a:r>
            <a:r>
              <a:rPr lang="en-US" baseline="0" smtClean="0"/>
              <a:t> pasukan petugas (rekrut) pemburu manusia</a:t>
            </a:r>
            <a:r>
              <a:rPr lang="en-US" smtClean="0"/>
              <a:t>.</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87223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41039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‘ir umigdal :</a:t>
            </a:r>
            <a:r>
              <a:rPr lang="en-US" baseline="0" smtClean="0"/>
              <a:t> Kota dan menara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17021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Apa yang diperlukan</a:t>
            </a:r>
            <a:r>
              <a:rPr lang="en-US" baseline="0" smtClean="0"/>
              <a:t> untuk membangunkan sebuah kota besar dan menara Babel?</a:t>
            </a: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43959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0" i="0" kern="1200" smtClean="0">
                <a:solidFill>
                  <a:schemeClr val="tx1"/>
                </a:solidFill>
                <a:effectLst/>
                <a:latin typeface="+mn-lt"/>
                <a:ea typeface="+mn-ea"/>
                <a:cs typeface="+mn-cs"/>
              </a:rPr>
              <a:t>Manusia mengembangkan</a:t>
            </a:r>
            <a:r>
              <a:rPr lang="en-US" sz="1200" b="0" i="0" kern="1200" baseline="0" smtClean="0">
                <a:solidFill>
                  <a:schemeClr val="tx1"/>
                </a:solidFill>
                <a:effectLst/>
                <a:latin typeface="+mn-lt"/>
                <a:ea typeface="+mn-ea"/>
                <a:cs typeface="+mn-cs"/>
              </a:rPr>
              <a:t> tamadun melalui keperluan yang hidup selepas taman Eden. </a:t>
            </a:r>
          </a:p>
          <a:p>
            <a:r>
              <a:rPr lang="en-US" sz="1200" b="0" i="0" kern="1200" smtClean="0">
                <a:solidFill>
                  <a:schemeClr val="tx1"/>
                </a:solidFill>
                <a:effectLst/>
                <a:latin typeface="+mn-lt"/>
                <a:ea typeface="+mn-ea"/>
                <a:cs typeface="+mn-cs"/>
              </a:rPr>
              <a:t>Batu</a:t>
            </a:r>
            <a:r>
              <a:rPr lang="en-US" sz="1200" b="0" i="0" kern="1200" baseline="0" smtClean="0">
                <a:solidFill>
                  <a:schemeClr val="tx1"/>
                </a:solidFill>
                <a:effectLst/>
                <a:latin typeface="+mn-lt"/>
                <a:ea typeface="+mn-ea"/>
                <a:cs typeface="+mn-cs"/>
              </a:rPr>
              <a:t> Bata dan Lepa ialah bahan pembangunan yang canggih dalam zaman prasejarah.</a:t>
            </a:r>
            <a:r>
              <a:rPr lang="en-US" sz="1200" b="0" i="0" kern="1200" smtClean="0">
                <a:solidFill>
                  <a:schemeClr val="tx1"/>
                </a:solidFill>
                <a:effectLst/>
                <a:latin typeface="+mn-lt"/>
                <a:ea typeface="+mn-ea"/>
                <a:cs typeface="+mn-cs"/>
              </a:rPr>
              <a:t> </a:t>
            </a:r>
          </a:p>
          <a:p>
            <a:r>
              <a:rPr lang="en-US" sz="1200" b="0" i="0" kern="1200" smtClean="0">
                <a:solidFill>
                  <a:schemeClr val="tx1"/>
                </a:solidFill>
                <a:effectLst/>
                <a:latin typeface="+mn-lt"/>
                <a:ea typeface="+mn-ea"/>
                <a:cs typeface="+mn-cs"/>
              </a:rPr>
              <a:t>Siapa</a:t>
            </a:r>
            <a:r>
              <a:rPr lang="en-US" sz="1200" b="0" i="0" kern="1200" baseline="0" smtClean="0">
                <a:solidFill>
                  <a:schemeClr val="tx1"/>
                </a:solidFill>
                <a:effectLst/>
                <a:latin typeface="+mn-lt"/>
                <a:ea typeface="+mn-ea"/>
                <a:cs typeface="+mn-cs"/>
              </a:rPr>
              <a:t> membuat batu bata dna lepa?</a:t>
            </a: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91181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Salah</a:t>
            </a:r>
            <a:r>
              <a:rPr lang="en-US" baseline="0" smtClean="0"/>
              <a:t> satu Bangunan </a:t>
            </a:r>
            <a:r>
              <a:rPr lang="en-US" smtClean="0"/>
              <a:t>Ziggurat di Kota Dur-Kurigalzu </a:t>
            </a:r>
            <a:r>
              <a:rPr lang="pt-BR" sz="1200" b="0" i="0" kern="1200" smtClean="0">
                <a:solidFill>
                  <a:schemeClr val="tx1"/>
                </a:solidFill>
                <a:effectLst/>
                <a:latin typeface="+mn-lt"/>
                <a:ea typeface="+mn-ea"/>
                <a:cs typeface="+mn-cs"/>
              </a:rPr>
              <a:t>pada abad ke-14 Sebelum Masehi (SM). </a:t>
            </a:r>
            <a:endParaRPr lang="en-US"/>
          </a:p>
        </p:txBody>
      </p:sp>
      <p:sp>
        <p:nvSpPr>
          <p:cNvPr id="4" name="슬라이드 번호 개체 틀 3"/>
          <p:cNvSpPr>
            <a:spLocks noGrp="1"/>
          </p:cNvSpPr>
          <p:nvPr>
            <p:ph type="sldNum" sz="quarter" idx="10"/>
          </p:nvPr>
        </p:nvSpPr>
        <p:spPr/>
        <p:txBody>
          <a:bodyPr/>
          <a:lstStyle/>
          <a:p>
            <a:fld id="{08DDE0FA-1FB3-4564-B8FD-E830B602DF97}" type="slidenum">
              <a:rPr lang="en-US" smtClean="0"/>
              <a:t>47</a:t>
            </a:fld>
            <a:endParaRPr lang="en-US"/>
          </a:p>
        </p:txBody>
      </p:sp>
    </p:spTree>
    <p:extLst>
      <p:ext uri="{BB962C8B-B14F-4D97-AF65-F5344CB8AC3E}">
        <p14:creationId xmlns:p14="http://schemas.microsoft.com/office/powerpoint/2010/main" val="10782671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Kej. 1:28 – </a:t>
            </a:r>
            <a:r>
              <a:rPr lang="en-US" sz="1200" b="1" i="0" kern="1200" baseline="30000" smtClean="0">
                <a:solidFill>
                  <a:schemeClr val="tx1"/>
                </a:solidFill>
                <a:effectLst/>
                <a:latin typeface="+mn-lt"/>
                <a:ea typeface="+mn-ea"/>
                <a:cs typeface="+mn-cs"/>
              </a:rPr>
              <a:t>28 </a:t>
            </a:r>
            <a:r>
              <a:rPr lang="en-US" sz="1200" b="0" i="0" kern="1200" smtClean="0">
                <a:solidFill>
                  <a:schemeClr val="tx1"/>
                </a:solidFill>
                <a:effectLst/>
                <a:latin typeface="+mn-lt"/>
                <a:ea typeface="+mn-ea"/>
                <a:cs typeface="+mn-cs"/>
              </a:rPr>
              <a:t>Allah memberkati mereka, lalu Allah berfirman kepada mereka, "Beranakcuculah dan bertambah banyak </a:t>
            </a:r>
            <a:r>
              <a:rPr lang="en-US" sz="1200" b="1" i="0" kern="1200" smtClean="0">
                <a:solidFill>
                  <a:schemeClr val="tx1"/>
                </a:solidFill>
                <a:effectLst/>
                <a:latin typeface="+mn-lt"/>
                <a:ea typeface="+mn-ea"/>
                <a:cs typeface="+mn-cs"/>
              </a:rPr>
              <a:t>serta penuhilah dan takluki bumi, </a:t>
            </a:r>
            <a:r>
              <a:rPr lang="en-US" sz="1200" b="0" i="0" kern="1200" smtClean="0">
                <a:solidFill>
                  <a:schemeClr val="tx1"/>
                </a:solidFill>
                <a:effectLst/>
                <a:latin typeface="+mn-lt"/>
                <a:ea typeface="+mn-ea"/>
                <a:cs typeface="+mn-cs"/>
              </a:rPr>
              <a:t>berkewenangan atas ikan-ikan di laut dan burung-burung di udara dan atas segala makhluk hidup yang berkeliaran dan yang bergerak di muka bumi.“</a:t>
            </a:r>
          </a:p>
          <a:p>
            <a:r>
              <a:rPr lang="en-US" sz="1200" b="0" i="0" kern="1200" smtClean="0">
                <a:solidFill>
                  <a:schemeClr val="tx1"/>
                </a:solidFill>
                <a:effectLst/>
                <a:latin typeface="+mn-lt"/>
                <a:ea typeface="+mn-ea"/>
                <a:cs typeface="+mn-cs"/>
              </a:rPr>
              <a:t>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8512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Kej. 1:28 – </a:t>
            </a:r>
            <a:r>
              <a:rPr lang="en-US" sz="1200" b="1" i="0" kern="1200" baseline="30000" smtClean="0">
                <a:solidFill>
                  <a:schemeClr val="tx1"/>
                </a:solidFill>
                <a:effectLst/>
                <a:latin typeface="+mn-lt"/>
                <a:ea typeface="+mn-ea"/>
                <a:cs typeface="+mn-cs"/>
              </a:rPr>
              <a:t>28 </a:t>
            </a:r>
            <a:r>
              <a:rPr lang="en-US" sz="1200" b="0" i="0" kern="1200" smtClean="0">
                <a:solidFill>
                  <a:schemeClr val="tx1"/>
                </a:solidFill>
                <a:effectLst/>
                <a:latin typeface="+mn-lt"/>
                <a:ea typeface="+mn-ea"/>
                <a:cs typeface="+mn-cs"/>
              </a:rPr>
              <a:t>Allah memberkati mereka, lalu Allah berfirman kepada mereka, "Beranakcuculah dan bertambah banyak </a:t>
            </a:r>
            <a:r>
              <a:rPr lang="en-US" sz="1200" b="1" i="0" kern="1200" smtClean="0">
                <a:solidFill>
                  <a:schemeClr val="tx1"/>
                </a:solidFill>
                <a:effectLst/>
                <a:latin typeface="+mn-lt"/>
                <a:ea typeface="+mn-ea"/>
                <a:cs typeface="+mn-cs"/>
              </a:rPr>
              <a:t>serta penuhilah dan takluki bumi, </a:t>
            </a:r>
            <a:r>
              <a:rPr lang="en-US" sz="1200" b="0" i="0" kern="1200" smtClean="0">
                <a:solidFill>
                  <a:schemeClr val="tx1"/>
                </a:solidFill>
                <a:effectLst/>
                <a:latin typeface="+mn-lt"/>
                <a:ea typeface="+mn-ea"/>
                <a:cs typeface="+mn-cs"/>
              </a:rPr>
              <a:t>berkewenangan atas ikan-ikan di laut dan burung-burung di udara dan atas segala makhluk hidup yang berkeliaran dan yang bergerak di muka bumi.“</a:t>
            </a:r>
          </a:p>
          <a:p>
            <a:r>
              <a:rPr lang="en-US" sz="1200" b="0" i="0" kern="1200" smtClean="0">
                <a:solidFill>
                  <a:schemeClr val="tx1"/>
                </a:solidFill>
                <a:effectLst/>
                <a:latin typeface="+mn-lt"/>
                <a:ea typeface="+mn-ea"/>
                <a:cs typeface="+mn-cs"/>
              </a:rPr>
              <a:t>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6592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11:7-8 – </a:t>
            </a:r>
            <a:r>
              <a:rPr lang="en-US" sz="1200" b="1" i="0" kern="1200" baseline="30000" smtClean="0">
                <a:solidFill>
                  <a:schemeClr val="tx1"/>
                </a:solidFill>
                <a:effectLst/>
                <a:latin typeface="+mn-lt"/>
                <a:ea typeface="+mn-ea"/>
                <a:cs typeface="+mn-cs"/>
              </a:rPr>
              <a:t>7 </a:t>
            </a:r>
            <a:r>
              <a:rPr lang="en-US" sz="1200" b="0" i="0" kern="1200" smtClean="0">
                <a:solidFill>
                  <a:schemeClr val="tx1"/>
                </a:solidFill>
                <a:effectLst/>
                <a:latin typeface="+mn-lt"/>
                <a:ea typeface="+mn-ea"/>
                <a:cs typeface="+mn-cs"/>
              </a:rPr>
              <a:t>Baiklah Kita turun dan mencelarukan bahasa di seluruh bumi agar mereka bingung sehingga mereka tidak saling mengerti bahasa satu sama lain." </a:t>
            </a:r>
            <a:r>
              <a:rPr lang="en-US" sz="1200" b="1" i="0" kern="1200" baseline="30000" smtClean="0">
                <a:solidFill>
                  <a:schemeClr val="tx1"/>
                </a:solidFill>
                <a:effectLst/>
                <a:latin typeface="+mn-lt"/>
                <a:ea typeface="+mn-ea"/>
                <a:cs typeface="+mn-cs"/>
              </a:rPr>
              <a:t>8 </a:t>
            </a:r>
            <a:r>
              <a:rPr lang="en-US" sz="1200" b="0" i="0" kern="1200" smtClean="0">
                <a:solidFill>
                  <a:schemeClr val="tx1"/>
                </a:solidFill>
                <a:effectLst/>
                <a:latin typeface="+mn-lt"/>
                <a:ea typeface="+mn-ea"/>
                <a:cs typeface="+mn-cs"/>
              </a:rPr>
              <a:t>Demikianlah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mencerai-beraikan dan menyerakkan mereka ke seluruh muka bumi, lalu mereka berhenti membina kota raya itu.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8161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KPP. 2:1-6 – </a:t>
            </a:r>
            <a:r>
              <a:rPr lang="en-US" sz="1200" b="1" i="0" kern="1200" baseline="30000" smtClean="0">
                <a:solidFill>
                  <a:schemeClr val="tx1"/>
                </a:solidFill>
                <a:effectLst/>
                <a:latin typeface="+mn-lt"/>
                <a:ea typeface="+mn-ea"/>
                <a:cs typeface="+mn-cs"/>
              </a:rPr>
              <a:t>1</a:t>
            </a:r>
            <a:r>
              <a:rPr lang="en-US" sz="1200" b="0" i="0" kern="1200" smtClean="0">
                <a:solidFill>
                  <a:schemeClr val="tx1"/>
                </a:solidFill>
                <a:effectLst/>
                <a:latin typeface="+mn-lt"/>
                <a:ea typeface="+mn-ea"/>
                <a:cs typeface="+mn-cs"/>
              </a:rPr>
              <a:t>Apabila tiba Hari Pentakosta, mereka semuanya bersama-sama di suatu tempat. </a:t>
            </a:r>
            <a:r>
              <a:rPr lang="en-US" sz="1200" b="1" i="0" kern="1200" baseline="30000" smtClean="0">
                <a:solidFill>
                  <a:schemeClr val="tx1"/>
                </a:solidFill>
                <a:effectLst/>
                <a:latin typeface="+mn-lt"/>
                <a:ea typeface="+mn-ea"/>
                <a:cs typeface="+mn-cs"/>
              </a:rPr>
              <a:t>2</a:t>
            </a:r>
            <a:r>
              <a:rPr lang="en-US" sz="1200" b="0" i="0" kern="1200" smtClean="0">
                <a:solidFill>
                  <a:schemeClr val="tx1"/>
                </a:solidFill>
                <a:effectLst/>
                <a:latin typeface="+mn-lt"/>
                <a:ea typeface="+mn-ea"/>
                <a:cs typeface="+mn-cs"/>
              </a:rPr>
              <a:t>Tiba-tiba kedengaran bunyi dari langit seperti angin kencang menderu, memenuhi seluruh rumah tempat mereka sedang duduk. </a:t>
            </a:r>
            <a:r>
              <a:rPr lang="en-US" sz="1200" b="1" i="0" kern="1200" baseline="30000" smtClean="0">
                <a:solidFill>
                  <a:schemeClr val="tx1"/>
                </a:solidFill>
                <a:effectLst/>
                <a:latin typeface="+mn-lt"/>
                <a:ea typeface="+mn-ea"/>
                <a:cs typeface="+mn-cs"/>
              </a:rPr>
              <a:t>3</a:t>
            </a:r>
            <a:r>
              <a:rPr lang="en-US" sz="1200" b="0" i="0" kern="1200" smtClean="0">
                <a:solidFill>
                  <a:schemeClr val="tx1"/>
                </a:solidFill>
                <a:effectLst/>
                <a:latin typeface="+mn-lt"/>
                <a:ea typeface="+mn-ea"/>
                <a:cs typeface="+mn-cs"/>
              </a:rPr>
              <a:t>Kemudian kelihatan lidah-lidah yang berbelah-belah, seperti api rupanya, dan setiap satu hinggap di atas setiap orang daripada mereka. </a:t>
            </a:r>
            <a:r>
              <a:rPr lang="en-US" sz="1200" b="1" i="0" kern="1200" baseline="30000" smtClean="0">
                <a:solidFill>
                  <a:schemeClr val="tx1"/>
                </a:solidFill>
                <a:effectLst/>
                <a:latin typeface="+mn-lt"/>
                <a:ea typeface="+mn-ea"/>
                <a:cs typeface="+mn-cs"/>
              </a:rPr>
              <a:t>4</a:t>
            </a:r>
            <a:r>
              <a:rPr lang="en-US" sz="1200" b="0" i="0" kern="1200" smtClean="0">
                <a:solidFill>
                  <a:schemeClr val="tx1"/>
                </a:solidFill>
                <a:effectLst/>
                <a:latin typeface="+mn-lt"/>
                <a:ea typeface="+mn-ea"/>
                <a:cs typeface="+mn-cs"/>
              </a:rPr>
              <a:t>Mereka semuanya dipenuhi Roh Kudus lalu mulai bertutur dalam pelbagai bahasa asing, seperti yang diberikan oleh Roh itu. </a:t>
            </a:r>
            <a:r>
              <a:rPr lang="en-US" sz="1200" b="1" i="0" kern="1200" baseline="30000" smtClean="0">
                <a:solidFill>
                  <a:schemeClr val="tx1"/>
                </a:solidFill>
                <a:effectLst/>
                <a:latin typeface="+mn-lt"/>
                <a:ea typeface="+mn-ea"/>
                <a:cs typeface="+mn-cs"/>
              </a:rPr>
              <a:t>5</a:t>
            </a:r>
            <a:r>
              <a:rPr lang="en-US" sz="1200" b="0" i="0" kern="1200" smtClean="0">
                <a:solidFill>
                  <a:schemeClr val="tx1"/>
                </a:solidFill>
                <a:effectLst/>
                <a:latin typeface="+mn-lt"/>
                <a:ea typeface="+mn-ea"/>
                <a:cs typeface="+mn-cs"/>
              </a:rPr>
              <a:t>Pada waktu itu terdapat orang Yahudi yang salih daripada segala bangsa di bawah langit tinggal di Yerusalem. </a:t>
            </a:r>
            <a:r>
              <a:rPr lang="en-US" sz="1200" b="1" i="0" kern="1200" baseline="30000" smtClean="0">
                <a:solidFill>
                  <a:schemeClr val="tx1"/>
                </a:solidFill>
                <a:effectLst/>
                <a:latin typeface="+mn-lt"/>
                <a:ea typeface="+mn-ea"/>
                <a:cs typeface="+mn-cs"/>
              </a:rPr>
              <a:t>6</a:t>
            </a:r>
            <a:r>
              <a:rPr lang="en-US" sz="1200" b="0" i="0" kern="1200" smtClean="0">
                <a:solidFill>
                  <a:schemeClr val="tx1"/>
                </a:solidFill>
                <a:effectLst/>
                <a:latin typeface="+mn-lt"/>
                <a:ea typeface="+mn-ea"/>
                <a:cs typeface="+mn-cs"/>
              </a:rPr>
              <a:t>Apabila mendengar bunyi itu, mereka datang beramai-ramai lalu tercengang kerana masing-masing mendengar orang bertutur dalam bahasanya.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0784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3461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391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endParaRPr 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315672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19773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endParaRPr 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33438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날짜 개체 틀 4"/>
          <p:cNvSpPr>
            <a:spLocks noGrp="1"/>
          </p:cNvSpPr>
          <p:nvPr>
            <p:ph type="dt" sz="half" idx="10"/>
          </p:nvPr>
        </p:nvSpPr>
        <p:spPr/>
        <p:txBody>
          <a:bodyPr/>
          <a:lstStyle/>
          <a:p>
            <a:fld id="{232047F2-98F3-4FA5-99DC-554ECA234542}" type="datetimeFigureOut">
              <a:rPr lang="en-US" smtClean="0"/>
              <a:t>6/7/2021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2996540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endParaRPr 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7" name="날짜 개체 틀 6"/>
          <p:cNvSpPr>
            <a:spLocks noGrp="1"/>
          </p:cNvSpPr>
          <p:nvPr>
            <p:ph type="dt" sz="half" idx="10"/>
          </p:nvPr>
        </p:nvSpPr>
        <p:spPr/>
        <p:txBody>
          <a:bodyPr/>
          <a:lstStyle/>
          <a:p>
            <a:fld id="{232047F2-98F3-4FA5-99DC-554ECA234542}" type="datetimeFigureOut">
              <a:rPr lang="en-US" smtClean="0"/>
              <a:t>6/7/2021</a:t>
            </a:fld>
            <a:endParaRPr lang="en-US"/>
          </a:p>
        </p:txBody>
      </p:sp>
      <p:sp>
        <p:nvSpPr>
          <p:cNvPr id="8" name="바닥글 개체 틀 7"/>
          <p:cNvSpPr>
            <a:spLocks noGrp="1"/>
          </p:cNvSpPr>
          <p:nvPr>
            <p:ph type="ftr" sz="quarter" idx="11"/>
          </p:nvPr>
        </p:nvSpPr>
        <p:spPr/>
        <p:txBody>
          <a:bodyPr/>
          <a:lstStyle/>
          <a:p>
            <a:endParaRPr lang="en-US"/>
          </a:p>
        </p:txBody>
      </p:sp>
      <p:sp>
        <p:nvSpPr>
          <p:cNvPr id="9" name="슬라이드 번호 개체 틀 8"/>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9520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날짜 개체 틀 2"/>
          <p:cNvSpPr>
            <a:spLocks noGrp="1"/>
          </p:cNvSpPr>
          <p:nvPr>
            <p:ph type="dt" sz="half" idx="10"/>
          </p:nvPr>
        </p:nvSpPr>
        <p:spPr/>
        <p:txBody>
          <a:bodyPr/>
          <a:lstStyle/>
          <a:p>
            <a:fld id="{232047F2-98F3-4FA5-99DC-554ECA234542}" type="datetimeFigureOut">
              <a:rPr lang="en-US" smtClean="0"/>
              <a:t>6/7/2021</a:t>
            </a:fld>
            <a:endParaRPr lang="en-US"/>
          </a:p>
        </p:txBody>
      </p:sp>
      <p:sp>
        <p:nvSpPr>
          <p:cNvPr id="4" name="바닥글 개체 틀 3"/>
          <p:cNvSpPr>
            <a:spLocks noGrp="1"/>
          </p:cNvSpPr>
          <p:nvPr>
            <p:ph type="ftr" sz="quarter" idx="11"/>
          </p:nvPr>
        </p:nvSpPr>
        <p:spPr/>
        <p:txBody>
          <a:bodyPr/>
          <a:lstStyle/>
          <a:p>
            <a:endParaRPr lang="en-US"/>
          </a:p>
        </p:txBody>
      </p:sp>
      <p:sp>
        <p:nvSpPr>
          <p:cNvPr id="5" name="슬라이드 번호 개체 틀 4"/>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402397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32047F2-98F3-4FA5-99DC-554ECA234542}" type="datetimeFigureOut">
              <a:rPr lang="en-US" smtClean="0"/>
              <a:t>6/7/2021</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706637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32047F2-98F3-4FA5-99DC-554ECA234542}" type="datetimeFigureOut">
              <a:rPr lang="en-US" smtClean="0"/>
              <a:t>6/7/2021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73176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32047F2-98F3-4FA5-99DC-554ECA234542}" type="datetimeFigureOut">
              <a:rPr lang="en-US" smtClean="0"/>
              <a:t>6/7/2021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4268263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924312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endParaRPr 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6/7/2021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63120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047F2-98F3-4FA5-99DC-554ECA234542}" type="datetimeFigureOut">
              <a:rPr lang="en-US" smtClean="0"/>
              <a:t>6/7/2021</a:t>
            </a:fld>
            <a:endParaRPr 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48C13-F64B-4719-9160-5F82E7A3F033}" type="slidenum">
              <a:rPr lang="en-US" smtClean="0"/>
              <a:t>‹#›</a:t>
            </a:fld>
            <a:endParaRPr lang="en-US"/>
          </a:p>
        </p:txBody>
      </p:sp>
    </p:spTree>
    <p:extLst>
      <p:ext uri="{BB962C8B-B14F-4D97-AF65-F5344CB8AC3E}">
        <p14:creationId xmlns:p14="http://schemas.microsoft.com/office/powerpoint/2010/main" val="2441166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tannica.com/81/138681-050-3E9961A5/Detail-ceiling-fresco-Michelangelo-Vatican-City-Sist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2471"/>
            <a:ext cx="12192000" cy="812292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rgbClr val="00B05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00"/>
                </a:solidFill>
                <a:effectLst/>
                <a:uLnTx/>
                <a:uFillTx/>
                <a:latin typeface="Calibri" panose="020F0502020204030204"/>
                <a:ea typeface="+mn-ea"/>
                <a:cs typeface="+mn-cs"/>
              </a:rPr>
              <a:t>Tafsiran Kejadian</a:t>
            </a:r>
          </a:p>
        </p:txBody>
      </p:sp>
      <p:sp>
        <p:nvSpPr>
          <p:cNvPr id="2" name="직사각형 1"/>
          <p:cNvSpPr/>
          <p:nvPr/>
        </p:nvSpPr>
        <p:spPr>
          <a:xfrm>
            <a:off x="0" y="4111034"/>
            <a:ext cx="12192000" cy="1876811"/>
          </a:xfrm>
          <a:prstGeom prst="rect">
            <a:avLst/>
          </a:prstGeom>
          <a:solidFill>
            <a:srgbClr val="FFFF0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rPr>
              <a:t>בְּרֵאשִׁית בָּרָא אֱלֹהִים אֵת הַשָּׁמַיִם וְאֵת הָאָרֶץ׃</a:t>
            </a:r>
            <a:endParaRPr kumimoji="0" lang="en-US"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3200617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142876" y="1946787"/>
            <a:ext cx="11887200" cy="476864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kumimoji="0" lang="en-US" sz="5400" b="1" i="0" u="none" strike="noStrike" kern="1200" cap="none" spc="0" normalizeH="0" baseline="0" noProof="0" smtClean="0">
                <a:ln>
                  <a:noFill/>
                </a:ln>
                <a:solidFill>
                  <a:srgbClr val="FF0000"/>
                </a:solidFill>
                <a:effectLst/>
                <a:uLnTx/>
                <a:uFillTx/>
                <a:latin typeface="Calibri" panose="020F0502020204030204"/>
              </a:rPr>
              <a:t>Salasialah Adam- </a:t>
            </a:r>
            <a:r>
              <a:rPr lang="en-US" sz="5400" b="1" smtClean="0">
                <a:solidFill>
                  <a:prstClr val="black"/>
                </a:solidFill>
              </a:rPr>
              <a:t>Prasejarah</a:t>
            </a:r>
            <a:endParaRPr kumimoji="0" lang="en-US" sz="5400" b="1" i="0" u="none" strike="noStrike" kern="1200" cap="none" spc="0" normalizeH="0" baseline="0" noProof="0" smtClean="0">
              <a:ln>
                <a:noFill/>
              </a:ln>
              <a:solidFill>
                <a:srgbClr val="FF0000"/>
              </a:solidFill>
              <a:effectLst/>
              <a:uLnTx/>
              <a:uFillTx/>
              <a:latin typeface="Calibri" panose="020F0502020204030204"/>
            </a:endParaRPr>
          </a:p>
          <a:p>
            <a:pPr lvl="0">
              <a:defRPr/>
            </a:pPr>
            <a:r>
              <a:rPr lang="en-US" sz="4000" b="1" smtClean="0">
                <a:solidFill>
                  <a:srgbClr val="C00000"/>
                </a:solidFill>
              </a:rPr>
              <a:t>Kejadian </a:t>
            </a:r>
            <a:r>
              <a:rPr lang="en-US" sz="4000" b="1">
                <a:solidFill>
                  <a:srgbClr val="C00000"/>
                </a:solidFill>
              </a:rPr>
              <a:t>5:1-6:8 / Toledot </a:t>
            </a:r>
            <a:r>
              <a:rPr lang="en-US" sz="4000" b="1" smtClean="0">
                <a:solidFill>
                  <a:srgbClr val="C00000"/>
                </a:solidFill>
              </a:rPr>
              <a:t>Kedua </a:t>
            </a:r>
            <a:r>
              <a:rPr lang="en-US" sz="4000" b="1">
                <a:solidFill>
                  <a:srgbClr val="C00000"/>
                </a:solidFill>
              </a:rPr>
              <a:t/>
            </a:r>
            <a:br>
              <a:rPr lang="en-US" sz="4000" b="1">
                <a:solidFill>
                  <a:srgbClr val="C00000"/>
                </a:solidFill>
              </a:rPr>
            </a:br>
            <a:endParaRPr lang="en-US" sz="4000" b="1">
              <a:solidFill>
                <a:prstClr val="black"/>
              </a:solidFill>
            </a:endParaRPr>
          </a:p>
          <a:p>
            <a:pPr lvl="0">
              <a:defRPr/>
            </a:pPr>
            <a:r>
              <a:rPr lang="en-US" sz="4000" b="1" smtClean="0">
                <a:solidFill>
                  <a:prstClr val="black"/>
                </a:solidFill>
              </a:rPr>
              <a:t>@ Toledot Riwayat: Salasialah </a:t>
            </a:r>
            <a:r>
              <a:rPr lang="fi-FI" sz="4000" b="1">
                <a:solidFill>
                  <a:prstClr val="black"/>
                </a:solidFill>
              </a:rPr>
              <a:t>Adam </a:t>
            </a:r>
            <a:endParaRPr lang="fi-FI" sz="4000" b="1" smtClean="0">
              <a:solidFill>
                <a:prstClr val="black"/>
              </a:solidFill>
            </a:endParaRPr>
          </a:p>
          <a:p>
            <a:pPr lvl="0">
              <a:defRPr/>
            </a:pPr>
            <a:r>
              <a:rPr lang="en-US" sz="4000" b="1" smtClean="0">
                <a:solidFill>
                  <a:prstClr val="black"/>
                </a:solidFill>
              </a:rPr>
              <a:t>@ @ Salasilah Tegak</a:t>
            </a:r>
            <a:endParaRPr lang="en-US" sz="4000" b="1">
              <a:solidFill>
                <a:prstClr val="black"/>
              </a:solidFill>
            </a:endParaRPr>
          </a:p>
          <a:p>
            <a:pPr lvl="0">
              <a:defRPr/>
            </a:pP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985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1.bp.blogspot.com/-ealWMhse1XU/Xosck5emaUI/AAAAAAAAA5w/34zS9b8BRL4wCoe0c7J0gMBIo1Sk3t5PgCLcBGAsYHQ/s1600/KRONNOLOGI%2BSILSIL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4355" y="-327554"/>
            <a:ext cx="9580737" cy="7185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204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6600" b="1" smtClean="0">
                <a:solidFill>
                  <a:srgbClr val="FFFF00"/>
                </a:solidFill>
                <a:latin typeface="Calibri" panose="020F0502020204030204"/>
                <a:ea typeface="+mn-ea"/>
                <a:cs typeface="+mn-cs"/>
              </a:rPr>
              <a:t>Salasilah Adm / Kej. 5:1-32</a:t>
            </a:r>
            <a:br>
              <a:rPr lang="fi-FI" sz="6600" b="1" smtClean="0">
                <a:solidFill>
                  <a:srgbClr val="FFFF00"/>
                </a:solidFill>
                <a:latin typeface="Calibri" panose="020F0502020204030204"/>
                <a:ea typeface="+mn-ea"/>
                <a:cs typeface="+mn-cs"/>
              </a:rPr>
            </a:br>
            <a:r>
              <a:rPr lang="fi-FI" sz="5400" b="1" smtClean="0">
                <a:solidFill>
                  <a:srgbClr val="00B0F0"/>
                </a:solidFill>
                <a:latin typeface="Calibri" panose="020F0502020204030204"/>
                <a:ea typeface="+mn-ea"/>
                <a:cs typeface="+mn-cs"/>
              </a:rPr>
              <a:t>Selama kira-kira 1,000 tahun </a:t>
            </a:r>
            <a:br>
              <a:rPr lang="fi-FI" sz="5400" b="1" smtClean="0">
                <a:solidFill>
                  <a:srgbClr val="00B0F0"/>
                </a:solidFill>
                <a:latin typeface="Calibri" panose="020F0502020204030204"/>
                <a:ea typeface="+mn-ea"/>
                <a:cs typeface="+mn-cs"/>
              </a:rPr>
            </a:br>
            <a:r>
              <a:rPr lang="fi-FI" sz="5400" b="1" smtClean="0">
                <a:solidFill>
                  <a:srgbClr val="00B0F0"/>
                </a:solidFill>
                <a:latin typeface="Calibri" panose="020F0502020204030204"/>
                <a:ea typeface="+mn-ea"/>
                <a:cs typeface="+mn-cs"/>
              </a:rPr>
              <a:t>(10 Generasi) </a:t>
            </a:r>
            <a:r>
              <a:rPr lang="fi-FI" sz="5400" b="1" smtClean="0">
                <a:solidFill>
                  <a:srgbClr val="FFFF00"/>
                </a:solidFill>
                <a:latin typeface="Calibri" panose="020F0502020204030204"/>
                <a:ea typeface="+mn-ea"/>
                <a:cs typeface="+mn-cs"/>
              </a:rPr>
              <a:t>Salasialah Tegak</a:t>
            </a:r>
            <a:br>
              <a:rPr lang="fi-FI" sz="5400" b="1" smtClean="0">
                <a:solidFill>
                  <a:srgbClr val="FFFF00"/>
                </a:solidFill>
                <a:latin typeface="Calibri" panose="020F0502020204030204"/>
                <a:ea typeface="+mn-ea"/>
                <a:cs typeface="+mn-cs"/>
              </a:rPr>
            </a:br>
            <a:r>
              <a:rPr lang="fi-FI" sz="5400" b="1" smtClean="0">
                <a:solidFill>
                  <a:schemeClr val="bg1"/>
                </a:solidFill>
                <a:latin typeface="Calibri" panose="020F0502020204030204"/>
                <a:ea typeface="+mn-ea"/>
                <a:cs typeface="+mn-cs"/>
              </a:rPr>
              <a:t>Adam </a:t>
            </a:r>
            <a:r>
              <a:rPr lang="fi-FI" sz="5400" b="1">
                <a:solidFill>
                  <a:schemeClr val="bg1"/>
                </a:solidFill>
                <a:latin typeface="Calibri" panose="020F0502020204030204"/>
                <a:ea typeface="+mn-ea"/>
                <a:cs typeface="+mn-cs"/>
              </a:rPr>
              <a:t>-&gt; Set -&gt; Enos -&gt; Kenan -&gt; Mahalaleel -&gt; Yared -&gt; Henokh -&gt; Metusalah -&gt; </a:t>
            </a:r>
            <a:r>
              <a:rPr lang="fi-FI" sz="5400" b="1" smtClean="0">
                <a:solidFill>
                  <a:schemeClr val="bg1"/>
                </a:solidFill>
                <a:latin typeface="Calibri" panose="020F0502020204030204"/>
                <a:ea typeface="+mn-ea"/>
                <a:cs typeface="+mn-cs"/>
              </a:rPr>
              <a:t>Nuh </a:t>
            </a:r>
            <a:r>
              <a:rPr lang="fi-FI" sz="5400" b="1">
                <a:solidFill>
                  <a:schemeClr val="bg1"/>
                </a:solidFill>
                <a:latin typeface="Calibri" panose="020F0502020204030204"/>
                <a:ea typeface="+mn-ea"/>
                <a:cs typeface="+mn-cs"/>
              </a:rPr>
              <a:t>-&gt; Lamekh -&gt; </a:t>
            </a:r>
            <a:r>
              <a:rPr lang="fi-FI" sz="5400" b="1" smtClean="0">
                <a:solidFill>
                  <a:schemeClr val="bg1"/>
                </a:solidFill>
                <a:latin typeface="Calibri" panose="020F0502020204030204"/>
                <a:ea typeface="+mn-ea"/>
                <a:cs typeface="+mn-cs"/>
              </a:rPr>
              <a:t/>
            </a:r>
            <a:br>
              <a:rPr lang="fi-FI" sz="5400" b="1" smtClean="0">
                <a:solidFill>
                  <a:schemeClr val="bg1"/>
                </a:solidFill>
                <a:latin typeface="Calibri" panose="020F0502020204030204"/>
                <a:ea typeface="+mn-ea"/>
                <a:cs typeface="+mn-cs"/>
              </a:rPr>
            </a:br>
            <a:r>
              <a:rPr lang="fi-FI" sz="5400" b="1" smtClean="0">
                <a:solidFill>
                  <a:srgbClr val="FF0000"/>
                </a:solidFill>
                <a:latin typeface="Calibri" panose="020F0502020204030204"/>
                <a:ea typeface="+mn-ea"/>
                <a:cs typeface="+mn-cs"/>
              </a:rPr>
              <a:t>Sem</a:t>
            </a:r>
            <a:r>
              <a:rPr lang="fi-FI" sz="5400" b="1">
                <a:solidFill>
                  <a:schemeClr val="bg1"/>
                </a:solidFill>
                <a:latin typeface="Calibri" panose="020F0502020204030204"/>
                <a:ea typeface="+mn-ea"/>
                <a:cs typeface="+mn-cs"/>
              </a:rPr>
              <a:t>, Ham, dan Yafet.</a:t>
            </a: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962251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smtClean="0">
                <a:solidFill>
                  <a:srgbClr val="FFFF00"/>
                </a:solidFill>
                <a:latin typeface="맑은 고딕" panose="020B0503020000020004" pitchFamily="34" charset="-127"/>
              </a:rPr>
              <a:t>הָֽאָדָ֔ם</a:t>
            </a:r>
            <a:r>
              <a:rPr lang="en-US" altLang="ko-KR" sz="19900" b="1" smtClean="0">
                <a:solidFill>
                  <a:srgbClr val="FFFF00"/>
                </a:solidFill>
                <a:latin typeface="맑은 고딕" panose="020B0503020000020004" pitchFamily="34" charset="-127"/>
              </a:rPr>
              <a:t/>
            </a:r>
            <a:br>
              <a:rPr lang="en-US" altLang="ko-KR" sz="19900" b="1" smtClean="0">
                <a:solidFill>
                  <a:srgbClr val="FFFF00"/>
                </a:solidFill>
                <a:latin typeface="맑은 고딕" panose="020B0503020000020004" pitchFamily="34" charset="-127"/>
              </a:rPr>
            </a:br>
            <a:r>
              <a:rPr lang="he-IL" altLang="ko-KR" sz="19900" b="1" smtClean="0">
                <a:solidFill>
                  <a:srgbClr val="FFFF00"/>
                </a:solidFill>
                <a:latin typeface="맑은 고딕" panose="020B0503020000020004" pitchFamily="34" charset="-127"/>
              </a:rPr>
              <a:t>בְּנ֣וֹת</a:t>
            </a:r>
            <a:endParaRPr lang="he-IL" altLang="ko-KR" sz="19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1633005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5400" b="1" smtClean="0">
                <a:solidFill>
                  <a:srgbClr val="FFFF00"/>
                </a:solidFill>
                <a:latin typeface="Calibri" panose="020F0502020204030204"/>
                <a:ea typeface="+mn-ea"/>
                <a:cs typeface="+mn-cs"/>
              </a:rPr>
              <a:t>Pembesaran Dosa / Kej.6:1-8</a:t>
            </a:r>
            <a:r>
              <a:rPr lang="fi-FI" sz="6600" b="1" smtClean="0">
                <a:solidFill>
                  <a:srgbClr val="FFFF00"/>
                </a:solidFill>
                <a:latin typeface="Calibri" panose="020F0502020204030204"/>
                <a:ea typeface="+mn-ea"/>
                <a:cs typeface="+mn-cs"/>
              </a:rPr>
              <a:t/>
            </a:r>
            <a:br>
              <a:rPr lang="fi-FI" sz="6600" b="1" smtClean="0">
                <a:solidFill>
                  <a:srgbClr val="FFFF00"/>
                </a:solidFill>
                <a:latin typeface="Calibri" panose="020F0502020204030204"/>
                <a:ea typeface="+mn-ea"/>
                <a:cs typeface="+mn-cs"/>
              </a:rPr>
            </a:br>
            <a:r>
              <a:rPr lang="fi-FI" sz="5400" b="1">
                <a:solidFill>
                  <a:schemeClr val="bg1"/>
                </a:solidFill>
                <a:latin typeface="Calibri" panose="020F0502020204030204"/>
                <a:ea typeface="+mn-ea"/>
                <a:cs typeface="+mn-cs"/>
              </a:rPr>
              <a:t>Teologi Kehilangan Tanah</a:t>
            </a:r>
            <a:br>
              <a:rPr lang="fi-FI" sz="5400" b="1">
                <a:solidFill>
                  <a:schemeClr val="bg1"/>
                </a:solidFill>
                <a:latin typeface="Calibri" panose="020F0502020204030204"/>
                <a:ea typeface="+mn-ea"/>
                <a:cs typeface="+mn-cs"/>
              </a:rPr>
            </a:br>
            <a:r>
              <a:rPr lang="fi-FI" sz="5400" b="1" smtClean="0">
                <a:solidFill>
                  <a:srgbClr val="00B0F0"/>
                </a:solidFill>
                <a:latin typeface="Calibri" panose="020F0502020204030204"/>
                <a:ea typeface="+mn-ea"/>
                <a:cs typeface="+mn-cs"/>
              </a:rPr>
              <a:t>Anak-anak Allah:</a:t>
            </a:r>
            <a:r>
              <a:rPr lang="fi-FI" sz="5400" b="1">
                <a:solidFill>
                  <a:srgbClr val="00B0F0"/>
                </a:solidFill>
                <a:latin typeface="Calibri" panose="020F0502020204030204"/>
                <a:ea typeface="+mn-ea"/>
                <a:cs typeface="+mn-cs"/>
              </a:rPr>
              <a:t/>
            </a:r>
            <a:br>
              <a:rPr lang="fi-FI" sz="5400" b="1">
                <a:solidFill>
                  <a:srgbClr val="00B0F0"/>
                </a:solidFill>
                <a:latin typeface="Calibri" panose="020F0502020204030204"/>
                <a:ea typeface="+mn-ea"/>
                <a:cs typeface="+mn-cs"/>
              </a:rPr>
            </a:br>
            <a:r>
              <a:rPr lang="fi-FI" sz="5400" b="1">
                <a:solidFill>
                  <a:srgbClr val="00B0F0"/>
                </a:solidFill>
                <a:latin typeface="Calibri" panose="020F0502020204030204"/>
                <a:ea typeface="+mn-ea"/>
                <a:cs typeface="+mn-cs"/>
              </a:rPr>
              <a:t>A</a:t>
            </a:r>
            <a:r>
              <a:rPr lang="fi-FI" sz="5400" b="1" smtClean="0">
                <a:solidFill>
                  <a:srgbClr val="00B0F0"/>
                </a:solidFill>
                <a:latin typeface="Calibri" panose="020F0502020204030204"/>
                <a:ea typeface="+mn-ea"/>
                <a:cs typeface="+mn-cs"/>
              </a:rPr>
              <a:t>nak </a:t>
            </a:r>
            <a:r>
              <a:rPr lang="fi-FI" sz="5400" b="1">
                <a:solidFill>
                  <a:srgbClr val="00B0F0"/>
                </a:solidFill>
                <a:latin typeface="Calibri" panose="020F0502020204030204"/>
                <a:ea typeface="+mn-ea"/>
                <a:cs typeface="+mn-cs"/>
              </a:rPr>
              <a:t>perempuan manusia:</a:t>
            </a:r>
            <a:br>
              <a:rPr lang="fi-FI" sz="5400" b="1">
                <a:solidFill>
                  <a:srgbClr val="00B0F0"/>
                </a:solidFill>
                <a:latin typeface="Calibri" panose="020F0502020204030204"/>
                <a:ea typeface="+mn-ea"/>
                <a:cs typeface="+mn-cs"/>
              </a:rPr>
            </a:br>
            <a:r>
              <a:rPr lang="fi-FI" sz="4800" b="1" smtClean="0">
                <a:solidFill>
                  <a:schemeClr val="bg1"/>
                </a:solidFill>
                <a:latin typeface="Calibri" panose="020F0502020204030204"/>
                <a:ea typeface="+mn-ea"/>
                <a:cs typeface="+mn-cs"/>
              </a:rPr>
              <a:t>Kej</a:t>
            </a:r>
            <a:r>
              <a:rPr lang="fi-FI" sz="4800" b="1">
                <a:solidFill>
                  <a:schemeClr val="bg1"/>
                </a:solidFill>
                <a:latin typeface="Calibri" panose="020F0502020204030204"/>
                <a:ea typeface="+mn-ea"/>
                <a:cs typeface="+mn-cs"/>
              </a:rPr>
              <a:t>. 6:2, </a:t>
            </a:r>
            <a:r>
              <a:rPr lang="fi-FI" sz="4800" b="1" smtClean="0">
                <a:solidFill>
                  <a:schemeClr val="bg1"/>
                </a:solidFill>
                <a:latin typeface="Calibri" panose="020F0502020204030204"/>
                <a:ea typeface="+mn-ea"/>
                <a:cs typeface="+mn-cs"/>
              </a:rPr>
              <a:t>anak-anak Allah </a:t>
            </a:r>
            <a:r>
              <a:rPr lang="fi-FI" sz="4800" b="1">
                <a:solidFill>
                  <a:srgbClr val="FF0000"/>
                </a:solidFill>
                <a:latin typeface="Calibri" panose="020F0502020204030204"/>
                <a:ea typeface="+mn-ea"/>
                <a:cs typeface="+mn-cs"/>
              </a:rPr>
              <a:t>melihat betapa elok paras rupa </a:t>
            </a:r>
            <a:r>
              <a:rPr lang="fi-FI" sz="4800" b="1">
                <a:solidFill>
                  <a:schemeClr val="bg1"/>
                </a:solidFill>
                <a:latin typeface="Calibri" panose="020F0502020204030204"/>
                <a:ea typeface="+mn-ea"/>
                <a:cs typeface="+mn-cs"/>
              </a:rPr>
              <a:t>anak perempuan manusia itu. Lalu mereka </a:t>
            </a:r>
            <a:r>
              <a:rPr lang="fi-FI" sz="4800" b="1">
                <a:solidFill>
                  <a:srgbClr val="FF0000"/>
                </a:solidFill>
                <a:latin typeface="Calibri" panose="020F0502020204030204"/>
                <a:ea typeface="+mn-ea"/>
                <a:cs typeface="+mn-cs"/>
              </a:rPr>
              <a:t>memperisteri </a:t>
            </a:r>
            <a:r>
              <a:rPr lang="fi-FI" sz="4800" b="1">
                <a:solidFill>
                  <a:schemeClr val="bg1"/>
                </a:solidFill>
                <a:latin typeface="Calibri" panose="020F0502020204030204"/>
                <a:ea typeface="+mn-ea"/>
                <a:cs typeface="+mn-cs"/>
              </a:rPr>
              <a:t>sesiapa </a:t>
            </a:r>
            <a:r>
              <a:rPr lang="fi-FI" sz="4800" b="1">
                <a:solidFill>
                  <a:srgbClr val="FF0000"/>
                </a:solidFill>
                <a:latin typeface="Calibri" panose="020F0502020204030204"/>
                <a:ea typeface="+mn-ea"/>
                <a:cs typeface="+mn-cs"/>
              </a:rPr>
              <a:t>sahaja</a:t>
            </a:r>
            <a:r>
              <a:rPr lang="fi-FI" sz="4800" b="1">
                <a:solidFill>
                  <a:schemeClr val="bg1"/>
                </a:solidFill>
                <a:latin typeface="Calibri" panose="020F0502020204030204"/>
                <a:ea typeface="+mn-ea"/>
                <a:cs typeface="+mn-cs"/>
              </a:rPr>
              <a:t> perempuan yang </a:t>
            </a:r>
            <a:r>
              <a:rPr lang="fi-FI" sz="4800" b="1">
                <a:solidFill>
                  <a:srgbClr val="FF0000"/>
                </a:solidFill>
                <a:latin typeface="Calibri" panose="020F0502020204030204"/>
                <a:ea typeface="+mn-ea"/>
                <a:cs typeface="+mn-cs"/>
              </a:rPr>
              <a:t>dipilih</a:t>
            </a:r>
            <a:r>
              <a:rPr lang="fi-FI" sz="4800" b="1">
                <a:solidFill>
                  <a:schemeClr val="bg1"/>
                </a:solidFill>
                <a:latin typeface="Calibri" panose="020F0502020204030204"/>
                <a:ea typeface="+mn-ea"/>
                <a:cs typeface="+mn-cs"/>
              </a:rPr>
              <a:t> mereka.</a:t>
            </a:r>
            <a:endParaRPr lang="en-US" sz="48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813995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5400" b="1" smtClean="0">
                <a:solidFill>
                  <a:schemeClr val="bg1"/>
                </a:solidFill>
                <a:latin typeface="Calibri" panose="020F0502020204030204"/>
                <a:ea typeface="+mn-ea"/>
                <a:cs typeface="+mn-cs"/>
              </a:rPr>
              <a:t>Kej</a:t>
            </a:r>
            <a:r>
              <a:rPr lang="fi-FI" sz="5400" b="1">
                <a:solidFill>
                  <a:schemeClr val="bg1"/>
                </a:solidFill>
                <a:latin typeface="Calibri" panose="020F0502020204030204"/>
                <a:ea typeface="+mn-ea"/>
                <a:cs typeface="+mn-cs"/>
              </a:rPr>
              <a:t>. 3:6 – </a:t>
            </a:r>
            <a:r>
              <a:rPr lang="fi-FI" sz="5400" b="1" smtClean="0">
                <a:solidFill>
                  <a:schemeClr val="bg1"/>
                </a:solidFill>
                <a:latin typeface="Calibri" panose="020F0502020204030204"/>
                <a:ea typeface="+mn-ea"/>
                <a:cs typeface="+mn-cs"/>
              </a:rPr>
              <a:t/>
            </a:r>
            <a:br>
              <a:rPr lang="fi-FI" sz="54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6 </a:t>
            </a:r>
            <a:r>
              <a:rPr lang="fi-FI" sz="4800" b="1">
                <a:solidFill>
                  <a:schemeClr val="bg1"/>
                </a:solidFill>
                <a:latin typeface="Calibri" panose="020F0502020204030204"/>
                <a:ea typeface="+mn-ea"/>
                <a:cs typeface="+mn-cs"/>
              </a:rPr>
              <a:t>Apabila perempuan itu </a:t>
            </a:r>
            <a:r>
              <a:rPr lang="fi-FI" sz="4800" b="1">
                <a:solidFill>
                  <a:srgbClr val="FF0000"/>
                </a:solidFill>
                <a:latin typeface="Calibri" panose="020F0502020204030204"/>
                <a:ea typeface="+mn-ea"/>
                <a:cs typeface="+mn-cs"/>
              </a:rPr>
              <a:t>melihat</a:t>
            </a:r>
            <a:r>
              <a:rPr lang="fi-FI" sz="4800" b="1">
                <a:solidFill>
                  <a:schemeClr val="bg1"/>
                </a:solidFill>
                <a:latin typeface="Calibri" panose="020F0502020204030204"/>
                <a:ea typeface="+mn-ea"/>
                <a:cs typeface="+mn-cs"/>
              </a:rPr>
              <a:t> bahawa buah pokok itu </a:t>
            </a:r>
            <a:r>
              <a:rPr lang="fi-FI" sz="4800" b="1">
                <a:solidFill>
                  <a:srgbClr val="FF0000"/>
                </a:solidFill>
                <a:latin typeface="Calibri" panose="020F0502020204030204"/>
                <a:ea typeface="+mn-ea"/>
                <a:cs typeface="+mn-cs"/>
              </a:rPr>
              <a:t>bagus </a:t>
            </a:r>
            <a:r>
              <a:rPr lang="fi-FI" sz="4800" b="1">
                <a:solidFill>
                  <a:schemeClr val="bg1"/>
                </a:solidFill>
                <a:latin typeface="Calibri" panose="020F0502020204030204"/>
                <a:ea typeface="+mn-ea"/>
                <a:cs typeface="+mn-cs"/>
              </a:rPr>
              <a:t>sebagai makanan dan nampak </a:t>
            </a:r>
            <a:r>
              <a:rPr lang="fi-FI" sz="4800" b="1">
                <a:solidFill>
                  <a:srgbClr val="FF0000"/>
                </a:solidFill>
                <a:latin typeface="Calibri" panose="020F0502020204030204"/>
                <a:ea typeface="+mn-ea"/>
                <a:cs typeface="+mn-cs"/>
              </a:rPr>
              <a:t>sedap</a:t>
            </a:r>
            <a:r>
              <a:rPr lang="fi-FI" sz="4800" b="1">
                <a:solidFill>
                  <a:schemeClr val="bg1"/>
                </a:solidFill>
                <a:latin typeface="Calibri" panose="020F0502020204030204"/>
                <a:ea typeface="+mn-ea"/>
                <a:cs typeface="+mn-cs"/>
              </a:rPr>
              <a:t>, apatah lagi buah itu </a:t>
            </a:r>
            <a:r>
              <a:rPr lang="fi-FI" sz="4800" b="1">
                <a:solidFill>
                  <a:srgbClr val="FF0000"/>
                </a:solidFill>
                <a:latin typeface="Calibri" panose="020F0502020204030204"/>
                <a:ea typeface="+mn-ea"/>
                <a:cs typeface="+mn-cs"/>
              </a:rPr>
              <a:t>mampu</a:t>
            </a:r>
            <a:r>
              <a:rPr lang="fi-FI" sz="4800" b="1">
                <a:solidFill>
                  <a:schemeClr val="bg1"/>
                </a:solidFill>
                <a:latin typeface="Calibri" panose="020F0502020204030204"/>
                <a:ea typeface="+mn-ea"/>
                <a:cs typeface="+mn-cs"/>
              </a:rPr>
              <a:t> membuat seseorang menjadi bijaksana, dia pun </a:t>
            </a:r>
            <a:r>
              <a:rPr lang="fi-FI" sz="4800" b="1">
                <a:solidFill>
                  <a:srgbClr val="FF0000"/>
                </a:solidFill>
                <a:latin typeface="Calibri" panose="020F0502020204030204"/>
                <a:ea typeface="+mn-ea"/>
                <a:cs typeface="+mn-cs"/>
              </a:rPr>
              <a:t>mengambilnya lalu memakannya</a:t>
            </a:r>
            <a:r>
              <a:rPr lang="fi-FI" sz="4800" b="1">
                <a:solidFill>
                  <a:schemeClr val="bg1"/>
                </a:solidFill>
                <a:latin typeface="Calibri" panose="020F0502020204030204"/>
                <a:ea typeface="+mn-ea"/>
                <a:cs typeface="+mn-cs"/>
              </a:rPr>
              <a:t>. Dia juga memberikan buah itu kepada suaminya yang bersama-samanya, dan suaminya juga </a:t>
            </a:r>
            <a:r>
              <a:rPr lang="fi-FI" sz="4800" b="1">
                <a:solidFill>
                  <a:srgbClr val="FF0000"/>
                </a:solidFill>
                <a:latin typeface="Calibri" panose="020F0502020204030204"/>
                <a:ea typeface="+mn-ea"/>
                <a:cs typeface="+mn-cs"/>
              </a:rPr>
              <a:t>memakannya</a:t>
            </a:r>
            <a:r>
              <a:rPr lang="fi-FI" sz="4800" b="1">
                <a:solidFill>
                  <a:schemeClr val="bg1"/>
                </a:solidFill>
                <a:latin typeface="Calibri" panose="020F0502020204030204"/>
                <a:ea typeface="+mn-ea"/>
                <a:cs typeface="+mn-cs"/>
              </a:rPr>
              <a:t>.</a:t>
            </a:r>
          </a:p>
        </p:txBody>
      </p:sp>
    </p:spTree>
    <p:extLst>
      <p:ext uri="{BB962C8B-B14F-4D97-AF65-F5344CB8AC3E}">
        <p14:creationId xmlns:p14="http://schemas.microsoft.com/office/powerpoint/2010/main" val="1194775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5400" b="1" smtClean="0">
                <a:solidFill>
                  <a:srgbClr val="FFFF00"/>
                </a:solidFill>
                <a:latin typeface="Calibri" panose="020F0502020204030204"/>
                <a:ea typeface="+mn-ea"/>
                <a:cs typeface="+mn-cs"/>
              </a:rPr>
              <a:t>Pembayangan / Kej.6:1-8</a:t>
            </a:r>
            <a:r>
              <a:rPr lang="fi-FI" sz="6600" b="1" smtClean="0">
                <a:solidFill>
                  <a:srgbClr val="FFFF00"/>
                </a:solidFill>
                <a:latin typeface="Calibri" panose="020F0502020204030204"/>
                <a:ea typeface="+mn-ea"/>
                <a:cs typeface="+mn-cs"/>
              </a:rPr>
              <a:t/>
            </a:r>
            <a:br>
              <a:rPr lang="fi-FI" sz="6600" b="1" smtClean="0">
                <a:solidFill>
                  <a:srgbClr val="FFFF00"/>
                </a:solidFill>
                <a:latin typeface="Calibri" panose="020F0502020204030204"/>
                <a:ea typeface="+mn-ea"/>
                <a:cs typeface="+mn-cs"/>
              </a:rPr>
            </a:br>
            <a:r>
              <a:rPr lang="fi-FI" sz="5400" b="1" smtClean="0">
                <a:solidFill>
                  <a:schemeClr val="bg1"/>
                </a:solidFill>
                <a:latin typeface="Calibri" panose="020F0502020204030204"/>
                <a:ea typeface="+mn-ea"/>
                <a:cs typeface="+mn-cs"/>
              </a:rPr>
              <a:t>Kesusasteraan </a:t>
            </a:r>
            <a:r>
              <a:rPr lang="fi-FI" sz="5400" b="1">
                <a:solidFill>
                  <a:schemeClr val="bg1"/>
                </a:solidFill>
                <a:latin typeface="Calibri" panose="020F0502020204030204"/>
                <a:ea typeface="+mn-ea"/>
                <a:cs typeface="+mn-cs"/>
              </a:rPr>
              <a:t>Ibrani menpunyai Retorik Narasi Ibrani yang menyampaikan makna dalam ayat melalui pelbagai kaedah untuk menggali, menuangkan dan mengembangkan idea dalam fikiran.</a:t>
            </a:r>
            <a:endParaRPr lang="en-US" sz="48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13490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FF00"/>
                </a:solidFill>
                <a:latin typeface="Calibri" panose="020F0502020204030204"/>
                <a:ea typeface="+mn-ea"/>
                <a:cs typeface="+mn-cs"/>
              </a:rPr>
              <a:t>Ciri-Ciri Kesusasteraan Ibrani </a:t>
            </a:r>
            <a:r>
              <a:rPr lang="en-US" altLang="ko-KR" sz="4800" b="1" smtClean="0">
                <a:solidFill>
                  <a:srgbClr val="FFFF00"/>
                </a:solidFill>
                <a:latin typeface="Calibri" panose="020F0502020204030204"/>
                <a:ea typeface="+mn-ea"/>
                <a:cs typeface="+mn-cs"/>
              </a:rPr>
              <a:t>(Tradisi Oral)</a:t>
            </a:r>
            <a:r>
              <a:rPr lang="fi-FI" sz="6600" b="1">
                <a:solidFill>
                  <a:srgbClr val="FFFF00"/>
                </a:solidFill>
                <a:latin typeface="Calibri" panose="020F0502020204030204"/>
                <a:ea typeface="+mn-ea"/>
                <a:cs typeface="+mn-cs"/>
              </a:rPr>
              <a:t/>
            </a:r>
            <a:br>
              <a:rPr lang="fi-FI" sz="6600" b="1">
                <a:solidFill>
                  <a:srgbClr val="FFFF00"/>
                </a:solidFill>
                <a:latin typeface="Calibri" panose="020F0502020204030204"/>
                <a:ea typeface="+mn-ea"/>
                <a:cs typeface="+mn-cs"/>
              </a:rPr>
            </a:br>
            <a:r>
              <a:rPr lang="fi-FI" sz="4000" b="1" smtClean="0">
                <a:solidFill>
                  <a:srgbClr val="00B0F0"/>
                </a:solidFill>
                <a:latin typeface="Calibri" panose="020F0502020204030204"/>
                <a:ea typeface="+mn-ea"/>
                <a:cs typeface="+mn-cs"/>
              </a:rPr>
              <a:t>Kesusasteraan Ibrani </a:t>
            </a:r>
            <a:r>
              <a:rPr lang="it-IT" sz="4000" b="1" smtClean="0">
                <a:solidFill>
                  <a:srgbClr val="00B0F0"/>
                </a:solidFill>
                <a:latin typeface="Calibri" panose="020F0502020204030204"/>
                <a:ea typeface="+mn-ea"/>
                <a:cs typeface="+mn-cs"/>
              </a:rPr>
              <a:t>berasal </a:t>
            </a:r>
            <a:r>
              <a:rPr lang="it-IT" sz="4000" b="1">
                <a:solidFill>
                  <a:srgbClr val="00B0F0"/>
                </a:solidFill>
                <a:latin typeface="Calibri" panose="020F0502020204030204"/>
                <a:ea typeface="+mn-ea"/>
                <a:cs typeface="+mn-cs"/>
              </a:rPr>
              <a:t>dari tradisi oral orang-orang Yahudi pertama</a:t>
            </a:r>
            <a:r>
              <a:rPr lang="it-IT" sz="4000" b="1" smtClean="0">
                <a:solidFill>
                  <a:srgbClr val="00B0F0"/>
                </a:solidFill>
                <a:latin typeface="Calibri" panose="020F0502020204030204"/>
                <a:ea typeface="+mn-ea"/>
                <a:cs typeface="+mn-cs"/>
              </a:rPr>
              <a:t>. Dalam T</a:t>
            </a:r>
            <a:r>
              <a:rPr lang="fi-FI" sz="4000" b="1" smtClean="0">
                <a:solidFill>
                  <a:srgbClr val="00B0F0"/>
                </a:solidFill>
                <a:latin typeface="Calibri" panose="020F0502020204030204"/>
                <a:ea typeface="+mn-ea"/>
                <a:cs typeface="+mn-cs"/>
              </a:rPr>
              <a:t>radisi Oral, kebanyakan ayat pendek, dan struktur ayatnya untuk orang-orang mudah mendengar kisah dan mudah menghafalnya.</a:t>
            </a:r>
            <a:br>
              <a:rPr lang="fi-FI" sz="4000" b="1" smtClean="0">
                <a:solidFill>
                  <a:srgbClr val="00B0F0"/>
                </a:solidFill>
                <a:latin typeface="Calibri" panose="020F0502020204030204"/>
                <a:ea typeface="+mn-ea"/>
                <a:cs typeface="+mn-cs"/>
              </a:rPr>
            </a:br>
            <a:r>
              <a:rPr lang="fi-FI" sz="5400" b="1" smtClean="0">
                <a:solidFill>
                  <a:schemeClr val="bg1"/>
                </a:solidFill>
                <a:latin typeface="Calibri" panose="020F0502020204030204"/>
                <a:ea typeface="+mn-ea"/>
                <a:cs typeface="+mn-cs"/>
              </a:rPr>
              <a:t>1. Pengulangan (Hendiadys)</a:t>
            </a:r>
            <a:br>
              <a:rPr lang="fi-FI" sz="5400" b="1" smtClean="0">
                <a:solidFill>
                  <a:schemeClr val="bg1"/>
                </a:solidFill>
                <a:latin typeface="Calibri" panose="020F0502020204030204"/>
                <a:ea typeface="+mn-ea"/>
                <a:cs typeface="+mn-cs"/>
              </a:rPr>
            </a:br>
            <a:r>
              <a:rPr lang="fi-FI" sz="5400" b="1" smtClean="0">
                <a:solidFill>
                  <a:schemeClr val="bg1"/>
                </a:solidFill>
                <a:latin typeface="Calibri" panose="020F0502020204030204"/>
                <a:ea typeface="+mn-ea"/>
                <a:cs typeface="+mn-cs"/>
              </a:rPr>
              <a:t>2. Paralelisme /Kesejejaran (Parallelism) </a:t>
            </a:r>
            <a:br>
              <a:rPr lang="fi-FI" sz="5400" b="1" smtClean="0">
                <a:solidFill>
                  <a:schemeClr val="bg1"/>
                </a:solidFill>
                <a:latin typeface="Calibri" panose="020F0502020204030204"/>
                <a:ea typeface="+mn-ea"/>
                <a:cs typeface="+mn-cs"/>
              </a:rPr>
            </a:br>
            <a:r>
              <a:rPr lang="fi-FI" sz="5400" b="1" smtClean="0">
                <a:solidFill>
                  <a:schemeClr val="bg1"/>
                </a:solidFill>
                <a:latin typeface="Calibri" panose="020F0502020204030204"/>
                <a:ea typeface="+mn-ea"/>
                <a:cs typeface="+mn-cs"/>
              </a:rPr>
              <a:t>3. Pembayangan (Imagery)</a:t>
            </a:r>
            <a:br>
              <a:rPr lang="fi-FI" sz="5400" b="1" smtClean="0">
                <a:solidFill>
                  <a:schemeClr val="bg1"/>
                </a:solidFill>
                <a:latin typeface="Calibri" panose="020F0502020204030204"/>
                <a:ea typeface="+mn-ea"/>
                <a:cs typeface="+mn-cs"/>
              </a:rPr>
            </a:br>
            <a:r>
              <a:rPr lang="fi-FI" sz="5400" b="1" smtClean="0">
                <a:solidFill>
                  <a:schemeClr val="bg1"/>
                </a:solidFill>
                <a:latin typeface="Calibri" panose="020F0502020204030204"/>
                <a:ea typeface="+mn-ea"/>
                <a:cs typeface="+mn-cs"/>
              </a:rPr>
              <a:t>4. Kiasme (Chiasm)</a:t>
            </a: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373148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C000"/>
                </a:solidFill>
                <a:latin typeface="Calibri" panose="020F0502020204030204"/>
                <a:ea typeface="+mn-ea"/>
                <a:cs typeface="+mn-cs"/>
              </a:rPr>
              <a:t>Ciri-Ciri</a:t>
            </a:r>
            <a:r>
              <a:rPr lang="en-US" altLang="ko-KR" sz="5400" b="1" smtClean="0">
                <a:solidFill>
                  <a:srgbClr val="FFFF00"/>
                </a:solidFill>
                <a:latin typeface="Calibri" panose="020F0502020204030204"/>
                <a:ea typeface="+mn-ea"/>
                <a:cs typeface="+mn-cs"/>
              </a:rPr>
              <a:t> Kesusasteraan Ibrani</a:t>
            </a:r>
            <a:r>
              <a:rPr lang="en-US" altLang="ko-KR" sz="5400" b="1">
                <a:solidFill>
                  <a:srgbClr val="FFFF00"/>
                </a:solidFill>
                <a:latin typeface="Calibri" panose="020F0502020204030204"/>
              </a:rPr>
              <a:t>(Tradisi Oral)</a:t>
            </a:r>
            <a:r>
              <a:rPr lang="fi-FI" sz="5400" b="1">
                <a:solidFill>
                  <a:srgbClr val="FFFF00"/>
                </a:solidFill>
                <a:latin typeface="Calibri" panose="020F0502020204030204"/>
              </a:rPr>
              <a:t/>
            </a:r>
            <a:br>
              <a:rPr lang="fi-FI" sz="5400" b="1">
                <a:solidFill>
                  <a:srgbClr val="FFFF00"/>
                </a:solidFill>
                <a:latin typeface="Calibri" panose="020F0502020204030204"/>
              </a:rPr>
            </a:br>
            <a:r>
              <a:rPr lang="fi-FI" sz="5400" b="1" smtClean="0">
                <a:solidFill>
                  <a:schemeClr val="bg1"/>
                </a:solidFill>
                <a:latin typeface="Calibri" panose="020F0502020204030204"/>
                <a:ea typeface="+mn-ea"/>
                <a:cs typeface="+mn-cs"/>
              </a:rPr>
              <a:t>Pengulangan</a:t>
            </a:r>
            <a:r>
              <a:rPr lang="fi-FI" sz="5400" b="1">
                <a:solidFill>
                  <a:schemeClr val="bg1"/>
                </a:solidFill>
                <a:latin typeface="Calibri" panose="020F0502020204030204"/>
                <a:ea typeface="+mn-ea"/>
                <a:cs typeface="+mn-cs"/>
              </a:rPr>
              <a:t>, Paralelisme dan Kiasme</a:t>
            </a:r>
            <a:br>
              <a:rPr lang="fi-FI" sz="5400" b="1">
                <a:solidFill>
                  <a:schemeClr val="bg1"/>
                </a:solidFill>
                <a:latin typeface="Calibri" panose="020F0502020204030204"/>
                <a:ea typeface="+mn-ea"/>
                <a:cs typeface="+mn-cs"/>
              </a:rPr>
            </a:br>
            <a:r>
              <a:rPr lang="he-IL" sz="3200" b="1" smtClean="0">
                <a:solidFill>
                  <a:schemeClr val="bg1"/>
                </a:solidFill>
                <a:latin typeface="Calibri" panose="020F0502020204030204"/>
                <a:ea typeface="+mn-ea"/>
                <a:cs typeface="+mn-cs"/>
              </a:rPr>
              <a:t>וְנֹ֕חַ </a:t>
            </a:r>
            <a:r>
              <a:rPr lang="he-IL" sz="3200" b="1">
                <a:solidFill>
                  <a:schemeClr val="bg1"/>
                </a:solidFill>
                <a:latin typeface="Calibri" panose="020F0502020204030204"/>
                <a:ea typeface="+mn-ea"/>
                <a:cs typeface="+mn-cs"/>
              </a:rPr>
              <a:t>-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A</a:t>
            </a:r>
            <a:r>
              <a:rPr lang="fi-FI" sz="3200" b="1">
                <a:solidFill>
                  <a:schemeClr val="bg1"/>
                </a:solidFill>
                <a:latin typeface="Calibri" panose="020F0502020204030204"/>
                <a:ea typeface="+mn-ea"/>
                <a:cs typeface="+mn-cs"/>
              </a:rPr>
              <a:t>. Tetapi </a:t>
            </a:r>
            <a:r>
              <a:rPr lang="fi-FI" sz="3200" b="1">
                <a:solidFill>
                  <a:srgbClr val="FFC000"/>
                </a:solidFill>
                <a:latin typeface="Calibri" panose="020F0502020204030204"/>
                <a:ea typeface="+mn-ea"/>
                <a:cs typeface="+mn-cs"/>
              </a:rPr>
              <a:t>Nuh</a:t>
            </a:r>
            <a:r>
              <a:rPr lang="fi-FI" sz="3200" b="1">
                <a:solidFill>
                  <a:schemeClr val="bg1"/>
                </a:solidFill>
                <a:latin typeface="Calibri" panose="020F0502020204030204"/>
                <a:ea typeface="+mn-ea"/>
                <a:cs typeface="+mn-cs"/>
              </a:rPr>
              <a:t> </a:t>
            </a:r>
            <a:br>
              <a:rPr lang="fi-FI" sz="3200" b="1">
                <a:solidFill>
                  <a:schemeClr val="bg1"/>
                </a:solidFill>
                <a:latin typeface="Calibri" panose="020F0502020204030204"/>
                <a:ea typeface="+mn-ea"/>
                <a:cs typeface="+mn-cs"/>
              </a:rPr>
            </a:br>
            <a:r>
              <a:rPr lang="he-IL" sz="3200" b="1">
                <a:solidFill>
                  <a:schemeClr val="bg1"/>
                </a:solidFill>
                <a:latin typeface="Calibri" panose="020F0502020204030204"/>
                <a:ea typeface="+mn-ea"/>
                <a:cs typeface="+mn-cs"/>
              </a:rPr>
              <a:t>מָ֥צָא חֵ֖ן -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B</a:t>
            </a:r>
            <a:r>
              <a:rPr lang="fi-FI" sz="3200" b="1">
                <a:solidFill>
                  <a:schemeClr val="bg1"/>
                </a:solidFill>
                <a:latin typeface="Calibri" panose="020F0502020204030204"/>
                <a:ea typeface="+mn-ea"/>
                <a:cs typeface="+mn-cs"/>
              </a:rPr>
              <a:t>.   mendapat </a:t>
            </a:r>
            <a:r>
              <a:rPr lang="fi-FI" sz="3200" b="1">
                <a:solidFill>
                  <a:srgbClr val="92D050"/>
                </a:solidFill>
                <a:latin typeface="Calibri" panose="020F0502020204030204"/>
                <a:ea typeface="+mn-ea"/>
                <a:cs typeface="+mn-cs"/>
              </a:rPr>
              <a:t>rahmat  </a:t>
            </a:r>
            <a:r>
              <a:rPr lang="fi-FI" sz="3200" b="1">
                <a:solidFill>
                  <a:schemeClr val="bg1"/>
                </a:solidFill>
                <a:latin typeface="Calibri" panose="020F0502020204030204"/>
                <a:ea typeface="+mn-ea"/>
                <a:cs typeface="+mn-cs"/>
              </a:rPr>
              <a:t/>
            </a:r>
            <a:br>
              <a:rPr lang="fi-FI" sz="3200" b="1">
                <a:solidFill>
                  <a:schemeClr val="bg1"/>
                </a:solidFill>
                <a:latin typeface="Calibri" panose="020F0502020204030204"/>
                <a:ea typeface="+mn-ea"/>
                <a:cs typeface="+mn-cs"/>
              </a:rPr>
            </a:br>
            <a:r>
              <a:rPr lang="he-IL" sz="3200" b="1">
                <a:solidFill>
                  <a:schemeClr val="bg1"/>
                </a:solidFill>
                <a:latin typeface="Calibri" panose="020F0502020204030204"/>
                <a:ea typeface="+mn-ea"/>
                <a:cs typeface="+mn-cs"/>
              </a:rPr>
              <a:t>בְּעֵינֵ֥י יְהוָֽה׃ פ -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C</a:t>
            </a:r>
            <a:r>
              <a:rPr lang="fi-FI" sz="3200" b="1">
                <a:solidFill>
                  <a:schemeClr val="bg1"/>
                </a:solidFill>
                <a:latin typeface="Calibri" panose="020F0502020204030204"/>
                <a:ea typeface="+mn-ea"/>
                <a:cs typeface="+mn-cs"/>
              </a:rPr>
              <a:t>.   di mata </a:t>
            </a:r>
            <a:r>
              <a:rPr lang="fi-FI" sz="3200" b="1">
                <a:solidFill>
                  <a:srgbClr val="00B0F0"/>
                </a:solidFill>
                <a:latin typeface="Calibri" panose="020F0502020204030204"/>
                <a:ea typeface="+mn-ea"/>
                <a:cs typeface="+mn-cs"/>
              </a:rPr>
              <a:t>Tuhan</a:t>
            </a:r>
            <a:r>
              <a:rPr lang="fi-FI" sz="3200" b="1">
                <a:solidFill>
                  <a:schemeClr val="bg1"/>
                </a:solidFill>
                <a:latin typeface="Calibri" panose="020F0502020204030204"/>
                <a:ea typeface="+mn-ea"/>
                <a:cs typeface="+mn-cs"/>
              </a:rPr>
              <a:t>.</a:t>
            </a:r>
            <a:br>
              <a:rPr lang="fi-FI" sz="3200" b="1">
                <a:solidFill>
                  <a:schemeClr val="bg1"/>
                </a:solidFill>
                <a:latin typeface="Calibri" panose="020F0502020204030204"/>
                <a:ea typeface="+mn-ea"/>
                <a:cs typeface="+mn-cs"/>
              </a:rPr>
            </a:br>
            <a:r>
              <a:rPr lang="he-IL" sz="3200" b="1">
                <a:solidFill>
                  <a:schemeClr val="bg1"/>
                </a:solidFill>
                <a:latin typeface="Calibri" panose="020F0502020204030204"/>
                <a:ea typeface="+mn-ea"/>
                <a:cs typeface="+mn-cs"/>
              </a:rPr>
              <a:t>אֵ֚לֶּה תֹּולְדֹ֣ת נֹ֔חַ -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D</a:t>
            </a:r>
            <a:r>
              <a:rPr lang="fi-FI" sz="3200" b="1">
                <a:solidFill>
                  <a:schemeClr val="bg1"/>
                </a:solidFill>
                <a:latin typeface="Calibri" panose="020F0502020204030204"/>
                <a:ea typeface="+mn-ea"/>
                <a:cs typeface="+mn-cs"/>
              </a:rPr>
              <a:t>.   Inilah </a:t>
            </a:r>
            <a:r>
              <a:rPr lang="fi-FI" sz="3200" b="1">
                <a:solidFill>
                  <a:srgbClr val="00B050"/>
                </a:solidFill>
                <a:latin typeface="Calibri" panose="020F0502020204030204"/>
                <a:ea typeface="+mn-ea"/>
                <a:cs typeface="+mn-cs"/>
              </a:rPr>
              <a:t>riwayat Nuh</a:t>
            </a:r>
            <a:r>
              <a:rPr lang="fi-FI" sz="3200" b="1">
                <a:solidFill>
                  <a:schemeClr val="bg1"/>
                </a:solidFill>
                <a:latin typeface="Calibri" panose="020F0502020204030204"/>
                <a:ea typeface="+mn-ea"/>
                <a:cs typeface="+mn-cs"/>
              </a:rPr>
              <a:t>. </a:t>
            </a:r>
            <a:br>
              <a:rPr lang="fi-FI" sz="3200" b="1">
                <a:solidFill>
                  <a:schemeClr val="bg1"/>
                </a:solidFill>
                <a:latin typeface="Calibri" panose="020F0502020204030204"/>
                <a:ea typeface="+mn-ea"/>
                <a:cs typeface="+mn-cs"/>
              </a:rPr>
            </a:br>
            <a:r>
              <a:rPr lang="he-IL" sz="3200" b="1">
                <a:solidFill>
                  <a:schemeClr val="bg1"/>
                </a:solidFill>
                <a:latin typeface="Calibri" panose="020F0502020204030204"/>
                <a:ea typeface="+mn-ea"/>
                <a:cs typeface="+mn-cs"/>
              </a:rPr>
              <a:t>נֹ֗חַ אִ֥ישׁ צַדִּ֛יק -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E</a:t>
            </a:r>
            <a:r>
              <a:rPr lang="fi-FI" sz="3200" b="1">
                <a:solidFill>
                  <a:schemeClr val="bg1"/>
                </a:solidFill>
                <a:latin typeface="Calibri" panose="020F0502020204030204"/>
                <a:ea typeface="+mn-ea"/>
                <a:cs typeface="+mn-cs"/>
              </a:rPr>
              <a:t>. Nuh seorang yang </a:t>
            </a:r>
            <a:r>
              <a:rPr lang="fi-FI" sz="3200" b="1">
                <a:solidFill>
                  <a:srgbClr val="FFFF00"/>
                </a:solidFill>
                <a:latin typeface="Calibri" panose="020F0502020204030204"/>
                <a:ea typeface="+mn-ea"/>
                <a:cs typeface="+mn-cs"/>
              </a:rPr>
              <a:t>benar </a:t>
            </a:r>
            <a:r>
              <a:rPr lang="fi-FI" sz="3200" b="1">
                <a:solidFill>
                  <a:schemeClr val="bg1"/>
                </a:solidFill>
                <a:latin typeface="Calibri" panose="020F0502020204030204"/>
                <a:ea typeface="+mn-ea"/>
                <a:cs typeface="+mn-cs"/>
              </a:rPr>
              <a:t> </a:t>
            </a:r>
            <a:br>
              <a:rPr lang="fi-FI" sz="3200" b="1">
                <a:solidFill>
                  <a:schemeClr val="bg1"/>
                </a:solidFill>
                <a:latin typeface="Calibri" panose="020F0502020204030204"/>
                <a:ea typeface="+mn-ea"/>
                <a:cs typeface="+mn-cs"/>
              </a:rPr>
            </a:br>
            <a:r>
              <a:rPr lang="he-IL" sz="3200" b="1" smtClean="0">
                <a:solidFill>
                  <a:schemeClr val="bg1"/>
                </a:solidFill>
                <a:latin typeface="Calibri" panose="020F0502020204030204"/>
                <a:ea typeface="+mn-ea"/>
                <a:cs typeface="+mn-cs"/>
              </a:rPr>
              <a:t>תָּמִ֥ים </a:t>
            </a:r>
            <a:r>
              <a:rPr lang="he-IL" sz="3200" b="1">
                <a:solidFill>
                  <a:schemeClr val="bg1"/>
                </a:solidFill>
                <a:latin typeface="Calibri" panose="020F0502020204030204"/>
                <a:ea typeface="+mn-ea"/>
                <a:cs typeface="+mn-cs"/>
              </a:rPr>
              <a:t>-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E</a:t>
            </a:r>
            <a:r>
              <a:rPr lang="fi-FI" sz="3200" b="1">
                <a:solidFill>
                  <a:schemeClr val="bg1"/>
                </a:solidFill>
                <a:latin typeface="Calibri" panose="020F0502020204030204"/>
                <a:ea typeface="+mn-ea"/>
                <a:cs typeface="+mn-cs"/>
              </a:rPr>
              <a:t>’. dan </a:t>
            </a:r>
            <a:r>
              <a:rPr lang="fi-FI" sz="3200" b="1">
                <a:solidFill>
                  <a:srgbClr val="FFFF00"/>
                </a:solidFill>
                <a:latin typeface="Calibri" panose="020F0502020204030204"/>
                <a:ea typeface="+mn-ea"/>
                <a:cs typeface="+mn-cs"/>
              </a:rPr>
              <a:t>tidak tercela</a:t>
            </a:r>
            <a:r>
              <a:rPr lang="fi-FI" sz="3200" b="1">
                <a:solidFill>
                  <a:schemeClr val="bg1"/>
                </a:solidFill>
                <a:latin typeface="Calibri" panose="020F0502020204030204"/>
                <a:ea typeface="+mn-ea"/>
                <a:cs typeface="+mn-cs"/>
              </a:rPr>
              <a:t>.</a:t>
            </a:r>
            <a:br>
              <a:rPr lang="fi-FI" sz="3200" b="1">
                <a:solidFill>
                  <a:schemeClr val="bg1"/>
                </a:solidFill>
                <a:latin typeface="Calibri" panose="020F0502020204030204"/>
                <a:ea typeface="+mn-ea"/>
                <a:cs typeface="+mn-cs"/>
              </a:rPr>
            </a:br>
            <a:r>
              <a:rPr lang="he-IL" sz="3200" b="1">
                <a:solidFill>
                  <a:schemeClr val="bg1"/>
                </a:solidFill>
                <a:latin typeface="Calibri" panose="020F0502020204030204"/>
                <a:ea typeface="+mn-ea"/>
                <a:cs typeface="+mn-cs"/>
              </a:rPr>
              <a:t>הָיָ֖ה בְּדֹֽרֹתָ֑יו -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D</a:t>
            </a:r>
            <a:r>
              <a:rPr lang="fi-FI" sz="3200" b="1">
                <a:solidFill>
                  <a:schemeClr val="bg1"/>
                </a:solidFill>
                <a:latin typeface="Calibri" panose="020F0502020204030204"/>
                <a:ea typeface="+mn-ea"/>
                <a:cs typeface="+mn-cs"/>
              </a:rPr>
              <a:t>’. Dalam kalangan yang </a:t>
            </a:r>
            <a:r>
              <a:rPr lang="fi-FI" sz="3200" b="1">
                <a:solidFill>
                  <a:srgbClr val="00B050"/>
                </a:solidFill>
                <a:latin typeface="Calibri" panose="020F0502020204030204"/>
                <a:ea typeface="+mn-ea"/>
                <a:cs typeface="+mn-cs"/>
              </a:rPr>
              <a:t>sezaman dengannya</a:t>
            </a:r>
            <a:r>
              <a:rPr lang="fi-FI" sz="3200" b="1">
                <a:solidFill>
                  <a:schemeClr val="bg1"/>
                </a:solidFill>
                <a:latin typeface="Calibri" panose="020F0502020204030204"/>
                <a:ea typeface="+mn-ea"/>
                <a:cs typeface="+mn-cs"/>
              </a:rPr>
              <a:t/>
            </a:r>
            <a:br>
              <a:rPr lang="fi-FI" sz="3200" b="1">
                <a:solidFill>
                  <a:schemeClr val="bg1"/>
                </a:solidFill>
                <a:latin typeface="Calibri" panose="020F0502020204030204"/>
                <a:ea typeface="+mn-ea"/>
                <a:cs typeface="+mn-cs"/>
              </a:rPr>
            </a:br>
            <a:r>
              <a:rPr lang="he-IL" sz="3200" b="1" smtClean="0">
                <a:solidFill>
                  <a:schemeClr val="bg1"/>
                </a:solidFill>
                <a:latin typeface="Calibri" panose="020F0502020204030204"/>
                <a:ea typeface="+mn-ea"/>
                <a:cs typeface="+mn-cs"/>
              </a:rPr>
              <a:t>אֶת־הָֽאֱלֹהִ֖ים </a:t>
            </a:r>
            <a:r>
              <a:rPr lang="he-IL" sz="3200" b="1">
                <a:solidFill>
                  <a:schemeClr val="bg1"/>
                </a:solidFill>
                <a:latin typeface="Calibri" panose="020F0502020204030204"/>
                <a:ea typeface="+mn-ea"/>
                <a:cs typeface="+mn-cs"/>
              </a:rPr>
              <a:t>-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C</a:t>
            </a:r>
            <a:r>
              <a:rPr lang="fi-FI" sz="3200" b="1">
                <a:solidFill>
                  <a:schemeClr val="bg1"/>
                </a:solidFill>
                <a:latin typeface="Calibri" panose="020F0502020204030204"/>
                <a:ea typeface="+mn-ea"/>
                <a:cs typeface="+mn-cs"/>
              </a:rPr>
              <a:t>’. dengan</a:t>
            </a:r>
            <a:r>
              <a:rPr lang="fi-FI" sz="3200" b="1">
                <a:solidFill>
                  <a:srgbClr val="00B0F0"/>
                </a:solidFill>
                <a:latin typeface="Calibri" panose="020F0502020204030204"/>
                <a:ea typeface="+mn-ea"/>
                <a:cs typeface="+mn-cs"/>
              </a:rPr>
              <a:t> Allah</a:t>
            </a:r>
            <a:r>
              <a:rPr lang="fi-FI" sz="3200" b="1">
                <a:solidFill>
                  <a:schemeClr val="bg1"/>
                </a:solidFill>
                <a:latin typeface="Calibri" panose="020F0502020204030204"/>
                <a:ea typeface="+mn-ea"/>
                <a:cs typeface="+mn-cs"/>
              </a:rPr>
              <a:t>.</a:t>
            </a:r>
            <a:br>
              <a:rPr lang="fi-FI" sz="3200" b="1">
                <a:solidFill>
                  <a:schemeClr val="bg1"/>
                </a:solidFill>
                <a:latin typeface="Calibri" panose="020F0502020204030204"/>
                <a:ea typeface="+mn-ea"/>
                <a:cs typeface="+mn-cs"/>
              </a:rPr>
            </a:br>
            <a:r>
              <a:rPr lang="he-IL" sz="3200" b="1" smtClean="0">
                <a:solidFill>
                  <a:schemeClr val="bg1"/>
                </a:solidFill>
                <a:latin typeface="Calibri" panose="020F0502020204030204"/>
                <a:ea typeface="+mn-ea"/>
                <a:cs typeface="+mn-cs"/>
              </a:rPr>
              <a:t>הִֽתְהַלֶּךְ</a:t>
            </a:r>
            <a:r>
              <a:rPr lang="he-IL" sz="3200" b="1">
                <a:solidFill>
                  <a:schemeClr val="bg1"/>
                </a:solidFill>
                <a:latin typeface="Calibri" panose="020F0502020204030204"/>
                <a:ea typeface="+mn-ea"/>
                <a:cs typeface="+mn-cs"/>
              </a:rPr>
              <a:t>־ </a:t>
            </a:r>
            <a:r>
              <a:rPr lang="he-IL" sz="3200" b="1" smtClean="0">
                <a:solidFill>
                  <a:schemeClr val="bg1"/>
                </a:solidFill>
                <a:latin typeface="Calibri" panose="020F0502020204030204"/>
                <a:ea typeface="+mn-ea"/>
                <a:cs typeface="+mn-cs"/>
              </a:rPr>
              <a:t>-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B</a:t>
            </a:r>
            <a:r>
              <a:rPr lang="fi-FI" sz="3200" b="1">
                <a:solidFill>
                  <a:schemeClr val="bg1"/>
                </a:solidFill>
                <a:latin typeface="Calibri" panose="020F0502020204030204"/>
                <a:ea typeface="+mn-ea"/>
                <a:cs typeface="+mn-cs"/>
              </a:rPr>
              <a:t>’. hidup </a:t>
            </a:r>
            <a:r>
              <a:rPr lang="fi-FI" sz="3200" b="1">
                <a:solidFill>
                  <a:srgbClr val="92D050"/>
                </a:solidFill>
                <a:latin typeface="Calibri" panose="020F0502020204030204"/>
                <a:ea typeface="+mn-ea"/>
                <a:cs typeface="+mn-cs"/>
              </a:rPr>
              <a:t>akrab</a:t>
            </a:r>
            <a:r>
              <a:rPr lang="fi-FI" sz="3200" b="1">
                <a:solidFill>
                  <a:schemeClr val="bg1"/>
                </a:solidFill>
                <a:latin typeface="Calibri" panose="020F0502020204030204"/>
                <a:ea typeface="+mn-ea"/>
                <a:cs typeface="+mn-cs"/>
              </a:rPr>
              <a:t> </a:t>
            </a:r>
            <a:br>
              <a:rPr lang="fi-FI" sz="3200" b="1">
                <a:solidFill>
                  <a:schemeClr val="bg1"/>
                </a:solidFill>
                <a:latin typeface="Calibri" panose="020F0502020204030204"/>
                <a:ea typeface="+mn-ea"/>
                <a:cs typeface="+mn-cs"/>
              </a:rPr>
            </a:br>
            <a:r>
              <a:rPr lang="he-IL" sz="3200" b="1">
                <a:solidFill>
                  <a:schemeClr val="bg1"/>
                </a:solidFill>
                <a:latin typeface="Calibri" panose="020F0502020204030204"/>
                <a:ea typeface="+mn-ea"/>
                <a:cs typeface="+mn-cs"/>
              </a:rPr>
              <a:t>נֹֽחַ׃ - </a:t>
            </a:r>
            <a:r>
              <a:rPr lang="en-US" sz="3200" b="1" smtClean="0">
                <a:solidFill>
                  <a:schemeClr val="bg1"/>
                </a:solidFill>
                <a:latin typeface="Calibri" panose="020F0502020204030204"/>
                <a:ea typeface="+mn-ea"/>
                <a:cs typeface="+mn-cs"/>
              </a:rPr>
              <a:t>                   </a:t>
            </a:r>
            <a:r>
              <a:rPr lang="fi-FI" sz="3200" b="1" smtClean="0">
                <a:solidFill>
                  <a:schemeClr val="bg1"/>
                </a:solidFill>
                <a:latin typeface="Calibri" panose="020F0502020204030204"/>
                <a:ea typeface="+mn-ea"/>
                <a:cs typeface="+mn-cs"/>
              </a:rPr>
              <a:t>A</a:t>
            </a:r>
            <a:r>
              <a:rPr lang="fi-FI" sz="3200" b="1">
                <a:solidFill>
                  <a:schemeClr val="bg1"/>
                </a:solidFill>
                <a:latin typeface="Calibri" panose="020F0502020204030204"/>
                <a:ea typeface="+mn-ea"/>
                <a:cs typeface="+mn-cs"/>
              </a:rPr>
              <a:t>’. </a:t>
            </a:r>
            <a:r>
              <a:rPr lang="fi-FI" sz="3200" b="1" smtClean="0">
                <a:solidFill>
                  <a:srgbClr val="FFC000"/>
                </a:solidFill>
                <a:latin typeface="Calibri" panose="020F0502020204030204"/>
                <a:ea typeface="+mn-ea"/>
                <a:cs typeface="+mn-cs"/>
              </a:rPr>
              <a:t>Dia (Nuh)</a:t>
            </a:r>
            <a:r>
              <a:rPr lang="fi-FI" sz="3200" b="1">
                <a:solidFill>
                  <a:schemeClr val="bg1"/>
                </a:solidFill>
                <a:latin typeface="Calibri" panose="020F0502020204030204"/>
                <a:ea typeface="+mn-ea"/>
                <a:cs typeface="+mn-cs"/>
              </a:rPr>
              <a:t/>
            </a:r>
            <a:br>
              <a:rPr lang="fi-FI" sz="3200" b="1">
                <a:solidFill>
                  <a:schemeClr val="bg1"/>
                </a:solidFill>
                <a:latin typeface="Calibri" panose="020F0502020204030204"/>
                <a:ea typeface="+mn-ea"/>
                <a:cs typeface="+mn-cs"/>
              </a:rPr>
            </a:br>
            <a:endParaRPr lang="en-US" sz="32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7665867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C000"/>
                </a:solidFill>
                <a:latin typeface="Calibri" panose="020F0502020204030204"/>
                <a:ea typeface="+mn-ea"/>
                <a:cs typeface="+mn-cs"/>
              </a:rPr>
              <a:t>Ciri-Ciri</a:t>
            </a:r>
            <a:r>
              <a:rPr lang="en-US" altLang="ko-KR" sz="5400" b="1" smtClean="0">
                <a:solidFill>
                  <a:srgbClr val="FFFF00"/>
                </a:solidFill>
                <a:latin typeface="Calibri" panose="020F0502020204030204"/>
                <a:ea typeface="+mn-ea"/>
                <a:cs typeface="+mn-cs"/>
              </a:rPr>
              <a:t> Kesusasteraan Ibrani</a:t>
            </a:r>
            <a:r>
              <a:rPr lang="en-US" altLang="ko-KR" sz="5400" b="1" smtClean="0">
                <a:solidFill>
                  <a:srgbClr val="FFFF00"/>
                </a:solidFill>
                <a:latin typeface="Calibri" panose="020F0502020204030204"/>
              </a:rPr>
              <a:t>(Tradisi Oral)</a:t>
            </a:r>
            <a:r>
              <a:rPr lang="fi-FI" sz="5400" b="1" smtClean="0">
                <a:solidFill>
                  <a:srgbClr val="FFFF00"/>
                </a:solidFill>
                <a:latin typeface="Calibri" panose="020F0502020204030204"/>
              </a:rPr>
              <a:t/>
            </a:r>
            <a:br>
              <a:rPr lang="fi-FI" sz="5400" b="1" smtClean="0">
                <a:solidFill>
                  <a:srgbClr val="FFFF00"/>
                </a:solidFill>
                <a:latin typeface="Calibri" panose="020F0502020204030204"/>
              </a:rPr>
            </a:br>
            <a:r>
              <a:rPr lang="fi-FI" sz="5400" b="1" smtClean="0">
                <a:solidFill>
                  <a:schemeClr val="bg1"/>
                </a:solidFill>
                <a:latin typeface="Calibri" panose="020F0502020204030204"/>
                <a:ea typeface="+mn-ea"/>
                <a:cs typeface="+mn-cs"/>
              </a:rPr>
              <a:t>Pengulangan, Paralelisme dan Kiasme</a:t>
            </a: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en-US" sz="3600" b="1">
                <a:solidFill>
                  <a:schemeClr val="bg1"/>
                </a:solidFill>
                <a:latin typeface="Calibri" panose="020F0502020204030204"/>
                <a:ea typeface="+mn-ea"/>
                <a:cs typeface="+mn-cs"/>
              </a:rPr>
              <a:t>Kej. 6:8-9 </a:t>
            </a:r>
            <a:r>
              <a:rPr lang="en-US" sz="3600" b="1" smtClean="0">
                <a:solidFill>
                  <a:schemeClr val="bg1"/>
                </a:solidFill>
                <a:latin typeface="Calibri" panose="020F0502020204030204"/>
                <a:ea typeface="+mn-ea"/>
                <a:cs typeface="+mn-cs"/>
              </a:rPr>
              <a:t/>
            </a:r>
            <a:br>
              <a:rPr lang="en-US" sz="3600" b="1" smtClean="0">
                <a:solidFill>
                  <a:schemeClr val="bg1"/>
                </a:solidFill>
                <a:latin typeface="Calibri" panose="020F0502020204030204"/>
                <a:ea typeface="+mn-ea"/>
                <a:cs typeface="+mn-cs"/>
              </a:rPr>
            </a:br>
            <a:r>
              <a:rPr lang="en-US" sz="3600" b="1" smtClean="0">
                <a:solidFill>
                  <a:schemeClr val="bg1"/>
                </a:solidFill>
                <a:latin typeface="Calibri" panose="020F0502020204030204"/>
                <a:ea typeface="+mn-ea"/>
                <a:cs typeface="+mn-cs"/>
              </a:rPr>
              <a:t/>
            </a:r>
            <a:br>
              <a:rPr lang="en-US" sz="3600" b="1" smtClean="0">
                <a:solidFill>
                  <a:schemeClr val="bg1"/>
                </a:solidFill>
                <a:latin typeface="Calibri" panose="020F0502020204030204"/>
                <a:ea typeface="+mn-ea"/>
                <a:cs typeface="+mn-cs"/>
              </a:rPr>
            </a:br>
            <a:r>
              <a:rPr lang="en-US" sz="3600" b="1">
                <a:solidFill>
                  <a:schemeClr val="bg1"/>
                </a:solidFill>
                <a:latin typeface="Calibri" panose="020F0502020204030204"/>
                <a:ea typeface="+mn-ea"/>
                <a:cs typeface="+mn-cs"/>
              </a:rPr>
              <a:t> </a:t>
            </a:r>
            <a:r>
              <a:rPr lang="en-US" sz="3600" b="1" smtClean="0">
                <a:solidFill>
                  <a:schemeClr val="bg1"/>
                </a:solidFill>
                <a:latin typeface="Calibri" panose="020F0502020204030204"/>
                <a:ea typeface="+mn-ea"/>
                <a:cs typeface="+mn-cs"/>
              </a:rPr>
              <a:t> Tetapi </a:t>
            </a:r>
            <a:r>
              <a:rPr lang="en-US" sz="3600" b="1" smtClean="0">
                <a:solidFill>
                  <a:srgbClr val="FFFF00"/>
                </a:solidFill>
                <a:latin typeface="Calibri" panose="020F0502020204030204"/>
                <a:ea typeface="+mn-ea"/>
                <a:cs typeface="+mn-cs"/>
              </a:rPr>
              <a:t>Nuh(A)</a:t>
            </a:r>
            <a:r>
              <a:rPr lang="en-US" sz="3600" b="1" smtClean="0">
                <a:solidFill>
                  <a:schemeClr val="bg1"/>
                </a:solidFill>
                <a:latin typeface="Calibri" panose="020F0502020204030204"/>
                <a:ea typeface="+mn-ea"/>
                <a:cs typeface="+mn-cs"/>
              </a:rPr>
              <a:t> </a:t>
            </a:r>
            <a:r>
              <a:rPr lang="en-US" sz="3600" b="1">
                <a:solidFill>
                  <a:schemeClr val="bg1"/>
                </a:solidFill>
                <a:latin typeface="Calibri" panose="020F0502020204030204"/>
                <a:ea typeface="+mn-ea"/>
                <a:cs typeface="+mn-cs"/>
              </a:rPr>
              <a:t>mendapat </a:t>
            </a:r>
            <a:r>
              <a:rPr lang="en-US" sz="3600" b="1" smtClean="0">
                <a:solidFill>
                  <a:srgbClr val="92D050"/>
                </a:solidFill>
                <a:latin typeface="Calibri" panose="020F0502020204030204"/>
                <a:ea typeface="+mn-ea"/>
                <a:cs typeface="+mn-cs"/>
              </a:rPr>
              <a:t>rahmat(B)</a:t>
            </a:r>
            <a:r>
              <a:rPr lang="en-US" sz="3600" b="1" smtClean="0">
                <a:solidFill>
                  <a:schemeClr val="bg1"/>
                </a:solidFill>
                <a:latin typeface="Calibri" panose="020F0502020204030204"/>
                <a:ea typeface="+mn-ea"/>
                <a:cs typeface="+mn-cs"/>
              </a:rPr>
              <a:t> </a:t>
            </a:r>
            <a:r>
              <a:rPr lang="en-US" sz="3600" b="1">
                <a:solidFill>
                  <a:schemeClr val="bg1"/>
                </a:solidFill>
                <a:latin typeface="Calibri" panose="020F0502020204030204"/>
                <a:ea typeface="+mn-ea"/>
                <a:cs typeface="+mn-cs"/>
              </a:rPr>
              <a:t>di mata </a:t>
            </a:r>
            <a:r>
              <a:rPr lang="en-US" sz="3600" b="1" smtClean="0">
                <a:solidFill>
                  <a:srgbClr val="00B0F0"/>
                </a:solidFill>
                <a:latin typeface="Calibri" panose="020F0502020204030204"/>
                <a:ea typeface="+mn-ea"/>
                <a:cs typeface="+mn-cs"/>
              </a:rPr>
              <a:t>Tuhan(C)</a:t>
            </a:r>
            <a:r>
              <a:rPr lang="en-US" sz="3600" b="1" smtClean="0">
                <a:solidFill>
                  <a:schemeClr val="bg1"/>
                </a:solidFill>
                <a:latin typeface="Calibri" panose="020F0502020204030204"/>
                <a:ea typeface="+mn-ea"/>
                <a:cs typeface="+mn-cs"/>
              </a:rPr>
              <a:t>. </a:t>
            </a:r>
            <a:br>
              <a:rPr lang="en-US" sz="3600" b="1" smtClean="0">
                <a:solidFill>
                  <a:schemeClr val="bg1"/>
                </a:solidFill>
                <a:latin typeface="Calibri" panose="020F0502020204030204"/>
                <a:ea typeface="+mn-ea"/>
                <a:cs typeface="+mn-cs"/>
              </a:rPr>
            </a:br>
            <a:r>
              <a:rPr lang="en-US" sz="3600" b="1" smtClean="0">
                <a:solidFill>
                  <a:schemeClr val="bg1"/>
                </a:solidFill>
                <a:latin typeface="Calibri" panose="020F0502020204030204"/>
                <a:ea typeface="+mn-ea"/>
                <a:cs typeface="+mn-cs"/>
              </a:rPr>
              <a:t>        Inilah </a:t>
            </a:r>
            <a:r>
              <a:rPr lang="en-US" sz="3600" b="1">
                <a:solidFill>
                  <a:srgbClr val="FFC000"/>
                </a:solidFill>
                <a:latin typeface="Calibri" panose="020F0502020204030204"/>
                <a:ea typeface="+mn-ea"/>
                <a:cs typeface="+mn-cs"/>
              </a:rPr>
              <a:t>riwayat </a:t>
            </a:r>
            <a:r>
              <a:rPr lang="en-US" sz="3600" b="1" smtClean="0">
                <a:solidFill>
                  <a:srgbClr val="FFC000"/>
                </a:solidFill>
                <a:latin typeface="Calibri" panose="020F0502020204030204"/>
                <a:ea typeface="+mn-ea"/>
                <a:cs typeface="+mn-cs"/>
              </a:rPr>
              <a:t>Nuh(D)</a:t>
            </a:r>
            <a:r>
              <a:rPr lang="en-US" sz="3600" b="1" smtClean="0">
                <a:solidFill>
                  <a:schemeClr val="bg1"/>
                </a:solidFill>
                <a:latin typeface="Calibri" panose="020F0502020204030204"/>
                <a:ea typeface="+mn-ea"/>
                <a:cs typeface="+mn-cs"/>
              </a:rPr>
              <a:t>. </a:t>
            </a:r>
            <a:br>
              <a:rPr lang="en-US" sz="3600" b="1" smtClean="0">
                <a:solidFill>
                  <a:schemeClr val="bg1"/>
                </a:solidFill>
                <a:latin typeface="Calibri" panose="020F0502020204030204"/>
                <a:ea typeface="+mn-ea"/>
                <a:cs typeface="+mn-cs"/>
              </a:rPr>
            </a:br>
            <a:r>
              <a:rPr lang="en-US" sz="3600" b="1" smtClean="0">
                <a:solidFill>
                  <a:schemeClr val="bg1"/>
                </a:solidFill>
                <a:latin typeface="Calibri" panose="020F0502020204030204"/>
                <a:ea typeface="+mn-ea"/>
                <a:cs typeface="+mn-cs"/>
              </a:rPr>
              <a:t>             Nuh </a:t>
            </a:r>
            <a:r>
              <a:rPr lang="en-US" sz="3600" b="1">
                <a:solidFill>
                  <a:schemeClr val="bg1"/>
                </a:solidFill>
                <a:latin typeface="Calibri" panose="020F0502020204030204"/>
                <a:ea typeface="+mn-ea"/>
                <a:cs typeface="+mn-cs"/>
              </a:rPr>
              <a:t>seorang yang </a:t>
            </a:r>
            <a:r>
              <a:rPr lang="en-US" sz="3600" b="1" smtClean="0">
                <a:solidFill>
                  <a:srgbClr val="FFFF00"/>
                </a:solidFill>
                <a:latin typeface="Calibri" panose="020F0502020204030204"/>
                <a:ea typeface="+mn-ea"/>
                <a:cs typeface="+mn-cs"/>
              </a:rPr>
              <a:t>benar(E)</a:t>
            </a:r>
            <a:br>
              <a:rPr lang="en-US" sz="3600" b="1" smtClean="0">
                <a:solidFill>
                  <a:srgbClr val="FFFF00"/>
                </a:solidFill>
                <a:latin typeface="Calibri" panose="020F0502020204030204"/>
                <a:ea typeface="+mn-ea"/>
                <a:cs typeface="+mn-cs"/>
              </a:rPr>
            </a:br>
            <a:r>
              <a:rPr lang="en-US" sz="3600" b="1" smtClean="0">
                <a:solidFill>
                  <a:schemeClr val="bg1"/>
                </a:solidFill>
                <a:latin typeface="Calibri" panose="020F0502020204030204"/>
                <a:ea typeface="+mn-ea"/>
                <a:cs typeface="+mn-cs"/>
              </a:rPr>
              <a:t>                                       dan </a:t>
            </a:r>
            <a:r>
              <a:rPr lang="en-US" sz="3600" b="1">
                <a:solidFill>
                  <a:srgbClr val="FFFF00"/>
                </a:solidFill>
                <a:latin typeface="Calibri" panose="020F0502020204030204"/>
                <a:ea typeface="+mn-ea"/>
                <a:cs typeface="+mn-cs"/>
              </a:rPr>
              <a:t>tidak </a:t>
            </a:r>
            <a:r>
              <a:rPr lang="en-US" sz="3600" b="1" smtClean="0">
                <a:solidFill>
                  <a:srgbClr val="FFFF00"/>
                </a:solidFill>
                <a:latin typeface="Calibri" panose="020F0502020204030204"/>
                <a:ea typeface="+mn-ea"/>
                <a:cs typeface="+mn-cs"/>
              </a:rPr>
              <a:t>tercela(E),</a:t>
            </a:r>
            <a:r>
              <a:rPr lang="en-US" sz="3600" b="1" smtClean="0">
                <a:solidFill>
                  <a:schemeClr val="bg1"/>
                </a:solidFill>
                <a:latin typeface="Calibri" panose="020F0502020204030204"/>
                <a:ea typeface="+mn-ea"/>
                <a:cs typeface="+mn-cs"/>
              </a:rPr>
              <a:t> dalam </a:t>
            </a:r>
            <a:r>
              <a:rPr lang="en-US" sz="3600" b="1">
                <a:solidFill>
                  <a:schemeClr val="bg1"/>
                </a:solidFill>
                <a:latin typeface="Calibri" panose="020F0502020204030204"/>
                <a:ea typeface="+mn-ea"/>
                <a:cs typeface="+mn-cs"/>
              </a:rPr>
              <a:t>kalangan </a:t>
            </a:r>
            <a:r>
              <a:rPr lang="en-US" sz="3600" b="1" smtClean="0">
                <a:solidFill>
                  <a:schemeClr val="bg1"/>
                </a:solidFill>
                <a:latin typeface="Calibri" panose="020F0502020204030204"/>
                <a:ea typeface="+mn-ea"/>
                <a:cs typeface="+mn-cs"/>
              </a:rPr>
              <a:t/>
            </a:r>
            <a:br>
              <a:rPr lang="en-US" sz="3600" b="1" smtClean="0">
                <a:solidFill>
                  <a:schemeClr val="bg1"/>
                </a:solidFill>
                <a:latin typeface="Calibri" panose="020F0502020204030204"/>
                <a:ea typeface="+mn-ea"/>
                <a:cs typeface="+mn-cs"/>
              </a:rPr>
            </a:br>
            <a:r>
              <a:rPr lang="en-US" sz="3600" b="1">
                <a:solidFill>
                  <a:schemeClr val="bg1"/>
                </a:solidFill>
                <a:latin typeface="Calibri" panose="020F0502020204030204"/>
                <a:ea typeface="+mn-ea"/>
                <a:cs typeface="+mn-cs"/>
              </a:rPr>
              <a:t> </a:t>
            </a:r>
            <a:r>
              <a:rPr lang="en-US" sz="3600" b="1" smtClean="0">
                <a:solidFill>
                  <a:schemeClr val="bg1"/>
                </a:solidFill>
                <a:latin typeface="Calibri" panose="020F0502020204030204"/>
                <a:ea typeface="+mn-ea"/>
                <a:cs typeface="+mn-cs"/>
              </a:rPr>
              <a:t>     yang </a:t>
            </a:r>
            <a:r>
              <a:rPr lang="en-US" sz="3600" b="1">
                <a:solidFill>
                  <a:srgbClr val="FFC000"/>
                </a:solidFill>
                <a:latin typeface="Calibri" panose="020F0502020204030204"/>
                <a:ea typeface="+mn-ea"/>
                <a:cs typeface="+mn-cs"/>
              </a:rPr>
              <a:t>sezaman dengannya(D</a:t>
            </a:r>
            <a:r>
              <a:rPr lang="en-US" sz="3600" b="1" smtClean="0">
                <a:solidFill>
                  <a:srgbClr val="FFC000"/>
                </a:solidFill>
                <a:latin typeface="Calibri" panose="020F0502020204030204"/>
                <a:ea typeface="+mn-ea"/>
                <a:cs typeface="+mn-cs"/>
              </a:rPr>
              <a:t>)</a:t>
            </a:r>
            <a:r>
              <a:rPr lang="en-US" sz="3600" b="1">
                <a:solidFill>
                  <a:schemeClr val="bg1"/>
                </a:solidFill>
                <a:latin typeface="Calibri" panose="020F0502020204030204"/>
                <a:ea typeface="+mn-ea"/>
                <a:cs typeface="+mn-cs"/>
              </a:rPr>
              <a:t>.</a:t>
            </a:r>
            <a:r>
              <a:rPr lang="en-US" sz="3600" b="1" smtClean="0">
                <a:solidFill>
                  <a:schemeClr val="bg1"/>
                </a:solidFill>
                <a:latin typeface="Calibri" panose="020F0502020204030204"/>
                <a:ea typeface="+mn-ea"/>
                <a:cs typeface="+mn-cs"/>
              </a:rPr>
              <a:t/>
            </a:r>
            <a:br>
              <a:rPr lang="en-US" sz="3600" b="1" smtClean="0">
                <a:solidFill>
                  <a:schemeClr val="bg1"/>
                </a:solidFill>
                <a:latin typeface="Calibri" panose="020F0502020204030204"/>
                <a:ea typeface="+mn-ea"/>
                <a:cs typeface="+mn-cs"/>
              </a:rPr>
            </a:br>
            <a:r>
              <a:rPr lang="en-US" sz="3600" b="1" smtClean="0">
                <a:solidFill>
                  <a:schemeClr val="bg1"/>
                </a:solidFill>
                <a:latin typeface="Calibri" panose="020F0502020204030204"/>
                <a:ea typeface="+mn-ea"/>
                <a:cs typeface="+mn-cs"/>
              </a:rPr>
              <a:t>              </a:t>
            </a:r>
            <a:r>
              <a:rPr lang="en-US" sz="3600" b="1" smtClean="0">
                <a:solidFill>
                  <a:srgbClr val="FFFF00"/>
                </a:solidFill>
                <a:latin typeface="Calibri" panose="020F0502020204030204"/>
                <a:ea typeface="+mn-ea"/>
                <a:cs typeface="+mn-cs"/>
              </a:rPr>
              <a:t>Dia (A’)        </a:t>
            </a:r>
            <a:r>
              <a:rPr lang="en-US" sz="3600" b="1" smtClean="0">
                <a:solidFill>
                  <a:schemeClr val="bg1"/>
                </a:solidFill>
                <a:latin typeface="Calibri" panose="020F0502020204030204"/>
                <a:ea typeface="+mn-ea"/>
                <a:cs typeface="+mn-cs"/>
              </a:rPr>
              <a:t>hidup </a:t>
            </a:r>
            <a:r>
              <a:rPr lang="en-US" sz="3600" b="1" smtClean="0">
                <a:solidFill>
                  <a:srgbClr val="92D050"/>
                </a:solidFill>
                <a:latin typeface="Calibri" panose="020F0502020204030204"/>
                <a:ea typeface="+mn-ea"/>
                <a:cs typeface="+mn-cs"/>
              </a:rPr>
              <a:t>akrab(B’) </a:t>
            </a:r>
            <a:r>
              <a:rPr lang="en-US" sz="3600" b="1">
                <a:solidFill>
                  <a:schemeClr val="bg1"/>
                </a:solidFill>
                <a:latin typeface="Calibri" panose="020F0502020204030204"/>
                <a:ea typeface="+mn-ea"/>
                <a:cs typeface="+mn-cs"/>
              </a:rPr>
              <a:t>dengan </a:t>
            </a:r>
            <a:r>
              <a:rPr lang="en-US" sz="3600" b="1" smtClean="0">
                <a:solidFill>
                  <a:srgbClr val="00B0F0"/>
                </a:solidFill>
                <a:latin typeface="Calibri" panose="020F0502020204030204"/>
                <a:ea typeface="+mn-ea"/>
                <a:cs typeface="+mn-cs"/>
              </a:rPr>
              <a:t>Allah(C)</a:t>
            </a:r>
            <a:r>
              <a:rPr lang="en-US" sz="3600" b="1" smtClean="0">
                <a:solidFill>
                  <a:schemeClr val="bg1"/>
                </a:solidFill>
                <a:latin typeface="Calibri" panose="020F0502020204030204"/>
                <a:ea typeface="+mn-ea"/>
                <a:cs typeface="+mn-cs"/>
              </a:rPr>
              <a:t>.</a:t>
            </a:r>
            <a:r>
              <a:rPr lang="en-US" sz="3600" b="1">
                <a:solidFill>
                  <a:schemeClr val="bg1"/>
                </a:solidFill>
                <a:latin typeface="Calibri" panose="020F0502020204030204"/>
                <a:ea typeface="+mn-ea"/>
                <a:cs typeface="+mn-cs"/>
              </a:rPr>
              <a:t/>
            </a:r>
            <a:br>
              <a:rPr lang="en-US" sz="3600" b="1">
                <a:solidFill>
                  <a:schemeClr val="bg1"/>
                </a:solidFill>
                <a:latin typeface="Calibri" panose="020F0502020204030204"/>
                <a:ea typeface="+mn-ea"/>
                <a:cs typeface="+mn-cs"/>
              </a:rPr>
            </a:br>
            <a:r>
              <a:rPr lang="fi-FI" b="1" smtClean="0">
                <a:solidFill>
                  <a:schemeClr val="bg1"/>
                </a:solidFill>
                <a:latin typeface="Calibri" panose="020F0502020204030204"/>
                <a:ea typeface="+mn-ea"/>
                <a:cs typeface="+mn-cs"/>
              </a:rPr>
              <a:t/>
            </a:r>
            <a:br>
              <a:rPr lang="fi-FI" b="1" smtClean="0">
                <a:solidFill>
                  <a:schemeClr val="bg1"/>
                </a:solidFill>
                <a:latin typeface="Calibri" panose="020F0502020204030204"/>
                <a:ea typeface="+mn-ea"/>
                <a:cs typeface="+mn-cs"/>
              </a:rPr>
            </a:br>
            <a:endParaRPr lang="en-US"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9788494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C000"/>
                </a:solidFill>
                <a:latin typeface="Calibri" panose="020F0502020204030204"/>
                <a:ea typeface="+mn-ea"/>
                <a:cs typeface="+mn-cs"/>
              </a:rPr>
              <a:t>Ciri-Ciri</a:t>
            </a:r>
            <a:r>
              <a:rPr lang="en-US" altLang="ko-KR" sz="5400" b="1" smtClean="0">
                <a:solidFill>
                  <a:srgbClr val="FFFF00"/>
                </a:solidFill>
                <a:latin typeface="Calibri" panose="020F0502020204030204"/>
                <a:ea typeface="+mn-ea"/>
                <a:cs typeface="+mn-cs"/>
              </a:rPr>
              <a:t> </a:t>
            </a:r>
            <a:r>
              <a:rPr lang="en-US" altLang="ko-KR" sz="5400" b="1" smtClean="0">
                <a:solidFill>
                  <a:srgbClr val="FF0000"/>
                </a:solidFill>
                <a:latin typeface="Calibri" panose="020F0502020204030204"/>
                <a:ea typeface="+mn-ea"/>
                <a:cs typeface="+mn-cs"/>
              </a:rPr>
              <a:t>Kesusateraan Ibrani</a:t>
            </a:r>
            <a:r>
              <a:rPr lang="en-US" altLang="ko-KR" sz="5400" b="1" smtClean="0">
                <a:solidFill>
                  <a:srgbClr val="FF0000"/>
                </a:solidFill>
                <a:latin typeface="Calibri" panose="020F0502020204030204"/>
              </a:rPr>
              <a:t>(Tradisi Oral)</a:t>
            </a:r>
            <a:r>
              <a:rPr lang="fi-FI" sz="5400" b="1" smtClean="0">
                <a:solidFill>
                  <a:srgbClr val="FF0000"/>
                </a:solidFill>
                <a:latin typeface="Calibri" panose="020F0502020204030204"/>
              </a:rPr>
              <a:t/>
            </a:r>
            <a:br>
              <a:rPr lang="fi-FI" sz="5400" b="1" smtClean="0">
                <a:solidFill>
                  <a:srgbClr val="FF0000"/>
                </a:solidFill>
                <a:latin typeface="Calibri" panose="020F0502020204030204"/>
              </a:rPr>
            </a:br>
            <a:r>
              <a:rPr lang="fi-FI" sz="5400" b="1" smtClean="0">
                <a:solidFill>
                  <a:schemeClr val="bg1"/>
                </a:solidFill>
                <a:latin typeface="Calibri" panose="020F0502020204030204"/>
                <a:ea typeface="+mn-ea"/>
                <a:cs typeface="+mn-cs"/>
              </a:rPr>
              <a:t>Pengulangan, Paralelisme dan Kiasme</a:t>
            </a: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en-US" sz="3600" b="1">
                <a:solidFill>
                  <a:schemeClr val="bg1"/>
                </a:solidFill>
                <a:latin typeface="Calibri" panose="020F0502020204030204"/>
                <a:ea typeface="+mn-ea"/>
                <a:cs typeface="+mn-cs"/>
              </a:rPr>
              <a:t>Kej. 6:8-9 </a:t>
            </a:r>
            <a:r>
              <a:rPr lang="en-US" sz="3600" b="1" smtClean="0">
                <a:solidFill>
                  <a:schemeClr val="bg1"/>
                </a:solidFill>
                <a:latin typeface="Calibri" panose="020F0502020204030204"/>
                <a:ea typeface="+mn-ea"/>
                <a:cs typeface="+mn-cs"/>
              </a:rPr>
              <a:t/>
            </a:r>
            <a:br>
              <a:rPr lang="en-US" sz="3600" b="1" smtClean="0">
                <a:solidFill>
                  <a:schemeClr val="bg1"/>
                </a:solidFill>
                <a:latin typeface="Calibri" panose="020F0502020204030204"/>
                <a:ea typeface="+mn-ea"/>
                <a:cs typeface="+mn-cs"/>
              </a:rPr>
            </a:br>
            <a:r>
              <a:rPr lang="en-US" sz="3600" b="1" smtClean="0">
                <a:solidFill>
                  <a:schemeClr val="bg1"/>
                </a:solidFill>
                <a:latin typeface="Calibri" panose="020F0502020204030204"/>
                <a:ea typeface="+mn-ea"/>
                <a:cs typeface="+mn-cs"/>
              </a:rPr>
              <a:t/>
            </a:r>
            <a:br>
              <a:rPr lang="en-US" sz="3600" b="1" smtClean="0">
                <a:solidFill>
                  <a:schemeClr val="bg1"/>
                </a:solidFill>
                <a:latin typeface="Calibri" panose="020F0502020204030204"/>
                <a:ea typeface="+mn-ea"/>
                <a:cs typeface="+mn-cs"/>
              </a:rPr>
            </a:br>
            <a:r>
              <a:rPr lang="en-US" sz="3600" b="1">
                <a:solidFill>
                  <a:schemeClr val="bg1"/>
                </a:solidFill>
                <a:latin typeface="Calibri" panose="020F0502020204030204"/>
                <a:ea typeface="+mn-ea"/>
                <a:cs typeface="+mn-cs"/>
              </a:rPr>
              <a:t> </a:t>
            </a:r>
            <a:r>
              <a:rPr lang="en-US" sz="3600" b="1" smtClean="0">
                <a:solidFill>
                  <a:schemeClr val="bg1"/>
                </a:solidFill>
                <a:latin typeface="Calibri" panose="020F0502020204030204"/>
                <a:ea typeface="+mn-ea"/>
                <a:cs typeface="+mn-cs"/>
              </a:rPr>
              <a:t> Tetapi </a:t>
            </a:r>
            <a:r>
              <a:rPr lang="en-US" sz="3600" b="1" smtClean="0">
                <a:solidFill>
                  <a:srgbClr val="FF0000"/>
                </a:solidFill>
                <a:latin typeface="Calibri" panose="020F0502020204030204"/>
                <a:ea typeface="+mn-ea"/>
                <a:cs typeface="+mn-cs"/>
              </a:rPr>
              <a:t>Nuh(A)</a:t>
            </a:r>
            <a:r>
              <a:rPr lang="en-US" sz="3600" b="1" smtClean="0">
                <a:solidFill>
                  <a:schemeClr val="bg1"/>
                </a:solidFill>
                <a:latin typeface="Calibri" panose="020F0502020204030204"/>
                <a:ea typeface="+mn-ea"/>
                <a:cs typeface="+mn-cs"/>
              </a:rPr>
              <a:t> </a:t>
            </a:r>
            <a:r>
              <a:rPr lang="en-US" sz="3600" b="1">
                <a:solidFill>
                  <a:schemeClr val="bg1"/>
                </a:solidFill>
                <a:latin typeface="Calibri" panose="020F0502020204030204"/>
                <a:ea typeface="+mn-ea"/>
                <a:cs typeface="+mn-cs"/>
              </a:rPr>
              <a:t>mendapat </a:t>
            </a:r>
            <a:r>
              <a:rPr lang="en-US" sz="3600" b="1" smtClean="0">
                <a:solidFill>
                  <a:srgbClr val="7030A0"/>
                </a:solidFill>
                <a:latin typeface="Calibri" panose="020F0502020204030204"/>
                <a:ea typeface="+mn-ea"/>
                <a:cs typeface="+mn-cs"/>
              </a:rPr>
              <a:t>rahmat(B)</a:t>
            </a:r>
            <a:r>
              <a:rPr lang="en-US" sz="3600" b="1" smtClean="0">
                <a:solidFill>
                  <a:schemeClr val="bg1"/>
                </a:solidFill>
                <a:latin typeface="Calibri" panose="020F0502020204030204"/>
                <a:ea typeface="+mn-ea"/>
                <a:cs typeface="+mn-cs"/>
              </a:rPr>
              <a:t> </a:t>
            </a:r>
            <a:r>
              <a:rPr lang="en-US" sz="3600" b="1">
                <a:solidFill>
                  <a:schemeClr val="bg1"/>
                </a:solidFill>
                <a:latin typeface="Calibri" panose="020F0502020204030204"/>
                <a:ea typeface="+mn-ea"/>
                <a:cs typeface="+mn-cs"/>
              </a:rPr>
              <a:t>di mata </a:t>
            </a:r>
            <a:r>
              <a:rPr lang="en-US" sz="3600" b="1" smtClean="0">
                <a:solidFill>
                  <a:srgbClr val="00B0F0"/>
                </a:solidFill>
                <a:latin typeface="Calibri" panose="020F0502020204030204"/>
                <a:ea typeface="+mn-ea"/>
                <a:cs typeface="+mn-cs"/>
              </a:rPr>
              <a:t>Tuhan(C)</a:t>
            </a:r>
            <a:r>
              <a:rPr lang="en-US" sz="3600" b="1" smtClean="0">
                <a:solidFill>
                  <a:schemeClr val="bg1"/>
                </a:solidFill>
                <a:latin typeface="Calibri" panose="020F0502020204030204"/>
                <a:ea typeface="+mn-ea"/>
                <a:cs typeface="+mn-cs"/>
              </a:rPr>
              <a:t>. </a:t>
            </a:r>
            <a:br>
              <a:rPr lang="en-US" sz="3600" b="1" smtClean="0">
                <a:solidFill>
                  <a:schemeClr val="bg1"/>
                </a:solidFill>
                <a:latin typeface="Calibri" panose="020F0502020204030204"/>
                <a:ea typeface="+mn-ea"/>
                <a:cs typeface="+mn-cs"/>
              </a:rPr>
            </a:br>
            <a:r>
              <a:rPr lang="en-US" sz="3600" b="1" smtClean="0">
                <a:solidFill>
                  <a:schemeClr val="bg1"/>
                </a:solidFill>
                <a:latin typeface="Calibri" panose="020F0502020204030204"/>
                <a:ea typeface="+mn-ea"/>
                <a:cs typeface="+mn-cs"/>
              </a:rPr>
              <a:t>        Inilah </a:t>
            </a:r>
            <a:r>
              <a:rPr lang="en-US" sz="3600" b="1">
                <a:solidFill>
                  <a:srgbClr val="FFC000"/>
                </a:solidFill>
                <a:latin typeface="Calibri" panose="020F0502020204030204"/>
                <a:ea typeface="+mn-ea"/>
                <a:cs typeface="+mn-cs"/>
              </a:rPr>
              <a:t>riwayat </a:t>
            </a:r>
            <a:r>
              <a:rPr lang="en-US" sz="3600" b="1" smtClean="0">
                <a:solidFill>
                  <a:srgbClr val="FFC000"/>
                </a:solidFill>
                <a:latin typeface="Calibri" panose="020F0502020204030204"/>
                <a:ea typeface="+mn-ea"/>
                <a:cs typeface="+mn-cs"/>
              </a:rPr>
              <a:t>Nuh(D)</a:t>
            </a:r>
            <a:r>
              <a:rPr lang="en-US" sz="3600" b="1" smtClean="0">
                <a:solidFill>
                  <a:schemeClr val="bg1"/>
                </a:solidFill>
                <a:latin typeface="Calibri" panose="020F0502020204030204"/>
                <a:ea typeface="+mn-ea"/>
                <a:cs typeface="+mn-cs"/>
              </a:rPr>
              <a:t>. </a:t>
            </a:r>
            <a:br>
              <a:rPr lang="en-US" sz="3600" b="1" smtClean="0">
                <a:solidFill>
                  <a:schemeClr val="bg1"/>
                </a:solidFill>
                <a:latin typeface="Calibri" panose="020F0502020204030204"/>
                <a:ea typeface="+mn-ea"/>
                <a:cs typeface="+mn-cs"/>
              </a:rPr>
            </a:br>
            <a:r>
              <a:rPr lang="en-US" sz="3600" b="1" smtClean="0">
                <a:solidFill>
                  <a:schemeClr val="bg1"/>
                </a:solidFill>
                <a:latin typeface="Calibri" panose="020F0502020204030204"/>
                <a:ea typeface="+mn-ea"/>
                <a:cs typeface="+mn-cs"/>
              </a:rPr>
              <a:t>             Nuh </a:t>
            </a:r>
            <a:r>
              <a:rPr lang="en-US" sz="3600" b="1">
                <a:solidFill>
                  <a:schemeClr val="bg1"/>
                </a:solidFill>
                <a:latin typeface="Calibri" panose="020F0502020204030204"/>
                <a:ea typeface="+mn-ea"/>
                <a:cs typeface="+mn-cs"/>
              </a:rPr>
              <a:t>seorang yang </a:t>
            </a:r>
            <a:r>
              <a:rPr lang="en-US" sz="3600" b="1" smtClean="0">
                <a:solidFill>
                  <a:srgbClr val="FF0000"/>
                </a:solidFill>
                <a:latin typeface="Calibri" panose="020F0502020204030204"/>
                <a:ea typeface="+mn-ea"/>
                <a:cs typeface="+mn-cs"/>
              </a:rPr>
              <a:t>benar(E)</a:t>
            </a:r>
            <a:r>
              <a:rPr lang="en-US" sz="3600" b="1" smtClean="0">
                <a:solidFill>
                  <a:srgbClr val="FFFF00"/>
                </a:solidFill>
                <a:latin typeface="Calibri" panose="020F0502020204030204"/>
                <a:ea typeface="+mn-ea"/>
                <a:cs typeface="+mn-cs"/>
              </a:rPr>
              <a:t/>
            </a:r>
            <a:br>
              <a:rPr lang="en-US" sz="3600" b="1" smtClean="0">
                <a:solidFill>
                  <a:srgbClr val="FFFF00"/>
                </a:solidFill>
                <a:latin typeface="Calibri" panose="020F0502020204030204"/>
                <a:ea typeface="+mn-ea"/>
                <a:cs typeface="+mn-cs"/>
              </a:rPr>
            </a:br>
            <a:r>
              <a:rPr lang="en-US" sz="3600" b="1" smtClean="0">
                <a:solidFill>
                  <a:schemeClr val="bg1"/>
                </a:solidFill>
                <a:latin typeface="Calibri" panose="020F0502020204030204"/>
                <a:ea typeface="+mn-ea"/>
                <a:cs typeface="+mn-cs"/>
              </a:rPr>
              <a:t>                                       dan </a:t>
            </a:r>
            <a:r>
              <a:rPr lang="en-US" sz="3600" b="1">
                <a:solidFill>
                  <a:srgbClr val="FF0000"/>
                </a:solidFill>
                <a:latin typeface="Calibri" panose="020F0502020204030204"/>
                <a:ea typeface="+mn-ea"/>
                <a:cs typeface="+mn-cs"/>
              </a:rPr>
              <a:t>tidak </a:t>
            </a:r>
            <a:r>
              <a:rPr lang="en-US" sz="3600" b="1" smtClean="0">
                <a:solidFill>
                  <a:srgbClr val="FF0000"/>
                </a:solidFill>
                <a:latin typeface="Calibri" panose="020F0502020204030204"/>
                <a:ea typeface="+mn-ea"/>
                <a:cs typeface="+mn-cs"/>
              </a:rPr>
              <a:t>tercela(E), </a:t>
            </a:r>
            <a:r>
              <a:rPr lang="en-US" sz="3600" b="1" smtClean="0">
                <a:solidFill>
                  <a:schemeClr val="bg1"/>
                </a:solidFill>
                <a:latin typeface="Calibri" panose="020F0502020204030204"/>
                <a:ea typeface="+mn-ea"/>
                <a:cs typeface="+mn-cs"/>
              </a:rPr>
              <a:t>dalam </a:t>
            </a:r>
            <a:r>
              <a:rPr lang="en-US" sz="3600" b="1">
                <a:solidFill>
                  <a:schemeClr val="bg1"/>
                </a:solidFill>
                <a:latin typeface="Calibri" panose="020F0502020204030204"/>
                <a:ea typeface="+mn-ea"/>
                <a:cs typeface="+mn-cs"/>
              </a:rPr>
              <a:t>kalangan </a:t>
            </a:r>
            <a:r>
              <a:rPr lang="en-US" sz="3600" b="1" smtClean="0">
                <a:solidFill>
                  <a:schemeClr val="bg1"/>
                </a:solidFill>
                <a:latin typeface="Calibri" panose="020F0502020204030204"/>
                <a:ea typeface="+mn-ea"/>
                <a:cs typeface="+mn-cs"/>
              </a:rPr>
              <a:t/>
            </a:r>
            <a:br>
              <a:rPr lang="en-US" sz="3600" b="1" smtClean="0">
                <a:solidFill>
                  <a:schemeClr val="bg1"/>
                </a:solidFill>
                <a:latin typeface="Calibri" panose="020F0502020204030204"/>
                <a:ea typeface="+mn-ea"/>
                <a:cs typeface="+mn-cs"/>
              </a:rPr>
            </a:br>
            <a:r>
              <a:rPr lang="en-US" sz="3600" b="1">
                <a:solidFill>
                  <a:schemeClr val="bg1"/>
                </a:solidFill>
                <a:latin typeface="Calibri" panose="020F0502020204030204"/>
                <a:ea typeface="+mn-ea"/>
                <a:cs typeface="+mn-cs"/>
              </a:rPr>
              <a:t> </a:t>
            </a:r>
            <a:r>
              <a:rPr lang="en-US" sz="3600" b="1" smtClean="0">
                <a:solidFill>
                  <a:schemeClr val="bg1"/>
                </a:solidFill>
                <a:latin typeface="Calibri" panose="020F0502020204030204"/>
                <a:ea typeface="+mn-ea"/>
                <a:cs typeface="+mn-cs"/>
              </a:rPr>
              <a:t>     yang </a:t>
            </a:r>
            <a:r>
              <a:rPr lang="en-US" sz="3600" b="1">
                <a:solidFill>
                  <a:srgbClr val="FFC000"/>
                </a:solidFill>
                <a:latin typeface="Calibri" panose="020F0502020204030204"/>
                <a:ea typeface="+mn-ea"/>
                <a:cs typeface="+mn-cs"/>
              </a:rPr>
              <a:t>sezaman dengannya(D</a:t>
            </a:r>
            <a:r>
              <a:rPr lang="en-US" sz="3600" b="1" smtClean="0">
                <a:solidFill>
                  <a:srgbClr val="FFC000"/>
                </a:solidFill>
                <a:latin typeface="Calibri" panose="020F0502020204030204"/>
                <a:ea typeface="+mn-ea"/>
                <a:cs typeface="+mn-cs"/>
              </a:rPr>
              <a:t>)</a:t>
            </a:r>
            <a:r>
              <a:rPr lang="en-US" sz="3600" b="1">
                <a:solidFill>
                  <a:schemeClr val="bg1"/>
                </a:solidFill>
                <a:latin typeface="Calibri" panose="020F0502020204030204"/>
                <a:ea typeface="+mn-ea"/>
                <a:cs typeface="+mn-cs"/>
              </a:rPr>
              <a:t>.</a:t>
            </a:r>
            <a:r>
              <a:rPr lang="en-US" sz="3600" b="1" smtClean="0">
                <a:solidFill>
                  <a:schemeClr val="bg1"/>
                </a:solidFill>
                <a:latin typeface="Calibri" panose="020F0502020204030204"/>
                <a:ea typeface="+mn-ea"/>
                <a:cs typeface="+mn-cs"/>
              </a:rPr>
              <a:t/>
            </a:r>
            <a:br>
              <a:rPr lang="en-US" sz="3600" b="1" smtClean="0">
                <a:solidFill>
                  <a:schemeClr val="bg1"/>
                </a:solidFill>
                <a:latin typeface="Calibri" panose="020F0502020204030204"/>
                <a:ea typeface="+mn-ea"/>
                <a:cs typeface="+mn-cs"/>
              </a:rPr>
            </a:br>
            <a:r>
              <a:rPr lang="en-US" sz="3600" b="1" smtClean="0">
                <a:solidFill>
                  <a:schemeClr val="bg1"/>
                </a:solidFill>
                <a:latin typeface="Calibri" panose="020F0502020204030204"/>
                <a:ea typeface="+mn-ea"/>
                <a:cs typeface="+mn-cs"/>
              </a:rPr>
              <a:t>             </a:t>
            </a:r>
            <a:r>
              <a:rPr lang="en-US" sz="3600" b="1" smtClean="0">
                <a:solidFill>
                  <a:srgbClr val="FF0000"/>
                </a:solidFill>
                <a:latin typeface="Calibri" panose="020F0502020204030204"/>
                <a:ea typeface="+mn-ea"/>
                <a:cs typeface="+mn-cs"/>
              </a:rPr>
              <a:t>Dia (A’)         </a:t>
            </a:r>
            <a:r>
              <a:rPr lang="en-US" sz="3600" b="1" smtClean="0">
                <a:solidFill>
                  <a:schemeClr val="bg1"/>
                </a:solidFill>
                <a:latin typeface="Calibri" panose="020F0502020204030204"/>
                <a:ea typeface="+mn-ea"/>
                <a:cs typeface="+mn-cs"/>
              </a:rPr>
              <a:t>hidup </a:t>
            </a:r>
            <a:r>
              <a:rPr lang="en-US" sz="3600" b="1" smtClean="0">
                <a:solidFill>
                  <a:srgbClr val="7030A0"/>
                </a:solidFill>
                <a:latin typeface="Calibri" panose="020F0502020204030204"/>
                <a:ea typeface="+mn-ea"/>
                <a:cs typeface="+mn-cs"/>
              </a:rPr>
              <a:t>akrab(B’) </a:t>
            </a:r>
            <a:r>
              <a:rPr lang="en-US" sz="3600" b="1">
                <a:solidFill>
                  <a:schemeClr val="bg1"/>
                </a:solidFill>
                <a:latin typeface="Calibri" panose="020F0502020204030204"/>
                <a:ea typeface="+mn-ea"/>
                <a:cs typeface="+mn-cs"/>
              </a:rPr>
              <a:t>dengan </a:t>
            </a:r>
            <a:r>
              <a:rPr lang="en-US" sz="3600" b="1" smtClean="0">
                <a:solidFill>
                  <a:srgbClr val="00B0F0"/>
                </a:solidFill>
                <a:latin typeface="Calibri" panose="020F0502020204030204"/>
                <a:ea typeface="+mn-ea"/>
                <a:cs typeface="+mn-cs"/>
              </a:rPr>
              <a:t>Allah(C)</a:t>
            </a:r>
            <a:r>
              <a:rPr lang="en-US" sz="3600" b="1" smtClean="0">
                <a:solidFill>
                  <a:schemeClr val="bg1"/>
                </a:solidFill>
                <a:latin typeface="Calibri" panose="020F0502020204030204"/>
                <a:ea typeface="+mn-ea"/>
                <a:cs typeface="+mn-cs"/>
              </a:rPr>
              <a:t>.</a:t>
            </a:r>
            <a:r>
              <a:rPr lang="en-US" sz="3600" b="1">
                <a:solidFill>
                  <a:schemeClr val="bg1"/>
                </a:solidFill>
                <a:latin typeface="Calibri" panose="020F0502020204030204"/>
                <a:ea typeface="+mn-ea"/>
                <a:cs typeface="+mn-cs"/>
              </a:rPr>
              <a:t/>
            </a:r>
            <a:br>
              <a:rPr lang="en-US" sz="3600" b="1">
                <a:solidFill>
                  <a:schemeClr val="bg1"/>
                </a:solidFill>
                <a:latin typeface="Calibri" panose="020F0502020204030204"/>
                <a:ea typeface="+mn-ea"/>
                <a:cs typeface="+mn-cs"/>
              </a:rPr>
            </a:br>
            <a:r>
              <a:rPr lang="fi-FI" b="1" smtClean="0">
                <a:solidFill>
                  <a:schemeClr val="bg1"/>
                </a:solidFill>
                <a:latin typeface="Calibri" panose="020F0502020204030204"/>
                <a:ea typeface="+mn-ea"/>
                <a:cs typeface="+mn-cs"/>
              </a:rPr>
              <a:t/>
            </a:r>
            <a:br>
              <a:rPr lang="fi-FI" b="1" smtClean="0">
                <a:solidFill>
                  <a:schemeClr val="bg1"/>
                </a:solidFill>
                <a:latin typeface="Calibri" panose="020F0502020204030204"/>
                <a:ea typeface="+mn-ea"/>
                <a:cs typeface="+mn-cs"/>
              </a:rPr>
            </a:br>
            <a:endParaRPr lang="en-US"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079212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142876" y="1946787"/>
            <a:ext cx="11887200" cy="476864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5400" b="1" noProof="0" smtClean="0">
                <a:solidFill>
                  <a:srgbClr val="FF0000"/>
                </a:solidFill>
                <a:latin typeface="Calibri" panose="020F0502020204030204"/>
              </a:rPr>
              <a:t>Kisah </a:t>
            </a:r>
            <a:r>
              <a:rPr lang="en-US" sz="5400" b="1">
                <a:solidFill>
                  <a:srgbClr val="FF0000"/>
                </a:solidFill>
              </a:rPr>
              <a:t>Hukuman dan Air Bah </a:t>
            </a:r>
            <a:br>
              <a:rPr lang="en-US" sz="5400" b="1">
                <a:solidFill>
                  <a:srgbClr val="FF0000"/>
                </a:solidFill>
              </a:rPr>
            </a:br>
            <a:r>
              <a:rPr lang="en-US" sz="4000" b="1" smtClean="0">
                <a:solidFill>
                  <a:srgbClr val="C00000"/>
                </a:solidFill>
              </a:rPr>
              <a:t>Kejadian </a:t>
            </a:r>
            <a:r>
              <a:rPr lang="en-US" sz="4000" b="1" smtClean="0">
                <a:solidFill>
                  <a:prstClr val="black"/>
                </a:solidFill>
              </a:rPr>
              <a:t>6:9~9:29</a:t>
            </a:r>
            <a:r>
              <a:rPr lang="en-US" sz="4000" b="1" smtClean="0">
                <a:solidFill>
                  <a:srgbClr val="C00000"/>
                </a:solidFill>
              </a:rPr>
              <a:t> </a:t>
            </a:r>
            <a:r>
              <a:rPr lang="en-US" sz="4000" b="1">
                <a:solidFill>
                  <a:srgbClr val="C00000"/>
                </a:solidFill>
              </a:rPr>
              <a:t>/ Toledot </a:t>
            </a:r>
            <a:r>
              <a:rPr lang="en-US" sz="4000" b="1" smtClean="0">
                <a:solidFill>
                  <a:srgbClr val="C00000"/>
                </a:solidFill>
              </a:rPr>
              <a:t>Ketiga </a:t>
            </a:r>
            <a:r>
              <a:rPr lang="en-US" sz="4000" b="1">
                <a:solidFill>
                  <a:srgbClr val="C00000"/>
                </a:solidFill>
              </a:rPr>
              <a:t/>
            </a:r>
            <a:br>
              <a:rPr lang="en-US" sz="4000" b="1">
                <a:solidFill>
                  <a:srgbClr val="C00000"/>
                </a:solidFill>
              </a:rPr>
            </a:br>
            <a:endParaRPr lang="en-US" sz="4000" b="1" smtClean="0">
              <a:solidFill>
                <a:srgbClr val="C00000"/>
              </a:solidFill>
            </a:endParaRPr>
          </a:p>
          <a:p>
            <a:pPr lvl="0">
              <a:defRPr/>
            </a:pPr>
            <a:r>
              <a:rPr lang="en-US" sz="4000" b="1" smtClean="0">
                <a:solidFill>
                  <a:prstClr val="black"/>
                </a:solidFill>
              </a:rPr>
              <a:t>@ Toledot Riwayat: Salasilah Nuh</a:t>
            </a:r>
          </a:p>
          <a:p>
            <a:pPr lvl="0">
              <a:defRPr/>
            </a:pPr>
            <a:r>
              <a:rPr lang="en-US" sz="4000" b="1" smtClean="0">
                <a:solidFill>
                  <a:prstClr val="black"/>
                </a:solidFill>
              </a:rPr>
              <a:t>@ Kisah </a:t>
            </a:r>
            <a:r>
              <a:rPr lang="en-US" sz="4000" b="1">
                <a:solidFill>
                  <a:srgbClr val="FF0000"/>
                </a:solidFill>
              </a:rPr>
              <a:t>Hukuman dan Air Bah </a:t>
            </a:r>
            <a:r>
              <a:rPr lang="en-US" sz="4000" b="1" smtClean="0">
                <a:solidFill>
                  <a:srgbClr val="FF0000"/>
                </a:solidFill>
              </a:rPr>
              <a:t>(Bahtera Nuh)</a:t>
            </a:r>
            <a:endParaRPr lang="en-US" sz="4000" b="1" smtClean="0">
              <a:solidFill>
                <a:prstClr val="black"/>
              </a:solidFill>
            </a:endParaRPr>
          </a:p>
          <a:p>
            <a:pPr lvl="0">
              <a:defRPr/>
            </a:pPr>
            <a:r>
              <a:rPr lang="en-US" sz="4000" b="1" smtClean="0">
                <a:solidFill>
                  <a:prstClr val="black"/>
                </a:solidFill>
              </a:rPr>
              <a:t>@ Salasilah 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763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FF00"/>
                </a:solidFill>
                <a:latin typeface="Calibri" panose="020F0502020204030204"/>
              </a:rPr>
              <a:t>6:9 Inilah </a:t>
            </a:r>
            <a:r>
              <a:rPr lang="en-US" altLang="ko-KR" sz="5400" b="1">
                <a:solidFill>
                  <a:schemeClr val="bg1"/>
                </a:solidFill>
                <a:latin typeface="Calibri" panose="020F0502020204030204"/>
              </a:rPr>
              <a:t>riwayat Nuh</a:t>
            </a:r>
            <a:r>
              <a:rPr lang="en-US" altLang="ko-KR" sz="5400" b="1">
                <a:solidFill>
                  <a:srgbClr val="FFFF00"/>
                </a:solidFill>
                <a:latin typeface="Calibri" panose="020F0502020204030204"/>
              </a:rPr>
              <a:t>. Dalam kalangan yang sezaman dengannya, Nuh seorang yang benar dan tidak tercela. Dia hidup akrab dengan Allah. </a:t>
            </a:r>
            <a:r>
              <a:rPr lang="en-US" altLang="ko-KR" sz="5400" b="1" smtClean="0">
                <a:solidFill>
                  <a:srgbClr val="FFFF00"/>
                </a:solidFill>
                <a:latin typeface="Calibri" panose="020F0502020204030204"/>
              </a:rPr>
              <a:t>10 Nuh </a:t>
            </a:r>
            <a:r>
              <a:rPr lang="en-US" altLang="ko-KR" sz="5400" b="1">
                <a:solidFill>
                  <a:srgbClr val="FFFF00"/>
                </a:solidFill>
                <a:latin typeface="Calibri" panose="020F0502020204030204"/>
              </a:rPr>
              <a:t>dikurniai tiga orang anak lelaki, iaitu </a:t>
            </a:r>
            <a:r>
              <a:rPr lang="en-US" altLang="ko-KR" sz="5400" b="1">
                <a:solidFill>
                  <a:schemeClr val="bg1"/>
                </a:solidFill>
                <a:latin typeface="Calibri" panose="020F0502020204030204"/>
              </a:rPr>
              <a:t>Sem, Ham, dan Yafet. </a:t>
            </a: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7867403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a:solidFill>
                  <a:srgbClr val="FFFF00"/>
                </a:solidFill>
                <a:latin typeface="맑은 고딕" panose="020B0503020000020004" pitchFamily="34" charset="-127"/>
              </a:rPr>
              <a:t>חָמָס</a:t>
            </a:r>
          </a:p>
        </p:txBody>
      </p:sp>
    </p:spTree>
    <p:extLst>
      <p:ext uri="{BB962C8B-B14F-4D97-AF65-F5344CB8AC3E}">
        <p14:creationId xmlns:p14="http://schemas.microsoft.com/office/powerpoint/2010/main" val="37603178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FF00"/>
                </a:solidFill>
                <a:latin typeface="Calibri" panose="020F0502020204030204"/>
              </a:rPr>
              <a:t>Kekerasan Manusia penuh / Kej. 6:11</a:t>
            </a:r>
            <a:br>
              <a:rPr lang="en-US" altLang="ko-KR" sz="5400" b="1" smtClean="0">
                <a:solidFill>
                  <a:srgbClr val="FFFF00"/>
                </a:solidFill>
                <a:latin typeface="Calibri" panose="020F0502020204030204"/>
              </a:rPr>
            </a:br>
            <a:r>
              <a:rPr lang="en-US" altLang="ko-KR" sz="5400" b="1">
                <a:solidFill>
                  <a:srgbClr val="FFFF00"/>
                </a:solidFill>
                <a:latin typeface="Calibri" panose="020F0502020204030204"/>
              </a:rPr>
              <a:t/>
            </a:r>
            <a:br>
              <a:rPr lang="en-US" altLang="ko-KR" sz="5400" b="1">
                <a:solidFill>
                  <a:srgbClr val="FFFF00"/>
                </a:solidFill>
                <a:latin typeface="Calibri" panose="020F0502020204030204"/>
              </a:rPr>
            </a:br>
            <a:r>
              <a:rPr lang="en-US" sz="5400" b="1" smtClean="0">
                <a:solidFill>
                  <a:schemeClr val="bg1"/>
                </a:solidFill>
                <a:latin typeface="Calibri" panose="020F0502020204030204"/>
                <a:ea typeface="+mn-ea"/>
                <a:cs typeface="+mn-cs"/>
              </a:rPr>
              <a:t>Pada </a:t>
            </a:r>
            <a:r>
              <a:rPr lang="en-US" sz="5400" b="1">
                <a:solidFill>
                  <a:schemeClr val="bg1"/>
                </a:solidFill>
                <a:latin typeface="Calibri" panose="020F0502020204030204"/>
                <a:ea typeface="+mn-ea"/>
                <a:cs typeface="+mn-cs"/>
              </a:rPr>
              <a:t>ketika itu, bumi sudah hancur di hadapan Allah dan </a:t>
            </a:r>
            <a:r>
              <a:rPr lang="en-US" sz="5400" b="1">
                <a:solidFill>
                  <a:srgbClr val="FF0000"/>
                </a:solidFill>
                <a:latin typeface="Calibri" panose="020F0502020204030204"/>
                <a:ea typeface="+mn-ea"/>
                <a:cs typeface="+mn-cs"/>
              </a:rPr>
              <a:t>penuh dengan keganasan</a:t>
            </a:r>
            <a:r>
              <a:rPr lang="en-US" sz="5400" b="1">
                <a:solidFill>
                  <a:schemeClr val="bg1"/>
                </a:solidFill>
                <a:latin typeface="Calibri" panose="020F0502020204030204"/>
                <a:ea typeface="+mn-ea"/>
                <a:cs typeface="+mn-cs"/>
              </a:rPr>
              <a:t>. </a:t>
            </a:r>
          </a:p>
        </p:txBody>
      </p:sp>
    </p:spTree>
    <p:extLst>
      <p:ext uri="{BB962C8B-B14F-4D97-AF65-F5344CB8AC3E}">
        <p14:creationId xmlns:p14="http://schemas.microsoft.com/office/powerpoint/2010/main" val="1402980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altLang="ko-KR" sz="5400" b="1" smtClean="0">
                <a:solidFill>
                  <a:srgbClr val="FFFF00"/>
                </a:solidFill>
                <a:latin typeface="Calibri" panose="020F0502020204030204"/>
              </a:rPr>
              <a:t>D-Day Penghakiman / Kej. 6:3</a:t>
            </a:r>
            <a:br>
              <a:rPr lang="en-US" altLang="ko-KR" sz="5400" b="1" smtClean="0">
                <a:solidFill>
                  <a:srgbClr val="FFFF00"/>
                </a:solidFill>
                <a:latin typeface="Calibri" panose="020F0502020204030204"/>
              </a:rPr>
            </a:br>
            <a:r>
              <a:rPr lang="en-US" altLang="ko-KR" sz="5400" b="1" smtClean="0">
                <a:solidFill>
                  <a:srgbClr val="FFFF00"/>
                </a:solidFill>
                <a:latin typeface="Calibri" panose="020F0502020204030204"/>
              </a:rPr>
              <a:t>Seratus dua pulh tahun sahaja</a:t>
            </a:r>
            <a:br>
              <a:rPr lang="en-US" altLang="ko-KR" sz="5400" b="1" smtClean="0">
                <a:solidFill>
                  <a:srgbClr val="FFFF00"/>
                </a:solidFill>
                <a:latin typeface="Calibri" panose="020F0502020204030204"/>
              </a:rPr>
            </a:br>
            <a:r>
              <a:rPr lang="en-US" altLang="ko-KR" sz="4800" b="1" smtClean="0">
                <a:solidFill>
                  <a:schemeClr val="bg1"/>
                </a:solidFill>
                <a:latin typeface="Calibri" panose="020F0502020204030204"/>
              </a:rPr>
              <a:t>3 Maka </a:t>
            </a:r>
            <a:r>
              <a:rPr lang="en-US" altLang="ko-KR" sz="4800" b="1">
                <a:solidFill>
                  <a:schemeClr val="bg1"/>
                </a:solidFill>
                <a:latin typeface="Calibri" panose="020F0502020204030204"/>
              </a:rPr>
              <a:t>Tuhan berfirman, "Roh-Ku tidak selama-lamanya akan menyertai manusia yang fana fitrahnya. </a:t>
            </a:r>
            <a:r>
              <a:rPr lang="en-US" altLang="ko-KR" sz="4800" b="1">
                <a:solidFill>
                  <a:srgbClr val="FF0000"/>
                </a:solidFill>
                <a:latin typeface="Calibri" panose="020F0502020204030204"/>
              </a:rPr>
              <a:t>Umur mereka akan cuma 120 tahun sahaja</a:t>
            </a:r>
            <a:r>
              <a:rPr lang="en-US" altLang="ko-KR" sz="4800" b="1" smtClean="0">
                <a:solidFill>
                  <a:srgbClr val="FF0000"/>
                </a:solidFill>
                <a:latin typeface="Calibri" panose="020F0502020204030204"/>
              </a:rPr>
              <a:t>.“</a:t>
            </a:r>
            <a:br>
              <a:rPr lang="en-US" altLang="ko-KR" sz="4800" b="1" smtClean="0">
                <a:solidFill>
                  <a:srgbClr val="FF0000"/>
                </a:solidFill>
                <a:latin typeface="Calibri" panose="020F0502020204030204"/>
              </a:rPr>
            </a:br>
            <a:r>
              <a:rPr lang="en-US" altLang="ko-KR" sz="4800" b="1" smtClean="0">
                <a:solidFill>
                  <a:srgbClr val="FFFF00"/>
                </a:solidFill>
                <a:latin typeface="Calibri" panose="020F0502020204030204"/>
              </a:rPr>
              <a:t>D-Day Penghakiman : Air bah meleyapkan segala makhluk yang hidup (D-Day 120 Tahun)</a:t>
            </a:r>
            <a:endParaRPr lang="en-US" sz="48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13428549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smtClean="0">
                <a:solidFill>
                  <a:srgbClr val="FFFF00"/>
                </a:solidFill>
                <a:latin typeface="맑은 고딕" panose="020B0503020000020004" pitchFamily="34" charset="-127"/>
              </a:rPr>
              <a:t>תֵּבָה</a:t>
            </a:r>
            <a:endParaRPr lang="he-IL" altLang="ko-KR" sz="19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522756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a:solidFill>
                  <a:srgbClr val="FFFF00"/>
                </a:solidFill>
                <a:latin typeface="Calibri" panose="020F0502020204030204"/>
              </a:rPr>
              <a:t>Bahtera Nuh </a:t>
            </a:r>
            <a:r>
              <a:rPr lang="he-IL" altLang="ko-KR" sz="5400" b="1" smtClean="0">
                <a:solidFill>
                  <a:srgbClr val="FFFF00"/>
                </a:solidFill>
                <a:latin typeface="Calibri" panose="020F0502020204030204"/>
              </a:rPr>
              <a:t> תֵּבָה</a:t>
            </a:r>
            <a:r>
              <a:rPr lang="en-US" altLang="ko-KR" sz="5400" b="1" smtClean="0">
                <a:solidFill>
                  <a:srgbClr val="FFFF00"/>
                </a:solidFill>
                <a:latin typeface="Calibri" panose="020F0502020204030204"/>
              </a:rPr>
              <a:t>[teba] / </a:t>
            </a:r>
            <a:r>
              <a:rPr lang="en-US" altLang="ko-KR" sz="5400" b="1">
                <a:solidFill>
                  <a:srgbClr val="FFFF00"/>
                </a:solidFill>
                <a:latin typeface="Calibri" panose="020F0502020204030204"/>
              </a:rPr>
              <a:t>Kej. 6:14-16</a:t>
            </a:r>
            <a:br>
              <a:rPr lang="en-US" altLang="ko-KR" sz="5400" b="1">
                <a:solidFill>
                  <a:srgbClr val="FFFF00"/>
                </a:solidFill>
                <a:latin typeface="Calibri" panose="020F0502020204030204"/>
              </a:rPr>
            </a:br>
            <a:r>
              <a:rPr lang="en-US" altLang="ko-KR" sz="5400" b="1" smtClean="0">
                <a:solidFill>
                  <a:schemeClr val="bg1"/>
                </a:solidFill>
                <a:latin typeface="Calibri" panose="020F0502020204030204"/>
              </a:rPr>
              <a:t>14 Maka </a:t>
            </a:r>
            <a:r>
              <a:rPr lang="en-US" altLang="ko-KR" sz="5400" b="1">
                <a:solidFill>
                  <a:schemeClr val="bg1"/>
                </a:solidFill>
                <a:latin typeface="Calibri" panose="020F0502020204030204"/>
              </a:rPr>
              <a:t>kamu perlu membuat sebuah </a:t>
            </a:r>
            <a:r>
              <a:rPr lang="en-US" altLang="ko-KR" sz="5400" b="1">
                <a:solidFill>
                  <a:srgbClr val="FF0000"/>
                </a:solidFill>
                <a:latin typeface="Calibri" panose="020F0502020204030204"/>
              </a:rPr>
              <a:t>bahtera</a:t>
            </a:r>
            <a:r>
              <a:rPr lang="en-US" altLang="ko-KR" sz="5400" b="1">
                <a:solidFill>
                  <a:schemeClr val="bg1"/>
                </a:solidFill>
                <a:latin typeface="Calibri" panose="020F0502020204030204"/>
              </a:rPr>
              <a:t> daripada kayu sipres. Buatlah bilik-bilik di dalam </a:t>
            </a:r>
            <a:r>
              <a:rPr lang="en-US" altLang="ko-KR" sz="5400" b="1">
                <a:solidFill>
                  <a:srgbClr val="FF0000"/>
                </a:solidFill>
                <a:latin typeface="Calibri" panose="020F0502020204030204"/>
              </a:rPr>
              <a:t>bahtera</a:t>
            </a:r>
            <a:r>
              <a:rPr lang="en-US" altLang="ko-KR" sz="5400" b="1">
                <a:solidFill>
                  <a:schemeClr val="bg1"/>
                </a:solidFill>
                <a:latin typeface="Calibri" panose="020F0502020204030204"/>
              </a:rPr>
              <a:t> itu yang mesti dilapisi dengan gegala di bahagian luar dan dalamnya</a:t>
            </a:r>
            <a:r>
              <a:rPr lang="en-US" altLang="ko-KR" sz="5400" b="1" smtClean="0">
                <a:solidFill>
                  <a:schemeClr val="bg1"/>
                </a:solidFill>
                <a:latin typeface="Calibri" panose="020F0502020204030204"/>
              </a:rPr>
              <a:t>.</a:t>
            </a:r>
            <a:br>
              <a:rPr lang="en-US" altLang="ko-KR" sz="5400" b="1" smtClean="0">
                <a:solidFill>
                  <a:schemeClr val="bg1"/>
                </a:solidFill>
                <a:latin typeface="Calibri" panose="020F0502020204030204"/>
              </a:rPr>
            </a:br>
            <a:r>
              <a:rPr lang="en-US" altLang="ko-KR" sz="3200" b="1">
                <a:solidFill>
                  <a:srgbClr val="FFFF00"/>
                </a:solidFill>
                <a:latin typeface="Calibri" panose="020F0502020204030204"/>
              </a:rPr>
              <a:t/>
            </a:r>
            <a:br>
              <a:rPr lang="en-US" altLang="ko-KR" sz="3200" b="1">
                <a:solidFill>
                  <a:srgbClr val="FFFF00"/>
                </a:solidFill>
                <a:latin typeface="Calibri" panose="020F0502020204030204"/>
              </a:rPr>
            </a:br>
            <a:r>
              <a:rPr lang="he-IL" altLang="ko-KR" sz="4800" b="1" smtClean="0">
                <a:solidFill>
                  <a:srgbClr val="FFFF00"/>
                </a:solidFill>
                <a:latin typeface="Calibri" panose="020F0502020204030204"/>
              </a:rPr>
              <a:t> </a:t>
            </a:r>
            <a:r>
              <a:rPr lang="he-IL" altLang="ko-KR" sz="5400" b="1">
                <a:solidFill>
                  <a:srgbClr val="FFFF00"/>
                </a:solidFill>
                <a:latin typeface="Calibri" panose="020F0502020204030204"/>
              </a:rPr>
              <a:t>תֵּבָה</a:t>
            </a:r>
            <a:r>
              <a:rPr lang="en-US" altLang="ko-KR" sz="5400" b="1">
                <a:solidFill>
                  <a:srgbClr val="FFFF00"/>
                </a:solidFill>
                <a:latin typeface="Calibri" panose="020F0502020204030204"/>
              </a:rPr>
              <a:t>[teba</a:t>
            </a:r>
            <a:r>
              <a:rPr lang="en-US" altLang="ko-KR" sz="5400" b="1" smtClean="0">
                <a:solidFill>
                  <a:srgbClr val="FFFF00"/>
                </a:solidFill>
                <a:latin typeface="Calibri" panose="020F0502020204030204"/>
              </a:rPr>
              <a:t>] – Kel. 2:3 Bakul</a:t>
            </a:r>
            <a:endParaRPr lang="en-US" sz="54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39701837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FF00"/>
                </a:solidFill>
                <a:latin typeface="Calibri" panose="020F0502020204030204"/>
              </a:rPr>
              <a:t>Imageri Kel2:3 </a:t>
            </a:r>
            <a:r>
              <a:rPr lang="en-US" altLang="ko-KR" sz="5400" b="1">
                <a:solidFill>
                  <a:srgbClr val="FFFF00"/>
                </a:solidFill>
                <a:latin typeface="Calibri" panose="020F0502020204030204"/>
              </a:rPr>
              <a:t>– </a:t>
            </a:r>
            <a:r>
              <a:rPr lang="en-US" altLang="ko-KR" b="1" smtClean="0">
                <a:solidFill>
                  <a:schemeClr val="bg1"/>
                </a:solidFill>
                <a:latin typeface="Calibri" panose="020F0502020204030204"/>
              </a:rPr>
              <a:t/>
            </a:r>
            <a:br>
              <a:rPr lang="en-US" altLang="ko-KR" b="1" smtClean="0">
                <a:solidFill>
                  <a:schemeClr val="bg1"/>
                </a:solidFill>
                <a:latin typeface="Calibri" panose="020F0502020204030204"/>
              </a:rPr>
            </a:br>
            <a:r>
              <a:rPr lang="en-US" altLang="ko-KR" b="1" smtClean="0">
                <a:solidFill>
                  <a:schemeClr val="bg1"/>
                </a:solidFill>
                <a:latin typeface="Calibri" panose="020F0502020204030204"/>
              </a:rPr>
              <a:t>3 </a:t>
            </a:r>
            <a:r>
              <a:rPr lang="en-US" altLang="ko-KR" b="1">
                <a:solidFill>
                  <a:schemeClr val="bg1"/>
                </a:solidFill>
                <a:latin typeface="Calibri" panose="020F0502020204030204"/>
              </a:rPr>
              <a:t>Namun begitu, dia tidak dapat menyembunyikannya lebih lama, maka dia mengambil </a:t>
            </a:r>
            <a:r>
              <a:rPr lang="en-US" altLang="ko-KR" b="1">
                <a:solidFill>
                  <a:srgbClr val="FF0000"/>
                </a:solidFill>
                <a:latin typeface="Calibri" panose="020F0502020204030204"/>
              </a:rPr>
              <a:t>sebuah bakul </a:t>
            </a:r>
            <a:r>
              <a:rPr lang="en-US" altLang="ko-KR" b="1">
                <a:solidFill>
                  <a:schemeClr val="bg1"/>
                </a:solidFill>
                <a:latin typeface="Calibri" panose="020F0502020204030204"/>
              </a:rPr>
              <a:t>daripada daun papirus, melapiskannya dengan selut dan perekat kayu, lalu </a:t>
            </a:r>
            <a:r>
              <a:rPr lang="en-US" altLang="ko-KR" b="1">
                <a:solidFill>
                  <a:srgbClr val="FFFF00"/>
                </a:solidFill>
                <a:latin typeface="Calibri" panose="020F0502020204030204"/>
              </a:rPr>
              <a:t>membaringkan anak itu di dalamnya. </a:t>
            </a:r>
            <a:r>
              <a:rPr lang="en-US" altLang="ko-KR" b="1">
                <a:solidFill>
                  <a:schemeClr val="bg1"/>
                </a:solidFill>
                <a:latin typeface="Calibri" panose="020F0502020204030204"/>
              </a:rPr>
              <a:t>Kemudian dia meletakkan </a:t>
            </a:r>
            <a:r>
              <a:rPr lang="en-US" altLang="ko-KR" b="1">
                <a:solidFill>
                  <a:srgbClr val="FF0000"/>
                </a:solidFill>
                <a:latin typeface="Calibri" panose="020F0502020204030204"/>
              </a:rPr>
              <a:t>bakul itu </a:t>
            </a:r>
            <a:r>
              <a:rPr lang="en-US" altLang="ko-KR" b="1">
                <a:solidFill>
                  <a:schemeClr val="bg1"/>
                </a:solidFill>
                <a:latin typeface="Calibri" panose="020F0502020204030204"/>
              </a:rPr>
              <a:t>di tengah-tengah rumpun mensiang di tepi Sungai Nil.</a:t>
            </a:r>
            <a:r>
              <a:rPr lang="en-US" altLang="ko-KR" sz="5400" b="1">
                <a:solidFill>
                  <a:schemeClr val="bg1"/>
                </a:solidFill>
                <a:latin typeface="Calibri" panose="020F0502020204030204"/>
              </a:rPr>
              <a:t/>
            </a:r>
            <a:br>
              <a:rPr lang="en-US" altLang="ko-KR" sz="5400" b="1">
                <a:solidFill>
                  <a:schemeClr val="bg1"/>
                </a:solidFill>
                <a:latin typeface="Calibri" panose="020F0502020204030204"/>
              </a:rPr>
            </a:br>
            <a:r>
              <a:rPr lang="en-US" altLang="ko-KR" sz="1800" b="1" smtClean="0">
                <a:solidFill>
                  <a:srgbClr val="FFFF00"/>
                </a:solidFill>
                <a:latin typeface="Calibri" panose="020F0502020204030204"/>
              </a:rPr>
              <a:t/>
            </a:r>
            <a:br>
              <a:rPr lang="en-US" altLang="ko-KR" sz="1800" b="1" smtClean="0">
                <a:solidFill>
                  <a:srgbClr val="FFFF00"/>
                </a:solidFill>
                <a:latin typeface="Calibri" panose="020F0502020204030204"/>
              </a:rPr>
            </a:br>
            <a:r>
              <a:rPr lang="he-IL" altLang="ko-KR" sz="4800" b="1" smtClean="0">
                <a:solidFill>
                  <a:srgbClr val="FFFF00"/>
                </a:solidFill>
                <a:latin typeface="Calibri" panose="020F0502020204030204"/>
              </a:rPr>
              <a:t> </a:t>
            </a:r>
            <a:r>
              <a:rPr lang="he-IL" altLang="ko-KR" sz="5400" b="1" smtClean="0">
                <a:solidFill>
                  <a:srgbClr val="FFFF00"/>
                </a:solidFill>
                <a:latin typeface="Calibri" panose="020F0502020204030204"/>
              </a:rPr>
              <a:t>תֵּבָה</a:t>
            </a:r>
            <a:r>
              <a:rPr lang="en-US" altLang="ko-KR" sz="5400" b="1" smtClean="0">
                <a:solidFill>
                  <a:srgbClr val="FFFF00"/>
                </a:solidFill>
                <a:latin typeface="Calibri" panose="020F0502020204030204"/>
              </a:rPr>
              <a:t>[teba] – Kel. 2:3 Bakul</a:t>
            </a:r>
            <a:endParaRPr lang="en-US" sz="54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32264959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b="1">
                <a:solidFill>
                  <a:srgbClr val="FFFF00"/>
                </a:solidFill>
                <a:latin typeface="Calibri" panose="020F0502020204030204"/>
              </a:rPr>
              <a:t>Imageri - Luk. </a:t>
            </a:r>
            <a:r>
              <a:rPr lang="en-US" altLang="ko-KR" b="1" smtClean="0">
                <a:solidFill>
                  <a:srgbClr val="FFFF00"/>
                </a:solidFill>
                <a:latin typeface="Calibri" panose="020F0502020204030204"/>
              </a:rPr>
              <a:t>2:7</a:t>
            </a:r>
            <a:br>
              <a:rPr lang="en-US" altLang="ko-KR" b="1" smtClean="0">
                <a:solidFill>
                  <a:srgbClr val="FFFF00"/>
                </a:solidFill>
                <a:latin typeface="Calibri" panose="020F0502020204030204"/>
              </a:rPr>
            </a:br>
            <a:r>
              <a:rPr lang="en-US" altLang="ko-KR" b="1">
                <a:solidFill>
                  <a:srgbClr val="FFFF00"/>
                </a:solidFill>
                <a:latin typeface="Calibri" panose="020F0502020204030204"/>
              </a:rPr>
              <a:t/>
            </a:r>
            <a:br>
              <a:rPr lang="en-US" altLang="ko-KR" b="1">
                <a:solidFill>
                  <a:srgbClr val="FFFF00"/>
                </a:solidFill>
                <a:latin typeface="Calibri" panose="020F0502020204030204"/>
              </a:rPr>
            </a:br>
            <a:r>
              <a:rPr lang="en-US" altLang="ko-KR" b="1" smtClean="0">
                <a:solidFill>
                  <a:schemeClr val="bg1"/>
                </a:solidFill>
                <a:latin typeface="Calibri" panose="020F0502020204030204"/>
              </a:rPr>
              <a:t>7 Dia </a:t>
            </a:r>
            <a:r>
              <a:rPr lang="en-US" altLang="ko-KR" b="1">
                <a:solidFill>
                  <a:schemeClr val="bg1"/>
                </a:solidFill>
                <a:latin typeface="Calibri" panose="020F0502020204030204"/>
              </a:rPr>
              <a:t>melahirkan seorang anak lelaki, iaitu anak sulungnya. Dia membedung anak itu lalu </a:t>
            </a:r>
            <a:r>
              <a:rPr lang="en-US" altLang="ko-KR" b="1">
                <a:solidFill>
                  <a:srgbClr val="FFFF00"/>
                </a:solidFill>
                <a:latin typeface="Calibri" panose="020F0502020204030204"/>
              </a:rPr>
              <a:t>membaringkan-Nya di dalam </a:t>
            </a:r>
            <a:r>
              <a:rPr lang="en-US" altLang="ko-KR" b="1">
                <a:solidFill>
                  <a:srgbClr val="FF0000"/>
                </a:solidFill>
                <a:latin typeface="Calibri" panose="020F0502020204030204"/>
              </a:rPr>
              <a:t>sebuah palung </a:t>
            </a:r>
            <a:r>
              <a:rPr lang="en-US" altLang="ko-KR" b="1">
                <a:solidFill>
                  <a:schemeClr val="bg1"/>
                </a:solidFill>
                <a:latin typeface="Calibri" panose="020F0502020204030204"/>
              </a:rPr>
              <a:t>kerana tidak ada tempat bagi mereka di rumah tumpangan.</a:t>
            </a:r>
            <a:r>
              <a:rPr lang="en-US" altLang="ko-KR" sz="5400" b="1">
                <a:solidFill>
                  <a:schemeClr val="bg1"/>
                </a:solidFill>
                <a:latin typeface="Calibri" panose="020F0502020204030204"/>
              </a:rPr>
              <a:t/>
            </a:r>
            <a:br>
              <a:rPr lang="en-US" altLang="ko-KR" sz="5400" b="1">
                <a:solidFill>
                  <a:schemeClr val="bg1"/>
                </a:solidFill>
                <a:latin typeface="Calibri" panose="020F0502020204030204"/>
              </a:rPr>
            </a:br>
            <a:r>
              <a:rPr lang="en-US" altLang="ko-KR" sz="3200" b="1" smtClean="0">
                <a:solidFill>
                  <a:srgbClr val="FFFF00"/>
                </a:solidFill>
                <a:latin typeface="Calibri" panose="020F0502020204030204"/>
              </a:rPr>
              <a:t/>
            </a:r>
            <a:br>
              <a:rPr lang="en-US" altLang="ko-KR" sz="3200" b="1" smtClean="0">
                <a:solidFill>
                  <a:srgbClr val="FFFF00"/>
                </a:solidFill>
                <a:latin typeface="Calibri" panose="020F0502020204030204"/>
              </a:rPr>
            </a:br>
            <a:r>
              <a:rPr lang="he-IL" altLang="ko-KR" sz="4800" b="1" smtClean="0">
                <a:solidFill>
                  <a:srgbClr val="FFFF00"/>
                </a:solidFill>
                <a:latin typeface="Calibri" panose="020F0502020204030204"/>
              </a:rPr>
              <a:t> </a:t>
            </a:r>
            <a:r>
              <a:rPr lang="he-IL" altLang="ko-KR" sz="5400" b="1" smtClean="0">
                <a:solidFill>
                  <a:srgbClr val="FFFF00"/>
                </a:solidFill>
                <a:latin typeface="Calibri" panose="020F0502020204030204"/>
              </a:rPr>
              <a:t>תֵּבָה</a:t>
            </a:r>
            <a:r>
              <a:rPr lang="en-US" altLang="ko-KR" sz="5400" b="1" smtClean="0">
                <a:solidFill>
                  <a:srgbClr val="FFFF00"/>
                </a:solidFill>
                <a:latin typeface="Calibri" panose="020F0502020204030204"/>
              </a:rPr>
              <a:t>[teba] – Kel. 2:3 Bakul</a:t>
            </a:r>
            <a:endParaRPr lang="en-US" sz="54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39633807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FF00"/>
                </a:solidFill>
                <a:latin typeface="Calibri" panose="020F0502020204030204"/>
              </a:rPr>
              <a:t>Had Penghakiman</a:t>
            </a:r>
            <a:r>
              <a:rPr lang="en-US" altLang="ko-KR" sz="5400" b="1">
                <a:solidFill>
                  <a:srgbClr val="FFFF00"/>
                </a:solidFill>
                <a:latin typeface="Calibri" panose="020F0502020204030204"/>
              </a:rPr>
              <a:t/>
            </a:r>
            <a:br>
              <a:rPr lang="en-US" altLang="ko-KR" sz="5400" b="1">
                <a:solidFill>
                  <a:srgbClr val="FFFF00"/>
                </a:solidFill>
                <a:latin typeface="Calibri" panose="020F0502020204030204"/>
              </a:rPr>
            </a:br>
            <a:r>
              <a:rPr lang="en-US" altLang="ko-KR" sz="5400" b="1" smtClean="0">
                <a:solidFill>
                  <a:srgbClr val="FFFF00"/>
                </a:solidFill>
                <a:latin typeface="Calibri" panose="020F0502020204030204"/>
              </a:rPr>
              <a:t>Kej. </a:t>
            </a:r>
            <a:r>
              <a:rPr lang="en-US" altLang="ko-KR" sz="4800" b="1" smtClean="0">
                <a:solidFill>
                  <a:srgbClr val="FFFF00"/>
                </a:solidFill>
                <a:latin typeface="Calibri" panose="020F0502020204030204"/>
              </a:rPr>
              <a:t>8:21 </a:t>
            </a:r>
            <a:r>
              <a:rPr lang="en-US" altLang="ko-KR" sz="4800" b="1" smtClean="0">
                <a:solidFill>
                  <a:schemeClr val="bg1"/>
                </a:solidFill>
                <a:latin typeface="Calibri" panose="020F0502020204030204"/>
              </a:rPr>
              <a:t>…"</a:t>
            </a:r>
            <a:r>
              <a:rPr lang="en-US" altLang="ko-KR" sz="4800" b="1">
                <a:solidFill>
                  <a:schemeClr val="bg1"/>
                </a:solidFill>
                <a:latin typeface="Calibri" panose="020F0502020204030204"/>
              </a:rPr>
              <a:t>Aku tidak akan melaknati bumi ini lagi atas sebab kemungkaran manusia. Biarpun dari kecil lagi ada sifat durjana dalam hati manusia, </a:t>
            </a:r>
            <a:r>
              <a:rPr lang="en-US" altLang="ko-KR" sz="4800" b="1">
                <a:solidFill>
                  <a:srgbClr val="FF0000"/>
                </a:solidFill>
                <a:latin typeface="Calibri" panose="020F0502020204030204"/>
              </a:rPr>
              <a:t>Aku tidak akan lagi membinasakan segala yang hidup seperti yang telah Kulakukan.</a:t>
            </a:r>
            <a:endParaRPr lang="en-US" sz="4800" b="1">
              <a:solidFill>
                <a:srgbClr val="FF0000"/>
              </a:solidFill>
              <a:latin typeface="Calibri" panose="020F0502020204030204"/>
              <a:ea typeface="+mn-ea"/>
              <a:cs typeface="+mn-cs"/>
            </a:endParaRPr>
          </a:p>
        </p:txBody>
      </p:sp>
    </p:spTree>
    <p:extLst>
      <p:ext uri="{BB962C8B-B14F-4D97-AF65-F5344CB8AC3E}">
        <p14:creationId xmlns:p14="http://schemas.microsoft.com/office/powerpoint/2010/main" val="34745957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FF00"/>
                </a:solidFill>
                <a:latin typeface="Calibri" panose="020F0502020204030204"/>
              </a:rPr>
              <a:t>Had Penghakiman</a:t>
            </a:r>
            <a:r>
              <a:rPr lang="en-US" altLang="ko-KR" sz="5400" b="1">
                <a:solidFill>
                  <a:srgbClr val="FFFF00"/>
                </a:solidFill>
                <a:latin typeface="Calibri" panose="020F0502020204030204"/>
              </a:rPr>
              <a:t/>
            </a:r>
            <a:br>
              <a:rPr lang="en-US" altLang="ko-KR" sz="5400" b="1">
                <a:solidFill>
                  <a:srgbClr val="FFFF00"/>
                </a:solidFill>
                <a:latin typeface="Calibri" panose="020F0502020204030204"/>
              </a:rPr>
            </a:br>
            <a:r>
              <a:rPr lang="en-US" altLang="ko-KR" sz="4800" b="1" smtClean="0">
                <a:solidFill>
                  <a:schemeClr val="bg1"/>
                </a:solidFill>
                <a:latin typeface="Calibri" panose="020F0502020204030204"/>
              </a:rPr>
              <a:t>Kaedah yang memperlakukan keganasan manusia (Dosa/Kejatuhan) bukan Penghakiman.</a:t>
            </a:r>
            <a:br>
              <a:rPr lang="en-US" altLang="ko-KR" sz="4800" b="1" smtClean="0">
                <a:solidFill>
                  <a:schemeClr val="bg1"/>
                </a:solidFill>
                <a:latin typeface="Calibri" panose="020F0502020204030204"/>
              </a:rPr>
            </a:br>
            <a:r>
              <a:rPr lang="en-US" altLang="ko-KR" sz="5400" b="1" smtClean="0">
                <a:solidFill>
                  <a:srgbClr val="00B0F0"/>
                </a:solidFill>
                <a:latin typeface="Calibri" panose="020F0502020204030204"/>
              </a:rPr>
              <a:t>Kasih Karunia dan Kasih</a:t>
            </a:r>
            <a:br>
              <a:rPr lang="en-US" altLang="ko-KR" sz="5400" b="1" smtClean="0">
                <a:solidFill>
                  <a:srgbClr val="00B0F0"/>
                </a:solidFill>
                <a:latin typeface="Calibri" panose="020F0502020204030204"/>
              </a:rPr>
            </a:br>
            <a:r>
              <a:rPr lang="en-US" altLang="ko-KR" sz="4800" b="1" smtClean="0">
                <a:solidFill>
                  <a:schemeClr val="bg1"/>
                </a:solidFill>
                <a:latin typeface="Calibri" panose="020F0502020204030204"/>
              </a:rPr>
              <a:t>Lambang Kedatangan Kasih Karunia ialah Burung Merepati – Mat. 3:16</a:t>
            </a:r>
            <a:endParaRPr lang="en-US"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5211487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a:solidFill>
                  <a:srgbClr val="FFFF00"/>
                </a:solidFill>
                <a:latin typeface="맑은 고딕" panose="020B0503020000020004" pitchFamily="34" charset="-127"/>
              </a:rPr>
              <a:t>קֶשֶׁת</a:t>
            </a:r>
          </a:p>
        </p:txBody>
      </p:sp>
    </p:spTree>
    <p:extLst>
      <p:ext uri="{BB962C8B-B14F-4D97-AF65-F5344CB8AC3E}">
        <p14:creationId xmlns:p14="http://schemas.microsoft.com/office/powerpoint/2010/main" val="23151516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a:solidFill>
                  <a:srgbClr val="FFFF00"/>
                </a:solidFill>
                <a:latin typeface="Calibri" panose="020F0502020204030204"/>
              </a:rPr>
              <a:t>Pemuliharaan Peraturan </a:t>
            </a:r>
            <a:r>
              <a:rPr lang="en-US" altLang="ko-KR" sz="5400" b="1" smtClean="0">
                <a:solidFill>
                  <a:srgbClr val="FFFF00"/>
                </a:solidFill>
                <a:latin typeface="Calibri" panose="020F0502020204030204"/>
              </a:rPr>
              <a:t>penciptaan / </a:t>
            </a:r>
            <a:r>
              <a:rPr lang="en-US" altLang="ko-KR" sz="5400" b="1" smtClean="0">
                <a:solidFill>
                  <a:srgbClr val="00B0F0"/>
                </a:solidFill>
                <a:latin typeface="Calibri" panose="020F0502020204030204"/>
              </a:rPr>
              <a:t>Perjanjian Nuh / Kej. 8:22 </a:t>
            </a:r>
            <a:br>
              <a:rPr lang="en-US" altLang="ko-KR" sz="5400" b="1" smtClean="0">
                <a:solidFill>
                  <a:srgbClr val="00B0F0"/>
                </a:solidFill>
                <a:latin typeface="Calibri" panose="020F0502020204030204"/>
              </a:rPr>
            </a:br>
            <a:r>
              <a:rPr lang="en-US" altLang="ko-KR" sz="4800" b="1" smtClean="0">
                <a:solidFill>
                  <a:schemeClr val="bg1"/>
                </a:solidFill>
                <a:latin typeface="Calibri" panose="020F0502020204030204"/>
              </a:rPr>
              <a:t>Selama </a:t>
            </a:r>
            <a:r>
              <a:rPr lang="en-US" altLang="ko-KR" sz="4800" b="1">
                <a:solidFill>
                  <a:schemeClr val="bg1"/>
                </a:solidFill>
                <a:latin typeface="Calibri" panose="020F0502020204030204"/>
              </a:rPr>
              <a:t>bumi masih wujud</a:t>
            </a:r>
            <a:r>
              <a:rPr lang="en-US" altLang="ko-KR" sz="4800" b="1" smtClean="0">
                <a:solidFill>
                  <a:schemeClr val="bg1"/>
                </a:solidFill>
                <a:latin typeface="Calibri" panose="020F0502020204030204"/>
              </a:rPr>
              <a:t>, tidak </a:t>
            </a:r>
            <a:r>
              <a:rPr lang="en-US" altLang="ko-KR" sz="4800" b="1">
                <a:solidFill>
                  <a:schemeClr val="bg1"/>
                </a:solidFill>
                <a:latin typeface="Calibri" panose="020F0502020204030204"/>
              </a:rPr>
              <a:t>akan putus bertali </a:t>
            </a:r>
            <a:r>
              <a:rPr lang="en-US" altLang="ko-KR" sz="4800" b="1" smtClean="0">
                <a:solidFill>
                  <a:schemeClr val="bg1"/>
                </a:solidFill>
                <a:latin typeface="Calibri" panose="020F0502020204030204"/>
              </a:rPr>
              <a:t>arusnya musim </a:t>
            </a:r>
            <a:r>
              <a:rPr lang="en-US" altLang="ko-KR" sz="4800" b="1">
                <a:solidFill>
                  <a:schemeClr val="bg1"/>
                </a:solidFill>
                <a:latin typeface="Calibri" panose="020F0502020204030204"/>
              </a:rPr>
              <a:t>menabur dan musim menuai</a:t>
            </a:r>
            <a:r>
              <a:rPr lang="en-US" altLang="ko-KR" sz="4800" b="1" smtClean="0">
                <a:solidFill>
                  <a:schemeClr val="bg1"/>
                </a:solidFill>
                <a:latin typeface="Calibri" panose="020F0502020204030204"/>
              </a:rPr>
              <a:t>, sejuk </a:t>
            </a:r>
            <a:r>
              <a:rPr lang="en-US" altLang="ko-KR" sz="4800" b="1">
                <a:solidFill>
                  <a:schemeClr val="bg1"/>
                </a:solidFill>
                <a:latin typeface="Calibri" panose="020F0502020204030204"/>
              </a:rPr>
              <a:t>dan panas</a:t>
            </a:r>
            <a:r>
              <a:rPr lang="en-US" altLang="ko-KR" sz="4800" b="1" smtClean="0">
                <a:solidFill>
                  <a:schemeClr val="bg1"/>
                </a:solidFill>
                <a:latin typeface="Calibri" panose="020F0502020204030204"/>
              </a:rPr>
              <a:t>, musim </a:t>
            </a:r>
            <a:r>
              <a:rPr lang="en-US" altLang="ko-KR" sz="4800" b="1">
                <a:solidFill>
                  <a:schemeClr val="bg1"/>
                </a:solidFill>
                <a:latin typeface="Calibri" panose="020F0502020204030204"/>
              </a:rPr>
              <a:t>kemarau dan musim hujan</a:t>
            </a:r>
            <a:r>
              <a:rPr lang="en-US" altLang="ko-KR" sz="4800" b="1" smtClean="0">
                <a:solidFill>
                  <a:schemeClr val="bg1"/>
                </a:solidFill>
                <a:latin typeface="Calibri" panose="020F0502020204030204"/>
              </a:rPr>
              <a:t>, serta </a:t>
            </a:r>
            <a:r>
              <a:rPr lang="en-US" altLang="ko-KR" sz="4800" b="1">
                <a:solidFill>
                  <a:schemeClr val="bg1"/>
                </a:solidFill>
                <a:latin typeface="Calibri" panose="020F0502020204030204"/>
              </a:rPr>
              <a:t>siang dan malam."</a:t>
            </a:r>
            <a:r>
              <a:rPr lang="en-US" altLang="ko-KR" sz="4800" b="1" smtClean="0">
                <a:solidFill>
                  <a:schemeClr val="bg1"/>
                </a:solidFill>
                <a:latin typeface="Calibri" panose="020F0502020204030204"/>
              </a:rPr>
              <a:t/>
            </a:r>
            <a:br>
              <a:rPr lang="en-US" altLang="ko-KR" sz="4800" b="1" smtClean="0">
                <a:solidFill>
                  <a:schemeClr val="bg1"/>
                </a:solidFill>
                <a:latin typeface="Calibri" panose="020F0502020204030204"/>
              </a:rPr>
            </a:br>
            <a:r>
              <a:rPr lang="en-US" altLang="ko-KR" sz="4800" b="1">
                <a:solidFill>
                  <a:srgbClr val="FFFF00"/>
                </a:solidFill>
                <a:latin typeface="Calibri" panose="020F0502020204030204"/>
              </a:rPr>
              <a:t>Bukti yang Tuhan tidak melakukan Penghakiman Air Bah </a:t>
            </a:r>
            <a:r>
              <a:rPr lang="en-US" altLang="ko-KR" sz="4800" b="1" smtClean="0">
                <a:solidFill>
                  <a:srgbClr val="FFFF00"/>
                </a:solidFill>
                <a:latin typeface="Calibri" panose="020F0502020204030204"/>
              </a:rPr>
              <a:t>lagi</a:t>
            </a:r>
            <a:r>
              <a:rPr lang="en-US" altLang="ko-KR" sz="4800" b="1" smtClean="0">
                <a:solidFill>
                  <a:schemeClr val="bg1"/>
                </a:solidFill>
                <a:latin typeface="Calibri" panose="020F0502020204030204"/>
              </a:rPr>
              <a:t/>
            </a:r>
            <a:br>
              <a:rPr lang="en-US" altLang="ko-KR" sz="4800" b="1" smtClean="0">
                <a:solidFill>
                  <a:schemeClr val="bg1"/>
                </a:solidFill>
                <a:latin typeface="Calibri" panose="020F0502020204030204"/>
              </a:rPr>
            </a:br>
            <a:endParaRPr lang="en-US"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9717843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a:solidFill>
                  <a:srgbClr val="FFFF00"/>
                </a:solidFill>
                <a:latin typeface="Calibri" panose="020F0502020204030204"/>
              </a:rPr>
              <a:t>Kej </a:t>
            </a:r>
            <a:r>
              <a:rPr lang="en-US" altLang="ko-KR" sz="5400" b="1" smtClean="0">
                <a:solidFill>
                  <a:srgbClr val="FFFF00"/>
                </a:solidFill>
                <a:latin typeface="Calibri" panose="020F0502020204030204"/>
              </a:rPr>
              <a:t>9:9-17 </a:t>
            </a:r>
            <a:r>
              <a:rPr lang="en-US" altLang="ko-KR" sz="5400" b="1">
                <a:solidFill>
                  <a:srgbClr val="FFFF00"/>
                </a:solidFill>
                <a:latin typeface="Calibri" panose="020F0502020204030204"/>
              </a:rPr>
              <a:t>/ Perjanjian </a:t>
            </a:r>
            <a:r>
              <a:rPr lang="en-US" altLang="ko-KR" sz="5400" b="1" smtClean="0">
                <a:solidFill>
                  <a:srgbClr val="FFFF00"/>
                </a:solidFill>
                <a:latin typeface="Calibri" panose="020F0502020204030204"/>
              </a:rPr>
              <a:t>Nuh-</a:t>
            </a:r>
            <a:r>
              <a:rPr lang="en-US" altLang="ko-KR" sz="4800" b="1" smtClean="0">
                <a:solidFill>
                  <a:srgbClr val="FF0000"/>
                </a:solidFill>
                <a:latin typeface="Calibri" panose="020F0502020204030204"/>
              </a:rPr>
              <a:t>Pemuliharaan</a:t>
            </a:r>
            <a:r>
              <a:rPr lang="en-US" altLang="ko-KR" sz="5400" b="1">
                <a:solidFill>
                  <a:srgbClr val="FFFF00"/>
                </a:solidFill>
                <a:latin typeface="Calibri" panose="020F0502020204030204"/>
              </a:rPr>
              <a:t/>
            </a:r>
            <a:br>
              <a:rPr lang="en-US" altLang="ko-KR" sz="5400" b="1">
                <a:solidFill>
                  <a:srgbClr val="FFFF00"/>
                </a:solidFill>
                <a:latin typeface="Calibri" panose="020F0502020204030204"/>
              </a:rPr>
            </a:br>
            <a:r>
              <a:rPr lang="en-US" altLang="ko-KR" b="1">
                <a:solidFill>
                  <a:schemeClr val="bg1"/>
                </a:solidFill>
                <a:latin typeface="Calibri" panose="020F0502020204030204"/>
              </a:rPr>
              <a:t>9"Sesungguhnya, Aku menetapkan perjanjian-Ku dengan kamu dan keturunanmu kelak, </a:t>
            </a:r>
            <a:r>
              <a:rPr lang="en-US" altLang="ko-KR" b="1" smtClean="0">
                <a:solidFill>
                  <a:schemeClr val="bg1"/>
                </a:solidFill>
                <a:latin typeface="Calibri" panose="020F0502020204030204"/>
              </a:rPr>
              <a:t>10 dengan </a:t>
            </a:r>
            <a:r>
              <a:rPr lang="en-US" altLang="ko-KR" b="1">
                <a:solidFill>
                  <a:schemeClr val="bg1"/>
                </a:solidFill>
                <a:latin typeface="Calibri" panose="020F0502020204030204"/>
              </a:rPr>
              <a:t>semua makhluk bernyawa yang ada bersama-samamu – termasuk segala burung, haiwan ternakan, dan segala jenis haiwan yang ada bersama-samamu – semua yang keluar dari bahtera, iaitu segala makhluk yang hidup di bumi.</a:t>
            </a:r>
            <a:endParaRPr lang="en-US"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1552200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smtClean="0">
                <a:solidFill>
                  <a:srgbClr val="FFFF00"/>
                </a:solidFill>
                <a:latin typeface="Calibri" panose="020F0502020204030204"/>
              </a:rPr>
              <a:t>Kej 9:9-17 / Struktur Kiasme</a:t>
            </a:r>
            <a:br>
              <a:rPr lang="en-US" altLang="ko-KR" sz="5400" b="1" smtClean="0">
                <a:solidFill>
                  <a:srgbClr val="FFFF00"/>
                </a:solidFill>
                <a:latin typeface="Calibri" panose="020F0502020204030204"/>
              </a:rPr>
            </a:br>
            <a:r>
              <a:rPr lang="en-US" altLang="ko-KR" sz="5400" b="1" smtClean="0">
                <a:solidFill>
                  <a:srgbClr val="00B0F0"/>
                </a:solidFill>
                <a:latin typeface="Calibri" panose="020F0502020204030204"/>
              </a:rPr>
              <a:t>Tema : </a:t>
            </a:r>
            <a:r>
              <a:rPr lang="en-US" altLang="ko-KR" sz="4800" b="1" smtClean="0">
                <a:solidFill>
                  <a:srgbClr val="00B0F0"/>
                </a:solidFill>
                <a:latin typeface="Calibri" panose="020F0502020204030204"/>
              </a:rPr>
              <a:t>Perjanjian Pelangi</a:t>
            </a:r>
            <a:br>
              <a:rPr lang="en-US" altLang="ko-KR" sz="4800" b="1" smtClean="0">
                <a:solidFill>
                  <a:srgbClr val="00B0F0"/>
                </a:solidFill>
                <a:latin typeface="Calibri" panose="020F0502020204030204"/>
              </a:rPr>
            </a:br>
            <a:r>
              <a:rPr lang="en-US" altLang="ko-KR" sz="4800" b="1" smtClean="0">
                <a:solidFill>
                  <a:srgbClr val="00B0F0"/>
                </a:solidFill>
                <a:latin typeface="Calibri" panose="020F0502020204030204"/>
              </a:rPr>
              <a:t>    </a:t>
            </a:r>
            <a:r>
              <a:rPr lang="en-US" altLang="ko-KR" b="1" smtClean="0">
                <a:solidFill>
                  <a:schemeClr val="bg1"/>
                </a:solidFill>
                <a:latin typeface="Calibri" panose="020F0502020204030204"/>
              </a:rPr>
              <a:t>A. Akan Buat Perjanjian (Kej. 9:9-10)</a:t>
            </a:r>
            <a:br>
              <a:rPr lang="en-US" altLang="ko-KR" b="1" smtClean="0">
                <a:solidFill>
                  <a:schemeClr val="bg1"/>
                </a:solidFill>
                <a:latin typeface="Calibri" panose="020F0502020204030204"/>
              </a:rPr>
            </a:br>
            <a:r>
              <a:rPr lang="en-US" altLang="ko-KR" b="1" smtClean="0">
                <a:solidFill>
                  <a:schemeClr val="bg1"/>
                </a:solidFill>
                <a:latin typeface="Calibri" panose="020F0502020204030204"/>
              </a:rPr>
              <a:t>        B. Bukti Perjanjian (Kej. 9:12a)</a:t>
            </a:r>
            <a:br>
              <a:rPr lang="en-US" altLang="ko-KR" b="1" smtClean="0">
                <a:solidFill>
                  <a:schemeClr val="bg1"/>
                </a:solidFill>
                <a:latin typeface="Calibri" panose="020F0502020204030204"/>
              </a:rPr>
            </a:br>
            <a:r>
              <a:rPr lang="en-US" altLang="ko-KR" b="1" smtClean="0">
                <a:solidFill>
                  <a:schemeClr val="bg1"/>
                </a:solidFill>
                <a:latin typeface="Calibri" panose="020F0502020204030204"/>
              </a:rPr>
              <a:t>           C. Kekekalan Perjanjian (Kej. 9:12b)</a:t>
            </a:r>
            <a:br>
              <a:rPr lang="en-US" altLang="ko-KR" b="1" smtClean="0">
                <a:solidFill>
                  <a:schemeClr val="bg1"/>
                </a:solidFill>
                <a:latin typeface="Calibri" panose="020F0502020204030204"/>
              </a:rPr>
            </a:br>
            <a:r>
              <a:rPr lang="en-US" altLang="ko-KR" b="1" smtClean="0">
                <a:solidFill>
                  <a:srgbClr val="FF0000"/>
                </a:solidFill>
                <a:latin typeface="Calibri" panose="020F0502020204030204"/>
              </a:rPr>
              <a:t>              D. Tanda Pelangi (Kej. 9:13-16a)</a:t>
            </a:r>
            <a:br>
              <a:rPr lang="en-US" altLang="ko-KR" b="1" smtClean="0">
                <a:solidFill>
                  <a:srgbClr val="FF0000"/>
                </a:solidFill>
                <a:latin typeface="Calibri" panose="020F0502020204030204"/>
              </a:rPr>
            </a:br>
            <a:r>
              <a:rPr lang="en-US" altLang="ko-KR" b="1" smtClean="0">
                <a:solidFill>
                  <a:schemeClr val="bg1"/>
                </a:solidFill>
                <a:latin typeface="Calibri" panose="020F0502020204030204"/>
              </a:rPr>
              <a:t>           C’. Kekekalan Perjanjian (Kej. 9:16b)</a:t>
            </a:r>
            <a:br>
              <a:rPr lang="en-US" altLang="ko-KR" b="1" smtClean="0">
                <a:solidFill>
                  <a:schemeClr val="bg1"/>
                </a:solidFill>
                <a:latin typeface="Calibri" panose="020F0502020204030204"/>
              </a:rPr>
            </a:br>
            <a:r>
              <a:rPr lang="en-US" altLang="ko-KR" b="1" smtClean="0">
                <a:solidFill>
                  <a:schemeClr val="bg1"/>
                </a:solidFill>
                <a:latin typeface="Calibri" panose="020F0502020204030204"/>
              </a:rPr>
              <a:t>        B’. Bukti Perjanjian (Kej. 9:17a)</a:t>
            </a:r>
            <a:br>
              <a:rPr lang="en-US" altLang="ko-KR" b="1" smtClean="0">
                <a:solidFill>
                  <a:schemeClr val="bg1"/>
                </a:solidFill>
                <a:latin typeface="Calibri" panose="020F0502020204030204"/>
              </a:rPr>
            </a:br>
            <a:r>
              <a:rPr lang="en-US" altLang="ko-KR" b="1" smtClean="0">
                <a:solidFill>
                  <a:schemeClr val="bg1"/>
                </a:solidFill>
                <a:latin typeface="Calibri" panose="020F0502020204030204"/>
              </a:rPr>
              <a:t>    A’. Buat Perjanjian (Kej. 9:17b)</a:t>
            </a:r>
            <a:endParaRPr lang="en-US" sz="36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5691875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무지개 언약(2)_창세기 9:8-17 : 네이버 블로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945"/>
            <a:ext cx="12192001" cy="81229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postfiles.pstatic.net/20140122_149/eteacherko_1390371455290y0AGz_JPEG/bow_with_arrow.jpg?type=w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4659397" y="3388603"/>
            <a:ext cx="2873206" cy="406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488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142876" y="1946787"/>
            <a:ext cx="11887200" cy="476864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5400" b="1" noProof="0" smtClean="0">
                <a:solidFill>
                  <a:srgbClr val="FF0000"/>
                </a:solidFill>
                <a:latin typeface="Calibri" panose="020F0502020204030204"/>
              </a:rPr>
              <a:t>Kisah </a:t>
            </a:r>
            <a:r>
              <a:rPr kumimoji="0" lang="en-US" sz="5400" b="1" i="0" u="none" strike="noStrike" kern="1200" cap="none" spc="0" normalizeH="0" baseline="0" noProof="0" smtClean="0">
                <a:ln>
                  <a:noFill/>
                </a:ln>
                <a:solidFill>
                  <a:srgbClr val="FF0000"/>
                </a:solidFill>
                <a:effectLst/>
                <a:uLnTx/>
                <a:uFillTx/>
                <a:latin typeface="Calibri" panose="020F0502020204030204"/>
              </a:rPr>
              <a:t>Menara Babel</a:t>
            </a:r>
            <a:r>
              <a:rPr lang="en-US" sz="5400" b="1">
                <a:solidFill>
                  <a:srgbClr val="FF0000"/>
                </a:solidFill>
              </a:rPr>
              <a:t/>
            </a:r>
            <a:br>
              <a:rPr lang="en-US" sz="5400" b="1">
                <a:solidFill>
                  <a:srgbClr val="FF0000"/>
                </a:solidFill>
              </a:rPr>
            </a:br>
            <a:r>
              <a:rPr lang="en-US" sz="4000" b="1" smtClean="0">
                <a:solidFill>
                  <a:srgbClr val="C00000"/>
                </a:solidFill>
              </a:rPr>
              <a:t>Kejadian </a:t>
            </a:r>
            <a:r>
              <a:rPr lang="en-US" sz="4000" b="1">
                <a:solidFill>
                  <a:prstClr val="black"/>
                </a:solidFill>
              </a:rPr>
              <a:t>10:1~11:9</a:t>
            </a:r>
            <a:r>
              <a:rPr lang="en-US" sz="4000" b="1" smtClean="0">
                <a:solidFill>
                  <a:srgbClr val="C00000"/>
                </a:solidFill>
              </a:rPr>
              <a:t> </a:t>
            </a:r>
            <a:r>
              <a:rPr lang="en-US" sz="4000" b="1">
                <a:solidFill>
                  <a:srgbClr val="C00000"/>
                </a:solidFill>
              </a:rPr>
              <a:t>/ Toledot </a:t>
            </a:r>
            <a:r>
              <a:rPr lang="en-US" sz="4000" b="1" smtClean="0">
                <a:solidFill>
                  <a:srgbClr val="C00000"/>
                </a:solidFill>
              </a:rPr>
              <a:t>Keempat </a:t>
            </a:r>
            <a:r>
              <a:rPr lang="en-US" sz="4000" b="1">
                <a:solidFill>
                  <a:srgbClr val="C00000"/>
                </a:solidFill>
              </a:rPr>
              <a:t/>
            </a:r>
            <a:br>
              <a:rPr lang="en-US" sz="4000" b="1">
                <a:solidFill>
                  <a:srgbClr val="C00000"/>
                </a:solidFill>
              </a:rPr>
            </a:br>
            <a:endParaRPr lang="en-US" sz="4000" b="1" smtClean="0">
              <a:solidFill>
                <a:srgbClr val="C00000"/>
              </a:solidFill>
            </a:endParaRPr>
          </a:p>
          <a:p>
            <a:pPr lvl="0">
              <a:defRPr/>
            </a:pPr>
            <a:r>
              <a:rPr lang="en-US" sz="4000" b="1" smtClean="0">
                <a:solidFill>
                  <a:prstClr val="black"/>
                </a:solidFill>
              </a:rPr>
              <a:t>@ Toledot Riwayat: </a:t>
            </a:r>
            <a:r>
              <a:rPr lang="en-US" sz="4000" b="1">
                <a:solidFill>
                  <a:prstClr val="black"/>
                </a:solidFill>
              </a:rPr>
              <a:t>Salasilah Sem, Ham, dan Yafet </a:t>
            </a:r>
            <a:endParaRPr lang="en-US" sz="4000" b="1" smtClean="0">
              <a:solidFill>
                <a:prstClr val="black"/>
              </a:solidFill>
            </a:endParaRPr>
          </a:p>
          <a:p>
            <a:pPr lvl="0">
              <a:defRPr/>
            </a:pPr>
            <a:r>
              <a:rPr lang="en-US" sz="4000" b="1" smtClean="0">
                <a:solidFill>
                  <a:prstClr val="black"/>
                </a:solidFill>
              </a:rPr>
              <a:t>@ Kisah Menara Babel</a:t>
            </a:r>
          </a:p>
          <a:p>
            <a:pPr lvl="0">
              <a:defRPr/>
            </a:pPr>
            <a:r>
              <a:rPr lang="en-US" sz="4000" b="1" smtClean="0">
                <a:solidFill>
                  <a:prstClr val="black"/>
                </a:solidFill>
              </a:rPr>
              <a:t>@ Salasilah 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4769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5400" b="1">
                <a:solidFill>
                  <a:srgbClr val="FFFF00"/>
                </a:solidFill>
                <a:latin typeface="Calibri" panose="020F0502020204030204"/>
                <a:ea typeface="+mn-ea"/>
                <a:cs typeface="+mn-cs"/>
              </a:rPr>
              <a:t>Kej 9:28-29</a:t>
            </a:r>
            <a:br>
              <a:rPr lang="fi-FI" sz="5400" b="1">
                <a:solidFill>
                  <a:srgbClr val="FFFF00"/>
                </a:solidFill>
                <a:latin typeface="Calibri" panose="020F0502020204030204"/>
                <a:ea typeface="+mn-ea"/>
                <a:cs typeface="+mn-cs"/>
              </a:rPr>
            </a:br>
            <a:r>
              <a:rPr lang="fi-FI" sz="5400" b="1">
                <a:solidFill>
                  <a:srgbClr val="FFFF00"/>
                </a:solidFill>
                <a:latin typeface="Calibri" panose="020F0502020204030204"/>
                <a:ea typeface="+mn-ea"/>
                <a:cs typeface="+mn-cs"/>
              </a:rPr>
              <a:t>Usia </a:t>
            </a:r>
            <a:r>
              <a:rPr lang="fi-FI" sz="5400" b="1" smtClean="0">
                <a:solidFill>
                  <a:srgbClr val="FFFF00"/>
                </a:solidFill>
                <a:latin typeface="Calibri" panose="020F0502020204030204"/>
                <a:ea typeface="+mn-ea"/>
                <a:cs typeface="+mn-cs"/>
              </a:rPr>
              <a:t>Nuh </a:t>
            </a:r>
            <a:r>
              <a:rPr lang="fi-FI" sz="5400" b="1">
                <a:solidFill>
                  <a:srgbClr val="FFFF00"/>
                </a:solidFill>
                <a:latin typeface="Calibri" panose="020F0502020204030204"/>
                <a:ea typeface="+mn-ea"/>
                <a:cs typeface="+mn-cs"/>
              </a:rPr>
              <a:t>600 tahun Air Bah</a:t>
            </a:r>
            <a:br>
              <a:rPr lang="fi-FI" sz="5400" b="1">
                <a:solidFill>
                  <a:srgbClr val="FFFF00"/>
                </a:solidFill>
                <a:latin typeface="Calibri" panose="020F0502020204030204"/>
                <a:ea typeface="+mn-ea"/>
                <a:cs typeface="+mn-cs"/>
              </a:rPr>
            </a:br>
            <a:r>
              <a:rPr lang="fi-FI" sz="5400" b="1">
                <a:solidFill>
                  <a:srgbClr val="FFFF00"/>
                </a:solidFill>
                <a:latin typeface="Calibri" panose="020F0502020204030204"/>
                <a:ea typeface="+mn-ea"/>
                <a:cs typeface="+mn-cs"/>
              </a:rPr>
              <a:t>Kej 10:1 </a:t>
            </a:r>
            <a:r>
              <a:rPr lang="fi-FI" sz="5400" b="1" smtClean="0">
                <a:solidFill>
                  <a:srgbClr val="FFFF00"/>
                </a:solidFill>
                <a:latin typeface="Calibri" panose="020F0502020204030204"/>
                <a:ea typeface="+mn-ea"/>
                <a:cs typeface="+mn-cs"/>
              </a:rPr>
              <a:t>– 1 Inilah </a:t>
            </a:r>
            <a:r>
              <a:rPr lang="fi-FI" sz="5400" b="1">
                <a:solidFill>
                  <a:srgbClr val="FFFF00"/>
                </a:solidFill>
                <a:latin typeface="Calibri" panose="020F0502020204030204"/>
                <a:ea typeface="+mn-ea"/>
                <a:cs typeface="+mn-cs"/>
              </a:rPr>
              <a:t>keturunan anak-anak Nuh, iaitu Sem, Ham, dan Yafet. Kepada mereka, lahirlah anak-anak lelaki selepas banjir besar itu.</a:t>
            </a:r>
            <a:endParaRPr lang="en-US"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0112706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smtClean="0">
                <a:solidFill>
                  <a:srgbClr val="FFFF00"/>
                </a:solidFill>
                <a:latin typeface="맑은 고딕" panose="020B0503020000020004" pitchFamily="34" charset="-127"/>
              </a:rPr>
              <a:t>נִמְרוֹד</a:t>
            </a:r>
            <a:endParaRPr lang="he-IL" altLang="ko-KR" sz="19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2040832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확대이미지"/>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1"/>
            <a:ext cx="12192000" cy="723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056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Empayar yang pertama</a:t>
            </a: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Kerajaan Kota Kain/Lamekh</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Kej. 423-Ideologi Pemerintahan Negeri</a:t>
            </a:r>
            <a:br>
              <a:rPr lang="en-US" sz="4800" b="1" smtClean="0">
                <a:solidFill>
                  <a:schemeClr val="bg1"/>
                </a:solidFill>
                <a:latin typeface="Calibri" panose="020F0502020204030204"/>
                <a:ea typeface="+mn-ea"/>
                <a:cs typeface="+mn-cs"/>
              </a:rPr>
            </a:br>
            <a:r>
              <a:rPr lang="en-US" sz="4800" b="1">
                <a:solidFill>
                  <a:schemeClr val="bg1"/>
                </a:solidFill>
                <a:latin typeface="Calibri" panose="020F0502020204030204"/>
                <a:ea typeface="+mn-ea"/>
                <a:cs typeface="+mn-cs"/>
              </a:rPr>
              <a:t/>
            </a:r>
            <a:br>
              <a:rPr lang="en-US" sz="4800" b="1">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Pengasas Empayar Nimrod</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Dia membuat sebuah kota yang besar.</a:t>
            </a:r>
            <a:br>
              <a:rPr lang="en-US" sz="4800" b="1" smtClean="0">
                <a:solidFill>
                  <a:schemeClr val="bg1"/>
                </a:solidFill>
                <a:latin typeface="Calibri" panose="020F0502020204030204"/>
                <a:ea typeface="+mn-ea"/>
                <a:cs typeface="+mn-cs"/>
              </a:rPr>
            </a:br>
            <a:endParaRPr lang="en-US" sz="48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35446993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050" name="Picture 2" descr="네덜란드 화가 브뤼겔(Pieter Bruegel the Elder)이 그린 바벨탑 /위키피디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128" y="0"/>
            <a:ext cx="12354128" cy="9033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2451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a:solidFill>
                  <a:srgbClr val="FFFF00"/>
                </a:solidFill>
                <a:latin typeface="Calibri" panose="020F0502020204030204"/>
                <a:ea typeface="+mn-ea"/>
                <a:cs typeface="+mn-cs"/>
              </a:rPr>
              <a:t>Pengasas </a:t>
            </a:r>
            <a:r>
              <a:rPr lang="en-US" sz="5400" b="1" smtClean="0">
                <a:solidFill>
                  <a:srgbClr val="FFFF00"/>
                </a:solidFill>
                <a:latin typeface="Calibri" panose="020F0502020204030204"/>
                <a:ea typeface="+mn-ea"/>
                <a:cs typeface="+mn-cs"/>
              </a:rPr>
              <a:t>Kerajaan yang pertama</a:t>
            </a: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Kej. 10:9 Dia </a:t>
            </a:r>
            <a:r>
              <a:rPr lang="en-US" sz="5400" b="1">
                <a:solidFill>
                  <a:schemeClr val="bg1"/>
                </a:solidFill>
                <a:latin typeface="Calibri" panose="020F0502020204030204"/>
                <a:ea typeface="+mn-ea"/>
                <a:cs typeface="+mn-cs"/>
              </a:rPr>
              <a:t>seorang pemburu yang perkasa di hadapan Tuhan. Itulah sebabnya dikatakan orang, "Seperti </a:t>
            </a:r>
            <a:r>
              <a:rPr lang="en-US" sz="5400" b="1">
                <a:solidFill>
                  <a:srgbClr val="FF0000"/>
                </a:solidFill>
                <a:latin typeface="Calibri" panose="020F0502020204030204"/>
                <a:ea typeface="+mn-ea"/>
                <a:cs typeface="+mn-cs"/>
              </a:rPr>
              <a:t>Nimrod</a:t>
            </a:r>
            <a:r>
              <a:rPr lang="en-US" sz="5400" b="1">
                <a:solidFill>
                  <a:schemeClr val="bg1"/>
                </a:solidFill>
                <a:latin typeface="Calibri" panose="020F0502020204030204"/>
                <a:ea typeface="+mn-ea"/>
                <a:cs typeface="+mn-cs"/>
              </a:rPr>
              <a:t>, seorang pemburu yang perkasa di hadapan Tuhan." </a:t>
            </a:r>
            <a:r>
              <a:rPr lang="en-US" sz="5400" b="1" smtClean="0">
                <a:solidFill>
                  <a:srgbClr val="FFFF00"/>
                </a:solidFill>
                <a:latin typeface="Calibri" panose="020F0502020204030204"/>
                <a:ea typeface="+mn-ea"/>
                <a:cs typeface="+mn-cs"/>
              </a:rPr>
              <a:t/>
            </a:r>
            <a:br>
              <a:rPr lang="en-US" sz="5400" b="1" smtClean="0">
                <a:solidFill>
                  <a:srgbClr val="FFFF00"/>
                </a:solidFill>
                <a:latin typeface="Calibri" panose="020F0502020204030204"/>
                <a:ea typeface="+mn-ea"/>
                <a:cs typeface="+mn-cs"/>
              </a:rPr>
            </a:br>
            <a:r>
              <a:rPr lang="he-IL" sz="5400" b="1" smtClean="0">
                <a:solidFill>
                  <a:srgbClr val="FFFF00"/>
                </a:solidFill>
                <a:latin typeface="Calibri" panose="020F0502020204030204"/>
                <a:ea typeface="+mn-ea"/>
                <a:cs typeface="+mn-cs"/>
              </a:rPr>
              <a:t>נִמְרוֹד</a:t>
            </a:r>
            <a:r>
              <a:rPr lang="en-US" sz="5400" b="1" smtClean="0">
                <a:solidFill>
                  <a:srgbClr val="FFFF00"/>
                </a:solidFill>
                <a:latin typeface="Calibri" panose="020F0502020204030204"/>
                <a:ea typeface="+mn-ea"/>
                <a:cs typeface="+mn-cs"/>
              </a:rPr>
              <a:t> [nimerod] : Pembangkang</a:t>
            </a:r>
            <a:endParaRPr lang="en-US" sz="54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10692413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Leluhur Asiria / Palestina : Nimurod</a:t>
            </a:r>
            <a:br>
              <a:rPr lang="en-US" sz="5400" b="1" smtClean="0">
                <a:solidFill>
                  <a:srgbClr val="FFFF00"/>
                </a:solidFill>
                <a:latin typeface="Calibri" panose="020F0502020204030204"/>
                <a:ea typeface="+mn-ea"/>
                <a:cs typeface="+mn-cs"/>
              </a:rPr>
            </a:br>
            <a:r>
              <a:rPr lang="en-US" sz="4800" b="1" smtClean="0">
                <a:solidFill>
                  <a:schemeClr val="bg1"/>
                </a:solidFill>
                <a:latin typeface="Calibri" panose="020F0502020204030204"/>
                <a:ea typeface="+mn-ea"/>
                <a:cs typeface="+mn-cs"/>
              </a:rPr>
              <a:t>Dalam sejarah kerajaan Israel, umat Iareal diancamkan secara khas oleh Babel, Asiria dan Palestin.</a:t>
            </a:r>
            <a:r>
              <a:rPr lang="en-US" sz="4800" b="1">
                <a:solidFill>
                  <a:schemeClr val="bg1"/>
                </a:solidFill>
                <a:latin typeface="Calibri" panose="020F0502020204030204"/>
                <a:ea typeface="+mn-ea"/>
                <a:cs typeface="+mn-cs"/>
              </a:rPr>
              <a:t/>
            </a:r>
            <a:br>
              <a:rPr lang="en-US" sz="4800" b="1">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Nomurod bererti Pemberontak, pembangkang.</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Pemberontak kepada siapa?</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Kerajaan-kerajaan itu terbabit dengan umat Isarel dalam Alkitab.</a:t>
            </a:r>
            <a:r>
              <a:rPr lang="en-US" sz="4800" b="1">
                <a:solidFill>
                  <a:schemeClr val="bg1"/>
                </a:solidFill>
                <a:latin typeface="Calibri" panose="020F0502020204030204"/>
                <a:ea typeface="+mn-ea"/>
                <a:cs typeface="+mn-cs"/>
              </a:rPr>
              <a:t/>
            </a:r>
            <a:br>
              <a:rPr lang="en-US" sz="4800" b="1">
                <a:solidFill>
                  <a:schemeClr val="bg1"/>
                </a:solidFill>
                <a:latin typeface="Calibri" panose="020F0502020204030204"/>
                <a:ea typeface="+mn-ea"/>
                <a:cs typeface="+mn-cs"/>
              </a:rPr>
            </a:b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41256634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endParaRPr lang="en-US" sz="5400" b="1">
              <a:solidFill>
                <a:schemeClr val="bg1"/>
              </a:solidFill>
              <a:latin typeface="Calibri" panose="020F0502020204030204"/>
              <a:ea typeface="+mn-ea"/>
              <a:cs typeface="+mn-cs"/>
            </a:endParaRPr>
          </a:p>
        </p:txBody>
      </p:sp>
      <p:pic>
        <p:nvPicPr>
          <p:cNvPr id="1026" name="Picture 2" descr="https://mblogthumb-phinf.pstatic.net/20141130_21/utis_14173420549443QNRk_PNG/436px-Cities_of_Sumer_%28en%29_svg.png?type=w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400800" cy="70467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mblogthumb-phinf.pstatic.net/20141130_70/utis_141733209152467D4V_JPEG/800px-Ur-Nassiriyah.jpg?type=w2"/>
          <p:cNvPicPr>
            <a:picLocks noChangeAspect="1" noChangeArrowheads="1"/>
          </p:cNvPicPr>
          <p:nvPr/>
        </p:nvPicPr>
        <p:blipFill rotWithShape="1">
          <a:blip r:embed="rId4">
            <a:extLst>
              <a:ext uri="{28A0092B-C50C-407E-A947-70E740481C1C}">
                <a14:useLocalDpi xmlns:a14="http://schemas.microsoft.com/office/drawing/2010/main" val="0"/>
              </a:ext>
            </a:extLst>
          </a:blip>
          <a:srcRect b="25525"/>
          <a:stretch/>
        </p:blipFill>
        <p:spPr bwMode="auto">
          <a:xfrm>
            <a:off x="6400800" y="1"/>
            <a:ext cx="5820695" cy="32511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mblogthumb-phinf.pstatic.net/20141130_164/utis_141735200288880AI7_JPEG/285px-Ruins_from_a_temple_in_Naffur.jpg?type=w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251200"/>
            <a:ext cx="5791200" cy="3881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1137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endParaRPr lang="en-US" sz="5400" b="1">
              <a:solidFill>
                <a:schemeClr val="bg1"/>
              </a:solidFill>
              <a:latin typeface="Calibri" panose="020F0502020204030204"/>
              <a:ea typeface="+mn-ea"/>
              <a:cs typeface="+mn-cs"/>
            </a:endParaRPr>
          </a:p>
        </p:txBody>
      </p:sp>
      <p:pic>
        <p:nvPicPr>
          <p:cNvPr id="1026" name="Picture 2" descr="https://mblogthumb-phinf.pstatic.net/20141130_21/utis_14173420549443QNRk_PNG/436px-Cities_of_Sumer_%28en%29_svg.png?type=w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400800" cy="70467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mblogthumb-phinf.pstatic.net/20141130_70/utis_141733209152467D4V_JPEG/800px-Ur-Nassiriyah.jpg?type=w2"/>
          <p:cNvPicPr>
            <a:picLocks noChangeAspect="1" noChangeArrowheads="1"/>
          </p:cNvPicPr>
          <p:nvPr/>
        </p:nvPicPr>
        <p:blipFill rotWithShape="1">
          <a:blip r:embed="rId4">
            <a:extLst>
              <a:ext uri="{28A0092B-C50C-407E-A947-70E740481C1C}">
                <a14:useLocalDpi xmlns:a14="http://schemas.microsoft.com/office/drawing/2010/main" val="0"/>
              </a:ext>
            </a:extLst>
          </a:blip>
          <a:srcRect b="25525"/>
          <a:stretch/>
        </p:blipFill>
        <p:spPr bwMode="auto">
          <a:xfrm>
            <a:off x="6400800" y="1"/>
            <a:ext cx="5820695" cy="32511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mblogthumb-phinf.pstatic.net/20141130_164/utis_141735200288880AI7_JPEG/285px-Ruins_from_a_temple_in_Naffur.jpg?type=w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251200"/>
            <a:ext cx="5791200" cy="3881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0020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Memdewakan Nimurod</a:t>
            </a:r>
            <a:br>
              <a:rPr lang="en-US" sz="5400" b="1" smtClean="0">
                <a:solidFill>
                  <a:srgbClr val="FFFF00"/>
                </a:solidFill>
                <a:latin typeface="Calibri" panose="020F0502020204030204"/>
                <a:ea typeface="+mn-ea"/>
                <a:cs typeface="+mn-cs"/>
              </a:rPr>
            </a:br>
            <a:r>
              <a:rPr lang="en-US" sz="4800" b="1" smtClean="0">
                <a:solidFill>
                  <a:schemeClr val="bg1"/>
                </a:solidFill>
                <a:latin typeface="Calibri" panose="020F0502020204030204"/>
                <a:ea typeface="+mn-ea"/>
                <a:cs typeface="+mn-cs"/>
              </a:rPr>
              <a:t>Nama </a:t>
            </a:r>
            <a:r>
              <a:rPr lang="en-US" sz="4800" b="1">
                <a:solidFill>
                  <a:schemeClr val="bg1"/>
                </a:solidFill>
                <a:latin typeface="Calibri" panose="020F0502020204030204"/>
                <a:ea typeface="+mn-ea"/>
                <a:cs typeface="+mn-cs"/>
              </a:rPr>
              <a:t>Nimrod </a:t>
            </a:r>
            <a:r>
              <a:rPr lang="en-US" sz="4800" b="1" smtClean="0">
                <a:solidFill>
                  <a:srgbClr val="FF0000"/>
                </a:solidFill>
                <a:latin typeface="Calibri" panose="020F0502020204030204"/>
                <a:ea typeface="+mn-ea"/>
                <a:cs typeface="+mn-cs"/>
              </a:rPr>
              <a:t>Pengasas dan pembangun </a:t>
            </a:r>
            <a:r>
              <a:rPr lang="en-US" sz="4800" b="1">
                <a:solidFill>
                  <a:srgbClr val="FF0000"/>
                </a:solidFill>
                <a:latin typeface="Calibri" panose="020F0502020204030204"/>
                <a:ea typeface="+mn-ea"/>
                <a:cs typeface="+mn-cs"/>
              </a:rPr>
              <a:t>Babel</a:t>
            </a:r>
            <a:r>
              <a:rPr lang="en-US" sz="4800" b="1">
                <a:solidFill>
                  <a:schemeClr val="bg1"/>
                </a:solidFill>
                <a:latin typeface="Calibri" panose="020F0502020204030204"/>
                <a:ea typeface="+mn-ea"/>
                <a:cs typeface="+mn-cs"/>
              </a:rPr>
              <a:t> ini tidak </a:t>
            </a:r>
            <a:r>
              <a:rPr lang="en-US" sz="4800" b="1" smtClean="0">
                <a:solidFill>
                  <a:schemeClr val="bg1"/>
                </a:solidFill>
                <a:latin typeface="Calibri" panose="020F0502020204030204"/>
                <a:ea typeface="+mn-ea"/>
                <a:cs typeface="+mn-cs"/>
              </a:rPr>
              <a:t>boleh </a:t>
            </a:r>
            <a:r>
              <a:rPr lang="en-US" sz="4800" b="1">
                <a:solidFill>
                  <a:schemeClr val="bg1"/>
                </a:solidFill>
                <a:latin typeface="Calibri" panose="020F0502020204030204"/>
                <a:ea typeface="+mn-ea"/>
                <a:cs typeface="+mn-cs"/>
              </a:rPr>
              <a:t>dipisahkan dari kota Marad.</a:t>
            </a:r>
            <a:br>
              <a:rPr lang="en-US" sz="4800" b="1">
                <a:solidFill>
                  <a:schemeClr val="bg1"/>
                </a:solidFill>
                <a:latin typeface="Calibri" panose="020F0502020204030204"/>
                <a:ea typeface="+mn-ea"/>
                <a:cs typeface="+mn-cs"/>
              </a:rPr>
            </a:br>
            <a:r>
              <a:rPr lang="en-US" sz="4800" b="1">
                <a:solidFill>
                  <a:schemeClr val="bg1"/>
                </a:solidFill>
                <a:latin typeface="Calibri" panose="020F0502020204030204"/>
                <a:ea typeface="+mn-ea"/>
                <a:cs typeface="+mn-cs"/>
              </a:rPr>
              <a:t>Kota Marad </a:t>
            </a:r>
            <a:r>
              <a:rPr lang="en-US" sz="4800" b="1" smtClean="0">
                <a:solidFill>
                  <a:schemeClr val="bg1"/>
                </a:solidFill>
                <a:latin typeface="Calibri" panose="020F0502020204030204"/>
                <a:ea typeface="+mn-ea"/>
                <a:cs typeface="+mn-cs"/>
              </a:rPr>
              <a:t>ialah julukan </a:t>
            </a:r>
            <a:r>
              <a:rPr lang="en-US" sz="4800" b="1">
                <a:solidFill>
                  <a:schemeClr val="bg1"/>
                </a:solidFill>
                <a:latin typeface="Calibri" panose="020F0502020204030204"/>
                <a:ea typeface="+mn-ea"/>
                <a:cs typeface="+mn-cs"/>
              </a:rPr>
              <a:t>(LUGAL-MARAD-DA), dewa yang disembah di tempat itu.</a:t>
            </a:r>
            <a:br>
              <a:rPr lang="en-US" sz="4800" b="1">
                <a:solidFill>
                  <a:schemeClr val="bg1"/>
                </a:solidFill>
                <a:latin typeface="Calibri" panose="020F0502020204030204"/>
                <a:ea typeface="+mn-ea"/>
                <a:cs typeface="+mn-cs"/>
              </a:rPr>
            </a:br>
            <a:r>
              <a:rPr lang="en-US" sz="4800" b="1">
                <a:solidFill>
                  <a:schemeClr val="bg1"/>
                </a:solidFill>
                <a:latin typeface="Calibri" panose="020F0502020204030204"/>
                <a:ea typeface="+mn-ea"/>
                <a:cs typeface="+mn-cs"/>
              </a:rPr>
              <a:t>Iman di Marad menggunakan pangkat sama dengan imam di </a:t>
            </a:r>
            <a:r>
              <a:rPr lang="en-US" sz="4800" b="1" smtClean="0">
                <a:solidFill>
                  <a:schemeClr val="bg1"/>
                </a:solidFill>
                <a:latin typeface="Calibri" panose="020F0502020204030204"/>
                <a:ea typeface="+mn-ea"/>
                <a:cs typeface="+mn-cs"/>
              </a:rPr>
              <a:t>Lagash</a:t>
            </a:r>
            <a:r>
              <a:rPr lang="en-US" sz="4800" b="1">
                <a:solidFill>
                  <a:schemeClr val="bg1"/>
                </a:solidFill>
                <a:latin typeface="Calibri" panose="020F0502020204030204"/>
                <a:ea typeface="+mn-ea"/>
                <a:cs typeface="+mn-cs"/>
              </a:rPr>
              <a:t>, Um-ma, dan Babel.</a:t>
            </a: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8352052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pt-BR" b="1" smtClean="0">
                <a:solidFill>
                  <a:schemeClr val="bg1"/>
                </a:solidFill>
                <a:latin typeface="Calibri" panose="020F0502020204030204"/>
                <a:ea typeface="+mn-ea"/>
                <a:cs typeface="+mn-cs"/>
              </a:rPr>
              <a:t>LUGAL-MARAD-DA bermaksud "raja (lugal) Marad.</a:t>
            </a:r>
            <a:r>
              <a:rPr lang="pt-BR" b="1" smtClean="0">
                <a:solidFill>
                  <a:schemeClr val="bg1"/>
                </a:solidFill>
                <a:latin typeface="Calibri" panose="020F0502020204030204"/>
              </a:rPr>
              <a:t>"</a:t>
            </a:r>
            <a:r>
              <a:rPr lang="pt-BR" b="1" smtClean="0">
                <a:solidFill>
                  <a:schemeClr val="bg1"/>
                </a:solidFill>
                <a:latin typeface="Calibri" panose="020F0502020204030204"/>
                <a:ea typeface="+mn-ea"/>
                <a:cs typeface="+mn-cs"/>
              </a:rPr>
              <a:t/>
            </a:r>
            <a:br>
              <a:rPr lang="pt-BR" b="1" smtClean="0">
                <a:solidFill>
                  <a:schemeClr val="bg1"/>
                </a:solidFill>
                <a:latin typeface="Calibri" panose="020F0502020204030204"/>
                <a:ea typeface="+mn-ea"/>
                <a:cs typeface="+mn-cs"/>
              </a:rPr>
            </a:br>
            <a:r>
              <a:rPr lang="pt-BR" b="1" smtClean="0">
                <a:solidFill>
                  <a:schemeClr val="bg1"/>
                </a:solidFill>
                <a:latin typeface="Calibri" panose="020F0502020204030204"/>
                <a:ea typeface="+mn-ea"/>
                <a:cs typeface="+mn-cs"/>
              </a:rPr>
              <a:t>Gelaran </a:t>
            </a:r>
            <a:r>
              <a:rPr lang="pt-BR" b="1">
                <a:solidFill>
                  <a:schemeClr val="bg1"/>
                </a:solidFill>
                <a:latin typeface="Calibri" panose="020F0502020204030204"/>
                <a:ea typeface="+mn-ea"/>
                <a:cs typeface="+mn-cs"/>
              </a:rPr>
              <a:t>"raja," </a:t>
            </a:r>
            <a:r>
              <a:rPr lang="pt-BR" b="1" smtClean="0">
                <a:solidFill>
                  <a:schemeClr val="bg1"/>
                </a:solidFill>
                <a:latin typeface="Calibri" panose="020F0502020204030204"/>
                <a:ea typeface="+mn-ea"/>
                <a:cs typeface="+mn-cs"/>
              </a:rPr>
              <a:t>boleh digunakan dengan </a:t>
            </a:r>
            <a:r>
              <a:rPr lang="pt-BR" b="1">
                <a:solidFill>
                  <a:srgbClr val="FFFF00"/>
                </a:solidFill>
                <a:latin typeface="Calibri" panose="020F0502020204030204"/>
                <a:ea typeface="+mn-ea"/>
                <a:cs typeface="+mn-cs"/>
              </a:rPr>
              <a:t>EN</a:t>
            </a:r>
            <a:r>
              <a:rPr lang="pt-BR" b="1">
                <a:solidFill>
                  <a:schemeClr val="bg1"/>
                </a:solidFill>
                <a:latin typeface="Calibri" panose="020F0502020204030204"/>
                <a:ea typeface="+mn-ea"/>
                <a:cs typeface="+mn-cs"/>
              </a:rPr>
              <a:t> = "</a:t>
            </a:r>
            <a:r>
              <a:rPr lang="pt-BR" b="1" smtClean="0">
                <a:solidFill>
                  <a:srgbClr val="FFFF00"/>
                </a:solidFill>
                <a:latin typeface="Calibri" panose="020F0502020204030204"/>
                <a:ea typeface="+mn-ea"/>
                <a:cs typeface="+mn-cs"/>
              </a:rPr>
              <a:t>tuhan</a:t>
            </a:r>
            <a:r>
              <a:rPr lang="pt-BR" b="1">
                <a:solidFill>
                  <a:schemeClr val="bg1"/>
                </a:solidFill>
                <a:latin typeface="Calibri" panose="020F0502020204030204"/>
                <a:ea typeface="+mn-ea"/>
                <a:cs typeface="+mn-cs"/>
              </a:rPr>
              <a:t>" (atau </a:t>
            </a:r>
            <a:r>
              <a:rPr lang="pt-BR" b="1">
                <a:solidFill>
                  <a:srgbClr val="FFFF00"/>
                </a:solidFill>
                <a:latin typeface="Calibri" panose="020F0502020204030204"/>
                <a:ea typeface="+mn-ea"/>
                <a:cs typeface="+mn-cs"/>
              </a:rPr>
              <a:t>NIN</a:t>
            </a:r>
            <a:r>
              <a:rPr lang="pt-BR" b="1">
                <a:solidFill>
                  <a:schemeClr val="bg1"/>
                </a:solidFill>
                <a:latin typeface="Calibri" panose="020F0502020204030204"/>
                <a:ea typeface="+mn-ea"/>
                <a:cs typeface="+mn-cs"/>
              </a:rPr>
              <a:t> yang pada masa yang lebih lama juga dapat </a:t>
            </a:r>
            <a:r>
              <a:rPr lang="pt-BR" b="1" smtClean="0">
                <a:solidFill>
                  <a:schemeClr val="bg1"/>
                </a:solidFill>
                <a:latin typeface="Calibri" panose="020F0502020204030204"/>
                <a:ea typeface="+mn-ea"/>
                <a:cs typeface="+mn-cs"/>
              </a:rPr>
              <a:t>bererti </a:t>
            </a:r>
            <a:r>
              <a:rPr lang="pt-BR" b="1">
                <a:solidFill>
                  <a:schemeClr val="bg1"/>
                </a:solidFill>
                <a:latin typeface="Calibri" panose="020F0502020204030204"/>
                <a:ea typeface="+mn-ea"/>
                <a:cs typeface="+mn-cs"/>
              </a:rPr>
              <a:t>"tuhan".</a:t>
            </a:r>
            <a:br>
              <a:rPr lang="pt-BR" b="1">
                <a:solidFill>
                  <a:schemeClr val="bg1"/>
                </a:solidFill>
                <a:latin typeface="Calibri" panose="020F0502020204030204"/>
                <a:ea typeface="+mn-ea"/>
                <a:cs typeface="+mn-cs"/>
              </a:rPr>
            </a:br>
            <a:r>
              <a:rPr lang="pt-BR" b="1">
                <a:solidFill>
                  <a:schemeClr val="bg1"/>
                </a:solidFill>
                <a:latin typeface="Calibri" panose="020F0502020204030204"/>
                <a:ea typeface="+mn-ea"/>
                <a:cs typeface="+mn-cs"/>
              </a:rPr>
              <a:t>Oleh itu, raja Marad dapat disebut </a:t>
            </a:r>
            <a:r>
              <a:rPr lang="pt-BR" b="1">
                <a:solidFill>
                  <a:srgbClr val="FFFF00"/>
                </a:solidFill>
                <a:latin typeface="Calibri" panose="020F0502020204030204"/>
                <a:ea typeface="+mn-ea"/>
                <a:cs typeface="+mn-cs"/>
              </a:rPr>
              <a:t>EN-MARAD</a:t>
            </a:r>
            <a:r>
              <a:rPr lang="pt-BR" b="1">
                <a:solidFill>
                  <a:schemeClr val="bg1"/>
                </a:solidFill>
                <a:latin typeface="Calibri" panose="020F0502020204030204"/>
                <a:ea typeface="+mn-ea"/>
                <a:cs typeface="+mn-cs"/>
              </a:rPr>
              <a:t> atau </a:t>
            </a:r>
            <a:r>
              <a:rPr lang="pt-BR" b="1">
                <a:solidFill>
                  <a:srgbClr val="00B0F0"/>
                </a:solidFill>
                <a:latin typeface="Calibri" panose="020F0502020204030204"/>
                <a:ea typeface="+mn-ea"/>
                <a:cs typeface="+mn-cs"/>
              </a:rPr>
              <a:t>NIN-MARAD</a:t>
            </a:r>
            <a:r>
              <a:rPr lang="pt-BR" b="1">
                <a:solidFill>
                  <a:schemeClr val="bg1"/>
                </a:solidFill>
                <a:latin typeface="Calibri" panose="020F0502020204030204"/>
                <a:ea typeface="+mn-ea"/>
                <a:cs typeface="+mn-cs"/>
              </a:rPr>
              <a:t>, "</a:t>
            </a:r>
            <a:r>
              <a:rPr lang="pt-BR" b="1" smtClean="0">
                <a:solidFill>
                  <a:srgbClr val="FF0000"/>
                </a:solidFill>
                <a:latin typeface="Calibri" panose="020F0502020204030204"/>
                <a:ea typeface="+mn-ea"/>
                <a:cs typeface="+mn-cs"/>
              </a:rPr>
              <a:t>tuhan </a:t>
            </a:r>
            <a:r>
              <a:rPr lang="pt-BR" b="1">
                <a:solidFill>
                  <a:srgbClr val="FF0000"/>
                </a:solidFill>
                <a:latin typeface="Calibri" panose="020F0502020204030204"/>
                <a:ea typeface="+mn-ea"/>
                <a:cs typeface="+mn-cs"/>
              </a:rPr>
              <a:t>Marad</a:t>
            </a:r>
            <a:r>
              <a:rPr lang="pt-BR" b="1">
                <a:solidFill>
                  <a:schemeClr val="bg1"/>
                </a:solidFill>
                <a:latin typeface="Calibri" panose="020F0502020204030204"/>
                <a:ea typeface="+mn-ea"/>
                <a:cs typeface="+mn-cs"/>
              </a:rPr>
              <a:t>."</a:t>
            </a:r>
            <a:br>
              <a:rPr lang="pt-BR" b="1">
                <a:solidFill>
                  <a:schemeClr val="bg1"/>
                </a:solidFill>
                <a:latin typeface="Calibri" panose="020F0502020204030204"/>
                <a:ea typeface="+mn-ea"/>
                <a:cs typeface="+mn-cs"/>
              </a:rPr>
            </a:br>
            <a:r>
              <a:rPr lang="pt-BR" b="1">
                <a:solidFill>
                  <a:schemeClr val="bg1"/>
                </a:solidFill>
                <a:latin typeface="Calibri" panose="020F0502020204030204"/>
                <a:ea typeface="+mn-ea"/>
                <a:cs typeface="+mn-cs"/>
              </a:rPr>
              <a:t>EN-MARAD adalah Nimrod </a:t>
            </a:r>
            <a:r>
              <a:rPr lang="pt-BR" b="1" smtClean="0">
                <a:solidFill>
                  <a:schemeClr val="bg1"/>
                </a:solidFill>
                <a:latin typeface="Calibri" panose="020F0502020204030204"/>
                <a:ea typeface="+mn-ea"/>
                <a:cs typeface="+mn-cs"/>
              </a:rPr>
              <a:t>alkitabiah.</a:t>
            </a:r>
            <a:br>
              <a:rPr lang="pt-BR" b="1" smtClean="0">
                <a:solidFill>
                  <a:schemeClr val="bg1"/>
                </a:solidFill>
                <a:latin typeface="Calibri" panose="020F0502020204030204"/>
                <a:ea typeface="+mn-ea"/>
                <a:cs typeface="+mn-cs"/>
              </a:rPr>
            </a:br>
            <a:r>
              <a:rPr lang="pt-BR" b="1" smtClean="0">
                <a:solidFill>
                  <a:srgbClr val="FFC000"/>
                </a:solidFill>
                <a:latin typeface="Calibri" panose="020F0502020204030204"/>
                <a:ea typeface="+mn-ea"/>
                <a:cs typeface="+mn-cs"/>
              </a:rPr>
              <a:t>Selepas pengasas Babel disembah sebagai tuhan.</a:t>
            </a:r>
            <a:endParaRPr lang="en-US" b="1">
              <a:solidFill>
                <a:srgbClr val="FFC000"/>
              </a:solidFill>
              <a:latin typeface="Calibri" panose="020F0502020204030204"/>
              <a:ea typeface="+mn-ea"/>
              <a:cs typeface="+mn-cs"/>
            </a:endParaRPr>
          </a:p>
        </p:txBody>
      </p:sp>
    </p:spTree>
    <p:extLst>
      <p:ext uri="{BB962C8B-B14F-4D97-AF65-F5344CB8AC3E}">
        <p14:creationId xmlns:p14="http://schemas.microsoft.com/office/powerpoint/2010/main" val="7416303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a:solidFill>
                  <a:srgbClr val="FFFF00"/>
                </a:solidFill>
                <a:latin typeface="맑은 고딕" panose="020B0503020000020004" pitchFamily="34" charset="-127"/>
              </a:rPr>
              <a:t>צַיִד</a:t>
            </a:r>
          </a:p>
        </p:txBody>
      </p:sp>
    </p:spTree>
    <p:extLst>
      <p:ext uri="{BB962C8B-B14F-4D97-AF65-F5344CB8AC3E}">
        <p14:creationId xmlns:p14="http://schemas.microsoft.com/office/powerpoint/2010/main" val="14601096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Pemburu</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Kerajaan purbakala ialah masyarakat ekonomi hamba dan abdi, iaitu perhambaan dan Pemerdagangan manusia.</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Peperangan, penindasan dan segala yang menentang martabat </a:t>
            </a:r>
            <a:r>
              <a:rPr lang="en-US" sz="5400" b="1" smtClean="0">
                <a:solidFill>
                  <a:schemeClr val="bg1"/>
                </a:solidFill>
                <a:latin typeface="Calibri" panose="020F0502020204030204"/>
                <a:ea typeface="+mn-ea"/>
                <a:cs typeface="+mn-cs"/>
              </a:rPr>
              <a:t>manusia muncul.</a:t>
            </a: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8602780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Pemburu di hadapan Tuhan / Kej. 10:9</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9 </a:t>
            </a:r>
            <a:r>
              <a:rPr lang="en-US" sz="4800" b="1" smtClean="0">
                <a:solidFill>
                  <a:srgbClr val="00B0F0"/>
                </a:solidFill>
                <a:latin typeface="Calibri" panose="020F0502020204030204"/>
                <a:ea typeface="+mn-ea"/>
                <a:cs typeface="+mn-cs"/>
              </a:rPr>
              <a:t>Dia </a:t>
            </a:r>
            <a:r>
              <a:rPr lang="en-US" sz="4800" b="1">
                <a:solidFill>
                  <a:srgbClr val="00B0F0"/>
                </a:solidFill>
                <a:latin typeface="Calibri" panose="020F0502020204030204"/>
                <a:ea typeface="+mn-ea"/>
                <a:cs typeface="+mn-cs"/>
              </a:rPr>
              <a:t>seorang pemburu yang perkasa di hadapan Tuhan. </a:t>
            </a:r>
            <a:r>
              <a:rPr lang="en-US" sz="4800" b="1">
                <a:solidFill>
                  <a:schemeClr val="bg1"/>
                </a:solidFill>
                <a:latin typeface="Calibri" panose="020F0502020204030204"/>
                <a:ea typeface="+mn-ea"/>
                <a:cs typeface="+mn-cs"/>
              </a:rPr>
              <a:t>Itulah sebabnya dikatakan orang, "Seperti Nimrod, seorang pemburu yang perkasa di hadapan Tuhan</a:t>
            </a:r>
            <a:r>
              <a:rPr lang="en-US" sz="4800" b="1" smtClean="0">
                <a:solidFill>
                  <a:schemeClr val="bg1"/>
                </a:solidFill>
                <a:latin typeface="Calibri" panose="020F0502020204030204"/>
                <a:ea typeface="+mn-ea"/>
                <a:cs typeface="+mn-cs"/>
              </a:rPr>
              <a:t>.“</a:t>
            </a:r>
            <a:br>
              <a:rPr lang="en-US" sz="4800" b="1" smtClean="0">
                <a:solidFill>
                  <a:schemeClr val="bg1"/>
                </a:solidFill>
                <a:latin typeface="Calibri" panose="020F0502020204030204"/>
                <a:ea typeface="+mn-ea"/>
                <a:cs typeface="+mn-cs"/>
              </a:rPr>
            </a:br>
            <a:r>
              <a:rPr lang="en-US" sz="3200" b="1">
                <a:solidFill>
                  <a:schemeClr val="bg1"/>
                </a:solidFill>
                <a:latin typeface="Calibri" panose="020F0502020204030204"/>
                <a:ea typeface="+mn-ea"/>
                <a:cs typeface="+mn-cs"/>
              </a:rPr>
              <a:t/>
            </a:r>
            <a:br>
              <a:rPr lang="en-US" sz="3200" b="1">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Bererti Pemburu manusia untuk menjadikan orang yang tertawan hamba dan abdi.</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Orang-orang sudah mengabadikan Tuhan.</a:t>
            </a:r>
            <a:endParaRPr lang="en-US" sz="48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023649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algn="ctr" latinLnBrk="1"/>
            <a:r>
              <a:rPr lang="he-IL" altLang="ko-KR" sz="19900" b="1" smtClean="0">
                <a:solidFill>
                  <a:srgbClr val="FFFF00"/>
                </a:solidFill>
                <a:latin typeface="맑은 고딕" panose="020B0503020000020004" pitchFamily="34" charset="-127"/>
              </a:rPr>
              <a:t>עִיר</a:t>
            </a:r>
            <a:r>
              <a:rPr lang="en-US" altLang="ko-KR" sz="19900" b="1">
                <a:solidFill>
                  <a:srgbClr val="FFFF00"/>
                </a:solidFill>
                <a:latin typeface="맑은 고딕" panose="020B0503020000020004" pitchFamily="34" charset="-127"/>
              </a:rPr>
              <a:t/>
            </a:r>
            <a:br>
              <a:rPr lang="en-US" altLang="ko-KR" sz="19900" b="1">
                <a:solidFill>
                  <a:srgbClr val="FFFF00"/>
                </a:solidFill>
                <a:latin typeface="맑은 고딕" panose="020B0503020000020004" pitchFamily="34" charset="-127"/>
              </a:rPr>
            </a:br>
            <a:r>
              <a:rPr lang="he-IL" altLang="ko-KR" sz="19900" b="1" smtClean="0">
                <a:solidFill>
                  <a:srgbClr val="FFFF00"/>
                </a:solidFill>
                <a:latin typeface="맑은 고딕" panose="020B0503020000020004" pitchFamily="34" charset="-127"/>
              </a:rPr>
              <a:t>וּמִגְדָּל֙</a:t>
            </a:r>
            <a:endParaRPr lang="he-IL" altLang="ko-KR" sz="19900" b="1">
              <a:solidFill>
                <a:srgbClr val="FFFF00"/>
              </a:solidFill>
              <a:latin typeface="맑은 고딕" panose="020B0503020000020004" pitchFamily="34" charset="-127"/>
            </a:endParaRPr>
          </a:p>
        </p:txBody>
      </p:sp>
    </p:spTree>
    <p:extLst>
      <p:ext uri="{BB962C8B-B14F-4D97-AF65-F5344CB8AC3E}">
        <p14:creationId xmlns:p14="http://schemas.microsoft.com/office/powerpoint/2010/main" val="16476466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2050" name="Picture 2" descr="네덜란드 화가 브뤼겔(Pieter Bruegel the Elder)이 그린 바벨탑 /위키피디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128" y="0"/>
            <a:ext cx="12354128" cy="9033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5389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Tamadun Canggih / Kej 11:3</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3 Berkatalah </a:t>
            </a:r>
            <a:r>
              <a:rPr lang="en-US" sz="5400" b="1">
                <a:solidFill>
                  <a:schemeClr val="bg1"/>
                </a:solidFill>
                <a:latin typeface="Calibri" panose="020F0502020204030204"/>
                <a:ea typeface="+mn-ea"/>
                <a:cs typeface="+mn-cs"/>
              </a:rPr>
              <a:t>mereka sesama sendiri, "Ayuh kita membuat </a:t>
            </a:r>
            <a:r>
              <a:rPr lang="en-US" sz="5400" b="1">
                <a:solidFill>
                  <a:srgbClr val="FFFF00"/>
                </a:solidFill>
                <a:latin typeface="Calibri" panose="020F0502020204030204"/>
                <a:ea typeface="+mn-ea"/>
                <a:cs typeface="+mn-cs"/>
              </a:rPr>
              <a:t>batu bata </a:t>
            </a:r>
            <a:r>
              <a:rPr lang="en-US" sz="5400" b="1">
                <a:solidFill>
                  <a:schemeClr val="bg1"/>
                </a:solidFill>
                <a:latin typeface="Calibri" panose="020F0502020204030204"/>
                <a:ea typeface="+mn-ea"/>
                <a:cs typeface="+mn-cs"/>
              </a:rPr>
              <a:t>dan </a:t>
            </a:r>
            <a:r>
              <a:rPr lang="en-US" sz="5400" b="1">
                <a:solidFill>
                  <a:srgbClr val="FFFF00"/>
                </a:solidFill>
                <a:latin typeface="Calibri" panose="020F0502020204030204"/>
                <a:ea typeface="+mn-ea"/>
                <a:cs typeface="+mn-cs"/>
              </a:rPr>
              <a:t>membakarnya dengan sempurna</a:t>
            </a:r>
            <a:r>
              <a:rPr lang="en-US" sz="5400" b="1">
                <a:solidFill>
                  <a:schemeClr val="bg1"/>
                </a:solidFill>
                <a:latin typeface="Calibri" panose="020F0502020204030204"/>
                <a:ea typeface="+mn-ea"/>
                <a:cs typeface="+mn-cs"/>
              </a:rPr>
              <a:t>." </a:t>
            </a:r>
            <a:r>
              <a:rPr lang="en-US" sz="5400" b="1">
                <a:solidFill>
                  <a:srgbClr val="FFFF00"/>
                </a:solidFill>
                <a:latin typeface="Calibri" panose="020F0502020204030204"/>
                <a:ea typeface="+mn-ea"/>
                <a:cs typeface="+mn-cs"/>
              </a:rPr>
              <a:t>Batu bata itu digunakan mereka sebagai pengganti batu</a:t>
            </a:r>
            <a:r>
              <a:rPr lang="en-US" sz="5400" b="1">
                <a:solidFill>
                  <a:schemeClr val="bg1"/>
                </a:solidFill>
                <a:latin typeface="Calibri" panose="020F0502020204030204"/>
                <a:ea typeface="+mn-ea"/>
                <a:cs typeface="+mn-cs"/>
              </a:rPr>
              <a:t>, dan </a:t>
            </a:r>
            <a:r>
              <a:rPr lang="en-US" sz="5400" b="1">
                <a:solidFill>
                  <a:srgbClr val="FFFF00"/>
                </a:solidFill>
                <a:latin typeface="Calibri" panose="020F0502020204030204"/>
                <a:ea typeface="+mn-ea"/>
                <a:cs typeface="+mn-cs"/>
              </a:rPr>
              <a:t>lepa</a:t>
            </a:r>
            <a:r>
              <a:rPr lang="en-US" sz="5400" b="1">
                <a:solidFill>
                  <a:schemeClr val="bg1"/>
                </a:solidFill>
                <a:latin typeface="Calibri" panose="020F0502020204030204"/>
                <a:ea typeface="+mn-ea"/>
                <a:cs typeface="+mn-cs"/>
              </a:rPr>
              <a:t> pula sebagai pengganti </a:t>
            </a:r>
            <a:r>
              <a:rPr lang="en-US" sz="5400" b="1">
                <a:solidFill>
                  <a:srgbClr val="FFFF00"/>
                </a:solidFill>
                <a:latin typeface="Calibri" panose="020F0502020204030204"/>
                <a:ea typeface="+mn-ea"/>
                <a:cs typeface="+mn-cs"/>
              </a:rPr>
              <a:t>tanah liat</a:t>
            </a:r>
            <a:r>
              <a:rPr lang="en-US" sz="5400" b="1">
                <a:solidFill>
                  <a:schemeClr val="bg1"/>
                </a:solidFill>
                <a:latin typeface="Calibri" panose="020F0502020204030204"/>
                <a:ea typeface="+mn-ea"/>
                <a:cs typeface="+mn-cs"/>
              </a:rPr>
              <a:t>.</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5840550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Ziggurat Dur-Kurigalzu, Benteng Penting Babilonia"/>
          <p:cNvPicPr>
            <a:picLocks noChangeAspect="1" noChangeArrowheads="1"/>
          </p:cNvPicPr>
          <p:nvPr/>
        </p:nvPicPr>
        <p:blipFill rotWithShape="1">
          <a:blip r:embed="rId3">
            <a:extLst>
              <a:ext uri="{28A0092B-C50C-407E-A947-70E740481C1C}">
                <a14:useLocalDpi xmlns:a14="http://schemas.microsoft.com/office/drawing/2010/main" val="0"/>
              </a:ext>
            </a:extLst>
          </a:blip>
          <a:srcRect l="26903" t="-1" r="24022" b="50619"/>
          <a:stretch/>
        </p:blipFill>
        <p:spPr bwMode="auto">
          <a:xfrm>
            <a:off x="-237912" y="-2"/>
            <a:ext cx="12429912" cy="7035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389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Pembinaan Kerajaan dunia / Kej 11:4</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Seterusnya berkatalah mereka pula, "Ayuh kita bangunkan </a:t>
            </a:r>
            <a:r>
              <a:rPr lang="en-US" sz="5400" b="1">
                <a:solidFill>
                  <a:srgbClr val="FF0000"/>
                </a:solidFill>
                <a:latin typeface="Calibri" panose="020F0502020204030204"/>
                <a:ea typeface="+mn-ea"/>
                <a:cs typeface="+mn-cs"/>
              </a:rPr>
              <a:t>sebuah kota raya </a:t>
            </a:r>
            <a:r>
              <a:rPr lang="en-US" sz="5400" b="1">
                <a:solidFill>
                  <a:schemeClr val="bg1"/>
                </a:solidFill>
                <a:latin typeface="Calibri" panose="020F0502020204030204"/>
                <a:ea typeface="+mn-ea"/>
                <a:cs typeface="+mn-cs"/>
              </a:rPr>
              <a:t>dan sebuah </a:t>
            </a:r>
            <a:r>
              <a:rPr lang="en-US" sz="5400" b="1">
                <a:solidFill>
                  <a:srgbClr val="FF0000"/>
                </a:solidFill>
                <a:latin typeface="Calibri" panose="020F0502020204030204"/>
                <a:ea typeface="+mn-ea"/>
                <a:cs typeface="+mn-cs"/>
              </a:rPr>
              <a:t>menara</a:t>
            </a:r>
            <a:r>
              <a:rPr lang="en-US" sz="5400" b="1">
                <a:solidFill>
                  <a:schemeClr val="bg1"/>
                </a:solidFill>
                <a:latin typeface="Calibri" panose="020F0502020204030204"/>
                <a:ea typeface="+mn-ea"/>
                <a:cs typeface="+mn-cs"/>
              </a:rPr>
              <a:t> yang puncaknya menanjak sampai ke langit. Mari kita cari nama bagi diri kita, </a:t>
            </a:r>
            <a:r>
              <a:rPr lang="en-US" sz="5400" b="1">
                <a:solidFill>
                  <a:srgbClr val="FFFF00"/>
                </a:solidFill>
                <a:latin typeface="Calibri" panose="020F0502020204030204"/>
                <a:ea typeface="+mn-ea"/>
                <a:cs typeface="+mn-cs"/>
              </a:rPr>
              <a:t>supaya kita tidak berserakan ke seluruh muka bumi."</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39198247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Penumpuan Kekuatan / Kota Raya</a:t>
            </a:r>
            <a:r>
              <a:rPr lang="en-US" sz="4800" b="1" smtClean="0">
                <a:solidFill>
                  <a:schemeClr val="bg1"/>
                </a:solidFill>
                <a:latin typeface="Calibri" panose="020F0502020204030204"/>
                <a:ea typeface="+mn-ea"/>
                <a:cs typeface="+mn-cs"/>
              </a:rPr>
              <a:t/>
            </a:r>
            <a:br>
              <a:rPr lang="en-US" sz="4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Kadar </a:t>
            </a:r>
            <a:r>
              <a:rPr lang="en-US" sz="4800" b="1">
                <a:solidFill>
                  <a:schemeClr val="bg1"/>
                </a:solidFill>
                <a:latin typeface="Calibri" panose="020F0502020204030204"/>
                <a:ea typeface="+mn-ea"/>
                <a:cs typeface="+mn-cs"/>
              </a:rPr>
              <a:t>Penumpuan di Masyarat mengembangkan kepekatan kekuatan.</a:t>
            </a:r>
            <a:br>
              <a:rPr lang="en-US" sz="4800" b="1">
                <a:solidFill>
                  <a:schemeClr val="bg1"/>
                </a:solidFill>
                <a:latin typeface="Calibri" panose="020F0502020204030204"/>
                <a:ea typeface="+mn-ea"/>
                <a:cs typeface="+mn-cs"/>
              </a:rPr>
            </a:br>
            <a:r>
              <a:rPr lang="en-US" sz="4800" b="1">
                <a:solidFill>
                  <a:schemeClr val="bg1"/>
                </a:solidFill>
                <a:latin typeface="Calibri" panose="020F0502020204030204"/>
                <a:ea typeface="+mn-ea"/>
                <a:cs typeface="+mn-cs"/>
              </a:rPr>
              <a:t>Untuk kadar kepekatan kekuatan kerajaannya, </a:t>
            </a:r>
            <a:r>
              <a:rPr lang="en-US" sz="4800" b="1" smtClean="0">
                <a:solidFill>
                  <a:schemeClr val="bg1"/>
                </a:solidFill>
                <a:latin typeface="Calibri" panose="020F0502020204030204"/>
                <a:ea typeface="+mn-ea"/>
                <a:cs typeface="+mn-cs"/>
              </a:rPr>
              <a:t>masyarakat memerlukan ornag-orang melalui </a:t>
            </a:r>
            <a:r>
              <a:rPr lang="en-US" sz="4800" b="1">
                <a:solidFill>
                  <a:schemeClr val="bg1"/>
                </a:solidFill>
                <a:latin typeface="Calibri" panose="020F0502020204030204"/>
                <a:ea typeface="+mn-ea"/>
                <a:cs typeface="+mn-cs"/>
              </a:rPr>
              <a:t>penumpuan kekuatan dalam kumpulan sasaran yang jelas. </a:t>
            </a: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1873185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Penghakiman oleh Tuhan / Kej. 11:7-8</a:t>
            </a:r>
            <a:r>
              <a:rPr lang="en-US" sz="4800" b="1" smtClean="0">
                <a:solidFill>
                  <a:schemeClr val="bg1"/>
                </a:solidFill>
                <a:latin typeface="Calibri" panose="020F0502020204030204"/>
                <a:ea typeface="+mn-ea"/>
                <a:cs typeface="+mn-cs"/>
              </a:rPr>
              <a:t/>
            </a:r>
            <a:br>
              <a:rPr lang="en-US" sz="48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
            </a:r>
            <a:br>
              <a:rPr lang="en-US" sz="5400" b="1" smtClean="0">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1. Turun di dunia</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2. Pencelaruan bahasa</a:t>
            </a:r>
            <a:br>
              <a:rPr lang="en-US" sz="5400" b="1" smtClean="0">
                <a:solidFill>
                  <a:schemeClr val="bg1"/>
                </a:solidFill>
                <a:latin typeface="Calibri" panose="020F0502020204030204"/>
                <a:ea typeface="+mn-ea"/>
                <a:cs typeface="+mn-cs"/>
              </a:rPr>
            </a:br>
            <a:r>
              <a:rPr lang="en-US" sz="5400" b="1">
                <a:solidFill>
                  <a:schemeClr val="bg1"/>
                </a:solidFill>
                <a:latin typeface="Calibri" panose="020F0502020204030204"/>
                <a:ea typeface="+mn-ea"/>
                <a:cs typeface="+mn-cs"/>
              </a:rPr>
              <a:t/>
            </a:r>
            <a:br>
              <a:rPr lang="en-US" sz="5400" b="1">
                <a:solidFill>
                  <a:schemeClr val="bg1"/>
                </a:solidFill>
                <a:latin typeface="Calibri" panose="020F0502020204030204"/>
                <a:ea typeface="+mn-ea"/>
                <a:cs typeface="+mn-cs"/>
              </a:rPr>
            </a:br>
            <a:r>
              <a:rPr lang="en-US" sz="5400" b="1" smtClean="0">
                <a:solidFill>
                  <a:schemeClr val="bg1"/>
                </a:solidFill>
                <a:latin typeface="Calibri" panose="020F0502020204030204"/>
                <a:ea typeface="+mn-ea"/>
                <a:cs typeface="+mn-cs"/>
              </a:rPr>
              <a:t>3. Penyerakan manusia</a:t>
            </a:r>
            <a:endParaRPr lang="en-US" sz="60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7796921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a:lnSpc>
                <a:spcPct val="100000"/>
              </a:lnSpc>
              <a:spcBef>
                <a:spcPts val="0"/>
              </a:spcBef>
            </a:pPr>
            <a:r>
              <a:rPr lang="en-US" sz="5400" b="1" smtClean="0">
                <a:solidFill>
                  <a:srgbClr val="FFFF00"/>
                </a:solidFill>
                <a:latin typeface="Calibri" panose="020F0502020204030204"/>
                <a:ea typeface="+mn-ea"/>
                <a:cs typeface="+mn-cs"/>
              </a:rPr>
              <a:t>Pemulihan oleh Tuhan / KPP. 2:1-6</a:t>
            </a:r>
            <a:r>
              <a:rPr lang="en-US" sz="4800" b="1" smtClean="0">
                <a:solidFill>
                  <a:schemeClr val="bg1"/>
                </a:solidFill>
                <a:latin typeface="Calibri" panose="020F0502020204030204"/>
                <a:ea typeface="+mn-ea"/>
                <a:cs typeface="+mn-cs"/>
              </a:rPr>
              <a:t/>
            </a:r>
            <a:br>
              <a:rPr lang="en-US" sz="4800" b="1" smtClean="0">
                <a:solidFill>
                  <a:schemeClr val="bg1"/>
                </a:solidFill>
                <a:latin typeface="Calibri" panose="020F0502020204030204"/>
                <a:ea typeface="+mn-ea"/>
                <a:cs typeface="+mn-cs"/>
              </a:rPr>
            </a:br>
            <a:r>
              <a:rPr lang="en-US" sz="2800" b="1" smtClean="0">
                <a:solidFill>
                  <a:schemeClr val="bg1"/>
                </a:solidFill>
                <a:latin typeface="Calibri" panose="020F0502020204030204"/>
                <a:ea typeface="+mn-ea"/>
                <a:cs typeface="+mn-cs"/>
              </a:rPr>
              <a:t/>
            </a:r>
            <a:br>
              <a:rPr lang="en-US" sz="28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1. Turun di dunia</a:t>
            </a:r>
            <a:br>
              <a:rPr lang="en-US" sz="4800" b="1" smtClean="0">
                <a:solidFill>
                  <a:schemeClr val="bg1"/>
                </a:solidFill>
                <a:latin typeface="Calibri" panose="020F0502020204030204"/>
                <a:ea typeface="+mn-ea"/>
                <a:cs typeface="+mn-cs"/>
              </a:rPr>
            </a:br>
            <a:r>
              <a:rPr lang="en-US" sz="3200" b="1" smtClean="0">
                <a:solidFill>
                  <a:schemeClr val="bg1"/>
                </a:solidFill>
                <a:latin typeface="Calibri" panose="020F0502020204030204"/>
                <a:ea typeface="+mn-ea"/>
                <a:cs typeface="+mn-cs"/>
              </a:rPr>
              <a:t/>
            </a:r>
            <a:br>
              <a:rPr lang="en-US" sz="3200" b="1" smtClean="0">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2. Persatuan bahasa</a:t>
            </a:r>
            <a:br>
              <a:rPr lang="en-US" sz="4800" b="1" smtClean="0">
                <a:solidFill>
                  <a:schemeClr val="bg1"/>
                </a:solidFill>
                <a:latin typeface="Calibri" panose="020F0502020204030204"/>
                <a:ea typeface="+mn-ea"/>
                <a:cs typeface="+mn-cs"/>
              </a:rPr>
            </a:br>
            <a:r>
              <a:rPr lang="en-US" sz="3200" b="1">
                <a:solidFill>
                  <a:schemeClr val="bg1"/>
                </a:solidFill>
                <a:latin typeface="Calibri" panose="020F0502020204030204"/>
                <a:ea typeface="+mn-ea"/>
                <a:cs typeface="+mn-cs"/>
              </a:rPr>
              <a:t/>
            </a:r>
            <a:br>
              <a:rPr lang="en-US" sz="3200" b="1">
                <a:solidFill>
                  <a:schemeClr val="bg1"/>
                </a:solidFill>
                <a:latin typeface="Calibri" panose="020F0502020204030204"/>
                <a:ea typeface="+mn-ea"/>
                <a:cs typeface="+mn-cs"/>
              </a:rPr>
            </a:br>
            <a:r>
              <a:rPr lang="en-US" sz="4800" b="1" smtClean="0">
                <a:solidFill>
                  <a:schemeClr val="bg1"/>
                </a:solidFill>
                <a:latin typeface="Calibri" panose="020F0502020204030204"/>
                <a:ea typeface="+mn-ea"/>
                <a:cs typeface="+mn-cs"/>
              </a:rPr>
              <a:t>3. Perkumpulan manusia</a:t>
            </a:r>
            <a:br>
              <a:rPr lang="en-US" sz="4800" b="1" smtClean="0">
                <a:solidFill>
                  <a:schemeClr val="bg1"/>
                </a:solidFill>
                <a:latin typeface="Calibri" panose="020F0502020204030204"/>
                <a:ea typeface="+mn-ea"/>
                <a:cs typeface="+mn-cs"/>
              </a:rPr>
            </a:br>
            <a:r>
              <a:rPr lang="en-US" sz="3200" b="1">
                <a:solidFill>
                  <a:schemeClr val="bg1"/>
                </a:solidFill>
                <a:latin typeface="Calibri" panose="020F0502020204030204"/>
                <a:ea typeface="+mn-ea"/>
                <a:cs typeface="+mn-cs"/>
              </a:rPr>
              <a:t/>
            </a:r>
            <a:br>
              <a:rPr lang="en-US" sz="3200" b="1">
                <a:solidFill>
                  <a:schemeClr val="bg1"/>
                </a:solidFill>
                <a:latin typeface="Calibri" panose="020F0502020204030204"/>
                <a:ea typeface="+mn-ea"/>
                <a:cs typeface="+mn-cs"/>
              </a:rPr>
            </a:br>
            <a:r>
              <a:rPr lang="en-US" sz="6000" b="1" smtClean="0">
                <a:solidFill>
                  <a:srgbClr val="FFC000"/>
                </a:solidFill>
                <a:latin typeface="Calibri" panose="020F0502020204030204"/>
                <a:ea typeface="+mn-ea"/>
                <a:cs typeface="+mn-cs"/>
              </a:rPr>
              <a:t>Pembinaan Kerajaan Allah</a:t>
            </a:r>
            <a:br>
              <a:rPr lang="en-US" sz="6000" b="1" smtClean="0">
                <a:solidFill>
                  <a:srgbClr val="FFC000"/>
                </a:solidFill>
                <a:latin typeface="Calibri" panose="020F0502020204030204"/>
                <a:ea typeface="+mn-ea"/>
                <a:cs typeface="+mn-cs"/>
              </a:rPr>
            </a:br>
            <a:r>
              <a:rPr lang="en-US" sz="4800" b="1" smtClean="0">
                <a:solidFill>
                  <a:srgbClr val="FFFF00"/>
                </a:solidFill>
                <a:latin typeface="Calibri" panose="020F0502020204030204"/>
                <a:ea typeface="+mn-ea"/>
                <a:cs typeface="+mn-cs"/>
              </a:rPr>
              <a:t>Melalui Benih Perempuan – Yesus Kristus</a:t>
            </a:r>
            <a:endParaRPr lang="en-US" sz="4800" b="1">
              <a:solidFill>
                <a:srgbClr val="FFFF00"/>
              </a:solidFill>
              <a:latin typeface="Calibri" panose="020F0502020204030204"/>
              <a:ea typeface="+mn-ea"/>
              <a:cs typeface="+mn-cs"/>
            </a:endParaRPr>
          </a:p>
        </p:txBody>
      </p:sp>
    </p:spTree>
    <p:extLst>
      <p:ext uri="{BB962C8B-B14F-4D97-AF65-F5344CB8AC3E}">
        <p14:creationId xmlns:p14="http://schemas.microsoft.com/office/powerpoint/2010/main" val="2102952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p:cNvSpPr/>
          <p:nvPr/>
        </p:nvSpPr>
        <p:spPr>
          <a:xfrm>
            <a:off x="142876" y="1946787"/>
            <a:ext cx="11887200" cy="476864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kumimoji="0" lang="en-US" sz="5400" b="1" i="0" u="none" strike="noStrike" kern="1200" cap="none" spc="0" normalizeH="0" baseline="0" noProof="0" smtClean="0">
                <a:ln>
                  <a:noFill/>
                </a:ln>
                <a:solidFill>
                  <a:srgbClr val="FF0000"/>
                </a:solidFill>
                <a:effectLst/>
                <a:uLnTx/>
                <a:uFillTx/>
                <a:latin typeface="Calibri" panose="020F0502020204030204"/>
              </a:rPr>
              <a:t>Salasilah Sem - </a:t>
            </a:r>
            <a:r>
              <a:rPr lang="en-US" sz="5400" b="1" smtClean="0">
                <a:solidFill>
                  <a:prstClr val="black"/>
                </a:solidFill>
              </a:rPr>
              <a:t>Prasejarah</a:t>
            </a:r>
            <a:endParaRPr kumimoji="0" lang="en-US" sz="5400" b="1" i="0" u="none" strike="noStrike" kern="1200" cap="none" spc="0" normalizeH="0" baseline="0" noProof="0" smtClean="0">
              <a:ln>
                <a:noFill/>
              </a:ln>
              <a:solidFill>
                <a:srgbClr val="FF0000"/>
              </a:solidFill>
              <a:effectLst/>
              <a:uLnTx/>
              <a:uFillTx/>
              <a:latin typeface="Calibri" panose="020F0502020204030204"/>
            </a:endParaRPr>
          </a:p>
          <a:p>
            <a:pPr lvl="0">
              <a:defRPr/>
            </a:pPr>
            <a:r>
              <a:rPr lang="en-US" sz="4000" b="1" smtClean="0">
                <a:solidFill>
                  <a:srgbClr val="C00000"/>
                </a:solidFill>
              </a:rPr>
              <a:t>Kejadian 11:10-26 </a:t>
            </a:r>
            <a:r>
              <a:rPr lang="en-US" sz="4000" b="1">
                <a:solidFill>
                  <a:srgbClr val="C00000"/>
                </a:solidFill>
              </a:rPr>
              <a:t>/ Toledot </a:t>
            </a:r>
            <a:r>
              <a:rPr lang="en-US" sz="4000" b="1" smtClean="0">
                <a:solidFill>
                  <a:srgbClr val="C00000"/>
                </a:solidFill>
              </a:rPr>
              <a:t>Kelima </a:t>
            </a:r>
            <a:r>
              <a:rPr lang="en-US" sz="4000" b="1">
                <a:solidFill>
                  <a:srgbClr val="C00000"/>
                </a:solidFill>
              </a:rPr>
              <a:t/>
            </a:r>
            <a:br>
              <a:rPr lang="en-US" sz="4000" b="1">
                <a:solidFill>
                  <a:srgbClr val="C00000"/>
                </a:solidFill>
              </a:rPr>
            </a:br>
            <a:endParaRPr lang="en-US" sz="4000" b="1">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smtClean="0">
                <a:solidFill>
                  <a:prstClr val="black"/>
                </a:solidFill>
              </a:rPr>
              <a:t>@ Toledot Riwayat: Salasialah Sem</a:t>
            </a:r>
          </a:p>
          <a:p>
            <a:pPr lvl="0">
              <a:defRPr/>
            </a:pPr>
            <a:r>
              <a:rPr lang="en-US" sz="4000" b="1" smtClean="0">
                <a:solidFill>
                  <a:prstClr val="black"/>
                </a:solidFill>
              </a:rPr>
              <a:t>@ Salasilah Sem</a:t>
            </a:r>
          </a:p>
          <a:p>
            <a:pPr>
              <a:defRPr/>
            </a:pPr>
            <a:r>
              <a:rPr lang="en-US" sz="4000" b="1" smtClean="0">
                <a:solidFill>
                  <a:prstClr val="black"/>
                </a:solidFill>
              </a:rPr>
              <a:t>@ Salasilah Tegak</a:t>
            </a:r>
            <a:endParaRPr lang="en-US" sz="4000" b="1">
              <a:solidFill>
                <a:prstClr val="black"/>
              </a:solidFill>
            </a:endParaRPr>
          </a:p>
          <a:p>
            <a:pPr lvl="0">
              <a:defRPr/>
            </a:pP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16288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6600" b="1">
                <a:solidFill>
                  <a:srgbClr val="FFFF00"/>
                </a:solidFill>
                <a:latin typeface="Calibri" panose="020F0502020204030204"/>
                <a:ea typeface="+mn-ea"/>
                <a:cs typeface="+mn-cs"/>
              </a:rPr>
              <a:t>Salasilah Sem / Salasilah Tegak</a:t>
            </a:r>
            <a:br>
              <a:rPr lang="fi-FI" sz="6600" b="1">
                <a:solidFill>
                  <a:srgbClr val="FFFF00"/>
                </a:solidFill>
                <a:latin typeface="Calibri" panose="020F0502020204030204"/>
                <a:ea typeface="+mn-ea"/>
                <a:cs typeface="+mn-cs"/>
              </a:rPr>
            </a:br>
            <a:r>
              <a:rPr lang="fi-FI" sz="6000" b="1">
                <a:solidFill>
                  <a:srgbClr val="00B0F0"/>
                </a:solidFill>
                <a:latin typeface="Calibri" panose="020F0502020204030204"/>
                <a:ea typeface="+mn-ea"/>
                <a:cs typeface="+mn-cs"/>
              </a:rPr>
              <a:t>S</a:t>
            </a:r>
            <a:r>
              <a:rPr lang="fi-FI" sz="6000" b="1" smtClean="0">
                <a:solidFill>
                  <a:srgbClr val="00B0F0"/>
                </a:solidFill>
                <a:latin typeface="Calibri" panose="020F0502020204030204"/>
                <a:ea typeface="+mn-ea"/>
                <a:cs typeface="+mn-cs"/>
              </a:rPr>
              <a:t>elama kira-kira 400 tahun </a:t>
            </a:r>
            <a:br>
              <a:rPr lang="fi-FI" sz="6000" b="1" smtClean="0">
                <a:solidFill>
                  <a:srgbClr val="00B0F0"/>
                </a:solidFill>
                <a:latin typeface="Calibri" panose="020F0502020204030204"/>
                <a:ea typeface="+mn-ea"/>
                <a:cs typeface="+mn-cs"/>
              </a:rPr>
            </a:br>
            <a:r>
              <a:rPr lang="fi-FI" sz="6000" b="1" smtClean="0">
                <a:solidFill>
                  <a:srgbClr val="00B0F0"/>
                </a:solidFill>
                <a:latin typeface="Calibri" panose="020F0502020204030204"/>
                <a:ea typeface="+mn-ea"/>
                <a:cs typeface="+mn-cs"/>
              </a:rPr>
              <a:t>(10 Generasi) </a:t>
            </a:r>
            <a:r>
              <a:rPr lang="fi-FI" sz="6000" b="1" smtClean="0">
                <a:solidFill>
                  <a:srgbClr val="FFC000"/>
                </a:solidFill>
                <a:latin typeface="Calibri" panose="020F0502020204030204"/>
                <a:ea typeface="+mn-ea"/>
                <a:cs typeface="+mn-cs"/>
              </a:rPr>
              <a:t>Toledot Kelima</a:t>
            </a:r>
            <a:r>
              <a:rPr lang="fi-FI" b="1" smtClean="0">
                <a:solidFill>
                  <a:srgbClr val="FFC000"/>
                </a:solidFill>
                <a:latin typeface="Calibri" panose="020F0502020204030204"/>
                <a:ea typeface="+mn-ea"/>
                <a:cs typeface="+mn-cs"/>
              </a:rPr>
              <a:t/>
            </a:r>
            <a:br>
              <a:rPr lang="fi-FI" b="1" smtClean="0">
                <a:solidFill>
                  <a:srgbClr val="FFC000"/>
                </a:solidFill>
                <a:latin typeface="Calibri" panose="020F0502020204030204"/>
                <a:ea typeface="+mn-ea"/>
                <a:cs typeface="+mn-cs"/>
              </a:rPr>
            </a:br>
            <a:r>
              <a:rPr lang="fi-FI" sz="5400" b="1" smtClean="0">
                <a:solidFill>
                  <a:schemeClr val="bg1"/>
                </a:solidFill>
                <a:latin typeface="Calibri" panose="020F0502020204030204"/>
                <a:ea typeface="+mn-ea"/>
                <a:cs typeface="+mn-cs"/>
              </a:rPr>
              <a:t>Sem -&gt; Arpakhsad</a:t>
            </a:r>
            <a:r>
              <a:rPr lang="fi-FI" sz="5400" b="1">
                <a:solidFill>
                  <a:schemeClr val="bg1"/>
                </a:solidFill>
                <a:latin typeface="Calibri" panose="020F0502020204030204"/>
              </a:rPr>
              <a:t> -&gt; </a:t>
            </a:r>
            <a:r>
              <a:rPr lang="fi-FI" sz="5400" b="1" smtClean="0">
                <a:solidFill>
                  <a:schemeClr val="bg1"/>
                </a:solidFill>
                <a:latin typeface="Calibri" panose="020F0502020204030204"/>
              </a:rPr>
              <a:t>(Kenan/Luk.3:36) </a:t>
            </a:r>
            <a:r>
              <a:rPr lang="fi-FI" sz="5400" b="1">
                <a:solidFill>
                  <a:schemeClr val="bg1"/>
                </a:solidFill>
                <a:latin typeface="Calibri" panose="020F0502020204030204"/>
              </a:rPr>
              <a:t>-&gt; </a:t>
            </a:r>
            <a:r>
              <a:rPr lang="fi-FI" sz="5400" b="1" smtClean="0">
                <a:solidFill>
                  <a:schemeClr val="bg1"/>
                </a:solidFill>
                <a:latin typeface="Calibri" panose="020F0502020204030204"/>
              </a:rPr>
              <a:t/>
            </a:r>
            <a:br>
              <a:rPr lang="fi-FI" sz="5400" b="1" smtClean="0">
                <a:solidFill>
                  <a:schemeClr val="bg1"/>
                </a:solidFill>
                <a:latin typeface="Calibri" panose="020F0502020204030204"/>
              </a:rPr>
            </a:br>
            <a:r>
              <a:rPr lang="fi-FI" sz="5400" b="1" smtClean="0">
                <a:solidFill>
                  <a:schemeClr val="bg1"/>
                </a:solidFill>
                <a:latin typeface="Calibri" panose="020F0502020204030204"/>
                <a:ea typeface="+mn-ea"/>
                <a:cs typeface="+mn-cs"/>
              </a:rPr>
              <a:t>Selah </a:t>
            </a:r>
            <a:r>
              <a:rPr lang="fi-FI" sz="5400" b="1" smtClean="0">
                <a:solidFill>
                  <a:schemeClr val="bg1"/>
                </a:solidFill>
                <a:latin typeface="Calibri" panose="020F0502020204030204"/>
              </a:rPr>
              <a:t>-&gt; </a:t>
            </a:r>
            <a:r>
              <a:rPr lang="fi-FI" sz="5400" b="1" smtClean="0">
                <a:solidFill>
                  <a:schemeClr val="bg1"/>
                </a:solidFill>
                <a:latin typeface="Calibri" panose="020F0502020204030204"/>
                <a:ea typeface="+mn-ea"/>
                <a:cs typeface="+mn-cs"/>
              </a:rPr>
              <a:t>Eber</a:t>
            </a:r>
            <a:r>
              <a:rPr lang="fi-FI" sz="5400" b="1" smtClean="0">
                <a:solidFill>
                  <a:schemeClr val="bg1"/>
                </a:solidFill>
                <a:latin typeface="Calibri" panose="020F0502020204030204"/>
              </a:rPr>
              <a:t> </a:t>
            </a:r>
            <a:r>
              <a:rPr lang="fi-FI" sz="5400" b="1">
                <a:solidFill>
                  <a:schemeClr val="bg1"/>
                </a:solidFill>
                <a:latin typeface="Calibri" panose="020F0502020204030204"/>
              </a:rPr>
              <a:t>-&gt; </a:t>
            </a:r>
            <a:r>
              <a:rPr lang="fi-FI" sz="5400" b="1" smtClean="0">
                <a:solidFill>
                  <a:schemeClr val="bg1"/>
                </a:solidFill>
                <a:latin typeface="Calibri" panose="020F0502020204030204"/>
                <a:ea typeface="+mn-ea"/>
                <a:cs typeface="+mn-cs"/>
              </a:rPr>
              <a:t>Peleg</a:t>
            </a:r>
            <a:r>
              <a:rPr lang="fi-FI" sz="5400" b="1">
                <a:solidFill>
                  <a:schemeClr val="bg1"/>
                </a:solidFill>
                <a:latin typeface="Calibri" panose="020F0502020204030204"/>
              </a:rPr>
              <a:t> -&gt; </a:t>
            </a:r>
            <a:r>
              <a:rPr lang="fi-FI" sz="5400" b="1" smtClean="0">
                <a:solidFill>
                  <a:schemeClr val="bg1"/>
                </a:solidFill>
                <a:latin typeface="Calibri" panose="020F0502020204030204"/>
                <a:ea typeface="+mn-ea"/>
                <a:cs typeface="+mn-cs"/>
              </a:rPr>
              <a:t>Rehu</a:t>
            </a:r>
            <a:r>
              <a:rPr lang="fi-FI" sz="5400" b="1">
                <a:solidFill>
                  <a:schemeClr val="bg1"/>
                </a:solidFill>
                <a:latin typeface="Calibri" panose="020F0502020204030204"/>
              </a:rPr>
              <a:t> -&gt; </a:t>
            </a:r>
            <a:r>
              <a:rPr lang="fi-FI" sz="5400" b="1" smtClean="0">
                <a:solidFill>
                  <a:schemeClr val="bg1"/>
                </a:solidFill>
                <a:latin typeface="Calibri" panose="020F0502020204030204"/>
              </a:rPr>
              <a:t/>
            </a:r>
            <a:br>
              <a:rPr lang="fi-FI" sz="5400" b="1" smtClean="0">
                <a:solidFill>
                  <a:schemeClr val="bg1"/>
                </a:solidFill>
                <a:latin typeface="Calibri" panose="020F0502020204030204"/>
              </a:rPr>
            </a:br>
            <a:r>
              <a:rPr lang="fi-FI" sz="5400" b="1" smtClean="0">
                <a:solidFill>
                  <a:schemeClr val="bg1"/>
                </a:solidFill>
                <a:latin typeface="Calibri" panose="020F0502020204030204"/>
                <a:ea typeface="+mn-ea"/>
                <a:cs typeface="+mn-cs"/>
              </a:rPr>
              <a:t>Serug</a:t>
            </a:r>
            <a:r>
              <a:rPr lang="fi-FI" sz="5400" b="1" smtClean="0">
                <a:solidFill>
                  <a:schemeClr val="bg1"/>
                </a:solidFill>
                <a:latin typeface="Calibri" panose="020F0502020204030204"/>
              </a:rPr>
              <a:t> </a:t>
            </a:r>
            <a:r>
              <a:rPr lang="fi-FI" sz="5400" b="1">
                <a:solidFill>
                  <a:schemeClr val="bg1"/>
                </a:solidFill>
                <a:latin typeface="Calibri" panose="020F0502020204030204"/>
              </a:rPr>
              <a:t>-&gt; </a:t>
            </a:r>
            <a:r>
              <a:rPr lang="fi-FI" sz="5400" b="1" smtClean="0">
                <a:solidFill>
                  <a:schemeClr val="bg1"/>
                </a:solidFill>
                <a:latin typeface="Calibri" panose="020F0502020204030204"/>
                <a:ea typeface="+mn-ea"/>
                <a:cs typeface="+mn-cs"/>
              </a:rPr>
              <a:t>Nahor</a:t>
            </a:r>
            <a:r>
              <a:rPr lang="fi-FI" sz="5400" b="1">
                <a:solidFill>
                  <a:schemeClr val="bg1"/>
                </a:solidFill>
                <a:latin typeface="Calibri" panose="020F0502020204030204"/>
              </a:rPr>
              <a:t> -&gt; </a:t>
            </a:r>
            <a:r>
              <a:rPr lang="fi-FI" sz="5400" b="1" smtClean="0">
                <a:solidFill>
                  <a:schemeClr val="bg1"/>
                </a:solidFill>
                <a:latin typeface="Calibri" panose="020F0502020204030204"/>
                <a:ea typeface="+mn-ea"/>
                <a:cs typeface="+mn-cs"/>
              </a:rPr>
              <a:t>Terah</a:t>
            </a:r>
            <a:r>
              <a:rPr lang="fi-FI" sz="5400" b="1">
                <a:solidFill>
                  <a:schemeClr val="bg1"/>
                </a:solidFill>
                <a:latin typeface="Calibri" panose="020F0502020204030204"/>
              </a:rPr>
              <a:t> -&gt; </a:t>
            </a:r>
            <a:r>
              <a:rPr lang="fi-FI" sz="5400" b="1" smtClean="0">
                <a:solidFill>
                  <a:schemeClr val="bg1"/>
                </a:solidFill>
                <a:latin typeface="Calibri" panose="020F0502020204030204"/>
              </a:rPr>
              <a:t/>
            </a:r>
            <a:br>
              <a:rPr lang="fi-FI" sz="5400" b="1" smtClean="0">
                <a:solidFill>
                  <a:schemeClr val="bg1"/>
                </a:solidFill>
                <a:latin typeface="Calibri" panose="020F0502020204030204"/>
              </a:rPr>
            </a:br>
            <a:r>
              <a:rPr lang="fi-FI" sz="5400" b="1" smtClean="0">
                <a:solidFill>
                  <a:srgbClr val="FF0000"/>
                </a:solidFill>
                <a:latin typeface="Calibri" panose="020F0502020204030204"/>
                <a:ea typeface="+mn-ea"/>
                <a:cs typeface="+mn-cs"/>
              </a:rPr>
              <a:t>Abram</a:t>
            </a:r>
            <a:r>
              <a:rPr lang="fi-FI" sz="5400" b="1" smtClean="0">
                <a:solidFill>
                  <a:schemeClr val="bg1"/>
                </a:solidFill>
                <a:latin typeface="Calibri" panose="020F0502020204030204"/>
                <a:ea typeface="+mn-ea"/>
                <a:cs typeface="+mn-cs"/>
              </a:rPr>
              <a:t>, Nahor</a:t>
            </a:r>
            <a:r>
              <a:rPr lang="fi-FI" sz="5400" b="1">
                <a:solidFill>
                  <a:schemeClr val="bg1"/>
                </a:solidFill>
                <a:latin typeface="Calibri" panose="020F0502020204030204"/>
                <a:ea typeface="+mn-ea"/>
                <a:cs typeface="+mn-cs"/>
              </a:rPr>
              <a:t>, dan Haran.</a:t>
            </a: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18734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fi-FI" sz="6600" b="1" smtClean="0">
                <a:solidFill>
                  <a:srgbClr val="FFFF00"/>
                </a:solidFill>
                <a:latin typeface="Calibri" panose="020F0502020204030204"/>
                <a:ea typeface="+mn-ea"/>
                <a:cs typeface="+mn-cs"/>
              </a:rPr>
              <a:t>Salasilah Adm / Kej. 5:1-32</a:t>
            </a:r>
            <a:br>
              <a:rPr lang="fi-FI" sz="6600" b="1" smtClean="0">
                <a:solidFill>
                  <a:srgbClr val="FFFF00"/>
                </a:solidFill>
                <a:latin typeface="Calibri" panose="020F0502020204030204"/>
                <a:ea typeface="+mn-ea"/>
                <a:cs typeface="+mn-cs"/>
              </a:rPr>
            </a:br>
            <a:r>
              <a:rPr lang="fi-FI" sz="5400" b="1">
                <a:solidFill>
                  <a:srgbClr val="FFFF00"/>
                </a:solidFill>
                <a:latin typeface="Calibri" panose="020F0502020204030204"/>
                <a:ea typeface="+mn-ea"/>
                <a:cs typeface="+mn-cs"/>
              </a:rPr>
              <a:t>Salasialah Tegak </a:t>
            </a:r>
            <a:r>
              <a:rPr lang="fi-FI" sz="5400" b="1" smtClean="0">
                <a:solidFill>
                  <a:srgbClr val="00B0F0"/>
                </a:solidFill>
                <a:latin typeface="Calibri" panose="020F0502020204030204"/>
                <a:ea typeface="+mn-ea"/>
                <a:cs typeface="+mn-cs"/>
              </a:rPr>
              <a:t>Kira-kira 1,000 tahun (10 Generasi) </a:t>
            </a:r>
            <a:r>
              <a:rPr lang="fi-FI" sz="5400" b="1" smtClean="0">
                <a:solidFill>
                  <a:srgbClr val="FFC000"/>
                </a:solidFill>
                <a:latin typeface="Calibri" panose="020F0502020204030204"/>
                <a:ea typeface="+mn-ea"/>
                <a:cs typeface="+mn-cs"/>
              </a:rPr>
              <a:t>Toledot Kedua</a:t>
            </a:r>
            <a:br>
              <a:rPr lang="fi-FI" sz="5400" b="1" smtClean="0">
                <a:solidFill>
                  <a:srgbClr val="FFC000"/>
                </a:solidFill>
                <a:latin typeface="Calibri" panose="020F0502020204030204"/>
                <a:ea typeface="+mn-ea"/>
                <a:cs typeface="+mn-cs"/>
              </a:rPr>
            </a:br>
            <a:r>
              <a:rPr lang="fi-FI" sz="5400" b="1" smtClean="0">
                <a:solidFill>
                  <a:schemeClr val="bg1"/>
                </a:solidFill>
                <a:latin typeface="Calibri" panose="020F0502020204030204"/>
                <a:ea typeface="+mn-ea"/>
                <a:cs typeface="+mn-cs"/>
              </a:rPr>
              <a:t>Adam </a:t>
            </a:r>
            <a:r>
              <a:rPr lang="fi-FI" sz="5400" b="1">
                <a:solidFill>
                  <a:schemeClr val="bg1"/>
                </a:solidFill>
                <a:latin typeface="Calibri" panose="020F0502020204030204"/>
                <a:ea typeface="+mn-ea"/>
                <a:cs typeface="+mn-cs"/>
              </a:rPr>
              <a:t>-&gt; Set -&gt; Enos -&gt; Kenan -&gt; Mahalaleel -&gt; Yared -&gt; Henokh -&gt; Metusalah -&gt; </a:t>
            </a:r>
            <a:r>
              <a:rPr lang="fi-FI" sz="5400" b="1" smtClean="0">
                <a:solidFill>
                  <a:schemeClr val="bg1"/>
                </a:solidFill>
                <a:latin typeface="Calibri" panose="020F0502020204030204"/>
                <a:ea typeface="+mn-ea"/>
                <a:cs typeface="+mn-cs"/>
              </a:rPr>
              <a:t>Nuh </a:t>
            </a:r>
            <a:r>
              <a:rPr lang="fi-FI" sz="5400" b="1">
                <a:solidFill>
                  <a:schemeClr val="bg1"/>
                </a:solidFill>
                <a:latin typeface="Calibri" panose="020F0502020204030204"/>
                <a:ea typeface="+mn-ea"/>
                <a:cs typeface="+mn-cs"/>
              </a:rPr>
              <a:t>-&gt; Lamekh -&gt; </a:t>
            </a:r>
            <a:r>
              <a:rPr lang="fi-FI" sz="5400" b="1" smtClean="0">
                <a:solidFill>
                  <a:schemeClr val="bg1"/>
                </a:solidFill>
                <a:latin typeface="Calibri" panose="020F0502020204030204"/>
                <a:ea typeface="+mn-ea"/>
                <a:cs typeface="+mn-cs"/>
              </a:rPr>
              <a:t/>
            </a:r>
            <a:br>
              <a:rPr lang="fi-FI" sz="5400" b="1" smtClean="0">
                <a:solidFill>
                  <a:schemeClr val="bg1"/>
                </a:solidFill>
                <a:latin typeface="Calibri" panose="020F0502020204030204"/>
                <a:ea typeface="+mn-ea"/>
                <a:cs typeface="+mn-cs"/>
              </a:rPr>
            </a:br>
            <a:r>
              <a:rPr lang="fi-FI" sz="5400" b="1" smtClean="0">
                <a:solidFill>
                  <a:srgbClr val="FF0000"/>
                </a:solidFill>
                <a:latin typeface="Calibri" panose="020F0502020204030204"/>
                <a:ea typeface="+mn-ea"/>
                <a:cs typeface="+mn-cs"/>
              </a:rPr>
              <a:t>Sem</a:t>
            </a:r>
            <a:r>
              <a:rPr lang="fi-FI" sz="5400" b="1">
                <a:solidFill>
                  <a:schemeClr val="bg1"/>
                </a:solidFill>
                <a:latin typeface="Calibri" panose="020F0502020204030204"/>
                <a:ea typeface="+mn-ea"/>
                <a:cs typeface="+mn-cs"/>
              </a:rPr>
              <a:t>, Ham, dan Yafet.</a:t>
            </a:r>
            <a:endParaRPr lang="en-US" sz="54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2096699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4478</TotalTime>
  <Words>2896</Words>
  <Application>Microsoft Office PowerPoint</Application>
  <PresentationFormat>와이드스크린</PresentationFormat>
  <Paragraphs>157</Paragraphs>
  <Slides>54</Slides>
  <Notes>48</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54</vt:i4>
      </vt:variant>
    </vt:vector>
  </HeadingPairs>
  <TitlesOfParts>
    <vt:vector size="63" baseType="lpstr">
      <vt:lpstr>gothambold</vt:lpstr>
      <vt:lpstr>맑은 고딕</vt:lpstr>
      <vt:lpstr>Adobe Hebrew</vt:lpstr>
      <vt:lpstr>Arial</vt:lpstr>
      <vt:lpstr>Calibri</vt:lpstr>
      <vt:lpstr>Calibri Light</vt:lpstr>
      <vt:lpstr>Georgia</vt:lpstr>
      <vt:lpstr>Times New Roman</vt:lpstr>
      <vt:lpstr>Office 테마</vt:lpstr>
      <vt:lpstr>PowerPoint 프레젠테이션</vt:lpstr>
      <vt:lpstr>PowerPoint 프레젠테이션</vt:lpstr>
      <vt:lpstr>PowerPoint 프레젠테이션</vt:lpstr>
      <vt:lpstr>Salasilah Adm / Kej. 5:1-32 Selama kira-kira 1,000 tahun  (10 Generasi) Salasialah Tegak Adam -&gt; Set -&gt; Enos -&gt; Kenan -&gt; Mahalaleel -&gt; Yared -&gt; Henokh -&gt; Metusalah -&gt; Nuh -&gt; Lamekh -&gt;  Sem, Ham, dan Yafet.</vt:lpstr>
      <vt:lpstr>הָֽאָדָ֔ם בְּנ֣וֹת</vt:lpstr>
      <vt:lpstr>Pembesaran Dosa / Kej.6:1-8 Teologi Kehilangan Tanah Anak-anak Allah: Anak perempuan manusia: Kej. 6:2, anak-anak Allah melihat betapa elok paras rupa anak perempuan manusia itu. Lalu mereka memperisteri sesiapa sahaja perempuan yang dipilih mereka.</vt:lpstr>
      <vt:lpstr>Kej. 3:6 –  6 Apabila perempuan itu melihat bahawa buah pokok itu bagus sebagai makanan dan nampak sedap, apatah lagi buah itu mampu membuat seseorang menjadi bijaksana, dia pun mengambilnya lalu memakannya. Dia juga memberikan buah itu kepada suaminya yang bersama-samanya, dan suaminya juga memakannya.</vt:lpstr>
      <vt:lpstr>Pembayangan / Kej.6:1-8 Kesusasteraan Ibrani menpunyai Retorik Narasi Ibrani yang menyampaikan makna dalam ayat melalui pelbagai kaedah untuk menggali, menuangkan dan mengembangkan idea dalam fikiran.</vt:lpstr>
      <vt:lpstr>Ciri-Ciri Kesusasteraan Ibrani (Tradisi Oral) Kesusasteraan Ibrani berasal dari tradisi oral orang-orang Yahudi pertama. Dalam Tradisi Oral, kebanyakan ayat pendek, dan struktur ayatnya untuk orang-orang mudah mendengar kisah dan mudah menghafalnya. 1. Pengulangan (Hendiadys) 2. Paralelisme /Kesejejaran (Parallelism)  3. Pembayangan (Imagery) 4. Kiasme (Chiasm)</vt:lpstr>
      <vt:lpstr>Ciri-Ciri Kesusasteraan Ibrani(Tradisi Oral) Pengulangan, Paralelisme dan Kiasme וְנֹ֕חַ -                     A. Tetapi Nuh  מָ֥צָא חֵ֖ן -                  B.   mendapat rahmat   בְּעֵינֵ֥י יְהוָֽה׃ פ -            C.   di mata Tuhan. אֵ֚לֶּה תֹּולְדֹ֣ת נֹ֔חַ -              D.   Inilah riwayat Nuh.  נֹ֗חַ אִ֥ישׁ צַדִּ֛יק -                       E. Nuh seorang yang benar   תָּמִ֥ים -                                    E’. dan tidak tercela. הָיָ֖ה בְּדֹֽרֹתָ֑יו -                    D’. Dalam kalangan yang sezaman dengannya אֶת־הָֽאֱלֹהִ֖ים -               C’. dengan Allah. הִֽתְהַלֶּךְ־ -                 B’. hidup akrab  נֹֽחַ׃ -                    A’. Dia (Nuh) </vt:lpstr>
      <vt:lpstr>Ciri-Ciri Kesusasteraan Ibrani(Tradisi Oral) Pengulangan, Paralelisme dan Kiasme Kej. 6:8-9     Tetapi Nuh(A) mendapat rahmat(B) di mata Tuhan(C).          Inilah riwayat Nuh(D).               Nuh seorang yang benar(E)                                        dan tidak tercela(E), dalam kalangan        yang sezaman dengannya(D).               Dia (A’)        hidup akrab(B’) dengan Allah(C).  </vt:lpstr>
      <vt:lpstr>Ciri-Ciri Kesusateraan Ibrani(Tradisi Oral) Pengulangan, Paralelisme dan Kiasme Kej. 6:8-9     Tetapi Nuh(A) mendapat rahmat(B) di mata Tuhan(C).          Inilah riwayat Nuh(D).               Nuh seorang yang benar(E)                                        dan tidak tercela(E), dalam kalangan        yang sezaman dengannya(D).              Dia (A’)         hidup akrab(B’) dengan Allah(C).  </vt:lpstr>
      <vt:lpstr>PowerPoint 프레젠테이션</vt:lpstr>
      <vt:lpstr>6:9 Inilah riwayat Nuh. Dalam kalangan yang sezaman dengannya, Nuh seorang yang benar dan tidak tercela. Dia hidup akrab dengan Allah. 10 Nuh dikurniai tiga orang anak lelaki, iaitu Sem, Ham, dan Yafet. </vt:lpstr>
      <vt:lpstr>חָמָס</vt:lpstr>
      <vt:lpstr>Kekerasan Manusia penuh / Kej. 6:11  Pada ketika itu, bumi sudah hancur di hadapan Allah dan penuh dengan keganasan. </vt:lpstr>
      <vt:lpstr>D-Day Penghakiman / Kej. 6:3 Seratus dua pulh tahun sahaja 3 Maka Tuhan berfirman, "Roh-Ku tidak selama-lamanya akan menyertai manusia yang fana fitrahnya. Umur mereka akan cuma 120 tahun sahaja.“ D-Day Penghakiman : Air bah meleyapkan segala makhluk yang hidup (D-Day 120 Tahun)</vt:lpstr>
      <vt:lpstr>תֵּבָה</vt:lpstr>
      <vt:lpstr>Bahtera Nuh  תֵּבָה[teba] / Kej. 6:14-16 14 Maka kamu perlu membuat sebuah bahtera daripada kayu sipres. Buatlah bilik-bilik di dalam bahtera itu yang mesti dilapisi dengan gegala di bahagian luar dan dalamnya.   תֵּבָה[teba] – Kel. 2:3 Bakul</vt:lpstr>
      <vt:lpstr>Imageri Kel2:3 –  3 Namun begitu, dia tidak dapat menyembunyikannya lebih lama, maka dia mengambil sebuah bakul daripada daun papirus, melapiskannya dengan selut dan perekat kayu, lalu membaringkan anak itu di dalamnya. Kemudian dia meletakkan bakul itu di tengah-tengah rumpun mensiang di tepi Sungai Nil.   תֵּבָה[teba] – Kel. 2:3 Bakul</vt:lpstr>
      <vt:lpstr>Imageri - Luk. 2:7  7 Dia melahirkan seorang anak lelaki, iaitu anak sulungnya. Dia membedung anak itu lalu membaringkan-Nya di dalam sebuah palung kerana tidak ada tempat bagi mereka di rumah tumpangan.   תֵּבָה[teba] – Kel. 2:3 Bakul</vt:lpstr>
      <vt:lpstr>Had Penghakiman Kej. 8:21 …"Aku tidak akan melaknati bumi ini lagi atas sebab kemungkaran manusia. Biarpun dari kecil lagi ada sifat durjana dalam hati manusia, Aku tidak akan lagi membinasakan segala yang hidup seperti yang telah Kulakukan.</vt:lpstr>
      <vt:lpstr>Had Penghakiman Kaedah yang memperlakukan keganasan manusia (Dosa/Kejatuhan) bukan Penghakiman. Kasih Karunia dan Kasih Lambang Kedatangan Kasih Karunia ialah Burung Merepati – Mat. 3:16</vt:lpstr>
      <vt:lpstr>קֶשֶׁת</vt:lpstr>
      <vt:lpstr>Pemuliharaan Peraturan penciptaan / Perjanjian Nuh / Kej. 8:22  Selama bumi masih wujud, tidak akan putus bertali arusnya musim menabur dan musim menuai, sejuk dan panas, musim kemarau dan musim hujan, serta siang dan malam." Bukti yang Tuhan tidak melakukan Penghakiman Air Bah lagi </vt:lpstr>
      <vt:lpstr>Kej 9:9-17 / Perjanjian Nuh-Pemuliharaan 9"Sesungguhnya, Aku menetapkan perjanjian-Ku dengan kamu dan keturunanmu kelak, 10 dengan semua makhluk bernyawa yang ada bersama-samamu – termasuk segala burung, haiwan ternakan, dan segala jenis haiwan yang ada bersama-samamu – semua yang keluar dari bahtera, iaitu segala makhluk yang hidup di bumi.</vt:lpstr>
      <vt:lpstr>Kej 9:9-17 / Struktur Kiasme Tema : Perjanjian Pelangi     A. Akan Buat Perjanjian (Kej. 9:9-10)         B. Bukti Perjanjian (Kej. 9:12a)            C. Kekekalan Perjanjian (Kej. 9:12b)               D. Tanda Pelangi (Kej. 9:13-16a)            C’. Kekekalan Perjanjian (Kej. 9:16b)         B’. Bukti Perjanjian (Kej. 9:17a)     A’. Buat Perjanjian (Kej. 9:17b)</vt:lpstr>
      <vt:lpstr>PowerPoint 프레젠테이션</vt:lpstr>
      <vt:lpstr>PowerPoint 프레젠테이션</vt:lpstr>
      <vt:lpstr>Kej 9:28-29 Usia Nuh 600 tahun Air Bah Kej 10:1 – 1 Inilah keturunan anak-anak Nuh, iaitu Sem, Ham, dan Yafet. Kepada mereka, lahirlah anak-anak lelaki selepas banjir besar itu.</vt:lpstr>
      <vt:lpstr>נִמְרוֹד</vt:lpstr>
      <vt:lpstr>PowerPoint 프레젠테이션</vt:lpstr>
      <vt:lpstr>Empayar yang pertama Kerajaan Kota Kain/Lamekh Kej. 423-Ideologi Pemerintahan Negeri  Pengasas Empayar Nimrod Dia membuat sebuah kota yang besar. </vt:lpstr>
      <vt:lpstr>PowerPoint 프레젠테이션</vt:lpstr>
      <vt:lpstr>Pengasas Kerajaan yang pertama Kej. 10:9 Dia seorang pemburu yang perkasa di hadapan Tuhan. Itulah sebabnya dikatakan orang, "Seperti Nimrod, seorang pemburu yang perkasa di hadapan Tuhan."  נִמְרוֹד [nimerod] : Pembangkang</vt:lpstr>
      <vt:lpstr>Leluhur Asiria / Palestina : Nimurod Dalam sejarah kerajaan Israel, umat Iareal diancamkan secara khas oleh Babel, Asiria dan Palestin. Nomurod bererti Pemberontak, pembangkang. Pemberontak kepada siapa? Kerajaan-kerajaan itu terbabit dengan umat Isarel dalam Alkitab. </vt:lpstr>
      <vt:lpstr>PowerPoint 프레젠테이션</vt:lpstr>
      <vt:lpstr>PowerPoint 프레젠테이션</vt:lpstr>
      <vt:lpstr>Memdewakan Nimurod Nama Nimrod Pengasas dan pembangun Babel ini tidak boleh dipisahkan dari kota Marad. Kota Marad ialah julukan (LUGAL-MARAD-DA), dewa yang disembah di tempat itu. Iman di Marad menggunakan pangkat sama dengan imam di Lagash, Um-ma, dan Babel.</vt:lpstr>
      <vt:lpstr>LUGAL-MARAD-DA bermaksud "raja (lugal) Marad." Gelaran "raja," boleh digunakan dengan EN = "tuhan" (atau NIN yang pada masa yang lebih lama juga dapat bererti "tuhan". Oleh itu, raja Marad dapat disebut EN-MARAD atau NIN-MARAD, "tuhan Marad." EN-MARAD adalah Nimrod alkitabiah. Selepas pengasas Babel disembah sebagai tuhan.</vt:lpstr>
      <vt:lpstr>צַיִד</vt:lpstr>
      <vt:lpstr>Pemburu Kerajaan purbakala ialah masyarakat ekonomi hamba dan abdi, iaitu perhambaan dan Pemerdagangan manusia. Peperangan, penindasan dan segala yang menentang martabat manusia muncul. </vt:lpstr>
      <vt:lpstr>Pemburu di hadapan Tuhan / Kej. 10:9 9 Dia seorang pemburu yang perkasa di hadapan Tuhan. Itulah sebabnya dikatakan orang, "Seperti Nimrod, seorang pemburu yang perkasa di hadapan Tuhan.“  Bererti Pemburu manusia untuk menjadikan orang yang tertawan hamba dan abdi. Orang-orang sudah mengabadikan Tuhan.</vt:lpstr>
      <vt:lpstr>עִיר וּמִגְדָּל֙</vt:lpstr>
      <vt:lpstr>PowerPoint 프레젠테이션</vt:lpstr>
      <vt:lpstr>Tamadun Canggih / Kej 11:3 3 Berkatalah mereka sesama sendiri, "Ayuh kita membuat batu bata dan membakarnya dengan sempurna." Batu bata itu digunakan mereka sebagai pengganti batu, dan lepa pula sebagai pengganti tanah liat.  </vt:lpstr>
      <vt:lpstr>PowerPoint 프레젠테이션</vt:lpstr>
      <vt:lpstr>Pembinaan Kerajaan dunia / Kej 11:4 Seterusnya berkatalah mereka pula, "Ayuh kita bangunkan sebuah kota raya dan sebuah menara yang puncaknya menanjak sampai ke langit. Mari kita cari nama bagi diri kita, supaya kita tidak berserakan ke seluruh muka bumi."  </vt:lpstr>
      <vt:lpstr>Penumpuan Kekuatan / Kota Raya Kadar Penumpuan di Masyarat mengembangkan kepekatan kekuatan. Untuk kadar kepekatan kekuatan kerajaannya, masyarakat memerlukan ornag-orang melalui penumpuan kekuatan dalam kumpulan sasaran yang jelas.   </vt:lpstr>
      <vt:lpstr>Penghakiman oleh Tuhan / Kej. 11:7-8  1. Turun di dunia  2. Pencelaruan bahasa  3. Penyerakan manusia</vt:lpstr>
      <vt:lpstr>Pemulihan oleh Tuhan / KPP. 2:1-6  1. Turun di dunia  2. Persatuan bahasa  3. Perkumpulan manusia  Pembinaan Kerajaan Allah Melalui Benih Perempuan – Yesus Kristus</vt:lpstr>
      <vt:lpstr>PowerPoint 프레젠테이션</vt:lpstr>
      <vt:lpstr>Salasilah Sem / Salasilah Tegak Selama kira-kira 400 tahun  (10 Generasi) Toledot Kelima Sem -&gt; Arpakhsad -&gt; (Kenan/Luk.3:36) -&gt;  Selah -&gt; Eber -&gt; Peleg -&gt; Rehu -&gt;  Serug -&gt; Nahor -&gt; Terah -&gt;  Abram, Nahor, dan Haran.</vt:lpstr>
      <vt:lpstr>Salasilah Adm / Kej. 5:1-32 Salasialah Tegak Kira-kira 1,000 tahun (10 Generasi) Toledot Kedua Adam -&gt; Set -&gt; Enos -&gt; Kenan -&gt; Mahalaleel -&gt; Yared -&gt; Henokh -&gt; Metusalah -&gt; Nuh -&gt; Lamekh -&gt;  Sem, Ham, dan Yafet.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William</dc:creator>
  <cp:lastModifiedBy>William</cp:lastModifiedBy>
  <cp:revision>260</cp:revision>
  <dcterms:created xsi:type="dcterms:W3CDTF">2021-04-08T15:53:19Z</dcterms:created>
  <dcterms:modified xsi:type="dcterms:W3CDTF">2021-06-07T06:54:58Z</dcterms:modified>
</cp:coreProperties>
</file>