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7" r:id="rId2"/>
    <p:sldId id="320" r:id="rId3"/>
    <p:sldId id="321" r:id="rId4"/>
    <p:sldId id="322" r:id="rId5"/>
    <p:sldId id="323" r:id="rId6"/>
    <p:sldId id="348" r:id="rId7"/>
    <p:sldId id="325" r:id="rId8"/>
    <p:sldId id="318" r:id="rId9"/>
    <p:sldId id="340" r:id="rId10"/>
    <p:sldId id="341" r:id="rId11"/>
    <p:sldId id="308" r:id="rId12"/>
    <p:sldId id="319" r:id="rId13"/>
    <p:sldId id="324" r:id="rId14"/>
    <p:sldId id="342" r:id="rId15"/>
    <p:sldId id="352" r:id="rId16"/>
    <p:sldId id="349" r:id="rId17"/>
    <p:sldId id="339" r:id="rId18"/>
    <p:sldId id="35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8127" autoAdjust="0"/>
  </p:normalViewPr>
  <p:slideViewPr>
    <p:cSldViewPr snapToGrid="0">
      <p:cViewPr varScale="1">
        <p:scale>
          <a:sx n="38" d="100"/>
          <a:sy n="38" d="100"/>
        </p:scale>
        <p:origin x="1764" y="36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6A4CA-707F-4F9D-BD45-24F754F8139F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DE0FA-1FB3-4564-B8FD-E830B602D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Kej.</a:t>
            </a:r>
            <a:r>
              <a:rPr lang="en-US" b="1" baseline="0" smtClean="0"/>
              <a:t> 2:4 </a:t>
            </a:r>
            <a:r>
              <a:rPr lang="en-US" baseline="0" smtClean="0"/>
              <a:t>– </a:t>
            </a:r>
            <a:r>
              <a:rPr lang="en-US" sz="1200" b="1" i="0" kern="1200" baseline="300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Demikianlah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riwayat langit dan bumi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ketika diciptakan.</a:t>
            </a:r>
          </a:p>
          <a:p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Kej Fasal</a:t>
            </a:r>
            <a:r>
              <a:rPr lang="en-US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: Kisah Penciptaan Alam semeta. Kej. 2:4 – Penciptaan Manusia..Fokus Penciptaan Perempuan. </a:t>
            </a:r>
          </a:p>
          <a:p>
            <a:r>
              <a:rPr lang="en-US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Dalam Kej. 2:23 ada sebuah </a:t>
            </a:r>
            <a:r>
              <a:rPr lang="en-US" sz="1200" b="1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 Nyanyian/Puisi</a:t>
            </a:r>
            <a:r>
              <a:rPr lang="en-US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DDE0FA-1FB3-4564-B8FD-E830B602DF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76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Kej. 1:26 – </a:t>
            </a:r>
            <a:r>
              <a:rPr kumimoji="0" lang="en-US" sz="1200" b="1" i="0" u="none" strike="noStrike" kern="1200" cap="none" spc="0" normalizeH="0" baseline="30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</a:t>
            </a:r>
            <a:r>
              <a:rPr kumimoji="0" lang="en-US" sz="1200" b="0" i="0" u="none" strike="noStrike" kern="1200" cap="none" spc="0" normalizeH="0" baseline="-25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Berfirmanlah Allah, "Baiklah </a:t>
            </a: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Kita menjadikan manusia menurut gambaran dan rupa Kita.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Mereka akan berkuasa atas ikan-ikan di laut dan atas burung-burung di udara dan atas ternakan dan atas seluruh bumi dan atas segala jenis binatang melata yang merayap di muka bumi."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542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Kej. 2:15 – </a:t>
            </a:r>
            <a:r>
              <a:rPr lang="en-US" sz="1200" b="1" i="0" kern="1200" baseline="300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Tuhan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Allah mengambil manusia itu dan menempatkannya di dalam Taman Eden untuk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mengerjakan serta memelihara taman itu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319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Kej. 2:15 – </a:t>
            </a:r>
            <a:r>
              <a:rPr lang="en-US" sz="1200" b="1" i="0" kern="1200" baseline="300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Tuhan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Allah mengambil manusia itu dan menempatkannya di dalam Taman Eden untuk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mengerjakan serta memelihara taman itu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0773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Anak-anak  mentaati arahan ibunya walaupun mereka tidak ada pengetahuan tentang arahan ibunya.Ketaatan anak-anak itu menurut adalah berdasarkan sikap percaya dan patuh kepada ibunya bukan pemahaman anak-anak tentang arahan ibunya.Sama seperti Adam dan Hawa juga mentaati perintah Allah tanpa pengetahuan(Pengalaman) sebelum Si Ular menggoda mereka.</a:t>
            </a:r>
            <a:r>
              <a:rPr lang="en-US" baseline="0" smtClean="0"/>
              <a:t> </a:t>
            </a:r>
            <a:r>
              <a:rPr lang="en-US" smtClean="0"/>
              <a:t>Ketaatan Adam dan Hawa Menurut kepercayaan (trust) mereka kepada Allah.</a:t>
            </a:r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69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Kej. 2:7 – </a:t>
            </a:r>
            <a:r>
              <a:rPr kumimoji="0" lang="en-US" sz="1200" b="1" i="0" u="none" strike="noStrike" kern="1200" cap="none" spc="0" normalizeH="0" baseline="3000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Ketika itulah </a:t>
            </a: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Tuhan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r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Allah membentuk manusia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daripada debu tanah dan menghembuskan nafas hidup ke dalam hidungnya lalu manusia menjadi makhluk yang hidup.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688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Perkataan Pertolongan </a:t>
            </a:r>
            <a:r>
              <a:rPr lang="he-IL" sz="9600" b="1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עֵזֶר</a:t>
            </a:r>
            <a:r>
              <a:rPr lang="en-US" sz="9600" b="1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[ezer] itu digunakan khsasnya ketika Tuhan membantu orang.</a:t>
            </a:r>
            <a:r>
              <a:rPr lang="en-US" sz="9600" b="1" baseline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9600" b="1" baseline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Dalam Perjanian Lama Perkataan Penolong itu termaktub 21 kali, Subjeknya ialah Tuhan.</a:t>
            </a:r>
          </a:p>
          <a:p>
            <a:r>
              <a:rPr lang="en-US" smtClean="0"/>
              <a:t>Di</a:t>
            </a:r>
            <a:r>
              <a:rPr lang="en-US" baseline="0" smtClean="0"/>
              <a:t> dalam </a:t>
            </a:r>
            <a:r>
              <a:rPr lang="en-US" b="1" baseline="0" smtClean="0"/>
              <a:t>Mazmur 115:9-11 – </a:t>
            </a:r>
            <a:r>
              <a:rPr lang="en-US" sz="1200" b="1" i="0" kern="1200" baseline="300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Hai kaum Israel, percayalah kepada 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Tuhan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</a:t>
            </a:r>
          </a:p>
          <a:p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Dialah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penolong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perisai pelindungmu. </a:t>
            </a:r>
            <a:r>
              <a:rPr lang="en-US" sz="1200" b="1" i="0" kern="1200" baseline="300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Hai keturunan Harun, percayalah kepada 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Tuhan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Dialah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penolong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perisai pelindungmu. </a:t>
            </a:r>
            <a:r>
              <a:rPr lang="en-US" sz="1200" b="1" i="0" kern="1200" baseline="300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Kamu yang takut akan 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Tuhan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percayalah kepada-Nya – Dialah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penolong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perisai pelindungmu.</a:t>
            </a:r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276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972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551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Kel.</a:t>
            </a:r>
            <a:r>
              <a:rPr lang="en-US" baseline="0" smtClean="0"/>
              <a:t> 18:4 – 4 dan yang seorang lagi bernama </a:t>
            </a:r>
            <a:r>
              <a:rPr lang="en-US" b="1" baseline="0" smtClean="0"/>
              <a:t>Eliezer</a:t>
            </a:r>
            <a:r>
              <a:rPr lang="en-US" baseline="0" smtClean="0"/>
              <a:t>, kerana katanya, "Allah ayahku ialah </a:t>
            </a:r>
            <a:r>
              <a:rPr lang="en-US" b="1" baseline="0" smtClean="0"/>
              <a:t>penolongku</a:t>
            </a:r>
            <a:r>
              <a:rPr lang="en-US" baseline="0" smtClean="0"/>
              <a:t>. Dia telah menyelamatkan aku daripada pedang Firaun."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196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Kej. 2:18 – </a:t>
            </a:r>
            <a:r>
              <a:rPr lang="en-US" sz="1200" b="1" i="0" kern="1200" baseline="300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 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Maka 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Tuhan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Allah pun berfirman, "Tidak baik manusia itu bersendirian. Aku akan menjadikan seorang penolong yang </a:t>
            </a:r>
            <a:r>
              <a:rPr lang="en-US" sz="1200" b="1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sepadan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baginya." </a:t>
            </a:r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9356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Dialah</a:t>
            </a:r>
            <a:r>
              <a:rPr lang="en-US" baseline="0" smtClean="0"/>
              <a:t> aku. Seseorang pun tidak berasa malu ketika dia bertelanjang di rumahnya sendirian.</a:t>
            </a:r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DE0FA-1FB3-4564-B8FD-E830B602DF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10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7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38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40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7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7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3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63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63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1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047F2-98F3-4FA5-99DC-554ECA234542}" type="datetimeFigureOut">
              <a:rPr lang="en-US" smtClean="0"/>
              <a:t>5/27/2021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48C13-F64B-4719-9160-5F82E7A3F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6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britannica.com/81/138681-050-3E9961A5/Detail-ceiling-fresco-Michelangelo-Vatican-City-Sist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22471"/>
            <a:ext cx="12192000" cy="81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1747520" y="742008"/>
            <a:ext cx="8199120" cy="1696392"/>
          </a:xfrm>
          <a:prstGeom prst="roundRect">
            <a:avLst/>
          </a:prstGeom>
          <a:solidFill>
            <a:srgbClr val="00B05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Tafsiran Kejadian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0" y="4111034"/>
            <a:ext cx="12192000" cy="1876811"/>
          </a:xfrm>
          <a:prstGeom prst="rect">
            <a:avLst/>
          </a:prstGeom>
          <a:solidFill>
            <a:srgbClr val="FFFF00">
              <a:alpha val="55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dobe Hebrew" panose="02040503050201020203" pitchFamily="18" charset="-79"/>
                <a:ea typeface="+mn-ea"/>
                <a:cs typeface="Adobe Hebrew" panose="02040503050201020203" pitchFamily="18" charset="-79"/>
              </a:rPr>
              <a:t>בְּרֵאשִׁית בָּרָא אֱלֹהִים אֵת הַשָּׁמַיִם וְאֵת הָאָרֶץ׃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dobe Hebrew" panose="02040503050201020203" pitchFamily="18" charset="-79"/>
              <a:ea typeface="+mn-ea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061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142876" y="1935922"/>
            <a:ext cx="11887200" cy="109937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Penciptaan Langit dan Bumi (1:1~2:3)                 </a:t>
            </a:r>
            <a:r>
              <a:rPr kumimoji="0" lang="en-US" sz="40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Prakata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42876" y="3289265"/>
            <a:ext cx="11887200" cy="15875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Penciptaan Manusia dan Kejatuhan (2:4~4:26)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Toledot Riwayat – 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Ufuk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2876" y="5130765"/>
            <a:ext cx="11887200" cy="15875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Adam (5:1~6:8)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–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Tegak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양쪽 모서리가 잘린 사각형 9"/>
          <p:cNvSpPr/>
          <p:nvPr/>
        </p:nvSpPr>
        <p:spPr>
          <a:xfrm>
            <a:off x="142876" y="157940"/>
            <a:ext cx="11887200" cy="1524000"/>
          </a:xfrm>
          <a:prstGeom prst="snip2Same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STRUKTUR KITAB KEJADIAN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6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42875" y="4017873"/>
            <a:ext cx="11887200" cy="15875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 (11:10~26)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–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Tegak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42875" y="2144267"/>
            <a:ext cx="11887200" cy="15875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Sem, Ham, dan Yafet (10:1~11:9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Toledot Riwayat – 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Ufuk / Menara Babel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42875" y="270661"/>
            <a:ext cx="11887200" cy="15875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Hukuman dan Air Bah (6:9~9:29)                     Prasejarah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Toledot Riwayat – 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Ufuk                     (1:1~11:26)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38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42875" y="1888269"/>
            <a:ext cx="11887200" cy="15875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Ismael (25:12~18)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–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Tegak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42875" y="152365"/>
            <a:ext cx="11887200" cy="15875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Abraham (11:27~25:11)             Zaman Patriark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Toledot Riwayat – 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Ufuk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2875" y="3624173"/>
            <a:ext cx="11887200" cy="15875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Ishak (25:19~35:29)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Toledot Riwayat – 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Ufuk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36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142875" y="161069"/>
            <a:ext cx="11887200" cy="15875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Ismael (36:1~37:1)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– 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Tegak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2875" y="1896973"/>
            <a:ext cx="11887200" cy="158753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Yakub (37:2~50:26)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Toledot Riwayat – salasilah </a:t>
            </a: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Ufuk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42876" y="4024055"/>
            <a:ext cx="118871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smtClean="0">
                <a:solidFill>
                  <a:prstClr val="black"/>
                </a:solidFill>
              </a:rPr>
              <a:t>Tegak:               </a:t>
            </a:r>
            <a:r>
              <a:rPr lang="en-US" altLang="ko-KR" sz="4000" b="1" smtClean="0">
                <a:solidFill>
                  <a:srgbClr val="00B0F0"/>
                </a:solidFill>
                <a:latin typeface="+mn-ea"/>
              </a:rPr>
              <a:t>Singkatan </a:t>
            </a:r>
            <a:r>
              <a:rPr lang="en-US" altLang="ko-KR" sz="4000" b="1">
                <a:solidFill>
                  <a:srgbClr val="00B0F0"/>
                </a:solidFill>
                <a:latin typeface="+mn-ea"/>
              </a:rPr>
              <a:t>tentang Sejarah </a:t>
            </a:r>
            <a:r>
              <a:rPr lang="en-US" altLang="ko-KR" sz="4000" b="1" smtClean="0">
                <a:solidFill>
                  <a:srgbClr val="00B0F0"/>
                </a:solidFill>
                <a:latin typeface="+mn-ea"/>
              </a:rPr>
              <a:t>Panjang</a:t>
            </a:r>
          </a:p>
          <a:p>
            <a:r>
              <a:rPr lang="en-US" altLang="ko-KR" sz="4000" b="1">
                <a:solidFill>
                  <a:srgbClr val="00B0F0"/>
                </a:solidFill>
                <a:latin typeface="+mn-ea"/>
              </a:rPr>
              <a:t> </a:t>
            </a:r>
            <a:r>
              <a:rPr lang="en-US" altLang="ko-KR" sz="4000" b="1" smtClean="0">
                <a:solidFill>
                  <a:srgbClr val="00B0F0"/>
                </a:solidFill>
                <a:latin typeface="+mn-ea"/>
              </a:rPr>
              <a:t>                sebagai Paksi </a:t>
            </a:r>
            <a:r>
              <a:rPr lang="en-US" altLang="ko-KR" sz="4000" b="1">
                <a:solidFill>
                  <a:srgbClr val="00B0F0"/>
                </a:solidFill>
                <a:latin typeface="+mn-ea"/>
              </a:rPr>
              <a:t>Sejarah</a:t>
            </a:r>
            <a:r>
              <a:rPr lang="en-US" altLang="ko-KR" sz="4000" b="1" smtClean="0">
                <a:solidFill>
                  <a:srgbClr val="00B0F0"/>
                </a:solidFill>
                <a:latin typeface="+mn-ea"/>
              </a:rPr>
              <a:t>.</a:t>
            </a:r>
            <a:br>
              <a:rPr lang="en-US" altLang="ko-KR" sz="4000" b="1" smtClean="0">
                <a:solidFill>
                  <a:srgbClr val="00B0F0"/>
                </a:solidFill>
                <a:latin typeface="+mn-ea"/>
              </a:rPr>
            </a:br>
            <a:r>
              <a:rPr lang="en-US" sz="4000" b="1" smtClean="0">
                <a:solidFill>
                  <a:prstClr val="black"/>
                </a:solidFill>
              </a:rPr>
              <a:t>Ufuk:                 </a:t>
            </a:r>
            <a:r>
              <a:rPr lang="en-US" altLang="ko-KR" sz="4000" b="1" smtClean="0">
                <a:solidFill>
                  <a:srgbClr val="00B0F0"/>
                </a:solidFill>
                <a:latin typeface="+mn-ea"/>
              </a:rPr>
              <a:t>Penekanan </a:t>
            </a:r>
            <a:r>
              <a:rPr lang="en-US" altLang="ko-KR" sz="4000" b="1">
                <a:solidFill>
                  <a:srgbClr val="00B0F0"/>
                </a:solidFill>
                <a:latin typeface="+mn-ea"/>
              </a:rPr>
              <a:t>Peristiwa yang </a:t>
            </a:r>
            <a:r>
              <a:rPr lang="en-US" altLang="ko-KR" sz="4000" b="1" smtClean="0">
                <a:solidFill>
                  <a:srgbClr val="00B0F0"/>
                </a:solidFill>
                <a:latin typeface="+mn-ea"/>
              </a:rPr>
              <a:t>Penting</a:t>
            </a:r>
          </a:p>
          <a:p>
            <a:r>
              <a:rPr lang="en-US" altLang="ko-KR" sz="4000" b="1">
                <a:solidFill>
                  <a:srgbClr val="00B0F0"/>
                </a:solidFill>
                <a:latin typeface="+mn-ea"/>
              </a:rPr>
              <a:t> </a:t>
            </a:r>
            <a:r>
              <a:rPr lang="en-US" altLang="ko-KR" sz="4000" b="1" smtClean="0">
                <a:solidFill>
                  <a:srgbClr val="00B0F0"/>
                </a:solidFill>
                <a:latin typeface="+mn-ea"/>
              </a:rPr>
              <a:t>                </a:t>
            </a:r>
            <a:r>
              <a:rPr lang="en-US" altLang="ko-KR" sz="4000" b="1">
                <a:solidFill>
                  <a:srgbClr val="00B0F0"/>
                </a:solidFill>
                <a:latin typeface="+mn-ea"/>
              </a:rPr>
              <a:t>dalam Sejarah</a:t>
            </a:r>
            <a:r>
              <a:rPr lang="en-US" altLang="ko-KR" sz="4000" b="1" smtClean="0">
                <a:solidFill>
                  <a:srgbClr val="00B0F0"/>
                </a:solidFill>
                <a:latin typeface="+mn-ea"/>
              </a:rPr>
              <a:t>.</a:t>
            </a:r>
            <a:endParaRPr lang="en-US" sz="4000"/>
          </a:p>
        </p:txBody>
      </p:sp>
      <p:sp>
        <p:nvSpPr>
          <p:cNvPr id="3" name="아래쪽 화살표 2"/>
          <p:cNvSpPr/>
          <p:nvPr/>
        </p:nvSpPr>
        <p:spPr>
          <a:xfrm>
            <a:off x="2260600" y="3835400"/>
            <a:ext cx="457200" cy="1498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오른쪽 화살표 3"/>
          <p:cNvSpPr/>
          <p:nvPr/>
        </p:nvSpPr>
        <p:spPr>
          <a:xfrm>
            <a:off x="457200" y="5975147"/>
            <a:ext cx="2260600" cy="6096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7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1.bp.blogspot.com/-ealWMhse1XU/Xosck5emaUI/AAAAAAAAA5w/34zS9b8BRL4wCoe0c7J0gMBIo1Sk3t5PgCLcBGAsYHQ/s1600/KRONNOLOGI%2BSILSIL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355" y="-327554"/>
            <a:ext cx="9580737" cy="718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2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42876" y="1946787"/>
            <a:ext cx="11887200" cy="476864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</a:rPr>
              <a:t>Penciptaan Manusia dan Kejatuhan</a:t>
            </a:r>
            <a:r>
              <a:rPr lang="en-US" sz="5400" b="1">
                <a:solidFill>
                  <a:srgbClr val="FF0000"/>
                </a:solidFill>
              </a:rPr>
              <a:t/>
            </a:r>
            <a:br>
              <a:rPr lang="en-US" sz="5400" b="1">
                <a:solidFill>
                  <a:srgbClr val="FF0000"/>
                </a:solidFill>
              </a:rPr>
            </a:br>
            <a:r>
              <a:rPr lang="en-US" sz="4000" b="1" smtClean="0">
                <a:solidFill>
                  <a:srgbClr val="C00000"/>
                </a:solidFill>
              </a:rPr>
              <a:t>Kejadian 2:4-4:26 </a:t>
            </a:r>
            <a:r>
              <a:rPr lang="en-US" sz="4000" b="1">
                <a:solidFill>
                  <a:srgbClr val="C00000"/>
                </a:solidFill>
              </a:rPr>
              <a:t>/ Toledot Pertama </a:t>
            </a:r>
            <a:br>
              <a:rPr lang="en-US" sz="4000" b="1">
                <a:solidFill>
                  <a:srgbClr val="C00000"/>
                </a:solidFill>
              </a:rPr>
            </a:br>
            <a:endParaRPr lang="en-US" sz="4000" b="1" smtClean="0">
              <a:solidFill>
                <a:srgbClr val="C00000"/>
              </a:solidFill>
            </a:endParaRPr>
          </a:p>
          <a:p>
            <a:pPr lvl="0">
              <a:defRPr/>
            </a:pPr>
            <a:r>
              <a:rPr lang="en-US" sz="4000" b="1" smtClean="0">
                <a:solidFill>
                  <a:prstClr val="black"/>
                </a:solidFill>
              </a:rPr>
              <a:t>@ Toledot Riwayat: Riwayat </a:t>
            </a:r>
            <a:r>
              <a:rPr lang="en-US" sz="4000" b="1">
                <a:solidFill>
                  <a:prstClr val="black"/>
                </a:solidFill>
              </a:rPr>
              <a:t>langit dan bumi</a:t>
            </a:r>
            <a:endParaRPr lang="en-US" sz="4000" b="1" smtClean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en-US" sz="4000" b="1" smtClean="0">
                <a:solidFill>
                  <a:prstClr val="black"/>
                </a:solidFill>
              </a:rPr>
              <a:t>@ Penciptaan Manusia dan Kejatuhan</a:t>
            </a:r>
          </a:p>
          <a:p>
            <a:pPr lvl="0">
              <a:defRPr/>
            </a:pPr>
            <a:r>
              <a:rPr lang="en-US" sz="4000" b="1" smtClean="0">
                <a:solidFill>
                  <a:prstClr val="black"/>
                </a:solidFill>
              </a:rPr>
              <a:t>@ Salasilah Ufuk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양쪽 모서리가 잘린 사각형 9"/>
          <p:cNvSpPr/>
          <p:nvPr/>
        </p:nvSpPr>
        <p:spPr>
          <a:xfrm>
            <a:off x="142876" y="157940"/>
            <a:ext cx="11887200" cy="1524000"/>
          </a:xfrm>
          <a:prstGeom prst="snip2Same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STRUKTUR KITAB KEJADIAN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21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2651" y="170122"/>
            <a:ext cx="11802139" cy="6528390"/>
          </a:xfrm>
        </p:spPr>
        <p:txBody>
          <a:bodyPr anchor="t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5400" b="1" smtClean="0"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Kej. 2:4-Kej. 25 / Penciptaan Manusia</a:t>
            </a:r>
            <a:b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Kej. 3:1-Kej. 4:26/ Dosa Manusia</a:t>
            </a:r>
            <a:endParaRPr lang="en-US" sz="5400" b="1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830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2651" y="170122"/>
            <a:ext cx="11802139" cy="6528390"/>
          </a:xfrm>
        </p:spPr>
        <p:txBody>
          <a:bodyPr anchor="t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Dalam Zaman Kerejaaan-Kerajaan Purbakala, 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siapakah </a:t>
            </a: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dibentuk 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dengan </a:t>
            </a: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rupa Tuhan?</a:t>
            </a:r>
            <a:b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Siapakah hanya bekerja pada 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zaman itu?</a:t>
            </a: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Pekerjaan bukan kesucian dan kemuliaan pada zaman 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tersebut.</a:t>
            </a: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Pekerjaan tidak 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bernilai dan mulia.</a:t>
            </a:r>
            <a:endParaRPr lang="en-US" sz="5400" b="1">
              <a:solidFill>
                <a:schemeClr val="bg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0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2651" y="170122"/>
            <a:ext cx="11802139" cy="6528390"/>
          </a:xfrm>
        </p:spPr>
        <p:txBody>
          <a:bodyPr anchor="t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Mengerjakan </a:t>
            </a:r>
            <a:r>
              <a:rPr lang="he-IL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עָבַד</a:t>
            </a: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 [‘abad]</a:t>
            </a:r>
            <a:b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Maruah Kemanusiaan </a:t>
            </a:r>
            <a:b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Kesuciaan Pekerjaan</a:t>
            </a:r>
            <a:endParaRPr lang="en-US" sz="5400" b="1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51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2651" y="170122"/>
            <a:ext cx="11802139" cy="6528390"/>
          </a:xfrm>
        </p:spPr>
        <p:txBody>
          <a:bodyPr anchor="t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5400" b="1">
                <a:solidFill>
                  <a:schemeClr val="bg1"/>
                </a:solidFill>
                <a:latin typeface="Calibri" panose="020F0502020204030204"/>
              </a:rPr>
              <a:t>Prakata Kej. 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</a:rPr>
              <a:t>2:4-6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Taman di Eden / Bait Suci</a:t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Pokok Pengetahuan tentnag yang baik dan yang jahat</a:t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Perintah: </a:t>
            </a: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Jangan makan buahnya, engkau pasti mati.</a:t>
            </a:r>
            <a:b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>
                <a:solidFill>
                  <a:srgbClr val="00B0F0"/>
                </a:solidFill>
                <a:latin typeface="Calibri" panose="020F0502020204030204"/>
              </a:rPr>
              <a:t>Kebebasan/Hubungan Keperibadian/</a:t>
            </a:r>
            <a:br>
              <a:rPr lang="en-US" sz="5400" b="1">
                <a:solidFill>
                  <a:srgbClr val="00B0F0"/>
                </a:solidFill>
                <a:latin typeface="Calibri" panose="020F0502020204030204"/>
              </a:rPr>
            </a:br>
            <a:r>
              <a:rPr lang="en-US" sz="5400" b="1" smtClean="0">
                <a:solidFill>
                  <a:srgbClr val="00B0F0"/>
                </a:solidFill>
                <a:latin typeface="Calibri" panose="020F0502020204030204"/>
              </a:rPr>
              <a:t>Pencipta/Mahluk secara Kepercayaan</a:t>
            </a:r>
            <a:endParaRPr lang="en-US" sz="5400" b="1">
              <a:solidFill>
                <a:srgbClr val="00B0F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486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653" y="170122"/>
            <a:ext cx="11877138" cy="652839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Lelaki Kej. 2:7-8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Perempuan 2:18-25</a:t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Alasan Penciptaan Perempuan (18)</a:t>
            </a:r>
            <a:br>
              <a:rPr lang="en-US" sz="5400" b="1" smtClean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Tidak Baik</a:t>
            </a: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  </a:t>
            </a:r>
            <a:r>
              <a:rPr lang="he-IL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לֹא־טוֹב</a:t>
            </a: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 [lo’-Tob]</a:t>
            </a:r>
            <a:endParaRPr lang="en-US" sz="5400" b="1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678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653" y="170122"/>
            <a:ext cx="11877138" cy="652839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Penciptaan Perempuan / Kej. </a:t>
            </a:r>
            <a:r>
              <a:rPr lang="en-US" sz="54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2:18-25</a:t>
            </a:r>
            <a:br>
              <a:rPr lang="en-US" sz="54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Aku akan menjadikan seorang </a:t>
            </a:r>
            <a:r>
              <a:rPr lang="en-US" sz="54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penolong</a:t>
            </a:r>
            <a:r>
              <a:rPr lang="en-US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 yang sepadan baginya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.(18)</a:t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he-IL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 עֵזֶר</a:t>
            </a: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[ezer] / </a:t>
            </a:r>
            <a: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Penolng (Helper)</a:t>
            </a:r>
            <a:b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Pada Zaman kerajaan Purbakala Hamba dan abdi hanya membantu dan menolong orang-orang.</a:t>
            </a:r>
            <a:endParaRPr lang="en-US" sz="5400" b="1">
              <a:solidFill>
                <a:srgbClr val="00B0F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425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653" y="170122"/>
            <a:ext cx="11877138" cy="652839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Imam Ezra dan Nazarus di dalam Perjanjian Baru berasal dari Perkataan </a:t>
            </a:r>
            <a:r>
              <a:rPr lang="he-IL" sz="4800" b="1" smtClean="0">
                <a:solidFill>
                  <a:srgbClr val="FFFF00"/>
                </a:solidFill>
                <a:latin typeface="Calibri" panose="020F0502020204030204"/>
              </a:rPr>
              <a:t> עֵזֶר</a:t>
            </a:r>
            <a:r>
              <a:rPr lang="en-US" sz="4800" b="1" smtClean="0">
                <a:solidFill>
                  <a:srgbClr val="FFFF00"/>
                </a:solidFill>
                <a:latin typeface="Calibri" panose="020F0502020204030204"/>
              </a:rPr>
              <a:t>[ezer] iaitu </a:t>
            </a:r>
            <a:r>
              <a:rPr lang="en-US" sz="48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Penolng (Helper).</a:t>
            </a:r>
            <a:br>
              <a:rPr lang="en-US" sz="48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Kel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. 18:4 – </a:t>
            </a:r>
            <a:b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Ul. 33:26 – </a:t>
            </a:r>
            <a:b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Maz.115:9-11 – </a:t>
            </a:r>
            <a:b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Maz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. 121:1~4, 7~8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</a:rPr>
              <a:t>  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Maz. 146:5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Hos. 13:9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–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endParaRPr lang="en-US" sz="5400" b="1">
              <a:solidFill>
                <a:schemeClr val="bg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432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653" y="170122"/>
            <a:ext cx="11877138" cy="652839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Mazmur </a:t>
            </a:r>
            <a:r>
              <a:rPr lang="en-US" sz="48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115:9-11 </a:t>
            </a:r>
            <a:r>
              <a:rPr lang="en-US" sz="48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48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9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Hai kaum Israel, percayalah kepada Tuhan –</a:t>
            </a:r>
            <a:b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Dialah penolong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dan perisai pelindungmu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.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10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Hai keturunan Harun, percayalah kepada Tuhan – </a:t>
            </a:r>
            <a:r>
              <a:rPr lang="en-US" sz="4800" b="1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Dialah penolong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dan perisai pelindungmu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.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11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Kamu yang takut akan Tuhan, percayalah kepada-Nya – </a:t>
            </a:r>
            <a:r>
              <a:rPr lang="en-US" sz="4800" b="1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Dialah penolong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dan perisai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pelindungmu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.</a:t>
            </a:r>
            <a:endParaRPr lang="en-US" sz="5400" b="1">
              <a:solidFill>
                <a:schemeClr val="bg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149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653" y="170122"/>
            <a:ext cx="11877138" cy="652839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Eliezer [</a:t>
            </a:r>
            <a:r>
              <a:rPr lang="he-IL" sz="5400" b="1" smtClean="0">
                <a:solidFill>
                  <a:srgbClr val="FFFF00"/>
                </a:solidFill>
                <a:latin typeface="Calibri" panose="020F0502020204030204"/>
              </a:rPr>
              <a:t>אֱלִיעֶ֑זֶר</a:t>
            </a: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</a:rPr>
              <a:t>] / Kel. 18:4 </a:t>
            </a:r>
            <a:r>
              <a:rPr lang="he-IL" sz="54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he-IL" sz="54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he-IL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וְשֵׁ֥ם הָאֶחָ֖ד </a:t>
            </a:r>
            <a:r>
              <a:rPr lang="he-IL" sz="5400" b="1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אֱלִיעֶ֑זֶר</a:t>
            </a:r>
            <a:r>
              <a:rPr lang="he-IL" sz="54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 כִּֽי־אֱלֹהֵ֤י אָבִי֙ בְּעֶזְרִ֔י וַיַּצִּלֵ֖נִי מֵחֶ֥רֶב פַּרְעֹֽה</a:t>
            </a:r>
            <a:r>
              <a:rPr lang="he-IL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׃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54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vesem ha’ehad eli’ezer ki-elohe ‘abi be’ezri vayyahchchileni mehereb par’o</a:t>
            </a:r>
            <a:endParaRPr lang="en-US" sz="5400" b="1">
              <a:solidFill>
                <a:srgbClr val="00B0F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387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653" y="170122"/>
            <a:ext cx="11877138" cy="652839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6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Pertolngan Perempuan berharga.</a:t>
            </a:r>
            <a:br>
              <a:rPr lang="en-US" sz="66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5400" b="1" smtClean="0">
                <a:solidFill>
                  <a:schemeClr val="bg1"/>
                </a:solidFill>
                <a:latin typeface="Calibri" panose="020F0502020204030204"/>
              </a:rPr>
              <a:t>Sepadan </a:t>
            </a:r>
            <a:r>
              <a:rPr lang="he-IL" sz="5400" b="1" smtClean="0">
                <a:solidFill>
                  <a:srgbClr val="FFFF00"/>
                </a:solidFill>
                <a:latin typeface="Calibri" panose="020F0502020204030204"/>
              </a:rPr>
              <a:t> נֶגֶד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</a:rPr>
              <a:t>[neged] bererti setara, sama, di depan, lawan, pertentangan</a:t>
            </a:r>
            <a:r>
              <a:rPr lang="en-US" sz="5400" b="1">
                <a:solidFill>
                  <a:schemeClr val="bg1"/>
                </a:solidFill>
                <a:latin typeface="Calibri" panose="020F0502020204030204"/>
              </a:rPr>
              <a:t>.</a:t>
            </a:r>
            <a:br>
              <a:rPr lang="en-US" sz="5400" b="1">
                <a:solidFill>
                  <a:schemeClr val="bg1"/>
                </a:solidFill>
                <a:latin typeface="Calibri" panose="020F0502020204030204"/>
              </a:rPr>
            </a:br>
            <a:r>
              <a:rPr lang="en-US" sz="5400" b="1">
                <a:solidFill>
                  <a:schemeClr val="bg1"/>
                </a:solidFill>
                <a:latin typeface="Calibri" panose="020F0502020204030204"/>
              </a:rPr>
              <a:t>Lelaki dan perempuan adalah sama rata dan memiliki 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</a:rPr>
              <a:t>kebebasan agung </a:t>
            </a:r>
            <a:r>
              <a:rPr lang="en-US" sz="5400" b="1">
                <a:solidFill>
                  <a:schemeClr val="bg1"/>
                </a:solidFill>
                <a:latin typeface="Calibri" panose="020F0502020204030204"/>
              </a:rPr>
              <a:t>dan martabat yang tidak </a:t>
            </a:r>
            <a:r>
              <a:rPr lang="en-US" sz="5400" b="1" smtClean="0">
                <a:solidFill>
                  <a:schemeClr val="bg1"/>
                </a:solidFill>
                <a:latin typeface="Calibri" panose="020F0502020204030204"/>
              </a:rPr>
              <a:t>ternilai.</a:t>
            </a:r>
            <a:endParaRPr lang="en-US" b="1">
              <a:solidFill>
                <a:srgbClr val="00B0F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339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653" y="170122"/>
            <a:ext cx="11877138" cy="652839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600" b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Kej 2:23, </a:t>
            </a:r>
            <a:r>
              <a:rPr lang="en-US" sz="6600" b="1" smtClean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25 / Manusa sama rata </a:t>
            </a:r>
            <a:r>
              <a:rPr lang="en-US" sz="6600" b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6600" b="1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23 Berkatalah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manusia itu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, </a:t>
            </a:r>
            <a:r>
              <a:rPr lang="en-US" sz="48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"</a:t>
            </a:r>
            <a:r>
              <a:rPr lang="en-US" sz="48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Ini dia! Tulang daripada tulangku</a:t>
            </a:r>
            <a:r>
              <a:rPr lang="en-US" sz="48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, dan </a:t>
            </a:r>
            <a:r>
              <a:rPr lang="en-US" sz="48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daging daripada dagingku</a:t>
            </a:r>
            <a:r>
              <a:rPr lang="en-US" sz="4800" b="1" smtClean="0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.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 Dia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akan dipanggil 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Perempuan kerana </a:t>
            </a: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dia diambil daripada Lelaki</a:t>
            </a:r>
            <a: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.“</a:t>
            </a:r>
            <a:br>
              <a:rPr lang="en-US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nn-NO" sz="4800" b="1" smtClean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25 Kedua-dua </a:t>
            </a:r>
            <a:r>
              <a:rPr lang="nn-NO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manusia dan isterinya itu </a:t>
            </a:r>
            <a:r>
              <a:rPr lang="nn-NO" sz="48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bertelanjang</a:t>
            </a:r>
            <a:r>
              <a:rPr lang="nn-NO" sz="4800" b="1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 bulat tetapi </a:t>
            </a:r>
            <a:r>
              <a:rPr lang="nn-NO" sz="4800" b="1">
                <a:solidFill>
                  <a:srgbClr val="FFFF00"/>
                </a:solidFill>
                <a:latin typeface="Calibri" panose="020F0502020204030204"/>
                <a:ea typeface="+mn-ea"/>
                <a:cs typeface="+mn-cs"/>
              </a:rPr>
              <a:t>mereka tidak berasa malu.</a:t>
            </a:r>
            <a:endParaRPr lang="en-US" sz="3200" b="1">
              <a:solidFill>
                <a:srgbClr val="FFFF00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58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</TotalTime>
  <Words>991</Words>
  <Application>Microsoft Office PowerPoint</Application>
  <PresentationFormat>와이드스크린</PresentationFormat>
  <Paragraphs>70</Paragraphs>
  <Slides>18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5" baseType="lpstr">
      <vt:lpstr>맑은 고딕</vt:lpstr>
      <vt:lpstr>Adobe Hebrew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Kej. 2:4-Kej. 25 / Penciptaan Manusia   Kej. 3:1-Kej. 4:26/ Dosa Manusia</vt:lpstr>
      <vt:lpstr>Dalam Zaman Kerejaaan-Kerajaan Purbakala, siapakah dibentuk dengan rupa Tuhan? Siapakah hanya bekerja pada zaman itu? Pekerjaan bukan kesucian dan kemuliaan pada zaman tersebut. Pekerjaan tidak bernilai dan mulia.</vt:lpstr>
      <vt:lpstr>Mengerjakan עָבַד [‘abad]  Maruah Kemanusiaan   Kesuciaan Pekerjaan</vt:lpstr>
      <vt:lpstr>Prakata Kej. 2:4-6 Taman di Eden / Bait Suci Pokok Pengetahuan tentnag yang baik dan yang jahat Perintah: Jangan makan buahnya, engkau pasti mati. Kebebasan/Hubungan Keperibadian/ Pencipta/Mahluk secara Kepercayaan</vt:lpstr>
      <vt:lpstr>Lelaki Kej. 2:7-8  Perempuan 2:18-25  Alasan Penciptaan Perempuan (18) Tidak Baik  לֹא־טוֹב [lo’-Tob]</vt:lpstr>
      <vt:lpstr>Penciptaan Perempuan / Kej. 2:18-25 Aku akan menjadikan seorang penolong yang sepadan baginya.(18)  עֵזֶר[ezer] / Penolng (Helper)  Pada Zaman kerajaan Purbakala Hamba dan abdi hanya membantu dan menolong orang-orang.</vt:lpstr>
      <vt:lpstr>Imam Ezra dan Nazarus di dalam Perjanjian Baru berasal dari Perkataan  עֵזֶר[ezer] iaitu Penolng (Helper). Kel. 18:4 –  Ul. 33:26 –  Maz.115:9-11 –  Maz. 121:1~4, 7~8 –     Maz. 146:5 –    Hos. 13:9 –   </vt:lpstr>
      <vt:lpstr>Mazmur 115:9-11  9 Hai kaum Israel, percayalah kepada Tuhan – Dialah penolong dan perisai pelindungmu.  10 Hai keturunan Harun, percayalah kepada Tuhan – Dialah penolong dan perisai pelindungmu.  11 Kamu yang takut akan Tuhan, percayalah kepada-Nya – Dialah penolong dan perisai pelindungmu.</vt:lpstr>
      <vt:lpstr>Eliezer [אֱלִיעֶ֑זֶר] / Kel. 18:4  וְשֵׁ֥ם הָאֶחָ֖ד אֱלִיעֶ֑זֶר כִּֽי־אֱלֹהֵ֤י אָבִי֙ בְּעֶזְרִ֔י וַיַּצִּלֵ֖נִי מֵחֶ֥רֶב פַּרְעֹֽה׃ vesem ha’ehad eli’ezer ki-elohe ‘abi be’ezri vayyahchchileni mehereb par’o</vt:lpstr>
      <vt:lpstr>Pertolngan Perempuan berharga. Sepadan  נֶגֶד[neged] bererti setara, sama, di depan, lawan, pertentangan. Lelaki dan perempuan adalah sama rata dan memiliki kebebasan agung dan martabat yang tidak ternilai.</vt:lpstr>
      <vt:lpstr>Kej 2:23, 25 / Manusa sama rata  23 Berkatalah manusia itu, "Ini dia! Tulang daripada tulangku, dan daging daripada dagingku. Dia akan dipanggil Perempuan kerana dia diambil daripada Lelaki.“ 25 Kedua-dua manusia dan isterinya itu bertelanjang bulat tetapi mereka tidak berasa malu.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William</dc:creator>
  <cp:lastModifiedBy>William</cp:lastModifiedBy>
  <cp:revision>154</cp:revision>
  <dcterms:created xsi:type="dcterms:W3CDTF">2021-04-08T15:53:19Z</dcterms:created>
  <dcterms:modified xsi:type="dcterms:W3CDTF">2021-05-27T02:11:22Z</dcterms:modified>
</cp:coreProperties>
</file>