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289" r:id="rId4"/>
    <p:sldId id="291" r:id="rId5"/>
    <p:sldId id="302" r:id="rId6"/>
    <p:sldId id="303" r:id="rId7"/>
    <p:sldId id="304" r:id="rId8"/>
    <p:sldId id="305" r:id="rId9"/>
    <p:sldId id="306" r:id="rId10"/>
    <p:sldId id="292" r:id="rId11"/>
    <p:sldId id="307" r:id="rId12"/>
    <p:sldId id="293" r:id="rId13"/>
    <p:sldId id="294" r:id="rId14"/>
    <p:sldId id="295" r:id="rId15"/>
    <p:sldId id="296" r:id="rId16"/>
    <p:sldId id="297" r:id="rId17"/>
    <p:sldId id="288" r:id="rId18"/>
    <p:sldId id="258" r:id="rId19"/>
    <p:sldId id="259" r:id="rId20"/>
    <p:sldId id="260" r:id="rId21"/>
    <p:sldId id="299" r:id="rId22"/>
    <p:sldId id="298" r:id="rId23"/>
    <p:sldId id="300" r:id="rId24"/>
    <p:sldId id="301" r:id="rId25"/>
    <p:sldId id="261" r:id="rId26"/>
    <p:sldId id="262" r:id="rId27"/>
    <p:sldId id="263" r:id="rId28"/>
    <p:sldId id="264" r:id="rId29"/>
    <p:sldId id="265" r:id="rId30"/>
    <p:sldId id="266" r:id="rId31"/>
    <p:sldId id="267" r:id="rId32"/>
    <p:sldId id="308" r:id="rId33"/>
    <p:sldId id="268" r:id="rId34"/>
    <p:sldId id="269" r:id="rId35"/>
    <p:sldId id="270" r:id="rId36"/>
    <p:sldId id="271" r:id="rId37"/>
    <p:sldId id="272" r:id="rId38"/>
    <p:sldId id="273" r:id="rId39"/>
    <p:sldId id="274" r:id="rId40"/>
    <p:sldId id="275" r:id="rId41"/>
    <p:sldId id="276" r:id="rId42"/>
    <p:sldId id="277" r:id="rId43"/>
    <p:sldId id="278" r:id="rId44"/>
    <p:sldId id="279" r:id="rId45"/>
    <p:sldId id="280" r:id="rId46"/>
    <p:sldId id="281" r:id="rId47"/>
    <p:sldId id="282" r:id="rId48"/>
    <p:sldId id="283" r:id="rId49"/>
    <p:sldId id="284" r:id="rId50"/>
    <p:sldId id="285" r:id="rId51"/>
    <p:sldId id="286" r:id="rId52"/>
    <p:sldId id="287"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4187" autoAdjust="0"/>
  </p:normalViewPr>
  <p:slideViewPr>
    <p:cSldViewPr snapToGrid="0">
      <p:cViewPr varScale="1">
        <p:scale>
          <a:sx n="42" d="100"/>
          <a:sy n="42" d="100"/>
        </p:scale>
        <p:origin x="160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D868F4-9D64-4417-854C-EABAD07B928A}" type="datetimeFigureOut">
              <a:rPr lang="en-US" smtClean="0"/>
              <a:t>5/21/2021</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DB3892-B5D3-4553-8BCE-E5DC4AFDA6DE}" type="slidenum">
              <a:rPr lang="en-US" smtClean="0"/>
              <a:t>‹#›</a:t>
            </a:fld>
            <a:endParaRPr lang="en-US"/>
          </a:p>
        </p:txBody>
      </p:sp>
    </p:spTree>
    <p:extLst>
      <p:ext uri="{BB962C8B-B14F-4D97-AF65-F5344CB8AC3E}">
        <p14:creationId xmlns:p14="http://schemas.microsoft.com/office/powerpoint/2010/main" val="1626792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Bereshit</a:t>
            </a:r>
            <a:r>
              <a:rPr lang="en-US" baseline="0" smtClean="0"/>
              <a:t> bara Elohim et hashamaim veet ha aretz.</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1</a:t>
            </a:fld>
            <a:endParaRPr lang="en-US"/>
          </a:p>
        </p:txBody>
      </p:sp>
    </p:spTree>
    <p:extLst>
      <p:ext uri="{BB962C8B-B14F-4D97-AF65-F5344CB8AC3E}">
        <p14:creationId xmlns:p14="http://schemas.microsoft.com/office/powerpoint/2010/main" val="1122754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Persepsi</a:t>
            </a:r>
            <a:r>
              <a:rPr lang="en-US" baseline="0" smtClean="0"/>
              <a:t> bererti Cara yang melihat atau memahami susuatu.</a:t>
            </a:r>
            <a:br>
              <a:rPr lang="en-US" baseline="0" smtClean="0"/>
            </a:br>
            <a:r>
              <a:rPr lang="en-US" baseline="0" smtClean="0"/>
              <a:t>Hipotesis bererti Idea atau cadangan yang didasarkan pada fakta yang diketahui dan digunakan sebagai asas untuk bertaakul atau untuk siasatan lanjut dan untuk mempelajari sesuatu. Contoh, kepercayaan…</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3</a:t>
            </a:fld>
            <a:endParaRPr lang="en-US"/>
          </a:p>
        </p:txBody>
      </p:sp>
    </p:spTree>
    <p:extLst>
      <p:ext uri="{BB962C8B-B14F-4D97-AF65-F5344CB8AC3E}">
        <p14:creationId xmlns:p14="http://schemas.microsoft.com/office/powerpoint/2010/main" val="790026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Teori Naluri(Institusi),</a:t>
            </a:r>
            <a:r>
              <a:rPr lang="en-US" baseline="0" smtClean="0"/>
              <a:t> Teori Pencerahan(Iluminasi), Teori Sebahagian(Penglibatan: libat membawa maksud membebat, melipat atau membelit. Terliat, terbabit), Teori Verbal(Pengaruhan Roh Kudus dengan pemikiran, idea atau konsep), Terori Arahan(Pengikutan apa kata Tuhan), Teori Organik dan lain-lain.</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4</a:t>
            </a:fld>
            <a:endParaRPr lang="en-US"/>
          </a:p>
        </p:txBody>
      </p:sp>
    </p:spTree>
    <p:extLst>
      <p:ext uri="{BB962C8B-B14F-4D97-AF65-F5344CB8AC3E}">
        <p14:creationId xmlns:p14="http://schemas.microsoft.com/office/powerpoint/2010/main" val="1820941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baseline="0" smtClean="0"/>
              <a:t>Penglibatan: libat membawa maksud membebat, melipat atau membelit. Terliat, terbabit</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7</a:t>
            </a:fld>
            <a:endParaRPr lang="en-US"/>
          </a:p>
        </p:txBody>
      </p:sp>
    </p:spTree>
    <p:extLst>
      <p:ext uri="{BB962C8B-B14F-4D97-AF65-F5344CB8AC3E}">
        <p14:creationId xmlns:p14="http://schemas.microsoft.com/office/powerpoint/2010/main" val="3605718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Contoh: Musa, Daud, Solomon, Paulus, Yohanes, Lukas, Daniel (Mene Mene Tekel</a:t>
            </a:r>
            <a:r>
              <a:rPr lang="en-US" baseline="0" smtClean="0"/>
              <a:t> Degel Ufarsin </a:t>
            </a:r>
            <a:r>
              <a:rPr lang="en-US" smtClean="0"/>
              <a:t>…Dan.5:25)</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10</a:t>
            </a:fld>
            <a:endParaRPr lang="en-US"/>
          </a:p>
        </p:txBody>
      </p:sp>
    </p:spTree>
    <p:extLst>
      <p:ext uri="{BB962C8B-B14F-4D97-AF65-F5344CB8AC3E}">
        <p14:creationId xmlns:p14="http://schemas.microsoft.com/office/powerpoint/2010/main" val="1909371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12</a:t>
            </a:fld>
            <a:endParaRPr lang="en-US"/>
          </a:p>
        </p:txBody>
      </p:sp>
    </p:spTree>
    <p:extLst>
      <p:ext uri="{BB962C8B-B14F-4D97-AF65-F5344CB8AC3E}">
        <p14:creationId xmlns:p14="http://schemas.microsoft.com/office/powerpoint/2010/main" val="2013171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altLang="ko-KR" sz="1200" b="1" smtClean="0">
                <a:solidFill>
                  <a:schemeClr val="bg1"/>
                </a:solidFill>
                <a:latin typeface="+mn-ea"/>
                <a:ea typeface="+mn-ea"/>
              </a:rPr>
              <a:t>Kejadian 1:1 -</a:t>
            </a:r>
            <a:r>
              <a:rPr lang="fi-FI" altLang="ko-KR" sz="1200" b="1" baseline="0" smtClean="0">
                <a:solidFill>
                  <a:schemeClr val="bg1"/>
                </a:solidFill>
                <a:latin typeface="+mn-ea"/>
                <a:ea typeface="+mn-ea"/>
              </a:rPr>
              <a:t> </a:t>
            </a:r>
            <a:r>
              <a:rPr lang="en-US" sz="1200" b="1" i="0" kern="1200" baseline="30000" smtClean="0">
                <a:solidFill>
                  <a:schemeClr val="tx1"/>
                </a:solidFill>
                <a:effectLst/>
                <a:latin typeface="+mn-lt"/>
                <a:ea typeface="+mn-ea"/>
                <a:cs typeface="+mn-cs"/>
              </a:rPr>
              <a:t>1</a:t>
            </a:r>
            <a:r>
              <a:rPr lang="en-US" sz="1200" b="0" i="0" kern="1200" smtClean="0">
                <a:solidFill>
                  <a:schemeClr val="tx1"/>
                </a:solidFill>
                <a:effectLst/>
                <a:latin typeface="+mn-lt"/>
                <a:ea typeface="+mn-ea"/>
                <a:cs typeface="+mn-cs"/>
              </a:rPr>
              <a:t>Pada mulanya Allah menciptakan langit dan bumi.</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13</a:t>
            </a:fld>
            <a:endParaRPr lang="en-US"/>
          </a:p>
        </p:txBody>
      </p:sp>
    </p:spTree>
    <p:extLst>
      <p:ext uri="{BB962C8B-B14F-4D97-AF65-F5344CB8AC3E}">
        <p14:creationId xmlns:p14="http://schemas.microsoft.com/office/powerpoint/2010/main" val="3778399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altLang="ko-KR" sz="1200" b="1" smtClean="0">
                <a:solidFill>
                  <a:schemeClr val="bg1"/>
                </a:solidFill>
                <a:latin typeface="+mn-ea"/>
                <a:ea typeface="+mn-ea"/>
              </a:rPr>
              <a:t>Kejadian 3:15 -</a:t>
            </a:r>
            <a:r>
              <a:rPr lang="fi-FI" altLang="ko-KR" sz="1200" b="1" baseline="0" smtClean="0">
                <a:solidFill>
                  <a:schemeClr val="bg1"/>
                </a:solidFill>
                <a:latin typeface="+mn-ea"/>
                <a:ea typeface="+mn-ea"/>
              </a:rPr>
              <a:t> </a:t>
            </a:r>
            <a:r>
              <a:rPr lang="en-US" sz="1200" b="1" i="0" kern="1200" baseline="30000" smtClean="0">
                <a:solidFill>
                  <a:schemeClr val="tx1"/>
                </a:solidFill>
                <a:effectLst/>
                <a:latin typeface="+mn-lt"/>
                <a:ea typeface="+mn-ea"/>
                <a:cs typeface="+mn-cs"/>
              </a:rPr>
              <a:t>15</a:t>
            </a:r>
            <a:r>
              <a:rPr lang="en-US" sz="1200" b="0" i="0" kern="1200" smtClean="0">
                <a:solidFill>
                  <a:schemeClr val="tx1"/>
                </a:solidFill>
                <a:effectLst/>
                <a:latin typeface="+mn-lt"/>
                <a:ea typeface="+mn-ea"/>
                <a:cs typeface="+mn-cs"/>
              </a:rPr>
              <a:t>Aku akan mengadakan permusuhan antara engkau dengan perempuan ini, dan antara keturunanmu dengan keturunannya. Keturunannya akan meremukkan kepalamu, dan kamu akan meremukkan tumitnya."</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14</a:t>
            </a:fld>
            <a:endParaRPr lang="en-US"/>
          </a:p>
        </p:txBody>
      </p:sp>
    </p:spTree>
    <p:extLst>
      <p:ext uri="{BB962C8B-B14F-4D97-AF65-F5344CB8AC3E}">
        <p14:creationId xmlns:p14="http://schemas.microsoft.com/office/powerpoint/2010/main" val="1713453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altLang="ko-KR" sz="1200" b="1" smtClean="0">
                <a:solidFill>
                  <a:schemeClr val="bg1"/>
                </a:solidFill>
                <a:latin typeface="+mn-ea"/>
                <a:ea typeface="+mn-ea"/>
              </a:rPr>
              <a:t>Kejadian 12:2-3 -</a:t>
            </a:r>
            <a:r>
              <a:rPr lang="fi-FI" altLang="ko-KR" sz="1200" b="1" baseline="0" smtClean="0">
                <a:solidFill>
                  <a:schemeClr val="bg1"/>
                </a:solidFill>
                <a:latin typeface="+mn-ea"/>
                <a:ea typeface="+mn-ea"/>
              </a:rPr>
              <a:t> </a:t>
            </a:r>
            <a:r>
              <a:rPr lang="en-US" sz="1200" b="1" i="0" kern="1200" baseline="30000" smtClean="0">
                <a:solidFill>
                  <a:schemeClr val="tx1"/>
                </a:solidFill>
                <a:effectLst/>
                <a:latin typeface="+mn-lt"/>
                <a:ea typeface="+mn-ea"/>
                <a:cs typeface="+mn-cs"/>
              </a:rPr>
              <a:t>2</a:t>
            </a:r>
            <a:r>
              <a:rPr lang="en-US" sz="1200" b="0" i="0" kern="1200" smtClean="0">
                <a:solidFill>
                  <a:schemeClr val="tx1"/>
                </a:solidFill>
                <a:effectLst/>
                <a:latin typeface="+mn-lt"/>
                <a:ea typeface="+mn-ea"/>
                <a:cs typeface="+mn-cs"/>
              </a:rPr>
              <a:t>Aku akan membuat kamu menjadi suatu bangsa yang besar. Aku akan memberkati kamu dan menjadikan namamu hebat. Kamu akan menjadi suatu keberkatan! </a:t>
            </a:r>
            <a:r>
              <a:rPr lang="en-US" sz="1200" b="1" i="0" kern="1200" baseline="30000" smtClean="0">
                <a:solidFill>
                  <a:schemeClr val="tx1"/>
                </a:solidFill>
                <a:effectLst/>
                <a:latin typeface="+mn-lt"/>
                <a:ea typeface="+mn-ea"/>
                <a:cs typeface="+mn-cs"/>
              </a:rPr>
              <a:t>3</a:t>
            </a:r>
            <a:r>
              <a:rPr lang="en-US" sz="1200" b="0" i="0" kern="1200" smtClean="0">
                <a:solidFill>
                  <a:schemeClr val="tx1"/>
                </a:solidFill>
                <a:effectLst/>
                <a:latin typeface="+mn-lt"/>
                <a:ea typeface="+mn-ea"/>
                <a:cs typeface="+mn-cs"/>
              </a:rPr>
              <a:t>Aku akan memberkati mereka yang memohonkan berkat bagi engkau, dan Aku akan mengutuk mereka yang mengutuk engkau. Melalui engkau, semua kaum di bumi akan diberkati.“ </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15</a:t>
            </a:fld>
            <a:endParaRPr lang="en-US"/>
          </a:p>
        </p:txBody>
      </p:sp>
    </p:spTree>
    <p:extLst>
      <p:ext uri="{BB962C8B-B14F-4D97-AF65-F5344CB8AC3E}">
        <p14:creationId xmlns:p14="http://schemas.microsoft.com/office/powerpoint/2010/main" val="3852463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fi-FI" altLang="ko-KR" sz="1200" b="1" smtClean="0">
                <a:solidFill>
                  <a:schemeClr val="bg1"/>
                </a:solidFill>
                <a:latin typeface="+mn-ea"/>
                <a:ea typeface="+mn-ea"/>
              </a:rPr>
              <a:t>Kejadian 50:20 -</a:t>
            </a:r>
            <a:r>
              <a:rPr lang="fi-FI" altLang="ko-KR" sz="1200" b="1" baseline="0" smtClean="0">
                <a:solidFill>
                  <a:schemeClr val="bg1"/>
                </a:solidFill>
                <a:latin typeface="+mn-ea"/>
                <a:ea typeface="+mn-ea"/>
              </a:rPr>
              <a:t> </a:t>
            </a:r>
            <a:r>
              <a:rPr lang="en-US" sz="1200" b="1" i="0" kern="1200" baseline="30000" smtClean="0">
                <a:solidFill>
                  <a:schemeClr val="tx1"/>
                </a:solidFill>
                <a:effectLst/>
                <a:latin typeface="+mn-lt"/>
                <a:ea typeface="+mn-ea"/>
                <a:cs typeface="+mn-cs"/>
              </a:rPr>
              <a:t>20</a:t>
            </a:r>
            <a:r>
              <a:rPr lang="en-US" sz="1200" b="0" i="0" kern="1200" smtClean="0">
                <a:solidFill>
                  <a:schemeClr val="tx1"/>
                </a:solidFill>
                <a:effectLst/>
                <a:latin typeface="+mn-lt"/>
                <a:ea typeface="+mn-ea"/>
                <a:cs typeface="+mn-cs"/>
              </a:rPr>
              <a:t>Memang dahulu kamu berniat melakukan kejahatan terhadapku, tetapi Allah memaksudkan perbuatan kamu untuk tujuan yang baik sehingga wujud apa yang terjadi sehingga hari ini, iaitu dengan terpeliharanya kelangsungan hidup ramai manusia.</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16</a:t>
            </a:fld>
            <a:endParaRPr lang="en-US"/>
          </a:p>
        </p:txBody>
      </p:sp>
    </p:spTree>
    <p:extLst>
      <p:ext uri="{BB962C8B-B14F-4D97-AF65-F5344CB8AC3E}">
        <p14:creationId xmlns:p14="http://schemas.microsoft.com/office/powerpoint/2010/main" val="10691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mtClean="0"/>
              <a:t>Bila ktiab Kejadian ditulis? dan</a:t>
            </a:r>
            <a:r>
              <a:rPr lang="en-US" baseline="0" smtClean="0"/>
              <a:t> oleh siapakah kitab Kejadian ditulis? </a:t>
            </a:r>
            <a:br>
              <a:rPr lang="en-US" baseline="0" smtClean="0"/>
            </a:br>
            <a:r>
              <a:rPr lang="en-US" altLang="ko-KR" sz="1200" b="1" smtClean="0">
                <a:latin typeface="+mn-ea"/>
                <a:ea typeface="+mn-ea"/>
              </a:rPr>
              <a:t>Antara bangsa Mesir dan keturunan Israil tidak hidup dengan damai dan harmonis, bahkan bermusuhan.</a:t>
            </a:r>
            <a:r>
              <a:rPr lang="en-US" baseline="0" smtClean="0"/>
              <a:t/>
            </a:r>
            <a:br>
              <a:rPr lang="en-US" baseline="0" smtClean="0"/>
            </a:br>
            <a:r>
              <a:rPr lang="en-US" b="1" baseline="0" smtClean="0"/>
              <a:t>Keluarag 14:12</a:t>
            </a:r>
            <a:r>
              <a:rPr lang="en-US" baseline="0" smtClean="0"/>
              <a:t> - </a:t>
            </a:r>
            <a:r>
              <a:rPr lang="en-US" sz="1200" b="1" i="0" kern="1200" baseline="30000" smtClean="0">
                <a:solidFill>
                  <a:schemeClr val="tx1"/>
                </a:solidFill>
                <a:effectLst/>
                <a:latin typeface="+mn-lt"/>
                <a:ea typeface="+mn-ea"/>
                <a:cs typeface="+mn-cs"/>
              </a:rPr>
              <a:t>12</a:t>
            </a:r>
            <a:r>
              <a:rPr lang="en-US" sz="1200" b="0" i="0" kern="1200" smtClean="0">
                <a:solidFill>
                  <a:schemeClr val="tx1"/>
                </a:solidFill>
                <a:effectLst/>
                <a:latin typeface="+mn-lt"/>
                <a:ea typeface="+mn-ea"/>
                <a:cs typeface="+mn-cs"/>
              </a:rPr>
              <a:t>Bukankah di Mesir telah kami katakan kepadamu, 'Jangan ganggu kami, biarlah kami menghambakan diri kepada warga Mesir'? Lebih baik kami menjadi hamba kepada orang Mesir daripada mati di gurun ini.“</a:t>
            </a:r>
          </a:p>
          <a:p>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20</a:t>
            </a:fld>
            <a:endParaRPr lang="en-US"/>
          </a:p>
        </p:txBody>
      </p:sp>
    </p:spTree>
    <p:extLst>
      <p:ext uri="{BB962C8B-B14F-4D97-AF65-F5344CB8AC3E}">
        <p14:creationId xmlns:p14="http://schemas.microsoft.com/office/powerpoint/2010/main" val="2911546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s-ES" smtClean="0"/>
              <a:t>Musa sebanyak 8 kali mendaki gunung Sinai sebagai pengantara Allah dan Israel di gunun</a:t>
            </a:r>
            <a:r>
              <a:rPr lang="es-ES" baseline="0" smtClean="0"/>
              <a:t> Sinai semala satu tahun.</a:t>
            </a:r>
            <a:br>
              <a:rPr lang="es-ES" baseline="0" smtClean="0"/>
            </a:br>
            <a:r>
              <a:rPr lang="es-ES" baseline="0" smtClean="0"/>
              <a:t>Perjanjian di Gunung Sinai (Kel 24:1-11), Sepuluh Perintah (Kel 20:1-17), rincian Hukum Taurat (Kel 20:22-23:33), dan Kemah suci (Kel 25:1-31:1).</a:t>
            </a:r>
            <a:r>
              <a:rPr lang="es-ES" smtClean="0"/>
              <a:t/>
            </a:r>
            <a:br>
              <a:rPr lang="es-ES" smtClean="0"/>
            </a:br>
            <a:r>
              <a:rPr lang="es-ES" smtClean="0"/>
              <a:t>Masa itu adalah masa pembangunan kerajaan baharu.</a:t>
            </a:r>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22</a:t>
            </a:fld>
            <a:endParaRPr lang="en-US"/>
          </a:p>
        </p:txBody>
      </p:sp>
    </p:spTree>
    <p:extLst>
      <p:ext uri="{BB962C8B-B14F-4D97-AF65-F5344CB8AC3E}">
        <p14:creationId xmlns:p14="http://schemas.microsoft.com/office/powerpoint/2010/main" val="1954906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a:r>
              <a:rPr lang="en-US" sz="1200" b="0" i="0" kern="1200" smtClean="0">
                <a:solidFill>
                  <a:schemeClr val="tx1"/>
                </a:solidFill>
                <a:effectLst/>
                <a:latin typeface="+mn-lt"/>
                <a:ea typeface="+mn-ea"/>
                <a:cs typeface="+mn-cs"/>
              </a:rPr>
              <a:t>Melaka amat dikenali kerana keunikan sejarahnya. Sejarah Melaka bermula apabila Parameswara putera raja kerajaan Sriwijaya dari Palembang Sumatra telah terlibat dalam peperangan merebut takhta kerajaan Majapahit pada akhir abad ke-14. Setelah ditumpaskan oleh Majapahit, baginda telah lari mencari perlindungan ke Temasik sebagai raja selama 9 tahun. Pada ketika itu dikuasai oleh Siam. Setelah diusir dari Temasik oleh penjajah dari Siam, pada tahun 1396, beliau dan pengikut-pengikutnya mengundurkan diri ke Muar dan kemudiannya ke Sungai Ujong sebelum singgah di Bertam iaitu berdekatan dengan muara sungai Melaka.</a:t>
            </a:r>
          </a:p>
        </p:txBody>
      </p:sp>
      <p:sp>
        <p:nvSpPr>
          <p:cNvPr id="4" name="슬라이드 번호 개체 틀 3"/>
          <p:cNvSpPr>
            <a:spLocks noGrp="1"/>
          </p:cNvSpPr>
          <p:nvPr>
            <p:ph type="sldNum" sz="quarter" idx="10"/>
          </p:nvPr>
        </p:nvSpPr>
        <p:spPr/>
        <p:txBody>
          <a:bodyPr/>
          <a:lstStyle/>
          <a:p>
            <a:fld id="{34DB3892-B5D3-4553-8BCE-E5DC4AFDA6DE}" type="slidenum">
              <a:rPr lang="en-US" smtClean="0"/>
              <a:t>23</a:t>
            </a:fld>
            <a:endParaRPr lang="en-US"/>
          </a:p>
        </p:txBody>
      </p:sp>
    </p:spTree>
    <p:extLst>
      <p:ext uri="{BB962C8B-B14F-4D97-AF65-F5344CB8AC3E}">
        <p14:creationId xmlns:p14="http://schemas.microsoft.com/office/powerpoint/2010/main" val="3791188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a:r>
              <a:rPr lang="en-US" sz="1200" b="0" i="0" kern="1200" smtClean="0">
                <a:solidFill>
                  <a:schemeClr val="tx1"/>
                </a:solidFill>
                <a:effectLst/>
                <a:latin typeface="+mn-lt"/>
                <a:ea typeface="+mn-ea"/>
                <a:cs typeface="+mn-cs"/>
              </a:rPr>
              <a:t>Setelah tiba di Bertam, baginda telah melihat anjing perburuannya ditendang oleh seekor pelanduk putih. Baginda amat kagum dengan keberanian pelanduk putih tersebut dan membuat keputusan untuk membuka negeri di situ. Sebab Parameswara berpendapat bahawa tempat itu sangat bertuah dan sesuai dijadikan negeri. Baginda telah bertanyakan nama pohon tempat baginda bersandar dan pengikutnya memberitahu bahawa nama pohon tersebut adalah pohon Melaka. Maka baginda telah membuat keputusan untuk menamakan negerinya sempena nama pohon tersebut.</a:t>
            </a:r>
          </a:p>
        </p:txBody>
      </p:sp>
      <p:sp>
        <p:nvSpPr>
          <p:cNvPr id="4" name="슬라이드 번호 개체 틀 3"/>
          <p:cNvSpPr>
            <a:spLocks noGrp="1"/>
          </p:cNvSpPr>
          <p:nvPr>
            <p:ph type="sldNum" sz="quarter" idx="10"/>
          </p:nvPr>
        </p:nvSpPr>
        <p:spPr/>
        <p:txBody>
          <a:bodyPr/>
          <a:lstStyle/>
          <a:p>
            <a:fld id="{34DB3892-B5D3-4553-8BCE-E5DC4AFDA6DE}" type="slidenum">
              <a:rPr lang="en-US" smtClean="0"/>
              <a:t>24</a:t>
            </a:fld>
            <a:endParaRPr lang="en-US"/>
          </a:p>
        </p:txBody>
      </p:sp>
    </p:spTree>
    <p:extLst>
      <p:ext uri="{BB962C8B-B14F-4D97-AF65-F5344CB8AC3E}">
        <p14:creationId xmlns:p14="http://schemas.microsoft.com/office/powerpoint/2010/main" val="2000891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sz="1200" b="0" i="0" kern="1200" smtClean="0">
                <a:solidFill>
                  <a:schemeClr val="tx1"/>
                </a:solidFill>
                <a:effectLst/>
                <a:latin typeface="+mn-lt"/>
                <a:ea typeface="+mn-ea"/>
                <a:cs typeface="+mn-cs"/>
              </a:rPr>
              <a:t>Andainya dituliskan segala-galanya di Dunia ini, seluruh dunia ini pun tidak cukup untuk memuatkan semua Sejarah Dunia ini.</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7185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4DB3892-B5D3-4553-8BCE-E5DC4AFDA6DE}" type="slidenum">
              <a:rPr lang="en-US" smtClean="0"/>
              <a:t>32</a:t>
            </a:fld>
            <a:endParaRPr lang="en-US"/>
          </a:p>
        </p:txBody>
      </p:sp>
    </p:spTree>
    <p:extLst>
      <p:ext uri="{BB962C8B-B14F-4D97-AF65-F5344CB8AC3E}">
        <p14:creationId xmlns:p14="http://schemas.microsoft.com/office/powerpoint/2010/main" val="760580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1" smtClean="0">
                <a:solidFill>
                  <a:srgbClr val="FFFF00"/>
                </a:solidFill>
                <a:latin typeface="+mn-ea"/>
                <a:ea typeface="+mn-ea"/>
              </a:rPr>
              <a:t>Yohanes 21:25 </a:t>
            </a:r>
            <a:r>
              <a:rPr lang="en-US" sz="1200" b="0" i="0" kern="1200" smtClean="0">
                <a:solidFill>
                  <a:schemeClr val="tx1"/>
                </a:solidFill>
                <a:effectLst/>
                <a:latin typeface="+mn-lt"/>
                <a:ea typeface="+mn-ea"/>
                <a:cs typeface="+mn-cs"/>
              </a:rPr>
              <a:t>Ada banyak lagi perkara lain yang dilakukan oleh Yesus. Andainya dituliskan segala-galanya, aku rasa seluruh dunia ini pun tidak cukup untuk memuatkan semua kitab itu.</a:t>
            </a:r>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606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DDE0FA-1FB3-4564-B8FD-E830B602DF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404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endParaRPr 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5/21/2021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315672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5/21/2021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19773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endParaRPr 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232047F2-98F3-4FA5-99DC-554ECA234542}" type="datetimeFigureOut">
              <a:rPr lang="en-US" smtClean="0"/>
              <a:t>5/21/2021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334385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날짜 개체 틀 4"/>
          <p:cNvSpPr>
            <a:spLocks noGrp="1"/>
          </p:cNvSpPr>
          <p:nvPr>
            <p:ph type="dt" sz="half" idx="10"/>
          </p:nvPr>
        </p:nvSpPr>
        <p:spPr/>
        <p:txBody>
          <a:bodyPr/>
          <a:lstStyle/>
          <a:p>
            <a:fld id="{232047F2-98F3-4FA5-99DC-554ECA234542}" type="datetimeFigureOut">
              <a:rPr lang="en-US" smtClean="0"/>
              <a:t>5/21/2021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2996540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endParaRPr 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7" name="날짜 개체 틀 6"/>
          <p:cNvSpPr>
            <a:spLocks noGrp="1"/>
          </p:cNvSpPr>
          <p:nvPr>
            <p:ph type="dt" sz="half" idx="10"/>
          </p:nvPr>
        </p:nvSpPr>
        <p:spPr/>
        <p:txBody>
          <a:bodyPr/>
          <a:lstStyle/>
          <a:p>
            <a:fld id="{232047F2-98F3-4FA5-99DC-554ECA234542}" type="datetimeFigureOut">
              <a:rPr lang="en-US" smtClean="0"/>
              <a:t>5/21/2021</a:t>
            </a:fld>
            <a:endParaRPr lang="en-US"/>
          </a:p>
        </p:txBody>
      </p:sp>
      <p:sp>
        <p:nvSpPr>
          <p:cNvPr id="8" name="바닥글 개체 틀 7"/>
          <p:cNvSpPr>
            <a:spLocks noGrp="1"/>
          </p:cNvSpPr>
          <p:nvPr>
            <p:ph type="ftr" sz="quarter" idx="11"/>
          </p:nvPr>
        </p:nvSpPr>
        <p:spPr/>
        <p:txBody>
          <a:bodyPr/>
          <a:lstStyle/>
          <a:p>
            <a:endParaRPr lang="en-US"/>
          </a:p>
        </p:txBody>
      </p:sp>
      <p:sp>
        <p:nvSpPr>
          <p:cNvPr id="9" name="슬라이드 번호 개체 틀 8"/>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9520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날짜 개체 틀 2"/>
          <p:cNvSpPr>
            <a:spLocks noGrp="1"/>
          </p:cNvSpPr>
          <p:nvPr>
            <p:ph type="dt" sz="half" idx="10"/>
          </p:nvPr>
        </p:nvSpPr>
        <p:spPr/>
        <p:txBody>
          <a:bodyPr/>
          <a:lstStyle/>
          <a:p>
            <a:fld id="{232047F2-98F3-4FA5-99DC-554ECA234542}" type="datetimeFigureOut">
              <a:rPr lang="en-US" smtClean="0"/>
              <a:t>5/21/2021</a:t>
            </a:fld>
            <a:endParaRPr lang="en-US"/>
          </a:p>
        </p:txBody>
      </p:sp>
      <p:sp>
        <p:nvSpPr>
          <p:cNvPr id="4" name="바닥글 개체 틀 3"/>
          <p:cNvSpPr>
            <a:spLocks noGrp="1"/>
          </p:cNvSpPr>
          <p:nvPr>
            <p:ph type="ftr" sz="quarter" idx="11"/>
          </p:nvPr>
        </p:nvSpPr>
        <p:spPr/>
        <p:txBody>
          <a:bodyPr/>
          <a:lstStyle/>
          <a:p>
            <a:endParaRPr lang="en-US"/>
          </a:p>
        </p:txBody>
      </p:sp>
      <p:sp>
        <p:nvSpPr>
          <p:cNvPr id="5" name="슬라이드 번호 개체 틀 4"/>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402397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32047F2-98F3-4FA5-99DC-554ECA234542}" type="datetimeFigureOut">
              <a:rPr lang="en-US" smtClean="0"/>
              <a:t>5/21/2021</a:t>
            </a:fld>
            <a:endParaRPr lang="en-US"/>
          </a:p>
        </p:txBody>
      </p:sp>
      <p:sp>
        <p:nvSpPr>
          <p:cNvPr id="3" name="바닥글 개체 틀 2"/>
          <p:cNvSpPr>
            <a:spLocks noGrp="1"/>
          </p:cNvSpPr>
          <p:nvPr>
            <p:ph type="ftr" sz="quarter" idx="11"/>
          </p:nvPr>
        </p:nvSpPr>
        <p:spPr/>
        <p:txBody>
          <a:bodyPr/>
          <a:lstStyle/>
          <a:p>
            <a:endParaRPr lang="en-US"/>
          </a:p>
        </p:txBody>
      </p:sp>
      <p:sp>
        <p:nvSpPr>
          <p:cNvPr id="4" name="슬라이드 번호 개체 틀 3"/>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3706637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32047F2-98F3-4FA5-99DC-554ECA234542}" type="datetimeFigureOut">
              <a:rPr lang="en-US" smtClean="0"/>
              <a:t>5/21/2021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73176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endParaRPr 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232047F2-98F3-4FA5-99DC-554ECA234542}" type="datetimeFigureOut">
              <a:rPr lang="en-US" smtClean="0"/>
              <a:t>5/21/2021</a:t>
            </a:fld>
            <a:endParaRPr lang="en-US"/>
          </a:p>
        </p:txBody>
      </p:sp>
      <p:sp>
        <p:nvSpPr>
          <p:cNvPr id="6" name="바닥글 개체 틀 5"/>
          <p:cNvSpPr>
            <a:spLocks noGrp="1"/>
          </p:cNvSpPr>
          <p:nvPr>
            <p:ph type="ftr" sz="quarter" idx="11"/>
          </p:nvPr>
        </p:nvSpPr>
        <p:spPr/>
        <p:txBody>
          <a:bodyPr/>
          <a:lstStyle/>
          <a:p>
            <a:endParaRPr lang="en-US"/>
          </a:p>
        </p:txBody>
      </p:sp>
      <p:sp>
        <p:nvSpPr>
          <p:cNvPr id="7" name="슬라이드 번호 개체 틀 6"/>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4268263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5/21/2021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924312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endParaRPr 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10"/>
          </p:nvPr>
        </p:nvSpPr>
        <p:spPr/>
        <p:txBody>
          <a:bodyPr/>
          <a:lstStyle/>
          <a:p>
            <a:fld id="{232047F2-98F3-4FA5-99DC-554ECA234542}" type="datetimeFigureOut">
              <a:rPr lang="en-US" smtClean="0"/>
              <a:t>5/21/2021</a:t>
            </a:fld>
            <a:endParaRPr lang="en-US"/>
          </a:p>
        </p:txBody>
      </p:sp>
      <p:sp>
        <p:nvSpPr>
          <p:cNvPr id="5" name="바닥글 개체 틀 4"/>
          <p:cNvSpPr>
            <a:spLocks noGrp="1"/>
          </p:cNvSpPr>
          <p:nvPr>
            <p:ph type="ftr" sz="quarter" idx="11"/>
          </p:nvPr>
        </p:nvSpPr>
        <p:spPr/>
        <p:txBody>
          <a:bodyPr/>
          <a:lstStyle/>
          <a:p>
            <a:endParaRPr lang="en-US"/>
          </a:p>
        </p:txBody>
      </p:sp>
      <p:sp>
        <p:nvSpPr>
          <p:cNvPr id="6" name="슬라이드 번호 개체 틀 5"/>
          <p:cNvSpPr>
            <a:spLocks noGrp="1"/>
          </p:cNvSpPr>
          <p:nvPr>
            <p:ph type="sldNum" sz="quarter" idx="12"/>
          </p:nvPr>
        </p:nvSpPr>
        <p:spPr/>
        <p:txBody>
          <a:bodyPr/>
          <a:lstStyle/>
          <a:p>
            <a:fld id="{56048C13-F64B-4719-9160-5F82E7A3F033}" type="slidenum">
              <a:rPr lang="en-US" smtClean="0"/>
              <a:t>‹#›</a:t>
            </a:fld>
            <a:endParaRPr lang="en-US"/>
          </a:p>
        </p:txBody>
      </p:sp>
    </p:spTree>
    <p:extLst>
      <p:ext uri="{BB962C8B-B14F-4D97-AF65-F5344CB8AC3E}">
        <p14:creationId xmlns:p14="http://schemas.microsoft.com/office/powerpoint/2010/main" val="163120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endParaRPr 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047F2-98F3-4FA5-99DC-554ECA234542}" type="datetimeFigureOut">
              <a:rPr lang="en-US" smtClean="0"/>
              <a:t>5/21/2021</a:t>
            </a:fld>
            <a:endParaRPr 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48C13-F64B-4719-9160-5F82E7A3F033}" type="slidenum">
              <a:rPr lang="en-US" smtClean="0"/>
              <a:t>‹#›</a:t>
            </a:fld>
            <a:endParaRPr lang="en-US"/>
          </a:p>
        </p:txBody>
      </p:sp>
    </p:spTree>
    <p:extLst>
      <p:ext uri="{BB962C8B-B14F-4D97-AF65-F5344CB8AC3E}">
        <p14:creationId xmlns:p14="http://schemas.microsoft.com/office/powerpoint/2010/main" val="2441166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britannica.com/81/138681-050-3E9961A5/Detail-ceiling-fresco-Michelangelo-Vatican-City-Sisti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2471"/>
            <a:ext cx="12192000" cy="812292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rgbClr val="00B05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00"/>
                </a:solidFill>
                <a:effectLst/>
                <a:uLnTx/>
                <a:uFillTx/>
                <a:latin typeface="Calibri" panose="020F0502020204030204"/>
                <a:ea typeface="+mn-ea"/>
                <a:cs typeface="+mn-cs"/>
              </a:rPr>
              <a:t>Tafsiran Kejadian</a:t>
            </a:r>
          </a:p>
        </p:txBody>
      </p:sp>
      <p:sp>
        <p:nvSpPr>
          <p:cNvPr id="2" name="직사각형 1"/>
          <p:cNvSpPr/>
          <p:nvPr/>
        </p:nvSpPr>
        <p:spPr>
          <a:xfrm>
            <a:off x="0" y="4111034"/>
            <a:ext cx="12192000" cy="1876811"/>
          </a:xfrm>
          <a:prstGeom prst="rect">
            <a:avLst/>
          </a:prstGeom>
          <a:solidFill>
            <a:srgbClr val="FFFF0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rPr>
              <a:t>בְּרֵאשִׁית בָּרָא אֱלֹהִים אֵת הַשָּׁמַיִם וְאֵת הָאָרֶץ׃</a:t>
            </a:r>
            <a:endParaRPr kumimoji="0" lang="en-US"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2455311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en-US" altLang="ko-KR" sz="4800" b="1" smtClean="0">
                <a:latin typeface="+mn-ea"/>
                <a:ea typeface="+mn-ea"/>
              </a:rPr>
              <a:t/>
            </a:r>
            <a:br>
              <a:rPr lang="en-US" altLang="ko-KR" sz="4800" b="1" smtClean="0">
                <a:latin typeface="+mn-ea"/>
                <a:ea typeface="+mn-ea"/>
              </a:rPr>
            </a:br>
            <a:endParaRPr lang="en-US" sz="4800" b="1">
              <a:latin typeface="+mn-ea"/>
              <a:ea typeface="+mn-ea"/>
            </a:endParaRPr>
          </a:p>
        </p:txBody>
      </p:sp>
      <p:pic>
        <p:nvPicPr>
          <p:cNvPr id="5" name="그림 4"/>
          <p:cNvPicPr>
            <a:picLocks noChangeAspect="1"/>
          </p:cNvPicPr>
          <p:nvPr/>
        </p:nvPicPr>
        <p:blipFill rotWithShape="1">
          <a:blip r:embed="rId2"/>
          <a:srcRect l="42127" r="18681"/>
          <a:stretch/>
        </p:blipFill>
        <p:spPr>
          <a:xfrm>
            <a:off x="7412470" y="0"/>
            <a:ext cx="4778226" cy="6858000"/>
          </a:xfrm>
          <a:prstGeom prst="rect">
            <a:avLst/>
          </a:prstGeom>
        </p:spPr>
      </p:pic>
      <p:sp>
        <p:nvSpPr>
          <p:cNvPr id="6" name="제목 1"/>
          <p:cNvSpPr txBox="1">
            <a:spLocks/>
          </p:cNvSpPr>
          <p:nvPr/>
        </p:nvSpPr>
        <p:spPr>
          <a:xfrm>
            <a:off x="117541" y="170122"/>
            <a:ext cx="7294929" cy="65283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atinLnBrk="1">
              <a:lnSpc>
                <a:spcPct val="100000"/>
              </a:lnSpc>
            </a:pPr>
            <a:r>
              <a:rPr lang="en-US" sz="4800" b="1" smtClean="0">
                <a:latin typeface="+mn-ea"/>
                <a:ea typeface="+mn-ea"/>
              </a:rPr>
              <a:t>APA KITAB KEJADIAN?</a:t>
            </a:r>
          </a:p>
          <a:p>
            <a:pPr latinLnBrk="1">
              <a:lnSpc>
                <a:spcPct val="100000"/>
              </a:lnSpc>
            </a:pPr>
            <a:endParaRPr lang="en-US" sz="4800" b="1">
              <a:latin typeface="+mn-ea"/>
              <a:ea typeface="+mn-ea"/>
            </a:endParaRPr>
          </a:p>
          <a:p>
            <a:pPr latinLnBrk="1">
              <a:lnSpc>
                <a:spcPct val="100000"/>
              </a:lnSpc>
            </a:pPr>
            <a:r>
              <a:rPr lang="en-US" sz="4800" b="1" smtClean="0">
                <a:latin typeface="+mn-ea"/>
                <a:ea typeface="+mn-ea"/>
              </a:rPr>
              <a:t>Menurut Pandanganmu</a:t>
            </a:r>
          </a:p>
          <a:p>
            <a:pPr latinLnBrk="1">
              <a:lnSpc>
                <a:spcPct val="100000"/>
              </a:lnSpc>
            </a:pPr>
            <a:endParaRPr lang="en-US" sz="4800" b="1">
              <a:latin typeface="+mn-ea"/>
              <a:ea typeface="+mn-ea"/>
            </a:endParaRPr>
          </a:p>
          <a:p>
            <a:pPr latinLnBrk="1">
              <a:lnSpc>
                <a:spcPct val="100000"/>
              </a:lnSpc>
            </a:pPr>
            <a:r>
              <a:rPr lang="en-US" sz="4800" b="1" smtClean="0">
                <a:latin typeface="+mn-ea"/>
                <a:ea typeface="+mn-ea"/>
              </a:rPr>
              <a:t>….</a:t>
            </a:r>
            <a:endParaRPr lang="en-US" sz="4800" b="1">
              <a:latin typeface="+mn-ea"/>
              <a:ea typeface="+mn-ea"/>
            </a:endParaRPr>
          </a:p>
        </p:txBody>
      </p:sp>
    </p:spTree>
    <p:extLst>
      <p:ext uri="{BB962C8B-B14F-4D97-AF65-F5344CB8AC3E}">
        <p14:creationId xmlns:p14="http://schemas.microsoft.com/office/powerpoint/2010/main" val="450078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en-US" altLang="ko-KR" sz="6000" b="1">
                <a:solidFill>
                  <a:srgbClr val="00B050"/>
                </a:solidFill>
                <a:latin typeface="+mn-ea"/>
                <a:ea typeface="+mn-ea"/>
              </a:rPr>
              <a:t>Persepsi terhadap Akitab</a:t>
            </a:r>
            <a:br>
              <a:rPr lang="en-US" altLang="ko-KR" sz="6000" b="1">
                <a:solidFill>
                  <a:srgbClr val="00B050"/>
                </a:solidFill>
                <a:latin typeface="+mn-ea"/>
                <a:ea typeface="+mn-ea"/>
              </a:rPr>
            </a:br>
            <a:r>
              <a:rPr lang="en-US" altLang="ko-KR" sz="6000" b="1" smtClean="0">
                <a:solidFill>
                  <a:srgbClr val="00B050"/>
                </a:solidFill>
                <a:latin typeface="+mn-ea"/>
                <a:ea typeface="+mn-ea"/>
              </a:rPr>
              <a:t/>
            </a:r>
            <a:br>
              <a:rPr lang="en-US" altLang="ko-KR" sz="6000" b="1" smtClean="0">
                <a:solidFill>
                  <a:srgbClr val="00B050"/>
                </a:solidFill>
                <a:latin typeface="+mn-ea"/>
                <a:ea typeface="+mn-ea"/>
              </a:rPr>
            </a:br>
            <a:r>
              <a:rPr lang="en-US" altLang="ko-KR" sz="4800" b="1" smtClean="0">
                <a:solidFill>
                  <a:schemeClr val="bg1"/>
                </a:solidFill>
                <a:latin typeface="+mn-ea"/>
                <a:ea typeface="+mn-ea"/>
              </a:rPr>
              <a:t>Alkitab </a:t>
            </a:r>
            <a:r>
              <a:rPr lang="en-US" altLang="ko-KR" sz="4800" b="1">
                <a:solidFill>
                  <a:schemeClr val="bg1"/>
                </a:solidFill>
                <a:latin typeface="+mn-ea"/>
                <a:ea typeface="+mn-ea"/>
              </a:rPr>
              <a:t>merupakan hasil tulisan manusia, namun Alkitab memiliki suatu ciri khas, </a:t>
            </a:r>
            <a:r>
              <a:rPr lang="en-US" altLang="ko-KR" sz="4800" b="1" smtClean="0">
                <a:solidFill>
                  <a:schemeClr val="bg1"/>
                </a:solidFill>
                <a:latin typeface="+mn-ea"/>
                <a:ea typeface="+mn-ea"/>
              </a:rPr>
              <a:t>iaitu </a:t>
            </a:r>
            <a:r>
              <a:rPr lang="en-US" altLang="ko-KR" sz="4800" b="1">
                <a:solidFill>
                  <a:schemeClr val="bg1"/>
                </a:solidFill>
                <a:latin typeface="+mn-ea"/>
                <a:ea typeface="+mn-ea"/>
              </a:rPr>
              <a:t>diilhamkan oleh </a:t>
            </a:r>
            <a:r>
              <a:rPr lang="en-US" altLang="ko-KR" sz="4800" b="1" smtClean="0">
                <a:solidFill>
                  <a:schemeClr val="bg1"/>
                </a:solidFill>
                <a:latin typeface="+mn-ea"/>
                <a:ea typeface="+mn-ea"/>
              </a:rPr>
              <a:t>Allah.</a:t>
            </a:r>
            <a:br>
              <a:rPr lang="en-US" altLang="ko-KR" sz="4800" b="1" smtClean="0">
                <a:solidFill>
                  <a:schemeClr val="bg1"/>
                </a:solidFill>
                <a:latin typeface="+mn-ea"/>
                <a:ea typeface="+mn-ea"/>
              </a:rPr>
            </a:br>
            <a:r>
              <a:rPr lang="en-US" altLang="ko-KR" sz="4800" b="1">
                <a:solidFill>
                  <a:schemeClr val="bg1"/>
                </a:solidFill>
                <a:latin typeface="+mn-ea"/>
                <a:ea typeface="+mn-ea"/>
              </a:rPr>
              <a:t/>
            </a:r>
            <a:br>
              <a:rPr lang="en-US" altLang="ko-KR" sz="4800" b="1">
                <a:solidFill>
                  <a:schemeClr val="bg1"/>
                </a:solidFill>
                <a:latin typeface="+mn-ea"/>
                <a:ea typeface="+mn-ea"/>
              </a:rPr>
            </a:br>
            <a:r>
              <a:rPr lang="en-US" altLang="ko-KR" sz="6000" b="1" smtClean="0">
                <a:solidFill>
                  <a:srgbClr val="FFFF00"/>
                </a:solidFill>
                <a:latin typeface="+mn-ea"/>
                <a:ea typeface="+mn-ea"/>
              </a:rPr>
              <a:t>Hipotesis / Permis</a:t>
            </a:r>
            <a:endParaRPr lang="en-US" sz="6000" b="1">
              <a:solidFill>
                <a:srgbClr val="FFFF00"/>
              </a:solidFill>
              <a:latin typeface="+mn-ea"/>
              <a:ea typeface="+mn-ea"/>
            </a:endParaRPr>
          </a:p>
        </p:txBody>
      </p:sp>
    </p:spTree>
    <p:extLst>
      <p:ext uri="{BB962C8B-B14F-4D97-AF65-F5344CB8AC3E}">
        <p14:creationId xmlns:p14="http://schemas.microsoft.com/office/powerpoint/2010/main" val="33994921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en-US" altLang="ko-KR" sz="5400" b="1" smtClean="0">
                <a:solidFill>
                  <a:srgbClr val="FFFF00"/>
                </a:solidFill>
                <a:latin typeface="+mn-ea"/>
                <a:ea typeface="+mn-ea"/>
              </a:rPr>
              <a:t>Pengilhaman Alkitab</a:t>
            </a:r>
            <a:r>
              <a:rPr lang="en-US" altLang="ko-KR" sz="5400" b="1" smtClean="0">
                <a:latin typeface="+mn-ea"/>
                <a:ea typeface="+mn-ea"/>
              </a:rPr>
              <a:t/>
            </a:r>
            <a:br>
              <a:rPr lang="en-US" altLang="ko-KR" sz="5400" b="1" smtClean="0">
                <a:latin typeface="+mn-ea"/>
                <a:ea typeface="+mn-ea"/>
              </a:rPr>
            </a:br>
            <a:r>
              <a:rPr lang="en-US" altLang="ko-KR" sz="3200" b="1" smtClean="0">
                <a:latin typeface="+mn-ea"/>
                <a:ea typeface="+mn-ea"/>
              </a:rPr>
              <a:t/>
            </a:r>
            <a:br>
              <a:rPr lang="en-US" altLang="ko-KR" sz="3200" b="1" smtClean="0">
                <a:latin typeface="+mn-ea"/>
                <a:ea typeface="+mn-ea"/>
              </a:rPr>
            </a:br>
            <a:r>
              <a:rPr lang="en-US" altLang="ko-KR" sz="4800" b="1">
                <a:solidFill>
                  <a:schemeClr val="bg1"/>
                </a:solidFill>
                <a:latin typeface="+mn-ea"/>
                <a:ea typeface="+mn-ea"/>
              </a:rPr>
              <a:t>Istilah pengilhaman adalah perbimbingan atau pengaruh dari Roh Allah dan fikiran para penulis Alkitab sehingga hal tersebut menjadikan tulisan sebagai catatan yang progresif dan berkewibawahan dari wahyu dan kehendak Allah.</a:t>
            </a:r>
            <a:endParaRPr lang="en-US" sz="4800" b="1">
              <a:solidFill>
                <a:schemeClr val="bg1"/>
              </a:solidFill>
              <a:latin typeface="+mn-ea"/>
              <a:ea typeface="+mn-ea"/>
            </a:endParaRPr>
          </a:p>
        </p:txBody>
      </p:sp>
    </p:spTree>
    <p:extLst>
      <p:ext uri="{BB962C8B-B14F-4D97-AF65-F5344CB8AC3E}">
        <p14:creationId xmlns:p14="http://schemas.microsoft.com/office/powerpoint/2010/main" val="370408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2400" y="167640"/>
            <a:ext cx="11871960" cy="6522719"/>
          </a:xfrm>
        </p:spPr>
        <p:txBody>
          <a:bodyPr anchor="t">
            <a:normAutofit/>
          </a:bodyPr>
          <a:lstStyle/>
          <a:p>
            <a:r>
              <a:rPr lang="en-US" sz="5400" b="1">
                <a:latin typeface="+mn-lt"/>
              </a:rPr>
              <a:t>Teori Naluri(Institusi)</a:t>
            </a:r>
            <a:br>
              <a:rPr lang="en-US" sz="5400" b="1">
                <a:latin typeface="+mn-lt"/>
              </a:rPr>
            </a:br>
            <a:r>
              <a:rPr lang="en-US" sz="5400" b="1">
                <a:latin typeface="+mn-lt"/>
              </a:rPr>
              <a:t/>
            </a:r>
            <a:br>
              <a:rPr lang="en-US" sz="5400" b="1">
                <a:latin typeface="+mn-lt"/>
              </a:rPr>
            </a:br>
            <a:r>
              <a:rPr lang="en-US" sz="5400" b="1">
                <a:latin typeface="+mn-lt"/>
              </a:rPr>
              <a:t>Soal pengilhaman lebih merupakan wawasan tingkat tinggi dan juga  merupakan ilham sebagai penglihatan yang sangat tajam.</a:t>
            </a:r>
          </a:p>
        </p:txBody>
      </p:sp>
    </p:spTree>
    <p:extLst>
      <p:ext uri="{BB962C8B-B14F-4D97-AF65-F5344CB8AC3E}">
        <p14:creationId xmlns:p14="http://schemas.microsoft.com/office/powerpoint/2010/main" val="653171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2400" y="167640"/>
            <a:ext cx="11871960" cy="6522719"/>
          </a:xfrm>
        </p:spPr>
        <p:txBody>
          <a:bodyPr anchor="t">
            <a:normAutofit/>
          </a:bodyPr>
          <a:lstStyle/>
          <a:p>
            <a:r>
              <a:rPr lang="en-US" sz="5400" b="1">
                <a:latin typeface="+mn-lt"/>
              </a:rPr>
              <a:t>Teori Pencerahan(Iluminasi)</a:t>
            </a:r>
            <a:br>
              <a:rPr lang="en-US" sz="5400" b="1">
                <a:latin typeface="+mn-lt"/>
              </a:rPr>
            </a:br>
            <a:r>
              <a:rPr lang="en-US" sz="5400" b="1">
                <a:latin typeface="+mn-lt"/>
              </a:rPr>
              <a:t/>
            </a:r>
            <a:br>
              <a:rPr lang="en-US" sz="5400" b="1">
                <a:latin typeface="+mn-lt"/>
              </a:rPr>
            </a:br>
            <a:r>
              <a:rPr lang="en-US" sz="5400" b="1">
                <a:latin typeface="+mn-lt"/>
              </a:rPr>
              <a:t>Ada Pengaruh Roh Kudus pada penulis Kitab Suci.</a:t>
            </a:r>
            <a:br>
              <a:rPr lang="en-US" sz="5400" b="1">
                <a:latin typeface="+mn-lt"/>
              </a:rPr>
            </a:br>
            <a:r>
              <a:rPr lang="en-US" sz="5400" b="1">
                <a:latin typeface="+mn-lt"/>
              </a:rPr>
              <a:t>Tetapi pengaruh tersebut sekadar berfungsi untuk meningkatkan kemampuan alamiah penulis-penulisnya.</a:t>
            </a:r>
          </a:p>
        </p:txBody>
      </p:sp>
    </p:spTree>
    <p:extLst>
      <p:ext uri="{BB962C8B-B14F-4D97-AF65-F5344CB8AC3E}">
        <p14:creationId xmlns:p14="http://schemas.microsoft.com/office/powerpoint/2010/main" val="3967930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2400" y="167640"/>
            <a:ext cx="11871960" cy="6522719"/>
          </a:xfrm>
        </p:spPr>
        <p:txBody>
          <a:bodyPr anchor="t">
            <a:normAutofit/>
          </a:bodyPr>
          <a:lstStyle/>
          <a:p>
            <a:r>
              <a:rPr lang="en-US" sz="5400" b="1">
                <a:latin typeface="+mn-lt"/>
              </a:rPr>
              <a:t>Teori Sebahagian(Penglibatan)</a:t>
            </a:r>
            <a:br>
              <a:rPr lang="en-US" sz="5400" b="1">
                <a:latin typeface="+mn-lt"/>
              </a:rPr>
            </a:br>
            <a:r>
              <a:rPr lang="en-US" sz="5400" b="1">
                <a:latin typeface="+mn-lt"/>
              </a:rPr>
              <a:t/>
            </a:r>
            <a:br>
              <a:rPr lang="en-US" sz="5400" b="1">
                <a:latin typeface="+mn-lt"/>
              </a:rPr>
            </a:br>
            <a:r>
              <a:rPr lang="en-US" sz="5400" b="1">
                <a:latin typeface="+mn-lt"/>
              </a:rPr>
              <a:t>Hati para penulis diperbaharui oeh Tuhan Allah, sehingga pengilhaman sama dengan kelahiran kedua kali.</a:t>
            </a:r>
            <a:br>
              <a:rPr lang="en-US" sz="5400" b="1">
                <a:latin typeface="+mn-lt"/>
              </a:rPr>
            </a:br>
            <a:r>
              <a:rPr lang="en-US" sz="5400" b="1" smtClean="0">
                <a:latin typeface="+mn-lt"/>
              </a:rPr>
              <a:t>Pengilhaman </a:t>
            </a:r>
            <a:r>
              <a:rPr lang="en-US" sz="5400" b="1">
                <a:latin typeface="+mn-lt"/>
              </a:rPr>
              <a:t>ialah kecakapan yang diberikan oleh roh Kudus di dalam jabatan sebagai penulis.</a:t>
            </a:r>
          </a:p>
        </p:txBody>
      </p:sp>
    </p:spTree>
    <p:extLst>
      <p:ext uri="{BB962C8B-B14F-4D97-AF65-F5344CB8AC3E}">
        <p14:creationId xmlns:p14="http://schemas.microsoft.com/office/powerpoint/2010/main" val="4100284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2400" y="167640"/>
            <a:ext cx="11871960" cy="6522719"/>
          </a:xfrm>
        </p:spPr>
        <p:txBody>
          <a:bodyPr anchor="t">
            <a:normAutofit/>
          </a:bodyPr>
          <a:lstStyle/>
          <a:p>
            <a:r>
              <a:rPr lang="en-US" sz="5400" b="1">
                <a:latin typeface="+mn-lt"/>
              </a:rPr>
              <a:t>Teori </a:t>
            </a:r>
            <a:r>
              <a:rPr lang="en-US" sz="5400" b="1" smtClean="0">
                <a:latin typeface="+mn-lt"/>
              </a:rPr>
              <a:t>Verbal(Pengaruh </a:t>
            </a:r>
            <a:r>
              <a:rPr lang="en-US" sz="5400" b="1">
                <a:latin typeface="+mn-lt"/>
              </a:rPr>
              <a:t>Roh Kudus )</a:t>
            </a:r>
            <a:br>
              <a:rPr lang="en-US" sz="5400" b="1">
                <a:latin typeface="+mn-lt"/>
              </a:rPr>
            </a:br>
            <a:r>
              <a:rPr lang="en-US" sz="5400" b="1">
                <a:latin typeface="+mn-lt"/>
              </a:rPr>
              <a:t/>
            </a:r>
            <a:br>
              <a:rPr lang="en-US" sz="5400" b="1">
                <a:latin typeface="+mn-lt"/>
              </a:rPr>
            </a:br>
            <a:r>
              <a:rPr lang="en-US" sz="5400" b="1" smtClean="0">
                <a:latin typeface="+mn-lt"/>
              </a:rPr>
              <a:t>Pengaruh </a:t>
            </a:r>
            <a:r>
              <a:rPr lang="en-US" sz="5400" b="1">
                <a:latin typeface="+mn-lt"/>
              </a:rPr>
              <a:t>Roh Kudus menjangkau lebih jauh daripada sekadar mengarahkan pemikiran, </a:t>
            </a:r>
            <a:r>
              <a:rPr lang="en-US" sz="5400" b="1" smtClean="0">
                <a:latin typeface="+mn-lt"/>
              </a:rPr>
              <a:t>idea </a:t>
            </a:r>
            <a:r>
              <a:rPr lang="en-US" sz="5400" b="1">
                <a:latin typeface="+mn-lt"/>
              </a:rPr>
              <a:t>atau konsep yang akan ditulis.</a:t>
            </a:r>
          </a:p>
        </p:txBody>
      </p:sp>
    </p:spTree>
    <p:extLst>
      <p:ext uri="{BB962C8B-B14F-4D97-AF65-F5344CB8AC3E}">
        <p14:creationId xmlns:p14="http://schemas.microsoft.com/office/powerpoint/2010/main" val="10827447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2400" y="167640"/>
            <a:ext cx="11871960" cy="6522719"/>
          </a:xfrm>
        </p:spPr>
        <p:txBody>
          <a:bodyPr anchor="t">
            <a:normAutofit/>
          </a:bodyPr>
          <a:lstStyle/>
          <a:p>
            <a:r>
              <a:rPr lang="fi-FI" sz="5400" b="1">
                <a:latin typeface="+mn-lt"/>
              </a:rPr>
              <a:t>Terori Arahan(Pengikutan apa kata </a:t>
            </a:r>
            <a:r>
              <a:rPr lang="fi-FI" sz="5400" b="1" smtClean="0">
                <a:latin typeface="+mn-lt"/>
              </a:rPr>
              <a:t>Tuhan</a:t>
            </a:r>
            <a:r>
              <a:rPr lang="en-US" sz="5400" b="1" smtClean="0">
                <a:latin typeface="+mn-lt"/>
              </a:rPr>
              <a:t>)</a:t>
            </a:r>
            <a:r>
              <a:rPr lang="en-US" sz="5400" b="1">
                <a:latin typeface="+mn-lt"/>
              </a:rPr>
              <a:t/>
            </a:r>
            <a:br>
              <a:rPr lang="en-US" sz="5400" b="1">
                <a:latin typeface="+mn-lt"/>
              </a:rPr>
            </a:br>
            <a:r>
              <a:rPr lang="en-US" sz="5400" b="1">
                <a:latin typeface="+mn-lt"/>
              </a:rPr>
              <a:t/>
            </a:r>
            <a:br>
              <a:rPr lang="en-US" sz="5400" b="1">
                <a:latin typeface="+mn-lt"/>
              </a:rPr>
            </a:br>
            <a:r>
              <a:rPr lang="en-US" sz="5400" b="1">
                <a:latin typeface="+mn-lt"/>
              </a:rPr>
              <a:t>Allah benar-benar </a:t>
            </a:r>
            <a:r>
              <a:rPr lang="en-US" sz="5400" b="1" smtClean="0">
                <a:latin typeface="+mn-lt"/>
              </a:rPr>
              <a:t>mengatakan </a:t>
            </a:r>
            <a:r>
              <a:rPr lang="en-US" sz="5400" b="1">
                <a:latin typeface="+mn-lt"/>
              </a:rPr>
              <a:t>isi Alkitab kepada para penulis Alkitab dimana antara Allah dengan penulis membuat suatu kesepakatan yang telah disepakati oleh penulis dan Allah sendiri.</a:t>
            </a:r>
          </a:p>
        </p:txBody>
      </p:sp>
    </p:spTree>
    <p:extLst>
      <p:ext uri="{BB962C8B-B14F-4D97-AF65-F5344CB8AC3E}">
        <p14:creationId xmlns:p14="http://schemas.microsoft.com/office/powerpoint/2010/main" val="1242592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en-US" altLang="ko-KR" sz="5400" b="1" smtClean="0">
                <a:solidFill>
                  <a:srgbClr val="FFFF00"/>
                </a:solidFill>
                <a:latin typeface="+mn-ea"/>
                <a:ea typeface="+mn-ea"/>
              </a:rPr>
              <a:t>Pengilhaman Oranik</a:t>
            </a:r>
            <a:r>
              <a:rPr lang="en-US" altLang="ko-KR" sz="5400" b="1" smtClean="0">
                <a:latin typeface="+mn-ea"/>
                <a:ea typeface="+mn-ea"/>
              </a:rPr>
              <a:t/>
            </a:r>
            <a:br>
              <a:rPr lang="en-US" altLang="ko-KR" sz="5400" b="1" smtClean="0">
                <a:latin typeface="+mn-ea"/>
                <a:ea typeface="+mn-ea"/>
              </a:rPr>
            </a:br>
            <a:r>
              <a:rPr lang="en-US" altLang="ko-KR" sz="4800" b="1" smtClean="0">
                <a:latin typeface="+mn-ea"/>
                <a:ea typeface="+mn-ea"/>
              </a:rPr>
              <a:t/>
            </a:r>
            <a:br>
              <a:rPr lang="en-US" altLang="ko-KR" sz="4800" b="1" smtClean="0">
                <a:latin typeface="+mn-ea"/>
                <a:ea typeface="+mn-ea"/>
              </a:rPr>
            </a:br>
            <a:r>
              <a:rPr lang="en-US" altLang="ko-KR" sz="4800" b="1" smtClean="0">
                <a:solidFill>
                  <a:schemeClr val="bg1"/>
                </a:solidFill>
                <a:latin typeface="+mn-ea"/>
                <a:ea typeface="+mn-ea"/>
              </a:rPr>
              <a:t>Istilah Pengilhaman Organik </a:t>
            </a:r>
            <a:r>
              <a:rPr lang="en-US" altLang="ko-KR" sz="4800" b="1">
                <a:solidFill>
                  <a:schemeClr val="bg1"/>
                </a:solidFill>
                <a:latin typeface="+mn-ea"/>
                <a:ea typeface="+mn-ea"/>
              </a:rPr>
              <a:t>mengakui karakter manusia sepenuhnya dalam penulisan Kitab Suci, yang tampak dalam beragam gaya</a:t>
            </a:r>
            <a:r>
              <a:rPr lang="en-US" altLang="ko-KR" sz="4800" b="1" smtClean="0">
                <a:solidFill>
                  <a:schemeClr val="bg1"/>
                </a:solidFill>
                <a:latin typeface="+mn-ea"/>
                <a:ea typeface="+mn-ea"/>
              </a:rPr>
              <a:t>, penagalaman, </a:t>
            </a:r>
            <a:r>
              <a:rPr lang="en-US" altLang="ko-KR" sz="4800" b="1">
                <a:solidFill>
                  <a:schemeClr val="bg1"/>
                </a:solidFill>
                <a:latin typeface="+mn-ea"/>
                <a:ea typeface="+mn-ea"/>
              </a:rPr>
              <a:t>ketertarikan, dan konteks budaya-bahasa masing-masing penulisnya. </a:t>
            </a:r>
          </a:p>
        </p:txBody>
      </p:sp>
    </p:spTree>
    <p:extLst>
      <p:ext uri="{BB962C8B-B14F-4D97-AF65-F5344CB8AC3E}">
        <p14:creationId xmlns:p14="http://schemas.microsoft.com/office/powerpoint/2010/main" val="9494856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britannica.com/81/138681-050-3E9961A5/Detail-ceiling-fresco-Michelangelo-Vatican-City-Sist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2471"/>
            <a:ext cx="12192000" cy="812292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rgbClr val="00B05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00"/>
                </a:solidFill>
                <a:effectLst/>
                <a:uLnTx/>
                <a:uFillTx/>
                <a:latin typeface="Calibri" panose="020F0502020204030204"/>
                <a:ea typeface="+mn-ea"/>
                <a:cs typeface="+mn-cs"/>
              </a:rPr>
              <a:t>Tafsiran Kejadian</a:t>
            </a:r>
          </a:p>
        </p:txBody>
      </p:sp>
      <p:sp>
        <p:nvSpPr>
          <p:cNvPr id="2" name="직사각형 1"/>
          <p:cNvSpPr/>
          <p:nvPr/>
        </p:nvSpPr>
        <p:spPr>
          <a:xfrm>
            <a:off x="0" y="4111034"/>
            <a:ext cx="12192000" cy="1876811"/>
          </a:xfrm>
          <a:prstGeom prst="rect">
            <a:avLst/>
          </a:prstGeom>
          <a:solidFill>
            <a:srgbClr val="FFFF0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rPr>
              <a:t>בְּרֵאשִׁית בָּרָא אֱלֹהִים אֵת הַשָּׁמַיִם וְאֵת הָאָרֶץ׃</a:t>
            </a:r>
            <a:endParaRPr kumimoji="0" lang="en-US"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3918497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en-US" altLang="ko-KR" sz="5400" b="1" smtClean="0">
                <a:solidFill>
                  <a:srgbClr val="FFFF00"/>
                </a:solidFill>
                <a:latin typeface="+mn-ea"/>
                <a:ea typeface="+mn-ea"/>
              </a:rPr>
              <a:t>Kitab Kejadian</a:t>
            </a:r>
            <a:r>
              <a:rPr lang="en-US" altLang="ko-KR" sz="5400" b="1" smtClean="0">
                <a:latin typeface="+mn-ea"/>
                <a:ea typeface="+mn-ea"/>
              </a:rPr>
              <a:t/>
            </a:r>
            <a:br>
              <a:rPr lang="en-US" altLang="ko-KR" sz="5400" b="1" smtClean="0">
                <a:latin typeface="+mn-ea"/>
                <a:ea typeface="+mn-ea"/>
              </a:rPr>
            </a:br>
            <a:r>
              <a:rPr lang="en-US" altLang="ko-KR" sz="4800" b="1" smtClean="0">
                <a:latin typeface="+mn-ea"/>
                <a:ea typeface="+mn-ea"/>
              </a:rPr>
              <a:t/>
            </a:r>
            <a:br>
              <a:rPr lang="en-US" altLang="ko-KR" sz="4800" b="1" smtClean="0">
                <a:latin typeface="+mn-ea"/>
                <a:ea typeface="+mn-ea"/>
              </a:rPr>
            </a:br>
            <a:r>
              <a:rPr lang="fi-FI" altLang="ko-KR" sz="4800" b="1">
                <a:solidFill>
                  <a:srgbClr val="FFC000"/>
                </a:solidFill>
                <a:latin typeface="+mn-ea"/>
                <a:ea typeface="+mn-ea"/>
              </a:rPr>
              <a:t>Penulis: </a:t>
            </a:r>
            <a:r>
              <a:rPr lang="fi-FI" altLang="ko-KR" sz="4800" b="1">
                <a:solidFill>
                  <a:schemeClr val="bg1"/>
                </a:solidFill>
                <a:latin typeface="+mn-ea"/>
                <a:ea typeface="+mn-ea"/>
              </a:rPr>
              <a:t>Selama ini, kami menerima Musa sebagai penulis </a:t>
            </a:r>
            <a:r>
              <a:rPr lang="fi-FI" altLang="ko-KR" sz="4800" b="1" smtClean="0">
                <a:solidFill>
                  <a:schemeClr val="bg1"/>
                </a:solidFill>
                <a:latin typeface="+mn-ea"/>
                <a:ea typeface="+mn-ea"/>
              </a:rPr>
              <a:t>kitab </a:t>
            </a:r>
            <a:r>
              <a:rPr lang="fi-FI" altLang="ko-KR" sz="4800" b="1">
                <a:solidFill>
                  <a:schemeClr val="bg1"/>
                </a:solidFill>
                <a:latin typeface="+mn-ea"/>
                <a:ea typeface="+mn-ea"/>
              </a:rPr>
              <a:t>ini. </a:t>
            </a:r>
            <a:r>
              <a:rPr lang="fi-FI" altLang="ko-KR" sz="4800" b="1" smtClean="0">
                <a:solidFill>
                  <a:schemeClr val="bg1"/>
                </a:solidFill>
                <a:latin typeface="+mn-ea"/>
                <a:ea typeface="+mn-ea"/>
              </a:rPr>
              <a:t/>
            </a:r>
            <a:br>
              <a:rPr lang="fi-FI" altLang="ko-KR" sz="4800" b="1" smtClean="0">
                <a:solidFill>
                  <a:schemeClr val="bg1"/>
                </a:solidFill>
                <a:latin typeface="+mn-ea"/>
                <a:ea typeface="+mn-ea"/>
              </a:rPr>
            </a:br>
            <a:r>
              <a:rPr lang="fi-FI" altLang="ko-KR" sz="4800" b="1">
                <a:solidFill>
                  <a:schemeClr val="bg1"/>
                </a:solidFill>
                <a:latin typeface="+mn-ea"/>
                <a:ea typeface="+mn-ea"/>
              </a:rPr>
              <a:t/>
            </a:r>
            <a:br>
              <a:rPr lang="fi-FI" altLang="ko-KR" sz="4800" b="1">
                <a:solidFill>
                  <a:schemeClr val="bg1"/>
                </a:solidFill>
                <a:latin typeface="+mn-ea"/>
                <a:ea typeface="+mn-ea"/>
              </a:rPr>
            </a:br>
            <a:r>
              <a:rPr lang="fi-FI" altLang="ko-KR" sz="4800" b="1">
                <a:solidFill>
                  <a:srgbClr val="FFC000"/>
                </a:solidFill>
                <a:latin typeface="+mn-ea"/>
                <a:ea typeface="+mn-ea"/>
              </a:rPr>
              <a:t>Masa Penulisan: </a:t>
            </a:r>
            <a:r>
              <a:rPr lang="fi-FI" altLang="ko-KR" sz="4800" b="1">
                <a:solidFill>
                  <a:schemeClr val="bg1"/>
                </a:solidFill>
                <a:latin typeface="+mn-ea"/>
                <a:ea typeface="+mn-ea"/>
              </a:rPr>
              <a:t>Antara tahun 1440 SM-1400 SM, </a:t>
            </a:r>
            <a:r>
              <a:rPr lang="fi-FI" altLang="ko-KR" sz="4800" b="1" smtClean="0">
                <a:solidFill>
                  <a:schemeClr val="bg1"/>
                </a:solidFill>
                <a:latin typeface="+mn-ea"/>
                <a:ea typeface="+mn-ea"/>
              </a:rPr>
              <a:t>selepas </a:t>
            </a:r>
            <a:r>
              <a:rPr lang="fi-FI" altLang="ko-KR" sz="4800" b="1">
                <a:solidFill>
                  <a:schemeClr val="bg1"/>
                </a:solidFill>
                <a:latin typeface="+mn-ea"/>
                <a:ea typeface="+mn-ea"/>
              </a:rPr>
              <a:t>Musa memimpin bangsa Israel keluar dari </a:t>
            </a:r>
            <a:r>
              <a:rPr lang="fi-FI" altLang="ko-KR" sz="4800" b="1" smtClean="0">
                <a:solidFill>
                  <a:schemeClr val="bg1"/>
                </a:solidFill>
                <a:latin typeface="+mn-ea"/>
                <a:ea typeface="+mn-ea"/>
              </a:rPr>
              <a:t>Mesir.</a:t>
            </a:r>
            <a:endParaRPr lang="en-US" altLang="ko-KR" sz="4800" b="1">
              <a:solidFill>
                <a:schemeClr val="bg1"/>
              </a:solidFill>
              <a:latin typeface="+mn-ea"/>
              <a:ea typeface="+mn-ea"/>
            </a:endParaRPr>
          </a:p>
        </p:txBody>
      </p:sp>
    </p:spTree>
    <p:extLst>
      <p:ext uri="{BB962C8B-B14F-4D97-AF65-F5344CB8AC3E}">
        <p14:creationId xmlns:p14="http://schemas.microsoft.com/office/powerpoint/2010/main" val="977391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fi-FI" altLang="ko-KR" sz="4800" b="1">
                <a:solidFill>
                  <a:srgbClr val="FFC000"/>
                </a:solidFill>
                <a:latin typeface="+mn-ea"/>
                <a:ea typeface="+mn-ea"/>
              </a:rPr>
              <a:t>Tujuan Penulisan: </a:t>
            </a:r>
            <a:r>
              <a:rPr lang="fi-FI" altLang="ko-KR" sz="4800" b="1">
                <a:solidFill>
                  <a:schemeClr val="bg1"/>
                </a:solidFill>
                <a:latin typeface="+mn-ea"/>
                <a:ea typeface="+mn-ea"/>
              </a:rPr>
              <a:t>Kitab Kejadian seringkali diumpamakan sebagai "</a:t>
            </a:r>
            <a:r>
              <a:rPr lang="fi-FI" altLang="ko-KR" sz="4800" b="1" smtClean="0">
                <a:solidFill>
                  <a:schemeClr val="bg1"/>
                </a:solidFill>
                <a:latin typeface="+mn-ea"/>
                <a:ea typeface="+mn-ea"/>
              </a:rPr>
              <a:t>bidang-benih" </a:t>
            </a:r>
            <a:r>
              <a:rPr lang="fi-FI" altLang="ko-KR" sz="4800" b="1">
                <a:solidFill>
                  <a:schemeClr val="bg1"/>
                </a:solidFill>
                <a:latin typeface="+mn-ea"/>
                <a:ea typeface="+mn-ea"/>
              </a:rPr>
              <a:t>bagi seluruh isi Alkitab</a:t>
            </a:r>
            <a:r>
              <a:rPr lang="fi-FI" altLang="ko-KR" sz="4800" b="1" smtClean="0">
                <a:solidFill>
                  <a:schemeClr val="bg1"/>
                </a:solidFill>
                <a:latin typeface="+mn-ea"/>
                <a:ea typeface="+mn-ea"/>
              </a:rPr>
              <a:t>.</a:t>
            </a:r>
            <a:br>
              <a:rPr lang="fi-FI" altLang="ko-KR" sz="4800" b="1" smtClean="0">
                <a:solidFill>
                  <a:schemeClr val="bg1"/>
                </a:solidFill>
                <a:latin typeface="+mn-ea"/>
                <a:ea typeface="+mn-ea"/>
              </a:rPr>
            </a:br>
            <a:r>
              <a:rPr lang="fi-FI" altLang="ko-KR" sz="4800" b="1">
                <a:solidFill>
                  <a:schemeClr val="bg1"/>
                </a:solidFill>
                <a:latin typeface="+mn-ea"/>
                <a:ea typeface="+mn-ea"/>
              </a:rPr>
              <a:t/>
            </a:r>
            <a:br>
              <a:rPr lang="fi-FI" altLang="ko-KR" sz="4800" b="1">
                <a:solidFill>
                  <a:schemeClr val="bg1"/>
                </a:solidFill>
                <a:latin typeface="+mn-ea"/>
                <a:ea typeface="+mn-ea"/>
              </a:rPr>
            </a:br>
            <a:r>
              <a:rPr lang="fi-FI" altLang="ko-KR" sz="4800" b="1">
                <a:solidFill>
                  <a:srgbClr val="FFC000"/>
                </a:solidFill>
                <a:latin typeface="+mn-ea"/>
                <a:ea typeface="+mn-ea"/>
              </a:rPr>
              <a:t>Ayat Kunci:</a:t>
            </a:r>
            <a:r>
              <a:rPr lang="fi-FI" altLang="ko-KR" sz="4800" b="1">
                <a:solidFill>
                  <a:schemeClr val="bg1"/>
                </a:solidFill>
                <a:latin typeface="+mn-ea"/>
                <a:ea typeface="+mn-ea"/>
              </a:rPr>
              <a:t> Kejadian 1:1, Kejadian 3:15, Kejadian 12:2-3, Kejadian 50:20.</a:t>
            </a:r>
            <a:endParaRPr lang="en-US" altLang="ko-KR" sz="4800" b="1">
              <a:solidFill>
                <a:schemeClr val="bg1"/>
              </a:solidFill>
              <a:latin typeface="+mn-ea"/>
              <a:ea typeface="+mn-ea"/>
            </a:endParaRPr>
          </a:p>
        </p:txBody>
      </p:sp>
    </p:spTree>
    <p:extLst>
      <p:ext uri="{BB962C8B-B14F-4D97-AF65-F5344CB8AC3E}">
        <p14:creationId xmlns:p14="http://schemas.microsoft.com/office/powerpoint/2010/main" val="891529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fi-FI" altLang="ko-KR" sz="4800" b="1">
                <a:solidFill>
                  <a:srgbClr val="FFC000"/>
                </a:solidFill>
                <a:latin typeface="+mn-ea"/>
                <a:ea typeface="+mn-ea"/>
              </a:rPr>
              <a:t>Tujuan Penulisan: </a:t>
            </a:r>
            <a:r>
              <a:rPr lang="fi-FI" altLang="ko-KR" sz="4800" b="1">
                <a:solidFill>
                  <a:schemeClr val="bg1"/>
                </a:solidFill>
                <a:latin typeface="+mn-ea"/>
                <a:ea typeface="+mn-ea"/>
              </a:rPr>
              <a:t>Kitab Kejadian seringkali diumpamakan sebagai "</a:t>
            </a:r>
            <a:r>
              <a:rPr lang="fi-FI" altLang="ko-KR" sz="4800" b="1" smtClean="0">
                <a:solidFill>
                  <a:schemeClr val="bg1"/>
                </a:solidFill>
                <a:latin typeface="+mn-ea"/>
                <a:ea typeface="+mn-ea"/>
              </a:rPr>
              <a:t>bidang-benih" </a:t>
            </a:r>
            <a:r>
              <a:rPr lang="fi-FI" altLang="ko-KR" sz="4800" b="1">
                <a:solidFill>
                  <a:schemeClr val="bg1"/>
                </a:solidFill>
                <a:latin typeface="+mn-ea"/>
                <a:ea typeface="+mn-ea"/>
              </a:rPr>
              <a:t>bagi seluruh isi Alkitab</a:t>
            </a:r>
            <a:r>
              <a:rPr lang="fi-FI" altLang="ko-KR" sz="4800" b="1" smtClean="0">
                <a:solidFill>
                  <a:schemeClr val="bg1"/>
                </a:solidFill>
                <a:latin typeface="+mn-ea"/>
                <a:ea typeface="+mn-ea"/>
              </a:rPr>
              <a:t>.</a:t>
            </a:r>
            <a:br>
              <a:rPr lang="fi-FI" altLang="ko-KR" sz="4800" b="1" smtClean="0">
                <a:solidFill>
                  <a:schemeClr val="bg1"/>
                </a:solidFill>
                <a:latin typeface="+mn-ea"/>
                <a:ea typeface="+mn-ea"/>
              </a:rPr>
            </a:br>
            <a:r>
              <a:rPr lang="fi-FI" altLang="ko-KR" sz="4800" b="1">
                <a:solidFill>
                  <a:schemeClr val="bg1"/>
                </a:solidFill>
                <a:latin typeface="+mn-ea"/>
                <a:ea typeface="+mn-ea"/>
              </a:rPr>
              <a:t/>
            </a:r>
            <a:br>
              <a:rPr lang="fi-FI" altLang="ko-KR" sz="4800" b="1">
                <a:solidFill>
                  <a:schemeClr val="bg1"/>
                </a:solidFill>
                <a:latin typeface="+mn-ea"/>
                <a:ea typeface="+mn-ea"/>
              </a:rPr>
            </a:br>
            <a:r>
              <a:rPr lang="fi-FI" altLang="ko-KR" sz="4800" b="1">
                <a:solidFill>
                  <a:srgbClr val="FFC000"/>
                </a:solidFill>
                <a:latin typeface="+mn-ea"/>
                <a:ea typeface="+mn-ea"/>
              </a:rPr>
              <a:t>Ayat Kunci:</a:t>
            </a:r>
            <a:r>
              <a:rPr lang="fi-FI" altLang="ko-KR" sz="4800" b="1">
                <a:solidFill>
                  <a:schemeClr val="bg1"/>
                </a:solidFill>
                <a:latin typeface="+mn-ea"/>
                <a:ea typeface="+mn-ea"/>
              </a:rPr>
              <a:t> Kejadian 1:1, Kejadian 3:15, Kejadian 12:2-3, Kejadian 50:20.</a:t>
            </a:r>
            <a:endParaRPr lang="en-US" altLang="ko-KR" sz="4800" b="1">
              <a:solidFill>
                <a:schemeClr val="bg1"/>
              </a:solidFill>
              <a:latin typeface="+mn-ea"/>
              <a:ea typeface="+mn-ea"/>
            </a:endParaRPr>
          </a:p>
        </p:txBody>
      </p:sp>
    </p:spTree>
    <p:extLst>
      <p:ext uri="{BB962C8B-B14F-4D97-AF65-F5344CB8AC3E}">
        <p14:creationId xmlns:p14="http://schemas.microsoft.com/office/powerpoint/2010/main" val="15636750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fi-FI" altLang="ko-KR" sz="4800" b="1">
                <a:solidFill>
                  <a:srgbClr val="FFC000"/>
                </a:solidFill>
                <a:latin typeface="+mn-ea"/>
                <a:ea typeface="+mn-ea"/>
              </a:rPr>
              <a:t>Tujuan Penulisan: </a:t>
            </a:r>
            <a:r>
              <a:rPr lang="fi-FI" altLang="ko-KR" sz="4800" b="1">
                <a:solidFill>
                  <a:schemeClr val="bg1"/>
                </a:solidFill>
                <a:latin typeface="+mn-ea"/>
                <a:ea typeface="+mn-ea"/>
              </a:rPr>
              <a:t>Kitab Kejadian seringkali diumpamakan sebagai "</a:t>
            </a:r>
            <a:r>
              <a:rPr lang="fi-FI" altLang="ko-KR" sz="4800" b="1" smtClean="0">
                <a:solidFill>
                  <a:schemeClr val="bg1"/>
                </a:solidFill>
                <a:latin typeface="+mn-ea"/>
                <a:ea typeface="+mn-ea"/>
              </a:rPr>
              <a:t>bidang-benih" </a:t>
            </a:r>
            <a:r>
              <a:rPr lang="fi-FI" altLang="ko-KR" sz="4800" b="1">
                <a:solidFill>
                  <a:schemeClr val="bg1"/>
                </a:solidFill>
                <a:latin typeface="+mn-ea"/>
                <a:ea typeface="+mn-ea"/>
              </a:rPr>
              <a:t>bagi seluruh isi Alkitab</a:t>
            </a:r>
            <a:r>
              <a:rPr lang="fi-FI" altLang="ko-KR" sz="4800" b="1" smtClean="0">
                <a:solidFill>
                  <a:schemeClr val="bg1"/>
                </a:solidFill>
                <a:latin typeface="+mn-ea"/>
                <a:ea typeface="+mn-ea"/>
              </a:rPr>
              <a:t>.</a:t>
            </a:r>
            <a:br>
              <a:rPr lang="fi-FI" altLang="ko-KR" sz="4800" b="1" smtClean="0">
                <a:solidFill>
                  <a:schemeClr val="bg1"/>
                </a:solidFill>
                <a:latin typeface="+mn-ea"/>
                <a:ea typeface="+mn-ea"/>
              </a:rPr>
            </a:br>
            <a:r>
              <a:rPr lang="fi-FI" altLang="ko-KR" sz="4800" b="1">
                <a:solidFill>
                  <a:schemeClr val="bg1"/>
                </a:solidFill>
                <a:latin typeface="+mn-ea"/>
                <a:ea typeface="+mn-ea"/>
              </a:rPr>
              <a:t/>
            </a:r>
            <a:br>
              <a:rPr lang="fi-FI" altLang="ko-KR" sz="4800" b="1">
                <a:solidFill>
                  <a:schemeClr val="bg1"/>
                </a:solidFill>
                <a:latin typeface="+mn-ea"/>
                <a:ea typeface="+mn-ea"/>
              </a:rPr>
            </a:br>
            <a:r>
              <a:rPr lang="fi-FI" altLang="ko-KR" sz="4800" b="1">
                <a:solidFill>
                  <a:srgbClr val="FFC000"/>
                </a:solidFill>
                <a:latin typeface="+mn-ea"/>
                <a:ea typeface="+mn-ea"/>
              </a:rPr>
              <a:t>Ayat Kunci:</a:t>
            </a:r>
            <a:r>
              <a:rPr lang="fi-FI" altLang="ko-KR" sz="4800" b="1">
                <a:solidFill>
                  <a:schemeClr val="bg1"/>
                </a:solidFill>
                <a:latin typeface="+mn-ea"/>
                <a:ea typeface="+mn-ea"/>
              </a:rPr>
              <a:t> Kejadian 1:1, Kejadian 3:15, Kejadian 12:2-3, Kejadian 50:20.</a:t>
            </a:r>
            <a:endParaRPr lang="en-US" altLang="ko-KR" sz="4800" b="1">
              <a:solidFill>
                <a:schemeClr val="bg1"/>
              </a:solidFill>
              <a:latin typeface="+mn-ea"/>
              <a:ea typeface="+mn-ea"/>
            </a:endParaRPr>
          </a:p>
        </p:txBody>
      </p:sp>
    </p:spTree>
    <p:extLst>
      <p:ext uri="{BB962C8B-B14F-4D97-AF65-F5344CB8AC3E}">
        <p14:creationId xmlns:p14="http://schemas.microsoft.com/office/powerpoint/2010/main" val="37047343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fi-FI" altLang="ko-KR" sz="4800" b="1">
                <a:solidFill>
                  <a:srgbClr val="FFC000"/>
                </a:solidFill>
                <a:latin typeface="+mn-ea"/>
                <a:ea typeface="+mn-ea"/>
              </a:rPr>
              <a:t>Tujuan Penulisan: </a:t>
            </a:r>
            <a:r>
              <a:rPr lang="fi-FI" altLang="ko-KR" sz="4800" b="1">
                <a:solidFill>
                  <a:schemeClr val="bg1"/>
                </a:solidFill>
                <a:latin typeface="+mn-ea"/>
                <a:ea typeface="+mn-ea"/>
              </a:rPr>
              <a:t>Kitab Kejadian seringkali diumpamakan sebagai "</a:t>
            </a:r>
            <a:r>
              <a:rPr lang="fi-FI" altLang="ko-KR" sz="4800" b="1" smtClean="0">
                <a:solidFill>
                  <a:schemeClr val="bg1"/>
                </a:solidFill>
                <a:latin typeface="+mn-ea"/>
                <a:ea typeface="+mn-ea"/>
              </a:rPr>
              <a:t>bidang-benih" </a:t>
            </a:r>
            <a:r>
              <a:rPr lang="fi-FI" altLang="ko-KR" sz="4800" b="1">
                <a:solidFill>
                  <a:schemeClr val="bg1"/>
                </a:solidFill>
                <a:latin typeface="+mn-ea"/>
                <a:ea typeface="+mn-ea"/>
              </a:rPr>
              <a:t>bagi seluruh isi Alkitab</a:t>
            </a:r>
            <a:r>
              <a:rPr lang="fi-FI" altLang="ko-KR" sz="4800" b="1" smtClean="0">
                <a:solidFill>
                  <a:schemeClr val="bg1"/>
                </a:solidFill>
                <a:latin typeface="+mn-ea"/>
                <a:ea typeface="+mn-ea"/>
              </a:rPr>
              <a:t>.</a:t>
            </a:r>
            <a:br>
              <a:rPr lang="fi-FI" altLang="ko-KR" sz="4800" b="1" smtClean="0">
                <a:solidFill>
                  <a:schemeClr val="bg1"/>
                </a:solidFill>
                <a:latin typeface="+mn-ea"/>
                <a:ea typeface="+mn-ea"/>
              </a:rPr>
            </a:br>
            <a:r>
              <a:rPr lang="fi-FI" altLang="ko-KR" sz="4800" b="1">
                <a:solidFill>
                  <a:schemeClr val="bg1"/>
                </a:solidFill>
                <a:latin typeface="+mn-ea"/>
                <a:ea typeface="+mn-ea"/>
              </a:rPr>
              <a:t/>
            </a:r>
            <a:br>
              <a:rPr lang="fi-FI" altLang="ko-KR" sz="4800" b="1">
                <a:solidFill>
                  <a:schemeClr val="bg1"/>
                </a:solidFill>
                <a:latin typeface="+mn-ea"/>
                <a:ea typeface="+mn-ea"/>
              </a:rPr>
            </a:br>
            <a:r>
              <a:rPr lang="fi-FI" altLang="ko-KR" sz="4800" b="1">
                <a:solidFill>
                  <a:srgbClr val="FFC000"/>
                </a:solidFill>
                <a:latin typeface="+mn-ea"/>
                <a:ea typeface="+mn-ea"/>
              </a:rPr>
              <a:t>Ayat Kunci:</a:t>
            </a:r>
            <a:r>
              <a:rPr lang="fi-FI" altLang="ko-KR" sz="4800" b="1">
                <a:solidFill>
                  <a:schemeClr val="bg1"/>
                </a:solidFill>
                <a:latin typeface="+mn-ea"/>
                <a:ea typeface="+mn-ea"/>
              </a:rPr>
              <a:t> Kejadian 1:1, Kejadian 3:15, Kejadian 12:2-3, Kejadian 50:20.</a:t>
            </a:r>
            <a:endParaRPr lang="en-US" altLang="ko-KR" sz="4800" b="1">
              <a:solidFill>
                <a:schemeClr val="bg1"/>
              </a:solidFill>
              <a:latin typeface="+mn-ea"/>
              <a:ea typeface="+mn-ea"/>
            </a:endParaRPr>
          </a:p>
        </p:txBody>
      </p:sp>
    </p:spTree>
    <p:extLst>
      <p:ext uri="{BB962C8B-B14F-4D97-AF65-F5344CB8AC3E}">
        <p14:creationId xmlns:p14="http://schemas.microsoft.com/office/powerpoint/2010/main" val="11301377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en-US" altLang="ko-KR" sz="4800" b="1" smtClean="0">
                <a:latin typeface="+mn-ea"/>
                <a:ea typeface="+mn-ea"/>
              </a:rPr>
              <a:t>Penulis Musa menulis Kitab Pentatukh.</a:t>
            </a:r>
            <a:br>
              <a:rPr lang="en-US" altLang="ko-KR" sz="4800" b="1" smtClean="0">
                <a:latin typeface="+mn-ea"/>
                <a:ea typeface="+mn-ea"/>
              </a:rPr>
            </a:br>
            <a:r>
              <a:rPr lang="fi-FI" altLang="ko-KR" sz="4800" b="1">
                <a:latin typeface="+mn-ea"/>
                <a:ea typeface="+mn-ea"/>
              </a:rPr>
              <a:t>Pentateukh adalah asas dan permulaan </a:t>
            </a:r>
            <a:r>
              <a:rPr lang="fi-FI" altLang="ko-KR" sz="4800" b="1" smtClean="0">
                <a:latin typeface="+mn-ea"/>
                <a:ea typeface="+mn-ea"/>
              </a:rPr>
              <a:t>Alkitab dan juga asas teologi baik orang Yahudi mahupun orang Kristian.</a:t>
            </a:r>
            <a:r>
              <a:rPr lang="en-US" altLang="ko-KR" sz="4800" b="1">
                <a:latin typeface="+mn-ea"/>
                <a:ea typeface="+mn-ea"/>
              </a:rPr>
              <a:t/>
            </a:r>
            <a:br>
              <a:rPr lang="en-US" altLang="ko-KR" sz="4800" b="1">
                <a:latin typeface="+mn-ea"/>
                <a:ea typeface="+mn-ea"/>
              </a:rPr>
            </a:br>
            <a:r>
              <a:rPr lang="en-US" altLang="ko-KR" sz="4800" b="1" smtClean="0">
                <a:latin typeface="+mn-ea"/>
                <a:ea typeface="+mn-ea"/>
              </a:rPr>
              <a:t>Kejadian </a:t>
            </a:r>
            <a:r>
              <a:rPr lang="en-US" altLang="ko-KR" sz="4800" b="1">
                <a:latin typeface="+mn-ea"/>
                <a:ea typeface="+mn-ea"/>
              </a:rPr>
              <a:t>adalah salah satu buku daripada Pentathukh yang termasuk Kitab Keluaran, Kitab Imamat, Kitab Bilangan, dan Kitab Ulangan.</a:t>
            </a:r>
            <a:br>
              <a:rPr lang="en-US" altLang="ko-KR" sz="4800" b="1">
                <a:latin typeface="+mn-ea"/>
                <a:ea typeface="+mn-ea"/>
              </a:rPr>
            </a:br>
            <a:endParaRPr lang="en-US" sz="4800" b="1">
              <a:latin typeface="+mn-ea"/>
              <a:ea typeface="+mn-ea"/>
            </a:endParaRPr>
          </a:p>
        </p:txBody>
      </p:sp>
    </p:spTree>
    <p:extLst>
      <p:ext uri="{BB962C8B-B14F-4D97-AF65-F5344CB8AC3E}">
        <p14:creationId xmlns:p14="http://schemas.microsoft.com/office/powerpoint/2010/main" val="34366580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en-US" altLang="ko-KR" sz="4800" b="1">
                <a:latin typeface="+mn-ea"/>
                <a:ea typeface="+mn-ea"/>
              </a:rPr>
              <a:t>Kisah kitab Kejadian memuat dua </a:t>
            </a:r>
            <a:r>
              <a:rPr lang="en-US" altLang="ko-KR" sz="4800" b="1" smtClean="0">
                <a:latin typeface="+mn-ea"/>
                <a:ea typeface="+mn-ea"/>
              </a:rPr>
              <a:t>bahagian, </a:t>
            </a:r>
            <a:r>
              <a:rPr lang="en-US" altLang="ko-KR" sz="4800" b="1">
                <a:latin typeface="+mn-ea"/>
                <a:ea typeface="+mn-ea"/>
              </a:rPr>
              <a:t>iaitu Sejarah Purbakala yang diceritakan dari Kejadian 1-11 dan Permulaan Sejarah Penyelamatan melalui Abraham dan Keturunannya yang diceritakan dari Kejadian 12-50.</a:t>
            </a:r>
            <a:endParaRPr lang="en-US" sz="4800" b="1">
              <a:latin typeface="+mn-ea"/>
              <a:ea typeface="+mn-ea"/>
            </a:endParaRPr>
          </a:p>
        </p:txBody>
      </p:sp>
    </p:spTree>
    <p:extLst>
      <p:ext uri="{BB962C8B-B14F-4D97-AF65-F5344CB8AC3E}">
        <p14:creationId xmlns:p14="http://schemas.microsoft.com/office/powerpoint/2010/main" val="1537348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en-US" altLang="ko-KR" sz="5400" b="1">
                <a:latin typeface="+mn-ea"/>
              </a:rPr>
              <a:t>Kitab Kejadian mengandungi Teologi Dasar iaitu Doktrin tentang Penciptaan, Allah, Keselamatan, Dosa, Keluarga, Misi, Manusia, Pengharapan dan lain-lain.</a:t>
            </a:r>
            <a:endParaRPr lang="en-US" sz="5400" b="1">
              <a:latin typeface="+mn-ea"/>
              <a:ea typeface="+mn-ea"/>
            </a:endParaRPr>
          </a:p>
        </p:txBody>
      </p:sp>
    </p:spTree>
    <p:extLst>
      <p:ext uri="{BB962C8B-B14F-4D97-AF65-F5344CB8AC3E}">
        <p14:creationId xmlns:p14="http://schemas.microsoft.com/office/powerpoint/2010/main" val="29279493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4930" y="164805"/>
            <a:ext cx="11802139" cy="6528390"/>
          </a:xfrm>
        </p:spPr>
        <p:txBody>
          <a:bodyPr anchor="t">
            <a:noAutofit/>
          </a:bodyPr>
          <a:lstStyle/>
          <a:p>
            <a:pPr latinLnBrk="1">
              <a:lnSpc>
                <a:spcPct val="100000"/>
              </a:lnSpc>
            </a:pPr>
            <a:r>
              <a:rPr lang="en-US" altLang="ko-KR" sz="5400" b="1">
                <a:latin typeface="+mn-ea"/>
                <a:ea typeface="+mn-ea"/>
              </a:rPr>
              <a:t>Menurut Emile Durkheim, amalan keagamaan dapat difahami sebagai peranan untuk persatuan dan kestabilan dalam tatanan Masyarakat</a:t>
            </a:r>
            <a:r>
              <a:rPr lang="en-US" altLang="ko-KR" sz="5400" b="1" smtClean="0">
                <a:latin typeface="+mn-ea"/>
                <a:ea typeface="+mn-ea"/>
              </a:rPr>
              <a:t>.</a:t>
            </a:r>
            <a:br>
              <a:rPr lang="en-US" altLang="ko-KR" sz="5400" b="1" smtClean="0">
                <a:latin typeface="+mn-ea"/>
                <a:ea typeface="+mn-ea"/>
              </a:rPr>
            </a:br>
            <a:r>
              <a:rPr lang="en-US" altLang="ko-KR" sz="5400" b="1" smtClean="0">
                <a:latin typeface="+mn-ea"/>
                <a:ea typeface="+mn-ea"/>
              </a:rPr>
              <a:t/>
            </a:r>
            <a:br>
              <a:rPr lang="en-US" altLang="ko-KR" sz="5400" b="1" smtClean="0">
                <a:latin typeface="+mn-ea"/>
                <a:ea typeface="+mn-ea"/>
              </a:rPr>
            </a:br>
            <a:r>
              <a:rPr lang="en-US" altLang="ko-KR" sz="5400" b="1" smtClean="0">
                <a:latin typeface="+mn-ea"/>
                <a:ea typeface="+mn-ea"/>
              </a:rPr>
              <a:t>Contoh: Keluaran dari Mesir</a:t>
            </a:r>
            <a:endParaRPr lang="en-US" sz="5400" b="1">
              <a:latin typeface="+mn-ea"/>
              <a:ea typeface="+mn-ea"/>
            </a:endParaRPr>
          </a:p>
        </p:txBody>
      </p:sp>
    </p:spTree>
    <p:extLst>
      <p:ext uri="{BB962C8B-B14F-4D97-AF65-F5344CB8AC3E}">
        <p14:creationId xmlns:p14="http://schemas.microsoft.com/office/powerpoint/2010/main" val="30876239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britannica.com/81/138681-050-3E9961A5/Detail-ceiling-fresco-Michelangelo-Vatican-City-Sist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2471"/>
            <a:ext cx="12192000" cy="8122922"/>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1747520" y="742008"/>
            <a:ext cx="8199120" cy="1696392"/>
          </a:xfrm>
          <a:prstGeom prst="roundRect">
            <a:avLst/>
          </a:prstGeom>
          <a:solidFill>
            <a:srgbClr val="00B05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00"/>
                </a:solidFill>
                <a:effectLst/>
                <a:uLnTx/>
                <a:uFillTx/>
                <a:latin typeface="Calibri" panose="020F0502020204030204"/>
                <a:ea typeface="+mn-ea"/>
                <a:cs typeface="+mn-cs"/>
              </a:rPr>
              <a:t>Tafsiran Kejadian</a:t>
            </a:r>
          </a:p>
        </p:txBody>
      </p:sp>
      <p:sp>
        <p:nvSpPr>
          <p:cNvPr id="2" name="직사각형 1"/>
          <p:cNvSpPr/>
          <p:nvPr/>
        </p:nvSpPr>
        <p:spPr>
          <a:xfrm>
            <a:off x="0" y="4111034"/>
            <a:ext cx="12192000" cy="1876811"/>
          </a:xfrm>
          <a:prstGeom prst="rect">
            <a:avLst/>
          </a:prstGeom>
          <a:solidFill>
            <a:srgbClr val="FFFF00">
              <a:alpha val="5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e-IL"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rPr>
              <a:t>בְּרֵאשִׁית בָּרָא אֱלֹהִים אֵת הַשָּׁמַיִם וְאֵת הָאָרֶץ׃</a:t>
            </a:r>
            <a:endParaRPr kumimoji="0" lang="en-US" sz="6000" b="0" i="0" u="none" strike="noStrike" kern="1200" cap="none" spc="0" normalizeH="0" baseline="0" noProof="0">
              <a:ln>
                <a:noFill/>
              </a:ln>
              <a:solidFill>
                <a:srgbClr val="002060"/>
              </a:solidFill>
              <a:effectLst/>
              <a:uLnTx/>
              <a:uFillTx/>
              <a:latin typeface="Adobe Hebrew" panose="02040503050201020203" pitchFamily="18" charset="-79"/>
              <a:ea typeface="+mn-ea"/>
              <a:cs typeface="Adobe Hebrew" panose="02040503050201020203" pitchFamily="18" charset="-79"/>
            </a:endParaRPr>
          </a:p>
        </p:txBody>
      </p:sp>
    </p:spTree>
    <p:extLst>
      <p:ext uri="{BB962C8B-B14F-4D97-AF65-F5344CB8AC3E}">
        <p14:creationId xmlns:p14="http://schemas.microsoft.com/office/powerpoint/2010/main" val="11266455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lnSpc>
                <a:spcPct val="100000"/>
              </a:lnSpc>
            </a:pPr>
            <a:r>
              <a:rPr lang="en-US" altLang="ko-KR" sz="4800" b="1" smtClean="0">
                <a:latin typeface="+mn-ea"/>
                <a:ea typeface="+mn-ea"/>
              </a:rPr>
              <a:t/>
            </a:r>
            <a:br>
              <a:rPr lang="en-US" altLang="ko-KR" sz="4800" b="1" smtClean="0">
                <a:latin typeface="+mn-ea"/>
                <a:ea typeface="+mn-ea"/>
              </a:rPr>
            </a:br>
            <a:endParaRPr lang="en-US" sz="4800" b="1">
              <a:latin typeface="+mn-ea"/>
              <a:ea typeface="+mn-ea"/>
            </a:endParaRPr>
          </a:p>
        </p:txBody>
      </p:sp>
      <p:pic>
        <p:nvPicPr>
          <p:cNvPr id="5" name="그림 4"/>
          <p:cNvPicPr>
            <a:picLocks noChangeAspect="1"/>
          </p:cNvPicPr>
          <p:nvPr/>
        </p:nvPicPr>
        <p:blipFill rotWithShape="1">
          <a:blip r:embed="rId3"/>
          <a:srcRect l="42127" r="18681"/>
          <a:stretch/>
        </p:blipFill>
        <p:spPr>
          <a:xfrm>
            <a:off x="7412470" y="0"/>
            <a:ext cx="4778226" cy="6858000"/>
          </a:xfrm>
          <a:prstGeom prst="rect">
            <a:avLst/>
          </a:prstGeom>
        </p:spPr>
      </p:pic>
      <p:sp>
        <p:nvSpPr>
          <p:cNvPr id="7" name="제목 1"/>
          <p:cNvSpPr txBox="1">
            <a:spLocks/>
          </p:cNvSpPr>
          <p:nvPr/>
        </p:nvSpPr>
        <p:spPr>
          <a:xfrm>
            <a:off x="233464" y="170122"/>
            <a:ext cx="7003100" cy="66807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nSpc>
                <a:spcPct val="100000"/>
              </a:lnSpc>
              <a:spcBef>
                <a:spcPts val="0"/>
              </a:spcBef>
            </a:pPr>
            <a:r>
              <a:rPr lang="en-US" sz="5400" b="1">
                <a:solidFill>
                  <a:prstClr val="black"/>
                </a:solidFill>
                <a:latin typeface="Calibri" panose="020F0502020204030204"/>
                <a:ea typeface="+mn-ea"/>
                <a:cs typeface="+mn-cs"/>
              </a:rPr>
              <a:t>Orang-orang Israel tinggal di Gunung Sinai selama </a:t>
            </a:r>
            <a:r>
              <a:rPr lang="en-US" sz="5400" b="1" smtClean="0">
                <a:solidFill>
                  <a:prstClr val="black"/>
                </a:solidFill>
                <a:latin typeface="Calibri" panose="020F0502020204030204"/>
                <a:ea typeface="+mn-ea"/>
                <a:cs typeface="+mn-cs"/>
              </a:rPr>
              <a:t>satu tahun.</a:t>
            </a:r>
          </a:p>
          <a:p>
            <a:pPr lvl="0">
              <a:lnSpc>
                <a:spcPct val="100000"/>
              </a:lnSpc>
              <a:spcBef>
                <a:spcPts val="0"/>
              </a:spcBef>
            </a:pPr>
            <a:r>
              <a:rPr lang="en-US" sz="5400" b="1" smtClean="0">
                <a:solidFill>
                  <a:prstClr val="black"/>
                </a:solidFill>
                <a:latin typeface="Calibri" panose="020F0502020204030204"/>
                <a:ea typeface="+mn-ea"/>
                <a:cs typeface="+mn-cs"/>
              </a:rPr>
              <a:t>Permulaan </a:t>
            </a:r>
            <a:r>
              <a:rPr lang="en-US" sz="5400" b="1">
                <a:solidFill>
                  <a:prstClr val="black"/>
                </a:solidFill>
                <a:latin typeface="Calibri" panose="020F0502020204030204"/>
                <a:ea typeface="+mn-ea"/>
                <a:cs typeface="+mn-cs"/>
              </a:rPr>
              <a:t>dari zaman baru bagi </a:t>
            </a:r>
            <a:r>
              <a:rPr lang="en-US" sz="5400" b="1" smtClean="0">
                <a:solidFill>
                  <a:prstClr val="black"/>
                </a:solidFill>
                <a:latin typeface="Calibri" panose="020F0502020204030204"/>
                <a:ea typeface="+mn-ea"/>
                <a:cs typeface="+mn-cs"/>
              </a:rPr>
              <a:t>satu </a:t>
            </a:r>
            <a:r>
              <a:rPr lang="en-US" sz="5400" b="1">
                <a:solidFill>
                  <a:prstClr val="black"/>
                </a:solidFill>
                <a:latin typeface="Calibri" panose="020F0502020204030204"/>
                <a:ea typeface="+mn-ea"/>
                <a:cs typeface="+mn-cs"/>
              </a:rPr>
              <a:t>bangsa yang dipenuhi dengan harapan dan keingingan besar/semangat. </a:t>
            </a:r>
          </a:p>
        </p:txBody>
      </p:sp>
    </p:spTree>
    <p:extLst>
      <p:ext uri="{BB962C8B-B14F-4D97-AF65-F5344CB8AC3E}">
        <p14:creationId xmlns:p14="http://schemas.microsoft.com/office/powerpoint/2010/main" val="3846496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3585" y="-1314717"/>
            <a:ext cx="8347710" cy="8406222"/>
          </a:xfrm>
          <a:prstGeom prst="rect">
            <a:avLst/>
          </a:prstGeom>
          <a:noFill/>
          <a:extLst>
            <a:ext uri="{909E8E84-426E-40DD-AFC4-6F175D3DCCD1}">
              <a14:hiddenFill xmlns:a14="http://schemas.microsoft.com/office/drawing/2010/main">
                <a:solidFill>
                  <a:srgbClr val="FFFFFF"/>
                </a:solidFill>
              </a14:hiddenFill>
            </a:ext>
          </a:extLst>
        </p:spPr>
      </p:pic>
      <p:sp>
        <p:nvSpPr>
          <p:cNvPr id="3" name="직사각형 2"/>
          <p:cNvSpPr/>
          <p:nvPr/>
        </p:nvSpPr>
        <p:spPr>
          <a:xfrm>
            <a:off x="1127760" y="5052471"/>
            <a:ext cx="10119360" cy="523220"/>
          </a:xfrm>
          <a:prstGeom prst="rect">
            <a:avLst/>
          </a:prstGeom>
          <a:solidFill>
            <a:srgbClr val="0070C0"/>
          </a:solidFill>
        </p:spPr>
        <p:txBody>
          <a:bodyPr wrap="square">
            <a:spAutoFit/>
          </a:bodyPr>
          <a:lstStyle/>
          <a:p>
            <a:pPr algn="ctr"/>
            <a:r>
              <a:rPr lang="en-US" sz="2800" b="1">
                <a:solidFill>
                  <a:schemeClr val="bg1"/>
                </a:solidFill>
              </a:rPr>
              <a:t>Kisah penubuhan dan pengasasan kerajaan tentang Parameswara.</a:t>
            </a:r>
          </a:p>
        </p:txBody>
      </p:sp>
      <p:sp>
        <p:nvSpPr>
          <p:cNvPr id="4" name="모서리가 둥근 직사각형 3"/>
          <p:cNvSpPr/>
          <p:nvPr/>
        </p:nvSpPr>
        <p:spPr>
          <a:xfrm rot="1743212">
            <a:off x="5852160" y="3474720"/>
            <a:ext cx="3124200" cy="6400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solidFill>
                  <a:srgbClr val="FFFF00"/>
                </a:solidFill>
              </a:rPr>
              <a:t>Kerajaan </a:t>
            </a:r>
            <a:r>
              <a:rPr lang="en-US" sz="2800" b="1">
                <a:solidFill>
                  <a:srgbClr val="FFFF00"/>
                </a:solidFill>
              </a:rPr>
              <a:t>Sriwijaya </a:t>
            </a:r>
          </a:p>
        </p:txBody>
      </p:sp>
    </p:spTree>
    <p:extLst>
      <p:ext uri="{BB962C8B-B14F-4D97-AF65-F5344CB8AC3E}">
        <p14:creationId xmlns:p14="http://schemas.microsoft.com/office/powerpoint/2010/main" val="3206536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3"/>
          <a:stretch>
            <a:fillRect/>
          </a:stretch>
        </p:blipFill>
        <p:spPr>
          <a:xfrm>
            <a:off x="1051560" y="-121920"/>
            <a:ext cx="10288445" cy="6979920"/>
          </a:xfrm>
          <a:prstGeom prst="rect">
            <a:avLst/>
          </a:prstGeom>
        </p:spPr>
      </p:pic>
      <p:sp>
        <p:nvSpPr>
          <p:cNvPr id="3" name="직사각형 2"/>
          <p:cNvSpPr/>
          <p:nvPr/>
        </p:nvSpPr>
        <p:spPr>
          <a:xfrm>
            <a:off x="1127760" y="5738271"/>
            <a:ext cx="10119360" cy="523220"/>
          </a:xfrm>
          <a:prstGeom prst="rect">
            <a:avLst/>
          </a:prstGeom>
          <a:solidFill>
            <a:srgbClr val="0070C0"/>
          </a:solidFill>
        </p:spPr>
        <p:txBody>
          <a:bodyPr wrap="square">
            <a:spAutoFit/>
          </a:bodyPr>
          <a:lstStyle/>
          <a:p>
            <a:pPr algn="ctr"/>
            <a:r>
              <a:rPr lang="en-US" sz="2800" b="1">
                <a:solidFill>
                  <a:schemeClr val="bg1"/>
                </a:solidFill>
              </a:rPr>
              <a:t>Kisah penubuhan dan pengasasan kerajaan tentang Parameswara.</a:t>
            </a:r>
          </a:p>
        </p:txBody>
      </p:sp>
    </p:spTree>
    <p:extLst>
      <p:ext uri="{BB962C8B-B14F-4D97-AF65-F5344CB8AC3E}">
        <p14:creationId xmlns:p14="http://schemas.microsoft.com/office/powerpoint/2010/main" val="7998289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prstClr val="black"/>
                </a:solidFill>
                <a:latin typeface="+mn-ea"/>
                <a:ea typeface="+mn-ea"/>
              </a:rPr>
              <a:t>Nama Kitab itu dalam Bahasa Ibrani</a:t>
            </a:r>
            <a:r>
              <a:rPr lang="ko-KR" altLang="en-US" sz="5400" b="1">
                <a:solidFill>
                  <a:prstClr val="black"/>
                </a:solidFill>
                <a:latin typeface="+mn-ea"/>
                <a:ea typeface="+mn-ea"/>
              </a:rPr>
              <a:t> </a:t>
            </a:r>
            <a:r>
              <a:rPr lang="en-US" altLang="ko-KR" sz="5400" b="1">
                <a:solidFill>
                  <a:prstClr val="black"/>
                </a:solidFill>
                <a:latin typeface="+mn-ea"/>
                <a:ea typeface="+mn-ea"/>
              </a:rPr>
              <a:t>ialah “Bere’shit” menurut perkataan yang pertama dalam kitabnya.</a:t>
            </a:r>
            <a:br>
              <a:rPr lang="en-US" altLang="ko-KR" sz="5400" b="1">
                <a:solidFill>
                  <a:prstClr val="black"/>
                </a:solidFill>
                <a:latin typeface="+mn-ea"/>
                <a:ea typeface="+mn-ea"/>
              </a:rPr>
            </a:br>
            <a:r>
              <a:rPr lang="en-US" altLang="ko-KR" sz="5400" b="1">
                <a:solidFill>
                  <a:prstClr val="black"/>
                </a:solidFill>
                <a:latin typeface="+mn-ea"/>
                <a:ea typeface="+mn-ea"/>
              </a:rPr>
              <a:t>Isi Kandungan Kitab ini dibagikan dengan dua bahagian, iaitu Pra-Sejarah(1-11) dan Permulaan</a:t>
            </a:r>
            <a:r>
              <a:rPr lang="ko-KR" altLang="en-US" sz="5400" b="1">
                <a:solidFill>
                  <a:prstClr val="black"/>
                </a:solidFill>
                <a:latin typeface="+mn-ea"/>
                <a:ea typeface="+mn-ea"/>
              </a:rPr>
              <a:t> </a:t>
            </a:r>
            <a:r>
              <a:rPr lang="en-US" altLang="ko-KR" sz="5400" b="1">
                <a:solidFill>
                  <a:prstClr val="black"/>
                </a:solidFill>
                <a:latin typeface="+mn-ea"/>
                <a:ea typeface="+mn-ea"/>
              </a:rPr>
              <a:t>Sejarah Penyelamatan(12-50).</a:t>
            </a:r>
            <a:br>
              <a:rPr lang="en-US" altLang="ko-KR" sz="5400" b="1">
                <a:solidFill>
                  <a:prstClr val="black"/>
                </a:solidFill>
                <a:latin typeface="+mn-ea"/>
                <a:ea typeface="+mn-ea"/>
              </a:rPr>
            </a:br>
            <a:endParaRPr lang="en-US" sz="5400">
              <a:latin typeface="+mn-ea"/>
              <a:ea typeface="+mn-ea"/>
            </a:endParaRPr>
          </a:p>
        </p:txBody>
      </p:sp>
    </p:spTree>
    <p:extLst>
      <p:ext uri="{BB962C8B-B14F-4D97-AF65-F5344CB8AC3E}">
        <p14:creationId xmlns:p14="http://schemas.microsoft.com/office/powerpoint/2010/main" val="203031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prstClr val="black"/>
                </a:solidFill>
                <a:latin typeface="맑은 고딕" panose="020B0503020000020004" pitchFamily="34" charset="-127"/>
              </a:rPr>
              <a:t>Dan secara Menyeluruh, kitab ini sebagai "sebuah buku Permulaan"mengandungi pemikiran pusat iaitu permulaan langit dan bumi, permulaan umat manusia, permulaan umat terpilih, dan permulaan dosa dan penebusan dan sebagainya.</a:t>
            </a:r>
            <a:endParaRPr lang="en-US" sz="5400">
              <a:latin typeface="+mn-ea"/>
              <a:ea typeface="+mn-ea"/>
            </a:endParaRPr>
          </a:p>
        </p:txBody>
      </p:sp>
    </p:spTree>
    <p:extLst>
      <p:ext uri="{BB962C8B-B14F-4D97-AF65-F5344CB8AC3E}">
        <p14:creationId xmlns:p14="http://schemas.microsoft.com/office/powerpoint/2010/main" val="8565279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prstClr val="black"/>
                </a:solidFill>
                <a:latin typeface="+mn-ea"/>
                <a:ea typeface="+mn-ea"/>
              </a:rPr>
              <a:t>Manusia memandang dan membalas apa yang terdapat dalam alam semesta menurut Pandangan Dunia.</a:t>
            </a:r>
            <a:br>
              <a:rPr lang="en-US" altLang="ko-KR" sz="5400" b="1">
                <a:solidFill>
                  <a:prstClr val="black"/>
                </a:solidFill>
                <a:latin typeface="+mn-ea"/>
                <a:ea typeface="+mn-ea"/>
              </a:rPr>
            </a:br>
            <a:r>
              <a:rPr lang="en-US" altLang="ko-KR" sz="5400" b="1">
                <a:solidFill>
                  <a:prstClr val="black"/>
                </a:solidFill>
                <a:latin typeface="+mn-ea"/>
                <a:ea typeface="+mn-ea"/>
              </a:rPr>
              <a:t>Terdapat dua jenis Pandangan Dunia secara makna yang luas iaitu Materialism dan Teisme.</a:t>
            </a:r>
            <a:endParaRPr lang="en-US" sz="2000">
              <a:latin typeface="+mn-ea"/>
              <a:ea typeface="+mn-ea"/>
            </a:endParaRPr>
          </a:p>
        </p:txBody>
      </p:sp>
    </p:spTree>
    <p:extLst>
      <p:ext uri="{BB962C8B-B14F-4D97-AF65-F5344CB8AC3E}">
        <p14:creationId xmlns:p14="http://schemas.microsoft.com/office/powerpoint/2010/main" val="19454990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prstClr val="black"/>
                </a:solidFill>
                <a:latin typeface="맑은 고딕" panose="020B0503020000020004" pitchFamily="34" charset="-127"/>
              </a:rPr>
              <a:t>Kitab Kejadian mengandungi hakikat bawaha Allah wujud dan Dia mewahyukan diri-Nya kepada para leluhur Israel. </a:t>
            </a:r>
            <a:br>
              <a:rPr lang="en-US" altLang="ko-KR" sz="5400" b="1">
                <a:solidFill>
                  <a:prstClr val="black"/>
                </a:solidFill>
                <a:latin typeface="맑은 고딕" panose="020B0503020000020004" pitchFamily="34" charset="-127"/>
              </a:rPr>
            </a:br>
            <a:r>
              <a:rPr lang="en-US" altLang="ko-KR" sz="5400" b="1">
                <a:solidFill>
                  <a:prstClr val="black"/>
                </a:solidFill>
                <a:latin typeface="맑은 고딕" panose="020B0503020000020004" pitchFamily="34" charset="-127"/>
              </a:rPr>
              <a:t>Kitab ini menekankan semua kewujudan makhluk melalui Tuhan daripada berdebat dengan kewujudan Tuhan.</a:t>
            </a:r>
            <a:endParaRPr lang="en-US" sz="5400">
              <a:latin typeface="+mn-ea"/>
              <a:ea typeface="+mn-ea"/>
            </a:endParaRPr>
          </a:p>
        </p:txBody>
      </p:sp>
    </p:spTree>
    <p:extLst>
      <p:ext uri="{BB962C8B-B14F-4D97-AF65-F5344CB8AC3E}">
        <p14:creationId xmlns:p14="http://schemas.microsoft.com/office/powerpoint/2010/main" val="35377472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prstClr val="black"/>
                </a:solidFill>
                <a:latin typeface="+mn-ea"/>
                <a:ea typeface="+mn-ea"/>
              </a:rPr>
              <a:t>Ciptaan-ciptaan </a:t>
            </a:r>
            <a:r>
              <a:rPr lang="en-US" altLang="ko-KR" sz="5400" b="1">
                <a:solidFill>
                  <a:prstClr val="black"/>
                </a:solidFill>
                <a:latin typeface="+mn-ea"/>
                <a:ea typeface="+mn-ea"/>
              </a:rPr>
              <a:t>Allah yang begitu banyak sehingga mana kita tidak mampu </a:t>
            </a:r>
            <a:r>
              <a:rPr lang="en-US" altLang="ko-KR" sz="5400" b="1" smtClean="0">
                <a:solidFill>
                  <a:prstClr val="black"/>
                </a:solidFill>
                <a:latin typeface="+mn-ea"/>
                <a:ea typeface="+mn-ea"/>
              </a:rPr>
              <a:t>mengiranya.</a:t>
            </a:r>
            <a:br>
              <a:rPr lang="en-US" altLang="ko-KR" sz="5400" b="1" smtClean="0">
                <a:solidFill>
                  <a:prstClr val="black"/>
                </a:solidFill>
                <a:latin typeface="+mn-ea"/>
                <a:ea typeface="+mn-ea"/>
              </a:rPr>
            </a:br>
            <a:r>
              <a:rPr lang="en-US" altLang="ko-KR" sz="5400" b="1" smtClean="0">
                <a:solidFill>
                  <a:prstClr val="black"/>
                </a:solidFill>
                <a:latin typeface="+mn-ea"/>
                <a:ea typeface="+mn-ea"/>
              </a:rPr>
              <a:t>Sejak </a:t>
            </a:r>
            <a:r>
              <a:rPr lang="en-US" altLang="ko-KR" sz="5400" b="1">
                <a:solidFill>
                  <a:prstClr val="black"/>
                </a:solidFill>
                <a:latin typeface="+mn-ea"/>
                <a:ea typeface="+mn-ea"/>
              </a:rPr>
              <a:t>ciptaan Allah, sejarah dunia </a:t>
            </a:r>
            <a:r>
              <a:rPr lang="en-US" altLang="ko-KR" sz="5400" b="1" smtClean="0">
                <a:solidFill>
                  <a:prstClr val="black"/>
                </a:solidFill>
                <a:latin typeface="+mn-ea"/>
                <a:ea typeface="+mn-ea"/>
              </a:rPr>
              <a:t>juga</a:t>
            </a:r>
            <a:r>
              <a:rPr lang="ko-KR" altLang="en-US" sz="5400" b="1" smtClean="0">
                <a:solidFill>
                  <a:prstClr val="black"/>
                </a:solidFill>
                <a:latin typeface="+mn-ea"/>
                <a:ea typeface="+mn-ea"/>
              </a:rPr>
              <a:t> </a:t>
            </a:r>
            <a:r>
              <a:rPr lang="en-US" altLang="ko-KR" sz="5400" b="1" smtClean="0">
                <a:solidFill>
                  <a:prstClr val="black"/>
                </a:solidFill>
                <a:latin typeface="+mn-ea"/>
                <a:ea typeface="+mn-ea"/>
              </a:rPr>
              <a:t>sangat panjang.</a:t>
            </a:r>
            <a:br>
              <a:rPr lang="en-US" altLang="ko-KR" sz="5400" b="1" smtClean="0">
                <a:solidFill>
                  <a:prstClr val="black"/>
                </a:solidFill>
                <a:latin typeface="+mn-ea"/>
                <a:ea typeface="+mn-ea"/>
              </a:rPr>
            </a:br>
            <a:r>
              <a:rPr lang="nn-NO" altLang="ko-KR" sz="5400" b="1">
                <a:solidFill>
                  <a:prstClr val="black"/>
                </a:solidFill>
                <a:latin typeface="+mn-ea"/>
                <a:ea typeface="+mn-ea"/>
              </a:rPr>
              <a:t>Tidak ada seorang pun </a:t>
            </a:r>
            <a:r>
              <a:rPr lang="nn-NO" altLang="ko-KR" sz="5400" b="1" smtClean="0">
                <a:solidFill>
                  <a:prstClr val="black"/>
                </a:solidFill>
                <a:latin typeface="+mn-ea"/>
                <a:ea typeface="+mn-ea"/>
              </a:rPr>
              <a:t>yang menutlis</a:t>
            </a:r>
            <a:r>
              <a:rPr lang="en-US" altLang="ko-KR" sz="5400" b="1" smtClean="0">
                <a:solidFill>
                  <a:prstClr val="black"/>
                </a:solidFill>
                <a:latin typeface="+mn-ea"/>
                <a:ea typeface="+mn-ea"/>
              </a:rPr>
              <a:t> seluruh sejarah dunia.</a:t>
            </a:r>
            <a:br>
              <a:rPr lang="en-US" altLang="ko-KR" sz="5400" b="1" smtClean="0">
                <a:solidFill>
                  <a:prstClr val="black"/>
                </a:solidFill>
                <a:latin typeface="+mn-ea"/>
                <a:ea typeface="+mn-ea"/>
              </a:rPr>
            </a:br>
            <a:endParaRPr lang="en-US" sz="2000">
              <a:latin typeface="+mn-ea"/>
              <a:ea typeface="+mn-ea"/>
            </a:endParaRPr>
          </a:p>
        </p:txBody>
      </p:sp>
    </p:spTree>
    <p:extLst>
      <p:ext uri="{BB962C8B-B14F-4D97-AF65-F5344CB8AC3E}">
        <p14:creationId xmlns:p14="http://schemas.microsoft.com/office/powerpoint/2010/main" val="38587014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prstClr val="black"/>
                </a:solidFill>
                <a:latin typeface="+mn-ea"/>
                <a:ea typeface="+mn-ea"/>
              </a:rPr>
              <a:t>Maka </a:t>
            </a:r>
            <a:r>
              <a:rPr lang="en-US" altLang="ko-KR" sz="5400" b="1">
                <a:solidFill>
                  <a:prstClr val="black"/>
                </a:solidFill>
                <a:latin typeface="+mn-ea"/>
                <a:ea typeface="+mn-ea"/>
              </a:rPr>
              <a:t>sejarah ialah singkatan tentang sejarah panjang.</a:t>
            </a:r>
            <a:br>
              <a:rPr lang="en-US" altLang="ko-KR" sz="5400" b="1">
                <a:solidFill>
                  <a:prstClr val="black"/>
                </a:solidFill>
                <a:latin typeface="+mn-ea"/>
                <a:ea typeface="+mn-ea"/>
              </a:rPr>
            </a:br>
            <a:r>
              <a:rPr lang="en-US" altLang="ko-KR" sz="5400" b="1">
                <a:solidFill>
                  <a:prstClr val="black"/>
                </a:solidFill>
                <a:latin typeface="+mn-ea"/>
                <a:ea typeface="+mn-ea"/>
              </a:rPr>
              <a:t>Salah satu cara yang menggambarkan </a:t>
            </a:r>
            <a:r>
              <a:rPr lang="en-US" altLang="ko-KR" sz="5400" b="1" smtClean="0">
                <a:solidFill>
                  <a:prstClr val="black"/>
                </a:solidFill>
                <a:latin typeface="+mn-ea"/>
                <a:ea typeface="+mn-ea"/>
              </a:rPr>
              <a:t>sejarah ialah salasilah </a:t>
            </a:r>
            <a:r>
              <a:rPr lang="en-US" altLang="ko-KR" sz="5400" b="1">
                <a:solidFill>
                  <a:prstClr val="black"/>
                </a:solidFill>
                <a:latin typeface="+mn-ea"/>
                <a:ea typeface="+mn-ea"/>
              </a:rPr>
              <a:t>yang tertera.</a:t>
            </a:r>
            <a:br>
              <a:rPr lang="en-US" altLang="ko-KR" sz="5400" b="1">
                <a:solidFill>
                  <a:prstClr val="black"/>
                </a:solidFill>
                <a:latin typeface="+mn-ea"/>
                <a:ea typeface="+mn-ea"/>
              </a:rPr>
            </a:br>
            <a:r>
              <a:rPr lang="en-US" altLang="ko-KR" sz="5400" b="1">
                <a:solidFill>
                  <a:prstClr val="black"/>
                </a:solidFill>
                <a:latin typeface="+mn-ea"/>
                <a:ea typeface="+mn-ea"/>
              </a:rPr>
              <a:t>Alkitab juga </a:t>
            </a:r>
            <a:r>
              <a:rPr lang="en-US" altLang="ko-KR" sz="5400" b="1" smtClean="0">
                <a:solidFill>
                  <a:prstClr val="black"/>
                </a:solidFill>
                <a:latin typeface="+mn-ea"/>
                <a:ea typeface="+mn-ea"/>
              </a:rPr>
              <a:t>memuatkan </a:t>
            </a:r>
            <a:r>
              <a:rPr lang="en-US" altLang="ko-KR" sz="5400" b="1">
                <a:solidFill>
                  <a:prstClr val="black"/>
                </a:solidFill>
                <a:latin typeface="+mn-ea"/>
                <a:ea typeface="+mn-ea"/>
              </a:rPr>
              <a:t>banyak </a:t>
            </a:r>
            <a:r>
              <a:rPr lang="en-US" altLang="ko-KR" sz="5400" b="1" smtClean="0">
                <a:solidFill>
                  <a:prstClr val="black"/>
                </a:solidFill>
                <a:latin typeface="+mn-ea"/>
                <a:ea typeface="+mn-ea"/>
              </a:rPr>
              <a:t>riwayat.</a:t>
            </a:r>
            <a:r>
              <a:rPr lang="en-US" altLang="ko-KR" sz="5400" b="1">
                <a:solidFill>
                  <a:prstClr val="black"/>
                </a:solidFill>
                <a:latin typeface="+mn-ea"/>
                <a:ea typeface="+mn-ea"/>
              </a:rPr>
              <a:t/>
            </a:r>
            <a:br>
              <a:rPr lang="en-US" altLang="ko-KR" sz="5400" b="1">
                <a:solidFill>
                  <a:prstClr val="black"/>
                </a:solidFill>
                <a:latin typeface="+mn-ea"/>
                <a:ea typeface="+mn-ea"/>
              </a:rPr>
            </a:br>
            <a:r>
              <a:rPr lang="en-US" altLang="ko-KR" sz="5400" b="1" smtClean="0">
                <a:solidFill>
                  <a:prstClr val="black"/>
                </a:solidFill>
                <a:latin typeface="+mn-ea"/>
                <a:ea typeface="+mn-ea"/>
              </a:rPr>
              <a:t>Riwayat </a:t>
            </a:r>
            <a:r>
              <a:rPr lang="en-US" altLang="ko-KR" sz="5400" b="1">
                <a:solidFill>
                  <a:prstClr val="black"/>
                </a:solidFill>
                <a:latin typeface="+mn-ea"/>
                <a:ea typeface="+mn-ea"/>
              </a:rPr>
              <a:t>ialah Toledot </a:t>
            </a:r>
            <a:r>
              <a:rPr lang="en-US" altLang="ko-KR" sz="5400" b="1" smtClean="0">
                <a:solidFill>
                  <a:prstClr val="black"/>
                </a:solidFill>
                <a:latin typeface="+mn-ea"/>
                <a:ea typeface="+mn-ea"/>
              </a:rPr>
              <a:t>dalam bahasa Ibrani.</a:t>
            </a:r>
            <a:endParaRPr lang="en-US" sz="2000">
              <a:latin typeface="+mn-ea"/>
              <a:ea typeface="+mn-ea"/>
            </a:endParaRPr>
          </a:p>
        </p:txBody>
      </p:sp>
    </p:spTree>
    <p:extLst>
      <p:ext uri="{BB962C8B-B14F-4D97-AF65-F5344CB8AC3E}">
        <p14:creationId xmlns:p14="http://schemas.microsoft.com/office/powerpoint/2010/main" val="24048135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prstClr val="black"/>
                </a:solidFill>
                <a:latin typeface="맑은 고딕" panose="020B0503020000020004" pitchFamily="34" charset="-127"/>
              </a:rPr>
              <a:t>Istilah Toledot itu sangat </a:t>
            </a:r>
            <a:r>
              <a:rPr lang="en-US" altLang="ko-KR" sz="5400" b="1">
                <a:latin typeface="맑은 고딕" panose="020B0503020000020004" pitchFamily="34" charset="-127"/>
              </a:rPr>
              <a:t>penting </a:t>
            </a:r>
            <a:r>
              <a:rPr lang="en-US" altLang="ko-KR" sz="5400" b="1">
                <a:latin typeface="+mn-ea"/>
                <a:ea typeface="+mn-ea"/>
              </a:rPr>
              <a:t>dalam pentafsiran Kitab Kejadian.</a:t>
            </a:r>
            <a:br>
              <a:rPr lang="en-US" altLang="ko-KR" sz="5400" b="1">
                <a:latin typeface="+mn-ea"/>
                <a:ea typeface="+mn-ea"/>
              </a:rPr>
            </a:br>
            <a:r>
              <a:rPr lang="en-US" altLang="ko-KR" sz="5400" b="1">
                <a:latin typeface="+mn-ea"/>
                <a:ea typeface="+mn-ea"/>
              </a:rPr>
              <a:t>P. J. Wiseman</a:t>
            </a:r>
            <a:r>
              <a:rPr lang="en-US" altLang="ko-KR" sz="5400" b="1" i="0">
                <a:effectLst/>
                <a:latin typeface="+mn-ea"/>
                <a:ea typeface="+mn-ea"/>
              </a:rPr>
              <a:t> menekankan penggunaan kata ini untuk menunjukkan pembahagian dalam </a:t>
            </a:r>
            <a:r>
              <a:rPr lang="en-US" altLang="ko-KR" sz="5400" b="1">
                <a:latin typeface="+mn-ea"/>
                <a:ea typeface="+mn-ea"/>
              </a:rPr>
              <a:t>Kitab Kejadian</a:t>
            </a:r>
            <a:r>
              <a:rPr lang="en-US" altLang="ko-KR" sz="5400" b="1" i="0">
                <a:effectLst/>
                <a:latin typeface="+mn-ea"/>
                <a:ea typeface="+mn-ea"/>
              </a:rPr>
              <a:t>. </a:t>
            </a:r>
            <a:endParaRPr lang="en-US" sz="5400" b="1">
              <a:latin typeface="+mn-ea"/>
              <a:ea typeface="+mn-ea"/>
            </a:endParaRPr>
          </a:p>
        </p:txBody>
      </p:sp>
    </p:spTree>
    <p:extLst>
      <p:ext uri="{BB962C8B-B14F-4D97-AF65-F5344CB8AC3E}">
        <p14:creationId xmlns:p14="http://schemas.microsoft.com/office/powerpoint/2010/main" val="23297722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srgbClr val="FF0000"/>
                </a:solidFill>
                <a:latin typeface="+mn-ea"/>
              </a:rPr>
              <a:t>Struktur kitab Kejadian ialah rangka pentafsirannya</a:t>
            </a:r>
            <a:r>
              <a:rPr lang="en-US" altLang="ko-KR" sz="5400" b="1" smtClean="0">
                <a:solidFill>
                  <a:srgbClr val="FF0000"/>
                </a:solidFill>
                <a:latin typeface="+mn-ea"/>
              </a:rPr>
              <a:t>.</a:t>
            </a:r>
            <a:br>
              <a:rPr lang="en-US" altLang="ko-KR" sz="5400" b="1" smtClean="0">
                <a:solidFill>
                  <a:srgbClr val="FF0000"/>
                </a:solidFill>
                <a:latin typeface="+mn-ea"/>
              </a:rPr>
            </a:br>
            <a:r>
              <a:rPr lang="en-US" altLang="ko-KR" sz="5400" b="1" smtClean="0">
                <a:latin typeface="+mn-ea"/>
              </a:rPr>
              <a:t>Struktur </a:t>
            </a:r>
            <a:r>
              <a:rPr lang="en-US" altLang="ko-KR" sz="5400" b="1">
                <a:latin typeface="+mn-ea"/>
              </a:rPr>
              <a:t>kitab Kejadian </a:t>
            </a:r>
            <a:r>
              <a:rPr lang="en-US" altLang="ko-KR" sz="5400" b="1" smtClean="0">
                <a:latin typeface="+mn-ea"/>
              </a:rPr>
              <a:t>merupakan sepuluh “Toledot”.</a:t>
            </a:r>
            <a:r>
              <a:rPr lang="en-US" altLang="ko-KR" sz="5400" b="1" smtClean="0">
                <a:latin typeface="+mn-ea"/>
                <a:cs typeface="-apple-system"/>
              </a:rPr>
              <a:t/>
            </a:r>
            <a:br>
              <a:rPr lang="en-US" altLang="ko-KR" sz="5400" b="1" smtClean="0">
                <a:latin typeface="+mn-ea"/>
                <a:cs typeface="-apple-system"/>
              </a:rPr>
            </a:br>
            <a:r>
              <a:rPr lang="fi-FI" altLang="ko-KR" sz="5400" b="1">
                <a:latin typeface="+mn-ea"/>
                <a:cs typeface="-apple-system"/>
              </a:rPr>
              <a:t>Kitab Kejadian merupakan kisah-kisah berdasarkan kata kunci "Toledot".</a:t>
            </a:r>
            <a:endParaRPr lang="en-US" sz="5400" b="1">
              <a:latin typeface="+mn-ea"/>
              <a:ea typeface="+mn-ea"/>
            </a:endParaRPr>
          </a:p>
        </p:txBody>
      </p:sp>
    </p:spTree>
    <p:extLst>
      <p:ext uri="{BB962C8B-B14F-4D97-AF65-F5344CB8AC3E}">
        <p14:creationId xmlns:p14="http://schemas.microsoft.com/office/powerpoint/2010/main" val="14018983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latin typeface="+mn-ea"/>
                <a:ea typeface="+mn-ea"/>
              </a:rPr>
              <a:t>Toledot </a:t>
            </a:r>
            <a:r>
              <a:rPr lang="en-US" altLang="ko-KR" sz="5400" b="1" i="0">
                <a:effectLst/>
                <a:latin typeface="+mn-ea"/>
                <a:ea typeface="+mn-ea"/>
              </a:rPr>
              <a:t>(</a:t>
            </a:r>
            <a:r>
              <a:rPr lang="en-US" altLang="ko-KR" sz="5400" b="1">
                <a:latin typeface="+mn-ea"/>
                <a:ea typeface="+mn-ea"/>
              </a:rPr>
              <a:t>bahasa Ibrani:</a:t>
            </a:r>
            <a:r>
              <a:rPr lang="en-US" altLang="ko-KR" sz="5400" b="1" i="0">
                <a:effectLst/>
                <a:latin typeface="+mn-ea"/>
                <a:ea typeface="+mn-ea"/>
              </a:rPr>
              <a:t> </a:t>
            </a:r>
            <a:r>
              <a:rPr lang="he-IL" altLang="ko-KR" sz="5400" b="1" i="0">
                <a:effectLst/>
                <a:latin typeface="+mn-ea"/>
                <a:ea typeface="+mn-ea"/>
                <a:cs typeface="-apple-system"/>
              </a:rPr>
              <a:t>תּוֹלְדֹת</a:t>
            </a:r>
            <a:r>
              <a:rPr lang="en-US" altLang="ko-KR" sz="5400" b="1">
                <a:latin typeface="+mn-ea"/>
                <a:ea typeface="+mn-ea"/>
                <a:cs typeface="-apple-system"/>
              </a:rPr>
              <a:t>) </a:t>
            </a:r>
            <a:r>
              <a:rPr lang="en-US" altLang="ko-KR" sz="5400" b="1" i="0">
                <a:effectLst/>
                <a:latin typeface="+mn-ea"/>
                <a:ea typeface="+mn-ea"/>
              </a:rPr>
              <a:t>bererti “riwayat”, “keturunan” atau “riwayat keturunan</a:t>
            </a:r>
            <a:r>
              <a:rPr lang="en-US" altLang="ko-KR" sz="5400" b="1" i="0" smtClean="0">
                <a:effectLst/>
                <a:latin typeface="+mn-ea"/>
                <a:ea typeface="+mn-ea"/>
              </a:rPr>
              <a:t>”, “salasilah”, “salasilah keturunan” </a:t>
            </a:r>
            <a:r>
              <a:rPr lang="en-US" altLang="ko-KR" sz="5400" b="1" i="0">
                <a:effectLst/>
                <a:latin typeface="+mn-ea"/>
                <a:ea typeface="+mn-ea"/>
              </a:rPr>
              <a:t>dan </a:t>
            </a:r>
            <a:r>
              <a:rPr lang="en-US" altLang="ko-KR" sz="5400" b="1">
                <a:latin typeface="+mn-ea"/>
                <a:ea typeface="+mn-ea"/>
              </a:rPr>
              <a:t>“urutan salasilah ”.</a:t>
            </a:r>
            <a:r>
              <a:rPr lang="en-US" altLang="ko-KR" sz="5400" b="1" i="0">
                <a:effectLst/>
                <a:latin typeface="+mn-ea"/>
                <a:ea typeface="+mn-ea"/>
              </a:rPr>
              <a:t/>
            </a:r>
            <a:br>
              <a:rPr lang="en-US" altLang="ko-KR" sz="5400" b="1" i="0">
                <a:effectLst/>
                <a:latin typeface="+mn-ea"/>
                <a:ea typeface="+mn-ea"/>
              </a:rPr>
            </a:br>
            <a:r>
              <a:rPr lang="en-US" altLang="ko-KR" sz="5400" b="1" i="0">
                <a:effectLst/>
                <a:latin typeface="+mn-ea"/>
                <a:ea typeface="+mn-ea"/>
              </a:rPr>
              <a:t>Kata itu muncul 11 kali dalam 10 bagian dalam </a:t>
            </a:r>
            <a:r>
              <a:rPr lang="en-US" altLang="ko-KR" sz="5400" b="1">
                <a:latin typeface="+mn-ea"/>
                <a:ea typeface="+mn-ea"/>
              </a:rPr>
              <a:t>Kitab Kejadian</a:t>
            </a:r>
            <a:r>
              <a:rPr lang="en-US" altLang="ko-KR" sz="5400" b="1" i="0">
                <a:effectLst/>
                <a:latin typeface="+mn-ea"/>
                <a:ea typeface="+mn-ea"/>
              </a:rPr>
              <a:t>(2:4; 5:1; 6:9; 10:1; 11:10, 27; 25:12, 19; 36:1, 9; 37:2). </a:t>
            </a:r>
            <a:endParaRPr lang="en-US" sz="5400" b="1">
              <a:latin typeface="+mn-ea"/>
              <a:ea typeface="+mn-ea"/>
            </a:endParaRPr>
          </a:p>
        </p:txBody>
      </p:sp>
    </p:spTree>
    <p:extLst>
      <p:ext uri="{BB962C8B-B14F-4D97-AF65-F5344CB8AC3E}">
        <p14:creationId xmlns:p14="http://schemas.microsoft.com/office/powerpoint/2010/main" val="15662639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rgbClr val="00B0F0"/>
                </a:solidFill>
                <a:effectLst/>
                <a:latin typeface="+mn-ea"/>
                <a:ea typeface="+mn-ea"/>
              </a:rPr>
              <a:t>10 riwayat di dalam Kitab Kejadian</a:t>
            </a:r>
            <a:br>
              <a:rPr lang="en-US" altLang="ko-KR" sz="5400" b="1" i="0" smtClean="0">
                <a:solidFill>
                  <a:srgbClr val="00B0F0"/>
                </a:solidFill>
                <a:effectLst/>
                <a:latin typeface="+mn-ea"/>
                <a:ea typeface="+mn-ea"/>
              </a:rPr>
            </a:br>
            <a:r>
              <a:rPr lang="en-US" altLang="ko-KR" sz="5400" b="1" i="0" smtClean="0">
                <a:solidFill>
                  <a:srgbClr val="00B0F0"/>
                </a:solidFill>
                <a:effectLst/>
                <a:latin typeface="+mn-ea"/>
                <a:ea typeface="+mn-ea"/>
              </a:rPr>
              <a:t/>
            </a:r>
            <a:br>
              <a:rPr lang="en-US" altLang="ko-KR" sz="5400" b="1" i="0" smtClean="0">
                <a:solidFill>
                  <a:srgbClr val="00B0F0"/>
                </a:solidFill>
                <a:effectLst/>
                <a:latin typeface="+mn-ea"/>
                <a:ea typeface="+mn-ea"/>
              </a:rPr>
            </a:br>
            <a:r>
              <a:rPr lang="en-US" altLang="ko-KR" sz="5400" b="1" i="0" smtClean="0">
                <a:solidFill>
                  <a:schemeClr val="bg1"/>
                </a:solidFill>
                <a:effectLst/>
                <a:latin typeface="+mn-ea"/>
                <a:ea typeface="+mn-ea"/>
              </a:rPr>
              <a:t>2:4</a:t>
            </a:r>
            <a:r>
              <a:rPr lang="en-US" altLang="ko-KR" sz="5400" b="1" i="0">
                <a:solidFill>
                  <a:schemeClr val="bg1"/>
                </a:solidFill>
                <a:effectLst/>
                <a:latin typeface="+mn-ea"/>
                <a:ea typeface="+mn-ea"/>
              </a:rPr>
              <a:t>; 5:1; 6:9; 10:1; 11:10, 27</a:t>
            </a:r>
            <a:r>
              <a:rPr lang="en-US" altLang="ko-KR" sz="5400" b="1" i="0" smtClean="0">
                <a:solidFill>
                  <a:schemeClr val="bg1"/>
                </a:solidFill>
                <a:effectLst/>
                <a:latin typeface="+mn-ea"/>
                <a:ea typeface="+mn-ea"/>
              </a:rPr>
              <a:t>; </a:t>
            </a:r>
            <a:r>
              <a:rPr lang="en-US" altLang="ko-KR" sz="5400" b="1" i="0">
                <a:solidFill>
                  <a:schemeClr val="bg1"/>
                </a:solidFill>
                <a:effectLst/>
                <a:latin typeface="+mn-ea"/>
                <a:ea typeface="+mn-ea"/>
              </a:rPr>
              <a:t>25:12, 19; 36:1, 9; </a:t>
            </a:r>
            <a:r>
              <a:rPr lang="en-US" altLang="ko-KR" sz="5400" b="1" i="0" smtClean="0">
                <a:solidFill>
                  <a:schemeClr val="bg1"/>
                </a:solidFill>
                <a:effectLst/>
                <a:latin typeface="+mn-ea"/>
                <a:ea typeface="+mn-ea"/>
              </a:rPr>
              <a:t>37:2</a:t>
            </a:r>
            <a:endParaRPr lang="en-US" sz="5400" b="1">
              <a:solidFill>
                <a:schemeClr val="bg1"/>
              </a:solidFill>
              <a:latin typeface="+mn-ea"/>
              <a:ea typeface="+mn-ea"/>
            </a:endParaRPr>
          </a:p>
        </p:txBody>
      </p:sp>
    </p:spTree>
    <p:extLst>
      <p:ext uri="{BB962C8B-B14F-4D97-AF65-F5344CB8AC3E}">
        <p14:creationId xmlns:p14="http://schemas.microsoft.com/office/powerpoint/2010/main" val="41533143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2:4</a:t>
            </a:r>
            <a:br>
              <a:rPr lang="en-US" altLang="ko-KR" sz="5400" b="1" i="0" smtClean="0">
                <a:solidFill>
                  <a:schemeClr val="bg1"/>
                </a:solidFill>
                <a:effectLst/>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smtClean="0">
                <a:solidFill>
                  <a:schemeClr val="bg1"/>
                </a:solidFill>
                <a:latin typeface="+mn-ea"/>
                <a:ea typeface="+mn-ea"/>
              </a:rPr>
              <a:t>Demikianlah </a:t>
            </a:r>
            <a:r>
              <a:rPr lang="en-US" altLang="ko-KR" sz="5400" b="1">
                <a:solidFill>
                  <a:srgbClr val="FFFF00"/>
                </a:solidFill>
                <a:latin typeface="+mn-ea"/>
                <a:ea typeface="+mn-ea"/>
              </a:rPr>
              <a:t>riwayat langit dan bumi </a:t>
            </a:r>
            <a:r>
              <a:rPr lang="en-US" altLang="ko-KR" sz="5400" b="1">
                <a:solidFill>
                  <a:schemeClr val="bg1"/>
                </a:solidFill>
                <a:latin typeface="+mn-ea"/>
                <a:ea typeface="+mn-ea"/>
              </a:rPr>
              <a:t>ketika diciptakan.</a:t>
            </a:r>
            <a:br>
              <a:rPr lang="en-US" altLang="ko-KR" sz="5400" b="1">
                <a:solidFill>
                  <a:schemeClr val="bg1"/>
                </a:solidFill>
                <a:latin typeface="+mn-ea"/>
                <a:ea typeface="+mn-ea"/>
              </a:rPr>
            </a:br>
            <a:r>
              <a:rPr lang="en-US" altLang="ko-KR" sz="5400" b="1">
                <a:solidFill>
                  <a:schemeClr val="bg1"/>
                </a:solidFill>
                <a:latin typeface="+mn-ea"/>
                <a:ea typeface="+mn-ea"/>
              </a:rPr>
              <a:t>Pada masa Tuhan Allah menjadikan bumi dan langit</a:t>
            </a:r>
            <a:endParaRPr lang="en-US" sz="5400" b="1">
              <a:solidFill>
                <a:schemeClr val="bg1"/>
              </a:solidFill>
              <a:latin typeface="+mn-ea"/>
              <a:ea typeface="+mn-ea"/>
            </a:endParaRPr>
          </a:p>
        </p:txBody>
      </p:sp>
    </p:spTree>
    <p:extLst>
      <p:ext uri="{BB962C8B-B14F-4D97-AF65-F5344CB8AC3E}">
        <p14:creationId xmlns:p14="http://schemas.microsoft.com/office/powerpoint/2010/main" val="23494511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5:1</a:t>
            </a:r>
            <a:br>
              <a:rPr lang="en-US" altLang="ko-KR" sz="5400" b="1" i="0" smtClean="0">
                <a:solidFill>
                  <a:schemeClr val="bg1"/>
                </a:solidFill>
                <a:effectLst/>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a:solidFill>
                  <a:schemeClr val="bg1"/>
                </a:solidFill>
                <a:latin typeface="+mn-ea"/>
                <a:ea typeface="+mn-ea"/>
              </a:rPr>
              <a:t>Inilah daftar </a:t>
            </a:r>
            <a:r>
              <a:rPr lang="en-US" altLang="ko-KR" sz="5400" b="1">
                <a:solidFill>
                  <a:srgbClr val="FFFF00"/>
                </a:solidFill>
                <a:latin typeface="+mn-ea"/>
                <a:ea typeface="+mn-ea"/>
              </a:rPr>
              <a:t>salasilah keluarga Adam</a:t>
            </a:r>
            <a:r>
              <a:rPr lang="en-US" altLang="ko-KR" sz="5400" b="1">
                <a:solidFill>
                  <a:schemeClr val="bg1"/>
                </a:solidFill>
                <a:latin typeface="+mn-ea"/>
                <a:ea typeface="+mn-ea"/>
              </a:rPr>
              <a:t>. Pada waktu penciptaan makhluk manusia, Allah menjadikannya menurut rupa Allah.</a:t>
            </a:r>
            <a:endParaRPr lang="en-US" sz="5400" b="1">
              <a:solidFill>
                <a:schemeClr val="bg1"/>
              </a:solidFill>
              <a:latin typeface="+mn-ea"/>
              <a:ea typeface="+mn-ea"/>
            </a:endParaRPr>
          </a:p>
        </p:txBody>
      </p:sp>
    </p:spTree>
    <p:extLst>
      <p:ext uri="{BB962C8B-B14F-4D97-AF65-F5344CB8AC3E}">
        <p14:creationId xmlns:p14="http://schemas.microsoft.com/office/powerpoint/2010/main" val="24665783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6:9</a:t>
            </a:r>
            <a:br>
              <a:rPr lang="en-US" altLang="ko-KR" sz="5400" b="1" i="0" smtClean="0">
                <a:solidFill>
                  <a:schemeClr val="bg1"/>
                </a:solidFill>
                <a:effectLst/>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a:solidFill>
                  <a:schemeClr val="bg1"/>
                </a:solidFill>
                <a:latin typeface="+mn-ea"/>
                <a:ea typeface="+mn-ea"/>
              </a:rPr>
              <a:t>Inilah </a:t>
            </a:r>
            <a:r>
              <a:rPr lang="en-US" altLang="ko-KR" sz="5400" b="1">
                <a:solidFill>
                  <a:srgbClr val="FFFF00"/>
                </a:solidFill>
                <a:latin typeface="+mn-ea"/>
                <a:ea typeface="+mn-ea"/>
              </a:rPr>
              <a:t>riwayat Nuh</a:t>
            </a:r>
            <a:r>
              <a:rPr lang="en-US" altLang="ko-KR" sz="5400" b="1">
                <a:solidFill>
                  <a:schemeClr val="bg1"/>
                </a:solidFill>
                <a:latin typeface="+mn-ea"/>
                <a:ea typeface="+mn-ea"/>
              </a:rPr>
              <a:t>. Dalam kalangan yang sezaman dengannya, Nuh seorang yang benar dan tidak tercela. Dia hidup akrab dengan Allah.</a:t>
            </a:r>
            <a:endParaRPr lang="en-US" sz="5400" b="1">
              <a:solidFill>
                <a:schemeClr val="bg1"/>
              </a:solidFill>
              <a:latin typeface="+mn-ea"/>
              <a:ea typeface="+mn-ea"/>
            </a:endParaRPr>
          </a:p>
        </p:txBody>
      </p:sp>
    </p:spTree>
    <p:extLst>
      <p:ext uri="{BB962C8B-B14F-4D97-AF65-F5344CB8AC3E}">
        <p14:creationId xmlns:p14="http://schemas.microsoft.com/office/powerpoint/2010/main" val="40696419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10:1</a:t>
            </a:r>
            <a:br>
              <a:rPr lang="en-US" altLang="ko-KR" sz="5400" b="1" i="0" smtClean="0">
                <a:solidFill>
                  <a:schemeClr val="bg1"/>
                </a:solidFill>
                <a:effectLst/>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a:solidFill>
                  <a:schemeClr val="bg1"/>
                </a:solidFill>
                <a:latin typeface="+mn-ea"/>
                <a:ea typeface="+mn-ea"/>
              </a:rPr>
              <a:t>Inilah </a:t>
            </a:r>
            <a:r>
              <a:rPr lang="en-US" altLang="ko-KR" sz="5400" b="1">
                <a:solidFill>
                  <a:srgbClr val="FFFF00"/>
                </a:solidFill>
                <a:latin typeface="+mn-ea"/>
                <a:ea typeface="+mn-ea"/>
              </a:rPr>
              <a:t>keturunan</a:t>
            </a:r>
            <a:r>
              <a:rPr lang="en-US" altLang="ko-KR" sz="5400" b="1">
                <a:solidFill>
                  <a:schemeClr val="bg1"/>
                </a:solidFill>
                <a:latin typeface="+mn-ea"/>
                <a:ea typeface="+mn-ea"/>
              </a:rPr>
              <a:t> anak-anak Nuh, iaitu </a:t>
            </a:r>
            <a:r>
              <a:rPr lang="en-US" altLang="ko-KR" sz="5400" b="1">
                <a:solidFill>
                  <a:srgbClr val="FFFF00"/>
                </a:solidFill>
                <a:latin typeface="+mn-ea"/>
                <a:ea typeface="+mn-ea"/>
              </a:rPr>
              <a:t>Sem, Ham, dan Yafet. </a:t>
            </a:r>
            <a:r>
              <a:rPr lang="en-US" altLang="ko-KR" sz="5400" b="1">
                <a:solidFill>
                  <a:schemeClr val="bg1"/>
                </a:solidFill>
                <a:latin typeface="+mn-ea"/>
                <a:ea typeface="+mn-ea"/>
              </a:rPr>
              <a:t>Kepada mereka, lahirlah anak-anak lelaki selepas banjir besar itu.</a:t>
            </a:r>
            <a:endParaRPr lang="en-US" sz="5400" b="1">
              <a:solidFill>
                <a:schemeClr val="bg1"/>
              </a:solidFill>
              <a:latin typeface="+mn-ea"/>
              <a:ea typeface="+mn-ea"/>
            </a:endParaRPr>
          </a:p>
        </p:txBody>
      </p:sp>
    </p:spTree>
    <p:extLst>
      <p:ext uri="{BB962C8B-B14F-4D97-AF65-F5344CB8AC3E}">
        <p14:creationId xmlns:p14="http://schemas.microsoft.com/office/powerpoint/2010/main" val="7961140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11:10</a:t>
            </a:r>
            <a:br>
              <a:rPr lang="en-US" altLang="ko-KR" sz="5400" b="1" i="0" smtClean="0">
                <a:solidFill>
                  <a:schemeClr val="bg1"/>
                </a:solidFill>
                <a:effectLst/>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a:solidFill>
                  <a:schemeClr val="bg1"/>
                </a:solidFill>
                <a:latin typeface="+mn-ea"/>
                <a:ea typeface="+mn-ea"/>
              </a:rPr>
              <a:t>Inilah </a:t>
            </a:r>
            <a:r>
              <a:rPr lang="en-US" altLang="ko-KR" sz="5400" b="1">
                <a:solidFill>
                  <a:srgbClr val="FFFF00"/>
                </a:solidFill>
                <a:latin typeface="+mn-ea"/>
                <a:ea typeface="+mn-ea"/>
              </a:rPr>
              <a:t>keturunan Sem</a:t>
            </a:r>
            <a:r>
              <a:rPr lang="en-US" altLang="ko-KR" sz="5400" b="1">
                <a:solidFill>
                  <a:schemeClr val="bg1"/>
                </a:solidFill>
                <a:latin typeface="+mn-ea"/>
                <a:ea typeface="+mn-ea"/>
              </a:rPr>
              <a:t>. Setelah Sem berusia 100 tahun, lahirlah kepadanya Arpakhsad, dua tahun selepas banjir besar.</a:t>
            </a:r>
            <a:endParaRPr lang="en-US" sz="5400" b="1">
              <a:solidFill>
                <a:schemeClr val="bg1"/>
              </a:solidFill>
              <a:latin typeface="+mn-ea"/>
              <a:ea typeface="+mn-ea"/>
            </a:endParaRPr>
          </a:p>
        </p:txBody>
      </p:sp>
    </p:spTree>
    <p:extLst>
      <p:ext uri="{BB962C8B-B14F-4D97-AF65-F5344CB8AC3E}">
        <p14:creationId xmlns:p14="http://schemas.microsoft.com/office/powerpoint/2010/main" val="10141450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11:27</a:t>
            </a:r>
            <a:br>
              <a:rPr lang="en-US" altLang="ko-KR" sz="5400" b="1" i="0" smtClean="0">
                <a:solidFill>
                  <a:schemeClr val="bg1"/>
                </a:solidFill>
                <a:effectLst/>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a:solidFill>
                  <a:schemeClr val="bg1"/>
                </a:solidFill>
                <a:latin typeface="+mn-ea"/>
                <a:ea typeface="+mn-ea"/>
              </a:rPr>
              <a:t>Inilah </a:t>
            </a:r>
            <a:r>
              <a:rPr lang="en-US" altLang="ko-KR" sz="5400" b="1">
                <a:solidFill>
                  <a:srgbClr val="FFFF00"/>
                </a:solidFill>
                <a:latin typeface="+mn-ea"/>
                <a:ea typeface="+mn-ea"/>
              </a:rPr>
              <a:t>keturunan</a:t>
            </a:r>
            <a:r>
              <a:rPr lang="en-US" altLang="ko-KR" sz="5400" b="1">
                <a:solidFill>
                  <a:schemeClr val="bg1"/>
                </a:solidFill>
                <a:latin typeface="+mn-ea"/>
                <a:ea typeface="+mn-ea"/>
              </a:rPr>
              <a:t> </a:t>
            </a:r>
            <a:r>
              <a:rPr lang="en-US" altLang="ko-KR" sz="5400" b="1">
                <a:solidFill>
                  <a:srgbClr val="FFFF00"/>
                </a:solidFill>
                <a:latin typeface="+mn-ea"/>
                <a:ea typeface="+mn-ea"/>
              </a:rPr>
              <a:t>Terah</a:t>
            </a:r>
            <a:r>
              <a:rPr lang="en-US" altLang="ko-KR" sz="5400" b="1">
                <a:solidFill>
                  <a:schemeClr val="bg1"/>
                </a:solidFill>
                <a:latin typeface="+mn-ea"/>
                <a:ea typeface="+mn-ea"/>
              </a:rPr>
              <a:t>. Terah dikurniai anak, iaitu Abram, Nahor, dan Haran. Seterusnya Haran dikurniai anak iaitu Lut.</a:t>
            </a:r>
            <a:endParaRPr lang="en-US" sz="5400" b="1">
              <a:solidFill>
                <a:schemeClr val="bg1"/>
              </a:solidFill>
              <a:latin typeface="+mn-ea"/>
              <a:ea typeface="+mn-ea"/>
            </a:endParaRPr>
          </a:p>
        </p:txBody>
      </p:sp>
    </p:spTree>
    <p:extLst>
      <p:ext uri="{BB962C8B-B14F-4D97-AF65-F5344CB8AC3E}">
        <p14:creationId xmlns:p14="http://schemas.microsoft.com/office/powerpoint/2010/main" val="9211084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25:12</a:t>
            </a:r>
            <a:br>
              <a:rPr lang="en-US" altLang="ko-KR" sz="5400" b="1" i="0" smtClean="0">
                <a:solidFill>
                  <a:schemeClr val="bg1"/>
                </a:solidFill>
                <a:effectLst/>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a:solidFill>
                  <a:schemeClr val="bg1"/>
                </a:solidFill>
                <a:latin typeface="+mn-ea"/>
                <a:ea typeface="+mn-ea"/>
              </a:rPr>
              <a:t>Inilah </a:t>
            </a:r>
            <a:r>
              <a:rPr lang="en-US" altLang="ko-KR" sz="5400" b="1">
                <a:solidFill>
                  <a:srgbClr val="FFFF00"/>
                </a:solidFill>
                <a:latin typeface="+mn-ea"/>
                <a:ea typeface="+mn-ea"/>
              </a:rPr>
              <a:t>keturunan</a:t>
            </a:r>
            <a:r>
              <a:rPr lang="en-US" altLang="ko-KR" sz="5400" b="1">
                <a:solidFill>
                  <a:schemeClr val="bg1"/>
                </a:solidFill>
                <a:latin typeface="+mn-ea"/>
                <a:ea typeface="+mn-ea"/>
              </a:rPr>
              <a:t> </a:t>
            </a:r>
            <a:r>
              <a:rPr lang="en-US" altLang="ko-KR" sz="5400" b="1">
                <a:solidFill>
                  <a:srgbClr val="FFFF00"/>
                </a:solidFill>
                <a:latin typeface="+mn-ea"/>
                <a:ea typeface="+mn-ea"/>
              </a:rPr>
              <a:t>Ismael</a:t>
            </a:r>
            <a:r>
              <a:rPr lang="en-US" altLang="ko-KR" sz="5400" b="1">
                <a:solidFill>
                  <a:schemeClr val="bg1"/>
                </a:solidFill>
                <a:latin typeface="+mn-ea"/>
                <a:ea typeface="+mn-ea"/>
              </a:rPr>
              <a:t>, anak Abraham yang dilahirkan untuknya oleh Hagar, seorang perempuan Mesir yang menjadi hamba Sarah.</a:t>
            </a:r>
            <a:endParaRPr lang="en-US" sz="5400" b="1">
              <a:solidFill>
                <a:schemeClr val="bg1"/>
              </a:solidFill>
              <a:latin typeface="+mn-ea"/>
              <a:ea typeface="+mn-ea"/>
            </a:endParaRPr>
          </a:p>
        </p:txBody>
      </p:sp>
    </p:spTree>
    <p:extLst>
      <p:ext uri="{BB962C8B-B14F-4D97-AF65-F5344CB8AC3E}">
        <p14:creationId xmlns:p14="http://schemas.microsoft.com/office/powerpoint/2010/main" val="5143812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25:19</a:t>
            </a:r>
            <a:br>
              <a:rPr lang="en-US" altLang="ko-KR" sz="5400" b="1" i="0" smtClean="0">
                <a:solidFill>
                  <a:schemeClr val="bg1"/>
                </a:solidFill>
                <a:effectLst/>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a:solidFill>
                  <a:schemeClr val="bg1"/>
                </a:solidFill>
                <a:latin typeface="+mn-ea"/>
                <a:ea typeface="+mn-ea"/>
              </a:rPr>
              <a:t>Inilah </a:t>
            </a:r>
            <a:r>
              <a:rPr lang="en-US" altLang="ko-KR" sz="5400" b="1">
                <a:solidFill>
                  <a:srgbClr val="FFFF00"/>
                </a:solidFill>
                <a:latin typeface="+mn-ea"/>
                <a:ea typeface="+mn-ea"/>
              </a:rPr>
              <a:t>keturunan</a:t>
            </a:r>
            <a:r>
              <a:rPr lang="en-US" altLang="ko-KR" sz="5400" b="1">
                <a:solidFill>
                  <a:schemeClr val="bg1"/>
                </a:solidFill>
                <a:latin typeface="+mn-ea"/>
                <a:ea typeface="+mn-ea"/>
              </a:rPr>
              <a:t> </a:t>
            </a:r>
            <a:r>
              <a:rPr lang="en-US" altLang="ko-KR" sz="5400" b="1">
                <a:solidFill>
                  <a:srgbClr val="FFFF00"/>
                </a:solidFill>
                <a:latin typeface="+mn-ea"/>
                <a:ea typeface="+mn-ea"/>
              </a:rPr>
              <a:t>Ishak</a:t>
            </a:r>
            <a:r>
              <a:rPr lang="en-US" altLang="ko-KR" sz="5400" b="1">
                <a:solidFill>
                  <a:schemeClr val="bg1"/>
                </a:solidFill>
                <a:latin typeface="+mn-ea"/>
                <a:ea typeface="+mn-ea"/>
              </a:rPr>
              <a:t>, anak Abraham. Abraham mempunyai anak, iaitu Ishak.</a:t>
            </a:r>
            <a:endParaRPr lang="en-US" sz="5400" b="1">
              <a:solidFill>
                <a:schemeClr val="bg1"/>
              </a:solidFill>
              <a:latin typeface="+mn-ea"/>
              <a:ea typeface="+mn-ea"/>
            </a:endParaRPr>
          </a:p>
        </p:txBody>
      </p:sp>
    </p:spTree>
    <p:extLst>
      <p:ext uri="{BB962C8B-B14F-4D97-AF65-F5344CB8AC3E}">
        <p14:creationId xmlns:p14="http://schemas.microsoft.com/office/powerpoint/2010/main" val="40432971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36:1</a:t>
            </a:r>
            <a:br>
              <a:rPr lang="en-US" altLang="ko-KR" sz="5400" b="1" i="0" smtClean="0">
                <a:solidFill>
                  <a:schemeClr val="bg1"/>
                </a:solidFill>
                <a:effectLst/>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a:solidFill>
                  <a:schemeClr val="bg1"/>
                </a:solidFill>
                <a:latin typeface="+mn-ea"/>
                <a:ea typeface="+mn-ea"/>
              </a:rPr>
              <a:t>Inilah </a:t>
            </a:r>
            <a:r>
              <a:rPr lang="en-US" altLang="ko-KR" sz="5400" b="1">
                <a:solidFill>
                  <a:srgbClr val="FFFF00"/>
                </a:solidFill>
                <a:latin typeface="+mn-ea"/>
                <a:ea typeface="+mn-ea"/>
              </a:rPr>
              <a:t>keturunan Esau, </a:t>
            </a:r>
            <a:r>
              <a:rPr lang="en-US" altLang="ko-KR" sz="5400" b="1">
                <a:solidFill>
                  <a:schemeClr val="bg1"/>
                </a:solidFill>
                <a:latin typeface="+mn-ea"/>
                <a:ea typeface="+mn-ea"/>
              </a:rPr>
              <a:t>yang juga dikenali sebagai Edom.</a:t>
            </a:r>
            <a:endParaRPr lang="en-US" sz="5400" b="1">
              <a:solidFill>
                <a:schemeClr val="bg1"/>
              </a:solidFill>
              <a:latin typeface="+mn-ea"/>
              <a:ea typeface="+mn-ea"/>
            </a:endParaRPr>
          </a:p>
        </p:txBody>
      </p:sp>
    </p:spTree>
    <p:extLst>
      <p:ext uri="{BB962C8B-B14F-4D97-AF65-F5344CB8AC3E}">
        <p14:creationId xmlns:p14="http://schemas.microsoft.com/office/powerpoint/2010/main" val="37333076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i="0" smtClean="0">
                <a:solidFill>
                  <a:schemeClr val="bg1"/>
                </a:solidFill>
                <a:effectLst/>
                <a:latin typeface="+mn-ea"/>
                <a:ea typeface="+mn-ea"/>
              </a:rPr>
              <a:t>Kejadian 36:9</a:t>
            </a:r>
            <a:br>
              <a:rPr lang="en-US" altLang="ko-KR" sz="5400" b="1" i="0" smtClean="0">
                <a:solidFill>
                  <a:schemeClr val="bg1"/>
                </a:solidFill>
                <a:effectLst/>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smtClean="0">
                <a:solidFill>
                  <a:schemeClr val="bg1"/>
                </a:solidFill>
                <a:latin typeface="+mn-ea"/>
                <a:ea typeface="+mn-ea"/>
              </a:rPr>
              <a:t/>
            </a:r>
            <a:br>
              <a:rPr lang="en-US" altLang="ko-KR" sz="5400" b="1" smtClean="0">
                <a:solidFill>
                  <a:schemeClr val="bg1"/>
                </a:solidFill>
                <a:latin typeface="+mn-ea"/>
                <a:ea typeface="+mn-ea"/>
              </a:rPr>
            </a:br>
            <a:r>
              <a:rPr lang="en-US" altLang="ko-KR" sz="5400" b="1">
                <a:solidFill>
                  <a:schemeClr val="bg1"/>
                </a:solidFill>
                <a:latin typeface="+mn-ea"/>
                <a:ea typeface="+mn-ea"/>
              </a:rPr>
              <a:t>Inilah </a:t>
            </a:r>
            <a:r>
              <a:rPr lang="en-US" altLang="ko-KR" sz="5400" b="1">
                <a:solidFill>
                  <a:srgbClr val="FFFF00"/>
                </a:solidFill>
                <a:latin typeface="+mn-ea"/>
                <a:ea typeface="+mn-ea"/>
              </a:rPr>
              <a:t>urutan salasilah Esau</a:t>
            </a:r>
            <a:r>
              <a:rPr lang="en-US" altLang="ko-KR" sz="5400" b="1">
                <a:solidFill>
                  <a:schemeClr val="bg1"/>
                </a:solidFill>
                <a:latin typeface="+mn-ea"/>
                <a:ea typeface="+mn-ea"/>
              </a:rPr>
              <a:t>, leluhur orang Edom di Pergunungan Seir.</a:t>
            </a:r>
            <a:endParaRPr lang="en-US" sz="5400" b="1">
              <a:solidFill>
                <a:schemeClr val="bg1"/>
              </a:solidFill>
              <a:latin typeface="+mn-ea"/>
              <a:ea typeface="+mn-ea"/>
            </a:endParaRPr>
          </a:p>
        </p:txBody>
      </p:sp>
    </p:spTree>
    <p:extLst>
      <p:ext uri="{BB962C8B-B14F-4D97-AF65-F5344CB8AC3E}">
        <p14:creationId xmlns:p14="http://schemas.microsoft.com/office/powerpoint/2010/main" val="25229542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schemeClr val="bg1"/>
                </a:solidFill>
                <a:latin typeface="+mn-ea"/>
                <a:ea typeface="+mn-ea"/>
              </a:rPr>
              <a:t>Kejadian </a:t>
            </a:r>
            <a:r>
              <a:rPr lang="en-US" altLang="ko-KR" sz="5400" b="1" smtClean="0">
                <a:solidFill>
                  <a:schemeClr val="bg1"/>
                </a:solidFill>
                <a:latin typeface="+mn-ea"/>
                <a:ea typeface="+mn-ea"/>
              </a:rPr>
              <a:t>37:2</a:t>
            </a:r>
            <a:br>
              <a:rPr lang="en-US" altLang="ko-KR" sz="5400" b="1" smtClean="0">
                <a:solidFill>
                  <a:schemeClr val="bg1"/>
                </a:solidFill>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a:solidFill>
                  <a:schemeClr val="bg1"/>
                </a:solidFill>
                <a:latin typeface="+mn-ea"/>
                <a:ea typeface="+mn-ea"/>
              </a:rPr>
              <a:t>Inilah </a:t>
            </a:r>
            <a:r>
              <a:rPr lang="en-US" altLang="ko-KR" sz="5400" b="1">
                <a:solidFill>
                  <a:srgbClr val="FFFF00"/>
                </a:solidFill>
                <a:latin typeface="+mn-ea"/>
                <a:ea typeface="+mn-ea"/>
              </a:rPr>
              <a:t>salasilah keturunan Yakub</a:t>
            </a:r>
            <a:r>
              <a:rPr lang="en-US" altLang="ko-KR" sz="5400" b="1">
                <a:solidFill>
                  <a:schemeClr val="bg1"/>
                </a:solidFill>
                <a:latin typeface="+mn-ea"/>
                <a:ea typeface="+mn-ea"/>
              </a:rPr>
              <a:t>.</a:t>
            </a:r>
            <a:br>
              <a:rPr lang="en-US" altLang="ko-KR" sz="5400" b="1">
                <a:solidFill>
                  <a:schemeClr val="bg1"/>
                </a:solidFill>
                <a:latin typeface="+mn-ea"/>
                <a:ea typeface="+mn-ea"/>
              </a:rPr>
            </a:br>
            <a:r>
              <a:rPr lang="en-US" altLang="ko-KR" sz="5400" b="1">
                <a:solidFill>
                  <a:schemeClr val="bg1"/>
                </a:solidFill>
                <a:latin typeface="+mn-ea"/>
                <a:ea typeface="+mn-ea"/>
              </a:rPr>
              <a:t>Maka Yusuf anaknya yang berusia tujuh belas tahun itu menggembalakan kawanan ternakan bersama-sama para saudaranya. </a:t>
            </a:r>
            <a:endParaRPr lang="en-US" sz="5400" b="1">
              <a:solidFill>
                <a:schemeClr val="bg1"/>
              </a:solidFill>
              <a:latin typeface="+mn-ea"/>
              <a:ea typeface="+mn-ea"/>
            </a:endParaRPr>
          </a:p>
        </p:txBody>
      </p:sp>
    </p:spTree>
    <p:extLst>
      <p:ext uri="{BB962C8B-B14F-4D97-AF65-F5344CB8AC3E}">
        <p14:creationId xmlns:p14="http://schemas.microsoft.com/office/powerpoint/2010/main" val="40780580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schemeClr val="bg1"/>
                </a:solidFill>
                <a:latin typeface="+mn-ea"/>
                <a:ea typeface="+mn-ea"/>
              </a:rPr>
              <a:t>Kejadian </a:t>
            </a:r>
            <a:r>
              <a:rPr lang="en-US" altLang="ko-KR" sz="5400" b="1" smtClean="0">
                <a:solidFill>
                  <a:schemeClr val="bg1"/>
                </a:solidFill>
                <a:latin typeface="+mn-ea"/>
                <a:ea typeface="+mn-ea"/>
              </a:rPr>
              <a:t>37:2</a:t>
            </a:r>
            <a:br>
              <a:rPr lang="en-US" altLang="ko-KR" sz="5400" b="1" smtClean="0">
                <a:solidFill>
                  <a:schemeClr val="bg1"/>
                </a:solidFill>
                <a:latin typeface="+mn-ea"/>
                <a:ea typeface="+mn-ea"/>
              </a:rPr>
            </a:b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sz="5400" b="1" smtClean="0">
                <a:solidFill>
                  <a:schemeClr val="bg1"/>
                </a:solidFill>
                <a:latin typeface="+mn-ea"/>
                <a:ea typeface="+mn-ea"/>
              </a:rPr>
              <a:t>Dia </a:t>
            </a:r>
            <a:r>
              <a:rPr lang="en-US" altLang="ko-KR" sz="5400" b="1">
                <a:solidFill>
                  <a:schemeClr val="bg1"/>
                </a:solidFill>
                <a:latin typeface="+mn-ea"/>
                <a:ea typeface="+mn-ea"/>
              </a:rPr>
              <a:t>yang masih muda itu menyertai anak Bilha dan Zilpa, kedua-dua isteri ayahnya, dan Yusuf sering menyampaikan laporan yang buruk tentang saudara-saudaranya kepada ayahnya.</a:t>
            </a:r>
            <a:endParaRPr lang="en-US" sz="5400" b="1">
              <a:solidFill>
                <a:schemeClr val="bg1"/>
              </a:solidFill>
              <a:latin typeface="+mn-ea"/>
              <a:ea typeface="+mn-ea"/>
            </a:endParaRPr>
          </a:p>
        </p:txBody>
      </p:sp>
    </p:spTree>
    <p:extLst>
      <p:ext uri="{BB962C8B-B14F-4D97-AF65-F5344CB8AC3E}">
        <p14:creationId xmlns:p14="http://schemas.microsoft.com/office/powerpoint/2010/main" val="12454441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a:solidFill>
                  <a:schemeClr val="bg1"/>
                </a:solidFill>
                <a:latin typeface="+mn-ea"/>
                <a:ea typeface="+mn-ea"/>
              </a:rPr>
              <a:t>Toledot (bahasa Ibrani: </a:t>
            </a:r>
            <a:r>
              <a:rPr lang="he-IL" altLang="ko-KR" sz="5400" b="1">
                <a:solidFill>
                  <a:schemeClr val="bg1"/>
                </a:solidFill>
                <a:latin typeface="+mn-ea"/>
                <a:ea typeface="+mn-ea"/>
              </a:rPr>
              <a:t>תּוֹלְדֹת) </a:t>
            </a:r>
            <a:r>
              <a:rPr lang="en-US" altLang="ko-KR" sz="5400" b="1">
                <a:solidFill>
                  <a:schemeClr val="bg1"/>
                </a:solidFill>
                <a:latin typeface="+mn-ea"/>
                <a:ea typeface="+mn-ea"/>
              </a:rPr>
              <a:t>bererti “riwayat”, “keturunan” atau “riwayat keturunan”, “salasilah”, “salasilah keturunan” dan “urutan salasilah </a:t>
            </a:r>
            <a:r>
              <a:rPr lang="en-US" altLang="ko-KR" sz="5400" b="1" smtClean="0">
                <a:solidFill>
                  <a:schemeClr val="bg1"/>
                </a:solidFill>
                <a:latin typeface="+mn-ea"/>
                <a:ea typeface="+mn-ea"/>
              </a:rPr>
              <a:t>”.</a:t>
            </a:r>
            <a:r>
              <a:rPr lang="en-US" altLang="ko-KR" sz="5400" b="1">
                <a:solidFill>
                  <a:schemeClr val="bg1"/>
                </a:solidFill>
                <a:latin typeface="+mn-ea"/>
                <a:ea typeface="+mn-ea"/>
              </a:rPr>
              <a:t/>
            </a:r>
            <a:br>
              <a:rPr lang="en-US" altLang="ko-KR" sz="5400" b="1">
                <a:solidFill>
                  <a:schemeClr val="bg1"/>
                </a:solidFill>
                <a:latin typeface="+mn-ea"/>
                <a:ea typeface="+mn-ea"/>
              </a:rPr>
            </a:br>
            <a:r>
              <a:rPr lang="en-US" altLang="ko-KR" b="1" smtClean="0">
                <a:solidFill>
                  <a:schemeClr val="bg1"/>
                </a:solidFill>
                <a:latin typeface="+mn-ea"/>
                <a:ea typeface="+mn-ea"/>
              </a:rPr>
              <a:t/>
            </a:r>
            <a:br>
              <a:rPr lang="en-US" altLang="ko-KR" b="1" smtClean="0">
                <a:solidFill>
                  <a:schemeClr val="bg1"/>
                </a:solidFill>
                <a:latin typeface="+mn-ea"/>
                <a:ea typeface="+mn-ea"/>
              </a:rPr>
            </a:br>
            <a:r>
              <a:rPr lang="en-US" altLang="ko-KR" sz="5400" b="1" smtClean="0">
                <a:solidFill>
                  <a:srgbClr val="00B0F0"/>
                </a:solidFill>
                <a:latin typeface="+mn-ea"/>
                <a:ea typeface="+mn-ea"/>
              </a:rPr>
              <a:t>Singkatan </a:t>
            </a:r>
            <a:r>
              <a:rPr lang="en-US" altLang="ko-KR" sz="5400" b="1">
                <a:solidFill>
                  <a:srgbClr val="00B0F0"/>
                </a:solidFill>
                <a:latin typeface="+mn-ea"/>
                <a:ea typeface="+mn-ea"/>
              </a:rPr>
              <a:t>tentang </a:t>
            </a:r>
            <a:r>
              <a:rPr lang="en-US" altLang="ko-KR" sz="5400" b="1" smtClean="0">
                <a:solidFill>
                  <a:srgbClr val="00B0F0"/>
                </a:solidFill>
                <a:latin typeface="+mn-ea"/>
                <a:ea typeface="+mn-ea"/>
              </a:rPr>
              <a:t>Sejarah Panjang</a:t>
            </a:r>
            <a:r>
              <a:rPr lang="en-US" altLang="ko-KR" sz="5400" b="1">
                <a:solidFill>
                  <a:srgbClr val="00B0F0"/>
                </a:solidFill>
                <a:latin typeface="+mn-ea"/>
                <a:ea typeface="+mn-ea"/>
              </a:rPr>
              <a:t>.</a:t>
            </a:r>
            <a:br>
              <a:rPr lang="en-US" altLang="ko-KR" sz="5400" b="1">
                <a:solidFill>
                  <a:srgbClr val="00B0F0"/>
                </a:solidFill>
                <a:latin typeface="+mn-ea"/>
                <a:ea typeface="+mn-ea"/>
              </a:rPr>
            </a:br>
            <a:r>
              <a:rPr lang="en-US" altLang="ko-KR" sz="5400" b="1" smtClean="0">
                <a:solidFill>
                  <a:schemeClr val="bg1"/>
                </a:solidFill>
                <a:latin typeface="+mn-ea"/>
              </a:rPr>
              <a:t>Kaedah </a:t>
            </a:r>
            <a:r>
              <a:rPr lang="en-US" altLang="ko-KR" sz="5400" b="1">
                <a:solidFill>
                  <a:schemeClr val="bg1"/>
                </a:solidFill>
                <a:latin typeface="+mn-ea"/>
              </a:rPr>
              <a:t>Singkatan </a:t>
            </a:r>
            <a:r>
              <a:rPr lang="en-US" altLang="ko-KR" sz="5400" b="1" smtClean="0">
                <a:solidFill>
                  <a:schemeClr val="bg1"/>
                </a:solidFill>
                <a:latin typeface="+mn-ea"/>
              </a:rPr>
              <a:t>Paksi Sejarah.</a:t>
            </a:r>
            <a:r>
              <a:rPr lang="en-US" altLang="ko-KR" sz="5400" b="1">
                <a:solidFill>
                  <a:schemeClr val="bg1"/>
                </a:solidFill>
                <a:latin typeface="+mn-ea"/>
              </a:rPr>
              <a:t/>
            </a:r>
            <a:br>
              <a:rPr lang="en-US" altLang="ko-KR" sz="5400" b="1">
                <a:solidFill>
                  <a:schemeClr val="bg1"/>
                </a:solidFill>
                <a:latin typeface="+mn-ea"/>
              </a:rPr>
            </a:br>
            <a:r>
              <a:rPr lang="en-US" altLang="ko-KR" sz="5400" b="1" smtClean="0">
                <a:solidFill>
                  <a:srgbClr val="FFFF00"/>
                </a:solidFill>
                <a:latin typeface="+mn-ea"/>
              </a:rPr>
              <a:t>Salasilah Tegak / Tulang belakang</a:t>
            </a:r>
            <a:endParaRPr lang="en-US" sz="5400" b="1">
              <a:solidFill>
                <a:srgbClr val="FFFF00"/>
              </a:solidFill>
              <a:latin typeface="+mn-ea"/>
              <a:ea typeface="+mn-ea"/>
            </a:endParaRPr>
          </a:p>
        </p:txBody>
      </p:sp>
    </p:spTree>
    <p:extLst>
      <p:ext uri="{BB962C8B-B14F-4D97-AF65-F5344CB8AC3E}">
        <p14:creationId xmlns:p14="http://schemas.microsoft.com/office/powerpoint/2010/main" val="26653201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12651" y="170122"/>
            <a:ext cx="11802139" cy="6528390"/>
          </a:xfrm>
        </p:spPr>
        <p:txBody>
          <a:bodyPr anchor="t">
            <a:noAutofit/>
          </a:bodyPr>
          <a:lstStyle/>
          <a:p>
            <a:pPr latinLnBrk="1"/>
            <a:r>
              <a:rPr lang="en-US" altLang="ko-KR" sz="5400" b="1" smtClean="0">
                <a:solidFill>
                  <a:srgbClr val="00B0F0"/>
                </a:solidFill>
                <a:latin typeface="+mn-ea"/>
              </a:rPr>
              <a:t>Penekanan Peristiwa </a:t>
            </a:r>
            <a:r>
              <a:rPr lang="en-US" altLang="ko-KR" sz="5400" b="1">
                <a:solidFill>
                  <a:srgbClr val="00B0F0"/>
                </a:solidFill>
                <a:latin typeface="+mn-ea"/>
              </a:rPr>
              <a:t>yang </a:t>
            </a:r>
            <a:r>
              <a:rPr lang="en-US" altLang="ko-KR" sz="5400" b="1" smtClean="0">
                <a:solidFill>
                  <a:srgbClr val="00B0F0"/>
                </a:solidFill>
                <a:latin typeface="+mn-ea"/>
              </a:rPr>
              <a:t>Penting </a:t>
            </a:r>
            <a:r>
              <a:rPr lang="en-US" altLang="ko-KR" sz="5400" b="1">
                <a:solidFill>
                  <a:srgbClr val="00B0F0"/>
                </a:solidFill>
                <a:latin typeface="+mn-ea"/>
              </a:rPr>
              <a:t>dalam S</a:t>
            </a:r>
            <a:r>
              <a:rPr lang="en-US" altLang="ko-KR" sz="5400" b="1" smtClean="0">
                <a:solidFill>
                  <a:srgbClr val="00B0F0"/>
                </a:solidFill>
                <a:latin typeface="+mn-ea"/>
              </a:rPr>
              <a:t>ejarah.</a:t>
            </a:r>
            <a:r>
              <a:rPr lang="en-US" altLang="ko-KR" sz="5400" b="1">
                <a:solidFill>
                  <a:srgbClr val="00B0F0"/>
                </a:solidFill>
                <a:latin typeface="+mn-ea"/>
              </a:rPr>
              <a:t/>
            </a:r>
            <a:br>
              <a:rPr lang="en-US" altLang="ko-KR" sz="5400" b="1">
                <a:solidFill>
                  <a:srgbClr val="00B0F0"/>
                </a:solidFill>
                <a:latin typeface="+mn-ea"/>
              </a:rPr>
            </a:br>
            <a:r>
              <a:rPr lang="en-US" altLang="ko-KR" sz="5400" b="1" smtClean="0">
                <a:solidFill>
                  <a:srgbClr val="FFFF00"/>
                </a:solidFill>
                <a:latin typeface="+mn-ea"/>
              </a:rPr>
              <a:t>Salasilah Ufuk / Pameran kisah</a:t>
            </a:r>
            <a:br>
              <a:rPr lang="en-US" altLang="ko-KR" sz="5400" b="1" smtClean="0">
                <a:solidFill>
                  <a:srgbClr val="FFFF00"/>
                </a:solidFill>
                <a:latin typeface="+mn-ea"/>
              </a:rPr>
            </a:br>
            <a:r>
              <a:rPr lang="en-US" altLang="ko-KR" sz="5400" b="1" smtClean="0">
                <a:solidFill>
                  <a:schemeClr val="bg1"/>
                </a:solidFill>
                <a:latin typeface="+mn-ea"/>
              </a:rPr>
              <a:t>Peramalan tentang Peristiwa Penting yang akan muncul sebagai suatu titik </a:t>
            </a:r>
            <a:r>
              <a:rPr lang="en-US" altLang="ko-KR" sz="5400" b="1">
                <a:solidFill>
                  <a:schemeClr val="bg1"/>
                </a:solidFill>
                <a:latin typeface="+mn-ea"/>
              </a:rPr>
              <a:t>perubahan penting dalam sejarah.</a:t>
            </a:r>
            <a:br>
              <a:rPr lang="en-US" altLang="ko-KR" sz="5400" b="1">
                <a:solidFill>
                  <a:schemeClr val="bg1"/>
                </a:solidFill>
                <a:latin typeface="+mn-ea"/>
              </a:rPr>
            </a:br>
            <a:endParaRPr lang="en-US" sz="5400" b="1">
              <a:solidFill>
                <a:schemeClr val="bg1"/>
              </a:solidFill>
              <a:latin typeface="+mn-ea"/>
              <a:ea typeface="+mn-ea"/>
            </a:endParaRPr>
          </a:p>
        </p:txBody>
      </p:sp>
    </p:spTree>
    <p:extLst>
      <p:ext uri="{BB962C8B-B14F-4D97-AF65-F5344CB8AC3E}">
        <p14:creationId xmlns:p14="http://schemas.microsoft.com/office/powerpoint/2010/main" val="40015122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142876" y="1935922"/>
            <a:ext cx="11887200" cy="10993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Penciptaan Langit dan Bumi (1:1~2:3)                 </a:t>
            </a:r>
            <a:r>
              <a:rPr kumimoji="0" lang="en-US" sz="4000" b="1" i="0" u="none" strike="noStrike" kern="1200" cap="none" spc="0" normalizeH="0" noProof="0" smtClean="0">
                <a:ln>
                  <a:noFill/>
                </a:ln>
                <a:solidFill>
                  <a:prstClr val="black"/>
                </a:solidFill>
                <a:effectLst/>
                <a:uLnTx/>
                <a:uFillTx/>
                <a:latin typeface="Calibri" panose="020F0502020204030204"/>
                <a:ea typeface="+mn-ea"/>
                <a:cs typeface="+mn-cs"/>
              </a:rPr>
              <a:t>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Prakata</a:t>
            </a:r>
          </a:p>
        </p:txBody>
      </p:sp>
      <p:sp>
        <p:nvSpPr>
          <p:cNvPr id="7" name="직사각형 6"/>
          <p:cNvSpPr/>
          <p:nvPr/>
        </p:nvSpPr>
        <p:spPr>
          <a:xfrm>
            <a:off x="142876" y="3289265"/>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Penciptaan Manusia dan Kejatuhan (2:4~4:26)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ufuk</a:t>
            </a:r>
          </a:p>
        </p:txBody>
      </p:sp>
      <p:sp>
        <p:nvSpPr>
          <p:cNvPr id="8" name="직사각형 7"/>
          <p:cNvSpPr/>
          <p:nvPr/>
        </p:nvSpPr>
        <p:spPr>
          <a:xfrm>
            <a:off x="142876" y="5130765"/>
            <a:ext cx="11887200" cy="15875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Salasilah Adam (5:1~6:8)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 </a:t>
            </a: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Tegak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양쪽 모서리가 잘린 사각형 9"/>
          <p:cNvSpPr/>
          <p:nvPr/>
        </p:nvSpPr>
        <p:spPr>
          <a:xfrm>
            <a:off x="142876" y="157940"/>
            <a:ext cx="11887200" cy="1524000"/>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smtClean="0">
                <a:ln>
                  <a:noFill/>
                </a:ln>
                <a:solidFill>
                  <a:prstClr val="white"/>
                </a:solidFill>
                <a:effectLst/>
                <a:uLnTx/>
                <a:uFillTx/>
                <a:latin typeface="Calibri" panose="020F0502020204030204"/>
                <a:ea typeface="+mn-ea"/>
                <a:cs typeface="+mn-cs"/>
              </a:rPr>
              <a:t>STRUKTUR KITAB KEJADIAN</a:t>
            </a:r>
            <a:endParaRPr kumimoji="0" lang="en-US" sz="60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360714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142875" y="4017873"/>
            <a:ext cx="11887200" cy="15875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Sem (11:10~26)</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 </a:t>
            </a: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Tegak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직사각형 8"/>
          <p:cNvSpPr/>
          <p:nvPr/>
        </p:nvSpPr>
        <p:spPr>
          <a:xfrm>
            <a:off x="142875" y="2144267"/>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Sem, Ham, dan Yafet (10:1~11:9</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 / Menara Babel</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직사각형 9"/>
          <p:cNvSpPr/>
          <p:nvPr/>
        </p:nvSpPr>
        <p:spPr>
          <a:xfrm>
            <a:off x="142875" y="270661"/>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Hukuman dan Air Bah (6:9~9:29)                     Prasejarah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                     (1:1~11:26)</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09633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142875" y="1888269"/>
            <a:ext cx="11887200" cy="15875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Ismael (25:12~18)</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 </a:t>
            </a: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Tegak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직사각형 8"/>
          <p:cNvSpPr/>
          <p:nvPr/>
        </p:nvSpPr>
        <p:spPr>
          <a:xfrm>
            <a:off x="142875" y="152365"/>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Abraham (11:27~25:11)             Zaman Patriark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직사각형 4"/>
          <p:cNvSpPr/>
          <p:nvPr/>
        </p:nvSpPr>
        <p:spPr>
          <a:xfrm>
            <a:off x="142875" y="3624173"/>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Ishak (25:19~35:29)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45969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142875" y="161069"/>
            <a:ext cx="11887200" cy="15875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Ismael (36:1~37:1)</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                               – </a:t>
            </a: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Tegak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직사각형 4"/>
          <p:cNvSpPr/>
          <p:nvPr/>
        </p:nvSpPr>
        <p:spPr>
          <a:xfrm>
            <a:off x="142875" y="1896973"/>
            <a:ext cx="11887200" cy="158753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Yakub (37:2~50:26)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mn-ea"/>
                <a:cs typeface="+mn-cs"/>
              </a:rPr>
              <a:t>Toledot Riwayat – salasilah </a:t>
            </a:r>
            <a:r>
              <a:rPr kumimoji="0" lang="en-US" sz="4000" b="1" i="0" u="none" strike="noStrike" kern="1200" cap="none" spc="0" normalizeH="0" baseline="0" noProof="0" smtClean="0">
                <a:ln>
                  <a:noFill/>
                </a:ln>
                <a:solidFill>
                  <a:prstClr val="black"/>
                </a:solidFill>
                <a:effectLst/>
                <a:uLnTx/>
                <a:uFillTx/>
                <a:latin typeface="Calibri" panose="020F0502020204030204"/>
                <a:ea typeface="+mn-ea"/>
                <a:cs typeface="+mn-cs"/>
              </a:rPr>
              <a:t>ufuk</a:t>
            </a:r>
            <a:endParaRPr kumimoji="0" lang="en-US" sz="40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1617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1552</TotalTime>
  <Words>2098</Words>
  <Application>Microsoft Office PowerPoint</Application>
  <PresentationFormat>와이드스크린</PresentationFormat>
  <Paragraphs>114</Paragraphs>
  <Slides>52</Slides>
  <Notes>18</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52</vt:i4>
      </vt:variant>
    </vt:vector>
  </HeadingPairs>
  <TitlesOfParts>
    <vt:vector size="60" baseType="lpstr">
      <vt:lpstr>-apple-system</vt:lpstr>
      <vt:lpstr>맑은 고딕</vt:lpstr>
      <vt:lpstr>Adobe Hebrew</vt:lpstr>
      <vt:lpstr>Arial</vt:lpstr>
      <vt:lpstr>Calibri</vt:lpstr>
      <vt:lpstr>Calibri Light</vt:lpstr>
      <vt:lpstr>Times New Roman</vt:lpstr>
      <vt:lpstr>Office 테마</vt:lpstr>
      <vt:lpstr>PowerPoint 프레젠테이션</vt:lpstr>
      <vt:lpstr> </vt:lpstr>
      <vt:lpstr>Persepsi terhadap Akitab  Alkitab merupakan hasil tulisan manusia, namun Alkitab memiliki suatu ciri khas, iaitu diilhamkan oleh Allah.  Hipotesis / Permis</vt:lpstr>
      <vt:lpstr>Pengilhaman Alkitab  Istilah pengilhaman adalah perbimbingan atau pengaruh dari Roh Allah dan fikiran para penulis Alkitab sehingga hal tersebut menjadikan tulisan sebagai catatan yang progresif dan berkewibawahan dari wahyu dan kehendak Allah.</vt:lpstr>
      <vt:lpstr>Teori Naluri(Institusi)  Soal pengilhaman lebih merupakan wawasan tingkat tinggi dan juga  merupakan ilham sebagai penglihatan yang sangat tajam.</vt:lpstr>
      <vt:lpstr>Teori Pencerahan(Iluminasi)  Ada Pengaruh Roh Kudus pada penulis Kitab Suci. Tetapi pengaruh tersebut sekadar berfungsi untuk meningkatkan kemampuan alamiah penulis-penulisnya.</vt:lpstr>
      <vt:lpstr>Teori Sebahagian(Penglibatan)  Hati para penulis diperbaharui oeh Tuhan Allah, sehingga pengilhaman sama dengan kelahiran kedua kali. Pengilhaman ialah kecakapan yang diberikan oleh roh Kudus di dalam jabatan sebagai penulis.</vt:lpstr>
      <vt:lpstr>Teori Verbal(Pengaruh Roh Kudus )  Pengaruh Roh Kudus menjangkau lebih jauh daripada sekadar mengarahkan pemikiran, idea atau konsep yang akan ditulis.</vt:lpstr>
      <vt:lpstr>Terori Arahan(Pengikutan apa kata Tuhan)  Allah benar-benar mengatakan isi Alkitab kepada para penulis Alkitab dimana antara Allah dengan penulis membuat suatu kesepakatan yang telah disepakati oleh penulis dan Allah sendiri.</vt:lpstr>
      <vt:lpstr>Pengilhaman Oranik  Istilah Pengilhaman Organik mengakui karakter manusia sepenuhnya dalam penulisan Kitab Suci, yang tampak dalam beragam gaya, penagalaman, ketertarikan, dan konteks budaya-bahasa masing-masing penulisnya. </vt:lpstr>
      <vt:lpstr>PowerPoint 프레젠테이션</vt:lpstr>
      <vt:lpstr>Kitab Kejadian  Penulis: Selama ini, kami menerima Musa sebagai penulis kitab ini.   Masa Penulisan: Antara tahun 1440 SM-1400 SM, selepas Musa memimpin bangsa Israel keluar dari Mesir.</vt:lpstr>
      <vt:lpstr>Tujuan Penulisan: Kitab Kejadian seringkali diumpamakan sebagai "bidang-benih" bagi seluruh isi Alkitab.  Ayat Kunci: Kejadian 1:1, Kejadian 3:15, Kejadian 12:2-3, Kejadian 50:20.</vt:lpstr>
      <vt:lpstr>Tujuan Penulisan: Kitab Kejadian seringkali diumpamakan sebagai "bidang-benih" bagi seluruh isi Alkitab.  Ayat Kunci: Kejadian 1:1, Kejadian 3:15, Kejadian 12:2-3, Kejadian 50:20.</vt:lpstr>
      <vt:lpstr>Tujuan Penulisan: Kitab Kejadian seringkali diumpamakan sebagai "bidang-benih" bagi seluruh isi Alkitab.  Ayat Kunci: Kejadian 1:1, Kejadian 3:15, Kejadian 12:2-3, Kejadian 50:20.</vt:lpstr>
      <vt:lpstr>Tujuan Penulisan: Kitab Kejadian seringkali diumpamakan sebagai "bidang-benih" bagi seluruh isi Alkitab.  Ayat Kunci: Kejadian 1:1, Kejadian 3:15, Kejadian 12:2-3, Kejadian 50:20.</vt:lpstr>
      <vt:lpstr>Penulis Musa menulis Kitab Pentatukh. Pentateukh adalah asas dan permulaan Alkitab dan juga asas teologi baik orang Yahudi mahupun orang Kristian. Kejadian adalah salah satu buku daripada Pentathukh yang termasuk Kitab Keluaran, Kitab Imamat, Kitab Bilangan, dan Kitab Ulangan. </vt:lpstr>
      <vt:lpstr>Kisah kitab Kejadian memuat dua bahagian, iaitu Sejarah Purbakala yang diceritakan dari Kejadian 1-11 dan Permulaan Sejarah Penyelamatan melalui Abraham dan Keturunannya yang diceritakan dari Kejadian 12-50.</vt:lpstr>
      <vt:lpstr>Kitab Kejadian mengandungi Teologi Dasar iaitu Doktrin tentang Penciptaan, Allah, Keselamatan, Dosa, Keluarga, Misi, Manusia, Pengharapan dan lain-lain.</vt:lpstr>
      <vt:lpstr>Menurut Emile Durkheim, amalan keagamaan dapat difahami sebagai peranan untuk persatuan dan kestabilan dalam tatanan Masyarakat.  Contoh: Keluaran dari Mesir</vt:lpstr>
      <vt:lpstr>PowerPoint 프레젠테이션</vt:lpstr>
      <vt:lpstr> </vt:lpstr>
      <vt:lpstr>PowerPoint 프레젠테이션</vt:lpstr>
      <vt:lpstr>PowerPoint 프레젠테이션</vt:lpstr>
      <vt:lpstr>Nama Kitab itu dalam Bahasa Ibrani ialah “Bere’shit” menurut perkataan yang pertama dalam kitabnya. Isi Kandungan Kitab ini dibagikan dengan dua bahagian, iaitu Pra-Sejarah(1-11) dan Permulaan Sejarah Penyelamatan(12-50). </vt:lpstr>
      <vt:lpstr>Dan secara Menyeluruh, kitab ini sebagai "sebuah buku Permulaan"mengandungi pemikiran pusat iaitu permulaan langit dan bumi, permulaan umat manusia, permulaan umat terpilih, dan permulaan dosa dan penebusan dan sebagainya.</vt:lpstr>
      <vt:lpstr>Manusia memandang dan membalas apa yang terdapat dalam alam semesta menurut Pandangan Dunia. Terdapat dua jenis Pandangan Dunia secara makna yang luas iaitu Materialism dan Teisme.</vt:lpstr>
      <vt:lpstr>Kitab Kejadian mengandungi hakikat bawaha Allah wujud dan Dia mewahyukan diri-Nya kepada para leluhur Israel.  Kitab ini menekankan semua kewujudan makhluk melalui Tuhan daripada berdebat dengan kewujudan Tuhan.</vt:lpstr>
      <vt:lpstr>Ciptaan-ciptaan Allah yang begitu banyak sehingga mana kita tidak mampu mengiranya. Sejak ciptaan Allah, sejarah dunia juga sangat panjang. Tidak ada seorang pun yang menutlis seluruh sejarah dunia. </vt:lpstr>
      <vt:lpstr>Maka sejarah ialah singkatan tentang sejarah panjang. Salah satu cara yang menggambarkan sejarah ialah salasilah yang tertera. Alkitab juga memuatkan banyak riwayat. Riwayat ialah Toledot dalam bahasa Ibrani.</vt:lpstr>
      <vt:lpstr>Istilah Toledot itu sangat penting dalam pentafsiran Kitab Kejadian. P. J. Wiseman menekankan penggunaan kata ini untuk menunjukkan pembahagian dalam Kitab Kejadian. </vt:lpstr>
      <vt:lpstr>Struktur kitab Kejadian ialah rangka pentafsirannya. Struktur kitab Kejadian merupakan sepuluh “Toledot”. Kitab Kejadian merupakan kisah-kisah berdasarkan kata kunci "Toledot".</vt:lpstr>
      <vt:lpstr>Toledot (bahasa Ibrani: תּוֹלְדֹת) bererti “riwayat”, “keturunan” atau “riwayat keturunan”, “salasilah”, “salasilah keturunan” dan “urutan salasilah ”. Kata itu muncul 11 kali dalam 10 bagian dalam Kitab Kejadian(2:4; 5:1; 6:9; 10:1; 11:10, 27; 25:12, 19; 36:1, 9; 37:2). </vt:lpstr>
      <vt:lpstr>10 riwayat di dalam Kitab Kejadian  2:4; 5:1; 6:9; 10:1; 11:10, 27; 25:12, 19; 36:1, 9; 37:2</vt:lpstr>
      <vt:lpstr>Kejadian 2:4   Demikianlah riwayat langit dan bumi ketika diciptakan. Pada masa Tuhan Allah menjadikan bumi dan langit</vt:lpstr>
      <vt:lpstr>Kejadian 5:1   Inilah daftar salasilah keluarga Adam. Pada waktu penciptaan makhluk manusia, Allah menjadikannya menurut rupa Allah.</vt:lpstr>
      <vt:lpstr>Kejadian 6:9   Inilah riwayat Nuh. Dalam kalangan yang sezaman dengannya, Nuh seorang yang benar dan tidak tercela. Dia hidup akrab dengan Allah.</vt:lpstr>
      <vt:lpstr>Kejadian 10:1   Inilah keturunan anak-anak Nuh, iaitu Sem, Ham, dan Yafet. Kepada mereka, lahirlah anak-anak lelaki selepas banjir besar itu.</vt:lpstr>
      <vt:lpstr>Kejadian 11:10   Inilah keturunan Sem. Setelah Sem berusia 100 tahun, lahirlah kepadanya Arpakhsad, dua tahun selepas banjir besar.</vt:lpstr>
      <vt:lpstr>Kejadian 11:27   Inilah keturunan Terah. Terah dikurniai anak, iaitu Abram, Nahor, dan Haran. Seterusnya Haran dikurniai anak iaitu Lut.</vt:lpstr>
      <vt:lpstr>Kejadian 25:12   Inilah keturunan Ismael, anak Abraham yang dilahirkan untuknya oleh Hagar, seorang perempuan Mesir yang menjadi hamba Sarah.</vt:lpstr>
      <vt:lpstr>Kejadian 25:19   Inilah keturunan Ishak, anak Abraham. Abraham mempunyai anak, iaitu Ishak.</vt:lpstr>
      <vt:lpstr>Kejadian 36:1   Inilah keturunan Esau, yang juga dikenali sebagai Edom.</vt:lpstr>
      <vt:lpstr>Kejadian 36:9   Inilah urutan salasilah Esau, leluhur orang Edom di Pergunungan Seir.</vt:lpstr>
      <vt:lpstr>Kejadian 37:2  Inilah salasilah keturunan Yakub. Maka Yusuf anaknya yang berusia tujuh belas tahun itu menggembalakan kawanan ternakan bersama-sama para saudaranya. </vt:lpstr>
      <vt:lpstr>Kejadian 37:2  Dia yang masih muda itu menyertai anak Bilha dan Zilpa, kedua-dua isteri ayahnya, dan Yusuf sering menyampaikan laporan yang buruk tentang saudara-saudaranya kepada ayahnya.</vt:lpstr>
      <vt:lpstr>Toledot (bahasa Ibrani: תּוֹלְדֹת) bererti “riwayat”, “keturunan” atau “riwayat keturunan”, “salasilah”, “salasilah keturunan” dan “urutan salasilah ”.  Singkatan tentang Sejarah Panjang. Kaedah Singkatan Paksi Sejarah. Salasilah Tegak / Tulang belakang</vt:lpstr>
      <vt:lpstr>Penekanan Peristiwa yang Penting dalam Sejarah. Salasilah Ufuk / Pameran kisah Peramalan tentang Peristiwa Penting yang akan muncul sebagai suatu titik perubahan penting dalam sejarah. </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William</dc:creator>
  <cp:lastModifiedBy>William</cp:lastModifiedBy>
  <cp:revision>84</cp:revision>
  <dcterms:created xsi:type="dcterms:W3CDTF">2021-04-08T15:53:19Z</dcterms:created>
  <dcterms:modified xsi:type="dcterms:W3CDTF">2021-05-21T07:49:58Z</dcterms:modified>
</cp:coreProperties>
</file>