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444" r:id="rId3"/>
    <p:sldId id="438" r:id="rId4"/>
    <p:sldId id="428" r:id="rId5"/>
    <p:sldId id="400" r:id="rId6"/>
    <p:sldId id="413" r:id="rId7"/>
    <p:sldId id="409" r:id="rId8"/>
    <p:sldId id="408" r:id="rId9"/>
    <p:sldId id="405" r:id="rId10"/>
    <p:sldId id="411" r:id="rId11"/>
    <p:sldId id="401" r:id="rId12"/>
    <p:sldId id="402" r:id="rId13"/>
    <p:sldId id="407" r:id="rId14"/>
    <p:sldId id="399" r:id="rId15"/>
    <p:sldId id="406" r:id="rId16"/>
    <p:sldId id="323" r:id="rId17"/>
    <p:sldId id="350" r:id="rId18"/>
    <p:sldId id="351" r:id="rId19"/>
    <p:sldId id="352" r:id="rId20"/>
    <p:sldId id="34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95CC"/>
    <a:srgbClr val="A5D8F3"/>
    <a:srgbClr val="F9F9C7"/>
    <a:srgbClr val="A6D8F3"/>
    <a:srgbClr val="FFC000"/>
    <a:srgbClr val="7A7A7A"/>
    <a:srgbClr val="DEDEDE"/>
    <a:srgbClr val="FAFAF8"/>
    <a:srgbClr val="BCD8A6"/>
    <a:srgbClr val="FE95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75" autoAdjust="0"/>
    <p:restoredTop sz="76584" autoAdjust="0"/>
  </p:normalViewPr>
  <p:slideViewPr>
    <p:cSldViewPr snapToGrid="0">
      <p:cViewPr varScale="1">
        <p:scale>
          <a:sx n="50" d="100"/>
          <a:sy n="50" d="100"/>
        </p:scale>
        <p:origin x="1344" y="32"/>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4CBE8A-3D5D-471C-8046-AF2F8517D8B1}" type="datetimeFigureOut">
              <a:rPr lang="en-US" smtClean="0"/>
              <a:t>6/22/2021</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317513-2516-4096-AECE-704830B0AB97}" type="slidenum">
              <a:rPr lang="en-US" smtClean="0"/>
              <a:t>‹#›</a:t>
            </a:fld>
            <a:endParaRPr lang="en-US"/>
          </a:p>
        </p:txBody>
      </p:sp>
    </p:spTree>
    <p:extLst>
      <p:ext uri="{BB962C8B-B14F-4D97-AF65-F5344CB8AC3E}">
        <p14:creationId xmlns:p14="http://schemas.microsoft.com/office/powerpoint/2010/main" val="1867151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vehye</a:t>
            </a:r>
            <a:r>
              <a:rPr lang="en-US" baseline="0" smtClean="0"/>
              <a:t> beraka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653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FD317513-2516-4096-AECE-704830B0AB97}" type="slidenum">
              <a:rPr lang="en-US" smtClean="0"/>
              <a:t>2</a:t>
            </a:fld>
            <a:endParaRPr lang="en-US"/>
          </a:p>
        </p:txBody>
      </p:sp>
    </p:spTree>
    <p:extLst>
      <p:ext uri="{BB962C8B-B14F-4D97-AF65-F5344CB8AC3E}">
        <p14:creationId xmlns:p14="http://schemas.microsoft.com/office/powerpoint/2010/main" val="3979658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1" i="0" baseline="30000" smtClean="0">
                <a:solidFill>
                  <a:srgbClr val="02C1D8"/>
                </a:solidFill>
                <a:effectLst/>
                <a:latin typeface="gothambold"/>
              </a:rPr>
              <a:t>20</a:t>
            </a:r>
            <a:r>
              <a:rPr lang="en-US" b="0" i="0" smtClean="0">
                <a:solidFill>
                  <a:srgbClr val="333333"/>
                </a:solidFill>
                <a:effectLst/>
                <a:latin typeface="Georgia" panose="02040502050405020303" pitchFamily="18" charset="0"/>
              </a:rPr>
              <a:t>Sesudah berbagai-bagai peristiwa itu, Abraham mendapat khabar demikian, "Ketahuilah, </a:t>
            </a:r>
            <a:r>
              <a:rPr lang="en-US" b="1" i="0" smtClean="0">
                <a:solidFill>
                  <a:srgbClr val="333333"/>
                </a:solidFill>
                <a:effectLst/>
                <a:latin typeface="Georgia" panose="02040502050405020303" pitchFamily="18" charset="0"/>
              </a:rPr>
              <a:t>Milka</a:t>
            </a:r>
            <a:r>
              <a:rPr lang="en-US" b="0" i="0" smtClean="0">
                <a:solidFill>
                  <a:srgbClr val="333333"/>
                </a:solidFill>
                <a:effectLst/>
                <a:latin typeface="Georgia" panose="02040502050405020303" pitchFamily="18" charset="0"/>
              </a:rPr>
              <a:t> pun telah melahirkan anak-anak lelaki bagi </a:t>
            </a:r>
            <a:r>
              <a:rPr lang="en-US" b="1" i="0" smtClean="0">
                <a:solidFill>
                  <a:srgbClr val="333333"/>
                </a:solidFill>
                <a:effectLst/>
                <a:latin typeface="Georgia" panose="02040502050405020303" pitchFamily="18" charset="0"/>
              </a:rPr>
              <a:t>Nahor</a:t>
            </a:r>
            <a:r>
              <a:rPr lang="en-US" b="0" i="0" smtClean="0">
                <a:solidFill>
                  <a:srgbClr val="333333"/>
                </a:solidFill>
                <a:effectLst/>
                <a:latin typeface="Georgia" panose="02040502050405020303" pitchFamily="18" charset="0"/>
              </a:rPr>
              <a:t>, saudara tuan. </a:t>
            </a:r>
            <a:r>
              <a:rPr lang="en-US" b="1" i="0" baseline="30000" smtClean="0">
                <a:solidFill>
                  <a:srgbClr val="02C1D8"/>
                </a:solidFill>
                <a:effectLst/>
                <a:latin typeface="gothambold"/>
              </a:rPr>
              <a:t>21</a:t>
            </a:r>
            <a:r>
              <a:rPr lang="en-US" b="1" i="0" smtClean="0">
                <a:solidFill>
                  <a:srgbClr val="333333"/>
                </a:solidFill>
                <a:effectLst/>
                <a:latin typeface="Georgia" panose="02040502050405020303" pitchFamily="18" charset="0"/>
              </a:rPr>
              <a:t>Us</a:t>
            </a:r>
            <a:r>
              <a:rPr lang="en-US" b="0" i="0" smtClean="0">
                <a:solidFill>
                  <a:srgbClr val="333333"/>
                </a:solidFill>
                <a:effectLst/>
                <a:latin typeface="Georgia" panose="02040502050405020303" pitchFamily="18" charset="0"/>
              </a:rPr>
              <a:t>, anak yang sulung, kemudian </a:t>
            </a:r>
            <a:r>
              <a:rPr lang="en-US" b="1" i="0" smtClean="0">
                <a:solidFill>
                  <a:srgbClr val="333333"/>
                </a:solidFill>
                <a:effectLst/>
                <a:latin typeface="Georgia" panose="02040502050405020303" pitchFamily="18" charset="0"/>
              </a:rPr>
              <a:t>Bus</a:t>
            </a:r>
            <a:r>
              <a:rPr lang="en-US" b="0" i="0" smtClean="0">
                <a:solidFill>
                  <a:srgbClr val="333333"/>
                </a:solidFill>
                <a:effectLst/>
                <a:latin typeface="Georgia" panose="02040502050405020303" pitchFamily="18" charset="0"/>
              </a:rPr>
              <a:t>, adiknya, selanjutnya </a:t>
            </a:r>
            <a:r>
              <a:rPr lang="en-US" b="1" i="0" smtClean="0">
                <a:solidFill>
                  <a:srgbClr val="333333"/>
                </a:solidFill>
                <a:effectLst/>
                <a:latin typeface="Georgia" panose="02040502050405020303" pitchFamily="18" charset="0"/>
              </a:rPr>
              <a:t>Kemuel</a:t>
            </a:r>
            <a:r>
              <a:rPr lang="en-US" b="0" i="0" smtClean="0">
                <a:solidFill>
                  <a:srgbClr val="333333"/>
                </a:solidFill>
                <a:effectLst/>
                <a:latin typeface="Georgia" panose="02040502050405020303" pitchFamily="18" charset="0"/>
              </a:rPr>
              <a:t> (bapa Aram), </a:t>
            </a:r>
            <a:r>
              <a:rPr lang="en-US" b="1" i="0" baseline="30000" smtClean="0">
                <a:solidFill>
                  <a:srgbClr val="02C1D8"/>
                </a:solidFill>
                <a:effectLst/>
                <a:latin typeface="gothambold"/>
              </a:rPr>
              <a:t>22</a:t>
            </a:r>
            <a:r>
              <a:rPr lang="en-US" b="1" i="0" smtClean="0">
                <a:solidFill>
                  <a:srgbClr val="333333"/>
                </a:solidFill>
                <a:effectLst/>
                <a:latin typeface="Georgia" panose="02040502050405020303" pitchFamily="18" charset="0"/>
              </a:rPr>
              <a:t>Kesed</a:t>
            </a:r>
            <a:r>
              <a:rPr lang="en-US" b="0" i="0" smtClean="0">
                <a:solidFill>
                  <a:srgbClr val="333333"/>
                </a:solidFill>
                <a:effectLst/>
                <a:latin typeface="Georgia" panose="02040502050405020303" pitchFamily="18" charset="0"/>
              </a:rPr>
              <a:t>, </a:t>
            </a:r>
            <a:r>
              <a:rPr lang="en-US" b="1" i="0" smtClean="0">
                <a:solidFill>
                  <a:srgbClr val="333333"/>
                </a:solidFill>
                <a:effectLst/>
                <a:latin typeface="Georgia" panose="02040502050405020303" pitchFamily="18" charset="0"/>
              </a:rPr>
              <a:t>Hazo</a:t>
            </a:r>
            <a:r>
              <a:rPr lang="en-US" b="0" i="0" smtClean="0">
                <a:solidFill>
                  <a:srgbClr val="333333"/>
                </a:solidFill>
                <a:effectLst/>
                <a:latin typeface="Georgia" panose="02040502050405020303" pitchFamily="18" charset="0"/>
              </a:rPr>
              <a:t>, </a:t>
            </a:r>
            <a:r>
              <a:rPr lang="en-US" b="1" i="0" smtClean="0">
                <a:solidFill>
                  <a:srgbClr val="333333"/>
                </a:solidFill>
                <a:effectLst/>
                <a:latin typeface="Georgia" panose="02040502050405020303" pitchFamily="18" charset="0"/>
              </a:rPr>
              <a:t>Pildas</a:t>
            </a:r>
            <a:r>
              <a:rPr lang="en-US" b="0" i="0" smtClean="0">
                <a:solidFill>
                  <a:srgbClr val="333333"/>
                </a:solidFill>
                <a:effectLst/>
                <a:latin typeface="Georgia" panose="02040502050405020303" pitchFamily="18" charset="0"/>
              </a:rPr>
              <a:t>, </a:t>
            </a:r>
            <a:r>
              <a:rPr lang="en-US" b="1" i="0" smtClean="0">
                <a:solidFill>
                  <a:srgbClr val="333333"/>
                </a:solidFill>
                <a:effectLst/>
                <a:latin typeface="Georgia" panose="02040502050405020303" pitchFamily="18" charset="0"/>
              </a:rPr>
              <a:t>Yidlaf</a:t>
            </a:r>
            <a:r>
              <a:rPr lang="en-US" b="0" i="0" smtClean="0">
                <a:solidFill>
                  <a:srgbClr val="333333"/>
                </a:solidFill>
                <a:effectLst/>
                <a:latin typeface="Georgia" panose="02040502050405020303" pitchFamily="18" charset="0"/>
              </a:rPr>
              <a:t>, dan </a:t>
            </a:r>
            <a:r>
              <a:rPr lang="en-US" b="1" i="0" smtClean="0">
                <a:solidFill>
                  <a:srgbClr val="333333"/>
                </a:solidFill>
                <a:effectLst/>
                <a:latin typeface="Georgia" panose="02040502050405020303" pitchFamily="18" charset="0"/>
              </a:rPr>
              <a:t>Betuel</a:t>
            </a:r>
            <a:r>
              <a:rPr lang="en-US" b="0" i="0" smtClean="0">
                <a:solidFill>
                  <a:srgbClr val="333333"/>
                </a:solidFill>
                <a:effectLst/>
                <a:latin typeface="Georgia" panose="02040502050405020303" pitchFamily="18" charset="0"/>
              </a:rPr>
              <a:t>." </a:t>
            </a:r>
            <a:r>
              <a:rPr lang="en-US" b="1" i="0" baseline="30000" smtClean="0">
                <a:solidFill>
                  <a:srgbClr val="02C1D8"/>
                </a:solidFill>
                <a:effectLst/>
                <a:latin typeface="gothambold"/>
              </a:rPr>
              <a:t>23</a:t>
            </a:r>
            <a:r>
              <a:rPr lang="en-US" b="1" i="0" smtClean="0">
                <a:solidFill>
                  <a:srgbClr val="333333"/>
                </a:solidFill>
                <a:effectLst/>
                <a:latin typeface="Georgia" panose="02040502050405020303" pitchFamily="18" charset="0"/>
              </a:rPr>
              <a:t>Betuel</a:t>
            </a:r>
            <a:r>
              <a:rPr lang="en-US" b="0" i="0" smtClean="0">
                <a:solidFill>
                  <a:srgbClr val="333333"/>
                </a:solidFill>
                <a:effectLst/>
                <a:latin typeface="Georgia" panose="02040502050405020303" pitchFamily="18" charset="0"/>
              </a:rPr>
              <a:t> mempunyai anak, iaitu </a:t>
            </a:r>
            <a:r>
              <a:rPr lang="en-US" b="1" i="0" smtClean="0">
                <a:solidFill>
                  <a:srgbClr val="333333"/>
                </a:solidFill>
                <a:effectLst/>
                <a:latin typeface="Georgia" panose="02040502050405020303" pitchFamily="18" charset="0"/>
              </a:rPr>
              <a:t>Ribka</a:t>
            </a:r>
            <a:r>
              <a:rPr lang="en-US" b="0" i="0" smtClean="0">
                <a:solidFill>
                  <a:srgbClr val="333333"/>
                </a:solidFill>
                <a:effectLst/>
                <a:latin typeface="Georgia" panose="02040502050405020303" pitchFamily="18" charset="0"/>
              </a:rPr>
              <a:t>. Kelapan-lapan orang ini dilahirkan Milka bagi Nahor, saudara Abraham. </a:t>
            </a:r>
            <a:r>
              <a:rPr lang="en-US" b="1" i="0" baseline="30000" smtClean="0">
                <a:solidFill>
                  <a:srgbClr val="02C1D8"/>
                </a:solidFill>
                <a:effectLst/>
                <a:latin typeface="gothambold"/>
              </a:rPr>
              <a:t>24</a:t>
            </a:r>
            <a:r>
              <a:rPr lang="en-US" b="0" i="0" smtClean="0">
                <a:solidFill>
                  <a:srgbClr val="333333"/>
                </a:solidFill>
                <a:effectLst/>
                <a:latin typeface="Georgia" panose="02040502050405020303" pitchFamily="18" charset="0"/>
              </a:rPr>
              <a:t>Selain itu, daripada gundik Nahor yang bernama Reuma lahir juga Tebah, Gaham, Tahas, dan Maakha.</a:t>
            </a:r>
            <a:endParaRPr lang="en-US"/>
          </a:p>
        </p:txBody>
      </p:sp>
      <p:sp>
        <p:nvSpPr>
          <p:cNvPr id="4" name="슬라이드 번호 개체 틀 3"/>
          <p:cNvSpPr>
            <a:spLocks noGrp="1"/>
          </p:cNvSpPr>
          <p:nvPr>
            <p:ph type="sldNum" sz="quarter" idx="10"/>
          </p:nvPr>
        </p:nvSpPr>
        <p:spPr/>
        <p:txBody>
          <a:bodyPr/>
          <a:lstStyle/>
          <a:p>
            <a:fld id="{FD317513-2516-4096-AECE-704830B0AB97}" type="slidenum">
              <a:rPr lang="en-US" smtClean="0"/>
              <a:t>3</a:t>
            </a:fld>
            <a:endParaRPr lang="en-US"/>
          </a:p>
        </p:txBody>
      </p:sp>
    </p:spTree>
    <p:extLst>
      <p:ext uri="{BB962C8B-B14F-4D97-AF65-F5344CB8AC3E}">
        <p14:creationId xmlns:p14="http://schemas.microsoft.com/office/powerpoint/2010/main" val="4285470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smtClean="0"/>
              <a:t>hebron</a:t>
            </a:r>
            <a:r>
              <a:rPr lang="en-US" sz="1400" b="1" baseline="0" smtClean="0"/>
              <a:t> : </a:t>
            </a:r>
            <a:r>
              <a:rPr lang="sv-SE" sz="1400" b="0" i="0" kern="1200" smtClean="0">
                <a:solidFill>
                  <a:schemeClr val="tx1"/>
                </a:solidFill>
                <a:effectLst/>
                <a:latin typeface="+mn-lt"/>
                <a:ea typeface="+mn-ea"/>
                <a:cs typeface="+mn-cs"/>
              </a:rPr>
              <a:t>Nama "Hebron" berasal daripada perkataan bahasa Ibrani </a:t>
            </a:r>
            <a:r>
              <a:rPr lang="sv-SE" sz="1400" b="0" i="1" kern="1200" smtClean="0">
                <a:solidFill>
                  <a:schemeClr val="tx1"/>
                </a:solidFill>
                <a:effectLst/>
                <a:latin typeface="+mn-lt"/>
                <a:ea typeface="+mn-ea"/>
                <a:cs typeface="+mn-cs"/>
              </a:rPr>
              <a:t>Haber</a:t>
            </a:r>
            <a:r>
              <a:rPr lang="sv-SE" sz="1400" b="0" i="0" kern="1200" smtClean="0">
                <a:solidFill>
                  <a:schemeClr val="tx1"/>
                </a:solidFill>
                <a:effectLst/>
                <a:latin typeface="+mn-lt"/>
                <a:ea typeface="+mn-ea"/>
                <a:cs typeface="+mn-cs"/>
              </a:rPr>
              <a:t>, yang bermaksud "rakan”,</a:t>
            </a:r>
            <a:r>
              <a:rPr lang="en-US" sz="1200" b="0" i="0" kern="1200" smtClean="0">
                <a:solidFill>
                  <a:schemeClr val="tx1"/>
                </a:solidFill>
                <a:effectLst/>
                <a:latin typeface="+mn-lt"/>
                <a:ea typeface="+mn-ea"/>
                <a:cs typeface="+mn-cs"/>
              </a:rPr>
              <a:t> "dipersatukan”, “digabungkan”, dan “dipertautkan."</a:t>
            </a:r>
            <a:endParaRPr lang="sv-SE" sz="1400" b="0" i="0" kern="1200" smtClean="0">
              <a:solidFill>
                <a:schemeClr val="tx1"/>
              </a:solidFill>
              <a:effectLst/>
              <a:latin typeface="+mn-lt"/>
              <a:ea typeface="+mn-ea"/>
              <a:cs typeface="+mn-cs"/>
            </a:endParaRPr>
          </a:p>
          <a:p>
            <a:endParaRPr lang="en-US" sz="1400"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5541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sv-SE" sz="1200" b="0" i="0" kern="1200" smtClean="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FD317513-2516-4096-AECE-704830B0AB97}" type="slidenum">
              <a:rPr lang="en-US" smtClean="0"/>
              <a:t>5</a:t>
            </a:fld>
            <a:endParaRPr lang="en-US"/>
          </a:p>
        </p:txBody>
      </p:sp>
    </p:spTree>
    <p:extLst>
      <p:ext uri="{BB962C8B-B14F-4D97-AF65-F5344CB8AC3E}">
        <p14:creationId xmlns:p14="http://schemas.microsoft.com/office/powerpoint/2010/main" val="2600553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524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054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0542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2258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Tuhan melaksanakan Perjanjian dengan keadilan Umum.</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1874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rgbClr val="FFFF00"/>
                </a:solidFill>
                <a:latin typeface="+mn-lt"/>
                <a:ea typeface="+mn-ea"/>
                <a:cs typeface="+mn-cs"/>
              </a:rPr>
              <a:t>Kej. 23:20 – </a:t>
            </a:r>
            <a:r>
              <a:rPr lang="en-US" b="1" i="0" baseline="30000" smtClean="0">
                <a:solidFill>
                  <a:srgbClr val="02C1D8"/>
                </a:solidFill>
                <a:effectLst/>
                <a:latin typeface="gothambold"/>
              </a:rPr>
              <a:t>20</a:t>
            </a:r>
            <a:r>
              <a:rPr lang="en-US" b="0" i="0" smtClean="0">
                <a:solidFill>
                  <a:srgbClr val="333333"/>
                </a:solidFill>
                <a:effectLst/>
                <a:latin typeface="Georgia" panose="02040502050405020303" pitchFamily="18" charset="0"/>
              </a:rPr>
              <a:t>Demikianlah ladang itu dengan gua yang ada di dalamnya itu ditetapkan oleh bani Het bagi Abraham sebagai pemakaman hak miliknya.</a:t>
            </a:r>
            <a:endParaRPr lang="en-US"/>
          </a:p>
        </p:txBody>
      </p:sp>
      <p:sp>
        <p:nvSpPr>
          <p:cNvPr id="4" name="슬라이드 번호 개체 틀 3"/>
          <p:cNvSpPr>
            <a:spLocks noGrp="1"/>
          </p:cNvSpPr>
          <p:nvPr>
            <p:ph type="sldNum" sz="quarter" idx="10"/>
          </p:nvPr>
        </p:nvSpPr>
        <p:spPr/>
        <p:txBody>
          <a:bodyPr/>
          <a:lstStyle/>
          <a:p>
            <a:fld id="{FD317513-2516-4096-AECE-704830B0AB97}" type="slidenum">
              <a:rPr lang="en-US" smtClean="0"/>
              <a:t>11</a:t>
            </a:fld>
            <a:endParaRPr lang="en-US"/>
          </a:p>
        </p:txBody>
      </p:sp>
    </p:spTree>
    <p:extLst>
      <p:ext uri="{BB962C8B-B14F-4D97-AF65-F5344CB8AC3E}">
        <p14:creationId xmlns:p14="http://schemas.microsoft.com/office/powerpoint/2010/main" val="1382795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kern="1200" smtClean="0">
                <a:solidFill>
                  <a:schemeClr val="tx1"/>
                </a:solidFill>
                <a:effectLst/>
                <a:latin typeface="+mn-lt"/>
                <a:ea typeface="+mn-ea"/>
                <a:cs typeface="+mn-cs"/>
              </a:rPr>
              <a:t>Sarah</a:t>
            </a:r>
            <a:r>
              <a:rPr lang="ko-KR" altLang="en-US" sz="1200" b="0" i="0" kern="1200" smtClean="0">
                <a:solidFill>
                  <a:schemeClr val="tx1"/>
                </a:solidFill>
                <a:effectLst/>
                <a:latin typeface="+mn-lt"/>
                <a:ea typeface="+mn-ea"/>
                <a:cs typeface="+mn-cs"/>
              </a:rPr>
              <a:t> </a:t>
            </a:r>
            <a:r>
              <a:rPr lang="en-US" altLang="ko-KR" sz="1200" b="0" i="0" kern="1200" smtClean="0">
                <a:solidFill>
                  <a:schemeClr val="tx1"/>
                </a:solidFill>
                <a:effectLst/>
                <a:latin typeface="+mn-lt"/>
                <a:ea typeface="+mn-ea"/>
                <a:cs typeface="+mn-cs"/>
              </a:rPr>
              <a:t>(Kej.</a:t>
            </a:r>
            <a:r>
              <a:rPr lang="en-US" altLang="ko-KR" sz="1200" b="0" i="0" kern="1200" baseline="0" smtClean="0">
                <a:solidFill>
                  <a:schemeClr val="tx1"/>
                </a:solidFill>
                <a:effectLst/>
                <a:latin typeface="+mn-lt"/>
                <a:ea typeface="+mn-ea"/>
                <a:cs typeface="+mn-cs"/>
              </a:rPr>
              <a:t> 23), Abraham </a:t>
            </a:r>
            <a:r>
              <a:rPr lang="en-US" altLang="ko-KR" sz="1200" b="0" i="0" kern="1200" smtClean="0">
                <a:solidFill>
                  <a:schemeClr val="tx1"/>
                </a:solidFill>
                <a:effectLst/>
                <a:latin typeface="+mn-lt"/>
                <a:ea typeface="+mn-ea"/>
                <a:cs typeface="+mn-cs"/>
              </a:rPr>
              <a:t>(Kej.</a:t>
            </a:r>
            <a:r>
              <a:rPr lang="ko-KR" altLang="en-US" sz="1200" b="0" i="0" kern="1200" smtClean="0">
                <a:solidFill>
                  <a:schemeClr val="tx1"/>
                </a:solidFill>
                <a:effectLst/>
                <a:latin typeface="+mn-lt"/>
                <a:ea typeface="+mn-ea"/>
                <a:cs typeface="+mn-cs"/>
              </a:rPr>
              <a:t> </a:t>
            </a:r>
            <a:r>
              <a:rPr lang="en-US" altLang="ko-KR" sz="1200" b="0" i="0" kern="1200" smtClean="0">
                <a:solidFill>
                  <a:schemeClr val="tx1"/>
                </a:solidFill>
                <a:effectLst/>
                <a:latin typeface="+mn-lt"/>
                <a:ea typeface="+mn-ea"/>
                <a:cs typeface="+mn-cs"/>
              </a:rPr>
              <a:t>25:9), Isahk dan Ribka(Kej. 49:29-31), Yakub</a:t>
            </a:r>
            <a:r>
              <a:rPr lang="en-US" altLang="ko-KR" sz="1200" b="0" i="0" kern="1200" baseline="0" smtClean="0">
                <a:solidFill>
                  <a:schemeClr val="tx1"/>
                </a:solidFill>
                <a:effectLst/>
                <a:latin typeface="+mn-lt"/>
                <a:ea typeface="+mn-ea"/>
                <a:cs typeface="+mn-cs"/>
              </a:rPr>
              <a:t> dan Lea</a:t>
            </a:r>
            <a:r>
              <a:rPr lang="ko-KR" altLang="en-US" sz="1200" b="0" i="0" kern="1200" smtClean="0">
                <a:solidFill>
                  <a:schemeClr val="tx1"/>
                </a:solidFill>
                <a:effectLst/>
                <a:latin typeface="+mn-lt"/>
                <a:ea typeface="+mn-ea"/>
                <a:cs typeface="+mn-cs"/>
              </a:rPr>
              <a:t> </a:t>
            </a:r>
            <a:r>
              <a:rPr lang="en-US" altLang="ko-KR" sz="1200" b="0" i="0" kern="1200" smtClean="0">
                <a:solidFill>
                  <a:schemeClr val="tx1"/>
                </a:solidFill>
                <a:effectLst/>
                <a:latin typeface="+mn-lt"/>
                <a:ea typeface="+mn-ea"/>
                <a:cs typeface="+mn-cs"/>
              </a:rPr>
              <a:t>(Kej. 50:13).</a:t>
            </a:r>
          </a:p>
          <a:p>
            <a:r>
              <a:rPr lang="en-US" sz="1200" b="0" i="0" kern="1200" smtClean="0">
                <a:solidFill>
                  <a:schemeClr val="tx1"/>
                </a:solidFill>
                <a:effectLst/>
                <a:latin typeface="+mn-lt"/>
                <a:ea typeface="+mn-ea"/>
                <a:cs typeface="+mn-cs"/>
              </a:rPr>
              <a:t>Kel. 13:19 – </a:t>
            </a:r>
            <a:r>
              <a:rPr lang="en-US" sz="1200" b="1" i="0" kern="1200" baseline="30000" smtClean="0">
                <a:solidFill>
                  <a:schemeClr val="tx1"/>
                </a:solidFill>
                <a:effectLst/>
                <a:latin typeface="+mn-lt"/>
                <a:ea typeface="+mn-ea"/>
                <a:cs typeface="+mn-cs"/>
              </a:rPr>
              <a:t>19</a:t>
            </a:r>
            <a:r>
              <a:rPr lang="en-US" sz="1200" b="0" i="0" kern="1200" smtClean="0">
                <a:solidFill>
                  <a:schemeClr val="tx1"/>
                </a:solidFill>
                <a:effectLst/>
                <a:latin typeface="+mn-lt"/>
                <a:ea typeface="+mn-ea"/>
                <a:cs typeface="+mn-cs"/>
              </a:rPr>
              <a:t>Musa membawa tulang-tulang Yusuf, kerana Yusuf telah meminta orang Israel sungguh-sungguh bersumpah, katanya, "Allah pasti akan memperhatikan kamu. </a:t>
            </a:r>
            <a:r>
              <a:rPr lang="en-US" sz="1200" b="1" i="0" kern="1200" smtClean="0">
                <a:solidFill>
                  <a:schemeClr val="tx1"/>
                </a:solidFill>
                <a:effectLst/>
                <a:latin typeface="+mn-lt"/>
                <a:ea typeface="+mn-ea"/>
                <a:cs typeface="+mn-cs"/>
              </a:rPr>
              <a:t>Pada waktu itu kamu harus membawa tulang-tulangku dari sini."</a:t>
            </a:r>
            <a:endParaRPr lang="en-US" b="1"/>
          </a:p>
        </p:txBody>
      </p:sp>
      <p:sp>
        <p:nvSpPr>
          <p:cNvPr id="4" name="슬라이드 번호 개체 틀 3"/>
          <p:cNvSpPr>
            <a:spLocks noGrp="1"/>
          </p:cNvSpPr>
          <p:nvPr>
            <p:ph type="sldNum" sz="quarter" idx="10"/>
          </p:nvPr>
        </p:nvSpPr>
        <p:spPr/>
        <p:txBody>
          <a:bodyPr/>
          <a:lstStyle/>
          <a:p>
            <a:fld id="{FD317513-2516-4096-AECE-704830B0AB97}" type="slidenum">
              <a:rPr lang="en-US" smtClean="0"/>
              <a:t>12</a:t>
            </a:fld>
            <a:endParaRPr lang="en-US"/>
          </a:p>
        </p:txBody>
      </p:sp>
    </p:spTree>
    <p:extLst>
      <p:ext uri="{BB962C8B-B14F-4D97-AF65-F5344CB8AC3E}">
        <p14:creationId xmlns:p14="http://schemas.microsoft.com/office/powerpoint/2010/main" val="487223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308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0" baseline="0" smtClean="0"/>
              <a:t>Eliezer berjalan kaki dengan </a:t>
            </a:r>
            <a:r>
              <a:rPr lang="en-US" b="0" smtClean="0"/>
              <a:t>satu</a:t>
            </a:r>
            <a:r>
              <a:rPr lang="en-US" b="0" baseline="0" smtClean="0"/>
              <a:t> hari 30 km setiap hari dari hebron sampai Haran.</a:t>
            </a:r>
            <a:endParaRPr lang="en-US" b="0"/>
          </a:p>
        </p:txBody>
      </p:sp>
      <p:sp>
        <p:nvSpPr>
          <p:cNvPr id="4" name="슬라이드 번호 개체 틀 3"/>
          <p:cNvSpPr>
            <a:spLocks noGrp="1"/>
          </p:cNvSpPr>
          <p:nvPr>
            <p:ph type="sldNum" sz="quarter" idx="10"/>
          </p:nvPr>
        </p:nvSpPr>
        <p:spPr/>
        <p:txBody>
          <a:bodyPr/>
          <a:lstStyle/>
          <a:p>
            <a:fld id="{831560B7-46E2-445A-B443-A88D87183F86}" type="slidenum">
              <a:rPr lang="en-US" smtClean="0"/>
              <a:t>15</a:t>
            </a:fld>
            <a:endParaRPr lang="en-US"/>
          </a:p>
        </p:txBody>
      </p:sp>
    </p:spTree>
    <p:extLst>
      <p:ext uri="{BB962C8B-B14F-4D97-AF65-F5344CB8AC3E}">
        <p14:creationId xmlns:p14="http://schemas.microsoft.com/office/powerpoint/2010/main" val="2411540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Persiapan Isteri</a:t>
            </a:r>
            <a:r>
              <a:rPr lang="en-US" baseline="0" smtClean="0"/>
              <a:t> Ishak bernama Ribka, </a:t>
            </a:r>
            <a:r>
              <a:rPr lang="en-US" smtClean="0"/>
              <a:t>Menantua Abraham</a:t>
            </a:r>
            <a:endParaRPr lang="en-US"/>
          </a:p>
        </p:txBody>
      </p:sp>
      <p:sp>
        <p:nvSpPr>
          <p:cNvPr id="4" name="슬라이드 번호 개체 틀 3"/>
          <p:cNvSpPr>
            <a:spLocks noGrp="1"/>
          </p:cNvSpPr>
          <p:nvPr>
            <p:ph type="sldNum" sz="quarter" idx="10"/>
          </p:nvPr>
        </p:nvSpPr>
        <p:spPr/>
        <p:txBody>
          <a:bodyPr/>
          <a:lstStyle/>
          <a:p>
            <a:fld id="{FD317513-2516-4096-AECE-704830B0AB97}" type="slidenum">
              <a:rPr lang="en-US" smtClean="0"/>
              <a:t>16</a:t>
            </a:fld>
            <a:endParaRPr lang="en-US"/>
          </a:p>
        </p:txBody>
      </p:sp>
    </p:spTree>
    <p:extLst>
      <p:ext uri="{BB962C8B-B14F-4D97-AF65-F5344CB8AC3E}">
        <p14:creationId xmlns:p14="http://schemas.microsoft.com/office/powerpoint/2010/main" val="1796231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7297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776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smtClean="0">
                <a:solidFill>
                  <a:srgbClr val="FFFF00"/>
                </a:solidFill>
                <a:latin typeface="+mn-lt"/>
                <a:ea typeface="+mn-ea"/>
                <a:cs typeface="+mn-cs"/>
              </a:rPr>
              <a:t>Kej. 24:63 Menjelang petang, Ishak keluar untuk berjalan-jalan di padang.</a:t>
            </a:r>
            <a:endParaRPr lang="en-US"/>
          </a:p>
        </p:txBody>
      </p:sp>
      <p:sp>
        <p:nvSpPr>
          <p:cNvPr id="4" name="슬라이드 번호 개체 틀 3"/>
          <p:cNvSpPr>
            <a:spLocks noGrp="1"/>
          </p:cNvSpPr>
          <p:nvPr>
            <p:ph type="sldNum" sz="quarter" idx="10"/>
          </p:nvPr>
        </p:nvSpPr>
        <p:spPr/>
        <p:txBody>
          <a:bodyPr/>
          <a:lstStyle/>
          <a:p>
            <a:fld id="{FD317513-2516-4096-AECE-704830B0AB97}" type="slidenum">
              <a:rPr lang="en-US" smtClean="0"/>
              <a:t>19</a:t>
            </a:fld>
            <a:endParaRPr lang="en-US"/>
          </a:p>
        </p:txBody>
      </p:sp>
    </p:spTree>
    <p:extLst>
      <p:ext uri="{BB962C8B-B14F-4D97-AF65-F5344CB8AC3E}">
        <p14:creationId xmlns:p14="http://schemas.microsoft.com/office/powerpoint/2010/main" val="2228803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smtClean="0">
                <a:solidFill>
                  <a:srgbClr val="333333"/>
                </a:solidFill>
                <a:effectLst/>
                <a:latin typeface="Georgia" panose="02040502050405020303" pitchFamily="18" charset="0"/>
              </a:rPr>
              <a:t>Kej. 25:7-8 – </a:t>
            </a:r>
            <a:r>
              <a:rPr lang="en-US" b="1" i="0" baseline="30000" smtClean="0">
                <a:solidFill>
                  <a:srgbClr val="02C1D8"/>
                </a:solidFill>
                <a:effectLst/>
                <a:latin typeface="gothambold"/>
              </a:rPr>
              <a:t>7</a:t>
            </a:r>
            <a:r>
              <a:rPr lang="en-US" b="0" i="0" smtClean="0">
                <a:solidFill>
                  <a:srgbClr val="333333"/>
                </a:solidFill>
                <a:effectLst/>
                <a:latin typeface="Georgia" panose="02040502050405020303" pitchFamily="18" charset="0"/>
              </a:rPr>
              <a:t>Abraham mencapai </a:t>
            </a:r>
            <a:r>
              <a:rPr lang="en-US" b="1" i="0" smtClean="0">
                <a:solidFill>
                  <a:srgbClr val="333333"/>
                </a:solidFill>
                <a:effectLst/>
                <a:latin typeface="Georgia" panose="02040502050405020303" pitchFamily="18" charset="0"/>
              </a:rPr>
              <a:t>usia seratus tujuh puluh lima tahun.</a:t>
            </a:r>
            <a:r>
              <a:rPr lang="en-US" b="0" i="0" smtClean="0">
                <a:solidFill>
                  <a:srgbClr val="333333"/>
                </a:solidFill>
                <a:effectLst/>
                <a:latin typeface="Georgia" panose="02040502050405020303" pitchFamily="18" charset="0"/>
              </a:rPr>
              <a:t> </a:t>
            </a:r>
            <a:r>
              <a:rPr lang="en-US" b="1" i="0" baseline="30000" smtClean="0">
                <a:solidFill>
                  <a:srgbClr val="02C1D8"/>
                </a:solidFill>
                <a:effectLst/>
                <a:latin typeface="gothambold"/>
              </a:rPr>
              <a:t>8</a:t>
            </a:r>
            <a:r>
              <a:rPr lang="en-US" b="0" i="0" smtClean="0">
                <a:solidFill>
                  <a:srgbClr val="333333"/>
                </a:solidFill>
                <a:effectLst/>
                <a:latin typeface="Georgia" panose="02040502050405020303" pitchFamily="18" charset="0"/>
              </a:rPr>
              <a:t>Setelah itu, Abraham menghembuskan nafasnya yang terakhir lalu meninggal ketika sudah sangat tua dan lanjut umur. Lalu dia dikumpulkan bersama kaum leluhurnya</a:t>
            </a:r>
            <a:endParaRPr lang="en-US"/>
          </a:p>
        </p:txBody>
      </p:sp>
      <p:sp>
        <p:nvSpPr>
          <p:cNvPr id="4" name="슬라이드 번호 개체 틀 3"/>
          <p:cNvSpPr>
            <a:spLocks noGrp="1"/>
          </p:cNvSpPr>
          <p:nvPr>
            <p:ph type="sldNum" sz="quarter" idx="10"/>
          </p:nvPr>
        </p:nvSpPr>
        <p:spPr/>
        <p:txBody>
          <a:bodyPr/>
          <a:lstStyle/>
          <a:p>
            <a:fld id="{FD317513-2516-4096-AECE-704830B0AB97}" type="slidenum">
              <a:rPr lang="en-US" smtClean="0"/>
              <a:t>20</a:t>
            </a:fld>
            <a:endParaRPr lang="en-US"/>
          </a:p>
        </p:txBody>
      </p:sp>
    </p:spTree>
    <p:extLst>
      <p:ext uri="{BB962C8B-B14F-4D97-AF65-F5344CB8AC3E}">
        <p14:creationId xmlns:p14="http://schemas.microsoft.com/office/powerpoint/2010/main" val="291021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클릭하여 마스터 부제목 스타일 편집</a:t>
            </a:r>
            <a:endParaRPr lang="en-US"/>
          </a:p>
        </p:txBody>
      </p:sp>
      <p:sp>
        <p:nvSpPr>
          <p:cNvPr id="4" name="날짜 개체 틀 3"/>
          <p:cNvSpPr>
            <a:spLocks noGrp="1"/>
          </p:cNvSpPr>
          <p:nvPr>
            <p:ph type="dt" sz="half" idx="10"/>
          </p:nvPr>
        </p:nvSpPr>
        <p:spPr/>
        <p:txBody>
          <a:bodyPr/>
          <a:lstStyle/>
          <a:p>
            <a:fld id="{B665205B-1322-4BA4-B2FE-C1ACD7EBA631}"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3298328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p>
            <a:fld id="{B665205B-1322-4BA4-B2FE-C1ACD7EBA631}"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1362498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 편집</a:t>
            </a:r>
          </a:p>
        </p:txBody>
      </p:sp>
      <p:sp>
        <p:nvSpPr>
          <p:cNvPr id="4" name="날짜 개체 틀 3"/>
          <p:cNvSpPr>
            <a:spLocks noGrp="1"/>
          </p:cNvSpPr>
          <p:nvPr>
            <p:ph type="dt" sz="half" idx="10"/>
          </p:nvPr>
        </p:nvSpPr>
        <p:spPr/>
        <p:txBody>
          <a:bodyPr/>
          <a:lstStyle/>
          <a:p>
            <a:fld id="{B665205B-1322-4BA4-B2FE-C1ACD7EBA631}"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2358659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4"/>
          <p:cNvSpPr>
            <a:spLocks noGrp="1"/>
          </p:cNvSpPr>
          <p:nvPr>
            <p:ph type="dt" sz="half" idx="10"/>
          </p:nvPr>
        </p:nvSpPr>
        <p:spPr/>
        <p:txBody>
          <a:bodyPr/>
          <a:lstStyle/>
          <a:p>
            <a:fld id="{B665205B-1322-4BA4-B2FE-C1ACD7EBA631}" type="datetimeFigureOut">
              <a:rPr lang="en-US" smtClean="0"/>
              <a:t>6/22/2021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849331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6"/>
          <p:cNvSpPr>
            <a:spLocks noGrp="1"/>
          </p:cNvSpPr>
          <p:nvPr>
            <p:ph type="dt" sz="half" idx="10"/>
          </p:nvPr>
        </p:nvSpPr>
        <p:spPr/>
        <p:txBody>
          <a:bodyPr/>
          <a:lstStyle/>
          <a:p>
            <a:fld id="{B665205B-1322-4BA4-B2FE-C1ACD7EBA631}" type="datetimeFigureOut">
              <a:rPr lang="en-US" smtClean="0"/>
              <a:t>6/22/2021</a:t>
            </a:fld>
            <a:endParaRPr lang="en-US"/>
          </a:p>
        </p:txBody>
      </p:sp>
      <p:sp>
        <p:nvSpPr>
          <p:cNvPr id="8" name="바닥글 개체 틀 7"/>
          <p:cNvSpPr>
            <a:spLocks noGrp="1"/>
          </p:cNvSpPr>
          <p:nvPr>
            <p:ph type="ftr" sz="quarter" idx="11"/>
          </p:nvPr>
        </p:nvSpPr>
        <p:spPr/>
        <p:txBody>
          <a:bodyPr/>
          <a:lstStyle/>
          <a:p>
            <a:endParaRPr lang="en-US"/>
          </a:p>
        </p:txBody>
      </p:sp>
      <p:sp>
        <p:nvSpPr>
          <p:cNvPr id="9" name="슬라이드 번호 개체 틀 8"/>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999986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2"/>
          <p:cNvSpPr>
            <a:spLocks noGrp="1"/>
          </p:cNvSpPr>
          <p:nvPr>
            <p:ph type="dt" sz="half" idx="10"/>
          </p:nvPr>
        </p:nvSpPr>
        <p:spPr/>
        <p:txBody>
          <a:bodyPr/>
          <a:lstStyle/>
          <a:p>
            <a:fld id="{B665205B-1322-4BA4-B2FE-C1ACD7EBA631}" type="datetimeFigureOut">
              <a:rPr lang="en-US" smtClean="0"/>
              <a:t>6/22/2021</a:t>
            </a:fld>
            <a:endParaRPr lang="en-US"/>
          </a:p>
        </p:txBody>
      </p:sp>
      <p:sp>
        <p:nvSpPr>
          <p:cNvPr id="4" name="바닥글 개체 틀 3"/>
          <p:cNvSpPr>
            <a:spLocks noGrp="1"/>
          </p:cNvSpPr>
          <p:nvPr>
            <p:ph type="ftr" sz="quarter" idx="11"/>
          </p:nvPr>
        </p:nvSpPr>
        <p:spPr/>
        <p:txBody>
          <a:bodyPr/>
          <a:lstStyle/>
          <a:p>
            <a:endParaRPr lang="en-US"/>
          </a:p>
        </p:txBody>
      </p:sp>
      <p:sp>
        <p:nvSpPr>
          <p:cNvPr id="5" name="슬라이드 번호 개체 틀 4"/>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1044064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B665205B-1322-4BA4-B2FE-C1ACD7EBA631}" type="datetimeFigureOut">
              <a:rPr lang="en-US" smtClean="0"/>
              <a:t>6/22/2021</a:t>
            </a:fld>
            <a:endParaRPr lang="en-US"/>
          </a:p>
        </p:txBody>
      </p:sp>
      <p:sp>
        <p:nvSpPr>
          <p:cNvPr id="3" name="바닥글 개체 틀 2"/>
          <p:cNvSpPr>
            <a:spLocks noGrp="1"/>
          </p:cNvSpPr>
          <p:nvPr>
            <p:ph type="ftr" sz="quarter" idx="11"/>
          </p:nvPr>
        </p:nvSpPr>
        <p:spPr/>
        <p:txBody>
          <a:bodyPr/>
          <a:lstStyle/>
          <a:p>
            <a:endParaRPr lang="en-US"/>
          </a:p>
        </p:txBody>
      </p:sp>
      <p:sp>
        <p:nvSpPr>
          <p:cNvPr id="4" name="슬라이드 번호 개체 틀 3"/>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33966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B665205B-1322-4BA4-B2FE-C1ACD7EBA631}" type="datetimeFigureOut">
              <a:rPr lang="en-US" smtClean="0"/>
              <a:t>6/22/2021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3145802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B665205B-1322-4BA4-B2FE-C1ACD7EBA631}" type="datetimeFigureOut">
              <a:rPr lang="en-US" smtClean="0"/>
              <a:t>6/22/2021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979375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p>
            <a:fld id="{B665205B-1322-4BA4-B2FE-C1ACD7EBA631}"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1965858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p>
            <a:fld id="{B665205B-1322-4BA4-B2FE-C1ACD7EBA631}"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05E2CED9-59E1-4B62-9AB1-BE00DBA95132}" type="slidenum">
              <a:rPr lang="en-US" smtClean="0"/>
              <a:t>‹#›</a:t>
            </a:fld>
            <a:endParaRPr lang="en-US"/>
          </a:p>
        </p:txBody>
      </p:sp>
    </p:spTree>
    <p:extLst>
      <p:ext uri="{BB962C8B-B14F-4D97-AF65-F5344CB8AC3E}">
        <p14:creationId xmlns:p14="http://schemas.microsoft.com/office/powerpoint/2010/main" val="3785184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65205B-1322-4BA4-B2FE-C1ACD7EBA631}" type="datetimeFigureOut">
              <a:rPr lang="en-US" smtClean="0"/>
              <a:t>6/22/2021</a:t>
            </a:fld>
            <a:endParaRPr 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E2CED9-59E1-4B62-9AB1-BE00DBA95132}" type="slidenum">
              <a:rPr lang="en-US" smtClean="0"/>
              <a:t>‹#›</a:t>
            </a:fld>
            <a:endParaRPr lang="en-US"/>
          </a:p>
        </p:txBody>
      </p:sp>
    </p:spTree>
    <p:extLst>
      <p:ext uri="{BB962C8B-B14F-4D97-AF65-F5344CB8AC3E}">
        <p14:creationId xmlns:p14="http://schemas.microsoft.com/office/powerpoint/2010/main" val="4160403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rotWithShape="1">
          <a:blip r:embed="rId3"/>
          <a:srcRect l="19305" t="13210" r="31389" b="13210"/>
          <a:stretch/>
        </p:blipFill>
        <p:spPr>
          <a:xfrm>
            <a:off x="4493263" y="-25401"/>
            <a:ext cx="8200025" cy="6883401"/>
          </a:xfrm>
          <a:prstGeom prst="rect">
            <a:avLst/>
          </a:prstGeom>
        </p:spPr>
      </p:pic>
      <p:pic>
        <p:nvPicPr>
          <p:cNvPr id="3" name="Picture 2" descr="https://blog.kakaocdn.net/dn/FmWJw/btqLpwGSRf5/3fYA1bEyaOs8RFxrBN8EEk/im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04799"/>
            <a:ext cx="4546698" cy="7162800"/>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747520" y="742008"/>
            <a:ext cx="8199120" cy="1696392"/>
          </a:xfrm>
          <a:prstGeom prst="roundRect">
            <a:avLst/>
          </a:prstGeom>
          <a:solidFill>
            <a:schemeClr val="accent2">
              <a:alpha val="5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srgbClr val="002060"/>
                </a:solidFill>
                <a:effectLst/>
                <a:uLnTx/>
                <a:uFillTx/>
                <a:latin typeface="Calibri" panose="020F0502020204030204"/>
                <a:ea typeface="+mn-ea"/>
                <a:cs typeface="+mn-cs"/>
              </a:rPr>
              <a:t>Tafsiran Kejadian II</a:t>
            </a:r>
            <a:endParaRPr kumimoji="0" lang="en-US" sz="6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 name="직사각형 1"/>
          <p:cNvSpPr/>
          <p:nvPr/>
        </p:nvSpPr>
        <p:spPr>
          <a:xfrm>
            <a:off x="0" y="4111034"/>
            <a:ext cx="12192000" cy="1876811"/>
          </a:xfrm>
          <a:prstGeom prst="rect">
            <a:avLst/>
          </a:prstGeom>
          <a:solidFill>
            <a:srgbClr val="92D050">
              <a:alpha val="5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6000" b="1" i="0" u="none" strike="noStrike" kern="1200" cap="none" spc="0" normalizeH="0" baseline="0" noProof="0">
                <a:ln>
                  <a:noFill/>
                </a:ln>
                <a:solidFill>
                  <a:srgbClr val="FFFF00"/>
                </a:solidFill>
                <a:effectLst/>
                <a:uLnTx/>
                <a:uFillTx/>
                <a:latin typeface="Adobe Hebrew" panose="02040503050201020203" pitchFamily="18" charset="-79"/>
                <a:ea typeface="+mn-ea"/>
                <a:cs typeface="Adobe Hebrew" panose="02040503050201020203" pitchFamily="18" charset="-79"/>
              </a:rPr>
              <a:t> וֶהְיֵ֖ה </a:t>
            </a:r>
            <a:r>
              <a:rPr kumimoji="0" lang="he-IL" sz="6000" b="1" i="0" u="none" strike="noStrike" kern="1200" cap="none" spc="0" normalizeH="0" baseline="0" noProof="0" smtClean="0">
                <a:ln>
                  <a:noFill/>
                </a:ln>
                <a:solidFill>
                  <a:srgbClr val="FFFF00"/>
                </a:solidFill>
                <a:effectLst/>
                <a:uLnTx/>
                <a:uFillTx/>
                <a:latin typeface="Adobe Hebrew" panose="02040503050201020203" pitchFamily="18" charset="-79"/>
                <a:ea typeface="+mn-ea"/>
                <a:cs typeface="Adobe Hebrew" panose="02040503050201020203" pitchFamily="18" charset="-79"/>
              </a:rPr>
              <a:t>בְּרָכָֽה</a:t>
            </a:r>
            <a:endParaRPr kumimoji="0" lang="en-US" sz="6000" b="1" i="0" u="none" strike="noStrike" kern="1200" cap="none" spc="0" normalizeH="0" baseline="0" noProof="0">
              <a:ln>
                <a:noFill/>
              </a:ln>
              <a:solidFill>
                <a:srgbClr val="FFFF00"/>
              </a:solidFill>
              <a:effectLst/>
              <a:uLnTx/>
              <a:uFillTx/>
              <a:latin typeface="Adobe Hebrew" panose="02040503050201020203" pitchFamily="18" charset="-79"/>
              <a:ea typeface="+mn-ea"/>
              <a:cs typeface="Adobe Hebrew" panose="02040503050201020203" pitchFamily="18" charset="-79"/>
            </a:endParaRPr>
          </a:p>
        </p:txBody>
      </p:sp>
    </p:spTree>
    <p:extLst>
      <p:ext uri="{BB962C8B-B14F-4D97-AF65-F5344CB8AC3E}">
        <p14:creationId xmlns:p14="http://schemas.microsoft.com/office/powerpoint/2010/main" val="9780064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567528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10"/>
          <p:cNvPicPr>
            <a:picLocks noChangeAspect="1"/>
          </p:cNvPicPr>
          <p:nvPr/>
        </p:nvPicPr>
        <p:blipFill>
          <a:blip r:embed="rId3"/>
          <a:stretch>
            <a:fillRect/>
          </a:stretch>
        </p:blipFill>
        <p:spPr>
          <a:xfrm>
            <a:off x="0" y="0"/>
            <a:ext cx="12192000" cy="6858000"/>
          </a:xfrm>
          <a:prstGeom prst="rect">
            <a:avLst/>
          </a:prstGeom>
        </p:spPr>
      </p:pic>
      <p:sp>
        <p:nvSpPr>
          <p:cNvPr id="3" name="제목 1"/>
          <p:cNvSpPr txBox="1">
            <a:spLocks/>
          </p:cNvSpPr>
          <p:nvPr/>
        </p:nvSpPr>
        <p:spPr>
          <a:xfrm>
            <a:off x="389861" y="2273300"/>
            <a:ext cx="2505739" cy="5842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3200" b="1" smtClean="0">
                <a:solidFill>
                  <a:srgbClr val="FF0000"/>
                </a:solidFill>
                <a:latin typeface="+mn-lt"/>
                <a:ea typeface="+mn-ea"/>
                <a:cs typeface="+mn-cs"/>
              </a:rPr>
              <a:t>Kej. 22:20-24</a:t>
            </a:r>
            <a:endParaRPr lang="en-US" sz="2800" b="1">
              <a:solidFill>
                <a:srgbClr val="FF0000"/>
              </a:solidFill>
              <a:latin typeface="+mn-lt"/>
              <a:ea typeface="+mn-ea"/>
              <a:cs typeface="+mn-cs"/>
            </a:endParaRPr>
          </a:p>
        </p:txBody>
      </p:sp>
    </p:spTree>
    <p:extLst>
      <p:ext uri="{BB962C8B-B14F-4D97-AF65-F5344CB8AC3E}">
        <p14:creationId xmlns:p14="http://schemas.microsoft.com/office/powerpoint/2010/main" val="26480445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lvl="0" algn="ctr">
              <a:lnSpc>
                <a:spcPct val="100000"/>
              </a:lnSpc>
              <a:spcBef>
                <a:spcPts val="0"/>
              </a:spcBef>
            </a:pPr>
            <a:r>
              <a:rPr lang="he-IL" sz="19900" b="1">
                <a:solidFill>
                  <a:srgbClr val="FFFF00"/>
                </a:solidFill>
                <a:latin typeface="Times New Roman" panose="02020603050405020304" pitchFamily="18" charset="0"/>
                <a:ea typeface="+mn-ea"/>
              </a:rPr>
              <a:t>חֶבְרוֹן</a:t>
            </a:r>
            <a:endParaRPr lang="en-US" sz="19900" b="1">
              <a:solidFill>
                <a:srgbClr val="FFFF00"/>
              </a:solidFill>
              <a:latin typeface="Times New Roman" panose="02020603050405020304" pitchFamily="18" charset="0"/>
              <a:ea typeface="+mn-ea"/>
              <a:cs typeface="Times New Roman" panose="02020603050405020304" pitchFamily="18" charset="0"/>
            </a:endParaRPr>
          </a:p>
        </p:txBody>
      </p:sp>
      <p:sp>
        <p:nvSpPr>
          <p:cNvPr id="3" name="제목 1"/>
          <p:cNvSpPr txBox="1">
            <a:spLocks/>
          </p:cNvSpPr>
          <p:nvPr/>
        </p:nvSpPr>
        <p:spPr>
          <a:xfrm>
            <a:off x="365051" y="322522"/>
            <a:ext cx="11802139" cy="65283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5400" b="1" smtClean="0">
                <a:solidFill>
                  <a:srgbClr val="FF0000"/>
                </a:solidFill>
                <a:latin typeface="+mn-lt"/>
                <a:ea typeface="+mn-ea"/>
                <a:cs typeface="+mn-cs"/>
              </a:rPr>
              <a:t>Kej. 23</a:t>
            </a:r>
            <a:endParaRPr lang="en-US" sz="4800" b="1">
              <a:solidFill>
                <a:srgbClr val="FF0000"/>
              </a:solidFill>
              <a:latin typeface="+mn-lt"/>
              <a:ea typeface="+mn-ea"/>
              <a:cs typeface="+mn-cs"/>
            </a:endParaRPr>
          </a:p>
        </p:txBody>
      </p:sp>
    </p:spTree>
    <p:extLst>
      <p:ext uri="{BB962C8B-B14F-4D97-AF65-F5344CB8AC3E}">
        <p14:creationId xmlns:p14="http://schemas.microsoft.com/office/powerpoint/2010/main" val="34624438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1419249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23 / Gua </a:t>
            </a:r>
            <a:r>
              <a:rPr lang="it-IT" sz="5400" b="1">
                <a:solidFill>
                  <a:srgbClr val="FFFF00"/>
                </a:solidFill>
                <a:latin typeface="+mn-lt"/>
                <a:ea typeface="+mn-ea"/>
                <a:cs typeface="+mn-cs"/>
              </a:rPr>
              <a:t>di Makhpela, di </a:t>
            </a:r>
            <a:r>
              <a:rPr lang="en-US" sz="5400" b="1" smtClean="0">
                <a:solidFill>
                  <a:srgbClr val="FFFF00"/>
                </a:solidFill>
                <a:latin typeface="+mn-lt"/>
                <a:ea typeface="+mn-ea"/>
                <a:cs typeface="+mn-cs"/>
              </a:rPr>
              <a:t>Kanaan</a:t>
            </a:r>
            <a:br>
              <a:rPr lang="en-US" sz="5400" b="1" smtClean="0">
                <a:solidFill>
                  <a:srgbClr val="FFFF00"/>
                </a:solidFill>
                <a:latin typeface="+mn-lt"/>
                <a:ea typeface="+mn-ea"/>
                <a:cs typeface="+mn-cs"/>
              </a:rPr>
            </a:br>
            <a:r>
              <a:rPr lang="en-US" sz="4800" b="1" baseline="30000" smtClean="0">
                <a:solidFill>
                  <a:schemeClr val="bg1"/>
                </a:solidFill>
                <a:latin typeface="+mn-lt"/>
              </a:rPr>
              <a:t>1</a:t>
            </a:r>
            <a:r>
              <a:rPr lang="en-US" sz="4800" b="1" smtClean="0">
                <a:solidFill>
                  <a:schemeClr val="bg1"/>
                </a:solidFill>
                <a:latin typeface="+mn-lt"/>
              </a:rPr>
              <a:t>Sarah </a:t>
            </a:r>
            <a:r>
              <a:rPr lang="en-US" sz="4800" b="1">
                <a:solidFill>
                  <a:schemeClr val="bg1"/>
                </a:solidFill>
                <a:latin typeface="+mn-lt"/>
              </a:rPr>
              <a:t>hidup 127 tahun. Itulah tempoh hayat Sarah. </a:t>
            </a:r>
            <a:r>
              <a:rPr lang="en-US" sz="4800" b="1" smtClean="0">
                <a:solidFill>
                  <a:schemeClr val="bg1"/>
                </a:solidFill>
                <a:latin typeface="+mn-lt"/>
              </a:rPr>
              <a:t/>
            </a:r>
            <a:br>
              <a:rPr lang="en-US" sz="4800" b="1" smtClean="0">
                <a:solidFill>
                  <a:schemeClr val="bg1"/>
                </a:solidFill>
                <a:latin typeface="+mn-lt"/>
              </a:rPr>
            </a:br>
            <a:r>
              <a:rPr lang="en-US" sz="4800" b="1" baseline="30000" smtClean="0">
                <a:solidFill>
                  <a:srgbClr val="FFFF00"/>
                </a:solidFill>
                <a:latin typeface="+mn-lt"/>
              </a:rPr>
              <a:t>2</a:t>
            </a:r>
            <a:r>
              <a:rPr lang="en-US" sz="4800" b="1" smtClean="0">
                <a:solidFill>
                  <a:srgbClr val="FFFF00"/>
                </a:solidFill>
                <a:latin typeface="+mn-lt"/>
              </a:rPr>
              <a:t>Sarah </a:t>
            </a:r>
            <a:r>
              <a:rPr lang="en-US" sz="4800" b="1">
                <a:solidFill>
                  <a:srgbClr val="FFFF00"/>
                </a:solidFill>
                <a:latin typeface="+mn-lt"/>
              </a:rPr>
              <a:t>meninggal di Kiryat-Arba, iaitu Hebron, di Tanah Kanaan. </a:t>
            </a:r>
            <a:r>
              <a:rPr lang="en-US" sz="4800" b="1" smtClean="0">
                <a:solidFill>
                  <a:schemeClr val="bg1"/>
                </a:solidFill>
                <a:latin typeface="+mn-lt"/>
              </a:rPr>
              <a:t/>
            </a:r>
            <a:br>
              <a:rPr lang="en-US" sz="4800" b="1" smtClean="0">
                <a:solidFill>
                  <a:schemeClr val="bg1"/>
                </a:solidFill>
                <a:latin typeface="+mn-lt"/>
              </a:rPr>
            </a:br>
            <a:r>
              <a:rPr lang="en-US" sz="4800" b="1" smtClean="0">
                <a:solidFill>
                  <a:schemeClr val="bg1"/>
                </a:solidFill>
                <a:latin typeface="+mn-lt"/>
              </a:rPr>
              <a:t>Lalu </a:t>
            </a:r>
            <a:r>
              <a:rPr lang="en-US" sz="4800" b="1">
                <a:solidFill>
                  <a:schemeClr val="bg1"/>
                </a:solidFill>
                <a:latin typeface="+mn-lt"/>
              </a:rPr>
              <a:t>Abraham datang meratapi serta menangisi Sarah</a:t>
            </a:r>
            <a:r>
              <a:rPr lang="en-US" sz="4800" b="1" smtClean="0">
                <a:solidFill>
                  <a:schemeClr val="bg1"/>
                </a:solidFill>
                <a:latin typeface="+mn-lt"/>
              </a:rPr>
              <a:t>.</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40798508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23 / Gua </a:t>
            </a:r>
            <a:r>
              <a:rPr lang="it-IT" sz="5400" b="1">
                <a:solidFill>
                  <a:srgbClr val="FFFF00"/>
                </a:solidFill>
                <a:latin typeface="+mn-lt"/>
                <a:ea typeface="+mn-ea"/>
                <a:cs typeface="+mn-cs"/>
              </a:rPr>
              <a:t>di Makhpela, di </a:t>
            </a:r>
            <a:r>
              <a:rPr lang="en-US" sz="5400" b="1" smtClean="0">
                <a:solidFill>
                  <a:srgbClr val="FFFF00"/>
                </a:solidFill>
                <a:latin typeface="+mn-lt"/>
                <a:ea typeface="+mn-ea"/>
                <a:cs typeface="+mn-cs"/>
              </a:rPr>
              <a:t>Kanaan</a:t>
            </a:r>
            <a:br>
              <a:rPr lang="en-US" sz="5400" b="1" smtClean="0">
                <a:solidFill>
                  <a:srgbClr val="FFFF00"/>
                </a:solidFill>
                <a:latin typeface="+mn-lt"/>
                <a:ea typeface="+mn-ea"/>
                <a:cs typeface="+mn-cs"/>
              </a:rPr>
            </a:br>
            <a:r>
              <a:rPr lang="en-US" b="1" baseline="30000">
                <a:solidFill>
                  <a:schemeClr val="bg1"/>
                </a:solidFill>
                <a:latin typeface="+mn-lt"/>
              </a:rPr>
              <a:t>5</a:t>
            </a:r>
            <a:r>
              <a:rPr lang="en-US" b="1">
                <a:solidFill>
                  <a:schemeClr val="bg1"/>
                </a:solidFill>
                <a:latin typeface="+mn-lt"/>
              </a:rPr>
              <a:t>Jawab bani Het kepada Abraham, </a:t>
            </a:r>
            <a:r>
              <a:rPr lang="en-US" b="1" smtClean="0">
                <a:solidFill>
                  <a:schemeClr val="bg1"/>
                </a:solidFill>
                <a:latin typeface="+mn-lt"/>
              </a:rPr>
              <a:t/>
            </a:r>
            <a:br>
              <a:rPr lang="en-US" b="1" smtClean="0">
                <a:solidFill>
                  <a:schemeClr val="bg1"/>
                </a:solidFill>
                <a:latin typeface="+mn-lt"/>
              </a:rPr>
            </a:br>
            <a:r>
              <a:rPr lang="en-US" b="1" baseline="30000" smtClean="0">
                <a:solidFill>
                  <a:schemeClr val="bg1"/>
                </a:solidFill>
                <a:latin typeface="+mn-lt"/>
              </a:rPr>
              <a:t>6</a:t>
            </a:r>
            <a:r>
              <a:rPr lang="en-US" b="1" smtClean="0">
                <a:solidFill>
                  <a:schemeClr val="bg1"/>
                </a:solidFill>
                <a:latin typeface="+mn-lt"/>
              </a:rPr>
              <a:t>"Tuanku</a:t>
            </a:r>
            <a:r>
              <a:rPr lang="en-US" b="1">
                <a:solidFill>
                  <a:schemeClr val="bg1"/>
                </a:solidFill>
                <a:latin typeface="+mn-lt"/>
              </a:rPr>
              <a:t>, dengarlah kami. </a:t>
            </a:r>
            <a:r>
              <a:rPr lang="en-US" b="1">
                <a:solidFill>
                  <a:srgbClr val="FFC000"/>
                </a:solidFill>
                <a:latin typeface="+mn-lt"/>
              </a:rPr>
              <a:t>Tuan seorang pemimpin besar di tengah-tengah kami. </a:t>
            </a:r>
            <a:r>
              <a:rPr lang="en-US" b="1">
                <a:solidFill>
                  <a:schemeClr val="bg1"/>
                </a:solidFill>
                <a:latin typeface="+mn-lt"/>
              </a:rPr>
              <a:t>Makamkanlah isteri tuan di dalam makam kami yang terpilih. Tidak akan ada seorang pun antara kami yang enggan memberikan tanah pemakaman miliknya untuk tuan memakamkan isteri tuan."</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1098925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23 / Gua </a:t>
            </a:r>
            <a:r>
              <a:rPr lang="it-IT" sz="5400" b="1">
                <a:solidFill>
                  <a:srgbClr val="FFFF00"/>
                </a:solidFill>
                <a:latin typeface="+mn-lt"/>
                <a:ea typeface="+mn-ea"/>
                <a:cs typeface="+mn-cs"/>
              </a:rPr>
              <a:t>di Makhpela, di </a:t>
            </a:r>
            <a:r>
              <a:rPr lang="en-US" sz="5400" b="1" smtClean="0">
                <a:solidFill>
                  <a:srgbClr val="FFFF00"/>
                </a:solidFill>
                <a:latin typeface="+mn-lt"/>
                <a:ea typeface="+mn-ea"/>
                <a:cs typeface="+mn-cs"/>
              </a:rPr>
              <a:t>Kanaan</a:t>
            </a:r>
            <a:br>
              <a:rPr lang="en-US" sz="5400" b="1" smtClean="0">
                <a:solidFill>
                  <a:srgbClr val="FFFF00"/>
                </a:solidFill>
                <a:latin typeface="+mn-lt"/>
                <a:ea typeface="+mn-ea"/>
                <a:cs typeface="+mn-cs"/>
              </a:rPr>
            </a:br>
            <a:r>
              <a:rPr lang="en-US" b="1" baseline="30000">
                <a:solidFill>
                  <a:schemeClr val="bg1"/>
                </a:solidFill>
                <a:latin typeface="+mn-lt"/>
              </a:rPr>
              <a:t>10</a:t>
            </a:r>
            <a:r>
              <a:rPr lang="en-US" b="1">
                <a:solidFill>
                  <a:schemeClr val="bg1"/>
                </a:solidFill>
                <a:latin typeface="+mn-lt"/>
              </a:rPr>
              <a:t>Pada waktu itu Efron hadir di tengah-tengah bani Het. </a:t>
            </a:r>
            <a:r>
              <a:rPr lang="en-US" b="1" smtClean="0">
                <a:solidFill>
                  <a:schemeClr val="bg1"/>
                </a:solidFill>
                <a:latin typeface="+mn-lt"/>
              </a:rPr>
              <a:t>Efron </a:t>
            </a:r>
            <a:r>
              <a:rPr lang="en-US" b="1">
                <a:solidFill>
                  <a:schemeClr val="bg1"/>
                </a:solidFill>
                <a:latin typeface="+mn-lt"/>
              </a:rPr>
              <a:t>orang Het itu menjawab Abraham. Katanya, </a:t>
            </a:r>
            <a:r>
              <a:rPr lang="en-US" b="1" baseline="30000">
                <a:solidFill>
                  <a:schemeClr val="bg1"/>
                </a:solidFill>
                <a:latin typeface="+mn-lt"/>
              </a:rPr>
              <a:t>11</a:t>
            </a:r>
            <a:r>
              <a:rPr lang="en-US" b="1">
                <a:solidFill>
                  <a:schemeClr val="bg1"/>
                </a:solidFill>
                <a:latin typeface="+mn-lt"/>
              </a:rPr>
              <a:t>"Tidak, tuanku, dengarlah aku. </a:t>
            </a:r>
            <a:r>
              <a:rPr lang="en-US" b="1">
                <a:solidFill>
                  <a:srgbClr val="FF0000"/>
                </a:solidFill>
                <a:latin typeface="+mn-lt"/>
              </a:rPr>
              <a:t>Ladang itu kuberikan kepada tuan. Gua yang ada di dalamnya pun kuberikan kepada tuan. </a:t>
            </a:r>
            <a:r>
              <a:rPr lang="en-US" b="1" smtClean="0">
                <a:solidFill>
                  <a:srgbClr val="FF0000"/>
                </a:solidFill>
                <a:latin typeface="+mn-lt"/>
              </a:rPr>
              <a:t/>
            </a:r>
            <a:br>
              <a:rPr lang="en-US" b="1" smtClean="0">
                <a:solidFill>
                  <a:srgbClr val="FF0000"/>
                </a:solidFill>
                <a:latin typeface="+mn-lt"/>
              </a:rPr>
            </a:br>
            <a:r>
              <a:rPr lang="en-US" b="1" smtClean="0">
                <a:solidFill>
                  <a:schemeClr val="bg1"/>
                </a:solidFill>
                <a:latin typeface="+mn-lt"/>
              </a:rPr>
              <a:t>Di </a:t>
            </a:r>
            <a:r>
              <a:rPr lang="en-US" b="1">
                <a:solidFill>
                  <a:schemeClr val="bg1"/>
                </a:solidFill>
                <a:latin typeface="+mn-lt"/>
              </a:rPr>
              <a:t>hadapan mata orang yang sebangsa denganku, aku memberikannya kepada tuan. </a:t>
            </a:r>
            <a:r>
              <a:rPr lang="en-US" b="1" smtClean="0">
                <a:solidFill>
                  <a:schemeClr val="bg1"/>
                </a:solidFill>
                <a:latin typeface="+mn-lt"/>
              </a:rPr>
              <a:t/>
            </a:r>
            <a:br>
              <a:rPr lang="en-US" b="1" smtClean="0">
                <a:solidFill>
                  <a:schemeClr val="bg1"/>
                </a:solidFill>
                <a:latin typeface="+mn-lt"/>
              </a:rPr>
            </a:br>
            <a:r>
              <a:rPr lang="en-US" b="1" smtClean="0">
                <a:solidFill>
                  <a:schemeClr val="bg1"/>
                </a:solidFill>
                <a:latin typeface="+mn-lt"/>
              </a:rPr>
              <a:t>Makamkanlah </a:t>
            </a:r>
            <a:r>
              <a:rPr lang="en-US" b="1">
                <a:solidFill>
                  <a:schemeClr val="bg1"/>
                </a:solidFill>
                <a:latin typeface="+mn-lt"/>
              </a:rPr>
              <a:t>isteri tuan di sana."</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4031848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23 / Gua </a:t>
            </a:r>
            <a:r>
              <a:rPr lang="it-IT" sz="5400" b="1">
                <a:solidFill>
                  <a:srgbClr val="FFFF00"/>
                </a:solidFill>
                <a:latin typeface="+mn-lt"/>
                <a:ea typeface="+mn-ea"/>
                <a:cs typeface="+mn-cs"/>
              </a:rPr>
              <a:t>di Makhpela, di </a:t>
            </a:r>
            <a:r>
              <a:rPr lang="en-US" sz="5400" b="1" smtClean="0">
                <a:solidFill>
                  <a:srgbClr val="FFFF00"/>
                </a:solidFill>
                <a:latin typeface="+mn-lt"/>
                <a:ea typeface="+mn-ea"/>
                <a:cs typeface="+mn-cs"/>
              </a:rPr>
              <a:t>Kanaan</a:t>
            </a:r>
            <a:br>
              <a:rPr lang="en-US" sz="5400" b="1" smtClean="0">
                <a:solidFill>
                  <a:srgbClr val="FFFF00"/>
                </a:solidFill>
                <a:latin typeface="+mn-lt"/>
                <a:ea typeface="+mn-ea"/>
                <a:cs typeface="+mn-cs"/>
              </a:rPr>
            </a:br>
            <a:r>
              <a:rPr lang="en-US" sz="4800" b="1" baseline="30000">
                <a:solidFill>
                  <a:schemeClr val="bg1"/>
                </a:solidFill>
                <a:latin typeface="+mn-lt"/>
              </a:rPr>
              <a:t>16</a:t>
            </a:r>
            <a:r>
              <a:rPr lang="en-US" sz="4800" b="1">
                <a:solidFill>
                  <a:schemeClr val="bg1"/>
                </a:solidFill>
                <a:latin typeface="+mn-lt"/>
              </a:rPr>
              <a:t>Abraham menuruti kata-kata Efron, lalu dia menimbang bagi Efron wang perak sebanyak yang telah disebutkannya di hadapan bani Het itu, iaitu </a:t>
            </a:r>
            <a:r>
              <a:rPr lang="en-US" sz="4800" b="1">
                <a:solidFill>
                  <a:srgbClr val="FFC000"/>
                </a:solidFill>
                <a:latin typeface="+mn-lt"/>
              </a:rPr>
              <a:t>empat ratus syikal perak, </a:t>
            </a:r>
            <a:r>
              <a:rPr lang="en-US" sz="4800" b="1">
                <a:solidFill>
                  <a:schemeClr val="bg1"/>
                </a:solidFill>
                <a:latin typeface="+mn-lt"/>
              </a:rPr>
              <a:t>sama dengan timbangan yang digunakan oleh para saudagar.</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354504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altLang="ko-KR" sz="5400" b="1">
                <a:solidFill>
                  <a:srgbClr val="FF0000"/>
                </a:solidFill>
                <a:latin typeface="Calibri" panose="020F0502020204030204"/>
                <a:ea typeface="+mn-ea"/>
                <a:cs typeface="+mn-cs"/>
              </a:rPr>
              <a:t>Kej. </a:t>
            </a:r>
            <a:r>
              <a:rPr lang="en-US" altLang="ko-KR" sz="5400" b="1" smtClean="0">
                <a:solidFill>
                  <a:srgbClr val="FF0000"/>
                </a:solidFill>
                <a:latin typeface="Calibri" panose="020F0502020204030204"/>
                <a:ea typeface="+mn-ea"/>
                <a:cs typeface="+mn-cs"/>
              </a:rPr>
              <a:t>15:13-18 </a:t>
            </a:r>
            <a:r>
              <a:rPr lang="en-US" altLang="ko-KR" sz="5400" b="1">
                <a:solidFill>
                  <a:srgbClr val="FF0000"/>
                </a:solidFill>
                <a:latin typeface="Calibri" panose="020F0502020204030204"/>
                <a:ea typeface="+mn-ea"/>
                <a:cs typeface="+mn-cs"/>
              </a:rPr>
              <a:t>/ </a:t>
            </a:r>
            <a:r>
              <a:rPr lang="en-US" altLang="ko-KR" sz="5400" b="1" smtClean="0">
                <a:solidFill>
                  <a:srgbClr val="FF0000"/>
                </a:solidFill>
                <a:latin typeface="Calibri" panose="020F0502020204030204"/>
                <a:ea typeface="+mn-ea"/>
                <a:cs typeface="+mn-cs"/>
              </a:rPr>
              <a:t>Proses Umat dan Tanah</a:t>
            </a:r>
            <a:r>
              <a:rPr lang="en-US" altLang="ko-KR" sz="4800" b="1">
                <a:solidFill>
                  <a:srgbClr val="002060"/>
                </a:solidFill>
                <a:latin typeface="Calibri" panose="020F0502020204030204"/>
                <a:ea typeface="+mn-ea"/>
                <a:cs typeface="+mn-cs"/>
              </a:rPr>
              <a:t/>
            </a:r>
            <a:br>
              <a:rPr lang="en-US" altLang="ko-KR" sz="4800" b="1">
                <a:solidFill>
                  <a:srgbClr val="002060"/>
                </a:solidFill>
                <a:latin typeface="Calibri" panose="020F0502020204030204"/>
                <a:ea typeface="+mn-ea"/>
                <a:cs typeface="+mn-cs"/>
              </a:rPr>
            </a:br>
            <a:r>
              <a:rPr lang="en-US" altLang="ko-KR" sz="4800" b="1">
                <a:solidFill>
                  <a:srgbClr val="FFFF00"/>
                </a:solidFill>
                <a:latin typeface="Calibri" panose="020F0502020204030204"/>
                <a:ea typeface="+mn-ea"/>
                <a:cs typeface="+mn-cs"/>
              </a:rPr>
              <a:t>Ketununan Abram </a:t>
            </a:r>
            <a:r>
              <a:rPr lang="en-US" altLang="ko-KR" sz="4800" b="1">
                <a:solidFill>
                  <a:schemeClr val="bg1"/>
                </a:solidFill>
                <a:latin typeface="Calibri" panose="020F0502020204030204"/>
                <a:ea typeface="+mn-ea"/>
                <a:cs typeface="+mn-cs"/>
              </a:rPr>
              <a:t>akan diperhamba dan ditindas selama 400 tahun.</a:t>
            </a:r>
            <a:br>
              <a:rPr lang="en-US" altLang="ko-KR" sz="4800" b="1">
                <a:solidFill>
                  <a:schemeClr val="bg1"/>
                </a:solidFill>
                <a:latin typeface="Calibri" panose="020F0502020204030204"/>
                <a:ea typeface="+mn-ea"/>
                <a:cs typeface="+mn-cs"/>
              </a:rPr>
            </a:br>
            <a:r>
              <a:rPr lang="en-US" altLang="ko-KR" sz="4800" b="1">
                <a:solidFill>
                  <a:srgbClr val="FFFF00"/>
                </a:solidFill>
                <a:latin typeface="Calibri" panose="020F0502020204030204"/>
              </a:rPr>
              <a:t>Ketununan Abram</a:t>
            </a:r>
            <a:r>
              <a:rPr lang="en-US" altLang="ko-KR" sz="4800" b="1" smtClean="0">
                <a:solidFill>
                  <a:srgbClr val="FFFF00"/>
                </a:solidFill>
                <a:latin typeface="Calibri" panose="020F0502020204030204"/>
                <a:ea typeface="+mn-ea"/>
                <a:cs typeface="+mn-cs"/>
              </a:rPr>
              <a:t> </a:t>
            </a:r>
            <a:r>
              <a:rPr lang="en-US" altLang="ko-KR" sz="4800" b="1">
                <a:solidFill>
                  <a:schemeClr val="bg1"/>
                </a:solidFill>
                <a:latin typeface="Calibri" panose="020F0502020204030204"/>
                <a:ea typeface="+mn-ea"/>
                <a:cs typeface="+mn-cs"/>
              </a:rPr>
              <a:t>akan keluar dari negeri itu dengan membawa harta benda yang banyak.</a:t>
            </a:r>
            <a:br>
              <a:rPr lang="en-US" altLang="ko-KR" sz="4800" b="1">
                <a:solidFill>
                  <a:schemeClr val="bg1"/>
                </a:solidFill>
                <a:latin typeface="Calibri" panose="020F0502020204030204"/>
                <a:ea typeface="+mn-ea"/>
                <a:cs typeface="+mn-cs"/>
              </a:rPr>
            </a:br>
            <a:r>
              <a:rPr lang="en-US" altLang="ko-KR" sz="4800" b="1">
                <a:solidFill>
                  <a:srgbClr val="FFC000"/>
                </a:solidFill>
                <a:latin typeface="Calibri" panose="020F0502020204030204"/>
                <a:ea typeface="+mn-ea"/>
                <a:cs typeface="+mn-cs"/>
              </a:rPr>
              <a:t>Keturunan yang keempat akan kembali ke sini</a:t>
            </a:r>
            <a:r>
              <a:rPr lang="en-US" altLang="ko-KR" sz="4800" b="1">
                <a:solidFill>
                  <a:schemeClr val="bg1"/>
                </a:solidFill>
                <a:latin typeface="Calibri" panose="020F0502020204030204"/>
                <a:ea typeface="+mn-ea"/>
                <a:cs typeface="+mn-cs"/>
              </a:rPr>
              <a:t>, kerana kejahatan orang Amori belum mencapai tahap puncaknya."</a:t>
            </a:r>
            <a:br>
              <a:rPr lang="en-US" altLang="ko-KR" sz="4800" b="1">
                <a:solidFill>
                  <a:schemeClr val="bg1"/>
                </a:solidFill>
                <a:latin typeface="Calibri" panose="020F0502020204030204"/>
                <a:ea typeface="+mn-ea"/>
                <a:cs typeface="+mn-cs"/>
              </a:rPr>
            </a:br>
            <a:endParaRPr lang="en-US" sz="3600" b="1">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8352027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770637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내용 개체 틀 3"/>
          <p:cNvPicPr>
            <a:picLocks noGrp="1" noChangeAspect="1"/>
          </p:cNvPicPr>
          <p:nvPr>
            <p:ph idx="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8401184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15859347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24 </a:t>
            </a:r>
            <a:r>
              <a:rPr lang="en-US" sz="5400" b="1">
                <a:solidFill>
                  <a:srgbClr val="FFFF00"/>
                </a:solidFill>
                <a:latin typeface="+mn-lt"/>
                <a:ea typeface="+mn-ea"/>
                <a:cs typeface="+mn-cs"/>
              </a:rPr>
              <a:t>/ </a:t>
            </a:r>
            <a:r>
              <a:rPr lang="en-US" sz="5400" b="1" smtClean="0">
                <a:solidFill>
                  <a:srgbClr val="FFFF00"/>
                </a:solidFill>
                <a:latin typeface="+mn-lt"/>
                <a:ea typeface="+mn-ea"/>
                <a:cs typeface="+mn-cs"/>
              </a:rPr>
              <a:t>Kelakuan Abraham yang Akhir menurut Perjanjian-Nya</a:t>
            </a:r>
            <a:br>
              <a:rPr lang="en-US" sz="5400" b="1" smtClean="0">
                <a:solidFill>
                  <a:srgbClr val="FFFF00"/>
                </a:solidFill>
                <a:latin typeface="+mn-lt"/>
                <a:ea typeface="+mn-ea"/>
                <a:cs typeface="+mn-cs"/>
              </a:rPr>
            </a:br>
            <a:r>
              <a:rPr lang="en-US" sz="4800" b="1">
                <a:solidFill>
                  <a:schemeClr val="bg1"/>
                </a:solidFill>
                <a:latin typeface="+mn-lt"/>
              </a:rPr>
              <a:t>Isteri dipilih untuk Ishak</a:t>
            </a:r>
            <a:r>
              <a:rPr lang="en-US" sz="5400" b="1" smtClean="0">
                <a:solidFill>
                  <a:srgbClr val="FFFF00"/>
                </a:solidFill>
                <a:latin typeface="+mn-lt"/>
                <a:ea typeface="+mn-ea"/>
                <a:cs typeface="+mn-cs"/>
              </a:rPr>
              <a:t/>
            </a:r>
            <a:br>
              <a:rPr lang="en-US" sz="5400" b="1" smtClean="0">
                <a:solidFill>
                  <a:srgbClr val="FFFF00"/>
                </a:solidFill>
                <a:latin typeface="+mn-lt"/>
                <a:ea typeface="+mn-ea"/>
                <a:cs typeface="+mn-cs"/>
              </a:rPr>
            </a:br>
            <a:r>
              <a:rPr lang="en-US" sz="4800" b="1" smtClean="0">
                <a:solidFill>
                  <a:srgbClr val="0095FF"/>
                </a:solidFill>
                <a:latin typeface="+mn-lt"/>
                <a:ea typeface="+mn-ea"/>
                <a:cs typeface="+mn-cs"/>
              </a:rPr>
              <a:t>Seorang hamba Abraham bernama Eliezer berangkat </a:t>
            </a:r>
            <a:r>
              <a:rPr lang="en-US" sz="4800" b="1">
                <a:solidFill>
                  <a:srgbClr val="0095FF"/>
                </a:solidFill>
                <a:latin typeface="+mn-lt"/>
                <a:ea typeface="+mn-ea"/>
                <a:cs typeface="+mn-cs"/>
              </a:rPr>
              <a:t>ke Aram-Mesopotamia, ke kota Nahor. </a:t>
            </a:r>
            <a:r>
              <a:rPr lang="en-US" sz="4800" b="1" smtClean="0">
                <a:solidFill>
                  <a:srgbClr val="0095FF"/>
                </a:solidFill>
                <a:latin typeface="+mn-lt"/>
                <a:ea typeface="+mn-ea"/>
                <a:cs typeface="+mn-cs"/>
              </a:rPr>
              <a:t/>
            </a:r>
            <a:br>
              <a:rPr lang="en-US" sz="4800" b="1" smtClean="0">
                <a:solidFill>
                  <a:srgbClr val="0095FF"/>
                </a:solidFill>
                <a:latin typeface="+mn-lt"/>
                <a:ea typeface="+mn-ea"/>
                <a:cs typeface="+mn-cs"/>
              </a:rPr>
            </a:br>
            <a:endParaRPr lang="en-US" sz="4800" b="1">
              <a:solidFill>
                <a:srgbClr val="FFFF00"/>
              </a:solidFill>
              <a:latin typeface="+mn-lt"/>
              <a:ea typeface="+mn-ea"/>
              <a:cs typeface="+mn-cs"/>
            </a:endParaRPr>
          </a:p>
        </p:txBody>
      </p:sp>
    </p:spTree>
    <p:extLst>
      <p:ext uri="{BB962C8B-B14F-4D97-AF65-F5344CB8AC3E}">
        <p14:creationId xmlns:p14="http://schemas.microsoft.com/office/powerpoint/2010/main" val="39814701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a:stretch>
            <a:fillRect/>
          </a:stretch>
        </p:blipFill>
        <p:spPr>
          <a:xfrm>
            <a:off x="0" y="0"/>
            <a:ext cx="12192000" cy="6858000"/>
          </a:xfrm>
          <a:prstGeom prst="rect">
            <a:avLst/>
          </a:prstGeom>
        </p:spPr>
      </p:pic>
      <p:pic>
        <p:nvPicPr>
          <p:cNvPr id="18" name="그림 17"/>
          <p:cNvPicPr>
            <a:picLocks noChangeAspect="1"/>
          </p:cNvPicPr>
          <p:nvPr/>
        </p:nvPicPr>
        <p:blipFill rotWithShape="1">
          <a:blip r:embed="rId4"/>
          <a:srcRect l="56931" t="19481" r="39252" b="73451"/>
          <a:stretch/>
        </p:blipFill>
        <p:spPr>
          <a:xfrm>
            <a:off x="2421182" y="5694429"/>
            <a:ext cx="214961" cy="223917"/>
          </a:xfrm>
          <a:prstGeom prst="rect">
            <a:avLst/>
          </a:prstGeom>
        </p:spPr>
      </p:pic>
      <p:sp>
        <p:nvSpPr>
          <p:cNvPr id="19" name="직사각형 18"/>
          <p:cNvSpPr/>
          <p:nvPr/>
        </p:nvSpPr>
        <p:spPr>
          <a:xfrm>
            <a:off x="1794736" y="5649978"/>
            <a:ext cx="733926" cy="2239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rgbClr val="002060"/>
                </a:solidFill>
              </a:rPr>
              <a:t>Hebron</a:t>
            </a:r>
            <a:endParaRPr lang="en-US" sz="1400" b="1">
              <a:solidFill>
                <a:srgbClr val="002060"/>
              </a:solidFill>
            </a:endParaRPr>
          </a:p>
        </p:txBody>
      </p:sp>
      <p:sp>
        <p:nvSpPr>
          <p:cNvPr id="3" name="직사각형 2"/>
          <p:cNvSpPr/>
          <p:nvPr/>
        </p:nvSpPr>
        <p:spPr>
          <a:xfrm rot="18770879">
            <a:off x="2330880" y="3165628"/>
            <a:ext cx="3078428" cy="7283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FF0000"/>
                </a:solidFill>
              </a:rPr>
              <a:t>-</a:t>
            </a:r>
            <a:r>
              <a:rPr lang="en-US" sz="3600" b="1" smtClean="0">
                <a:solidFill>
                  <a:srgbClr val="FF0000"/>
                </a:solidFill>
              </a:rPr>
              <a:t>   900KM    -</a:t>
            </a:r>
            <a:endParaRPr lang="en-US" sz="3600" b="1">
              <a:solidFill>
                <a:srgbClr val="FF0000"/>
              </a:solidFill>
            </a:endParaRPr>
          </a:p>
        </p:txBody>
      </p:sp>
    </p:spTree>
    <p:extLst>
      <p:ext uri="{BB962C8B-B14F-4D97-AF65-F5344CB8AC3E}">
        <p14:creationId xmlns:p14="http://schemas.microsoft.com/office/powerpoint/2010/main" val="29385160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blog.kakaocdn.net/dn/QFSWq/btqDXDNIq5s/JL0D6OZ1nip6hRr0urAKgK/im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8665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5079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en-US" sz="5400" b="1" smtClean="0">
                <a:solidFill>
                  <a:srgbClr val="FFFF00"/>
                </a:solidFill>
                <a:latin typeface="+mn-lt"/>
                <a:ea typeface="+mn-ea"/>
                <a:cs typeface="+mn-cs"/>
              </a:rPr>
              <a:t>Budaya Nomad di Timur Tengah Purba</a:t>
            </a:r>
            <a:br>
              <a:rPr lang="en-US" sz="5400" b="1" smtClean="0">
                <a:solidFill>
                  <a:srgbClr val="FFFF00"/>
                </a:solidFill>
                <a:latin typeface="+mn-lt"/>
                <a:ea typeface="+mn-ea"/>
                <a:cs typeface="+mn-cs"/>
              </a:rPr>
            </a:br>
            <a:r>
              <a:rPr lang="en-US" sz="4800" b="1" smtClean="0">
                <a:solidFill>
                  <a:srgbClr val="FFFF00"/>
                </a:solidFill>
                <a:latin typeface="+mn-lt"/>
                <a:ea typeface="+mn-ea"/>
                <a:cs typeface="+mn-cs"/>
              </a:rPr>
              <a:t>Contoh Kej. 29:18-19 / Perkahwinan Yakub</a:t>
            </a:r>
            <a:r>
              <a:rPr lang="en-US" sz="5400" b="1" smtClean="0">
                <a:solidFill>
                  <a:srgbClr val="FFFF00"/>
                </a:solidFill>
                <a:latin typeface="+mn-lt"/>
                <a:ea typeface="+mn-ea"/>
                <a:cs typeface="+mn-cs"/>
              </a:rPr>
              <a:t/>
            </a:r>
            <a:br>
              <a:rPr lang="en-US" sz="5400" b="1" smtClean="0">
                <a:solidFill>
                  <a:srgbClr val="FFFF00"/>
                </a:solidFill>
                <a:latin typeface="+mn-lt"/>
                <a:ea typeface="+mn-ea"/>
                <a:cs typeface="+mn-cs"/>
              </a:rPr>
            </a:br>
            <a:r>
              <a:rPr lang="en-US" sz="4800" b="1" baseline="30000" smtClean="0">
                <a:solidFill>
                  <a:schemeClr val="bg1"/>
                </a:solidFill>
                <a:latin typeface="+mn-lt"/>
              </a:rPr>
              <a:t>18</a:t>
            </a:r>
            <a:r>
              <a:rPr lang="en-US" sz="4800" b="1" smtClean="0">
                <a:solidFill>
                  <a:schemeClr val="bg1"/>
                </a:solidFill>
                <a:latin typeface="+mn-lt"/>
              </a:rPr>
              <a:t>Yakub </a:t>
            </a:r>
            <a:r>
              <a:rPr lang="en-US" sz="4800" b="1">
                <a:solidFill>
                  <a:schemeClr val="bg1"/>
                </a:solidFill>
                <a:latin typeface="+mn-lt"/>
              </a:rPr>
              <a:t>jatuh cinta kepada Rahel lalu dia berkata, "Aku akan bekerja dengan pak cik selama tujuh tahun lama demi mendapatkan Rahel, anak pak cik yang lebih muda itu."</a:t>
            </a:r>
            <a:br>
              <a:rPr lang="en-US" sz="4800" b="1">
                <a:solidFill>
                  <a:schemeClr val="bg1"/>
                </a:solidFill>
                <a:latin typeface="+mn-lt"/>
              </a:rPr>
            </a:br>
            <a:r>
              <a:rPr lang="en-US" sz="4800" b="1" baseline="30000">
                <a:solidFill>
                  <a:schemeClr val="bg1"/>
                </a:solidFill>
                <a:latin typeface="+mn-lt"/>
              </a:rPr>
              <a:t>19</a:t>
            </a:r>
            <a:r>
              <a:rPr lang="en-US" sz="4800" b="1">
                <a:solidFill>
                  <a:schemeClr val="bg1"/>
                </a:solidFill>
                <a:latin typeface="+mn-lt"/>
              </a:rPr>
              <a:t>Jawab Laban, "Lebih baik kuberikan dia kepadamu daripada memberikannya kepada orang lain. Tinggallah bersama-samaku."</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16233930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en-US" b="1" smtClean="0">
                <a:solidFill>
                  <a:srgbClr val="FFFF00"/>
                </a:solidFill>
                <a:latin typeface="+mn-lt"/>
                <a:ea typeface="+mn-ea"/>
                <a:cs typeface="+mn-cs"/>
              </a:rPr>
              <a:t>Perkahwinan umat Tuhan </a:t>
            </a:r>
            <a:r>
              <a:rPr lang="en-US" sz="5400" b="1" smtClean="0">
                <a:solidFill>
                  <a:srgbClr val="FFFF00"/>
                </a:solidFill>
                <a:latin typeface="+mn-lt"/>
                <a:ea typeface="+mn-ea"/>
                <a:cs typeface="+mn-cs"/>
              </a:rPr>
              <a:t/>
            </a:r>
            <a:br>
              <a:rPr lang="en-US" sz="5400" b="1" smtClean="0">
                <a:solidFill>
                  <a:srgbClr val="FFFF00"/>
                </a:solidFill>
                <a:latin typeface="+mn-lt"/>
                <a:ea typeface="+mn-ea"/>
                <a:cs typeface="+mn-cs"/>
              </a:rPr>
            </a:br>
            <a:r>
              <a:rPr lang="en-US" b="1" smtClean="0">
                <a:solidFill>
                  <a:srgbClr val="FFFF00"/>
                </a:solidFill>
                <a:latin typeface="+mn-lt"/>
                <a:ea typeface="+mn-ea"/>
                <a:cs typeface="+mn-cs"/>
              </a:rPr>
              <a:t>Mat 19:6 - </a:t>
            </a:r>
            <a:r>
              <a:rPr lang="en-US" b="1" baseline="30000" smtClean="0">
                <a:solidFill>
                  <a:schemeClr val="bg1"/>
                </a:solidFill>
                <a:latin typeface="+mn-lt"/>
              </a:rPr>
              <a:t>6</a:t>
            </a:r>
            <a:r>
              <a:rPr lang="en-US" b="1" smtClean="0">
                <a:solidFill>
                  <a:schemeClr val="bg1"/>
                </a:solidFill>
                <a:latin typeface="+mn-lt"/>
              </a:rPr>
              <a:t>Maka </a:t>
            </a:r>
            <a:r>
              <a:rPr lang="en-US" b="1">
                <a:solidFill>
                  <a:schemeClr val="bg1"/>
                </a:solidFill>
                <a:latin typeface="+mn-lt"/>
              </a:rPr>
              <a:t>mereka bukan lagi dua tetapi satu. Apa yang telah disatukan oleh Allah janganlah manusia pisahkan.</a:t>
            </a:r>
            <a:br>
              <a:rPr lang="en-US" b="1">
                <a:solidFill>
                  <a:schemeClr val="bg1"/>
                </a:solidFill>
                <a:latin typeface="+mn-lt"/>
              </a:rPr>
            </a:br>
            <a:r>
              <a:rPr lang="en-US" b="1" smtClean="0">
                <a:solidFill>
                  <a:srgbClr val="FFFF00"/>
                </a:solidFill>
                <a:latin typeface="+mn-lt"/>
              </a:rPr>
              <a:t>Kej. 2:23-24 - </a:t>
            </a:r>
            <a:r>
              <a:rPr lang="en-US" b="1" baseline="30000" smtClean="0">
                <a:solidFill>
                  <a:schemeClr val="bg1"/>
                </a:solidFill>
                <a:latin typeface="+mn-lt"/>
              </a:rPr>
              <a:t>23</a:t>
            </a:r>
            <a:r>
              <a:rPr lang="en-US" b="1" smtClean="0">
                <a:solidFill>
                  <a:schemeClr val="bg1"/>
                </a:solidFill>
                <a:latin typeface="+mn-lt"/>
              </a:rPr>
              <a:t>Berkatalah </a:t>
            </a:r>
            <a:r>
              <a:rPr lang="en-US" b="1">
                <a:solidFill>
                  <a:schemeClr val="bg1"/>
                </a:solidFill>
                <a:latin typeface="+mn-lt"/>
              </a:rPr>
              <a:t>manusia itu,"Ini dia! Tulang daripada tulangku</a:t>
            </a:r>
            <a:r>
              <a:rPr lang="en-US" b="1" smtClean="0">
                <a:solidFill>
                  <a:schemeClr val="bg1"/>
                </a:solidFill>
                <a:latin typeface="+mn-lt"/>
              </a:rPr>
              <a:t>, dan </a:t>
            </a:r>
            <a:r>
              <a:rPr lang="en-US" b="1">
                <a:solidFill>
                  <a:schemeClr val="bg1"/>
                </a:solidFill>
                <a:latin typeface="+mn-lt"/>
              </a:rPr>
              <a:t>daging daripada dagingku</a:t>
            </a:r>
            <a:r>
              <a:rPr lang="en-US" b="1" smtClean="0">
                <a:solidFill>
                  <a:schemeClr val="bg1"/>
                </a:solidFill>
                <a:latin typeface="+mn-lt"/>
              </a:rPr>
              <a:t>. Dia </a:t>
            </a:r>
            <a:r>
              <a:rPr lang="en-US" b="1">
                <a:solidFill>
                  <a:schemeClr val="bg1"/>
                </a:solidFill>
                <a:latin typeface="+mn-lt"/>
              </a:rPr>
              <a:t>akan dipanggil Perempuan</a:t>
            </a:r>
            <a:br>
              <a:rPr lang="en-US" b="1">
                <a:solidFill>
                  <a:schemeClr val="bg1"/>
                </a:solidFill>
                <a:latin typeface="+mn-lt"/>
              </a:rPr>
            </a:br>
            <a:r>
              <a:rPr lang="en-US" b="1">
                <a:solidFill>
                  <a:schemeClr val="bg1"/>
                </a:solidFill>
                <a:latin typeface="+mn-lt"/>
              </a:rPr>
              <a:t>kerana dia diambil daripada Lelaki</a:t>
            </a:r>
            <a:r>
              <a:rPr lang="en-US" b="1" smtClean="0">
                <a:solidFill>
                  <a:schemeClr val="bg1"/>
                </a:solidFill>
                <a:latin typeface="+mn-lt"/>
              </a:rPr>
              <a:t>." </a:t>
            </a:r>
            <a:r>
              <a:rPr lang="en-US" b="1" baseline="30000" smtClean="0">
                <a:solidFill>
                  <a:schemeClr val="bg1"/>
                </a:solidFill>
                <a:latin typeface="+mn-lt"/>
              </a:rPr>
              <a:t>24</a:t>
            </a:r>
            <a:r>
              <a:rPr lang="en-US" b="1" smtClean="0">
                <a:solidFill>
                  <a:schemeClr val="bg1"/>
                </a:solidFill>
                <a:latin typeface="+mn-lt"/>
              </a:rPr>
              <a:t>Itulah </a:t>
            </a:r>
            <a:r>
              <a:rPr lang="en-US" b="1">
                <a:solidFill>
                  <a:schemeClr val="bg1"/>
                </a:solidFill>
                <a:latin typeface="+mn-lt"/>
              </a:rPr>
              <a:t>maka seorang lelaki meninggalkan ibu bapanya dan bersatu dengan isterinya, lalu mereka berdua menjadi satu.</a:t>
            </a:r>
            <a:endParaRPr lang="en-US" b="1">
              <a:solidFill>
                <a:schemeClr val="bg1"/>
              </a:solidFill>
              <a:latin typeface="+mn-lt"/>
              <a:ea typeface="+mn-ea"/>
              <a:cs typeface="+mn-cs"/>
            </a:endParaRPr>
          </a:p>
        </p:txBody>
      </p:sp>
    </p:spTree>
    <p:extLst>
      <p:ext uri="{BB962C8B-B14F-4D97-AF65-F5344CB8AC3E}">
        <p14:creationId xmlns:p14="http://schemas.microsoft.com/office/powerpoint/2010/main" val="37069002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813342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3"/>
          <a:srcRect l="18472" t="22592" r="31527" b="18642"/>
          <a:stretch/>
        </p:blipFill>
        <p:spPr>
          <a:xfrm>
            <a:off x="-563283" y="-584200"/>
            <a:ext cx="13075663" cy="8644467"/>
          </a:xfrm>
          <a:prstGeom prst="rect">
            <a:avLst/>
          </a:prstGeom>
        </p:spPr>
      </p:pic>
      <p:pic>
        <p:nvPicPr>
          <p:cNvPr id="5" name="그림 4"/>
          <p:cNvPicPr>
            <a:picLocks noChangeAspect="1"/>
          </p:cNvPicPr>
          <p:nvPr/>
        </p:nvPicPr>
        <p:blipFill rotWithShape="1">
          <a:blip r:embed="rId3"/>
          <a:srcRect l="32743" t="33333" r="64028" b="38334"/>
          <a:stretch/>
        </p:blipFill>
        <p:spPr>
          <a:xfrm flipH="1">
            <a:off x="1993720" y="1667932"/>
            <a:ext cx="1149440" cy="3733801"/>
          </a:xfrm>
          <a:prstGeom prst="rect">
            <a:avLst/>
          </a:prstGeom>
        </p:spPr>
      </p:pic>
      <p:pic>
        <p:nvPicPr>
          <p:cNvPr id="7" name="그림 6"/>
          <p:cNvPicPr>
            <a:picLocks noChangeAspect="1"/>
          </p:cNvPicPr>
          <p:nvPr/>
        </p:nvPicPr>
        <p:blipFill rotWithShape="1">
          <a:blip r:embed="rId3"/>
          <a:srcRect l="34072" t="33333" r="64028" b="60339"/>
          <a:stretch/>
        </p:blipFill>
        <p:spPr>
          <a:xfrm flipH="1">
            <a:off x="2466840" y="833965"/>
            <a:ext cx="676320" cy="833967"/>
          </a:xfrm>
          <a:prstGeom prst="rect">
            <a:avLst/>
          </a:prstGeom>
        </p:spPr>
      </p:pic>
      <p:sp>
        <p:nvSpPr>
          <p:cNvPr id="8"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25:7-9 / 175 tahun</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27047293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2894</TotalTime>
  <Words>790</Words>
  <Application>Microsoft Office PowerPoint</Application>
  <PresentationFormat>와이드스크린</PresentationFormat>
  <Paragraphs>46</Paragraphs>
  <Slides>20</Slides>
  <Notes>19</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20</vt:i4>
      </vt:variant>
    </vt:vector>
  </HeadingPairs>
  <TitlesOfParts>
    <vt:vector size="29" baseType="lpstr">
      <vt:lpstr>gothambold</vt:lpstr>
      <vt:lpstr>맑은 고딕</vt:lpstr>
      <vt:lpstr>Adobe Hebrew</vt:lpstr>
      <vt:lpstr>Arial</vt:lpstr>
      <vt:lpstr>Calibri</vt:lpstr>
      <vt:lpstr>Calibri Light</vt:lpstr>
      <vt:lpstr>Georgia</vt:lpstr>
      <vt:lpstr>Times New Roman</vt:lpstr>
      <vt:lpstr>Office 테마</vt:lpstr>
      <vt:lpstr>PowerPoint 프레젠테이션</vt:lpstr>
      <vt:lpstr>PowerPoint 프레젠테이션</vt:lpstr>
      <vt:lpstr>PowerPoint 프레젠테이션</vt:lpstr>
      <vt:lpstr>חֶבְרוֹן</vt:lpstr>
      <vt:lpstr>PowerPoint 프레젠테이션</vt:lpstr>
      <vt:lpstr>Kej. 23 / Gua di Makhpela, di Kanaan 1Sarah hidup 127 tahun. Itulah tempoh hayat Sarah.  2Sarah meninggal di Kiryat-Arba, iaitu Hebron, di Tanah Kanaan.  Lalu Abraham datang meratapi serta menangisi Sarah.</vt:lpstr>
      <vt:lpstr>Kej. 23 / Gua di Makhpela, di Kanaan 5Jawab bani Het kepada Abraham,  6"Tuanku, dengarlah kami. Tuan seorang pemimpin besar di tengah-tengah kami. Makamkanlah isteri tuan di dalam makam kami yang terpilih. Tidak akan ada seorang pun antara kami yang enggan memberikan tanah pemakaman miliknya untuk tuan memakamkan isteri tuan."</vt:lpstr>
      <vt:lpstr>Kej. 23 / Gua di Makhpela, di Kanaan 10Pada waktu itu Efron hadir di tengah-tengah bani Het. Efron orang Het itu menjawab Abraham. Katanya, 11"Tidak, tuanku, dengarlah aku. Ladang itu kuberikan kepada tuan. Gua yang ada di dalamnya pun kuberikan kepada tuan.  Di hadapan mata orang yang sebangsa denganku, aku memberikannya kepada tuan.  Makamkanlah isteri tuan di sana."</vt:lpstr>
      <vt:lpstr>Kej. 23 / Gua di Makhpela, di Kanaan 16Abraham menuruti kata-kata Efron, lalu dia menimbang bagi Efron wang perak sebanyak yang telah disebutkannya di hadapan bani Het itu, iaitu empat ratus syikal perak, sama dengan timbangan yang digunakan oleh para saudagar.</vt:lpstr>
      <vt:lpstr>Kej. 15:13-18 / Proses Umat dan Tanah Ketununan Abram akan diperhamba dan ditindas selama 400 tahun. Ketununan Abram akan keluar dari negeri itu dengan membawa harta benda yang banyak. Keturunan yang keempat akan kembali ke sini, kerana kejahatan orang Amori belum mencapai tahap puncaknya." </vt:lpstr>
      <vt:lpstr>PowerPoint 프레젠테이션</vt:lpstr>
      <vt:lpstr>PowerPoint 프레젠테이션</vt:lpstr>
      <vt:lpstr>PowerPoint 프레젠테이션</vt:lpstr>
      <vt:lpstr>Kej. 24 / Kelakuan Abraham yang Akhir menurut Perjanjian-Nya Isteri dipilih untuk Ishak Seorang hamba Abraham bernama Eliezer berangkat ke Aram-Mesopotamia, ke kota Nahor.  </vt:lpstr>
      <vt:lpstr>PowerPoint 프레젠테이션</vt:lpstr>
      <vt:lpstr>PowerPoint 프레젠테이션</vt:lpstr>
      <vt:lpstr>Budaya Nomad di Timur Tengah Purba Contoh Kej. 29:18-19 / Perkahwinan Yakub 18Yakub jatuh cinta kepada Rahel lalu dia berkata, "Aku akan bekerja dengan pak cik selama tujuh tahun lama demi mendapatkan Rahel, anak pak cik yang lebih muda itu." 19Jawab Laban, "Lebih baik kuberikan dia kepadamu daripada memberikannya kepada orang lain. Tinggallah bersama-samaku."</vt:lpstr>
      <vt:lpstr>Perkahwinan umat Tuhan  Mat 19:6 - 6Maka mereka bukan lagi dua tetapi satu. Apa yang telah disatukan oleh Allah janganlah manusia pisahkan. Kej. 2:23-24 - 23Berkatalah manusia itu,"Ini dia! Tulang daripada tulangku, dan daging daripada dagingku. Dia akan dipanggil Perempuan kerana dia diambil daripada Lelaki." 24Itulah maka seorang lelaki meninggalkan ibu bapanya dan bersatu dengan isterinya, lalu mereka berdua menjadi satu.</vt:lpstr>
      <vt:lpstr>PowerPoint 프레젠테이션</vt:lpstr>
      <vt:lpstr>Kej. 25:7-9 / 175 tahun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William</dc:creator>
  <cp:lastModifiedBy>William</cp:lastModifiedBy>
  <cp:revision>233</cp:revision>
  <dcterms:created xsi:type="dcterms:W3CDTF">2021-06-07T07:34:00Z</dcterms:created>
  <dcterms:modified xsi:type="dcterms:W3CDTF">2021-06-22T07:26:30Z</dcterms:modified>
</cp:coreProperties>
</file>