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333" r:id="rId3"/>
    <p:sldId id="281" r:id="rId4"/>
    <p:sldId id="353" r:id="rId5"/>
    <p:sldId id="334" r:id="rId6"/>
    <p:sldId id="350" r:id="rId7"/>
    <p:sldId id="337" r:id="rId8"/>
    <p:sldId id="336" r:id="rId9"/>
    <p:sldId id="354" r:id="rId10"/>
    <p:sldId id="339" r:id="rId11"/>
    <p:sldId id="316" r:id="rId12"/>
    <p:sldId id="340" r:id="rId13"/>
    <p:sldId id="346" r:id="rId14"/>
    <p:sldId id="347" r:id="rId15"/>
    <p:sldId id="343" r:id="rId16"/>
    <p:sldId id="344" r:id="rId17"/>
    <p:sldId id="349" r:id="rId18"/>
    <p:sldId id="345" r:id="rId19"/>
    <p:sldId id="321" r:id="rId20"/>
    <p:sldId id="351" r:id="rId21"/>
  </p:sldIdLst>
  <p:sldSz cx="9144000" cy="6858000" type="screen4x3"/>
  <p:notesSz cx="6858000" cy="9144000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4D4D4D"/>
    <a:srgbClr val="233645"/>
    <a:srgbClr val="10202E"/>
    <a:srgbClr val="294756"/>
    <a:srgbClr val="1D3240"/>
    <a:srgbClr val="192C3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26" autoAdjust="0"/>
    <p:restoredTop sz="74734" autoAdjust="0"/>
  </p:normalViewPr>
  <p:slideViewPr>
    <p:cSldViewPr>
      <p:cViewPr varScale="1">
        <p:scale>
          <a:sx n="76" d="100"/>
          <a:sy n="76" d="100"/>
        </p:scale>
        <p:origin x="1650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34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64FE3DAD-303E-FF38-B38E-361B2F687DE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200">
                <a:effectLst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4B45D47C-CC65-687C-56EE-7B8394E59E5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>
                <a:effectLst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C8F76198-75BB-1F9E-1D17-DC5AF5629EA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E6C79F2F-C6CB-C7B9-73A1-1FE376F5719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25606" name="Rectangle 6">
            <a:extLst>
              <a:ext uri="{FF2B5EF4-FFF2-40B4-BE49-F238E27FC236}">
                <a16:creationId xmlns:a16="http://schemas.microsoft.com/office/drawing/2014/main" id="{81822A45-2CE8-409B-DA8A-E60F7253D60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latinLnBrk="1" hangingPunct="1">
              <a:defRPr sz="1200">
                <a:effectLst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5607" name="Rectangle 7">
            <a:extLst>
              <a:ext uri="{FF2B5EF4-FFF2-40B4-BE49-F238E27FC236}">
                <a16:creationId xmlns:a16="http://schemas.microsoft.com/office/drawing/2014/main" id="{3CA39035-F4DE-3B78-3330-D9BCB28736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>
                <a:effectLst/>
              </a:defRPr>
            </a:lvl1pPr>
          </a:lstStyle>
          <a:p>
            <a:pPr>
              <a:defRPr/>
            </a:pPr>
            <a:fld id="{92858060-9418-4B83-9E4D-82DE9F21EE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E5DC925B-45C0-AF54-5E40-04CFA88176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0"/>
              </a:spcBef>
            </a:pPr>
            <a:fld id="{0ACB6D5D-898D-4507-A0E9-3D697088267F}" type="slidenum">
              <a:rPr lang="en-US" altLang="ko-KR" smtClean="0"/>
              <a:pPr>
                <a:spcBef>
                  <a:spcPct val="0"/>
                </a:spcBef>
              </a:pPr>
              <a:t>1</a:t>
            </a:fld>
            <a:endParaRPr lang="en-US" altLang="ko-KR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D2C09D0A-EA39-2D4C-D20C-8DCBA15A5B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FB30AB7C-7D15-2DB2-A9EF-7A60C3A14F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ko-KR" altLang="en-US"/>
              <a:t>시작 전 화면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7A5B7919-29EA-5400-5552-9FDA60EED2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0"/>
              </a:spcBef>
            </a:pPr>
            <a:fld id="{3E1949F8-DEC0-4E05-9496-E88E8C7CC607}" type="slidenum">
              <a:rPr lang="en-US" altLang="ko-KR" smtClean="0"/>
              <a:pPr>
                <a:spcBef>
                  <a:spcPct val="0"/>
                </a:spcBef>
              </a:pPr>
              <a:t>16</a:t>
            </a:fld>
            <a:endParaRPr lang="en-US" altLang="ko-KR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1BCB9943-D7A9-D1BE-CB55-4426E70520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C47C291A-CA48-20AA-EAD1-B9FBF698D5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1824598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94C85-3E70-48AD-262D-72486CE17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E2B6C946-CB5D-E08E-5E6D-BCD88AACC6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0"/>
              </a:spcBef>
            </a:pPr>
            <a:fld id="{3E1949F8-DEC0-4E05-9496-E88E8C7CC607}" type="slidenum">
              <a:rPr lang="en-US" altLang="ko-KR" smtClean="0"/>
              <a:pPr>
                <a:spcBef>
                  <a:spcPct val="0"/>
                </a:spcBef>
              </a:pPr>
              <a:t>17</a:t>
            </a:fld>
            <a:endParaRPr lang="en-US" altLang="ko-KR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2A54CF00-8898-BD7F-2826-9C6CBA093B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5212ED56-0C06-F6BC-A88C-2CE49BCDE3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703265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7A5B7919-29EA-5400-5552-9FDA60EED2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0"/>
              </a:spcBef>
            </a:pPr>
            <a:fld id="{3E1949F8-DEC0-4E05-9496-E88E8C7CC607}" type="slidenum">
              <a:rPr lang="en-US" altLang="ko-KR" smtClean="0"/>
              <a:pPr>
                <a:spcBef>
                  <a:spcPct val="0"/>
                </a:spcBef>
              </a:pPr>
              <a:t>18</a:t>
            </a:fld>
            <a:endParaRPr lang="en-US" altLang="ko-KR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1BCB9943-D7A9-D1BE-CB55-4426E70520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C47C291A-CA48-20AA-EAD1-B9FBF698D5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5724388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4BA11-DFE4-D76F-2851-CB5754ED1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F7234FC5-BD0E-BDC1-BE00-69EC46C72C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0"/>
              </a:spcBef>
            </a:pPr>
            <a:fld id="{3E1949F8-DEC0-4E05-9496-E88E8C7CC607}" type="slidenum">
              <a:rPr lang="en-US" altLang="ko-KR" smtClean="0"/>
              <a:pPr>
                <a:spcBef>
                  <a:spcPct val="0"/>
                </a:spcBef>
              </a:pPr>
              <a:t>20</a:t>
            </a:fld>
            <a:endParaRPr lang="en-US" altLang="ko-KR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A5059031-97D6-66A1-5C48-5FF9363750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7C98C477-3533-D7DA-0C38-CD3D9C94A7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557166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77E2144D-2E12-293D-34B1-09094A3893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0"/>
              </a:spcBef>
            </a:pPr>
            <a:fld id="{787DD4C1-0AF1-4173-8EAE-4966DA65F6C9}" type="slidenum">
              <a:rPr lang="en-US" altLang="ko-KR" smtClean="0"/>
              <a:pPr>
                <a:spcBef>
                  <a:spcPct val="0"/>
                </a:spcBef>
              </a:pPr>
              <a:t>2</a:t>
            </a:fld>
            <a:endParaRPr lang="en-US" altLang="ko-KR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7779718D-CB06-4990-076F-485482F847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C879FDE0-46D7-2879-B48F-15724A2257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ko-KR" altLang="en-US"/>
              <a:t>매달 </a:t>
            </a:r>
            <a:r>
              <a:rPr lang="en-US" altLang="ko-KR"/>
              <a:t>Wecolme Speech </a:t>
            </a:r>
            <a:r>
              <a:rPr lang="ko-KR" altLang="en-US"/>
              <a:t>사진을 받아서 삽입할 것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22324E70-EDF7-8954-B04D-4D395E61B9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0"/>
              </a:spcBef>
            </a:pPr>
            <a:fld id="{E859A4D9-EAFE-4418-8890-8465E3FEB02E}" type="slidenum">
              <a:rPr lang="en-US" altLang="ko-KR" smtClean="0"/>
              <a:pPr>
                <a:spcBef>
                  <a:spcPct val="0"/>
                </a:spcBef>
              </a:pPr>
              <a:t>3</a:t>
            </a:fld>
            <a:endParaRPr lang="en-US" altLang="ko-KR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C6E69EB1-3A3C-8F53-09D6-C615F1690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64B34FD2-A7CE-3534-A508-C23D0275A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ko-KR" altLang="en-US"/>
              <a:t>최근의 회사 </a:t>
            </a:r>
            <a:r>
              <a:rPr lang="en-US" altLang="ko-KR"/>
              <a:t>TV </a:t>
            </a:r>
            <a:r>
              <a:rPr lang="ko-KR" altLang="en-US"/>
              <a:t>광고 편집 여부 결정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0C2E7-C60C-8AF4-F4D9-3C7CCC677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3AA68240-EC3F-94F3-49A5-C844C23764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0"/>
              </a:spcBef>
            </a:pPr>
            <a:fld id="{E859A4D9-EAFE-4418-8890-8465E3FEB02E}" type="slidenum">
              <a:rPr lang="en-US" altLang="ko-KR" smtClean="0"/>
              <a:pPr>
                <a:spcBef>
                  <a:spcPct val="0"/>
                </a:spcBef>
              </a:pPr>
              <a:t>4</a:t>
            </a:fld>
            <a:endParaRPr lang="en-US" altLang="ko-KR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01790E09-DE7E-AF72-0A90-4298738828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FB0B3944-58B9-1E22-E94E-A3AFD24D89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ko-KR" altLang="en-US"/>
              <a:t>최근의 회사 </a:t>
            </a:r>
            <a:r>
              <a:rPr lang="en-US" altLang="ko-KR"/>
              <a:t>TV </a:t>
            </a:r>
            <a:r>
              <a:rPr lang="ko-KR" altLang="en-US"/>
              <a:t>광고 편집 여부 결정</a:t>
            </a:r>
          </a:p>
        </p:txBody>
      </p:sp>
    </p:spTree>
    <p:extLst>
      <p:ext uri="{BB962C8B-B14F-4D97-AF65-F5344CB8AC3E}">
        <p14:creationId xmlns:p14="http://schemas.microsoft.com/office/powerpoint/2010/main" val="3691481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9E78F435-088C-A785-C2AB-25FA9DC617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0"/>
              </a:spcBef>
            </a:pPr>
            <a:fld id="{FE5F017D-BDE8-4B3C-BF42-5F569850A420}" type="slidenum">
              <a:rPr lang="en-US" altLang="ko-KR" smtClean="0"/>
              <a:pPr>
                <a:spcBef>
                  <a:spcPct val="0"/>
                </a:spcBef>
              </a:pPr>
              <a:t>5</a:t>
            </a:fld>
            <a:endParaRPr lang="en-US" altLang="ko-KR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E0BDDFED-EE01-B7F6-B4FD-D4CEEFDC6F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8D741EFF-42C6-ED12-B225-DC71805FA0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ko-KR" altLang="en-US"/>
              <a:t>지금 이자리에 계신분들은 저희 회사 직무설명회 첫번째 과정을</a:t>
            </a:r>
          </a:p>
          <a:p>
            <a:pPr eaLnBrk="1" hangingPunct="1"/>
            <a:r>
              <a:rPr lang="ko-KR" altLang="en-US"/>
              <a:t>호텔 또는 기타장소에서 들으셨을 것이라 생각합니다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ko-KR" altLang="en-US"/>
              <a:t>주로 </a:t>
            </a:r>
            <a:r>
              <a:rPr lang="en-US" altLang="ko-KR"/>
              <a:t>MP Job</a:t>
            </a:r>
            <a:r>
              <a:rPr lang="ko-KR" altLang="en-US"/>
              <a:t>이란 것이 무엇이며</a:t>
            </a:r>
            <a:r>
              <a:rPr lang="en-US" altLang="ko-KR"/>
              <a:t>, </a:t>
            </a:r>
            <a:r>
              <a:rPr lang="ko-KR" altLang="en-US"/>
              <a:t>각각 어떤 가치와 전망을 가지는지</a:t>
            </a:r>
          </a:p>
          <a:p>
            <a:pPr eaLnBrk="1" hangingPunct="1"/>
            <a:r>
              <a:rPr lang="ko-KR" altLang="en-US"/>
              <a:t>잘 들을셨으리라 생각합니다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ko-KR" altLang="en-US"/>
              <a:t>혹시 못들셨던 분들을 위해 </a:t>
            </a:r>
            <a:r>
              <a:rPr lang="en-US" altLang="ko-KR"/>
              <a:t>AIA</a:t>
            </a:r>
            <a:r>
              <a:rPr lang="ko-KR" altLang="en-US"/>
              <a:t>는 어떤 회사인지</a:t>
            </a:r>
            <a:r>
              <a:rPr lang="en-US" altLang="ko-KR"/>
              <a:t>, </a:t>
            </a:r>
            <a:r>
              <a:rPr lang="ko-KR" altLang="en-US"/>
              <a:t>또한 생명보험과 </a:t>
            </a:r>
            <a:r>
              <a:rPr lang="en-US" altLang="ko-KR"/>
              <a:t>Master Planner JOB</a:t>
            </a:r>
            <a:r>
              <a:rPr lang="ko-KR" altLang="en-US"/>
              <a:t>의 가치에 대해 살펴보겠습니다</a:t>
            </a:r>
          </a:p>
          <a:p>
            <a:pPr eaLnBrk="1" hangingPunct="1"/>
            <a:endParaRPr lang="en-US" altLang="ko-K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7774C-ACF6-59B4-29CF-8E5B709C2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06690750-4095-627E-8FCB-9070B316FC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0"/>
              </a:spcBef>
            </a:pPr>
            <a:fld id="{FE5F017D-BDE8-4B3C-BF42-5F569850A420}" type="slidenum">
              <a:rPr lang="en-US" altLang="ko-KR" smtClean="0"/>
              <a:pPr>
                <a:spcBef>
                  <a:spcPct val="0"/>
                </a:spcBef>
              </a:pPr>
              <a:t>6</a:t>
            </a:fld>
            <a:endParaRPr lang="en-US" altLang="ko-KR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CD199A2C-97F0-6235-E516-E7FBB75DC9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D26FCC2A-62FA-CB54-EE5B-C77A00BB51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ko-KR" altLang="en-US"/>
              <a:t>지금 이자리에 계신분들은 저희 회사 직무설명회 첫번째 과정을</a:t>
            </a:r>
          </a:p>
          <a:p>
            <a:pPr eaLnBrk="1" hangingPunct="1"/>
            <a:r>
              <a:rPr lang="ko-KR" altLang="en-US"/>
              <a:t>호텔 또는 기타장소에서 들으셨을 것이라 생각합니다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ko-KR" altLang="en-US"/>
              <a:t>주로 </a:t>
            </a:r>
            <a:r>
              <a:rPr lang="en-US" altLang="ko-KR"/>
              <a:t>MP Job</a:t>
            </a:r>
            <a:r>
              <a:rPr lang="ko-KR" altLang="en-US"/>
              <a:t>이란 것이 무엇이며</a:t>
            </a:r>
            <a:r>
              <a:rPr lang="en-US" altLang="ko-KR"/>
              <a:t>, </a:t>
            </a:r>
            <a:r>
              <a:rPr lang="ko-KR" altLang="en-US"/>
              <a:t>각각 어떤 가치와 전망을 가지는지</a:t>
            </a:r>
          </a:p>
          <a:p>
            <a:pPr eaLnBrk="1" hangingPunct="1"/>
            <a:r>
              <a:rPr lang="ko-KR" altLang="en-US"/>
              <a:t>잘 들을셨으리라 생각합니다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ko-KR" altLang="en-US"/>
              <a:t>혹시 못들셨던 분들을 위해 </a:t>
            </a:r>
            <a:r>
              <a:rPr lang="en-US" altLang="ko-KR"/>
              <a:t>AIA</a:t>
            </a:r>
            <a:r>
              <a:rPr lang="ko-KR" altLang="en-US"/>
              <a:t>는 어떤 회사인지</a:t>
            </a:r>
            <a:r>
              <a:rPr lang="en-US" altLang="ko-KR"/>
              <a:t>, </a:t>
            </a:r>
            <a:r>
              <a:rPr lang="ko-KR" altLang="en-US"/>
              <a:t>또한 생명보험과 </a:t>
            </a:r>
            <a:r>
              <a:rPr lang="en-US" altLang="ko-KR"/>
              <a:t>Master Planner JOB</a:t>
            </a:r>
            <a:r>
              <a:rPr lang="ko-KR" altLang="en-US"/>
              <a:t>의 가치에 대해 살펴보겠습니다</a:t>
            </a:r>
          </a:p>
          <a:p>
            <a:pPr eaLnBrk="1" hangingPunct="1"/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30572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48508F2F-3E47-1ADC-035F-38D4C9A62D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0"/>
              </a:spcBef>
            </a:pPr>
            <a:fld id="{BFD3B0E1-CCA8-47F9-A4AB-986B94B9ADA3}" type="slidenum">
              <a:rPr lang="en-US" altLang="ko-KR" smtClean="0"/>
              <a:pPr>
                <a:spcBef>
                  <a:spcPct val="0"/>
                </a:spcBef>
              </a:pPr>
              <a:t>10</a:t>
            </a:fld>
            <a:endParaRPr lang="en-US" altLang="ko-KR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F03E6143-0984-3B7E-2027-145AD4A26C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4C8C91A5-93CA-56F1-61D9-43A7479190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739130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7593E4A1-8A07-9B09-6887-B13BDAC5BB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0"/>
              </a:spcBef>
            </a:pPr>
            <a:fld id="{51C92567-0063-4EC8-AB0F-2C726DDD557A}" type="slidenum">
              <a:rPr lang="en-US" altLang="ko-KR" smtClean="0"/>
              <a:pPr>
                <a:spcBef>
                  <a:spcPct val="0"/>
                </a:spcBef>
              </a:pPr>
              <a:t>12</a:t>
            </a:fld>
            <a:endParaRPr lang="en-US" altLang="ko-KR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2A391D5E-9A92-CBC7-87A4-93980E2FC8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5AC75ABA-4BCC-386A-394D-44C659CEE4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7A5B7919-29EA-5400-5552-9FDA60EED2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0"/>
              </a:spcBef>
            </a:pPr>
            <a:fld id="{3E1949F8-DEC0-4E05-9496-E88E8C7CC607}" type="slidenum">
              <a:rPr lang="en-US" altLang="ko-KR" smtClean="0"/>
              <a:pPr>
                <a:spcBef>
                  <a:spcPct val="0"/>
                </a:spcBef>
              </a:pPr>
              <a:t>15</a:t>
            </a:fld>
            <a:endParaRPr lang="en-US" altLang="ko-KR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1BCB9943-D7A9-D1BE-CB55-4426E70520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C47C291A-CA48-20AA-EAD1-B9FBF698D5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7F8103-D3BE-F056-70F1-1D5D07F63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CAF5C1-4F8C-3056-CDBE-0CF9BEA904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B9476CB-C5FA-3086-C4F2-35D6B83835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FC452-0552-4661-BBBF-30F3661BF90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98760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6C6C11-9232-62CF-A4AB-2ACAA25B63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D0F439-9ABC-3C09-91E1-4A2851E878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CCA4A6-5DBE-6098-3D12-D0B899104F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A7EC6-7720-4E52-AD7F-ACCD7D0D2D2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71671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E98ADA-163B-454C-9BD0-DE0203A200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3F855E-C436-2211-BB6B-5146D147A6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CB2347-6FEC-4986-07BE-135BEDCA58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212FC-2520-4D8A-B5AF-4454BB7B297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21349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F76DC49-18A5-74FB-A846-F288A30026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93C13CC-A3E0-D7D0-9018-3EBF742F4E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3ED1BD9-8AAE-62B7-7C5C-7A048ECA30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599F2-24D1-43EA-892D-ED7A38A186D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80905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51609C-3DC6-E6AB-650C-06F5EB3186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C8ADA5-375F-68A2-3394-17BB937EF5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878F0E-17A1-FFD7-4B48-E45618FAFB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5C3B5-390A-402D-8FBE-8811C773527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38664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B0A347-5309-4608-BA4B-E0D844335B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E3709A-A1BF-7E33-01A4-E813E2A23A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71D722-5E64-C00C-7B64-BFFD3C9136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6FACF-9EA1-4665-9290-AE41F9FFC46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28828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82B425-1B71-7690-FFA2-8DF2A0CF3A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6A90ED-9F8A-16A9-70C0-C4EBF746E8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9B9D5B-C5D7-7253-B2ED-A8933BC68D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27124-D1AA-47DE-B1D8-5CBFEFC1CEF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87783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43F054B-27AB-E635-E947-75090D3E2F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ED9242F-4A69-1B16-740B-8EAD29EFDA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A06DCD7-837A-B0C8-875B-466BD8A2BD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646EE-DA31-4872-8A5F-BD2C2DD8B19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75825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05EEDAA-F2A5-6F4D-5790-4499B06901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1CD8111-7E48-8B19-C0C6-0C6CDA0B1D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86B5DFD-4D8B-C425-1AD5-C71C42D432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1C1CC-810B-4255-8F4E-C067E7C2BA4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8873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02DD940-B349-F057-4192-91CA9F3CB7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E9B7784-0511-A586-FF0E-97334DD247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995ACA4-064F-6EE0-3CF8-B728044556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DBD65-8819-4FD8-A820-1E34527AF80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69014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4CD11F-3DB4-4898-2D3E-499F4D68B6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AC9327-E2F1-A27E-0C82-39D21072D2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614D56-3EE4-A390-6233-EB1575FEAA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F3D4E-FC61-4A07-84EC-007AAD6C653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14190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EF5445-E6F1-76D3-CA39-F48F38990E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060EBD-58C9-0312-B0BB-ABF811F7B9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457598-19A8-6C82-0528-1F2D15E0BA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AEBA9-71BB-41A3-96D1-7C34A8A1E8F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41927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2279CEC-9218-A001-B101-176AD48D50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78714A9-69C7-9696-3E74-EB1F68C336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D1B8260-C8E2-9293-CACC-623430EC61D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400">
                <a:effectLst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D4A1045-FFAB-5DC9-112F-E7A133A343A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400">
                <a:effectLst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C61FEC0-B03F-A0D1-15D6-6BE1E7B4975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400">
                <a:effectLst/>
              </a:defRPr>
            </a:lvl1pPr>
          </a:lstStyle>
          <a:p>
            <a:pPr>
              <a:defRPr/>
            </a:pPr>
            <a:fld id="{85FD681F-DCBD-419B-B076-751BFD4A1C4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afe.naver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6" descr="Sky.jpg">
            <a:extLst>
              <a:ext uri="{FF2B5EF4-FFF2-40B4-BE49-F238E27FC236}">
                <a16:creationId xmlns:a16="http://schemas.microsoft.com/office/drawing/2014/main" id="{92A016E3-9D2D-3B37-1BAD-6F940BFF0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AutoShape 6">
            <a:extLst>
              <a:ext uri="{FF2B5EF4-FFF2-40B4-BE49-F238E27FC236}">
                <a16:creationId xmlns:a16="http://schemas.microsoft.com/office/drawing/2014/main" id="{5AA9ED51-4A24-0DBA-BEC5-2164A30EB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8850" y="325438"/>
            <a:ext cx="360363" cy="360362"/>
          </a:xfrm>
          <a:prstGeom prst="star4">
            <a:avLst>
              <a:gd name="adj" fmla="val 17403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latinLnBrk="1" hangingPunct="1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9" name="AutoShape 7">
            <a:extLst>
              <a:ext uri="{FF2B5EF4-FFF2-40B4-BE49-F238E27FC236}">
                <a16:creationId xmlns:a16="http://schemas.microsoft.com/office/drawing/2014/main" id="{4B8095AF-A138-EFEA-6064-ACC65674F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5563" y="4359275"/>
            <a:ext cx="360362" cy="360363"/>
          </a:xfrm>
          <a:prstGeom prst="star4">
            <a:avLst>
              <a:gd name="adj" fmla="val 14759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latinLnBrk="1" hangingPunct="1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80" name="AutoShape 8">
            <a:extLst>
              <a:ext uri="{FF2B5EF4-FFF2-40B4-BE49-F238E27FC236}">
                <a16:creationId xmlns:a16="http://schemas.microsoft.com/office/drawing/2014/main" id="{33244DAE-DC0F-B0BB-2BBE-959DCDB2C1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4838" y="1046163"/>
            <a:ext cx="360362" cy="360362"/>
          </a:xfrm>
          <a:prstGeom prst="star4">
            <a:avLst>
              <a:gd name="adj" fmla="val 6829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latinLnBrk="1" hangingPunct="1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81" name="AutoShape 9">
            <a:extLst>
              <a:ext uri="{FF2B5EF4-FFF2-40B4-BE49-F238E27FC236}">
                <a16:creationId xmlns:a16="http://schemas.microsoft.com/office/drawing/2014/main" id="{D642803C-58B2-D384-36A5-72125ADF8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838" y="2990850"/>
            <a:ext cx="360362" cy="360363"/>
          </a:xfrm>
          <a:prstGeom prst="star4">
            <a:avLst>
              <a:gd name="adj" fmla="val 6829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latinLnBrk="1" hangingPunct="1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83" name="AutoShape 11">
            <a:extLst>
              <a:ext uri="{FF2B5EF4-FFF2-40B4-BE49-F238E27FC236}">
                <a16:creationId xmlns:a16="http://schemas.microsoft.com/office/drawing/2014/main" id="{A4D4ABE2-5B3C-3B22-F7B2-C62D8E4F7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5299075"/>
            <a:ext cx="360362" cy="360363"/>
          </a:xfrm>
          <a:prstGeom prst="star4">
            <a:avLst>
              <a:gd name="adj" fmla="val 17403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latinLnBrk="1" hangingPunct="1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84" name="AutoShape 12">
            <a:extLst>
              <a:ext uri="{FF2B5EF4-FFF2-40B4-BE49-F238E27FC236}">
                <a16:creationId xmlns:a16="http://schemas.microsoft.com/office/drawing/2014/main" id="{7DE94B35-ED7F-81C5-5AD3-1B000E0AA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7988" y="617538"/>
            <a:ext cx="360362" cy="360362"/>
          </a:xfrm>
          <a:prstGeom prst="star4">
            <a:avLst>
              <a:gd name="adj" fmla="val 17403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latinLnBrk="1" hangingPunct="1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85" name="AutoShape 13">
            <a:extLst>
              <a:ext uri="{FF2B5EF4-FFF2-40B4-BE49-F238E27FC236}">
                <a16:creationId xmlns:a16="http://schemas.microsoft.com/office/drawing/2014/main" id="{B9B7D9A1-750B-1765-D82C-7A261BABA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370513"/>
            <a:ext cx="360362" cy="360362"/>
          </a:xfrm>
          <a:prstGeom prst="star4">
            <a:avLst>
              <a:gd name="adj" fmla="val 6829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latinLnBrk="1" hangingPunct="1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86" name="AutoShape 14">
            <a:extLst>
              <a:ext uri="{FF2B5EF4-FFF2-40B4-BE49-F238E27FC236}">
                <a16:creationId xmlns:a16="http://schemas.microsoft.com/office/drawing/2014/main" id="{28A57B6F-EA08-262D-C805-FC4E3648C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2417763"/>
            <a:ext cx="360363" cy="360362"/>
          </a:xfrm>
          <a:prstGeom prst="star4">
            <a:avLst>
              <a:gd name="adj" fmla="val 14759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latinLnBrk="1" hangingPunct="1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87" name="AutoShape 15">
            <a:extLst>
              <a:ext uri="{FF2B5EF4-FFF2-40B4-BE49-F238E27FC236}">
                <a16:creationId xmlns:a16="http://schemas.microsoft.com/office/drawing/2014/main" id="{342E4BFF-B2D5-5601-5AD6-5783F0BA3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188" y="3354388"/>
            <a:ext cx="360362" cy="360362"/>
          </a:xfrm>
          <a:prstGeom prst="star4">
            <a:avLst>
              <a:gd name="adj" fmla="val 6829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latinLnBrk="1" hangingPunct="1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90" name="AutoShape 18">
            <a:extLst>
              <a:ext uri="{FF2B5EF4-FFF2-40B4-BE49-F238E27FC236}">
                <a16:creationId xmlns:a16="http://schemas.microsoft.com/office/drawing/2014/main" id="{740E1FA9-D1A9-D262-A66C-5F9804A95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400050"/>
            <a:ext cx="360363" cy="360363"/>
          </a:xfrm>
          <a:prstGeom prst="star4">
            <a:avLst>
              <a:gd name="adj" fmla="val 17403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latinLnBrk="1" hangingPunct="1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91" name="AutoShape 19">
            <a:extLst>
              <a:ext uri="{FF2B5EF4-FFF2-40B4-BE49-F238E27FC236}">
                <a16:creationId xmlns:a16="http://schemas.microsoft.com/office/drawing/2014/main" id="{E6B00FFF-5136-51F2-D4EE-3707B14C9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5113" y="4433888"/>
            <a:ext cx="360362" cy="360362"/>
          </a:xfrm>
          <a:prstGeom prst="star4">
            <a:avLst>
              <a:gd name="adj" fmla="val 14759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latinLnBrk="1" hangingPunct="1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92" name="AutoShape 20">
            <a:extLst>
              <a:ext uri="{FF2B5EF4-FFF2-40B4-BE49-F238E27FC236}">
                <a16:creationId xmlns:a16="http://schemas.microsoft.com/office/drawing/2014/main" id="{71E7478B-687C-490A-E136-FEEF6294E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388" y="1120775"/>
            <a:ext cx="360362" cy="360363"/>
          </a:xfrm>
          <a:prstGeom prst="star4">
            <a:avLst>
              <a:gd name="adj" fmla="val 6829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latinLnBrk="1" hangingPunct="1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93" name="AutoShape 21">
            <a:extLst>
              <a:ext uri="{FF2B5EF4-FFF2-40B4-BE49-F238E27FC236}">
                <a16:creationId xmlns:a16="http://schemas.microsoft.com/office/drawing/2014/main" id="{846B159D-30AF-BBA2-F61E-AED0A8A59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5388" y="3065463"/>
            <a:ext cx="360362" cy="360362"/>
          </a:xfrm>
          <a:prstGeom prst="star4">
            <a:avLst>
              <a:gd name="adj" fmla="val 6829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latinLnBrk="1" hangingPunct="1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96" name="AutoShape 24">
            <a:extLst>
              <a:ext uri="{FF2B5EF4-FFF2-40B4-BE49-F238E27FC236}">
                <a16:creationId xmlns:a16="http://schemas.microsoft.com/office/drawing/2014/main" id="{01C59B93-4EE5-F491-55E0-CC1DA1FC7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563" y="5445125"/>
            <a:ext cx="360362" cy="360363"/>
          </a:xfrm>
          <a:prstGeom prst="star4">
            <a:avLst>
              <a:gd name="adj" fmla="val 6829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latinLnBrk="1" hangingPunct="1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97" name="AutoShape 25">
            <a:extLst>
              <a:ext uri="{FF2B5EF4-FFF2-40B4-BE49-F238E27FC236}">
                <a16:creationId xmlns:a16="http://schemas.microsoft.com/office/drawing/2014/main" id="{C818B02A-BB35-28AF-4B87-87BB273CA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925" y="2492375"/>
            <a:ext cx="360363" cy="360363"/>
          </a:xfrm>
          <a:prstGeom prst="star4">
            <a:avLst>
              <a:gd name="adj" fmla="val 14759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latinLnBrk="1" hangingPunct="1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00" name="AutoShape 28">
            <a:extLst>
              <a:ext uri="{FF2B5EF4-FFF2-40B4-BE49-F238E27FC236}">
                <a16:creationId xmlns:a16="http://schemas.microsoft.com/office/drawing/2014/main" id="{68B74A26-2BF6-EF62-6495-7F1F3853C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2417763"/>
            <a:ext cx="360363" cy="360362"/>
          </a:xfrm>
          <a:prstGeom prst="star4">
            <a:avLst>
              <a:gd name="adj" fmla="val 14759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latinLnBrk="1" hangingPunct="1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02" name="AutoShape 30">
            <a:extLst>
              <a:ext uri="{FF2B5EF4-FFF2-40B4-BE49-F238E27FC236}">
                <a16:creationId xmlns:a16="http://schemas.microsoft.com/office/drawing/2014/main" id="{3FC68491-2A3A-5CD1-45BF-0D72246D5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1049338"/>
            <a:ext cx="360363" cy="360362"/>
          </a:xfrm>
          <a:prstGeom prst="star4">
            <a:avLst>
              <a:gd name="adj" fmla="val 6829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latinLnBrk="1" hangingPunct="1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03" name="AutoShape 31">
            <a:extLst>
              <a:ext uri="{FF2B5EF4-FFF2-40B4-BE49-F238E27FC236}">
                <a16:creationId xmlns:a16="http://schemas.microsoft.com/office/drawing/2014/main" id="{193C7B49-DF0E-F7A4-F128-2FB733E55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6950" y="3357563"/>
            <a:ext cx="360363" cy="360362"/>
          </a:xfrm>
          <a:prstGeom prst="star4">
            <a:avLst>
              <a:gd name="adj" fmla="val 17403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latinLnBrk="1" hangingPunct="1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05" name="AutoShape 33">
            <a:extLst>
              <a:ext uri="{FF2B5EF4-FFF2-40B4-BE49-F238E27FC236}">
                <a16:creationId xmlns:a16="http://schemas.microsoft.com/office/drawing/2014/main" id="{C3C36D44-D43C-A910-6FCA-10A3F46AC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429000"/>
            <a:ext cx="360363" cy="360363"/>
          </a:xfrm>
          <a:prstGeom prst="star4">
            <a:avLst>
              <a:gd name="adj" fmla="val 6829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latinLnBrk="1" hangingPunct="1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06" name="AutoShape 34">
            <a:extLst>
              <a:ext uri="{FF2B5EF4-FFF2-40B4-BE49-F238E27FC236}">
                <a16:creationId xmlns:a16="http://schemas.microsoft.com/office/drawing/2014/main" id="{F7E22AD6-26C5-4970-5FC2-1D9E25832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3" y="476250"/>
            <a:ext cx="360362" cy="360363"/>
          </a:xfrm>
          <a:prstGeom prst="star4">
            <a:avLst>
              <a:gd name="adj" fmla="val 14759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latinLnBrk="1" hangingPunct="1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07" name="AutoShape 35">
            <a:extLst>
              <a:ext uri="{FF2B5EF4-FFF2-40B4-BE49-F238E27FC236}">
                <a16:creationId xmlns:a16="http://schemas.microsoft.com/office/drawing/2014/main" id="{E21314FF-091C-042F-B90C-0412A13A6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25" y="1412875"/>
            <a:ext cx="360363" cy="360363"/>
          </a:xfrm>
          <a:prstGeom prst="star4">
            <a:avLst>
              <a:gd name="adj" fmla="val 6829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latinLnBrk="1" hangingPunct="1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39">
            <a:extLst>
              <a:ext uri="{FF2B5EF4-FFF2-40B4-BE49-F238E27FC236}">
                <a16:creationId xmlns:a16="http://schemas.microsoft.com/office/drawing/2014/main" id="{F4B09413-7930-A1C0-19B7-2EF0EB2489C7}"/>
              </a:ext>
            </a:extLst>
          </p:cNvPr>
          <p:cNvGrpSpPr>
            <a:grpSpLocks/>
          </p:cNvGrpSpPr>
          <p:nvPr/>
        </p:nvGrpSpPr>
        <p:grpSpPr bwMode="auto">
          <a:xfrm>
            <a:off x="-323850" y="688975"/>
            <a:ext cx="8818563" cy="4752975"/>
            <a:chOff x="-204" y="435"/>
            <a:chExt cx="5555" cy="2994"/>
          </a:xfrm>
        </p:grpSpPr>
        <p:sp>
          <p:nvSpPr>
            <p:cNvPr id="3110" name="Oval 38">
              <a:extLst>
                <a:ext uri="{FF2B5EF4-FFF2-40B4-BE49-F238E27FC236}">
                  <a16:creationId xmlns:a16="http://schemas.microsoft.com/office/drawing/2014/main" id="{FBB43A10-2B1D-2B4D-E9D9-26B5774C3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04" y="2568"/>
              <a:ext cx="3538" cy="861"/>
            </a:xfrm>
            <a:prstGeom prst="ellipse">
              <a:avLst/>
            </a:prstGeom>
            <a:gradFill rotWithShape="1">
              <a:gsLst>
                <a:gs pos="0">
                  <a:srgbClr val="7BABF9">
                    <a:alpha val="70000"/>
                  </a:srgbClr>
                </a:gs>
                <a:gs pos="100000">
                  <a:srgbClr val="7BABF9">
                    <a:gamma/>
                    <a:tint val="0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latinLnBrk="1" hangingPunct="1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22" name="Rectangle 2">
              <a:extLst>
                <a:ext uri="{FF2B5EF4-FFF2-40B4-BE49-F238E27FC236}">
                  <a16:creationId xmlns:a16="http://schemas.microsoft.com/office/drawing/2014/main" id="{7F6E599F-6A26-5C93-BEA4-259EC171E7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" y="435"/>
              <a:ext cx="4944" cy="2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ko-KR" altLang="en-US" sz="2400" b="1" dirty="0">
                  <a:solidFill>
                    <a:schemeClr val="bg1"/>
                  </a:solidFill>
                  <a:latin typeface="Book Antiqua" panose="02040602050305030304" pitchFamily="18" charset="0"/>
                  <a:ea typeface="-윤명조130" pitchFamily="18" charset="-127"/>
                </a:rPr>
                <a:t>미래에 대한 꿈과 준비가 있는 </a:t>
              </a:r>
              <a:r>
                <a:rPr lang="ko-KR" altLang="en-US" sz="2400" b="1" dirty="0" err="1">
                  <a:solidFill>
                    <a:schemeClr val="bg1"/>
                  </a:solidFill>
                  <a:latin typeface="Book Antiqua" panose="02040602050305030304" pitchFamily="18" charset="0"/>
                  <a:ea typeface="-윤명조130" pitchFamily="18" charset="-127"/>
                </a:rPr>
                <a:t>사람들만이</a:t>
              </a:r>
              <a:r>
                <a:rPr lang="ko-KR" altLang="en-US" sz="2400" b="1" dirty="0">
                  <a:solidFill>
                    <a:schemeClr val="bg1"/>
                  </a:solidFill>
                  <a:latin typeface="Book Antiqua" panose="02040602050305030304" pitchFamily="18" charset="0"/>
                  <a:ea typeface="-윤명조130" pitchFamily="18" charset="-127"/>
                </a:rPr>
                <a:t> </a:t>
              </a:r>
              <a:endParaRPr lang="en-US" altLang="ko-KR" sz="2400" b="1" dirty="0">
                <a:solidFill>
                  <a:schemeClr val="bg1"/>
                </a:solidFill>
                <a:latin typeface="Book Antiqua" panose="02040602050305030304" pitchFamily="18" charset="0"/>
                <a:ea typeface="-윤명조130" pitchFamily="18" charset="-127"/>
              </a:endParaRPr>
            </a:p>
            <a:p>
              <a:pPr algn="ctr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ko-KR" altLang="en-US" sz="2400" b="1" dirty="0">
                  <a:solidFill>
                    <a:schemeClr val="bg1"/>
                  </a:solidFill>
                  <a:latin typeface="Book Antiqua" panose="02040602050305030304" pitchFamily="18" charset="0"/>
                  <a:ea typeface="-윤명조130" pitchFamily="18" charset="-127"/>
                </a:rPr>
                <a:t>누릴 수 있는 도전과 성취의 장</a:t>
              </a:r>
            </a:p>
            <a:p>
              <a:pPr algn="ctr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ko-KR" b="1" dirty="0">
                  <a:solidFill>
                    <a:srgbClr val="D3133D"/>
                  </a:solidFill>
                  <a:latin typeface="Book Antiqua" panose="02040602050305030304" pitchFamily="18" charset="0"/>
                  <a:ea typeface="-윤명조130" pitchFamily="18" charset="-127"/>
                </a:rPr>
                <a:t>“</a:t>
              </a:r>
              <a:r>
                <a:rPr lang="ko-KR" altLang="en-US" b="1" dirty="0" err="1">
                  <a:solidFill>
                    <a:srgbClr val="D3133D"/>
                  </a:solidFill>
                  <a:latin typeface="Book Antiqua" panose="02040602050305030304" pitchFamily="18" charset="0"/>
                  <a:ea typeface="-윤명조130" pitchFamily="18" charset="-127"/>
                </a:rPr>
                <a:t>제주상생돌봄사회적협동조합</a:t>
              </a:r>
              <a:r>
                <a:rPr lang="en-US" altLang="ko-KR" b="1" dirty="0">
                  <a:solidFill>
                    <a:srgbClr val="D3133D"/>
                  </a:solidFill>
                  <a:latin typeface="Book Antiqua" panose="02040602050305030304" pitchFamily="18" charset="0"/>
                  <a:ea typeface="-윤명조130" pitchFamily="18" charset="-127"/>
                </a:rPr>
                <a:t>”</a:t>
              </a:r>
              <a:r>
                <a:rPr lang="ko-KR" altLang="en-US" sz="2400" b="1" dirty="0">
                  <a:solidFill>
                    <a:schemeClr val="bg1"/>
                  </a:solidFill>
                  <a:latin typeface="Book Antiqua" panose="02040602050305030304" pitchFamily="18" charset="0"/>
                  <a:ea typeface="-윤명조130" pitchFamily="18" charset="-127"/>
                </a:rPr>
                <a:t>에 </a:t>
              </a:r>
              <a:endParaRPr lang="en-US" altLang="ko-KR" sz="2400" b="1" dirty="0">
                <a:solidFill>
                  <a:schemeClr val="bg1"/>
                </a:solidFill>
                <a:latin typeface="Book Antiqua" panose="02040602050305030304" pitchFamily="18" charset="0"/>
                <a:ea typeface="-윤명조130" pitchFamily="18" charset="-127"/>
              </a:endParaRPr>
            </a:p>
            <a:p>
              <a:pPr algn="ctr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ko-KR" altLang="en-US" sz="2400" b="1" dirty="0">
                  <a:solidFill>
                    <a:schemeClr val="bg1"/>
                  </a:solidFill>
                  <a:latin typeface="Book Antiqua" panose="02040602050305030304" pitchFamily="18" charset="0"/>
                  <a:ea typeface="-윤명조130" pitchFamily="18" charset="-127"/>
                </a:rPr>
                <a:t>오신 것을 환영합니다</a:t>
              </a:r>
              <a:r>
                <a:rPr lang="en-US" altLang="ko-KR" sz="2400" b="1" dirty="0">
                  <a:solidFill>
                    <a:schemeClr val="bg1"/>
                  </a:solidFill>
                  <a:latin typeface="Book Antiqua" panose="02040602050305030304" pitchFamily="18" charset="0"/>
                  <a:ea typeface="-윤명조130" pitchFamily="18" charset="-127"/>
                </a:rPr>
                <a:t>.</a:t>
              </a:r>
            </a:p>
            <a:p>
              <a:pPr algn="ctr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ko-KR" altLang="en-US" sz="2400" b="1" dirty="0">
                  <a:solidFill>
                    <a:schemeClr val="bg1"/>
                  </a:solidFill>
                  <a:latin typeface="Book Antiqua" panose="02040602050305030304" pitchFamily="18" charset="0"/>
                  <a:ea typeface="-윤명조130" pitchFamily="18" charset="-127"/>
                </a:rPr>
                <a:t>먼저</a:t>
              </a:r>
              <a:r>
                <a:rPr lang="en-US" altLang="ko-KR" sz="2400" b="1" dirty="0">
                  <a:solidFill>
                    <a:schemeClr val="bg1"/>
                  </a:solidFill>
                  <a:latin typeface="Book Antiqua" panose="02040602050305030304" pitchFamily="18" charset="0"/>
                  <a:ea typeface="-윤명조130" pitchFamily="18" charset="-127"/>
                </a:rPr>
                <a:t>, </a:t>
              </a:r>
            </a:p>
            <a:p>
              <a:pPr algn="ctr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ko-KR" b="1" dirty="0">
                  <a:solidFill>
                    <a:srgbClr val="D3133D"/>
                  </a:solidFill>
                  <a:latin typeface="Book Antiqua" panose="02040602050305030304" pitchFamily="18" charset="0"/>
                  <a:ea typeface="-윤명조130" pitchFamily="18" charset="-127"/>
                </a:rPr>
                <a:t>“</a:t>
              </a:r>
              <a:r>
                <a:rPr lang="ko-KR" altLang="en-US" b="1" dirty="0" err="1">
                  <a:solidFill>
                    <a:srgbClr val="D3133D"/>
                  </a:solidFill>
                  <a:latin typeface="Book Antiqua" panose="02040602050305030304" pitchFamily="18" charset="0"/>
                  <a:ea typeface="-윤명조130" pitchFamily="18" charset="-127"/>
                </a:rPr>
                <a:t>상생돌봄재가노인복지센터</a:t>
              </a:r>
              <a:r>
                <a:rPr lang="en-US" altLang="ko-KR" b="1" dirty="0">
                  <a:solidFill>
                    <a:srgbClr val="D3133D"/>
                  </a:solidFill>
                  <a:latin typeface="Book Antiqua" panose="02040602050305030304" pitchFamily="18" charset="0"/>
                  <a:ea typeface="-윤명조130" pitchFamily="18" charset="-127"/>
                </a:rPr>
                <a:t>”</a:t>
              </a:r>
            </a:p>
            <a:p>
              <a:pPr algn="ctr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ko-KR" b="1" dirty="0">
                  <a:solidFill>
                    <a:srgbClr val="D3133D"/>
                  </a:solidFill>
                  <a:latin typeface="Book Antiqua" panose="02040602050305030304" pitchFamily="18" charset="0"/>
                  <a:ea typeface="-윤명조130" pitchFamily="18" charset="-127"/>
                </a:rPr>
                <a:t>“</a:t>
              </a:r>
              <a:r>
                <a:rPr lang="ko-KR" altLang="en-US" b="1" dirty="0">
                  <a:solidFill>
                    <a:srgbClr val="D3133D"/>
                  </a:solidFill>
                  <a:latin typeface="Book Antiqua" panose="02040602050305030304" pitchFamily="18" charset="0"/>
                  <a:ea typeface="-윤명조130" pitchFamily="18" charset="-127"/>
                </a:rPr>
                <a:t>웃으며 배우는 뇌 건강교실</a:t>
              </a:r>
              <a:r>
                <a:rPr lang="en-US" altLang="ko-KR" b="1" dirty="0">
                  <a:solidFill>
                    <a:srgbClr val="D3133D"/>
                  </a:solidFill>
                  <a:latin typeface="Book Antiqua" panose="02040602050305030304" pitchFamily="18" charset="0"/>
                  <a:ea typeface="-윤명조130" pitchFamily="18" charset="-127"/>
                </a:rPr>
                <a:t>“</a:t>
              </a:r>
            </a:p>
            <a:p>
              <a:pPr algn="ctr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ko-KR" b="1" dirty="0">
                  <a:solidFill>
                    <a:srgbClr val="D3133D"/>
                  </a:solidFill>
                  <a:latin typeface="Book Antiqua" panose="02040602050305030304" pitchFamily="18" charset="0"/>
                  <a:ea typeface="-윤명조130" pitchFamily="18" charset="-127"/>
                </a:rPr>
                <a:t>“</a:t>
              </a:r>
              <a:r>
                <a:rPr lang="ko-KR" altLang="en-US" b="1" dirty="0" err="1">
                  <a:solidFill>
                    <a:srgbClr val="D3133D"/>
                  </a:solidFill>
                  <a:latin typeface="Book Antiqua" panose="02040602050305030304" pitchFamily="18" charset="0"/>
                  <a:ea typeface="-윤명조130" pitchFamily="18" charset="-127"/>
                </a:rPr>
                <a:t>상생돌봄</a:t>
              </a:r>
              <a:r>
                <a:rPr lang="ko-KR" altLang="en-US" b="1" dirty="0">
                  <a:solidFill>
                    <a:srgbClr val="D3133D"/>
                  </a:solidFill>
                  <a:latin typeface="Book Antiqua" panose="02040602050305030304" pitchFamily="18" charset="0"/>
                  <a:ea typeface="-윤명조130" pitchFamily="18" charset="-127"/>
                </a:rPr>
                <a:t> 솔로몬 원탁회의</a:t>
              </a:r>
              <a:r>
                <a:rPr lang="en-US" altLang="ko-KR" b="1" dirty="0">
                  <a:solidFill>
                    <a:srgbClr val="D3133D"/>
                  </a:solidFill>
                  <a:latin typeface="Book Antiqua" panose="02040602050305030304" pitchFamily="18" charset="0"/>
                  <a:ea typeface="-윤명조130" pitchFamily="18" charset="-127"/>
                </a:rPr>
                <a:t>“</a:t>
              </a:r>
            </a:p>
            <a:p>
              <a:pPr algn="ctr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ko-KR" altLang="en-US" sz="2400" b="1" dirty="0" err="1">
                  <a:solidFill>
                    <a:schemeClr val="bg1"/>
                  </a:solidFill>
                  <a:latin typeface="Book Antiqua" panose="02040602050305030304" pitchFamily="18" charset="0"/>
                  <a:ea typeface="-윤명조130" pitchFamily="18" charset="-127"/>
                </a:rPr>
                <a:t>를</a:t>
              </a:r>
              <a:r>
                <a:rPr lang="ko-KR" altLang="en-US" sz="2400" b="1" dirty="0">
                  <a:solidFill>
                    <a:schemeClr val="bg1"/>
                  </a:solidFill>
                  <a:latin typeface="Book Antiqua" panose="02040602050305030304" pitchFamily="18" charset="0"/>
                  <a:ea typeface="-윤명조130" pitchFamily="18" charset="-127"/>
                </a:rPr>
                <a:t> 차례로 소개합니다</a:t>
              </a:r>
              <a:r>
                <a:rPr lang="en-US" altLang="ko-KR" sz="2400" b="1" dirty="0">
                  <a:solidFill>
                    <a:schemeClr val="bg1"/>
                  </a:solidFill>
                  <a:latin typeface="Book Antiqua" panose="02040602050305030304" pitchFamily="18" charset="0"/>
                  <a:ea typeface="-윤명조130" pitchFamily="18" charset="-127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6" presetClass="emph" presetSubtype="0" repeatCount="indefinite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30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3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3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 tmFilter="0, 0; .2, .5; .8, .5; 1, 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000" autoRev="1" fill="hold"/>
                                        <p:tgtEl>
                                          <p:spTgt spid="3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4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 tmFilter="0, 0; .2, .5; .8, .5; 1, 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000" autoRev="1" fill="hold"/>
                                        <p:tgtEl>
                                          <p:spTgt spid="30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4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 tmFilter="0, 0; .2, .5; .8, .5; 1, 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1000" autoRev="1" fill="hold"/>
                                        <p:tgtEl>
                                          <p:spTgt spid="30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5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 tmFilter="0, 0; .2, .5; .8, .5; 1, 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1000" autoRev="1" fill="hold"/>
                                        <p:tgtEl>
                                          <p:spTgt spid="30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6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30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69" presetID="26" presetClass="emph" presetSubtype="0" repeatCount="indefinite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 tmFilter="0, 0; .2, .5; .8, .5; 1, 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1000" autoRev="1" fill="hold"/>
                                        <p:tgtEl>
                                          <p:spTgt spid="30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7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 tmFilter="0, 0; .2, .5; .8, .5; 1, 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1000" autoRev="1" fill="hold"/>
                                        <p:tgtEl>
                                          <p:spTgt spid="30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84" presetID="26" presetClass="emph" presetSubtype="0" repeatCount="indefinite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 tmFilter="0, 0; .2, .5; .8, .5; 1, 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1000" autoRev="1" fill="hold"/>
                                        <p:tgtEl>
                                          <p:spTgt spid="30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6500"/>
                            </p:stCondLst>
                            <p:childTnLst>
                              <p:par>
                                <p:cTn id="9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 tmFilter="0, 0; .2, .5; .8, .5; 1, 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000" autoRev="1" fill="hold"/>
                                        <p:tgtEl>
                                          <p:spTgt spid="30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8500"/>
                            </p:stCondLst>
                            <p:childTnLst>
                              <p:par>
                                <p:cTn id="9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000" tmFilter="0, 0; .2, .5; .8, .5; 1, 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1000" autoRev="1" fill="hold"/>
                                        <p:tgtEl>
                                          <p:spTgt spid="30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40500"/>
                            </p:stCondLst>
                            <p:childTnLst>
                              <p:par>
                                <p:cTn id="10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 tmFilter="0, 0; .2, .5; .8, .5; 1, 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1000" autoRev="1" fill="hold"/>
                                        <p:tgtEl>
                                          <p:spTgt spid="30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2500"/>
                            </p:stCondLst>
                            <p:childTnLst>
                              <p:par>
                                <p:cTn id="11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 tmFilter="0, 0; .2, .5; .8, .5; 1, 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1000" autoRev="1" fill="hold"/>
                                        <p:tgtEl>
                                          <p:spTgt spid="30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44500"/>
                            </p:stCondLst>
                            <p:childTnLst>
                              <p:par>
                                <p:cTn id="119" presetID="26" presetClass="emph" presetSubtype="0" repeatCount="indefinite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000" tmFilter="0, 0; .2, .5; .8, .5; 1, 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1000" autoRev="1" fill="hold"/>
                                        <p:tgtEl>
                                          <p:spTgt spid="3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12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000" tmFilter="0, 0; .2, .5; .8, .5; 1, 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1000" autoRev="1" fill="hold"/>
                                        <p:tgtEl>
                                          <p:spTgt spid="3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3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3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000" tmFilter="0, 0; .2, .5; .8, .5; 1, 0"/>
                                        <p:tgtEl>
                                          <p:spTgt spid="3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1000" autoRev="1" fill="hold"/>
                                        <p:tgtEl>
                                          <p:spTgt spid="3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4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2000" tmFilter="0, 0; .2, .5; .8, .5; 1, 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1000" autoRev="1" fill="hold"/>
                                        <p:tgtEl>
                                          <p:spTgt spid="3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3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14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2000" tmFilter="0, 0; .2, .5; .8, .5; 1, 0"/>
                                        <p:tgtEl>
                                          <p:spTgt spid="3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1000" autoRev="1" fill="hold"/>
                                        <p:tgtEl>
                                          <p:spTgt spid="3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3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154" presetID="26" presetClass="emph" presetSubtype="0" repeatCount="indefinite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000" tmFilter="0, 0; .2, .5; .8, .5; 1, 0"/>
                                        <p:tgtEl>
                                          <p:spTgt spid="3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1000" autoRev="1" fill="hold"/>
                                        <p:tgtEl>
                                          <p:spTgt spid="3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nimBg="1"/>
      <p:bldP spid="3078" grpId="1" animBg="1"/>
      <p:bldP spid="3079" grpId="0" animBg="1"/>
      <p:bldP spid="3079" grpId="1" animBg="1"/>
      <p:bldP spid="3080" grpId="0" animBg="1"/>
      <p:bldP spid="3080" grpId="1" animBg="1"/>
      <p:bldP spid="3081" grpId="0" animBg="1"/>
      <p:bldP spid="3081" grpId="1" animBg="1"/>
      <p:bldP spid="3083" grpId="0" animBg="1"/>
      <p:bldP spid="3083" grpId="1" animBg="1"/>
      <p:bldP spid="3084" grpId="0" animBg="1"/>
      <p:bldP spid="3084" grpId="1" animBg="1"/>
      <p:bldP spid="3085" grpId="0" animBg="1"/>
      <p:bldP spid="3085" grpId="1" animBg="1"/>
      <p:bldP spid="3086" grpId="0" animBg="1"/>
      <p:bldP spid="3086" grpId="1" animBg="1"/>
      <p:bldP spid="3087" grpId="0" animBg="1"/>
      <p:bldP spid="3087" grpId="1" animBg="1"/>
      <p:bldP spid="3090" grpId="0" animBg="1"/>
      <p:bldP spid="3090" grpId="1" animBg="1"/>
      <p:bldP spid="3091" grpId="0" animBg="1"/>
      <p:bldP spid="3091" grpId="1" animBg="1"/>
      <p:bldP spid="3092" grpId="0" animBg="1"/>
      <p:bldP spid="3092" grpId="1" animBg="1"/>
      <p:bldP spid="3093" grpId="0" animBg="1"/>
      <p:bldP spid="3093" grpId="1" animBg="1"/>
      <p:bldP spid="3096" grpId="0" animBg="1"/>
      <p:bldP spid="3096" grpId="1" animBg="1"/>
      <p:bldP spid="3097" grpId="0" animBg="1"/>
      <p:bldP spid="3097" grpId="1" animBg="1"/>
      <p:bldP spid="3100" grpId="0" animBg="1"/>
      <p:bldP spid="3100" grpId="1" animBg="1"/>
      <p:bldP spid="3102" grpId="0" animBg="1"/>
      <p:bldP spid="3102" grpId="1" animBg="1"/>
      <p:bldP spid="3103" grpId="0" animBg="1"/>
      <p:bldP spid="3103" grpId="1" animBg="1"/>
      <p:bldP spid="3105" grpId="0" animBg="1"/>
      <p:bldP spid="3105" grpId="1" animBg="1"/>
      <p:bldP spid="3106" grpId="0" animBg="1"/>
      <p:bldP spid="3106" grpId="1" animBg="1"/>
      <p:bldP spid="3107" grpId="0" animBg="1"/>
      <p:bldP spid="3107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21" descr="Contents.jpg">
            <a:extLst>
              <a:ext uri="{FF2B5EF4-FFF2-40B4-BE49-F238E27FC236}">
                <a16:creationId xmlns:a16="http://schemas.microsoft.com/office/drawing/2014/main" id="{B5136A3F-0AA5-3D70-D7C9-5787B763C58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5">
            <a:extLst>
              <a:ext uri="{FF2B5EF4-FFF2-40B4-BE49-F238E27FC236}">
                <a16:creationId xmlns:a16="http://schemas.microsoft.com/office/drawing/2014/main" id="{E6FD9AF6-2238-1A0C-9953-BBF1BDD12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1773238"/>
            <a:ext cx="6481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800" b="1">
                <a:solidFill>
                  <a:schemeClr val="bg1"/>
                </a:solidFill>
                <a:latin typeface="Arial Black" panose="020B0A04020102020204" pitchFamily="34" charset="0"/>
                <a:ea typeface="산돌고딕 M" pitchFamily="18" charset="-127"/>
              </a:rPr>
              <a:t>Part 1. </a:t>
            </a:r>
            <a:r>
              <a:rPr lang="ko-KR" altLang="en-US" sz="2800" b="1">
                <a:solidFill>
                  <a:schemeClr val="bg1"/>
                </a:solidFill>
                <a:latin typeface="Arial Black" panose="020B0A04020102020204" pitchFamily="34" charset="0"/>
                <a:ea typeface="산돌고딕 M" pitchFamily="18" charset="-127"/>
              </a:rPr>
              <a:t>제주상생돌봄사회적협동조합</a:t>
            </a:r>
            <a:endParaRPr lang="en-US" altLang="ko-KR" sz="2800" b="1">
              <a:solidFill>
                <a:schemeClr val="bg1"/>
              </a:solidFill>
              <a:latin typeface="Arial Black" panose="020B0A04020102020204" pitchFamily="34" charset="0"/>
              <a:ea typeface="산돌고딕 M" pitchFamily="18" charset="-127"/>
            </a:endParaRPr>
          </a:p>
        </p:txBody>
      </p:sp>
      <p:sp>
        <p:nvSpPr>
          <p:cNvPr id="12294" name="Text Box 5">
            <a:extLst>
              <a:ext uri="{FF2B5EF4-FFF2-40B4-BE49-F238E27FC236}">
                <a16:creationId xmlns:a16="http://schemas.microsoft.com/office/drawing/2014/main" id="{4102D288-C457-526A-18B3-B0B721BDA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2816225"/>
            <a:ext cx="72739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800" b="1">
                <a:solidFill>
                  <a:schemeClr val="bg2"/>
                </a:solidFill>
                <a:latin typeface="Arial Black" panose="020B0A04020102020204" pitchFamily="34" charset="0"/>
                <a:ea typeface="산돌고딕 M" pitchFamily="18" charset="-127"/>
              </a:rPr>
              <a:t>Part 2.  </a:t>
            </a:r>
            <a:r>
              <a:rPr lang="ko-KR" altLang="en-US" sz="2800" b="1">
                <a:solidFill>
                  <a:schemeClr val="bg2"/>
                </a:solidFill>
                <a:latin typeface="Arial Black" panose="020B0A04020102020204" pitchFamily="34" charset="0"/>
                <a:ea typeface="산돌고딕 M" pitchFamily="18" charset="-127"/>
              </a:rPr>
              <a:t>상생돌봄재가노인복지센터</a:t>
            </a:r>
            <a:endParaRPr lang="en-US" altLang="ko-KR" sz="2800" b="1">
              <a:solidFill>
                <a:schemeClr val="bg2"/>
              </a:solidFill>
              <a:latin typeface="Arial Black" panose="020B0A04020102020204" pitchFamily="34" charset="0"/>
              <a:ea typeface="산돌고딕 M" pitchFamily="18" charset="-127"/>
            </a:endParaRPr>
          </a:p>
        </p:txBody>
      </p:sp>
      <p:sp>
        <p:nvSpPr>
          <p:cNvPr id="12295" name="Text Box 5">
            <a:extLst>
              <a:ext uri="{FF2B5EF4-FFF2-40B4-BE49-F238E27FC236}">
                <a16:creationId xmlns:a16="http://schemas.microsoft.com/office/drawing/2014/main" id="{D2F9CB2F-EFE1-D3E0-F013-6945A742E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860800"/>
            <a:ext cx="72009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800" b="1" dirty="0">
                <a:solidFill>
                  <a:schemeClr val="bg2"/>
                </a:solidFill>
                <a:latin typeface="Arial Black" panose="020B0A04020102020204" pitchFamily="34" charset="0"/>
                <a:ea typeface="산돌고딕 M" pitchFamily="18" charset="-127"/>
              </a:rPr>
              <a:t>Part 3.  </a:t>
            </a:r>
            <a:r>
              <a:rPr lang="ko-KR" altLang="en-US" sz="2800" b="1" dirty="0" err="1">
                <a:solidFill>
                  <a:schemeClr val="bg2"/>
                </a:solidFill>
                <a:latin typeface="Arial Black" panose="020B0A04020102020204" pitchFamily="34" charset="0"/>
                <a:ea typeface="산돌고딕 M" pitchFamily="18" charset="-127"/>
              </a:rPr>
              <a:t>상생돌봄센터의</a:t>
            </a:r>
            <a:r>
              <a:rPr lang="ko-KR" altLang="en-US" sz="2800" b="1" dirty="0">
                <a:solidFill>
                  <a:schemeClr val="bg2"/>
                </a:solidFill>
                <a:latin typeface="Arial Black" panose="020B0A04020102020204" pitchFamily="34" charset="0"/>
                <a:ea typeface="산돌고딕 M" pitchFamily="18" charset="-127"/>
              </a:rPr>
              <a:t> </a:t>
            </a:r>
            <a:r>
              <a:rPr lang="ko-KR" altLang="en-US" sz="2800" b="1" dirty="0" err="1">
                <a:solidFill>
                  <a:schemeClr val="bg2"/>
                </a:solidFill>
                <a:latin typeface="Arial Black" panose="020B0A04020102020204" pitchFamily="34" charset="0"/>
                <a:ea typeface="산돌고딕 M" pitchFamily="18" charset="-127"/>
              </a:rPr>
              <a:t>비젼</a:t>
            </a:r>
            <a:endParaRPr lang="en-US" altLang="ko-KR" sz="2800" b="1" dirty="0">
              <a:solidFill>
                <a:schemeClr val="bg2"/>
              </a:solidFill>
              <a:latin typeface="Arial Black" panose="020B0A04020102020204" pitchFamily="34" charset="0"/>
              <a:ea typeface="산돌고딕 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5703615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그림 13" descr="Image02.jpg">
            <a:extLst>
              <a:ext uri="{FF2B5EF4-FFF2-40B4-BE49-F238E27FC236}">
                <a16:creationId xmlns:a16="http://schemas.microsoft.com/office/drawing/2014/main" id="{AB2588F6-E8C9-19B1-20A7-5859D8F33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8">
            <a:extLst>
              <a:ext uri="{FF2B5EF4-FFF2-40B4-BE49-F238E27FC236}">
                <a16:creationId xmlns:a16="http://schemas.microsoft.com/office/drawing/2014/main" id="{CA4ADEFE-40A3-90D3-9B14-2D1C51CBD8AB}"/>
              </a:ext>
            </a:extLst>
          </p:cNvPr>
          <p:cNvSpPr txBox="1">
            <a:spLocks/>
          </p:cNvSpPr>
          <p:nvPr/>
        </p:nvSpPr>
        <p:spPr>
          <a:xfrm>
            <a:off x="511175" y="285750"/>
            <a:ext cx="8228013" cy="381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/>
          <a:lstStyle/>
          <a:p>
            <a:pPr latinLnBrk="1">
              <a:defRPr/>
            </a:pPr>
            <a:r>
              <a:rPr lang="ko-KR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제주상생돌봄사회적협동조합은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…</a:t>
            </a:r>
            <a:endParaRPr lang="en-US" altLang="ko-KR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  <a:cs typeface="Arial" charset="0"/>
            </a:endParaRPr>
          </a:p>
        </p:txBody>
      </p:sp>
      <p:pic>
        <p:nvPicPr>
          <p:cNvPr id="16388" name="그림 29">
            <a:extLst>
              <a:ext uri="{FF2B5EF4-FFF2-40B4-BE49-F238E27FC236}">
                <a16:creationId xmlns:a16="http://schemas.microsoft.com/office/drawing/2014/main" id="{E1307995-AEBE-F70E-F580-8E9E7432A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027112"/>
            <a:ext cx="4464496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그림 31">
            <a:extLst>
              <a:ext uri="{FF2B5EF4-FFF2-40B4-BE49-F238E27FC236}">
                <a16:creationId xmlns:a16="http://schemas.microsoft.com/office/drawing/2014/main" id="{8ACECF95-AE4F-8E1E-E396-035627A10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5" y="1027112"/>
            <a:ext cx="4248472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그림 21" descr="Contents.jpg">
            <a:extLst>
              <a:ext uri="{FF2B5EF4-FFF2-40B4-BE49-F238E27FC236}">
                <a16:creationId xmlns:a16="http://schemas.microsoft.com/office/drawing/2014/main" id="{C87EF761-E3F6-D0B3-119B-7EBE9EB1344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5">
            <a:extLst>
              <a:ext uri="{FF2B5EF4-FFF2-40B4-BE49-F238E27FC236}">
                <a16:creationId xmlns:a16="http://schemas.microsoft.com/office/drawing/2014/main" id="{2887BACD-AE9B-F344-71D5-9D9B4F28C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1773238"/>
            <a:ext cx="6842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800" b="1">
                <a:solidFill>
                  <a:schemeClr val="bg2"/>
                </a:solidFill>
                <a:latin typeface="Arial Black" panose="020B0A04020102020204" pitchFamily="34" charset="0"/>
                <a:ea typeface="산돌고딕 M" pitchFamily="18" charset="-127"/>
              </a:rPr>
              <a:t>Part 1.  </a:t>
            </a:r>
            <a:r>
              <a:rPr lang="ko-KR" altLang="en-US" sz="2800" b="1">
                <a:solidFill>
                  <a:schemeClr val="bg2"/>
                </a:solidFill>
                <a:latin typeface="Arial Black" panose="020B0A04020102020204" pitchFamily="34" charset="0"/>
                <a:ea typeface="산돌고딕 M" pitchFamily="18" charset="-127"/>
              </a:rPr>
              <a:t>제주상생돌봄사회적협동조합</a:t>
            </a:r>
            <a:r>
              <a:rPr lang="en-US" altLang="ko-KR" sz="2800" b="1">
                <a:solidFill>
                  <a:schemeClr val="bg2"/>
                </a:solidFill>
                <a:latin typeface="Arial Black" panose="020B0A04020102020204" pitchFamily="34" charset="0"/>
                <a:ea typeface="산돌고딕 M" pitchFamily="18" charset="-127"/>
              </a:rPr>
              <a:t> </a:t>
            </a:r>
          </a:p>
        </p:txBody>
      </p:sp>
      <p:sp>
        <p:nvSpPr>
          <p:cNvPr id="18437" name="Text Box 5">
            <a:extLst>
              <a:ext uri="{FF2B5EF4-FFF2-40B4-BE49-F238E27FC236}">
                <a16:creationId xmlns:a16="http://schemas.microsoft.com/office/drawing/2014/main" id="{36327786-8EB7-7487-7A43-26C309EEF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2816225"/>
            <a:ext cx="72739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800" b="1">
                <a:solidFill>
                  <a:schemeClr val="bg1"/>
                </a:solidFill>
                <a:latin typeface="Arial Black" panose="020B0A04020102020204" pitchFamily="34" charset="0"/>
                <a:ea typeface="산돌고딕 M" pitchFamily="18" charset="-127"/>
              </a:rPr>
              <a:t>Part 2.  </a:t>
            </a:r>
            <a:r>
              <a:rPr lang="ko-KR" altLang="en-US" sz="2800" b="1">
                <a:solidFill>
                  <a:schemeClr val="bg1"/>
                </a:solidFill>
                <a:latin typeface="Arial Black" panose="020B0A04020102020204" pitchFamily="34" charset="0"/>
                <a:ea typeface="산돌고딕 M" pitchFamily="18" charset="-127"/>
              </a:rPr>
              <a:t>상생돌봄재가노인복지센터</a:t>
            </a:r>
            <a:endParaRPr lang="en-US" altLang="ko-KR" sz="2800" b="1">
              <a:solidFill>
                <a:schemeClr val="bg1"/>
              </a:solidFill>
              <a:latin typeface="Arial Black" panose="020B0A04020102020204" pitchFamily="34" charset="0"/>
              <a:ea typeface="산돌고딕 M" pitchFamily="18" charset="-127"/>
            </a:endParaRPr>
          </a:p>
        </p:txBody>
      </p:sp>
      <p:sp>
        <p:nvSpPr>
          <p:cNvPr id="18438" name="Text Box 5">
            <a:extLst>
              <a:ext uri="{FF2B5EF4-FFF2-40B4-BE49-F238E27FC236}">
                <a16:creationId xmlns:a16="http://schemas.microsoft.com/office/drawing/2014/main" id="{B91F8435-5C62-0DD4-2216-C8B79E4EB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860800"/>
            <a:ext cx="72009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800" b="1">
                <a:solidFill>
                  <a:schemeClr val="bg2"/>
                </a:solidFill>
                <a:latin typeface="Arial Black" panose="020B0A04020102020204" pitchFamily="34" charset="0"/>
                <a:ea typeface="산돌고딕 M" pitchFamily="18" charset="-127"/>
              </a:rPr>
              <a:t>Part 3.  </a:t>
            </a:r>
            <a:r>
              <a:rPr lang="ko-KR" altLang="en-US" sz="2800" b="1">
                <a:solidFill>
                  <a:schemeClr val="bg2"/>
                </a:solidFill>
                <a:latin typeface="Arial Black" panose="020B0A04020102020204" pitchFamily="34" charset="0"/>
                <a:ea typeface="산돌고딕 M" pitchFamily="18" charset="-127"/>
              </a:rPr>
              <a:t>상생돌봄센터의 비젼</a:t>
            </a:r>
            <a:endParaRPr lang="en-US" altLang="ko-KR" sz="2800" b="1">
              <a:solidFill>
                <a:schemeClr val="bg2"/>
              </a:solidFill>
              <a:latin typeface="Arial Black" panose="020B0A04020102020204" pitchFamily="34" charset="0"/>
              <a:ea typeface="산돌고딕 M" pitchFamily="18" charset="-127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04C01186-3774-4AED-EC2F-EE047EF05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87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5A3DD8E-43B8-4060-030C-94A4A66F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" y="17334"/>
            <a:ext cx="9157764" cy="694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87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그림 21" descr="Contents.jpg">
            <a:extLst>
              <a:ext uri="{FF2B5EF4-FFF2-40B4-BE49-F238E27FC236}">
                <a16:creationId xmlns:a16="http://schemas.microsoft.com/office/drawing/2014/main" id="{74675052-737F-DB2B-3B76-F2ED081641E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8" y="11663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8">
            <a:extLst>
              <a:ext uri="{FF2B5EF4-FFF2-40B4-BE49-F238E27FC236}">
                <a16:creationId xmlns:a16="http://schemas.microsoft.com/office/drawing/2014/main" id="{642C801C-63F5-CA01-1920-3528A25F80B1}"/>
              </a:ext>
            </a:extLst>
          </p:cNvPr>
          <p:cNvSpPr txBox="1">
            <a:spLocks/>
          </p:cNvSpPr>
          <p:nvPr/>
        </p:nvSpPr>
        <p:spPr>
          <a:xfrm>
            <a:off x="476250" y="274638"/>
            <a:ext cx="8228013" cy="381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atinLnBrk="1">
              <a:defRPr/>
            </a:pPr>
            <a:r>
              <a:rPr lang="en-US" altLang="ko-KR" sz="3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Career School Orientation</a:t>
            </a:r>
          </a:p>
        </p:txBody>
      </p:sp>
      <p:sp>
        <p:nvSpPr>
          <p:cNvPr id="21509" name="Text Box 5">
            <a:extLst>
              <a:ext uri="{FF2B5EF4-FFF2-40B4-BE49-F238E27FC236}">
                <a16:creationId xmlns:a16="http://schemas.microsoft.com/office/drawing/2014/main" id="{E7298B51-B250-CFE3-8094-7EA6BB7CC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1773238"/>
            <a:ext cx="741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800" b="1">
                <a:solidFill>
                  <a:schemeClr val="bg2"/>
                </a:solidFill>
                <a:latin typeface="Arial Black" panose="020B0A04020102020204" pitchFamily="34" charset="0"/>
                <a:ea typeface="산돌고딕 M" pitchFamily="18" charset="-127"/>
              </a:rPr>
              <a:t>Part 1.  </a:t>
            </a:r>
            <a:r>
              <a:rPr lang="ko-KR" altLang="en-US" sz="2800" b="1">
                <a:solidFill>
                  <a:schemeClr val="bg2"/>
                </a:solidFill>
                <a:latin typeface="Arial Black" panose="020B0A04020102020204" pitchFamily="34" charset="0"/>
                <a:ea typeface="산돌고딕 M" pitchFamily="18" charset="-127"/>
              </a:rPr>
              <a:t>제주상생돌봄사회적협동조합</a:t>
            </a:r>
            <a:endParaRPr lang="en-US" altLang="ko-KR" sz="2800" b="1">
              <a:solidFill>
                <a:schemeClr val="bg2"/>
              </a:solidFill>
              <a:latin typeface="Arial Black" panose="020B0A04020102020204" pitchFamily="34" charset="0"/>
              <a:ea typeface="산돌고딕 M" pitchFamily="18" charset="-127"/>
            </a:endParaRPr>
          </a:p>
        </p:txBody>
      </p:sp>
      <p:sp>
        <p:nvSpPr>
          <p:cNvPr id="21510" name="Text Box 5">
            <a:extLst>
              <a:ext uri="{FF2B5EF4-FFF2-40B4-BE49-F238E27FC236}">
                <a16:creationId xmlns:a16="http://schemas.microsoft.com/office/drawing/2014/main" id="{07DCF45E-4077-7751-ACCB-826FD6567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2816225"/>
            <a:ext cx="72739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800" b="1">
                <a:solidFill>
                  <a:schemeClr val="bg2"/>
                </a:solidFill>
                <a:latin typeface="Arial Black" panose="020B0A04020102020204" pitchFamily="34" charset="0"/>
                <a:ea typeface="산돌고딕 M" pitchFamily="18" charset="-127"/>
              </a:rPr>
              <a:t>Part 2. </a:t>
            </a:r>
            <a:r>
              <a:rPr lang="ko-KR" altLang="en-US" sz="2800" b="1">
                <a:solidFill>
                  <a:schemeClr val="bg2"/>
                </a:solidFill>
                <a:latin typeface="Arial Black" panose="020B0A04020102020204" pitchFamily="34" charset="0"/>
                <a:ea typeface="산돌고딕 M" pitchFamily="18" charset="-127"/>
              </a:rPr>
              <a:t>상생돌봄재가노인복지센터</a:t>
            </a:r>
            <a:endParaRPr lang="en-US" altLang="ko-KR" sz="2800" b="1">
              <a:solidFill>
                <a:schemeClr val="bg2"/>
              </a:solidFill>
              <a:latin typeface="Arial Black" panose="020B0A04020102020204" pitchFamily="34" charset="0"/>
              <a:ea typeface="산돌고딕 M" pitchFamily="18" charset="-127"/>
            </a:endParaRPr>
          </a:p>
        </p:txBody>
      </p:sp>
      <p:sp>
        <p:nvSpPr>
          <p:cNvPr id="21511" name="Text Box 5">
            <a:extLst>
              <a:ext uri="{FF2B5EF4-FFF2-40B4-BE49-F238E27FC236}">
                <a16:creationId xmlns:a16="http://schemas.microsoft.com/office/drawing/2014/main" id="{F56569B6-A2C1-B37E-D224-977FC800D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860800"/>
            <a:ext cx="7200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800" b="1" dirty="0">
                <a:solidFill>
                  <a:schemeClr val="bg1"/>
                </a:solidFill>
                <a:latin typeface="Arial Black" panose="020B0A04020102020204" pitchFamily="34" charset="0"/>
                <a:ea typeface="산돌고딕 M" pitchFamily="18" charset="-127"/>
              </a:rPr>
              <a:t>Part 3.  </a:t>
            </a:r>
            <a:r>
              <a:rPr lang="ko-KR" altLang="en-US" sz="2800" b="1" dirty="0" err="1">
                <a:solidFill>
                  <a:schemeClr val="bg1"/>
                </a:solidFill>
                <a:latin typeface="Arial Black" panose="020B0A04020102020204" pitchFamily="34" charset="0"/>
                <a:ea typeface="산돌고딕 M" pitchFamily="18" charset="-127"/>
              </a:rPr>
              <a:t>상생돌봄</a:t>
            </a:r>
            <a:r>
              <a:rPr lang="ko-KR" altLang="en-US" sz="2800" b="1" dirty="0">
                <a:solidFill>
                  <a:schemeClr val="bg1"/>
                </a:solidFill>
                <a:latin typeface="Arial Black" panose="020B0A04020102020204" pitchFamily="34" charset="0"/>
                <a:ea typeface="산돌고딕 M" pitchFamily="18" charset="-127"/>
              </a:rPr>
              <a:t> 솔로몬 원탁회의</a:t>
            </a:r>
            <a:endParaRPr lang="en-US" altLang="ko-KR" sz="2800" b="1" dirty="0">
              <a:solidFill>
                <a:schemeClr val="bg1"/>
              </a:solidFill>
              <a:latin typeface="Arial Black" panose="020B0A04020102020204" pitchFamily="34" charset="0"/>
              <a:ea typeface="산돌고딕 M" pitchFamily="18" charset="-127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그림 21" descr="Contents.jpg">
            <a:extLst>
              <a:ext uri="{FF2B5EF4-FFF2-40B4-BE49-F238E27FC236}">
                <a16:creationId xmlns:a16="http://schemas.microsoft.com/office/drawing/2014/main" id="{74675052-737F-DB2B-3B76-F2ED081641E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C05BE85-B4C4-C60C-0BDA-79FA3F6CE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12" y="2132856"/>
            <a:ext cx="4402088" cy="472514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D0D6643-A135-67F8-D099-D4C369F2C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" y="2134313"/>
            <a:ext cx="4725144" cy="4725144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9FAAC315-51D7-3A7E-A313-8E6901D2F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 err="1"/>
              <a:t>상생돌봄사협의</a:t>
            </a:r>
            <a:r>
              <a:rPr lang="ko-KR" altLang="en-US" dirty="0"/>
              <a:t> 교육사업</a:t>
            </a:r>
            <a:r>
              <a:rPr lang="en-US" altLang="ko-KR" dirty="0"/>
              <a:t>]</a:t>
            </a:r>
            <a:br>
              <a:rPr lang="en-US" altLang="ko-KR" dirty="0"/>
            </a:br>
            <a:r>
              <a:rPr lang="en-US" altLang="ko-KR" dirty="0"/>
              <a:t>“</a:t>
            </a:r>
            <a:r>
              <a:rPr lang="ko-KR" altLang="en-US" dirty="0"/>
              <a:t>요양보호사 </a:t>
            </a:r>
            <a:r>
              <a:rPr lang="ko-KR" altLang="en-US" dirty="0" err="1"/>
              <a:t>힐링프로그램</a:t>
            </a:r>
            <a:r>
              <a:rPr lang="en-US" altLang="ko-KR" dirty="0"/>
              <a:t>”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893824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8AAE0-61F8-6824-D253-DA090C75A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그림 21" descr="Contents.jpg">
            <a:extLst>
              <a:ext uri="{FF2B5EF4-FFF2-40B4-BE49-F238E27FC236}">
                <a16:creationId xmlns:a16="http://schemas.microsoft.com/office/drawing/2014/main" id="{779DBF61-E1DC-D277-0C9B-0AE454DE4A3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8">
            <a:extLst>
              <a:ext uri="{FF2B5EF4-FFF2-40B4-BE49-F238E27FC236}">
                <a16:creationId xmlns:a16="http://schemas.microsoft.com/office/drawing/2014/main" id="{72C9A360-8C43-C3F8-A632-E3975868B782}"/>
              </a:ext>
            </a:extLst>
          </p:cNvPr>
          <p:cNvSpPr txBox="1">
            <a:spLocks/>
          </p:cNvSpPr>
          <p:nvPr/>
        </p:nvSpPr>
        <p:spPr>
          <a:xfrm>
            <a:off x="476250" y="274638"/>
            <a:ext cx="8228013" cy="9221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atinLnBrk="1">
              <a:defRPr/>
            </a:pPr>
            <a:r>
              <a:rPr lang="ko-KR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상생돌봄</a:t>
            </a:r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치매예방교육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-</a:t>
            </a:r>
          </a:p>
          <a:p>
            <a:pPr latinLnBrk="1">
              <a:defRPr/>
            </a:pP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“</a:t>
            </a:r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웃으며 배우는 뇌 건강 교실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”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25FA2497-DBAA-8996-F211-CB8DB45FE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매 분기마다 지역사회 경로당을 찾아가 교육 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959ACBE-9874-A26D-0D48-C0C52DBBA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216024"/>
          </a:xfrm>
        </p:spPr>
        <p:txBody>
          <a:bodyPr/>
          <a:lstStyle/>
          <a:p>
            <a:r>
              <a:rPr lang="en-US" altLang="ko-KR" dirty="0"/>
              <a:t>2026.1.27(</a:t>
            </a:r>
            <a:r>
              <a:rPr lang="ko-KR" altLang="en-US" dirty="0"/>
              <a:t>화</a:t>
            </a:r>
            <a:r>
              <a:rPr lang="en-US" altLang="ko-KR" dirty="0"/>
              <a:t>) 11:00 </a:t>
            </a:r>
            <a:r>
              <a:rPr lang="ko-KR" altLang="en-US" dirty="0" err="1"/>
              <a:t>해모로리치힐아파트</a:t>
            </a:r>
            <a:r>
              <a:rPr lang="ko-KR" altLang="en-US" dirty="0"/>
              <a:t> 경로당  첫 강좌</a:t>
            </a:r>
            <a:endParaRPr lang="en-US" altLang="ko-KR" dirty="0"/>
          </a:p>
          <a:p>
            <a:r>
              <a:rPr lang="en-US" altLang="ko-KR" dirty="0"/>
              <a:t>2026.4.14 (</a:t>
            </a:r>
            <a:r>
              <a:rPr lang="ko-KR" altLang="en-US" dirty="0"/>
              <a:t>화</a:t>
            </a:r>
            <a:r>
              <a:rPr lang="en-US" altLang="ko-KR" dirty="0"/>
              <a:t>) 11:00 </a:t>
            </a:r>
            <a:r>
              <a:rPr lang="ko-KR" altLang="en-US" dirty="0" err="1"/>
              <a:t>도남수선화아파트</a:t>
            </a:r>
            <a:r>
              <a:rPr lang="ko-KR" altLang="en-US" dirty="0"/>
              <a:t> 경로당</a:t>
            </a:r>
            <a:r>
              <a:rPr lang="en-US" altLang="ko-KR" dirty="0"/>
              <a:t>(</a:t>
            </a:r>
            <a:r>
              <a:rPr lang="ko-KR" altLang="en-US" dirty="0" err="1"/>
              <a:t>탐나미디어</a:t>
            </a:r>
            <a:r>
              <a:rPr lang="ko-KR" altLang="en-US" dirty="0"/>
              <a:t> 게재</a:t>
            </a:r>
            <a:r>
              <a:rPr lang="en-US" altLang="ko-KR" dirty="0"/>
              <a:t>)</a:t>
            </a:r>
          </a:p>
          <a:p>
            <a:r>
              <a:rPr lang="en-US" altLang="ko-KR" dirty="0"/>
              <a:t>2026.6.29 (</a:t>
            </a:r>
            <a:r>
              <a:rPr lang="ko-KR" altLang="en-US" dirty="0"/>
              <a:t>월</a:t>
            </a:r>
            <a:r>
              <a:rPr lang="en-US" altLang="ko-KR" dirty="0"/>
              <a:t>) 11:00 </a:t>
            </a:r>
            <a:r>
              <a:rPr lang="ko-KR" altLang="en-US" dirty="0" err="1"/>
              <a:t>한일베라체아파트</a:t>
            </a:r>
            <a:r>
              <a:rPr lang="ko-KR" altLang="en-US" dirty="0"/>
              <a:t> 경로당 개최예정</a:t>
            </a:r>
            <a:endParaRPr lang="en-US" altLang="ko-KR" dirty="0"/>
          </a:p>
          <a:p>
            <a:r>
              <a:rPr lang="en-US" altLang="ko-KR" dirty="0"/>
              <a:t>2026.8</a:t>
            </a:r>
            <a:r>
              <a:rPr lang="ko-KR" altLang="en-US" dirty="0"/>
              <a:t>월 중 이도이동</a:t>
            </a:r>
            <a:r>
              <a:rPr lang="en-US" altLang="ko-KR" dirty="0"/>
              <a:t>(</a:t>
            </a:r>
            <a:r>
              <a:rPr lang="ko-KR" altLang="en-US" dirty="0" err="1"/>
              <a:t>구남동</a:t>
            </a:r>
            <a:r>
              <a:rPr lang="en-US" altLang="ko-KR" dirty="0"/>
              <a:t>)</a:t>
            </a:r>
            <a:r>
              <a:rPr lang="ko-KR" altLang="en-US" dirty="0"/>
              <a:t>경로당 강좌 예약</a:t>
            </a:r>
            <a:endParaRPr lang="en-US" altLang="ko-KR" dirty="0"/>
          </a:p>
          <a:p>
            <a:endParaRPr lang="ko-KR" altLang="en-US" dirty="0"/>
          </a:p>
        </p:txBody>
      </p:sp>
      <p:pic>
        <p:nvPicPr>
          <p:cNvPr id="9" name="그림 개체 틀 8">
            <a:extLst>
              <a:ext uri="{FF2B5EF4-FFF2-40B4-BE49-F238E27FC236}">
                <a16:creationId xmlns:a16="http://schemas.microsoft.com/office/drawing/2014/main" id="{4A42C80B-6DAC-1654-3F7F-9E58E02FD09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r="13154"/>
          <a:stretch>
            <a:fillRect/>
          </a:stretch>
        </p:blipFill>
        <p:spPr>
          <a:xfrm>
            <a:off x="899592" y="1490661"/>
            <a:ext cx="5486400" cy="3236913"/>
          </a:xfrm>
        </p:spPr>
      </p:pic>
    </p:spTree>
    <p:extLst>
      <p:ext uri="{BB962C8B-B14F-4D97-AF65-F5344CB8AC3E}">
        <p14:creationId xmlns:p14="http://schemas.microsoft.com/office/powerpoint/2010/main" val="129974366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그림 21" descr="Contents.jpg">
            <a:extLst>
              <a:ext uri="{FF2B5EF4-FFF2-40B4-BE49-F238E27FC236}">
                <a16:creationId xmlns:a16="http://schemas.microsoft.com/office/drawing/2014/main" id="{74675052-737F-DB2B-3B76-F2ED081641E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A2D277AE-23DA-C3F4-3B11-B09169CE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2896"/>
            <a:ext cx="9047018" cy="4824536"/>
          </a:xfrm>
        </p:spPr>
        <p:txBody>
          <a:bodyPr/>
          <a:lstStyle/>
          <a:p>
            <a:r>
              <a:rPr lang="ko-KR" altLang="en-US" dirty="0">
                <a:solidFill>
                  <a:srgbClr val="FFFF00"/>
                </a:solidFill>
              </a:rPr>
              <a:t>노인장기요양서비스 중 시설 </a:t>
            </a:r>
            <a:r>
              <a:rPr lang="en-US" altLang="ko-KR" dirty="0">
                <a:solidFill>
                  <a:srgbClr val="FFFF00"/>
                </a:solidFill>
              </a:rPr>
              <a:t>27%</a:t>
            </a:r>
            <a:br>
              <a:rPr lang="en-US" altLang="ko-KR" dirty="0">
                <a:solidFill>
                  <a:srgbClr val="FFFF00"/>
                </a:solidFill>
              </a:rPr>
            </a:br>
            <a:r>
              <a:rPr lang="ko-KR" altLang="en-US" dirty="0">
                <a:solidFill>
                  <a:srgbClr val="FFFF00"/>
                </a:solidFill>
              </a:rPr>
              <a:t>재가서비스는 </a:t>
            </a:r>
            <a:r>
              <a:rPr lang="en-US" altLang="ko-KR" dirty="0">
                <a:solidFill>
                  <a:srgbClr val="FFFF00"/>
                </a:solidFill>
              </a:rPr>
              <a:t>73%, 2025</a:t>
            </a:r>
            <a:r>
              <a:rPr lang="ko-KR" altLang="en-US" dirty="0">
                <a:solidFill>
                  <a:srgbClr val="FFFF00"/>
                </a:solidFill>
              </a:rPr>
              <a:t>년 연평균 </a:t>
            </a:r>
            <a:r>
              <a:rPr lang="en-US" altLang="ko-KR" dirty="0">
                <a:solidFill>
                  <a:srgbClr val="FFFF00"/>
                </a:solidFill>
              </a:rPr>
              <a:t>17%</a:t>
            </a:r>
            <a:r>
              <a:rPr lang="ko-KR" altLang="en-US" dirty="0">
                <a:solidFill>
                  <a:srgbClr val="FFFF00"/>
                </a:solidFill>
              </a:rPr>
              <a:t>씩 성장하는 노인인구 천만 명 시대장기요양 시장 추세를 보면 요양보호사 및 사회복지사의 중요성은 갈수록 커질 전망</a:t>
            </a:r>
            <a:r>
              <a:rPr lang="en-US" altLang="ko-KR" dirty="0">
                <a:solidFill>
                  <a:srgbClr val="FFFF00"/>
                </a:solidFill>
              </a:rPr>
              <a:t>! 2026.3</a:t>
            </a:r>
            <a:r>
              <a:rPr lang="ko-KR" altLang="en-US" dirty="0">
                <a:solidFill>
                  <a:srgbClr val="FFFF00"/>
                </a:solidFill>
              </a:rPr>
              <a:t>월 부터</a:t>
            </a:r>
            <a:r>
              <a:rPr lang="en-US" altLang="ko-KR" dirty="0">
                <a:solidFill>
                  <a:srgbClr val="FFFF00"/>
                </a:solidFill>
              </a:rPr>
              <a:t> </a:t>
            </a:r>
            <a:r>
              <a:rPr lang="ko-KR" altLang="en-US" dirty="0">
                <a:solidFill>
                  <a:srgbClr val="FFFF00"/>
                </a:solidFill>
              </a:rPr>
              <a:t>지역사회</a:t>
            </a:r>
            <a:r>
              <a:rPr lang="en-US" altLang="ko-KR" dirty="0">
                <a:solidFill>
                  <a:srgbClr val="FFFF00"/>
                </a:solidFill>
              </a:rPr>
              <a:t> </a:t>
            </a:r>
            <a:r>
              <a:rPr lang="ko-KR" altLang="en-US" dirty="0" err="1">
                <a:solidFill>
                  <a:srgbClr val="FFFF00"/>
                </a:solidFill>
              </a:rPr>
              <a:t>통합돌봄</a:t>
            </a:r>
            <a:r>
              <a:rPr lang="ko-KR" altLang="en-US" dirty="0">
                <a:solidFill>
                  <a:srgbClr val="FFFF00"/>
                </a:solidFill>
              </a:rPr>
              <a:t> 연계 지원사업 시행</a:t>
            </a:r>
            <a:r>
              <a:rPr lang="en-US" altLang="ko-KR" dirty="0">
                <a:solidFill>
                  <a:srgbClr val="FFFF00"/>
                </a:solidFill>
              </a:rPr>
              <a:t>, </a:t>
            </a:r>
            <a:r>
              <a:rPr lang="ko-KR" altLang="en-US" dirty="0" err="1">
                <a:solidFill>
                  <a:srgbClr val="FFFF00"/>
                </a:solidFill>
              </a:rPr>
              <a:t>사협이</a:t>
            </a:r>
            <a:r>
              <a:rPr lang="ko-KR" altLang="en-US" dirty="0">
                <a:solidFill>
                  <a:srgbClr val="FFFF00"/>
                </a:solidFill>
              </a:rPr>
              <a:t> 할 일</a:t>
            </a:r>
            <a:r>
              <a:rPr lang="en-US" altLang="ko-KR" dirty="0">
                <a:solidFill>
                  <a:srgbClr val="FFFF00"/>
                </a:solidFill>
              </a:rPr>
              <a:t>~</a:t>
            </a:r>
            <a:endParaRPr lang="ko-KR" altLang="en-US" dirty="0">
              <a:solidFill>
                <a:srgbClr val="FFFF00"/>
              </a:solidFill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F924CDE-011B-9C2D-DC98-04F10B70D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60649"/>
            <a:ext cx="7772400" cy="244827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4000" dirty="0">
                <a:highlight>
                  <a:srgbClr val="FF00FF"/>
                </a:highlight>
              </a:rPr>
              <a:t>이 일은 전망이 밝은가</a:t>
            </a:r>
            <a:r>
              <a:rPr lang="en-US" altLang="ko-KR" sz="4000" dirty="0">
                <a:highlight>
                  <a:srgbClr val="FF00FF"/>
                </a:highlight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4000" dirty="0">
                <a:highlight>
                  <a:srgbClr val="FF00FF"/>
                </a:highlight>
              </a:rPr>
              <a:t>이 일은 가치가 있는가</a:t>
            </a:r>
            <a:r>
              <a:rPr lang="en-US" altLang="ko-KR" sz="4000" dirty="0">
                <a:highlight>
                  <a:srgbClr val="FF00FF"/>
                </a:highlight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4000" dirty="0">
                <a:highlight>
                  <a:srgbClr val="FF00FF"/>
                </a:highlight>
              </a:rPr>
              <a:t>이 일은 전문적인 일인가</a:t>
            </a:r>
            <a:r>
              <a:rPr lang="en-US" altLang="ko-KR" sz="4000" dirty="0">
                <a:highlight>
                  <a:srgbClr val="FF00FF"/>
                </a:highlight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5806920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그림 6" descr="0003.jpg">
            <a:extLst>
              <a:ext uri="{FF2B5EF4-FFF2-40B4-BE49-F238E27FC236}">
                <a16:creationId xmlns:a16="http://schemas.microsoft.com/office/drawing/2014/main" id="{30988025-E42E-FFE6-BCB7-17AE53484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8">
            <a:extLst>
              <a:ext uri="{FF2B5EF4-FFF2-40B4-BE49-F238E27FC236}">
                <a16:creationId xmlns:a16="http://schemas.microsoft.com/office/drawing/2014/main" id="{CA34FDF3-78B2-D675-21D9-0842075D161F}"/>
              </a:ext>
            </a:extLst>
          </p:cNvPr>
          <p:cNvSpPr txBox="1">
            <a:spLocks/>
          </p:cNvSpPr>
          <p:nvPr/>
        </p:nvSpPr>
        <p:spPr>
          <a:xfrm>
            <a:off x="5076825" y="1176338"/>
            <a:ext cx="3816350" cy="2613025"/>
          </a:xfrm>
          <a:prstGeom prst="rect">
            <a:avLst/>
          </a:prstGeom>
        </p:spPr>
        <p:txBody>
          <a:bodyPr/>
          <a:lstStyle/>
          <a:p>
            <a:pPr latinLnBrk="1">
              <a:lnSpc>
                <a:spcPct val="140000"/>
              </a:lnSpc>
              <a:defRPr/>
            </a:pP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산돌고딕 M" pitchFamily="18" charset="-127"/>
              <a:ea typeface="산돌고딕 M" pitchFamily="18" charset="-127"/>
              <a:cs typeface="Arial" charset="0"/>
            </a:endParaRPr>
          </a:p>
        </p:txBody>
      </p:sp>
      <p:sp>
        <p:nvSpPr>
          <p:cNvPr id="29701" name="텍스트 개체 틀 2">
            <a:extLst>
              <a:ext uri="{FF2B5EF4-FFF2-40B4-BE49-F238E27FC236}">
                <a16:creationId xmlns:a16="http://schemas.microsoft.com/office/drawing/2014/main" id="{E8F3E825-66D3-24A4-3190-C3A6D80967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79912" y="188641"/>
            <a:ext cx="5329163" cy="6408712"/>
          </a:xfrm>
        </p:spPr>
        <p:txBody>
          <a:bodyPr/>
          <a:lstStyle/>
          <a:p>
            <a:r>
              <a:rPr lang="ko-KR" altLang="en-US" sz="3600" dirty="0" err="1">
                <a:solidFill>
                  <a:srgbClr val="FFFF00"/>
                </a:solidFill>
              </a:rPr>
              <a:t>제주상생돌봄사회적협동조합은</a:t>
            </a:r>
            <a:r>
              <a:rPr lang="ko-KR" altLang="en-US" sz="3600" dirty="0">
                <a:solidFill>
                  <a:srgbClr val="FFFF00"/>
                </a:solidFill>
              </a:rPr>
              <a:t> 정부의 </a:t>
            </a:r>
            <a:r>
              <a:rPr lang="ko-KR" altLang="en-US" sz="3600" dirty="0" err="1">
                <a:solidFill>
                  <a:srgbClr val="FFFF00"/>
                </a:solidFill>
              </a:rPr>
              <a:t>통합돌봄</a:t>
            </a:r>
            <a:r>
              <a:rPr lang="ko-KR" altLang="en-US" sz="3600" dirty="0">
                <a:solidFill>
                  <a:srgbClr val="FFFF00"/>
                </a:solidFill>
              </a:rPr>
              <a:t> 시스템과 함께 </a:t>
            </a:r>
            <a:r>
              <a:rPr lang="en-US" altLang="ko-KR" sz="3600" dirty="0">
                <a:solidFill>
                  <a:srgbClr val="FFFF00"/>
                </a:solidFill>
              </a:rPr>
              <a:t>“</a:t>
            </a:r>
            <a:r>
              <a:rPr lang="ko-KR" altLang="en-US" sz="3600" dirty="0" err="1">
                <a:solidFill>
                  <a:srgbClr val="FFFF00"/>
                </a:solidFill>
              </a:rPr>
              <a:t>살던곳에서</a:t>
            </a:r>
            <a:r>
              <a:rPr lang="ko-KR" altLang="en-US" sz="3600" dirty="0">
                <a:solidFill>
                  <a:srgbClr val="FFFF00"/>
                </a:solidFill>
              </a:rPr>
              <a:t> 노후의 일상을 행복하게 살아가는 최고의 서비스로 어르신과 요양보호사가 서로 존중하고 인정받는 삶으로 성장해 나아가는 것</a:t>
            </a:r>
            <a:r>
              <a:rPr lang="en-US" altLang="ko-KR" sz="3600" dirty="0">
                <a:solidFill>
                  <a:srgbClr val="FFFF00"/>
                </a:solidFill>
              </a:rPr>
              <a:t>”</a:t>
            </a:r>
            <a:r>
              <a:rPr lang="ko-KR" altLang="en-US" sz="3600" dirty="0">
                <a:solidFill>
                  <a:srgbClr val="FFFF00"/>
                </a:solidFill>
              </a:rPr>
              <a:t>이 목표임</a:t>
            </a:r>
            <a:r>
              <a:rPr lang="en-US" altLang="ko-KR" sz="3600" dirty="0">
                <a:solidFill>
                  <a:srgbClr val="FFFF00"/>
                </a:solidFill>
              </a:rPr>
              <a:t>. </a:t>
            </a:r>
          </a:p>
          <a:p>
            <a:endParaRPr lang="ko-KR" altLang="en-US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239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2" name="Rectangle 4">
            <a:extLst>
              <a:ext uri="{FF2B5EF4-FFF2-40B4-BE49-F238E27FC236}">
                <a16:creationId xmlns:a16="http://schemas.microsoft.com/office/drawing/2014/main" id="{10D9C18A-A589-D267-A6C4-8545725C0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39788"/>
            <a:ext cx="9144000" cy="628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ko-KR" sz="6000" b="1" i="1" dirty="0">
                <a:solidFill>
                  <a:schemeClr val="bg1"/>
                </a:solidFill>
                <a:latin typeface="Book Antiqua" panose="02040602050305030304" pitchFamily="18" charset="0"/>
                <a:ea typeface="HY각헤드라인M" pitchFamily="18" charset="-127"/>
              </a:rPr>
              <a:t>Welcome </a:t>
            </a:r>
            <a:r>
              <a:rPr lang="en-US" altLang="ko-KR" sz="6000" b="1" i="1" dirty="0" err="1">
                <a:solidFill>
                  <a:schemeClr val="bg1"/>
                </a:solidFill>
                <a:latin typeface="Book Antiqua" panose="02040602050305030304" pitchFamily="18" charset="0"/>
                <a:ea typeface="HY각헤드라인M" pitchFamily="18" charset="-127"/>
              </a:rPr>
              <a:t>to“ssdbcenter</a:t>
            </a:r>
            <a:r>
              <a:rPr lang="en-US" altLang="ko-KR" sz="6000" b="1" i="1" dirty="0">
                <a:solidFill>
                  <a:schemeClr val="bg1"/>
                </a:solidFill>
                <a:latin typeface="Book Antiqua" panose="02040602050305030304" pitchFamily="18" charset="0"/>
                <a:ea typeface="HY각헤드라인M" pitchFamily="18" charset="-127"/>
              </a:rPr>
              <a:t>”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ko-KR" altLang="en-US" sz="5400" b="1" i="1" dirty="0" err="1">
                <a:solidFill>
                  <a:schemeClr val="bg1"/>
                </a:solidFill>
                <a:latin typeface="Book Antiqua" panose="02040602050305030304" pitchFamily="18" charset="0"/>
                <a:ea typeface="HY각헤드라인M" pitchFamily="18" charset="-127"/>
              </a:rPr>
              <a:t>상생돌봄재가노인복지센터</a:t>
            </a:r>
            <a:endParaRPr lang="en-US" altLang="ko-KR" sz="5400" b="1" i="1" dirty="0">
              <a:solidFill>
                <a:schemeClr val="bg1"/>
              </a:solidFill>
              <a:latin typeface="Book Antiqua" panose="02040602050305030304" pitchFamily="18" charset="0"/>
              <a:ea typeface="HY각헤드라인M" pitchFamily="18" charset="-127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ko-KR" sz="6000" b="1" i="1" dirty="0">
                <a:solidFill>
                  <a:schemeClr val="bg1"/>
                </a:solidFill>
                <a:latin typeface="Book Antiqua" panose="02040602050305030304" pitchFamily="18" charset="0"/>
                <a:ea typeface="HY각헤드라인M" pitchFamily="18" charset="-127"/>
                <a:hlinkClick r:id="rId3"/>
              </a:rPr>
              <a:t>https://cafe.naver.com/</a:t>
            </a:r>
            <a:endParaRPr lang="en-US" altLang="ko-KR" sz="6000" b="1" i="1" dirty="0">
              <a:solidFill>
                <a:schemeClr val="bg1"/>
              </a:solidFill>
              <a:latin typeface="Book Antiqua" panose="02040602050305030304" pitchFamily="18" charset="0"/>
              <a:ea typeface="HY각헤드라인M" pitchFamily="18" charset="-127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ko-KR" sz="6000" b="1" i="1" dirty="0" err="1">
                <a:solidFill>
                  <a:schemeClr val="bg1"/>
                </a:solidFill>
                <a:latin typeface="Book Antiqua" panose="02040602050305030304" pitchFamily="18" charset="0"/>
                <a:ea typeface="HY각헤드라인M" pitchFamily="18" charset="-127"/>
              </a:rPr>
              <a:t>ssdbcenter</a:t>
            </a:r>
            <a:endParaRPr lang="en-US" altLang="ko-KR" sz="6000" b="1" i="1" dirty="0">
              <a:solidFill>
                <a:schemeClr val="bg1"/>
              </a:solidFill>
              <a:latin typeface="Book Antiqua" panose="02040602050305030304" pitchFamily="18" charset="0"/>
              <a:ea typeface="HY각헤드라인M" pitchFamily="18" charset="-127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ko-KR" sz="6000" b="1" i="1" dirty="0">
                <a:solidFill>
                  <a:schemeClr val="bg1"/>
                </a:solidFill>
                <a:latin typeface="Book Antiqua" panose="02040602050305030304" pitchFamily="18" charset="0"/>
                <a:ea typeface="HY각헤드라인M" pitchFamily="18" charset="-127"/>
              </a:rPr>
              <a:t>https://www.tamnamedia.com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83BCE-322E-EDCD-4358-F4AF5CD26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그림 21" descr="Contents.jpg">
            <a:extLst>
              <a:ext uri="{FF2B5EF4-FFF2-40B4-BE49-F238E27FC236}">
                <a16:creationId xmlns:a16="http://schemas.microsoft.com/office/drawing/2014/main" id="{E862D5C5-2561-6B87-F554-CC4BC7B323E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8" y="18864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8">
            <a:extLst>
              <a:ext uri="{FF2B5EF4-FFF2-40B4-BE49-F238E27FC236}">
                <a16:creationId xmlns:a16="http://schemas.microsoft.com/office/drawing/2014/main" id="{152812D8-9D74-1C9F-8B7C-B309C47AD38C}"/>
              </a:ext>
            </a:extLst>
          </p:cNvPr>
          <p:cNvSpPr txBox="1">
            <a:spLocks/>
          </p:cNvSpPr>
          <p:nvPr/>
        </p:nvSpPr>
        <p:spPr>
          <a:xfrm>
            <a:off x="476250" y="274637"/>
            <a:ext cx="8228013" cy="1108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atinLnBrk="1">
              <a:defRPr/>
            </a:pPr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AA1A04F2-1138-2D96-2607-96EBF14C4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3600" dirty="0">
                <a:solidFill>
                  <a:srgbClr val="FFFF00"/>
                </a:solidFill>
              </a:rPr>
              <a:t>사회복지국가로 약진하는 대한민국</a:t>
            </a:r>
          </a:p>
        </p:txBody>
      </p:sp>
      <p:pic>
        <p:nvPicPr>
          <p:cNvPr id="10" name="내용 개체 틀 9">
            <a:extLst>
              <a:ext uri="{FF2B5EF4-FFF2-40B4-BE49-F238E27FC236}">
                <a16:creationId xmlns:a16="http://schemas.microsoft.com/office/drawing/2014/main" id="{AAB9F3AE-51B5-0C1D-FC31-A182937928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6" y="1916832"/>
            <a:ext cx="7744547" cy="4517652"/>
          </a:xfrm>
        </p:spPr>
      </p:pic>
    </p:spTree>
    <p:extLst>
      <p:ext uri="{BB962C8B-B14F-4D97-AF65-F5344CB8AC3E}">
        <p14:creationId xmlns:p14="http://schemas.microsoft.com/office/powerpoint/2010/main" val="27173444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3">
            <a:extLst>
              <a:ext uri="{FF2B5EF4-FFF2-40B4-BE49-F238E27FC236}">
                <a16:creationId xmlns:a16="http://schemas.microsoft.com/office/drawing/2014/main" id="{26CD9E9B-3C7C-8C13-0F8D-BBF093CCA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34B48E-6385-1899-3771-678A677EF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CAF412B-8E23-F33C-5EE6-36A229257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554" y="0"/>
            <a:ext cx="5524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35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21" descr="Contents.jpg">
            <a:extLst>
              <a:ext uri="{FF2B5EF4-FFF2-40B4-BE49-F238E27FC236}">
                <a16:creationId xmlns:a16="http://schemas.microsoft.com/office/drawing/2014/main" id="{122667D3-7B33-8156-216F-1696AEC3AF1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8">
            <a:extLst>
              <a:ext uri="{FF2B5EF4-FFF2-40B4-BE49-F238E27FC236}">
                <a16:creationId xmlns:a16="http://schemas.microsoft.com/office/drawing/2014/main" id="{4B2AE9D6-DBD2-8434-CA9A-DAC20528AD48}"/>
              </a:ext>
            </a:extLst>
          </p:cNvPr>
          <p:cNvSpPr txBox="1">
            <a:spLocks/>
          </p:cNvSpPr>
          <p:nvPr/>
        </p:nvSpPr>
        <p:spPr>
          <a:xfrm>
            <a:off x="476250" y="274638"/>
            <a:ext cx="8228013" cy="8842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atinLnBrk="1">
              <a:defRPr/>
            </a:pPr>
            <a:r>
              <a:rPr lang="en-US" altLang="ko-K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“</a:t>
            </a:r>
            <a:r>
              <a:rPr lang="ko-KR" alt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상생돌봄사회적협동조합</a:t>
            </a:r>
            <a:r>
              <a:rPr lang="en-US" altLang="ko-K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” 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Orientation</a:t>
            </a:r>
          </a:p>
        </p:txBody>
      </p:sp>
      <p:sp>
        <p:nvSpPr>
          <p:cNvPr id="128004" name="Text Box 5">
            <a:extLst>
              <a:ext uri="{FF2B5EF4-FFF2-40B4-BE49-F238E27FC236}">
                <a16:creationId xmlns:a16="http://schemas.microsoft.com/office/drawing/2014/main" id="{873767D4-5239-4542-E468-C6DC3C082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1773238"/>
            <a:ext cx="7200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800" b="1">
                <a:solidFill>
                  <a:schemeClr val="bg1"/>
                </a:solidFill>
                <a:latin typeface="Arial Black" panose="020B0A04020102020204" pitchFamily="34" charset="0"/>
                <a:ea typeface="산돌고딕 M" pitchFamily="18" charset="-127"/>
              </a:rPr>
              <a:t>Part 1.  </a:t>
            </a:r>
            <a:r>
              <a:rPr lang="ko-KR" altLang="en-US" sz="2800" b="1">
                <a:solidFill>
                  <a:schemeClr val="bg1"/>
                </a:solidFill>
                <a:latin typeface="Arial Black" panose="020B0A04020102020204" pitchFamily="34" charset="0"/>
                <a:ea typeface="산돌고딕 M" pitchFamily="18" charset="-127"/>
              </a:rPr>
              <a:t>제주상생돌봄사회적협동조합</a:t>
            </a:r>
            <a:endParaRPr lang="en-US" altLang="ko-KR" sz="2800" b="1">
              <a:solidFill>
                <a:schemeClr val="bg1"/>
              </a:solidFill>
              <a:latin typeface="Arial Black" panose="020B0A04020102020204" pitchFamily="34" charset="0"/>
              <a:ea typeface="산돌고딕 M" pitchFamily="18" charset="-127"/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96191974-6ADE-98C6-C41D-942ED8715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2816225"/>
            <a:ext cx="72739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800" b="1">
                <a:solidFill>
                  <a:schemeClr val="bg1"/>
                </a:solidFill>
                <a:latin typeface="Arial Black" panose="020B0A04020102020204" pitchFamily="34" charset="0"/>
                <a:ea typeface="산돌고딕 M" pitchFamily="18" charset="-127"/>
              </a:rPr>
              <a:t>Part 2.  </a:t>
            </a:r>
            <a:r>
              <a:rPr lang="ko-KR" altLang="en-US" sz="2800" b="1">
                <a:solidFill>
                  <a:schemeClr val="bg1"/>
                </a:solidFill>
                <a:latin typeface="Arial Black" panose="020B0A04020102020204" pitchFamily="34" charset="0"/>
                <a:ea typeface="산돌고딕 M" pitchFamily="18" charset="-127"/>
              </a:rPr>
              <a:t>상생돌봄재가노인복지센터</a:t>
            </a:r>
            <a:endParaRPr lang="en-US" altLang="ko-KR" sz="2800" b="1">
              <a:solidFill>
                <a:schemeClr val="bg1"/>
              </a:solidFill>
              <a:latin typeface="Arial Black" panose="020B0A04020102020204" pitchFamily="34" charset="0"/>
              <a:ea typeface="산돌고딕 M" pitchFamily="18" charset="-127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34469432-E7FA-0C85-2BC0-9A125DD3D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860800"/>
            <a:ext cx="72009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800" b="1" dirty="0">
                <a:solidFill>
                  <a:schemeClr val="bg1"/>
                </a:solidFill>
                <a:latin typeface="Arial Black" panose="020B0A04020102020204" pitchFamily="34" charset="0"/>
                <a:ea typeface="산돌고딕 M" pitchFamily="18" charset="-127"/>
              </a:rPr>
              <a:t>Part 3.  </a:t>
            </a:r>
            <a:r>
              <a:rPr lang="ko-KR" altLang="en-US" sz="2800" b="1" dirty="0" err="1">
                <a:solidFill>
                  <a:schemeClr val="bg1"/>
                </a:solidFill>
                <a:latin typeface="Arial Black" panose="020B0A04020102020204" pitchFamily="34" charset="0"/>
                <a:ea typeface="산돌고딕 M" pitchFamily="18" charset="-127"/>
              </a:rPr>
              <a:t>상생돌봄</a:t>
            </a:r>
            <a:r>
              <a:rPr lang="ko-KR" altLang="en-US" sz="2800" b="1" dirty="0">
                <a:solidFill>
                  <a:schemeClr val="bg1"/>
                </a:solidFill>
                <a:latin typeface="Arial Black" panose="020B0A04020102020204" pitchFamily="34" charset="0"/>
                <a:ea typeface="산돌고딕 M" pitchFamily="18" charset="-127"/>
              </a:rPr>
              <a:t> </a:t>
            </a:r>
            <a:r>
              <a:rPr lang="ko-KR" altLang="en-US" sz="2800" b="1" dirty="0" err="1">
                <a:solidFill>
                  <a:schemeClr val="bg1"/>
                </a:solidFill>
                <a:latin typeface="Arial Black" panose="020B0A04020102020204" pitchFamily="34" charset="0"/>
                <a:ea typeface="산돌고딕 M" pitchFamily="18" charset="-127"/>
              </a:rPr>
              <a:t>솔로몬원탁회의</a:t>
            </a:r>
            <a:r>
              <a:rPr lang="en-US" altLang="ko-KR" sz="2800" b="1" dirty="0">
                <a:solidFill>
                  <a:schemeClr val="bg1"/>
                </a:solidFill>
                <a:latin typeface="Arial Black" panose="020B0A04020102020204" pitchFamily="34" charset="0"/>
                <a:ea typeface="산돌고딕 M" pitchFamily="18" charset="-127"/>
              </a:rPr>
              <a:t>/</a:t>
            </a:r>
            <a:r>
              <a:rPr lang="ko-KR" altLang="en-US" sz="2800" b="1" dirty="0">
                <a:solidFill>
                  <a:schemeClr val="bg1"/>
                </a:solidFill>
                <a:latin typeface="Arial Black" panose="020B0A04020102020204" pitchFamily="34" charset="0"/>
                <a:ea typeface="산돌고딕 M" pitchFamily="18" charset="-127"/>
              </a:rPr>
              <a:t>치매예방 교육</a:t>
            </a:r>
            <a:r>
              <a:rPr lang="en-US" altLang="ko-KR" sz="2800" b="1" dirty="0">
                <a:solidFill>
                  <a:schemeClr val="bg1"/>
                </a:solidFill>
                <a:latin typeface="Arial Black" panose="020B0A04020102020204" pitchFamily="34" charset="0"/>
                <a:ea typeface="산돌고딕 M" pitchFamily="18" charset="-127"/>
              </a:rPr>
              <a:t>-</a:t>
            </a:r>
            <a:r>
              <a:rPr lang="ko-KR" altLang="en-US" sz="2800" b="1" dirty="0">
                <a:solidFill>
                  <a:schemeClr val="bg1"/>
                </a:solidFill>
                <a:latin typeface="Arial Black" panose="020B0A04020102020204" pitchFamily="34" charset="0"/>
                <a:ea typeface="산돌고딕 M" pitchFamily="18" charset="-127"/>
              </a:rPr>
              <a:t>웃으며 배우는 뇌건강교실</a:t>
            </a:r>
            <a:endParaRPr lang="en-US" altLang="ko-KR" sz="2800" b="1" dirty="0">
              <a:solidFill>
                <a:schemeClr val="bg1"/>
              </a:solidFill>
              <a:latin typeface="Arial Black" panose="020B0A04020102020204" pitchFamily="34" charset="0"/>
              <a:ea typeface="산돌고딕 M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8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28004" grpId="0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A1438-EB95-224E-9288-8BAE040F8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21" descr="Contents.jpg">
            <a:extLst>
              <a:ext uri="{FF2B5EF4-FFF2-40B4-BE49-F238E27FC236}">
                <a16:creationId xmlns:a16="http://schemas.microsoft.com/office/drawing/2014/main" id="{6C89E3A7-213E-60C4-4800-B7D0CBC16FE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8">
            <a:extLst>
              <a:ext uri="{FF2B5EF4-FFF2-40B4-BE49-F238E27FC236}">
                <a16:creationId xmlns:a16="http://schemas.microsoft.com/office/drawing/2014/main" id="{78FD3DC4-9A1D-84AF-C7B4-6EBE24185C31}"/>
              </a:ext>
            </a:extLst>
          </p:cNvPr>
          <p:cNvSpPr txBox="1">
            <a:spLocks/>
          </p:cNvSpPr>
          <p:nvPr/>
        </p:nvSpPr>
        <p:spPr>
          <a:xfrm>
            <a:off x="323528" y="274638"/>
            <a:ext cx="8380735" cy="8842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atinLnBrk="1">
              <a:defRPr/>
            </a:pPr>
            <a:r>
              <a:rPr lang="ko-KR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제주형 </a:t>
            </a:r>
            <a:r>
              <a:rPr lang="ko-KR" alt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상생돌봄공동체</a:t>
            </a:r>
            <a:r>
              <a:rPr lang="ko-KR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사회적협동조합의 꿈 </a:t>
            </a:r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8004" name="Text Box 5">
            <a:extLst>
              <a:ext uri="{FF2B5EF4-FFF2-40B4-BE49-F238E27FC236}">
                <a16:creationId xmlns:a16="http://schemas.microsoft.com/office/drawing/2014/main" id="{FF5D5311-7291-D729-2FA0-DC30D3C3E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1773238"/>
            <a:ext cx="7200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800" b="1" dirty="0">
                <a:solidFill>
                  <a:schemeClr val="bg1"/>
                </a:solidFill>
                <a:latin typeface="Arial Black" panose="020B0A04020102020204" pitchFamily="34" charset="0"/>
                <a:ea typeface="산돌고딕 M" pitchFamily="18" charset="-127"/>
              </a:rPr>
              <a:t>Part 1.  </a:t>
            </a:r>
            <a:r>
              <a:rPr lang="ko-KR" altLang="en-US" sz="2800" b="1" dirty="0">
                <a:solidFill>
                  <a:schemeClr val="bg1"/>
                </a:solidFill>
                <a:latin typeface="Arial Black" panose="020B0A04020102020204" pitchFamily="34" charset="0"/>
                <a:ea typeface="산돌고딕 M" pitchFamily="18" charset="-127"/>
              </a:rPr>
              <a:t>상생가치의</a:t>
            </a:r>
            <a:r>
              <a:rPr lang="en-US" altLang="ko-KR" sz="2800" b="1" dirty="0">
                <a:solidFill>
                  <a:schemeClr val="bg1"/>
                </a:solidFill>
                <a:latin typeface="Arial Black" panose="020B0A04020102020204" pitchFamily="34" charset="0"/>
                <a:ea typeface="산돌고딕 M" pitchFamily="18" charset="-127"/>
              </a:rPr>
              <a:t> </a:t>
            </a:r>
            <a:r>
              <a:rPr lang="ko-KR" altLang="en-US" sz="2800" b="1" dirty="0">
                <a:solidFill>
                  <a:schemeClr val="bg1"/>
                </a:solidFill>
                <a:latin typeface="Arial Black" panose="020B0A04020102020204" pitchFamily="34" charset="0"/>
                <a:ea typeface="산돌고딕 M" pitchFamily="18" charset="-127"/>
              </a:rPr>
              <a:t>이해</a:t>
            </a:r>
            <a:endParaRPr lang="en-US" altLang="ko-KR" sz="2800" b="1" dirty="0">
              <a:solidFill>
                <a:schemeClr val="bg1"/>
              </a:solidFill>
              <a:latin typeface="Arial Black" panose="020B0A04020102020204" pitchFamily="34" charset="0"/>
              <a:ea typeface="산돌고딕 M" pitchFamily="18" charset="-127"/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59BAA214-2BC0-1C84-607E-CE7B3B50F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2816225"/>
            <a:ext cx="72739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800" b="1" dirty="0">
                <a:solidFill>
                  <a:schemeClr val="bg1"/>
                </a:solidFill>
                <a:latin typeface="Arial Black" panose="020B0A04020102020204" pitchFamily="34" charset="0"/>
                <a:ea typeface="산돌고딕 M" pitchFamily="18" charset="-127"/>
              </a:rPr>
              <a:t>Part 2.  43</a:t>
            </a:r>
            <a:r>
              <a:rPr lang="ko-KR" altLang="en-US" sz="2800" b="1" dirty="0">
                <a:solidFill>
                  <a:schemeClr val="bg1"/>
                </a:solidFill>
                <a:latin typeface="Arial Black" panose="020B0A04020102020204" pitchFamily="34" charset="0"/>
                <a:ea typeface="산돌고딕 M" pitchFamily="18" charset="-127"/>
              </a:rPr>
              <a:t>개 전 지역에 </a:t>
            </a:r>
            <a:r>
              <a:rPr lang="ko-KR" altLang="en-US" sz="2800" b="1" dirty="0" err="1">
                <a:solidFill>
                  <a:schemeClr val="bg1"/>
                </a:solidFill>
                <a:latin typeface="Arial Black" panose="020B0A04020102020204" pitchFamily="34" charset="0"/>
                <a:ea typeface="산돌고딕 M" pitchFamily="18" charset="-127"/>
              </a:rPr>
              <a:t>마을돌봄</a:t>
            </a:r>
            <a:r>
              <a:rPr lang="ko-KR" altLang="en-US" sz="2800" b="1" dirty="0">
                <a:solidFill>
                  <a:schemeClr val="bg1"/>
                </a:solidFill>
                <a:latin typeface="Arial Black" panose="020B0A04020102020204" pitchFamily="34" charset="0"/>
                <a:ea typeface="산돌고딕 M" pitchFamily="18" charset="-127"/>
              </a:rPr>
              <a:t> 공동체</a:t>
            </a:r>
            <a:endParaRPr lang="en-US" altLang="ko-KR" sz="2800" b="1" dirty="0">
              <a:solidFill>
                <a:schemeClr val="bg1"/>
              </a:solidFill>
              <a:latin typeface="Arial Black" panose="020B0A04020102020204" pitchFamily="34" charset="0"/>
              <a:ea typeface="산돌고딕 M" pitchFamily="18" charset="-127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73D5C2D0-3D16-C251-E32C-A6734D045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860800"/>
            <a:ext cx="72009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800" b="1" dirty="0">
                <a:solidFill>
                  <a:schemeClr val="bg1"/>
                </a:solidFill>
                <a:latin typeface="Arial Black" panose="020B0A04020102020204" pitchFamily="34" charset="0"/>
                <a:ea typeface="산돌고딕 M" pitchFamily="18" charset="-127"/>
              </a:rPr>
              <a:t>Part 3.  </a:t>
            </a:r>
            <a:r>
              <a:rPr lang="ko-KR" altLang="en-US" sz="2800" b="1" dirty="0" err="1">
                <a:solidFill>
                  <a:schemeClr val="bg1"/>
                </a:solidFill>
                <a:latin typeface="Arial Black" panose="020B0A04020102020204" pitchFamily="34" charset="0"/>
                <a:ea typeface="산돌고딕 M" pitchFamily="18" charset="-127"/>
              </a:rPr>
              <a:t>상생돌봄</a:t>
            </a:r>
            <a:r>
              <a:rPr lang="ko-KR" altLang="en-US" sz="2800" b="1" dirty="0">
                <a:solidFill>
                  <a:schemeClr val="bg1"/>
                </a:solidFill>
                <a:latin typeface="Arial Black" panose="020B0A04020102020204" pitchFamily="34" charset="0"/>
                <a:ea typeface="산돌고딕 M" pitchFamily="18" charset="-127"/>
              </a:rPr>
              <a:t> </a:t>
            </a:r>
            <a:r>
              <a:rPr lang="ko-KR" altLang="en-US" sz="2800" b="1" dirty="0" err="1">
                <a:solidFill>
                  <a:schemeClr val="bg1"/>
                </a:solidFill>
                <a:latin typeface="Arial Black" panose="020B0A04020102020204" pitchFamily="34" charset="0"/>
                <a:ea typeface="산돌고딕 M" pitchFamily="18" charset="-127"/>
              </a:rPr>
              <a:t>사협의</a:t>
            </a:r>
            <a:r>
              <a:rPr lang="ko-KR" altLang="en-US" sz="2800" b="1" dirty="0">
                <a:solidFill>
                  <a:schemeClr val="bg1"/>
                </a:solidFill>
                <a:latin typeface="Arial Black" panose="020B0A04020102020204" pitchFamily="34" charset="0"/>
                <a:ea typeface="산돌고딕 M" pitchFamily="18" charset="-127"/>
              </a:rPr>
              <a:t> 현실과 </a:t>
            </a:r>
            <a:r>
              <a:rPr lang="ko-KR" altLang="en-US" sz="2800" b="1" dirty="0" err="1">
                <a:solidFill>
                  <a:schemeClr val="bg1"/>
                </a:solidFill>
                <a:latin typeface="Arial Black" panose="020B0A04020102020204" pitchFamily="34" charset="0"/>
                <a:ea typeface="산돌고딕 M" pitchFamily="18" charset="-127"/>
              </a:rPr>
              <a:t>비젼</a:t>
            </a:r>
            <a:endParaRPr lang="en-US" altLang="ko-KR" sz="2800" b="1" dirty="0">
              <a:solidFill>
                <a:schemeClr val="bg1"/>
              </a:solidFill>
              <a:latin typeface="Arial Black" panose="020B0A04020102020204" pitchFamily="34" charset="0"/>
              <a:ea typeface="산돌고딕 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726476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8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28004" grpId="0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그림 13" descr="Image02.jpg">
            <a:extLst>
              <a:ext uri="{FF2B5EF4-FFF2-40B4-BE49-F238E27FC236}">
                <a16:creationId xmlns:a16="http://schemas.microsoft.com/office/drawing/2014/main" id="{6167923B-9865-393D-B2FB-79EA38823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7EE918-36DB-A580-AB82-DD4ED3B13E72}"/>
              </a:ext>
            </a:extLst>
          </p:cNvPr>
          <p:cNvSpPr txBox="1"/>
          <p:nvPr/>
        </p:nvSpPr>
        <p:spPr>
          <a:xfrm>
            <a:off x="107504" y="332656"/>
            <a:ext cx="8927976" cy="56169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endParaRPr lang="en-US" altLang="ko-KR" sz="3200" dirty="0">
              <a:solidFill>
                <a:srgbClr val="7030A0"/>
              </a:solidFill>
              <a:highlight>
                <a:srgbClr val="FFFF00"/>
              </a:highlight>
              <a:latin typeface="Arial Black" panose="020B0A04020102020204" pitchFamily="34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ko-KR" altLang="en-US" dirty="0">
                <a:solidFill>
                  <a:schemeClr val="bg1"/>
                </a:solidFill>
                <a:latin typeface="Arial Black" panose="020B0A04020102020204" pitchFamily="34" charset="0"/>
              </a:rPr>
              <a:t>누구나 원하는 노후의 행복한 삶을 평소에 살던</a:t>
            </a:r>
            <a:r>
              <a:rPr lang="en-US" altLang="ko-KR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ko-KR" altLang="en-US" dirty="0">
                <a:solidFill>
                  <a:schemeClr val="bg1"/>
                </a:solidFill>
                <a:latin typeface="Arial Black" panose="020B0A04020102020204" pitchFamily="34" charset="0"/>
              </a:rPr>
              <a:t>집에서 노후를 보낼 수 있도록</a:t>
            </a:r>
            <a:r>
              <a:rPr lang="en-US" altLang="ko-KR" dirty="0">
                <a:solidFill>
                  <a:schemeClr val="bg1"/>
                </a:solidFill>
                <a:latin typeface="Arial Black" panose="020B0A04020102020204" pitchFamily="34" charset="0"/>
              </a:rPr>
              <a:t>…</a:t>
            </a:r>
            <a:r>
              <a:rPr lang="ko-KR" altLang="en-US" dirty="0">
                <a:solidFill>
                  <a:schemeClr val="bg1"/>
                </a:solidFill>
                <a:latin typeface="Arial Black" panose="020B0A04020102020204" pitchFamily="34" charset="0"/>
              </a:rPr>
              <a:t>   </a:t>
            </a:r>
            <a:endParaRPr lang="en-US" altLang="ko-KR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ko-KR" sz="4000" dirty="0">
                <a:solidFill>
                  <a:srgbClr val="FF0000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1. “</a:t>
            </a:r>
            <a:r>
              <a:rPr lang="ko-KR" altLang="en-US" sz="4000" dirty="0" err="1">
                <a:solidFill>
                  <a:srgbClr val="FF0000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상생돌봄</a:t>
            </a:r>
            <a:r>
              <a:rPr lang="ko-KR" altLang="en-US" sz="4000" dirty="0">
                <a:solidFill>
                  <a:srgbClr val="FF0000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 재가노인 복지센터</a:t>
            </a:r>
            <a:r>
              <a:rPr lang="en-US" altLang="ko-KR" sz="4000" dirty="0">
                <a:solidFill>
                  <a:srgbClr val="FF0000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!”</a:t>
            </a:r>
            <a:r>
              <a:rPr lang="ko-KR" altLang="en-US" sz="4000" dirty="0">
                <a:solidFill>
                  <a:srgbClr val="FF0000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 </a:t>
            </a:r>
            <a:endParaRPr lang="en-US" altLang="ko-KR" sz="4000" dirty="0">
              <a:solidFill>
                <a:srgbClr val="FF0000"/>
              </a:solidFill>
              <a:highlight>
                <a:srgbClr val="FFFF00"/>
              </a:highlight>
              <a:latin typeface="Arial Black" panose="020B0A04020102020204" pitchFamily="34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ko-KR" sz="4000" dirty="0">
                <a:solidFill>
                  <a:srgbClr val="FF0000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2. </a:t>
            </a:r>
            <a:r>
              <a:rPr lang="ko-KR" altLang="en-US" sz="4000" dirty="0">
                <a:solidFill>
                  <a:srgbClr val="FF0000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제주도노인회 경로당 교육사업</a:t>
            </a:r>
            <a:r>
              <a:rPr lang="en-US" altLang="ko-KR" sz="4000" dirty="0">
                <a:solidFill>
                  <a:srgbClr val="FF0000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!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ko-KR" sz="4000" dirty="0">
                <a:solidFill>
                  <a:srgbClr val="FF0000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3. </a:t>
            </a:r>
            <a:r>
              <a:rPr lang="ko-KR" altLang="en-US" sz="4000" dirty="0">
                <a:solidFill>
                  <a:srgbClr val="FF0000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요양보호사 </a:t>
            </a:r>
            <a:r>
              <a:rPr lang="ko-KR" altLang="en-US" sz="4000" dirty="0" err="1">
                <a:solidFill>
                  <a:srgbClr val="FF0000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힐링프로그램</a:t>
            </a:r>
            <a:r>
              <a:rPr lang="ko-KR" altLang="en-US" sz="4000" dirty="0">
                <a:solidFill>
                  <a:srgbClr val="FF0000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 지속</a:t>
            </a:r>
            <a:r>
              <a:rPr lang="en-US" altLang="ko-KR" sz="4000" dirty="0">
                <a:solidFill>
                  <a:srgbClr val="FF0000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!</a:t>
            </a:r>
            <a:r>
              <a:rPr lang="ko-KR" altLang="en-US" sz="4000" dirty="0">
                <a:solidFill>
                  <a:srgbClr val="FF0000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 </a:t>
            </a:r>
            <a:endParaRPr lang="en-US" altLang="ko-KR" sz="4000" dirty="0">
              <a:solidFill>
                <a:srgbClr val="FF0000"/>
              </a:solidFill>
              <a:highlight>
                <a:srgbClr val="FFFF00"/>
              </a:highlight>
              <a:latin typeface="Arial Black" panose="020B0A04020102020204" pitchFamily="34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ko-KR" sz="4000" dirty="0">
                <a:solidFill>
                  <a:srgbClr val="FF0000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4. </a:t>
            </a:r>
            <a:r>
              <a:rPr lang="ko-KR" altLang="en-US" sz="4000" dirty="0">
                <a:solidFill>
                  <a:srgbClr val="FF0000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사회복지 영역 확장 사업 전개 </a:t>
            </a:r>
            <a:r>
              <a:rPr lang="en-US" altLang="ko-KR" sz="4000" dirty="0">
                <a:solidFill>
                  <a:srgbClr val="FF0000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!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ko-KR" sz="4000" dirty="0">
                <a:solidFill>
                  <a:srgbClr val="FF0000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5. </a:t>
            </a:r>
            <a:r>
              <a:rPr lang="ko-KR" altLang="en-US" sz="4000" dirty="0" err="1">
                <a:solidFill>
                  <a:srgbClr val="FF0000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통합돌봄</a:t>
            </a:r>
            <a:r>
              <a:rPr lang="en-US" altLang="ko-KR" sz="4000" dirty="0">
                <a:solidFill>
                  <a:srgbClr val="FF0000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,</a:t>
            </a:r>
            <a:r>
              <a:rPr lang="ko-KR" altLang="en-US" sz="4000" dirty="0">
                <a:solidFill>
                  <a:srgbClr val="FF0000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 노인맞춤 돌봄 센터 </a:t>
            </a:r>
            <a:r>
              <a:rPr lang="en-US" altLang="ko-KR" sz="4000" dirty="0">
                <a:solidFill>
                  <a:srgbClr val="FF0000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!</a:t>
            </a:r>
            <a:r>
              <a:rPr lang="ko-KR" altLang="en-US" sz="4000" dirty="0">
                <a:solidFill>
                  <a:srgbClr val="FF0000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  </a:t>
            </a:r>
            <a:endParaRPr lang="en-US" altLang="ko-KR" sz="4000" dirty="0">
              <a:solidFill>
                <a:srgbClr val="FF0000"/>
              </a:solidFill>
              <a:highlight>
                <a:srgbClr val="FFFF00"/>
              </a:highligh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1B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8">
            <a:extLst>
              <a:ext uri="{FF2B5EF4-FFF2-40B4-BE49-F238E27FC236}">
                <a16:creationId xmlns:a16="http://schemas.microsoft.com/office/drawing/2014/main" id="{D5CCEEE4-AB2A-6764-F8FD-17352418815B}"/>
              </a:ext>
            </a:extLst>
          </p:cNvPr>
          <p:cNvSpPr txBox="1">
            <a:spLocks/>
          </p:cNvSpPr>
          <p:nvPr/>
        </p:nvSpPr>
        <p:spPr>
          <a:xfrm>
            <a:off x="511175" y="285750"/>
            <a:ext cx="8228013" cy="381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atinLnBrk="1">
              <a:defRPr/>
            </a:pP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산돌고딕 M" pitchFamily="18" charset="-127"/>
                <a:cs typeface="Arial" charset="0"/>
              </a:rPr>
              <a:t>‘</a:t>
            </a:r>
            <a:r>
              <a:rPr lang="ko-KR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산돌고딕 M" pitchFamily="18" charset="-127"/>
                <a:cs typeface="Arial" charset="0"/>
              </a:rPr>
              <a:t>제주상생돌봄사회적협동조합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산돌고딕 M" pitchFamily="18" charset="-127"/>
                <a:cs typeface="Arial" charset="0"/>
              </a:rPr>
              <a:t>’</a:t>
            </a:r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산돌고딕 M" pitchFamily="18" charset="-127"/>
                <a:cs typeface="Arial" charset="0"/>
              </a:rPr>
              <a:t> 소개 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산돌고딕 M" pitchFamily="18" charset="-127"/>
                <a:cs typeface="Arial" charset="0"/>
              </a:rPr>
              <a:t>1 </a:t>
            </a:r>
            <a:endParaRPr lang="en-US" altLang="ko-KR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산돌고딕 M" pitchFamily="18" charset="-127"/>
              <a:cs typeface="Arial" charset="0"/>
            </a:endParaRPr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id="{0DC1BFB5-1637-C9EC-82D3-FDE4F48CB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96975"/>
            <a:ext cx="8748712" cy="13477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ko-KR" sz="2400" dirty="0">
                <a:solidFill>
                  <a:schemeClr val="bg1"/>
                </a:solidFill>
                <a:latin typeface="Arial" panose="020B0604020202020204" pitchFamily="34" charset="0"/>
                <a:ea typeface="산돌고딕 M" pitchFamily="18" charset="-127"/>
                <a:cs typeface="Arial" panose="020B0604020202020204" pitchFamily="34" charset="0"/>
              </a:rPr>
              <a:t>2024.5.22 </a:t>
            </a:r>
            <a:r>
              <a:rPr lang="ko-KR" altLang="en-US" sz="2400" dirty="0" err="1">
                <a:solidFill>
                  <a:schemeClr val="bg1"/>
                </a:solidFill>
                <a:latin typeface="Arial" panose="020B0604020202020204" pitchFamily="34" charset="0"/>
                <a:ea typeface="산돌고딕 M" pitchFamily="18" charset="-127"/>
                <a:cs typeface="Arial" panose="020B0604020202020204" pitchFamily="34" charset="0"/>
              </a:rPr>
              <a:t>제주상생돌봄사회적협동조합</a:t>
            </a:r>
            <a:r>
              <a:rPr lang="ko-KR" altLang="en-US" sz="2400" dirty="0">
                <a:solidFill>
                  <a:schemeClr val="bg1"/>
                </a:solidFill>
                <a:latin typeface="Arial" panose="020B0604020202020204" pitchFamily="34" charset="0"/>
                <a:ea typeface="산돌고딕 M" pitchFamily="18" charset="-127"/>
                <a:cs typeface="Arial" panose="020B0604020202020204" pitchFamily="34" charset="0"/>
              </a:rPr>
              <a:t> 준비위원회 구성</a:t>
            </a:r>
            <a:endParaRPr lang="en-US" altLang="ko-KR" sz="2000" dirty="0">
              <a:solidFill>
                <a:schemeClr val="bg1"/>
              </a:solidFill>
              <a:latin typeface="Arial" panose="020B0604020202020204" pitchFamily="34" charset="0"/>
              <a:ea typeface="산돌고딕 M" pitchFamily="18" charset="-127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ko-KR" sz="2400" dirty="0">
                <a:solidFill>
                  <a:schemeClr val="bg1"/>
                </a:solidFill>
                <a:latin typeface="Arial" panose="020B0604020202020204" pitchFamily="34" charset="0"/>
                <a:ea typeface="산돌고딕 M" pitchFamily="18" charset="-127"/>
                <a:cs typeface="Arial" panose="020B0604020202020204" pitchFamily="34" charset="0"/>
              </a:rPr>
              <a:t>2025.2.8 </a:t>
            </a:r>
            <a:r>
              <a:rPr lang="ko-KR" altLang="en-US" sz="2400" dirty="0">
                <a:solidFill>
                  <a:schemeClr val="bg1"/>
                </a:solidFill>
                <a:latin typeface="Arial" panose="020B0604020202020204" pitchFamily="34" charset="0"/>
                <a:ea typeface="산돌고딕 M" pitchFamily="18" charset="-127"/>
                <a:cs typeface="Arial" panose="020B0604020202020204" pitchFamily="34" charset="0"/>
              </a:rPr>
              <a:t>총 </a:t>
            </a:r>
            <a:r>
              <a:rPr lang="en-US" altLang="ko-KR" sz="2400" dirty="0">
                <a:solidFill>
                  <a:schemeClr val="bg1"/>
                </a:solidFill>
                <a:latin typeface="Arial" panose="020B0604020202020204" pitchFamily="34" charset="0"/>
                <a:ea typeface="산돌고딕 M" pitchFamily="18" charset="-127"/>
                <a:cs typeface="Arial" panose="020B0604020202020204" pitchFamily="34" charset="0"/>
              </a:rPr>
              <a:t>5</a:t>
            </a:r>
            <a:r>
              <a:rPr lang="ko-KR" altLang="en-US" sz="2400" dirty="0">
                <a:solidFill>
                  <a:schemeClr val="bg1"/>
                </a:solidFill>
                <a:latin typeface="Arial" panose="020B0604020202020204" pitchFamily="34" charset="0"/>
                <a:ea typeface="산돌고딕 M" pitchFamily="18" charset="-127"/>
                <a:cs typeface="Arial" panose="020B0604020202020204" pitchFamily="34" charset="0"/>
              </a:rPr>
              <a:t>회의 준비</a:t>
            </a:r>
            <a:r>
              <a:rPr lang="en-US" altLang="ko-KR" sz="2400" dirty="0">
                <a:solidFill>
                  <a:schemeClr val="bg1"/>
                </a:solidFill>
                <a:latin typeface="Arial" panose="020B0604020202020204" pitchFamily="34" charset="0"/>
                <a:ea typeface="산돌고딕 M" pitchFamily="18" charset="-127"/>
                <a:cs typeface="Arial" panose="020B0604020202020204" pitchFamily="34" charset="0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Arial" panose="020B0604020202020204" pitchFamily="34" charset="0"/>
                <a:ea typeface="산돌고딕 M" pitchFamily="18" charset="-127"/>
                <a:cs typeface="Arial" panose="020B0604020202020204" pitchFamily="34" charset="0"/>
              </a:rPr>
              <a:t>위</a:t>
            </a:r>
            <a:r>
              <a:rPr lang="en-US" altLang="ko-KR" sz="2400" dirty="0">
                <a:solidFill>
                  <a:schemeClr val="bg1"/>
                </a:solidFill>
                <a:latin typeface="Arial" panose="020B0604020202020204" pitchFamily="34" charset="0"/>
                <a:ea typeface="산돌고딕 M" pitchFamily="18" charset="-127"/>
                <a:cs typeface="Arial" panose="020B0604020202020204" pitchFamily="34" charset="0"/>
              </a:rPr>
              <a:t>) </a:t>
            </a:r>
            <a:r>
              <a:rPr lang="ko-KR" altLang="en-US" sz="2400" dirty="0">
                <a:solidFill>
                  <a:schemeClr val="bg1"/>
                </a:solidFill>
                <a:latin typeface="Arial" panose="020B0604020202020204" pitchFamily="34" charset="0"/>
                <a:ea typeface="산돌고딕 M" pitchFamily="18" charset="-127"/>
                <a:cs typeface="Arial" panose="020B0604020202020204" pitchFamily="34" charset="0"/>
              </a:rPr>
              <a:t>모임 끝에 </a:t>
            </a:r>
            <a:r>
              <a:rPr lang="en-US" altLang="ko-KR" sz="2400" dirty="0">
                <a:solidFill>
                  <a:schemeClr val="bg1"/>
                </a:solidFill>
                <a:latin typeface="Arial" panose="020B0604020202020204" pitchFamily="34" charset="0"/>
                <a:ea typeface="산돌고딕 M" pitchFamily="18" charset="-127"/>
                <a:cs typeface="Arial" panose="020B0604020202020204" pitchFamily="34" charset="0"/>
              </a:rPr>
              <a:t>20</a:t>
            </a:r>
            <a:r>
              <a:rPr lang="ko-KR" altLang="en-US" sz="2400" dirty="0">
                <a:solidFill>
                  <a:schemeClr val="bg1"/>
                </a:solidFill>
                <a:latin typeface="Arial" panose="020B0604020202020204" pitchFamily="34" charset="0"/>
                <a:ea typeface="산돌고딕 M" pitchFamily="18" charset="-127"/>
                <a:cs typeface="Arial" panose="020B0604020202020204" pitchFamily="34" charset="0"/>
              </a:rPr>
              <a:t>명 창립총회 개최</a:t>
            </a:r>
            <a:endParaRPr lang="en-US" altLang="ko-KR" sz="2400" dirty="0">
              <a:solidFill>
                <a:schemeClr val="bg1"/>
              </a:solidFill>
              <a:latin typeface="Arial" panose="020B0604020202020204" pitchFamily="34" charset="0"/>
              <a:ea typeface="산돌고딕 M" pitchFamily="18" charset="-127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ko-KR" sz="2400" dirty="0">
                <a:solidFill>
                  <a:schemeClr val="bg1"/>
                </a:solidFill>
                <a:latin typeface="Arial" panose="020B0604020202020204" pitchFamily="34" charset="0"/>
                <a:ea typeface="산돌고딕 M" pitchFamily="18" charset="-127"/>
                <a:cs typeface="Arial" panose="020B0604020202020204" pitchFamily="34" charset="0"/>
              </a:rPr>
              <a:t>2025.4.22 </a:t>
            </a:r>
            <a:r>
              <a:rPr lang="ko-KR" altLang="en-US" sz="2400" dirty="0">
                <a:solidFill>
                  <a:schemeClr val="bg1"/>
                </a:solidFill>
                <a:latin typeface="Arial" panose="020B0604020202020204" pitchFamily="34" charset="0"/>
                <a:ea typeface="산돌고딕 M" pitchFamily="18" charset="-127"/>
                <a:cs typeface="Arial" panose="020B0604020202020204" pitchFamily="34" charset="0"/>
              </a:rPr>
              <a:t>보건복지부로부터 사회적협동조합 설립인가</a:t>
            </a:r>
            <a:endParaRPr lang="ko-KR" altLang="en-US" sz="2000" dirty="0">
              <a:solidFill>
                <a:schemeClr val="bg1"/>
              </a:solidFill>
              <a:latin typeface="Arial" panose="020B0604020202020204" pitchFamily="34" charset="0"/>
              <a:ea typeface="산돌고딕 M" pitchFamily="18" charset="-127"/>
              <a:cs typeface="Arial" panose="020B0604020202020204" pitchFamily="34" charset="0"/>
            </a:endParaRPr>
          </a:p>
        </p:txBody>
      </p:sp>
      <p:pic>
        <p:nvPicPr>
          <p:cNvPr id="15364" name="그림 2">
            <a:extLst>
              <a:ext uri="{FF2B5EF4-FFF2-40B4-BE49-F238E27FC236}">
                <a16:creationId xmlns:a16="http://schemas.microsoft.com/office/drawing/2014/main" id="{ADFE8040-C690-DBBB-7703-04B9E0CFC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571750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1B3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6C9359-1F38-2184-2BEE-CAD97747B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8">
            <a:extLst>
              <a:ext uri="{FF2B5EF4-FFF2-40B4-BE49-F238E27FC236}">
                <a16:creationId xmlns:a16="http://schemas.microsoft.com/office/drawing/2014/main" id="{475AD78F-CBBD-3593-926E-00A3943DC43E}"/>
              </a:ext>
            </a:extLst>
          </p:cNvPr>
          <p:cNvSpPr txBox="1">
            <a:spLocks/>
          </p:cNvSpPr>
          <p:nvPr/>
        </p:nvSpPr>
        <p:spPr>
          <a:xfrm>
            <a:off x="511175" y="285750"/>
            <a:ext cx="8228013" cy="7669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atinLnBrk="1">
              <a:defRPr/>
            </a:pP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산돌고딕 M" pitchFamily="18" charset="-127"/>
                <a:cs typeface="Arial" charset="0"/>
              </a:rPr>
              <a:t>‘</a:t>
            </a:r>
            <a:r>
              <a:rPr lang="ko-KR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산돌고딕 M" pitchFamily="18" charset="-127"/>
                <a:cs typeface="Arial" charset="0"/>
              </a:rPr>
              <a:t>제주상생돌봄사회적협동조합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산돌고딕 M" pitchFamily="18" charset="-127"/>
                <a:cs typeface="Arial" charset="0"/>
              </a:rPr>
              <a:t>’</a:t>
            </a:r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산돌고딕 M" pitchFamily="18" charset="-127"/>
                <a:cs typeface="Arial" charset="0"/>
              </a:rPr>
              <a:t> 소개 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산돌고딕 M" pitchFamily="18" charset="-127"/>
                <a:cs typeface="Arial" charset="0"/>
              </a:rPr>
              <a:t>2</a:t>
            </a:r>
          </a:p>
          <a:p>
            <a:pPr latinLnBrk="1">
              <a:defRPr/>
            </a:pPr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산돌고딕 M" pitchFamily="18" charset="-127"/>
              <a:cs typeface="Arial" charset="0"/>
            </a:endParaRPr>
          </a:p>
          <a:p>
            <a:pPr latinLnBrk="1">
              <a:defRPr/>
            </a:pP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산돌고딕 M" pitchFamily="18" charset="-127"/>
                <a:cs typeface="Arial" charset="0"/>
              </a:rPr>
              <a:t>2025.2.8 </a:t>
            </a:r>
            <a:r>
              <a:rPr lang="ko-KR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산돌고딕 M" pitchFamily="18" charset="-127"/>
                <a:cs typeface="Arial" charset="0"/>
              </a:rPr>
              <a:t>상생돌봄사협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산돌고딕 M" pitchFamily="18" charset="-127"/>
                <a:cs typeface="Arial" charset="0"/>
              </a:rPr>
              <a:t> </a:t>
            </a:r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산돌고딕 M" pitchFamily="18" charset="-127"/>
                <a:cs typeface="Arial" charset="0"/>
              </a:rPr>
              <a:t>창립총회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산돌고딕 M" pitchFamily="18" charset="-127"/>
                <a:cs typeface="Arial" charset="0"/>
              </a:rPr>
              <a:t>(</a:t>
            </a:r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산돌고딕 M" pitchFamily="18" charset="-127"/>
                <a:cs typeface="Arial" charset="0"/>
              </a:rPr>
              <a:t>법인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산돌고딕 M" pitchFamily="18" charset="-127"/>
                <a:cs typeface="Arial" charset="0"/>
              </a:rPr>
              <a:t>2, </a:t>
            </a:r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산돌고딕 M" pitchFamily="18" charset="-127"/>
                <a:cs typeface="Arial" charset="0"/>
              </a:rPr>
              <a:t>조합원 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산돌고딕 M" pitchFamily="18" charset="-127"/>
                <a:cs typeface="Arial" charset="0"/>
              </a:rPr>
              <a:t>18 </a:t>
            </a:r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산돌고딕 M" pitchFamily="18" charset="-127"/>
                <a:cs typeface="Arial" charset="0"/>
              </a:rPr>
              <a:t>총 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산돌고딕 M" pitchFamily="18" charset="-127"/>
                <a:cs typeface="Arial" charset="0"/>
              </a:rPr>
              <a:t>20</a:t>
            </a:r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산돌고딕 M" pitchFamily="18" charset="-127"/>
                <a:cs typeface="Arial" charset="0"/>
              </a:rPr>
              <a:t>명으로 구성됨</a:t>
            </a:r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산돌고딕 M" pitchFamily="18" charset="-127"/>
              <a:cs typeface="Arial" charset="0"/>
            </a:endParaRPr>
          </a:p>
          <a:p>
            <a:pPr latinLnBrk="1">
              <a:defRPr/>
            </a:pPr>
            <a:endParaRPr lang="en-US" altLang="ko-KR" sz="32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산돌고딕 M" pitchFamily="18" charset="-127"/>
              <a:cs typeface="Arial" charset="0"/>
            </a:endParaRPr>
          </a:p>
          <a:p>
            <a:pPr latinLnBrk="1">
              <a:defRPr/>
            </a:pPr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산돌고딕 M" pitchFamily="18" charset="-127"/>
              <a:cs typeface="Arial" charset="0"/>
            </a:endParaRPr>
          </a:p>
          <a:p>
            <a:pPr latinLnBrk="1">
              <a:defRPr/>
            </a:pPr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산돌고딕 M" pitchFamily="18" charset="-127"/>
              <a:cs typeface="Arial" charset="0"/>
            </a:endParaRPr>
          </a:p>
          <a:p>
            <a:pPr latinLnBrk="1">
              <a:defRPr/>
            </a:pPr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산돌고딕 M" pitchFamily="18" charset="-127"/>
              <a:cs typeface="Arial" charset="0"/>
            </a:endParaRPr>
          </a:p>
          <a:p>
            <a:pPr latinLnBrk="1">
              <a:defRPr/>
            </a:pP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산돌고딕 M" pitchFamily="18" charset="-127"/>
                <a:cs typeface="Arial" charset="0"/>
              </a:rPr>
              <a:t> </a:t>
            </a:r>
            <a:endParaRPr lang="en-US" altLang="ko-KR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산돌고딕 M" pitchFamily="18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7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4077</TotalTime>
  <Words>536</Words>
  <Application>Microsoft Office PowerPoint</Application>
  <PresentationFormat>화면 슬라이드 쇼(4:3)</PresentationFormat>
  <Paragraphs>97</Paragraphs>
  <Slides>20</Slides>
  <Notes>13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7" baseType="lpstr">
      <vt:lpstr>HY헤드라인M</vt:lpstr>
      <vt:lpstr>굴림</vt:lpstr>
      <vt:lpstr>산돌고딕 M</vt:lpstr>
      <vt:lpstr>Arial</vt:lpstr>
      <vt:lpstr>Arial Black</vt:lpstr>
      <vt:lpstr>Book Antiqua</vt:lpstr>
      <vt:lpstr>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[상생돌봄사협의 교육사업] “요양보호사 힐링프로그램”</vt:lpstr>
      <vt:lpstr>매 분기마다 지역사회 경로당을 찾아가 교육 </vt:lpstr>
      <vt:lpstr>노인장기요양서비스 중 시설 27% 재가서비스는 73%, 2025년 연평균 17%씩 성장하는 노인인구 천만 명 시대장기요양 시장 추세를 보면 요양보호사 및 사회복지사의 중요성은 갈수록 커질 전망! 2026.3월 부터 지역사회 통합돌봄 연계 지원사업 시행, 사협이 할 일~</vt:lpstr>
      <vt:lpstr>PowerPoint 프레젠테이션</vt:lpstr>
      <vt:lpstr>사회복지국가로 약진하는 대한민국</vt:lpstr>
    </vt:vector>
  </TitlesOfParts>
  <Company>AIA-KOREA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aig</dc:creator>
  <cp:lastModifiedBy>상곤 김</cp:lastModifiedBy>
  <cp:revision>118</cp:revision>
  <dcterms:created xsi:type="dcterms:W3CDTF">2010-04-08T11:31:14Z</dcterms:created>
  <dcterms:modified xsi:type="dcterms:W3CDTF">2026-06-10T13:40:28Z</dcterms:modified>
</cp:coreProperties>
</file>