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3" r:id="rId2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9"/>
  </p:normalViewPr>
  <p:slideViewPr>
    <p:cSldViewPr snapToGrid="0">
      <p:cViewPr varScale="1">
        <p:scale>
          <a:sx n="102" d="100"/>
          <a:sy n="102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3CB1E4-B6E0-60BE-A174-66B1AA273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289FB08-4172-6A51-908A-3F66723266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9049EB-436F-0895-905C-5A22E9769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D5DD2B4-EFBD-49F1-B6F7-1EAAB35FC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A53A89F-07D5-1124-1957-033FFF47C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553581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2D0956-9ED2-1077-1AB4-C5A665DEA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20676A5-2F46-4D50-5F33-288A93E6C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C142AEF-8426-1EC7-0A1D-D12EE726D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1E770A1-1502-A6A5-80BC-B9342EFBD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E7653B6-F528-DF8B-EAC8-1EF279CAE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15111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1766EDF-0159-66B0-CDB3-37B1D12C03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9B87D5B-EC4B-6E8B-032D-B42FD0A50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03B552D-C47C-E995-D269-B9F394768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17CC05D-EE34-9610-073D-AF30735E4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671E9FB-E899-AE3B-CD43-33EF78DFD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796774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7479A7-F8EF-D446-5F02-1534E785A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2C0B87-797F-3ECB-C701-2F087AAFF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7F2A541-F7FD-66F6-E7C3-CC02BC9F7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E2ACEDF-2968-28CB-727C-B3C557B79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1DCF0B7-5AC9-E28D-E017-D3330EB37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627474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E2CB6E-A5CF-96A0-EFBD-30DB7927F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84C544E-8630-CDF2-5124-AF0156F05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E90AE1-501C-C4C8-8533-DB634D95B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5D861E-2A9E-71E2-1889-7AABD37CE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C7A85C-014F-3316-979F-3D22493DA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52032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7CC8A3-B6DC-9976-B265-DEE85AFFA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C0588A-A361-4236-253E-31F6FC76CA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571D76E-BB05-4420-A6DA-DFFCB21FC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1B71C8B-3953-7D55-9E08-65AACCAB7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A3B9990-E7A8-0FE0-AE71-EE1FB11CC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BB89647-68F9-49EB-E5A7-D608770AD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18128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701271-4698-889F-24EB-762A9F2A4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4DCAD29-C374-8B82-0324-7C9D3FF60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2C9AE11-376A-0EE0-7A29-FF59332AF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3573703-A11A-0144-8620-4B52AACCC3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A045867-95D3-D203-A8DC-399FED4D2C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9E5CF58-6F04-AF75-9FC9-E09F5058F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9DB1236-E3C6-7720-1790-923484579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7691598-98F7-4D55-FA5B-B6B588538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729854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3E4D10-50D9-F548-44C1-F5BB8DFE1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92B15CB-2235-B216-D7FC-2CC4936BE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E7F627B-BBBB-6291-EE3C-2C07CF6E8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21EC7F1-9CCE-ED8B-EA3C-1432C1838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94303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5B8DCF8-9297-EC3A-ED69-9C24D1F8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B2B3E1B-FF4B-B5DD-8BE9-941494AB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FB1895-DB02-E2ED-1C91-048778621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90103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177C32-C66C-276B-14C9-66402E038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95A2613-A459-B90D-8770-B0EC60309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02476B-FC9D-EC8B-4A95-CB414CD8D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60AA26F-41C2-8F99-F210-EFD20B0E6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BF20F85-0536-E74D-D694-14BD71836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72C443A-1F42-5A4C-9A3A-0C323858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55143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15D3FF-6640-7A71-3262-CA8E03C5D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C3DA885-1361-AD30-8AE3-CD41D24DD1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D5F8BAF-45B1-6920-6F9D-B71530966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78A73A9-F7DB-2D3D-4421-1BC270EA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9B56CAC-651D-DFB3-0FA6-978A7EB38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4360475-7A1D-2DD9-01BE-78EE79733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112405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247F484-6BBC-2EDB-644D-C13FD4CB4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D27F48F-0957-E4A8-EEB9-AEF98C661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57979-4C0C-2753-C3B1-8AACE27805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B09A8D-0AA5-FF4B-B93D-62B70392FEF9}" type="datetimeFigureOut">
              <a:rPr kumimoji="1" lang="ko-KR" altLang="en-US" smtClean="0"/>
              <a:t>2026. 6. 16.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4E28D3F-B7C9-36AA-220F-7FC94984B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7D0D559-99ED-3AC9-2DB1-E746B3693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D8D512-F3ED-C647-8C94-ECAE721339F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26112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6FEE10-87FB-1DD9-5742-910C7124B3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60357"/>
            <a:ext cx="9144000" cy="2387600"/>
          </a:xfrm>
        </p:spPr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73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-81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01B4E7-F598-4AA2-3F81-B90A2DCA8D33}"/>
              </a:ext>
            </a:extLst>
          </p:cNvPr>
          <p:cNvSpPr txBox="1"/>
          <p:nvPr/>
        </p:nvSpPr>
        <p:spPr>
          <a:xfrm>
            <a:off x="9356942" y="5636712"/>
            <a:ext cx="2417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철학과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2023101227</a:t>
            </a:r>
          </a:p>
          <a:p>
            <a:pPr algn="r"/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오영빈</a:t>
            </a:r>
          </a:p>
        </p:txBody>
      </p:sp>
    </p:spTree>
    <p:extLst>
      <p:ext uri="{BB962C8B-B14F-4D97-AF65-F5344CB8AC3E}">
        <p14:creationId xmlns:p14="http://schemas.microsoft.com/office/powerpoint/2010/main" val="2069437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DF492-21CB-06C5-30D0-5150EFC16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4ABDEF-282C-4C3B-0BC2-3B97430A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75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619E91D-79B9-0DBC-538D-853677E40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kumimoji="1" lang="ko-KR" altLang="en-US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lang="ko-KR" altLang="ko-KR" u="none" strike="noStrike" dirty="0" err="1">
                <a:effectLst/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유위</a:t>
            </a:r>
            <a:r>
              <a:rPr lang="ko-KR" altLang="ko-KR" u="none" strike="noStrike" dirty="0">
                <a:effectLst/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lang="ko-KR" altLang="ko-KR" u="none" strike="noStrike" dirty="0" err="1">
                <a:effectLst/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有爲</a:t>
            </a:r>
            <a:r>
              <a:rPr lang="ko-KR" altLang="ko-KR" u="none" strike="noStrike" dirty="0">
                <a:effectLst/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)적인 정치가 백성을 오히려 어렵게 다스리게 만들고, 결국 백성은 삶에 대한 희망을 잃어 죽음조차 가볍게 여기게 된다. 따라서 노자는 삶을 인위적으로 보호하고 집착하는 태도보다, 자연의 흐름에 맡기고 욕심을 줄이는 무위의 태도가 더 현명하다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0105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51318-0890-ACCE-4337-2B9CB0E79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52411B-BE97-2353-1F53-A4CC4B020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76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87741BF-AC01-BC76-016E-7558BAE19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人之生也柔弱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其死也堅强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萬物草木之生也柔脆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其死也枯槁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故堅强者死之徒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柔弱者生之徒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是以兵强則不勝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木强則兵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强大處下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柔弱處上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사람이 살아있을 때는 부드럽고 약하며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죽었을 때는 단단하고 강하다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만물과 풀과 나무는 살아있을 때는 부드럽고 약하며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죽을 때는 말라 굳는다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단단하고 강한 것은 죽음의 무리이고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부드럽고 약한 것은 삶의 무리이다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그리하여 병기가 강하기만 하면 패배하고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나무도 강하기만 하면 부러진다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강하고 큰 것은 아래에 있고 부드럽고 약한 것은 위에 있다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8833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4E023-B55D-0CEE-2AA0-176128B33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F00C0C-F1E5-411E-633C-2D1DEB4E5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76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9F86474-780F-AF76-6D30-09A4FE9F2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ko-KR" altLang="en-US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지나치게 강한 군대는 오래 지속되지 못하고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강한 나무가 쉽게 부러지는 것처럼 강함은 스스로를 무너뜨리지만 부드럽고 약한 것은 유연하기에 변화에 적응하여 살아남는다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노자는 진정한 질서는 강하고 위압적인 것이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X, 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부드럽고 낮은 상태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삶에 있어서 유연한 태도를 가져야 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5561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DBB35-0553-3D25-6C7C-024D60ED0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D2FB1B-F48C-D2A4-45A1-430E94283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77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281BADF-C137-B123-206B-0C1121BA3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天之道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其猶張弓與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高者抑之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下者擧之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有餘者損之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不足者補之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天之道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損有餘而補不足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人之道則不然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損不足以奉有餘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孰能有餘以奉天下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唯有道者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是以聖人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爲而不恃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功成而不處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其不欲見賢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하늘의 도는 활을 당기는 것과 같다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높은 것은 억누르고 낮은 것은 들어올린다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남는 것은 덜어내고 부족한 것은 보충한다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하늘의 도는 남는 것을 덜어내고 부족한 것을 보충한다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사람의 도는 그렇지 않아서 부족한 것을 덜어내어 남는 것에 더한다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누가 남는 것을 가지고 받들 수 있겠는가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오직 도가 있는 사람 뿐이다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성인은 일을 하더라도 그것에 의지하지 않고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공을 이루어도 머무르지 않는다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그는 현명함을 드러내고자 하지 않는다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0639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96B1E-9E90-B4C7-62D5-456AF67B9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8403EA-E8C0-8CCD-FA93-8DB3E8430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77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B06F599-5697-1325-B31E-2B832BFFB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자연은 항상 과한 것은 줄이고 부족한 것은 보완하는 방향으로 작용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인간 사회는 이와 반대로 부족한 사람에게서 빼앗아 가진 자에게 더 주는 방식으로 불균형 강화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노자 비판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진정으로 도는 아는 자만이 남는 것을 나누어 천하 균형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성인이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티내지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않는 것은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도의 작용이 본래 드러내지 않고도 이루어지기 때문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5039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8EDB0-1F7D-DA4F-9A6A-A8F46409C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07EA86-C2CB-E7E5-B5CC-7628B99ED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78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C443F75-6A49-544C-79CC-268FD7C2F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天下莫柔弱於水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而攻堅强者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莫之能勝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以其無以易之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弱之勝强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柔之勝剛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天下莫不知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莫能行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是以聖人云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受國之垢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是謂社稷主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受國不祥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是謂天下王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正言若反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천하에 물보다 부드럽고 약한 것은 없지만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이것으로 딱딱하고 강한 것을 이길 수 있다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물은 어떤 것으로도 대체할 수 없다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약한 것이 강한 것을 이기고 부드러운 것이 굳센 것을 이긴다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사람들은 이를 모르는 것은 아니지만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행하지는 못한다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성인은 나라의 흠을 받아들이면 사직의 주인이 되고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나라의 불길함을 받아들이면 세상의 왕이 될 수 있다고 말했다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3157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D0377-089F-2F93-AA8D-2630AC311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EB3801-81DD-2076-959E-5B0F79712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78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410EF7D-9F36-A5D5-2320-CE78EA48E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ko-KR" altLang="en-US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자연의 본질을 가장 약한 것이 가장 강하다는 역설로 설명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힘이란 단단함이나 공격성이 아닌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스며들고 적응하는 유연성에 있음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인간은 강함과 지배를 추구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-&gt;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자연 원리 실천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X</a:t>
            </a:r>
          </a:p>
          <a:p>
            <a:pPr>
              <a:lnSpc>
                <a:spcPct val="150000"/>
              </a:lnSpc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성인은 높은 지위 차지하려 하지 않고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겉으로는 낮아 보이나 실제로는 가장 중심적인 역할을 행함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9852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BB097-CF16-A3E6-27A6-A319E5506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26E481-F4D5-B5BD-85C2-3C0BE743F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79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71D303-8775-3F68-4B83-5CD472AE8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和大怨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必有餘怨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安可以爲善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是以聖人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執左契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而不責於人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有德司契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無德司徹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天道無親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常與善人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큰 원한을 화해시키더라도 남는 원한이 있다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어찌 그것을 온전한 선이라 할 수 있겠는가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그러므로 성인은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좌계를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지니고 있어도 상대에게 책임을 묻지 않는다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덕이 있는 사람은 계약서에 있는 대로 요구하고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덕이 없는 이는 온갖 구실로 따진다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하늘의 도는 사사로움이 없으며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항상 선한 사람과 함께 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9723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547F6-6302-F665-325F-DC0997355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B52996-273F-0DD4-06A3-EDD974F6F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79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FA231CF-3084-FE4E-E55D-3091E968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인간의 강제적 화해는 근본적 해결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X, 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표면적 봉합일 뿐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성인은 책임을 분명히 하되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그걸로 상대 압박이나 추궁은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X</a:t>
            </a:r>
          </a:p>
          <a:p>
            <a:pPr>
              <a:lnSpc>
                <a:spcPct val="150000"/>
              </a:lnSpc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인간관계나 사회질서가 신뢰와 자연스러운 책임감으로 유지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도덕적 질서는 인위적 편애가 아니라 자연적 결과로 드러남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5653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363D3-BC6D-64C6-AC0B-0A62D4B4A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E13E86C-8F9E-2A17-88D1-6E945102C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80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2A313C0-5E60-F819-5DB6-35EEECD20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小國寡民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使有什伯之器而不用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使民重死而不遠徙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雖有舟輿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無所乘之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雖有甲兵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無所陳之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使民復結繩而用之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甘其食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美其服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安其居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樂其俗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隣國相望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鷄犬之聲相聞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民至老死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不相往來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작은 나라에 백성이 적다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여러 가지 기구가 있어도 쓰지 않게 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백성이 죽음을 중히 여겨 멀리 이사 가지 않도록 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배와 수레가 있어도 탈 일이 없게 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갑옷과 병기가 있어도 펼칠 일이 없게 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백성은 다시 새끼를 꼬아 쓰고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음식을 달게 여기고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옷을 아름답게 여기며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거처를 편안히 여기고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풍속을 즐기게 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이웃 나라가 서로 바라보이고 닭과 개의 소리가 서로 들리지만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백성은 죽을 때까지 왕래하지 않아야 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1971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797F99-8213-42A4-6A94-6BC8272E6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73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31796C4-E653-F8E4-3AB6-5AFE15925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勇於敢則殺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勇於不敢則活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용어감즉살</a:t>
            </a:r>
            <a:r>
              <a:rPr kumimoji="1" lang="ko-KR" altLang="en-US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용어불감즉활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감히 나서는 데 용감하면 죽임을 당하고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나서지 않는 데 용감하면 산다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-&gt;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무모하게 앞장서는 용기는 화를 부르지만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자제하는 용기는 삶을 보존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돌진하는 것만 용기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X, 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스스로를 절제하고 물러서는 것도 용기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O</a:t>
            </a: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공격성과 경쟁보다 겸손과 자제를 더 높은 차원의 용기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6272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1FA9B-F956-1259-1A60-5B9B55600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EE0A02-B3B8-632D-C4B9-39D371DC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80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16D0A39-8567-CE3C-E45A-CF6BF6439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노자는 이상적인 정치 형태로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소국과민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제시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과도한 기술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욕망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이동과 확장을 줄이고 삶에 만족하여 안정적으로 생활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욕망과 갈등이 최소화된 상태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평화와 안정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0428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F2D8F-6FDF-9E4D-27BD-D7902225E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F5364B-8B62-1161-CBB4-9E87564BA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81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9D28E86-2EF7-58FB-7709-EAA078E2F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信言不美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美言不信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善者不辯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辯者不善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知者不博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博者不知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聖人不積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旣以爲人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己愈有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旣以與人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己愈多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天之道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利而不害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聖人之道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爲而不爭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진실한 말은 아름답지 않고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아름다운 말은 진실하지 않다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훌륭한 이는 변명하지 않고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변명하는 이는 훌륭하지 않다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아는 이는 떠벌리지 않고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떠벌리는 이는 알지 못한다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성인은 쌓아두지 않는다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남을 위해 쓰면 자신에게는 더욱 남는다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남에게 주면 자신에게는 더 많아진다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하늘의 도는 이롭게 할 뿐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해롭게 하지 않는다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성인의 도는 행동하되 다투지 않는다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2903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7A090-83EB-92AA-723D-B225A78A1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D68135-FB64-55BD-26EC-749026B48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81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1201EBA-A4B9-B5AA-9EA7-280D2BE24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23532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진정한 진리는 화려한 언어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X, 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소박하고 꾸밈 없는 말 속에 있음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말솜씨가 뛰어난 것이 선함을 뜻하지는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X</a:t>
            </a:r>
          </a:p>
          <a:p>
            <a:pPr>
              <a:lnSpc>
                <a:spcPct val="150000"/>
              </a:lnSpc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진정한 앎은 양이 아닌 본질을 이해하는 데 있음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도의 작용은 비움과 나눔을 통해 오히려 충만해짐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최고의 도는 경쟁이나 소유가 아니라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비경쟁적 작용과 자연스러운 이로움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04126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622B0-821C-967E-076A-54B60C790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A42341-C9D7-EE12-E5C6-AEA20E6B7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정리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40AB81-2068-0B19-6365-148696C98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ko-KR" altLang="ko-KR" sz="2200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노자는 인간의 판단과 형벌, 공포 통치만으로는 사회를 올바르게 다스릴 수 </a:t>
            </a:r>
            <a:r>
              <a:rPr lang="en-US" altLang="ko-KR" sz="2200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X</a:t>
            </a:r>
          </a:p>
          <a:p>
            <a:pPr algn="just">
              <a:lnSpc>
                <a:spcPct val="150000"/>
              </a:lnSpc>
            </a:pPr>
            <a:r>
              <a:rPr lang="ko-KR" altLang="ko-KR" sz="2200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생사와 질서의 근본 원리는 인간이 아니라 자연의 도에 속한다고 강조</a:t>
            </a:r>
            <a:endParaRPr lang="en-US" altLang="ko-KR" sz="2200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ko-KR" sz="2200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천도는 겉으로는 느슨하고 비어 있는 것처럼 보이지만, 실제로는 가장 공정하고 완전하게 균형</a:t>
            </a:r>
            <a:endParaRPr lang="en-US" altLang="ko-KR" sz="2200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ko-KR" sz="2200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자연의 도는 항상 과한 것은 덜고 부족한 것은 채우는 방식으로 스스로 균형을 회복</a:t>
            </a:r>
            <a:endParaRPr lang="en-US" altLang="ko-KR" sz="2200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ko-KR" sz="2200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인간 사회는 경쟁과 소유로 인해 오히려 불균형과 혼란</a:t>
            </a:r>
            <a:endParaRPr lang="en-US" altLang="ko-KR" sz="2200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ko-KR" sz="2200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성인은 쌓고 다투고 드러내는 방식이 아니라, 비우고 양보하며 드러내지 않는 무위의 태도</a:t>
            </a:r>
            <a:endParaRPr lang="en-US" altLang="ko-KR" sz="2200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ko-KR" sz="2200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가장 강한 것은 약해 보이는 것, 가장 잘 다스리는 것은 다투지 않고 자연의 흐름에 맡기는 도</a:t>
            </a:r>
            <a:endParaRPr kumimoji="1" lang="en-US" altLang="ko-KR" sz="2200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078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3A11B-9707-F828-3625-9959E747A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F7EF82-FD94-14C2-9B67-C1FCF874D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73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DF18695-B5B6-FEEF-50C6-25826718D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此兩者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或利或害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차양자</a:t>
            </a:r>
            <a:r>
              <a:rPr kumimoji="1" lang="ko-KR" altLang="en-US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혹리혹해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이 두 가지는 이로울 수도 있고 해로울 수도 있다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두 가지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=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앞 구절 용기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어떤 것이 좋은 결과를 낳을 수도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나쁜 결과를 낳을 수도 있지만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과한 적극성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공격성은 경계해야 함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9686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D3AC8-6D21-E5A9-07CD-E8CFA17E7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59E167-2257-D089-8494-6A37EE235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73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DBDB27F-D8D0-15AB-C7ED-FD9312DA5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天之所惡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孰知其故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천지소오</a:t>
            </a:r>
            <a:r>
              <a:rPr kumimoji="1" lang="ko-KR" altLang="en-US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숙지기고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하늘이 싫어하는 것을 누가 그 이유까지 알 수 있겠는가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是以聖人猶難之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시이성인유난지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그러므로 성인 또한 그것을 어렵게 여긴다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-&gt;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인간은 도를 완전히 파악할 수 없고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성인조차도 이를 어렵게 느끼기 때문에 함부로 판단하지 않고 겸손해야 함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5880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66D2F-CDB1-6DE6-D70E-A5AE8FD0A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DBAB69-3465-F82F-6879-5D3775DB8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73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2A2980-F1D0-A75E-CE5F-01167A749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天之道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不爭而善勝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천지도 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부쟁이선승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하늘의 도는 다투지 않으면서도 잘 이기고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不言而善應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불언이선응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말하지 않으면서도 잘 응하며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不召而自來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불소이자래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부르지 않아도 스스로 온다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繟然而善謀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탄연이선모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</a:t>
            </a:r>
            <a:r>
              <a:rPr kumimoji="1" lang="ko-KR" altLang="en-US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조급하지 않으면서도 일을 잘 도모한다</a:t>
            </a:r>
            <a:endParaRPr kumimoji="1" lang="en-US" altLang="ko-KR" dirty="0">
              <a:solidFill>
                <a:schemeClr val="bg2">
                  <a:lumMod val="50000"/>
                </a:schemeClr>
              </a:solidFill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-&gt;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도는 외부의 강제 없이도 스스로 작용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무위자연의 원리 강조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99547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1AB37-FCDE-0689-B2CE-4670BF245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30ADFC-E57B-04D3-AA1F-39C8C225C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73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B61C73C-B21F-BCD7-D33D-9786EFD59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天網恢恢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疏而不失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(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천망회회</a:t>
            </a:r>
            <a:r>
              <a:rPr kumimoji="1" lang="ko-KR" altLang="en-US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소이불실</a:t>
            </a: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하늘의 그물은 넓고 성기지만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결코 놓치는 것이 없다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-&gt;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자연의 법칙은 보기에는 느슨하지만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결국 모든 것을 정확히 포착한다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endParaRPr kumimoji="1" lang="en-US" altLang="ko-KR" dirty="0">
              <a:solidFill>
                <a:schemeClr val="bg2">
                  <a:lumMod val="50000"/>
                </a:schemeClr>
              </a:solidFill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lang="ko-KR" altLang="ko-KR" u="none" strike="noStrike" dirty="0">
                <a:solidFill>
                  <a:srgbClr val="000000"/>
                </a:solidFill>
                <a:effectLst/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노자는 하늘의 이치가 겉으로는 성기고 느슨해 보이지만 결국 어떠한 것도 빠져나가지 못한다고 보며, 자연의 공정한 인과 질서를 강조하였다.</a:t>
            </a:r>
            <a:endParaRPr kumimoji="1" lang="en-US" altLang="ko-KR" dirty="0">
              <a:solidFill>
                <a:schemeClr val="bg2">
                  <a:lumMod val="50000"/>
                </a:schemeClr>
              </a:solidFill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9107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D1DD5-B30D-A12D-4458-DDD4B04A3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485F6D-220A-BC26-99DC-30A21DFBF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74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E66C572-99E1-963D-E2DC-B41DCF817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民不畏死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奈何以死懼之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若使民常畏死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而爲奇者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吾得執而殺之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孰敢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常有司殺者殺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夫代司殺者殺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是謂代大匠斲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夫代大匠斲者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希有不傷其手矣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백성이 죽음을 두려워하지 않는데 어찌 죽음으로 겁주겠는가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만약 백성이 죽음을 두려워하게 되는 기이한 짓을 하는 자가 있고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내가 그를 잡아 죽이면 누가 감히 그러겠는가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항상 죽임을 맡는 자가 있는데 그를 대신해서 죽이는 것은 목수 대신 나무를 깎는 것과 같고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그를 대신하여 나무를 깎는 자는 손을 다치지 않는 경우가 드물다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6393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E10D7-B029-386A-6628-708D2E975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8996FF-3C2D-882F-E9BC-5E9286548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74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A43407-A191-29AF-DE9B-D173E2463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u="none" strike="noStrike" dirty="0">
                <a:solidFill>
                  <a:srgbClr val="000000"/>
                </a:solidFill>
                <a:effectLst/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lang="ko-KR" altLang="ko-KR" u="none" strike="noStrike" dirty="0">
                <a:solidFill>
                  <a:srgbClr val="000000"/>
                </a:solidFill>
                <a:effectLst/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노자는 백성을 죽음으로 위협하는 공포 정치나 과도한 형벌은 통치의 효과를 가져오지 못한다고 보았다. 그는 생사와 같은 자연의 질서는 인간이 대신할 수 없는 영역이며, 이를 대신하려는 시도는 오히려 해를 초래한다고 보면서 무위의 통치를 강조</a:t>
            </a:r>
            <a:r>
              <a:rPr lang="ko-KR" altLang="en-US" u="none" strike="noStrike" dirty="0">
                <a:solidFill>
                  <a:srgbClr val="000000"/>
                </a:solidFill>
                <a:effectLst/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한다</a:t>
            </a:r>
            <a:r>
              <a:rPr lang="en-US" altLang="ko-KR" u="none" strike="noStrike" dirty="0">
                <a:solidFill>
                  <a:srgbClr val="000000"/>
                </a:solidFill>
                <a:effectLst/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endParaRPr kumimoji="1" lang="en-US" altLang="ko-KR" dirty="0">
              <a:solidFill>
                <a:schemeClr val="bg2">
                  <a:lumMod val="50000"/>
                </a:schemeClr>
              </a:solidFill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0684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E4AA9-F9CB-7F08-F34A-2C40F78DD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1E3B10-A55F-BF2E-8C69-E66631A44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도덕경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</a:rPr>
              <a:t>75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1BF6395-8C12-1D17-0647-A6CDBC59E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民之饑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以其上食稅之多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是以饑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民之難治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以其上之有爲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是以難治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民之輕死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以其上求生之厚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是以輕死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夫唯無以生爲者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是賢於貴生</a:t>
            </a: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-</a:t>
            </a:r>
            <a:r>
              <a:rPr kumimoji="1" lang="ko-KR" altLang="en-US" dirty="0">
                <a:solidFill>
                  <a:schemeClr val="bg2">
                    <a:lumMod val="50000"/>
                  </a:schemeClr>
                </a:solidFill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백성이 굶주리는 것은 그 위가 먹는 세금이 많기 때문이고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백성이 다스리기 어려운 것은 그 위가 인위적으로 무언가를 하기 때문이고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백성이 죽음을 가벼이 여기는 것은 그 위가 삶을 두터이 하기 때문이다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  <a:r>
              <a:rPr kumimoji="1"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따라서 삶을 인위적으로 하지 않는 자가 삶을 귀하게 여기는 자보다 낫다</a:t>
            </a:r>
            <a:r>
              <a:rPr kumimoji="1" lang="en-US" altLang="ko-KR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820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1318</Words>
  <Application>Microsoft Macintosh PowerPoint</Application>
  <PresentationFormat>와이드스크린</PresentationFormat>
  <Paragraphs>99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8" baseType="lpstr">
      <vt:lpstr>Gulim</vt:lpstr>
      <vt:lpstr>맑은 고딕</vt:lpstr>
      <vt:lpstr>Pretendard Variable Medium</vt:lpstr>
      <vt:lpstr>Arial</vt:lpstr>
      <vt:lpstr>Office 테마</vt:lpstr>
      <vt:lpstr>도덕경 73장-81장</vt:lpstr>
      <vt:lpstr>도덕경 73장</vt:lpstr>
      <vt:lpstr>도덕경 73장</vt:lpstr>
      <vt:lpstr>도덕경 73장</vt:lpstr>
      <vt:lpstr>도덕경 73장</vt:lpstr>
      <vt:lpstr>도덕경 73장</vt:lpstr>
      <vt:lpstr>도덕경 74장</vt:lpstr>
      <vt:lpstr>도덕경 74장</vt:lpstr>
      <vt:lpstr>도덕경 75장</vt:lpstr>
      <vt:lpstr>도덕경 75장</vt:lpstr>
      <vt:lpstr>도덕경 76장</vt:lpstr>
      <vt:lpstr>도덕경 76장</vt:lpstr>
      <vt:lpstr>도덕경 77장</vt:lpstr>
      <vt:lpstr>도덕경 77장</vt:lpstr>
      <vt:lpstr>도덕경 78장</vt:lpstr>
      <vt:lpstr>도덕경 78장</vt:lpstr>
      <vt:lpstr>도덕경 79장</vt:lpstr>
      <vt:lpstr>도덕경 79장</vt:lpstr>
      <vt:lpstr>도덕경 80장</vt:lpstr>
      <vt:lpstr>도덕경 80장</vt:lpstr>
      <vt:lpstr>도덕경 81장</vt:lpstr>
      <vt:lpstr>도덕경 81장</vt:lpstr>
      <vt:lpstr>정리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오영빈</dc:creator>
  <cp:lastModifiedBy>오영빈</cp:lastModifiedBy>
  <cp:revision>1</cp:revision>
  <dcterms:created xsi:type="dcterms:W3CDTF">2026-06-16T05:21:01Z</dcterms:created>
  <dcterms:modified xsi:type="dcterms:W3CDTF">2026-06-16T07:15:05Z</dcterms:modified>
</cp:coreProperties>
</file>