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453"/>
    <p:restoredTop sz="94649"/>
  </p:normalViewPr>
  <p:slideViewPr>
    <p:cSldViewPr snapToGrid="0">
      <p:cViewPr varScale="1">
        <p:scale>
          <a:sx n="102" d="100"/>
          <a:sy n="102" d="100"/>
        </p:scale>
        <p:origin x="2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60EFEE-68E6-6449-1E41-82583221BF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9254C9F-BF82-F770-6B96-550F520DD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26D825B-8AED-9F2F-0FBC-9D3A3D9F2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2E90BB4-48EC-5783-99BB-7E11D5B10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321BA2-9F9B-D749-9D03-D286365E05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325342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6E222E-525B-BC9B-234E-BE5DEA7D9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6C56B27-4FC5-457E-30F6-7E32718733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38484C-1CD5-6F60-07AD-0B7ADD5FD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F4772C-17F8-AAA1-5D81-A35C2E0A1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9D7FD94-B63C-16E7-B2AF-F07C9797D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41188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F28C51B9-A69F-29D7-6215-25ED114A9F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E1AF115-A96C-7FE1-E83C-287D2E0EAA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8139798-606E-E142-A6A1-BB1B0DEC0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D1AC934-A149-609B-F4B2-7485CF01F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F2D29A1-424D-31D0-D964-AAF57ED3FF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71265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96FBA2-0807-1DD6-DD2C-013992547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A2BD53A-0E1D-E643-A8C9-2DB12E7F9D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B32E8E1-1D7E-1E3D-4F38-89BD96C24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3890125-4C18-8813-E785-6630B0456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ACBAD647-9485-CB5A-239D-E2C52B5B1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055069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0CECAF-F85C-D641-737E-717BEE4A8E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EB69E92-2EB7-3DF5-D314-01F735202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87A8935-1212-62AC-095D-D71003B81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EF4EF99-5756-1F4A-14FD-D41927906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FC25566-E550-FF21-8AE7-8F40ABD86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833390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5F8CC2A-81D8-D2C0-AA33-E02C1B1EF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D055689-6323-3F43-9EE6-4FDE87A46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E5D3DE3-2141-0E81-DD07-107EFB52B0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873E91C-5E7A-880B-79C9-3902C4E2F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0A761FF-97D2-7F1D-3BA5-1FC175234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07D97E-9C79-9736-5D55-B4F451B34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179461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546306-FF95-02C0-4897-B6DCFCC1C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3573F99-2C21-14F1-9994-070EC8FE3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023E132-3A30-BFE6-D29D-0699C52EF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40610B-5164-DED8-82C1-D4B83FF5CF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9264B20D-D40A-62B6-8177-D1F4C9B2BF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65D4335-0ECC-9059-2941-759F30B72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10D6D44-D057-F55D-0B24-C6251744F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F19F604-7F2E-B2B2-6DBF-C4B6754B1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217027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F01445-EF1D-59E0-EC5B-34D9A2A95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AB56F971-4214-7E68-D601-8450058D9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A323CEA-910F-51C3-D4F8-6DFA0B45D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2DB9548-8038-B62F-CA63-48B921961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577841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A778A4-3A66-A5CF-72F8-B4900F613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10F11F2-499B-85F7-1938-D7D4B4D82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50DAC1D3-028C-3A52-92C0-5F3B561D4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935788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5ACF42E-E5F7-BB5A-9EC5-7C471D62B7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F94C5CD-32AE-41BE-002D-DDB24FD90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D5E0A5B-79F6-1F0E-067A-DEA30197D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9D0214F-C902-EE1C-2A86-3F891666C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45B1939-6E43-6074-F36B-E9E0750A9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4A303E-A330-BF3B-A510-E76F21EB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630033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17B9FA-0DDE-3339-B309-2F999F7DC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A701D714-233E-69E2-2593-64BEA855B8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2A1738A-712A-16B4-36A2-3A7A75AE40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377719B-CF01-10A3-CB35-BECD9DBD3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F6CA59-FD01-B284-B571-6BCD76592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27BBAB0-C64E-5FD5-CF61-253F9B013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69743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7BCFF539-4DFA-4135-FD87-93BD8A971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99ADC66-EE2D-2FB5-FB6B-6B33E4847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12A72D8-8881-85FE-239E-42FFEB77CD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8631C1-C560-4046-BAA8-08D49259A517}" type="datetimeFigureOut">
              <a:rPr kumimoji="1" lang="ko-KR" altLang="en-US" smtClean="0"/>
              <a:t>2026. 6. 7.</a:t>
            </a:fld>
            <a:endParaRPr kumimoji="1"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B249D0C-CB0E-5870-FC34-1055CD4BD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017E1A-889C-2357-EB33-E334F524C4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FB4655-10A3-2546-9972-766FA294289C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583974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E8570D2-8C41-944E-FB08-78586A3F00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1079" y="1354551"/>
            <a:ext cx="9949841" cy="2387600"/>
          </a:xfrm>
        </p:spPr>
        <p:txBody>
          <a:bodyPr/>
          <a:lstStyle/>
          <a:p>
            <a:r>
              <a:rPr kumimoji="1" lang="ko-KR" altLang="en-US" dirty="0" err="1"/>
              <a:t>중체서용론</a:t>
            </a:r>
            <a:r>
              <a:rPr kumimoji="1" lang="en-US" altLang="ko-KR" dirty="0"/>
              <a:t> </a:t>
            </a:r>
            <a:r>
              <a:rPr lang="ko-KR" altLang="ko-KR" dirty="0"/>
              <a:t>·</a:t>
            </a:r>
            <a:r>
              <a:rPr lang="en-US" altLang="ko-KR" dirty="0"/>
              <a:t> </a:t>
            </a:r>
            <a:r>
              <a:rPr lang="ko-KR" altLang="en-US" dirty="0" err="1"/>
              <a:t>변법자강운동</a:t>
            </a:r>
            <a:endParaRPr kumimoji="1" lang="ko-KR" alt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EAF71EE-5DD3-23B1-E0FA-90ED09D8838B}"/>
              </a:ext>
            </a:extLst>
          </p:cNvPr>
          <p:cNvSpPr txBox="1"/>
          <p:nvPr/>
        </p:nvSpPr>
        <p:spPr>
          <a:xfrm>
            <a:off x="9519780" y="5649238"/>
            <a:ext cx="22672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ko-KR" altLang="en-US" dirty="0"/>
              <a:t>철학과 </a:t>
            </a:r>
            <a:r>
              <a:rPr kumimoji="1" lang="en-US" altLang="ko-KR" dirty="0"/>
              <a:t>2023101227</a:t>
            </a:r>
            <a:r>
              <a:rPr kumimoji="1" lang="ko-KR" altLang="en-US" dirty="0"/>
              <a:t> 오영빈</a:t>
            </a:r>
          </a:p>
        </p:txBody>
      </p:sp>
    </p:spTree>
    <p:extLst>
      <p:ext uri="{BB962C8B-B14F-4D97-AF65-F5344CB8AC3E}">
        <p14:creationId xmlns:p14="http://schemas.microsoft.com/office/powerpoint/2010/main" val="6277469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85C6BD-E79C-97B1-0626-5AEFEA605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98144"/>
            <a:ext cx="9144000" cy="2387600"/>
          </a:xfrm>
        </p:spPr>
        <p:txBody>
          <a:bodyPr/>
          <a:lstStyle/>
          <a:p>
            <a:pPr algn="dist"/>
            <a:r>
              <a:rPr kumimoji="1" lang="ko-KR" altLang="en-US" b="1" dirty="0">
                <a:latin typeface="Gulim" panose="020B0600000101010101" pitchFamily="34" charset="-127"/>
                <a:ea typeface="Gulim" panose="020B0600000101010101" pitchFamily="34" charset="-127"/>
                <a:cs typeface="Pretendard Variable SemiBold" panose="02000003000000020004" pitchFamily="2" charset="-127"/>
              </a:rPr>
              <a:t>감사합니다</a:t>
            </a:r>
          </a:p>
        </p:txBody>
      </p:sp>
    </p:spTree>
    <p:extLst>
      <p:ext uri="{BB962C8B-B14F-4D97-AF65-F5344CB8AC3E}">
        <p14:creationId xmlns:p14="http://schemas.microsoft.com/office/powerpoint/2010/main" val="980916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D4639B8-7494-2803-C9AC-F058D18C9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</a:rPr>
              <a:t>중체서용론</a:t>
            </a: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E67562-BDC2-539F-E947-48C5CCC32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4156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중체서용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–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19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세기 후반 청나라 말기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양무운동의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슬로건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Medium" panose="02000003000000020004" pitchFamily="2" charset="-127"/>
            </a:endParaRPr>
          </a:p>
          <a:p>
            <a:pPr marL="0" indent="0"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             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(1861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년 쓰여진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풍계분의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&lt;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교빈려항의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&gt;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에서 최초 주창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Medium" panose="02000003000000020004" pitchFamily="2" charset="-127"/>
            </a:endParaRPr>
          </a:p>
          <a:p>
            <a:pPr marL="0" indent="0">
              <a:buNone/>
            </a:pPr>
            <a:endParaRPr kumimoji="1" lang="en-US" altLang="ko-KR" dirty="0">
              <a:latin typeface="Pretendard Variable Medium" panose="02000003000000020004" pitchFamily="2" charset="-127"/>
              <a:ea typeface="Pretendard Variable Medium" panose="02000003000000020004" pitchFamily="2" charset="-127"/>
              <a:cs typeface="Pretendard Variable Medium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lang="ko-KR" altLang="ko-KR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中體</a:t>
            </a:r>
            <a:r>
              <a:rPr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중체</a:t>
            </a:r>
            <a:r>
              <a:rPr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,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중국의 몸통</a:t>
            </a:r>
            <a:r>
              <a:rPr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,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중국의 전통적 제도와 가치를 근본으로 </a:t>
            </a:r>
            <a:endParaRPr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Medium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 </a:t>
            </a:r>
            <a:r>
              <a:rPr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/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</a:t>
            </a:r>
            <a:r>
              <a:rPr lang="ko-KR" altLang="ko-KR" dirty="0" err="1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西用</a:t>
            </a:r>
            <a:r>
              <a:rPr lang="ko-KR" altLang="en-US" dirty="0">
                <a:latin typeface="Pretendard Variable Medium" panose="02000003000000020004" pitchFamily="2" charset="-127"/>
                <a:ea typeface="Pretendard Variable Medium" panose="02000003000000020004" pitchFamily="2" charset="-127"/>
                <a:cs typeface="Pretendard Variable Medium" panose="02000003000000020004" pitchFamily="2" charset="-127"/>
              </a:rPr>
              <a:t> 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서용</a:t>
            </a:r>
            <a:r>
              <a:rPr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,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서양을 이용</a:t>
            </a:r>
            <a:r>
              <a:rPr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,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서양의 과학 기술 </a:t>
            </a:r>
            <a:r>
              <a:rPr lang="ko-KR" altLang="ko-KR" dirty="0"/>
              <a:t>·</a:t>
            </a:r>
            <a:r>
              <a:rPr lang="ko-KR" altLang="en-US" dirty="0"/>
              <a:t> 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무기 </a:t>
            </a:r>
            <a:r>
              <a:rPr lang="ko-KR" altLang="ko-KR" dirty="0"/>
              <a:t>·</a:t>
            </a:r>
            <a:r>
              <a:rPr lang="ko-KR" altLang="en-US" dirty="0"/>
              <a:t> 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산업 기술 수용</a:t>
            </a:r>
            <a:endParaRPr lang="en-US" altLang="ko-KR" dirty="0"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 </a:t>
            </a:r>
            <a:r>
              <a:rPr lang="en-US" altLang="ko-KR" dirty="0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&gt;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중국의 정신과 도덕은 유지하되</a:t>
            </a:r>
            <a:r>
              <a:rPr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,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Medium" panose="02000003000000020004" pitchFamily="2" charset="-127"/>
              </a:rPr>
              <a:t> 서양의 기술만 배우자</a:t>
            </a:r>
            <a:endParaRPr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Medium" panose="02000003000000020004" pitchFamily="2" charset="-127"/>
            </a:endParaRPr>
          </a:p>
          <a:p>
            <a:pPr marL="0" indent="0">
              <a:buNone/>
            </a:pP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448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252D9-97A2-E55C-D948-06FD83B591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EAEF0F-B3DA-CB4C-F6B1-5C949E6BB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</a:rPr>
              <a:t>중체서용론</a:t>
            </a: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325168A-CB5D-349B-B7E4-C549D58C7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4156" cy="4351338"/>
          </a:xfrm>
        </p:spPr>
        <p:txBody>
          <a:bodyPr/>
          <a:lstStyle/>
          <a:p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 아편전쟁 이후 서양 열강에 따른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</a:rPr>
              <a:t>연이은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 패배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 서양의 기술과 군사력의 우수성을 인정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 그럼에도 중국의 전통 유교 질서는 유지하고자 하는 마음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&gt;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정치제도와 가치관은 변화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X</a:t>
            </a: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   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과학 기술과 군사 기술만을 받아들임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   즉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서양화가 아닌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기술 도입에 초점을 두는 것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(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부국강병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)</a:t>
            </a: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817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C0F52-6B84-8BFD-D33A-FA9D3F03DB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543736-0B3C-A5C5-715C-DFDBB8483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</a:rPr>
              <a:t>중체서용론</a:t>
            </a: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C41EBE7-DF48-CFBE-872A-0F544A3E0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4156" cy="4351338"/>
          </a:xfrm>
        </p:spPr>
        <p:txBody>
          <a:bodyPr/>
          <a:lstStyle/>
          <a:p>
            <a:pPr marL="0" indent="0"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제도는 유지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기술만 받아들인 중국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vs 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제도까지 서구화한 일본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&gt;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기술만 받아들여서는 근본적 개혁이 제대로 이루어지지 않음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   정치 </a:t>
            </a:r>
            <a:r>
              <a:rPr lang="ko-KR" altLang="ko-KR" dirty="0"/>
              <a:t>·</a:t>
            </a:r>
            <a:r>
              <a:rPr lang="ko-KR" altLang="en-US" dirty="0"/>
              <a:t> 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</a:rPr>
              <a:t>사회 제도의 개혁 부족</a:t>
            </a:r>
            <a:endParaRPr lang="en-US" altLang="ko-KR" dirty="0">
              <a:latin typeface="Gulim" panose="020B0600000101010101" pitchFamily="34" charset="-127"/>
              <a:ea typeface="Gulim" panose="020B0600000101010101" pitchFamily="34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   중국 위기 해결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X</a:t>
            </a: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   즉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기존의 제도는 유지하고 기술만을 받아들이는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중체서용의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   한계가 드러난 것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buNone/>
            </a:pP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35674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7A7A7-D807-0BB8-6A66-2D974FDC9C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872AA5-48F9-99DC-427B-6D22EBA2E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</a:rPr>
              <a:t>변법자강운동</a:t>
            </a: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1E734E1-428F-0E3F-D217-7E4D34F91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4156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 </a:t>
            </a:r>
            <a:r>
              <a:rPr lang="ko-KR" altLang="ko-KR" dirty="0" err="1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變法</a:t>
            </a:r>
            <a:r>
              <a:rPr lang="ko-KR" altLang="en-US" dirty="0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 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변법</a:t>
            </a:r>
            <a:r>
              <a:rPr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법과 제도를 개혁 </a:t>
            </a:r>
            <a:r>
              <a:rPr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/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lang="ko-KR" altLang="ko-KR" dirty="0" err="1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自彊</a:t>
            </a:r>
            <a:r>
              <a:rPr lang="ko-KR" altLang="en-US" dirty="0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 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자강</a:t>
            </a:r>
            <a:r>
              <a:rPr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국가를 강하게 만든다</a:t>
            </a:r>
            <a:endParaRPr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&gt;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국가를 살리기 위해 제도 자체를 개혁하자는 운동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청일 전쟁 패배 이후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드러난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중체서용의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한계를 느끼고 서양의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기술뿐만이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아닌 정치 제도를 도입해야 한다는 제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2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단계의 근대화운동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92524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936A30-AB04-E52A-04CB-A483FB9BEE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66C88F-1999-AB7E-4337-BBD780B7E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</a:rPr>
              <a:t>변법자강운동</a:t>
            </a: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2F54A52-C173-8075-36C0-A05C35EC3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4156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교육제도 개혁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근대적 학교 설립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의회 제도 도입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관료제 개혁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산업 진흥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76187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381F5-06F4-0438-D3D9-AC5EA50C1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4A4422E-E297-06CE-84F2-EC36BD1D10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</a:rPr>
              <a:t>변법자강운동</a:t>
            </a: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B4F89FD-E8FE-AF60-6559-73005A2FB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4156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변법 주장이 처음으로 나타난 것은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1888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년 강유위의 제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1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차 상서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전통적인 유교와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공자에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대한 과감한 비판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개혁의 이론적 기초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일본 메이지 유신 주목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강유위는 정치 제도를 개혁해야 부국강병을 달성할 수 있다고 주장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>
              <a:lnSpc>
                <a:spcPct val="150000"/>
              </a:lnSpc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양계초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담사동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등과 함께 개혁운동 전개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33292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CCE685-02C2-42A7-D336-22E9F4C660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161615-FBC0-46DC-906B-A4579DEC0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</a:rPr>
              <a:t>변법자강운동</a:t>
            </a: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6B78AF-4196-283A-35E7-5B9941635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124156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1898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년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광서제가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강유위의 주장을 받아들여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무술변법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개시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교육 제도 등 여러 제도 개혁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>
              <a:lnSpc>
                <a:spcPct val="150000"/>
              </a:lnSpc>
              <a:buSzPct val="89000"/>
              <a:buFont typeface="Wingdings" pitchFamily="2" charset="2"/>
              <a:buChar char="ü"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광서제의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큰어머니인 서태후를 정점으로 한 수구세력의 견제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>
              <a:lnSpc>
                <a:spcPct val="150000"/>
              </a:lnSpc>
              <a:buSzPct val="89000"/>
              <a:buFont typeface="Wingdings" pitchFamily="2" charset="2"/>
              <a:buChar char="ü"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수구세력의 쿠데타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SzPct val="89000"/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en-US" altLang="ko-KR" dirty="0">
                <a:latin typeface="Pretendard Variable ExtraLight" panose="02000003000000020004" pitchFamily="2" charset="-127"/>
                <a:ea typeface="Pretendard Variable ExtraLight" panose="02000003000000020004" pitchFamily="2" charset="-127"/>
                <a:cs typeface="Pretendard Variable ExtraLight" panose="02000003000000020004" pitchFamily="2" charset="-127"/>
              </a:rPr>
              <a:t>&gt;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</a:t>
            </a: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변법자강운동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약 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103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일 만에 백일천하로 실패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4171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EFC114-32B8-7000-B5CC-F8167482B2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95D8271-0AFF-FA94-5831-FF620925D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</a:rPr>
              <a:t>변법자강운동</a:t>
            </a:r>
            <a:endParaRPr kumimoji="1" lang="ko-KR" altLang="en-US" dirty="0">
              <a:latin typeface="Gulim" panose="020B0600000101010101" pitchFamily="34" charset="-127"/>
              <a:ea typeface="Gulim" panose="020B0600000101010101" pitchFamily="34" charset="-127"/>
            </a:endParaRP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E6A8D72-6CF9-077A-3EBB-1A3A89959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1094"/>
            <a:ext cx="11124156" cy="4351338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 err="1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변법자강운동은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청나라가 근대 국가 체제로의 전환을 도모한 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중요한 시도이며</a:t>
            </a:r>
            <a:r>
              <a:rPr kumimoji="1" lang="en-US" altLang="ko-KR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,</a:t>
            </a: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 이후 중국 혁명 운동과 근대 개혁 사상 발전에도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kumimoji="1" lang="ko-KR" altLang="en-US" dirty="0">
                <a:latin typeface="Gulim" panose="020B0600000101010101" pitchFamily="34" charset="-127"/>
                <a:ea typeface="Gulim" panose="020B0600000101010101" pitchFamily="34" charset="-127"/>
                <a:cs typeface="Pretendard Variable ExtraLight" panose="02000003000000020004" pitchFamily="2" charset="-127"/>
              </a:rPr>
              <a:t>영향을 주는 등의 큰 역사적 의미</a:t>
            </a:r>
            <a:endParaRPr kumimoji="1" lang="en-US" altLang="ko-KR" dirty="0">
              <a:latin typeface="Gulim" panose="020B0600000101010101" pitchFamily="34" charset="-127"/>
              <a:ea typeface="Gulim" panose="020B0600000101010101" pitchFamily="34" charset="-127"/>
              <a:cs typeface="Pretendard Variable ExtraLight" panose="02000003000000020004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48815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331</Words>
  <Application>Microsoft Macintosh PowerPoint</Application>
  <PresentationFormat>와이드스크린</PresentationFormat>
  <Paragraphs>51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7" baseType="lpstr">
      <vt:lpstr>Gulim</vt:lpstr>
      <vt:lpstr>맑은 고딕</vt:lpstr>
      <vt:lpstr>Pretendard Variable ExtraLight</vt:lpstr>
      <vt:lpstr>Pretendard Variable Medium</vt:lpstr>
      <vt:lpstr>Arial</vt:lpstr>
      <vt:lpstr>Wingdings</vt:lpstr>
      <vt:lpstr>Office 테마</vt:lpstr>
      <vt:lpstr>중체서용론 · 변법자강운동</vt:lpstr>
      <vt:lpstr>중체서용론</vt:lpstr>
      <vt:lpstr>중체서용론</vt:lpstr>
      <vt:lpstr>중체서용론</vt:lpstr>
      <vt:lpstr>변법자강운동</vt:lpstr>
      <vt:lpstr>변법자강운동</vt:lpstr>
      <vt:lpstr>변법자강운동</vt:lpstr>
      <vt:lpstr>변법자강운동</vt:lpstr>
      <vt:lpstr>변법자강운동</vt:lpstr>
      <vt:lpstr>감사합니다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오영빈</dc:creator>
  <cp:lastModifiedBy>오영빈</cp:lastModifiedBy>
  <cp:revision>1</cp:revision>
  <dcterms:created xsi:type="dcterms:W3CDTF">2026-06-07T06:09:13Z</dcterms:created>
  <dcterms:modified xsi:type="dcterms:W3CDTF">2026-06-07T07:51:14Z</dcterms:modified>
</cp:coreProperties>
</file>