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trictFirstAndLastChars="0" autoCompressPictures="0">
  <p:sldMasterIdLst>
    <p:sldMasterId id="2147483659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9AAFE671-1F77-4842-AA03-9D001FDD1DC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w="sm" len="sm"/>
              <a:tailEnd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w="sm" len="sm"/>
              <a:tailEnd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w="sm" len="sm"/>
              <a:tailEnd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w="sm" len="sm"/>
              <a:tailEnd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w="sm" len="sm"/>
              <a:tailEnd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w="sm" len="sm"/>
              <a:tailEnd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w="sm" len="sm"/>
              <a:tailEnd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w="sm" len="sm"/>
              <a:tailEnd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Comments="0">
  <p:normalViewPr snapVertSplitter="1">
    <p:restoredLeft sz="12579"/>
    <p:restoredTop sz="90000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heme" Target="theme/theme1.xml"  /><Relationship Id="rId11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presProps" Target="presProps.xml"  /><Relationship Id="rId9" Type="http://schemas.openxmlformats.org/officeDocument/2006/relationships/viewProps" Target="viewProp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w="sm" len="sm"/>
            <a:tailEnd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5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82" name="Google Shape;82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89" name="Google Shape;89;p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103" name="Google Shape;103;p6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114" name="Google Shape;114;p1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12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1.png"  /><Relationship Id="rId4" Type="http://schemas.openxmlformats.org/officeDocument/2006/relationships/image" Target="../media/image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2.xml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3.png"  /><Relationship Id="rId4" Type="http://schemas.openxmlformats.org/officeDocument/2006/relationships/image" Target="../media/image5.png"  /><Relationship Id="rId5" Type="http://schemas.openxmlformats.org/officeDocument/2006/relationships/image" Target="../media/image6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3.png"  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3D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3030" y="1936551"/>
            <a:ext cx="8465790" cy="29848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651510" y="2887430"/>
            <a:ext cx="6888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3E2723"/>
                </a:solidFill>
                <a:latin typeface="Arimo"/>
                <a:ea typeface="Arimo"/>
                <a:cs typeface="Arimo"/>
                <a:sym typeface="Arimo"/>
              </a:rPr>
              <a:t>덕(德)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3DD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2" name="Google Shape;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352675"/>
            <a:ext cx="5286375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352675"/>
            <a:ext cx="5286375" cy="30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962025" y="3048000"/>
            <a:ext cx="4730591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95548"/>
                </a:solidFill>
                <a:latin typeface="Arimo"/>
                <a:ea typeface="Arimo"/>
                <a:cs typeface="Arimo"/>
                <a:sym typeface="Arimo"/>
              </a:rPr>
              <a:t>신이 세운 나라, 은(殷)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62025" y="3741107"/>
            <a:ext cx="45054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주나라, 정확히 말해서 서주西周 시대까지만 해도 사람들은 나라의 건국과 흥망성쇠, 삶의 의미와 신분 계급 등 모든 것을 천天이 결정한다고 믿고 있었다.</a:t>
            </a:r>
            <a:endParaRPr sz="100"/>
          </a:p>
        </p:txBody>
      </p:sp>
      <p:sp>
        <p:nvSpPr>
          <p:cNvPr id="96" name="Google Shape;96;p14"/>
          <p:cNvSpPr txBox="1"/>
          <p:nvPr/>
        </p:nvSpPr>
        <p:spPr>
          <a:xfrm>
            <a:off x="6724650" y="3048000"/>
            <a:ext cx="4730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95548"/>
                </a:solidFill>
                <a:latin typeface="Arimo"/>
                <a:ea typeface="Arimo"/>
                <a:cs typeface="Arimo"/>
                <a:sym typeface="Arimo"/>
              </a:rPr>
              <a:t>주나라 건국의 정당</a:t>
            </a:r>
            <a:r>
              <a:rPr b="1" lang="en-US" sz="2400">
                <a:solidFill>
                  <a:srgbClr val="795548"/>
                </a:solidFill>
                <a:latin typeface="Arimo"/>
                <a:ea typeface="Arimo"/>
                <a:cs typeface="Arimo"/>
                <a:sym typeface="Arimo"/>
              </a:rPr>
              <a:t>성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6724650" y="3741107"/>
            <a:ext cx="4505400" cy="14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</a:rPr>
              <a:t>따라서 주나라 건국의 정당성을 구축하기 위해서는 왜 신의 뜻이 은나라에서 주나라로 옮겨 갔는지를 설명할 필요성이 생긴다. 그래서 통치자가 ‘덕’을 지키는 여부에 따라 하늘의 뜻이 움직인다고 설명하게 된다.</a:t>
            </a:r>
            <a:endParaRPr sz="100"/>
          </a:p>
        </p:txBody>
      </p:sp>
      <p:sp>
        <p:nvSpPr>
          <p:cNvPr id="98" name="Google Shape;98;p14"/>
          <p:cNvSpPr txBox="1"/>
          <p:nvPr/>
        </p:nvSpPr>
        <p:spPr>
          <a:xfrm>
            <a:off x="762000" y="571500"/>
            <a:ext cx="1140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5D4037"/>
                </a:solidFill>
                <a:latin typeface="Arimo"/>
                <a:ea typeface="Arimo"/>
                <a:cs typeface="Arimo"/>
                <a:sym typeface="Arimo"/>
              </a:rPr>
              <a:t>덕 개념의 탄생 : 신의 질서에서 인간의 질서로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571500" y="571500"/>
            <a:ext cx="47625" cy="523875"/>
          </a:xfrm>
          <a:prstGeom prst="rect">
            <a:avLst/>
          </a:prstGeom>
          <a:solidFill>
            <a:srgbClr val="8D6E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9300575" y="5908100"/>
            <a:ext cx="21087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최진석 - 나 홀로 읽는 도덕경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3DD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7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9687" y="1976437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6281300" y="1349425"/>
            <a:ext cx="555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795548"/>
                </a:solidFill>
                <a:latin typeface="Arimo"/>
                <a:ea typeface="Arimo"/>
                <a:cs typeface="Arimo"/>
                <a:sym typeface="Arimo"/>
              </a:rPr>
              <a:t>덕 = 힘의 의미</a:t>
            </a:r>
            <a:endParaRPr/>
          </a:p>
        </p:txBody>
      </p:sp>
      <p:pic>
        <p:nvPicPr>
          <p:cNvPr descr="image.png" id="108" name="Google Shape;10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19212" y="1985962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762000" y="571500"/>
            <a:ext cx="1140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5D4037"/>
                </a:solidFill>
                <a:latin typeface="Arimo"/>
                <a:ea typeface="Arimo"/>
                <a:cs typeface="Arimo"/>
                <a:sym typeface="Arimo"/>
              </a:rPr>
              <a:t>덕 = 힘</a:t>
            </a: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571500" y="571500"/>
            <a:ext cx="47625" cy="523875"/>
          </a:xfrm>
          <a:prstGeom prst="rect">
            <a:avLst/>
          </a:prstGeom>
          <a:solidFill>
            <a:srgbClr val="8D6E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6413451" y="2218475"/>
            <a:ext cx="4334400" cy="28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2723"/>
              </a:buClr>
              <a:buSzPts val="1800"/>
              <a:buAutoNum type="arabicPeriod"/>
            </a:pPr>
            <a:r>
              <a:rPr b="1" lang="en-US" sz="1800">
                <a:solidFill>
                  <a:srgbClr val="3E2723"/>
                </a:solidFill>
              </a:rPr>
              <a:t>덕은 선행이 나오는 근본적인 힘이다.</a:t>
            </a:r>
            <a:endParaRPr b="1" sz="1800">
              <a:solidFill>
                <a:srgbClr val="3E2723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E272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E2723"/>
              </a:solidFill>
            </a:endParaRPr>
          </a:p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E2723"/>
              </a:buClr>
              <a:buSzPts val="1800"/>
              <a:buAutoNum type="arabicPeriod"/>
            </a:pPr>
            <a:r>
              <a:rPr b="1" lang="en-US" sz="1800">
                <a:solidFill>
                  <a:srgbClr val="3E2723"/>
                </a:solidFill>
              </a:rPr>
              <a:t>덕은 타인의 덕을 두터워지게 할 수 있는 힘을 가지고 있다.</a:t>
            </a:r>
            <a:endParaRPr b="1" sz="1800">
              <a:solidFill>
                <a:srgbClr val="3E2723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E2723"/>
              </a:solidFill>
            </a:endParaRPr>
          </a:p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300">
                <a:solidFill>
                  <a:srgbClr val="333333"/>
                </a:solidFill>
                <a:latin typeface="Malgun Gothic"/>
                <a:ea typeface="Malgun Gothic"/>
                <a:cs typeface="Malgun Gothic"/>
                <a:sym typeface="Malgun Gothic"/>
              </a:rPr>
              <a:t>‘부모의 장례식을 정성껏 잘 치르고 성심성의껏 조상에 대한 제사를 잘 지내면 백성들의 덕이 아주 두터워진다(曾子曰, 愼終追遠, 民德歸厚矣).’</a:t>
            </a:r>
            <a:r>
              <a:rPr lang="en-US" sz="1100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E272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3DD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407750" y="1691745"/>
            <a:ext cx="10594200" cy="37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1475" lvl="0" marL="45720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3E2723"/>
              </a:buClr>
              <a:buSzPts val="2250"/>
              <a:buAutoNum type="arabicPeriod"/>
            </a:pPr>
            <a:r>
              <a:rPr lang="en-US" sz="2250">
                <a:solidFill>
                  <a:srgbClr val="3E2723"/>
                </a:solidFill>
              </a:rPr>
              <a:t>가장 으뜸가는 덕[上德]은 자신의 덕을 덕으로 여기지 않기 때문에 덕이 있게 된다. 낮은 덕[下德]은 자신의 덕을 잃지 않으려하기 때문에 덕이 없게 된다. </a:t>
            </a:r>
            <a:endParaRPr sz="2250">
              <a:solidFill>
                <a:srgbClr val="3E2723"/>
              </a:solidFill>
            </a:endParaRPr>
          </a:p>
          <a:p>
            <a:pPr indent="0" lvl="0" marL="45720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3E2723"/>
              </a:solidFill>
            </a:endParaRPr>
          </a:p>
          <a:p>
            <a:pPr indent="-371475" lvl="0" marL="45720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Clr>
                <a:srgbClr val="3E2723"/>
              </a:buClr>
              <a:buSzPts val="2250"/>
              <a:buAutoNum type="arabicPeriod"/>
            </a:pPr>
            <a:r>
              <a:rPr lang="en-US" sz="2250">
                <a:solidFill>
                  <a:srgbClr val="3E2723"/>
                </a:solidFill>
              </a:rPr>
              <a:t>가장 으뜸가는 덕[上德]은 무위하되 어떤 목적과 의도가 없이 한다. 하덕은 인위적으로 하면서도 어떤 목적과 의도를 가지고 한다.</a:t>
            </a:r>
            <a:endParaRPr sz="2250">
              <a:solidFill>
                <a:srgbClr val="3E2723"/>
              </a:solidFill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3E2723"/>
              </a:solidFill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3E2723"/>
              </a:solidFill>
            </a:endParaRPr>
          </a:p>
          <a:p>
            <a:pPr indent="0" lvl="0" marL="0" marR="0" rtl="0" algn="l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3E2723"/>
              </a:solidFill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790500" y="581950"/>
            <a:ext cx="1140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5D4037"/>
                </a:solidFill>
                <a:latin typeface="Arimo"/>
                <a:ea typeface="Arimo"/>
                <a:cs typeface="Arimo"/>
                <a:sym typeface="Arimo"/>
              </a:rPr>
              <a:t>도가에서의 덕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3DD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635406" y="1734125"/>
            <a:ext cx="119859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33333"/>
                </a:solidFill>
              </a:rPr>
              <a:t>‘하늘이 사람들을 낸 이래로 사람들에게는 이미 인, 의, 예, 지의 본성이 누구에게나 부여돼 있다</a:t>
            </a:r>
            <a:endParaRPr sz="2100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333333"/>
                </a:solidFill>
              </a:rPr>
              <a:t>(蓋自天降生民, 則旣莫不與之以仁義禮智之性矣)’</a:t>
            </a:r>
            <a:r>
              <a:rPr lang="en-US" sz="1900">
                <a:solidFill>
                  <a:schemeClr val="dk1"/>
                </a:solidFill>
              </a:rPr>
              <a:t> -  주자, </a:t>
            </a:r>
            <a:r>
              <a:rPr lang="en-US" sz="2000">
                <a:solidFill>
                  <a:srgbClr val="333333"/>
                </a:solidFill>
              </a:rPr>
              <a:t>대학장구서(大學章句序)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3200"/>
          </a:p>
        </p:txBody>
      </p:sp>
      <p:sp>
        <p:nvSpPr>
          <p:cNvPr id="125" name="Google Shape;125;p17"/>
          <p:cNvSpPr txBox="1"/>
          <p:nvPr/>
        </p:nvSpPr>
        <p:spPr>
          <a:xfrm>
            <a:off x="554850" y="4204345"/>
            <a:ext cx="11082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E342E"/>
                </a:solidFill>
              </a:rPr>
              <a:t>덕이 곧 인간의 본성이고, 그것이 완성되어 있다면, 덕을 쌓는 것은 본래의 본성을 회복하고 되찾아야 하는 작업이 될 것이다. 그렇다면 선행의 실천이 무의미한 것이 아닌가? 덕 실천의 필요성을 어떻게 정당화할 수 있을까? </a:t>
            </a:r>
            <a:endParaRPr sz="1500">
              <a:solidFill>
                <a:srgbClr val="4E342E"/>
              </a:solidFill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762000" y="571500"/>
            <a:ext cx="1140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5D4037"/>
                </a:solidFill>
                <a:latin typeface="Arimo"/>
                <a:ea typeface="Arimo"/>
                <a:cs typeface="Arimo"/>
                <a:sym typeface="Arimo"/>
              </a:rPr>
              <a:t>질문</a:t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571500" y="571500"/>
            <a:ext cx="47625" cy="523875"/>
          </a:xfrm>
          <a:prstGeom prst="rect">
            <a:avLst/>
          </a:prstGeom>
          <a:solidFill>
            <a:srgbClr val="8D6E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62332" y="2901875"/>
            <a:ext cx="10262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수컷을 알고서 암컷을 지키면 천하의 계곡이 되고, 천하의 계곡이 되면 영원하고 떳떳한 덕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/>
              <a:t>[常德]이 떠나지 않아 다시 갓난아이[嬰兒]의 상태로 돌아간다. - </a:t>
            </a:r>
            <a:r>
              <a:rPr lang="en-US" sz="2100"/>
              <a:t>노자, 28장 </a:t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224</ep:Words>
  <ep:PresentationFormat/>
  <ep:Paragraphs>21</ep:Paragraphs>
  <ep:Slides>5</ep:Slides>
  <ep:Notes>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ep:HeadingPairs>
  <ep:TitlesOfParts>
    <vt:vector size="6" baseType="lpstr">
      <vt:lpstr>Office Theme</vt:lpstr>
      <vt:lpstr>슬라이드 1</vt:lpstr>
      <vt:lpstr>슬라이드 2</vt:lpstr>
      <vt:lpstr>슬라이드 3</vt:lpstr>
      <vt:lpstr>슬라이드 4</vt:lpstr>
      <vt:lpstr>슬라이드 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kimnamwoo</cp:lastModifiedBy>
  <dcterms:modified xsi:type="dcterms:W3CDTF">2026-06-16T15:16:18.881</dcterms:modified>
  <cp:revision>1</cp:revision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