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74" r:id="rId1"/>
  </p:sldMasterIdLst>
  <p:notesMasterIdLst>
    <p:notesMasterId r:id="rId23"/>
  </p:notesMasterIdLst>
  <p:sldIdLst>
    <p:sldId id="267" r:id="rId2"/>
    <p:sldId id="268" r:id="rId3"/>
    <p:sldId id="269" r:id="rId4"/>
    <p:sldId id="271" r:id="rId5"/>
    <p:sldId id="272" r:id="rId6"/>
    <p:sldId id="270" r:id="rId7"/>
    <p:sldId id="274" r:id="rId8"/>
    <p:sldId id="290" r:id="rId9"/>
    <p:sldId id="273" r:id="rId10"/>
    <p:sldId id="275" r:id="rId11"/>
    <p:sldId id="291" r:id="rId12"/>
    <p:sldId id="292" r:id="rId13"/>
    <p:sldId id="293" r:id="rId14"/>
    <p:sldId id="294" r:id="rId15"/>
    <p:sldId id="277" r:id="rId16"/>
    <p:sldId id="284" r:id="rId17"/>
    <p:sldId id="285" r:id="rId18"/>
    <p:sldId id="286" r:id="rId19"/>
    <p:sldId id="281" r:id="rId20"/>
    <p:sldId id="288" r:id="rId21"/>
    <p:sldId id="289" r:id="rId22"/>
  </p:sldIdLst>
  <p:sldSz cx="9139238" cy="6853238"/>
  <p:notesSz cx="9939338" cy="6807200"/>
  <p:defaultTextStyle>
    <a:defPPr algn="l" rtl="0" eaLnBrk="0" latinLnBrk="1" hangingPunct="0">
      <a:defRPr kumimoji="1" lang="ko-KR" altLang="en-US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>
        <a:alpha val="10000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9"/>
    <p:restoredTop sz="90000"/>
  </p:normalViewPr>
  <p:slideViewPr>
    <p:cSldViewPr>
      <p:cViewPr varScale="1">
        <p:scale>
          <a:sx n="89" d="100"/>
          <a:sy n="89" d="100"/>
        </p:scale>
        <p:origin x="1426" y="53"/>
      </p:cViewPr>
      <p:guideLst>
        <p:guide orient="horz" pos="2159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27" cy="7202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6928" cy="340325"/>
          </a:xfrm>
          <a:prstGeom prst="rect">
            <a:avLst/>
          </a:prstGeom>
        </p:spPr>
        <p:txBody>
          <a:bodyPr vert="horz" lIns="91550" tIns="45775" rIns="91550" bIns="45775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9835" y="1"/>
            <a:ext cx="4306928" cy="340325"/>
          </a:xfrm>
          <a:prstGeom prst="rect">
            <a:avLst/>
          </a:prstGeom>
        </p:spPr>
        <p:txBody>
          <a:bodyPr vert="horz" lIns="91550" tIns="45775" rIns="91550" bIns="45775"/>
          <a:lstStyle>
            <a:lvl1pPr algn="r">
              <a:defRPr sz="1200"/>
            </a:lvl1pPr>
          </a:lstStyle>
          <a:p>
            <a:pPr lvl="0">
              <a:defRPr/>
            </a:pPr>
            <a:fld id="{E2B2BC9D-A816-4D0A-858B-1D023B3A8ACA}" type="datetime1">
              <a:rPr lang="ko-KR" altLang="en-US"/>
              <a:pPr lvl="0">
                <a:defRPr/>
              </a:pPr>
              <a:t>2023-03-23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0" tIns="45775" rIns="91550" bIns="45775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3906" y="3233093"/>
            <a:ext cx="7951250" cy="3062930"/>
          </a:xfrm>
          <a:prstGeom prst="rect">
            <a:avLst/>
          </a:prstGeom>
        </p:spPr>
        <p:txBody>
          <a:bodyPr vert="horz" lIns="91550" tIns="45775" rIns="91550" bIns="45775">
            <a:no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65005"/>
            <a:ext cx="4306928" cy="340325"/>
          </a:xfrm>
          <a:prstGeom prst="rect">
            <a:avLst/>
          </a:prstGeom>
        </p:spPr>
        <p:txBody>
          <a:bodyPr vert="horz" lIns="91550" tIns="45775" rIns="91550" bIns="45775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9835" y="6465005"/>
            <a:ext cx="4306928" cy="340325"/>
          </a:xfrm>
          <a:prstGeom prst="rect">
            <a:avLst/>
          </a:prstGeom>
        </p:spPr>
        <p:txBody>
          <a:bodyPr vert="horz" lIns="91550" tIns="45775" rIns="91550" bIns="45775" anchor="b"/>
          <a:lstStyle>
            <a:lvl1pPr algn="r">
              <a:defRPr sz="1200"/>
            </a:lvl1pPr>
          </a:lstStyle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8540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1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10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11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371445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12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038159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13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526156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14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189859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15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267075" y="509588"/>
            <a:ext cx="3403600" cy="25542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안전관리계획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ko-KR" altLang="en-US" smtClean="0"/>
              <a:pPr lvl="0">
                <a:defRPr/>
              </a:pPr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7438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19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20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780888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21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123022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2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3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4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5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6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7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8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3957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403600" cy="2554287"/>
          </a:xfrm>
          <a:noFill/>
          <a:ln>
            <a:solidFill>
              <a:srgbClr val="000000"/>
            </a:solidFill>
            <a:miter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square" anchor="t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en-US" altLang="ko-KR" dirty="0" smtClean="0"/>
          </a:p>
          <a:p>
            <a:pPr lvl="0">
              <a:defRPr/>
            </a:pPr>
            <a:endParaRPr lang="ko-KR" altLang="en-US" dirty="0"/>
          </a:p>
        </p:txBody>
      </p:sp>
      <p:sp>
        <p:nvSpPr>
          <p:cNvPr id="105476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0419" indent="-284777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39107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594750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0394" indent="-22782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06037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61680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17323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72965" indent="-22782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defRPr/>
            </a:pPr>
            <a:fld id="{177E8482-D397-456F-AB2C-A187B841755A}" type="slidenum">
              <a:rPr kumimoji="0" lang="en-US" altLang="ko-KR">
                <a:solidFill>
                  <a:prstClr val="black"/>
                </a:solidFill>
                <a:latin typeface="맑은 고딕"/>
                <a:ea typeface="맑은 고딕"/>
              </a:rPr>
              <a:pPr eaLnBrk="1" hangingPunct="1">
                <a:defRPr/>
              </a:pPr>
              <a:t>9</a:t>
            </a:fld>
            <a:endParaRPr kumimoji="0" lang="en-US" altLang="ko-KR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399" y="2130425"/>
            <a:ext cx="10363199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A7C4-C82A-4D21-9AB0-F0C5A1D3EF09}" type="datetime1">
              <a:rPr lang="ko-KR" altLang="en-US" smtClean="0"/>
              <a:pPr/>
              <a:t>2023-03-23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12314" y="2130425"/>
            <a:ext cx="121920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A7C4-C82A-4D21-9AB0-F0C5A1D3EF09}" type="datetimeFigureOut">
              <a:rPr lang="ko-KR" altLang="en-US" smtClean="0"/>
              <a:pPr/>
              <a:t>2023-03-23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"/>
          </p:nvPr>
        </p:nvSpPr>
        <p:spPr>
          <a:xfrm>
            <a:off x="2859322" y="2196090"/>
            <a:ext cx="6475199" cy="324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A7C4-C82A-4D21-9AB0-F0C5A1D3EF09}" type="datetimeFigureOut">
              <a:rPr lang="ko-KR" altLang="en-US" smtClean="0"/>
              <a:pPr/>
              <a:t>2023-03-23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본문 개체 틀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A7C4-C82A-4D21-9AB0-F0C5A1D3EF09}" type="datetimeFigureOut">
              <a:rPr lang="ko-KR" altLang="en-US" smtClean="0"/>
              <a:pPr/>
              <a:t>2023-03-23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7" descr="motif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936" y="0"/>
            <a:ext cx="1168768" cy="220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4263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A7C4-C82A-4D21-9AB0-F0C5A1D3EF09}" type="datetimeFigureOut">
              <a:rPr lang="ko-KR" altLang="en-US" smtClean="0"/>
              <a:pPr/>
              <a:t>2023-03-23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A7C4-C82A-4D21-9AB0-F0C5A1D3EF09}" type="datetimeFigureOut">
              <a:rPr lang="ko-KR" altLang="en-US" smtClean="0"/>
              <a:pPr/>
              <a:t>2023-03-23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3" y="4406900"/>
            <a:ext cx="10363199" cy="1362075"/>
          </a:xfrm>
        </p:spPr>
        <p:txBody>
          <a:bodyPr anchor="t"/>
          <a:lstStyle>
            <a:lvl1pPr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1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A7C4-C82A-4D21-9AB0-F0C5A1D3EF09}" type="datetimeFigureOut">
              <a:rPr lang="ko-KR" altLang="en-US" smtClean="0"/>
              <a:pPr/>
              <a:t>2023-03-23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A7C4-C82A-4D21-9AB0-F0C5A1D3EF09}" type="datetimeFigureOut">
              <a:rPr lang="ko-KR" altLang="en-US" smtClean="0"/>
              <a:pPr/>
              <a:t>2023-03-23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A7C4-C82A-4D21-9AB0-F0C5A1D3EF09}" type="datetimeFigureOut">
              <a:rPr lang="ko-KR" altLang="en-US" smtClean="0"/>
              <a:pPr/>
              <a:t>2023-03-23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"/>
          </p:nvPr>
        </p:nvSpPr>
        <p:spPr>
          <a:xfrm>
            <a:off x="608037" y="1643063"/>
            <a:ext cx="10972799" cy="4525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A7C4-C82A-4D21-9AB0-F0C5A1D3EF09}" type="datetimeFigureOut">
              <a:rPr lang="ko-KR" altLang="en-US" smtClean="0"/>
              <a:pPr/>
              <a:t>2023-03-23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4개" type="fourObj" preserve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6957" y="1599162"/>
            <a:ext cx="4036466" cy="21945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5744" y="1599162"/>
            <a:ext cx="4036466" cy="21945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half" idx="3"/>
          </p:nvPr>
        </p:nvSpPr>
        <p:spPr>
          <a:xfrm>
            <a:off x="455786" y="3981637"/>
            <a:ext cx="4036466" cy="21945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half" idx="4"/>
          </p:nvPr>
        </p:nvSpPr>
        <p:spPr>
          <a:xfrm>
            <a:off x="4644573" y="3981637"/>
            <a:ext cx="4036466" cy="21945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10" name="날짜 개체 틀 3"/>
          <p:cNvSpPr>
            <a:spLocks noGrp="1"/>
          </p:cNvSpPr>
          <p:nvPr>
            <p:ph type="dt" sz="half" idx="10"/>
          </p:nvPr>
        </p:nvSpPr>
        <p:spPr>
          <a:xfrm>
            <a:off x="455526" y="6352034"/>
            <a:ext cx="2133234" cy="365046"/>
          </a:xfr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lstStyle>
            <a:lvl1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1800" b="0" i="0" baseline="0">
                <a:solidFill>
                  <a:srgbClr val="000000">
                    <a:alpha val="100000"/>
                  </a:srgbClr>
                </a:solidFill>
                <a:latin typeface="Calibri"/>
                <a:ea typeface="HY울릉도B"/>
              </a:defRPr>
            </a:lvl1pPr>
          </a:lstStyle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fld id="{D8D7A7C4-C82A-4D21-9AB0-F0C5A1D3EF09}" type="datetime1">
              <a:rPr kumimoji="1" lang="ko-KR" altLang="en-US" sz="1800" b="0" i="0" baseline="0">
                <a:solidFill>
                  <a:srgbClr val="000000">
                    <a:alpha val="100000"/>
                  </a:srgbClr>
                </a:solidFill>
                <a:latin typeface="Calibri"/>
                <a:ea typeface="HY울릉도B"/>
                <a:cs typeface="+mn-cs"/>
              </a:rPr>
              <a:pPr marL="0" lvl="0" indent="0" algn="l" defTabSz="1028836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2023-03-23</a:t>
            </a:fld>
            <a:endParaRPr kumimoji="1" lang="ko-KR" altLang="en-US" sz="1800" b="0" i="0" baseline="0">
              <a:solidFill>
                <a:srgbClr val="000000">
                  <a:alpha val="100000"/>
                </a:srgbClr>
              </a:solidFill>
              <a:latin typeface="Calibri"/>
              <a:ea typeface="HY울릉도B"/>
              <a:cs typeface="+mn-cs"/>
            </a:endParaRPr>
          </a:p>
        </p:txBody>
      </p:sp>
      <p:sp>
        <p:nvSpPr>
          <p:cNvPr id="11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2041" y="6352034"/>
            <a:ext cx="2893468" cy="365046"/>
          </a:xfr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lstStyle>
            <a:lvl1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1800" b="0" i="0" baseline="0">
                <a:solidFill>
                  <a:srgbClr val="000000">
                    <a:alpha val="100000"/>
                  </a:srgbClr>
                </a:solidFill>
                <a:latin typeface="Calibri"/>
                <a:ea typeface="HY울릉도B"/>
              </a:defRPr>
            </a:lvl1pPr>
          </a:lstStyle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1800" b="0" i="0" baseline="0">
              <a:solidFill>
                <a:srgbClr val="000000">
                  <a:alpha val="100000"/>
                </a:srgbClr>
              </a:solidFill>
              <a:latin typeface="Calibri"/>
              <a:ea typeface="HY울릉도B"/>
            </a:endParaRPr>
          </a:p>
        </p:txBody>
      </p:sp>
      <p:sp>
        <p:nvSpPr>
          <p:cNvPr id="12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2790318" y="6585351"/>
            <a:ext cx="1584045" cy="245987"/>
          </a:xfr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ctr">
            <a:noAutofit/>
          </a:bodyPr>
          <a:lstStyle>
            <a:lvl1pPr marL="0" lvl="0" indent="0" algn="r" defTabSz="1028836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1600" b="0" i="0" baseline="0">
                <a:solidFill>
                  <a:srgbClr val="C0B9C7">
                    <a:alpha val="100000"/>
                  </a:srgbClr>
                </a:solidFill>
                <a:latin typeface="Rockwell"/>
                <a:ea typeface="HY울릉도B"/>
              </a:defRPr>
            </a:lvl1pPr>
          </a:lstStyle>
          <a:p>
            <a:pPr marL="0" lvl="0" indent="0" algn="r" defTabSz="1028836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fld id="{68CCDAD7-DFA0-4247-8D14-F831699E2871}" type="slidenum">
              <a:rPr kumimoji="1" lang="ko-KR" altLang="en-US" sz="1600" b="0" i="0" baseline="0">
                <a:solidFill>
                  <a:srgbClr val="C0B9C7">
                    <a:alpha val="100000"/>
                  </a:srgbClr>
                </a:solidFill>
                <a:latin typeface="Rockwell"/>
                <a:ea typeface="HY울릉도B"/>
              </a:rPr>
              <a:pPr marL="0" lvl="0" indent="0" algn="r" defTabSz="102883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‹#›</a:t>
            </a:fld>
            <a:endParaRPr kumimoji="1" lang="ko-KR" altLang="en-US" sz="1600" b="0" i="0">
              <a:solidFill>
                <a:srgbClr val="C0B9C7">
                  <a:alpha val="100000"/>
                </a:srgbClr>
              </a:solidFill>
              <a:latin typeface="HY울릉도B"/>
              <a:ea typeface="HY울릉도B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199" cy="4114800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199" cy="804862"/>
          </a:xfrm>
        </p:spPr>
        <p:txBody>
          <a:bodyPr/>
          <a:lstStyle>
            <a:lvl1pPr>
              <a:defRPr sz="141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7A7C4-C82A-4D21-9AB0-F0C5A1D3EF09}" type="datetimeFigureOut">
              <a:rPr lang="ko-KR" altLang="en-US" smtClean="0"/>
              <a:pPr/>
              <a:t>2023-03-23</a:t>
            </a:fld>
            <a:endParaRPr lang="ko-KR" altLang="en-US"/>
          </a:p>
        </p:txBody>
      </p:sp>
      <p:sp>
        <p:nvSpPr>
          <p:cNvPr id="11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2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한컴오피스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5526" y="252351"/>
            <a:ext cx="8226498" cy="11428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lvl="0" indent="0" algn="ctr" defTabSz="1028836" rtl="0" eaLnBrk="1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ko-KR" altLang="en-US" sz="4400" b="0" i="0" baseline="0">
                <a:solidFill>
                  <a:schemeClr val="tx2"/>
                </a:solidFill>
                <a:latin typeface="Arial"/>
                <a:sym typeface="Arial"/>
              </a:rPr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644185" y="3980738"/>
            <a:ext cx="4036276" cy="21950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lvl="0" indent="0" algn="l" defTabSz="1028836" rtl="0" eaLnBrk="1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kumimoji="0" lang="ko-KR" altLang="en-US" sz="3200" b="0" i="0" baseline="0">
                <a:solidFill>
                  <a:schemeClr val="tx1"/>
                </a:solidFill>
                <a:latin typeface="Arial"/>
                <a:sym typeface="Arial"/>
              </a:rPr>
              <a:t>마스터 텍스트 스타일을 편집합니다</a:t>
            </a:r>
          </a:p>
          <a:p>
            <a:pPr marL="0" lvl="0" indent="0" algn="l" defTabSz="1028836" rtl="0" eaLnBrk="1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kumimoji="0" lang="ko-KR" altLang="en-US" sz="3200" b="0" i="0" baseline="0">
                <a:solidFill>
                  <a:schemeClr val="tx1"/>
                </a:solidFill>
                <a:latin typeface="Arial"/>
                <a:sym typeface="Arial"/>
              </a:rPr>
              <a:t>둘째 수준</a:t>
            </a:r>
          </a:p>
          <a:p>
            <a:pPr marL="0" lvl="0" indent="0" algn="l" defTabSz="1028836" rtl="0" eaLnBrk="1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kumimoji="0" lang="ko-KR" altLang="en-US" sz="3200" b="0" i="0" baseline="0">
                <a:solidFill>
                  <a:schemeClr val="tx1"/>
                </a:solidFill>
                <a:latin typeface="Arial"/>
                <a:sym typeface="Arial"/>
              </a:rPr>
              <a:t>셋째 수준</a:t>
            </a:r>
          </a:p>
          <a:p>
            <a:pPr marL="0" lvl="0" indent="0" algn="l" defTabSz="1028836" rtl="0" eaLnBrk="1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kumimoji="0" lang="ko-KR" altLang="en-US" sz="3200" b="0" i="0" baseline="0">
                <a:solidFill>
                  <a:schemeClr val="tx1"/>
                </a:solidFill>
                <a:latin typeface="Arial"/>
                <a:sym typeface="Arial"/>
              </a:rPr>
              <a:t>넷째 수준</a:t>
            </a:r>
          </a:p>
          <a:p>
            <a:pPr marL="0" lvl="0" indent="0" algn="l" defTabSz="1028836" rtl="0" eaLnBrk="1" latin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kumimoji="0" lang="ko-KR" altLang="en-US" sz="3200" b="0" i="0" baseline="0">
                <a:solidFill>
                  <a:schemeClr val="tx1"/>
                </a:solidFill>
                <a:latin typeface="Arial"/>
                <a:sym typeface="Arial"/>
              </a:rPr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5526" y="6352034"/>
            <a:ext cx="2133234" cy="3650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lstStyle>
            <a:lvl1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1800" b="0" i="0" baseline="0">
                <a:solidFill>
                  <a:srgbClr val="000000">
                    <a:alpha val="100000"/>
                  </a:srgbClr>
                </a:solidFill>
                <a:latin typeface="Calibri"/>
                <a:ea typeface="HY울릉도B"/>
              </a:defRPr>
            </a:lvl1pPr>
          </a:lstStyle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fld id="{D422D86A-5F52-4165-8473-F1B836277586}" type="datetime1">
              <a:rPr kumimoji="1" lang="ko-KR" altLang="en-US" sz="1800" b="0" i="0" baseline="0">
                <a:solidFill>
                  <a:srgbClr val="000000">
                    <a:alpha val="100000"/>
                  </a:srgbClr>
                </a:solidFill>
                <a:latin typeface="Calibri"/>
                <a:ea typeface="HY울릉도B"/>
                <a:cs typeface="+mn-cs"/>
              </a:rPr>
              <a:pPr marL="0" lvl="0" indent="0" algn="l" defTabSz="1028836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2023-03-23</a:t>
            </a:fld>
            <a:endParaRPr kumimoji="1" lang="ko-KR" altLang="en-US" sz="1800" b="0" i="0" baseline="0">
              <a:solidFill>
                <a:srgbClr val="000000">
                  <a:alpha val="100000"/>
                </a:srgbClr>
              </a:solidFill>
              <a:latin typeface="Calibri"/>
              <a:ea typeface="HY울릉도B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2041" y="6352034"/>
            <a:ext cx="2893468" cy="3650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noAutofit/>
          </a:bodyPr>
          <a:lstStyle>
            <a:lvl1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1800" b="0" i="0" baseline="0">
                <a:solidFill>
                  <a:srgbClr val="000000">
                    <a:alpha val="100000"/>
                  </a:srgbClr>
                </a:solidFill>
                <a:latin typeface="Calibri"/>
                <a:ea typeface="HY울릉도B"/>
              </a:defRPr>
            </a:lvl1pPr>
          </a:lstStyle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1800" b="0" i="0" baseline="0">
              <a:solidFill>
                <a:srgbClr val="000000">
                  <a:alpha val="100000"/>
                </a:srgbClr>
              </a:solidFill>
              <a:latin typeface="Calibri"/>
              <a:ea typeface="HY울릉도B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2790318" y="6585351"/>
            <a:ext cx="1584045" cy="2459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ctr">
            <a:noAutofit/>
          </a:bodyPr>
          <a:lstStyle>
            <a:lvl1pPr marL="0" lvl="0" indent="0" algn="r" defTabSz="1028836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1" lang="ko-KR" altLang="en-US" sz="1600" b="0" i="0" baseline="0">
                <a:solidFill>
                  <a:srgbClr val="C0B9C7">
                    <a:alpha val="100000"/>
                  </a:srgbClr>
                </a:solidFill>
                <a:latin typeface="Rockwell"/>
                <a:ea typeface="HY울릉도B"/>
              </a:defRPr>
            </a:lvl1pPr>
          </a:lstStyle>
          <a:p>
            <a:pPr marL="0" lvl="0" indent="0" algn="r" defTabSz="1028836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fld id="{A97701A7-51EA-4502-8107-63E0BFC5C0F4}" type="slidenum">
              <a:rPr kumimoji="1" lang="ko-KR" altLang="en-US" sz="1600" b="0" i="0" baseline="0">
                <a:solidFill>
                  <a:srgbClr val="C0B9C7">
                    <a:alpha val="100000"/>
                  </a:srgbClr>
                </a:solidFill>
                <a:latin typeface="Rockwell"/>
                <a:ea typeface="HY울릉도B"/>
                <a:cs typeface="+mn-cs"/>
              </a:rPr>
              <a:pPr marL="0" lvl="0" indent="0" algn="r" defTabSz="102883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‹#›</a:t>
            </a:fld>
            <a:endParaRPr kumimoji="1" lang="ko-KR" altLang="en-US" sz="1600" b="0" i="0">
              <a:solidFill>
                <a:srgbClr val="C0B9C7">
                  <a:alpha val="100000"/>
                </a:srgbClr>
              </a:solidFill>
              <a:latin typeface="HY울릉도B"/>
              <a:ea typeface="HY울릉도B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78" r:id="rId13"/>
  </p:sldLayoutIdLst>
  <p:transition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9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11" Type="http://schemas.openxmlformats.org/officeDocument/2006/relationships/image" Target="../media/image26.jpeg"/><Relationship Id="rId5" Type="http://schemas.openxmlformats.org/officeDocument/2006/relationships/image" Target="../media/image2.png"/><Relationship Id="rId10" Type="http://schemas.openxmlformats.org/officeDocument/2006/relationships/image" Target="../media/image25.jpeg"/><Relationship Id="rId4" Type="http://schemas.openxmlformats.org/officeDocument/2006/relationships/image" Target="../media/image18.pn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9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11" Type="http://schemas.openxmlformats.org/officeDocument/2006/relationships/image" Target="../media/image32.jpeg"/><Relationship Id="rId5" Type="http://schemas.openxmlformats.org/officeDocument/2006/relationships/image" Target="../media/image2.png"/><Relationship Id="rId10" Type="http://schemas.openxmlformats.org/officeDocument/2006/relationships/image" Target="../media/image31.jpeg"/><Relationship Id="rId4" Type="http://schemas.openxmlformats.org/officeDocument/2006/relationships/image" Target="../media/image18.pn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9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11" Type="http://schemas.openxmlformats.org/officeDocument/2006/relationships/image" Target="../media/image40.jpeg"/><Relationship Id="rId5" Type="http://schemas.openxmlformats.org/officeDocument/2006/relationships/image" Target="../media/image2.png"/><Relationship Id="rId10" Type="http://schemas.openxmlformats.org/officeDocument/2006/relationships/image" Target="../media/image39.jpeg"/><Relationship Id="rId4" Type="http://schemas.openxmlformats.org/officeDocument/2006/relationships/image" Target="../media/image18.pn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9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11" Type="http://schemas.openxmlformats.org/officeDocument/2006/relationships/image" Target="../media/image46.jpeg"/><Relationship Id="rId5" Type="http://schemas.openxmlformats.org/officeDocument/2006/relationships/image" Target="../media/image2.png"/><Relationship Id="rId10" Type="http://schemas.openxmlformats.org/officeDocument/2006/relationships/image" Target="../media/image45.jpeg"/><Relationship Id="rId4" Type="http://schemas.openxmlformats.org/officeDocument/2006/relationships/image" Target="../media/image18.pn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9.png"/><Relationship Id="rId5" Type="http://schemas.openxmlformats.org/officeDocument/2006/relationships/image" Target="../media/image50.png"/><Relationship Id="rId10" Type="http://schemas.openxmlformats.org/officeDocument/2006/relationships/image" Target="../media/image7.jpeg"/><Relationship Id="rId4" Type="http://schemas.openxmlformats.org/officeDocument/2006/relationships/image" Target="../media/image49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4.png"/><Relationship Id="rId7" Type="http://schemas.openxmlformats.org/officeDocument/2006/relationships/image" Target="../media/image1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55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3.em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56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7.jpeg"/><Relationship Id="rId5" Type="http://schemas.openxmlformats.org/officeDocument/2006/relationships/image" Target="../media/image58.png"/><Relationship Id="rId10" Type="http://schemas.openxmlformats.org/officeDocument/2006/relationships/image" Target="../media/image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e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353035" y="1324643"/>
            <a:ext cx="4369015" cy="339124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sz="1700" b="1" spc="-84" dirty="0" err="1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현장명</a:t>
            </a:r>
            <a:r>
              <a:rPr lang="ko-KR" altLang="en-US" sz="1700" b="1" spc="-84" dirty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 </a:t>
            </a:r>
            <a:r>
              <a:rPr lang="en-US" altLang="ko-KR" sz="1700" b="1" spc="-84" dirty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sz="1700" b="1" spc="-84" dirty="0" err="1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힐스테이트</a:t>
            </a:r>
            <a:r>
              <a:rPr lang="ko-KR" altLang="en-US" sz="1700" b="1" spc="-84" dirty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 </a:t>
            </a:r>
            <a:r>
              <a:rPr lang="en-US" altLang="ko-KR" sz="1700" b="1" spc="-84" dirty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 </a:t>
            </a:r>
            <a:r>
              <a:rPr lang="ko-KR" altLang="en-US" sz="1700" b="1" spc="-84" dirty="0" err="1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양주옥정</a:t>
            </a:r>
            <a:r>
              <a:rPr lang="ko-KR" altLang="en-US" sz="1700" b="1" spc="-84" dirty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 </a:t>
            </a:r>
            <a:r>
              <a:rPr lang="ko-KR" altLang="en-US" sz="1700" b="1" spc="-84" dirty="0" err="1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파티오포레</a:t>
            </a:r>
            <a:r>
              <a:rPr lang="en-US" altLang="ko-KR" sz="1700" b="1" spc="-84" dirty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3036" y="2446225"/>
            <a:ext cx="794221" cy="354513"/>
          </a:xfrm>
          <a:prstGeom prst="rect">
            <a:avLst/>
          </a:prstGeom>
          <a:noFill/>
        </p:spPr>
        <p:txBody>
          <a:bodyPr wrap="none" lIns="39289" tIns="38382" rIns="39289" bIns="38382">
            <a:spAutoFit/>
          </a:bodyPr>
          <a:lstStyle/>
          <a:p>
            <a:pPr>
              <a:defRPr/>
            </a:pPr>
            <a:r>
              <a:rPr lang="en-US" altLang="ko-KR" b="1" spc="-84" dirty="0" smtClean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2023. </a:t>
            </a:r>
            <a:r>
              <a:rPr lang="en-US" altLang="ko-KR" b="1" spc="-84" dirty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7335" y="1716483"/>
            <a:ext cx="5124986" cy="385290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en-US" altLang="ko-KR" sz="2000" b="1" spc="-84" dirty="0" smtClean="0">
                <a:solidFill>
                  <a:srgbClr val="14398F"/>
                </a:solidFill>
                <a:ea typeface="현대하모니 L"/>
                <a:cs typeface="Arial"/>
              </a:rPr>
              <a:t>H-</a:t>
            </a:r>
            <a:r>
              <a:rPr lang="ko-KR" altLang="en-US" sz="2000" b="1" spc="-84" dirty="0" smtClean="0">
                <a:solidFill>
                  <a:srgbClr val="14398F"/>
                </a:solidFill>
                <a:ea typeface="현대하모니 L"/>
                <a:cs typeface="Arial"/>
              </a:rPr>
              <a:t>파일 </a:t>
            </a:r>
            <a:r>
              <a:rPr lang="en-US" altLang="ko-KR" sz="2000" b="1" spc="-84" dirty="0" smtClean="0">
                <a:solidFill>
                  <a:srgbClr val="14398F"/>
                </a:solidFill>
                <a:ea typeface="현대하모니 L"/>
                <a:cs typeface="Arial"/>
              </a:rPr>
              <a:t>  </a:t>
            </a:r>
            <a:r>
              <a:rPr lang="ko-KR" altLang="en-US" sz="2000" b="1" spc="-84" dirty="0" smtClean="0">
                <a:solidFill>
                  <a:srgbClr val="14398F"/>
                </a:solidFill>
                <a:ea typeface="현대하모니 L"/>
                <a:cs typeface="Arial"/>
              </a:rPr>
              <a:t>인발작업계획서</a:t>
            </a:r>
            <a:endParaRPr lang="en-US" altLang="ko-KR" sz="2000" b="1" spc="-84" dirty="0">
              <a:solidFill>
                <a:srgbClr val="14398F"/>
              </a:solidFill>
              <a:ea typeface="현대하모니 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53036" y="3349656"/>
            <a:ext cx="2424286" cy="277568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sz="1300" b="1" spc="-84" dirty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협력 </a:t>
            </a:r>
            <a:r>
              <a:rPr lang="ko-KR" altLang="en-US" sz="1300" b="1" spc="-84" dirty="0" err="1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업체명</a:t>
            </a:r>
            <a:r>
              <a:rPr lang="ko-KR" altLang="en-US" sz="1300" b="1" spc="-84" dirty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 </a:t>
            </a:r>
            <a:r>
              <a:rPr lang="en-US" altLang="ko-KR" sz="1300" b="1" spc="-84" dirty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: </a:t>
            </a:r>
            <a:r>
              <a:rPr lang="en-US" altLang="ko-KR" sz="1300" b="1" spc="-84" dirty="0" smtClean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(</a:t>
            </a:r>
            <a:r>
              <a:rPr lang="ko-KR" altLang="en-US" sz="1300" b="1" spc="-84" dirty="0" smtClean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주</a:t>
            </a:r>
            <a:r>
              <a:rPr lang="en-US" altLang="ko-KR" sz="1300" b="1" spc="-84" dirty="0" smtClean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)</a:t>
            </a:r>
            <a:r>
              <a:rPr lang="ko-KR" altLang="en-US" sz="1300" b="1" spc="-84" dirty="0" err="1" smtClean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이테크건설산업</a:t>
            </a:r>
            <a:endParaRPr lang="en-US" altLang="ko-KR" sz="1300" b="1" spc="-84" dirty="0">
              <a:solidFill>
                <a:srgbClr val="14398F"/>
              </a:solidFill>
              <a:latin typeface="현대하모니 L"/>
              <a:ea typeface="현대하모니 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79103" y="3385763"/>
            <a:ext cx="2050243" cy="262180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sz="1200" b="1" spc="-84" dirty="0" err="1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공종명</a:t>
            </a:r>
            <a:r>
              <a:rPr lang="ko-KR" altLang="en-US" sz="1200" b="1" spc="-84" dirty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 </a:t>
            </a:r>
            <a:r>
              <a:rPr lang="en-US" altLang="ko-KR" sz="1200" b="1" spc="-84" dirty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sz="1200" b="1" spc="-84" dirty="0" smtClean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sz="1200" b="1" spc="-84" dirty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sz="1200" b="1" spc="-84" dirty="0" smtClean="0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sz="1200" b="1" spc="-84" dirty="0">
              <a:solidFill>
                <a:srgbClr val="14398F"/>
              </a:solidFill>
              <a:latin typeface="현대하모니 L"/>
              <a:ea typeface="현대하모니 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6118" y="167408"/>
            <a:ext cx="777038" cy="100084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000" spc="-84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표준번호 </a:t>
            </a:r>
            <a:r>
              <a:rPr lang="en-US" altLang="ko-KR" sz="1000" spc="-84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000" spc="-84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개정일자 </a:t>
            </a:r>
            <a:r>
              <a:rPr lang="en-US" altLang="ko-KR" sz="1000" spc="-84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000" spc="-84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개정번호 </a:t>
            </a:r>
            <a:r>
              <a:rPr lang="en-US" altLang="ko-KR" sz="1000" spc="-84">
                <a:solidFill>
                  <a:srgbClr val="14398F"/>
                </a:solidFill>
                <a:latin typeface="현대하모니 L"/>
                <a:ea typeface="현대하모니 L"/>
                <a:cs typeface="Arial"/>
              </a:rPr>
              <a:t>: </a:t>
            </a:r>
          </a:p>
          <a:p>
            <a:pPr>
              <a:lnSpc>
                <a:spcPct val="150000"/>
              </a:lnSpc>
              <a:defRPr/>
            </a:pPr>
            <a:endParaRPr lang="en-US" altLang="ko-KR" sz="1000" b="1" spc="-84">
              <a:solidFill>
                <a:srgbClr val="14398F"/>
              </a:solidFill>
              <a:latin typeface="현대하모니 L"/>
              <a:ea typeface="현대하모니 L"/>
              <a:cs typeface="Arial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417549" y="3811469"/>
            <a:ext cx="1503303" cy="167112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003839" y="3803237"/>
            <a:ext cx="1491679" cy="16793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 rotWithShape="1">
          <a:blip r:embed="rId6"/>
          <a:srcRect r="49410"/>
          <a:stretch>
            <a:fillRect/>
          </a:stretch>
        </p:blipFill>
        <p:spPr>
          <a:xfrm flipH="1">
            <a:off x="4581350" y="3792966"/>
            <a:ext cx="1495008" cy="1689622"/>
          </a:xfrm>
          <a:prstGeom prst="rect">
            <a:avLst/>
          </a:prstGeom>
          <a:noFill/>
          <a:ln w="9525">
            <a:noFill/>
            <a:miter/>
          </a:ln>
          <a:effectLst/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164869" y="3786351"/>
            <a:ext cx="1486156" cy="16962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3" name="직선 연결선 2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583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7874" y="1093849"/>
            <a:ext cx="3642651" cy="3349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H-Beam 인발 계획평면도 (작업전)</a:t>
            </a:r>
            <a:endParaRPr kumimoji="0" lang="ko-KR" altLang="en-US" sz="1400" b="1" i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grpSp>
        <p:nvGrpSpPr>
          <p:cNvPr id="5" name="Group 1"/>
          <p:cNvGrpSpPr/>
          <p:nvPr/>
        </p:nvGrpSpPr>
        <p:grpSpPr>
          <a:xfrm>
            <a:off x="1400431" y="440885"/>
            <a:ext cx="6077921" cy="461891"/>
            <a:chOff x="1764950" y="336468"/>
            <a:chExt cx="5785008" cy="461890"/>
          </a:xfrm>
        </p:grpSpPr>
        <p:sp>
          <p:nvSpPr>
            <p:cNvPr id="6" name="갈매기형 수장 5"/>
            <p:cNvSpPr/>
            <p:nvPr/>
          </p:nvSpPr>
          <p:spPr>
            <a:xfrm>
              <a:off x="1764950" y="336468"/>
              <a:ext cx="123400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7" name="갈매기형 수장 6"/>
            <p:cNvSpPr/>
            <p:nvPr/>
          </p:nvSpPr>
          <p:spPr>
            <a:xfrm>
              <a:off x="2802988" y="336468"/>
              <a:ext cx="115391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8" name="갈매기형 수장 7"/>
            <p:cNvSpPr/>
            <p:nvPr/>
          </p:nvSpPr>
          <p:spPr>
            <a:xfrm>
              <a:off x="3753068" y="336468"/>
              <a:ext cx="164533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4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58007" tIns="19335" rIns="19335" bIns="19335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 smtClean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9" name="갈매기형 수장 8"/>
            <p:cNvSpPr/>
            <p:nvPr/>
          </p:nvSpPr>
          <p:spPr>
            <a:xfrm>
              <a:off x="5161613" y="336468"/>
              <a:ext cx="133368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100" b="1" i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" name="갈매기형 수장 9"/>
            <p:cNvSpPr/>
            <p:nvPr/>
          </p:nvSpPr>
          <p:spPr>
            <a:xfrm>
              <a:off x="6199652" y="336468"/>
              <a:ext cx="135030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978090" y="1625944"/>
            <a:ext cx="5790923" cy="2953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별첨</a:t>
            </a:r>
            <a:r>
              <a:rPr lang="en-US" altLang="ko-KR" dirty="0" smtClean="0">
                <a:solidFill>
                  <a:schemeClr val="tx1"/>
                </a:solidFill>
              </a:rPr>
              <a:t>)</a:t>
            </a:r>
            <a:r>
              <a:rPr lang="ko-KR" altLang="en-US" dirty="0" smtClean="0">
                <a:solidFill>
                  <a:schemeClr val="tx1"/>
                </a:solidFill>
              </a:rPr>
              <a:t>해당 </a:t>
            </a:r>
            <a:r>
              <a:rPr lang="ko-KR" altLang="en-US" dirty="0" err="1" smtClean="0">
                <a:solidFill>
                  <a:schemeClr val="tx1"/>
                </a:solidFill>
              </a:rPr>
              <a:t>인발구간</a:t>
            </a:r>
            <a:r>
              <a:rPr lang="ko-KR" altLang="en-US" dirty="0" smtClean="0">
                <a:solidFill>
                  <a:schemeClr val="tx1"/>
                </a:solidFill>
              </a:rPr>
              <a:t> 도면 넣기 평면</a:t>
            </a:r>
            <a:r>
              <a:rPr lang="en-US" altLang="ko-KR" dirty="0" smtClean="0">
                <a:solidFill>
                  <a:schemeClr val="tx1"/>
                </a:solidFill>
              </a:rPr>
              <a:t>,</a:t>
            </a:r>
            <a:r>
              <a:rPr lang="ko-KR" altLang="en-US" dirty="0" smtClean="0">
                <a:solidFill>
                  <a:schemeClr val="tx1"/>
                </a:solidFill>
              </a:rPr>
              <a:t>전개도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13" name="그림 1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841783" y="464890"/>
            <a:ext cx="1127295" cy="393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[10]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443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123" y="1049729"/>
            <a:ext cx="2468821" cy="3349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4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-파일 </a:t>
            </a:r>
            <a:r>
              <a:rPr kumimoji="0" lang="ko-KR" altLang="en-US" sz="14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인발</a:t>
            </a:r>
            <a:r>
              <a:rPr lang="ko-KR" altLang="en-US" sz="1400" b="1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작업</a:t>
            </a:r>
            <a:r>
              <a:rPr lang="ko-KR" altLang="en-US" sz="1400" b="1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lang="ko-KR" altLang="en-US" sz="1400" b="1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장비점검</a:t>
            </a: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endParaRPr kumimoji="0" lang="ko-KR" altLang="en-US" sz="14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grpSp>
        <p:nvGrpSpPr>
          <p:cNvPr id="5" name="Group 1"/>
          <p:cNvGrpSpPr/>
          <p:nvPr/>
        </p:nvGrpSpPr>
        <p:grpSpPr>
          <a:xfrm>
            <a:off x="1400431" y="440885"/>
            <a:ext cx="6077921" cy="461891"/>
            <a:chOff x="1764950" y="336468"/>
            <a:chExt cx="5785008" cy="461890"/>
          </a:xfrm>
        </p:grpSpPr>
        <p:sp>
          <p:nvSpPr>
            <p:cNvPr id="6" name="갈매기형 수장 5"/>
            <p:cNvSpPr/>
            <p:nvPr/>
          </p:nvSpPr>
          <p:spPr>
            <a:xfrm>
              <a:off x="1764950" y="336468"/>
              <a:ext cx="123400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7" name="갈매기형 수장 6"/>
            <p:cNvSpPr/>
            <p:nvPr/>
          </p:nvSpPr>
          <p:spPr>
            <a:xfrm>
              <a:off x="2802988" y="336468"/>
              <a:ext cx="115391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8" name="갈매기형 수장 7"/>
            <p:cNvSpPr/>
            <p:nvPr/>
          </p:nvSpPr>
          <p:spPr>
            <a:xfrm>
              <a:off x="3753068" y="336468"/>
              <a:ext cx="164533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4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58007" tIns="19335" rIns="19335" bIns="19335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 smtClean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9" name="갈매기형 수장 8"/>
            <p:cNvSpPr/>
            <p:nvPr/>
          </p:nvSpPr>
          <p:spPr>
            <a:xfrm>
              <a:off x="5161613" y="336468"/>
              <a:ext cx="133368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100" b="1" i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" name="갈매기형 수장 9"/>
            <p:cNvSpPr/>
            <p:nvPr/>
          </p:nvSpPr>
          <p:spPr>
            <a:xfrm>
              <a:off x="6199652" y="336468"/>
              <a:ext cx="135030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pic>
        <p:nvPicPr>
          <p:cNvPr id="13" name="그림 1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841783" y="464890"/>
            <a:ext cx="1127295" cy="393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301029" y="3090547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ko-KR" sz="1000" b="1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H/D</a:t>
            </a:r>
            <a:r>
              <a:rPr lang="ko-KR" altLang="en-US" sz="1000" b="1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크레인장비반입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아웃트리거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100%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확장 지반 철판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고임목설치확인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4" y="1454896"/>
            <a:ext cx="2167252" cy="156539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58" b="39085"/>
          <a:stretch/>
        </p:blipFill>
        <p:spPr>
          <a:xfrm>
            <a:off x="3097198" y="1464675"/>
            <a:ext cx="2120663" cy="154060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91661" y="3090547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아웃트리거확장시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고정핀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고정   확인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78" y="1451491"/>
            <a:ext cx="2141149" cy="155561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72282" y="3078382"/>
            <a:ext cx="2141149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선회장치</a:t>
            </a:r>
            <a:endParaRPr kumimoji="0" lang="en-US" altLang="ko-KR" sz="1000" b="1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(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턴테이블 볼트이격점검실시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)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3" y="3639256"/>
            <a:ext cx="2167252" cy="17320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0123" y="5434608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축하중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전폭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제원표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확인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41" y="3622739"/>
            <a:ext cx="2166346" cy="1731018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61" y="3661266"/>
            <a:ext cx="2166346" cy="171008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091661" y="5427522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         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번호판 확인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72282" y="5412665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       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인디게이터</a:t>
            </a:r>
            <a:r>
              <a:rPr lang="en-US" altLang="ko-KR" sz="1000" b="1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lang="ko-KR" altLang="en-US" sz="1000" b="1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확인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33" name="오른쪽 화살표 32"/>
          <p:cNvSpPr/>
          <p:nvPr/>
        </p:nvSpPr>
        <p:spPr>
          <a:xfrm>
            <a:off x="2532523" y="1899164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오른쪽 화살표 33"/>
          <p:cNvSpPr/>
          <p:nvPr/>
        </p:nvSpPr>
        <p:spPr>
          <a:xfrm>
            <a:off x="5323154" y="1834081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5886511" y="7756480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endParaRPr kumimoji="0" lang="ko-KR" altLang="en-US" sz="14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36" name="오른쪽 화살표 35"/>
          <p:cNvSpPr/>
          <p:nvPr/>
        </p:nvSpPr>
        <p:spPr>
          <a:xfrm>
            <a:off x="2546752" y="4242979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오른쪽 화살표 36"/>
          <p:cNvSpPr/>
          <p:nvPr/>
        </p:nvSpPr>
        <p:spPr>
          <a:xfrm>
            <a:off x="5337383" y="4177896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/>
          <p:cNvSpPr/>
          <p:nvPr/>
        </p:nvSpPr>
        <p:spPr>
          <a:xfrm>
            <a:off x="4188386" y="2052962"/>
            <a:ext cx="434088" cy="45257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[11]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03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123" y="1049728"/>
            <a:ext cx="2164614" cy="3349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4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-파일 인발</a:t>
            </a:r>
            <a:r>
              <a:rPr lang="ko-KR" altLang="en-US" sz="1400" b="1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작업순서</a:t>
            </a: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endParaRPr kumimoji="0" lang="ko-KR" altLang="en-US" sz="14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grpSp>
        <p:nvGrpSpPr>
          <p:cNvPr id="5" name="Group 1"/>
          <p:cNvGrpSpPr/>
          <p:nvPr/>
        </p:nvGrpSpPr>
        <p:grpSpPr>
          <a:xfrm>
            <a:off x="1400431" y="440885"/>
            <a:ext cx="6077921" cy="461891"/>
            <a:chOff x="1764950" y="336468"/>
            <a:chExt cx="5785008" cy="461890"/>
          </a:xfrm>
        </p:grpSpPr>
        <p:sp>
          <p:nvSpPr>
            <p:cNvPr id="6" name="갈매기형 수장 5"/>
            <p:cNvSpPr/>
            <p:nvPr/>
          </p:nvSpPr>
          <p:spPr>
            <a:xfrm>
              <a:off x="1764950" y="336468"/>
              <a:ext cx="123400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7" name="갈매기형 수장 6"/>
            <p:cNvSpPr/>
            <p:nvPr/>
          </p:nvSpPr>
          <p:spPr>
            <a:xfrm>
              <a:off x="2802988" y="336468"/>
              <a:ext cx="115391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8" name="갈매기형 수장 7"/>
            <p:cNvSpPr/>
            <p:nvPr/>
          </p:nvSpPr>
          <p:spPr>
            <a:xfrm>
              <a:off x="3753068" y="336468"/>
              <a:ext cx="164533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4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58007" tIns="19335" rIns="19335" bIns="19335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 smtClean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9" name="갈매기형 수장 8"/>
            <p:cNvSpPr/>
            <p:nvPr/>
          </p:nvSpPr>
          <p:spPr>
            <a:xfrm>
              <a:off x="5161613" y="336468"/>
              <a:ext cx="133368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100" b="1" i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" name="갈매기형 수장 9"/>
            <p:cNvSpPr/>
            <p:nvPr/>
          </p:nvSpPr>
          <p:spPr>
            <a:xfrm>
              <a:off x="6199652" y="336468"/>
              <a:ext cx="135030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pic>
        <p:nvPicPr>
          <p:cNvPr id="13" name="그림 1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841783" y="464890"/>
            <a:ext cx="1127295" cy="393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301029" y="3090547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    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후크해지장치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점검확인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1661" y="3090547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붐대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권상용와이어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작동시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이탈</a:t>
            </a:r>
            <a:endParaRPr kumimoji="0" lang="en-US" altLang="ko-KR" sz="1000" b="1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defTabSz="102883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ko-KR" sz="1000" b="1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lang="ko-KR" altLang="en-US" sz="1000" b="1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점검실시 </a:t>
            </a:r>
            <a:endParaRPr lang="ko-KR" altLang="en-US" sz="1000" b="1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72282" y="3078382"/>
            <a:ext cx="2141149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장비주변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통제라인설치 및</a:t>
            </a:r>
            <a:endParaRPr kumimoji="0" lang="en-US" altLang="ko-KR" sz="1000" b="1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defTabSz="102883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ko-KR" sz="1000" b="1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lang="ko-KR" altLang="en-US" sz="1000" b="1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신호수배치</a:t>
            </a:r>
            <a:endParaRPr lang="ko-KR" altLang="en-US" sz="1000" b="1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0123" y="5434608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작업시작전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줄걸이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(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와이어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)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점검</a:t>
            </a:r>
            <a:endParaRPr kumimoji="0" lang="en-US" altLang="ko-KR" sz="1000" b="1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defTabSz="102883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ko-KR" sz="1000" b="1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lang="ko-KR" altLang="en-US" sz="1000" b="1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인양하중확인</a:t>
            </a:r>
            <a:endParaRPr lang="ko-KR" altLang="en-US" sz="1000" b="1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1661" y="5427522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인발기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물림상태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수시        확</a:t>
            </a:r>
            <a:r>
              <a:rPr lang="ko-KR" altLang="en-US" sz="1000" b="1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</a:t>
            </a:r>
            <a:endParaRPr lang="ko-KR" altLang="en-US" sz="1000" b="1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72282" y="5412665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샤클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및 와이어체결시</a:t>
            </a:r>
            <a:endParaRPr kumimoji="0" lang="en-US" altLang="ko-KR" sz="1000" b="1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defTabSz="1028836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ko-KR" sz="1000" b="1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lang="ko-KR" altLang="en-US" sz="1000" b="1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샤클체결상태 </a:t>
            </a:r>
            <a:r>
              <a:rPr lang="ko-KR" altLang="en-US" sz="1000" b="1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확인</a:t>
            </a:r>
            <a:endParaRPr lang="ko-KR" altLang="en-US" sz="1000" b="1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33" name="오른쪽 화살표 32"/>
          <p:cNvSpPr/>
          <p:nvPr/>
        </p:nvSpPr>
        <p:spPr>
          <a:xfrm>
            <a:off x="2532523" y="1899164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오른쪽 화살표 33"/>
          <p:cNvSpPr/>
          <p:nvPr/>
        </p:nvSpPr>
        <p:spPr>
          <a:xfrm>
            <a:off x="5323154" y="1834081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5886511" y="7756480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endParaRPr kumimoji="0" lang="ko-KR" altLang="en-US" sz="14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36" name="오른쪽 화살표 35"/>
          <p:cNvSpPr/>
          <p:nvPr/>
        </p:nvSpPr>
        <p:spPr>
          <a:xfrm>
            <a:off x="2546752" y="4242979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오른쪽 화살표 36"/>
          <p:cNvSpPr/>
          <p:nvPr/>
        </p:nvSpPr>
        <p:spPr>
          <a:xfrm>
            <a:off x="5337383" y="4177896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4" y="1454895"/>
            <a:ext cx="999466" cy="159599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91" y="1464787"/>
            <a:ext cx="1055846" cy="157620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53" y="1294357"/>
            <a:ext cx="2151753" cy="1740854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812" y="1294357"/>
            <a:ext cx="2145619" cy="173454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91" y="3625550"/>
            <a:ext cx="1055846" cy="1738795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4" y="3618678"/>
            <a:ext cx="999465" cy="1745667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8" y="3635142"/>
            <a:ext cx="2160808" cy="1729203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54" y="3623533"/>
            <a:ext cx="2145078" cy="1718869"/>
          </a:xfrm>
          <a:prstGeom prst="rect">
            <a:avLst/>
          </a:prstGeom>
        </p:spPr>
      </p:pic>
      <p:sp>
        <p:nvSpPr>
          <p:cNvPr id="41" name="직사각형 40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[12]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140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123" y="1049728"/>
            <a:ext cx="2166346" cy="3349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4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-파일 인발</a:t>
            </a:r>
            <a:r>
              <a:rPr lang="ko-KR" altLang="en-US" sz="1400" b="1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작업순서</a:t>
            </a: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endParaRPr kumimoji="0" lang="ko-KR" altLang="en-US" sz="14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grpSp>
        <p:nvGrpSpPr>
          <p:cNvPr id="5" name="Group 1"/>
          <p:cNvGrpSpPr/>
          <p:nvPr/>
        </p:nvGrpSpPr>
        <p:grpSpPr>
          <a:xfrm>
            <a:off x="1400431" y="440885"/>
            <a:ext cx="6077921" cy="461891"/>
            <a:chOff x="1764950" y="336468"/>
            <a:chExt cx="5785008" cy="461890"/>
          </a:xfrm>
        </p:grpSpPr>
        <p:sp>
          <p:nvSpPr>
            <p:cNvPr id="6" name="갈매기형 수장 5"/>
            <p:cNvSpPr/>
            <p:nvPr/>
          </p:nvSpPr>
          <p:spPr>
            <a:xfrm>
              <a:off x="1764950" y="336468"/>
              <a:ext cx="123400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7" name="갈매기형 수장 6"/>
            <p:cNvSpPr/>
            <p:nvPr/>
          </p:nvSpPr>
          <p:spPr>
            <a:xfrm>
              <a:off x="2802988" y="336468"/>
              <a:ext cx="115391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8" name="갈매기형 수장 7"/>
            <p:cNvSpPr/>
            <p:nvPr/>
          </p:nvSpPr>
          <p:spPr>
            <a:xfrm>
              <a:off x="3753068" y="336468"/>
              <a:ext cx="164533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4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58007" tIns="19335" rIns="19335" bIns="19335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 smtClean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9" name="갈매기형 수장 8"/>
            <p:cNvSpPr/>
            <p:nvPr/>
          </p:nvSpPr>
          <p:spPr>
            <a:xfrm>
              <a:off x="5161613" y="336468"/>
              <a:ext cx="133368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100" b="1" i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" name="갈매기형 수장 9"/>
            <p:cNvSpPr/>
            <p:nvPr/>
          </p:nvSpPr>
          <p:spPr>
            <a:xfrm>
              <a:off x="6199652" y="336468"/>
              <a:ext cx="135030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pic>
        <p:nvPicPr>
          <p:cNvPr id="13" name="그림 1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841783" y="464890"/>
            <a:ext cx="1127295" cy="393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301029" y="3090547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    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 인발작업실시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1661" y="3090547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원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하청관리자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입회하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작업실시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72282" y="3078382"/>
            <a:ext cx="2141149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en-US" altLang="ko-KR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 인양작업실시</a:t>
            </a:r>
            <a:endParaRPr kumimoji="0" lang="ko-KR" altLang="en-US" sz="14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0123" y="5434608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      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하부근로자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확인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1661" y="5427522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   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확인시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즉시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통제실시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72282" y="5412665"/>
            <a:ext cx="2180575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인양한 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 지반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하역시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낙하 </a:t>
            </a:r>
            <a:r>
              <a:rPr lang="ko-KR" altLang="en-US" sz="1000" b="1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위험 및 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하부 근로자 협착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충돌등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통제실시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33" name="오른쪽 화살표 32"/>
          <p:cNvSpPr/>
          <p:nvPr/>
        </p:nvSpPr>
        <p:spPr>
          <a:xfrm>
            <a:off x="2532523" y="1899164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오른쪽 화살표 33"/>
          <p:cNvSpPr/>
          <p:nvPr/>
        </p:nvSpPr>
        <p:spPr>
          <a:xfrm>
            <a:off x="5323154" y="1834081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5886511" y="7756480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endParaRPr kumimoji="0" lang="ko-KR" altLang="en-US" sz="14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36" name="오른쪽 화살표 35"/>
          <p:cNvSpPr/>
          <p:nvPr/>
        </p:nvSpPr>
        <p:spPr>
          <a:xfrm>
            <a:off x="2546752" y="4242979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오른쪽 화살표 36"/>
          <p:cNvSpPr/>
          <p:nvPr/>
        </p:nvSpPr>
        <p:spPr>
          <a:xfrm>
            <a:off x="5337383" y="4177896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3" y="1443308"/>
            <a:ext cx="2166346" cy="1576977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41" y="1441239"/>
            <a:ext cx="2170866" cy="1598006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511" y="1387654"/>
            <a:ext cx="2126920" cy="1632631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3" y="3624008"/>
            <a:ext cx="2166346" cy="1740338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8" y="3631095"/>
            <a:ext cx="2160809" cy="1733252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511" y="3634256"/>
            <a:ext cx="2126920" cy="1708148"/>
          </a:xfrm>
          <a:prstGeom prst="rect">
            <a:avLst/>
          </a:prstGeom>
        </p:spPr>
      </p:pic>
      <p:sp>
        <p:nvSpPr>
          <p:cNvPr id="41" name="직사각형 40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[13]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10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123" y="1049728"/>
            <a:ext cx="2166346" cy="3349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4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-파일 인발</a:t>
            </a:r>
            <a:r>
              <a:rPr lang="ko-KR" altLang="en-US" sz="1400" b="1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작업순서</a:t>
            </a: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endParaRPr kumimoji="0" lang="ko-KR" altLang="en-US" sz="14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grpSp>
        <p:nvGrpSpPr>
          <p:cNvPr id="5" name="Group 1"/>
          <p:cNvGrpSpPr/>
          <p:nvPr/>
        </p:nvGrpSpPr>
        <p:grpSpPr>
          <a:xfrm>
            <a:off x="1400431" y="440885"/>
            <a:ext cx="6077921" cy="461891"/>
            <a:chOff x="1764950" y="336468"/>
            <a:chExt cx="5785008" cy="461890"/>
          </a:xfrm>
        </p:grpSpPr>
        <p:sp>
          <p:nvSpPr>
            <p:cNvPr id="6" name="갈매기형 수장 5"/>
            <p:cNvSpPr/>
            <p:nvPr/>
          </p:nvSpPr>
          <p:spPr>
            <a:xfrm>
              <a:off x="1764950" y="336468"/>
              <a:ext cx="123400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7" name="갈매기형 수장 6"/>
            <p:cNvSpPr/>
            <p:nvPr/>
          </p:nvSpPr>
          <p:spPr>
            <a:xfrm>
              <a:off x="2802988" y="336468"/>
              <a:ext cx="115391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8" name="갈매기형 수장 7"/>
            <p:cNvSpPr/>
            <p:nvPr/>
          </p:nvSpPr>
          <p:spPr>
            <a:xfrm>
              <a:off x="3753068" y="336468"/>
              <a:ext cx="164533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4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58007" tIns="19335" rIns="19335" bIns="19335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 smtClean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9" name="갈매기형 수장 8"/>
            <p:cNvSpPr/>
            <p:nvPr/>
          </p:nvSpPr>
          <p:spPr>
            <a:xfrm>
              <a:off x="5161613" y="336468"/>
              <a:ext cx="133368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100" b="1" i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" name="갈매기형 수장 9"/>
            <p:cNvSpPr/>
            <p:nvPr/>
          </p:nvSpPr>
          <p:spPr>
            <a:xfrm>
              <a:off x="6199652" y="336468"/>
              <a:ext cx="135030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pic>
        <p:nvPicPr>
          <p:cNvPr id="13" name="그림 1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841783" y="464890"/>
            <a:ext cx="1127295" cy="393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301029" y="3090547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안전하게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하역후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해당</a:t>
            </a:r>
            <a:endParaRPr kumimoji="0" lang="en-US" altLang="ko-KR" sz="1000" b="1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defTabSz="1028836">
              <a:spcBef>
                <a:spcPct val="50000"/>
              </a:spcBef>
              <a:spcAft>
                <a:spcPct val="0"/>
              </a:spcAft>
              <a:defRPr/>
            </a:pPr>
            <a:r>
              <a:rPr lang="ko-KR" altLang="en-US" sz="1000" b="1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 근로자 </a:t>
            </a:r>
            <a:r>
              <a:rPr lang="ko-KR" altLang="en-US" sz="1000" b="1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투입 </a:t>
            </a:r>
            <a:r>
              <a:rPr lang="ko-KR" altLang="en-US" sz="1000" b="1" dirty="0" err="1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샤클</a:t>
            </a:r>
            <a:r>
              <a:rPr lang="ko-KR" altLang="en-US" sz="1000" b="1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lang="ko-KR" altLang="en-US" sz="1000" b="1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해체실시</a:t>
            </a:r>
            <a:endParaRPr lang="ko-KR" altLang="en-US" sz="1000" b="1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1661" y="3090547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하역시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콘크리트 지반</a:t>
            </a:r>
            <a:endParaRPr kumimoji="0" lang="en-US" altLang="ko-KR" sz="1000" b="1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defTabSz="1028836">
              <a:spcBef>
                <a:spcPct val="50000"/>
              </a:spcBef>
              <a:spcAft>
                <a:spcPct val="0"/>
              </a:spcAft>
              <a:defRPr/>
            </a:pPr>
            <a:r>
              <a:rPr lang="ko-KR" altLang="en-US" sz="1000" b="1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파손방지를위한 </a:t>
            </a:r>
            <a:r>
              <a:rPr lang="ko-KR" altLang="en-US" sz="1000" b="1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고임목설치</a:t>
            </a:r>
            <a:endParaRPr lang="ko-KR" altLang="en-US" sz="1000" b="1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72282" y="3078382"/>
            <a:ext cx="2141149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       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안전하게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적제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0123" y="5434608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 반출을 위한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추레라장비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상차작업시</a:t>
            </a:r>
            <a:r>
              <a:rPr lang="ko-KR" altLang="en-US" sz="1000" b="1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손끼임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협착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충돌위험관리실시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1661" y="5427522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   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상차시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2</a:t>
            </a:r>
            <a:r>
              <a:rPr kumimoji="0" lang="ko-KR" altLang="en-US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</a:t>
            </a:r>
            <a:r>
              <a:rPr kumimoji="0" lang="en-US" altLang="ko-KR" sz="10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1</a:t>
            </a:r>
            <a:r>
              <a:rPr kumimoji="0" lang="ko-KR" altLang="en-US" sz="10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조작업실시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72282" y="5412665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ko-KR" sz="1400" b="1" i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    </a:t>
            </a:r>
            <a:r>
              <a:rPr kumimoji="0" lang="ko-KR" altLang="en-US" sz="1000" b="1" i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안전하게 </a:t>
            </a:r>
            <a:r>
              <a:rPr kumimoji="0" lang="ko-KR" altLang="en-US" sz="1000" b="1" i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반출확인</a:t>
            </a:r>
            <a:endParaRPr kumimoji="0" lang="ko-KR" altLang="en-US" sz="10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33" name="오른쪽 화살표 32"/>
          <p:cNvSpPr/>
          <p:nvPr/>
        </p:nvSpPr>
        <p:spPr>
          <a:xfrm>
            <a:off x="2532523" y="1899164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오른쪽 화살표 33"/>
          <p:cNvSpPr/>
          <p:nvPr/>
        </p:nvSpPr>
        <p:spPr>
          <a:xfrm>
            <a:off x="5323154" y="1834081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5886511" y="7756480"/>
            <a:ext cx="2166346" cy="485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endParaRPr kumimoji="0" lang="ko-KR" altLang="en-US" sz="14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36" name="오른쪽 화살표 35"/>
          <p:cNvSpPr/>
          <p:nvPr/>
        </p:nvSpPr>
        <p:spPr>
          <a:xfrm>
            <a:off x="2546752" y="4242979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오른쪽 화살표 36"/>
          <p:cNvSpPr/>
          <p:nvPr/>
        </p:nvSpPr>
        <p:spPr>
          <a:xfrm>
            <a:off x="5337383" y="4177896"/>
            <a:ext cx="474219" cy="31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9" y="1417445"/>
            <a:ext cx="2165390" cy="159097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61" y="1413365"/>
            <a:ext cx="2166346" cy="160692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07" y="1413365"/>
            <a:ext cx="2141624" cy="158582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82" y="3623543"/>
            <a:ext cx="2130149" cy="171886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892" y="3624008"/>
            <a:ext cx="2173115" cy="1740337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3" y="3646106"/>
            <a:ext cx="2190905" cy="1718239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[14]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10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8828" y="977699"/>
            <a:ext cx="1890372" cy="334905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600" b="1" i="0" baseline="0" dirty="0">
                <a:solidFill>
                  <a:srgbClr val="FFFFFF">
                    <a:alpha val="100000"/>
                  </a:srgbClr>
                </a:solidFill>
                <a:latin typeface="HY울릉도M"/>
                <a:ea typeface="HY울릉도M"/>
              </a:rPr>
              <a:t>1. 안전관리 계획</a:t>
            </a:r>
            <a:endParaRPr kumimoji="0" lang="ko-KR" altLang="en-US" sz="1600" b="1" i="0" dirty="0">
              <a:solidFill>
                <a:srgbClr val="FFFFFF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6193" y="1831652"/>
            <a:ext cx="2520440" cy="1663362"/>
          </a:xfrm>
          <a:prstGeom prst="rect">
            <a:avLst/>
          </a:prstGeom>
          <a:noFill/>
          <a:ln w="25508" cap="flat" cmpd="sng" algn="ctr">
            <a:solidFill>
              <a:srgbClr val="000000"/>
            </a:solidFill>
            <a:prstDash val="solid"/>
            <a:round/>
            <a:headEnd w="med" len="med"/>
            <a:tailEnd w="med" len="med"/>
          </a:ln>
        </p:spPr>
        <p:txBody>
          <a:bodyPr vert="horz" wrap="square" lIns="80155" tIns="40078" rIns="80155" bIns="40078" anchor="ctr">
            <a:noAutofit/>
          </a:bodyPr>
          <a:lstStyle/>
          <a:p>
            <a:pPr lvl="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ko-KR" sz="13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1.(</a:t>
            </a:r>
            <a:r>
              <a:rPr kumimoji="1" lang="ko-KR" altLang="en-US" sz="13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신호수</a:t>
            </a:r>
            <a:r>
              <a:rPr kumimoji="1" lang="en-US" altLang="ko-KR" sz="13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)</a:t>
            </a:r>
            <a:r>
              <a:rPr kumimoji="1" lang="ko-KR" altLang="en-US" sz="13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유도자</a:t>
            </a:r>
            <a:r>
              <a:rPr kumimoji="1" lang="ko-KR" altLang="en-US" sz="13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배치</a:t>
            </a:r>
            <a:endParaRPr kumimoji="1" lang="en-US" altLang="ko-KR" sz="13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342900" lvl="0" indent="-34290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AutoNum type="arabicPeriod"/>
              <a:defRPr/>
            </a:pPr>
            <a:endParaRPr kumimoji="1" lang="ko-KR" altLang="en-US" sz="1300" b="0" i="0" baseline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1" lang="en-US" altLang="ko-KR" sz="13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2.</a:t>
            </a:r>
            <a:r>
              <a:rPr kumimoji="1" lang="ko-KR" altLang="en-US" sz="13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3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와이어 점검 </a:t>
            </a:r>
            <a:r>
              <a:rPr kumimoji="1" lang="ko-KR" altLang="en-US" sz="13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교체</a:t>
            </a:r>
            <a:r>
              <a:rPr kumimoji="1" lang="en-US" altLang="ko-KR" sz="13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kumimoji="1" lang="ko-KR" altLang="en-US" sz="1300" b="0" i="0" baseline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1" lang="en-US" altLang="ko-KR" sz="13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3.</a:t>
            </a:r>
            <a:r>
              <a:rPr kumimoji="1" lang="ko-KR" altLang="en-US" sz="13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3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안전벨트 </a:t>
            </a:r>
            <a:r>
              <a:rPr kumimoji="1" lang="ko-KR" altLang="en-US" sz="13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착용</a:t>
            </a:r>
            <a:endParaRPr kumimoji="1" lang="en-US" altLang="ko-KR" sz="13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kumimoji="1" lang="ko-KR" altLang="en-US" sz="1300" b="0" i="0" baseline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1" lang="en-US" altLang="ko-KR" sz="13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4.</a:t>
            </a:r>
            <a:r>
              <a:rPr kumimoji="1" lang="ko-KR" altLang="en-US" sz="13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300" b="0" i="0" baseline="0" dirty="0" err="1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인양물</a:t>
            </a:r>
            <a:r>
              <a:rPr kumimoji="1" lang="ko-KR" altLang="en-US" sz="13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하중 초과 금지</a:t>
            </a:r>
            <a:endParaRPr kumimoji="1" lang="ko-KR" altLang="en-US" sz="1300" b="0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5813" y="1831652"/>
            <a:ext cx="2517314" cy="1663362"/>
          </a:xfrm>
          <a:prstGeom prst="rect">
            <a:avLst/>
          </a:prstGeom>
          <a:noFill/>
          <a:ln w="25508" cap="flat" cmpd="sng" algn="ctr">
            <a:solidFill>
              <a:srgbClr val="000000"/>
            </a:solidFill>
            <a:prstDash val="solid"/>
            <a:round/>
            <a:headEnd w="med" len="med"/>
            <a:tailEnd w="med" len="med"/>
          </a:ln>
        </p:spPr>
        <p:txBody>
          <a:bodyPr vert="horz" wrap="square" lIns="80155" tIns="40078" rIns="80155" bIns="40078" anchor="ctr">
            <a:noAutofit/>
          </a:bodyPr>
          <a:lstStyle/>
          <a:p>
            <a:pPr marL="531882" lvl="0" indent="-531882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1" lang="ko-KR" altLang="en-US" sz="12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1.와이어절단에 의한 </a:t>
            </a:r>
            <a:r>
              <a:rPr kumimoji="1" lang="ko-KR" altLang="en-US" sz="12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낙하사고</a:t>
            </a:r>
            <a:endParaRPr kumimoji="1" lang="en-US" altLang="ko-KR" sz="12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531882" lvl="0" indent="-531882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kumimoji="1" lang="ko-KR" altLang="en-US" sz="1200" b="0" i="0" baseline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531882" lvl="0" indent="-531882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1" lang="ko-KR" altLang="en-US" sz="12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2.크레인 </a:t>
            </a:r>
            <a:r>
              <a:rPr kumimoji="1" lang="ko-KR" altLang="en-US" sz="1200" b="0" i="0" baseline="0" dirty="0" err="1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작업시</a:t>
            </a:r>
            <a:r>
              <a:rPr kumimoji="1" lang="ko-KR" altLang="en-US" sz="12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크레인 </a:t>
            </a:r>
            <a:r>
              <a:rPr kumimoji="1" lang="ko-KR" altLang="en-US" sz="12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도괘</a:t>
            </a:r>
            <a:r>
              <a:rPr kumimoji="1" lang="ko-KR" altLang="en-US" sz="12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위험</a:t>
            </a:r>
            <a:endParaRPr kumimoji="1" lang="en-US" altLang="ko-KR" sz="12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531882" lvl="0" indent="-531882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kumimoji="1" lang="ko-KR" altLang="en-US" sz="1200" b="0" i="0" baseline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531882" lvl="0" indent="-531882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1" lang="ko-KR" altLang="en-US" sz="12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3. </a:t>
            </a:r>
            <a:r>
              <a:rPr kumimoji="1" lang="ko-KR" altLang="en-US" sz="1200" b="0" i="0" baseline="0" dirty="0" err="1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인양작업시</a:t>
            </a:r>
            <a:r>
              <a:rPr kumimoji="1" lang="ko-KR" altLang="en-US" sz="12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200" b="0" i="0" baseline="0" dirty="0" err="1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유도로프</a:t>
            </a:r>
            <a:r>
              <a:rPr kumimoji="1" lang="ko-KR" altLang="en-US" sz="12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2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사용하여</a:t>
            </a:r>
            <a:endParaRPr kumimoji="1" lang="en-US" altLang="ko-KR" sz="12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531882" indent="-531882" defTabSz="1028836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ko-KR" altLang="en-US" sz="120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근로자 및 장비 충돌방지</a:t>
            </a:r>
          </a:p>
          <a:p>
            <a:pPr marL="531882" lvl="0" indent="-531882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kumimoji="1" lang="ko-KR" altLang="en-US" sz="1200" b="0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6193" y="1441208"/>
            <a:ext cx="2520440" cy="298400"/>
          </a:xfrm>
          <a:prstGeom prst="rect">
            <a:avLst/>
          </a:prstGeom>
          <a:blipFill rotWithShape="1">
            <a:blip r:embed="rId3">
              <a:alphaModFix/>
              <a:lum/>
            </a:blip>
            <a:srcRect/>
            <a:stretch>
              <a:fillRect/>
            </a:stretch>
          </a:blipFill>
          <a:ln w="25508" cap="flat" cmpd="sng" algn="ctr">
            <a:solidFill>
              <a:srgbClr val="000000"/>
            </a:solidFill>
            <a:prstDash val="solid"/>
            <a:round/>
            <a:headEnd w="med" len="med"/>
            <a:tailEnd w="med" len="med"/>
          </a:ln>
        </p:spPr>
        <p:txBody>
          <a:bodyPr vert="horz" wrap="square" lIns="80001" tIns="41905" rIns="80001" bIns="41905" anchor="ctr">
            <a:noAutofit/>
          </a:bodyPr>
          <a:lstStyle/>
          <a:p>
            <a:pPr marL="0" lvl="0" indent="0" algn="ctr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Calibri"/>
              <a:buChar char="•"/>
              <a:defRPr/>
            </a:pPr>
            <a:r>
              <a:rPr kumimoji="1" lang="ko-KR" altLang="en-US" sz="1400" b="1" i="0" baseline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안전대책</a:t>
            </a:r>
            <a:endParaRPr kumimoji="1" lang="ko-KR" altLang="en-US" sz="1400" b="1" i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5813" y="1441208"/>
            <a:ext cx="2517314" cy="298400"/>
          </a:xfrm>
          <a:prstGeom prst="rect">
            <a:avLst/>
          </a:prstGeom>
          <a:blipFill rotWithShape="1">
            <a:blip r:embed="rId4">
              <a:alphaModFix/>
              <a:lum/>
            </a:blip>
            <a:srcRect/>
            <a:stretch>
              <a:fillRect/>
            </a:stretch>
          </a:blipFill>
          <a:ln w="25508" cap="flat" cmpd="sng" algn="ctr">
            <a:solidFill>
              <a:srgbClr val="000000"/>
            </a:solidFill>
            <a:prstDash val="solid"/>
            <a:round/>
            <a:headEnd w="med" len="med"/>
            <a:tailEnd w="med" len="med"/>
          </a:ln>
        </p:spPr>
        <p:txBody>
          <a:bodyPr vert="horz" wrap="square" lIns="80001" tIns="41905" rIns="80001" bIns="41905" anchor="ctr">
            <a:noAutofit/>
          </a:bodyPr>
          <a:lstStyle/>
          <a:p>
            <a:pPr marL="0" lvl="0" indent="0" algn="ctr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Calibri"/>
              <a:buChar char="•"/>
              <a:defRPr/>
            </a:pPr>
            <a:r>
              <a:rPr kumimoji="1" lang="ko-KR" altLang="en-US" sz="1400" b="1" i="0" baseline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위험POINT</a:t>
            </a:r>
            <a:endParaRPr kumimoji="1" lang="ko-KR" altLang="en-US" sz="1400" b="1" i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3927" y="1441208"/>
            <a:ext cx="2520496" cy="298400"/>
          </a:xfrm>
          <a:prstGeom prst="rect">
            <a:avLst/>
          </a:prstGeom>
          <a:blipFill rotWithShape="1">
            <a:blip r:embed="rId3">
              <a:alphaModFix/>
              <a:lum/>
            </a:blip>
            <a:srcRect/>
            <a:stretch>
              <a:fillRect/>
            </a:stretch>
          </a:blipFill>
          <a:ln w="25508" cap="flat" cmpd="sng" algn="ctr">
            <a:solidFill>
              <a:srgbClr val="000000"/>
            </a:solidFill>
            <a:prstDash val="solid"/>
            <a:round/>
            <a:headEnd w="med" len="med"/>
            <a:tailEnd w="med" len="med"/>
          </a:ln>
        </p:spPr>
        <p:txBody>
          <a:bodyPr vert="horz" wrap="square" lIns="80001" tIns="41905" rIns="80001" bIns="41905" anchor="ctr">
            <a:noAutofit/>
          </a:bodyPr>
          <a:lstStyle/>
          <a:p>
            <a:pPr marL="0" lvl="0" indent="0" algn="ctr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1" lang="ko-KR" altLang="en-US" sz="1400" b="1" i="0" baseline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1. H-Beam 인발</a:t>
            </a:r>
            <a:endParaRPr kumimoji="1" lang="ko-KR" altLang="en-US" sz="1400" b="1" i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36193" y="4077525"/>
            <a:ext cx="2520440" cy="1869775"/>
          </a:xfrm>
          <a:prstGeom prst="rect">
            <a:avLst/>
          </a:prstGeom>
          <a:noFill/>
          <a:ln w="25508" cap="flat" cmpd="sng" algn="ctr">
            <a:solidFill>
              <a:srgbClr val="000000"/>
            </a:solidFill>
            <a:prstDash val="solid"/>
            <a:round/>
            <a:headEnd w="med" len="med"/>
            <a:tailEnd w="med" len="med"/>
          </a:ln>
        </p:spPr>
        <p:txBody>
          <a:bodyPr vert="horz" wrap="square" lIns="80155" tIns="40078" rIns="80155" bIns="40078" anchor="ctr">
            <a:noAutofit/>
          </a:bodyPr>
          <a:lstStyle/>
          <a:p>
            <a:pPr lvl="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kumimoji="1" lang="en-US" altLang="ko-KR" sz="130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lvl="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kumimoji="1" lang="en-US" altLang="ko-KR" sz="130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lvl="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ko-KR" sz="13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1.(</a:t>
            </a:r>
            <a:r>
              <a:rPr kumimoji="1" lang="ko-KR" altLang="en-US" sz="13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신호수</a:t>
            </a:r>
            <a:r>
              <a:rPr kumimoji="1" lang="en-US" altLang="ko-KR" sz="13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)</a:t>
            </a:r>
            <a:r>
              <a:rPr kumimoji="1" lang="ko-KR" altLang="en-US" sz="13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유도자 </a:t>
            </a:r>
            <a:r>
              <a:rPr kumimoji="1" lang="ko-KR" altLang="en-US" sz="13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배치</a:t>
            </a:r>
            <a:r>
              <a:rPr kumimoji="1" lang="en-US" altLang="ko-KR" sz="13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</a:p>
          <a:p>
            <a:pPr lvl="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ko-KR" altLang="en-US" sz="13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관리자 입회하 </a:t>
            </a:r>
            <a:r>
              <a:rPr kumimoji="1" lang="ko-KR" altLang="en-US" sz="13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관리실시</a:t>
            </a:r>
            <a:endParaRPr kumimoji="1" lang="en-US" altLang="ko-KR" sz="13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lvl="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kumimoji="1" lang="en-US" altLang="ko-KR" sz="13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defTabSz="1028836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ko-KR" sz="130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2.</a:t>
            </a:r>
            <a:r>
              <a:rPr kumimoji="1" lang="ko-KR" altLang="en-US" sz="130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300" dirty="0" err="1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작업반경내</a:t>
            </a:r>
            <a:r>
              <a:rPr kumimoji="1" lang="ko-KR" altLang="en-US" sz="130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보행자 출입 제한</a:t>
            </a:r>
          </a:p>
          <a:p>
            <a:pPr lvl="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kumimoji="1" lang="en-US" altLang="ko-KR" sz="130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lvl="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kumimoji="1" lang="en-US" altLang="ko-KR" sz="13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342900" lvl="0" indent="-34290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AutoNum type="arabicPeriod"/>
              <a:defRPr/>
            </a:pPr>
            <a:endParaRPr kumimoji="1" lang="en-US" altLang="ko-KR" sz="13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342900" lvl="0" indent="-342900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AutoNum type="arabicPeriod"/>
              <a:defRPr/>
            </a:pPr>
            <a:endParaRPr kumimoji="1" lang="ko-KR" altLang="en-US" sz="1300" b="0" i="0" baseline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5813" y="4077525"/>
            <a:ext cx="2517314" cy="1869775"/>
          </a:xfrm>
          <a:prstGeom prst="rect">
            <a:avLst/>
          </a:prstGeom>
          <a:noFill/>
          <a:ln w="25508" cap="flat" cmpd="sng" algn="ctr">
            <a:solidFill>
              <a:srgbClr val="000000"/>
            </a:solidFill>
            <a:prstDash val="solid"/>
            <a:round/>
            <a:headEnd w="med" len="med"/>
            <a:tailEnd w="med" len="med"/>
          </a:ln>
        </p:spPr>
        <p:txBody>
          <a:bodyPr vert="horz" wrap="square" lIns="80155" tIns="40078" rIns="80155" bIns="40078" anchor="ctr">
            <a:noAutofit/>
          </a:bodyPr>
          <a:lstStyle/>
          <a:p>
            <a:pPr marL="531882" lvl="0" indent="-531882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1" lang="ko-KR" altLang="en-US" sz="13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1. 상차 </a:t>
            </a:r>
            <a:r>
              <a:rPr kumimoji="1" lang="ko-KR" altLang="en-US" sz="13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시 작업자 </a:t>
            </a:r>
            <a:r>
              <a:rPr kumimoji="1" lang="ko-KR" altLang="en-US" sz="13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협착</a:t>
            </a:r>
            <a:r>
              <a:rPr kumimoji="1" lang="en-US" altLang="ko-KR" sz="13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3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손끼임</a:t>
            </a:r>
            <a:endParaRPr kumimoji="1" lang="en-US" altLang="ko-KR" sz="130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531882" lvl="0" indent="-531882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1" lang="en-US" altLang="ko-KR" sz="13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  </a:t>
            </a:r>
            <a:r>
              <a:rPr kumimoji="1" lang="ko-KR" altLang="en-US" sz="13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위험</a:t>
            </a:r>
            <a:endParaRPr kumimoji="1" lang="en-US" altLang="ko-KR" sz="13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531882" lvl="0" indent="-531882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kumimoji="1" lang="ko-KR" altLang="en-US" sz="1300" b="0" i="0" baseline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531882" lvl="0" indent="-531882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1" lang="ko-KR" altLang="en-US" sz="13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2. </a:t>
            </a:r>
            <a:r>
              <a:rPr kumimoji="1" lang="ko-KR" altLang="en-US" sz="1300" b="0" i="0" baseline="0" dirty="0" err="1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자재차량</a:t>
            </a:r>
            <a:r>
              <a:rPr kumimoji="1" lang="ko-KR" altLang="en-US" sz="13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반입시 보행자와의</a:t>
            </a:r>
          </a:p>
          <a:p>
            <a:pPr marL="531882" lvl="0" indent="-531882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1" lang="ko-KR" altLang="en-US" sz="13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   충돌 </a:t>
            </a:r>
            <a:r>
              <a:rPr kumimoji="1" lang="ko-KR" altLang="en-US" sz="1300" b="0" i="0" baseline="0" dirty="0" err="1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협착위험</a:t>
            </a:r>
            <a:endParaRPr kumimoji="1" lang="ko-KR" altLang="en-US" sz="1300" b="0" i="0" baseline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531882" lvl="0" indent="-531882" algn="l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endParaRPr kumimoji="1" lang="ko-KR" altLang="en-US" sz="1300" b="0" i="0" dirty="0">
              <a:solidFill>
                <a:srgbClr val="000000">
                  <a:alpha val="100000"/>
                </a:srgbClr>
              </a:solidFill>
              <a:latin typeface="굴림"/>
              <a:ea typeface="굴림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36193" y="3671230"/>
            <a:ext cx="2518877" cy="296781"/>
          </a:xfrm>
          <a:prstGeom prst="rect">
            <a:avLst/>
          </a:prstGeom>
          <a:blipFill rotWithShape="1">
            <a:blip r:embed="rId5">
              <a:alphaModFix/>
              <a:lum/>
            </a:blip>
            <a:srcRect/>
            <a:stretch>
              <a:fillRect/>
            </a:stretch>
          </a:blipFill>
          <a:ln w="25508" cap="flat" cmpd="sng" algn="ctr">
            <a:solidFill>
              <a:srgbClr val="000000"/>
            </a:solidFill>
            <a:prstDash val="solid"/>
            <a:round/>
            <a:headEnd w="med" len="med"/>
            <a:tailEnd w="med" len="med"/>
          </a:ln>
        </p:spPr>
        <p:txBody>
          <a:bodyPr vert="horz" wrap="square" lIns="80001" tIns="41905" rIns="80001" bIns="41905" anchor="ctr">
            <a:noAutofit/>
          </a:bodyPr>
          <a:lstStyle/>
          <a:p>
            <a:pPr marL="0" lvl="0" indent="0" algn="ctr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Calibri"/>
              <a:buChar char="•"/>
              <a:defRPr/>
            </a:pPr>
            <a:r>
              <a:rPr kumimoji="1" lang="ko-KR" altLang="en-US" sz="1400" b="1" i="0" baseline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안전대책</a:t>
            </a:r>
            <a:endParaRPr kumimoji="1" lang="ko-KR" altLang="en-US" sz="1400" b="1" i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5813" y="3671230"/>
            <a:ext cx="2517314" cy="296781"/>
          </a:xfrm>
          <a:prstGeom prst="rect">
            <a:avLst/>
          </a:prstGeom>
          <a:blipFill rotWithShape="1">
            <a:blip r:embed="rId5">
              <a:alphaModFix/>
              <a:lum/>
            </a:blip>
            <a:srcRect/>
            <a:stretch>
              <a:fillRect/>
            </a:stretch>
          </a:blipFill>
          <a:ln w="25508" cap="flat" cmpd="sng" algn="ctr">
            <a:solidFill>
              <a:srgbClr val="000000"/>
            </a:solidFill>
            <a:prstDash val="solid"/>
            <a:round/>
            <a:headEnd w="med" len="med"/>
            <a:tailEnd w="med" len="med"/>
          </a:ln>
        </p:spPr>
        <p:txBody>
          <a:bodyPr vert="horz" wrap="square" lIns="80001" tIns="41905" rIns="80001" bIns="41905" anchor="ctr">
            <a:noAutofit/>
          </a:bodyPr>
          <a:lstStyle/>
          <a:p>
            <a:pPr marL="0" lvl="0" indent="0" algn="ctr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Calibri"/>
              <a:buChar char="•"/>
              <a:defRPr/>
            </a:pPr>
            <a:r>
              <a:rPr kumimoji="1" lang="ko-KR" altLang="en-US" sz="1400" b="1" i="0" baseline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위험POINT</a:t>
            </a:r>
            <a:endParaRPr kumimoji="1" lang="ko-KR" altLang="en-US" sz="1400" b="1" i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3927" y="3671230"/>
            <a:ext cx="2520496" cy="296781"/>
          </a:xfrm>
          <a:prstGeom prst="rect">
            <a:avLst/>
          </a:prstGeom>
          <a:blipFill rotWithShape="1">
            <a:blip r:embed="rId6">
              <a:alphaModFix/>
              <a:lum/>
            </a:blip>
            <a:srcRect/>
            <a:stretch>
              <a:fillRect/>
            </a:stretch>
          </a:blipFill>
          <a:ln w="25508" cap="flat" cmpd="sng" algn="ctr">
            <a:solidFill>
              <a:srgbClr val="000000"/>
            </a:solidFill>
            <a:prstDash val="solid"/>
            <a:round/>
            <a:headEnd w="med" len="med"/>
            <a:tailEnd w="med" len="med"/>
          </a:ln>
        </p:spPr>
        <p:txBody>
          <a:bodyPr vert="horz" wrap="square" lIns="80001" tIns="41905" rIns="80001" bIns="41905" anchor="ctr">
            <a:noAutofit/>
          </a:bodyPr>
          <a:lstStyle/>
          <a:p>
            <a:pPr marL="0" lvl="0" indent="0" algn="ctr" defTabSz="1028836" rtl="0" eaLnBrk="1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kumimoji="1" lang="ko-KR" altLang="en-US" sz="1400" b="1" i="0" baseline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2. 자재장비 반출</a:t>
            </a:r>
            <a:endParaRPr kumimoji="1" lang="ko-KR" altLang="en-US" sz="1400" b="1" i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pic>
        <p:nvPicPr>
          <p:cNvPr id="21" name="그림 20" descr="PICT0006"/>
          <p:cNvPicPr>
            <a:picLocks noChangeAspect="1"/>
          </p:cNvPicPr>
          <p:nvPr/>
        </p:nvPicPr>
        <p:blipFill rotWithShape="1">
          <a:blip r:embed="rId7">
            <a:lum/>
          </a:blip>
          <a:stretch>
            <a:fillRect/>
          </a:stretch>
        </p:blipFill>
        <p:spPr>
          <a:xfrm>
            <a:off x="753927" y="4077525"/>
            <a:ext cx="2520496" cy="1869775"/>
          </a:xfrm>
          <a:prstGeom prst="rect">
            <a:avLst/>
          </a:prstGeom>
          <a:noFill/>
          <a:ln w="25508" cap="flat" cmpd="sng" algn="ctr">
            <a:solidFill>
              <a:srgbClr val="000000"/>
            </a:solidFill>
            <a:prstDash val="solid"/>
            <a:round/>
            <a:headEnd w="med" len="med"/>
            <a:tailEnd w="med" len="med"/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8">
            <a:lum/>
          </a:blip>
          <a:stretch>
            <a:fillRect/>
          </a:stretch>
        </p:blipFill>
        <p:spPr>
          <a:xfrm>
            <a:off x="714241" y="1769750"/>
            <a:ext cx="2558563" cy="18649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pic>
        <p:nvPicPr>
          <p:cNvPr id="24" name="그림 1"/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27" name="직선 연결선 26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grpSp>
        <p:nvGrpSpPr>
          <p:cNvPr id="30" name="Group 1"/>
          <p:cNvGrpSpPr/>
          <p:nvPr/>
        </p:nvGrpSpPr>
        <p:grpSpPr>
          <a:xfrm>
            <a:off x="1400431" y="440885"/>
            <a:ext cx="6077921" cy="461891"/>
            <a:chOff x="1764950" y="336468"/>
            <a:chExt cx="5785008" cy="461890"/>
          </a:xfrm>
        </p:grpSpPr>
        <p:sp>
          <p:nvSpPr>
            <p:cNvPr id="31" name="갈매기형 수장 30"/>
            <p:cNvSpPr/>
            <p:nvPr/>
          </p:nvSpPr>
          <p:spPr>
            <a:xfrm>
              <a:off x="1764950" y="336468"/>
              <a:ext cx="123400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11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32" name="갈매기형 수장 31"/>
            <p:cNvSpPr/>
            <p:nvPr/>
          </p:nvSpPr>
          <p:spPr>
            <a:xfrm>
              <a:off x="2802988" y="336468"/>
              <a:ext cx="115391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11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33" name="갈매기형 수장 32"/>
            <p:cNvSpPr/>
            <p:nvPr/>
          </p:nvSpPr>
          <p:spPr>
            <a:xfrm>
              <a:off x="3753068" y="336468"/>
              <a:ext cx="164533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12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58007" tIns="19335" rIns="19335" bIns="19335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34" name="갈매기형 수장 33"/>
            <p:cNvSpPr/>
            <p:nvPr/>
          </p:nvSpPr>
          <p:spPr>
            <a:xfrm>
              <a:off x="5161613" y="336468"/>
              <a:ext cx="133368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11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100" b="1" i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35" name="갈매기형 수장 34"/>
            <p:cNvSpPr/>
            <p:nvPr/>
          </p:nvSpPr>
          <p:spPr>
            <a:xfrm>
              <a:off x="6199652" y="336468"/>
              <a:ext cx="135030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11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sp>
        <p:nvSpPr>
          <p:cNvPr id="36" name="직사각형 35"/>
          <p:cNvSpPr/>
          <p:nvPr/>
        </p:nvSpPr>
        <p:spPr>
          <a:xfrm>
            <a:off x="5128326" y="461986"/>
            <a:ext cx="1127295" cy="393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[16]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873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690148">
            <a:off x="401540" y="884982"/>
            <a:ext cx="620217" cy="620217"/>
          </a:xfrm>
          <a:prstGeom prst="rect">
            <a:avLst/>
          </a:prstGeom>
          <a:solidFill>
            <a:srgbClr val="118DE6"/>
          </a:solidFill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97" dirty="0"/>
          </a:p>
        </p:txBody>
      </p:sp>
      <p:sp>
        <p:nvSpPr>
          <p:cNvPr id="9" name="Rectangle 8"/>
          <p:cNvSpPr/>
          <p:nvPr/>
        </p:nvSpPr>
        <p:spPr>
          <a:xfrm>
            <a:off x="494432" y="859053"/>
            <a:ext cx="434432" cy="630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98" b="1" dirty="0">
                <a:latin typeface="+mj-ea"/>
                <a:ea typeface="+mj-ea"/>
              </a:rPr>
              <a:t>1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190674" y="1022093"/>
            <a:ext cx="5764654" cy="499363"/>
            <a:chOff x="899977" y="1468760"/>
            <a:chExt cx="5702465" cy="499710"/>
          </a:xfrm>
        </p:grpSpPr>
        <p:sp>
          <p:nvSpPr>
            <p:cNvPr id="20" name="Rectangle 19"/>
            <p:cNvSpPr/>
            <p:nvPr/>
          </p:nvSpPr>
          <p:spPr>
            <a:xfrm>
              <a:off x="899977" y="1468760"/>
              <a:ext cx="5469595" cy="499710"/>
            </a:xfrm>
            <a:prstGeom prst="rect">
              <a:avLst/>
            </a:prstGeom>
            <a:solidFill>
              <a:srgbClr val="118D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76043" y="1537699"/>
              <a:ext cx="5226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799" b="1" dirty="0">
                  <a:solidFill>
                    <a:schemeClr val="bg1"/>
                  </a:solidFill>
                </a:rPr>
                <a:t>중량물 취급 작업 간 주요 안전수칙</a:t>
              </a:r>
              <a:endParaRPr lang="en-US" sz="1799" b="1" dirty="0">
                <a:solidFill>
                  <a:schemeClr val="bg1"/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958185" y="1537699"/>
              <a:ext cx="382896" cy="369332"/>
              <a:chOff x="958185" y="1537699"/>
              <a:chExt cx="382896" cy="369332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958185" y="1537699"/>
                <a:ext cx="38289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/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08747" y="1588704"/>
                <a:ext cx="292100" cy="276992"/>
              </a:xfrm>
              <a:prstGeom prst="rect">
                <a:avLst/>
              </a:prstGeom>
            </p:spPr>
          </p:pic>
        </p:grpSp>
      </p:grpSp>
      <p:sp>
        <p:nvSpPr>
          <p:cNvPr id="15" name="TextBox 14"/>
          <p:cNvSpPr txBox="1"/>
          <p:nvPr/>
        </p:nvSpPr>
        <p:spPr>
          <a:xfrm>
            <a:off x="336672" y="1645137"/>
            <a:ext cx="8469760" cy="19837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71273" indent="-27127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198" b="1" dirty="0"/>
              <a:t>작업자 추락 예방</a:t>
            </a:r>
            <a:endParaRPr lang="en-US" altLang="ko-KR" sz="2198" b="1" dirty="0"/>
          </a:p>
          <a:p>
            <a:pPr marL="272859" indent="-272859"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/>
              <a:t>적재함 승강설비 사용 및 중량물 형태 등에 따른 안전한 작업방법 준수</a:t>
            </a:r>
            <a:endParaRPr lang="en-US" altLang="ko-KR" sz="1999" dirty="0"/>
          </a:p>
          <a:p>
            <a:pPr marL="272859" indent="-272859"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/>
              <a:t>추락 위험이 있는 </a:t>
            </a:r>
            <a:r>
              <a:rPr lang="ko-KR" altLang="en-US" sz="1999" dirty="0" err="1"/>
              <a:t>단부</a:t>
            </a:r>
            <a:r>
              <a:rPr lang="ko-KR" altLang="en-US" sz="1999" dirty="0"/>
              <a:t> 등에 안전난간 설치</a:t>
            </a:r>
            <a:endParaRPr lang="en-US" altLang="ko-KR" sz="1999" dirty="0"/>
          </a:p>
          <a:p>
            <a:pPr marL="272859" indent="-272859"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/>
              <a:t>안전모</a:t>
            </a:r>
            <a:r>
              <a:rPr lang="en-US" altLang="ko-KR" sz="1999" dirty="0"/>
              <a:t>, </a:t>
            </a:r>
            <a:r>
              <a:rPr lang="ko-KR" altLang="en-US" sz="1999" dirty="0"/>
              <a:t>안전화</a:t>
            </a:r>
            <a:r>
              <a:rPr lang="en-US" altLang="ko-KR" sz="1999" dirty="0"/>
              <a:t>, </a:t>
            </a:r>
            <a:r>
              <a:rPr lang="ko-KR" altLang="en-US" sz="1999" dirty="0" err="1"/>
              <a:t>안전대</a:t>
            </a:r>
            <a:r>
              <a:rPr lang="en-US" altLang="ko-KR" sz="1999" dirty="0"/>
              <a:t>(</a:t>
            </a:r>
            <a:r>
              <a:rPr lang="ko-KR" altLang="en-US" sz="1999" dirty="0"/>
              <a:t>부착설비 연결</a:t>
            </a:r>
            <a:r>
              <a:rPr lang="en-US" altLang="ko-KR" sz="1999" dirty="0"/>
              <a:t>) </a:t>
            </a:r>
            <a:r>
              <a:rPr lang="ko-KR" altLang="en-US" sz="1999" dirty="0"/>
              <a:t>등 보호구 지급 및 착용</a:t>
            </a:r>
            <a:endParaRPr lang="en-US" altLang="ko-KR" sz="1999" dirty="0"/>
          </a:p>
        </p:txBody>
      </p:sp>
      <p:sp>
        <p:nvSpPr>
          <p:cNvPr id="17" name="TextBox 16"/>
          <p:cNvSpPr txBox="1"/>
          <p:nvPr/>
        </p:nvSpPr>
        <p:spPr>
          <a:xfrm>
            <a:off x="335168" y="3361719"/>
            <a:ext cx="7475666" cy="28147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71273" indent="-27127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198" b="1" dirty="0"/>
              <a:t>중량물 낙하</a:t>
            </a:r>
            <a:r>
              <a:rPr lang="en-US" altLang="ko-KR" sz="1999" dirty="0"/>
              <a:t> </a:t>
            </a:r>
            <a:r>
              <a:rPr lang="ko-KR" altLang="en-US" sz="2198" b="1" dirty="0"/>
              <a:t>예방</a:t>
            </a:r>
            <a:endParaRPr lang="en-US" altLang="ko-KR" sz="2198" b="1" dirty="0"/>
          </a:p>
          <a:p>
            <a:pPr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/>
              <a:t>양중기</a:t>
            </a:r>
            <a:r>
              <a:rPr lang="en-US" altLang="ko-KR" sz="1999" dirty="0"/>
              <a:t>, </a:t>
            </a:r>
            <a:r>
              <a:rPr lang="ko-KR" altLang="en-US" sz="1999" dirty="0" err="1"/>
              <a:t>달기구</a:t>
            </a:r>
            <a:r>
              <a:rPr lang="ko-KR" altLang="en-US" sz="1999" dirty="0"/>
              <a:t> 등의 정격하중 준수</a:t>
            </a:r>
            <a:endParaRPr lang="en-US" altLang="ko-KR" sz="1999" dirty="0"/>
          </a:p>
          <a:p>
            <a:pPr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/>
              <a:t>인양 하부 등 위험구역 출입금지</a:t>
            </a:r>
            <a:endParaRPr lang="en-US" altLang="ko-KR" sz="1999" dirty="0"/>
          </a:p>
          <a:p>
            <a:pPr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/>
              <a:t>작업 전 </a:t>
            </a:r>
            <a:r>
              <a:rPr lang="ko-KR" altLang="en-US" sz="1999" dirty="0" err="1"/>
              <a:t>달기구</a:t>
            </a:r>
            <a:r>
              <a:rPr lang="en-US" altLang="ko-KR" sz="1999" dirty="0"/>
              <a:t>*</a:t>
            </a:r>
            <a:r>
              <a:rPr lang="ko-KR" altLang="en-US" sz="1999" dirty="0"/>
              <a:t> 점검 실시 및 </a:t>
            </a:r>
            <a:r>
              <a:rPr lang="ko-KR" altLang="en-US" sz="1999" dirty="0" err="1"/>
              <a:t>손상품</a:t>
            </a:r>
            <a:r>
              <a:rPr lang="ko-KR" altLang="en-US" sz="1999" dirty="0"/>
              <a:t> 즉시 교체</a:t>
            </a:r>
            <a:endParaRPr lang="en-US" altLang="ko-KR" sz="1999" dirty="0"/>
          </a:p>
          <a:p>
            <a:pPr>
              <a:lnSpc>
                <a:spcPct val="150000"/>
              </a:lnSpc>
            </a:pPr>
            <a:r>
              <a:rPr lang="en-US" altLang="ko-KR" sz="1599" dirty="0"/>
              <a:t>         * </a:t>
            </a:r>
            <a:r>
              <a:rPr lang="ko-KR" altLang="en-US" sz="1599" dirty="0" err="1"/>
              <a:t>벨트슬링</a:t>
            </a:r>
            <a:r>
              <a:rPr lang="en-US" altLang="ko-KR" sz="1599" dirty="0"/>
              <a:t>, </a:t>
            </a:r>
            <a:r>
              <a:rPr lang="ko-KR" altLang="en-US" sz="1599" dirty="0" err="1"/>
              <a:t>체인슬링</a:t>
            </a:r>
            <a:r>
              <a:rPr lang="en-US" altLang="ko-KR" sz="1599" dirty="0"/>
              <a:t>, </a:t>
            </a:r>
            <a:r>
              <a:rPr lang="ko-KR" altLang="en-US" sz="1599" dirty="0" err="1"/>
              <a:t>클램프</a:t>
            </a:r>
            <a:r>
              <a:rPr lang="en-US" altLang="ko-KR" sz="1599" dirty="0"/>
              <a:t>, </a:t>
            </a:r>
            <a:r>
              <a:rPr lang="ko-KR" altLang="en-US" sz="1599" dirty="0" err="1"/>
              <a:t>샤클</a:t>
            </a:r>
            <a:r>
              <a:rPr lang="ko-KR" altLang="en-US" sz="1599" dirty="0"/>
              <a:t> 등</a:t>
            </a:r>
            <a:endParaRPr lang="en-US" altLang="ko-KR" sz="1599" dirty="0"/>
          </a:p>
          <a:p>
            <a:pPr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 err="1"/>
              <a:t>인양물에</a:t>
            </a:r>
            <a:r>
              <a:rPr lang="ko-KR" altLang="en-US" sz="1999" dirty="0"/>
              <a:t> 적합한 </a:t>
            </a:r>
            <a:r>
              <a:rPr lang="ko-KR" altLang="en-US" sz="1999" dirty="0" err="1"/>
              <a:t>달기구</a:t>
            </a:r>
            <a:r>
              <a:rPr lang="ko-KR" altLang="en-US" sz="1999" dirty="0"/>
              <a:t> 사용</a:t>
            </a:r>
            <a:r>
              <a:rPr lang="en-US" altLang="ko-KR" sz="1999" dirty="0"/>
              <a:t> </a:t>
            </a:r>
            <a:r>
              <a:rPr lang="ko-KR" altLang="en-US" sz="1999" dirty="0"/>
              <a:t>및 </a:t>
            </a:r>
            <a:r>
              <a:rPr lang="ko-KR" altLang="en-US" sz="1999" dirty="0" err="1"/>
              <a:t>줄걸이</a:t>
            </a:r>
            <a:r>
              <a:rPr lang="ko-KR" altLang="en-US" sz="1999" dirty="0"/>
              <a:t> 방법 적용</a:t>
            </a:r>
            <a:endParaRPr lang="en-US" altLang="ko-KR" sz="1999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750" y="4486200"/>
            <a:ext cx="1835932" cy="171859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141" y="3734672"/>
            <a:ext cx="1295151" cy="1175137"/>
          </a:xfrm>
          <a:prstGeom prst="rect">
            <a:avLst/>
          </a:prstGeom>
        </p:spPr>
      </p:pic>
      <p:pic>
        <p:nvPicPr>
          <p:cNvPr id="18" name="그림 1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21" name="직선 연결선 20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3" descr="C:\Documents and Settings\0003852\바탕 화면\PPT작업\motif-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157" y="0"/>
            <a:ext cx="1196081" cy="208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grpSp>
        <p:nvGrpSpPr>
          <p:cNvPr id="31" name="Group 1"/>
          <p:cNvGrpSpPr/>
          <p:nvPr/>
        </p:nvGrpSpPr>
        <p:grpSpPr>
          <a:xfrm>
            <a:off x="1400431" y="440885"/>
            <a:ext cx="6077921" cy="461891"/>
            <a:chOff x="1764950" y="336468"/>
            <a:chExt cx="5785008" cy="461890"/>
          </a:xfrm>
        </p:grpSpPr>
        <p:sp>
          <p:nvSpPr>
            <p:cNvPr id="32" name="갈매기형 수장 31"/>
            <p:cNvSpPr/>
            <p:nvPr/>
          </p:nvSpPr>
          <p:spPr>
            <a:xfrm>
              <a:off x="1764950" y="336468"/>
              <a:ext cx="123400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8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33" name="갈매기형 수장 32"/>
            <p:cNvSpPr/>
            <p:nvPr/>
          </p:nvSpPr>
          <p:spPr>
            <a:xfrm>
              <a:off x="2802988" y="336468"/>
              <a:ext cx="115391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8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34" name="갈매기형 수장 33"/>
            <p:cNvSpPr/>
            <p:nvPr/>
          </p:nvSpPr>
          <p:spPr>
            <a:xfrm>
              <a:off x="3753068" y="336468"/>
              <a:ext cx="164533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9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58007" tIns="19335" rIns="19335" bIns="19335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35" name="갈매기형 수장 34"/>
            <p:cNvSpPr/>
            <p:nvPr/>
          </p:nvSpPr>
          <p:spPr>
            <a:xfrm>
              <a:off x="5161613" y="336468"/>
              <a:ext cx="133368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8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100" b="1" i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36" name="갈매기형 수장 35"/>
            <p:cNvSpPr/>
            <p:nvPr/>
          </p:nvSpPr>
          <p:spPr>
            <a:xfrm>
              <a:off x="6199652" y="336468"/>
              <a:ext cx="135030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8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sp>
        <p:nvSpPr>
          <p:cNvPr id="37" name="직사각형 36"/>
          <p:cNvSpPr/>
          <p:nvPr/>
        </p:nvSpPr>
        <p:spPr>
          <a:xfrm>
            <a:off x="5128326" y="461986"/>
            <a:ext cx="1127295" cy="393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[17]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41690" y="236100"/>
            <a:ext cx="434432" cy="630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98" b="1" dirty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lang="en-US" sz="3498" b="1" dirty="0">
              <a:latin typeface="+mj-ea"/>
              <a:ea typeface="+mj-ea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309379" y="1131115"/>
            <a:ext cx="5764654" cy="499363"/>
            <a:chOff x="899977" y="1468760"/>
            <a:chExt cx="5702465" cy="499710"/>
          </a:xfrm>
        </p:grpSpPr>
        <p:sp>
          <p:nvSpPr>
            <p:cNvPr id="20" name="Rectangle 19"/>
            <p:cNvSpPr/>
            <p:nvPr/>
          </p:nvSpPr>
          <p:spPr>
            <a:xfrm>
              <a:off x="899977" y="1468760"/>
              <a:ext cx="5469595" cy="499710"/>
            </a:xfrm>
            <a:prstGeom prst="rect">
              <a:avLst/>
            </a:prstGeom>
            <a:solidFill>
              <a:srgbClr val="118D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76043" y="1537699"/>
              <a:ext cx="5226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799" b="1" dirty="0">
                  <a:solidFill>
                    <a:schemeClr val="bg1"/>
                  </a:solidFill>
                </a:rPr>
                <a:t>중량물 취급 작업 간 주요 안전수칙</a:t>
              </a:r>
              <a:endParaRPr lang="en-US" sz="1799" b="1" dirty="0">
                <a:solidFill>
                  <a:schemeClr val="bg1"/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958185" y="1537699"/>
              <a:ext cx="382896" cy="369332"/>
              <a:chOff x="958185" y="1537699"/>
              <a:chExt cx="382896" cy="369332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958185" y="1537699"/>
                <a:ext cx="38289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/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8747" y="1588704"/>
                <a:ext cx="292100" cy="276992"/>
              </a:xfrm>
              <a:prstGeom prst="rect">
                <a:avLst/>
              </a:prstGeom>
            </p:spPr>
          </p:pic>
        </p:grpSp>
      </p:grpSp>
      <p:sp>
        <p:nvSpPr>
          <p:cNvPr id="15" name="TextBox 14"/>
          <p:cNvSpPr txBox="1"/>
          <p:nvPr/>
        </p:nvSpPr>
        <p:spPr>
          <a:xfrm>
            <a:off x="336672" y="1645462"/>
            <a:ext cx="8469760" cy="19837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71273" indent="-27127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198" b="1" dirty="0"/>
              <a:t>중량물 넘어짐 예방</a:t>
            </a:r>
            <a:endParaRPr lang="en-US" altLang="ko-KR" sz="2198" dirty="0"/>
          </a:p>
          <a:p>
            <a:pPr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/>
              <a:t>종류</a:t>
            </a:r>
            <a:r>
              <a:rPr lang="en-US" altLang="ko-KR" sz="1999" dirty="0"/>
              <a:t>, </a:t>
            </a:r>
            <a:r>
              <a:rPr lang="ko-KR" altLang="en-US" sz="1999" dirty="0"/>
              <a:t>형상 등을 고려한 취급방법 준수 및 운반</a:t>
            </a:r>
            <a:r>
              <a:rPr lang="en-US" altLang="ko-KR" sz="1999" dirty="0"/>
              <a:t>, </a:t>
            </a:r>
            <a:r>
              <a:rPr lang="ko-KR" altLang="en-US" sz="1999" dirty="0"/>
              <a:t>취급 간 고정 철저</a:t>
            </a:r>
            <a:endParaRPr lang="en-US" altLang="ko-KR" sz="1999" dirty="0"/>
          </a:p>
          <a:p>
            <a:pPr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/>
              <a:t>통행로</a:t>
            </a:r>
            <a:r>
              <a:rPr lang="en-US" altLang="ko-KR" sz="1999" dirty="0"/>
              <a:t>·</a:t>
            </a:r>
            <a:r>
              <a:rPr lang="ko-KR" altLang="en-US" sz="1999" dirty="0"/>
              <a:t>작업장 정리정돈 실시</a:t>
            </a:r>
            <a:r>
              <a:rPr lang="en-US" altLang="ko-KR" sz="1799" dirty="0"/>
              <a:t>(</a:t>
            </a:r>
            <a:r>
              <a:rPr lang="ko-KR" altLang="en-US" sz="1799" dirty="0"/>
              <a:t>미끄럼 방지 조치</a:t>
            </a:r>
            <a:r>
              <a:rPr lang="en-US" altLang="ko-KR" sz="1799" dirty="0"/>
              <a:t>, </a:t>
            </a:r>
            <a:r>
              <a:rPr lang="ko-KR" altLang="en-US" sz="1799" dirty="0"/>
              <a:t>요철 제거 등</a:t>
            </a:r>
            <a:r>
              <a:rPr lang="en-US" altLang="ko-KR" sz="1799" dirty="0"/>
              <a:t>)</a:t>
            </a:r>
            <a:endParaRPr lang="en-US" altLang="ko-KR" sz="1999" dirty="0"/>
          </a:p>
          <a:p>
            <a:pPr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/>
              <a:t>이동대차 등 각종 기계류 사용 시 과적금지</a:t>
            </a:r>
            <a:endParaRPr lang="en-US" altLang="ko-KR" sz="1999" dirty="0"/>
          </a:p>
        </p:txBody>
      </p:sp>
      <p:sp>
        <p:nvSpPr>
          <p:cNvPr id="17" name="TextBox 16"/>
          <p:cNvSpPr txBox="1"/>
          <p:nvPr/>
        </p:nvSpPr>
        <p:spPr>
          <a:xfrm>
            <a:off x="335168" y="3744939"/>
            <a:ext cx="8469760" cy="19837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71273" indent="-27127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198" b="1" dirty="0" err="1"/>
              <a:t>중량물에</a:t>
            </a:r>
            <a:r>
              <a:rPr lang="ko-KR" altLang="en-US" sz="2198" b="1" dirty="0"/>
              <a:t> 끼임</a:t>
            </a:r>
            <a:r>
              <a:rPr lang="en-US" altLang="ko-KR" sz="2198" b="1" dirty="0"/>
              <a:t>·</a:t>
            </a:r>
            <a:r>
              <a:rPr lang="ko-KR" altLang="en-US" sz="2198" b="1" dirty="0"/>
              <a:t>부딪힘 예방</a:t>
            </a:r>
            <a:endParaRPr lang="en-US" altLang="ko-KR" sz="2198" b="1" dirty="0"/>
          </a:p>
          <a:p>
            <a:pPr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/>
              <a:t>하역운반기계와 중량물</a:t>
            </a:r>
            <a:r>
              <a:rPr lang="en-US" altLang="ko-KR" sz="1999" dirty="0"/>
              <a:t>, </a:t>
            </a:r>
            <a:r>
              <a:rPr lang="ko-KR" altLang="en-US" sz="1999" dirty="0" err="1"/>
              <a:t>중량물과</a:t>
            </a:r>
            <a:r>
              <a:rPr lang="ko-KR" altLang="en-US" sz="1999" dirty="0"/>
              <a:t> 중량물 사이 등 위험구역 출입금지 </a:t>
            </a:r>
            <a:endParaRPr lang="en-US" altLang="ko-KR" sz="1999" dirty="0"/>
          </a:p>
          <a:p>
            <a:pPr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/>
              <a:t>유도자를 배치한 경우 유도자 신호에 따라 작업</a:t>
            </a:r>
            <a:endParaRPr lang="en-US" altLang="ko-KR" sz="1999" dirty="0"/>
          </a:p>
          <a:p>
            <a:pPr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/>
              <a:t>하역운반기계의 방호장치 정상작동 유지</a:t>
            </a:r>
            <a:endParaRPr lang="en-US" altLang="ko-KR" sz="1999" dirty="0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468" y="4736829"/>
            <a:ext cx="1943528" cy="1482563"/>
          </a:xfrm>
          <a:prstGeom prst="rect">
            <a:avLst/>
          </a:prstGeom>
        </p:spPr>
      </p:pic>
      <p:pic>
        <p:nvPicPr>
          <p:cNvPr id="14" name="그림 1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21" name="직선 연결선 20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 descr="C:\Documents and Settings\0003852\바탕 화면\PPT작업\motif-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157" y="0"/>
            <a:ext cx="1196081" cy="208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직선 연결선 22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7"/>
          <p:cNvSpPr/>
          <p:nvPr/>
        </p:nvSpPr>
        <p:spPr>
          <a:xfrm rot="690148">
            <a:off x="553149" y="1005315"/>
            <a:ext cx="620217" cy="620217"/>
          </a:xfrm>
          <a:prstGeom prst="rect">
            <a:avLst/>
          </a:prstGeom>
          <a:solidFill>
            <a:srgbClr val="118DE6"/>
          </a:solidFill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97" dirty="0"/>
          </a:p>
        </p:txBody>
      </p:sp>
      <p:sp>
        <p:nvSpPr>
          <p:cNvPr id="29" name="Rectangle 8"/>
          <p:cNvSpPr/>
          <p:nvPr/>
        </p:nvSpPr>
        <p:spPr>
          <a:xfrm>
            <a:off x="635410" y="973408"/>
            <a:ext cx="434734" cy="6306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98" b="1" dirty="0">
                <a:latin typeface="+mj-ea"/>
                <a:ea typeface="+mj-ea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grpSp>
        <p:nvGrpSpPr>
          <p:cNvPr id="31" name="Group 1"/>
          <p:cNvGrpSpPr/>
          <p:nvPr/>
        </p:nvGrpSpPr>
        <p:grpSpPr>
          <a:xfrm>
            <a:off x="1400431" y="440885"/>
            <a:ext cx="6077921" cy="461891"/>
            <a:chOff x="1764950" y="336468"/>
            <a:chExt cx="5785008" cy="461890"/>
          </a:xfrm>
        </p:grpSpPr>
        <p:sp>
          <p:nvSpPr>
            <p:cNvPr id="32" name="갈매기형 수장 31"/>
            <p:cNvSpPr/>
            <p:nvPr/>
          </p:nvSpPr>
          <p:spPr>
            <a:xfrm>
              <a:off x="1764950" y="336468"/>
              <a:ext cx="123400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8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33" name="갈매기형 수장 32"/>
            <p:cNvSpPr/>
            <p:nvPr/>
          </p:nvSpPr>
          <p:spPr>
            <a:xfrm>
              <a:off x="2802988" y="336468"/>
              <a:ext cx="115391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8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34" name="갈매기형 수장 33"/>
            <p:cNvSpPr/>
            <p:nvPr/>
          </p:nvSpPr>
          <p:spPr>
            <a:xfrm>
              <a:off x="3753068" y="336468"/>
              <a:ext cx="164533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9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58007" tIns="19335" rIns="19335" bIns="19335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35" name="갈매기형 수장 34"/>
            <p:cNvSpPr/>
            <p:nvPr/>
          </p:nvSpPr>
          <p:spPr>
            <a:xfrm>
              <a:off x="5161613" y="336468"/>
              <a:ext cx="133368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8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100" b="1" i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36" name="갈매기형 수장 35"/>
            <p:cNvSpPr/>
            <p:nvPr/>
          </p:nvSpPr>
          <p:spPr>
            <a:xfrm>
              <a:off x="6199652" y="336468"/>
              <a:ext cx="135030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8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sp>
        <p:nvSpPr>
          <p:cNvPr id="37" name="직사각형 36"/>
          <p:cNvSpPr/>
          <p:nvPr/>
        </p:nvSpPr>
        <p:spPr>
          <a:xfrm>
            <a:off x="5128326" y="461986"/>
            <a:ext cx="1127295" cy="393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[18]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690148">
            <a:off x="415914" y="1048535"/>
            <a:ext cx="620217" cy="620217"/>
          </a:xfrm>
          <a:prstGeom prst="rect">
            <a:avLst/>
          </a:prstGeom>
          <a:solidFill>
            <a:srgbClr val="118DE6"/>
          </a:solidFill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97" dirty="0"/>
          </a:p>
        </p:txBody>
      </p:sp>
      <p:sp>
        <p:nvSpPr>
          <p:cNvPr id="9" name="Rectangle 8"/>
          <p:cNvSpPr/>
          <p:nvPr/>
        </p:nvSpPr>
        <p:spPr>
          <a:xfrm>
            <a:off x="484575" y="1029444"/>
            <a:ext cx="434432" cy="630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98" b="1" dirty="0">
                <a:latin typeface="+mj-ea"/>
                <a:ea typeface="+mj-ea"/>
              </a:rPr>
              <a:t>3</a:t>
            </a:r>
          </a:p>
        </p:txBody>
      </p:sp>
      <p:grpSp>
        <p:nvGrpSpPr>
          <p:cNvPr id="23" name="Group 27"/>
          <p:cNvGrpSpPr/>
          <p:nvPr/>
        </p:nvGrpSpPr>
        <p:grpSpPr>
          <a:xfrm>
            <a:off x="1199452" y="1168460"/>
            <a:ext cx="7895904" cy="477889"/>
            <a:chOff x="958185" y="1502463"/>
            <a:chExt cx="7901391" cy="478221"/>
          </a:xfrm>
        </p:grpSpPr>
        <p:sp>
          <p:nvSpPr>
            <p:cNvPr id="24" name="Rectangle 19"/>
            <p:cNvSpPr/>
            <p:nvPr/>
          </p:nvSpPr>
          <p:spPr>
            <a:xfrm>
              <a:off x="972740" y="1502463"/>
              <a:ext cx="5717357" cy="478221"/>
            </a:xfrm>
            <a:prstGeom prst="rect">
              <a:avLst/>
            </a:prstGeom>
            <a:solidFill>
              <a:srgbClr val="118D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76043" y="1537699"/>
              <a:ext cx="7483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799" b="1" dirty="0">
                  <a:solidFill>
                    <a:schemeClr val="bg1"/>
                  </a:solidFill>
                </a:rPr>
                <a:t>중량물 취급 작업 시 작업지휘자의 업무 및 역할</a:t>
              </a:r>
              <a:endParaRPr lang="en-US" sz="1799" b="1" dirty="0">
                <a:solidFill>
                  <a:schemeClr val="bg1"/>
                </a:solidFill>
              </a:endParaRPr>
            </a:p>
          </p:txBody>
        </p:sp>
        <p:grpSp>
          <p:nvGrpSpPr>
            <p:cNvPr id="31" name="Group 26"/>
            <p:cNvGrpSpPr/>
            <p:nvPr/>
          </p:nvGrpSpPr>
          <p:grpSpPr>
            <a:xfrm>
              <a:off x="958185" y="1537699"/>
              <a:ext cx="382896" cy="369332"/>
              <a:chOff x="958185" y="1537699"/>
              <a:chExt cx="382896" cy="369332"/>
            </a:xfrm>
          </p:grpSpPr>
          <p:sp>
            <p:nvSpPr>
              <p:cNvPr id="32" name="Rectangle 24"/>
              <p:cNvSpPr/>
              <p:nvPr/>
            </p:nvSpPr>
            <p:spPr>
              <a:xfrm>
                <a:off x="958185" y="1537699"/>
                <a:ext cx="38289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/>
              </a:p>
            </p:txBody>
          </p:sp>
          <p:pic>
            <p:nvPicPr>
              <p:cNvPr id="33" name="Picture 2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08747" y="1588704"/>
                <a:ext cx="292100" cy="276992"/>
              </a:xfrm>
              <a:prstGeom prst="rect">
                <a:avLst/>
              </a:prstGeom>
            </p:spPr>
          </p:pic>
        </p:grpSp>
      </p:grpSp>
      <p:sp>
        <p:nvSpPr>
          <p:cNvPr id="14" name="TextBox 13"/>
          <p:cNvSpPr txBox="1"/>
          <p:nvPr/>
        </p:nvSpPr>
        <p:spPr>
          <a:xfrm>
            <a:off x="379174" y="1646349"/>
            <a:ext cx="8469760" cy="19837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550" indent="-2855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198" b="1" dirty="0"/>
              <a:t>작업계획서에 따른 작업 지휘</a:t>
            </a:r>
            <a:endParaRPr lang="en-US" altLang="ko-KR" sz="2198" b="1" dirty="0"/>
          </a:p>
          <a:p>
            <a:pPr marL="271273" indent="-271273">
              <a:lnSpc>
                <a:spcPct val="150000"/>
              </a:lnSpc>
            </a:pPr>
            <a:r>
              <a:rPr lang="en-US" altLang="ko-KR" sz="1999" b="1" dirty="0"/>
              <a:t>   </a:t>
            </a:r>
            <a:r>
              <a:rPr lang="en-US" altLang="ko-KR" sz="1999" dirty="0"/>
              <a:t>- </a:t>
            </a:r>
            <a:r>
              <a:rPr lang="ko-KR" altLang="en-US" sz="1999" dirty="0"/>
              <a:t>사전조사 결과에 따라 작업계획서에 명시된 작업 순서</a:t>
            </a:r>
            <a:r>
              <a:rPr lang="en-US" altLang="ko-KR" sz="1999" dirty="0"/>
              <a:t>, </a:t>
            </a:r>
            <a:r>
              <a:rPr lang="ko-KR" altLang="en-US" sz="1999" dirty="0"/>
              <a:t>작업 방법</a:t>
            </a:r>
            <a:r>
              <a:rPr lang="en-US" altLang="ko-KR" sz="1999" dirty="0"/>
              <a:t>, </a:t>
            </a:r>
            <a:r>
              <a:rPr lang="ko-KR" altLang="en-US" sz="1999" dirty="0"/>
              <a:t>안전수칙 및 금지사항 등을 준수해 작업 지휘</a:t>
            </a:r>
            <a:endParaRPr lang="en-US" altLang="ko-KR" sz="1999" dirty="0"/>
          </a:p>
          <a:p>
            <a:pPr marL="271273" indent="-271273"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/>
              <a:t>중량물 운반 시 숙련된 경험자를 작업지휘자로 지정</a:t>
            </a:r>
            <a:endParaRPr lang="en-US" altLang="ko-KR" sz="1999" dirty="0"/>
          </a:p>
        </p:txBody>
      </p:sp>
      <p:sp>
        <p:nvSpPr>
          <p:cNvPr id="20" name="TextBox 19"/>
          <p:cNvSpPr txBox="1"/>
          <p:nvPr/>
        </p:nvSpPr>
        <p:spPr>
          <a:xfrm>
            <a:off x="379174" y="3919501"/>
            <a:ext cx="8469760" cy="16201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285550" indent="-2855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198" b="1" dirty="0"/>
              <a:t>사용 </a:t>
            </a:r>
            <a:r>
              <a:rPr lang="ko-KR" altLang="en-US" sz="2198" b="1" dirty="0" err="1" smtClean="0"/>
              <a:t>장비등에</a:t>
            </a:r>
            <a:r>
              <a:rPr lang="ko-KR" altLang="en-US" sz="2198" b="1" dirty="0" smtClean="0"/>
              <a:t> </a:t>
            </a:r>
            <a:r>
              <a:rPr lang="ko-KR" altLang="en-US" sz="2198" b="1" dirty="0"/>
              <a:t>따른 재해예방업무 수행</a:t>
            </a:r>
            <a:endParaRPr lang="en-US" altLang="ko-KR" sz="2198" b="1" dirty="0"/>
          </a:p>
          <a:p>
            <a:pPr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/>
              <a:t>유도자를 배치하는 경우 운전자 유도 업무 수행 등</a:t>
            </a:r>
            <a:endParaRPr lang="en-US" altLang="ko-KR" sz="1999" dirty="0"/>
          </a:p>
          <a:p>
            <a:pPr>
              <a:lnSpc>
                <a:spcPct val="150000"/>
              </a:lnSpc>
            </a:pPr>
            <a:r>
              <a:rPr lang="en-US" altLang="ko-KR" sz="1599" dirty="0"/>
              <a:t>        * </a:t>
            </a:r>
            <a:r>
              <a:rPr lang="ko-KR" altLang="en-US" sz="1599" dirty="0" err="1"/>
              <a:t>차량계</a:t>
            </a:r>
            <a:r>
              <a:rPr lang="ko-KR" altLang="en-US" sz="1599" dirty="0"/>
              <a:t> 하역운반기계</a:t>
            </a:r>
            <a:r>
              <a:rPr lang="en-US" altLang="ko-KR" sz="1599" dirty="0"/>
              <a:t>·</a:t>
            </a:r>
            <a:r>
              <a:rPr lang="ko-KR" altLang="en-US" sz="1599" dirty="0"/>
              <a:t>건설기계</a:t>
            </a:r>
            <a:r>
              <a:rPr lang="en-US" altLang="ko-KR" sz="1599" dirty="0"/>
              <a:t>, </a:t>
            </a:r>
            <a:r>
              <a:rPr lang="ko-KR" altLang="en-US" sz="1599" dirty="0"/>
              <a:t>양중기</a:t>
            </a:r>
            <a:r>
              <a:rPr lang="en-US" altLang="ko-KR" sz="1599" dirty="0"/>
              <a:t>, </a:t>
            </a:r>
            <a:r>
              <a:rPr lang="ko-KR" altLang="en-US" sz="1599" dirty="0"/>
              <a:t>기타 운반 보조도구</a:t>
            </a:r>
            <a:r>
              <a:rPr lang="en-US" altLang="ko-KR" sz="1599" dirty="0"/>
              <a:t>·</a:t>
            </a:r>
            <a:r>
              <a:rPr lang="ko-KR" altLang="en-US" sz="1599" dirty="0"/>
              <a:t>설비 등</a:t>
            </a:r>
            <a:endParaRPr lang="en-US" altLang="ko-KR" sz="1599" dirty="0"/>
          </a:p>
          <a:p>
            <a:pPr>
              <a:lnSpc>
                <a:spcPct val="150000"/>
              </a:lnSpc>
            </a:pPr>
            <a:r>
              <a:rPr lang="en-US" altLang="ko-KR" sz="1999" dirty="0"/>
              <a:t>   - </a:t>
            </a:r>
            <a:r>
              <a:rPr lang="ko-KR" altLang="en-US" sz="1999" dirty="0"/>
              <a:t>이동식 기계 하역 작업 시 공동 작업은 작업지휘자의 신호에 따름</a:t>
            </a:r>
            <a:endParaRPr lang="en-US" altLang="ko-KR" sz="1999" dirty="0"/>
          </a:p>
        </p:txBody>
      </p:sp>
      <p:pic>
        <p:nvPicPr>
          <p:cNvPr id="15" name="그림 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17" name="직선 연결선 16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C:\Documents and Settings\0003852\바탕 화면\PPT작업\motif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157" y="0"/>
            <a:ext cx="1196081" cy="208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직선 연결선 18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grpSp>
        <p:nvGrpSpPr>
          <p:cNvPr id="22" name="Group 1"/>
          <p:cNvGrpSpPr/>
          <p:nvPr/>
        </p:nvGrpSpPr>
        <p:grpSpPr>
          <a:xfrm>
            <a:off x="1400431" y="440885"/>
            <a:ext cx="6077921" cy="461891"/>
            <a:chOff x="1764950" y="336468"/>
            <a:chExt cx="5785008" cy="461890"/>
          </a:xfrm>
        </p:grpSpPr>
        <p:sp>
          <p:nvSpPr>
            <p:cNvPr id="25" name="갈매기형 수장 24"/>
            <p:cNvSpPr/>
            <p:nvPr/>
          </p:nvSpPr>
          <p:spPr>
            <a:xfrm>
              <a:off x="1764950" y="336468"/>
              <a:ext cx="123400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6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6" name="갈매기형 수장 25"/>
            <p:cNvSpPr/>
            <p:nvPr/>
          </p:nvSpPr>
          <p:spPr>
            <a:xfrm>
              <a:off x="2802988" y="336468"/>
              <a:ext cx="115391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6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7" name="갈매기형 수장 26"/>
            <p:cNvSpPr/>
            <p:nvPr/>
          </p:nvSpPr>
          <p:spPr>
            <a:xfrm>
              <a:off x="3753068" y="336468"/>
              <a:ext cx="164533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7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58007" tIns="19335" rIns="19335" bIns="19335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8" name="갈매기형 수장 27"/>
            <p:cNvSpPr/>
            <p:nvPr/>
          </p:nvSpPr>
          <p:spPr>
            <a:xfrm>
              <a:off x="5161613" y="336468"/>
              <a:ext cx="133368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6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100" b="1" i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9" name="갈매기형 수장 28"/>
            <p:cNvSpPr/>
            <p:nvPr/>
          </p:nvSpPr>
          <p:spPr>
            <a:xfrm>
              <a:off x="6199652" y="336468"/>
              <a:ext cx="135030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6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sp>
        <p:nvSpPr>
          <p:cNvPr id="34" name="직사각형 33"/>
          <p:cNvSpPr/>
          <p:nvPr/>
        </p:nvSpPr>
        <p:spPr>
          <a:xfrm>
            <a:off x="5128326" y="461986"/>
            <a:ext cx="1127295" cy="393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[19]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1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"/>
          <p:cNvGrpSpPr/>
          <p:nvPr/>
        </p:nvGrpSpPr>
        <p:grpSpPr>
          <a:xfrm>
            <a:off x="1371923" y="468873"/>
            <a:ext cx="6510938" cy="461891"/>
            <a:chOff x="1690377" y="336468"/>
            <a:chExt cx="6113243" cy="461890"/>
          </a:xfrm>
        </p:grpSpPr>
        <p:sp>
          <p:nvSpPr>
            <p:cNvPr id="17" name="갈매기형 수장 16"/>
            <p:cNvSpPr/>
            <p:nvPr/>
          </p:nvSpPr>
          <p:spPr>
            <a:xfrm>
              <a:off x="1690377" y="336468"/>
              <a:ext cx="1287434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19089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chemeClr val="tx1"/>
                  </a:solidFill>
                  <a:latin typeface="Arial"/>
                  <a:sym typeface="Arial"/>
                </a:rPr>
                <a:t>현장 현황</a:t>
              </a:r>
              <a:endParaRPr kumimoji="0" lang="ko-KR" altLang="en-US" sz="1100" b="1" i="0" dirty="0">
                <a:solidFill>
                  <a:schemeClr val="tx1"/>
                </a:solidFill>
                <a:latin typeface="Arial"/>
                <a:sym typeface="Arial"/>
              </a:endParaRPr>
            </a:p>
          </p:txBody>
        </p:sp>
        <p:sp>
          <p:nvSpPr>
            <p:cNvPr id="18" name="갈매기형 수장 17"/>
            <p:cNvSpPr/>
            <p:nvPr/>
          </p:nvSpPr>
          <p:spPr>
            <a:xfrm>
              <a:off x="2728416" y="336468"/>
              <a:ext cx="132919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19089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chemeClr val="tx2"/>
                  </a:solidFill>
                  <a:latin typeface="Arial"/>
                  <a:sym typeface="Arial"/>
                </a:rPr>
                <a:t>공정계획</a:t>
              </a:r>
              <a:endParaRPr kumimoji="0" lang="ko-KR" altLang="en-US" sz="1100" b="1" i="0" dirty="0">
                <a:solidFill>
                  <a:schemeClr val="tx2"/>
                </a:solidFill>
                <a:latin typeface="Arial"/>
                <a:sym typeface="Arial"/>
              </a:endParaRPr>
            </a:p>
          </p:txBody>
        </p:sp>
        <p:sp>
          <p:nvSpPr>
            <p:cNvPr id="19" name="갈매기형 수장 18"/>
            <p:cNvSpPr/>
            <p:nvPr/>
          </p:nvSpPr>
          <p:spPr>
            <a:xfrm>
              <a:off x="3766454" y="336468"/>
              <a:ext cx="1588248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4">
                <a:alphaModFix/>
                <a:lum/>
              </a:blip>
              <a:srcRect/>
              <a:stretch>
                <a:fillRect/>
              </a:stretch>
            </a:blipFill>
            <a:ln w="19089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 smtClean="0">
                  <a:solidFill>
                    <a:schemeClr val="tx1"/>
                  </a:solidFill>
                  <a:latin typeface="Arial"/>
                  <a:sym typeface="Arial"/>
                </a:rPr>
                <a:t>해체공사계획</a:t>
              </a:r>
              <a:endParaRPr kumimoji="0" lang="ko-KR" altLang="en-US" sz="1100" b="1" i="0" dirty="0">
                <a:solidFill>
                  <a:schemeClr val="tx1"/>
                </a:solidFill>
                <a:latin typeface="Arial"/>
                <a:sym typeface="Arial"/>
              </a:endParaRPr>
            </a:p>
          </p:txBody>
        </p:sp>
        <p:sp>
          <p:nvSpPr>
            <p:cNvPr id="20" name="갈매기형 수장 19"/>
            <p:cNvSpPr/>
            <p:nvPr/>
          </p:nvSpPr>
          <p:spPr>
            <a:xfrm>
              <a:off x="5085422" y="336468"/>
              <a:ext cx="134968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5">
                <a:alphaModFix/>
                <a:lum/>
              </a:blip>
              <a:srcRect/>
              <a:stretch>
                <a:fillRect/>
              </a:stretch>
            </a:blipFill>
            <a:ln w="19089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chemeClr val="tx1"/>
                  </a:solidFill>
                  <a:latin typeface="Arial"/>
                  <a:sym typeface="Arial"/>
                </a:rPr>
                <a:t>안전관리계획</a:t>
              </a:r>
              <a:endParaRPr kumimoji="0" lang="ko-KR" altLang="en-US" sz="1100" b="1" i="0" dirty="0">
                <a:solidFill>
                  <a:schemeClr val="tx1"/>
                </a:solidFill>
                <a:latin typeface="Arial"/>
                <a:sym typeface="Arial"/>
              </a:endParaRPr>
            </a:p>
          </p:txBody>
        </p:sp>
        <p:sp>
          <p:nvSpPr>
            <p:cNvPr id="21" name="갈매기형 수장 20"/>
            <p:cNvSpPr/>
            <p:nvPr/>
          </p:nvSpPr>
          <p:spPr>
            <a:xfrm>
              <a:off x="6152038" y="336468"/>
              <a:ext cx="1651582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6">
                <a:alphaModFix/>
                <a:lum/>
              </a:blip>
              <a:srcRect/>
              <a:stretch>
                <a:fillRect/>
              </a:stretch>
            </a:blipFill>
            <a:ln w="19089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56006" tIns="18668" rIns="18668" bIns="18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chemeClr val="tx1"/>
                  </a:solidFill>
                  <a:latin typeface="Arial"/>
                  <a:sym typeface="Arial"/>
                </a:rPr>
                <a:t>품질관리계획</a:t>
              </a:r>
              <a:endParaRPr kumimoji="0" lang="ko-KR" altLang="en-US" sz="1200" b="1" i="0" dirty="0">
                <a:solidFill>
                  <a:schemeClr val="tx1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2" name="Group 2"/>
          <p:cNvGrpSpPr/>
          <p:nvPr/>
        </p:nvGrpSpPr>
        <p:grpSpPr>
          <a:xfrm>
            <a:off x="1803073" y="1638021"/>
            <a:ext cx="2822078" cy="438055"/>
            <a:chOff x="1803073" y="1638021"/>
            <a:chExt cx="2822078" cy="438056"/>
          </a:xfrm>
          <a:solidFill>
            <a:schemeClr val="accent2">
              <a:lumMod val="60000"/>
              <a:lumOff val="40000"/>
            </a:schemeClr>
          </a:solidFill>
        </p:grpSpPr>
        <p:pic>
          <p:nvPicPr>
            <p:cNvPr id="23" name="그림 22"/>
            <p:cNvPicPr>
              <a:picLocks noChangeAspect="1"/>
            </p:cNvPicPr>
            <p:nvPr/>
          </p:nvPicPr>
          <p:blipFill rotWithShape="1">
            <a:blip r:embed="rId7">
              <a:lum/>
            </a:blip>
            <a:stretch>
              <a:fillRect/>
            </a:stretch>
          </p:blipFill>
          <p:spPr>
            <a:xfrm>
              <a:off x="1803073" y="1638021"/>
              <a:ext cx="2822078" cy="43805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w="med" len="med"/>
              <a:tailEnd w="med" len="med"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1810999" y="1642765"/>
              <a:ext cx="2806170" cy="43012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w="med" len="med"/>
              <a:tailEnd w="med" len="med"/>
            </a:ln>
          </p:spPr>
          <p:txBody>
            <a:bodyPr vert="horz" wrap="none" lIns="79337" tIns="39669" rIns="79337" bIns="39669" anchor="ctr">
              <a:noAutofit/>
            </a:bodyPr>
            <a:lstStyle/>
            <a:p>
              <a:pPr marL="0" lvl="0" indent="0" algn="ctr" defTabSz="76095768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ko-KR" altLang="en-US" sz="1200" b="1" i="0" baseline="0" dirty="0">
                  <a:latin typeface="HY헤드라인M"/>
                  <a:ea typeface="HY헤드라인M"/>
                </a:rPr>
                <a:t>품 질 점 검 사 항</a:t>
              </a:r>
              <a:endParaRPr kumimoji="0" lang="ko-KR" altLang="en-US" sz="1200" b="1" i="0" dirty="0">
                <a:latin typeface="HY헤드라인M"/>
                <a:ea typeface="HY헤드라인M"/>
              </a:endParaRPr>
            </a:p>
          </p:txBody>
        </p:sp>
      </p:grpSp>
      <p:grpSp>
        <p:nvGrpSpPr>
          <p:cNvPr id="26" name="Group 3"/>
          <p:cNvGrpSpPr/>
          <p:nvPr/>
        </p:nvGrpSpPr>
        <p:grpSpPr>
          <a:xfrm>
            <a:off x="4685434" y="1631657"/>
            <a:ext cx="4112467" cy="444419"/>
            <a:chOff x="4685434" y="1631657"/>
            <a:chExt cx="4112467" cy="444419"/>
          </a:xfrm>
          <a:solidFill>
            <a:schemeClr val="accent2">
              <a:lumMod val="60000"/>
              <a:lumOff val="40000"/>
            </a:schemeClr>
          </a:solidFill>
        </p:grpSpPr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8">
              <a:lum/>
            </a:blip>
            <a:stretch>
              <a:fillRect/>
            </a:stretch>
          </p:blipFill>
          <p:spPr>
            <a:xfrm>
              <a:off x="4685434" y="1631657"/>
              <a:ext cx="4112467" cy="4444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w="med" len="med"/>
              <a:tailEnd w="med" len="med"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4690179" y="1639583"/>
              <a:ext cx="4101359" cy="43012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w="med" len="med"/>
              <a:tailEnd w="med" len="med"/>
            </a:ln>
          </p:spPr>
          <p:txBody>
            <a:bodyPr vert="horz" wrap="none" lIns="79337" tIns="39669" rIns="79337" bIns="39669" anchor="ctr">
              <a:noAutofit/>
            </a:bodyPr>
            <a:lstStyle/>
            <a:p>
              <a:pPr marL="0" lvl="0" indent="0" algn="ctr" defTabSz="76095768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ko-KR" altLang="en-US" sz="1200" b="1" i="0" baseline="0" dirty="0">
                  <a:latin typeface="HY헤드라인M"/>
                  <a:ea typeface="HY헤드라인M"/>
                </a:rPr>
                <a:t>체크 포인트</a:t>
              </a:r>
              <a:endParaRPr kumimoji="0" lang="ko-KR" altLang="en-US" sz="1200" b="1" i="0" dirty="0">
                <a:latin typeface="HY헤드라인M"/>
                <a:ea typeface="HY헤드라인M"/>
              </a:endParaRPr>
            </a:p>
          </p:txBody>
        </p:sp>
      </p:grpSp>
      <p:grpSp>
        <p:nvGrpSpPr>
          <p:cNvPr id="29" name="Group 4"/>
          <p:cNvGrpSpPr/>
          <p:nvPr/>
        </p:nvGrpSpPr>
        <p:grpSpPr>
          <a:xfrm>
            <a:off x="436493" y="1625294"/>
            <a:ext cx="1238032" cy="439674"/>
            <a:chOff x="436493" y="1625294"/>
            <a:chExt cx="1238032" cy="439674"/>
          </a:xfrm>
          <a:solidFill>
            <a:schemeClr val="accent2">
              <a:lumMod val="60000"/>
              <a:lumOff val="40000"/>
            </a:schemeClr>
          </a:solidFill>
        </p:grpSpPr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9">
              <a:lum/>
            </a:blip>
            <a:stretch>
              <a:fillRect/>
            </a:stretch>
          </p:blipFill>
          <p:spPr>
            <a:xfrm>
              <a:off x="436493" y="1625294"/>
              <a:ext cx="1238032" cy="439674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w="med" len="med"/>
              <a:tailEnd w="med" len="med"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442856" y="1631657"/>
              <a:ext cx="1223687" cy="430129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w="med" len="med"/>
              <a:tailEnd w="med" len="med"/>
            </a:ln>
          </p:spPr>
          <p:txBody>
            <a:bodyPr vert="horz" wrap="none" lIns="79337" tIns="39669" rIns="79337" bIns="39669" anchor="ctr">
              <a:noAutofit/>
            </a:bodyPr>
            <a:lstStyle/>
            <a:p>
              <a:pPr marL="0" lvl="0" indent="0" algn="ctr" defTabSz="76095768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ko-KR" altLang="en-US" sz="1200" b="1" i="0" baseline="0" dirty="0">
                  <a:latin typeface="HY헤드라인M"/>
                  <a:ea typeface="HY헤드라인M"/>
                </a:rPr>
                <a:t>공    종</a:t>
              </a:r>
              <a:endParaRPr kumimoji="0" lang="ko-KR" altLang="en-US" sz="1200" b="1" i="0" dirty="0">
                <a:latin typeface="HY헤드라인M"/>
                <a:ea typeface="HY헤드라인M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42856" y="2137978"/>
            <a:ext cx="1223687" cy="499957"/>
          </a:xfrm>
          <a:prstGeom prst="rect">
            <a:avLst/>
          </a:prstGeom>
          <a:solidFill>
            <a:srgbClr val="C4D0B5"/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none" lIns="79337" tIns="39669" rIns="79337" bIns="39669" anchor="ctr">
            <a:noAutofit/>
          </a:bodyPr>
          <a:lstStyle/>
          <a:p>
            <a:pPr marL="0" lvl="0" indent="0" algn="ctr" defTabSz="76095768" rtl="0" eaLnBrk="1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200" b="0" i="0" baseline="0" dirty="0" err="1" smtClean="0">
                <a:latin typeface="HY헤드라인M"/>
                <a:ea typeface="HY헤드라인M"/>
              </a:rPr>
              <a:t>H</a:t>
            </a:r>
            <a:r>
              <a:rPr kumimoji="1" lang="ko-KR" altLang="en-US" sz="1200" b="0" i="0" baseline="0" dirty="0" smtClean="0">
                <a:latin typeface="HY헤드라인M"/>
                <a:ea typeface="HY헤드라인M"/>
              </a:rPr>
              <a:t>-파일 </a:t>
            </a:r>
            <a:r>
              <a:rPr kumimoji="1" lang="ko-KR" altLang="en-US" sz="1200" b="0" i="0" baseline="0" dirty="0" err="1">
                <a:latin typeface="HY헤드라인M"/>
                <a:ea typeface="HY헤드라인M"/>
              </a:rPr>
              <a:t>인발</a:t>
            </a:r>
            <a:endParaRPr kumimoji="1" lang="ko-KR" altLang="en-US" sz="1200" b="0" i="0" dirty="0">
              <a:latin typeface="HY헤드라인M"/>
              <a:ea typeface="HY헤드라인M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09436" y="2137978"/>
            <a:ext cx="2802988" cy="499957"/>
          </a:xfrm>
          <a:prstGeom prst="rect">
            <a:avLst/>
          </a:prstGeom>
          <a:noFill/>
          <a:ln w="9544" cap="flat" cmpd="sng" algn="ctr">
            <a:solidFill>
              <a:srgbClr val="FFCC00"/>
            </a:solidFill>
            <a:prstDash val="solid"/>
            <a:round/>
            <a:headEnd w="med" len="med"/>
            <a:tailEnd w="med" len="med"/>
          </a:ln>
        </p:spPr>
        <p:txBody>
          <a:bodyPr vert="horz" wrap="none" lIns="79337" tIns="39669" rIns="79337" bIns="39669" anchor="ctr">
            <a:noAutofit/>
          </a:bodyPr>
          <a:lstStyle/>
          <a:p>
            <a:pPr marL="0" lvl="0" indent="0" algn="l" defTabSz="76095768" rtl="0" eaLnBrk="1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-"/>
              <a:defRPr/>
            </a:pPr>
            <a:r>
              <a:rPr kumimoji="0" lang="ko-KR" altLang="en-US" sz="1200" b="1" i="0" baseline="0" dirty="0">
                <a:solidFill>
                  <a:srgbClr val="000000">
                    <a:alpha val="100000"/>
                  </a:srgbClr>
                </a:solidFill>
                <a:latin typeface="HY헤드라인M"/>
                <a:ea typeface="HY헤드라인M"/>
              </a:rPr>
              <a:t> H-PILE </a:t>
            </a:r>
            <a:r>
              <a:rPr kumimoji="0" lang="ko-KR" altLang="en-US" sz="1200" b="1" i="0" baseline="0" dirty="0" err="1">
                <a:solidFill>
                  <a:srgbClr val="000000">
                    <a:alpha val="100000"/>
                  </a:srgbClr>
                </a:solidFill>
                <a:latin typeface="HY헤드라인M"/>
                <a:ea typeface="HY헤드라인M"/>
              </a:rPr>
              <a:t>인발시</a:t>
            </a:r>
            <a:r>
              <a:rPr kumimoji="0" lang="ko-KR" altLang="en-US" sz="1200" b="1" i="0" baseline="0" dirty="0">
                <a:solidFill>
                  <a:srgbClr val="000000">
                    <a:alpha val="100000"/>
                  </a:srgbClr>
                </a:solidFill>
                <a:latin typeface="HY헤드라인M"/>
                <a:ea typeface="HY헤드라인M"/>
              </a:rPr>
              <a:t> </a:t>
            </a:r>
            <a:r>
              <a:rPr kumimoji="0" lang="ko-KR" altLang="en-US" sz="1200" b="1" i="0" baseline="0" dirty="0" err="1">
                <a:solidFill>
                  <a:srgbClr val="000000">
                    <a:alpha val="100000"/>
                  </a:srgbClr>
                </a:solidFill>
                <a:latin typeface="HY헤드라인M"/>
                <a:ea typeface="HY헤드라인M"/>
              </a:rPr>
              <a:t>타공정</a:t>
            </a:r>
            <a:r>
              <a:rPr kumimoji="0" lang="ko-KR" altLang="en-US" sz="1200" b="1" i="0" baseline="0" dirty="0">
                <a:solidFill>
                  <a:srgbClr val="000000">
                    <a:alpha val="100000"/>
                  </a:srgbClr>
                </a:solidFill>
                <a:latin typeface="HY헤드라인M"/>
                <a:ea typeface="HY헤드라인M"/>
              </a:rPr>
              <a:t> </a:t>
            </a:r>
            <a:r>
              <a:rPr kumimoji="0" lang="ko-KR" altLang="en-US" sz="1200" b="1" i="0" baseline="0" dirty="0" err="1">
                <a:solidFill>
                  <a:srgbClr val="000000">
                    <a:alpha val="100000"/>
                  </a:srgbClr>
                </a:solidFill>
                <a:latin typeface="HY헤드라인M"/>
                <a:ea typeface="HY헤드라인M"/>
              </a:rPr>
              <a:t>타격방지</a:t>
            </a:r>
            <a:endParaRPr kumimoji="0" lang="ko-KR" altLang="en-US" sz="1200" b="1" i="0" dirty="0">
              <a:solidFill>
                <a:srgbClr val="000000">
                  <a:alpha val="100000"/>
                </a:srgbClr>
              </a:solidFill>
              <a:latin typeface="HY헤드라인M"/>
              <a:ea typeface="HY헤드라인M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69582" y="2134797"/>
            <a:ext cx="4123575" cy="499957"/>
          </a:xfrm>
          <a:prstGeom prst="rect">
            <a:avLst/>
          </a:prstGeom>
          <a:noFill/>
          <a:ln w="9544" cap="flat" cmpd="sng" algn="ctr">
            <a:solidFill>
              <a:srgbClr val="FFCC00"/>
            </a:solidFill>
            <a:prstDash val="solid"/>
            <a:round/>
            <a:headEnd w="med" len="med"/>
            <a:tailEnd w="med" len="med"/>
          </a:ln>
        </p:spPr>
        <p:txBody>
          <a:bodyPr vert="horz" wrap="none" lIns="79337" tIns="39669" rIns="79337" bIns="39669" anchor="ctr">
            <a:noAutofit/>
          </a:bodyPr>
          <a:lstStyle/>
          <a:p>
            <a:pPr marL="0" lvl="0" indent="0" algn="l" defTabSz="76095768" rtl="0" eaLnBrk="1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ko-KR" altLang="en-US" sz="1200" b="1" i="0" baseline="0">
              <a:solidFill>
                <a:srgbClr val="000000">
                  <a:alpha val="100000"/>
                </a:srgbClr>
              </a:solidFill>
              <a:latin typeface="HY헤드라인M"/>
              <a:ea typeface="HY헤드라인M"/>
            </a:endParaRPr>
          </a:p>
          <a:p>
            <a:pPr marL="0" lvl="0" indent="0" algn="l" defTabSz="76095768" rtl="0" eaLnBrk="1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buFont typeface="Arial"/>
              <a:buChar char="-"/>
              <a:defRPr/>
            </a:pPr>
            <a:r>
              <a:rPr kumimoji="0" lang="ko-KR" altLang="en-US" sz="1200" b="1" i="0" baseline="0">
                <a:solidFill>
                  <a:srgbClr val="000000">
                    <a:alpha val="100000"/>
                  </a:srgbClr>
                </a:solidFill>
                <a:latin typeface="HY헤드라인M"/>
                <a:ea typeface="HY헤드라인M"/>
              </a:rPr>
              <a:t> H-PILE 해체 시 부재간의 결속을 완벽히 절단 하여 기존에</a:t>
            </a:r>
          </a:p>
          <a:p>
            <a:pPr marL="0" lvl="0" indent="0" algn="l" defTabSz="76095768" rtl="0" eaLnBrk="1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ko-KR" altLang="en-US" sz="1200" b="1" i="0" baseline="0">
                <a:solidFill>
                  <a:srgbClr val="000000">
                    <a:alpha val="100000"/>
                  </a:srgbClr>
                </a:solidFill>
                <a:latin typeface="HY헤드라인M"/>
                <a:ea typeface="HY헤드라인M"/>
              </a:rPr>
              <a:t>  설치 되어 있는  다른 부재에 손상에 주의</a:t>
            </a:r>
          </a:p>
          <a:p>
            <a:pPr marL="0" lvl="0" indent="0" algn="l" defTabSz="76095768" rtl="0" eaLnBrk="1" latinLnBrk="1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ko-KR" altLang="en-US" sz="1200" b="1" i="0" baseline="0">
                <a:solidFill>
                  <a:srgbClr val="000000">
                    <a:alpha val="100000"/>
                  </a:srgbClr>
                </a:solidFill>
                <a:latin typeface="HY헤드라인M"/>
                <a:ea typeface="HY헤드라인M"/>
              </a:rPr>
              <a:t> </a:t>
            </a:r>
            <a:endParaRPr kumimoji="0" lang="ko-KR" altLang="en-US" sz="1200" b="1" i="0">
              <a:solidFill>
                <a:srgbClr val="000000">
                  <a:alpha val="100000"/>
                </a:srgbClr>
              </a:solidFill>
              <a:latin typeface="HY헤드라인M"/>
              <a:ea typeface="HY헤드라인M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2856" y="1095195"/>
            <a:ext cx="1361780" cy="3364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>
                <a:latin typeface="HY울릉도M"/>
                <a:ea typeface="HY울릉도M"/>
              </a:rPr>
              <a:t>품질관리계획</a:t>
            </a:r>
            <a:endParaRPr kumimoji="0" lang="ko-KR" altLang="en-US" sz="1400" b="1" i="0" dirty="0">
              <a:latin typeface="HY울릉도M"/>
              <a:ea typeface="HY울릉도M"/>
            </a:endParaRPr>
          </a:p>
        </p:txBody>
      </p:sp>
      <p:pic>
        <p:nvPicPr>
          <p:cNvPr id="36" name="그림 1"/>
          <p:cNvPicPr>
            <a:picLocks noChangeAspect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38" name="직선 연결선 37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439700" y="502984"/>
            <a:ext cx="1127295" cy="393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[20]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40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grpSp>
        <p:nvGrpSpPr>
          <p:cNvPr id="15" name="Group 1"/>
          <p:cNvGrpSpPr/>
          <p:nvPr/>
        </p:nvGrpSpPr>
        <p:grpSpPr>
          <a:xfrm>
            <a:off x="119069" y="630863"/>
            <a:ext cx="1826851" cy="461890"/>
            <a:chOff x="293655" y="346012"/>
            <a:chExt cx="1826851" cy="461890"/>
          </a:xfrm>
        </p:grpSpPr>
        <p:sp>
          <p:nvSpPr>
            <p:cNvPr id="16" name="갈매기형 수장 15"/>
            <p:cNvSpPr/>
            <p:nvPr/>
          </p:nvSpPr>
          <p:spPr>
            <a:xfrm>
              <a:off x="293655" y="346012"/>
              <a:ext cx="1826851" cy="461890"/>
            </a:xfrm>
            <a:prstGeom prst="chevron">
              <a:avLst>
                <a:gd name="adj" fmla="val 55398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346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anchor="t">
              <a:noAutofit/>
            </a:bodyPr>
            <a:lstStyle/>
            <a:p>
              <a:pPr marL="0" lvl="0" indent="0" algn="l" rtl="0" eaLnBrk="1" latinLnBrk="1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None/>
                <a:defRPr/>
              </a:pPr>
              <a:endParaRPr kumimoji="1" lang="ko-KR" altLang="en-US" sz="1200" b="0" i="0" baseline="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188" y="346012"/>
              <a:ext cx="1315786" cy="46189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w="med" len="med"/>
              <a:tailEnd w="med" len="med"/>
            </a:ln>
          </p:spPr>
          <p:txBody>
            <a:bodyPr vert="horz" wrap="square" lIns="64008" tIns="21336" rIns="21336" bIns="21336" anchor="ctr">
              <a:noAutofit/>
            </a:bodyPr>
            <a:lstStyle/>
            <a:p>
              <a:pPr marL="0" lvl="0" indent="0" algn="ctr" defTabSz="32382932" rtl="0" eaLnBrk="1" latinLnBrk="1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3600" b="1" i="0" baseline="0" dirty="0">
                  <a:latin typeface="HY울릉도M"/>
                  <a:ea typeface="HY울릉도M"/>
                </a:rPr>
                <a:t>목 차</a:t>
              </a:r>
              <a:endParaRPr kumimoji="0" lang="ko-KR" altLang="en-US" sz="3600" b="1" i="0" dirty="0">
                <a:latin typeface="HY울릉도M"/>
                <a:ea typeface="HY울릉도M"/>
              </a:endParaRPr>
            </a:p>
          </p:txBody>
        </p:sp>
      </p:grpSp>
      <p:pic>
        <p:nvPicPr>
          <p:cNvPr id="35" name="그림 1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42" name="직선 연결선 41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1512143" y="1641621"/>
            <a:ext cx="4714097" cy="489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1529581" y="2542351"/>
            <a:ext cx="4696660" cy="489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1529011" y="3452310"/>
            <a:ext cx="4697229" cy="489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1520576" y="4452226"/>
            <a:ext cx="4697229" cy="489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/>
          <p:cNvSpPr/>
          <p:nvPr/>
        </p:nvSpPr>
        <p:spPr>
          <a:xfrm>
            <a:off x="1557695" y="5327796"/>
            <a:ext cx="4668545" cy="489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모서리가 둥근 직사각형 49"/>
          <p:cNvSpPr/>
          <p:nvPr/>
        </p:nvSpPr>
        <p:spPr>
          <a:xfrm>
            <a:off x="1715271" y="5117727"/>
            <a:ext cx="4325132" cy="593619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 w="med" len="med"/>
            <a:tailEnd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63479" tIns="0" rIns="163479" bIns="0" anchor="ctr">
            <a:noAutofit/>
          </a:bodyPr>
          <a:lstStyle/>
          <a:p>
            <a:pPr marL="0" lvl="0" indent="0" algn="l" defTabSz="1028836" rtl="0" eaLnBrk="1" latinLnBrk="1" hangingPunct="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kumimoji="0" lang="ko-KR" altLang="en-US" sz="1800" b="1" i="0" baseline="0" dirty="0">
                <a:solidFill>
                  <a:schemeClr val="tx1"/>
                </a:solidFill>
                <a:latin typeface="Arial"/>
              </a:rPr>
              <a:t>5. 품  질  관  리  계  획</a:t>
            </a:r>
            <a:endParaRPr kumimoji="0" lang="ko-KR" altLang="en-US" sz="1800" b="1" i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51" name="모서리가 둥근 직사각형 50"/>
          <p:cNvSpPr/>
          <p:nvPr/>
        </p:nvSpPr>
        <p:spPr>
          <a:xfrm>
            <a:off x="1706624" y="4237956"/>
            <a:ext cx="4325132" cy="59361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headEnd w="med" len="med"/>
            <a:tailEnd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163479" tIns="0" rIns="163479" bIns="0" anchor="ctr">
            <a:noAutofit/>
          </a:bodyPr>
          <a:lstStyle/>
          <a:p>
            <a:pPr marL="0" lvl="0" indent="0" algn="l" defTabSz="1028836" rtl="0" eaLnBrk="1" latinLnBrk="1" hangingPunct="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kumimoji="0" lang="ko-KR" altLang="en-US" sz="1800" b="1" i="0" baseline="0" dirty="0">
                <a:solidFill>
                  <a:schemeClr val="tx1"/>
                </a:solidFill>
                <a:latin typeface="Arial"/>
              </a:rPr>
              <a:t>4. 안  전  관  리  계  획</a:t>
            </a:r>
            <a:endParaRPr kumimoji="0" lang="ko-KR" altLang="en-US" sz="1800" b="1" i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52" name="모서리가 둥근 직사각형 51"/>
          <p:cNvSpPr/>
          <p:nvPr/>
        </p:nvSpPr>
        <p:spPr>
          <a:xfrm>
            <a:off x="1690276" y="3258532"/>
            <a:ext cx="4325132" cy="593619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headEnd w="med" len="med"/>
            <a:tailEnd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63479" tIns="0" rIns="163479" bIns="0" anchor="ctr">
            <a:noAutofit/>
          </a:bodyPr>
          <a:lstStyle/>
          <a:p>
            <a:pPr marL="0" lvl="0" indent="0" algn="l" defTabSz="1028836" rtl="0" eaLnBrk="1" latinLnBrk="1" hangingPunct="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kumimoji="0" lang="ko-KR" altLang="en-US" sz="1800" b="1" i="0" baseline="0" dirty="0">
                <a:solidFill>
                  <a:schemeClr val="tx1"/>
                </a:solidFill>
                <a:latin typeface="Arial"/>
              </a:rPr>
              <a:t>3. 가 시 설 해 체 공 사 계 획</a:t>
            </a:r>
            <a:endParaRPr kumimoji="0" lang="ko-KR" altLang="en-US" sz="1800" b="1" i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1690276" y="2336005"/>
            <a:ext cx="4325132" cy="593619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headEnd w="med" len="med"/>
            <a:tailEnd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163479" tIns="0" rIns="163479" bIns="0" anchor="ctr">
            <a:noAutofit/>
          </a:bodyPr>
          <a:lstStyle/>
          <a:p>
            <a:pPr marL="0" lvl="0" indent="0" algn="l" defTabSz="1028836" rtl="0" eaLnBrk="1" latinLnBrk="1" hangingPunct="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kumimoji="0" lang="ko-KR" altLang="en-US" sz="1800" b="1" i="0" baseline="0" dirty="0">
                <a:solidFill>
                  <a:schemeClr val="tx1"/>
                </a:solidFill>
                <a:latin typeface="Arial"/>
              </a:rPr>
              <a:t>2. 공  정  계  획</a:t>
            </a:r>
            <a:endParaRPr kumimoji="0" lang="ko-KR" altLang="en-US" sz="1800" b="1" i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54" name="모서리가 둥근 직사각형 53"/>
          <p:cNvSpPr/>
          <p:nvPr/>
        </p:nvSpPr>
        <p:spPr>
          <a:xfrm>
            <a:off x="1670970" y="1426788"/>
            <a:ext cx="4325132" cy="593619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headEnd w="med" len="med"/>
            <a:tailEnd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163479" tIns="0" rIns="163479" bIns="0" anchor="ctr">
            <a:noAutofit/>
          </a:bodyPr>
          <a:lstStyle/>
          <a:p>
            <a:pPr marL="0" lvl="0" indent="0" algn="l" defTabSz="1028836" rtl="0" eaLnBrk="1" latinLnBrk="1" hangingPunct="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buNone/>
              <a:defRPr/>
            </a:pPr>
            <a:r>
              <a:rPr kumimoji="0" lang="ko-KR" altLang="en-US" sz="1800" b="1" i="0" baseline="0" dirty="0">
                <a:solidFill>
                  <a:schemeClr val="tx1"/>
                </a:solidFill>
                <a:latin typeface="Arial"/>
              </a:rPr>
              <a:t>1. 공  사  개  요</a:t>
            </a:r>
            <a:endParaRPr kumimoji="0" lang="ko-KR" altLang="en-US" sz="1800" b="1" i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[2]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52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38" name="직선 연결선 37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187150"/>
              </p:ext>
            </p:extLst>
          </p:nvPr>
        </p:nvGraphicFramePr>
        <p:xfrm>
          <a:off x="320026" y="1409859"/>
          <a:ext cx="7994996" cy="4681758"/>
        </p:xfrm>
        <a:graphic>
          <a:graphicData uri="http://schemas.openxmlformats.org/drawingml/2006/table">
            <a:tbl>
              <a:tblPr/>
              <a:tblGrid>
                <a:gridCol w="638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1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1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93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280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46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7841"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</a:t>
                      </a:r>
                      <a:r>
                        <a:rPr lang="ko-KR" altLang="en-US" sz="700" kern="0" spc="0" dirty="0" err="1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대분류</a:t>
                      </a: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</a:t>
                      </a:r>
                      <a:r>
                        <a:rPr lang="ko-KR" altLang="en-US" sz="700" kern="0" spc="0" dirty="0" smtClea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소분류</a:t>
                      </a: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kern="0" spc="0" dirty="0" smtClea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단위작업</a:t>
                      </a:r>
                      <a:r>
                        <a:rPr lang="en-US" altLang="ko-KR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       </a:t>
                      </a:r>
                      <a:r>
                        <a:rPr lang="ko-KR" altLang="en-US" sz="700" kern="0" spc="0" dirty="0" smtClea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위 </a:t>
                      </a:r>
                      <a:r>
                        <a:rPr lang="ko-KR" altLang="en-US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험 요 인</a:t>
                      </a: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등 급</a:t>
                      </a: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                               대 책 방 안</a:t>
                      </a: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  고</a:t>
                      </a: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90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빈 도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(1~3)</a:t>
                      </a: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강 도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(1~3)</a:t>
                      </a: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등급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결정</a:t>
                      </a: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  <a:ea typeface="함초롬바탕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  <a:ea typeface="함초롬바탕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303">
                <a:tc rowSpan="8"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7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흙막이공사</a:t>
                      </a:r>
                      <a:endParaRPr lang="en-US" altLang="ko-KR" sz="7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l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5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5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5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r>
                        <a:rPr lang="en-US" altLang="ko-KR" sz="700" kern="1200" dirty="0" smtClean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H </a:t>
                      </a:r>
                      <a:r>
                        <a:rPr lang="ko-KR" altLang="en-US" sz="700" kern="1200" dirty="0" smtClean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파일 </a:t>
                      </a:r>
                      <a:r>
                        <a:rPr lang="ko-KR" altLang="en-US" sz="700" kern="1200" dirty="0" err="1" smtClean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인발</a:t>
                      </a:r>
                      <a:endParaRPr lang="en-US" altLang="ko-KR" sz="700" kern="1200" dirty="0" smtClean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  <a:p>
                      <a:r>
                        <a:rPr lang="en-US" altLang="ko-KR" sz="700" kern="1200" dirty="0" smtClean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[</a:t>
                      </a:r>
                      <a:r>
                        <a:rPr lang="ko-KR" altLang="en-US" sz="700" kern="1200" dirty="0" smtClean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해체</a:t>
                      </a:r>
                      <a:r>
                        <a:rPr lang="en-US" altLang="ko-KR" sz="700" kern="1200" dirty="0" smtClean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]</a:t>
                      </a:r>
                      <a:r>
                        <a:rPr lang="en-US" altLang="ko-KR" sz="700" kern="1200" baseline="0" dirty="0" smtClean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700" kern="1200" dirty="0" smtClean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작업</a:t>
                      </a:r>
                      <a:endParaRPr lang="ko-KR" altLang="ko-KR" sz="700" kern="1200" dirty="0" smtClean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  <a:p>
                      <a:endParaRPr lang="ko-KR" altLang="ko-KR" sz="500" kern="120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하이드로크레인 장비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아웃트리거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고임목</a:t>
                      </a:r>
                      <a:r>
                        <a:rPr lang="en-US" altLang="ko-KR" sz="7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  </a:t>
                      </a:r>
                      <a:r>
                        <a:rPr lang="ko-KR" altLang="en-US" sz="7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철판 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미설치작업으로 인한 장비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도괴위험</a:t>
                      </a:r>
                      <a:endParaRPr lang="ko-KR" altLang="en-US" sz="7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지반상태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확인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하이드로장비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아웃트리거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100% 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확장 및 지반 고임목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철판지지상태 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작업중 지지 수시확인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7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157">
                <a:tc v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  <a:ea typeface="함초롬바탕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  <a:ea typeface="함초롬바탕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파일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인발지지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철판 </a:t>
                      </a:r>
                      <a:r>
                        <a:rPr lang="en-US" altLang="ko-KR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및 </a:t>
                      </a:r>
                      <a:r>
                        <a:rPr lang="ko-KR" altLang="en-US" sz="700" baseline="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인발기</a:t>
                      </a:r>
                      <a:r>
                        <a:rPr lang="ko-KR" altLang="en-US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baseline="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하역시</a:t>
                      </a:r>
                      <a:r>
                        <a:rPr lang="ko-KR" altLang="en-US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신체 하부 </a:t>
                      </a:r>
                      <a:r>
                        <a:rPr lang="ko-KR" altLang="en-US" sz="700" baseline="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협착위험</a:t>
                      </a:r>
                      <a:endParaRPr lang="ko-KR" altLang="en-US" sz="7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철판 하역 및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인발기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하역시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신체접촉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협착부위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사전 관리자 통제 및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작업전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근로자 주지 집중관리실시</a:t>
                      </a: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157">
                <a:tc v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  <a:ea typeface="함초롬바탕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  <a:ea typeface="함초롬바탕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붐대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인양고리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인발장비</a:t>
                      </a:r>
                      <a:r>
                        <a:rPr lang="ko-KR" altLang="en-US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baseline="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체인고리</a:t>
                      </a:r>
                      <a:r>
                        <a:rPr lang="en-US" altLang="ko-KR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lang="ko-KR" altLang="en-US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와이어</a:t>
                      </a:r>
                      <a:r>
                        <a:rPr lang="en-US" altLang="ko-KR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연결 불량으로 인한 </a:t>
                      </a:r>
                      <a:r>
                        <a:rPr lang="en-US" altLang="ko-KR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</a:t>
                      </a:r>
                      <a:r>
                        <a:rPr lang="ko-KR" altLang="en-US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파일 </a:t>
                      </a:r>
                      <a:r>
                        <a:rPr lang="ko-KR" altLang="en-US" sz="700" baseline="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인발시</a:t>
                      </a:r>
                      <a:r>
                        <a:rPr lang="ko-KR" altLang="en-US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해체 </a:t>
                      </a:r>
                      <a:r>
                        <a:rPr lang="en-US" altLang="ko-KR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</a:t>
                      </a:r>
                      <a:r>
                        <a:rPr lang="ko-KR" altLang="en-US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파일 </a:t>
                      </a:r>
                      <a:r>
                        <a:rPr lang="ko-KR" altLang="en-US" sz="700" baseline="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전도위험</a:t>
                      </a:r>
                      <a:endParaRPr lang="ko-KR" altLang="en-US" sz="7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인발하는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파일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연결체인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및 와이어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결속체결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수시확인</a:t>
                      </a: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5157">
                <a:tc v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  <a:ea typeface="함초롬바탕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ko-KR" altLang="ko-KR" sz="700" kern="120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파일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인발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후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하역시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하부 근로자 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파일 하역으로 인한 협착충돌위험</a:t>
                      </a: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인발한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파일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하역시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하부관리자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통제실시</a:t>
                      </a:r>
                      <a:endParaRPr lang="ko-KR" altLang="en-US" sz="7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157">
                <a:tc v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  <a:ea typeface="함초롬바탕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  <a:ea typeface="함초롬바탕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하역한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파일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안전하카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정리작업시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손끼임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협착위험</a:t>
                      </a:r>
                      <a:endParaRPr lang="ko-KR" altLang="en-US" sz="7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단독작업금지 반드시 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조작업실시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하카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개소 사용</a:t>
                      </a: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963">
                <a:tc v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7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  <a:ea typeface="함초롬바탕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  <a:ea typeface="함초롬바탕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해체한</a:t>
                      </a:r>
                      <a:r>
                        <a:rPr lang="ko-KR" altLang="en-US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en-US" altLang="ko-KR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</a:t>
                      </a:r>
                      <a:r>
                        <a:rPr lang="ko-KR" altLang="en-US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파일 </a:t>
                      </a:r>
                      <a:r>
                        <a:rPr lang="ko-KR" altLang="en-US" sz="700" baseline="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상차작업시</a:t>
                      </a:r>
                      <a:r>
                        <a:rPr lang="ko-KR" altLang="en-US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baseline="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상부근로자</a:t>
                      </a:r>
                      <a:r>
                        <a:rPr lang="ko-KR" altLang="en-US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 하역    하는 </a:t>
                      </a:r>
                      <a:r>
                        <a:rPr lang="en-US" altLang="ko-KR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</a:t>
                      </a:r>
                      <a:r>
                        <a:rPr lang="ko-KR" altLang="en-US" sz="700" baseline="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빔에 </a:t>
                      </a:r>
                      <a:r>
                        <a:rPr lang="ko-KR" altLang="en-US" sz="700" baseline="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협착위험</a:t>
                      </a:r>
                      <a:endParaRPr lang="ko-KR" altLang="en-US" sz="7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하역전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해체한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빔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유도로프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사전설치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하이드로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장비기사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와 화물차상차근로자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무전기신호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체계확립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상호산호철저 및 안전한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하역실시</a:t>
                      </a:r>
                      <a:endParaRPr lang="ko-KR" altLang="en-US" sz="7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5157">
                <a:tc v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  <a:ea typeface="함초롬바탕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  <a:ea typeface="함초롬바탕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상차하는 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빔 과 하역한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빔 사이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손끼임위험</a:t>
                      </a:r>
                      <a:endParaRPr lang="ko-KR" altLang="en-US" sz="7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작업근로자는 숙련공으로 상차하되 관리자는 신체접촉위험관리실시</a:t>
                      </a: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963">
                <a:tc v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  <a:ea typeface="함초롬바탕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kern="0" spc="0" dirty="0">
                        <a:solidFill>
                          <a:srgbClr val="000000"/>
                        </a:solidFill>
                        <a:effectLst/>
                        <a:latin typeface="함초롬바탕"/>
                        <a:ea typeface="함초롬바탕"/>
                      </a:endParaRPr>
                    </a:p>
                  </a:txBody>
                  <a:tcPr marL="51877" marR="51877" marT="14342" marB="1434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상차시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H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빔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편중상차</a:t>
                      </a:r>
                      <a:r>
                        <a:rPr lang="en-US" altLang="ko-KR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붕괴위험</a:t>
                      </a: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하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</a:t>
                      </a:r>
                    </a:p>
                  </a:txBody>
                  <a:tcPr marL="7140" marR="7140" marT="714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중량물취급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화물차중량</a:t>
                      </a:r>
                      <a:r>
                        <a:rPr lang="ko-KR" altLang="en-US" sz="700" dirty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초과적재금지 및 무게중심을 골고루 분산시켜 </a:t>
                      </a:r>
                      <a:r>
                        <a:rPr lang="ko-KR" altLang="en-US" sz="700" dirty="0" err="1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상차실시할것</a:t>
                      </a:r>
                      <a:endParaRPr lang="ko-KR" altLang="en-US" sz="7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8887" marR="38887" marT="10751" marB="1075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40" name="직선 연결선 39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8956" y="545536"/>
            <a:ext cx="4018501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en-US" altLang="ko-KR" b="1" spc="-84" dirty="0" smtClean="0">
                <a:solidFill>
                  <a:schemeClr val="accent1">
                    <a:lumMod val="75000"/>
                  </a:schemeClr>
                </a:solidFill>
                <a:latin typeface="현대하모니 L"/>
                <a:ea typeface="현대하모니 L"/>
                <a:cs typeface="Arial"/>
              </a:rPr>
              <a:t>H</a:t>
            </a:r>
            <a:r>
              <a:rPr lang="ko-KR" altLang="en-US" b="1" spc="-84" dirty="0" smtClean="0">
                <a:solidFill>
                  <a:schemeClr val="accent1">
                    <a:lumMod val="75000"/>
                  </a:schemeClr>
                </a:solidFill>
                <a:latin typeface="현대하모니 L"/>
                <a:ea typeface="현대하모니 L"/>
                <a:cs typeface="Arial"/>
              </a:rPr>
              <a:t>파일 </a:t>
            </a:r>
            <a:r>
              <a:rPr lang="ko-KR" altLang="en-US" b="1" spc="-84" dirty="0" err="1" smtClean="0">
                <a:solidFill>
                  <a:schemeClr val="accent1">
                    <a:lumMod val="75000"/>
                  </a:schemeClr>
                </a:solidFill>
                <a:latin typeface="현대하모니 L"/>
                <a:ea typeface="현대하모니 L"/>
                <a:cs typeface="Arial"/>
              </a:rPr>
              <a:t>인발작업</a:t>
            </a:r>
            <a:r>
              <a:rPr lang="en-US" altLang="ko-KR" b="1" spc="-84" dirty="0" smtClean="0">
                <a:solidFill>
                  <a:schemeClr val="accent1">
                    <a:lumMod val="75000"/>
                  </a:schemeClr>
                </a:solidFill>
                <a:latin typeface="현대하모니 L"/>
                <a:ea typeface="현대하모니 L"/>
                <a:cs typeface="Arial"/>
              </a:rPr>
              <a:t>-</a:t>
            </a:r>
            <a:r>
              <a:rPr lang="ko-KR" altLang="en-US" b="1" spc="-84" dirty="0" err="1" smtClean="0">
                <a:solidFill>
                  <a:schemeClr val="accent1">
                    <a:lumMod val="75000"/>
                  </a:schemeClr>
                </a:solidFill>
                <a:latin typeface="현대하모니 L"/>
                <a:ea typeface="현대하모니 L"/>
                <a:cs typeface="Arial"/>
              </a:rPr>
              <a:t>작업별</a:t>
            </a:r>
            <a:r>
              <a:rPr lang="ko-KR" altLang="en-US" b="1" spc="-84" dirty="0" smtClean="0">
                <a:solidFill>
                  <a:schemeClr val="accent1">
                    <a:lumMod val="75000"/>
                  </a:schemeClr>
                </a:solidFill>
                <a:latin typeface="현대하모니 L"/>
                <a:ea typeface="현대하모니 L"/>
                <a:cs typeface="Arial"/>
              </a:rPr>
              <a:t> 공종위험성평가</a:t>
            </a:r>
            <a:endParaRPr lang="ko-KR" altLang="en-US" b="1" spc="-84" dirty="0">
              <a:solidFill>
                <a:schemeClr val="accent1">
                  <a:lumMod val="75000"/>
                </a:schemeClr>
              </a:solidFill>
              <a:latin typeface="현대하모니 L"/>
              <a:ea typeface="현대하모니 L"/>
              <a:cs typeface="Aria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[21]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01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38" name="직선 연결선 37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/>
          <p:cNvSpPr/>
          <p:nvPr/>
        </p:nvSpPr>
        <p:spPr>
          <a:xfrm>
            <a:off x="2410879" y="2491165"/>
            <a:ext cx="4245522" cy="9137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997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감사합니다</a:t>
            </a:r>
            <a:r>
              <a:rPr lang="en-US" altLang="ko-KR" sz="3997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.^^</a:t>
            </a:r>
            <a:endParaRPr lang="ko-KR" altLang="en-US" sz="3997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5832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표 47"/>
          <p:cNvGraphicFramePr/>
          <p:nvPr>
            <p:extLst>
              <p:ext uri="{D42A27DB-BD31-4B8C-83A1-F6EECF244321}">
                <p14:modId xmlns:p14="http://schemas.microsoft.com/office/powerpoint/2010/main" val="2876496720"/>
              </p:ext>
            </p:extLst>
          </p:nvPr>
        </p:nvGraphicFramePr>
        <p:xfrm>
          <a:off x="753927" y="1555466"/>
          <a:ext cx="7558249" cy="4176017"/>
        </p:xfrm>
        <a:graphic>
          <a:graphicData uri="http://schemas.openxmlformats.org/drawingml/2006/table">
            <a:tbl>
              <a:tblPr firstRow="1" bandRow="1"/>
              <a:tblGrid>
                <a:gridCol w="3599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2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576">
                <a:tc>
                  <a:txBody>
                    <a:bodyPr/>
                    <a:lstStyle/>
                    <a:p>
                      <a:pPr marL="0" lvl="0" indent="0" algn="ctr" defTabSz="102883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endParaRPr kumimoji="0" lang="ko-KR" altLang="en-US" sz="1800" b="1" i="0" dirty="0">
                        <a:solidFill>
                          <a:schemeClr val="tx1"/>
                        </a:solidFill>
                        <a:latin typeface="HY울릉도B"/>
                        <a:ea typeface="HY울릉도B"/>
                      </a:endParaRPr>
                    </a:p>
                  </a:txBody>
                  <a:tcPr anchor="ctr">
                    <a:lnL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A5A3A8">
                        <a:alpha val="10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 eaLnBrk="1" latinLnBrk="1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endParaRPr kumimoji="1" lang="ko-KR" altLang="en-US" sz="1200" b="0" i="0" baseline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102883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kumimoji="0" lang="ko-KR" altLang="en-US" sz="1800" b="1" i="0" baseline="0" dirty="0">
                          <a:solidFill>
                            <a:schemeClr val="tx1"/>
                          </a:solidFill>
                          <a:latin typeface="HY울릉도B"/>
                          <a:ea typeface="HY울릉도B"/>
                        </a:rPr>
                        <a:t>조  감  도</a:t>
                      </a:r>
                      <a:endParaRPr kumimoji="0" lang="ko-KR" altLang="en-US" sz="1800" b="1" i="0" dirty="0">
                        <a:solidFill>
                          <a:schemeClr val="tx1"/>
                        </a:solidFill>
                        <a:latin typeface="HY울릉도B"/>
                        <a:ea typeface="HY울릉도B"/>
                      </a:endParaRPr>
                    </a:p>
                  </a:txBody>
                  <a:tcPr anchor="ctr">
                    <a:lnL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A5A3A8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441">
                <a:tc>
                  <a:txBody>
                    <a:bodyPr/>
                    <a:lstStyle/>
                    <a:p>
                      <a:pPr marL="0" lvl="0" indent="0" algn="l" defTabSz="102883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>
                            <a:alpha val="100000"/>
                          </a:srgbClr>
                        </a:buClr>
                        <a:buSzPct val="100000"/>
                        <a:buFont typeface="Arial"/>
                        <a:buNone/>
                        <a:defRPr/>
                      </a:pPr>
                      <a:endParaRPr kumimoji="1" lang="en-US" altLang="ko-KR" sz="1400" b="0" i="0" baseline="0" dirty="0" smtClean="0">
                        <a:solidFill>
                          <a:srgbClr val="FFFFFF">
                            <a:alpha val="100000"/>
                          </a:srgbClr>
                        </a:solidFill>
                        <a:latin typeface="HY울릉도B"/>
                        <a:ea typeface="HY울릉도B"/>
                      </a:endParaRPr>
                    </a:p>
                    <a:p>
                      <a:pPr marL="0" lvl="0" indent="0" algn="l" defTabSz="102883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>
                            <a:alpha val="100000"/>
                          </a:srgbClr>
                        </a:buClr>
                        <a:buSzPct val="100000"/>
                        <a:buFont typeface="Arial"/>
                        <a:buNone/>
                        <a:defRPr/>
                      </a:pPr>
                      <a:r>
                        <a:rPr kumimoji="1" lang="en-US" altLang="ko-KR" sz="1400" b="0" i="0" baseline="0" dirty="0" smtClean="0">
                          <a:solidFill>
                            <a:schemeClr val="tx1"/>
                          </a:solidFill>
                          <a:latin typeface="+mn-lt"/>
                          <a:ea typeface="HY울릉도B"/>
                        </a:rPr>
                        <a:t>1.</a:t>
                      </a:r>
                      <a:r>
                        <a:rPr kumimoji="0" lang="ko-KR" altLang="en-US" sz="1400" b="0" i="0" baseline="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공 </a:t>
                      </a:r>
                      <a:r>
                        <a:rPr kumimoji="0" lang="ko-KR" altLang="en-US" sz="1400" b="0" i="0" baseline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사 명: </a:t>
                      </a:r>
                      <a:r>
                        <a:rPr kumimoji="0" lang="ko-KR" altLang="en-US" sz="1400" b="0" i="0" baseline="0" dirty="0" err="1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양주옥정</a:t>
                      </a:r>
                      <a:r>
                        <a:rPr kumimoji="0" lang="ko-KR" altLang="en-US" sz="1400" b="0" i="0" baseline="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 </a:t>
                      </a:r>
                      <a:r>
                        <a:rPr kumimoji="0" lang="ko-KR" altLang="en-US" sz="1400" b="0" i="0" baseline="0" dirty="0" err="1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파티오포레</a:t>
                      </a:r>
                      <a:r>
                        <a:rPr kumimoji="0" lang="ko-KR" altLang="en-US" sz="1400" b="0" i="0" baseline="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 현장</a:t>
                      </a:r>
                      <a:endParaRPr kumimoji="0" lang="ko-KR" altLang="en-US" sz="1400" b="0" i="0" baseline="0" dirty="0">
                        <a:solidFill>
                          <a:srgbClr val="000000">
                            <a:alpha val="100000"/>
                          </a:srgbClr>
                        </a:solidFill>
                        <a:latin typeface="+mn-lt"/>
                        <a:ea typeface="HY울릉도B"/>
                      </a:endParaRPr>
                    </a:p>
                    <a:p>
                      <a:pPr marL="341357" lvl="0" indent="-341357" algn="l" defTabSz="102883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>
                            <a:alpha val="100000"/>
                          </a:srgbClr>
                        </a:buClr>
                        <a:buSzPct val="100000"/>
                        <a:buFont typeface="Arial"/>
                        <a:buAutoNum type="arabicPeriod" startAt="3"/>
                        <a:defRPr/>
                      </a:pPr>
                      <a:endParaRPr kumimoji="0" lang="ko-KR" altLang="en-US" sz="1400" b="0" i="0" baseline="0" dirty="0">
                        <a:solidFill>
                          <a:srgbClr val="000000">
                            <a:alpha val="100000"/>
                          </a:srgbClr>
                        </a:solidFill>
                        <a:latin typeface="+mn-lt"/>
                        <a:ea typeface="HY울릉도B"/>
                      </a:endParaRPr>
                    </a:p>
                    <a:p>
                      <a:pPr marL="341357" lvl="0" indent="-341357" algn="l" defTabSz="102883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>
                            <a:alpha val="100000"/>
                          </a:srgbClr>
                        </a:buClr>
                        <a:buSzPct val="100000"/>
                        <a:buFont typeface="Arial"/>
                        <a:buAutoNum type="arabicPeriod" startAt="4"/>
                        <a:defRPr/>
                      </a:pPr>
                      <a:endParaRPr kumimoji="0" lang="ko-KR" altLang="en-US" sz="1400" b="0" i="0" baseline="0" dirty="0">
                        <a:solidFill>
                          <a:srgbClr val="000000">
                            <a:alpha val="100000"/>
                          </a:srgbClr>
                        </a:solidFill>
                        <a:latin typeface="+mn-lt"/>
                        <a:ea typeface="HY울릉도B"/>
                      </a:endParaRPr>
                    </a:p>
                    <a:p>
                      <a:pPr marL="341357" lvl="0" indent="-341357" algn="l" defTabSz="102883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kumimoji="0" lang="ko-KR" altLang="en-US" sz="1400" b="0" i="0" baseline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2.  현장 위치</a:t>
                      </a:r>
                    </a:p>
                    <a:p>
                      <a:pPr marL="341357" lvl="0" indent="-341357" algn="l" defTabSz="102883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kumimoji="0" lang="ko-KR" altLang="en-US" sz="1400" b="0" i="0" baseline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     </a:t>
                      </a:r>
                      <a:r>
                        <a:rPr kumimoji="0" lang="ko-KR" altLang="en-US" sz="1400" b="0" i="0" baseline="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경기도 </a:t>
                      </a:r>
                      <a:r>
                        <a:rPr kumimoji="0" lang="ko-KR" altLang="en-US" sz="1400" b="0" i="0" baseline="0" dirty="0" err="1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양주시</a:t>
                      </a:r>
                      <a:r>
                        <a:rPr kumimoji="0" lang="ko-KR" altLang="en-US" sz="1400" b="0" i="0" baseline="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 </a:t>
                      </a:r>
                      <a:r>
                        <a:rPr kumimoji="0" lang="ko-KR" altLang="en-US" sz="1400" b="0" i="0" baseline="0" dirty="0" err="1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옥정동</a:t>
                      </a:r>
                      <a:r>
                        <a:rPr kumimoji="0" lang="ko-KR" altLang="en-US" sz="1400" b="0" i="0" baseline="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 </a:t>
                      </a:r>
                      <a:r>
                        <a:rPr kumimoji="0" lang="en-US" altLang="ko-KR" sz="1400" b="0" i="0" baseline="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906-3</a:t>
                      </a:r>
                      <a:r>
                        <a:rPr kumimoji="0" lang="ko-KR" altLang="en-US" sz="1400" b="0" i="0" baseline="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번지 </a:t>
                      </a:r>
                      <a:endParaRPr kumimoji="0" lang="ko-KR" altLang="en-US" sz="1400" b="0" i="0" baseline="0" dirty="0">
                        <a:solidFill>
                          <a:srgbClr val="000000">
                            <a:alpha val="100000"/>
                          </a:srgbClr>
                        </a:solidFill>
                        <a:latin typeface="+mn-lt"/>
                        <a:ea typeface="HY울릉도B"/>
                      </a:endParaRPr>
                    </a:p>
                    <a:p>
                      <a:pPr marL="341357" lvl="0" indent="-341357" algn="l" defTabSz="102883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endParaRPr kumimoji="0" lang="ko-KR" altLang="en-US" sz="1400" b="0" i="0" baseline="0" dirty="0">
                        <a:solidFill>
                          <a:srgbClr val="000000">
                            <a:alpha val="100000"/>
                          </a:srgbClr>
                        </a:solidFill>
                        <a:latin typeface="+mn-lt"/>
                        <a:ea typeface="HY울릉도B"/>
                      </a:endParaRPr>
                    </a:p>
                    <a:p>
                      <a:pPr marL="341357" lvl="0" indent="-341357" algn="l" defTabSz="102883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kumimoji="0" lang="ko-KR" altLang="en-US" sz="1400" b="0" i="0" baseline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3.  공사 목적</a:t>
                      </a:r>
                    </a:p>
                    <a:p>
                      <a:pPr marL="341357" lvl="0" indent="-341357" algn="l" defTabSz="102883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kumimoji="0" lang="ko-KR" altLang="en-US" sz="1400" b="0" i="0" baseline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   </a:t>
                      </a:r>
                      <a:r>
                        <a:rPr kumimoji="0" lang="ko-KR" altLang="en-US" sz="1400" b="0" i="0" baseline="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   </a:t>
                      </a:r>
                      <a:r>
                        <a:rPr kumimoji="0" lang="ko-KR" altLang="en-US" sz="1400" b="0" i="0" baseline="0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흙막이</a:t>
                      </a:r>
                      <a:r>
                        <a:rPr kumimoji="0" lang="ko-KR" altLang="en-US" sz="1400" b="0" i="0" baseline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 공사에 대한 </a:t>
                      </a:r>
                      <a:r>
                        <a:rPr kumimoji="0" lang="ko-KR" altLang="en-US" sz="1400" b="0" i="0" baseline="0" dirty="0" err="1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H</a:t>
                      </a:r>
                      <a:r>
                        <a:rPr kumimoji="0" lang="ko-KR" altLang="en-US" sz="1400" b="0" i="0" baseline="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-파일 </a:t>
                      </a:r>
                      <a:r>
                        <a:rPr kumimoji="0" lang="ko-KR" altLang="en-US" sz="1400" b="0" i="0" baseline="0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인발공사의</a:t>
                      </a:r>
                      <a:r>
                        <a:rPr kumimoji="0" lang="ko-KR" altLang="en-US" sz="1400" b="0" i="0" baseline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 계획을 수립하여 </a:t>
                      </a:r>
                      <a:r>
                        <a:rPr kumimoji="0" lang="ko-KR" altLang="en-US" sz="1400" b="0" i="0" baseline="0" dirty="0" err="1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H</a:t>
                      </a:r>
                      <a:r>
                        <a:rPr kumimoji="0" lang="ko-KR" altLang="en-US" sz="1400" b="0" i="0" baseline="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-파일 </a:t>
                      </a:r>
                      <a:r>
                        <a:rPr kumimoji="0" lang="ko-KR" altLang="en-US" sz="1400" b="0" i="0" baseline="0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인발시</a:t>
                      </a:r>
                      <a:r>
                        <a:rPr kumimoji="0" lang="ko-KR" altLang="en-US" sz="1400" b="0" i="0" baseline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 </a:t>
                      </a:r>
                      <a:r>
                        <a:rPr kumimoji="0" lang="ko-KR" altLang="en-US" sz="1400" b="0" i="0" baseline="0" dirty="0" smtClean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붕괴 </a:t>
                      </a:r>
                      <a:r>
                        <a:rPr kumimoji="0" lang="ko-KR" altLang="en-US" sz="1400" b="0" i="0" baseline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방지 및 </a:t>
                      </a:r>
                      <a:r>
                        <a:rPr kumimoji="0" lang="ko-KR" altLang="en-US" sz="1400" b="0" i="0" baseline="0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인양시</a:t>
                      </a:r>
                      <a:r>
                        <a:rPr kumimoji="0" lang="ko-KR" altLang="en-US" sz="1400" b="0" i="0" baseline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 </a:t>
                      </a:r>
                      <a:r>
                        <a:rPr kumimoji="0" lang="ko-KR" altLang="en-US" sz="1400" b="0" i="0" baseline="0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인양물</a:t>
                      </a:r>
                      <a:r>
                        <a:rPr kumimoji="0" lang="ko-KR" altLang="en-US" sz="1400" b="0" i="0" baseline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 낙하 방지와 합리적이고 안전한 </a:t>
                      </a:r>
                      <a:r>
                        <a:rPr kumimoji="0" lang="ko-KR" altLang="en-US" sz="1400" b="0" i="0" baseline="0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인발관리로</a:t>
                      </a:r>
                      <a:r>
                        <a:rPr kumimoji="0" lang="ko-KR" altLang="en-US" sz="1400" b="0" i="0" baseline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+mn-lt"/>
                          <a:ea typeface="HY울릉도B"/>
                        </a:rPr>
                        <a:t> 본 공사에 지장이 없도록 함을 목적으로 한다</a:t>
                      </a:r>
                      <a:r>
                        <a:rPr kumimoji="0" lang="ko-KR" altLang="en-US" sz="1400" b="0" i="0" baseline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HY울릉도B"/>
                          <a:ea typeface="HY울릉도B"/>
                        </a:rPr>
                        <a:t>.</a:t>
                      </a:r>
                    </a:p>
                    <a:p>
                      <a:pPr marL="341357" lvl="0" indent="-341357" algn="l" defTabSz="102883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endParaRPr kumimoji="0" lang="ko-KR" altLang="en-US" sz="1400" b="0" i="0" dirty="0">
                        <a:solidFill>
                          <a:srgbClr val="000000">
                            <a:alpha val="100000"/>
                          </a:srgbClr>
                        </a:solidFill>
                        <a:latin typeface="HY울릉도B"/>
                        <a:ea typeface="HY울릉도B"/>
                      </a:endParaRPr>
                    </a:p>
                  </a:txBody>
                  <a:tcPr>
                    <a:lnL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lvl="0" indent="0" algn="l" rtl="0" eaLnBrk="1" latinLnBrk="1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endParaRPr kumimoji="1" lang="ko-KR" altLang="en-US" sz="1200" b="0" i="0" baseline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 eaLnBrk="1" latinLnBrk="1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endParaRPr kumimoji="1" lang="ko-KR" altLang="en-US" sz="1200" b="0" i="0" baseline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26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그림 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16" name="직선 연결선 15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55130" y="1549843"/>
            <a:ext cx="3598407" cy="5060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공 사 개 요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580877" y="1561834"/>
            <a:ext cx="3731298" cy="5060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조  감  도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55130" y="2055852"/>
            <a:ext cx="3598407" cy="32434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589644" y="2067844"/>
            <a:ext cx="3722531" cy="32314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26" name="Group 1"/>
          <p:cNvGrpSpPr/>
          <p:nvPr/>
        </p:nvGrpSpPr>
        <p:grpSpPr>
          <a:xfrm>
            <a:off x="111358" y="466125"/>
            <a:ext cx="6338376" cy="461891"/>
            <a:chOff x="1834833" y="336468"/>
            <a:chExt cx="5623140" cy="461890"/>
          </a:xfrm>
        </p:grpSpPr>
        <p:sp>
          <p:nvSpPr>
            <p:cNvPr id="27" name="갈매기형 수장 26"/>
            <p:cNvSpPr/>
            <p:nvPr/>
          </p:nvSpPr>
          <p:spPr>
            <a:xfrm>
              <a:off x="1834833" y="336468"/>
              <a:ext cx="115385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5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8" name="갈매기형 수장 27"/>
            <p:cNvSpPr/>
            <p:nvPr/>
          </p:nvSpPr>
          <p:spPr>
            <a:xfrm>
              <a:off x="2810731" y="336468"/>
              <a:ext cx="1479554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6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4008" tIns="21336" rIns="21336" bIns="21336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FF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200" b="1" i="0" dirty="0">
                <a:solidFill>
                  <a:srgbClr val="0000FF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9" name="갈매기형 수장 28"/>
            <p:cNvSpPr/>
            <p:nvPr/>
          </p:nvSpPr>
          <p:spPr>
            <a:xfrm>
              <a:off x="3910910" y="336468"/>
              <a:ext cx="1428490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7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30" name="갈매기형 수장 29"/>
            <p:cNvSpPr/>
            <p:nvPr/>
          </p:nvSpPr>
          <p:spPr>
            <a:xfrm>
              <a:off x="5091785" y="336468"/>
              <a:ext cx="1320323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5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31" name="갈매기형 수장 30"/>
            <p:cNvSpPr/>
            <p:nvPr/>
          </p:nvSpPr>
          <p:spPr>
            <a:xfrm>
              <a:off x="6129823" y="336468"/>
              <a:ext cx="1328150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5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314113" y="502581"/>
            <a:ext cx="914400" cy="3936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[3]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9644" y="2096219"/>
            <a:ext cx="1996732" cy="3203101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6376" y="2118212"/>
            <a:ext cx="1725799" cy="318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142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638" y="1177069"/>
            <a:ext cx="2086810" cy="3364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ko-KR" sz="1400" b="1" dirty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1</a:t>
            </a: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. </a:t>
            </a:r>
            <a:r>
              <a:rPr kumimoji="0" lang="ko-KR" altLang="en-US" sz="1400" b="1" i="0" baseline="0" dirty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공사 규모 [</a:t>
            </a: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조직도]</a:t>
            </a:r>
            <a:endParaRPr kumimoji="0" lang="ko-KR" altLang="en-US" sz="1400" b="1" i="0" dirty="0">
              <a:solidFill>
                <a:srgbClr val="000000">
                  <a:alpha val="100000"/>
                </a:srgbClr>
              </a:solidFill>
              <a:latin typeface="HY울릉도B"/>
              <a:ea typeface="HY울릉도B"/>
            </a:endParaRPr>
          </a:p>
        </p:txBody>
      </p:sp>
      <p:graphicFrame>
        <p:nvGraphicFramePr>
          <p:cNvPr id="35" name="표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970"/>
              </p:ext>
            </p:extLst>
          </p:nvPr>
        </p:nvGraphicFramePr>
        <p:xfrm>
          <a:off x="3347109" y="1548666"/>
          <a:ext cx="2397900" cy="1208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890">
                <a:tc gridSpan="2"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</a:t>
                      </a:r>
                      <a:r>
                        <a:rPr lang="ko-KR" altLang="en-US" sz="14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장 대 리 인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sz="1000" b="0">
                        <a:solidFill>
                          <a:schemeClr val="tx1"/>
                        </a:solidFill>
                        <a:latin typeface="새굴림"/>
                        <a:ea typeface="새굴림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890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소장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4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박영운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890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연락처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010-4938-8894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6" name="표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022171"/>
              </p:ext>
            </p:extLst>
          </p:nvPr>
        </p:nvGraphicFramePr>
        <p:xfrm>
          <a:off x="36878" y="4574996"/>
          <a:ext cx="1918320" cy="1208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890">
                <a:tc gridSpan="2"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 </a:t>
                      </a:r>
                      <a:r>
                        <a:rPr lang="ko-KR" altLang="en-US" sz="11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 담 당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자</a:t>
                      </a:r>
                      <a:endParaRPr lang="en-US" altLang="ko-KR" sz="11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sz="1000" b="0">
                        <a:solidFill>
                          <a:schemeClr val="tx1"/>
                        </a:solidFill>
                        <a:latin typeface="새굴림"/>
                        <a:ea typeface="새굴림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890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차장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김영환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890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연락처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010-8217-6600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7" name="표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837361"/>
              </p:ext>
            </p:extLst>
          </p:nvPr>
        </p:nvGraphicFramePr>
        <p:xfrm>
          <a:off x="2400803" y="4574996"/>
          <a:ext cx="1918320" cy="1208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890">
                <a:tc gridSpan="2"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공   사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sz="1000" b="0">
                        <a:solidFill>
                          <a:schemeClr val="tx1"/>
                        </a:solidFill>
                        <a:latin typeface="새굴림"/>
                        <a:ea typeface="새굴림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890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과장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천기택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890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연락처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010-2600-2102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8" name="표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930620"/>
              </p:ext>
            </p:extLst>
          </p:nvPr>
        </p:nvGraphicFramePr>
        <p:xfrm>
          <a:off x="4772996" y="4574996"/>
          <a:ext cx="1918320" cy="1208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890">
                <a:tc gridSpan="2"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공  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사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sz="1000" b="0">
                        <a:solidFill>
                          <a:schemeClr val="tx1"/>
                        </a:solidFill>
                        <a:latin typeface="새굴림"/>
                        <a:ea typeface="새굴림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890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  장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김재우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890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연락처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010-4756-7487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39" name="직선 연결선 38"/>
          <p:cNvCxnSpPr/>
          <p:nvPr/>
        </p:nvCxnSpPr>
        <p:spPr>
          <a:xfrm>
            <a:off x="4546059" y="2747616"/>
            <a:ext cx="0" cy="959160"/>
          </a:xfrm>
          <a:prstGeom prst="line">
            <a:avLst/>
          </a:prstGeom>
          <a:ln w="139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996038" y="3706776"/>
            <a:ext cx="7108500" cy="0"/>
          </a:xfrm>
          <a:prstGeom prst="line">
            <a:avLst/>
          </a:prstGeom>
          <a:ln w="139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 flipV="1">
            <a:off x="8104538" y="3706776"/>
            <a:ext cx="0" cy="868220"/>
          </a:xfrm>
          <a:prstGeom prst="line">
            <a:avLst/>
          </a:prstGeom>
          <a:ln w="139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 flipV="1">
            <a:off x="996038" y="3706776"/>
            <a:ext cx="0" cy="868220"/>
          </a:xfrm>
          <a:prstGeom prst="line">
            <a:avLst/>
          </a:prstGeom>
          <a:ln w="139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표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335750"/>
              </p:ext>
            </p:extLst>
          </p:nvPr>
        </p:nvGraphicFramePr>
        <p:xfrm>
          <a:off x="7145378" y="4546041"/>
          <a:ext cx="1918320" cy="1237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845">
                <a:tc gridSpan="2"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작 업 반 장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sz="1000" b="0">
                        <a:solidFill>
                          <a:schemeClr val="tx1"/>
                        </a:solidFill>
                        <a:latin typeface="새굴림"/>
                        <a:ea typeface="새굴림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890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반 장 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조계현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890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100" b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연락처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010-9427-6975</a:t>
                      </a:r>
                      <a:endParaRPr lang="en-US" altLang="ko-KR" sz="11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44" name="직선 연결선 43"/>
          <p:cNvCxnSpPr/>
          <p:nvPr/>
        </p:nvCxnSpPr>
        <p:spPr>
          <a:xfrm flipV="1">
            <a:off x="3376283" y="3706776"/>
            <a:ext cx="0" cy="868220"/>
          </a:xfrm>
          <a:prstGeom prst="line">
            <a:avLst/>
          </a:prstGeom>
          <a:ln w="139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 flipV="1">
            <a:off x="5745009" y="3706776"/>
            <a:ext cx="0" cy="868220"/>
          </a:xfrm>
          <a:prstGeom prst="line">
            <a:avLst/>
          </a:prstGeom>
          <a:ln w="139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19" name="직선 연결선 18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grpSp>
        <p:nvGrpSpPr>
          <p:cNvPr id="22" name="Group 1"/>
          <p:cNvGrpSpPr/>
          <p:nvPr/>
        </p:nvGrpSpPr>
        <p:grpSpPr>
          <a:xfrm>
            <a:off x="111358" y="466125"/>
            <a:ext cx="6338376" cy="461891"/>
            <a:chOff x="1834833" y="336468"/>
            <a:chExt cx="5623140" cy="461890"/>
          </a:xfrm>
        </p:grpSpPr>
        <p:sp>
          <p:nvSpPr>
            <p:cNvPr id="23" name="갈매기형 수장 22"/>
            <p:cNvSpPr/>
            <p:nvPr/>
          </p:nvSpPr>
          <p:spPr>
            <a:xfrm>
              <a:off x="1834833" y="336468"/>
              <a:ext cx="115385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5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4" name="갈매기형 수장 23"/>
            <p:cNvSpPr/>
            <p:nvPr/>
          </p:nvSpPr>
          <p:spPr>
            <a:xfrm>
              <a:off x="2810731" y="336468"/>
              <a:ext cx="1479554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6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4008" tIns="21336" rIns="21336" bIns="21336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FF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200" b="1" i="0" dirty="0">
                <a:solidFill>
                  <a:srgbClr val="0000FF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6" name="갈매기형 수장 25"/>
            <p:cNvSpPr/>
            <p:nvPr/>
          </p:nvSpPr>
          <p:spPr>
            <a:xfrm>
              <a:off x="3910910" y="336468"/>
              <a:ext cx="1428490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7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7" name="갈매기형 수장 26"/>
            <p:cNvSpPr/>
            <p:nvPr/>
          </p:nvSpPr>
          <p:spPr>
            <a:xfrm>
              <a:off x="5091785" y="336468"/>
              <a:ext cx="1320323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5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8" name="갈매기형 수장 27"/>
            <p:cNvSpPr/>
            <p:nvPr/>
          </p:nvSpPr>
          <p:spPr>
            <a:xfrm>
              <a:off x="6129823" y="336468"/>
              <a:ext cx="1328150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5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314113" y="502581"/>
            <a:ext cx="914400" cy="3936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[4]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57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186" y="1007789"/>
            <a:ext cx="3455328" cy="3364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2. </a:t>
            </a:r>
            <a:r>
              <a:rPr lang="en-US" altLang="ko-KR" sz="1400" b="1" dirty="0" smtClean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H</a:t>
            </a:r>
            <a:r>
              <a:rPr lang="ko-KR" altLang="en-US" sz="1400" b="1" dirty="0" smtClean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파일 </a:t>
            </a:r>
            <a:r>
              <a:rPr lang="ko-KR" altLang="en-US" sz="1400" b="1" dirty="0" err="1" smtClean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인발작업</a:t>
            </a: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 [ </a:t>
            </a:r>
            <a:r>
              <a:rPr kumimoji="0" lang="ko-KR" altLang="en-US" sz="1400" b="1" i="0" baseline="0" dirty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주요 작업 내용]</a:t>
            </a:r>
            <a:endParaRPr kumimoji="0" lang="ko-KR" altLang="en-US" sz="1400" b="1" i="0" dirty="0">
              <a:solidFill>
                <a:srgbClr val="000000">
                  <a:alpha val="100000"/>
                </a:srgbClr>
              </a:solidFill>
              <a:latin typeface="HY울릉도B"/>
              <a:ea typeface="HY울릉도B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>
            <a:lum/>
          </a:blip>
          <a:stretch>
            <a:fillRect/>
          </a:stretch>
        </p:blipFill>
        <p:spPr>
          <a:xfrm>
            <a:off x="536107" y="1424030"/>
            <a:ext cx="4571654" cy="181299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4">
            <a:lum/>
          </a:blip>
          <a:stretch>
            <a:fillRect/>
          </a:stretch>
        </p:blipFill>
        <p:spPr>
          <a:xfrm>
            <a:off x="3998073" y="3850854"/>
            <a:ext cx="3164518" cy="231279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5">
            <a:lum/>
          </a:blip>
          <a:stretch>
            <a:fillRect/>
          </a:stretch>
        </p:blipFill>
        <p:spPr>
          <a:xfrm>
            <a:off x="519494" y="3850854"/>
            <a:ext cx="3257828" cy="231279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sp>
        <p:nvSpPr>
          <p:cNvPr id="19" name="TextBox 18"/>
          <p:cNvSpPr txBox="1"/>
          <p:nvPr/>
        </p:nvSpPr>
        <p:spPr>
          <a:xfrm>
            <a:off x="485186" y="3346152"/>
            <a:ext cx="4605961" cy="3364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ko-KR" sz="1400" b="1" dirty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3</a:t>
            </a: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. 유압식 </a:t>
            </a:r>
            <a:r>
              <a:rPr kumimoji="0" lang="ko-KR" altLang="en-US" sz="14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인발기</a:t>
            </a: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 및 </a:t>
            </a:r>
            <a:r>
              <a:rPr kumimoji="0" lang="ko-KR" altLang="en-US" sz="1400" b="1" i="0" baseline="0" dirty="0" err="1" smtClean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되메우기작업</a:t>
            </a:r>
            <a:r>
              <a:rPr kumimoji="0" lang="ko-KR" altLang="en-US" sz="1400" b="1" i="0" baseline="0" dirty="0" smtClean="0">
                <a:solidFill>
                  <a:srgbClr val="000000">
                    <a:alpha val="100000"/>
                  </a:srgbClr>
                </a:solidFill>
                <a:latin typeface="HY울릉도B"/>
                <a:ea typeface="HY울릉도B"/>
              </a:rPr>
              <a:t> </a:t>
            </a:r>
            <a:endParaRPr kumimoji="0" lang="ko-KR" altLang="en-US" sz="1400" b="1" i="0" dirty="0">
              <a:solidFill>
                <a:srgbClr val="000000">
                  <a:alpha val="100000"/>
                </a:srgbClr>
              </a:solidFill>
              <a:latin typeface="HY울릉도B"/>
              <a:ea typeface="HY울릉도B"/>
            </a:endParaRPr>
          </a:p>
        </p:txBody>
      </p:sp>
      <p:pic>
        <p:nvPicPr>
          <p:cNvPr id="10" name="그림 1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12" name="직선 연결선 11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grpSp>
        <p:nvGrpSpPr>
          <p:cNvPr id="20" name="Group 1"/>
          <p:cNvGrpSpPr/>
          <p:nvPr/>
        </p:nvGrpSpPr>
        <p:grpSpPr>
          <a:xfrm>
            <a:off x="111358" y="466125"/>
            <a:ext cx="6338376" cy="461891"/>
            <a:chOff x="1834833" y="336468"/>
            <a:chExt cx="5623140" cy="461890"/>
          </a:xfrm>
        </p:grpSpPr>
        <p:sp>
          <p:nvSpPr>
            <p:cNvPr id="21" name="갈매기형 수장 20"/>
            <p:cNvSpPr/>
            <p:nvPr/>
          </p:nvSpPr>
          <p:spPr>
            <a:xfrm>
              <a:off x="1834833" y="336468"/>
              <a:ext cx="115385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8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2" name="갈매기형 수장 21"/>
            <p:cNvSpPr/>
            <p:nvPr/>
          </p:nvSpPr>
          <p:spPr>
            <a:xfrm>
              <a:off x="2810731" y="336468"/>
              <a:ext cx="1479554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9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4008" tIns="21336" rIns="21336" bIns="21336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FF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200" b="1" i="0" dirty="0">
                <a:solidFill>
                  <a:srgbClr val="0000FF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3" name="갈매기형 수장 22"/>
            <p:cNvSpPr/>
            <p:nvPr/>
          </p:nvSpPr>
          <p:spPr>
            <a:xfrm>
              <a:off x="3910910" y="336468"/>
              <a:ext cx="1428490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10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4" name="갈매기형 수장 23"/>
            <p:cNvSpPr/>
            <p:nvPr/>
          </p:nvSpPr>
          <p:spPr>
            <a:xfrm>
              <a:off x="5091785" y="336468"/>
              <a:ext cx="1320323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8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6" name="갈매기형 수장 25"/>
            <p:cNvSpPr/>
            <p:nvPr/>
          </p:nvSpPr>
          <p:spPr>
            <a:xfrm>
              <a:off x="6129823" y="336468"/>
              <a:ext cx="1328150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8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1537102" y="504992"/>
            <a:ext cx="914400" cy="3936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[5]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710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111358" y="466125"/>
            <a:ext cx="6338376" cy="461891"/>
            <a:chOff x="1834833" y="336468"/>
            <a:chExt cx="5623140" cy="461890"/>
          </a:xfrm>
        </p:grpSpPr>
        <p:sp>
          <p:nvSpPr>
            <p:cNvPr id="5" name="갈매기형 수장 4"/>
            <p:cNvSpPr/>
            <p:nvPr/>
          </p:nvSpPr>
          <p:spPr>
            <a:xfrm>
              <a:off x="1834833" y="336468"/>
              <a:ext cx="115385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6" name="갈매기형 수장 5"/>
            <p:cNvSpPr/>
            <p:nvPr/>
          </p:nvSpPr>
          <p:spPr>
            <a:xfrm>
              <a:off x="2810731" y="336468"/>
              <a:ext cx="1479554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4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4008" tIns="21336" rIns="21336" bIns="21336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FF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200" b="1" i="0" dirty="0">
                <a:solidFill>
                  <a:srgbClr val="0000FF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7" name="갈매기형 수장 6"/>
            <p:cNvSpPr/>
            <p:nvPr/>
          </p:nvSpPr>
          <p:spPr>
            <a:xfrm>
              <a:off x="3910910" y="336468"/>
              <a:ext cx="1428490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5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8" name="갈매기형 수장 7"/>
            <p:cNvSpPr/>
            <p:nvPr/>
          </p:nvSpPr>
          <p:spPr>
            <a:xfrm>
              <a:off x="5091785" y="336468"/>
              <a:ext cx="1320323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9" name="갈매기형 수장 8"/>
            <p:cNvSpPr/>
            <p:nvPr/>
          </p:nvSpPr>
          <p:spPr>
            <a:xfrm>
              <a:off x="6129823" y="336468"/>
              <a:ext cx="1328150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8006" tIns="16002" rIns="16002" bIns="16002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0742" y="1012990"/>
            <a:ext cx="3836282" cy="3364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공정계획 [예정공정표,장비 및 인원 투입계획]</a:t>
            </a:r>
            <a:endParaRPr kumimoji="0" lang="ko-KR" altLang="en-US" sz="1400" b="1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33102" y="4314431"/>
            <a:ext cx="6888534" cy="2139087"/>
          </a:xfrm>
          <a:prstGeom prst="rect">
            <a:avLst/>
          </a:prstGeom>
        </p:spPr>
      </p:pic>
      <p:pic>
        <p:nvPicPr>
          <p:cNvPr id="15" name="그림 1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17" name="직선 연결선 16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588058" y="499056"/>
            <a:ext cx="914400" cy="3936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146781" y="1432205"/>
            <a:ext cx="1541757" cy="3377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예정공정표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40741" y="1862360"/>
            <a:ext cx="6880895" cy="235970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[6]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57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1516832" y="440885"/>
            <a:ext cx="6077921" cy="461891"/>
            <a:chOff x="1764950" y="336468"/>
            <a:chExt cx="5785008" cy="461890"/>
          </a:xfrm>
        </p:grpSpPr>
        <p:sp>
          <p:nvSpPr>
            <p:cNvPr id="5" name="갈매기형 수장 4"/>
            <p:cNvSpPr/>
            <p:nvPr/>
          </p:nvSpPr>
          <p:spPr>
            <a:xfrm>
              <a:off x="1764950" y="336468"/>
              <a:ext cx="123400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6" name="갈매기형 수장 5"/>
            <p:cNvSpPr/>
            <p:nvPr/>
          </p:nvSpPr>
          <p:spPr>
            <a:xfrm>
              <a:off x="2802988" y="336468"/>
              <a:ext cx="115391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7" name="갈매기형 수장 6"/>
            <p:cNvSpPr/>
            <p:nvPr/>
          </p:nvSpPr>
          <p:spPr>
            <a:xfrm>
              <a:off x="3753068" y="336468"/>
              <a:ext cx="164533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4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58007" tIns="19335" rIns="19335" bIns="19335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 smtClean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8" name="갈매기형 수장 7"/>
            <p:cNvSpPr/>
            <p:nvPr/>
          </p:nvSpPr>
          <p:spPr>
            <a:xfrm>
              <a:off x="5161613" y="336468"/>
              <a:ext cx="133368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100" b="1" i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9" name="갈매기형 수장 8"/>
            <p:cNvSpPr/>
            <p:nvPr/>
          </p:nvSpPr>
          <p:spPr>
            <a:xfrm>
              <a:off x="6199652" y="336468"/>
              <a:ext cx="135030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9538" y="1122155"/>
            <a:ext cx="2055424" cy="3349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가시설 해체작업 계획</a:t>
            </a:r>
            <a:endParaRPr kumimoji="0" lang="ko-KR" altLang="en-US" sz="1400" b="1" i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978091" y="1625944"/>
            <a:ext cx="3258676" cy="1800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해당 </a:t>
            </a:r>
            <a:r>
              <a:rPr lang="ko-KR" altLang="en-US" dirty="0" err="1" smtClean="0"/>
              <a:t>인발구간</a:t>
            </a:r>
            <a:r>
              <a:rPr lang="ko-KR" altLang="en-US" dirty="0" smtClean="0"/>
              <a:t> 도면 넣기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20610" y="1650863"/>
            <a:ext cx="2231640" cy="212365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t">
            <a:spAutoFit/>
          </a:bodyPr>
          <a:lstStyle/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200" b="0" i="0" baseline="0" dirty="0">
                <a:solidFill>
                  <a:srgbClr val="0000FF">
                    <a:alpha val="100000"/>
                  </a:srgbClr>
                </a:solidFill>
                <a:latin typeface="HY울릉도M"/>
                <a:ea typeface="HY울릉도M"/>
              </a:rPr>
              <a:t>H-Beam </a:t>
            </a:r>
            <a:r>
              <a:rPr kumimoji="1" lang="ko-KR" altLang="en-US" sz="1200" b="0" i="0" baseline="0" dirty="0" err="1">
                <a:solidFill>
                  <a:srgbClr val="0000FF">
                    <a:alpha val="100000"/>
                  </a:srgbClr>
                </a:solidFill>
                <a:latin typeface="HY울릉도M"/>
                <a:ea typeface="HY울릉도M"/>
              </a:rPr>
              <a:t>인발</a:t>
            </a:r>
            <a:r>
              <a:rPr kumimoji="1" lang="ko-KR" altLang="en-US" sz="1200" b="0" i="0" baseline="0" dirty="0">
                <a:solidFill>
                  <a:srgbClr val="0000FF">
                    <a:alpha val="100000"/>
                  </a:srgbClr>
                </a:solidFill>
                <a:latin typeface="HY울릉도M"/>
                <a:ea typeface="HY울릉도M"/>
              </a:rPr>
              <a:t> 순서도</a:t>
            </a: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1200" b="0" i="0" baseline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2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① H-Beam </a:t>
            </a:r>
            <a:r>
              <a:rPr kumimoji="1" lang="ko-KR" altLang="en-US" sz="1200" b="0" i="0" baseline="0" dirty="0" err="1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인발</a:t>
            </a:r>
            <a:endParaRPr kumimoji="1" lang="ko-KR" altLang="en-US" sz="1200" b="0" i="0" baseline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1200" b="0" i="0" baseline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2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② H-Beam 인양(크레인50)</a:t>
            </a: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1200" b="0" i="0" baseline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2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③ H-Beam 야적 및 정리</a:t>
            </a: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1200" b="0" i="0" baseline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2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④ H-</a:t>
            </a:r>
            <a:r>
              <a:rPr kumimoji="1" lang="ko-KR" altLang="en-US" sz="1200" b="0" i="0" baseline="0" dirty="0" err="1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Beam</a:t>
            </a:r>
            <a:r>
              <a:rPr kumimoji="1" lang="ko-KR" altLang="en-US" sz="1200" b="0" i="0" baseline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2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반출</a:t>
            </a:r>
            <a:endParaRPr kumimoji="1" lang="en-US" altLang="ko-KR" sz="12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en-US" altLang="ko-KR" sz="120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1200" b="0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38" y="1588832"/>
            <a:ext cx="5966539" cy="4864686"/>
          </a:xfrm>
          <a:prstGeom prst="rect">
            <a:avLst/>
          </a:prstGeom>
        </p:spPr>
      </p:pic>
      <p:sp>
        <p:nvSpPr>
          <p:cNvPr id="17" name="타원 16"/>
          <p:cNvSpPr/>
          <p:nvPr/>
        </p:nvSpPr>
        <p:spPr>
          <a:xfrm>
            <a:off x="1683785" y="4117435"/>
            <a:ext cx="504396" cy="32412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22" name="직선 연결선 21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896509" y="464797"/>
            <a:ext cx="1188970" cy="3936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2607429" y="3044096"/>
            <a:ext cx="504396" cy="32412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/>
          <p:cNvSpPr/>
          <p:nvPr/>
        </p:nvSpPr>
        <p:spPr>
          <a:xfrm>
            <a:off x="3233089" y="2177473"/>
            <a:ext cx="504396" cy="32412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4857727" y="3498646"/>
            <a:ext cx="1584594" cy="2870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인발작업위치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16" name="직선 화살표 연결선 15"/>
          <p:cNvCxnSpPr>
            <a:endCxn id="28" idx="5"/>
          </p:cNvCxnSpPr>
          <p:nvPr/>
        </p:nvCxnSpPr>
        <p:spPr>
          <a:xfrm flipH="1" flipV="1">
            <a:off x="3663618" y="2454128"/>
            <a:ext cx="1194109" cy="11042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/>
          <p:nvPr/>
        </p:nvCxnSpPr>
        <p:spPr>
          <a:xfrm flipH="1" flipV="1">
            <a:off x="3076267" y="3275641"/>
            <a:ext cx="1781460" cy="2827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/>
          <p:nvPr/>
        </p:nvCxnSpPr>
        <p:spPr>
          <a:xfrm flipH="1">
            <a:off x="2148880" y="3596570"/>
            <a:ext cx="2708847" cy="7386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[7]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44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1516832" y="440885"/>
            <a:ext cx="6077921" cy="461891"/>
            <a:chOff x="1764950" y="336468"/>
            <a:chExt cx="5785008" cy="461890"/>
          </a:xfrm>
        </p:grpSpPr>
        <p:sp>
          <p:nvSpPr>
            <p:cNvPr id="5" name="갈매기형 수장 4"/>
            <p:cNvSpPr/>
            <p:nvPr/>
          </p:nvSpPr>
          <p:spPr>
            <a:xfrm>
              <a:off x="1764950" y="336468"/>
              <a:ext cx="123400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6" name="갈매기형 수장 5"/>
            <p:cNvSpPr/>
            <p:nvPr/>
          </p:nvSpPr>
          <p:spPr>
            <a:xfrm>
              <a:off x="2802988" y="336468"/>
              <a:ext cx="115391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7" name="갈매기형 수장 6"/>
            <p:cNvSpPr/>
            <p:nvPr/>
          </p:nvSpPr>
          <p:spPr>
            <a:xfrm>
              <a:off x="3753068" y="336468"/>
              <a:ext cx="164533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4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58007" tIns="19335" rIns="19335" bIns="19335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 smtClean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8" name="갈매기형 수장 7"/>
            <p:cNvSpPr/>
            <p:nvPr/>
          </p:nvSpPr>
          <p:spPr>
            <a:xfrm>
              <a:off x="5161613" y="336468"/>
              <a:ext cx="133368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100" b="1" i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9" name="갈매기형 수장 8"/>
            <p:cNvSpPr/>
            <p:nvPr/>
          </p:nvSpPr>
          <p:spPr>
            <a:xfrm>
              <a:off x="6199652" y="336468"/>
              <a:ext cx="135030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9538" y="1122155"/>
            <a:ext cx="2055424" cy="3349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w="med" len="med"/>
            <a:tailEnd w="med" len="med"/>
          </a:ln>
        </p:spPr>
        <p:txBody>
          <a:bodyPr vert="horz" wrap="square" lIns="122814" tIns="61408" rIns="122814" bIns="61408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ko-KR" altLang="en-US" sz="1400" b="1" i="0" baseline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가시설 해체작업 계획</a:t>
            </a:r>
            <a:endParaRPr kumimoji="0" lang="ko-KR" altLang="en-US" sz="1400" b="1" i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0163" y="1933707"/>
            <a:ext cx="8016959" cy="4083160"/>
          </a:xfrm>
          <a:prstGeom prst="rect">
            <a:avLst/>
          </a:prstGeom>
          <a:blipFill rotWithShape="1">
            <a:blip r:embed="rId5">
              <a:alphaModFix/>
              <a:lum/>
            </a:blip>
            <a:srcRect/>
            <a:stretch>
              <a:fillRect/>
            </a:stretch>
          </a:blipFill>
          <a:ln w="9544" cap="flat" cmpd="sng" algn="ctr">
            <a:solidFill>
              <a:srgbClr val="BAA75C"/>
            </a:solidFill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● H-파일 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인발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작업전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반드시 감리 및 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원도급사의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사전 계획서 제출 및 승인 확인 하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진행실시</a:t>
            </a:r>
            <a:endParaRPr kumimoji="1" lang="en-US" altLang="ko-KR" sz="100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10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lvl="0" defTabSz="1028836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● 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H-파일 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인발작업전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하이드로 크레인 </a:t>
            </a:r>
            <a:r>
              <a:rPr kumimoji="1" lang="ko-KR" altLang="en-US" sz="100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아웃트리거</a:t>
            </a:r>
            <a:r>
              <a:rPr kumimoji="1" lang="ko-KR" altLang="en-US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 확장 및 </a:t>
            </a:r>
            <a:r>
              <a:rPr kumimoji="1" lang="ko-KR" altLang="en-US" sz="100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지반지지</a:t>
            </a:r>
            <a:r>
              <a:rPr kumimoji="1" lang="en-US" altLang="ko-KR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(</a:t>
            </a:r>
            <a:r>
              <a:rPr kumimoji="1" lang="ko-KR" altLang="en-US" sz="100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철판설치</a:t>
            </a:r>
            <a:r>
              <a:rPr kumimoji="1" lang="en-US" altLang="ko-KR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) </a:t>
            </a:r>
            <a:r>
              <a:rPr kumimoji="1" lang="ko-KR" altLang="en-US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확인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수평레벨</a:t>
            </a:r>
            <a:r>
              <a:rPr kumimoji="1" lang="en-US" altLang="ko-KR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붐대수직</a:t>
            </a:r>
            <a:r>
              <a:rPr kumimoji="1" lang="en-US" altLang="ko-KR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장비 </a:t>
            </a:r>
            <a:r>
              <a:rPr kumimoji="1" lang="ko-KR" altLang="en-US" sz="100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붐대</a:t>
            </a:r>
            <a:r>
              <a:rPr kumimoji="1" lang="ko-KR" altLang="en-US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 이동거리</a:t>
            </a:r>
            <a:r>
              <a:rPr kumimoji="1" lang="en-US" altLang="ko-KR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중량물</a:t>
            </a:r>
            <a:r>
              <a:rPr kumimoji="1" lang="ko-KR" altLang="en-US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 하중을 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계산하여 장비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안착시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장비 점검을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원청인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(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도급사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)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안전팀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과 합동점검을 실시한다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.(</a:t>
            </a:r>
            <a:r>
              <a:rPr kumimoji="1" lang="ko-KR" altLang="en-US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주변통제라인</a:t>
            </a:r>
            <a:r>
              <a:rPr kumimoji="1" lang="en-US" altLang="ko-KR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접근금지 표지판</a:t>
            </a:r>
            <a:r>
              <a:rPr kumimoji="1" lang="en-US" altLang="ko-KR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신호수등</a:t>
            </a:r>
            <a:r>
              <a:rPr kumimoji="1" lang="ko-KR" altLang="en-US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00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배치실시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)</a:t>
            </a:r>
          </a:p>
          <a:p>
            <a:pPr lvl="0" defTabSz="1028836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                  </a:t>
            </a: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●</a:t>
            </a:r>
            <a:r>
              <a:rPr kumimoji="1" lang="en-US" altLang="ko-KR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 </a:t>
            </a:r>
            <a:r>
              <a:rPr kumimoji="1" lang="ko-KR" altLang="en-US" sz="1000" b="0" i="0" baseline="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인양와이어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장비 </a:t>
            </a:r>
            <a:r>
              <a:rPr kumimoji="1" lang="ko-KR" altLang="en-US" sz="1000" b="0" i="0" baseline="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후크해지장치</a:t>
            </a:r>
            <a:r>
              <a:rPr kumimoji="1" lang="ko-KR" altLang="en-US" sz="100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를</a:t>
            </a:r>
            <a:r>
              <a:rPr kumimoji="1" lang="ko-KR" altLang="en-US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 사전 </a:t>
            </a:r>
            <a:r>
              <a:rPr kumimoji="1" lang="ko-KR" altLang="en-US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점검을 실시하여 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인양</a:t>
            </a:r>
            <a:r>
              <a:rPr kumimoji="1" lang="en-US" altLang="ko-KR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하역시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000" b="0" i="0" baseline="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낙하위험</a:t>
            </a:r>
            <a:r>
              <a:rPr kumimoji="1" lang="ko-KR" altLang="en-US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 사고를 방지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한다</a:t>
            </a:r>
            <a:r>
              <a:rPr kumimoji="1" lang="en-US" altLang="ko-KR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.</a:t>
            </a: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10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●</a:t>
            </a:r>
            <a:r>
              <a:rPr kumimoji="1" lang="en-US" altLang="ko-KR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 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인발작업시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인발기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의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물림상태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확인 및 하이드로크레인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장비기사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와 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 인양하는 </a:t>
            </a:r>
            <a:r>
              <a:rPr kumimoji="1" lang="ko-KR" altLang="en-US" sz="100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가시설</a:t>
            </a:r>
            <a:r>
              <a:rPr kumimoji="1" lang="ko-KR" altLang="en-US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 작업근로자의 무전 신호에 </a:t>
            </a:r>
            <a:endParaRPr kumimoji="1" lang="en-US" altLang="ko-KR" sz="1000" dirty="0" smtClean="0">
              <a:solidFill>
                <a:srgbClr val="FF0000"/>
              </a:solidFill>
              <a:latin typeface="HY울릉도M"/>
              <a:ea typeface="HY울릉도M"/>
            </a:endParaRP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따라 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인발한다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.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endParaRPr kumimoji="1" lang="en-US" altLang="ko-KR" sz="10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10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●</a:t>
            </a:r>
            <a:r>
              <a:rPr kumimoji="1" lang="en-US" altLang="ko-KR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H</a:t>
            </a:r>
            <a:r>
              <a:rPr kumimoji="1" lang="ko-KR" altLang="en-US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파일 </a:t>
            </a:r>
            <a:r>
              <a:rPr kumimoji="1" lang="ko-KR" altLang="en-US" sz="1000" b="0" i="0" baseline="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인양시</a:t>
            </a:r>
            <a:r>
              <a:rPr kumimoji="1" lang="ko-KR" altLang="en-US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 하부 주변 근로자 </a:t>
            </a:r>
            <a:r>
              <a:rPr kumimoji="1" lang="ko-KR" altLang="en-US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통제</a:t>
            </a:r>
            <a:r>
              <a:rPr kumimoji="1" lang="en-US" altLang="ko-KR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(</a:t>
            </a:r>
            <a:r>
              <a:rPr kumimoji="1" lang="ko-KR" altLang="en-US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상하동시작업대기</a:t>
            </a:r>
            <a:r>
              <a:rPr kumimoji="1" lang="en-US" altLang="ko-KR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)</a:t>
            </a:r>
            <a:r>
              <a:rPr kumimoji="1" lang="ko-KR" altLang="en-US" sz="1000" dirty="0" smtClean="0">
                <a:solidFill>
                  <a:srgbClr val="FF0000"/>
                </a:solidFill>
                <a:latin typeface="HY울릉도M"/>
                <a:ea typeface="HY울릉도M"/>
              </a:rPr>
              <a:t>를 실시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장비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회전반경내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주변 통제를 실시하며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하역하여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지반으로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내려놓을때</a:t>
            </a:r>
            <a:endParaRPr kumimoji="1" lang="en-US" altLang="ko-KR" sz="100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까지 하부에 해당 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근로자외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관리자 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입회하에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통제하며 지반으로 내려놓는다</a:t>
            </a:r>
            <a:r>
              <a:rPr kumimoji="1" lang="en-US" altLang="ko-KR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. </a:t>
            </a:r>
            <a:r>
              <a:rPr kumimoji="1" lang="en-US" altLang="ko-KR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(</a:t>
            </a:r>
            <a:r>
              <a:rPr kumimoji="1" lang="ko-KR" altLang="en-US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하역 근로자 무전기사용실시</a:t>
            </a:r>
            <a:r>
              <a:rPr kumimoji="1" lang="en-US" altLang="ko-KR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)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인발한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en-US" altLang="ko-KR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 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하역시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하부    고임목을 반드시 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인발한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en-US" altLang="ko-KR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파일에 받치고 와이어를 해체한다</a:t>
            </a:r>
            <a:r>
              <a:rPr kumimoji="1" lang="en-US" altLang="ko-KR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해체시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샤클해체에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대한 손끼임위험을 관리한다</a:t>
            </a:r>
            <a:r>
              <a:rPr kumimoji="1" lang="en-US" altLang="ko-KR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.</a:t>
            </a: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10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●이때 다음 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인발작업을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위한 </a:t>
            </a:r>
            <a:r>
              <a:rPr kumimoji="1" lang="en-US" altLang="ko-KR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파일에 사전 와이어 와 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샤클을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체결 반복작업을 실시한다</a:t>
            </a:r>
            <a:r>
              <a:rPr kumimoji="1" lang="en-US" altLang="ko-KR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.</a:t>
            </a: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en-US" altLang="ko-KR" sz="10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lvl="0" defTabSz="1028836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●화기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작업시에는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사전 허가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를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받고 작업 을 실시 해야하며 보호구(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보안경,보호장갑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) 착용 및 소화기 배치하여 화재예방 한다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.</a:t>
            </a:r>
          </a:p>
          <a:p>
            <a:pPr lvl="0" defTabSz="1028836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10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lvl="0" defTabSz="1028836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●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 하역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(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야적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)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시 반드시 수평으로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내려놓아야하고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붕괴위험이 발생하여 작업근로자의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끼임사고가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발생하지 않도록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관리자는지속적으로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관리를 실시한다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.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작업종료후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구획설정실시</a:t>
            </a:r>
            <a:endParaRPr kumimoji="1" lang="en-US" altLang="ko-KR" sz="100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lvl="0" defTabSz="1028836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/>
            </a:r>
            <a:b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</a:b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●</a:t>
            </a:r>
            <a:r>
              <a:rPr kumimoji="1" lang="en-US" altLang="ko-KR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H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 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반출작업시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주변 통제라인설치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접근금지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표지판배치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상부 상차작업근로자 인양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하역시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신체협착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충돌위험</a:t>
            </a:r>
            <a:r>
              <a:rPr kumimoji="1" lang="en-US" altLang="ko-KR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, H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파일에 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손끼임위험등</a:t>
            </a:r>
            <a:endParaRPr kumimoji="1" lang="en-US" altLang="ko-KR" sz="1000" b="0" i="0" baseline="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lvl="0" defTabSz="1028836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반출시까지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관리자 입회하 </a:t>
            </a:r>
            <a:r>
              <a:rPr kumimoji="1" lang="en-US" altLang="ko-KR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2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인</a:t>
            </a:r>
            <a:r>
              <a:rPr kumimoji="1" lang="en-US" altLang="ko-KR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1</a:t>
            </a:r>
            <a:r>
              <a:rPr kumimoji="1" lang="ko-KR" altLang="en-US" sz="1000" b="0" i="0" baseline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조 이상 단독작업금지등 실시하며</a:t>
            </a:r>
            <a:r>
              <a:rPr kumimoji="1" lang="ko-KR" altLang="en-US" sz="1000" b="0" i="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r>
              <a:rPr kumimoji="1" lang="ko-KR" altLang="en-US" sz="1000" b="0" i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작업</a:t>
            </a:r>
            <a:r>
              <a:rPr kumimoji="1" lang="ko-KR" altLang="en-US" sz="1000" b="0" i="0" baseline="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실시</a:t>
            </a:r>
            <a:r>
              <a:rPr kumimoji="1" lang="en-US" altLang="ko-KR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(</a:t>
            </a:r>
            <a:r>
              <a:rPr kumimoji="1" lang="ko-KR" altLang="en-US" sz="1000" b="0" i="0" baseline="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상차시</a:t>
            </a:r>
            <a:r>
              <a:rPr kumimoji="1" lang="ko-KR" altLang="en-US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 붕괴위험</a:t>
            </a:r>
            <a:r>
              <a:rPr kumimoji="1" lang="en-US" altLang="ko-KR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b="0" i="0" baseline="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편심</a:t>
            </a:r>
            <a:r>
              <a:rPr kumimoji="1" lang="en-US" altLang="ko-KR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낙하</a:t>
            </a:r>
            <a:r>
              <a:rPr kumimoji="1" lang="en-US" altLang="ko-KR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협착</a:t>
            </a:r>
            <a:r>
              <a:rPr kumimoji="1" lang="en-US" altLang="ko-KR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,</a:t>
            </a:r>
            <a:r>
              <a:rPr kumimoji="1" lang="ko-KR" altLang="en-US" sz="1000" b="0" i="0" baseline="0" dirty="0" err="1" smtClean="0">
                <a:solidFill>
                  <a:srgbClr val="FF0000"/>
                </a:solidFill>
                <a:latin typeface="HY울릉도M"/>
                <a:ea typeface="HY울릉도M"/>
              </a:rPr>
              <a:t>충돌위험등</a:t>
            </a:r>
            <a:r>
              <a:rPr kumimoji="1" lang="ko-KR" altLang="en-US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 고위험관리실시</a:t>
            </a:r>
            <a:r>
              <a:rPr kumimoji="1" lang="en-US" altLang="ko-KR" sz="1000" b="0" i="0" baseline="0" dirty="0" smtClean="0">
                <a:solidFill>
                  <a:srgbClr val="FF0000"/>
                </a:solidFill>
                <a:latin typeface="HY울릉도M"/>
                <a:ea typeface="HY울릉도M"/>
              </a:rPr>
              <a:t>)</a:t>
            </a:r>
          </a:p>
          <a:p>
            <a:pPr lvl="0" defTabSz="1028836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</a:t>
            </a:r>
            <a:endParaRPr kumimoji="1" lang="en-US" altLang="ko-KR" sz="1000" dirty="0" smtClean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  <a:p>
            <a:pPr lvl="0" defTabSz="1028836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●</a:t>
            </a:r>
            <a:r>
              <a:rPr kumimoji="1" lang="ko-KR" altLang="en-US" sz="1000" dirty="0" err="1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반출작업시</a:t>
            </a:r>
            <a:r>
              <a:rPr kumimoji="1" lang="ko-KR" altLang="en-US" sz="1000" dirty="0" smtClean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rPr>
              <a:t> 신호수 통제하 반출작업실시</a:t>
            </a:r>
            <a:endParaRPr kumimoji="1" lang="ko-KR" altLang="en-US" sz="1000" b="0" i="0" baseline="0" dirty="0" smtClean="0">
              <a:solidFill>
                <a:srgbClr val="FF0000"/>
              </a:solidFill>
              <a:latin typeface="HY울릉도M"/>
              <a:ea typeface="HY울릉도M"/>
            </a:endParaRPr>
          </a:p>
          <a:p>
            <a:pPr marL="0" lvl="0" indent="0" algn="l" defTabSz="1028836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1000" b="0" i="0" dirty="0">
              <a:solidFill>
                <a:srgbClr val="000000">
                  <a:alpha val="100000"/>
                </a:srgbClr>
              </a:solidFill>
              <a:latin typeface="HY울릉도M"/>
              <a:ea typeface="HY울릉도M"/>
            </a:endParaRPr>
          </a:p>
        </p:txBody>
      </p:sp>
      <p:pic>
        <p:nvPicPr>
          <p:cNvPr id="20" name="그림 1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22" name="직선 연결선 21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896509" y="464797"/>
            <a:ext cx="1188970" cy="3936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[8]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09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"/>
          <p:cNvGrpSpPr/>
          <p:nvPr/>
        </p:nvGrpSpPr>
        <p:grpSpPr>
          <a:xfrm>
            <a:off x="1400431" y="440885"/>
            <a:ext cx="6077921" cy="461891"/>
            <a:chOff x="1764950" y="336468"/>
            <a:chExt cx="5785008" cy="461890"/>
          </a:xfrm>
        </p:grpSpPr>
        <p:sp>
          <p:nvSpPr>
            <p:cNvPr id="11" name="갈매기형 수장 10"/>
            <p:cNvSpPr/>
            <p:nvPr/>
          </p:nvSpPr>
          <p:spPr>
            <a:xfrm>
              <a:off x="1764950" y="336468"/>
              <a:ext cx="123400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현장 현황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2" name="갈매기형 수장 11"/>
            <p:cNvSpPr/>
            <p:nvPr/>
          </p:nvSpPr>
          <p:spPr>
            <a:xfrm>
              <a:off x="2802988" y="336468"/>
              <a:ext cx="1153915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공정계획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3" name="갈매기형 수장 12"/>
            <p:cNvSpPr/>
            <p:nvPr/>
          </p:nvSpPr>
          <p:spPr>
            <a:xfrm>
              <a:off x="3753068" y="336468"/>
              <a:ext cx="1645339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4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58007" tIns="19335" rIns="19335" bIns="19335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200" b="1" i="0" baseline="0" dirty="0" smtClean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해체공사계획</a:t>
              </a:r>
              <a:endParaRPr kumimoji="0" lang="ko-KR" altLang="en-US" sz="12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4" name="갈매기형 수장 13"/>
            <p:cNvSpPr/>
            <p:nvPr/>
          </p:nvSpPr>
          <p:spPr>
            <a:xfrm>
              <a:off x="5161613" y="336468"/>
              <a:ext cx="133368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안전관리계획</a:t>
              </a:r>
              <a:endParaRPr kumimoji="0" lang="ko-KR" altLang="en-US" sz="1100" b="1" i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5" name="갈매기형 수장 14"/>
            <p:cNvSpPr/>
            <p:nvPr/>
          </p:nvSpPr>
          <p:spPr>
            <a:xfrm>
              <a:off x="6199652" y="336468"/>
              <a:ext cx="1350306" cy="461890"/>
            </a:xfrm>
            <a:prstGeom prst="chevron">
              <a:avLst>
                <a:gd name="adj" fmla="val 50000"/>
              </a:avLst>
            </a:prstGeom>
            <a:blipFill rotWithShape="1">
              <a:blip r:embed="rId3">
                <a:alphaModFix/>
                <a:lum/>
              </a:blip>
              <a:srcRect/>
              <a:stretch>
                <a:fillRect/>
              </a:stretch>
            </a:blipFill>
            <a:ln w="38235" cap="flat" cmpd="sng" algn="ctr">
              <a:solidFill>
                <a:srgbClr val="FFFFFF"/>
              </a:solidFill>
              <a:prstDash val="solid"/>
              <a:round/>
              <a:headEnd w="med" len="med"/>
              <a:tailEnd w="med" len="med"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44004" tIns="14668" rIns="14668" bIns="14668" anchor="ctr">
              <a:noAutofit/>
            </a:bodyPr>
            <a:lstStyle/>
            <a:p>
              <a:pPr marL="0" lvl="0" indent="0" algn="ctr" defTabSz="1028836" rtl="0" eaLnBrk="1" latinLnBrk="1" hangingPunct="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  <a:defRPr/>
              </a:pPr>
              <a:r>
                <a:rPr kumimoji="0" lang="ko-KR" altLang="en-US" sz="1100" b="1" i="0" baseline="0" dirty="0">
                  <a:solidFill>
                    <a:srgbClr val="000000">
                      <a:alpha val="100000"/>
                    </a:srgbClr>
                  </a:solidFill>
                  <a:latin typeface="HY울릉도M"/>
                  <a:ea typeface="HY울릉도M"/>
                </a:rPr>
                <a:t>품질관리계획</a:t>
              </a:r>
              <a:endParaRPr kumimoji="0" lang="ko-KR" altLang="en-US" sz="1100" b="1" i="0" dirty="0">
                <a:solidFill>
                  <a:srgbClr val="000000">
                    <a:alpha val="100000"/>
                  </a:srgbClr>
                </a:solidFill>
                <a:latin typeface="HY울릉도M"/>
                <a:ea typeface="HY울릉도M"/>
              </a:endParaRPr>
            </a:p>
          </p:txBody>
        </p:sp>
      </p:grp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20026" y="1193781"/>
            <a:ext cx="8139052" cy="51141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4" name="직사각형 53"/>
          <p:cNvSpPr/>
          <p:nvPr/>
        </p:nvSpPr>
        <p:spPr>
          <a:xfrm>
            <a:off x="709344" y="2692181"/>
            <a:ext cx="434734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ko-KR" sz="1600" b="1" dirty="0">
                <a:ln w="0"/>
              </a:rPr>
              <a:t>5B</a:t>
            </a:r>
            <a:endParaRPr lang="en-US" altLang="ko-KR" sz="1600" b="1" cap="none" spc="0" dirty="0">
              <a:ln w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4071219" y="1265809"/>
            <a:ext cx="434734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ko-KR" sz="1600" b="1" cap="none" spc="0" dirty="0">
                <a:ln w="0"/>
              </a:rPr>
              <a:t>6</a:t>
            </a:r>
            <a:r>
              <a:rPr lang="en-US" altLang="ko-KR" sz="1600" b="1" dirty="0">
                <a:ln w="0"/>
              </a:rPr>
              <a:t>B</a:t>
            </a:r>
            <a:endParaRPr lang="en-US" altLang="ko-KR" sz="1600" b="1" cap="none" spc="0" dirty="0">
              <a:ln w="0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6946510" y="1193781"/>
            <a:ext cx="434734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ko-KR" sz="1600" b="1" dirty="0">
                <a:ln w="0"/>
              </a:rPr>
              <a:t>8B</a:t>
            </a:r>
            <a:endParaRPr lang="en-US" altLang="ko-KR" sz="1600" b="1" cap="none" spc="0" dirty="0">
              <a:ln w="0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4703641" y="3944430"/>
            <a:ext cx="434734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ko-KR" sz="1600" b="1">
                <a:ln w="0"/>
              </a:rPr>
              <a:t>9B</a:t>
            </a:r>
            <a:endParaRPr lang="en-US" altLang="ko-KR" sz="1600" b="1" cap="none" spc="0">
              <a:ln w="0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5506319" y="5803510"/>
            <a:ext cx="719921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ko-KR" sz="1600" b="1">
                <a:ln w="0"/>
              </a:rPr>
              <a:t>10B</a:t>
            </a:r>
            <a:endParaRPr lang="en-US" altLang="ko-KR" sz="1600" b="1" cap="none" spc="0">
              <a:ln w="0"/>
            </a:endParaRPr>
          </a:p>
        </p:txBody>
      </p:sp>
      <p:sp>
        <p:nvSpPr>
          <p:cNvPr id="3" name="아래쪽 화살표 2"/>
          <p:cNvSpPr/>
          <p:nvPr/>
        </p:nvSpPr>
        <p:spPr>
          <a:xfrm rot="10800000">
            <a:off x="2665143" y="3210538"/>
            <a:ext cx="432055" cy="32679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아래쪽 화살표 29"/>
          <p:cNvSpPr/>
          <p:nvPr/>
        </p:nvSpPr>
        <p:spPr>
          <a:xfrm rot="10800000">
            <a:off x="1807423" y="2634322"/>
            <a:ext cx="432055" cy="32679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그림 1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4634" y="6594043"/>
            <a:ext cx="1244745" cy="1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0" y="6594043"/>
            <a:ext cx="1357969" cy="224436"/>
          </a:xfrm>
          <a:prstGeom prst="rect">
            <a:avLst/>
          </a:prstGeom>
        </p:spPr>
      </p:pic>
      <p:cxnSp>
        <p:nvCxnSpPr>
          <p:cNvPr id="34" name="직선 연결선 33"/>
          <p:cNvCxnSpPr/>
          <p:nvPr/>
        </p:nvCxnSpPr>
        <p:spPr>
          <a:xfrm>
            <a:off x="11731" y="6523780"/>
            <a:ext cx="913923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0" y="401485"/>
            <a:ext cx="81709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18957" y="41350"/>
            <a:ext cx="2505933" cy="354513"/>
          </a:xfrm>
          <a:prstGeom prst="rect">
            <a:avLst/>
          </a:prstGeom>
          <a:noFill/>
        </p:spPr>
        <p:txBody>
          <a:bodyPr wrap="square" lIns="39289" tIns="38382" rIns="39289" bIns="38382">
            <a:spAutoFit/>
          </a:bodyPr>
          <a:lstStyle/>
          <a:p>
            <a:pPr>
              <a:defRPr/>
            </a:pPr>
            <a:r>
              <a:rPr lang="ko-KR" altLang="en-US" b="1" spc="-84" dirty="0">
                <a:latin typeface="현대하모니 L"/>
                <a:ea typeface="현대하모니 L"/>
                <a:cs typeface="Arial"/>
              </a:rPr>
              <a:t>공종명 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: 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토목공사</a:t>
            </a:r>
            <a:r>
              <a:rPr lang="en-US" altLang="ko-KR" b="1" spc="-84" dirty="0">
                <a:latin typeface="현대하모니 L"/>
                <a:ea typeface="현대하모니 L"/>
                <a:cs typeface="Arial"/>
              </a:rPr>
              <a:t>1</a:t>
            </a:r>
            <a:r>
              <a:rPr lang="ko-KR" altLang="en-US" b="1" spc="-84" dirty="0" smtClean="0">
                <a:latin typeface="현대하모니 L"/>
                <a:ea typeface="현대하모니 L"/>
                <a:cs typeface="Arial"/>
              </a:rPr>
              <a:t>공구</a:t>
            </a:r>
            <a:endParaRPr lang="ko-KR" altLang="en-US" b="1" spc="-84" dirty="0">
              <a:latin typeface="현대하모니 L"/>
              <a:ea typeface="현대하모니 L"/>
              <a:cs typeface="Arial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3841783" y="464890"/>
            <a:ext cx="1127295" cy="393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4244460" y="6575781"/>
            <a:ext cx="502115" cy="2609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[9]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26704" y="1986079"/>
            <a:ext cx="998186" cy="57140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lvl="0" indent="0" algn="ctr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600" b="1" dirty="0" smtClean="0">
                <a:latin typeface="Calibri"/>
                <a:ea typeface="맑은 고딕"/>
              </a:rPr>
              <a:t>커뮤니티기전실</a:t>
            </a:r>
            <a:endParaRPr kumimoji="1" lang="ko-KR" altLang="en-US" sz="1600" b="1" i="0" dirty="0">
              <a:latin typeface="Calibri"/>
              <a:ea typeface="맑은 고딕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96164" y="2611854"/>
            <a:ext cx="998186" cy="57140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lvl="0" indent="0" algn="ctr" defTabSz="1028836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1600" b="1" dirty="0" smtClean="0">
                <a:latin typeface="Calibri"/>
                <a:ea typeface="맑은 고딕"/>
              </a:rPr>
              <a:t>커뮤니티</a:t>
            </a:r>
            <a:endParaRPr kumimoji="1" lang="ko-KR" altLang="en-US" sz="1600" b="1" i="0" dirty="0">
              <a:latin typeface="Calibri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027244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한컴오피스">
  <a:themeElements>
    <a:clrScheme name="PowerPoint">
      <a:dk1>
        <a:srgbClr val="000000"/>
      </a:dk1>
      <a:lt1>
        <a:srgbClr val="FFFFFF"/>
      </a:lt1>
      <a:dk2>
        <a:srgbClr val="000000"/>
      </a:dk2>
      <a:lt2>
        <a:srgbClr val="FAF3DB"/>
      </a:lt2>
      <a:accent1>
        <a:srgbClr val="6182D6"/>
      </a:accent1>
      <a:accent2>
        <a:srgbClr val="FF843A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1572</Words>
  <Application>Microsoft Office PowerPoint</Application>
  <PresentationFormat>사용자 지정</PresentationFormat>
  <Paragraphs>415</Paragraphs>
  <Slides>21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33" baseType="lpstr">
      <vt:lpstr>HY견고딕</vt:lpstr>
      <vt:lpstr>HY울릉도B</vt:lpstr>
      <vt:lpstr>HY울릉도M</vt:lpstr>
      <vt:lpstr>HY헤드라인M</vt:lpstr>
      <vt:lpstr>굴림</vt:lpstr>
      <vt:lpstr>맑은 고딕</vt:lpstr>
      <vt:lpstr>현대하모니 L</vt:lpstr>
      <vt:lpstr>Arial</vt:lpstr>
      <vt:lpstr>Calibri</vt:lpstr>
      <vt:lpstr>Rockwell</vt:lpstr>
      <vt:lpstr>Wingdings</vt:lpstr>
      <vt:lpstr>한컴오피스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Corporation</dc:creator>
  <cp:lastModifiedBy>user</cp:lastModifiedBy>
  <cp:revision>38</cp:revision>
  <cp:lastPrinted>2023-01-13T01:02:11Z</cp:lastPrinted>
  <dcterms:created xsi:type="dcterms:W3CDTF">2006-10-05T04:04:58Z</dcterms:created>
  <dcterms:modified xsi:type="dcterms:W3CDTF">2023-03-23T02:53:50Z</dcterms:modified>
  <cp:version>1100.0100.01</cp:version>
</cp:coreProperties>
</file>