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7" r:id="rId8"/>
    <p:sldId id="264" r:id="rId9"/>
    <p:sldId id="268" r:id="rId10"/>
    <p:sldId id="261" r:id="rId11"/>
    <p:sldId id="266" r:id="rId12"/>
    <p:sldId id="269" r:id="rId13"/>
    <p:sldId id="274" r:id="rId14"/>
    <p:sldId id="262" r:id="rId15"/>
    <p:sldId id="270" r:id="rId16"/>
    <p:sldId id="271" r:id="rId17"/>
    <p:sldId id="272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보통 스타일 3 - 강조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590" y="72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87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9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61999"/>
            <a:ext cx="2628900" cy="541496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61999"/>
            <a:ext cx="7734300" cy="541496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23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5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2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57399"/>
            <a:ext cx="5181600" cy="41195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57399"/>
            <a:ext cx="5181600" cy="41195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73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8"/>
            <a:ext cx="10515600" cy="108426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43199"/>
            <a:ext cx="5157787" cy="34464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8800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43199"/>
            <a:ext cx="5183188" cy="34464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4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13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4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1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09800"/>
            <a:ext cx="3932237" cy="3659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8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DD7EAFE6-2BB9-41FB-9CF4-588CFC708774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frame">
            <a:avLst>
              <a:gd name="adj1" fmla="val 7164"/>
            </a:avLst>
          </a:prstGeom>
          <a:gradFill flip="none" rotWithShape="1">
            <a:gsLst>
              <a:gs pos="0">
                <a:schemeClr val="accent2">
                  <a:alpha val="4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78657"/>
            <a:ext cx="10515600" cy="3998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9/1/2021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93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93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4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algn="l" defTabSz="914400" rtl="0" eaLnBrk="1" latinLnBrk="1" hangingPunct="1">
        <a:lnSpc>
          <a:spcPct val="90000"/>
        </a:lnSpc>
        <a:spcBef>
          <a:spcPct val="0"/>
        </a:spcBef>
        <a:buNone/>
        <a:defRPr lang="en-US" sz="5200" kern="1200" dirty="0">
          <a:gradFill flip="none" rotWithShape="1">
            <a:gsLst>
              <a:gs pos="0">
                <a:schemeClr val="accent5"/>
              </a:gs>
              <a:gs pos="100000">
                <a:schemeClr val="accent1">
                  <a:alpha val="70000"/>
                </a:schemeClr>
              </a:gs>
            </a:gsLst>
            <a:lin ang="0" scaled="1"/>
            <a:tileRect/>
          </a:gradFill>
          <a:latin typeface="+mj-lt"/>
          <a:ea typeface="+mn-ea"/>
          <a:cs typeface="Angsana New" panose="02020603050405020304" pitchFamily="18" charset="-34"/>
        </a:defRPr>
      </a:lvl1pPr>
    </p:titleStyle>
    <p:bodyStyle>
      <a:lvl1pPr marL="457200" indent="-228600" algn="l" defTabSz="914400" rtl="0" eaLnBrk="1" latinLnBrk="1" hangingPunct="1">
        <a:lnSpc>
          <a:spcPct val="110000"/>
        </a:lnSpc>
        <a:spcBef>
          <a:spcPts val="10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1pPr>
      <a:lvl2pPr marL="80010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2pPr>
      <a:lvl3pPr marL="125730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20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3pPr>
      <a:lvl4pPr marL="165735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4pPr>
      <a:lvl5pPr marL="211455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tx2">
            <a:lumMod val="10000"/>
            <a:lumOff val="90000"/>
          </a:schemeClr>
        </a:buClr>
        <a:buSzPct val="80000"/>
        <a:buFont typeface="Wingdings" panose="05000000000000000000" pitchFamily="2" charset="2"/>
        <a:buChar char="§"/>
        <a:defRPr sz="1800" kern="1200">
          <a:solidFill>
            <a:schemeClr val="tx2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A3DD2A-BD19-45F5-B5DF-ACC60FA17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8894"/>
            <a:ext cx="9144000" cy="668152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종자기사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필기</a:t>
            </a:r>
            <a:endParaRPr lang="ko-KR" altLang="en-US" sz="36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2A336B3-BA20-4F8A-A9AB-F6401001C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91635" y="2131827"/>
            <a:ext cx="2608729" cy="3148386"/>
          </a:xfrm>
        </p:spPr>
        <p:txBody>
          <a:bodyPr/>
          <a:lstStyle/>
          <a:p>
            <a:r>
              <a:rPr lang="en-US" altLang="ko-KR" sz="1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&lt;</a:t>
            </a:r>
            <a:r>
              <a:rPr lang="ko-KR" altLang="en-US" sz="1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평균 </a:t>
            </a:r>
            <a:r>
              <a:rPr lang="en-US" altLang="ko-KR" sz="1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60</a:t>
            </a:r>
            <a:r>
              <a:rPr lang="ko-KR" altLang="en-US" sz="1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점이상</a:t>
            </a:r>
            <a:r>
              <a:rPr lang="en-US" altLang="ko-KR" sz="18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1.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종자생산학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식물육종학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3.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재배원론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4.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식물보호학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5. </a:t>
            </a:r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종자관련법규</a:t>
            </a:r>
            <a:endParaRPr lang="en-US" altLang="ko-KR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57935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23952A-70AE-428B-9882-C70E647B519D}"/>
              </a:ext>
            </a:extLst>
          </p:cNvPr>
          <p:cNvSpPr txBox="1"/>
          <p:nvPr/>
        </p:nvSpPr>
        <p:spPr>
          <a:xfrm>
            <a:off x="5351930" y="70038"/>
            <a:ext cx="148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재배원론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4DACC-47D8-4B21-8CF6-5ACCEF723EF8}"/>
              </a:ext>
            </a:extLst>
          </p:cNvPr>
          <p:cNvSpPr txBox="1"/>
          <p:nvPr/>
        </p:nvSpPr>
        <p:spPr>
          <a:xfrm>
            <a:off x="508544" y="559522"/>
            <a:ext cx="5867396" cy="144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파종양식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산파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 흩뿌리는 방법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종자소요량이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많음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노력은 적게 듦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드릴파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뿌림골에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줄지어 종자 뿌리는 방법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점파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일정한 간격 두고 하나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or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여러 개의 종자를 띄엄띄엄 파종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종자소요량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적음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적파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 곳에 여러 개 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파종노력 많이 들지만 생육 양호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821A15-1DE5-4E93-8752-309FEAD46E92}"/>
              </a:ext>
            </a:extLst>
          </p:cNvPr>
          <p:cNvSpPr txBox="1"/>
          <p:nvPr/>
        </p:nvSpPr>
        <p:spPr>
          <a:xfrm>
            <a:off x="528917" y="2063226"/>
            <a:ext cx="3579158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복토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뿌린 종자 위에 흙을 덮는 방법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이랑사이의 흙을 그루 밑에 긁어 모으는 것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8294D8-B9BF-427E-8461-28246A513627}"/>
              </a:ext>
            </a:extLst>
          </p:cNvPr>
          <p:cNvSpPr txBox="1"/>
          <p:nvPr/>
        </p:nvSpPr>
        <p:spPr>
          <a:xfrm>
            <a:off x="528917" y="2677497"/>
            <a:ext cx="3841374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비료 종류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생리적 반응에 따라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산성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황산암모니아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황산칼륨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염화칼륨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질산암모니아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과인산석회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중과인산석회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염기성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석회질소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용성인비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20C7CD9B-66D3-44BB-9E4C-A17C4E6AF49A}"/>
                  </a:ext>
                </a:extLst>
              </p:cNvPr>
              <p:cNvSpPr/>
              <p:nvPr/>
            </p:nvSpPr>
            <p:spPr>
              <a:xfrm>
                <a:off x="6168128" y="4207958"/>
                <a:ext cx="3983179" cy="1492624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tx1"/>
                    </a:solidFill>
                    <a:highlight>
                      <a:srgbClr val="FF00FF"/>
                    </a:highlight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&lt;</a:t>
                </a:r>
                <a:r>
                  <a:rPr lang="ko-KR" altLang="en-US" sz="1200" dirty="0">
                    <a:solidFill>
                      <a:schemeClr val="tx1"/>
                    </a:solidFill>
                    <a:highlight>
                      <a:srgbClr val="FF00FF"/>
                    </a:highlight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계산식</a:t>
                </a:r>
                <a:r>
                  <a:rPr lang="en-US" altLang="ko-KR" sz="1200" dirty="0">
                    <a:solidFill>
                      <a:schemeClr val="tx1"/>
                    </a:solidFill>
                    <a:highlight>
                      <a:srgbClr val="FF00FF"/>
                    </a:highlight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&gt;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* 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발아속도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: 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전체종자에 대한 그날 그날의 발아속도의 합</a:t>
                </a:r>
                <a:endParaRPr lang="en-US" altLang="ko-KR" sz="12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  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ctrlPr>
                          <a:rPr lang="ko-KR" alt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ko-KR" alt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ko-KR" alt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ko-KR" altLang="en-US" sz="1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/>
                    </m:nary>
                    <m:r>
                      <a:rPr lang="ko-KR" altLang="en-US" sz="1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발</m:t>
                    </m:r>
                  </m:oMath>
                </a14:m>
                <a:r>
                  <a:rPr lang="ko-KR" altLang="en-US" sz="1200" dirty="0" err="1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아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1200" dirty="0" err="1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종자수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/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발아에 걸린 일자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* 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종자의 </a:t>
                </a:r>
                <a:r>
                  <a:rPr lang="ko-KR" altLang="en-US" sz="1200" dirty="0" err="1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용가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가치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): 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발아율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(%)X</a:t>
                </a:r>
                <a:r>
                  <a:rPr lang="ko-KR" altLang="en-US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순도</a:t>
                </a:r>
                <a:r>
                  <a:rPr lang="en-US" altLang="ko-KR" sz="1200" dirty="0">
                    <a:solidFill>
                      <a:schemeClr val="tx1"/>
                    </a:solidFill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(%) / 100</a:t>
                </a:r>
                <a:endParaRPr lang="ko-KR" altLang="en-US" sz="1200" dirty="0">
                  <a:solidFill>
                    <a:schemeClr val="tx1"/>
                  </a:solidFill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</mc:Choice>
        <mc:Fallback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20C7CD9B-66D3-44BB-9E4C-A17C4E6AF4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128" y="4207958"/>
                <a:ext cx="3983179" cy="1492624"/>
              </a:xfrm>
              <a:prstGeom prst="rect">
                <a:avLst/>
              </a:prstGeom>
              <a:blipFill>
                <a:blip r:embed="rId2"/>
                <a:stretch>
                  <a:fillRect l="-153" b="-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60136EA5-2875-4997-8AC9-E2C7C14E7C49}"/>
              </a:ext>
            </a:extLst>
          </p:cNvPr>
          <p:cNvSpPr txBox="1"/>
          <p:nvPr/>
        </p:nvSpPr>
        <p:spPr>
          <a:xfrm>
            <a:off x="528917" y="3846415"/>
            <a:ext cx="4392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시비량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=(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비료요소의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흡수량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천연공급량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)/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비료요소의 흡수율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5C532A-369F-418F-8A80-EB6D32AD50C2}"/>
              </a:ext>
            </a:extLst>
          </p:cNvPr>
          <p:cNvSpPr txBox="1"/>
          <p:nvPr/>
        </p:nvSpPr>
        <p:spPr>
          <a:xfrm>
            <a:off x="508544" y="4768181"/>
            <a:ext cx="48433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생력재배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잡초방제 노력과 그 외 작업노동을 절약할 수 있는 재배법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FA76DC-A8AF-42C3-835F-AA36837854EC}"/>
              </a:ext>
            </a:extLst>
          </p:cNvPr>
          <p:cNvSpPr txBox="1"/>
          <p:nvPr/>
        </p:nvSpPr>
        <p:spPr>
          <a:xfrm>
            <a:off x="528917" y="4095473"/>
            <a:ext cx="4724401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답압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효과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내동성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증가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출수 고름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C/N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율 저하로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생식생장억제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월동 좋아짐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09E0D6-1785-45AC-B24A-304D5B0DF230}"/>
              </a:ext>
            </a:extLst>
          </p:cNvPr>
          <p:cNvSpPr txBox="1"/>
          <p:nvPr/>
        </p:nvSpPr>
        <p:spPr>
          <a:xfrm>
            <a:off x="528917" y="5130209"/>
            <a:ext cx="4942205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멀칭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짚이나 건초를 깔아 작물이 생육하고 있는 입지의 표면을 피복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백색투명필름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지온상승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잡초 많음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녹색필름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잡초억제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지온상승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흑색필름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잡초억제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지온 낮춤</a:t>
            </a:r>
          </a:p>
        </p:txBody>
      </p:sp>
      <p:graphicFrame>
        <p:nvGraphicFramePr>
          <p:cNvPr id="18" name="표 6">
            <a:extLst>
              <a:ext uri="{FF2B5EF4-FFF2-40B4-BE49-F238E27FC236}">
                <a16:creationId xmlns:a16="http://schemas.microsoft.com/office/drawing/2014/main" id="{44370073-1C80-4C0B-9DD7-870D27872A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848400"/>
              </p:ext>
            </p:extLst>
          </p:nvPr>
        </p:nvGraphicFramePr>
        <p:xfrm>
          <a:off x="6168128" y="2294565"/>
          <a:ext cx="4293683" cy="1941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049">
                  <a:extLst>
                    <a:ext uri="{9D8B030D-6E8A-4147-A177-3AD203B41FA5}">
                      <a16:colId xmlns:a16="http://schemas.microsoft.com/office/drawing/2014/main" val="4265572544"/>
                    </a:ext>
                  </a:extLst>
                </a:gridCol>
                <a:gridCol w="3207634">
                  <a:extLst>
                    <a:ext uri="{9D8B030D-6E8A-4147-A177-3AD203B41FA5}">
                      <a16:colId xmlns:a16="http://schemas.microsoft.com/office/drawing/2014/main" val="455287817"/>
                    </a:ext>
                  </a:extLst>
                </a:gridCol>
              </a:tblGrid>
              <a:tr h="20048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휴작이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필요한 작물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088676"/>
                  </a:ext>
                </a:extLst>
              </a:tr>
              <a:tr h="32578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연작 해가 적은 것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벼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맥류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조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옥수수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수수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무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당근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담배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고구마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0147537"/>
                  </a:ext>
                </a:extLst>
              </a:tr>
              <a:tr h="200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년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휴작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시금치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콩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파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쪽파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생강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349840"/>
                  </a:ext>
                </a:extLst>
              </a:tr>
              <a:tr h="200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2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년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휴작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오이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감자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땅콩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마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잠두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466677"/>
                  </a:ext>
                </a:extLst>
              </a:tr>
              <a:tr h="200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3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년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휴작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참외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토란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강낭콩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쑥갓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088248"/>
                  </a:ext>
                </a:extLst>
              </a:tr>
              <a:tr h="20048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5~7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년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휴작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토마토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고추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수박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가지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우엉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완두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2208863"/>
                  </a:ext>
                </a:extLst>
              </a:tr>
              <a:tr h="32578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10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년 이상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휴작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아마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인삼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140335"/>
                  </a:ext>
                </a:extLst>
              </a:tr>
            </a:tbl>
          </a:graphicData>
        </a:graphic>
      </p:graphicFrame>
      <p:graphicFrame>
        <p:nvGraphicFramePr>
          <p:cNvPr id="19" name="표 18">
            <a:extLst>
              <a:ext uri="{FF2B5EF4-FFF2-40B4-BE49-F238E27FC236}">
                <a16:creationId xmlns:a16="http://schemas.microsoft.com/office/drawing/2014/main" id="{3DDE62BB-56DA-4847-AC51-993FB759FB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5584"/>
              </p:ext>
            </p:extLst>
          </p:nvPr>
        </p:nvGraphicFramePr>
        <p:xfrm>
          <a:off x="6168128" y="559522"/>
          <a:ext cx="4948107" cy="1688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403">
                  <a:extLst>
                    <a:ext uri="{9D8B030D-6E8A-4147-A177-3AD203B41FA5}">
                      <a16:colId xmlns:a16="http://schemas.microsoft.com/office/drawing/2014/main" val="1422835981"/>
                    </a:ext>
                  </a:extLst>
                </a:gridCol>
                <a:gridCol w="3840704">
                  <a:extLst>
                    <a:ext uri="{9D8B030D-6E8A-4147-A177-3AD203B41FA5}">
                      <a16:colId xmlns:a16="http://schemas.microsoft.com/office/drawing/2014/main" val="3647302324"/>
                    </a:ext>
                  </a:extLst>
                </a:gridCol>
              </a:tblGrid>
              <a:tr h="32565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일장에 따른 개화반응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127067"/>
                  </a:ext>
                </a:extLst>
              </a:tr>
              <a:tr h="32565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단일성 식물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담배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들깨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딸기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고구마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벼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옥수수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콩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국화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나팔꽃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목화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도꼬마리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코스모스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121801"/>
                  </a:ext>
                </a:extLst>
              </a:tr>
              <a:tr h="32565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중일성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식물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오이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고추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토마토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가지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팬지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장미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튤립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사탕수수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151607"/>
                  </a:ext>
                </a:extLst>
              </a:tr>
              <a:tr h="46831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장일성 식물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상추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시금치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감자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양파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무궁화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아마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클로버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양귀비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맥류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티머시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410504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AF665B8-08E3-4ECE-80AB-ACFD44105906}"/>
              </a:ext>
            </a:extLst>
          </p:cNvPr>
          <p:cNvSpPr txBox="1"/>
          <p:nvPr/>
        </p:nvSpPr>
        <p:spPr>
          <a:xfrm>
            <a:off x="3279860" y="5411099"/>
            <a:ext cx="3283527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밀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빵용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분질이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경질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점성과 탄성을 완전 이용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과자용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분질이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연질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점성과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신장력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이용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26854-7080-4CE4-B2C2-D26A485BF30F}"/>
              </a:ext>
            </a:extLst>
          </p:cNvPr>
          <p:cNvSpPr txBox="1"/>
          <p:nvPr/>
        </p:nvSpPr>
        <p:spPr>
          <a:xfrm>
            <a:off x="508544" y="6470658"/>
            <a:ext cx="54908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쌀은 수분함유가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16%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이상이면 균류가 번식하므로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14%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수분을 유지해야함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F70876-AC23-43B4-B5D7-9D4DE074D20B}"/>
              </a:ext>
            </a:extLst>
          </p:cNvPr>
          <p:cNvSpPr txBox="1"/>
          <p:nvPr/>
        </p:nvSpPr>
        <p:spPr>
          <a:xfrm>
            <a:off x="6563387" y="5745700"/>
            <a:ext cx="3521907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C3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C4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사탕수수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기장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잔디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DE1565-2E3E-4067-9B93-99C2994876E6}"/>
              </a:ext>
            </a:extLst>
          </p:cNvPr>
          <p:cNvSpPr txBox="1"/>
          <p:nvPr/>
        </p:nvSpPr>
        <p:spPr>
          <a:xfrm>
            <a:off x="6944115" y="169233"/>
            <a:ext cx="3396132" cy="281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생육단계 중 한해에 가장 강한 시기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분얼기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66E76A-64E8-42D1-89AC-E80AB5FC28FA}"/>
              </a:ext>
            </a:extLst>
          </p:cNvPr>
          <p:cNvSpPr txBox="1"/>
          <p:nvPr/>
        </p:nvSpPr>
        <p:spPr>
          <a:xfrm>
            <a:off x="6563387" y="6378324"/>
            <a:ext cx="3776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단위결과 잘되는 과수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포도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바나나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파인애플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무화과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오이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5BA68A36-6E5F-45C4-95A6-24427D8D044A}"/>
              </a:ext>
            </a:extLst>
          </p:cNvPr>
          <p:cNvSpPr/>
          <p:nvPr/>
        </p:nvSpPr>
        <p:spPr>
          <a:xfrm>
            <a:off x="9039683" y="5596782"/>
            <a:ext cx="2223247" cy="412888"/>
          </a:xfrm>
          <a:prstGeom prst="rect">
            <a:avLst/>
          </a:prstGeom>
          <a:solidFill>
            <a:schemeClr val="accent4"/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C4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식물은 </a:t>
            </a:r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C3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식물에 비해 </a:t>
            </a:r>
            <a:r>
              <a:rPr lang="ko-KR" altLang="en-US" sz="9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광포화점은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높고 </a:t>
            </a:r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CO2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보상점은 낮다</a:t>
            </a:r>
          </a:p>
        </p:txBody>
      </p:sp>
    </p:spTree>
    <p:extLst>
      <p:ext uri="{BB962C8B-B14F-4D97-AF65-F5344CB8AC3E}">
        <p14:creationId xmlns:p14="http://schemas.microsoft.com/office/powerpoint/2010/main" val="4080565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A8356CE0-039C-4384-BCB0-01D24CF730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359004"/>
              </p:ext>
            </p:extLst>
          </p:nvPr>
        </p:nvGraphicFramePr>
        <p:xfrm>
          <a:off x="6139433" y="2453431"/>
          <a:ext cx="5475597" cy="1582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66">
                  <a:extLst>
                    <a:ext uri="{9D8B030D-6E8A-4147-A177-3AD203B41FA5}">
                      <a16:colId xmlns:a16="http://schemas.microsoft.com/office/drawing/2014/main" val="2796560316"/>
                    </a:ext>
                  </a:extLst>
                </a:gridCol>
                <a:gridCol w="4323431">
                  <a:extLst>
                    <a:ext uri="{9D8B030D-6E8A-4147-A177-3AD203B41FA5}">
                      <a16:colId xmlns:a16="http://schemas.microsoft.com/office/drawing/2014/main" val="4102972878"/>
                    </a:ext>
                  </a:extLst>
                </a:gridCol>
              </a:tblGrid>
              <a:tr h="26264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병충해 방지법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9935980"/>
                  </a:ext>
                </a:extLst>
              </a:tr>
              <a:tr h="3665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경종적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방제법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윤작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재식밀도 조절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재배시기와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시비법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개선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무병종자 선택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토지선정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546057"/>
                  </a:ext>
                </a:extLst>
              </a:tr>
              <a:tr h="2931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물리적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방제법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봉지 씌우기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태양열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증기소독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냉수온탕침법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종자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등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57967"/>
                  </a:ext>
                </a:extLst>
              </a:tr>
              <a:tr h="3665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생물학적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방제법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천적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병원미생물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생물농약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길항미생물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98428"/>
                  </a:ext>
                </a:extLst>
              </a:tr>
              <a:tr h="2931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화학적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방제법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살균제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살충제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기피제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유인제</a:t>
                      </a:r>
                      <a:r>
                        <a:rPr lang="en-US" altLang="ko-KR" sz="10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화학불임제</a:t>
                      </a:r>
                      <a:endParaRPr lang="ko-KR" altLang="en-US" sz="10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12117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CF53031-9159-4FA0-8A18-31B228B6CA84}"/>
              </a:ext>
            </a:extLst>
          </p:cNvPr>
          <p:cNvSpPr txBox="1"/>
          <p:nvPr/>
        </p:nvSpPr>
        <p:spPr>
          <a:xfrm>
            <a:off x="7254055" y="2231722"/>
            <a:ext cx="118012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생태적 특징을 이용</a:t>
            </a:r>
          </a:p>
        </p:txBody>
      </p:sp>
      <p:graphicFrame>
        <p:nvGraphicFramePr>
          <p:cNvPr id="10" name="표 10">
            <a:extLst>
              <a:ext uri="{FF2B5EF4-FFF2-40B4-BE49-F238E27FC236}">
                <a16:creationId xmlns:a16="http://schemas.microsoft.com/office/drawing/2014/main" id="{4C6A9145-0210-4F90-8C53-ACCA0C741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816128"/>
              </p:ext>
            </p:extLst>
          </p:nvPr>
        </p:nvGraphicFramePr>
        <p:xfrm>
          <a:off x="6321187" y="4133084"/>
          <a:ext cx="5112087" cy="183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9117">
                  <a:extLst>
                    <a:ext uri="{9D8B030D-6E8A-4147-A177-3AD203B41FA5}">
                      <a16:colId xmlns:a16="http://schemas.microsoft.com/office/drawing/2014/main" val="115157155"/>
                    </a:ext>
                  </a:extLst>
                </a:gridCol>
                <a:gridCol w="4272970">
                  <a:extLst>
                    <a:ext uri="{9D8B030D-6E8A-4147-A177-3AD203B41FA5}">
                      <a16:colId xmlns:a16="http://schemas.microsoft.com/office/drawing/2014/main" val="2532737556"/>
                    </a:ext>
                  </a:extLst>
                </a:gridCol>
              </a:tblGrid>
              <a:tr h="318795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내적균형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178179"/>
                  </a:ext>
                </a:extLst>
              </a:tr>
              <a:tr h="52844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C/N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환상박피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각절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고구마를 나팔꽃에 접목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&gt;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화아형성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및 개화</a:t>
                      </a:r>
                      <a:endParaRPr lang="en-US" altLang="ko-KR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/  C/N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율 높으면 화성유도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낮으면 영양생장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8442155"/>
                  </a:ext>
                </a:extLst>
              </a:tr>
              <a:tr h="6724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T/R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T/R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률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증가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: 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파종기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이식기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늦을수록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일사가 적을수록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토양통기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불량 시</a:t>
                      </a:r>
                      <a:endParaRPr lang="en-US" altLang="ko-KR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T/R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률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감소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: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토양수분 감소 시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543414"/>
                  </a:ext>
                </a:extLst>
              </a:tr>
              <a:tr h="3187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G-D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균형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생장과 분화의 균형을 의미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874427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D83AB3A-6BF8-44AA-B9B2-F8644723C13C}"/>
              </a:ext>
            </a:extLst>
          </p:cNvPr>
          <p:cNvSpPr txBox="1"/>
          <p:nvPr/>
        </p:nvSpPr>
        <p:spPr>
          <a:xfrm>
            <a:off x="5351930" y="70038"/>
            <a:ext cx="148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재배원론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97A6F1-C96E-4E7B-ACAD-81EC10D77E43}"/>
              </a:ext>
            </a:extLst>
          </p:cNvPr>
          <p:cNvSpPr txBox="1"/>
          <p:nvPr/>
        </p:nvSpPr>
        <p:spPr>
          <a:xfrm>
            <a:off x="564089" y="1407697"/>
            <a:ext cx="6813859" cy="1999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식물생장조절제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정아우세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낙과방지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단위결과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제초제로 이용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세포벽 가소성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증대시켜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신장 유발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지베렐린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휴면타파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발아촉진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화성유도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개화촉진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벼의 키다리병에 의해 생산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많아도 생장억제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시토키닌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기능세포분열촉진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발아촉진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 노화지연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착과증진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내동성증대 등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ABA: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낙엽촉진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휴면유도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발아억제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스트레스 호르몬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에틸렌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개화촉진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성발현조절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정아우세타파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낙엽촉진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적과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생장억제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 밖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CCC, MH, B-9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F1D19C-3596-4253-A4BD-35DAC3AFE768}"/>
              </a:ext>
            </a:extLst>
          </p:cNvPr>
          <p:cNvSpPr txBox="1"/>
          <p:nvPr/>
        </p:nvSpPr>
        <p:spPr>
          <a:xfrm>
            <a:off x="576970" y="568299"/>
            <a:ext cx="5862908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큐어링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수확물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상처에 병균 침입을 방지하는 유상조직인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콜크층을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발달시키는 조치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후숙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미숙 산물을 수확해 일정기간 적절한 장소에 보관해 성숙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예냉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과실 수확 직후 온도 낮춰 과실의 호흡과 성분변화를 억제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09F043-188E-4DDA-9767-1A959ED910C3}"/>
              </a:ext>
            </a:extLst>
          </p:cNvPr>
          <p:cNvSpPr txBox="1"/>
          <p:nvPr/>
        </p:nvSpPr>
        <p:spPr>
          <a:xfrm>
            <a:off x="576970" y="3406962"/>
            <a:ext cx="4230558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작물 안전저장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온도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15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도이하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상대습도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70%,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산소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5~7%, co2 3~5%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고구마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큐어링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온도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13~15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상대습도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85~90%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식용감자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온도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3~4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상대습도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80~85%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AA2DE2-013B-4162-B7BA-46C4A057FB13}"/>
              </a:ext>
            </a:extLst>
          </p:cNvPr>
          <p:cNvSpPr txBox="1"/>
          <p:nvPr/>
        </p:nvSpPr>
        <p:spPr>
          <a:xfrm>
            <a:off x="564089" y="4523173"/>
            <a:ext cx="5112087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중일식물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중성식물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일장에 관계없이 개화하는 식물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정일식물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중간식물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좁은 범위의 특정한 일장 영역에서만 개화하는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2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개의 한계일장을 갖는 식물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0EA9A-BA18-4A9B-A80E-A02C78B03736}"/>
              </a:ext>
            </a:extLst>
          </p:cNvPr>
          <p:cNvSpPr txBox="1"/>
          <p:nvPr/>
        </p:nvSpPr>
        <p:spPr>
          <a:xfrm>
            <a:off x="564089" y="5354355"/>
            <a:ext cx="5684311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청고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벼가 수온 높은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정체탁수에서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급격히 죽을 때 푸른색을 띈 채로 죽는 현상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적고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벼가 수온 낮은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유동청수에서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단백질도 소모되고 갈색으로 변해 죽는 현상</a:t>
            </a: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38467137-D991-4580-9898-C88FF5EB4C7F}"/>
              </a:ext>
            </a:extLst>
          </p:cNvPr>
          <p:cNvCxnSpPr>
            <a:cxnSpLocks/>
          </p:cNvCxnSpPr>
          <p:nvPr/>
        </p:nvCxnSpPr>
        <p:spPr>
          <a:xfrm flipV="1">
            <a:off x="6840070" y="2407329"/>
            <a:ext cx="439269" cy="444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91CA006-545C-4836-A841-91946C8FB76F}"/>
              </a:ext>
            </a:extLst>
          </p:cNvPr>
          <p:cNvSpPr txBox="1"/>
          <p:nvPr/>
        </p:nvSpPr>
        <p:spPr>
          <a:xfrm>
            <a:off x="576970" y="5968626"/>
            <a:ext cx="3594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침수피해 가장 큰 시기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수잉기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출수개화기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38D9C3-B927-4F83-973B-FF468E01CC5E}"/>
              </a:ext>
            </a:extLst>
          </p:cNvPr>
          <p:cNvSpPr txBox="1"/>
          <p:nvPr/>
        </p:nvSpPr>
        <p:spPr>
          <a:xfrm>
            <a:off x="564089" y="137573"/>
            <a:ext cx="4882889" cy="296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고구마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검은무늬병은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상처가 아물도록 수확 후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큐어링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처리를 하면 방제효과 있음</a:t>
            </a:r>
          </a:p>
        </p:txBody>
      </p: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92E38B96-0BAC-4142-BFB2-C5BC4471D1E1}"/>
              </a:ext>
            </a:extLst>
          </p:cNvPr>
          <p:cNvCxnSpPr>
            <a:cxnSpLocks/>
          </p:cNvCxnSpPr>
          <p:nvPr/>
        </p:nvCxnSpPr>
        <p:spPr>
          <a:xfrm flipV="1">
            <a:off x="1039906" y="403864"/>
            <a:ext cx="0" cy="224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C5BD64A-7AF1-4637-9C47-12B3144CA5EC}"/>
              </a:ext>
            </a:extLst>
          </p:cNvPr>
          <p:cNvSpPr txBox="1"/>
          <p:nvPr/>
        </p:nvSpPr>
        <p:spPr>
          <a:xfrm>
            <a:off x="9274301" y="677953"/>
            <a:ext cx="2639125" cy="144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/>
              <a:t>* </a:t>
            </a:r>
            <a:r>
              <a:rPr lang="ko-KR" altLang="en-US" sz="1200" dirty="0"/>
              <a:t>방사선동위원소의 재배적 이용</a:t>
            </a:r>
            <a:endParaRPr lang="en-US" altLang="ko-KR" sz="1200" dirty="0"/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작물영양생리</a:t>
            </a:r>
            <a:r>
              <a:rPr lang="en-US" altLang="ko-KR" sz="1200" dirty="0"/>
              <a:t>: P, K, Ca, N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광합성연구</a:t>
            </a:r>
            <a:r>
              <a:rPr lang="en-US" altLang="ko-KR" sz="1200" dirty="0"/>
              <a:t>: C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 err="1"/>
              <a:t>농업토목</a:t>
            </a:r>
            <a:r>
              <a:rPr lang="en-US" altLang="ko-KR" sz="1200" dirty="0"/>
              <a:t>: Na</a:t>
            </a:r>
          </a:p>
          <a:p>
            <a:pPr>
              <a:lnSpc>
                <a:spcPct val="150000"/>
              </a:lnSpc>
            </a:pPr>
            <a:r>
              <a:rPr lang="en-US" altLang="ko-KR" sz="1200" dirty="0"/>
              <a:t>- </a:t>
            </a:r>
            <a:r>
              <a:rPr lang="ko-KR" altLang="en-US" sz="1200" dirty="0"/>
              <a:t>식품저장</a:t>
            </a:r>
            <a:r>
              <a:rPr lang="en-US" altLang="ko-KR" sz="1200" dirty="0"/>
              <a:t>: Co, Cs</a:t>
            </a:r>
            <a:r>
              <a:rPr lang="ko-KR" altLang="en-US" sz="1200" dirty="0"/>
              <a:t>에 의한 </a:t>
            </a:r>
            <a:r>
              <a:rPr lang="en-US" altLang="ko-KR" sz="1200" dirty="0"/>
              <a:t>r</a:t>
            </a:r>
            <a:r>
              <a:rPr lang="ko-KR" altLang="en-US" sz="1200" dirty="0"/>
              <a:t>선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60377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C47FD1-F07A-4EB5-82F1-11A106B70AFE}"/>
              </a:ext>
            </a:extLst>
          </p:cNvPr>
          <p:cNvSpPr txBox="1"/>
          <p:nvPr/>
        </p:nvSpPr>
        <p:spPr>
          <a:xfrm>
            <a:off x="528918" y="501323"/>
            <a:ext cx="5145741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염류집적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해결법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담수처리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제연작물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재식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미분해성 유기물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환토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객토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심경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합리적 시비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B20B5A-8923-450E-992E-571B25D4F515}"/>
              </a:ext>
            </a:extLst>
          </p:cNvPr>
          <p:cNvSpPr txBox="1"/>
          <p:nvPr/>
        </p:nvSpPr>
        <p:spPr>
          <a:xfrm>
            <a:off x="6237568" y="2885905"/>
            <a:ext cx="4834215" cy="892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내습성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채소의 내습성 강한정도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양배추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시금치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멜론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작물의 내습성 강한정도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고구마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당근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30648-2554-4BCC-BB21-11102A1F8ACE}"/>
              </a:ext>
            </a:extLst>
          </p:cNvPr>
          <p:cNvSpPr txBox="1"/>
          <p:nvPr/>
        </p:nvSpPr>
        <p:spPr>
          <a:xfrm>
            <a:off x="6187140" y="1673908"/>
            <a:ext cx="6030258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내건성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내건성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강한 작물 형태 특징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기동세포발달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표면적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체적 비율 작음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울타리조직 발달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기공 작음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저수능력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다육화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 작음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엽조직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치밀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세포적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특징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세포작음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세포삼투압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높음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원형질막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수분투과성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원형질막 점성 높음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5CCF11-BEF0-4DD5-9A08-6DCBF7A04444}"/>
              </a:ext>
            </a:extLst>
          </p:cNvPr>
          <p:cNvSpPr txBox="1"/>
          <p:nvPr/>
        </p:nvSpPr>
        <p:spPr>
          <a:xfrm>
            <a:off x="537135" y="4500093"/>
            <a:ext cx="5810625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광파장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청색광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유전자발현조절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기공운동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굴광성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호흡증진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음이온 흡수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광합성에 효과적 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적색광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발아촉진  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   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자외선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착색에 관계하는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안토시안의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생성 조장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D4BA4E-8075-4CCC-B402-0B69D8D144FE}"/>
              </a:ext>
            </a:extLst>
          </p:cNvPr>
          <p:cNvSpPr txBox="1"/>
          <p:nvPr/>
        </p:nvSpPr>
        <p:spPr>
          <a:xfrm>
            <a:off x="6136341" y="480549"/>
            <a:ext cx="6131857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내동성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증대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세포액 삼투압 높으면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당분함량 많으면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친수성콜로이드가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많으면 세포내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결합수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많아지고 자유수가 적어져서 증대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점도가 낮고 연도가 크면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지유함량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칼슘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마그네슘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자유수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함량 많으면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전분함량 많으면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DF817C-ACF4-44E6-8A81-59525A9C6AA6}"/>
              </a:ext>
            </a:extLst>
          </p:cNvPr>
          <p:cNvSpPr txBox="1"/>
          <p:nvPr/>
        </p:nvSpPr>
        <p:spPr>
          <a:xfrm>
            <a:off x="528918" y="1074730"/>
            <a:ext cx="5459506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장해형냉해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유수형성기에서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출수개화기까지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생식기관이 정상적으로 형성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또는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화분방출과 수정장해를 유발해 불임현상이 초래되는 냉해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DFBED-0FCF-46F8-A775-2CF9AA455FFF}"/>
              </a:ext>
            </a:extLst>
          </p:cNvPr>
          <p:cNvSpPr txBox="1"/>
          <p:nvPr/>
        </p:nvSpPr>
        <p:spPr>
          <a:xfrm>
            <a:off x="1129552" y="450836"/>
            <a:ext cx="228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여러가지 </a:t>
            </a:r>
            <a:r>
              <a:rPr lang="ko-KR" altLang="en-US" sz="9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무기염류가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토양에 쌓이는 현상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4DFB6A9B-D4AF-41D5-B9A4-C77E15FC0121}"/>
              </a:ext>
            </a:extLst>
          </p:cNvPr>
          <p:cNvSpPr/>
          <p:nvPr/>
        </p:nvSpPr>
        <p:spPr>
          <a:xfrm>
            <a:off x="676835" y="557171"/>
            <a:ext cx="676836" cy="2871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DBEB8F-A8F9-4950-A536-A3A681D1BF50}"/>
              </a:ext>
            </a:extLst>
          </p:cNvPr>
          <p:cNvSpPr txBox="1"/>
          <p:nvPr/>
        </p:nvSpPr>
        <p:spPr>
          <a:xfrm>
            <a:off x="5351930" y="70038"/>
            <a:ext cx="148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재배원론</a:t>
            </a:r>
          </a:p>
        </p:txBody>
      </p:sp>
      <p:graphicFrame>
        <p:nvGraphicFramePr>
          <p:cNvPr id="13" name="표 13">
            <a:extLst>
              <a:ext uri="{FF2B5EF4-FFF2-40B4-BE49-F238E27FC236}">
                <a16:creationId xmlns:a16="http://schemas.microsoft.com/office/drawing/2014/main" id="{5B3DF053-B691-43D9-9EC6-FBB54A29B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272101"/>
              </p:ext>
            </p:extLst>
          </p:nvPr>
        </p:nvGraphicFramePr>
        <p:xfrm>
          <a:off x="626035" y="1754577"/>
          <a:ext cx="4951506" cy="1015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896">
                  <a:extLst>
                    <a:ext uri="{9D8B030D-6E8A-4147-A177-3AD203B41FA5}">
                      <a16:colId xmlns:a16="http://schemas.microsoft.com/office/drawing/2014/main" val="2343665332"/>
                    </a:ext>
                  </a:extLst>
                </a:gridCol>
                <a:gridCol w="3870610">
                  <a:extLst>
                    <a:ext uri="{9D8B030D-6E8A-4147-A177-3AD203B41FA5}">
                      <a16:colId xmlns:a16="http://schemas.microsoft.com/office/drawing/2014/main" val="3685076406"/>
                    </a:ext>
                  </a:extLst>
                </a:gridCol>
              </a:tblGrid>
              <a:tr h="33855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산성토양에 대한 작물의 적응성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366954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가장 강한 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벼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밭벼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호밀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귀리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감자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토란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땅콩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수박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아마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기장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endParaRPr lang="ko-KR" altLang="en-US" sz="12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847693"/>
                  </a:ext>
                </a:extLst>
              </a:tr>
              <a:tr h="3385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가장 약한 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콩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시금치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양파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자운영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알팔파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사탕무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샐러리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부추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57530004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0490CA8-18B2-4EE9-BC2C-80EC49CA1E87}"/>
              </a:ext>
            </a:extLst>
          </p:cNvPr>
          <p:cNvSpPr txBox="1"/>
          <p:nvPr/>
        </p:nvSpPr>
        <p:spPr>
          <a:xfrm>
            <a:off x="510240" y="2828176"/>
            <a:ext cx="5810624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작물재배 시 열사 원인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원형단백질 응고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원형질막 액화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팽압에 의한 원형질의 기계적 피해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전분의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점괴화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7EAB9-FA23-4E4B-92BB-339E2DD01237}"/>
              </a:ext>
            </a:extLst>
          </p:cNvPr>
          <p:cNvSpPr txBox="1"/>
          <p:nvPr/>
        </p:nvSpPr>
        <p:spPr>
          <a:xfrm>
            <a:off x="537135" y="114458"/>
            <a:ext cx="3612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NO2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는 자외선 하에서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광산화되어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오존가스 생성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7E61CB-8801-4394-B31D-B5D942A417AA}"/>
              </a:ext>
            </a:extLst>
          </p:cNvPr>
          <p:cNvSpPr txBox="1"/>
          <p:nvPr/>
        </p:nvSpPr>
        <p:spPr>
          <a:xfrm>
            <a:off x="537135" y="3442447"/>
            <a:ext cx="4885765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휴립휴파법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배수와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토양통기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양호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두둑높이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고랑높이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두둑에 파종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ex-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휴립구파법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동해 방지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두둑높이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고랑높이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고랑에 파종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=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이랑을 세우고 낮은 골에 파종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ex-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맥류재배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8CEEBF-921E-4383-B3C1-84B6F8B9512B}"/>
              </a:ext>
            </a:extLst>
          </p:cNvPr>
          <p:cNvSpPr txBox="1"/>
          <p:nvPr/>
        </p:nvSpPr>
        <p:spPr>
          <a:xfrm>
            <a:off x="4050552" y="5332737"/>
            <a:ext cx="2045448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내염성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정도가 강한 작물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양배추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사탕무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목화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3930DA-71C2-484F-87A6-3A3D7E364E23}"/>
              </a:ext>
            </a:extLst>
          </p:cNvPr>
          <p:cNvSpPr txBox="1"/>
          <p:nvPr/>
        </p:nvSpPr>
        <p:spPr>
          <a:xfrm>
            <a:off x="546100" y="5349925"/>
            <a:ext cx="5031441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답압시기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땅이 질거나 유수 생성 후엔 피함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생육이 왕성할 때만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월동 전에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답압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월동 중간에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답압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 서릿발 서는 거 억제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월동 후에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답압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 건조해 억제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63B102-B5E6-433D-9CB9-8377C4E538CA}"/>
              </a:ext>
            </a:extLst>
          </p:cNvPr>
          <p:cNvSpPr txBox="1"/>
          <p:nvPr/>
        </p:nvSpPr>
        <p:spPr>
          <a:xfrm>
            <a:off x="537135" y="6470088"/>
            <a:ext cx="4550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감자 휴면타파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절단한 감자를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지베렐린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2ppm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30~60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분 침지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CC8B5-D7EB-45CC-84D3-3F664F35D6E3}"/>
              </a:ext>
            </a:extLst>
          </p:cNvPr>
          <p:cNvSpPr txBox="1"/>
          <p:nvPr/>
        </p:nvSpPr>
        <p:spPr>
          <a:xfrm>
            <a:off x="6237568" y="5845554"/>
            <a:ext cx="4412504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중경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포장의 표토를 잘게 쪼아 부드럽게 하는 것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토양통기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조장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잡초방제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비효증진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지면증발억제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동상해 조장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토양침식조장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단근피해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634627-AB52-4086-B4D5-1A097D36331B}"/>
              </a:ext>
            </a:extLst>
          </p:cNvPr>
          <p:cNvSpPr txBox="1"/>
          <p:nvPr/>
        </p:nvSpPr>
        <p:spPr>
          <a:xfrm>
            <a:off x="7031317" y="166041"/>
            <a:ext cx="2049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pF=</a:t>
            </a:r>
            <a:r>
              <a:rPr lang="en-US" altLang="ko-KR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logH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(H: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수주의 높이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589131-97EC-4230-BD5B-49B70B55AE12}"/>
              </a:ext>
            </a:extLst>
          </p:cNvPr>
          <p:cNvSpPr txBox="1"/>
          <p:nvPr/>
        </p:nvSpPr>
        <p:spPr>
          <a:xfrm>
            <a:off x="6237568" y="4925009"/>
            <a:ext cx="5153211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연작 시 작물 생육이 억제되거나 수량이 감소되는 현상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(=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연작장해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연작장해의 원인이 되는 토양 전염병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완두모잘록병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토마토풋마름병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인삼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뿌리썩음병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77D394-D0CA-426D-BADC-9ECBAB7E5860}"/>
              </a:ext>
            </a:extLst>
          </p:cNvPr>
          <p:cNvSpPr txBox="1"/>
          <p:nvPr/>
        </p:nvSpPr>
        <p:spPr>
          <a:xfrm>
            <a:off x="6237568" y="3777459"/>
            <a:ext cx="5899523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내열성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세포의 점성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염류농도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단백질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당분함량 증가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결합수가 많고 유리수가 적으면 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내열성 증가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중심주는 내열성이 가장 약함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주피는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강함</a:t>
            </a:r>
          </a:p>
        </p:txBody>
      </p:sp>
    </p:spTree>
    <p:extLst>
      <p:ext uri="{BB962C8B-B14F-4D97-AF65-F5344CB8AC3E}">
        <p14:creationId xmlns:p14="http://schemas.microsoft.com/office/powerpoint/2010/main" val="2687608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30F38D-547D-4EAE-BFB9-46BD0DB81D57}"/>
              </a:ext>
            </a:extLst>
          </p:cNvPr>
          <p:cNvSpPr txBox="1"/>
          <p:nvPr/>
        </p:nvSpPr>
        <p:spPr>
          <a:xfrm>
            <a:off x="561829" y="530700"/>
            <a:ext cx="3673641" cy="116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과수의 결실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- 1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년생가지에서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포도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무화과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호두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- 2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년생가지에서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복숭아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살구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- 3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년생가지에서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C09C3-756E-4ADA-AEC1-B88BEEAC45CA}"/>
              </a:ext>
            </a:extLst>
          </p:cNvPr>
          <p:cNvSpPr txBox="1"/>
          <p:nvPr/>
        </p:nvSpPr>
        <p:spPr>
          <a:xfrm>
            <a:off x="602171" y="3010639"/>
            <a:ext cx="4303059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버널리제이션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효과 높이는 방법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저온처리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산소공급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탄수화물공급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고온상태 경우 암기 보관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D29AB-6CF6-4EE1-BE53-77609FED48DD}"/>
              </a:ext>
            </a:extLst>
          </p:cNvPr>
          <p:cNvSpPr txBox="1"/>
          <p:nvPr/>
        </p:nvSpPr>
        <p:spPr>
          <a:xfrm>
            <a:off x="591670" y="1797288"/>
            <a:ext cx="3469342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수해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침수에 강한 것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화본과목초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기장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수잉기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출수개화기는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침수에 약함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수온 높고 정체수가 피해 심함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C2FE74-C28A-431A-9C60-3620574FB282}"/>
              </a:ext>
            </a:extLst>
          </p:cNvPr>
          <p:cNvSpPr txBox="1"/>
          <p:nvPr/>
        </p:nvSpPr>
        <p:spPr>
          <a:xfrm>
            <a:off x="602171" y="4233105"/>
            <a:ext cx="33886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토양수분중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작물이 흡수 못하는 수분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결합수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623B4A-A151-4D7A-8EC5-899A4C2CC1CF}"/>
              </a:ext>
            </a:extLst>
          </p:cNvPr>
          <p:cNvSpPr txBox="1"/>
          <p:nvPr/>
        </p:nvSpPr>
        <p:spPr>
          <a:xfrm>
            <a:off x="591670" y="3637822"/>
            <a:ext cx="4294095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북방형목초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알팔파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레드클로버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스위트클로버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브롬그래스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남방형목초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수단그래스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6DD2FD-0E10-4D5C-9477-6B9BAF157038}"/>
              </a:ext>
            </a:extLst>
          </p:cNvPr>
          <p:cNvSpPr txBox="1"/>
          <p:nvPr/>
        </p:nvSpPr>
        <p:spPr>
          <a:xfrm>
            <a:off x="26894" y="3673813"/>
            <a:ext cx="41237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하고현상</a:t>
            </a:r>
            <a:endParaRPr lang="ko-KR" altLang="en-US" sz="9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03AC99B4-EEAC-4988-8D41-D1E4FC107D08}"/>
              </a:ext>
            </a:extLst>
          </p:cNvPr>
          <p:cNvCxnSpPr>
            <a:cxnSpLocks/>
          </p:cNvCxnSpPr>
          <p:nvPr/>
        </p:nvCxnSpPr>
        <p:spPr>
          <a:xfrm flipH="1">
            <a:off x="470646" y="3862406"/>
            <a:ext cx="2420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822C704-53F7-48CB-A553-8D98DA7F9447}"/>
              </a:ext>
            </a:extLst>
          </p:cNvPr>
          <p:cNvSpPr txBox="1"/>
          <p:nvPr/>
        </p:nvSpPr>
        <p:spPr>
          <a:xfrm>
            <a:off x="591670" y="4925871"/>
            <a:ext cx="464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에세폰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작물에서 과실의 성숙과 착색 촉진효과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토마토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D739E6-0A1D-4562-88DA-2F1DF8E6526A}"/>
              </a:ext>
            </a:extLst>
          </p:cNvPr>
          <p:cNvSpPr txBox="1"/>
          <p:nvPr/>
        </p:nvSpPr>
        <p:spPr>
          <a:xfrm>
            <a:off x="591670" y="4583440"/>
            <a:ext cx="3155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작물생장속도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공식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엽면적지수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순동화율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F7F4B4-9846-4D89-AFAA-328A1BB68823}"/>
              </a:ext>
            </a:extLst>
          </p:cNvPr>
          <p:cNvSpPr txBox="1"/>
          <p:nvPr/>
        </p:nvSpPr>
        <p:spPr>
          <a:xfrm>
            <a:off x="5351930" y="70038"/>
            <a:ext cx="1488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재배원론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080D73E-215D-472F-A91B-02BC5E98F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951" y="3736097"/>
            <a:ext cx="2777294" cy="308850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5DEDB5C-EFF6-4F42-8B20-F938E7FDD9DF}"/>
              </a:ext>
            </a:extLst>
          </p:cNvPr>
          <p:cNvSpPr txBox="1"/>
          <p:nvPr/>
        </p:nvSpPr>
        <p:spPr>
          <a:xfrm>
            <a:off x="591670" y="5251294"/>
            <a:ext cx="4550336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요수량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생육 초기에 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바람 많이 불면 증가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광이 풍부하면 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크다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(834),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완두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(788),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알팔파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클로버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(377),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기장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(310)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130CE2-3D14-43C4-B019-181A9E3E314E}"/>
              </a:ext>
            </a:extLst>
          </p:cNvPr>
          <p:cNvSpPr txBox="1"/>
          <p:nvPr/>
        </p:nvSpPr>
        <p:spPr>
          <a:xfrm>
            <a:off x="4276165" y="591399"/>
            <a:ext cx="4858871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박과 채소류의 접목 특징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흡비력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강해짐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토양전염성 발생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적어짐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내성증대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당도 떨어짐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흰가루병에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약함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기형과 발생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질소과다흡수 우려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68DF1FED-8A27-4C69-8315-1D99D013C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1860" y="4721940"/>
            <a:ext cx="3192138" cy="20660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59ECFA-6DC3-4D18-8F43-7E2692F4D5EB}"/>
              </a:ext>
            </a:extLst>
          </p:cNvPr>
          <p:cNvSpPr txBox="1"/>
          <p:nvPr/>
        </p:nvSpPr>
        <p:spPr>
          <a:xfrm>
            <a:off x="4235471" y="1514729"/>
            <a:ext cx="4429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화곡류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는 감수분열기에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장해형냉해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한발해에 가장 민감함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1D80F7-E795-4C01-99A1-CC9D7FFBEF24}"/>
              </a:ext>
            </a:extLst>
          </p:cNvPr>
          <p:cNvSpPr txBox="1"/>
          <p:nvPr/>
        </p:nvSpPr>
        <p:spPr>
          <a:xfrm>
            <a:off x="6172552" y="2404394"/>
            <a:ext cx="2639753" cy="171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과실 구조에 따른 분류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인과류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비파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핵과류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복숭아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살구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앵두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장과류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포도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딸기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무화과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견과류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호두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준인과류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귤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E2B4A7-584B-48FE-A701-CD54CD4BA033}"/>
              </a:ext>
            </a:extLst>
          </p:cNvPr>
          <p:cNvSpPr txBox="1"/>
          <p:nvPr/>
        </p:nvSpPr>
        <p:spPr>
          <a:xfrm>
            <a:off x="4247383" y="1735120"/>
            <a:ext cx="4092741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작부방식 변천과정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이동경작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&gt;3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포식농업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휴한농업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)&gt;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개량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포식농업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자유작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A2A97705-3EBA-4552-8342-D144ED170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3634" y="1434688"/>
            <a:ext cx="2465294" cy="227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2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C2CB7C-EA12-4E04-A6A5-EF6B7D3F3352}"/>
              </a:ext>
            </a:extLst>
          </p:cNvPr>
          <p:cNvSpPr txBox="1"/>
          <p:nvPr/>
        </p:nvSpPr>
        <p:spPr>
          <a:xfrm>
            <a:off x="5351930" y="70038"/>
            <a:ext cx="1766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식물보호학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30C9F2-FCF0-4B55-914F-56B01769301A}"/>
              </a:ext>
            </a:extLst>
          </p:cNvPr>
          <p:cNvSpPr txBox="1"/>
          <p:nvPr/>
        </p:nvSpPr>
        <p:spPr>
          <a:xfrm>
            <a:off x="499781" y="555776"/>
            <a:ext cx="3818964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괴경표지법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최아법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감자 바이러스병 진단에 사용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미리 싹을 틔워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병징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발현시킨 후 발병유무 진단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720CD-EC3C-4D11-BEA5-CDCAAEB3F204}"/>
              </a:ext>
            </a:extLst>
          </p:cNvPr>
          <p:cNvSpPr txBox="1"/>
          <p:nvPr/>
        </p:nvSpPr>
        <p:spPr>
          <a:xfrm>
            <a:off x="4374777" y="585948"/>
            <a:ext cx="1541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ppm=1/1000000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39EC6D-FACE-4B78-AB32-66D21EAF99F4}"/>
              </a:ext>
            </a:extLst>
          </p:cNvPr>
          <p:cNvSpPr txBox="1"/>
          <p:nvPr/>
        </p:nvSpPr>
        <p:spPr>
          <a:xfrm>
            <a:off x="499781" y="1138772"/>
            <a:ext cx="5401235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액상시용제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물리적 성질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수화성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유화성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침전성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표면장력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습전성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부착성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  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고착성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현수성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접촉각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침투성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4A64A-E758-4659-8C08-50059F161F0F}"/>
              </a:ext>
            </a:extLst>
          </p:cNvPr>
          <p:cNvSpPr txBox="1"/>
          <p:nvPr/>
        </p:nvSpPr>
        <p:spPr>
          <a:xfrm>
            <a:off x="499781" y="1806621"/>
            <a:ext cx="4473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식물병의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차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전염원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병든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식물잔재물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곤충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잡초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F0A71F-56DE-4529-ACB0-219438E471B6}"/>
              </a:ext>
            </a:extLst>
          </p:cNvPr>
          <p:cNvSpPr txBox="1"/>
          <p:nvPr/>
        </p:nvSpPr>
        <p:spPr>
          <a:xfrm>
            <a:off x="499781" y="2128287"/>
            <a:ext cx="5580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희석할 물의 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원액의 용량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 {(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원액의 농도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희석할 농도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)-1} X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원액의 비중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82A1DB-F571-481C-B7A9-BEAB60F43E18}"/>
              </a:ext>
            </a:extLst>
          </p:cNvPr>
          <p:cNvSpPr txBox="1"/>
          <p:nvPr/>
        </p:nvSpPr>
        <p:spPr>
          <a:xfrm>
            <a:off x="499781" y="2393993"/>
            <a:ext cx="5611906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레이스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병원균이 특정품종의 기주식물을 제외한 다른 품종은 침해 못하는 집단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형태는 같으나 특정 품종에 대한 병원성이 서로 다름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DF5746-5A49-4358-A6EB-24D1B71E2CB5}"/>
              </a:ext>
            </a:extLst>
          </p:cNvPr>
          <p:cNvSpPr txBox="1"/>
          <p:nvPr/>
        </p:nvSpPr>
        <p:spPr>
          <a:xfrm>
            <a:off x="6111687" y="1791203"/>
            <a:ext cx="5667933" cy="171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제초제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살초기작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생장억제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광합성억제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대사작용억제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논에 사용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2,4D,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벤타존액제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뷰타클로르액제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접촉형 제초제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효과 바로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 후의 잡초 제거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PCP, DNBP,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염소산소다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청산소다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Sulfonylurea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계 제초제는 아미노산 생합성을 저해한다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4779C2-6E11-452D-94F3-4B401E257A68}"/>
              </a:ext>
            </a:extLst>
          </p:cNvPr>
          <p:cNvSpPr txBox="1"/>
          <p:nvPr/>
        </p:nvSpPr>
        <p:spPr>
          <a:xfrm>
            <a:off x="6111686" y="554637"/>
            <a:ext cx="5909981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살균제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: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베노밀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수화제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등등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..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보호살균제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만코제브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수화제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maneb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석회보르도액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직접살균제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페나리몰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유제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가스가마이신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액제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스트렙토마이신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수화제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항생제계통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6E9C54-ECF3-43B7-81FF-54D5D150F177}"/>
              </a:ext>
            </a:extLst>
          </p:cNvPr>
          <p:cNvSpPr txBox="1"/>
          <p:nvPr/>
        </p:nvSpPr>
        <p:spPr>
          <a:xfrm>
            <a:off x="6111687" y="3930506"/>
            <a:ext cx="5667933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살충제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아세타미프리드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수화제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디플루벤주론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해충의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키틴생합성을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저해하는 요소를 기본 골격으로 하는 살충제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DC314C-49E1-4593-B8DE-BF5B5A6C1396}"/>
              </a:ext>
            </a:extLst>
          </p:cNvPr>
          <p:cNvSpPr txBox="1"/>
          <p:nvPr/>
        </p:nvSpPr>
        <p:spPr>
          <a:xfrm>
            <a:off x="89646" y="285367"/>
            <a:ext cx="2510117" cy="230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현탁액 고체입자가 균일하게 분산 부유하는 것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173606-857D-45CF-9C7F-E412A14D5D9E}"/>
              </a:ext>
            </a:extLst>
          </p:cNvPr>
          <p:cNvSpPr txBox="1"/>
          <p:nvPr/>
        </p:nvSpPr>
        <p:spPr>
          <a:xfrm>
            <a:off x="2823882" y="1505949"/>
            <a:ext cx="3818964" cy="2308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농약 유제를 물에 넣고 입자가 균일하게 분산하여 </a:t>
            </a:r>
            <a:r>
              <a:rPr lang="ko-KR" altLang="en-US" sz="9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유탁액으로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되는 성질</a:t>
            </a:r>
          </a:p>
        </p:txBody>
      </p: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74157969-1C03-4539-8BE1-CAA48A95B527}"/>
              </a:ext>
            </a:extLst>
          </p:cNvPr>
          <p:cNvCxnSpPr>
            <a:cxnSpLocks/>
          </p:cNvCxnSpPr>
          <p:nvPr/>
        </p:nvCxnSpPr>
        <p:spPr>
          <a:xfrm>
            <a:off x="3200400" y="1389529"/>
            <a:ext cx="188259" cy="155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2B967F06-D44F-4A35-AA8C-0C145A760110}"/>
              </a:ext>
            </a:extLst>
          </p:cNvPr>
          <p:cNvCxnSpPr>
            <a:cxnSpLocks/>
          </p:cNvCxnSpPr>
          <p:nvPr/>
        </p:nvCxnSpPr>
        <p:spPr>
          <a:xfrm flipH="1" flipV="1">
            <a:off x="815788" y="516199"/>
            <a:ext cx="591671" cy="10290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D4ADEE3E-9F5D-443F-BC30-A264626CA23B}"/>
              </a:ext>
            </a:extLst>
          </p:cNvPr>
          <p:cNvSpPr txBox="1"/>
          <p:nvPr/>
        </p:nvSpPr>
        <p:spPr>
          <a:xfrm>
            <a:off x="499781" y="3008264"/>
            <a:ext cx="6528548" cy="144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곰팡이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진균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자낭균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탄저병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흰가루병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잎마름병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가지마름병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구멍병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갈색무늬병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대나무 벚나무 빗자루병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 맥각병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이삭누룩병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깨씨무늬병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잎집무늬마름병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복숭아잎오갈병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담자균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녹병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붉은별무늬병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떡병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보리 깜부기병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0F6025-F294-4F64-874F-1C9D3ED4FDE0}"/>
              </a:ext>
            </a:extLst>
          </p:cNvPr>
          <p:cNvSpPr txBox="1"/>
          <p:nvPr/>
        </p:nvSpPr>
        <p:spPr>
          <a:xfrm>
            <a:off x="6627158" y="1476327"/>
            <a:ext cx="5602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종자전염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보리깜부기병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덩굴쪼김병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오이녹반모자이크병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시들음병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노균병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등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595C039-2A3F-4C97-B04A-CBCE5D78B6E1}"/>
              </a:ext>
            </a:extLst>
          </p:cNvPr>
          <p:cNvSpPr txBox="1"/>
          <p:nvPr/>
        </p:nvSpPr>
        <p:spPr>
          <a:xfrm>
            <a:off x="499781" y="4497382"/>
            <a:ext cx="3379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단일식물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담배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나팔꽃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샐비어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A60380-C2CF-428F-BE7B-DC128981B179}"/>
              </a:ext>
            </a:extLst>
          </p:cNvPr>
          <p:cNvSpPr txBox="1"/>
          <p:nvPr/>
        </p:nvSpPr>
        <p:spPr>
          <a:xfrm>
            <a:off x="504265" y="4756141"/>
            <a:ext cx="3379694" cy="27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월년생잡초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냉이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속속이풀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꽃다지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황새냉이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2FECDF-6289-4390-A0E8-6D3CB82C3311}"/>
              </a:ext>
            </a:extLst>
          </p:cNvPr>
          <p:cNvSpPr txBox="1"/>
          <p:nvPr/>
        </p:nvSpPr>
        <p:spPr>
          <a:xfrm>
            <a:off x="510987" y="5086645"/>
            <a:ext cx="5952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도열병 발생원인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질소비료 과다사용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일조량 부족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온도 낮고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비오는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날이 많을 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ADF234-2671-447F-9CE7-9B88731C2C96}"/>
              </a:ext>
            </a:extLst>
          </p:cNvPr>
          <p:cNvSpPr txBox="1"/>
          <p:nvPr/>
        </p:nvSpPr>
        <p:spPr>
          <a:xfrm>
            <a:off x="521070" y="5427682"/>
            <a:ext cx="31847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 꼬투리에 피해주는 해충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콩나방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노린재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7D182-09F5-4197-BF5E-4DC5F22B9A8C}"/>
              </a:ext>
            </a:extLst>
          </p:cNvPr>
          <p:cNvSpPr txBox="1"/>
          <p:nvPr/>
        </p:nvSpPr>
        <p:spPr>
          <a:xfrm>
            <a:off x="6234953" y="5497156"/>
            <a:ext cx="4874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항생제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en-US" altLang="ko-KR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Steptomycin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en-US" altLang="ko-KR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Biasticidin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-S, Cycloheximide,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가스마이신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128C0E-E377-4DDA-BBF9-30458EB435DE}"/>
              </a:ext>
            </a:extLst>
          </p:cNvPr>
          <p:cNvSpPr txBox="1"/>
          <p:nvPr/>
        </p:nvSpPr>
        <p:spPr>
          <a:xfrm>
            <a:off x="521069" y="5677786"/>
            <a:ext cx="3530977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세균병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병징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궤양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점무늬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잎마름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시들음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바이러스병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병징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위축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괴사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변색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225F46-3CF8-40B9-9F79-9E65756F6465}"/>
              </a:ext>
            </a:extLst>
          </p:cNvPr>
          <p:cNvSpPr txBox="1"/>
          <p:nvPr/>
        </p:nvSpPr>
        <p:spPr>
          <a:xfrm>
            <a:off x="510987" y="6403661"/>
            <a:ext cx="50493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다수의 곤충바이러스가 봉입체를 형성하기 때문에 감염여부 진단 가능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D3E0CE-DFEB-4D41-A559-6C0EBB5B899E}"/>
              </a:ext>
            </a:extLst>
          </p:cNvPr>
          <p:cNvSpPr txBox="1"/>
          <p:nvPr/>
        </p:nvSpPr>
        <p:spPr>
          <a:xfrm>
            <a:off x="7023845" y="1797401"/>
            <a:ext cx="40856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사과심식나방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방제농약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피리다펜티온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수화제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오후나크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0C58F6-8C2F-4B2F-82C6-07A574525FA5}"/>
              </a:ext>
            </a:extLst>
          </p:cNvPr>
          <p:cNvSpPr txBox="1"/>
          <p:nvPr/>
        </p:nvSpPr>
        <p:spPr>
          <a:xfrm>
            <a:off x="2689411" y="136701"/>
            <a:ext cx="2870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감자바이러스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X, Y, S, M,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잎말림병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2546B5-3363-428A-955C-F58BF1F6DED5}"/>
              </a:ext>
            </a:extLst>
          </p:cNvPr>
          <p:cNvSpPr txBox="1"/>
          <p:nvPr/>
        </p:nvSpPr>
        <p:spPr>
          <a:xfrm>
            <a:off x="7196412" y="3387636"/>
            <a:ext cx="48252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Koch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원칙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미지의 병원체를 동정할 때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만족시켜야하는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필수 원칙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3424EE-0BB2-4CCE-B375-DC0CFD7F7B8C}"/>
              </a:ext>
            </a:extLst>
          </p:cNvPr>
          <p:cNvSpPr txBox="1"/>
          <p:nvPr/>
        </p:nvSpPr>
        <p:spPr>
          <a:xfrm>
            <a:off x="6234953" y="5702754"/>
            <a:ext cx="4370294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PAN: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대기오염물질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잎을 은색으로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광화학적반응으로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생성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 뒷면 광택화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은회색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청동색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피해증상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EB1C7B-7058-4C7F-98F7-21D6C1E495FA}"/>
              </a:ext>
            </a:extLst>
          </p:cNvPr>
          <p:cNvSpPr txBox="1"/>
          <p:nvPr/>
        </p:nvSpPr>
        <p:spPr>
          <a:xfrm>
            <a:off x="6234953" y="6434133"/>
            <a:ext cx="5802408" cy="3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폼스프레이법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살포액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부착성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좋고 중복되거나 살포 안 된 부분 없도록 하기에 적합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EE9F36-984C-466C-BF6D-0DC540B97294}"/>
              </a:ext>
            </a:extLst>
          </p:cNvPr>
          <p:cNvSpPr txBox="1"/>
          <p:nvPr/>
        </p:nvSpPr>
        <p:spPr>
          <a:xfrm>
            <a:off x="6389596" y="4821776"/>
            <a:ext cx="4670612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경합특성이용법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윤작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피복작물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육묘이식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재식밀도조절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재파종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작물 품종 종자선정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대파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2A1128-26FC-402C-B2AE-E87A8AD6131E}"/>
              </a:ext>
            </a:extLst>
          </p:cNvPr>
          <p:cNvSpPr txBox="1"/>
          <p:nvPr/>
        </p:nvSpPr>
        <p:spPr>
          <a:xfrm>
            <a:off x="8201570" y="-94964"/>
            <a:ext cx="4039733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종자소독제 종류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데부코나졸유제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프로클로라즈유제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베노밀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티랑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수화제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C7BA06-54C6-46B4-A91A-E16EA4BFD853}"/>
              </a:ext>
            </a:extLst>
          </p:cNvPr>
          <p:cNvSpPr txBox="1"/>
          <p:nvPr/>
        </p:nvSpPr>
        <p:spPr>
          <a:xfrm>
            <a:off x="6976775" y="3644762"/>
            <a:ext cx="5264528" cy="3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유기인계농약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포레이트입제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페니트로티온유제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크로르피리포스메틸유제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8987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682CAC-1742-410E-AE50-731BEEBEB58C}"/>
              </a:ext>
            </a:extLst>
          </p:cNvPr>
          <p:cNvSpPr txBox="1"/>
          <p:nvPr/>
        </p:nvSpPr>
        <p:spPr>
          <a:xfrm>
            <a:off x="5186083" y="103313"/>
            <a:ext cx="1766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식물보호학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68D44DFE-2846-4456-AA95-D1AFF47738AF}"/>
              </a:ext>
            </a:extLst>
          </p:cNvPr>
          <p:cNvSpPr/>
          <p:nvPr/>
        </p:nvSpPr>
        <p:spPr>
          <a:xfrm>
            <a:off x="793255" y="350537"/>
            <a:ext cx="1766046" cy="844317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벼멸구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비래해충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1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평균기온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12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 이상에만 월동가능</a:t>
            </a: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37290891-C82C-4618-948C-F9E8CC3653E9}"/>
              </a:ext>
            </a:extLst>
          </p:cNvPr>
          <p:cNvSpPr/>
          <p:nvPr/>
        </p:nvSpPr>
        <p:spPr>
          <a:xfrm>
            <a:off x="159971" y="2204794"/>
            <a:ext cx="1833282" cy="837191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총채벌레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약충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성충 모두 기주식물의 순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꽃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잎을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흡즙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3BE278D0-18D2-4B75-A650-73A2B3DF6031}"/>
              </a:ext>
            </a:extLst>
          </p:cNvPr>
          <p:cNvSpPr/>
          <p:nvPr/>
        </p:nvSpPr>
        <p:spPr>
          <a:xfrm>
            <a:off x="4817412" y="782753"/>
            <a:ext cx="2557176" cy="1452016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복숭아혹진딧물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흡즙성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봄여름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단위생식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양성생식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바이러스 매개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알로 월동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5~6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월에 복숭아 잎 가해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무시충과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유시충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천적으로 꽃등에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풀잠자리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감자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잎말림병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매개충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B914523B-A601-4D70-B540-AA9B440FDC62}"/>
              </a:ext>
            </a:extLst>
          </p:cNvPr>
          <p:cNvSpPr/>
          <p:nvPr/>
        </p:nvSpPr>
        <p:spPr>
          <a:xfrm>
            <a:off x="2862823" y="527623"/>
            <a:ext cx="1945340" cy="1461059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벼줄기굴파리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1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 성충 발생 최성기는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중하순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부화유충은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줄기 속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생장점부근에서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어린잎 가해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저온성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해충</a:t>
            </a: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0C1CFA6E-A661-43B6-8015-8C4D01183815}"/>
              </a:ext>
            </a:extLst>
          </p:cNvPr>
          <p:cNvSpPr/>
          <p:nvPr/>
        </p:nvSpPr>
        <p:spPr>
          <a:xfrm>
            <a:off x="5685865" y="3136630"/>
            <a:ext cx="1385047" cy="665630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담배나방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주로 고추 열매 가해</a:t>
            </a: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10F97738-3E94-46CC-B354-91CC295B6F03}"/>
              </a:ext>
            </a:extLst>
          </p:cNvPr>
          <p:cNvSpPr/>
          <p:nvPr/>
        </p:nvSpPr>
        <p:spPr>
          <a:xfrm>
            <a:off x="2533521" y="3817662"/>
            <a:ext cx="3110891" cy="1012704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콩나방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노숙유충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월동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유충이 콩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코투리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뚫고 들어가 갉아먹음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8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월에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콩코투리와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잎자루에 산란 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E07E234D-5AED-4C3B-9D63-1752C2B641F6}"/>
              </a:ext>
            </a:extLst>
          </p:cNvPr>
          <p:cNvSpPr/>
          <p:nvPr/>
        </p:nvSpPr>
        <p:spPr>
          <a:xfrm>
            <a:off x="9911316" y="4308957"/>
            <a:ext cx="2048436" cy="830682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화랑곡나방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저장곡식이나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마른 잎과 줄기를 가해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건조한 식물질에 기생</a:t>
            </a: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FB238459-D7A7-4D2E-8EF2-CEAC79EEB179}"/>
              </a:ext>
            </a:extLst>
          </p:cNvPr>
          <p:cNvSpPr/>
          <p:nvPr/>
        </p:nvSpPr>
        <p:spPr>
          <a:xfrm>
            <a:off x="4759139" y="2240936"/>
            <a:ext cx="2192990" cy="907671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거세미나방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유충이 고추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가지 등 기주식물에 지표 가까운 줄기를 끊어 피해</a:t>
            </a:r>
          </a:p>
        </p:txBody>
      </p:sp>
      <p:sp>
        <p:nvSpPr>
          <p:cNvPr id="25" name="타원 24">
            <a:extLst>
              <a:ext uri="{FF2B5EF4-FFF2-40B4-BE49-F238E27FC236}">
                <a16:creationId xmlns:a16="http://schemas.microsoft.com/office/drawing/2014/main" id="{5CCE3827-F22A-4CDB-93AE-0F53C95F1AB2}"/>
              </a:ext>
            </a:extLst>
          </p:cNvPr>
          <p:cNvSpPr/>
          <p:nvPr/>
        </p:nvSpPr>
        <p:spPr>
          <a:xfrm>
            <a:off x="5685865" y="461341"/>
            <a:ext cx="820270" cy="4001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곤충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4B7DAAAF-1920-4E82-9A3B-65DA335682D8}"/>
              </a:ext>
            </a:extLst>
          </p:cNvPr>
          <p:cNvSpPr/>
          <p:nvPr/>
        </p:nvSpPr>
        <p:spPr>
          <a:xfrm>
            <a:off x="1991007" y="2033598"/>
            <a:ext cx="2773456" cy="1142163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방패벌레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배나무방패벌레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1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3~4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 뒷면에서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즙액빨아먹음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알을 잎 뒷면 조직 속에 낳음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성충 월동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184FEF9C-09CD-4E46-9672-C1E4F0E4C37B}"/>
              </a:ext>
            </a:extLst>
          </p:cNvPr>
          <p:cNvSpPr/>
          <p:nvPr/>
        </p:nvSpPr>
        <p:spPr>
          <a:xfrm>
            <a:off x="7026992" y="3671398"/>
            <a:ext cx="2934258" cy="1061482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애멸구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줄무늬잎바름병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검은줄무늬오갈병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검은줄오갈병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보리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북지모자익병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유발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바이러스 매개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흡즙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유충으로 월동</a:t>
            </a: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DE3FCABD-EDA5-455D-80A4-4E6782DAFE90}"/>
              </a:ext>
            </a:extLst>
          </p:cNvPr>
          <p:cNvSpPr/>
          <p:nvPr/>
        </p:nvSpPr>
        <p:spPr>
          <a:xfrm>
            <a:off x="9839039" y="1445653"/>
            <a:ext cx="2192990" cy="1165693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밤나무혹벌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밤나무의 눈에 기생해 혹 형성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결국 작은 가지부터 고사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유충으로 겨울눈 속에서 월동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8F6943-877A-48E4-A0E8-938AFE673353}"/>
              </a:ext>
            </a:extLst>
          </p:cNvPr>
          <p:cNvSpPr txBox="1"/>
          <p:nvPr/>
        </p:nvSpPr>
        <p:spPr>
          <a:xfrm>
            <a:off x="7267009" y="32521"/>
            <a:ext cx="1990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충영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벌레혹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 만드는 해충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솔잎혹파리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밤나무혹벌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13154D-6924-44C7-8547-71C9297770BC}"/>
              </a:ext>
            </a:extLst>
          </p:cNvPr>
          <p:cNvSpPr txBox="1"/>
          <p:nvPr/>
        </p:nvSpPr>
        <p:spPr>
          <a:xfrm>
            <a:off x="7397629" y="6240486"/>
            <a:ext cx="4882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완전변태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풀잠자리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파리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위용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날도래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부채벌레 등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불완전변태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메뚜기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하루살이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사마귀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바퀴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강도래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점변태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노린재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38042A-F805-4290-80FC-C527E919FCC7}"/>
              </a:ext>
            </a:extLst>
          </p:cNvPr>
          <p:cNvSpPr txBox="1"/>
          <p:nvPr/>
        </p:nvSpPr>
        <p:spPr>
          <a:xfrm>
            <a:off x="9098616" y="49463"/>
            <a:ext cx="24440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방아벌레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주로 땅 속에서 뿌리를 가해</a:t>
            </a:r>
          </a:p>
        </p:txBody>
      </p:sp>
      <p:sp>
        <p:nvSpPr>
          <p:cNvPr id="30" name="사각형: 둥근 모서리 29">
            <a:extLst>
              <a:ext uri="{FF2B5EF4-FFF2-40B4-BE49-F238E27FC236}">
                <a16:creationId xmlns:a16="http://schemas.microsoft.com/office/drawing/2014/main" id="{C5EF4E4D-6E53-4FB2-AB39-CC39A76F7337}"/>
              </a:ext>
            </a:extLst>
          </p:cNvPr>
          <p:cNvSpPr/>
          <p:nvPr/>
        </p:nvSpPr>
        <p:spPr>
          <a:xfrm>
            <a:off x="7037858" y="2356655"/>
            <a:ext cx="2411502" cy="1345722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이화명나방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볏짚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볏그루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속에서 유충 월동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벼에 피해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유충이 줄기 속으로 들어가 줄기와 이삭 피해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잎이 갈색으로 변하고 말라죽음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4C90E600-97DA-45F2-8F87-1FAA059B7970}"/>
              </a:ext>
            </a:extLst>
          </p:cNvPr>
          <p:cNvSpPr/>
          <p:nvPr/>
        </p:nvSpPr>
        <p:spPr>
          <a:xfrm>
            <a:off x="7395591" y="1484581"/>
            <a:ext cx="2466974" cy="860843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솔잎혹파리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유충 월동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솔잎 기부에 유충이 충영형성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흡즙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솔잎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생장저해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고사</a:t>
            </a:r>
          </a:p>
        </p:txBody>
      </p:sp>
      <p:sp>
        <p:nvSpPr>
          <p:cNvPr id="32" name="사각형: 둥근 모서리 31">
            <a:extLst>
              <a:ext uri="{FF2B5EF4-FFF2-40B4-BE49-F238E27FC236}">
                <a16:creationId xmlns:a16="http://schemas.microsoft.com/office/drawing/2014/main" id="{5F26BB06-ECCF-45B8-B073-B6E835A88114}"/>
              </a:ext>
            </a:extLst>
          </p:cNvPr>
          <p:cNvSpPr/>
          <p:nvPr/>
        </p:nvSpPr>
        <p:spPr>
          <a:xfrm>
            <a:off x="9416752" y="2578986"/>
            <a:ext cx="2542999" cy="941025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콩가루벌레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봉지씌운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배를 가해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약충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성충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봉지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안씌운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배는 피해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성충에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가지 형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2BB553E9-6AA1-48C5-924D-9C3BAD868145}"/>
              </a:ext>
            </a:extLst>
          </p:cNvPr>
          <p:cNvSpPr/>
          <p:nvPr/>
        </p:nvSpPr>
        <p:spPr>
          <a:xfrm>
            <a:off x="413365" y="3057377"/>
            <a:ext cx="2141446" cy="763049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온실가루이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시설원예 대표 해충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흰색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흡즙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DAACCDA8-29FC-4B23-8E3A-C057645B6CCD}"/>
              </a:ext>
            </a:extLst>
          </p:cNvPr>
          <p:cNvSpPr/>
          <p:nvPr/>
        </p:nvSpPr>
        <p:spPr>
          <a:xfrm>
            <a:off x="304463" y="1204775"/>
            <a:ext cx="2644925" cy="978776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잎벌레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식엽성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유충 섭식량이 더 많음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잎 가해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유충은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백색고치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만듦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땅 위나 속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20B7B957-50AF-4B4F-AED1-0F84565344DD}"/>
              </a:ext>
            </a:extLst>
          </p:cNvPr>
          <p:cNvSpPr/>
          <p:nvPr/>
        </p:nvSpPr>
        <p:spPr>
          <a:xfrm>
            <a:off x="5497898" y="3814090"/>
            <a:ext cx="1694859" cy="1015663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혹명나방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잎 갉아먹음</a:t>
            </a:r>
          </a:p>
        </p:txBody>
      </p:sp>
      <p:sp>
        <p:nvSpPr>
          <p:cNvPr id="36" name="사각형: 둥근 모서리 35">
            <a:extLst>
              <a:ext uri="{FF2B5EF4-FFF2-40B4-BE49-F238E27FC236}">
                <a16:creationId xmlns:a16="http://schemas.microsoft.com/office/drawing/2014/main" id="{B8B11363-8F78-403C-BEFE-BCB0D449D1CA}"/>
              </a:ext>
            </a:extLst>
          </p:cNvPr>
          <p:cNvSpPr/>
          <p:nvPr/>
        </p:nvSpPr>
        <p:spPr>
          <a:xfrm>
            <a:off x="9940452" y="3539680"/>
            <a:ext cx="1990164" cy="745343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완두콩바구미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성충월동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창고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완두 속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CF5B5623-0E97-40EA-88C1-FCB69EEB0317}"/>
              </a:ext>
            </a:extLst>
          </p:cNvPr>
          <p:cNvSpPr/>
          <p:nvPr/>
        </p:nvSpPr>
        <p:spPr>
          <a:xfrm>
            <a:off x="7383837" y="524907"/>
            <a:ext cx="3429559" cy="941025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벼물바구미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유충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뿌리 갉아먹음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성충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엽육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갉아먹음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저온성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외래해충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잎에 가는 흰색 선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어린모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피해 심함</a:t>
            </a: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55294292-B0C8-49C0-912A-53FB63A8B68D}"/>
              </a:ext>
            </a:extLst>
          </p:cNvPr>
          <p:cNvSpPr/>
          <p:nvPr/>
        </p:nvSpPr>
        <p:spPr>
          <a:xfrm>
            <a:off x="2497655" y="3190668"/>
            <a:ext cx="3269596" cy="608515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미국흰불나방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유충이 수목 잎 가해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2~3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주광성 강함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임업해충</a:t>
            </a: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497C7575-89E1-4A4F-9570-CD4B65ED20C7}"/>
              </a:ext>
            </a:extLst>
          </p:cNvPr>
          <p:cNvSpPr/>
          <p:nvPr/>
        </p:nvSpPr>
        <p:spPr>
          <a:xfrm>
            <a:off x="2523228" y="4890164"/>
            <a:ext cx="1833283" cy="972694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복숭아명나방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기주범위 넓음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유충기에 밤이나 밤송이 속으로 파먹고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들어감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id="{B0C1CF40-D294-490D-A004-32825015FB60}"/>
              </a:ext>
            </a:extLst>
          </p:cNvPr>
          <p:cNvSpPr/>
          <p:nvPr/>
        </p:nvSpPr>
        <p:spPr>
          <a:xfrm>
            <a:off x="381652" y="5922656"/>
            <a:ext cx="2375015" cy="883520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1" name="사각형: 둥근 모서리 40">
            <a:extLst>
              <a:ext uri="{FF2B5EF4-FFF2-40B4-BE49-F238E27FC236}">
                <a16:creationId xmlns:a16="http://schemas.microsoft.com/office/drawing/2014/main" id="{F707DD40-4C87-4CB4-959B-8C9784DD4E08}"/>
              </a:ext>
            </a:extLst>
          </p:cNvPr>
          <p:cNvSpPr/>
          <p:nvPr/>
        </p:nvSpPr>
        <p:spPr>
          <a:xfrm>
            <a:off x="337303" y="4802515"/>
            <a:ext cx="2141446" cy="1179076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솔수염하늘소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1988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 부산 금정산에서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첫발견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소나무에 피해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번데기 월동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소나무재선충병의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매개충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2F23421E-A830-4D78-8BD5-F3DC741BFBFC}"/>
              </a:ext>
            </a:extLst>
          </p:cNvPr>
          <p:cNvSpPr/>
          <p:nvPr/>
        </p:nvSpPr>
        <p:spPr>
          <a:xfrm>
            <a:off x="689945" y="3802260"/>
            <a:ext cx="1833283" cy="990072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루비깍지벌레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제주도 귤나무 피해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두꺼운 밀랍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방제효과 미비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가지와 잎 기생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흡즙성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5AF3654F-F064-4CEC-8466-A06DCBBFFC21}"/>
              </a:ext>
            </a:extLst>
          </p:cNvPr>
          <p:cNvSpPr/>
          <p:nvPr/>
        </p:nvSpPr>
        <p:spPr>
          <a:xfrm>
            <a:off x="5173439" y="5943444"/>
            <a:ext cx="2138781" cy="883521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F021E22F-6F63-4EC4-A2CA-4F462DDDB948}"/>
              </a:ext>
            </a:extLst>
          </p:cNvPr>
          <p:cNvSpPr/>
          <p:nvPr/>
        </p:nvSpPr>
        <p:spPr>
          <a:xfrm>
            <a:off x="4365946" y="4860502"/>
            <a:ext cx="2734518" cy="1133359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5" name="사각형: 둥근 모서리 44">
            <a:extLst>
              <a:ext uri="{FF2B5EF4-FFF2-40B4-BE49-F238E27FC236}">
                <a16:creationId xmlns:a16="http://schemas.microsoft.com/office/drawing/2014/main" id="{9A0929E0-BA99-42D8-B1FC-218FB0063268}"/>
              </a:ext>
            </a:extLst>
          </p:cNvPr>
          <p:cNvSpPr/>
          <p:nvPr/>
        </p:nvSpPr>
        <p:spPr>
          <a:xfrm>
            <a:off x="2766102" y="5922656"/>
            <a:ext cx="2368778" cy="883520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6" name="사각형: 둥근 모서리 45">
            <a:extLst>
              <a:ext uri="{FF2B5EF4-FFF2-40B4-BE49-F238E27FC236}">
                <a16:creationId xmlns:a16="http://schemas.microsoft.com/office/drawing/2014/main" id="{6FEC9DE5-C3B4-49EC-A33C-A12EC13CEACA}"/>
              </a:ext>
            </a:extLst>
          </p:cNvPr>
          <p:cNvSpPr/>
          <p:nvPr/>
        </p:nvSpPr>
        <p:spPr>
          <a:xfrm>
            <a:off x="7167363" y="4815232"/>
            <a:ext cx="2716350" cy="1467175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E72B93A1-676D-4989-ABE5-637483464F3D}"/>
              </a:ext>
            </a:extLst>
          </p:cNvPr>
          <p:cNvSpPr/>
          <p:nvPr/>
        </p:nvSpPr>
        <p:spPr>
          <a:xfrm>
            <a:off x="9911316" y="5170522"/>
            <a:ext cx="1880346" cy="1158079"/>
          </a:xfrm>
          <a:prstGeom prst="round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14999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AD224D48-2DD2-464C-A0E7-5AE5981C4794}"/>
              </a:ext>
            </a:extLst>
          </p:cNvPr>
          <p:cNvSpPr/>
          <p:nvPr/>
        </p:nvSpPr>
        <p:spPr>
          <a:xfrm>
            <a:off x="3827931" y="2341487"/>
            <a:ext cx="2487704" cy="1125072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역병</a:t>
            </a:r>
            <a:endParaRPr lang="en-US" altLang="ko-KR" sz="1200" b="1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균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en-US" altLang="ko-KR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Phytophtoa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Infestans</a:t>
            </a:r>
            <a:endParaRPr lang="en-US" altLang="ko-KR" sz="10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격막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없는 균사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유주자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물 전파</a:t>
            </a:r>
            <a:endParaRPr lang="en-US" altLang="ko-KR" sz="10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감자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토마토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가지과에 침입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376667B-4AEF-4912-92A2-74EE5D4AF51A}"/>
              </a:ext>
            </a:extLst>
          </p:cNvPr>
          <p:cNvSpPr/>
          <p:nvPr/>
        </p:nvSpPr>
        <p:spPr>
          <a:xfrm>
            <a:off x="519955" y="503423"/>
            <a:ext cx="2590797" cy="109341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잿빛곰팡이병</a:t>
            </a:r>
            <a:endParaRPr lang="en-US" altLang="ko-KR" sz="1200" b="1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균핵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분생포자형성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기주범위 넓음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내성 쉽게 생김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비바람전파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1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차전염원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상처 침입 가능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병균은 임의기생체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F17F1D4C-0019-465D-8E5C-5E1800F1E69D}"/>
              </a:ext>
            </a:extLst>
          </p:cNvPr>
          <p:cNvSpPr/>
          <p:nvPr/>
        </p:nvSpPr>
        <p:spPr>
          <a:xfrm>
            <a:off x="3110752" y="504683"/>
            <a:ext cx="2205315" cy="821109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도열병</a:t>
            </a:r>
            <a:endParaRPr lang="en-US" altLang="ko-KR" sz="1200" b="1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도열병균은 볏짚이나 볍씨에 포자나 균사로 수년생존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공기전염</a:t>
            </a:r>
            <a:endParaRPr lang="ko-KR" altLang="en-US" sz="10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C93D1327-B5C9-4781-BCE7-B88326A1EBF3}"/>
              </a:ext>
            </a:extLst>
          </p:cNvPr>
          <p:cNvSpPr/>
          <p:nvPr/>
        </p:nvSpPr>
        <p:spPr>
          <a:xfrm>
            <a:off x="3120835" y="3446173"/>
            <a:ext cx="3194799" cy="128719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</a:t>
            </a:r>
            <a:r>
              <a:rPr lang="ko-KR" altLang="en-US" sz="1200" b="1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잎집얼룩병</a:t>
            </a:r>
            <a:endParaRPr lang="en-US" altLang="ko-KR" sz="1200" b="1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병원체가 식물 각피 뚫고 침입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균핵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월동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고온다습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질소비료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=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심해짐</a:t>
            </a:r>
            <a:endParaRPr lang="en-US" altLang="ko-KR" sz="10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6~7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잎집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아래부터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통기불량할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때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온도 높을 때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수량에 간접적으로 영향</a:t>
            </a: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BBFB91D1-B7EE-498A-8180-0FF81CCF6C24}"/>
              </a:ext>
            </a:extLst>
          </p:cNvPr>
          <p:cNvSpPr/>
          <p:nvPr/>
        </p:nvSpPr>
        <p:spPr>
          <a:xfrm>
            <a:off x="530039" y="1599956"/>
            <a:ext cx="2474257" cy="75280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벼오갈병</a:t>
            </a:r>
            <a:r>
              <a:rPr lang="en-US" altLang="ko-KR" sz="1200" b="1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b="1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벼바이러스병</a:t>
            </a:r>
            <a:r>
              <a:rPr lang="en-US" altLang="ko-KR" sz="1200" b="1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충체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내 주사법으로 감염여부 진단 가능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E9AB3C15-A910-4639-BB9B-B2AB100706C8}"/>
              </a:ext>
            </a:extLst>
          </p:cNvPr>
          <p:cNvSpPr/>
          <p:nvPr/>
        </p:nvSpPr>
        <p:spPr>
          <a:xfrm>
            <a:off x="519955" y="2352757"/>
            <a:ext cx="3307976" cy="109341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배나무의 </a:t>
            </a:r>
            <a:r>
              <a:rPr lang="ko-KR" altLang="en-US" sz="1200" b="1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붉은별무늬병</a:t>
            </a:r>
            <a:endParaRPr lang="en-US" altLang="ko-KR" sz="1200" b="1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배나무 잎에 기생해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녹병포자와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녹포자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차례로 형성 후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녹포자는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바람에 날려 중간기주인 향나무를 침해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겨울포자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월동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온탕처리로 방제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  <a:endParaRPr lang="ko-KR" altLang="en-US" sz="10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7174E14-8474-4E4A-9701-CCAA6A4729E2}"/>
              </a:ext>
            </a:extLst>
          </p:cNvPr>
          <p:cNvSpPr/>
          <p:nvPr/>
        </p:nvSpPr>
        <p:spPr>
          <a:xfrm>
            <a:off x="530039" y="3446174"/>
            <a:ext cx="2590797" cy="1093416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흰가루병</a:t>
            </a:r>
            <a:endParaRPr lang="en-US" altLang="ko-KR" sz="1200" b="1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순활물기생균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인공배양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병든 식물체는 백색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회백색 점 또는 얼룩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꽃 뒤틀리거나 적게 핌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열매 적게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질 떨어짐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C3E349E2-3DFD-4304-9CAB-D455AB44FDB5}"/>
              </a:ext>
            </a:extLst>
          </p:cNvPr>
          <p:cNvSpPr/>
          <p:nvPr/>
        </p:nvSpPr>
        <p:spPr>
          <a:xfrm>
            <a:off x="3032310" y="1327052"/>
            <a:ext cx="2398059" cy="1037855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부란병</a:t>
            </a:r>
            <a:endParaRPr lang="en-US" altLang="ko-KR" sz="1200" b="1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상처통해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침입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병든부위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제거 필수</a:t>
            </a:r>
            <a:endParaRPr lang="en-US" altLang="ko-KR" sz="10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사과나무부란병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빗물감염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알콜냄새</a:t>
            </a:r>
            <a:endParaRPr lang="ko-KR" altLang="en-US" sz="10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CB8101-A61E-40A5-98E6-4DCD765D3613}"/>
              </a:ext>
            </a:extLst>
          </p:cNvPr>
          <p:cNvSpPr txBox="1"/>
          <p:nvPr/>
        </p:nvSpPr>
        <p:spPr>
          <a:xfrm>
            <a:off x="5186083" y="103313"/>
            <a:ext cx="17660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식물보호학</a:t>
            </a: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D1EBC8C1-F7B8-4650-9452-B38A92D3D821}"/>
              </a:ext>
            </a:extLst>
          </p:cNvPr>
          <p:cNvSpPr/>
          <p:nvPr/>
        </p:nvSpPr>
        <p:spPr>
          <a:xfrm>
            <a:off x="5685865" y="461341"/>
            <a:ext cx="820270" cy="40011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병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C2F76180-DFEE-48D5-BD77-C82980BB1C09}"/>
              </a:ext>
            </a:extLst>
          </p:cNvPr>
          <p:cNvSpPr/>
          <p:nvPr/>
        </p:nvSpPr>
        <p:spPr>
          <a:xfrm>
            <a:off x="9204508" y="503423"/>
            <a:ext cx="2288245" cy="120820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244C5A79-D278-4082-AC4C-FF28A6B2E1F4}"/>
              </a:ext>
            </a:extLst>
          </p:cNvPr>
          <p:cNvSpPr/>
          <p:nvPr/>
        </p:nvSpPr>
        <p:spPr>
          <a:xfrm>
            <a:off x="593351" y="5435506"/>
            <a:ext cx="2347632" cy="90114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풋마름병</a:t>
            </a:r>
            <a:endParaRPr lang="en-US" altLang="ko-KR" sz="1200" b="1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토마토 연작재배시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토마토 줄기 잘라 물속에 넣으면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우유빛즙액</a:t>
            </a:r>
            <a:endParaRPr lang="ko-KR" altLang="en-US" sz="10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0F97830B-C54C-423F-B785-462CD67C117D}"/>
              </a:ext>
            </a:extLst>
          </p:cNvPr>
          <p:cNvSpPr/>
          <p:nvPr/>
        </p:nvSpPr>
        <p:spPr>
          <a:xfrm>
            <a:off x="6647325" y="503423"/>
            <a:ext cx="2590797" cy="1208201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무사마귀병</a:t>
            </a:r>
            <a:endParaRPr lang="en-US" altLang="ko-KR" sz="1200" b="1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뿌리에 혹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잎이 작아지며 점점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시들음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점균에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의해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십자화과에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주로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산성토양일수록 많이 발생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토양전염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연잘할수록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발생밀도 높아짐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889B7A2A-6D05-4EB5-B7FA-0FB5A3B8F444}"/>
              </a:ext>
            </a:extLst>
          </p:cNvPr>
          <p:cNvSpPr/>
          <p:nvPr/>
        </p:nvSpPr>
        <p:spPr>
          <a:xfrm>
            <a:off x="3234577" y="4745443"/>
            <a:ext cx="2967314" cy="84241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붉은 곰팡이병</a:t>
            </a:r>
            <a:endParaRPr lang="en-US" altLang="ko-KR" sz="1200" b="1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 병에 걸린 맥류를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가축에게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먹이면 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중독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＇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증상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남부지방에서 많이 발생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온난다습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0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FC376F64-E54A-40D0-B51E-CA52A4F485F5}"/>
              </a:ext>
            </a:extLst>
          </p:cNvPr>
          <p:cNvSpPr/>
          <p:nvPr/>
        </p:nvSpPr>
        <p:spPr>
          <a:xfrm>
            <a:off x="519955" y="4554055"/>
            <a:ext cx="2707337" cy="860348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붉은병무늬병</a:t>
            </a:r>
            <a:r>
              <a:rPr lang="en-US" altLang="ko-KR" sz="1200" b="1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b="1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적성병</a:t>
            </a:r>
            <a:r>
              <a:rPr lang="en-US" altLang="ko-KR" sz="1200" b="1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곰팡이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담자균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순활물기생균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여름포자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X, 4~6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배나무기생</a:t>
            </a:r>
            <a:r>
              <a:rPr lang="en-US" altLang="ko-KR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6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월이후</a:t>
            </a:r>
            <a:r>
              <a:rPr lang="ko-KR" altLang="en-US" sz="1000" dirty="0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 err="1">
                <a:solidFill>
                  <a:schemeClr val="tx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향나무기생</a:t>
            </a:r>
            <a:endParaRPr lang="ko-KR" altLang="en-US" sz="1000" dirty="0">
              <a:solidFill>
                <a:schemeClr val="tx1"/>
              </a:solidFill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98429D37-44AB-4337-9FDA-7CE9A46B82B0}"/>
              </a:ext>
            </a:extLst>
          </p:cNvPr>
          <p:cNvSpPr/>
          <p:nvPr/>
        </p:nvSpPr>
        <p:spPr>
          <a:xfrm>
            <a:off x="9217946" y="1686367"/>
            <a:ext cx="2288246" cy="1396857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1" name="사각형: 둥근 모서리 20">
            <a:extLst>
              <a:ext uri="{FF2B5EF4-FFF2-40B4-BE49-F238E27FC236}">
                <a16:creationId xmlns:a16="http://schemas.microsoft.com/office/drawing/2014/main" id="{4A6F6B85-648F-46DA-B187-2DDF8D2913C6}"/>
              </a:ext>
            </a:extLst>
          </p:cNvPr>
          <p:cNvSpPr/>
          <p:nvPr/>
        </p:nvSpPr>
        <p:spPr>
          <a:xfrm>
            <a:off x="6647326" y="1711624"/>
            <a:ext cx="2554948" cy="13716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95A7A7DE-96B9-49B0-A434-F91358067486}"/>
              </a:ext>
            </a:extLst>
          </p:cNvPr>
          <p:cNvSpPr/>
          <p:nvPr/>
        </p:nvSpPr>
        <p:spPr>
          <a:xfrm>
            <a:off x="9736787" y="3083224"/>
            <a:ext cx="2047328" cy="13716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F4E4B78A-03B4-46BB-AE0D-D74827BB7F55}"/>
              </a:ext>
            </a:extLst>
          </p:cNvPr>
          <p:cNvSpPr/>
          <p:nvPr/>
        </p:nvSpPr>
        <p:spPr>
          <a:xfrm>
            <a:off x="6428811" y="3083224"/>
            <a:ext cx="3307976" cy="137160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1258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D6E974-A5F7-4BB8-A098-7DFB8A1B1EA0}"/>
              </a:ext>
            </a:extLst>
          </p:cNvPr>
          <p:cNvSpPr txBox="1"/>
          <p:nvPr/>
        </p:nvSpPr>
        <p:spPr>
          <a:xfrm>
            <a:off x="5507769" y="80671"/>
            <a:ext cx="2659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법규</a:t>
            </a:r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자주 출제되는 것만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9109F7-24F8-4C02-9B2B-6AFFC86066BC}"/>
              </a:ext>
            </a:extLst>
          </p:cNvPr>
          <p:cNvSpPr txBox="1"/>
          <p:nvPr/>
        </p:nvSpPr>
        <p:spPr>
          <a:xfrm>
            <a:off x="475129" y="480781"/>
            <a:ext cx="6078071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종자검사요령 수분 측정 기법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고온항온건조기법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시금치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보리 등 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저온항온건조기법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마늘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땅콩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참깨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피마자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겨자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0AC88-6819-4D8B-998B-8CE7369DE8D5}"/>
              </a:ext>
            </a:extLst>
          </p:cNvPr>
          <p:cNvSpPr txBox="1"/>
          <p:nvPr/>
        </p:nvSpPr>
        <p:spPr>
          <a:xfrm>
            <a:off x="475130" y="1785701"/>
            <a:ext cx="4957482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품종명칭등록 이의신청 이유 등의 보정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품종명칭등록 이의신청을 한 자는 이의신청기간 경과 후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30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 이내에 이의신청서에 적은 이유 또는 증거를 보정할 수 있다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1C94D7-2EC0-43A2-97A7-8277A3E09F24}"/>
              </a:ext>
            </a:extLst>
          </p:cNvPr>
          <p:cNvSpPr txBox="1"/>
          <p:nvPr/>
        </p:nvSpPr>
        <p:spPr>
          <a:xfrm>
            <a:off x="475130" y="1399330"/>
            <a:ext cx="5032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검사시료는 구성요소의 무게를 백분율로 소수점 아래 한 자리까지 계산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(but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검사중량에 따라 달라질 수 있음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2D4B0-6D45-4D66-A71B-2283F64F6AF8}"/>
              </a:ext>
            </a:extLst>
          </p:cNvPr>
          <p:cNvSpPr txBox="1"/>
          <p:nvPr/>
        </p:nvSpPr>
        <p:spPr>
          <a:xfrm>
            <a:off x="475131" y="2889180"/>
            <a:ext cx="5725904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종자검사신청서는 검사 희망일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 전까지 관할 검사기관에 제출하여야 하며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재검사신청서는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결과통보받은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날로부터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15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일이내에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통보서 사본을 첨부하여 신청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728AE7-3B97-487D-B65E-466AF207A885}"/>
              </a:ext>
            </a:extLst>
          </p:cNvPr>
          <p:cNvSpPr txBox="1"/>
          <p:nvPr/>
        </p:nvSpPr>
        <p:spPr>
          <a:xfrm>
            <a:off x="477671" y="3450198"/>
            <a:ext cx="5618329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종자관리사 등록이 취소된 사람은 등록이 취소된 날부터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년이 지나지 아니하면 종자관리사로 다시 등록할 수 없다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45C30-F1E0-4BDF-8C8F-55E478200B8F}"/>
              </a:ext>
            </a:extLst>
          </p:cNvPr>
          <p:cNvSpPr txBox="1"/>
          <p:nvPr/>
        </p:nvSpPr>
        <p:spPr>
          <a:xfrm>
            <a:off x="475130" y="2617038"/>
            <a:ext cx="5997388" cy="3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품종목록 등재의 유효기간 연장신청은 유효기간 끝나기 전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 이내에 신청해야 한다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64BA41-8A15-4F6B-A292-BC353C11B690}"/>
              </a:ext>
            </a:extLst>
          </p:cNvPr>
          <p:cNvSpPr txBox="1"/>
          <p:nvPr/>
        </p:nvSpPr>
        <p:spPr>
          <a:xfrm>
            <a:off x="6186617" y="498560"/>
            <a:ext cx="3455892" cy="1677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보증서를 거짓으로 발급한 종자관리사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등록하지 않고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종자업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한 자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수입적응성시험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안 받고 종자 수입한 자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거짓이나 부정한 방법으로 종자검정 받은 자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생산 또는 판매 중지를 명한 종자를 생산하거나 판매한 자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시료채취를 거부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방해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기피한 자 등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검정결과에 대해 거짓 또는 과대광고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B34C1D6B-9E33-4018-A758-1D8A1267F39F}"/>
              </a:ext>
            </a:extLst>
          </p:cNvPr>
          <p:cNvSpPr/>
          <p:nvPr/>
        </p:nvSpPr>
        <p:spPr>
          <a:xfrm rot="20335811">
            <a:off x="8736107" y="880673"/>
            <a:ext cx="475129" cy="4482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9ADE07-0CE0-405F-88EC-CFBE38490B53}"/>
              </a:ext>
            </a:extLst>
          </p:cNvPr>
          <p:cNvSpPr txBox="1"/>
          <p:nvPr/>
        </p:nvSpPr>
        <p:spPr>
          <a:xfrm>
            <a:off x="9275925" y="646756"/>
            <a:ext cx="1685365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 이하의 징역 또는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천만원 이하의 벌금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618DA54-AA53-40E4-926A-4E126D7B3800}"/>
              </a:ext>
            </a:extLst>
          </p:cNvPr>
          <p:cNvSpPr txBox="1"/>
          <p:nvPr/>
        </p:nvSpPr>
        <p:spPr>
          <a:xfrm>
            <a:off x="475129" y="3999339"/>
            <a:ext cx="5318618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보급종자를 판매하거나 보급하려는 자는 종자의 보증과 관련된 검사서류를 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작성일부터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묘목은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동안 보관해야 한다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C104C4-445A-4FB2-9FE7-7696725B9A5B}"/>
              </a:ext>
            </a:extLst>
          </p:cNvPr>
          <p:cNvSpPr txBox="1"/>
          <p:nvPr/>
        </p:nvSpPr>
        <p:spPr>
          <a:xfrm>
            <a:off x="475129" y="4560357"/>
            <a:ext cx="5725905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재배심사의 판정기준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안전성은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년차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시험의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균일성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판정결과와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년차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이상 시험의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균일성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판정결과가 다르지 않으면 안정성이 있다고 판정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94347F-8F9D-435C-BF1A-865B451BBCF1}"/>
              </a:ext>
            </a:extLst>
          </p:cNvPr>
          <p:cNvSpPr txBox="1"/>
          <p:nvPr/>
        </p:nvSpPr>
        <p:spPr>
          <a:xfrm>
            <a:off x="475129" y="5340264"/>
            <a:ext cx="3370728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사후관리시험 기준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검사항목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품종 순도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품종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진위성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종자전염병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검사시기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성숙기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검사횟수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 이상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877DE9-A368-4CB2-9DED-BDF646890056}"/>
              </a:ext>
            </a:extLst>
          </p:cNvPr>
          <p:cNvSpPr txBox="1"/>
          <p:nvPr/>
        </p:nvSpPr>
        <p:spPr>
          <a:xfrm>
            <a:off x="6201034" y="2086156"/>
            <a:ext cx="4634753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우선권을 주장하려는 자는 최초의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품종보호출원일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다음 날부터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 이내에 품종보호출원을 하지 아니하면 우선권 주장 못함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887F7749-9FC0-45B9-9EE6-5FD6682B1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925" y="3854824"/>
            <a:ext cx="2932267" cy="3003176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812FE2E-649D-4CB5-8E72-B835A0933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2420" y="5376350"/>
            <a:ext cx="3173505" cy="14470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3B5061-AF9A-42FD-9DCE-9D7CD1082AE9}"/>
              </a:ext>
            </a:extLst>
          </p:cNvPr>
          <p:cNvSpPr txBox="1"/>
          <p:nvPr/>
        </p:nvSpPr>
        <p:spPr>
          <a:xfrm>
            <a:off x="6400800" y="2656679"/>
            <a:ext cx="5454421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농림축산식품부장관은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종자산업의 육성 및 지원을 위해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년마다 그에 관한 종합계획을 수립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시행해야함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78C809-3BF7-4765-81AC-85B20ADF88D1}"/>
              </a:ext>
            </a:extLst>
          </p:cNvPr>
          <p:cNvSpPr txBox="1"/>
          <p:nvPr/>
        </p:nvSpPr>
        <p:spPr>
          <a:xfrm>
            <a:off x="6209996" y="3229610"/>
            <a:ext cx="5318617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 “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” 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보호품종의 종자를 증식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수입하거나 양도 또는 대여의 청약을 하는 행위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9AF0812D-E0AF-4762-B2B6-3952220784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420" y="4139827"/>
            <a:ext cx="3173505" cy="121874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3FE2283-51E9-44DF-A97C-D4732F92AEBF}"/>
              </a:ext>
            </a:extLst>
          </p:cNvPr>
          <p:cNvSpPr txBox="1"/>
          <p:nvPr/>
        </p:nvSpPr>
        <p:spPr>
          <a:xfrm>
            <a:off x="2184411" y="6012645"/>
            <a:ext cx="3323358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농림축산식품부장관 또는 해양수산부장관은 매월 품종보호 공보를 발행하여야 한다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163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타원 1">
            <a:extLst>
              <a:ext uri="{FF2B5EF4-FFF2-40B4-BE49-F238E27FC236}">
                <a16:creationId xmlns:a16="http://schemas.microsoft.com/office/drawing/2014/main" id="{98A8B34D-6F3C-4EDA-BFB3-A3F9AFA7D323}"/>
              </a:ext>
            </a:extLst>
          </p:cNvPr>
          <p:cNvSpPr/>
          <p:nvPr/>
        </p:nvSpPr>
        <p:spPr>
          <a:xfrm>
            <a:off x="5553634" y="52671"/>
            <a:ext cx="1084731" cy="59839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</a:t>
            </a: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D644A8E3-9A77-4F5A-B2FF-FA07424683FC}"/>
              </a:ext>
            </a:extLst>
          </p:cNvPr>
          <p:cNvSpPr/>
          <p:nvPr/>
        </p:nvSpPr>
        <p:spPr>
          <a:xfrm>
            <a:off x="322729" y="233083"/>
            <a:ext cx="3307976" cy="137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오이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장명종자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지상발아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혐광성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발아시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2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년휴작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개화촉진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암꽃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저온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단일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2,4-D, NAA,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에테폰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수꽃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고온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장일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지베렐린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질산은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단성화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자웅동주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 성숙일수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교배 후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40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 내외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7~10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일간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후숙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C7B92CBD-8690-4243-926C-17FEA62F22AE}"/>
              </a:ext>
            </a:extLst>
          </p:cNvPr>
          <p:cNvSpPr/>
          <p:nvPr/>
        </p:nvSpPr>
        <p:spPr>
          <a:xfrm>
            <a:off x="322729" y="3610535"/>
            <a:ext cx="3307976" cy="137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토마토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장명종자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혐광성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발아시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배가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낫모양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모본의 염색체가 많고 부본의 염색체가 적을 때 수정 잘 됨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5~7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휴작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유전자적웅성불임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9079357-1F4E-44A1-A81A-EE666FF8EBF9}"/>
              </a:ext>
            </a:extLst>
          </p:cNvPr>
          <p:cNvSpPr/>
          <p:nvPr/>
        </p:nvSpPr>
        <p:spPr>
          <a:xfrm>
            <a:off x="8561292" y="324974"/>
            <a:ext cx="3307976" cy="137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배유종자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연작해가 적음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잡종강세 현저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세포질적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웅성불임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자웅동주이화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종자는 수정 후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31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 후 발아율 최대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타식성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59BAC784-F48F-4F46-BFA2-85F7757092FB}"/>
              </a:ext>
            </a:extLst>
          </p:cNvPr>
          <p:cNvSpPr/>
          <p:nvPr/>
        </p:nvSpPr>
        <p:spPr>
          <a:xfrm>
            <a:off x="4442009" y="2266945"/>
            <a:ext cx="3307976" cy="137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시금치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장일성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자웅이주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타식성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단명종자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고온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(60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에서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2~5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 처리해 휴면타파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장일조건의 고위도지대가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채종적지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저온장일에서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화아분화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촉진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고온장일에서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추대촉진자웅이주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 끝에 제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1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휴작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CCC104F8-DE24-4BAC-86AD-A945012683D3}"/>
              </a:ext>
            </a:extLst>
          </p:cNvPr>
          <p:cNvSpPr/>
          <p:nvPr/>
        </p:nvSpPr>
        <p:spPr>
          <a:xfrm>
            <a:off x="8561289" y="1757088"/>
            <a:ext cx="3307976" cy="1803017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화곡류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품종개량에서 인공교배에 의한 육종이 많이 적용됨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도복에 가장 약한시기는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등숙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후기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유수형성기에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이삭거름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조생종과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만생종의 교배 시 만생종에 단일처리해 개화기 촉진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호밀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발아최적온도 낮은 편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보리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작물생육 온도 모두 낮음</a:t>
            </a: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9106906D-2CA6-48DA-8C7E-FD78368BC9DB}"/>
              </a:ext>
            </a:extLst>
          </p:cNvPr>
          <p:cNvSpPr/>
          <p:nvPr/>
        </p:nvSpPr>
        <p:spPr>
          <a:xfrm>
            <a:off x="4442009" y="742949"/>
            <a:ext cx="3307976" cy="137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고추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단명종자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혐광성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발아시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5~7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휴작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세포질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유전자적웅성불임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자가수정작물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4143ACA1-6244-4AE4-8F12-98EE79A7698D}"/>
              </a:ext>
            </a:extLst>
          </p:cNvPr>
          <p:cNvSpPr/>
          <p:nvPr/>
        </p:nvSpPr>
        <p:spPr>
          <a:xfrm>
            <a:off x="8561292" y="3620620"/>
            <a:ext cx="3307976" cy="137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십자화과</a:t>
            </a:r>
            <a:r>
              <a:rPr lang="en-US" altLang="ko-KR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배추</a:t>
            </a:r>
            <a:r>
              <a:rPr lang="en-US" altLang="ko-KR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양배추</a:t>
            </a:r>
            <a:r>
              <a:rPr lang="en-US" altLang="ko-KR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</a:t>
            </a:r>
            <a:r>
              <a:rPr lang="en-US" altLang="ko-KR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타가수정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양성화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자가불화합성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채종재배시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1km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이상 격리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뇌수분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말기수분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지연수분에 의해 자식 시킬 수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O,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저온 장일에 감응</a:t>
            </a: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E88D307D-6CAC-46EA-942B-D8491FFA60B1}"/>
              </a:ext>
            </a:extLst>
          </p:cNvPr>
          <p:cNvSpPr/>
          <p:nvPr/>
        </p:nvSpPr>
        <p:spPr>
          <a:xfrm>
            <a:off x="322729" y="1921809"/>
            <a:ext cx="3307976" cy="137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2B952B07-1FA8-44F1-96FB-540A66709C6E}"/>
              </a:ext>
            </a:extLst>
          </p:cNvPr>
          <p:cNvSpPr/>
          <p:nvPr/>
        </p:nvSpPr>
        <p:spPr>
          <a:xfrm>
            <a:off x="322729" y="5253317"/>
            <a:ext cx="3307976" cy="137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가지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장명종자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혐광성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발아시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5~7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년휴작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자화수분작물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자연교잡률이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비교적 낮음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자가수정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뇌수분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실용성 높음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DA15090C-71B3-444F-B979-DC82E4560BA4}"/>
              </a:ext>
            </a:extLst>
          </p:cNvPr>
          <p:cNvSpPr/>
          <p:nvPr/>
        </p:nvSpPr>
        <p:spPr>
          <a:xfrm>
            <a:off x="4442012" y="3790941"/>
            <a:ext cx="3307976" cy="137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상추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단명종자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호광성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발아시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발아온도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15~20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생육시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20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 전후의 서늘한 기후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20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 이상에 개화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장일조건에서 추대 촉진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장일성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제가 종자 기부에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46423032-CB01-4C3A-9A3A-8B24F2F21F75}"/>
              </a:ext>
            </a:extLst>
          </p:cNvPr>
          <p:cNvSpPr/>
          <p:nvPr/>
        </p:nvSpPr>
        <p:spPr>
          <a:xfrm>
            <a:off x="8561292" y="5253317"/>
            <a:ext cx="3307976" cy="137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무배유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1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년휴작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단일성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제가 종자 뒷면에</a:t>
            </a: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E9E759F3-5BE6-4C04-AFB9-CE2306CF52B2}"/>
              </a:ext>
            </a:extLst>
          </p:cNvPr>
          <p:cNvSpPr/>
          <p:nvPr/>
        </p:nvSpPr>
        <p:spPr>
          <a:xfrm>
            <a:off x="4442012" y="5314937"/>
            <a:ext cx="3307976" cy="137160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양파</a:t>
            </a:r>
            <a:endParaRPr lang="en-US" altLang="ko-KR" sz="1200" b="1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 algn="ctr"/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혐광성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(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발아시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세포질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유전자적 불임계통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en-US" altLang="ko-KR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Smsms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채종종자의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안전건조온도 낮음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타가수정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웅예선숙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2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65F513-8F23-442A-84B2-40FA34B5688A}"/>
              </a:ext>
            </a:extLst>
          </p:cNvPr>
          <p:cNvSpPr txBox="1"/>
          <p:nvPr/>
        </p:nvSpPr>
        <p:spPr>
          <a:xfrm>
            <a:off x="8982632" y="3650874"/>
            <a:ext cx="28866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발아기간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배추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양배추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-3~5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/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-6~8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</a:t>
            </a:r>
          </a:p>
        </p:txBody>
      </p:sp>
    </p:spTree>
    <p:extLst>
      <p:ext uri="{BB962C8B-B14F-4D97-AF65-F5344CB8AC3E}">
        <p14:creationId xmlns:p14="http://schemas.microsoft.com/office/powerpoint/2010/main" val="1897358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581532C-1355-4E3E-A081-C1566C6AB8C3}"/>
              </a:ext>
            </a:extLst>
          </p:cNvPr>
          <p:cNvSpPr txBox="1"/>
          <p:nvPr/>
        </p:nvSpPr>
        <p:spPr>
          <a:xfrm>
            <a:off x="5244354" y="61073"/>
            <a:ext cx="185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종자생산학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805E7E-C63B-4A1D-BF48-5623AA7E2B94}"/>
              </a:ext>
            </a:extLst>
          </p:cNvPr>
          <p:cNvSpPr txBox="1"/>
          <p:nvPr/>
        </p:nvSpPr>
        <p:spPr>
          <a:xfrm>
            <a:off x="519947" y="433822"/>
            <a:ext cx="5764313" cy="88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배유종자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토마토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아스파라거스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피마자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무배유종자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팥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완두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배추과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10A017-298A-4F47-9D42-29D8C7441513}"/>
              </a:ext>
            </a:extLst>
          </p:cNvPr>
          <p:cNvSpPr txBox="1"/>
          <p:nvPr/>
        </p:nvSpPr>
        <p:spPr>
          <a:xfrm>
            <a:off x="519952" y="1257677"/>
            <a:ext cx="5576048" cy="3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감자는 평야지에서 재배하면 바이러스 감염 쉬워서 고랭지에서 씨감자를 재배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C46D6-5DB7-4030-982A-6EE5FFD8AA8C}"/>
              </a:ext>
            </a:extLst>
          </p:cNvPr>
          <p:cNvSpPr txBox="1"/>
          <p:nvPr/>
        </p:nvSpPr>
        <p:spPr>
          <a:xfrm>
            <a:off x="519948" y="1541976"/>
            <a:ext cx="4616828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작물별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격리거리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1000m: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시금치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당근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 500m: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고추 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 400m: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 300m: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토마토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 200m: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상추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A9BD95-DFA3-451D-BFED-742FBA8629BD}"/>
              </a:ext>
            </a:extLst>
          </p:cNvPr>
          <p:cNvSpPr txBox="1"/>
          <p:nvPr/>
        </p:nvSpPr>
        <p:spPr>
          <a:xfrm>
            <a:off x="519947" y="2360957"/>
            <a:ext cx="4204449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채종적기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화곡류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황숙기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유숙기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호숙기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황숙기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완숙기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고숙기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채소류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배추과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갈숙기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백숙기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녹숙기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갈숙기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고숙기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F46767-B09B-4933-A8E4-2C84E77ADFE7}"/>
              </a:ext>
            </a:extLst>
          </p:cNvPr>
          <p:cNvSpPr txBox="1"/>
          <p:nvPr/>
        </p:nvSpPr>
        <p:spPr>
          <a:xfrm>
            <a:off x="519947" y="3193558"/>
            <a:ext cx="4204449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 수확 적기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성숙하여 최고의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건물중을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보일 때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저장종자가 건조하여 안전하게 낮은 수분함량에 도달할 때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수확적기 시 종자 내 수분함량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3D334FD-40A1-402C-B24A-DF3DBAD09A5E}"/>
              </a:ext>
            </a:extLst>
          </p:cNvPr>
          <p:cNvSpPr/>
          <p:nvPr/>
        </p:nvSpPr>
        <p:spPr>
          <a:xfrm>
            <a:off x="149117" y="4463906"/>
            <a:ext cx="2066368" cy="201300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17~23%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14%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20~25%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16~19%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귀리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19~21%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땅콩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10%</a:t>
            </a:r>
          </a:p>
          <a:p>
            <a:pPr>
              <a:lnSpc>
                <a:spcPct val="150000"/>
              </a:lnSpc>
            </a:pP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라이그래스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35%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이하</a:t>
            </a:r>
          </a:p>
        </p:txBody>
      </p:sp>
      <p:pic>
        <p:nvPicPr>
          <p:cNvPr id="20" name="그래픽 19" descr="오른쪽으로 굽은 화살표 단색으로 채워진">
            <a:extLst>
              <a:ext uri="{FF2B5EF4-FFF2-40B4-BE49-F238E27FC236}">
                <a16:creationId xmlns:a16="http://schemas.microsoft.com/office/drawing/2014/main" id="{B6EF150B-120D-40DB-AA9D-D91D8C7B4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535967">
            <a:off x="1819145" y="4267575"/>
            <a:ext cx="615830" cy="61583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1675672-9DE1-460D-B4EA-060765235011}"/>
              </a:ext>
            </a:extLst>
          </p:cNvPr>
          <p:cNvSpPr txBox="1"/>
          <p:nvPr/>
        </p:nvSpPr>
        <p:spPr>
          <a:xfrm>
            <a:off x="6161288" y="352896"/>
            <a:ext cx="6317581" cy="171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프라이밍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처리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파종 전에 수분을 가하여 종자가 발아에 필요한 생리적인  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준비를 갖추게  함으로써 </a:t>
            </a:r>
            <a:r>
              <a:rPr lang="ko-KR" altLang="en-US" sz="1200" u="sng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 속도와 균일성을 높이는 처리기술</a:t>
            </a:r>
            <a:endParaRPr lang="en-US" altLang="ko-KR" sz="1200" u="sng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주로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15~20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도씨에서 실시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수분퍼텐셜은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주로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-0.5~-2.0MPa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처리물질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PEG 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불활성이고 물에 잘 용해되므로 가장 많이 사용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r>
              <a:rPr lang="en-US" altLang="ko-KR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Nacl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KNO3, K3PO4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발아속도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포장출현율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증대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균일성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향상 등의 장점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27" name="직선 연결선 26">
            <a:extLst>
              <a:ext uri="{FF2B5EF4-FFF2-40B4-BE49-F238E27FC236}">
                <a16:creationId xmlns:a16="http://schemas.microsoft.com/office/drawing/2014/main" id="{CD57D847-58B7-4E0D-987E-01A435C16AAD}"/>
              </a:ext>
            </a:extLst>
          </p:cNvPr>
          <p:cNvCxnSpPr>
            <a:cxnSpLocks/>
          </p:cNvCxnSpPr>
          <p:nvPr/>
        </p:nvCxnSpPr>
        <p:spPr>
          <a:xfrm>
            <a:off x="6096000" y="1169716"/>
            <a:ext cx="0" cy="4351015"/>
          </a:xfrm>
          <a:prstGeom prst="line">
            <a:avLst/>
          </a:prstGeom>
          <a:ln w="28575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C214140B-4080-462E-8DE2-BEFF2CADDC98}"/>
              </a:ext>
            </a:extLst>
          </p:cNvPr>
          <p:cNvSpPr/>
          <p:nvPr/>
        </p:nvSpPr>
        <p:spPr>
          <a:xfrm>
            <a:off x="6157261" y="4792355"/>
            <a:ext cx="5961604" cy="20045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highlight>
                  <a:srgbClr val="FF00FF"/>
                </a:highligh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&lt;</a:t>
            </a:r>
            <a:r>
              <a:rPr lang="ko-KR" altLang="en-US" sz="1200" b="1" dirty="0">
                <a:highlight>
                  <a:srgbClr val="FF00FF"/>
                </a:highligh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단어개념</a:t>
            </a:r>
            <a:r>
              <a:rPr lang="en-US" altLang="ko-KR" sz="1200" b="1" dirty="0">
                <a:highlight>
                  <a:srgbClr val="FF00FF"/>
                </a:highligh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전분립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종자의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물 많은 과실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감자 등에서 흔하며 요오드용액 염색으로 관찰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봉선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도생배주에서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생긴 종자 특성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종피와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다른 색을 띠며 가는 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홈을 이루는 것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자기불화합성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자가수분으로는 수정되지 않는 현상으로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S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유전자 인식으로 자기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비자기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구분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양배추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양파 등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F1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교잡종이용작물과 육종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채종에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이용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타파에 뇌수분이 가장 많이 이용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그 외 고농도 탄산가스 처리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노화수분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전기자극 등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804DB3-DD86-4D45-A7AF-5CB07D591CEB}"/>
              </a:ext>
            </a:extLst>
          </p:cNvPr>
          <p:cNvSpPr txBox="1"/>
          <p:nvPr/>
        </p:nvSpPr>
        <p:spPr>
          <a:xfrm>
            <a:off x="6157261" y="1987611"/>
            <a:ext cx="5589491" cy="282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 코팅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필름종자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폴리머에 농약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색소 등을 혼합해 종자 표면에 얇게 코팅처리한 종자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펠릿종자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종자가 매우 미세하거나 표면이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불균일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해 다루거나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기계파종이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어려운 종자 표면에 불활성 고체물질을 피복하여 크기를 크게 만든 종자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피막종자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필름과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펠릿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중간 정도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종자형태를 원형에 가깝게 만든 것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살충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살균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장환종자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아주 미세한 종자를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종자코딩물질과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혼합해 반죽을 만들고 일정한 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크기로 압출해 만든 종자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테이프종자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분해될 수 있는 물질에 종자를 규칙 또는 불규칙적으로 붙여 배열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매트종자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넓은 종이나 분해될 수 있는 재료 전체에 종자를 일정하게 붙여 배열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18EE03-B208-4460-A8CA-53C9A5072D09}"/>
              </a:ext>
            </a:extLst>
          </p:cNvPr>
          <p:cNvSpPr txBox="1"/>
          <p:nvPr/>
        </p:nvSpPr>
        <p:spPr>
          <a:xfrm>
            <a:off x="2389836" y="4543082"/>
            <a:ext cx="3388664" cy="609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가지과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채소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토마토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피망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는 주로 변온에서 발아 촉진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81793B-231B-49E2-9828-7016E85CE605}"/>
              </a:ext>
            </a:extLst>
          </p:cNvPr>
          <p:cNvSpPr txBox="1"/>
          <p:nvPr/>
        </p:nvSpPr>
        <p:spPr>
          <a:xfrm>
            <a:off x="2380876" y="5274452"/>
            <a:ext cx="3791324" cy="274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단위결과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종자가 생기지 않아도 과실이 자라는 현상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818AE8C-6906-4864-84B9-254AF10861C1}"/>
              </a:ext>
            </a:extLst>
          </p:cNvPr>
          <p:cNvSpPr txBox="1"/>
          <p:nvPr/>
        </p:nvSpPr>
        <p:spPr>
          <a:xfrm>
            <a:off x="2380876" y="6323794"/>
            <a:ext cx="3246350" cy="52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영양번식성작물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감자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고구마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딸기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사과 등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은 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대부분 유전자형이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헤테로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37" name="그래픽 36" descr="시계 방향으로 굽은 줄 화살표 단색으로 채워진">
            <a:extLst>
              <a:ext uri="{FF2B5EF4-FFF2-40B4-BE49-F238E27FC236}">
                <a16:creationId xmlns:a16="http://schemas.microsoft.com/office/drawing/2014/main" id="{A3B21A86-25AF-4DA5-944D-7AB266F44A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0192180" y="704491"/>
            <a:ext cx="345441" cy="34544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00932EA-78DB-41F3-83DF-7D9B14999C73}"/>
              </a:ext>
            </a:extLst>
          </p:cNvPr>
          <p:cNvSpPr txBox="1"/>
          <p:nvPr/>
        </p:nvSpPr>
        <p:spPr>
          <a:xfrm>
            <a:off x="10465903" y="706881"/>
            <a:ext cx="438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b="1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목적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C671D03-A81E-49C8-B5DB-3AB45076A7D9}"/>
              </a:ext>
            </a:extLst>
          </p:cNvPr>
          <p:cNvSpPr txBox="1"/>
          <p:nvPr/>
        </p:nvSpPr>
        <p:spPr>
          <a:xfrm>
            <a:off x="2385358" y="5426608"/>
            <a:ext cx="3246350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층적저장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과수류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정원수목에 많이 쓰이며 모래나 톱밥을 층층이 쌓아 저장하는 방법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발아력 저하방지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휴면타파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C1132F-47EB-46C0-BA24-27EB37960440}"/>
              </a:ext>
            </a:extLst>
          </p:cNvPr>
          <p:cNvSpPr txBox="1"/>
          <p:nvPr/>
        </p:nvSpPr>
        <p:spPr>
          <a:xfrm>
            <a:off x="2392082" y="4301280"/>
            <a:ext cx="3424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종자저장을 위한 건조제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HNO3, H2SO4, </a:t>
            </a:r>
            <a:r>
              <a:rPr lang="en-US" altLang="ko-KR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CaO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EF4D8869-C1AD-416F-8A8F-E063BF7E2970}"/>
              </a:ext>
            </a:extLst>
          </p:cNvPr>
          <p:cNvSpPr/>
          <p:nvPr/>
        </p:nvSpPr>
        <p:spPr>
          <a:xfrm>
            <a:off x="6794859" y="6476915"/>
            <a:ext cx="509708" cy="320012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4" name="직선 화살표 연결선 3">
            <a:extLst>
              <a:ext uri="{FF2B5EF4-FFF2-40B4-BE49-F238E27FC236}">
                <a16:creationId xmlns:a16="http://schemas.microsoft.com/office/drawing/2014/main" id="{C0ADA05C-0D0E-4AF4-8147-50B7BBB7F2EB}"/>
              </a:ext>
            </a:extLst>
          </p:cNvPr>
          <p:cNvCxnSpPr>
            <a:stCxn id="2" idx="2"/>
          </p:cNvCxnSpPr>
          <p:nvPr/>
        </p:nvCxnSpPr>
        <p:spPr>
          <a:xfrm flipH="1" flipV="1">
            <a:off x="5986130" y="6476915"/>
            <a:ext cx="808729" cy="160006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E05B465-ADCF-4343-8866-3E7528BA0E71}"/>
              </a:ext>
            </a:extLst>
          </p:cNvPr>
          <p:cNvSpPr txBox="1"/>
          <p:nvPr/>
        </p:nvSpPr>
        <p:spPr>
          <a:xfrm>
            <a:off x="5225006" y="6033426"/>
            <a:ext cx="992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암술이 성숙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개화하기 전에 강제로 수분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40A15B-2E36-40D8-B190-46A25480C7D2}"/>
              </a:ext>
            </a:extLst>
          </p:cNvPr>
          <p:cNvSpPr txBox="1"/>
          <p:nvPr/>
        </p:nvSpPr>
        <p:spPr>
          <a:xfrm>
            <a:off x="2661825" y="5111410"/>
            <a:ext cx="13503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sz="9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배체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이용해 유도가능</a:t>
            </a:r>
          </a:p>
        </p:txBody>
      </p:sp>
      <p:cxnSp>
        <p:nvCxnSpPr>
          <p:cNvPr id="23" name="연결선: 구부러짐 22">
            <a:extLst>
              <a:ext uri="{FF2B5EF4-FFF2-40B4-BE49-F238E27FC236}">
                <a16:creationId xmlns:a16="http://schemas.microsoft.com/office/drawing/2014/main" id="{18512D85-1E4C-4DAE-949C-B2E33BAB9BDD}"/>
              </a:ext>
            </a:extLst>
          </p:cNvPr>
          <p:cNvCxnSpPr>
            <a:cxnSpLocks/>
            <a:stCxn id="34" idx="1"/>
            <a:endCxn id="6" idx="1"/>
          </p:cNvCxnSpPr>
          <p:nvPr/>
        </p:nvCxnSpPr>
        <p:spPr>
          <a:xfrm rot="10800000" flipH="1">
            <a:off x="2380875" y="5226826"/>
            <a:ext cx="280949" cy="184912"/>
          </a:xfrm>
          <a:prstGeom prst="curvedConnector3">
            <a:avLst>
              <a:gd name="adj1" fmla="val -8136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40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15D321-7830-46CA-B20D-59C67FB69633}"/>
              </a:ext>
            </a:extLst>
          </p:cNvPr>
          <p:cNvSpPr txBox="1"/>
          <p:nvPr/>
        </p:nvSpPr>
        <p:spPr>
          <a:xfrm>
            <a:off x="5244354" y="61073"/>
            <a:ext cx="185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종자생산학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2CA1B-57DD-4B23-8481-AEF85BE6FE20}"/>
              </a:ext>
            </a:extLst>
          </p:cNvPr>
          <p:cNvSpPr txBox="1"/>
          <p:nvPr/>
        </p:nvSpPr>
        <p:spPr>
          <a:xfrm>
            <a:off x="7037295" y="4637203"/>
            <a:ext cx="4457763" cy="1717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highlight>
                  <a:srgbClr val="FF00FF"/>
                </a:highligh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highlight>
                  <a:srgbClr val="FF00FF"/>
                </a:highligh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계산식</a:t>
            </a:r>
            <a:r>
              <a:rPr lang="en-US" altLang="ko-KR" sz="1200" dirty="0">
                <a:highlight>
                  <a:srgbClr val="FF00FF"/>
                </a:highligh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 개체수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치상종자수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X100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발아세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치상후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일정기간까지의 발아율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: (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기간내발아수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전체발아수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)X100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정립비율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정립무게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전체 시료 무게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X100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종자의 수분함량 산출방식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(M2-M3)/(M2-M1)X100%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2839DB1-5D5C-4F2A-9C01-D3B111E694DA}"/>
              </a:ext>
            </a:extLst>
          </p:cNvPr>
          <p:cNvSpPr/>
          <p:nvPr/>
        </p:nvSpPr>
        <p:spPr>
          <a:xfrm>
            <a:off x="72563" y="5733522"/>
            <a:ext cx="3898308" cy="10729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highlight>
                  <a:srgbClr val="FF00FF"/>
                </a:highligh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&lt;</a:t>
            </a:r>
            <a:r>
              <a:rPr lang="ko-KR" altLang="en-US" sz="1200" b="1" dirty="0">
                <a:highlight>
                  <a:srgbClr val="FF00FF"/>
                </a:highligh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단어개념</a:t>
            </a:r>
            <a:r>
              <a:rPr lang="en-US" altLang="ko-KR" sz="1200" b="1" dirty="0">
                <a:highlight>
                  <a:srgbClr val="FF00FF"/>
                </a:highligh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전체 종자의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50%(or 40%)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 발아한 날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전체종자의 대부분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(80%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 발아한 날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종자세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발아의 출현속도와 출현의 균일성에 대한 능력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B873AE-6133-4822-A53A-83A938994581}"/>
              </a:ext>
            </a:extLst>
          </p:cNvPr>
          <p:cNvSpPr txBox="1"/>
          <p:nvPr/>
        </p:nvSpPr>
        <p:spPr>
          <a:xfrm>
            <a:off x="547746" y="577142"/>
            <a:ext cx="4290215" cy="1445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테르라졸륨법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-0.1~1.0%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농도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35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 항온기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발아력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검정법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중 하나로 호흡여부로 배의 생사조직 구별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탈수소효소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(dehydrogenase)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와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테트라졸륨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용액이 결합해 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붉은색을 띠는 성질을 이용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살아있는 부분은 붉게 변함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+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하지만 예외가 많음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..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B7777-C17C-4850-9DE0-F561E4AD0525}"/>
              </a:ext>
            </a:extLst>
          </p:cNvPr>
          <p:cNvSpPr txBox="1"/>
          <p:nvPr/>
        </p:nvSpPr>
        <p:spPr>
          <a:xfrm>
            <a:off x="547746" y="1996390"/>
            <a:ext cx="5826160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휴면타파 방법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냉습적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습윤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에틸렌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지베렐린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질산칼륨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Thiourea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등 </a:t>
            </a:r>
            <a:r>
              <a:rPr lang="ko-KR" altLang="en-US" sz="1200" dirty="0">
                <a:highlight>
                  <a:srgbClr val="C0C0C0"/>
                </a:highligh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발아촉진물질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사용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85A5D8-9207-4A1F-9360-6115413EAD1A}"/>
              </a:ext>
            </a:extLst>
          </p:cNvPr>
          <p:cNvSpPr txBox="1"/>
          <p:nvPr/>
        </p:nvSpPr>
        <p:spPr>
          <a:xfrm>
            <a:off x="547745" y="2633073"/>
            <a:ext cx="5611007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경실종자 휴면타파 방법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종피파상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건열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습열처리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가스투과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끓는물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질산염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에탄올이나 산에 침지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과산화수소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(0.5~1%)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침지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발아촉진물질처리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C431C-AEF6-4CAB-A36B-D34EA42CF5BF}"/>
              </a:ext>
            </a:extLst>
          </p:cNvPr>
          <p:cNvSpPr txBox="1"/>
          <p:nvPr/>
        </p:nvSpPr>
        <p:spPr>
          <a:xfrm>
            <a:off x="547744" y="3322304"/>
            <a:ext cx="6077174" cy="1163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 수명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단명종자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(1~2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메밀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땅콩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우엉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땅콩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베고니아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기장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상명종자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(2~3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토마토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완두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쌀보리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귀리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수수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장명종자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(4~6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녹두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알팔파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클로버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7B3F11-3716-488B-8D96-B5B4F8A26208}"/>
              </a:ext>
            </a:extLst>
          </p:cNvPr>
          <p:cNvSpPr txBox="1"/>
          <p:nvPr/>
        </p:nvSpPr>
        <p:spPr>
          <a:xfrm>
            <a:off x="1465728" y="3315996"/>
            <a:ext cx="3939990" cy="253916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저장환경의 온도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습도가 종자의 수명을 결정짓는 가장 중요한 요인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11DEF6-3C28-4064-8C6F-3B43655E831D}"/>
              </a:ext>
            </a:extLst>
          </p:cNvPr>
          <p:cNvSpPr txBox="1"/>
          <p:nvPr/>
        </p:nvSpPr>
        <p:spPr>
          <a:xfrm>
            <a:off x="587637" y="4520527"/>
            <a:ext cx="6449658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정립에 포함되는 것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미숙립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발아립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주름립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소립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병해립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원래 크기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½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목초나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화곡류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영화가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배유를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가진 것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F0EB1B-855D-42D9-A5E9-428782DA1071}"/>
              </a:ext>
            </a:extLst>
          </p:cNvPr>
          <p:cNvSpPr txBox="1"/>
          <p:nvPr/>
        </p:nvSpPr>
        <p:spPr>
          <a:xfrm>
            <a:off x="587636" y="5148801"/>
            <a:ext cx="4625788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정상묘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완전묘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경결함묘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2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차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감염묘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비정상묘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피해묘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기형묘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부정형묘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부패묘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316772-EFE1-404E-A5B0-A995C26B9C7F}"/>
              </a:ext>
            </a:extLst>
          </p:cNvPr>
          <p:cNvSpPr txBox="1"/>
          <p:nvPr/>
        </p:nvSpPr>
        <p:spPr>
          <a:xfrm>
            <a:off x="6262362" y="588019"/>
            <a:ext cx="2183358" cy="172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종자의 외형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방패형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부추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도란형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목화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방추형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모시풀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접시형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굴참나무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난형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레드클로버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6E0185D-8C60-46E6-9264-A8949DB6AF15}"/>
              </a:ext>
            </a:extLst>
          </p:cNvPr>
          <p:cNvSpPr txBox="1"/>
          <p:nvPr/>
        </p:nvSpPr>
        <p:spPr>
          <a:xfrm>
            <a:off x="6262362" y="2355817"/>
            <a:ext cx="5381892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몰리브덴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완두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멜론 등은 몰리브덴이 부족하면 꽃가루 생산능력이 떨어짐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7C19FF-3C95-481B-9E52-D50CD4889677}"/>
              </a:ext>
            </a:extLst>
          </p:cNvPr>
          <p:cNvSpPr txBox="1"/>
          <p:nvPr/>
        </p:nvSpPr>
        <p:spPr>
          <a:xfrm>
            <a:off x="4000724" y="5992982"/>
            <a:ext cx="2798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웅예선숙형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B7D860-3632-4A3E-9720-C33E7815EAB5}"/>
              </a:ext>
            </a:extLst>
          </p:cNvPr>
          <p:cNvSpPr txBox="1"/>
          <p:nvPr/>
        </p:nvSpPr>
        <p:spPr>
          <a:xfrm>
            <a:off x="8219496" y="865018"/>
            <a:ext cx="1892691" cy="144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양배추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난원형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은행나무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능각형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메밀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삼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타원형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팥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신장형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양귀비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닭풀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40C0FE-1000-4CBA-82DD-E26FB48FACFA}"/>
              </a:ext>
            </a:extLst>
          </p:cNvPr>
          <p:cNvSpPr txBox="1"/>
          <p:nvPr/>
        </p:nvSpPr>
        <p:spPr>
          <a:xfrm>
            <a:off x="1951829" y="1987622"/>
            <a:ext cx="4144171" cy="2462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지베렐린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시토키닌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에틸렌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과산화수소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옥신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질산칼륨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티오요소 등</a:t>
            </a:r>
          </a:p>
        </p:txBody>
      </p:sp>
      <p:pic>
        <p:nvPicPr>
          <p:cNvPr id="21" name="그래픽 20" descr="시계 반대 방향으로 굽은 사선 화살표 윤곽선">
            <a:extLst>
              <a:ext uri="{FF2B5EF4-FFF2-40B4-BE49-F238E27FC236}">
                <a16:creationId xmlns:a16="http://schemas.microsoft.com/office/drawing/2014/main" id="{F3FD8E93-3671-4185-9AC1-4F08B7A2E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4416" y="2181005"/>
            <a:ext cx="349624" cy="3496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81A8486-0A89-443E-BE76-B01BF788174D}"/>
              </a:ext>
            </a:extLst>
          </p:cNvPr>
          <p:cNvSpPr txBox="1"/>
          <p:nvPr/>
        </p:nvSpPr>
        <p:spPr>
          <a:xfrm>
            <a:off x="6274397" y="3375709"/>
            <a:ext cx="5205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화곡류는 종자 내의 수분함량이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11~12%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이하일 대 기계적 손상을 입는다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E4E68C-B84C-481E-9E1C-F389C8980C6E}"/>
              </a:ext>
            </a:extLst>
          </p:cNvPr>
          <p:cNvSpPr txBox="1"/>
          <p:nvPr/>
        </p:nvSpPr>
        <p:spPr>
          <a:xfrm>
            <a:off x="2214282" y="4550242"/>
            <a:ext cx="4276165" cy="24622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종피가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완전히 벗겨진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콩과식물은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정립 범주에 포함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X,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이종종자도 포함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DD971D-6614-42CC-BD21-86BE3A7D8840}"/>
              </a:ext>
            </a:extLst>
          </p:cNvPr>
          <p:cNvSpPr txBox="1"/>
          <p:nvPr/>
        </p:nvSpPr>
        <p:spPr>
          <a:xfrm>
            <a:off x="6274397" y="3659615"/>
            <a:ext cx="5445548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발아시험 시 재시험해야 하는 경우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발아시험결과가 신빙성 없을 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시험조건 잘못됐을 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모의 평가 잘못됐을 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   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반복간 차이가 최대허용오차를 넘을 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BC869E-D406-49BF-B02A-4F95E5E60F26}"/>
              </a:ext>
            </a:extLst>
          </p:cNvPr>
          <p:cNvSpPr txBox="1"/>
          <p:nvPr/>
        </p:nvSpPr>
        <p:spPr>
          <a:xfrm>
            <a:off x="4000725" y="5715983"/>
            <a:ext cx="1819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10a=1000m^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CEC37D-8596-4246-98CD-F46795ED848D}"/>
              </a:ext>
            </a:extLst>
          </p:cNvPr>
          <p:cNvSpPr txBox="1"/>
          <p:nvPr/>
        </p:nvSpPr>
        <p:spPr>
          <a:xfrm>
            <a:off x="9909753" y="5101379"/>
            <a:ext cx="2209684" cy="691471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M1: 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측정 시 사용한 용기의 중량</a:t>
            </a:r>
            <a:endParaRPr lang="en-US" altLang="ko-KR" sz="9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M2: 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건조 전의 용기와 내용물의 </a:t>
            </a:r>
            <a:r>
              <a:rPr lang="ko-KR" altLang="en-US" sz="9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총중량</a:t>
            </a:r>
            <a:endParaRPr lang="en-US" altLang="ko-KR" sz="9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M3: 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건조 후의 용기와 내용물의 </a:t>
            </a:r>
            <a:r>
              <a:rPr lang="ko-KR" altLang="en-US" sz="9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총중량</a:t>
            </a:r>
            <a:endParaRPr lang="ko-KR" altLang="en-US" sz="9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BABD8C-D657-4477-8845-81AC1101F10E}"/>
              </a:ext>
            </a:extLst>
          </p:cNvPr>
          <p:cNvSpPr txBox="1"/>
          <p:nvPr/>
        </p:nvSpPr>
        <p:spPr>
          <a:xfrm>
            <a:off x="6262362" y="2999803"/>
            <a:ext cx="4152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붕소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배추과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작물의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채종재배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 꼭 필요로 하는 미량원소</a:t>
            </a:r>
          </a:p>
        </p:txBody>
      </p:sp>
      <p:pic>
        <p:nvPicPr>
          <p:cNvPr id="29" name="그래픽 28" descr="시계 반대 방향으로 굽은 사선 화살표 윤곽선">
            <a:extLst>
              <a:ext uri="{FF2B5EF4-FFF2-40B4-BE49-F238E27FC236}">
                <a16:creationId xmlns:a16="http://schemas.microsoft.com/office/drawing/2014/main" id="{073E4049-073A-46B6-AA51-BED9FB564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87554">
            <a:off x="10761885" y="5818170"/>
            <a:ext cx="349624" cy="3496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53925FEB-E794-43D9-B9F9-3B899AFA7287}"/>
              </a:ext>
            </a:extLst>
          </p:cNvPr>
          <p:cNvSpPr txBox="1"/>
          <p:nvPr/>
        </p:nvSpPr>
        <p:spPr>
          <a:xfrm>
            <a:off x="4000725" y="5428191"/>
            <a:ext cx="2519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MH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처리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맹아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억제법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D34E89-A3A0-4283-ACC6-A25D96534422}"/>
              </a:ext>
            </a:extLst>
          </p:cNvPr>
          <p:cNvSpPr txBox="1"/>
          <p:nvPr/>
        </p:nvSpPr>
        <p:spPr>
          <a:xfrm>
            <a:off x="9329933" y="122628"/>
            <a:ext cx="217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종자로 성숙하는 부위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DF83E89-F0AF-430B-AD8F-BCFA40871302}"/>
              </a:ext>
            </a:extLst>
          </p:cNvPr>
          <p:cNvSpPr txBox="1"/>
          <p:nvPr/>
        </p:nvSpPr>
        <p:spPr>
          <a:xfrm>
            <a:off x="9949231" y="1003516"/>
            <a:ext cx="2170206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종자발아과정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순서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수분흡수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효소활성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배의 생장개시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과피의 파열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유묘의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출아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1683EB9-A025-4DD1-A59E-F95A14A7B44C}"/>
              </a:ext>
            </a:extLst>
          </p:cNvPr>
          <p:cNvSpPr txBox="1"/>
          <p:nvPr/>
        </p:nvSpPr>
        <p:spPr>
          <a:xfrm>
            <a:off x="4187330" y="6445787"/>
            <a:ext cx="7798481" cy="3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위과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자방이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꽃이 아닌 다른 식물 부위나 변형된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포엽에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붙어있는 것으로 여타의 기관이 발육하여 만들어진 과실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1B91F9D-E600-4832-9E57-9D5323434B8D}"/>
              </a:ext>
            </a:extLst>
          </p:cNvPr>
          <p:cNvSpPr txBox="1"/>
          <p:nvPr/>
        </p:nvSpPr>
        <p:spPr>
          <a:xfrm>
            <a:off x="91458" y="61073"/>
            <a:ext cx="5202789" cy="3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벼종자는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40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도에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주간 보관하면 발아억제물질 불활성화 되어 휴면 타파</a:t>
            </a:r>
          </a:p>
        </p:txBody>
      </p:sp>
    </p:spTree>
    <p:extLst>
      <p:ext uri="{BB962C8B-B14F-4D97-AF65-F5344CB8AC3E}">
        <p14:creationId xmlns:p14="http://schemas.microsoft.com/office/powerpoint/2010/main" val="853823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85B97B-EBE1-4426-BB11-9B35A5E38F22}"/>
              </a:ext>
            </a:extLst>
          </p:cNvPr>
          <p:cNvSpPr txBox="1"/>
          <p:nvPr/>
        </p:nvSpPr>
        <p:spPr>
          <a:xfrm>
            <a:off x="5244354" y="61073"/>
            <a:ext cx="185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종자생산학</a:t>
            </a:r>
          </a:p>
        </p:txBody>
      </p:sp>
      <p:graphicFrame>
        <p:nvGraphicFramePr>
          <p:cNvPr id="4" name="표 4">
            <a:extLst>
              <a:ext uri="{FF2B5EF4-FFF2-40B4-BE49-F238E27FC236}">
                <a16:creationId xmlns:a16="http://schemas.microsoft.com/office/drawing/2014/main" id="{81D3C931-57D1-4BF2-AA13-C56BE2A63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5460309"/>
              </p:ext>
            </p:extLst>
          </p:nvPr>
        </p:nvGraphicFramePr>
        <p:xfrm>
          <a:off x="2081308" y="631210"/>
          <a:ext cx="39116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777">
                  <a:extLst>
                    <a:ext uri="{9D8B030D-6E8A-4147-A177-3AD203B41FA5}">
                      <a16:colId xmlns:a16="http://schemas.microsoft.com/office/drawing/2014/main" val="1029941499"/>
                    </a:ext>
                  </a:extLst>
                </a:gridCol>
                <a:gridCol w="3081823">
                  <a:extLst>
                    <a:ext uri="{9D8B030D-6E8A-4147-A177-3AD203B41FA5}">
                      <a16:colId xmlns:a16="http://schemas.microsoft.com/office/drawing/2014/main" val="1828432235"/>
                    </a:ext>
                  </a:extLst>
                </a:gridCol>
              </a:tblGrid>
              <a:tr h="27408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발아 형태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659632"/>
                  </a:ext>
                </a:extLst>
              </a:tr>
              <a:tr h="2740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지상발아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콩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강낭콩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녹두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오이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소나무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702137"/>
                  </a:ext>
                </a:extLst>
              </a:tr>
              <a:tr h="2740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지하발아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벼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보리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옥수수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귀리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팥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완두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잠두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056434"/>
                  </a:ext>
                </a:extLst>
              </a:tr>
            </a:tbl>
          </a:graphicData>
        </a:graphic>
      </p:graphicFrame>
      <p:graphicFrame>
        <p:nvGraphicFramePr>
          <p:cNvPr id="6" name="표 6">
            <a:extLst>
              <a:ext uri="{FF2B5EF4-FFF2-40B4-BE49-F238E27FC236}">
                <a16:creationId xmlns:a16="http://schemas.microsoft.com/office/drawing/2014/main" id="{5B634F6B-A882-4A71-8A13-035B8743C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536472"/>
              </p:ext>
            </p:extLst>
          </p:nvPr>
        </p:nvGraphicFramePr>
        <p:xfrm>
          <a:off x="481107" y="1523555"/>
          <a:ext cx="5614894" cy="115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4078">
                  <a:extLst>
                    <a:ext uri="{9D8B030D-6E8A-4147-A177-3AD203B41FA5}">
                      <a16:colId xmlns:a16="http://schemas.microsoft.com/office/drawing/2014/main" val="146735607"/>
                    </a:ext>
                  </a:extLst>
                </a:gridCol>
                <a:gridCol w="3410816">
                  <a:extLst>
                    <a:ext uri="{9D8B030D-6E8A-4147-A177-3AD203B41FA5}">
                      <a16:colId xmlns:a16="http://schemas.microsoft.com/office/drawing/2014/main" val="727835525"/>
                    </a:ext>
                  </a:extLst>
                </a:gridCol>
              </a:tblGrid>
              <a:tr h="288645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수중 발아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26110"/>
                  </a:ext>
                </a:extLst>
              </a:tr>
              <a:tr h="3005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수중발아 잘되는 종자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상추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당근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벼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피튜니아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샐러리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티머시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2158038"/>
                  </a:ext>
                </a:extLst>
              </a:tr>
              <a:tr h="2676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수중발아 못하는 종자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밀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귀리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무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배추</a:t>
                      </a:r>
                      <a:r>
                        <a:rPr lang="en-US" altLang="ko-KR" sz="1200" dirty="0"/>
                        <a:t>,</a:t>
                      </a:r>
                      <a:r>
                        <a:rPr lang="ko-KR" altLang="en-US" sz="1200" dirty="0"/>
                        <a:t> 가지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고추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알팔파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옥수수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콩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595260"/>
                  </a:ext>
                </a:extLst>
              </a:tr>
              <a:tr h="2886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발아 감퇴하는 종자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담배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토마토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카네이션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화이트클로버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4768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19C880C-66C2-41C9-81E7-344989CD02A9}"/>
              </a:ext>
            </a:extLst>
          </p:cNvPr>
          <p:cNvSpPr txBox="1"/>
          <p:nvPr/>
        </p:nvSpPr>
        <p:spPr>
          <a:xfrm>
            <a:off x="0" y="642580"/>
            <a:ext cx="35589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떡잎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or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떡잎처럼 양분을 저장하고 있는 기관은 지하에 남고 어린 눈만 발아 중에 지상으로 나옴</a:t>
            </a:r>
          </a:p>
        </p:txBody>
      </p:sp>
      <p:pic>
        <p:nvPicPr>
          <p:cNvPr id="9" name="그래픽 8" descr="시계 방향으로 굽은 줄 화살표 단색으로 채워진">
            <a:extLst>
              <a:ext uri="{FF2B5EF4-FFF2-40B4-BE49-F238E27FC236}">
                <a16:creationId xmlns:a16="http://schemas.microsoft.com/office/drawing/2014/main" id="{BF3CF5E9-3AEE-4239-AFCE-17B897493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50987">
            <a:off x="1735987" y="1042533"/>
            <a:ext cx="366948" cy="366948"/>
          </a:xfrm>
          <a:prstGeom prst="rect">
            <a:avLst/>
          </a:prstGeom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1AF0780F-ECE5-40B9-892A-3097334898DC}"/>
              </a:ext>
            </a:extLst>
          </p:cNvPr>
          <p:cNvSpPr/>
          <p:nvPr/>
        </p:nvSpPr>
        <p:spPr>
          <a:xfrm>
            <a:off x="7296060" y="4892263"/>
            <a:ext cx="4891739" cy="19490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200" b="1" dirty="0">
                <a:highlight>
                  <a:srgbClr val="FF00FF"/>
                </a:highligh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&lt;</a:t>
            </a:r>
            <a:r>
              <a:rPr lang="ko-KR" altLang="en-US" sz="1200" b="1" dirty="0">
                <a:highlight>
                  <a:srgbClr val="FF00FF"/>
                </a:highligh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단어개념</a:t>
            </a:r>
            <a:r>
              <a:rPr lang="en-US" altLang="ko-KR" sz="1200" b="1" dirty="0">
                <a:highlight>
                  <a:srgbClr val="FF00FF"/>
                </a:highlight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호분층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배젖을 둘러싸고 있으며 지방과 단백질이 다량 함유되어 있고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발아기간 동안 배젖을 분해하는 효소를 합성함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휘묻이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가지를 잘라내지 않은 상태에서 뿌리 내어 번식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휘는 줄기를 땅에 묻어 뿌리를 냄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감온성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`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온도반응성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‘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으로  출수나 개화가 온도에 영향을 받는 성질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감광성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:`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일장 반응성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’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으로 일조시간에 영향을 받는 성질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aphicFrame>
        <p:nvGraphicFramePr>
          <p:cNvPr id="13" name="표 13">
            <a:extLst>
              <a:ext uri="{FF2B5EF4-FFF2-40B4-BE49-F238E27FC236}">
                <a16:creationId xmlns:a16="http://schemas.microsoft.com/office/drawing/2014/main" id="{84ECE85C-22F1-4347-AB76-F507106C2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409855"/>
              </p:ext>
            </p:extLst>
          </p:nvPr>
        </p:nvGraphicFramePr>
        <p:xfrm>
          <a:off x="7202677" y="17339"/>
          <a:ext cx="491266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507">
                  <a:extLst>
                    <a:ext uri="{9D8B030D-6E8A-4147-A177-3AD203B41FA5}">
                      <a16:colId xmlns:a16="http://schemas.microsoft.com/office/drawing/2014/main" val="1686295122"/>
                    </a:ext>
                  </a:extLst>
                </a:gridCol>
                <a:gridCol w="3263153">
                  <a:extLst>
                    <a:ext uri="{9D8B030D-6E8A-4147-A177-3AD203B41FA5}">
                      <a16:colId xmlns:a16="http://schemas.microsoft.com/office/drawing/2014/main" val="1475388472"/>
                    </a:ext>
                  </a:extLst>
                </a:gridCol>
              </a:tblGrid>
              <a:tr h="24046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사람과 가설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017543"/>
                  </a:ext>
                </a:extLst>
              </a:tr>
              <a:tr h="2404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요한센</a:t>
                      </a:r>
                      <a:r>
                        <a:rPr lang="en-US" altLang="ko-KR" sz="1200" dirty="0"/>
                        <a:t>(Johannsen)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순계설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배 발생법칙</a:t>
                      </a:r>
                      <a:r>
                        <a:rPr lang="en-US" altLang="ko-KR" sz="1200" dirty="0"/>
                        <a:t>(+</a:t>
                      </a:r>
                      <a:r>
                        <a:rPr lang="en-US" altLang="ko-KR" sz="1200" dirty="0" err="1"/>
                        <a:t>Soueges</a:t>
                      </a:r>
                      <a:r>
                        <a:rPr lang="ko-KR" altLang="en-US" sz="1200" dirty="0"/>
                        <a:t>랑</a:t>
                      </a:r>
                      <a:r>
                        <a:rPr lang="en-US" altLang="ko-KR" sz="1200" dirty="0"/>
                        <a:t>), </a:t>
                      </a:r>
                      <a:r>
                        <a:rPr lang="ko-KR" altLang="en-US" sz="1200" dirty="0"/>
                        <a:t>선발이론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272588"/>
                  </a:ext>
                </a:extLst>
              </a:tr>
              <a:tr h="2404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드브리스</a:t>
                      </a:r>
                      <a:r>
                        <a:rPr lang="en-US" altLang="ko-KR" sz="1200" dirty="0"/>
                        <a:t>(De </a:t>
                      </a:r>
                      <a:r>
                        <a:rPr lang="en-US" altLang="ko-KR" sz="1200" dirty="0" err="1"/>
                        <a:t>vries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작물 유전의 돌연변이설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82404"/>
                  </a:ext>
                </a:extLst>
              </a:tr>
              <a:tr h="240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Liebig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최소양분율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5614219"/>
                  </a:ext>
                </a:extLst>
              </a:tr>
              <a:tr h="240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Laws, Gilbert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과인산석회</a:t>
                      </a:r>
                      <a:r>
                        <a:rPr lang="ko-KR" altLang="en-US" sz="1200" dirty="0"/>
                        <a:t> 합성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54029"/>
                  </a:ext>
                </a:extLst>
              </a:tr>
              <a:tr h="24046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Sachs, Knops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수경재배로 </a:t>
                      </a:r>
                      <a:r>
                        <a:rPr lang="en-US" altLang="ko-KR" sz="1200" dirty="0"/>
                        <a:t>10</a:t>
                      </a:r>
                      <a:r>
                        <a:rPr lang="ko-KR" altLang="en-US" sz="1200" dirty="0"/>
                        <a:t>원소 규명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수경재배법 확립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77410"/>
                  </a:ext>
                </a:extLst>
              </a:tr>
              <a:tr h="24046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몰간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초파리를 재료로 처음으로 유전자지도 작성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6927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뮬러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초파리 등을 이용해 인위적인 돌연변이 유발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64613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바빌로브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식물 원산지</a:t>
                      </a:r>
                      <a:r>
                        <a:rPr lang="en-US" altLang="ko-KR" sz="1200" dirty="0"/>
                        <a:t>(8</a:t>
                      </a:r>
                      <a:r>
                        <a:rPr lang="ko-KR" altLang="en-US" sz="1200" dirty="0"/>
                        <a:t>지구</a:t>
                      </a:r>
                      <a:r>
                        <a:rPr lang="en-US" altLang="ko-KR" sz="1200" dirty="0"/>
                        <a:t>)</a:t>
                      </a:r>
                      <a:r>
                        <a:rPr lang="ko-KR" altLang="en-US" sz="1200" dirty="0"/>
                        <a:t>추정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유전자중심설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392569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리센코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추파성</a:t>
                      </a:r>
                      <a:r>
                        <a:rPr lang="ko-KR" altLang="en-US" sz="1200" dirty="0"/>
                        <a:t> 맥류 </a:t>
                      </a:r>
                      <a:r>
                        <a:rPr lang="ko-KR" altLang="en-US" sz="1200" dirty="0" err="1"/>
                        <a:t>상적발육설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춘화처리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954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/>
                        <a:t>Koelreuter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교잡에 의한 작물개량 가능성 제시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086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/>
                        <a:t>Laws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비료</a:t>
                      </a:r>
                      <a:r>
                        <a:rPr lang="en-US" altLang="ko-KR" sz="1200" dirty="0"/>
                        <a:t>3</a:t>
                      </a:r>
                      <a:r>
                        <a:rPr lang="ko-KR" altLang="en-US" sz="1200" dirty="0"/>
                        <a:t>요소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62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/>
                        <a:t>Wallerius</a:t>
                      </a:r>
                      <a:r>
                        <a:rPr lang="en-US" altLang="ko-KR" sz="1200" dirty="0"/>
                        <a:t>, </a:t>
                      </a:r>
                      <a:r>
                        <a:rPr lang="en-US" altLang="ko-KR" sz="1200" dirty="0" err="1"/>
                        <a:t>Thaer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유기질설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부식설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769261"/>
                  </a:ext>
                </a:extLst>
              </a:tr>
            </a:tbl>
          </a:graphicData>
        </a:graphic>
      </p:graphicFrame>
      <p:graphicFrame>
        <p:nvGraphicFramePr>
          <p:cNvPr id="16" name="표 16">
            <a:extLst>
              <a:ext uri="{FF2B5EF4-FFF2-40B4-BE49-F238E27FC236}">
                <a16:creationId xmlns:a16="http://schemas.microsoft.com/office/drawing/2014/main" id="{E06B0B93-00B0-48EC-906C-0CF99CF928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6417"/>
              </p:ext>
            </p:extLst>
          </p:nvPr>
        </p:nvGraphicFramePr>
        <p:xfrm>
          <a:off x="6401548" y="3693930"/>
          <a:ext cx="5108390" cy="1132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3824">
                  <a:extLst>
                    <a:ext uri="{9D8B030D-6E8A-4147-A177-3AD203B41FA5}">
                      <a16:colId xmlns:a16="http://schemas.microsoft.com/office/drawing/2014/main" val="957484781"/>
                    </a:ext>
                  </a:extLst>
                </a:gridCol>
                <a:gridCol w="2904566">
                  <a:extLst>
                    <a:ext uri="{9D8B030D-6E8A-4147-A177-3AD203B41FA5}">
                      <a16:colId xmlns:a16="http://schemas.microsoft.com/office/drawing/2014/main" val="375954989"/>
                    </a:ext>
                  </a:extLst>
                </a:gridCol>
              </a:tblGrid>
              <a:tr h="28417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인공교배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6997161"/>
                  </a:ext>
                </a:extLst>
              </a:tr>
              <a:tr h="28417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교재 전 제웅필요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벼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보리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귀리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토마토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가지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810435"/>
                  </a:ext>
                </a:extLst>
              </a:tr>
              <a:tr h="2899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교배 전 제웅 필요 </a:t>
                      </a:r>
                      <a:r>
                        <a:rPr lang="en-US" altLang="ko-KR" sz="1200" dirty="0"/>
                        <a:t>X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오이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수박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호박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576718"/>
                  </a:ext>
                </a:extLst>
              </a:tr>
              <a:tr h="25134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제웅 후 </a:t>
                      </a:r>
                      <a:r>
                        <a:rPr lang="ko-KR" altLang="en-US" sz="1200" dirty="0" err="1"/>
                        <a:t>충매에</a:t>
                      </a:r>
                      <a:r>
                        <a:rPr lang="ko-KR" altLang="en-US" sz="1200" dirty="0"/>
                        <a:t> 의한 </a:t>
                      </a:r>
                      <a:r>
                        <a:rPr lang="ko-KR" altLang="en-US" sz="1200" dirty="0" err="1"/>
                        <a:t>자연교잡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토마토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오이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924593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4FC762F-1EDE-4758-80FB-6397F4E2DCBF}"/>
              </a:ext>
            </a:extLst>
          </p:cNvPr>
          <p:cNvSpPr txBox="1"/>
          <p:nvPr/>
        </p:nvSpPr>
        <p:spPr>
          <a:xfrm>
            <a:off x="682064" y="3667188"/>
            <a:ext cx="5108390" cy="3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서양유채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십자화과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채소 중 자식약세 현상이 가장 가볍게 나타나는 작물</a:t>
            </a:r>
          </a:p>
        </p:txBody>
      </p:sp>
      <p:graphicFrame>
        <p:nvGraphicFramePr>
          <p:cNvPr id="18" name="표 18">
            <a:extLst>
              <a:ext uri="{FF2B5EF4-FFF2-40B4-BE49-F238E27FC236}">
                <a16:creationId xmlns:a16="http://schemas.microsoft.com/office/drawing/2014/main" id="{06543ED6-557F-4E16-BC91-4C228C4E0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70315"/>
              </p:ext>
            </p:extLst>
          </p:nvPr>
        </p:nvGraphicFramePr>
        <p:xfrm>
          <a:off x="584200" y="2745089"/>
          <a:ext cx="5408708" cy="89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118">
                  <a:extLst>
                    <a:ext uri="{9D8B030D-6E8A-4147-A177-3AD203B41FA5}">
                      <a16:colId xmlns:a16="http://schemas.microsoft.com/office/drawing/2014/main" val="240034881"/>
                    </a:ext>
                  </a:extLst>
                </a:gridCol>
                <a:gridCol w="3787590">
                  <a:extLst>
                    <a:ext uri="{9D8B030D-6E8A-4147-A177-3AD203B41FA5}">
                      <a16:colId xmlns:a16="http://schemas.microsoft.com/office/drawing/2014/main" val="3210991409"/>
                    </a:ext>
                  </a:extLst>
                </a:gridCol>
              </a:tblGrid>
              <a:tr h="29940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춘화형식물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532234"/>
                  </a:ext>
                </a:extLst>
              </a:tr>
              <a:tr h="2994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종자춘화형식물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무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봄무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배추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완두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잠두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추파맥류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845391"/>
                  </a:ext>
                </a:extLst>
              </a:tr>
              <a:tr h="29940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/>
                        <a:t>녹체춘화형식물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/>
                        <a:t>양배추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양파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당근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우엉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국화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538388"/>
                  </a:ext>
                </a:extLst>
              </a:tr>
            </a:tbl>
          </a:graphicData>
        </a:graphic>
      </p:graphicFrame>
      <p:graphicFrame>
        <p:nvGraphicFramePr>
          <p:cNvPr id="24" name="표 24">
            <a:extLst>
              <a:ext uri="{FF2B5EF4-FFF2-40B4-BE49-F238E27FC236}">
                <a16:creationId xmlns:a16="http://schemas.microsoft.com/office/drawing/2014/main" id="{12B2E240-E9E0-4AA4-90B6-1C776D37D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91015"/>
              </p:ext>
            </p:extLst>
          </p:nvPr>
        </p:nvGraphicFramePr>
        <p:xfrm>
          <a:off x="998818" y="4054729"/>
          <a:ext cx="5097181" cy="113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455">
                  <a:extLst>
                    <a:ext uri="{9D8B030D-6E8A-4147-A177-3AD203B41FA5}">
                      <a16:colId xmlns:a16="http://schemas.microsoft.com/office/drawing/2014/main" val="2021883383"/>
                    </a:ext>
                  </a:extLst>
                </a:gridCol>
                <a:gridCol w="3884726">
                  <a:extLst>
                    <a:ext uri="{9D8B030D-6E8A-4147-A177-3AD203B41FA5}">
                      <a16:colId xmlns:a16="http://schemas.microsoft.com/office/drawing/2014/main" val="1968292667"/>
                    </a:ext>
                  </a:extLst>
                </a:gridCol>
              </a:tblGrid>
              <a:tr h="28315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광과 발아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40687"/>
                  </a:ext>
                </a:extLst>
              </a:tr>
              <a:tr h="283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호광성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종자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상추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담배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뽕나무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배추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우엉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샐러리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차조기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명아주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00048"/>
                  </a:ext>
                </a:extLst>
              </a:tr>
              <a:tr h="283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혐광성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 종자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오이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가지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토마토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호박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부추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양파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무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수세미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9180516"/>
                  </a:ext>
                </a:extLst>
              </a:tr>
              <a:tr h="28315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무관계 종자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벼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보리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옥수수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</a:rPr>
                        <a:t>대부분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</a:rPr>
                        <a:t>콩과작물</a:t>
                      </a:r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42760"/>
                  </a:ext>
                </a:extLst>
              </a:tr>
            </a:tbl>
          </a:graphicData>
        </a:graphic>
      </p:graphicFrame>
      <p:graphicFrame>
        <p:nvGraphicFramePr>
          <p:cNvPr id="25" name="표 25">
            <a:extLst>
              <a:ext uri="{FF2B5EF4-FFF2-40B4-BE49-F238E27FC236}">
                <a16:creationId xmlns:a16="http://schemas.microsoft.com/office/drawing/2014/main" id="{DFD0B3CE-D3FD-43C6-9ED5-DE0B4A2F4E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070376"/>
              </p:ext>
            </p:extLst>
          </p:nvPr>
        </p:nvGraphicFramePr>
        <p:xfrm>
          <a:off x="584200" y="5383486"/>
          <a:ext cx="6618477" cy="826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0511">
                  <a:extLst>
                    <a:ext uri="{9D8B030D-6E8A-4147-A177-3AD203B41FA5}">
                      <a16:colId xmlns:a16="http://schemas.microsoft.com/office/drawing/2014/main" val="3701629765"/>
                    </a:ext>
                  </a:extLst>
                </a:gridCol>
                <a:gridCol w="5287966">
                  <a:extLst>
                    <a:ext uri="{9D8B030D-6E8A-4147-A177-3AD203B41FA5}">
                      <a16:colId xmlns:a16="http://schemas.microsoft.com/office/drawing/2014/main" val="4002050742"/>
                    </a:ext>
                  </a:extLst>
                </a:gridCol>
              </a:tblGrid>
              <a:tr h="27800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자가수정식물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자연교잡률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4%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이하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콩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강낭콩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완두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상추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벼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보리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아마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토마토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고추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7587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타가수정식물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십자화과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옥수수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호밀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오이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참외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수박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호박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시금치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양파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당근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멜론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43864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부분타식성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식물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자연교잡률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5~25%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/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수수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목화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 err="1">
                          <a:solidFill>
                            <a:schemeClr val="tx1"/>
                          </a:solidFill>
                        </a:rPr>
                        <a:t>알팔파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유채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갓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</a:rPr>
                        <a:t>피망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4027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99B41ABC-1B14-4C36-B16E-A177F7A862CA}"/>
              </a:ext>
            </a:extLst>
          </p:cNvPr>
          <p:cNvSpPr txBox="1"/>
          <p:nvPr/>
        </p:nvSpPr>
        <p:spPr>
          <a:xfrm>
            <a:off x="271932" y="6483186"/>
            <a:ext cx="643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최아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파종 전에 종자의 싹을 틔우는 것으로 발아를 촉진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균일하게 하여 종자의 손실을 막음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62706B-BBCA-4DE9-97D5-08B9EFF3D371}"/>
              </a:ext>
            </a:extLst>
          </p:cNvPr>
          <p:cNvSpPr txBox="1"/>
          <p:nvPr/>
        </p:nvSpPr>
        <p:spPr>
          <a:xfrm>
            <a:off x="41686" y="4056255"/>
            <a:ext cx="21784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적색광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(600~700nm)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은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발아를 촉진</a:t>
            </a:r>
          </a:p>
        </p:txBody>
      </p:sp>
      <p:pic>
        <p:nvPicPr>
          <p:cNvPr id="28" name="그래픽 27" descr="시계 방향으로 굽은 줄 화살표 단색으로 채워진">
            <a:extLst>
              <a:ext uri="{FF2B5EF4-FFF2-40B4-BE49-F238E27FC236}">
                <a16:creationId xmlns:a16="http://schemas.microsoft.com/office/drawing/2014/main" id="{C8F609DA-AF95-477A-BE81-17F31AEA73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50987">
            <a:off x="765571" y="4220503"/>
            <a:ext cx="345441" cy="3454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3D4D51-698A-4E91-86E9-EE33723F18B5}"/>
              </a:ext>
            </a:extLst>
          </p:cNvPr>
          <p:cNvSpPr txBox="1"/>
          <p:nvPr/>
        </p:nvSpPr>
        <p:spPr>
          <a:xfrm>
            <a:off x="7251519" y="16716"/>
            <a:ext cx="20068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순계내에서는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선발효과가 없다</a:t>
            </a:r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62680AC1-EECC-40D3-AB7B-F4EECE911EB5}"/>
              </a:ext>
            </a:extLst>
          </p:cNvPr>
          <p:cNvCxnSpPr>
            <a:cxnSpLocks/>
          </p:cNvCxnSpPr>
          <p:nvPr/>
        </p:nvCxnSpPr>
        <p:spPr>
          <a:xfrm flipH="1" flipV="1">
            <a:off x="9013362" y="207187"/>
            <a:ext cx="244969" cy="1532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276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F60DC4-7719-4CB2-ABA7-7A193E437D0A}"/>
              </a:ext>
            </a:extLst>
          </p:cNvPr>
          <p:cNvSpPr txBox="1"/>
          <p:nvPr/>
        </p:nvSpPr>
        <p:spPr>
          <a:xfrm>
            <a:off x="517712" y="1656259"/>
            <a:ext cx="4778188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신선종자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경실이 아니면서 주어진 조건에서 시험기간이 끝나도 발아 못했으나 깨끗하고 건실해 활력이 있는 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생리적 휴면종자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규정된 한가지방법으로 처리 후 재시험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B7DF1C-2BF5-4EDE-B401-651918F9D33F}"/>
              </a:ext>
            </a:extLst>
          </p:cNvPr>
          <p:cNvSpPr txBox="1"/>
          <p:nvPr/>
        </p:nvSpPr>
        <p:spPr>
          <a:xfrm>
            <a:off x="517712" y="3091315"/>
            <a:ext cx="5925673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종자증식시 포장검사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작물별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고유특성이 가장 잘 나타나는 생육시기에 실시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보통 개화기를 중심으로 실시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생육기간 고려해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회 이상 실시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B81C1-FD81-480D-A031-71C0ED126CCA}"/>
              </a:ext>
            </a:extLst>
          </p:cNvPr>
          <p:cNvSpPr txBox="1"/>
          <p:nvPr/>
        </p:nvSpPr>
        <p:spPr>
          <a:xfrm>
            <a:off x="493060" y="130218"/>
            <a:ext cx="4132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교잡 시 개화기 조절을 위해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적심하는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작물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C5D5A-CCAC-4741-966C-B700D20A59C1}"/>
              </a:ext>
            </a:extLst>
          </p:cNvPr>
          <p:cNvSpPr txBox="1"/>
          <p:nvPr/>
        </p:nvSpPr>
        <p:spPr>
          <a:xfrm>
            <a:off x="517712" y="2507593"/>
            <a:ext cx="5755341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종자증식을 위한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채종재배는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유전적으로 순수하고 충실한 종자를 얻는 것이 목적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재배지 입지 선정 유의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박파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소비재배 등으로 증식률 높여야 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166B4E-5696-4186-9A8C-D37B922EB9DF}"/>
              </a:ext>
            </a:extLst>
          </p:cNvPr>
          <p:cNvSpPr txBox="1"/>
          <p:nvPr/>
        </p:nvSpPr>
        <p:spPr>
          <a:xfrm>
            <a:off x="493060" y="6450783"/>
            <a:ext cx="3325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 비료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요소 흡수 비율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=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질소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5: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2: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칼륨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02D72C-F90B-49C1-ACA4-AE5D0FD50EB9}"/>
              </a:ext>
            </a:extLst>
          </p:cNvPr>
          <p:cNvSpPr txBox="1"/>
          <p:nvPr/>
        </p:nvSpPr>
        <p:spPr>
          <a:xfrm>
            <a:off x="4498042" y="44231"/>
            <a:ext cx="46907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담배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적심 시 그 효과가 가장 크게 나타남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니코틴 등의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축적량이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좌우되기 때문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E654F-D9A8-4C9A-A929-99F89145B44B}"/>
              </a:ext>
            </a:extLst>
          </p:cNvPr>
          <p:cNvSpPr txBox="1"/>
          <p:nvPr/>
        </p:nvSpPr>
        <p:spPr>
          <a:xfrm>
            <a:off x="517712" y="556556"/>
            <a:ext cx="8240806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복과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많은 꽃의 자방들이 모여서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작은 과실들이 모여서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하나의 덩어리를 이루고 있는 것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ex-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파인애플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라즈베리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취과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개의 꽃이 다수의 씨방으로 구성되어 있어 결실되면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꽃받기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부분에 작은 과실들이 몰려 하나의 과실 되는 것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위과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씨방 이외의 부분이 자라서 된 열매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성숙한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자방이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꽃 아닌 다른 부위나 변형된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포엽에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붙어 있는 것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ex-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사과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개의 씨방으로 된 꽃이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개의 과실로 발달되는 것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723C47-2CC4-4226-9D75-273E2D9743B8}"/>
              </a:ext>
            </a:extLst>
          </p:cNvPr>
          <p:cNvSpPr txBox="1"/>
          <p:nvPr/>
        </p:nvSpPr>
        <p:spPr>
          <a:xfrm>
            <a:off x="517712" y="3982585"/>
            <a:ext cx="3023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염수선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종자선별법 중 비중에 의한 선별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574EE5-DB0D-4E2D-9609-497517B21393}"/>
              </a:ext>
            </a:extLst>
          </p:cNvPr>
          <p:cNvSpPr txBox="1"/>
          <p:nvPr/>
        </p:nvSpPr>
        <p:spPr>
          <a:xfrm>
            <a:off x="517712" y="4259584"/>
            <a:ext cx="45809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화곡류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종자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후숙처리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30~40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도에 수일간 건조상태로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후숙처리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3C005E-12A2-4E78-AB56-7C30AAD536F7}"/>
              </a:ext>
            </a:extLst>
          </p:cNvPr>
          <p:cNvSpPr txBox="1"/>
          <p:nvPr/>
        </p:nvSpPr>
        <p:spPr>
          <a:xfrm>
            <a:off x="517712" y="4510955"/>
            <a:ext cx="5396753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안전저장을 위한 종자 최대 수분량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(13~14%),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벼와 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(12%),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(11%),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시금치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(8%),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(5%),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(4.5%)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673D7C-7521-45DB-9706-937DEB4EE7F0}"/>
              </a:ext>
            </a:extLst>
          </p:cNvPr>
          <p:cNvSpPr txBox="1"/>
          <p:nvPr/>
        </p:nvSpPr>
        <p:spPr>
          <a:xfrm>
            <a:off x="8561293" y="556556"/>
            <a:ext cx="3209366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종자발아에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필요한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수분흡수량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100%,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70%,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30%,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23%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D43FD2-F8F0-464A-9585-101E820B0C8C}"/>
              </a:ext>
            </a:extLst>
          </p:cNvPr>
          <p:cNvSpPr txBox="1"/>
          <p:nvPr/>
        </p:nvSpPr>
        <p:spPr>
          <a:xfrm>
            <a:off x="517712" y="5120305"/>
            <a:ext cx="4610099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배휴면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종자의 물리적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휴면타파법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후숙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잘되도록 저온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습윤처리 또는 에틸렌 등의 발아촉진물질 처리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5CD1A8-63AE-45E8-B108-0328B811BC44}"/>
              </a:ext>
            </a:extLst>
          </p:cNvPr>
          <p:cNvSpPr txBox="1"/>
          <p:nvPr/>
        </p:nvSpPr>
        <p:spPr>
          <a:xfrm>
            <a:off x="6273053" y="1516556"/>
            <a:ext cx="4025153" cy="172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종자의 분류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식물학상의 과실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과실이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나출된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것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시금치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호프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과실이 이삭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싸여있는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것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겉보리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귀리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과실이 내과피에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싸여있는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것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복숭아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앵두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식물학상 종자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두류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담배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참깨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아마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C72CD3-F3F1-4F43-9CFF-EC75D75DF950}"/>
              </a:ext>
            </a:extLst>
          </p:cNvPr>
          <p:cNvSpPr txBox="1"/>
          <p:nvPr/>
        </p:nvSpPr>
        <p:spPr>
          <a:xfrm>
            <a:off x="9914965" y="115428"/>
            <a:ext cx="185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종자생산학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B8B23E-F5E4-439B-89B7-347DE1203727}"/>
              </a:ext>
            </a:extLst>
          </p:cNvPr>
          <p:cNvSpPr txBox="1"/>
          <p:nvPr/>
        </p:nvSpPr>
        <p:spPr>
          <a:xfrm>
            <a:off x="517712" y="5715077"/>
            <a:ext cx="3767417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저장 중 종자가 발아력을 상실하는 원인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원형질단백의 응고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효소 활력 저하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저장양분 소모</a:t>
            </a:r>
          </a:p>
        </p:txBody>
      </p:sp>
    </p:spTree>
    <p:extLst>
      <p:ext uri="{BB962C8B-B14F-4D97-AF65-F5344CB8AC3E}">
        <p14:creationId xmlns:p14="http://schemas.microsoft.com/office/powerpoint/2010/main" val="1866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B78C42-0412-49BB-BE44-E2F86FCB60B0}"/>
              </a:ext>
            </a:extLst>
          </p:cNvPr>
          <p:cNvSpPr txBox="1"/>
          <p:nvPr/>
        </p:nvSpPr>
        <p:spPr>
          <a:xfrm>
            <a:off x="5244354" y="61073"/>
            <a:ext cx="2971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식물육종학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개념이 많이 출제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F4BFC8-FF0F-4A6A-BE2E-3026AF6B54B1}"/>
              </a:ext>
            </a:extLst>
          </p:cNvPr>
          <p:cNvSpPr txBox="1"/>
          <p:nvPr/>
        </p:nvSpPr>
        <p:spPr>
          <a:xfrm>
            <a:off x="534348" y="3591474"/>
            <a:ext cx="5532036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키메라현상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정상조직과 변이조직이 함께 있게 되는 상태로 접목변이에서 보임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영양번식작물의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체세포 돌연변이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E9C90D-19E8-41CC-B5E9-26ADF550DE5E}"/>
              </a:ext>
            </a:extLst>
          </p:cNvPr>
          <p:cNvSpPr txBox="1"/>
          <p:nvPr/>
        </p:nvSpPr>
        <p:spPr>
          <a:xfrm>
            <a:off x="534348" y="815559"/>
            <a:ext cx="4590545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메타크세니아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과일의 맛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색깔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크기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모양과 같이 정핵이 직접 관여하지 않는 모체의 일부분에 꽃가루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영향이 직접 나타나는 현상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25A3F-5531-4DC8-8FFA-AE612A5EFD38}"/>
              </a:ext>
            </a:extLst>
          </p:cNvPr>
          <p:cNvSpPr txBox="1"/>
          <p:nvPr/>
        </p:nvSpPr>
        <p:spPr>
          <a:xfrm>
            <a:off x="535933" y="1683235"/>
            <a:ext cx="6059951" cy="3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크세니아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중복수정에 의하여 화분의 유전정보가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배유에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직접 발현하는 현상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CB529D-7C71-4C5D-8ECA-40E4CDE27931}"/>
              </a:ext>
            </a:extLst>
          </p:cNvPr>
          <p:cNvSpPr txBox="1"/>
          <p:nvPr/>
        </p:nvSpPr>
        <p:spPr>
          <a:xfrm>
            <a:off x="534348" y="4256877"/>
            <a:ext cx="6940341" cy="1722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아포믹시스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암수배우자가 수정안하고 종자 형성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종류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부정배생식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배낭 안 만들고 포자체의 조직세포가 직접 배를 형성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밀감의 주심 배가 대표적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위수정생식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수분의 자극을 받아 난세포가 배로 발달하는 것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담배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보리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무포자생식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배낭은 만들지만 배낭의 조직세포가 배를 형성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부추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복상포자생식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배낭모세포가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감수분열을 못하거나 비정상적인 분열을 하여 배를 만듦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볏과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국화과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+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웅성단위생식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아포믹시스에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의해 생긴 유전자형은 다음세대에서 유전분리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175EE8-BB5D-4E84-9BE5-D7E11E31B344}"/>
              </a:ext>
            </a:extLst>
          </p:cNvPr>
          <p:cNvSpPr txBox="1"/>
          <p:nvPr/>
        </p:nvSpPr>
        <p:spPr>
          <a:xfrm>
            <a:off x="7667248" y="5221804"/>
            <a:ext cx="214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왜성사과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나무가 작게 자라도록 만든 사과나무로 일찍 결실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18077-E5E5-4A78-BF1D-7F9EF5698B8F}"/>
              </a:ext>
            </a:extLst>
          </p:cNvPr>
          <p:cNvSpPr txBox="1"/>
          <p:nvPr/>
        </p:nvSpPr>
        <p:spPr>
          <a:xfrm>
            <a:off x="534348" y="571850"/>
            <a:ext cx="5063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신품종 구비조건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균일성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구별성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신규성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안정성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영속성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품종고유명칭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392856-9B2E-4918-AD72-C486B0F49A2D}"/>
              </a:ext>
            </a:extLst>
          </p:cNvPr>
          <p:cNvSpPr txBox="1"/>
          <p:nvPr/>
        </p:nvSpPr>
        <p:spPr>
          <a:xfrm>
            <a:off x="538193" y="2320836"/>
            <a:ext cx="5896881" cy="6142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불연속변이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대립변이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두 변이 사이에 구별이 뚜렷하고 중간계급의 것이 없는 변이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연속변이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양적변이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길이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무게처럼 여러 계급을 포함하는 경우의 변이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6DBF82-D387-4942-A1F5-F7B16BF75499}"/>
              </a:ext>
            </a:extLst>
          </p:cNvPr>
          <p:cNvSpPr txBox="1"/>
          <p:nvPr/>
        </p:nvSpPr>
        <p:spPr>
          <a:xfrm>
            <a:off x="534348" y="2083805"/>
            <a:ext cx="5830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변이의 원인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장소변이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비유전적변이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돌연변이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유전적변이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교배변이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유전적변이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D81D32-EEB8-4951-BD20-033E374BF46A}"/>
              </a:ext>
            </a:extLst>
          </p:cNvPr>
          <p:cNvSpPr txBox="1"/>
          <p:nvPr/>
        </p:nvSpPr>
        <p:spPr>
          <a:xfrm>
            <a:off x="535611" y="2933720"/>
            <a:ext cx="5532036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아조변이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체세포변이로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생장점세포에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돌연변이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과수육종에 중요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체세포 돌연변이는 대부분 키메라의 형태로 돌연변이 부위에서만 볼 수 있음</a:t>
            </a:r>
          </a:p>
        </p:txBody>
      </p:sp>
      <p:pic>
        <p:nvPicPr>
          <p:cNvPr id="12" name="그래픽 11" descr="시계 방향으로 굽은 줄 화살표 단색으로 채워진">
            <a:extLst>
              <a:ext uri="{FF2B5EF4-FFF2-40B4-BE49-F238E27FC236}">
                <a16:creationId xmlns:a16="http://schemas.microsoft.com/office/drawing/2014/main" id="{D72530C9-5EDA-4642-8ACD-BEC93EB92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143874">
            <a:off x="2587148" y="3474196"/>
            <a:ext cx="229753" cy="2297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B55575-B9BE-4598-A021-8F19E4018778}"/>
              </a:ext>
            </a:extLst>
          </p:cNvPr>
          <p:cNvSpPr txBox="1"/>
          <p:nvPr/>
        </p:nvSpPr>
        <p:spPr>
          <a:xfrm>
            <a:off x="6420907" y="571722"/>
            <a:ext cx="4242391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후대검정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나타난 변이 중 환경변이와 유전변이를 구분하기 위해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전대의 유전자형의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동형성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감별에 사용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질적형질의 유전적변이 감별에 주로 이용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94188A-EED4-422A-B6CE-BF0E77E3E499}"/>
              </a:ext>
            </a:extLst>
          </p:cNvPr>
          <p:cNvSpPr txBox="1"/>
          <p:nvPr/>
        </p:nvSpPr>
        <p:spPr>
          <a:xfrm>
            <a:off x="608776" y="6042441"/>
            <a:ext cx="3565452" cy="61427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피자식물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속씨식물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&gt; 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중복수정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2n,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배유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3n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나자식물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겉씨식물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&gt;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2n,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배유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n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graphicFrame>
        <p:nvGraphicFramePr>
          <p:cNvPr id="15" name="표 15">
            <a:extLst>
              <a:ext uri="{FF2B5EF4-FFF2-40B4-BE49-F238E27FC236}">
                <a16:creationId xmlns:a16="http://schemas.microsoft.com/office/drawing/2014/main" id="{993036A2-E971-4893-AD05-DB206B9259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09918"/>
              </p:ext>
            </p:extLst>
          </p:nvPr>
        </p:nvGraphicFramePr>
        <p:xfrm>
          <a:off x="9815672" y="3861828"/>
          <a:ext cx="2407704" cy="28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887">
                  <a:extLst>
                    <a:ext uri="{9D8B030D-6E8A-4147-A177-3AD203B41FA5}">
                      <a16:colId xmlns:a16="http://schemas.microsoft.com/office/drawing/2014/main" val="2686171864"/>
                    </a:ext>
                  </a:extLst>
                </a:gridCol>
                <a:gridCol w="1134817">
                  <a:extLst>
                    <a:ext uri="{9D8B030D-6E8A-4147-A177-3AD203B41FA5}">
                      <a16:colId xmlns:a16="http://schemas.microsoft.com/office/drawing/2014/main" val="1107746568"/>
                    </a:ext>
                  </a:extLst>
                </a:gridCol>
              </a:tblGrid>
              <a:tr h="32316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비대립유전자간 상호작용 종류와  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F2 </a:t>
                      </a:r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분리비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753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보족유전자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9:7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95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중복유전자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15:1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25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조건유전자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열성상위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9:3:4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08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피복유전자</a:t>
                      </a:r>
                      <a:endParaRPr lang="en-US" altLang="ko-KR" sz="12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우성상위</a:t>
                      </a: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12:3:1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020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복수유전자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9:6:1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576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억제유전자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13:1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0530914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4A3E889-67F2-42B8-A4EC-80EF7D31DC0A}"/>
              </a:ext>
            </a:extLst>
          </p:cNvPr>
          <p:cNvSpPr txBox="1"/>
          <p:nvPr/>
        </p:nvSpPr>
        <p:spPr>
          <a:xfrm>
            <a:off x="6435074" y="1706565"/>
            <a:ext cx="5108029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종성유전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상염색체에 있는 유전자라도 형질발현이 성에 따라 달라질 때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격세유전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먼 조상의 형질이 우연히 교잡에 의해 나타나는 현상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52EBD2-8962-4F19-9383-9FCC277013DD}"/>
              </a:ext>
            </a:extLst>
          </p:cNvPr>
          <p:cNvSpPr txBox="1"/>
          <p:nvPr/>
        </p:nvSpPr>
        <p:spPr>
          <a:xfrm>
            <a:off x="6420907" y="2304744"/>
            <a:ext cx="6059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양적형질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연속변이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폴리진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정규분포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수량에 관여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환경에 따라 변동 쉬움</a:t>
            </a: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ACFFA490-EA53-41FB-B2A7-2A6FCFA63F68}"/>
              </a:ext>
            </a:extLst>
          </p:cNvPr>
          <p:cNvSpPr/>
          <p:nvPr/>
        </p:nvSpPr>
        <p:spPr>
          <a:xfrm flipV="1">
            <a:off x="7915907" y="2283250"/>
            <a:ext cx="515713" cy="33034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5BFA34-E500-4197-8635-D891F3C4E693}"/>
              </a:ext>
            </a:extLst>
          </p:cNvPr>
          <p:cNvSpPr txBox="1"/>
          <p:nvPr/>
        </p:nvSpPr>
        <p:spPr>
          <a:xfrm>
            <a:off x="9342220" y="1127055"/>
            <a:ext cx="2704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양적형질 유전자의 지배가가 환경 영향보다 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작고 관여하는 유전자수가 많은 것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환경의 영향을 크게 받음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복수유전자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누적효과</a:t>
            </a:r>
          </a:p>
        </p:txBody>
      </p: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CF9F2368-FD78-4CA8-9F31-1F8D9B3AEFD5}"/>
              </a:ext>
            </a:extLst>
          </p:cNvPr>
          <p:cNvCxnSpPr>
            <a:cxnSpLocks/>
            <a:stCxn id="18" idx="5"/>
            <a:endCxn id="19" idx="1"/>
          </p:cNvCxnSpPr>
          <p:nvPr/>
        </p:nvCxnSpPr>
        <p:spPr>
          <a:xfrm flipV="1">
            <a:off x="8356096" y="1480998"/>
            <a:ext cx="986124" cy="850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28D4770-63A3-4627-A302-6E9E4C53D651}"/>
              </a:ext>
            </a:extLst>
          </p:cNvPr>
          <p:cNvSpPr txBox="1"/>
          <p:nvPr/>
        </p:nvSpPr>
        <p:spPr>
          <a:xfrm>
            <a:off x="6420907" y="2592552"/>
            <a:ext cx="4644052" cy="798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유전력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표현형 분산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환경적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중 유전적분산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유전력이 높을수록 유전자에 의한 표현형 결정력이 높아 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양적형질의 선발효율을 예측하는 지표로 사용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981B5C-D596-425B-B61E-F0C1696889A1}"/>
              </a:ext>
            </a:extLst>
          </p:cNvPr>
          <p:cNvSpPr txBox="1"/>
          <p:nvPr/>
        </p:nvSpPr>
        <p:spPr>
          <a:xfrm>
            <a:off x="6420907" y="3349236"/>
            <a:ext cx="51080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유전자의 다면발현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개의 유전자가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개 이상의 표현형에 관여하는 현상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4DC4C5-0A09-42EB-AC94-E4F535B9F50C}"/>
              </a:ext>
            </a:extLst>
          </p:cNvPr>
          <p:cNvSpPr txBox="1"/>
          <p:nvPr/>
        </p:nvSpPr>
        <p:spPr>
          <a:xfrm>
            <a:off x="6419644" y="3621610"/>
            <a:ext cx="28361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암술의 구성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9F9C1-DE78-4340-86C1-D25280544C4F}"/>
              </a:ext>
            </a:extLst>
          </p:cNvPr>
          <p:cNvSpPr txBox="1"/>
          <p:nvPr/>
        </p:nvSpPr>
        <p:spPr>
          <a:xfrm>
            <a:off x="6080017" y="3928746"/>
            <a:ext cx="4022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오차의 자유도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= (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품종수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-1) X (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반복수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-1) X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장소개수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4E618FA-AC63-4084-979E-AACA6CEB1BEE}"/>
              </a:ext>
            </a:extLst>
          </p:cNvPr>
          <p:cNvSpPr txBox="1"/>
          <p:nvPr/>
        </p:nvSpPr>
        <p:spPr>
          <a:xfrm>
            <a:off x="4307783" y="6011041"/>
            <a:ext cx="4697088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약배양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어린 꽃밥을 기내에서 배양해 반수성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캘러스나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배를   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   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유도해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반수체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또는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배성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반수체를 얻는 것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육종기간 단축 위해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/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새 품종 육성 시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F1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에서 약 채취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0E8924-C713-40D8-BDB9-9D81A8EBC931}"/>
              </a:ext>
            </a:extLst>
          </p:cNvPr>
          <p:cNvSpPr txBox="1"/>
          <p:nvPr/>
        </p:nvSpPr>
        <p:spPr>
          <a:xfrm>
            <a:off x="7021646" y="4277158"/>
            <a:ext cx="3040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비대립유전자의 상호작용 중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종의 우성유전자가 함께 작용해 전혀 다른 성질을 발현시키는 유전자</a:t>
            </a:r>
          </a:p>
        </p:txBody>
      </p: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8369635C-A274-4E7F-93A1-55E110ED55BA}"/>
              </a:ext>
            </a:extLst>
          </p:cNvPr>
          <p:cNvCxnSpPr>
            <a:cxnSpLocks/>
          </p:cNvCxnSpPr>
          <p:nvPr/>
        </p:nvCxnSpPr>
        <p:spPr>
          <a:xfrm flipH="1">
            <a:off x="9815672" y="4477213"/>
            <a:ext cx="2589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251BCA9-A308-403E-AB83-1BEF1EA20F11}"/>
              </a:ext>
            </a:extLst>
          </p:cNvPr>
          <p:cNvSpPr txBox="1"/>
          <p:nvPr/>
        </p:nvSpPr>
        <p:spPr>
          <a:xfrm>
            <a:off x="10102893" y="2606091"/>
            <a:ext cx="2030818" cy="2462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유전력이 높다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=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선발효율이 크다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8580EB9C-4465-4D26-B4FF-8120BBBB0071}"/>
                  </a:ext>
                </a:extLst>
              </p:cNvPr>
              <p:cNvSpPr/>
              <p:nvPr/>
            </p:nvSpPr>
            <p:spPr>
              <a:xfrm>
                <a:off x="8542102" y="129497"/>
                <a:ext cx="3504331" cy="6546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교차율</a:t>
                </a:r>
                <a:r>
                  <a:rPr lang="en-US" altLang="ko-KR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(%):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ko-KR" altLang="en-US" sz="120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ko-KR" altLang="en-US" sz="1200" i="1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ko-KR" altLang="en-US" sz="12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d>
                              <m:dPr>
                                <m:ctrlPr>
                                  <a:rPr lang="ko-KR" altLang="en-US" sz="1200" i="1">
                                    <a:solidFill>
                                      <a:srgbClr val="83696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ko-KR" altLang="en-US" sz="12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ko-KR" altLang="en-US" sz="1200" i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den>
                        </m:f>
                      </m:e>
                    </m:d>
                    <m:r>
                      <a:rPr lang="ko-KR" altLang="en-US" sz="1200" i="0">
                        <a:latin typeface="Cambria Math" panose="02040503050406030204" pitchFamily="18" charset="0"/>
                      </a:rPr>
                      <m:t>×100%</m:t>
                    </m:r>
                  </m:oMath>
                </a14:m>
                <a:endParaRPr lang="en-US" altLang="ko-KR" sz="12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상인연관 경우 </a:t>
                </a:r>
                <a:r>
                  <a:rPr lang="en-US" altLang="ko-KR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n:1:1:n / </a:t>
                </a:r>
                <a:r>
                  <a:rPr lang="ko-KR" altLang="en-US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상반연관 경우 </a:t>
                </a:r>
                <a:r>
                  <a:rPr lang="en-US" altLang="ko-KR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1:n:n:1</a:t>
                </a:r>
                <a:endParaRPr lang="ko-KR" altLang="en-US" sz="12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</p:txBody>
          </p:sp>
        </mc:Choice>
        <mc:Fallback>
          <p:sp>
            <p:nvSpPr>
              <p:cNvPr id="38" name="직사각형 37">
                <a:extLst>
                  <a:ext uri="{FF2B5EF4-FFF2-40B4-BE49-F238E27FC236}">
                    <a16:creationId xmlns:a16="http://schemas.microsoft.com/office/drawing/2014/main" id="{8580EB9C-4465-4D26-B4FF-8120BBBB00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2102" y="129497"/>
                <a:ext cx="3504331" cy="654682"/>
              </a:xfrm>
              <a:prstGeom prst="rect">
                <a:avLst/>
              </a:prstGeom>
              <a:blipFill>
                <a:blip r:embed="rId4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A470ED22-31D1-4203-B7E9-FA465D3970B8}"/>
              </a:ext>
            </a:extLst>
          </p:cNvPr>
          <p:cNvSpPr txBox="1"/>
          <p:nvPr/>
        </p:nvSpPr>
        <p:spPr>
          <a:xfrm>
            <a:off x="7022201" y="4723620"/>
            <a:ext cx="3040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두 유전자가 형질발현에 있어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같은방향으로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작용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누적효과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1" name="직선 화살표 연결선 30">
            <a:extLst>
              <a:ext uri="{FF2B5EF4-FFF2-40B4-BE49-F238E27FC236}">
                <a16:creationId xmlns:a16="http://schemas.microsoft.com/office/drawing/2014/main" id="{BE845753-3429-476F-A72C-F656104554FC}"/>
              </a:ext>
            </a:extLst>
          </p:cNvPr>
          <p:cNvCxnSpPr>
            <a:cxnSpLocks/>
          </p:cNvCxnSpPr>
          <p:nvPr/>
        </p:nvCxnSpPr>
        <p:spPr>
          <a:xfrm flipH="1">
            <a:off x="9830754" y="4923675"/>
            <a:ext cx="2589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8D660CA-F022-41F9-9303-A2BF84435D4F}"/>
              </a:ext>
            </a:extLst>
          </p:cNvPr>
          <p:cNvSpPr txBox="1"/>
          <p:nvPr/>
        </p:nvSpPr>
        <p:spPr>
          <a:xfrm>
            <a:off x="9019953" y="6080650"/>
            <a:ext cx="8877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누적효과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O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3" name="직선 화살표 연결선 32">
            <a:extLst>
              <a:ext uri="{FF2B5EF4-FFF2-40B4-BE49-F238E27FC236}">
                <a16:creationId xmlns:a16="http://schemas.microsoft.com/office/drawing/2014/main" id="{84DA3092-2F91-451C-99C0-833649A70046}"/>
              </a:ext>
            </a:extLst>
          </p:cNvPr>
          <p:cNvCxnSpPr>
            <a:cxnSpLocks/>
          </p:cNvCxnSpPr>
          <p:nvPr/>
        </p:nvCxnSpPr>
        <p:spPr>
          <a:xfrm flipH="1">
            <a:off x="9830754" y="6206032"/>
            <a:ext cx="2589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834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2">
            <a:extLst>
              <a:ext uri="{FF2B5EF4-FFF2-40B4-BE49-F238E27FC236}">
                <a16:creationId xmlns:a16="http://schemas.microsoft.com/office/drawing/2014/main" id="{9D39048A-3C1A-40B9-B245-8616BAF75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12279"/>
              </p:ext>
            </p:extLst>
          </p:nvPr>
        </p:nvGraphicFramePr>
        <p:xfrm>
          <a:off x="3249931" y="580565"/>
          <a:ext cx="8682093" cy="52590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4031">
                  <a:extLst>
                    <a:ext uri="{9D8B030D-6E8A-4147-A177-3AD203B41FA5}">
                      <a16:colId xmlns:a16="http://schemas.microsoft.com/office/drawing/2014/main" val="1323951826"/>
                    </a:ext>
                  </a:extLst>
                </a:gridCol>
                <a:gridCol w="1810909">
                  <a:extLst>
                    <a:ext uri="{9D8B030D-6E8A-4147-A177-3AD203B41FA5}">
                      <a16:colId xmlns:a16="http://schemas.microsoft.com/office/drawing/2014/main" val="3553397130"/>
                    </a:ext>
                  </a:extLst>
                </a:gridCol>
                <a:gridCol w="3977153">
                  <a:extLst>
                    <a:ext uri="{9D8B030D-6E8A-4147-A177-3AD203B41FA5}">
                      <a16:colId xmlns:a16="http://schemas.microsoft.com/office/drawing/2014/main" val="2754950611"/>
                    </a:ext>
                  </a:extLst>
                </a:gridCol>
              </a:tblGrid>
              <a:tr h="302871">
                <a:tc gridSpan="3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육종법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188275"/>
                  </a:ext>
                </a:extLst>
              </a:tr>
              <a:tr h="504785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분리육종법</a:t>
                      </a:r>
                      <a:endParaRPr lang="en-US" altLang="ko-KR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이미  존재하는 변이를 이용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시대적으로 가장 먼저 이용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순계분리법</a:t>
                      </a: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자식성에 효과적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재래종 </a:t>
                      </a:r>
                      <a:r>
                        <a:rPr lang="ko-KR" altLang="en-US" sz="1000" u="sng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기본집단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에서 특정형질을 가진 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순계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선발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차대검정필요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육종연한 짧음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263978"/>
                  </a:ext>
                </a:extLst>
              </a:tr>
              <a:tr h="5047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계통분리법</a:t>
                      </a:r>
                      <a:endParaRPr lang="en-US" altLang="ko-KR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타가수정작물에 적용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기본집단에서 집단을 대상으로 선발을 계속해 우수 계통을 분리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41531065"/>
                  </a:ext>
                </a:extLst>
              </a:tr>
              <a:tr h="50478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영양계분리법</a:t>
                      </a: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영양체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번식 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작물들에서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우량한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영양체를 분리</a:t>
                      </a:r>
                      <a:endParaRPr lang="en-US" altLang="ko-KR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F1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세대 선발이 가장 좋음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555349"/>
                  </a:ext>
                </a:extLst>
              </a:tr>
              <a:tr h="50478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교잡육종법</a:t>
                      </a:r>
                      <a:endParaRPr lang="en-US" altLang="ko-KR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새로운 변이를 유도하여 이용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인위적인 교잡으로 새로운 변이 창성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조합육종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&amp;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초월육종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두 품종이 갖고 있는 우량특성을 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1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개체에 새로이 조합할 때 가장 효율적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36573930"/>
                  </a:ext>
                </a:extLst>
              </a:tr>
              <a:tr h="50478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여교잡육종법</a:t>
                      </a: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현 우수품종의 한 두가지 형질을 개량할 때 사용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단점개량 등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종속간 교잡과 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웅성불임성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이용 시에도 사용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/ 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여교잡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횟수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: 3~5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5102199"/>
                  </a:ext>
                </a:extLst>
              </a:tr>
              <a:tr h="50478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계통육종법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교잡육종법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자식성식물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대상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F2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이후마다 계통 간의  비교로 우열 판별하고 선택 고정해 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순계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만드는 육종</a:t>
                      </a:r>
                      <a:endParaRPr lang="en-US" altLang="ko-KR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(F3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부터 계통재배를 시작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질적형질선발에 효과적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1093219"/>
                  </a:ext>
                </a:extLst>
              </a:tr>
              <a:tr h="4695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집단육종법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혼합육종법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개체선발시기가 가장 늦음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endParaRPr lang="ko-KR" altLang="en-US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F2~F6 or F7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까지는 선발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X,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형질이 고정됐을 때 개체선발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양적형질 개량에 유리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자연선택이용가능</a:t>
                      </a:r>
                      <a:endParaRPr lang="en-US" altLang="ko-KR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단점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: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우수개체 유실가능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자연선발이 우성유전자 도태할 가능성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7257273"/>
                  </a:ext>
                </a:extLst>
              </a:tr>
              <a:tr h="47387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파생계통 육종법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계통육종과 집단육종을 절충한 육종법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초기세대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(F2~F3)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에는 질적형질 선발하고 </a:t>
                      </a:r>
                      <a:endParaRPr lang="en-US" altLang="ko-KR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후에는 양적형질을 대상으로 선발</a:t>
                      </a:r>
                      <a:endParaRPr lang="en-US" altLang="ko-KR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2044845"/>
                  </a:ext>
                </a:extLst>
              </a:tr>
              <a:tr h="2817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잡종강세 육종법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양친간 유전거리가 멀수록 크게 나타남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강세는 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F1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애서 가장 크게 발현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4682865"/>
                  </a:ext>
                </a:extLst>
              </a:tr>
              <a:tr h="46953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염색체육종법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작물의 염색체개수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구조 변형으로 신품종 육성하는 방법</a:t>
                      </a:r>
                      <a:endParaRPr lang="en-US" altLang="ko-KR" sz="10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배수성육종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동질배수체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이질배수체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이용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반수체육종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이수체육종이 있음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05527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FC12A6-55E1-413D-897F-F0CCEBBF921D}"/>
              </a:ext>
            </a:extLst>
          </p:cNvPr>
          <p:cNvSpPr txBox="1"/>
          <p:nvPr/>
        </p:nvSpPr>
        <p:spPr>
          <a:xfrm>
            <a:off x="4849794" y="6066630"/>
            <a:ext cx="4346625" cy="791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05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동질배수체의</a:t>
            </a:r>
            <a:r>
              <a:rPr lang="ko-KR" altLang="en-US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특성 </a:t>
            </a:r>
            <a:r>
              <a: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핵과 세포가 커짐</a:t>
            </a:r>
            <a:r>
              <a: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영양기관 생육이 증진</a:t>
            </a:r>
            <a:r>
              <a: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5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착과성</a:t>
            </a:r>
            <a:r>
              <a:rPr lang="ko-KR" altLang="en-US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감퇴</a:t>
            </a:r>
            <a:r>
              <a: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엽록체 수 증가</a:t>
            </a:r>
            <a:r>
              <a: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ko-KR" altLang="en-US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저항성증대</a:t>
            </a:r>
            <a:r>
              <a: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함유성분 변화</a:t>
            </a:r>
            <a:r>
              <a: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05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임성저하</a:t>
            </a:r>
            <a:r>
              <a: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발육지연</a:t>
            </a:r>
          </a:p>
        </p:txBody>
      </p:sp>
      <p:pic>
        <p:nvPicPr>
          <p:cNvPr id="4" name="그래픽 3" descr="시계 방향으로 굽은 줄 화살표 단색으로 채워진">
            <a:extLst>
              <a:ext uri="{FF2B5EF4-FFF2-40B4-BE49-F238E27FC236}">
                <a16:creationId xmlns:a16="http://schemas.microsoft.com/office/drawing/2014/main" id="{27873C4E-C8BB-4934-81E6-7821574D3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4790007">
            <a:off x="7653863" y="5847529"/>
            <a:ext cx="428208" cy="4282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90BBA-2BC1-479C-B4B6-1993E8D1FF60}"/>
              </a:ext>
            </a:extLst>
          </p:cNvPr>
          <p:cNvSpPr txBox="1"/>
          <p:nvPr/>
        </p:nvSpPr>
        <p:spPr>
          <a:xfrm>
            <a:off x="466363" y="-17551"/>
            <a:ext cx="5688418" cy="3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콜히친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분열중인 세포의 방추사와 세포막 형성을 억제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동질배수체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만들 수 있음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B722DD-8C08-472F-AD05-103F51AB3E6B}"/>
              </a:ext>
            </a:extLst>
          </p:cNvPr>
          <p:cNvSpPr txBox="1"/>
          <p:nvPr/>
        </p:nvSpPr>
        <p:spPr>
          <a:xfrm>
            <a:off x="9059335" y="5820849"/>
            <a:ext cx="1914906" cy="545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다른 게놈으로 구성된 배수체</a:t>
            </a:r>
            <a:r>
              <a:rPr lang="en-US" altLang="ko-KR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5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종속간 교잡종은 </a:t>
            </a:r>
            <a:r>
              <a:rPr lang="ko-KR" altLang="en-US" sz="105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이질배수체</a:t>
            </a:r>
            <a:endParaRPr lang="ko-KR" altLang="en-US" sz="105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pic>
        <p:nvPicPr>
          <p:cNvPr id="10" name="그래픽 9" descr="시계 반대 방향으로 굽은 사선 화살표 단색으로 채워진">
            <a:extLst>
              <a:ext uri="{FF2B5EF4-FFF2-40B4-BE49-F238E27FC236}">
                <a16:creationId xmlns:a16="http://schemas.microsoft.com/office/drawing/2014/main" id="{CE677CDD-5455-4029-946B-76B17BFDCF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8501962">
            <a:off x="8585790" y="5752270"/>
            <a:ext cx="416163" cy="4161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5E956DB-594F-4E45-9332-717D0267843C}"/>
              </a:ext>
            </a:extLst>
          </p:cNvPr>
          <p:cNvSpPr txBox="1"/>
          <p:nvPr/>
        </p:nvSpPr>
        <p:spPr>
          <a:xfrm>
            <a:off x="9963135" y="75663"/>
            <a:ext cx="176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식물육종학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20FBAB-189F-4A4A-8C82-2A179FA64340}"/>
              </a:ext>
            </a:extLst>
          </p:cNvPr>
          <p:cNvSpPr txBox="1"/>
          <p:nvPr/>
        </p:nvSpPr>
        <p:spPr>
          <a:xfrm>
            <a:off x="526811" y="1471835"/>
            <a:ext cx="2551814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1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대잡종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특성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다수성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균일성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내병성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강건성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C66C89-2A38-4463-9AD0-634A3B97751A}"/>
              </a:ext>
            </a:extLst>
          </p:cNvPr>
          <p:cNvSpPr txBox="1"/>
          <p:nvPr/>
        </p:nvSpPr>
        <p:spPr>
          <a:xfrm>
            <a:off x="526811" y="580565"/>
            <a:ext cx="2551814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인공교배를 위한 개화기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조절법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파종기조절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광주성이용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춘화처리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접목법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환상박피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수경법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비배법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77F655-0011-497D-90F2-175AEB5499AF}"/>
              </a:ext>
            </a:extLst>
          </p:cNvPr>
          <p:cNvSpPr txBox="1"/>
          <p:nvPr/>
        </p:nvSpPr>
        <p:spPr>
          <a:xfrm>
            <a:off x="4266019" y="2027625"/>
            <a:ext cx="1829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+(1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열법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성군집단선발법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집단선발법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계통집단선발법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1A26F0EC-D6BE-452A-B391-D06D9E754589}"/>
              </a:ext>
            </a:extLst>
          </p:cNvPr>
          <p:cNvCxnSpPr>
            <a:cxnSpLocks/>
          </p:cNvCxnSpPr>
          <p:nvPr/>
        </p:nvCxnSpPr>
        <p:spPr>
          <a:xfrm flipH="1">
            <a:off x="5755341" y="1595718"/>
            <a:ext cx="672353" cy="371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2AF2082-4759-4BC1-BD1B-BFC18DBF09D2}"/>
              </a:ext>
            </a:extLst>
          </p:cNvPr>
          <p:cNvSpPr txBox="1"/>
          <p:nvPr/>
        </p:nvSpPr>
        <p:spPr>
          <a:xfrm>
            <a:off x="527004" y="2086106"/>
            <a:ext cx="2783568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시스트론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유전자를 형질발현의 기본단위로 볼 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유전자의 개념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구조유전자 내 유전적기능 수행가능한 미세구조의 단위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B511A8-8EC9-40AD-A37D-2A74440A8392}"/>
              </a:ext>
            </a:extLst>
          </p:cNvPr>
          <p:cNvSpPr txBox="1"/>
          <p:nvPr/>
        </p:nvSpPr>
        <p:spPr>
          <a:xfrm>
            <a:off x="2117562" y="2956110"/>
            <a:ext cx="2200939" cy="52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여교잡을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시키면 </a:t>
            </a:r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자식시킨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것 보다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F2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에서 유전자형의 출현이 단순해짐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0C1383-2654-4530-8D04-B747ED1241E1}"/>
              </a:ext>
            </a:extLst>
          </p:cNvPr>
          <p:cNvSpPr txBox="1"/>
          <p:nvPr/>
        </p:nvSpPr>
        <p:spPr>
          <a:xfrm>
            <a:off x="5168895" y="250684"/>
            <a:ext cx="47942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배수체만드는법</a:t>
            </a:r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9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콜히친</a:t>
            </a:r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9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아세나프텐</a:t>
            </a:r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클로로포름</a:t>
            </a:r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에테르</a:t>
            </a:r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), </a:t>
            </a:r>
            <a:r>
              <a:rPr lang="ko-KR" altLang="en-US" sz="9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아산화질소</a:t>
            </a:r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9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절단법</a:t>
            </a:r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온도처리법</a:t>
            </a:r>
          </a:p>
        </p:txBody>
      </p: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F79EE246-37CC-4FCD-AF9E-6799E592C218}"/>
              </a:ext>
            </a:extLst>
          </p:cNvPr>
          <p:cNvCxnSpPr>
            <a:cxnSpLocks/>
          </p:cNvCxnSpPr>
          <p:nvPr/>
        </p:nvCxnSpPr>
        <p:spPr>
          <a:xfrm>
            <a:off x="4720856" y="298455"/>
            <a:ext cx="518125" cy="63750"/>
          </a:xfrm>
          <a:prstGeom prst="bentConnector3">
            <a:avLst>
              <a:gd name="adj1" fmla="val 766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표 33">
            <a:extLst>
              <a:ext uri="{FF2B5EF4-FFF2-40B4-BE49-F238E27FC236}">
                <a16:creationId xmlns:a16="http://schemas.microsoft.com/office/drawing/2014/main" id="{1B70DEF6-7661-4481-AA26-CAD5AE660B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383190"/>
              </p:ext>
            </p:extLst>
          </p:nvPr>
        </p:nvGraphicFramePr>
        <p:xfrm>
          <a:off x="78515" y="5686948"/>
          <a:ext cx="4078094" cy="1102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9047">
                  <a:extLst>
                    <a:ext uri="{9D8B030D-6E8A-4147-A177-3AD203B41FA5}">
                      <a16:colId xmlns:a16="http://schemas.microsoft.com/office/drawing/2014/main" val="2949170059"/>
                    </a:ext>
                  </a:extLst>
                </a:gridCol>
                <a:gridCol w="2039047">
                  <a:extLst>
                    <a:ext uri="{9D8B030D-6E8A-4147-A177-3AD203B41FA5}">
                      <a16:colId xmlns:a16="http://schemas.microsoft.com/office/drawing/2014/main" val="186204060"/>
                    </a:ext>
                  </a:extLst>
                </a:gridCol>
              </a:tblGrid>
              <a:tr h="4043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자웅동주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자웅이주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44200645"/>
                  </a:ext>
                </a:extLst>
              </a:tr>
              <a:tr h="6978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옥수수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딸기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오이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감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밤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호두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시금치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삼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호프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메밀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파파야</a:t>
                      </a:r>
                      <a:r>
                        <a:rPr lang="en-US" altLang="ko-KR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0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아스파라거스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12030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CA70381-4D21-4E25-94A6-201C966C8351}"/>
              </a:ext>
            </a:extLst>
          </p:cNvPr>
          <p:cNvSpPr txBox="1"/>
          <p:nvPr/>
        </p:nvSpPr>
        <p:spPr>
          <a:xfrm>
            <a:off x="526811" y="3543575"/>
            <a:ext cx="2853696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복이배체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게놈이 서로 다른 양친을 교잡한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F1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을 배가하여 작성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임성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높고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적응력 크고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유용한 형질 조합의 이점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E81AAB-66CF-44B9-8159-ABA25044AE59}"/>
              </a:ext>
            </a:extLst>
          </p:cNvPr>
          <p:cNvSpPr txBox="1"/>
          <p:nvPr/>
        </p:nvSpPr>
        <p:spPr>
          <a:xfrm>
            <a:off x="526811" y="4405116"/>
            <a:ext cx="3458267" cy="3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양친 간 유전적 거리가 멀수록 잡종강세가 높다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368D95-8055-4FD9-8629-2F1ED51E53D8}"/>
              </a:ext>
            </a:extLst>
          </p:cNvPr>
          <p:cNvSpPr txBox="1"/>
          <p:nvPr/>
        </p:nvSpPr>
        <p:spPr>
          <a:xfrm>
            <a:off x="526810" y="4742388"/>
            <a:ext cx="3077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잡종강세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(%)</a:t>
            </a:r>
          </a:p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= {(F1-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양친평균값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 /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양친평균값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} X 100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7975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F91A1D-919C-4981-A004-5D616B32F774}"/>
              </a:ext>
            </a:extLst>
          </p:cNvPr>
          <p:cNvSpPr txBox="1"/>
          <p:nvPr/>
        </p:nvSpPr>
        <p:spPr>
          <a:xfrm>
            <a:off x="5244355" y="61073"/>
            <a:ext cx="176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식물육종학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577442-58C3-47DA-9589-168C922653FF}"/>
              </a:ext>
            </a:extLst>
          </p:cNvPr>
          <p:cNvSpPr txBox="1"/>
          <p:nvPr/>
        </p:nvSpPr>
        <p:spPr>
          <a:xfrm>
            <a:off x="531627" y="552893"/>
            <a:ext cx="6645350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저항성의 유전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특이적 저항성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수직저항성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진정저항성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주동유전자저항성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단인자저항성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분화적저항성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비특이적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저항성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수평저항성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포장저항성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미동유전자저항성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다인자저항성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비분화적저항성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A2D80-E634-4479-922B-A23A63B0FDA1}"/>
              </a:ext>
            </a:extLst>
          </p:cNvPr>
          <p:cNvSpPr txBox="1"/>
          <p:nvPr/>
        </p:nvSpPr>
        <p:spPr>
          <a:xfrm>
            <a:off x="531627" y="1535873"/>
            <a:ext cx="6368903" cy="116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잡종강세기구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핵 내 유전자 상호작용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–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비대립유전자상호작용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우성유전자연관설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유전자간의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상승적작용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                                        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대립유전자상호작용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초우성설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복대립유전자설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헤테로설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세포질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+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핵 내 유전자 상호작용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세포질설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생리적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작용설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C9B581-0C34-4BF2-ACFC-C7F89E61AF2B}"/>
              </a:ext>
            </a:extLst>
          </p:cNvPr>
          <p:cNvSpPr txBox="1"/>
          <p:nvPr/>
        </p:nvSpPr>
        <p:spPr>
          <a:xfrm>
            <a:off x="531627" y="2795852"/>
            <a:ext cx="54855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선발효율을 높이기 위해 종자 순도를 검정하는 분자지표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RFLP, SSR, RAPD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AB3067-8FF3-4756-A031-F798F3C36D40}"/>
                  </a:ext>
                </a:extLst>
              </p:cNvPr>
              <p:cNvSpPr txBox="1"/>
              <p:nvPr/>
            </p:nvSpPr>
            <p:spPr>
              <a:xfrm>
                <a:off x="531626" y="3092243"/>
                <a:ext cx="5454504" cy="6142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* </a:t>
                </a:r>
                <a:r>
                  <a:rPr lang="ko-KR" altLang="en-US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독립적인 </a:t>
                </a:r>
                <a:r>
                  <a:rPr lang="en-US" altLang="ko-KR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n</a:t>
                </a:r>
                <a:r>
                  <a:rPr lang="ko-KR" altLang="en-US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쌍의 대립유전자는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ko-KR" altLang="en-US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가지 배우자 형성 </a:t>
                </a:r>
                <a:r>
                  <a:rPr lang="en-US" altLang="ko-KR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가지 배우자 조합</a:t>
                </a:r>
                <a:r>
                  <a:rPr lang="en-US" altLang="ko-KR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 </a:t>
                </a:r>
                <a:r>
                  <a:rPr lang="ko-KR" altLang="en-US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형성 </a:t>
                </a:r>
                <a:endParaRPr lang="en-US" altLang="ko-KR" sz="1200" dirty="0">
                  <a:latin typeface="함초롬바탕" panose="02030604000101010101" pitchFamily="18" charset="-127"/>
                  <a:ea typeface="함초롬바탕" panose="02030604000101010101" pitchFamily="18" charset="-127"/>
                  <a:cs typeface="함초롬바탕" panose="02030604000101010101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가지 유전형 생성</a:t>
                </a:r>
                <a:r>
                  <a:rPr lang="en-US" altLang="ko-KR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2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altLang="ko-KR" sz="1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ko-KR" altLang="en-US" sz="1200" dirty="0">
                    <a:latin typeface="함초롬바탕" panose="02030604000101010101" pitchFamily="18" charset="-127"/>
                    <a:ea typeface="함초롬바탕" panose="02030604000101010101" pitchFamily="18" charset="-127"/>
                    <a:cs typeface="함초롬바탕" panose="02030604000101010101" pitchFamily="18" charset="-127"/>
                  </a:rPr>
                  <a:t>가지 표현형 생성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AB3067-8FF3-4756-A031-F798F3C36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26" y="3092243"/>
                <a:ext cx="5454504" cy="614271"/>
              </a:xfrm>
              <a:prstGeom prst="rect">
                <a:avLst/>
              </a:prstGeom>
              <a:blipFill>
                <a:blip r:embed="rId2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1106168-85DB-4DCC-9E7A-598BB57A5ABD}"/>
              </a:ext>
            </a:extLst>
          </p:cNvPr>
          <p:cNvSpPr txBox="1"/>
          <p:nvPr/>
        </p:nvSpPr>
        <p:spPr>
          <a:xfrm>
            <a:off x="531626" y="3693516"/>
            <a:ext cx="4157330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유전적퇴화의 원인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돌연변이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자연교잡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근교약세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역도태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 미동유전자의 분리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기회적부동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이형종자 기계적 혼입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22EA05-3D90-4B3D-8612-6C3F65043672}"/>
              </a:ext>
            </a:extLst>
          </p:cNvPr>
          <p:cNvSpPr txBox="1"/>
          <p:nvPr/>
        </p:nvSpPr>
        <p:spPr>
          <a:xfrm>
            <a:off x="531626" y="4921292"/>
            <a:ext cx="4412512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장벽수정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암술과 수술의 위치가 자가수정 할 수 없는 구조로 붓꽃과 식물에 흔히 나타남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52504A-2A05-4B00-8D23-000B8FC0C144}"/>
              </a:ext>
            </a:extLst>
          </p:cNvPr>
          <p:cNvSpPr txBox="1"/>
          <p:nvPr/>
        </p:nvSpPr>
        <p:spPr>
          <a:xfrm>
            <a:off x="531626" y="4307021"/>
            <a:ext cx="3902149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하디바인베르크법칙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한 종의 생물군이 세대를 거듭하더라도 원래의 유전자 구성비율이 변하지 않는다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.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7090ED-DC3B-4F8B-AE3E-DC0B5914522E}"/>
              </a:ext>
            </a:extLst>
          </p:cNvPr>
          <p:cNvSpPr txBox="1"/>
          <p:nvPr/>
        </p:nvSpPr>
        <p:spPr>
          <a:xfrm>
            <a:off x="531626" y="5534797"/>
            <a:ext cx="42423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옥수수는 잡종강세가 현저해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 잡종품종이 많이 재배됨</a:t>
            </a:r>
          </a:p>
        </p:txBody>
      </p:sp>
      <p:graphicFrame>
        <p:nvGraphicFramePr>
          <p:cNvPr id="12" name="표 12">
            <a:extLst>
              <a:ext uri="{FF2B5EF4-FFF2-40B4-BE49-F238E27FC236}">
                <a16:creationId xmlns:a16="http://schemas.microsoft.com/office/drawing/2014/main" id="{359DD34D-72B2-44FA-BB6D-7AEAF39CAE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9937695"/>
              </p:ext>
            </p:extLst>
          </p:nvPr>
        </p:nvGraphicFramePr>
        <p:xfrm>
          <a:off x="7223049" y="75268"/>
          <a:ext cx="4486942" cy="14801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45488">
                  <a:extLst>
                    <a:ext uri="{9D8B030D-6E8A-4147-A177-3AD203B41FA5}">
                      <a16:colId xmlns:a16="http://schemas.microsoft.com/office/drawing/2014/main" val="130097282"/>
                    </a:ext>
                  </a:extLst>
                </a:gridCol>
                <a:gridCol w="2041454">
                  <a:extLst>
                    <a:ext uri="{9D8B030D-6E8A-4147-A177-3AD203B41FA5}">
                      <a16:colId xmlns:a16="http://schemas.microsoft.com/office/drawing/2014/main" val="770539983"/>
                    </a:ext>
                  </a:extLst>
                </a:gridCol>
              </a:tblGrid>
              <a:tr h="356239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err="1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웅성불임</a:t>
                      </a:r>
                      <a:r>
                        <a:rPr lang="ko-KR" altLang="en-US" sz="1200" dirty="0">
                          <a:solidFill>
                            <a:schemeClr val="tx1"/>
                          </a:solidFill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종류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006771"/>
                  </a:ext>
                </a:extLst>
              </a:tr>
              <a:tr h="3562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세포질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-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유전자적 </a:t>
                      </a:r>
                      <a:r>
                        <a:rPr lang="ko-KR" altLang="en-US" sz="12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웅성불임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(A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형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en-US" altLang="ko-KR" sz="9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</a:t>
                      </a:r>
                      <a:r>
                        <a:rPr lang="ko-KR" altLang="en-US" sz="9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임성회복유전자</a:t>
                      </a:r>
                      <a:r>
                        <a:rPr lang="ko-KR" altLang="en-US" sz="9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 핵 내 존재</a:t>
                      </a:r>
                      <a:r>
                        <a:rPr lang="en-US" altLang="ko-KR" sz="9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endParaRPr lang="ko-KR" altLang="en-US" sz="9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양파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파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고추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무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사탕무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35426"/>
                  </a:ext>
                </a:extLst>
              </a:tr>
              <a:tr h="3562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세포질적 </a:t>
                      </a:r>
                      <a:r>
                        <a:rPr lang="ko-KR" altLang="en-US" sz="12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웅성불임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(B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형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endParaRPr lang="ko-KR" altLang="en-US" sz="12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옥수수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수수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580760"/>
                  </a:ext>
                </a:extLst>
              </a:tr>
              <a:tr h="3562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유전자적 </a:t>
                      </a:r>
                      <a:r>
                        <a:rPr lang="ko-KR" altLang="en-US" sz="1200" dirty="0" err="1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웅성불임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(C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형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)</a:t>
                      </a:r>
                      <a:endParaRPr lang="ko-KR" altLang="en-US" sz="1200" dirty="0">
                        <a:latin typeface="함초롬바탕" panose="02030604000101010101" pitchFamily="18" charset="-127"/>
                        <a:ea typeface="함초롬바탕" panose="02030604000101010101" pitchFamily="18" charset="-127"/>
                        <a:cs typeface="함초롬바탕" panose="020306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보리</a:t>
                      </a:r>
                      <a:r>
                        <a:rPr lang="en-US" altLang="ko-KR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, </a:t>
                      </a:r>
                      <a:r>
                        <a:rPr lang="ko-KR" altLang="en-US" sz="1200" dirty="0">
                          <a:latin typeface="함초롬바탕" panose="02030604000101010101" pitchFamily="18" charset="-127"/>
                          <a:ea typeface="함초롬바탕" panose="02030604000101010101" pitchFamily="18" charset="-127"/>
                          <a:cs typeface="함초롬바탕" panose="02030604000101010101" pitchFamily="18" charset="-127"/>
                        </a:rPr>
                        <a:t>토마토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2733874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E14F69C-2593-446F-9506-1427AFF5CD53}"/>
              </a:ext>
            </a:extLst>
          </p:cNvPr>
          <p:cNvSpPr txBox="1"/>
          <p:nvPr/>
        </p:nvSpPr>
        <p:spPr>
          <a:xfrm>
            <a:off x="531626" y="5811796"/>
            <a:ext cx="424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동질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4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배체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AAAA x </a:t>
            </a:r>
            <a:r>
              <a:rPr lang="en-US" altLang="ko-KR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aaaa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F2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에서 분리비는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35:1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2F456C-BDB6-4D93-BAA1-4CD46B14E68A}"/>
              </a:ext>
            </a:extLst>
          </p:cNvPr>
          <p:cNvSpPr txBox="1"/>
          <p:nvPr/>
        </p:nvSpPr>
        <p:spPr>
          <a:xfrm>
            <a:off x="531626" y="6088029"/>
            <a:ext cx="536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트랜스포존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DNA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분자의 한 곳에서 다른 곳으로 옮겨 다닐 수 있는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DNA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A65E8C-69B1-427E-856C-EE64BC4F73EA}"/>
              </a:ext>
            </a:extLst>
          </p:cNvPr>
          <p:cNvSpPr txBox="1"/>
          <p:nvPr/>
        </p:nvSpPr>
        <p:spPr>
          <a:xfrm>
            <a:off x="6653321" y="2480836"/>
            <a:ext cx="5209952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정역교배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자방친과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화방친을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바꿔서 동시에 교배하는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단교배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AXB,BXA</a:t>
            </a: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세포질유전 여부를 알기 위해 행하며 세포질효과 검정 가능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27EC3A-325E-4362-86D7-6BCE2EB3C081}"/>
              </a:ext>
            </a:extLst>
          </p:cNvPr>
          <p:cNvSpPr txBox="1"/>
          <p:nvPr/>
        </p:nvSpPr>
        <p:spPr>
          <a:xfrm>
            <a:off x="6684336" y="3024404"/>
            <a:ext cx="4635794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조합능력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교배조합에 따른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F1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의 잡종강세를 일으킬 수 있는 정도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잡종강세를 나타내는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교배친의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상대적 능력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348F1B-1BB3-4D4A-A55D-80AAC354BED8}"/>
              </a:ext>
            </a:extLst>
          </p:cNvPr>
          <p:cNvSpPr txBox="1"/>
          <p:nvPr/>
        </p:nvSpPr>
        <p:spPr>
          <a:xfrm>
            <a:off x="254297" y="122628"/>
            <a:ext cx="4869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유전자원 중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장기보존하는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종자의 저장조건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-18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종자수분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5~7%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96A408-0274-4B32-B81A-F0FA08A4DF7E}"/>
              </a:ext>
            </a:extLst>
          </p:cNvPr>
          <p:cNvSpPr txBox="1"/>
          <p:nvPr/>
        </p:nvSpPr>
        <p:spPr>
          <a:xfrm>
            <a:off x="6248404" y="3594190"/>
            <a:ext cx="4869712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주연효과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어떤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분포역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주변에서 균질한 패치모양 군락의 주변부가 내부와는 다른 종 조성이나 구조를 나타내는 현상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파종량이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많을수록 주연효과 커짐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바람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교란 등 요인들에 의해 변화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CAED27-C43F-4E46-AE24-548139D4702C}"/>
              </a:ext>
            </a:extLst>
          </p:cNvPr>
          <p:cNvSpPr txBox="1"/>
          <p:nvPr/>
        </p:nvSpPr>
        <p:spPr>
          <a:xfrm>
            <a:off x="191384" y="6472574"/>
            <a:ext cx="6400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서양평지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): Brassica napus. 2n=38, AACC,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평지와 양배추 사이의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복이배체에서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유래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E7A0D3-20D5-4071-AA58-5DA2BFD73993}"/>
              </a:ext>
            </a:extLst>
          </p:cNvPr>
          <p:cNvSpPr txBox="1"/>
          <p:nvPr/>
        </p:nvSpPr>
        <p:spPr>
          <a:xfrm>
            <a:off x="6271438" y="4538908"/>
            <a:ext cx="5025655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야생식물의 재배화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휴면성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탈립성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산포능력이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약해짐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 발아가 바르고 균일해짐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방어적 구조 퇴화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이용부분 확대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2C26F1-AF50-47B3-96C4-844260B30CEF}"/>
              </a:ext>
            </a:extLst>
          </p:cNvPr>
          <p:cNvSpPr txBox="1"/>
          <p:nvPr/>
        </p:nvSpPr>
        <p:spPr>
          <a:xfrm>
            <a:off x="6285932" y="6105760"/>
            <a:ext cx="4759844" cy="27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우량품종 유지방법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영양번식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격리재배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종자저온저장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원원종재배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C8C2A5-2994-4101-B64F-5127F5FC58D9}"/>
              </a:ext>
            </a:extLst>
          </p:cNvPr>
          <p:cNvSpPr txBox="1"/>
          <p:nvPr/>
        </p:nvSpPr>
        <p:spPr>
          <a:xfrm>
            <a:off x="7006857" y="1674372"/>
            <a:ext cx="5209952" cy="891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상가적효과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하나의 형질발현에 몇 쌍의 동의유전자가 관계하고 있어 우성도가 어느 경우에서나 불완전할 때 나타남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우성대립유전자 수에 비례하여 여러가지 정도의 중간형형질이 발현되는 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895BCA-C126-4519-B644-BB9A19E9DC69}"/>
              </a:ext>
            </a:extLst>
          </p:cNvPr>
          <p:cNvSpPr txBox="1"/>
          <p:nvPr/>
        </p:nvSpPr>
        <p:spPr>
          <a:xfrm>
            <a:off x="10031089" y="61073"/>
            <a:ext cx="2105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웅성불임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이용해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F1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채종하는 작물</a:t>
            </a:r>
            <a:endParaRPr lang="en-US" altLang="ko-KR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양파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고추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토마토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당근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옥수수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0F998EB-1D76-432F-BDA7-56D84429B103}"/>
              </a:ext>
            </a:extLst>
          </p:cNvPr>
          <p:cNvSpPr txBox="1"/>
          <p:nvPr/>
        </p:nvSpPr>
        <p:spPr>
          <a:xfrm>
            <a:off x="4709339" y="2529463"/>
            <a:ext cx="8293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PCR</a:t>
            </a:r>
            <a:r>
              <a:rPr lang="ko-KR" altLang="en-US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이용 </a:t>
            </a:r>
            <a:r>
              <a:rPr lang="en-US" altLang="ko-KR" sz="1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X</a:t>
            </a:r>
            <a:endParaRPr lang="ko-KR" altLang="en-US" sz="10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4E38EAC4-0DE6-46AD-9883-15707F603726}"/>
              </a:ext>
            </a:extLst>
          </p:cNvPr>
          <p:cNvCxnSpPr>
            <a:cxnSpLocks/>
          </p:cNvCxnSpPr>
          <p:nvPr/>
        </p:nvCxnSpPr>
        <p:spPr>
          <a:xfrm flipV="1">
            <a:off x="4728251" y="2692224"/>
            <a:ext cx="191387" cy="189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097CE6D-ABFB-4A0B-9443-67E275194A6A}"/>
              </a:ext>
            </a:extLst>
          </p:cNvPr>
          <p:cNvSpPr txBox="1"/>
          <p:nvPr/>
        </p:nvSpPr>
        <p:spPr>
          <a:xfrm>
            <a:off x="6271438" y="5442805"/>
            <a:ext cx="39765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조환율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범위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0~50%, 0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인경우는 완전연관일 때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8" name="타원 37">
            <a:extLst>
              <a:ext uri="{FF2B5EF4-FFF2-40B4-BE49-F238E27FC236}">
                <a16:creationId xmlns:a16="http://schemas.microsoft.com/office/drawing/2014/main" id="{4D4E0A41-F25F-43E0-8872-610673F7E278}"/>
              </a:ext>
            </a:extLst>
          </p:cNvPr>
          <p:cNvSpPr/>
          <p:nvPr/>
        </p:nvSpPr>
        <p:spPr>
          <a:xfrm>
            <a:off x="7176977" y="1682107"/>
            <a:ext cx="808074" cy="3390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F038B46-31DD-414D-97C0-54594E85D039}"/>
              </a:ext>
            </a:extLst>
          </p:cNvPr>
          <p:cNvSpPr txBox="1"/>
          <p:nvPr/>
        </p:nvSpPr>
        <p:spPr>
          <a:xfrm>
            <a:off x="5816012" y="1415195"/>
            <a:ext cx="153921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sz="9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상가적효과에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의한 분산은 유전적으로 고정될 수 있음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713D1FA-E7FE-4022-B9B0-E555A93FF10A}"/>
              </a:ext>
            </a:extLst>
          </p:cNvPr>
          <p:cNvSpPr txBox="1"/>
          <p:nvPr/>
        </p:nvSpPr>
        <p:spPr>
          <a:xfrm>
            <a:off x="6276967" y="5791935"/>
            <a:ext cx="3717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녹색혁명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보릿고개 추방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통일벼 보급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생산성 증대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0C1C130-79FD-4821-A4B8-A77F1C0E50AA}"/>
              </a:ext>
            </a:extLst>
          </p:cNvPr>
          <p:cNvSpPr txBox="1"/>
          <p:nvPr/>
        </p:nvSpPr>
        <p:spPr>
          <a:xfrm>
            <a:off x="6450417" y="6472491"/>
            <a:ext cx="4667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감수분열 전기 단계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세사기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대합기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태사기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이중기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&gt;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이동기</a:t>
            </a:r>
          </a:p>
        </p:txBody>
      </p:sp>
    </p:spTree>
    <p:extLst>
      <p:ext uri="{BB962C8B-B14F-4D97-AF65-F5344CB8AC3E}">
        <p14:creationId xmlns:p14="http://schemas.microsoft.com/office/powerpoint/2010/main" val="544431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F411A1-FAE9-4472-9A1A-EFB8491B2804}"/>
              </a:ext>
            </a:extLst>
          </p:cNvPr>
          <p:cNvSpPr txBox="1"/>
          <p:nvPr/>
        </p:nvSpPr>
        <p:spPr>
          <a:xfrm>
            <a:off x="519953" y="484094"/>
            <a:ext cx="6983506" cy="3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화판인발법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꽃봉오리에서 꽃잎을 잡아당겨 꽃잎과 수술을 동시에 제거해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제웅하는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방법 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(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자운영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)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234E1-8A2D-4CFE-8780-9F2DAF6FD5C0}"/>
              </a:ext>
            </a:extLst>
          </p:cNvPr>
          <p:cNvSpPr txBox="1"/>
          <p:nvPr/>
        </p:nvSpPr>
        <p:spPr>
          <a:xfrm>
            <a:off x="5244355" y="61073"/>
            <a:ext cx="1762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2. </a:t>
            </a:r>
            <a:r>
              <a:rPr lang="ko-KR" altLang="en-US" sz="20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식물육종학</a:t>
            </a:r>
            <a:endParaRPr lang="ko-KR" altLang="en-US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1DCE4-59E2-415C-881F-FEF0C99205C2}"/>
              </a:ext>
            </a:extLst>
          </p:cNvPr>
          <p:cNvSpPr txBox="1"/>
          <p:nvPr/>
        </p:nvSpPr>
        <p:spPr>
          <a:xfrm>
            <a:off x="519953" y="821366"/>
            <a:ext cx="7422776" cy="337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세대가 넘어가면 갈수록 자가수정식물집단은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동형접합성이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증가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타가수정식물집단은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이형접합성이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증가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87806-FC0B-4106-9DCF-B663A3B36DEB}"/>
              </a:ext>
            </a:extLst>
          </p:cNvPr>
          <p:cNvSpPr txBox="1"/>
          <p:nvPr/>
        </p:nvSpPr>
        <p:spPr>
          <a:xfrm>
            <a:off x="519953" y="1199786"/>
            <a:ext cx="6678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재래종이 육종재료로 활용될 수 있는 가장 중요한 이유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유전적인 다양성이 잘 유지되어 있어서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FC3FB2-86C3-4718-9D0E-04100E707C4B}"/>
              </a:ext>
            </a:extLst>
          </p:cNvPr>
          <p:cNvSpPr txBox="1"/>
          <p:nvPr/>
        </p:nvSpPr>
        <p:spPr>
          <a:xfrm>
            <a:off x="1251516" y="1463880"/>
            <a:ext cx="5755341" cy="614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*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합성품종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다수의 자식계통을 방임수분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 </a:t>
            </a:r>
            <a:r>
              <a:rPr lang="ko-KR" altLang="en-US" sz="12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다계교잡의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후대를 그대로 품종으로 이용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-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장점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: 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잡종강세 여러 세대 이용</a:t>
            </a:r>
            <a:r>
              <a:rPr lang="en-US" altLang="ko-KR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,</a:t>
            </a:r>
            <a:r>
              <a:rPr lang="ko-KR" altLang="en-US" sz="12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환경변동에 대한 안정성 높음</a:t>
            </a:r>
            <a:endParaRPr lang="en-US" altLang="ko-KR" sz="1200" dirty="0">
              <a:latin typeface="함초롬바탕" panose="02030604000101010101" pitchFamily="18" charset="-127"/>
              <a:ea typeface="함초롬바탕" panose="02030604000101010101" pitchFamily="18" charset="-127"/>
              <a:cs typeface="함초롬바탕" panose="02030604000101010101" pitchFamily="18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5A14FAA3-1362-4F62-AB83-73300B97C846}"/>
              </a:ext>
            </a:extLst>
          </p:cNvPr>
          <p:cNvSpPr/>
          <p:nvPr/>
        </p:nvSpPr>
        <p:spPr>
          <a:xfrm>
            <a:off x="56500" y="1476785"/>
            <a:ext cx="1016556" cy="58846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목초류에서 가장 널리 이용되는 </a:t>
            </a:r>
            <a:r>
              <a:rPr lang="en-US" altLang="ko-KR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1</a:t>
            </a:r>
            <a:r>
              <a:rPr lang="ko-KR" altLang="en-US" sz="900" dirty="0" err="1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대잡종</a:t>
            </a:r>
            <a:r>
              <a:rPr lang="ko-KR" altLang="en-US" sz="900" dirty="0">
                <a:latin typeface="함초롬바탕" panose="02030604000101010101" pitchFamily="18" charset="-127"/>
                <a:ea typeface="함초롬바탕" panose="02030604000101010101" pitchFamily="18" charset="-127"/>
                <a:cs typeface="함초롬바탕" panose="02030604000101010101" pitchFamily="18" charset="-127"/>
              </a:rPr>
              <a:t> 계통육종법</a:t>
            </a: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A13AFA18-4E0C-4812-9839-BBA54593A5CE}"/>
              </a:ext>
            </a:extLst>
          </p:cNvPr>
          <p:cNvCxnSpPr>
            <a:cxnSpLocks/>
          </p:cNvCxnSpPr>
          <p:nvPr/>
        </p:nvCxnSpPr>
        <p:spPr>
          <a:xfrm flipH="1">
            <a:off x="961935" y="1640541"/>
            <a:ext cx="361298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13619"/>
      </p:ext>
    </p:extLst>
  </p:cSld>
  <p:clrMapOvr>
    <a:masterClrMapping/>
  </p:clrMapOvr>
</p:sld>
</file>

<file path=ppt/theme/theme1.xml><?xml version="1.0" encoding="utf-8"?>
<a:theme xmlns:a="http://schemas.openxmlformats.org/drawingml/2006/main" name="LuminousVTI">
  <a:themeElements>
    <a:clrScheme name="Custom 54">
      <a:dk1>
        <a:sysClr val="windowText" lastClr="000000"/>
      </a:dk1>
      <a:lt1>
        <a:sysClr val="window" lastClr="FFFFFF"/>
      </a:lt1>
      <a:dk2>
        <a:srgbClr val="201449"/>
      </a:dk2>
      <a:lt2>
        <a:srgbClr val="EEEEEE"/>
      </a:lt2>
      <a:accent1>
        <a:srgbClr val="F900A0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8477FE"/>
      </a:folHlink>
    </a:clrScheme>
    <a:fontScheme name="Custom 51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uminousVTI" id="{3EBF12FF-FD44-415B-AB75-5B4F7E5C3AC4}" vid="{521B7FAE-6A8D-4468-B79A-0706294A0D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빛나는</Template>
  <TotalTime>2401</TotalTime>
  <Words>6809</Words>
  <Application>Microsoft Office PowerPoint</Application>
  <PresentationFormat>와이드스크린</PresentationFormat>
  <Paragraphs>763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5" baseType="lpstr">
      <vt:lpstr>함초롬바탕</vt:lpstr>
      <vt:lpstr>Arial</vt:lpstr>
      <vt:lpstr>Avenir Next LT Pro</vt:lpstr>
      <vt:lpstr>Cambria Math</vt:lpstr>
      <vt:lpstr>Sabon Next LT</vt:lpstr>
      <vt:lpstr>Wingdings</vt:lpstr>
      <vt:lpstr>LuminousVTI</vt:lpstr>
      <vt:lpstr>종자기사-필기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종자기사-필기</dc:title>
  <dc:creator>이세연</dc:creator>
  <cp:lastModifiedBy>이세연</cp:lastModifiedBy>
  <cp:revision>222</cp:revision>
  <dcterms:created xsi:type="dcterms:W3CDTF">2021-08-09T14:29:53Z</dcterms:created>
  <dcterms:modified xsi:type="dcterms:W3CDTF">2021-09-01T07:51:47Z</dcterms:modified>
</cp:coreProperties>
</file>