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DFF"/>
    <a:srgbClr val="FFB7FF"/>
    <a:srgbClr val="71D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84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555" y="67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sz="2400" b="1" dirty="0" err="1">
                <a:latin typeface="궁서" panose="02030600000101010101" pitchFamily="18" charset="-127"/>
                <a:ea typeface="궁서" panose="02030600000101010101" pitchFamily="18" charset="-127"/>
              </a:rPr>
              <a:t>초단기</a:t>
            </a:r>
            <a:r>
              <a:rPr 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 및 기간제 근로자 수 </a:t>
            </a:r>
            <a:r>
              <a:rPr 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 </a:t>
            </a:r>
            <a:r>
              <a:rPr 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: </a:t>
            </a:r>
            <a:r>
              <a:rPr 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만 명</a:t>
            </a:r>
            <a:r>
              <a:rPr 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)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초단기 근로자 수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05-4AD9-AE9C-28A3394C7F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2020년</c:v>
                </c:pt>
                <c:pt idx="1">
                  <c:v>2021년</c:v>
                </c:pt>
                <c:pt idx="2">
                  <c:v>2022년</c:v>
                </c:pt>
                <c:pt idx="3">
                  <c:v>2023년</c:v>
                </c:pt>
                <c:pt idx="4">
                  <c:v>2024년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153</c:v>
                </c:pt>
                <c:pt idx="1">
                  <c:v>162</c:v>
                </c:pt>
                <c:pt idx="2">
                  <c:v>171</c:v>
                </c:pt>
                <c:pt idx="3">
                  <c:v>178</c:v>
                </c:pt>
                <c:pt idx="4">
                  <c:v>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기간제 근로자 수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2020년</c:v>
                </c:pt>
                <c:pt idx="1">
                  <c:v>2021년</c:v>
                </c:pt>
                <c:pt idx="2">
                  <c:v>2022년</c:v>
                </c:pt>
                <c:pt idx="3">
                  <c:v>2023년</c:v>
                </c:pt>
                <c:pt idx="4">
                  <c:v>2024년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354</c:v>
                </c:pt>
                <c:pt idx="1">
                  <c:v>366</c:v>
                </c:pt>
                <c:pt idx="2">
                  <c:v>373</c:v>
                </c:pt>
                <c:pt idx="3">
                  <c:v>380</c:v>
                </c:pt>
                <c:pt idx="4">
                  <c:v>388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2603520"/>
        <c:axId val="284132080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8413208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03520"/>
        <c:crosses val="max"/>
        <c:crossBetween val="between"/>
        <c:majorUnit val="30"/>
      </c:valAx>
      <c:catAx>
        <c:axId val="232603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413208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51A563-305E-463A-B164-EC99681FDFF7}" type="doc">
      <dgm:prSet loTypeId="urn:microsoft.com/office/officeart/2005/8/layout/gear1" loCatId="relationship" qsTypeId="urn:microsoft.com/office/officeart/2005/8/quickstyle/3d3" qsCatId="3D" csTypeId="urn:microsoft.com/office/officeart/2005/8/colors/colorful1" csCatId="colorful" phldr="1"/>
      <dgm:spPr/>
    </dgm:pt>
    <dgm:pt modelId="{A7A127C5-A816-496E-AC11-9FE9B27CCAC5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급구</a:t>
          </a:r>
        </a:p>
      </dgm:t>
    </dgm:pt>
    <dgm:pt modelId="{57A3A8CE-6580-4BE5-BE29-1E4E1BADC2AE}" type="parTrans" cxnId="{2E848B4A-61A9-47FD-A93A-39D8AECF8412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1D4BB8E-B00A-4E8F-941D-13A171149815}" type="sibTrans" cxnId="{2E848B4A-61A9-47FD-A93A-39D8AECF8412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81F39733-088A-4DF4-83C5-0C27DBA8A2A3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돋움" panose="020B0600000101010101" pitchFamily="50" charset="-127"/>
              <a:ea typeface="돋움" panose="020B0600000101010101" pitchFamily="50" charset="-127"/>
            </a:rPr>
            <a:t>쑨</a:t>
          </a:r>
        </a:p>
      </dgm:t>
    </dgm:pt>
    <dgm:pt modelId="{1B3B9C80-A0E2-47AE-91FB-2A77DE1CACFB}" type="parTrans" cxnId="{C4172FDF-7990-4A50-8D5B-582D97590EAD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7C014444-B5D9-4628-9B0C-2EF749953C06}" type="sibTrans" cxnId="{C4172FDF-7990-4A50-8D5B-582D97590EAD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3EA6F513-12E9-43A4-8A2A-7A5B34C7A548}" type="pres">
      <dgm:prSet presAssocID="{8851A563-305E-463A-B164-EC99681FDFF7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9392A505-7829-4662-95CF-07839054DBFF}" type="pres">
      <dgm:prSet presAssocID="{A7A127C5-A816-496E-AC11-9FE9B27CCAC5}" presName="gear1" presStyleLbl="node1" presStyleIdx="0" presStyleCnt="2">
        <dgm:presLayoutVars>
          <dgm:chMax val="1"/>
          <dgm:bulletEnabled val="1"/>
        </dgm:presLayoutVars>
      </dgm:prSet>
      <dgm:spPr/>
    </dgm:pt>
    <dgm:pt modelId="{7F23D9A8-F894-4B44-A609-D4D4EBFC7886}" type="pres">
      <dgm:prSet presAssocID="{A7A127C5-A816-496E-AC11-9FE9B27CCAC5}" presName="gear1srcNode" presStyleLbl="node1" presStyleIdx="0" presStyleCnt="2"/>
      <dgm:spPr/>
    </dgm:pt>
    <dgm:pt modelId="{5231DD6E-F1F3-4C34-A034-368D60CC5953}" type="pres">
      <dgm:prSet presAssocID="{A7A127C5-A816-496E-AC11-9FE9B27CCAC5}" presName="gear1dstNode" presStyleLbl="node1" presStyleIdx="0" presStyleCnt="2"/>
      <dgm:spPr/>
    </dgm:pt>
    <dgm:pt modelId="{7C44A5B4-B886-4F34-BDCF-EC5D00B1CBD5}" type="pres">
      <dgm:prSet presAssocID="{81F39733-088A-4DF4-83C5-0C27DBA8A2A3}" presName="gear2" presStyleLbl="node1" presStyleIdx="1" presStyleCnt="2">
        <dgm:presLayoutVars>
          <dgm:chMax val="1"/>
          <dgm:bulletEnabled val="1"/>
        </dgm:presLayoutVars>
      </dgm:prSet>
      <dgm:spPr/>
    </dgm:pt>
    <dgm:pt modelId="{B2B28B8E-5F13-46B4-A5E2-8FEF08CF20A9}" type="pres">
      <dgm:prSet presAssocID="{81F39733-088A-4DF4-83C5-0C27DBA8A2A3}" presName="gear2srcNode" presStyleLbl="node1" presStyleIdx="1" presStyleCnt="2"/>
      <dgm:spPr/>
    </dgm:pt>
    <dgm:pt modelId="{A6506167-1C97-4322-9DD4-A60178230B28}" type="pres">
      <dgm:prSet presAssocID="{81F39733-088A-4DF4-83C5-0C27DBA8A2A3}" presName="gear2dstNode" presStyleLbl="node1" presStyleIdx="1" presStyleCnt="2"/>
      <dgm:spPr/>
    </dgm:pt>
    <dgm:pt modelId="{7EA42D3A-BC1A-42B7-8C37-0A45B38FDC52}" type="pres">
      <dgm:prSet presAssocID="{51D4BB8E-B00A-4E8F-941D-13A171149815}" presName="connector1" presStyleLbl="sibTrans2D1" presStyleIdx="0" presStyleCnt="2"/>
      <dgm:spPr/>
    </dgm:pt>
    <dgm:pt modelId="{B52ACB90-996C-4F1E-815D-7E2B684E2EF5}" type="pres">
      <dgm:prSet presAssocID="{7C014444-B5D9-4628-9B0C-2EF749953C06}" presName="connector2" presStyleLbl="sibTrans2D1" presStyleIdx="1" presStyleCnt="2"/>
      <dgm:spPr/>
    </dgm:pt>
  </dgm:ptLst>
  <dgm:cxnLst>
    <dgm:cxn modelId="{43B9180B-AC1D-4B93-815F-C62FC74CDB51}" type="presOf" srcId="{A7A127C5-A816-496E-AC11-9FE9B27CCAC5}" destId="{5231DD6E-F1F3-4C34-A034-368D60CC5953}" srcOrd="2" destOrd="0" presId="urn:microsoft.com/office/officeart/2005/8/layout/gear1"/>
    <dgm:cxn modelId="{83E53E5F-EAB2-4633-9942-495B5084E0EF}" type="presOf" srcId="{A7A127C5-A816-496E-AC11-9FE9B27CCAC5}" destId="{7F23D9A8-F894-4B44-A609-D4D4EBFC7886}" srcOrd="1" destOrd="0" presId="urn:microsoft.com/office/officeart/2005/8/layout/gear1"/>
    <dgm:cxn modelId="{2E848B4A-61A9-47FD-A93A-39D8AECF8412}" srcId="{8851A563-305E-463A-B164-EC99681FDFF7}" destId="{A7A127C5-A816-496E-AC11-9FE9B27CCAC5}" srcOrd="0" destOrd="0" parTransId="{57A3A8CE-6580-4BE5-BE29-1E4E1BADC2AE}" sibTransId="{51D4BB8E-B00A-4E8F-941D-13A171149815}"/>
    <dgm:cxn modelId="{4BF68772-8EED-4279-8AA5-309787F78570}" type="presOf" srcId="{81F39733-088A-4DF4-83C5-0C27DBA8A2A3}" destId="{B2B28B8E-5F13-46B4-A5E2-8FEF08CF20A9}" srcOrd="1" destOrd="0" presId="urn:microsoft.com/office/officeart/2005/8/layout/gear1"/>
    <dgm:cxn modelId="{2D3F2575-B088-4E0B-9A34-7D58969A5741}" type="presOf" srcId="{7C014444-B5D9-4628-9B0C-2EF749953C06}" destId="{B52ACB90-996C-4F1E-815D-7E2B684E2EF5}" srcOrd="0" destOrd="0" presId="urn:microsoft.com/office/officeart/2005/8/layout/gear1"/>
    <dgm:cxn modelId="{E5606C78-8B16-49E0-9476-1B118D40C088}" type="presOf" srcId="{8851A563-305E-463A-B164-EC99681FDFF7}" destId="{3EA6F513-12E9-43A4-8A2A-7A5B34C7A548}" srcOrd="0" destOrd="0" presId="urn:microsoft.com/office/officeart/2005/8/layout/gear1"/>
    <dgm:cxn modelId="{B1B6DDB4-14AF-4B69-8F91-DE9CC1DFCBFB}" type="presOf" srcId="{51D4BB8E-B00A-4E8F-941D-13A171149815}" destId="{7EA42D3A-BC1A-42B7-8C37-0A45B38FDC52}" srcOrd="0" destOrd="0" presId="urn:microsoft.com/office/officeart/2005/8/layout/gear1"/>
    <dgm:cxn modelId="{24A501CA-9B41-480E-8515-91FAE0ED8C2A}" type="presOf" srcId="{81F39733-088A-4DF4-83C5-0C27DBA8A2A3}" destId="{A6506167-1C97-4322-9DD4-A60178230B28}" srcOrd="2" destOrd="0" presId="urn:microsoft.com/office/officeart/2005/8/layout/gear1"/>
    <dgm:cxn modelId="{C4172FDF-7990-4A50-8D5B-582D97590EAD}" srcId="{8851A563-305E-463A-B164-EC99681FDFF7}" destId="{81F39733-088A-4DF4-83C5-0C27DBA8A2A3}" srcOrd="1" destOrd="0" parTransId="{1B3B9C80-A0E2-47AE-91FB-2A77DE1CACFB}" sibTransId="{7C014444-B5D9-4628-9B0C-2EF749953C06}"/>
    <dgm:cxn modelId="{F9EDB7E4-94D6-41C8-ABC7-6D8E811D026F}" type="presOf" srcId="{A7A127C5-A816-496E-AC11-9FE9B27CCAC5}" destId="{9392A505-7829-4662-95CF-07839054DBFF}" srcOrd="0" destOrd="0" presId="urn:microsoft.com/office/officeart/2005/8/layout/gear1"/>
    <dgm:cxn modelId="{E3DFA0EC-23DE-4850-AD4A-E38C87A2BD9D}" type="presOf" srcId="{81F39733-088A-4DF4-83C5-0C27DBA8A2A3}" destId="{7C44A5B4-B886-4F34-BDCF-EC5D00B1CBD5}" srcOrd="0" destOrd="0" presId="urn:microsoft.com/office/officeart/2005/8/layout/gear1"/>
    <dgm:cxn modelId="{E5EA7BE3-D43A-4F12-AF5B-EF5419A3571F}" type="presParOf" srcId="{3EA6F513-12E9-43A4-8A2A-7A5B34C7A548}" destId="{9392A505-7829-4662-95CF-07839054DBFF}" srcOrd="0" destOrd="0" presId="urn:microsoft.com/office/officeart/2005/8/layout/gear1"/>
    <dgm:cxn modelId="{D516824B-1051-4118-82FA-78B5983C0BB1}" type="presParOf" srcId="{3EA6F513-12E9-43A4-8A2A-7A5B34C7A548}" destId="{7F23D9A8-F894-4B44-A609-D4D4EBFC7886}" srcOrd="1" destOrd="0" presId="urn:microsoft.com/office/officeart/2005/8/layout/gear1"/>
    <dgm:cxn modelId="{62F92C15-81CE-4A8F-9623-037261CD5998}" type="presParOf" srcId="{3EA6F513-12E9-43A4-8A2A-7A5B34C7A548}" destId="{5231DD6E-F1F3-4C34-A034-368D60CC5953}" srcOrd="2" destOrd="0" presId="urn:microsoft.com/office/officeart/2005/8/layout/gear1"/>
    <dgm:cxn modelId="{6E5D5B9A-FEE7-4143-97F0-480E9DD6C950}" type="presParOf" srcId="{3EA6F513-12E9-43A4-8A2A-7A5B34C7A548}" destId="{7C44A5B4-B886-4F34-BDCF-EC5D00B1CBD5}" srcOrd="3" destOrd="0" presId="urn:microsoft.com/office/officeart/2005/8/layout/gear1"/>
    <dgm:cxn modelId="{9300605C-5727-4EF5-A954-9CB6C2775FBB}" type="presParOf" srcId="{3EA6F513-12E9-43A4-8A2A-7A5B34C7A548}" destId="{B2B28B8E-5F13-46B4-A5E2-8FEF08CF20A9}" srcOrd="4" destOrd="0" presId="urn:microsoft.com/office/officeart/2005/8/layout/gear1"/>
    <dgm:cxn modelId="{C1FECA10-A06D-43D9-A9D0-C7B439ACAF33}" type="presParOf" srcId="{3EA6F513-12E9-43A4-8A2A-7A5B34C7A548}" destId="{A6506167-1C97-4322-9DD4-A60178230B28}" srcOrd="5" destOrd="0" presId="urn:microsoft.com/office/officeart/2005/8/layout/gear1"/>
    <dgm:cxn modelId="{23EC20DF-4197-49F0-A056-C05627B1BAB0}" type="presParOf" srcId="{3EA6F513-12E9-43A4-8A2A-7A5B34C7A548}" destId="{7EA42D3A-BC1A-42B7-8C37-0A45B38FDC52}" srcOrd="6" destOrd="0" presId="urn:microsoft.com/office/officeart/2005/8/layout/gear1"/>
    <dgm:cxn modelId="{E2CAA494-961C-4488-A2F4-8A559D7B38F5}" type="presParOf" srcId="{3EA6F513-12E9-43A4-8A2A-7A5B34C7A548}" destId="{B52ACB90-996C-4F1E-815D-7E2B684E2EF5}" srcOrd="7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C4568B-4093-4313-AE02-27CD9DFFB7C0}" type="doc">
      <dgm:prSet loTypeId="urn:microsoft.com/office/officeart/2005/8/layout/vList2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41F5429C-FFF8-4C55-BDAD-BDD7EEE9AF07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근무시간</a:t>
          </a:r>
        </a:p>
      </dgm:t>
    </dgm:pt>
    <dgm:pt modelId="{425A64B3-F487-42EF-A263-6C5137E9922F}" type="parTrans" cxnId="{2A84CC57-9EE8-4D48-AEC2-3D8C3D4DF62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FE7F2AE7-6B2C-4613-B4C2-B9B2510B4354}" type="sibTrans" cxnId="{2A84CC57-9EE8-4D48-AEC2-3D8C3D4DF62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1051940-05B5-4892-8BB2-4E2D3025A5CC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하루단위</a:t>
          </a:r>
          <a:r>
            <a:rPr lang="en-US" altLang="ko-KR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, </a:t>
          </a:r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당일</a:t>
          </a:r>
          <a:r>
            <a:rPr lang="en-US" altLang="ko-KR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/</a:t>
          </a:r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몇 시간 등</a:t>
          </a:r>
        </a:p>
      </dgm:t>
    </dgm:pt>
    <dgm:pt modelId="{6EB19C1A-BE64-4AE0-B082-10CC1A5A38CD}" type="parTrans" cxnId="{EFA4762E-F0CA-4CE9-AAB0-3ADA3813DC8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D17A756-49D0-45D7-944B-D96893650204}" type="sibTrans" cxnId="{EFA4762E-F0CA-4CE9-AAB0-3ADA3813DC8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B7921DB2-1641-4905-9F57-A715CBCF2CE6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급여지급</a:t>
          </a:r>
        </a:p>
      </dgm:t>
    </dgm:pt>
    <dgm:pt modelId="{8B7C4538-E3B8-4999-ADA0-068A384379D7}" type="parTrans" cxnId="{5C662C37-8D92-4C23-B4AA-245999634E4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6F878DD9-26E6-4EEA-BCBA-853AAA895EFE}" type="sibTrans" cxnId="{5C662C37-8D92-4C23-B4AA-245999634E4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062278C2-F50F-4178-B281-2D92D6C8BA96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근무 종료 후 즉시 정산</a:t>
          </a:r>
        </a:p>
      </dgm:t>
    </dgm:pt>
    <dgm:pt modelId="{3EEABC3E-F546-4A9C-BEF9-6194E275F666}" type="parTrans" cxnId="{D94366AA-CFA1-48FA-ACA5-FF7763344E73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22BF2508-D608-43B4-845F-C8EBCB465D32}" type="sibTrans" cxnId="{D94366AA-CFA1-48FA-ACA5-FF7763344E73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68FD2F7F-7FD5-45C1-B372-880B38B1AB83}" type="pres">
      <dgm:prSet presAssocID="{FBC4568B-4093-4313-AE02-27CD9DFFB7C0}" presName="linear" presStyleCnt="0">
        <dgm:presLayoutVars>
          <dgm:animLvl val="lvl"/>
          <dgm:resizeHandles val="exact"/>
        </dgm:presLayoutVars>
      </dgm:prSet>
      <dgm:spPr/>
    </dgm:pt>
    <dgm:pt modelId="{563ABDF1-37A7-4722-9F23-E42788D448F8}" type="pres">
      <dgm:prSet presAssocID="{41F5429C-FFF8-4C55-BDAD-BDD7EEE9AF0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CC61FFF3-87CA-4F9D-A287-0C17A00F77DD}" type="pres">
      <dgm:prSet presAssocID="{41F5429C-FFF8-4C55-BDAD-BDD7EEE9AF07}" presName="childText" presStyleLbl="revTx" presStyleIdx="0" presStyleCnt="2">
        <dgm:presLayoutVars>
          <dgm:bulletEnabled val="1"/>
        </dgm:presLayoutVars>
      </dgm:prSet>
      <dgm:spPr/>
    </dgm:pt>
    <dgm:pt modelId="{CF5D9ADD-C4EB-487D-92F8-ED8BD1BF904E}" type="pres">
      <dgm:prSet presAssocID="{B7921DB2-1641-4905-9F57-A715CBCF2CE6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8EFE8F79-7E40-4A75-9754-36CFE3A3A38C}" type="pres">
      <dgm:prSet presAssocID="{B7921DB2-1641-4905-9F57-A715CBCF2CE6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147E5323-2169-489C-BC94-F65B0AC7893B}" type="presOf" srcId="{062278C2-F50F-4178-B281-2D92D6C8BA96}" destId="{8EFE8F79-7E40-4A75-9754-36CFE3A3A38C}" srcOrd="0" destOrd="0" presId="urn:microsoft.com/office/officeart/2005/8/layout/vList2"/>
    <dgm:cxn modelId="{EFA4762E-F0CA-4CE9-AAB0-3ADA3813DC8E}" srcId="{41F5429C-FFF8-4C55-BDAD-BDD7EEE9AF07}" destId="{51051940-05B5-4892-8BB2-4E2D3025A5CC}" srcOrd="0" destOrd="0" parTransId="{6EB19C1A-BE64-4AE0-B082-10CC1A5A38CD}" sibTransId="{5D17A756-49D0-45D7-944B-D96893650204}"/>
    <dgm:cxn modelId="{5C662C37-8D92-4C23-B4AA-245999634E49}" srcId="{FBC4568B-4093-4313-AE02-27CD9DFFB7C0}" destId="{B7921DB2-1641-4905-9F57-A715CBCF2CE6}" srcOrd="1" destOrd="0" parTransId="{8B7C4538-E3B8-4999-ADA0-068A384379D7}" sibTransId="{6F878DD9-26E6-4EEA-BCBA-853AAA895EFE}"/>
    <dgm:cxn modelId="{AD966565-E646-4EDA-9605-CA41C88E7F87}" type="presOf" srcId="{FBC4568B-4093-4313-AE02-27CD9DFFB7C0}" destId="{68FD2F7F-7FD5-45C1-B372-880B38B1AB83}" srcOrd="0" destOrd="0" presId="urn:microsoft.com/office/officeart/2005/8/layout/vList2"/>
    <dgm:cxn modelId="{2A84CC57-9EE8-4D48-AEC2-3D8C3D4DF629}" srcId="{FBC4568B-4093-4313-AE02-27CD9DFFB7C0}" destId="{41F5429C-FFF8-4C55-BDAD-BDD7EEE9AF07}" srcOrd="0" destOrd="0" parTransId="{425A64B3-F487-42EF-A263-6C5137E9922F}" sibTransId="{FE7F2AE7-6B2C-4613-B4C2-B9B2510B4354}"/>
    <dgm:cxn modelId="{865ABD85-BBE1-46FF-822E-EDA87E37FAC1}" type="presOf" srcId="{B7921DB2-1641-4905-9F57-A715CBCF2CE6}" destId="{CF5D9ADD-C4EB-487D-92F8-ED8BD1BF904E}" srcOrd="0" destOrd="0" presId="urn:microsoft.com/office/officeart/2005/8/layout/vList2"/>
    <dgm:cxn modelId="{9E61F69F-2245-4E7B-AB71-09082AB2C346}" type="presOf" srcId="{41F5429C-FFF8-4C55-BDAD-BDD7EEE9AF07}" destId="{563ABDF1-37A7-4722-9F23-E42788D448F8}" srcOrd="0" destOrd="0" presId="urn:microsoft.com/office/officeart/2005/8/layout/vList2"/>
    <dgm:cxn modelId="{EA5410A4-31E1-42B5-B13E-3D40F8D03F38}" type="presOf" srcId="{51051940-05B5-4892-8BB2-4E2D3025A5CC}" destId="{CC61FFF3-87CA-4F9D-A287-0C17A00F77DD}" srcOrd="0" destOrd="0" presId="urn:microsoft.com/office/officeart/2005/8/layout/vList2"/>
    <dgm:cxn modelId="{D94366AA-CFA1-48FA-ACA5-FF7763344E73}" srcId="{B7921DB2-1641-4905-9F57-A715CBCF2CE6}" destId="{062278C2-F50F-4178-B281-2D92D6C8BA96}" srcOrd="0" destOrd="0" parTransId="{3EEABC3E-F546-4A9C-BEF9-6194E275F666}" sibTransId="{22BF2508-D608-43B4-845F-C8EBCB465D32}"/>
    <dgm:cxn modelId="{65A88BEF-060F-45E5-99C2-955682BBCE20}" type="presParOf" srcId="{68FD2F7F-7FD5-45C1-B372-880B38B1AB83}" destId="{563ABDF1-37A7-4722-9F23-E42788D448F8}" srcOrd="0" destOrd="0" presId="urn:microsoft.com/office/officeart/2005/8/layout/vList2"/>
    <dgm:cxn modelId="{D292F915-9EA5-4125-817C-612308CB73F9}" type="presParOf" srcId="{68FD2F7F-7FD5-45C1-B372-880B38B1AB83}" destId="{CC61FFF3-87CA-4F9D-A287-0C17A00F77DD}" srcOrd="1" destOrd="0" presId="urn:microsoft.com/office/officeart/2005/8/layout/vList2"/>
    <dgm:cxn modelId="{DB803AFE-6666-451B-9B81-8D6E7F80A5F2}" type="presParOf" srcId="{68FD2F7F-7FD5-45C1-B372-880B38B1AB83}" destId="{CF5D9ADD-C4EB-487D-92F8-ED8BD1BF904E}" srcOrd="2" destOrd="0" presId="urn:microsoft.com/office/officeart/2005/8/layout/vList2"/>
    <dgm:cxn modelId="{D56171C5-FAE9-40C6-849B-8FA03342BD89}" type="presParOf" srcId="{68FD2F7F-7FD5-45C1-B372-880B38B1AB83}" destId="{8EFE8F79-7E40-4A75-9754-36CFE3A3A38C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92A505-7829-4662-95CF-07839054DBFF}">
      <dsp:nvSpPr>
        <dsp:cNvPr id="0" name=""/>
        <dsp:cNvSpPr/>
      </dsp:nvSpPr>
      <dsp:spPr>
        <a:xfrm>
          <a:off x="849555" y="695669"/>
          <a:ext cx="1038345" cy="1038345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급구</a:t>
          </a:r>
        </a:p>
      </dsp:txBody>
      <dsp:txXfrm>
        <a:off x="1058309" y="938896"/>
        <a:ext cx="620837" cy="533731"/>
      </dsp:txXfrm>
    </dsp:sp>
    <dsp:sp modelId="{7C44A5B4-B886-4F34-BDCF-EC5D00B1CBD5}">
      <dsp:nvSpPr>
        <dsp:cNvPr id="0" name=""/>
        <dsp:cNvSpPr/>
      </dsp:nvSpPr>
      <dsp:spPr>
        <a:xfrm>
          <a:off x="245426" y="450242"/>
          <a:ext cx="755160" cy="755160"/>
        </a:xfrm>
        <a:prstGeom prst="gear6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돋움" panose="020B0600000101010101" pitchFamily="50" charset="-127"/>
              <a:ea typeface="돋움" panose="020B0600000101010101" pitchFamily="50" charset="-127"/>
            </a:rPr>
            <a:t>쑨</a:t>
          </a:r>
        </a:p>
      </dsp:txBody>
      <dsp:txXfrm>
        <a:off x="435540" y="641505"/>
        <a:ext cx="374932" cy="372634"/>
      </dsp:txXfrm>
    </dsp:sp>
    <dsp:sp modelId="{7EA42D3A-BC1A-42B7-8C37-0A45B38FDC52}">
      <dsp:nvSpPr>
        <dsp:cNvPr id="0" name=""/>
        <dsp:cNvSpPr/>
      </dsp:nvSpPr>
      <dsp:spPr>
        <a:xfrm>
          <a:off x="851260" y="543900"/>
          <a:ext cx="1277164" cy="1277164"/>
        </a:xfrm>
        <a:prstGeom prst="circularArrow">
          <a:avLst>
            <a:gd name="adj1" fmla="val 4878"/>
            <a:gd name="adj2" fmla="val 312630"/>
            <a:gd name="adj3" fmla="val 2877841"/>
            <a:gd name="adj4" fmla="val 15628185"/>
            <a:gd name="adj5" fmla="val 5691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2ACB90-996C-4F1E-815D-7E2B684E2EF5}">
      <dsp:nvSpPr>
        <dsp:cNvPr id="0" name=""/>
        <dsp:cNvSpPr/>
      </dsp:nvSpPr>
      <dsp:spPr>
        <a:xfrm>
          <a:off x="111689" y="293052"/>
          <a:ext cx="965660" cy="96566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ABDF1-37A7-4722-9F23-E42788D448F8}">
      <dsp:nvSpPr>
        <dsp:cNvPr id="0" name=""/>
        <dsp:cNvSpPr/>
      </dsp:nvSpPr>
      <dsp:spPr>
        <a:xfrm>
          <a:off x="0" y="47"/>
          <a:ext cx="3851576" cy="43535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근무시간</a:t>
          </a:r>
        </a:p>
      </dsp:txBody>
      <dsp:txXfrm>
        <a:off x="21252" y="21299"/>
        <a:ext cx="3809072" cy="392852"/>
      </dsp:txXfrm>
    </dsp:sp>
    <dsp:sp modelId="{CC61FFF3-87CA-4F9D-A287-0C17A00F77DD}">
      <dsp:nvSpPr>
        <dsp:cNvPr id="0" name=""/>
        <dsp:cNvSpPr/>
      </dsp:nvSpPr>
      <dsp:spPr>
        <a:xfrm>
          <a:off x="0" y="435403"/>
          <a:ext cx="3851576" cy="301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88" tIns="22860" rIns="128016" bIns="22860" numCol="1" spcCol="1270" anchor="t" anchorCtr="0">
          <a:noAutofit/>
        </a:bodyPr>
        <a:lstStyle/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하루단위</a:t>
          </a:r>
          <a:r>
            <a:rPr lang="en-US" altLang="ko-KR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, </a:t>
          </a: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당일</a:t>
          </a:r>
          <a:r>
            <a:rPr lang="en-US" altLang="ko-KR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/</a:t>
          </a: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몇 시간 등</a:t>
          </a:r>
        </a:p>
      </dsp:txBody>
      <dsp:txXfrm>
        <a:off x="0" y="435403"/>
        <a:ext cx="3851576" cy="301186"/>
      </dsp:txXfrm>
    </dsp:sp>
    <dsp:sp modelId="{CF5D9ADD-C4EB-487D-92F8-ED8BD1BF904E}">
      <dsp:nvSpPr>
        <dsp:cNvPr id="0" name=""/>
        <dsp:cNvSpPr/>
      </dsp:nvSpPr>
      <dsp:spPr>
        <a:xfrm>
          <a:off x="0" y="736590"/>
          <a:ext cx="3851576" cy="43535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급여지급</a:t>
          </a:r>
        </a:p>
      </dsp:txBody>
      <dsp:txXfrm>
        <a:off x="21252" y="757842"/>
        <a:ext cx="3809072" cy="392852"/>
      </dsp:txXfrm>
    </dsp:sp>
    <dsp:sp modelId="{8EFE8F79-7E40-4A75-9754-36CFE3A3A38C}">
      <dsp:nvSpPr>
        <dsp:cNvPr id="0" name=""/>
        <dsp:cNvSpPr/>
      </dsp:nvSpPr>
      <dsp:spPr>
        <a:xfrm>
          <a:off x="0" y="1171946"/>
          <a:ext cx="3851576" cy="301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288" tIns="22860" rIns="128016" bIns="22860" numCol="1" spcCol="1270" anchor="t" anchorCtr="0">
          <a:noAutofit/>
        </a:bodyPr>
        <a:lstStyle/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ko-KR" altLang="en-US" sz="1800" kern="120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근무 종료 후 즉시 정산</a:t>
          </a:r>
        </a:p>
      </dsp:txBody>
      <dsp:txXfrm>
        <a:off x="0" y="1171946"/>
        <a:ext cx="3851576" cy="3011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A836-5903-4B5F-A3E3-7DF268CEE402}" type="datetimeFigureOut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EACD-65A0-446B-9C59-DA263DA356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304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58C72-5831-47B0-9DE4-7055291F8DAD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09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0516-3FED-4EAF-B3BB-AD3A4F5610B4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0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18F79-A23E-4707-8772-9ECD61421F5C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8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화살표: 오각형 8">
            <a:extLst>
              <a:ext uri="{FF2B5EF4-FFF2-40B4-BE49-F238E27FC236}">
                <a16:creationId xmlns:a16="http://schemas.microsoft.com/office/drawing/2014/main" id="{8C7180FE-F0B2-6F04-B830-D03062120C3C}"/>
              </a:ext>
            </a:extLst>
          </p:cNvPr>
          <p:cNvSpPr/>
          <p:nvPr userDrawn="1"/>
        </p:nvSpPr>
        <p:spPr>
          <a:xfrm>
            <a:off x="0" y="708640"/>
            <a:ext cx="9906000" cy="308397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88C-AEF5-41BA-8BE7-7F8ECDFB9E23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팔각형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681037" y="0"/>
            <a:ext cx="8543925" cy="1017037"/>
          </a:xfrm>
          <a:prstGeom prst="octagon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"/>
            <a:ext cx="9906000" cy="1017036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E607D10-1E2C-234D-78F4-2854D727D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B7B7D"/>
              </a:clrFrom>
              <a:clrTo>
                <a:srgbClr val="7B7B7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05" y="6307694"/>
            <a:ext cx="1260158" cy="41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2250B-E19F-4AD1-A4A4-73E4A8648F81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326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7AB8-4F8C-4926-A5BB-2C5E39402820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479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EEDB-E755-4516-902E-0E25DD270D2E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7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8081-4A06-4CEA-97E5-E6F24F2F4F9A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36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2B65-D37D-446A-8B9A-42C33D21C6AF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219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AB71-5A72-4654-B713-0DA1346CBB5B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81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3049-CDA3-4553-B447-179E5E1806D0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733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7A36-0F3C-4717-B914-DA0EF682EA43}" type="datetime1">
              <a:rPr lang="ko-KR" altLang="en-US" smtClean="0"/>
              <a:t>2026-04-28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0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화살표: 오각형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1" y="0"/>
            <a:ext cx="5191760" cy="6858000"/>
          </a:xfrm>
          <a:prstGeom prst="homePlate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10337" y="2605330"/>
            <a:ext cx="7285326" cy="1647341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궁서" panose="02030600000101010101" pitchFamily="18" charset="-127"/>
                <a:ea typeface="궁서" panose="02030600000101010101" pitchFamily="18" charset="-127"/>
              </a:rPr>
              <a:t>Spot Work</a:t>
            </a:r>
            <a:endParaRPr lang="ko-KR" altLang="en-US" b="1" dirty="0">
              <a:effectLst>
                <a:reflection blurRad="6350" stA="55000" endA="300" endPos="45500" dir="5400000" sy="-100000" algn="bl" rotWithShape="0"/>
              </a:effectLst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59253AA-6E06-5A1F-9792-87093D5201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766" y="362458"/>
            <a:ext cx="1426874" cy="468526"/>
          </a:xfrm>
          <a:prstGeom prst="rect">
            <a:avLst/>
          </a:prstGeom>
        </p:spPr>
      </p:pic>
      <p:pic>
        <p:nvPicPr>
          <p:cNvPr id="6" name="Picture 28" descr="w3 복사본">
            <a:extLst>
              <a:ext uri="{FF2B5EF4-FFF2-40B4-BE49-F238E27FC236}">
                <a16:creationId xmlns:a16="http://schemas.microsoft.com/office/drawing/2014/main" id="{626538C3-3B11-4802-BF84-76CCA20867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6449" y="311764"/>
            <a:ext cx="569913" cy="569913"/>
          </a:xfrm>
          <a:prstGeom prst="rect">
            <a:avLst/>
          </a:prstGeom>
          <a:noFill/>
        </p:spPr>
      </p:pic>
      <p:pic>
        <p:nvPicPr>
          <p:cNvPr id="8" name="Picture 3" descr="w1 복사본">
            <a:extLst>
              <a:ext uri="{FF2B5EF4-FFF2-40B4-BE49-F238E27FC236}">
                <a16:creationId xmlns:a16="http://schemas.microsoft.com/office/drawing/2014/main" id="{114DD4CF-DE59-451B-92FA-C721282DA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47218" y="1426057"/>
            <a:ext cx="601663" cy="584200"/>
          </a:xfrm>
          <a:prstGeom prst="rect">
            <a:avLst/>
          </a:prstGeom>
          <a:noFill/>
        </p:spPr>
      </p:pic>
      <p:pic>
        <p:nvPicPr>
          <p:cNvPr id="9" name="Picture 4" descr="w2 복사본">
            <a:extLst>
              <a:ext uri="{FF2B5EF4-FFF2-40B4-BE49-F238E27FC236}">
                <a16:creationId xmlns:a16="http://schemas.microsoft.com/office/drawing/2014/main" id="{C259C47F-683E-45AE-B47B-5D92BEA0C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6393" y="1955863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9708-829D-3478-73EF-54DB9FE8A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1FEAE55-1655-B40C-89EC-7F69220FC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02512" y="6337136"/>
            <a:ext cx="2228850" cy="365125"/>
          </a:xfrm>
        </p:spPr>
        <p:txBody>
          <a:bodyPr/>
          <a:lstStyle/>
          <a:p>
            <a:fld id="{B391C14E-ADBB-4C2F-9626-3E6F69969DC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DC25254D-2A2A-475B-2C48-1E7E0EAD0503}"/>
              </a:ext>
            </a:extLst>
          </p:cNvPr>
          <p:cNvSpPr/>
          <p:nvPr/>
        </p:nvSpPr>
        <p:spPr>
          <a:xfrm flipH="1">
            <a:off x="3485089" y="2108687"/>
            <a:ext cx="5460948" cy="334619"/>
          </a:xfrm>
          <a:prstGeom prst="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오각형 5">
            <a:extLst>
              <a:ext uri="{FF2B5EF4-FFF2-40B4-BE49-F238E27FC236}">
                <a16:creationId xmlns:a16="http://schemas.microsoft.com/office/drawing/2014/main" id="{CFAF51C2-D1D4-0B2D-4E18-056B1548353B}"/>
              </a:ext>
            </a:extLst>
          </p:cNvPr>
          <p:cNvSpPr/>
          <p:nvPr/>
        </p:nvSpPr>
        <p:spPr>
          <a:xfrm>
            <a:off x="2956100" y="1561869"/>
            <a:ext cx="1290732" cy="886690"/>
          </a:xfrm>
          <a:prstGeom prst="pent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1FE1D00B-9711-6C3E-CB1C-DD04BE6F9989}"/>
              </a:ext>
            </a:extLst>
          </p:cNvPr>
          <p:cNvSpPr/>
          <p:nvPr/>
        </p:nvSpPr>
        <p:spPr>
          <a:xfrm flipH="1">
            <a:off x="3485089" y="3327885"/>
            <a:ext cx="5460948" cy="334619"/>
          </a:xfrm>
          <a:prstGeom prst="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오각형 7">
            <a:extLst>
              <a:ext uri="{FF2B5EF4-FFF2-40B4-BE49-F238E27FC236}">
                <a16:creationId xmlns:a16="http://schemas.microsoft.com/office/drawing/2014/main" id="{8BAB1C8F-9CCB-A28A-57D3-798D64491AA1}"/>
              </a:ext>
            </a:extLst>
          </p:cNvPr>
          <p:cNvSpPr/>
          <p:nvPr/>
        </p:nvSpPr>
        <p:spPr>
          <a:xfrm>
            <a:off x="2956100" y="2781067"/>
            <a:ext cx="1290732" cy="886690"/>
          </a:xfrm>
          <a:prstGeom prst="pent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51C73BC7-992B-1809-F475-3114A07B0DE9}"/>
              </a:ext>
            </a:extLst>
          </p:cNvPr>
          <p:cNvSpPr/>
          <p:nvPr/>
        </p:nvSpPr>
        <p:spPr>
          <a:xfrm flipH="1">
            <a:off x="3485089" y="4546500"/>
            <a:ext cx="5460948" cy="334619"/>
          </a:xfrm>
          <a:prstGeom prst="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오각형 9">
            <a:extLst>
              <a:ext uri="{FF2B5EF4-FFF2-40B4-BE49-F238E27FC236}">
                <a16:creationId xmlns:a16="http://schemas.microsoft.com/office/drawing/2014/main" id="{BA92389F-9D77-50B9-E45F-8BF5FAAC72A9}"/>
              </a:ext>
            </a:extLst>
          </p:cNvPr>
          <p:cNvSpPr/>
          <p:nvPr/>
        </p:nvSpPr>
        <p:spPr>
          <a:xfrm>
            <a:off x="2956100" y="3999682"/>
            <a:ext cx="1290732" cy="886690"/>
          </a:xfrm>
          <a:prstGeom prst="pent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13EB4D46-62CA-450D-C613-31E3B56DA885}"/>
              </a:ext>
            </a:extLst>
          </p:cNvPr>
          <p:cNvSpPr/>
          <p:nvPr/>
        </p:nvSpPr>
        <p:spPr>
          <a:xfrm flipH="1">
            <a:off x="3485089" y="5760208"/>
            <a:ext cx="5460948" cy="334619"/>
          </a:xfrm>
          <a:prstGeom prst="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오각형 11">
            <a:extLst>
              <a:ext uri="{FF2B5EF4-FFF2-40B4-BE49-F238E27FC236}">
                <a16:creationId xmlns:a16="http://schemas.microsoft.com/office/drawing/2014/main" id="{BBC2AEA2-6AAC-320D-C41F-5195994F916F}"/>
              </a:ext>
            </a:extLst>
          </p:cNvPr>
          <p:cNvSpPr/>
          <p:nvPr/>
        </p:nvSpPr>
        <p:spPr>
          <a:xfrm>
            <a:off x="2956100" y="5213390"/>
            <a:ext cx="1290732" cy="886690"/>
          </a:xfrm>
          <a:prstGeom prst="pent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5ADF773-0112-79F7-3D16-65D0B0FAAE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8" t="889" r="-718" b="66776"/>
          <a:stretch>
            <a:fillRect/>
          </a:stretch>
        </p:blipFill>
        <p:spPr>
          <a:xfrm>
            <a:off x="638129" y="1450377"/>
            <a:ext cx="1717963" cy="151533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607E565-B194-55DA-736D-BF425178C657}"/>
              </a:ext>
            </a:extLst>
          </p:cNvPr>
          <p:cNvSpPr txBox="1"/>
          <p:nvPr/>
        </p:nvSpPr>
        <p:spPr>
          <a:xfrm>
            <a:off x="4246832" y="1793488"/>
            <a:ext cx="4425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스폿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워크 개념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5B09A5-BB51-97A3-B648-D2196249C3B2}"/>
              </a:ext>
            </a:extLst>
          </p:cNvPr>
          <p:cNvSpPr txBox="1"/>
          <p:nvPr/>
        </p:nvSpPr>
        <p:spPr>
          <a:xfrm>
            <a:off x="4246832" y="3016882"/>
            <a:ext cx="4425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스폿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워크 유사 고용 방식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2C2F9D-2C44-1A64-4EDC-D8D9022321F5}"/>
              </a:ext>
            </a:extLst>
          </p:cNvPr>
          <p:cNvSpPr txBox="1"/>
          <p:nvPr/>
        </p:nvSpPr>
        <p:spPr>
          <a:xfrm>
            <a:off x="4246832" y="4217608"/>
            <a:ext cx="4425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한국 초단기 근로자 수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57E2FF-F346-CE47-7E23-E7B4194FF9AE}"/>
              </a:ext>
            </a:extLst>
          </p:cNvPr>
          <p:cNvSpPr txBox="1"/>
          <p:nvPr/>
        </p:nvSpPr>
        <p:spPr>
          <a:xfrm>
            <a:off x="4246831" y="5435810"/>
            <a:ext cx="4858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스폿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워크와 아르바이트 플랫폼</a:t>
            </a:r>
          </a:p>
        </p:txBody>
      </p:sp>
      <p:pic>
        <p:nvPicPr>
          <p:cNvPr id="19" name="Picture 3" descr="w1 복사본">
            <a:extLst>
              <a:ext uri="{FF2B5EF4-FFF2-40B4-BE49-F238E27FC236}">
                <a16:creationId xmlns:a16="http://schemas.microsoft.com/office/drawing/2014/main" id="{18232520-9C33-4D2B-8B43-720DE3BC1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6208" y="4095073"/>
            <a:ext cx="601663" cy="584200"/>
          </a:xfrm>
          <a:prstGeom prst="rect">
            <a:avLst/>
          </a:prstGeom>
          <a:noFill/>
        </p:spPr>
      </p:pic>
      <p:pic>
        <p:nvPicPr>
          <p:cNvPr id="20" name="Picture 4" descr="w2 복사본">
            <a:extLst>
              <a:ext uri="{FF2B5EF4-FFF2-40B4-BE49-F238E27FC236}">
                <a16:creationId xmlns:a16="http://schemas.microsoft.com/office/drawing/2014/main" id="{E75AE5D2-A282-4878-AF6E-E92C1E032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3423" y="2978311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23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 err="1"/>
              <a:t>스폿</a:t>
            </a:r>
            <a:r>
              <a:rPr lang="ko-KR" altLang="en-US" dirty="0"/>
              <a:t> 워크 개념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437" y="1428337"/>
            <a:ext cx="6420803" cy="2238375"/>
          </a:xfrm>
        </p:spPr>
        <p:txBody>
          <a:bodyPr>
            <a:noAutofit/>
          </a:bodyPr>
          <a:lstStyle/>
          <a:p>
            <a:pPr marL="358775" indent="-3587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Spot Work</a:t>
            </a:r>
          </a:p>
          <a:p>
            <a:pPr marL="715963" lvl="1" indent="-3571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In the form of ultra-short-term work hired on demand, occurring one or two times a week without continuous employment</a:t>
            </a:r>
            <a:endParaRPr lang="ko-KR" altLang="en-US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579437" y="3736880"/>
            <a:ext cx="8543925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indent="-3587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스폿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워크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71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스폿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 워크는 필요에 따라 즉각적으로 채용되는 </a:t>
            </a:r>
            <a:r>
              <a:rPr lang="ko-KR" altLang="en-US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초단기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 근무 형태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71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단기 아르바이트나 시간제보다 더 짧게 하루 수 시간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주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1~2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회 단위로 계속된 고용 관계없이 일하는 방식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35982" y="1980324"/>
            <a:ext cx="1787380" cy="1375459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34024669-9896-43F8-8045-1C5A2F8C0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8840" y="3444780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순서도: 저장 데이터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>
            <a:off x="462699" y="2527525"/>
            <a:ext cx="1192414" cy="1130400"/>
          </a:xfrm>
          <a:prstGeom prst="flowChartOnlineStorage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rgbClr val="00B0F0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개념</a:t>
            </a:r>
          </a:p>
        </p:txBody>
      </p:sp>
      <p:sp>
        <p:nvSpPr>
          <p:cNvPr id="7" name="순서도: 저장 데이터 6">
            <a:extLst>
              <a:ext uri="{FF2B5EF4-FFF2-40B4-BE49-F238E27FC236}">
                <a16:creationId xmlns:a16="http://schemas.microsoft.com/office/drawing/2014/main" id="{58BCB60F-9E12-5B78-52FC-3FD724834027}"/>
              </a:ext>
            </a:extLst>
          </p:cNvPr>
          <p:cNvSpPr/>
          <p:nvPr/>
        </p:nvSpPr>
        <p:spPr>
          <a:xfrm>
            <a:off x="462699" y="3660060"/>
            <a:ext cx="1192414" cy="1130400"/>
          </a:xfrm>
          <a:prstGeom prst="flowChartOnlineStorage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rgbClr val="00B0F0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업무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성격</a:t>
            </a:r>
          </a:p>
        </p:txBody>
      </p:sp>
      <p:sp>
        <p:nvSpPr>
          <p:cNvPr id="8" name="순서도: 저장 데이터 7">
            <a:extLst>
              <a:ext uri="{FF2B5EF4-FFF2-40B4-BE49-F238E27FC236}">
                <a16:creationId xmlns:a16="http://schemas.microsoft.com/office/drawing/2014/main" id="{7EA6030C-C764-7AC1-17BC-2F5139255958}"/>
              </a:ext>
            </a:extLst>
          </p:cNvPr>
          <p:cNvSpPr/>
          <p:nvPr/>
        </p:nvSpPr>
        <p:spPr>
          <a:xfrm>
            <a:off x="462699" y="4792901"/>
            <a:ext cx="1192414" cy="1130400"/>
          </a:xfrm>
          <a:prstGeom prst="flowChartOnlineStorage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rgbClr val="00B0F0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예시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순서도: 저장 데이터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>
            <a:off x="1644533" y="1669036"/>
            <a:ext cx="2552400" cy="868217"/>
          </a:xfrm>
          <a:prstGeom prst="snip2Diag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1840733" y="1669036"/>
            <a:ext cx="2160000" cy="868218"/>
          </a:xfrm>
          <a:prstGeom prst="parallelogram">
            <a:avLst/>
          </a:prstGeom>
          <a:solidFill>
            <a:schemeClr val="accent4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스폿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워크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</a:t>
            </a:r>
            <a:r>
              <a:rPr lang="ko-KR" altLang="en-US" dirty="0" err="1"/>
              <a:t>스폿</a:t>
            </a:r>
            <a:r>
              <a:rPr lang="ko-KR" altLang="en-US" dirty="0"/>
              <a:t> 워크</a:t>
            </a:r>
            <a:r>
              <a:rPr lang="en-US" altLang="ko-KR" dirty="0"/>
              <a:t> </a:t>
            </a:r>
            <a:r>
              <a:rPr lang="ko-KR" altLang="en-US" dirty="0"/>
              <a:t>유사 고용 방식</a:t>
            </a:r>
          </a:p>
        </p:txBody>
      </p:sp>
      <p:sp>
        <p:nvSpPr>
          <p:cNvPr id="16" name="순서도: 저장 데이터 15">
            <a:extLst>
              <a:ext uri="{FF2B5EF4-FFF2-40B4-BE49-F238E27FC236}">
                <a16:creationId xmlns:a16="http://schemas.microsoft.com/office/drawing/2014/main" id="{4DAFBB5E-5BE7-7473-771D-ABC4F5043214}"/>
              </a:ext>
            </a:extLst>
          </p:cNvPr>
          <p:cNvSpPr/>
          <p:nvPr/>
        </p:nvSpPr>
        <p:spPr>
          <a:xfrm>
            <a:off x="4196843" y="1669036"/>
            <a:ext cx="2552400" cy="868217"/>
          </a:xfrm>
          <a:prstGeom prst="snip2Diag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F36F67E6-351A-DE3A-71EA-8029A982457F}"/>
              </a:ext>
            </a:extLst>
          </p:cNvPr>
          <p:cNvSpPr/>
          <p:nvPr/>
        </p:nvSpPr>
        <p:spPr>
          <a:xfrm>
            <a:off x="4393043" y="1669036"/>
            <a:ext cx="2160000" cy="868218"/>
          </a:xfrm>
          <a:prstGeom prst="parallelogram">
            <a:avLst/>
          </a:prstGeom>
          <a:solidFill>
            <a:schemeClr val="accent4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긱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워크</a:t>
            </a:r>
          </a:p>
        </p:txBody>
      </p:sp>
      <p:sp>
        <p:nvSpPr>
          <p:cNvPr id="19" name="순서도: 저장 데이터 18">
            <a:extLst>
              <a:ext uri="{FF2B5EF4-FFF2-40B4-BE49-F238E27FC236}">
                <a16:creationId xmlns:a16="http://schemas.microsoft.com/office/drawing/2014/main" id="{F34E56C5-8E2A-64B3-3BEA-3E53A18D0ECD}"/>
              </a:ext>
            </a:extLst>
          </p:cNvPr>
          <p:cNvSpPr/>
          <p:nvPr/>
        </p:nvSpPr>
        <p:spPr>
          <a:xfrm>
            <a:off x="6749154" y="1669036"/>
            <a:ext cx="2552400" cy="868217"/>
          </a:xfrm>
          <a:prstGeom prst="snip2Diag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589914E0-341C-5A27-BAF7-B7C8E3BFAE68}"/>
              </a:ext>
            </a:extLst>
          </p:cNvPr>
          <p:cNvSpPr/>
          <p:nvPr/>
        </p:nvSpPr>
        <p:spPr>
          <a:xfrm>
            <a:off x="6945354" y="1669036"/>
            <a:ext cx="2160000" cy="868218"/>
          </a:xfrm>
          <a:prstGeom prst="parallelogram">
            <a:avLst/>
          </a:prstGeom>
          <a:solidFill>
            <a:schemeClr val="accent4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단기 아르바이트</a:t>
            </a:r>
          </a:p>
        </p:txBody>
      </p:sp>
      <p:pic>
        <p:nvPicPr>
          <p:cNvPr id="21" name="Picture 28" descr="w3 복사본">
            <a:extLst>
              <a:ext uri="{FF2B5EF4-FFF2-40B4-BE49-F238E27FC236}">
                <a16:creationId xmlns:a16="http://schemas.microsoft.com/office/drawing/2014/main" id="{CEA62C41-AA5F-469C-8168-559FB4ABF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8042" y="6086635"/>
            <a:ext cx="569913" cy="569913"/>
          </a:xfrm>
          <a:prstGeom prst="rect">
            <a:avLst/>
          </a:prstGeom>
          <a:noFill/>
        </p:spPr>
      </p:pic>
      <p:pic>
        <p:nvPicPr>
          <p:cNvPr id="22" name="Picture 3" descr="w1 복사본">
            <a:extLst>
              <a:ext uri="{FF2B5EF4-FFF2-40B4-BE49-F238E27FC236}">
                <a16:creationId xmlns:a16="http://schemas.microsoft.com/office/drawing/2014/main" id="{6CF69D04-1B45-4BE6-AB51-0F0A02D66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988" y="1203644"/>
            <a:ext cx="601663" cy="584200"/>
          </a:xfrm>
          <a:prstGeom prst="rect">
            <a:avLst/>
          </a:prstGeom>
          <a:noFill/>
        </p:spPr>
      </p:pic>
      <p:pic>
        <p:nvPicPr>
          <p:cNvPr id="23" name="Picture 4" descr="w2 복사본">
            <a:extLst>
              <a:ext uri="{FF2B5EF4-FFF2-40B4-BE49-F238E27FC236}">
                <a16:creationId xmlns:a16="http://schemas.microsoft.com/office/drawing/2014/main" id="{3505E48A-D341-4193-BABA-B5D6CE740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573" y="1936835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6298276"/>
              </p:ext>
            </p:extLst>
          </p:nvPr>
        </p:nvGraphicFramePr>
        <p:xfrm>
          <a:off x="1639453" y="2532590"/>
          <a:ext cx="7659981" cy="338974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553327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553327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2553327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초단기간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근무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즉시투입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단기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/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비정규 프로젝트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일정 기간 반복 업무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현장 중심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인력 공백 대응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전문성과 유연성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반복성 높은 단순 업무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2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시간 판매 보조 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배달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앱 개발 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주말 카페 서빙 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88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한국 </a:t>
            </a:r>
            <a:r>
              <a:rPr lang="ko-KR" altLang="en-US" dirty="0" err="1"/>
              <a:t>초단기</a:t>
            </a:r>
            <a:r>
              <a:rPr lang="ko-KR" altLang="en-US" dirty="0"/>
              <a:t> 근로자 수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4065633"/>
              </p:ext>
            </p:extLst>
          </p:nvPr>
        </p:nvGraphicFramePr>
        <p:xfrm>
          <a:off x="681037" y="1554591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화살표: 오른쪽 12">
            <a:extLst>
              <a:ext uri="{FF2B5EF4-FFF2-40B4-BE49-F238E27FC236}">
                <a16:creationId xmlns:a16="http://schemas.microsoft.com/office/drawing/2014/main" id="{2960FB6A-DF75-F1A8-DE4A-7F126BDF61E5}"/>
              </a:ext>
            </a:extLst>
          </p:cNvPr>
          <p:cNvSpPr/>
          <p:nvPr/>
        </p:nvSpPr>
        <p:spPr>
          <a:xfrm>
            <a:off x="3535051" y="2261783"/>
            <a:ext cx="1894789" cy="844204"/>
          </a:xfrm>
          <a:prstGeom prst="rightArrow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꾸준히 증가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C1704E5B-BCD5-4CCF-AA34-265231EC8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5107" y="2391785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사각형: 잘린 위쪽 모서리 35">
            <a:extLst>
              <a:ext uri="{FF2B5EF4-FFF2-40B4-BE49-F238E27FC236}">
                <a16:creationId xmlns:a16="http://schemas.microsoft.com/office/drawing/2014/main" id="{9B5BDA7F-E3D5-135A-EEE0-6B20465D3A34}"/>
              </a:ext>
            </a:extLst>
          </p:cNvPr>
          <p:cNvSpPr/>
          <p:nvPr/>
        </p:nvSpPr>
        <p:spPr>
          <a:xfrm flipV="1">
            <a:off x="5121568" y="1338289"/>
            <a:ext cx="4479635" cy="4586595"/>
          </a:xfrm>
          <a:prstGeom prst="snip2Same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7" name="두루마리 모양: 세로로 말림 36">
            <a:extLst>
              <a:ext uri="{FF2B5EF4-FFF2-40B4-BE49-F238E27FC236}">
                <a16:creationId xmlns:a16="http://schemas.microsoft.com/office/drawing/2014/main" id="{E20CD120-0917-C8BB-AF70-838CBB11D265}"/>
              </a:ext>
            </a:extLst>
          </p:cNvPr>
          <p:cNvSpPr/>
          <p:nvPr/>
        </p:nvSpPr>
        <p:spPr>
          <a:xfrm flipH="1">
            <a:off x="5974696" y="1133281"/>
            <a:ext cx="2773378" cy="549486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아르바이트 플랫폼</a:t>
            </a:r>
          </a:p>
        </p:txBody>
      </p:sp>
      <p:sp>
        <p:nvSpPr>
          <p:cNvPr id="33" name="사각형: 잘린 위쪽 모서리 32">
            <a:extLst>
              <a:ext uri="{FF2B5EF4-FFF2-40B4-BE49-F238E27FC236}">
                <a16:creationId xmlns:a16="http://schemas.microsoft.com/office/drawing/2014/main" id="{727F1454-6170-86AB-8CE7-D7F317D8E6F1}"/>
              </a:ext>
            </a:extLst>
          </p:cNvPr>
          <p:cNvSpPr/>
          <p:nvPr/>
        </p:nvSpPr>
        <p:spPr>
          <a:xfrm>
            <a:off x="304800" y="1338289"/>
            <a:ext cx="4479635" cy="4586595"/>
          </a:xfrm>
          <a:prstGeom prst="snip2Same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화살표: 아래쪽 27">
            <a:extLst>
              <a:ext uri="{FF2B5EF4-FFF2-40B4-BE49-F238E27FC236}">
                <a16:creationId xmlns:a16="http://schemas.microsoft.com/office/drawing/2014/main" id="{39A4E04E-FAFF-03E4-724D-7F2823970D84}"/>
              </a:ext>
            </a:extLst>
          </p:cNvPr>
          <p:cNvSpPr/>
          <p:nvPr/>
        </p:nvSpPr>
        <p:spPr>
          <a:xfrm>
            <a:off x="2612683" y="1973461"/>
            <a:ext cx="1887899" cy="808843"/>
          </a:xfrm>
          <a:prstGeom prst="downArrow">
            <a:avLst>
              <a:gd name="adj1" fmla="val 68549"/>
              <a:gd name="adj2" fmla="val 50000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매칭방식</a:t>
            </a:r>
            <a:endParaRPr lang="ko-KR" altLang="en-US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 err="1"/>
              <a:t>스폿</a:t>
            </a:r>
            <a:r>
              <a:rPr lang="ko-KR" altLang="en-US" dirty="0"/>
              <a:t> 워크와 아르바이트 플랫폼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14" name="두루마리 모양: 세로로 말림 13">
            <a:extLst>
              <a:ext uri="{FF2B5EF4-FFF2-40B4-BE49-F238E27FC236}">
                <a16:creationId xmlns:a16="http://schemas.microsoft.com/office/drawing/2014/main" id="{8810CC61-C305-AB83-6096-147802426EED}"/>
              </a:ext>
            </a:extLst>
          </p:cNvPr>
          <p:cNvSpPr/>
          <p:nvPr/>
        </p:nvSpPr>
        <p:spPr>
          <a:xfrm>
            <a:off x="1157928" y="1133281"/>
            <a:ext cx="2773378" cy="549486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스폿</a:t>
            </a:r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워크 플랫폼</a:t>
            </a:r>
          </a:p>
        </p:txBody>
      </p:sp>
      <p:graphicFrame>
        <p:nvGraphicFramePr>
          <p:cNvPr id="3" name="다이어그램 2">
            <a:extLst>
              <a:ext uri="{FF2B5EF4-FFF2-40B4-BE49-F238E27FC236}">
                <a16:creationId xmlns:a16="http://schemas.microsoft.com/office/drawing/2014/main" id="{CCE4E7E3-1AA5-87BF-C7E3-928E56C138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318228"/>
              </p:ext>
            </p:extLst>
          </p:nvPr>
        </p:nvGraphicFramePr>
        <p:xfrm>
          <a:off x="349201" y="1970781"/>
          <a:ext cx="1887900" cy="1957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다이어그램 15">
            <a:extLst>
              <a:ext uri="{FF2B5EF4-FFF2-40B4-BE49-F238E27FC236}">
                <a16:creationId xmlns:a16="http://schemas.microsoft.com/office/drawing/2014/main" id="{1E16258E-3BD2-BFBE-6DAB-AAA6D1F0F1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7352820"/>
              </p:ext>
            </p:extLst>
          </p:nvPr>
        </p:nvGraphicFramePr>
        <p:xfrm>
          <a:off x="631498" y="4230288"/>
          <a:ext cx="3851576" cy="14731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9" name="배지 38">
            <a:extLst>
              <a:ext uri="{FF2B5EF4-FFF2-40B4-BE49-F238E27FC236}">
                <a16:creationId xmlns:a16="http://schemas.microsoft.com/office/drawing/2014/main" id="{7894239D-50B6-B89A-AD37-4F27EDFCA0F8}"/>
              </a:ext>
            </a:extLst>
          </p:cNvPr>
          <p:cNvSpPr/>
          <p:nvPr/>
        </p:nvSpPr>
        <p:spPr>
          <a:xfrm>
            <a:off x="5293874" y="2987517"/>
            <a:ext cx="1172131" cy="504000"/>
          </a:xfrm>
          <a:prstGeom prst="plaqu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알바몬</a:t>
            </a:r>
            <a:endParaRPr lang="ko-KR" altLang="en-US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0" name="육각형 39">
            <a:extLst>
              <a:ext uri="{FF2B5EF4-FFF2-40B4-BE49-F238E27FC236}">
                <a16:creationId xmlns:a16="http://schemas.microsoft.com/office/drawing/2014/main" id="{4FDF5C46-9693-074B-D9DD-0286D8F1A337}"/>
              </a:ext>
            </a:extLst>
          </p:cNvPr>
          <p:cNvSpPr/>
          <p:nvPr/>
        </p:nvSpPr>
        <p:spPr>
          <a:xfrm>
            <a:off x="6639053" y="2987517"/>
            <a:ext cx="2839052" cy="504000"/>
          </a:xfrm>
          <a:prstGeom prst="hexagon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단기부터 맞춤 알바</a:t>
            </a:r>
          </a:p>
        </p:txBody>
      </p:sp>
      <p:sp>
        <p:nvSpPr>
          <p:cNvPr id="43" name="화살표: 오른쪽 42">
            <a:extLst>
              <a:ext uri="{FF2B5EF4-FFF2-40B4-BE49-F238E27FC236}">
                <a16:creationId xmlns:a16="http://schemas.microsoft.com/office/drawing/2014/main" id="{8999DB5D-08AD-B419-6678-7D715DA0FF6E}"/>
              </a:ext>
            </a:extLst>
          </p:cNvPr>
          <p:cNvSpPr/>
          <p:nvPr/>
        </p:nvSpPr>
        <p:spPr>
          <a:xfrm>
            <a:off x="5533534" y="3760128"/>
            <a:ext cx="1404049" cy="792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알바천국</a:t>
            </a:r>
          </a:p>
        </p:txBody>
      </p:sp>
      <p:sp>
        <p:nvSpPr>
          <p:cNvPr id="44" name="순서도: 순차적 액세스 저장소 43">
            <a:extLst>
              <a:ext uri="{FF2B5EF4-FFF2-40B4-BE49-F238E27FC236}">
                <a16:creationId xmlns:a16="http://schemas.microsoft.com/office/drawing/2014/main" id="{9E5CBF18-F754-1787-53F3-38DDA041D423}"/>
              </a:ext>
            </a:extLst>
          </p:cNvPr>
          <p:cNvSpPr/>
          <p:nvPr/>
        </p:nvSpPr>
        <p:spPr>
          <a:xfrm rot="21112096">
            <a:off x="7222489" y="3668952"/>
            <a:ext cx="1898428" cy="411480"/>
          </a:xfrm>
          <a:prstGeom prst="flowChartMagneticTape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지역별</a:t>
            </a:r>
            <a:endParaRPr lang="ko-KR" altLang="en-US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6" name="설명선: 오른쪽 화살표 45">
            <a:extLst>
              <a:ext uri="{FF2B5EF4-FFF2-40B4-BE49-F238E27FC236}">
                <a16:creationId xmlns:a16="http://schemas.microsoft.com/office/drawing/2014/main" id="{E67D0125-C8C5-3597-1A14-24E2389AF511}"/>
              </a:ext>
            </a:extLst>
          </p:cNvPr>
          <p:cNvSpPr/>
          <p:nvPr/>
        </p:nvSpPr>
        <p:spPr>
          <a:xfrm>
            <a:off x="5533534" y="4720739"/>
            <a:ext cx="1404049" cy="792000"/>
          </a:xfrm>
          <a:prstGeom prst="rightArrowCallout">
            <a:avLst>
              <a:gd name="adj1" fmla="val 50000"/>
              <a:gd name="adj2" fmla="val 25000"/>
              <a:gd name="adj3" fmla="val 25000"/>
              <a:gd name="adj4" fmla="val 64977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동네</a:t>
            </a:r>
            <a:endParaRPr lang="en-US" altLang="ko-KR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알바</a:t>
            </a:r>
          </a:p>
        </p:txBody>
      </p:sp>
      <p:sp>
        <p:nvSpPr>
          <p:cNvPr id="47" name="십자형 46">
            <a:extLst>
              <a:ext uri="{FF2B5EF4-FFF2-40B4-BE49-F238E27FC236}">
                <a16:creationId xmlns:a16="http://schemas.microsoft.com/office/drawing/2014/main" id="{B929DB15-CBF1-2654-24E3-13728270352B}"/>
              </a:ext>
            </a:extLst>
          </p:cNvPr>
          <p:cNvSpPr/>
          <p:nvPr/>
        </p:nvSpPr>
        <p:spPr>
          <a:xfrm>
            <a:off x="7091254" y="4715498"/>
            <a:ext cx="2160899" cy="792000"/>
          </a:xfrm>
          <a:prstGeom prst="plus">
            <a:avLst/>
          </a:prstGeom>
          <a:solidFill>
            <a:srgbClr val="71DAFF"/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주변 알바 찾기 특화</a:t>
            </a:r>
          </a:p>
        </p:txBody>
      </p:sp>
      <p:sp>
        <p:nvSpPr>
          <p:cNvPr id="49" name="순서도: 순차적 액세스 저장소 48">
            <a:extLst>
              <a:ext uri="{FF2B5EF4-FFF2-40B4-BE49-F238E27FC236}">
                <a16:creationId xmlns:a16="http://schemas.microsoft.com/office/drawing/2014/main" id="{294DEE33-C9F5-1F48-E5B3-4EDD1DADE4BE}"/>
              </a:ext>
            </a:extLst>
          </p:cNvPr>
          <p:cNvSpPr/>
          <p:nvPr/>
        </p:nvSpPr>
        <p:spPr>
          <a:xfrm flipV="1">
            <a:off x="7222489" y="4193307"/>
            <a:ext cx="1898428" cy="411480"/>
          </a:xfrm>
          <a:prstGeom prst="flowChartMagneticTape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화살표: 오각형 17">
            <a:extLst>
              <a:ext uri="{FF2B5EF4-FFF2-40B4-BE49-F238E27FC236}">
                <a16:creationId xmlns:a16="http://schemas.microsoft.com/office/drawing/2014/main" id="{D94FC462-30F1-A64F-9C61-3E5C17A45651}"/>
              </a:ext>
            </a:extLst>
          </p:cNvPr>
          <p:cNvSpPr/>
          <p:nvPr/>
        </p:nvSpPr>
        <p:spPr>
          <a:xfrm>
            <a:off x="7494245" y="2227231"/>
            <a:ext cx="1931859" cy="558800"/>
          </a:xfrm>
          <a:prstGeom prst="homePlate">
            <a:avLst/>
          </a:prstGeom>
          <a:solidFill>
            <a:schemeClr val="accent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긱</a:t>
            </a:r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워커 플랫폼</a:t>
            </a:r>
          </a:p>
        </p:txBody>
      </p:sp>
      <p:sp>
        <p:nvSpPr>
          <p:cNvPr id="34" name="화살표: 오각형 33">
            <a:extLst>
              <a:ext uri="{FF2B5EF4-FFF2-40B4-BE49-F238E27FC236}">
                <a16:creationId xmlns:a16="http://schemas.microsoft.com/office/drawing/2014/main" id="{41B398EE-AAF1-4B9B-C232-37CA7A84EADE}"/>
              </a:ext>
            </a:extLst>
          </p:cNvPr>
          <p:cNvSpPr/>
          <p:nvPr/>
        </p:nvSpPr>
        <p:spPr>
          <a:xfrm flipH="1">
            <a:off x="5323102" y="2227231"/>
            <a:ext cx="1931859" cy="558800"/>
          </a:xfrm>
          <a:prstGeom prst="homePlate">
            <a:avLst/>
          </a:prstGeom>
          <a:solidFill>
            <a:schemeClr val="accent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뉴워커</a:t>
            </a:r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cxnSp>
        <p:nvCxnSpPr>
          <p:cNvPr id="54" name="연결선: 꺾임 53">
            <a:extLst>
              <a:ext uri="{FF2B5EF4-FFF2-40B4-BE49-F238E27FC236}">
                <a16:creationId xmlns:a16="http://schemas.microsoft.com/office/drawing/2014/main" id="{6FAA6A3A-668C-CF3D-211E-0245977ADE9F}"/>
              </a:ext>
            </a:extLst>
          </p:cNvPr>
          <p:cNvCxnSpPr>
            <a:cxnSpLocks/>
            <a:stCxn id="34" idx="0"/>
            <a:endCxn id="18" idx="0"/>
          </p:cNvCxnSpPr>
          <p:nvPr/>
        </p:nvCxnSpPr>
        <p:spPr>
          <a:xfrm rot="5400000" flipH="1" flipV="1">
            <a:off x="7374603" y="1281359"/>
            <a:ext cx="12700" cy="1891744"/>
          </a:xfrm>
          <a:prstGeom prst="bentConnector3">
            <a:avLst>
              <a:gd name="adj1" fmla="val 1800000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utoShape 2">
            <a:extLst>
              <a:ext uri="{FF2B5EF4-FFF2-40B4-BE49-F238E27FC236}">
                <a16:creationId xmlns:a16="http://schemas.microsoft.com/office/drawing/2014/main" id="{21066499-3F3D-4403-8689-BE799B530617}"/>
              </a:ext>
            </a:extLst>
          </p:cNvPr>
          <p:cNvSpPr>
            <a:spLocks/>
          </p:cNvSpPr>
          <p:nvPr/>
        </p:nvSpPr>
        <p:spPr bwMode="auto">
          <a:xfrm rot="16200000">
            <a:off x="2410207" y="3760847"/>
            <a:ext cx="278818" cy="4709092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30" name="Picture 3" descr="w1 복사본">
            <a:extLst>
              <a:ext uri="{FF2B5EF4-FFF2-40B4-BE49-F238E27FC236}">
                <a16:creationId xmlns:a16="http://schemas.microsoft.com/office/drawing/2014/main" id="{C51F314E-1F2F-422B-B4A3-BB2BD187D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26047" y="6198007"/>
            <a:ext cx="601663" cy="584200"/>
          </a:xfrm>
          <a:prstGeom prst="rect">
            <a:avLst/>
          </a:prstGeom>
          <a:noFill/>
        </p:spPr>
      </p:pic>
      <p:pic>
        <p:nvPicPr>
          <p:cNvPr id="31" name="Picture 4" descr="w2 복사본">
            <a:extLst>
              <a:ext uri="{FF2B5EF4-FFF2-40B4-BE49-F238E27FC236}">
                <a16:creationId xmlns:a16="http://schemas.microsoft.com/office/drawing/2014/main" id="{57367B33-A047-4AC3-8994-7ED4FDB0F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78291" y="6198007"/>
            <a:ext cx="587375" cy="569913"/>
          </a:xfrm>
          <a:prstGeom prst="rect">
            <a:avLst/>
          </a:prstGeom>
          <a:noFill/>
        </p:spPr>
      </p:pic>
      <p:sp>
        <p:nvSpPr>
          <p:cNvPr id="32" name="AutoShape 2">
            <a:extLst>
              <a:ext uri="{FF2B5EF4-FFF2-40B4-BE49-F238E27FC236}">
                <a16:creationId xmlns:a16="http://schemas.microsoft.com/office/drawing/2014/main" id="{9E481DF4-AE21-4033-9EB2-1203A9078229}"/>
              </a:ext>
            </a:extLst>
          </p:cNvPr>
          <p:cNvSpPr>
            <a:spLocks/>
          </p:cNvSpPr>
          <p:nvPr/>
        </p:nvSpPr>
        <p:spPr bwMode="auto">
          <a:xfrm rot="16200000">
            <a:off x="7201582" y="3740796"/>
            <a:ext cx="278818" cy="4739881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CC3945C-3C70-42AB-BCDD-214EA58DFF23}"/>
              </a:ext>
            </a:extLst>
          </p:cNvPr>
          <p:cNvSpPr txBox="1"/>
          <p:nvPr/>
        </p:nvSpPr>
        <p:spPr>
          <a:xfrm>
            <a:off x="7689367" y="4214381"/>
            <a:ext cx="9646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 err="1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테마별</a:t>
            </a:r>
            <a:endParaRPr lang="ko-KR" altLang="en-US" dirty="0"/>
          </a:p>
        </p:txBody>
      </p:sp>
      <p:sp>
        <p:nvSpPr>
          <p:cNvPr id="5" name="사다리꼴 4">
            <a:extLst>
              <a:ext uri="{FF2B5EF4-FFF2-40B4-BE49-F238E27FC236}">
                <a16:creationId xmlns:a16="http://schemas.microsoft.com/office/drawing/2014/main" id="{0971A046-B62A-032F-C8F9-8BD5D3D20BDE}"/>
              </a:ext>
            </a:extLst>
          </p:cNvPr>
          <p:cNvSpPr/>
          <p:nvPr/>
        </p:nvSpPr>
        <p:spPr>
          <a:xfrm>
            <a:off x="2612683" y="2833404"/>
            <a:ext cx="1887899" cy="549486"/>
          </a:xfrm>
          <a:prstGeom prst="trapezoid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실시간 매칭</a:t>
            </a:r>
          </a:p>
        </p:txBody>
      </p:sp>
      <p:sp>
        <p:nvSpPr>
          <p:cNvPr id="6" name="순서도: 저장 데이터 5">
            <a:extLst>
              <a:ext uri="{FF2B5EF4-FFF2-40B4-BE49-F238E27FC236}">
                <a16:creationId xmlns:a16="http://schemas.microsoft.com/office/drawing/2014/main" id="{53F74AEA-4B8A-2A62-CD38-118181A97B7D}"/>
              </a:ext>
            </a:extLst>
          </p:cNvPr>
          <p:cNvSpPr/>
          <p:nvPr/>
        </p:nvSpPr>
        <p:spPr>
          <a:xfrm>
            <a:off x="2612683" y="3483142"/>
            <a:ext cx="1887899" cy="549486"/>
          </a:xfrm>
          <a:prstGeom prst="flowChartOnlineStorag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자동추천</a:t>
            </a:r>
          </a:p>
        </p:txBody>
      </p:sp>
    </p:spTree>
    <p:extLst>
      <p:ext uri="{BB962C8B-B14F-4D97-AF65-F5344CB8AC3E}">
        <p14:creationId xmlns:p14="http://schemas.microsoft.com/office/powerpoint/2010/main" val="258929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253</TotalTime>
  <Words>206</Words>
  <Application>Microsoft Office PowerPoint</Application>
  <PresentationFormat>A4 용지(210x297mm)</PresentationFormat>
  <Paragraphs>65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스폿 워크 개념</vt:lpstr>
      <vt:lpstr>2. 스폿 워크 유사 고용 방식</vt:lpstr>
      <vt:lpstr>3. 한국 초단기 근로자 수</vt:lpstr>
      <vt:lpstr>4. 스폿 워크와 아르바이트 플랫폼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ITQ KPC</dc:creator>
  <cp:lastModifiedBy>[1학년 9반]박지산</cp:lastModifiedBy>
  <cp:revision>28</cp:revision>
  <dcterms:created xsi:type="dcterms:W3CDTF">2023-07-20T02:58:21Z</dcterms:created>
  <dcterms:modified xsi:type="dcterms:W3CDTF">2026-04-27T22:02:56Z</dcterms:modified>
</cp:coreProperties>
</file>