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9" r:id="rId4"/>
    <p:sldId id="260" r:id="rId5"/>
    <p:sldId id="272" r:id="rId6"/>
    <p:sldId id="267" r:id="rId7"/>
    <p:sldId id="263" r:id="rId8"/>
    <p:sldId id="264" r:id="rId9"/>
    <p:sldId id="270" r:id="rId10"/>
    <p:sldId id="27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E1C61-986A-45D6-BA17-8622C0FF1705}" v="3023" dt="2024-03-19T03:20:00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5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0FB7-7F0A-4DD1-9722-DF371726EEB0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6101-23B6-45B4-8AA3-A6680E5C7A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75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70E5D0B-A473-4C59-BF2D-3ECB2E09D8CE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70E5D0B-A473-4C59-BF2D-3ECB2E09D8CE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E5D0B-A473-4C59-BF2D-3ECB2E09D8C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76E83F-C494-F302-BF50-74B7F67B8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D8D46F-2CB8-3390-40BA-956EA6A34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843B37-02B7-632F-424E-9CC93A7A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9D2D40-3DEC-5A92-3C73-245BF0EF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BA8644-73E8-5841-E869-53F30761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62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A6F4EB-05DF-26BD-9E30-A988D918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75D413-2D50-F6CB-6A85-FC8E81E42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17FEAC-68A9-7294-11FB-9C5097DF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C68526-D0D2-82E2-523B-C97B04A8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BC1AC8-FF9E-B073-05ED-A524BAB2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92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83C227A-B818-02AD-C542-CA161E596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6B4CB7-2F51-D213-79E3-D135F6EC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167EE6-4B15-BD86-A99A-B7BFD9C1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512CDC-93D3-F040-2644-AAE2BB30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763AEB-ADC3-0570-4A83-D6C52DA2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39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42CB2E-E334-E911-70F6-33F57BFD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3E3E5D-23E4-2A24-9838-7CED93DE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3FE3C7-1A18-20DD-9670-68137CC9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DEA8D2-8528-E881-9781-D1EC4211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367D19-F599-3DD7-F926-8387E871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69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CE5696-2B42-58CE-BE55-2AAFA664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65AA7F-A133-52AB-6AEE-8E8EDE94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CA3CBB-1A4C-83EB-C698-30A0CD11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A152C5-F32C-676D-0460-6EEEB30C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1469F0-8927-04BC-793D-FB13FAEB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02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C35D3-274E-DD42-F12B-5C4DB7E2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3F8173-152A-06FA-DCC4-AD654E246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786132-ADE7-81A1-E56B-583D1FFEB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0E00CA-7E89-6BBD-0097-B12DBE6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A26D65-9825-EB35-4578-B6E32039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3D5C7E-E746-214E-F760-BEC45ACF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5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43A298-D9EF-1D0B-2844-6A21AC19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36564A-6728-5D9B-90AF-74791F564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81DC29-6D62-EF56-5FEA-EC39C7F06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B09CDC-D8DE-FBCC-5721-1859252BE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744CD1B-A872-DEBF-D53C-54F355B84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B50C19-1A6E-6312-2253-74045EF0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AB56D-18C2-08AA-2F21-FD0A275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2CF9AA-1AD0-9E09-9479-C502E9CE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49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F0ECA5-5875-8682-09D6-3CC74386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57E886-67A4-88DF-024D-C0F0E3C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7D7D339-3343-D6EF-782F-E4640EE5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B68C33-FA1C-369B-45AF-E2743FC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8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5CAE61-AA4F-1A8D-B84C-AD97811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E4DF239-25FB-5339-81D5-A31537B6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068846-8332-035C-7F37-419310CD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6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2CC397-9207-04EA-9FB6-7286B36F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1FC06B-9CDE-773D-9387-EF31499B2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8DD69A-F8A6-E2BA-CAA9-6628A2B36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909034-F39F-E027-AB1C-E7E784A9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7171D8-1B6A-2EBB-7430-B01E16F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020EF1-0B79-6A5A-9CDA-D86DD029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0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BED619-EF7D-7A8F-4974-093AF48D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CF7E413-D723-685C-CA03-5423BED6F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7D849E-CFC2-5CFA-E27E-749E0884C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2B44A-60EB-2C26-3CE3-80D05965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E4718C-629A-F7B0-776B-AB812088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39136-1602-62E6-4CAF-6265FE8F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9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B8971BE-813A-1373-89CE-6B537A48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2EAE5-54EE-1810-B7C1-FF6B7CD7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E9BDF5-3FB0-F56B-07D8-D0CE5DB6D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BC93-73C2-41CC-9512-EDD64C37232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592D58-9CDA-392D-FDAA-83FA9D011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4B4808-0445-C08C-8BCB-93FA77BD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D200-C24A-4D14-952E-2B39D1DEB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28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  자동 생성된 설명"/>
          <p:cNvPicPr>
            <a:picLocks noChangeAspect="1"/>
          </p:cNvPicPr>
          <p:nvPr/>
        </p:nvPicPr>
        <p:blipFill rotWithShape="1">
          <a:blip r:embed="rId3"/>
          <a:srcRect t="1" b="54602"/>
          <a:stretch/>
        </p:blipFill>
        <p:spPr>
          <a:xfrm>
            <a:off x="5107556" y="2532753"/>
            <a:ext cx="5569257" cy="4325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98" y="315985"/>
            <a:ext cx="43275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9600" b="1" dirty="0">
                <a:solidFill>
                  <a:srgbClr val="6AA65B"/>
                </a:solidFill>
                <a:latin typeface="+mn-ea"/>
              </a:rPr>
              <a:t>세</a:t>
            </a:r>
            <a:r>
              <a:rPr lang="ko-KR" altLang="en-US" sz="9600" b="1" dirty="0">
                <a:latin typeface="+mn-ea"/>
              </a:rPr>
              <a:t>계를 </a:t>
            </a:r>
            <a:r>
              <a:rPr lang="ko-KR" altLang="en-US" sz="9600" b="1" dirty="0">
                <a:solidFill>
                  <a:srgbClr val="6AA65B"/>
                </a:solidFill>
                <a:latin typeface="+mn-ea"/>
              </a:rPr>
              <a:t>품</a:t>
            </a:r>
            <a:r>
              <a:rPr lang="ko-KR" altLang="en-US" sz="9600" b="1" dirty="0">
                <a:latin typeface="+mn-ea"/>
              </a:rPr>
              <a:t>는 </a:t>
            </a:r>
            <a:endParaRPr lang="en-US" altLang="ko-KR" sz="9600" b="1" dirty="0">
              <a:latin typeface="+mn-ea"/>
            </a:endParaRPr>
          </a:p>
          <a:p>
            <a:pPr lvl="0">
              <a:defRPr/>
            </a:pPr>
            <a:r>
              <a:rPr lang="ko-KR" altLang="en-US" sz="9600" b="1" dirty="0">
                <a:solidFill>
                  <a:srgbClr val="6AA65B"/>
                </a:solidFill>
                <a:latin typeface="+mn-ea"/>
              </a:rPr>
              <a:t>기</a:t>
            </a:r>
            <a:r>
              <a:rPr lang="ko-KR" altLang="en-US" sz="9600" b="1" dirty="0">
                <a:latin typeface="+mn-ea"/>
              </a:rPr>
              <a:t>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1649" y="315985"/>
            <a:ext cx="38255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2024/07/13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816" y="6012127"/>
            <a:ext cx="3795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WORLD LEADER SCHOOL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실내이(가) 표시된 사진  자동 생성된 설명">
            <a:extLst>
              <a:ext uri="{FF2B5EF4-FFF2-40B4-BE49-F238E27FC236}">
                <a16:creationId xmlns:a16="http://schemas.microsoft.com/office/drawing/2014/main" id="{617E388C-8D4D-6DD3-7ED0-D66A6A3D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18930"/>
          <a:stretch/>
        </p:blipFill>
        <p:spPr>
          <a:xfrm>
            <a:off x="9616934" y="3124201"/>
            <a:ext cx="2575066" cy="3733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7246" y="77595"/>
            <a:ext cx="70147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AA65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월드리더스쿨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</a:t>
            </a: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위한 </a:t>
            </a: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기도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AC35D-63F6-10D7-A4E5-BAEF0C9C49AD}"/>
              </a:ext>
            </a:extLst>
          </p:cNvPr>
          <p:cNvSpPr txBox="1"/>
          <p:nvPr/>
        </p:nvSpPr>
        <p:spPr>
          <a:xfrm>
            <a:off x="945964" y="1194542"/>
            <a:ext cx="8907161" cy="4468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indent="0" algn="just" fontAlgn="base">
              <a:spcBef>
                <a:spcPts val="0"/>
              </a:spcBef>
              <a:spcAft>
                <a:spcPts val="0"/>
              </a:spcAft>
              <a:defRPr sz="5400" kern="0" spc="0">
                <a:solidFill>
                  <a:srgbClr val="000000"/>
                </a:solidFill>
                <a:effectLst/>
                <a:latin typeface="티웨이_항공"/>
                <a:ea typeface="티웨이_항공"/>
              </a:defRPr>
            </a:lvl1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7.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매일 아침 영성학습으로 시작하는 일정이 새 힘이 되고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깨달음 학습으로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마무리하는 시간이 감사와 회복과 통찰력을 갖는 시간이 되길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8.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꿈쟁이들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모두 서로를 깊이 알아가게 하시고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존귀하게 여기며 사랑으로 먼저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섬김의 본을 보일 수 있기를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9.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꿈쟁이들이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방문 장소와 관람 소감문 등을 잘 정리하고 ‘여호와의 모든 선하심과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긍휼하심을 선포하라’ 주제와 관련된 깨달음을 잘 녹여내는 기행문을 쓰도록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인도해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주시길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10.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훈련에 참석하지 못하는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꿈쟁이들이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방학 기간 정해진 도서를 읽고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가족과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함께 소중한 추억을 남기며 영적 성숙과 성장을 이룰 수 있기를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215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4416" y="388911"/>
            <a:ext cx="23288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4400" dirty="0">
                <a:solidFill>
                  <a:srgbClr val="6AA65B"/>
                </a:solidFill>
                <a:latin typeface="+mn-ea"/>
              </a:rPr>
              <a:t>세계</a:t>
            </a: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를</a:t>
            </a:r>
          </a:p>
          <a:p>
            <a:pPr algn="r">
              <a:defRPr/>
            </a:pP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위한</a:t>
            </a:r>
          </a:p>
          <a:p>
            <a:pPr algn="r">
              <a:defRPr/>
            </a:pP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306" y="1534028"/>
            <a:ext cx="8046346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i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일을 행하시는 여호와</a:t>
            </a:r>
            <a:r>
              <a:rPr lang="en-US" altLang="ko-KR" sz="2400" i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, </a:t>
            </a:r>
            <a:r>
              <a:rPr lang="ko-KR" altLang="en-US" sz="2400" i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그것을 만들며 성취하시는 </a:t>
            </a:r>
            <a:r>
              <a:rPr lang="ko-KR" altLang="en-US" sz="24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여호와</a:t>
            </a:r>
            <a:r>
              <a:rPr lang="en-US" altLang="ko-KR" sz="24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,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i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그의 이름을 여호와라 하는 이가 이와 같이 </a:t>
            </a:r>
            <a:r>
              <a:rPr lang="ko-KR" altLang="en-US" sz="2400" i="0" spc="0" dirty="0" err="1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이르시도다</a:t>
            </a:r>
            <a:endParaRPr lang="en-US" altLang="ko-KR" sz="2400" i="0" spc="0" dirty="0">
              <a:solidFill>
                <a:srgbClr val="000000"/>
              </a:solidFill>
              <a:effectLst/>
              <a:latin typeface="나눔고딕 Light" panose="020D0904000000000000"/>
              <a:ea typeface="나눔고딕 Light" panose="020D090400000000000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i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너는 내게 부르짖으라 내가 </a:t>
            </a:r>
            <a:r>
              <a:rPr lang="ko-KR" altLang="en-US" sz="2400" i="0" spc="0" dirty="0" err="1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네게</a:t>
            </a:r>
            <a:r>
              <a:rPr lang="ko-KR" altLang="en-US" sz="2400" i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 응답하겠고</a:t>
            </a:r>
            <a:endParaRPr lang="en-US" altLang="ko-KR" sz="2400" i="0" spc="0" dirty="0">
              <a:solidFill>
                <a:srgbClr val="000000"/>
              </a:solidFill>
              <a:effectLst/>
              <a:latin typeface="나눔고딕 Light" panose="020D0904000000000000"/>
              <a:ea typeface="나눔고딕 Light" panose="020D090400000000000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네가 알지 못하는 크고 비밀한 일을 </a:t>
            </a:r>
            <a:r>
              <a:rPr lang="ko-KR" altLang="en-US" sz="2400" dirty="0" err="1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네게</a:t>
            </a:r>
            <a:r>
              <a:rPr lang="ko-KR" altLang="en-US" sz="24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 보이리라</a:t>
            </a:r>
            <a:endParaRPr lang="en-US" altLang="ko-KR" sz="2400" dirty="0">
              <a:solidFill>
                <a:srgbClr val="000000"/>
              </a:solidFill>
              <a:latin typeface="나눔고딕 Light" panose="020D0904000000000000"/>
              <a:ea typeface="나눔고딕 Light" panose="020D090400000000000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i="0" spc="-15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예레미야 </a:t>
            </a:r>
            <a:r>
              <a:rPr lang="en-US" altLang="ko-KR" sz="2400" spc="-15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33</a:t>
            </a:r>
            <a:r>
              <a:rPr lang="ko-KR" altLang="en-US" sz="2400" spc="-15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장 </a:t>
            </a:r>
            <a:r>
              <a:rPr lang="en-US" altLang="ko-KR" sz="2400" spc="-15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2~3</a:t>
            </a:r>
            <a:r>
              <a:rPr lang="ko-KR" altLang="en-US" sz="2400" spc="-15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절</a:t>
            </a:r>
            <a:r>
              <a:rPr lang="ko-KR" altLang="en-US" sz="2400" i="0" spc="-15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 말씀 아멘</a:t>
            </a:r>
            <a:endParaRPr lang="en-US" altLang="ko-KR" sz="2400" i="0" spc="-150" dirty="0">
              <a:solidFill>
                <a:srgbClr val="000000"/>
              </a:solidFill>
              <a:effectLst/>
              <a:latin typeface="나눔고딕 Light" panose="020D0904000000000000"/>
              <a:ea typeface="나눔고딕 Light" panose="020D090400000000000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6D64CA6-53BC-ACE7-0D69-BD91582B91A0}"/>
              </a:ext>
            </a:extLst>
          </p:cNvPr>
          <p:cNvSpPr/>
          <p:nvPr/>
        </p:nvSpPr>
        <p:spPr>
          <a:xfrm>
            <a:off x="7943850" y="2333625"/>
            <a:ext cx="6076950" cy="570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7D28B-C6B0-F9A4-159D-4AF4CFA0461B}"/>
              </a:ext>
            </a:extLst>
          </p:cNvPr>
          <p:cNvSpPr txBox="1"/>
          <p:nvPr/>
        </p:nvSpPr>
        <p:spPr>
          <a:xfrm>
            <a:off x="332852" y="377761"/>
            <a:ext cx="11859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(1/2)</a:t>
            </a:r>
            <a:endParaRPr lang="ko-KR" altLang="en-US" sz="2800" kern="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6" name="Picture 2" descr="네팔 - 위키백과, 우리 모두의 백과사전">
            <a:extLst>
              <a:ext uri="{FF2B5EF4-FFF2-40B4-BE49-F238E27FC236}">
                <a16:creationId xmlns:a16="http://schemas.microsoft.com/office/drawing/2014/main" id="{B2BD0D13-4850-B707-E28E-D7F3FEC7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92" y="2628095"/>
            <a:ext cx="4834812" cy="48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0043" y="0"/>
            <a:ext cx="23288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AA65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세계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위한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89" y="1401820"/>
            <a:ext cx="8439211" cy="419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Noto Sans KR"/>
                <a:ea typeface="맑은 고딕" panose="020B0503020000020004" pitchFamily="50" charset="-127"/>
                <a:cs typeface="+mn-cs"/>
              </a:rPr>
              <a:t>주여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Noto Sans KR"/>
                <a:ea typeface="맑은 고딕" panose="020B0503020000020004" pitchFamily="50" charset="-127"/>
                <a:cs typeface="+mn-cs"/>
              </a:rPr>
              <a:t>~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폭우로 인해 산사태와 홍수로 여러 사망자와 생활 터전들이 파손되어 신음하고 있는 네팔을 위해 기도합니다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 해마다 우기로 인해 피해가 반복되지만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사람의 능력으로 손쓸 수 없는 일 앞에 겸손히 우리를 구원하시는 주님을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볼 수 있는 은혜를 베풀어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주시길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 간구합니다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더 큰 인명 피해가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Noto Sans KR"/>
              </a:rPr>
              <a:t>없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도록 다스려 주시고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주님 안에 있는 자를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지켜주소서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Noto Sans KR"/>
              </a:rPr>
              <a:t>교회와 기관을 통해 도움의 손길을 허락하시고</a:t>
            </a:r>
            <a:r>
              <a:rPr lang="en-US" altLang="ko-KR" sz="2000" dirty="0">
                <a:solidFill>
                  <a:srgbClr val="000000"/>
                </a:solidFill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주를 믿는 자들을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통해 구원의 노래가 끊이지 않는 네팔 되게 하소서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uLnTx/>
                <a:uFillTx/>
                <a:latin typeface="Noto Sans KR"/>
                <a:ea typeface="나눔고딕 Light" panose="020D0904000000000000"/>
                <a:cs typeface="+mn-cs"/>
              </a:rPr>
              <a:t>예수님의 이름으로 기도합니다</a:t>
            </a: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uLnTx/>
                <a:uFillTx/>
                <a:latin typeface="Noto Sans KR"/>
                <a:ea typeface="나눔고딕 Light" panose="020D0904000000000000"/>
                <a:cs typeface="+mn-cs"/>
              </a:rPr>
              <a:t>. </a:t>
            </a:r>
            <a:r>
              <a:rPr kumimoji="0" lang="ko-KR" altLang="en-US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uLnTx/>
                <a:uFillTx/>
                <a:latin typeface="Noto Sans KR"/>
                <a:ea typeface="나눔고딕 Light" panose="020D0904000000000000"/>
                <a:cs typeface="+mn-cs"/>
              </a:rPr>
              <a:t>아멘</a:t>
            </a: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uLnTx/>
                <a:uFillTx/>
                <a:latin typeface="Noto Sans KR"/>
                <a:ea typeface="나눔고딕 Light" panose="020D0904000000000000"/>
                <a:cs typeface="+mn-cs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나눔고딕 Light" panose="020D090400000000000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8713B-EEDB-5A74-3B9F-6D8737F41F22}"/>
              </a:ext>
            </a:extLst>
          </p:cNvPr>
          <p:cNvSpPr txBox="1"/>
          <p:nvPr/>
        </p:nvSpPr>
        <p:spPr>
          <a:xfrm>
            <a:off x="342866" y="231402"/>
            <a:ext cx="11859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(2/2)</a:t>
            </a:r>
            <a:endParaRPr lang="ko-KR" altLang="en-US" sz="28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B40B2A9-32C6-FD5C-C1B8-937B096A310C}"/>
              </a:ext>
            </a:extLst>
          </p:cNvPr>
          <p:cNvSpPr/>
          <p:nvPr/>
        </p:nvSpPr>
        <p:spPr>
          <a:xfrm>
            <a:off x="696696" y="916045"/>
            <a:ext cx="3558064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ea typeface="나눔고딕 Light" panose="020D0904000000000000"/>
              </a:rPr>
              <a:t>&lt;</a:t>
            </a:r>
            <a:r>
              <a:rPr lang="ko-KR" altLang="en-US" dirty="0">
                <a:solidFill>
                  <a:schemeClr val="tx1"/>
                </a:solidFill>
                <a:ea typeface="나눔고딕 Light" panose="020D0904000000000000"/>
              </a:rPr>
              <a:t>네팔을 위해 기도합니다</a:t>
            </a:r>
            <a:r>
              <a:rPr lang="en-US" altLang="ko-KR" dirty="0">
                <a:solidFill>
                  <a:schemeClr val="tx1"/>
                </a:solidFill>
                <a:ea typeface="나눔고딕 Light" panose="020D0904000000000000"/>
              </a:rPr>
              <a:t>.&gt;</a:t>
            </a:r>
            <a:endParaRPr lang="ko-KR" altLang="en-US" dirty="0">
              <a:solidFill>
                <a:schemeClr val="tx1"/>
              </a:solidFill>
              <a:ea typeface="나눔고딕 Light" panose="020D0904000000000000"/>
            </a:endParaRPr>
          </a:p>
        </p:txBody>
      </p:sp>
      <p:pic>
        <p:nvPicPr>
          <p:cNvPr id="1026" name="Picture 2" descr="네팔 - 위키백과, 우리 모두의 백과사전">
            <a:extLst>
              <a:ext uri="{FF2B5EF4-FFF2-40B4-BE49-F238E27FC236}">
                <a16:creationId xmlns:a16="http://schemas.microsoft.com/office/drawing/2014/main" id="{EC7E4DD4-54D2-522C-9AE2-2262D6D1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2" y="2609433"/>
            <a:ext cx="4834812" cy="48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005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5966BD24-AB5D-29B5-18E1-6657D2164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9" b="16982"/>
          <a:stretch/>
        </p:blipFill>
        <p:spPr>
          <a:xfrm>
            <a:off x="9561401" y="2211843"/>
            <a:ext cx="2630599" cy="464615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B677102-3C92-21AC-D469-C05CAA6733C5}"/>
              </a:ext>
            </a:extLst>
          </p:cNvPr>
          <p:cNvSpPr/>
          <p:nvPr/>
        </p:nvSpPr>
        <p:spPr>
          <a:xfrm>
            <a:off x="9553575" y="2190750"/>
            <a:ext cx="4029075" cy="559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A6425-6755-4A2F-B0CB-F8E93F0D0BD0}"/>
              </a:ext>
            </a:extLst>
          </p:cNvPr>
          <p:cNvSpPr txBox="1"/>
          <p:nvPr/>
        </p:nvSpPr>
        <p:spPr>
          <a:xfrm>
            <a:off x="6745611" y="308525"/>
            <a:ext cx="5113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>
                <a:solidFill>
                  <a:srgbClr val="0045A1"/>
                </a:solidFill>
                <a:latin typeface="+mn-ea"/>
              </a:rPr>
              <a:t>우리나라</a:t>
            </a:r>
            <a:r>
              <a:rPr lang="ko-KR" altLang="en-US" sz="4400" dirty="0">
                <a:solidFill>
                  <a:srgbClr val="6AA65B"/>
                </a:solidFill>
                <a:latin typeface="+mn-ea"/>
              </a:rPr>
              <a:t> </a:t>
            </a:r>
            <a:r>
              <a:rPr lang="en-US" altLang="ko-KR" sz="44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4400" dirty="0">
                <a:solidFill>
                  <a:srgbClr val="FF0000"/>
                </a:solidFill>
                <a:latin typeface="+mn-ea"/>
              </a:rPr>
              <a:t>북한</a:t>
            </a:r>
            <a:r>
              <a:rPr lang="en-US" altLang="ko-KR" sz="4400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를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/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위한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/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F8EED-40F0-4E7E-3830-9184006EC5B6}"/>
              </a:ext>
            </a:extLst>
          </p:cNvPr>
          <p:cNvSpPr txBox="1"/>
          <p:nvPr/>
        </p:nvSpPr>
        <p:spPr>
          <a:xfrm>
            <a:off x="1104377" y="1826360"/>
            <a:ext cx="7899664" cy="3610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4000"/>
              </a:lnSpc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그러므로 내가 첫째로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권하노니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 모든 사람을 위하여 간구와 기도와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도고와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 감사를 하되 임금들과 높은 지위에 있는 모든 사람을 위하여 하라 이는 우리가 모든 경건과 단정함으로 고요하고 평안한 생활을 하려 함이라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.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 Light" panose="020D0904000000000000"/>
              <a:ea typeface="나눔고딕 Light" panose="020D0904000000000000"/>
            </a:endParaRPr>
          </a:p>
          <a:p>
            <a:pPr algn="just" fontAlgn="base">
              <a:lnSpc>
                <a:spcPts val="4000"/>
              </a:lnSpc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이것이 우리 구주 하나님 앞에 선하고 받으실 만한 것이니 하나님은 모든 사람이 구원을 받으며 진리를 아는 데에 이르기를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원하시느니라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 Light" panose="020D0904000000000000"/>
                <a:ea typeface="나눔고딕 Light" panose="020D0904000000000000"/>
              </a:rPr>
              <a:t>. </a:t>
            </a:r>
            <a:r>
              <a:rPr lang="ko-KR" altLang="en-US" sz="2000" kern="0" spc="-300" dirty="0" err="1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디모데전서</a:t>
            </a:r>
            <a:r>
              <a:rPr lang="ko-KR" altLang="en-US" sz="2000" kern="0" spc="-3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 </a:t>
            </a:r>
            <a:r>
              <a:rPr lang="en-US" altLang="ko-KR" sz="2000" kern="0" spc="-3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2 : 1 - 4 </a:t>
            </a:r>
            <a:r>
              <a:rPr lang="ko-KR" altLang="en-US" sz="2000" kern="0" spc="-300" dirty="0">
                <a:solidFill>
                  <a:srgbClr val="000000"/>
                </a:solidFill>
                <a:latin typeface="나눔고딕 Light" panose="020D0904000000000000"/>
                <a:ea typeface="나눔고딕 Light" panose="020D0904000000000000"/>
              </a:rPr>
              <a:t>말씀 아멘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97A5E-C631-3173-B9A5-C51A6EB94508}"/>
              </a:ext>
            </a:extLst>
          </p:cNvPr>
          <p:cNvSpPr txBox="1"/>
          <p:nvPr/>
        </p:nvSpPr>
        <p:spPr>
          <a:xfrm>
            <a:off x="332852" y="377761"/>
            <a:ext cx="11859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+mn-ea"/>
              </a:rPr>
              <a:t>(1/3)</a:t>
            </a:r>
            <a:endParaRPr lang="ko-KR" altLang="en-US" sz="2800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733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0E89-2447-2496-475D-CF4319C9A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8216EE-5E21-3149-FFED-831735EBC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9" b="16982"/>
          <a:stretch/>
        </p:blipFill>
        <p:spPr>
          <a:xfrm>
            <a:off x="9561401" y="2211843"/>
            <a:ext cx="2630599" cy="4646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E2060-2535-9C47-D277-5EF17A72C9F2}"/>
              </a:ext>
            </a:extLst>
          </p:cNvPr>
          <p:cNvSpPr txBox="1"/>
          <p:nvPr/>
        </p:nvSpPr>
        <p:spPr>
          <a:xfrm>
            <a:off x="6745610" y="308525"/>
            <a:ext cx="511353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5A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우리나라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AA65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북한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위한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0A353-F4AC-E12F-16F4-6ABE321BA5B7}"/>
              </a:ext>
            </a:extLst>
          </p:cNvPr>
          <p:cNvSpPr txBox="1"/>
          <p:nvPr/>
        </p:nvSpPr>
        <p:spPr>
          <a:xfrm>
            <a:off x="332852" y="377761"/>
            <a:ext cx="11859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(2/3)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E9DC-8FEA-DD80-FCB8-1DAF2F19C5BA}"/>
              </a:ext>
            </a:extLst>
          </p:cNvPr>
          <p:cNvSpPr txBox="1"/>
          <p:nvPr/>
        </p:nvSpPr>
        <p:spPr>
          <a:xfrm>
            <a:off x="872842" y="1370354"/>
            <a:ext cx="8929745" cy="373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우리나라 국민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명 중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7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명은 지난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년간 심각한 스트레스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지속적인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우울감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 등 정신건강 문제를 경험한 적이 있다는 조사 결과가 나왔다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코로나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19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가 한창이던 재작년 조사 때보다 더 악화됐다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 2022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년과 비교하면 심각한 스트레스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(36.0%→46.3%),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수일간 지속되는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우울감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(30.0%→40.2%),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인터넷이나 스마트폰 등 기타 중독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(6.4%→18.4%),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자살 생각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(8.8%→14.6%)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등이었다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이 중 스트레스와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우울감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기타 중독은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2022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년도 대비 각각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10%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포인트 이상 높아졌다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우리나라 자살률은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OECD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평균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인구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만 명당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10.6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명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의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2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배 이상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(25.2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명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으로 다년간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1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위다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521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0E89-2447-2496-475D-CF4319C9A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8216EE-5E21-3149-FFED-831735EBC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9" b="16982"/>
          <a:stretch/>
        </p:blipFill>
        <p:spPr>
          <a:xfrm>
            <a:off x="9561401" y="2211843"/>
            <a:ext cx="2630599" cy="4646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E2060-2535-9C47-D277-5EF17A72C9F2}"/>
              </a:ext>
            </a:extLst>
          </p:cNvPr>
          <p:cNvSpPr txBox="1"/>
          <p:nvPr/>
        </p:nvSpPr>
        <p:spPr>
          <a:xfrm>
            <a:off x="6745610" y="308525"/>
            <a:ext cx="511353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5A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우리나라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AA65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북한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위한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0A353-F4AC-E12F-16F4-6ABE321BA5B7}"/>
              </a:ext>
            </a:extLst>
          </p:cNvPr>
          <p:cNvSpPr txBox="1"/>
          <p:nvPr/>
        </p:nvSpPr>
        <p:spPr>
          <a:xfrm>
            <a:off x="332852" y="377761"/>
            <a:ext cx="11859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(2/3)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E9DC-8FEA-DD80-FCB8-1DAF2F19C5BA}"/>
              </a:ext>
            </a:extLst>
          </p:cNvPr>
          <p:cNvSpPr txBox="1"/>
          <p:nvPr/>
        </p:nvSpPr>
        <p:spPr>
          <a:xfrm>
            <a:off x="1063341" y="1335093"/>
            <a:ext cx="8855099" cy="418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Light" panose="020D0904000000000000" pitchFamily="50" charset="-127"/>
                <a:ea typeface="나눔고딕 Light" panose="020D0904000000000000"/>
              </a:rPr>
              <a:t>주여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Light" panose="020D0904000000000000" pitchFamily="50" charset="-127"/>
                <a:ea typeface="나눔고딕 Light" panose="020D0904000000000000"/>
              </a:rPr>
              <a:t>~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Noto Sans KR"/>
              </a:rPr>
              <a:t>하나님의 은혜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로 평안하고 경제적으로 안정된 나라가 되었지만 도리어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정신적으로 불안하고 우울하여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고통하는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 대한민국을 올려드립니다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하나님 없는 어둠과 방황 속에 있는 영혼들이 주님을 만날 때이니 한국교회가 세상의 빛과 소금 되어 그리스도의 심장으로 이들에게 나아가도록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깨워주소서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만물보다 거짓되고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부패하여 알 수도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해결할 수도 없는 우리의 마음을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고치시고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새롭게 하시는 십자가의 복음과 기도로 이웃을 섬기며 </a:t>
            </a:r>
            <a:endParaRPr lang="en-US" altLang="ko-K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Noto Sans KR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그리스도께로 인도하는 통로 되게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하옵소서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 KR"/>
              </a:rPr>
              <a:t>. 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Light" panose="020D0904000000000000" pitchFamily="50" charset="-127"/>
                <a:ea typeface="나눔고딕 Light" panose="020D0904000000000000"/>
              </a:rPr>
              <a:t>예수님의 이름으로 기도합니다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Light" panose="020D0904000000000000" pitchFamily="50" charset="-127"/>
                <a:ea typeface="나눔고딕 Light" panose="020D0904000000000000"/>
              </a:rPr>
              <a:t>.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Light" panose="020D0904000000000000" pitchFamily="50" charset="-127"/>
                <a:ea typeface="나눔고딕 Light" panose="020D0904000000000000"/>
              </a:rPr>
              <a:t>아멘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Light" panose="020D0904000000000000" pitchFamily="50" charset="-127"/>
                <a:ea typeface="나눔고딕 Light" panose="020D0904000000000000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Light" panose="020D0904000000000000" pitchFamily="50" charset="-127"/>
              <a:ea typeface="나눔고딕 Light" panose="020D09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684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 r="18930"/>
          <a:stretch/>
        </p:blipFill>
        <p:spPr>
          <a:xfrm>
            <a:off x="9616934" y="3124201"/>
            <a:ext cx="2575066" cy="3733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924EB-181F-B4FB-C9A1-B5B4B89722E8}"/>
              </a:ext>
            </a:extLst>
          </p:cNvPr>
          <p:cNvSpPr txBox="1"/>
          <p:nvPr/>
        </p:nvSpPr>
        <p:spPr>
          <a:xfrm>
            <a:off x="4885509" y="162400"/>
            <a:ext cx="70147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4400" dirty="0">
                <a:solidFill>
                  <a:srgbClr val="6AA65B"/>
                </a:solidFill>
                <a:latin typeface="+mn-ea"/>
              </a:rPr>
              <a:t>월드리더스쿨</a:t>
            </a: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을 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>
              <a:defRPr/>
            </a:pP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위한 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>
              <a:defRPr/>
            </a:pP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기도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8BC19-E762-DF63-FA0D-626FD822C377}"/>
              </a:ext>
            </a:extLst>
          </p:cNvPr>
          <p:cNvSpPr txBox="1"/>
          <p:nvPr/>
        </p:nvSpPr>
        <p:spPr>
          <a:xfrm>
            <a:off x="1715141" y="1469423"/>
            <a:ext cx="7410199" cy="18794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indent="0" algn="just" fontAlgn="base">
              <a:spcBef>
                <a:spcPts val="0"/>
              </a:spcBef>
              <a:spcAft>
                <a:spcPts val="0"/>
              </a:spcAft>
              <a:defRPr sz="5400" kern="0" spc="0">
                <a:solidFill>
                  <a:srgbClr val="000000"/>
                </a:solidFill>
                <a:effectLst/>
                <a:latin typeface="티웨이_항공"/>
                <a:ea typeface="티웨이_항공"/>
              </a:defRPr>
            </a:lvl1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여호와께서 가라사대 내가 나의 모든 선한 형상을 네 앞으로 </a:t>
            </a:r>
            <a:endParaRPr lang="en-US" altLang="ko-KR" sz="2000" i="0" spc="0" dirty="0">
              <a:solidFill>
                <a:srgbClr val="000000"/>
              </a:solidFill>
              <a:effectLst/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지나게 하고 여호와의 아픔을 네 앞에 반포하리라 나는 은혜 </a:t>
            </a:r>
            <a:endParaRPr lang="en-US" altLang="ko-KR" sz="2000" i="0" spc="0" dirty="0">
              <a:solidFill>
                <a:srgbClr val="000000"/>
              </a:solidFill>
              <a:effectLst/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줄 자에게 은혜를 주고 긍휼이 여길 자에게 긍휼을 </a:t>
            </a:r>
            <a:r>
              <a:rPr lang="ko-KR" altLang="en-US" sz="2000" i="0" spc="0" dirty="0" err="1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베푸느니라</a:t>
            </a:r>
            <a:endParaRPr lang="en-US" altLang="ko-KR" sz="2000" i="0" spc="0" dirty="0">
              <a:solidFill>
                <a:srgbClr val="000000"/>
              </a:solidFill>
              <a:effectLst/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&lt;</a:t>
            </a:r>
            <a:r>
              <a:rPr lang="ko-KR" altLang="en-US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출애굽기 </a:t>
            </a:r>
            <a:r>
              <a:rPr lang="en-US" altLang="ko-KR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33</a:t>
            </a:r>
            <a:r>
              <a:rPr lang="ko-KR" altLang="en-US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장 </a:t>
            </a:r>
            <a:r>
              <a:rPr lang="en-US" altLang="ko-KR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19</a:t>
            </a:r>
            <a:r>
              <a:rPr lang="ko-KR" altLang="en-US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절</a:t>
            </a:r>
            <a:r>
              <a:rPr lang="en-US" altLang="ko-KR" sz="2000" i="0" spc="0" dirty="0">
                <a:solidFill>
                  <a:srgbClr val="000000"/>
                </a:solidFill>
                <a:effectLst/>
                <a:latin typeface="나눔고딕 Light" panose="020D0904000000000000" pitchFamily="50" charset="-127"/>
                <a:ea typeface="나눔고딕 Light" panose="020D0904000000000000" pitchFamily="50" charset="-127"/>
              </a:rPr>
              <a:t>&gt; </a:t>
            </a:r>
            <a:r>
              <a:rPr lang="ko-KR" altLang="en-US" sz="20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말씀 아멘</a:t>
            </a:r>
            <a:r>
              <a:rPr lang="en-US" altLang="ko-KR" sz="20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실내이(가) 표시된 사진  자동 생성된 설명">
            <a:extLst>
              <a:ext uri="{FF2B5EF4-FFF2-40B4-BE49-F238E27FC236}">
                <a16:creationId xmlns:a16="http://schemas.microsoft.com/office/drawing/2014/main" id="{617E388C-8D4D-6DD3-7ED0-D66A6A3D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18930"/>
          <a:stretch/>
        </p:blipFill>
        <p:spPr>
          <a:xfrm>
            <a:off x="9616934" y="3124201"/>
            <a:ext cx="2575066" cy="3733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7246" y="77595"/>
            <a:ext cx="70147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4400" dirty="0">
                <a:solidFill>
                  <a:srgbClr val="6AA65B"/>
                </a:solidFill>
                <a:latin typeface="+mn-ea"/>
              </a:rPr>
              <a:t>월드리더스쿨</a:t>
            </a: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을 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>
              <a:defRPr/>
            </a:pP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위한 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>
              <a:defRPr/>
            </a:pP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기도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AC35D-63F6-10D7-A4E5-BAEF0C9C49AD}"/>
              </a:ext>
            </a:extLst>
          </p:cNvPr>
          <p:cNvSpPr txBox="1"/>
          <p:nvPr/>
        </p:nvSpPr>
        <p:spPr>
          <a:xfrm>
            <a:off x="983287" y="948321"/>
            <a:ext cx="8907161" cy="49613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indent="0" algn="just" fontAlgn="base">
              <a:spcBef>
                <a:spcPts val="0"/>
              </a:spcBef>
              <a:spcAft>
                <a:spcPts val="0"/>
              </a:spcAft>
              <a:defRPr sz="5400" kern="0" spc="0">
                <a:solidFill>
                  <a:srgbClr val="000000"/>
                </a:solidFill>
                <a:effectLst/>
                <a:latin typeface="티웨이_항공"/>
                <a:ea typeface="티웨이_항공"/>
              </a:defRPr>
            </a:lvl1pPr>
          </a:lstStyle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주제 말씀을 기억하면서 ‘여호와의 모든 선하심과 긍휼하심을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선포하라’라는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주제를 깊이 묵상하고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14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억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5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천만의 영혼이 있는 인도 땅에 오직 하나님의 선하심과 긍휼하심이 선포되기를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2. 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아버지가 자식을 긍휼히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여김같이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여호와께서는 자기를 경외하는 자를 긍휼히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여기시나니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”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103:13)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영혼을 향한 하나님의 긍휼하심을 우리도 마음에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품기를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마지막 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세계의 영혼 구원을 위한 꿈을 꾸며 축복의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통로가 되는 나라와 민족 되기를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3.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인도의 역사와 문화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정치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경제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사회 등 각 분야의 지식을 배우며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세계 열방을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향한 지식의 지경이 넓어지길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현재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리더십들과의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만남을 통해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인도의 현재와 미래를 깊이 고찰하며 알아가기를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실내이(가) 표시된 사진  자동 생성된 설명">
            <a:extLst>
              <a:ext uri="{FF2B5EF4-FFF2-40B4-BE49-F238E27FC236}">
                <a16:creationId xmlns:a16="http://schemas.microsoft.com/office/drawing/2014/main" id="{617E388C-8D4D-6DD3-7ED0-D66A6A3D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18930"/>
          <a:stretch/>
        </p:blipFill>
        <p:spPr>
          <a:xfrm>
            <a:off x="9616934" y="3124201"/>
            <a:ext cx="2575066" cy="3733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7246" y="77595"/>
            <a:ext cx="70147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AA65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월드리더스쿨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</a:t>
            </a: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위한 </a:t>
            </a: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기도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AC35D-63F6-10D7-A4E5-BAEF0C9C49AD}"/>
              </a:ext>
            </a:extLst>
          </p:cNvPr>
          <p:cNvSpPr txBox="1"/>
          <p:nvPr/>
        </p:nvSpPr>
        <p:spPr>
          <a:xfrm>
            <a:off x="1039271" y="883874"/>
            <a:ext cx="8907161" cy="54538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R="0" indent="0" algn="just" fontAlgn="base">
              <a:spcBef>
                <a:spcPts val="0"/>
              </a:spcBef>
              <a:spcAft>
                <a:spcPts val="0"/>
              </a:spcAft>
              <a:defRPr sz="5400" kern="0" spc="0">
                <a:solidFill>
                  <a:srgbClr val="000000"/>
                </a:solidFill>
                <a:effectLst/>
                <a:latin typeface="티웨이_항공"/>
                <a:ea typeface="티웨이_항공"/>
              </a:defRPr>
            </a:lvl1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4.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영혼 구원을 위한 선교 현장과 교육 현장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(Micro-School)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을 방문하고 인도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현지인들과 교류할 때 한마음으로 연합하게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하시길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간구합니다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현지에서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헌신하시는 선교사님들을 통해 하나님의 긍휼하심과 사랑을 배우고 도전을 받고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힘써 기도하는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중보자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되길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5.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훈련 참가자 모두의 건강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날씨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교통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버스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),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안전을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지켜주시고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몸과 마음이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힘들어도 질서를 잘 지키고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서로 격려하며 리더에게 순종할 수 있기를 간절히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6.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지도하시는 선생님들이 한마음으로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꿈쟁이들을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더 깊이 이해하고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주님의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마음으로 더 사랑하는 시간이 되기를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인솔하시는 선교사님과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가이드 선생님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기사님과 소통이 잘 이루어지고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현지 학습에 필요한 시간과 공간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사람을 적절하게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채워주시길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기도합니다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1164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11500</TotalTime>
  <Words>807</Words>
  <Application>Microsoft Office PowerPoint</Application>
  <PresentationFormat>와이드스크린</PresentationFormat>
  <Paragraphs>95</Paragraphs>
  <Slides>10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Noto Sans KR</vt:lpstr>
      <vt:lpstr>나눔고딕 Light</vt:lpstr>
      <vt:lpstr>맑은 고딕</vt:lpstr>
      <vt:lpstr>한컴산뜻돋움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jessi</dc:creator>
  <cp:lastModifiedBy>선민 이</cp:lastModifiedBy>
  <cp:revision>90</cp:revision>
  <dcterms:created xsi:type="dcterms:W3CDTF">2023-06-23T06:12:30Z</dcterms:created>
  <dcterms:modified xsi:type="dcterms:W3CDTF">2024-07-12T11:52:18Z</dcterms:modified>
</cp:coreProperties>
</file>