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1" r:id="rId1"/>
  </p:sldMasterIdLst>
  <p:notesMasterIdLst>
    <p:notesMasterId r:id="rId21"/>
  </p:notesMasterIdLst>
  <p:handoutMasterIdLst>
    <p:handoutMasterId r:id="rId22"/>
  </p:handoutMasterIdLst>
  <p:sldIdLst>
    <p:sldId id="452" r:id="rId2"/>
    <p:sldId id="589" r:id="rId3"/>
    <p:sldId id="574" r:id="rId4"/>
    <p:sldId id="575" r:id="rId5"/>
    <p:sldId id="576" r:id="rId6"/>
    <p:sldId id="584" r:id="rId7"/>
    <p:sldId id="593" r:id="rId8"/>
    <p:sldId id="585" r:id="rId9"/>
    <p:sldId id="577" r:id="rId10"/>
    <p:sldId id="578" r:id="rId11"/>
    <p:sldId id="579" r:id="rId12"/>
    <p:sldId id="580" r:id="rId13"/>
    <p:sldId id="582" r:id="rId14"/>
    <p:sldId id="586" r:id="rId15"/>
    <p:sldId id="588" r:id="rId16"/>
    <p:sldId id="590" r:id="rId17"/>
    <p:sldId id="592" r:id="rId18"/>
    <p:sldId id="591" r:id="rId19"/>
    <p:sldId id="573" r:id="rId20"/>
  </p:sldIdLst>
  <p:sldSz cx="9144000" cy="6858000" type="screen4x3"/>
  <p:notesSz cx="6797675" cy="9874250"/>
  <p:embeddedFontLst>
    <p:embeddedFont>
      <p:font typeface="나눔고딕" pitchFamily="50" charset="-127"/>
      <p:regular r:id="rId23"/>
      <p:bold r:id="rId24"/>
    </p:embeddedFont>
    <p:embeddedFont>
      <p:font typeface="맑은 고딕" pitchFamily="50" charset="-127"/>
      <p:regular r:id="rId25"/>
      <p:bold r:id="rId2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  <a:srgbClr val="F26F21"/>
    <a:srgbClr val="00A3D6"/>
    <a:srgbClr val="00A9DE"/>
    <a:srgbClr val="50575D"/>
    <a:srgbClr val="D7D7D7"/>
    <a:srgbClr val="00BEFA"/>
    <a:srgbClr val="00A6DA"/>
    <a:srgbClr val="29BACC"/>
    <a:srgbClr val="28B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84025" autoAdjust="0"/>
  </p:normalViewPr>
  <p:slideViewPr>
    <p:cSldViewPr snapToGrid="0">
      <p:cViewPr>
        <p:scale>
          <a:sx n="60" d="100"/>
          <a:sy n="60" d="100"/>
        </p:scale>
        <p:origin x="-1722" y="-114"/>
      </p:cViewPr>
      <p:guideLst>
        <p:guide orient="horz" pos="2160"/>
        <p:guide orient="horz" pos="935"/>
        <p:guide orient="horz" pos="1389"/>
        <p:guide pos="2880"/>
        <p:guide pos="4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5262" tIns="47631" rIns="95262" bIns="47631" rtlCol="0"/>
          <a:lstStyle>
            <a:lvl1pPr algn="l">
              <a:defRPr sz="1300"/>
            </a:lvl1pPr>
          </a:lstStyle>
          <a:p>
            <a:endParaRPr lang="ko-KR" altLang="en-US" dirty="0">
              <a:latin typeface="나눔고딕OTF" pitchFamily="34" charset="-127"/>
              <a:ea typeface="나눔고딕OTF" pitchFamily="34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5262" tIns="47631" rIns="95262" bIns="47631" rtlCol="0"/>
          <a:lstStyle>
            <a:lvl1pPr algn="r">
              <a:defRPr sz="1300"/>
            </a:lvl1pPr>
          </a:lstStyle>
          <a:p>
            <a:fld id="{4CF39D70-96B5-4B89-904F-B41FDC5C0AE8}" type="datetimeFigureOut">
              <a:rPr lang="ko-KR" altLang="en-US" smtClean="0">
                <a:latin typeface="나눔고딕OTF" pitchFamily="34" charset="-127"/>
                <a:ea typeface="나눔고딕OTF" pitchFamily="34" charset="-127"/>
              </a:rPr>
              <a:pPr/>
              <a:t>2011-06-14</a:t>
            </a:fld>
            <a:endParaRPr lang="ko-KR" altLang="en-US" dirty="0">
              <a:latin typeface="나눔고딕OTF" pitchFamily="34" charset="-127"/>
              <a:ea typeface="나눔고딕OTF" pitchFamily="34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5262" tIns="47631" rIns="95262" bIns="47631" rtlCol="0" anchor="b"/>
          <a:lstStyle>
            <a:lvl1pPr algn="l">
              <a:defRPr sz="1300"/>
            </a:lvl1pPr>
          </a:lstStyle>
          <a:p>
            <a:endParaRPr lang="ko-KR" altLang="en-US" dirty="0">
              <a:latin typeface="나눔고딕OTF" pitchFamily="34" charset="-127"/>
              <a:ea typeface="나눔고딕OTF" pitchFamily="34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5262" tIns="47631" rIns="95262" bIns="47631" rtlCol="0" anchor="b"/>
          <a:lstStyle>
            <a:lvl1pPr algn="r">
              <a:defRPr sz="1300"/>
            </a:lvl1pPr>
          </a:lstStyle>
          <a:p>
            <a:fld id="{3D3BD6C7-1607-40EA-A5A7-91AE2F2AC904}" type="slidenum">
              <a:rPr lang="ko-KR" altLang="en-US" smtClean="0">
                <a:latin typeface="나눔고딕OTF" pitchFamily="34" charset="-127"/>
                <a:ea typeface="나눔고딕OTF" pitchFamily="34" charset="-127"/>
              </a:rPr>
              <a:pPr/>
              <a:t>‹#›</a:t>
            </a:fld>
            <a:endParaRPr lang="ko-KR" altLang="en-US" dirty="0">
              <a:latin typeface="나눔고딕OTF" pitchFamily="34" charset="-127"/>
              <a:ea typeface="나눔고딕OTF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4403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5262" tIns="47631" rIns="95262" bIns="47631" rtlCol="0"/>
          <a:lstStyle>
            <a:lvl1pPr algn="l">
              <a:defRPr sz="1300">
                <a:latin typeface="나눔고딕OTF" pitchFamily="34" charset="-127"/>
                <a:ea typeface="나눔고딕OTF" pitchFamily="34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5262" tIns="47631" rIns="95262" bIns="47631" rtlCol="0"/>
          <a:lstStyle>
            <a:lvl1pPr algn="r">
              <a:defRPr sz="1300">
                <a:latin typeface="나눔고딕OTF" pitchFamily="34" charset="-127"/>
                <a:ea typeface="나눔고딕OTF" pitchFamily="34" charset="-127"/>
              </a:defRPr>
            </a:lvl1pPr>
          </a:lstStyle>
          <a:p>
            <a:fld id="{E1EA145D-B501-49D2-BBA5-724C5CE98833}" type="datetimeFigureOut">
              <a:rPr lang="ko-KR" altLang="en-US" smtClean="0"/>
              <a:pPr/>
              <a:t>2011-06-14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62" tIns="47631" rIns="95262" bIns="47631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690268"/>
            <a:ext cx="5438140" cy="4443413"/>
          </a:xfrm>
          <a:prstGeom prst="rect">
            <a:avLst/>
          </a:prstGeom>
        </p:spPr>
        <p:txBody>
          <a:bodyPr vert="horz" lIns="95262" tIns="47631" rIns="95262" bIns="47631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5262" tIns="47631" rIns="95262" bIns="47631" rtlCol="0" anchor="b"/>
          <a:lstStyle>
            <a:lvl1pPr algn="l">
              <a:defRPr sz="1300">
                <a:latin typeface="나눔고딕OTF" pitchFamily="34" charset="-127"/>
                <a:ea typeface="나눔고딕OTF" pitchFamily="34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5262" tIns="47631" rIns="95262" bIns="47631" rtlCol="0" anchor="b"/>
          <a:lstStyle>
            <a:lvl1pPr algn="r">
              <a:defRPr sz="1300">
                <a:latin typeface="나눔고딕OTF" pitchFamily="34" charset="-127"/>
                <a:ea typeface="나눔고딕OTF" pitchFamily="34" charset="-127"/>
              </a:defRPr>
            </a:lvl1pPr>
          </a:lstStyle>
          <a:p>
            <a:fld id="{0688F0DD-CD2F-4C19-85E6-5924D12184C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3449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OTF" pitchFamily="34" charset="-127"/>
        <a:ea typeface="나눔고딕OTF" pitchFamily="34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OTF" pitchFamily="34" charset="-127"/>
        <a:ea typeface="나눔고딕OTF" pitchFamily="34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OTF" pitchFamily="34" charset="-127"/>
        <a:ea typeface="나눔고딕OTF" pitchFamily="34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OTF" pitchFamily="34" charset="-127"/>
        <a:ea typeface="나눔고딕OTF" pitchFamily="34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OTF" pitchFamily="34" charset="-127"/>
        <a:ea typeface="나눔고딕OTF" pitchFamily="34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FzC_Gx76E8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>
                <a:solidFill>
                  <a:schemeClr val="bg1"/>
                </a:solidFill>
              </a:rPr>
              <a:t>http://www.youtube.com/watch?v=RVnARGhhs9w</a:t>
            </a:r>
            <a:endParaRPr lang="ko-KR" altLang="en-US" dirty="0" smtClean="0">
              <a:solidFill>
                <a:schemeClr val="bg1"/>
              </a:solidFill>
            </a:endParaRPr>
          </a:p>
          <a:p>
            <a:r>
              <a:rPr lang="en-US" altLang="ko-KR" dirty="0" smtClean="0">
                <a:hlinkClick r:id="rId3"/>
              </a:rPr>
              <a:t>http://www.youtube.com/watch?v=JFzC_Gx76E8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8F0DD-CD2F-4C19-85E6-5924D12184CF}" type="slidenum">
              <a:rPr lang="ko-KR" altLang="en-US" smtClean="0"/>
              <a:pPr/>
              <a:t>11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46119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8F0DD-CD2F-4C19-85E6-5924D12184CF}" type="slidenum">
              <a:rPr lang="ko-KR" altLang="en-US" smtClean="0"/>
              <a:pPr/>
              <a:t>12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8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8F0DD-CD2F-4C19-85E6-5924D12184CF}" type="slidenum">
              <a:rPr lang="ko-KR" altLang="en-US" smtClean="0"/>
              <a:pPr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023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8F0DD-CD2F-4C19-85E6-5924D12184CF}" type="slidenum">
              <a:rPr lang="ko-KR" altLang="en-US" smtClean="0"/>
              <a:pPr/>
              <a:t>17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8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05DC-B6C9-4D9A-B077-3002F58052C6}" type="datetimeFigureOut">
              <a:rPr lang="ko-KR" altLang="en-US" smtClean="0"/>
              <a:pPr/>
              <a:t>2011-06-14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1CDD-DC21-405A-8209-BEB84DDC84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6750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05DC-B6C9-4D9A-B077-3002F58052C6}" type="datetimeFigureOut">
              <a:rPr lang="ko-KR" altLang="en-US" smtClean="0"/>
              <a:pPr/>
              <a:t>2011-06-14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1CDD-DC21-405A-8209-BEB84DDC84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05113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05DC-B6C9-4D9A-B077-3002F58052C6}" type="datetimeFigureOut">
              <a:rPr lang="ko-KR" altLang="en-US" smtClean="0"/>
              <a:pPr/>
              <a:t>2011-06-14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1CDD-DC21-405A-8209-BEB84DDC84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0009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05DC-B6C9-4D9A-B077-3002F58052C6}" type="datetimeFigureOut">
              <a:rPr lang="ko-KR" altLang="en-US" smtClean="0"/>
              <a:pPr/>
              <a:t>2011-06-14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1CDD-DC21-405A-8209-BEB84DDC84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4676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05DC-B6C9-4D9A-B077-3002F58052C6}" type="datetimeFigureOut">
              <a:rPr lang="ko-KR" altLang="en-US" smtClean="0"/>
              <a:pPr/>
              <a:t>2011-06-14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1CDD-DC21-405A-8209-BEB84DDC84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24476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05DC-B6C9-4D9A-B077-3002F58052C6}" type="datetimeFigureOut">
              <a:rPr lang="ko-KR" altLang="en-US" smtClean="0"/>
              <a:pPr/>
              <a:t>2011-06-14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1CDD-DC21-405A-8209-BEB84DDC84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28848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05DC-B6C9-4D9A-B077-3002F58052C6}" type="datetimeFigureOut">
              <a:rPr lang="ko-KR" altLang="en-US" smtClean="0"/>
              <a:pPr/>
              <a:t>2011-06-14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1CDD-DC21-405A-8209-BEB84DDC84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463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05DC-B6C9-4D9A-B077-3002F58052C6}" type="datetimeFigureOut">
              <a:rPr lang="ko-KR" altLang="en-US" smtClean="0"/>
              <a:pPr/>
              <a:t>2011-06-14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1CDD-DC21-405A-8209-BEB84DDC84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8709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05DC-B6C9-4D9A-B077-3002F58052C6}" type="datetimeFigureOut">
              <a:rPr lang="ko-KR" altLang="en-US" smtClean="0"/>
              <a:pPr/>
              <a:t>2011-06-14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1CDD-DC21-405A-8209-BEB84DDC84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6524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05DC-B6C9-4D9A-B077-3002F58052C6}" type="datetimeFigureOut">
              <a:rPr lang="ko-KR" altLang="en-US" smtClean="0"/>
              <a:pPr/>
              <a:t>2011-06-14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1CDD-DC21-405A-8209-BEB84DDC84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95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705DC-B6C9-4D9A-B077-3002F58052C6}" type="datetimeFigureOut">
              <a:rPr lang="ko-KR" altLang="en-US" smtClean="0"/>
              <a:pPr/>
              <a:t>2011-06-14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1CDD-DC21-405A-8209-BEB84DDC84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1223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EF692-F195-40A8-BB2F-B582C823501C}" type="datetimeFigureOut">
              <a:rPr lang="ko-KR" altLang="en-US" smtClean="0"/>
              <a:t>2011-06-14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B2B17-907F-44CC-B85E-538C255643BE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 descr="BG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2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pcelerator.com/" TargetMode="External"/><Relationship Id="rId2" Type="http://schemas.openxmlformats.org/officeDocument/2006/relationships/hyperlink" Target="http://www.phonegap.com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public.wholesaleappcommunity.com/redmine/" TargetMode="Externa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600348" y="1954039"/>
            <a:ext cx="3617978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800" b="1" spc="-40" dirty="0" err="1" smtClean="0">
                <a:solidFill>
                  <a:schemeClr val="bg1">
                    <a:lumMod val="85000"/>
                  </a:schemeClr>
                </a:solidFill>
                <a:latin typeface="나눔고딕" pitchFamily="50" charset="-127"/>
                <a:ea typeface="나눔고딕" pitchFamily="50" charset="-127"/>
              </a:rPr>
              <a:t>HybridApp</a:t>
            </a:r>
            <a:r>
              <a:rPr lang="en-US" altLang="ko-KR" sz="2800" b="1" spc="-40" dirty="0" smtClean="0">
                <a:solidFill>
                  <a:schemeClr val="bg1">
                    <a:lumMod val="85000"/>
                  </a:schemeClr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2800" b="1" spc="-40" dirty="0" smtClean="0">
                <a:solidFill>
                  <a:schemeClr val="bg1">
                    <a:lumMod val="85000"/>
                  </a:schemeClr>
                </a:solidFill>
                <a:latin typeface="나눔고딕" pitchFamily="50" charset="-127"/>
                <a:ea typeface="나눔고딕" pitchFamily="50" charset="-127"/>
              </a:rPr>
              <a:t>자료 </a:t>
            </a:r>
            <a:r>
              <a:rPr lang="ko-KR" altLang="en-US" sz="2800" b="1" spc="-40" dirty="0" smtClean="0">
                <a:solidFill>
                  <a:schemeClr val="bg1">
                    <a:lumMod val="85000"/>
                  </a:schemeClr>
                </a:solidFill>
                <a:latin typeface="나눔고딕" pitchFamily="50" charset="-127"/>
                <a:ea typeface="나눔고딕" pitchFamily="50" charset="-127"/>
              </a:rPr>
              <a:t>조사</a:t>
            </a:r>
            <a:endParaRPr lang="en-US" altLang="ko-KR" sz="2800" b="1" spc="-40" dirty="0" smtClean="0">
              <a:solidFill>
                <a:schemeClr val="bg1">
                  <a:lumMod val="8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800" b="1" spc="-40" dirty="0">
              <a:solidFill>
                <a:schemeClr val="bg1">
                  <a:lumMod val="8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800" b="1" spc="-40" dirty="0" smtClean="0">
              <a:solidFill>
                <a:schemeClr val="bg1">
                  <a:lumMod val="8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800" b="1" spc="-40" dirty="0">
                <a:solidFill>
                  <a:schemeClr val="bg1">
                    <a:lumMod val="85000"/>
                  </a:schemeClr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2800" b="1" spc="-40" dirty="0" smtClean="0">
                <a:solidFill>
                  <a:schemeClr val="bg1">
                    <a:lumMod val="85000"/>
                  </a:schemeClr>
                </a:solidFill>
                <a:latin typeface="나눔고딕" pitchFamily="50" charset="-127"/>
                <a:ea typeface="나눔고딕" pitchFamily="50" charset="-127"/>
              </a:rPr>
              <a:t>knight76.tistory.com</a:t>
            </a:r>
            <a:endParaRPr lang="ko-KR" altLang="en-US" sz="2800" b="1" spc="-40" dirty="0">
              <a:solidFill>
                <a:schemeClr val="bg1">
                  <a:lumMod val="8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644188" y="1555847"/>
            <a:ext cx="2463785" cy="345288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KDE</a:t>
            </a:r>
          </a:p>
          <a:p>
            <a:pPr algn="ctr"/>
            <a:r>
              <a:rPr lang="en-US" altLang="ko-KR" dirty="0"/>
              <a:t> </a:t>
            </a:r>
            <a:r>
              <a:rPr lang="en-US" altLang="ko-KR" dirty="0" err="1" smtClean="0"/>
              <a:t>Konqueror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Browser</a:t>
            </a:r>
          </a:p>
          <a:p>
            <a:pPr algn="ctr"/>
            <a:r>
              <a:rPr lang="en-US" altLang="ko-KR" dirty="0" smtClean="0"/>
              <a:t>(Linux)</a:t>
            </a:r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1767020" y="3501764"/>
            <a:ext cx="2068000" cy="5657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KHTML library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4636764" y="1178928"/>
            <a:ext cx="45719" cy="411640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1767020" y="4016666"/>
            <a:ext cx="2067999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KJS </a:t>
            </a:r>
            <a:r>
              <a:rPr lang="en-US" altLang="ko-KR" dirty="0" smtClean="0"/>
              <a:t>library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5031107" y="1528552"/>
            <a:ext cx="2463785" cy="345288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Safari</a:t>
            </a:r>
          </a:p>
          <a:p>
            <a:pPr algn="ctr"/>
            <a:r>
              <a:rPr lang="en-US" altLang="ko-KR" dirty="0" smtClean="0"/>
              <a:t>Browser</a:t>
            </a:r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5194883" y="3474469"/>
            <a:ext cx="2068000" cy="5657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/>
              <a:t>WebCore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5194883" y="3989371"/>
            <a:ext cx="2067999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JavascriptCore</a:t>
            </a:r>
            <a:endParaRPr lang="ko-KR" altLang="en-US" dirty="0"/>
          </a:p>
        </p:txBody>
      </p:sp>
      <p:sp>
        <p:nvSpPr>
          <p:cNvPr id="9" name="오른쪽 화살표 8"/>
          <p:cNvSpPr/>
          <p:nvPr/>
        </p:nvSpPr>
        <p:spPr>
          <a:xfrm>
            <a:off x="4273120" y="3530058"/>
            <a:ext cx="773006" cy="91862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126644" y="3419876"/>
            <a:ext cx="2190832" cy="1206713"/>
          </a:xfrm>
          <a:prstGeom prst="rect">
            <a:avLst/>
          </a:prstGeom>
          <a:noFill/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317476" y="3345392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오픈 소스화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727136" y="5169023"/>
            <a:ext cx="1936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 Mac </a:t>
            </a:r>
            <a:r>
              <a:rPr lang="en-US" altLang="ko-KR" dirty="0" smtClean="0">
                <a:solidFill>
                  <a:schemeClr val="bg1"/>
                </a:solidFill>
              </a:rPr>
              <a:t>OS </a:t>
            </a:r>
            <a:r>
              <a:rPr lang="ko-KR" altLang="en-US" dirty="0" smtClean="0">
                <a:solidFill>
                  <a:schemeClr val="bg1"/>
                </a:solidFill>
              </a:rPr>
              <a:t>로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</a:rPr>
              <a:t>포팅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6448" y="246763"/>
            <a:ext cx="1353256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History</a:t>
            </a:r>
            <a:endParaRPr lang="ko-KR" altLang="en-US" sz="2800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  <p:pic>
        <p:nvPicPr>
          <p:cNvPr id="14" name="그림 13" descr="NHN connect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21774" y="517010"/>
            <a:ext cx="225267" cy="9395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2636089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1337460" y="2126270"/>
            <a:ext cx="6550938" cy="28824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                                                  </a:t>
            </a:r>
            <a:r>
              <a:rPr lang="en-US" altLang="ko-KR" dirty="0" err="1" smtClean="0"/>
              <a:t>WebKit</a:t>
            </a:r>
            <a:r>
              <a:rPr lang="en-US" altLang="ko-KR" dirty="0" smtClean="0"/>
              <a:t> Project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668504" y="2593089"/>
            <a:ext cx="3970106" cy="127171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WebCore</a:t>
            </a:r>
            <a:r>
              <a:rPr lang="en-US" altLang="ko-KR" dirty="0" smtClean="0"/>
              <a:t> (HTML </a:t>
            </a:r>
            <a:r>
              <a:rPr lang="ko-KR" altLang="en-US" dirty="0" err="1" smtClean="0"/>
              <a:t>파싱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렌더링</a:t>
            </a:r>
            <a:r>
              <a:rPr lang="en-US" altLang="ko-KR" dirty="0" smtClean="0"/>
              <a:t>)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1668504" y="3864800"/>
            <a:ext cx="1854703" cy="1102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/platforms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3697284" y="3982662"/>
            <a:ext cx="1854703" cy="93922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JavascriptCore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</a:t>
            </a:r>
            <a:r>
              <a:rPr lang="ko-KR" altLang="en-US" dirty="0" err="1" smtClean="0"/>
              <a:t>프레임웍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1613911" y="3810207"/>
            <a:ext cx="1985054" cy="1198533"/>
          </a:xfrm>
          <a:prstGeom prst="rect">
            <a:avLst/>
          </a:prstGeom>
          <a:noFill/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668504" y="4684909"/>
            <a:ext cx="1854703" cy="2828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Porting Glue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1645813" y="5616374"/>
            <a:ext cx="1854703" cy="46961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OS</a:t>
            </a:r>
            <a:endParaRPr lang="ko-KR" alt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1637878" y="2126270"/>
            <a:ext cx="3970106" cy="51582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WebKit</a:t>
            </a:r>
            <a:r>
              <a:rPr lang="en-US" altLang="ko-KR" dirty="0" smtClean="0"/>
              <a:t> API </a:t>
            </a:r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 flipH="1">
            <a:off x="1965878" y="1877867"/>
            <a:ext cx="45719" cy="25315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 flipH="1">
            <a:off x="3321563" y="1862226"/>
            <a:ext cx="45719" cy="25315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60301" y="1439429"/>
            <a:ext cx="713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</a:rPr>
              <a:t>MAC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34079" y="1432185"/>
            <a:ext cx="488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</a:rPr>
              <a:t>QT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 flipH="1">
            <a:off x="4847838" y="1880139"/>
            <a:ext cx="45719" cy="25315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301053" y="1439429"/>
            <a:ext cx="1200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</a:rPr>
              <a:t>Windows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 flipH="1">
            <a:off x="3081418" y="5008741"/>
            <a:ext cx="45719" cy="60760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직사각형 22"/>
          <p:cNvSpPr/>
          <p:nvPr/>
        </p:nvSpPr>
        <p:spPr>
          <a:xfrm flipH="1">
            <a:off x="2141136" y="4955237"/>
            <a:ext cx="45719" cy="66110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1392820" y="5050535"/>
            <a:ext cx="2260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graphics, network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6448" y="246763"/>
            <a:ext cx="219643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Architecture</a:t>
            </a:r>
            <a:endParaRPr lang="ko-KR" altLang="en-US" sz="2800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  <p:pic>
        <p:nvPicPr>
          <p:cNvPr id="25" name="그림 24" descr="NHN connect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40654" y="517010"/>
            <a:ext cx="225267" cy="9395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9016202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220" y="1870847"/>
            <a:ext cx="3571812" cy="116955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Hybrid App </a:t>
            </a:r>
            <a:r>
              <a:rPr lang="ko-KR" altLang="en-US" sz="2800" b="1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개발</a:t>
            </a:r>
            <a:endParaRPr lang="en-US" altLang="ko-KR" sz="2800" b="1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  <a:p>
            <a:r>
              <a:rPr lang="en-US" altLang="ko-KR" sz="2400" b="1" dirty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  </a:t>
            </a:r>
            <a:r>
              <a:rPr lang="en-US" altLang="ko-KR" b="1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- </a:t>
            </a:r>
            <a:r>
              <a:rPr lang="en-US" altLang="ko-KR" b="1" dirty="0" err="1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HybridApp</a:t>
            </a:r>
            <a:r>
              <a:rPr lang="en-US" altLang="ko-KR" b="1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 Framework </a:t>
            </a:r>
            <a:r>
              <a:rPr lang="ko-KR" altLang="en-US" b="1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이용</a:t>
            </a:r>
            <a:endParaRPr lang="en-US" altLang="ko-KR" b="1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  <a:p>
            <a:r>
              <a:rPr lang="en-US" altLang="ko-KR" b="1" dirty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 </a:t>
            </a:r>
            <a:r>
              <a:rPr lang="en-US" altLang="ko-KR" b="1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   - </a:t>
            </a:r>
            <a:r>
              <a:rPr lang="en-US" altLang="ko-KR" b="1" dirty="0" err="1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NativeApp</a:t>
            </a:r>
            <a:r>
              <a:rPr lang="ko-KR" altLang="en-US" b="1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에 </a:t>
            </a:r>
            <a:r>
              <a:rPr lang="en-US" altLang="ko-KR" b="1" dirty="0" err="1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WebKit</a:t>
            </a:r>
            <a:r>
              <a:rPr lang="en-US" altLang="ko-KR" b="1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 </a:t>
            </a:r>
            <a:r>
              <a:rPr lang="ko-KR" altLang="en-US" b="1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적재</a:t>
            </a:r>
          </a:p>
        </p:txBody>
      </p:sp>
    </p:spTree>
    <p:extLst>
      <p:ext uri="{BB962C8B-B14F-4D97-AF65-F5344CB8AC3E}">
        <p14:creationId xmlns:p14="http://schemas.microsoft.com/office/powerpoint/2010/main" val="38995782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62935" y="1128932"/>
            <a:ext cx="8023863" cy="42473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</a:rPr>
              <a:t>MobileWeb</a:t>
            </a:r>
            <a:r>
              <a:rPr lang="ko-KR" altLang="en-US" dirty="0">
                <a:solidFill>
                  <a:schemeClr val="bg1"/>
                </a:solidFill>
              </a:rPr>
              <a:t>을 </a:t>
            </a:r>
            <a:r>
              <a:rPr lang="en-US" altLang="ko-KR" dirty="0" err="1">
                <a:solidFill>
                  <a:schemeClr val="bg1"/>
                </a:solidFill>
              </a:rPr>
              <a:t>NativeApp</a:t>
            </a:r>
            <a:r>
              <a:rPr lang="ko-KR" altLang="en-US" dirty="0">
                <a:solidFill>
                  <a:schemeClr val="bg1"/>
                </a:solidFill>
              </a:rPr>
              <a:t>처럼 만들어 주는 </a:t>
            </a:r>
            <a:r>
              <a:rPr lang="en-US" altLang="ko-KR" dirty="0" smtClean="0">
                <a:solidFill>
                  <a:schemeClr val="bg1"/>
                </a:solidFill>
              </a:rPr>
              <a:t>Framework</a:t>
            </a:r>
          </a:p>
          <a:p>
            <a:pPr marL="742950" lvl="1" indent="-285750">
              <a:buFontTx/>
              <a:buChar char="-"/>
            </a:pPr>
            <a:r>
              <a:rPr lang="en-US" altLang="ko-KR" dirty="0">
                <a:solidFill>
                  <a:schemeClr val="bg1"/>
                </a:solidFill>
              </a:rPr>
              <a:t>Mobile Web</a:t>
            </a:r>
            <a:r>
              <a:rPr lang="ko-KR" altLang="en-US" dirty="0">
                <a:solidFill>
                  <a:schemeClr val="bg1"/>
                </a:solidFill>
              </a:rPr>
              <a:t>을 위한 </a:t>
            </a:r>
            <a:r>
              <a:rPr lang="en-US" altLang="ko-KR" dirty="0" err="1">
                <a:solidFill>
                  <a:schemeClr val="bg1"/>
                </a:solidFill>
              </a:rPr>
              <a:t>WebKit</a:t>
            </a:r>
            <a:r>
              <a:rPr lang="en-US" altLang="ko-KR" dirty="0">
                <a:solidFill>
                  <a:schemeClr val="bg1"/>
                </a:solidFill>
              </a:rPr>
              <a:t> </a:t>
            </a:r>
            <a:r>
              <a:rPr lang="ko-KR" altLang="en-US" dirty="0">
                <a:solidFill>
                  <a:schemeClr val="bg1"/>
                </a:solidFill>
              </a:rPr>
              <a:t>제공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endParaRPr lang="en-US" altLang="ko-KR" dirty="0">
              <a:solidFill>
                <a:schemeClr val="bg1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Device</a:t>
            </a:r>
            <a:r>
              <a:rPr lang="ko-KR" altLang="en-US" dirty="0">
                <a:solidFill>
                  <a:schemeClr val="bg1"/>
                </a:solidFill>
              </a:rPr>
              <a:t>에 접근 가능한 </a:t>
            </a:r>
            <a:r>
              <a:rPr lang="en-US" altLang="ko-KR" dirty="0">
                <a:solidFill>
                  <a:schemeClr val="bg1"/>
                </a:solidFill>
              </a:rPr>
              <a:t>JavaScript </a:t>
            </a:r>
            <a:r>
              <a:rPr lang="ko-KR" altLang="en-US" dirty="0">
                <a:solidFill>
                  <a:schemeClr val="bg1"/>
                </a:solidFill>
              </a:rPr>
              <a:t>기반 </a:t>
            </a:r>
            <a:r>
              <a:rPr lang="en-US" altLang="ko-KR" dirty="0">
                <a:solidFill>
                  <a:schemeClr val="bg1"/>
                </a:solidFill>
              </a:rPr>
              <a:t>Device API </a:t>
            </a:r>
            <a:r>
              <a:rPr lang="ko-KR" altLang="en-US" dirty="0">
                <a:solidFill>
                  <a:schemeClr val="bg1"/>
                </a:solidFill>
              </a:rPr>
              <a:t>제공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</a:rPr>
              <a:t>NativeApp</a:t>
            </a:r>
            <a:r>
              <a:rPr lang="ko-KR" altLang="en-US" dirty="0">
                <a:solidFill>
                  <a:schemeClr val="bg1"/>
                </a:solidFill>
              </a:rPr>
              <a:t>과 같이 배포 가능하도록 </a:t>
            </a:r>
            <a:r>
              <a:rPr lang="en-US" altLang="ko-KR" dirty="0">
                <a:solidFill>
                  <a:schemeClr val="bg1"/>
                </a:solidFill>
              </a:rPr>
              <a:t>Packaging </a:t>
            </a:r>
            <a:r>
              <a:rPr lang="ko-KR" altLang="en-US" dirty="0">
                <a:solidFill>
                  <a:schemeClr val="bg1"/>
                </a:solidFill>
              </a:rPr>
              <a:t>제공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HTML5 </a:t>
            </a:r>
            <a:r>
              <a:rPr lang="en-US" altLang="ko-KR" dirty="0">
                <a:solidFill>
                  <a:schemeClr val="bg1"/>
                </a:solidFill>
              </a:rPr>
              <a:t>+ CSS3 + JavaScript</a:t>
            </a:r>
            <a:r>
              <a:rPr lang="ko-KR" altLang="en-US" dirty="0">
                <a:solidFill>
                  <a:schemeClr val="bg1"/>
                </a:solidFill>
              </a:rPr>
              <a:t>를 사용하여 </a:t>
            </a:r>
            <a:r>
              <a:rPr lang="en-US" altLang="ko-KR" dirty="0">
                <a:solidFill>
                  <a:schemeClr val="bg1"/>
                </a:solidFill>
              </a:rPr>
              <a:t>App </a:t>
            </a:r>
            <a:r>
              <a:rPr lang="ko-KR" altLang="en-US" dirty="0">
                <a:solidFill>
                  <a:schemeClr val="bg1"/>
                </a:solidFill>
              </a:rPr>
              <a:t>개발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One </a:t>
            </a:r>
            <a:r>
              <a:rPr lang="en-US" altLang="ko-KR" dirty="0">
                <a:solidFill>
                  <a:schemeClr val="bg1"/>
                </a:solidFill>
              </a:rPr>
              <a:t>Source, Multi Platform </a:t>
            </a:r>
            <a:r>
              <a:rPr lang="ko-KR" altLang="en-US" dirty="0">
                <a:solidFill>
                  <a:schemeClr val="bg1"/>
                </a:solidFill>
              </a:rPr>
              <a:t>적용 가능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ko-KR" altLang="en-US" dirty="0">
              <a:solidFill>
                <a:schemeClr val="bg1"/>
              </a:solidFill>
            </a:endParaRPr>
          </a:p>
          <a:p>
            <a:r>
              <a:rPr lang="en-US" altLang="ko-KR" dirty="0" smtClean="0">
                <a:solidFill>
                  <a:schemeClr val="bg1"/>
                </a:solidFill>
              </a:rPr>
              <a:t>- JavaScript</a:t>
            </a:r>
            <a:r>
              <a:rPr lang="ko-KR" altLang="en-US" dirty="0">
                <a:solidFill>
                  <a:schemeClr val="bg1"/>
                </a:solidFill>
              </a:rPr>
              <a:t>를 통하여 </a:t>
            </a:r>
            <a:r>
              <a:rPr lang="en-US" altLang="ko-KR" dirty="0" err="1">
                <a:solidFill>
                  <a:schemeClr val="bg1"/>
                </a:solidFill>
              </a:rPr>
              <a:t>MobileWeb</a:t>
            </a:r>
            <a:r>
              <a:rPr lang="ko-KR" altLang="en-US" dirty="0">
                <a:solidFill>
                  <a:schemeClr val="bg1"/>
                </a:solidFill>
              </a:rPr>
              <a:t>이 접근하지 못하던 </a:t>
            </a:r>
            <a:r>
              <a:rPr lang="en-US" altLang="ko-KR" dirty="0">
                <a:solidFill>
                  <a:schemeClr val="bg1"/>
                </a:solidFill>
              </a:rPr>
              <a:t>Device</a:t>
            </a:r>
            <a:r>
              <a:rPr lang="ko-KR" altLang="en-US" dirty="0">
                <a:solidFill>
                  <a:schemeClr val="bg1"/>
                </a:solidFill>
              </a:rPr>
              <a:t>에 접근 가능 </a:t>
            </a:r>
          </a:p>
          <a:p>
            <a:pPr marL="742950" lvl="1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카메라</a:t>
            </a:r>
            <a:r>
              <a:rPr lang="en-US" altLang="ko-KR" dirty="0">
                <a:solidFill>
                  <a:schemeClr val="bg1"/>
                </a:solidFill>
              </a:rPr>
              <a:t>, </a:t>
            </a:r>
            <a:r>
              <a:rPr lang="ko-KR" altLang="en-US" dirty="0">
                <a:solidFill>
                  <a:schemeClr val="bg1"/>
                </a:solidFill>
              </a:rPr>
              <a:t>마이크</a:t>
            </a:r>
            <a:r>
              <a:rPr lang="en-US" altLang="ko-KR" dirty="0">
                <a:solidFill>
                  <a:schemeClr val="bg1"/>
                </a:solidFill>
              </a:rPr>
              <a:t>, </a:t>
            </a:r>
            <a:r>
              <a:rPr lang="ko-KR" altLang="en-US" dirty="0">
                <a:solidFill>
                  <a:schemeClr val="bg1"/>
                </a:solidFill>
              </a:rPr>
              <a:t>파일 등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</a:rPr>
              <a:t>NativeApp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>
                <a:solidFill>
                  <a:schemeClr val="bg1"/>
                </a:solidFill>
              </a:rPr>
              <a:t>만큼 </a:t>
            </a:r>
            <a:r>
              <a:rPr lang="en-US" altLang="ko-KR" dirty="0" err="1">
                <a:solidFill>
                  <a:schemeClr val="bg1"/>
                </a:solidFill>
              </a:rPr>
              <a:t>Deivce</a:t>
            </a:r>
            <a:r>
              <a:rPr lang="en-US" altLang="ko-KR" dirty="0">
                <a:solidFill>
                  <a:schemeClr val="bg1"/>
                </a:solidFill>
              </a:rPr>
              <a:t> </a:t>
            </a:r>
            <a:r>
              <a:rPr lang="ko-KR" altLang="en-US" dirty="0">
                <a:solidFill>
                  <a:schemeClr val="bg1"/>
                </a:solidFill>
              </a:rPr>
              <a:t>연동이 매끄럽지 못함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Device </a:t>
            </a:r>
            <a:r>
              <a:rPr lang="ko-KR" altLang="en-US" dirty="0">
                <a:solidFill>
                  <a:schemeClr val="bg1"/>
                </a:solidFill>
              </a:rPr>
              <a:t>연동 </a:t>
            </a:r>
            <a:r>
              <a:rPr lang="en-US" altLang="ko-KR" dirty="0">
                <a:solidFill>
                  <a:schemeClr val="bg1"/>
                </a:solidFill>
              </a:rPr>
              <a:t>UI</a:t>
            </a:r>
            <a:r>
              <a:rPr lang="ko-KR" altLang="en-US" dirty="0">
                <a:solidFill>
                  <a:schemeClr val="bg1"/>
                </a:solidFill>
              </a:rPr>
              <a:t>에도 제약이 많음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742950" lvl="1" indent="-285750">
              <a:buFontTx/>
              <a:buChar char="-"/>
            </a:pP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</a:rPr>
              <a:t>PhoneGap</a:t>
            </a:r>
            <a:r>
              <a:rPr lang="en-US" altLang="ko-KR" dirty="0">
                <a:solidFill>
                  <a:schemeClr val="bg1"/>
                </a:solidFill>
              </a:rPr>
              <a:t>, Titanium, </a:t>
            </a:r>
            <a:r>
              <a:rPr lang="en-US" altLang="ko-KR" dirty="0" err="1">
                <a:solidFill>
                  <a:schemeClr val="bg1"/>
                </a:solidFill>
              </a:rPr>
              <a:t>Appspresso</a:t>
            </a:r>
            <a:r>
              <a:rPr lang="en-US" altLang="ko-KR" dirty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등이 </a:t>
            </a:r>
            <a:r>
              <a:rPr lang="ko-KR" altLang="en-US" dirty="0" smtClean="0">
                <a:solidFill>
                  <a:schemeClr val="bg1"/>
                </a:solidFill>
              </a:rPr>
              <a:t>유명함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448" y="246763"/>
            <a:ext cx="4186369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Hybrid App Framework</a:t>
            </a:r>
            <a:endParaRPr lang="ko-KR" altLang="en-US" sz="2800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  <p:pic>
        <p:nvPicPr>
          <p:cNvPr id="4" name="그림 3" descr="NHN connect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7943" y="460813"/>
            <a:ext cx="225267" cy="9395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134831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784748" y="1015200"/>
            <a:ext cx="803170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err="1">
                <a:solidFill>
                  <a:schemeClr val="bg1"/>
                </a:solidFill>
              </a:rPr>
              <a:t>PhoneGap</a:t>
            </a:r>
            <a:r>
              <a:rPr lang="en-US" altLang="ko-KR" dirty="0">
                <a:solidFill>
                  <a:schemeClr val="bg1"/>
                </a:solidFill>
              </a:rPr>
              <a:t> (</a:t>
            </a:r>
            <a:r>
              <a:rPr lang="en-US" altLang="ko-KR" dirty="0">
                <a:solidFill>
                  <a:schemeClr val="bg1"/>
                </a:solidFill>
                <a:hlinkClick r:id="rId2"/>
              </a:rPr>
              <a:t>http://www.phonegap.com</a:t>
            </a:r>
            <a:r>
              <a:rPr lang="en-US" altLang="ko-KR" dirty="0" smtClean="0">
                <a:solidFill>
                  <a:schemeClr val="bg1"/>
                </a:solidFill>
                <a:hlinkClick r:id="rId2"/>
              </a:rPr>
              <a:t>/</a:t>
            </a:r>
            <a:r>
              <a:rPr lang="en-US" altLang="ko-KR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많이 유명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</a:rPr>
              <a:t>WebKit</a:t>
            </a:r>
            <a:r>
              <a:rPr lang="ko-KR" altLang="en-US" dirty="0">
                <a:solidFill>
                  <a:schemeClr val="bg1"/>
                </a:solidFill>
              </a:rPr>
              <a:t>과 </a:t>
            </a:r>
            <a:r>
              <a:rPr lang="ko-KR" altLang="en-US" dirty="0" smtClean="0">
                <a:solidFill>
                  <a:schemeClr val="bg1"/>
                </a:solidFill>
              </a:rPr>
              <a:t>자체 </a:t>
            </a:r>
            <a:r>
              <a:rPr lang="en-US" altLang="ko-KR" dirty="0" smtClean="0">
                <a:solidFill>
                  <a:schemeClr val="bg1"/>
                </a:solidFill>
              </a:rPr>
              <a:t>Device API  </a:t>
            </a:r>
            <a:r>
              <a:rPr lang="ko-KR" altLang="en-US" dirty="0">
                <a:solidFill>
                  <a:schemeClr val="bg1"/>
                </a:solidFill>
              </a:rPr>
              <a:t>제공 </a:t>
            </a:r>
            <a:endParaRPr lang="en-US" altLang="ko-KR" u="sng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iPhone</a:t>
            </a:r>
            <a:r>
              <a:rPr lang="en-US" altLang="ko-KR" dirty="0">
                <a:solidFill>
                  <a:schemeClr val="bg1"/>
                </a:solidFill>
              </a:rPr>
              <a:t>, Android, Blackberry, Palm, Microsoft, Symbian</a:t>
            </a:r>
            <a:r>
              <a:rPr lang="en-US" altLang="ko-KR" dirty="0" smtClean="0">
                <a:solidFill>
                  <a:schemeClr val="bg1"/>
                </a:solidFill>
              </a:rPr>
              <a:t>) </a:t>
            </a:r>
            <a:r>
              <a:rPr lang="ko-KR" altLang="en-US" dirty="0" smtClean="0">
                <a:solidFill>
                  <a:schemeClr val="bg1"/>
                </a:solidFill>
              </a:rPr>
              <a:t>지원</a:t>
            </a:r>
            <a:endParaRPr lang="en-US" altLang="ko-KR" b="1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en-US" altLang="ko-KR" b="1" dirty="0" smtClean="0">
              <a:solidFill>
                <a:schemeClr val="bg1"/>
              </a:solidFill>
            </a:endParaRPr>
          </a:p>
          <a:p>
            <a:r>
              <a:rPr lang="en-US" altLang="ko-KR" dirty="0">
                <a:solidFill>
                  <a:schemeClr val="bg1"/>
                </a:solidFill>
              </a:rPr>
              <a:t>Titanium Mobile (</a:t>
            </a:r>
            <a:r>
              <a:rPr lang="en-US" altLang="ko-KR" dirty="0">
                <a:solidFill>
                  <a:schemeClr val="bg1"/>
                </a:solidFill>
                <a:hlinkClick r:id="rId3"/>
              </a:rPr>
              <a:t>http://www.appcelerator.com/</a:t>
            </a:r>
            <a:r>
              <a:rPr lang="en-US" altLang="ko-KR" dirty="0">
                <a:solidFill>
                  <a:schemeClr val="bg1"/>
                </a:solidFill>
              </a:rPr>
              <a:t>)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JavaScript</a:t>
            </a:r>
            <a:r>
              <a:rPr lang="ko-KR" altLang="en-US" dirty="0">
                <a:solidFill>
                  <a:schemeClr val="bg1"/>
                </a:solidFill>
              </a:rPr>
              <a:t>를 </a:t>
            </a:r>
            <a:r>
              <a:rPr lang="en-US" altLang="ko-KR" dirty="0">
                <a:solidFill>
                  <a:schemeClr val="bg1"/>
                </a:solidFill>
              </a:rPr>
              <a:t>Cross-Compiler</a:t>
            </a:r>
            <a:r>
              <a:rPr lang="ko-KR" altLang="en-US" dirty="0">
                <a:solidFill>
                  <a:schemeClr val="bg1"/>
                </a:solidFill>
              </a:rPr>
              <a:t>를 통해 </a:t>
            </a:r>
            <a:r>
              <a:rPr lang="en-US" altLang="ko-KR" dirty="0">
                <a:solidFill>
                  <a:schemeClr val="bg1"/>
                </a:solidFill>
              </a:rPr>
              <a:t>Native Code(Objective-C</a:t>
            </a:r>
            <a:r>
              <a:rPr lang="ko-KR" altLang="en-US" dirty="0">
                <a:solidFill>
                  <a:schemeClr val="bg1"/>
                </a:solidFill>
              </a:rPr>
              <a:t>나 </a:t>
            </a:r>
            <a:r>
              <a:rPr lang="en-US" altLang="ko-KR" dirty="0">
                <a:solidFill>
                  <a:schemeClr val="bg1"/>
                </a:solidFill>
              </a:rPr>
              <a:t>Java)</a:t>
            </a:r>
            <a:r>
              <a:rPr lang="ko-KR" altLang="en-US" dirty="0">
                <a:solidFill>
                  <a:schemeClr val="bg1"/>
                </a:solidFill>
              </a:rPr>
              <a:t>로 변환해 주는 </a:t>
            </a:r>
            <a:r>
              <a:rPr lang="en-US" altLang="ko-KR" dirty="0">
                <a:solidFill>
                  <a:schemeClr val="bg1"/>
                </a:solidFill>
              </a:rPr>
              <a:t>Framework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</a:rPr>
              <a:t>Javascript</a:t>
            </a:r>
            <a:r>
              <a:rPr lang="ko-KR" altLang="en-US" dirty="0" smtClean="0">
                <a:solidFill>
                  <a:schemeClr val="bg1"/>
                </a:solidFill>
              </a:rPr>
              <a:t>가 </a:t>
            </a:r>
            <a:r>
              <a:rPr lang="en-US" altLang="ko-KR" dirty="0" smtClean="0">
                <a:solidFill>
                  <a:schemeClr val="bg1"/>
                </a:solidFill>
              </a:rPr>
              <a:t>Native Code</a:t>
            </a:r>
            <a:r>
              <a:rPr lang="ko-KR" altLang="en-US" dirty="0" smtClean="0">
                <a:solidFill>
                  <a:schemeClr val="bg1"/>
                </a:solidFill>
              </a:rPr>
              <a:t>로 </a:t>
            </a:r>
            <a:r>
              <a:rPr lang="en-US" altLang="ko-KR" dirty="0" smtClean="0">
                <a:solidFill>
                  <a:schemeClr val="bg1"/>
                </a:solidFill>
              </a:rPr>
              <a:t>Invoke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iPhone</a:t>
            </a:r>
            <a:r>
              <a:rPr lang="en-US" altLang="ko-KR" dirty="0">
                <a:solidFill>
                  <a:schemeClr val="bg1"/>
                </a:solidFill>
              </a:rPr>
              <a:t>, Android, </a:t>
            </a:r>
            <a:r>
              <a:rPr lang="en-US" altLang="ko-KR" dirty="0" smtClean="0">
                <a:solidFill>
                  <a:schemeClr val="bg1"/>
                </a:solidFill>
              </a:rPr>
              <a:t>BlackBerry </a:t>
            </a:r>
            <a:r>
              <a:rPr lang="ko-KR" altLang="en-US" dirty="0">
                <a:solidFill>
                  <a:schemeClr val="bg1"/>
                </a:solidFill>
              </a:rPr>
              <a:t>지원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742950" lvl="1" indent="-285750">
              <a:buFontTx/>
              <a:buChar char="-"/>
            </a:pPr>
            <a:endParaRPr lang="ko-KR" altLang="en-US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en-US" altLang="ko-KR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448" y="246763"/>
            <a:ext cx="5360077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Hybrid App Framework</a:t>
            </a:r>
            <a:endParaRPr lang="ko-KR" altLang="en-US" sz="2800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  <p:pic>
        <p:nvPicPr>
          <p:cNvPr id="4" name="그림 3" descr="NHN connect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14869" y="474461"/>
            <a:ext cx="225267" cy="9395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180130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885948" y="1140052"/>
            <a:ext cx="73083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err="1">
                <a:solidFill>
                  <a:schemeClr val="bg1"/>
                </a:solidFill>
              </a:rPr>
              <a:t>Appspresso</a:t>
            </a:r>
            <a:r>
              <a:rPr lang="en-US" altLang="ko-KR" dirty="0">
                <a:solidFill>
                  <a:schemeClr val="bg1"/>
                </a:solidFill>
              </a:rPr>
              <a:t> (http://www.appspresso.com/) </a:t>
            </a: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국내사인 </a:t>
            </a:r>
            <a:r>
              <a:rPr lang="en-US" altLang="ko-KR" dirty="0">
                <a:solidFill>
                  <a:schemeClr val="bg1"/>
                </a:solidFill>
              </a:rPr>
              <a:t>KTH</a:t>
            </a:r>
            <a:r>
              <a:rPr lang="ko-KR" altLang="en-US" dirty="0">
                <a:solidFill>
                  <a:schemeClr val="bg1"/>
                </a:solidFill>
              </a:rPr>
              <a:t>에서 개발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KTH</a:t>
            </a:r>
            <a:r>
              <a:rPr lang="ko-KR" altLang="en-US" dirty="0">
                <a:solidFill>
                  <a:schemeClr val="bg1"/>
                </a:solidFill>
              </a:rPr>
              <a:t>의 푸딩얼굴인식이 </a:t>
            </a:r>
            <a:r>
              <a:rPr lang="en-US" altLang="ko-KR" dirty="0" err="1">
                <a:solidFill>
                  <a:schemeClr val="bg1"/>
                </a:solidFill>
              </a:rPr>
              <a:t>Appspresso</a:t>
            </a:r>
            <a:r>
              <a:rPr lang="ko-KR" altLang="en-US" dirty="0">
                <a:solidFill>
                  <a:schemeClr val="bg1"/>
                </a:solidFill>
              </a:rPr>
              <a:t>로 </a:t>
            </a:r>
            <a:r>
              <a:rPr lang="ko-KR" altLang="en-US" dirty="0" smtClean="0">
                <a:solidFill>
                  <a:schemeClr val="bg1"/>
                </a:solidFill>
              </a:rPr>
              <a:t>개발됨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</a:rPr>
              <a:t>WebKit</a:t>
            </a:r>
            <a:r>
              <a:rPr lang="ko-KR" altLang="en-US" dirty="0">
                <a:solidFill>
                  <a:schemeClr val="bg1"/>
                </a:solidFill>
              </a:rPr>
              <a:t>과 </a:t>
            </a:r>
            <a:r>
              <a:rPr lang="en-US" altLang="ko-KR" dirty="0">
                <a:solidFill>
                  <a:schemeClr val="bg1"/>
                </a:solidFill>
              </a:rPr>
              <a:t>Device API </a:t>
            </a:r>
            <a:r>
              <a:rPr lang="ko-KR" altLang="en-US" dirty="0" smtClean="0">
                <a:solidFill>
                  <a:schemeClr val="bg1"/>
                </a:solidFill>
              </a:rPr>
              <a:t>지원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Device </a:t>
            </a:r>
            <a:r>
              <a:rPr lang="en-US" altLang="ko-KR" dirty="0">
                <a:solidFill>
                  <a:schemeClr val="bg1"/>
                </a:solidFill>
              </a:rPr>
              <a:t>API</a:t>
            </a:r>
            <a:r>
              <a:rPr lang="ko-KR" altLang="en-US" dirty="0">
                <a:solidFill>
                  <a:schemeClr val="bg1"/>
                </a:solidFill>
              </a:rPr>
              <a:t>는 </a:t>
            </a:r>
            <a:r>
              <a:rPr lang="en-US" altLang="ko-KR" dirty="0">
                <a:solidFill>
                  <a:schemeClr val="bg1"/>
                </a:solidFill>
              </a:rPr>
              <a:t>WAC</a:t>
            </a:r>
            <a:r>
              <a:rPr lang="ko-KR" altLang="en-US" dirty="0">
                <a:solidFill>
                  <a:schemeClr val="bg1"/>
                </a:solidFill>
              </a:rPr>
              <a:t>의 </a:t>
            </a:r>
            <a:r>
              <a:rPr lang="en-US" altLang="ko-KR" dirty="0">
                <a:solidFill>
                  <a:schemeClr val="bg1"/>
                </a:solidFill>
              </a:rPr>
              <a:t>Waikiki 2.0 beta </a:t>
            </a:r>
            <a:r>
              <a:rPr lang="ko-KR" altLang="en-US" dirty="0">
                <a:solidFill>
                  <a:schemeClr val="bg1"/>
                </a:solidFill>
              </a:rPr>
              <a:t>지원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r>
              <a:rPr lang="ko-KR" altLang="en-US" dirty="0">
                <a:solidFill>
                  <a:schemeClr val="bg1"/>
                </a:solidFill>
              </a:rPr>
              <a:t>개 플랫폼</a:t>
            </a:r>
            <a:r>
              <a:rPr lang="en-US" altLang="ko-KR" dirty="0">
                <a:solidFill>
                  <a:schemeClr val="bg1"/>
                </a:solidFill>
              </a:rPr>
              <a:t>(iPhone, Android) </a:t>
            </a:r>
            <a:r>
              <a:rPr lang="ko-KR" altLang="en-US" dirty="0" smtClean="0">
                <a:solidFill>
                  <a:schemeClr val="bg1"/>
                </a:solidFill>
              </a:rPr>
              <a:t>지원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448" y="246763"/>
            <a:ext cx="5360077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Hybrid App Framework</a:t>
            </a:r>
            <a:endParaRPr lang="ko-KR" altLang="en-US" sz="2800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  <p:pic>
        <p:nvPicPr>
          <p:cNvPr id="4" name="그림 3" descr="NHN connect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314869" y="474461"/>
            <a:ext cx="225267" cy="9395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2778206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448" y="246763"/>
            <a:ext cx="4636746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ko-KR" sz="2800" dirty="0" err="1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NativeApp</a:t>
            </a:r>
            <a:r>
              <a:rPr lang="ko-KR" altLang="en-US" sz="2800" dirty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에 </a:t>
            </a:r>
            <a:r>
              <a:rPr lang="en-US" altLang="ko-KR" sz="2800" dirty="0" err="1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WebKit</a:t>
            </a:r>
            <a:r>
              <a:rPr lang="en-US" altLang="ko-KR" sz="2800" dirty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적재</a:t>
            </a:r>
          </a:p>
        </p:txBody>
      </p:sp>
      <p:pic>
        <p:nvPicPr>
          <p:cNvPr id="3" name="그림 2" descr="NHN connect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6311" y="460813"/>
            <a:ext cx="225267" cy="93955"/>
          </a:xfrm>
          <a:prstGeom prst="rect">
            <a:avLst/>
          </a:prstGeom>
          <a:effectLst/>
        </p:spPr>
      </p:pic>
      <p:sp>
        <p:nvSpPr>
          <p:cNvPr id="4" name="직사각형 3"/>
          <p:cNvSpPr/>
          <p:nvPr/>
        </p:nvSpPr>
        <p:spPr>
          <a:xfrm>
            <a:off x="982617" y="1514901"/>
            <a:ext cx="3125358" cy="337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4735752" y="1514901"/>
            <a:ext cx="3125358" cy="337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589285" y="2401416"/>
            <a:ext cx="1918189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WebKit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586202" y="3102641"/>
            <a:ext cx="1918189" cy="11964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Native Code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5342419" y="2387768"/>
            <a:ext cx="1918189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WebKit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5339336" y="3102641"/>
            <a:ext cx="1918189" cy="11964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Native Code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5457948" y="4488428"/>
            <a:ext cx="1368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chemeClr val="accent6">
                    <a:lumMod val="75000"/>
                  </a:schemeClr>
                </a:solidFill>
              </a:rPr>
              <a:t>Platform </a:t>
            </a: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B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1586200" y="1661406"/>
            <a:ext cx="5671325" cy="56578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HTML5 + JavaScript + CSS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1962321" y="4516566"/>
            <a:ext cx="1382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Platform A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1566050" y="1626541"/>
            <a:ext cx="1941424" cy="2672503"/>
          </a:xfrm>
          <a:prstGeom prst="rect">
            <a:avLst/>
          </a:prstGeom>
          <a:noFill/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5339336" y="1620460"/>
            <a:ext cx="1941424" cy="2672503"/>
          </a:xfrm>
          <a:prstGeom prst="rect">
            <a:avLst/>
          </a:prstGeom>
          <a:noFill/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15592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220" y="1870847"/>
            <a:ext cx="981359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WAC</a:t>
            </a:r>
            <a:endParaRPr lang="ko-KR" altLang="en-US" b="1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23834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00500" y="1984403"/>
            <a:ext cx="76291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WAC (Wholesale Applications Community</a:t>
            </a:r>
            <a:r>
              <a:rPr lang="en-US" altLang="ko-KR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세계적인 </a:t>
            </a:r>
            <a:r>
              <a:rPr lang="ko-KR" altLang="en-US" dirty="0">
                <a:solidFill>
                  <a:schemeClr val="bg1"/>
                </a:solidFill>
              </a:rPr>
              <a:t>이동통신사와 제조사들이 통합 </a:t>
            </a:r>
            <a:r>
              <a:rPr lang="en-US" altLang="ko-KR" dirty="0" err="1">
                <a:solidFill>
                  <a:schemeClr val="bg1"/>
                </a:solidFill>
              </a:rPr>
              <a:t>AppStore</a:t>
            </a:r>
            <a:r>
              <a:rPr lang="en-US" altLang="ko-KR" dirty="0">
                <a:solidFill>
                  <a:schemeClr val="bg1"/>
                </a:solidFill>
              </a:rPr>
              <a:t> </a:t>
            </a:r>
            <a:r>
              <a:rPr lang="ko-KR" altLang="en-US" dirty="0">
                <a:solidFill>
                  <a:schemeClr val="bg1"/>
                </a:solidFill>
              </a:rPr>
              <a:t>구축을 위해 만든 </a:t>
            </a:r>
            <a:r>
              <a:rPr lang="ko-KR" altLang="en-US" dirty="0" smtClean="0">
                <a:solidFill>
                  <a:schemeClr val="bg1"/>
                </a:solidFill>
              </a:rPr>
              <a:t>커뮤니티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WAC </a:t>
            </a:r>
            <a:r>
              <a:rPr lang="en-US" altLang="ko-KR" dirty="0">
                <a:solidFill>
                  <a:schemeClr val="bg1"/>
                </a:solidFill>
              </a:rPr>
              <a:t>Spec</a:t>
            </a:r>
            <a:r>
              <a:rPr lang="ko-KR" altLang="en-US" dirty="0">
                <a:solidFill>
                  <a:schemeClr val="bg1"/>
                </a:solidFill>
              </a:rPr>
              <a:t>을 통해 </a:t>
            </a:r>
            <a:r>
              <a:rPr lang="en-US" altLang="ko-KR" dirty="0">
                <a:solidFill>
                  <a:schemeClr val="bg1"/>
                </a:solidFill>
              </a:rPr>
              <a:t>Device API </a:t>
            </a:r>
            <a:r>
              <a:rPr lang="ko-KR" altLang="en-US" dirty="0" smtClean="0">
                <a:solidFill>
                  <a:schemeClr val="bg1"/>
                </a:solidFill>
              </a:rPr>
              <a:t>표준화를 </a:t>
            </a:r>
            <a:r>
              <a:rPr lang="ko-KR" altLang="en-US" dirty="0" err="1" smtClean="0">
                <a:solidFill>
                  <a:schemeClr val="bg1"/>
                </a:solidFill>
              </a:rPr>
              <a:t>진행중에</a:t>
            </a:r>
            <a:r>
              <a:rPr lang="ko-KR" altLang="en-US" dirty="0" smtClean="0">
                <a:solidFill>
                  <a:schemeClr val="bg1"/>
                </a:solidFill>
              </a:rPr>
              <a:t> 있음</a:t>
            </a:r>
            <a:r>
              <a:rPr lang="en-US" altLang="ko-KR" dirty="0" smtClean="0">
                <a:solidFill>
                  <a:schemeClr val="bg1"/>
                </a:solidFill>
              </a:rPr>
              <a:t>(WAC 2.0 </a:t>
            </a:r>
            <a:r>
              <a:rPr lang="ko-KR" altLang="en-US" dirty="0" smtClean="0">
                <a:solidFill>
                  <a:schemeClr val="bg1"/>
                </a:solidFill>
              </a:rPr>
              <a:t>나옴 </a:t>
            </a:r>
            <a:r>
              <a:rPr lang="en-US" altLang="ko-KR" dirty="0" smtClean="0">
                <a:solidFill>
                  <a:schemeClr val="bg1"/>
                </a:solidFill>
              </a:rPr>
              <a:t>2011</a:t>
            </a:r>
            <a:r>
              <a:rPr lang="ko-KR" altLang="en-US" dirty="0">
                <a:solidFill>
                  <a:schemeClr val="bg1"/>
                </a:solidFill>
              </a:rPr>
              <a:t>년 </a:t>
            </a:r>
            <a:r>
              <a:rPr lang="en-US" altLang="ko-KR" dirty="0">
                <a:solidFill>
                  <a:schemeClr val="bg1"/>
                </a:solidFill>
              </a:rPr>
              <a:t>6</a:t>
            </a:r>
            <a:r>
              <a:rPr lang="ko-KR" altLang="en-US" dirty="0" smtClean="0">
                <a:solidFill>
                  <a:schemeClr val="bg1"/>
                </a:solidFill>
              </a:rPr>
              <a:t>월</a:t>
            </a:r>
            <a:r>
              <a:rPr lang="en-US" altLang="ko-KR" dirty="0" smtClean="0">
                <a:solidFill>
                  <a:schemeClr val="bg1"/>
                </a:solidFill>
              </a:rPr>
              <a:t>)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lvl="2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Waikiki </a:t>
            </a:r>
            <a:r>
              <a:rPr lang="en-US" altLang="ko-KR" dirty="0" smtClean="0">
                <a:solidFill>
                  <a:schemeClr val="bg1"/>
                </a:solidFill>
              </a:rPr>
              <a:t>: </a:t>
            </a:r>
            <a:r>
              <a:rPr lang="en-US" altLang="ko-KR" dirty="0">
                <a:solidFill>
                  <a:schemeClr val="bg1"/>
                </a:solidFill>
              </a:rPr>
              <a:t>WAC</a:t>
            </a:r>
            <a:r>
              <a:rPr lang="ko-KR" altLang="en-US" dirty="0">
                <a:solidFill>
                  <a:schemeClr val="bg1"/>
                </a:solidFill>
              </a:rPr>
              <a:t>에서 개발중인 </a:t>
            </a:r>
            <a:r>
              <a:rPr lang="en-US" altLang="ko-KR" dirty="0">
                <a:solidFill>
                  <a:schemeClr val="bg1"/>
                </a:solidFill>
              </a:rPr>
              <a:t>OS </a:t>
            </a:r>
            <a:r>
              <a:rPr lang="ko-KR" altLang="en-US" dirty="0">
                <a:solidFill>
                  <a:schemeClr val="bg1"/>
                </a:solidFill>
              </a:rPr>
              <a:t>독립적인 </a:t>
            </a:r>
            <a:r>
              <a:rPr lang="en-US" altLang="ko-KR" dirty="0" err="1">
                <a:solidFill>
                  <a:schemeClr val="bg1"/>
                </a:solidFill>
              </a:rPr>
              <a:t>WebApp</a:t>
            </a:r>
            <a:r>
              <a:rPr lang="en-US" altLang="ko-KR" dirty="0">
                <a:solidFill>
                  <a:schemeClr val="bg1"/>
                </a:solidFill>
              </a:rPr>
              <a:t> </a:t>
            </a:r>
            <a:r>
              <a:rPr lang="ko-KR" altLang="en-US" dirty="0">
                <a:solidFill>
                  <a:schemeClr val="bg1"/>
                </a:solidFill>
              </a:rPr>
              <a:t>플랫폼 개발 프로젝트 </a:t>
            </a:r>
            <a:r>
              <a:rPr lang="en-US" altLang="ko-KR" dirty="0" smtClean="0">
                <a:solidFill>
                  <a:schemeClr val="bg1"/>
                </a:solidFill>
                <a:hlinkClick r:id="rId2"/>
              </a:rPr>
              <a:t>    </a:t>
            </a:r>
            <a:r>
              <a:rPr lang="en-US" altLang="ko-KR" dirty="0" smtClean="0">
                <a:solidFill>
                  <a:schemeClr val="bg1"/>
                </a:solidFill>
                <a:hlinkClick r:id="rId2"/>
              </a:rPr>
              <a:t>http</a:t>
            </a:r>
            <a:r>
              <a:rPr lang="en-US" altLang="ko-KR" dirty="0">
                <a:solidFill>
                  <a:schemeClr val="bg1"/>
                </a:solidFill>
                <a:hlinkClick r:id="rId2"/>
              </a:rPr>
              <a:t>://public.wholesaleappcommunity.com/redmine/</a:t>
            </a:r>
            <a:r>
              <a:rPr lang="ko-KR" alt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6448" y="246763"/>
            <a:ext cx="5360077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WAC</a:t>
            </a:r>
            <a:endParaRPr lang="ko-KR" altLang="en-US" sz="2800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  <p:pic>
        <p:nvPicPr>
          <p:cNvPr id="4" name="그림 3" descr="NHN connect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53305" y="474461"/>
            <a:ext cx="225267" cy="9395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4404587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6348" y="2983903"/>
            <a:ext cx="2538515" cy="6617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3700" dirty="0" smtClean="0">
                <a:solidFill>
                  <a:schemeClr val="bg1"/>
                </a:solidFill>
                <a:latin typeface="나눔고딕OTF Bold" pitchFamily="34" charset="-127"/>
                <a:ea typeface="나눔고딕OTF Bold" pitchFamily="34" charset="-127"/>
              </a:rPr>
              <a:t>Thank You</a:t>
            </a:r>
            <a:endParaRPr lang="ko-KR" altLang="en-US" sz="3700" dirty="0" smtClean="0">
              <a:solidFill>
                <a:schemeClr val="bg1"/>
              </a:solidFill>
              <a:latin typeface="나눔고딕OTF Bold" pitchFamily="34" charset="-127"/>
              <a:ea typeface="나눔고딕OTF Bold" pitchFamily="34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1989" y="3545878"/>
            <a:ext cx="1127232" cy="2308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rgbClr val="50575D"/>
                </a:solidFill>
                <a:latin typeface="나눔고딕OTF" pitchFamily="34" charset="-127"/>
                <a:ea typeface="나눔고딕OTF" pitchFamily="34" charset="-127"/>
              </a:rPr>
              <a:t>End of Document</a:t>
            </a:r>
            <a:endParaRPr lang="ko-KR" altLang="en-US" sz="900" dirty="0" smtClean="0">
              <a:solidFill>
                <a:srgbClr val="50575D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220" y="1870847"/>
            <a:ext cx="220284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Background</a:t>
            </a:r>
            <a:endParaRPr lang="ko-KR" altLang="en-US" sz="2800" b="1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742625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448" y="246763"/>
            <a:ext cx="465544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Background of Application</a:t>
            </a:r>
            <a:endParaRPr lang="ko-KR" altLang="en-US" sz="2800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  <p:pic>
        <p:nvPicPr>
          <p:cNvPr id="3" name="그림 2" descr="NHN connect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53128" y="485145"/>
            <a:ext cx="225267" cy="93955"/>
          </a:xfrm>
          <a:prstGeom prst="rect">
            <a:avLst/>
          </a:prstGeom>
          <a:effectLst/>
        </p:spPr>
      </p:pic>
      <p:sp>
        <p:nvSpPr>
          <p:cNvPr id="4" name="TextBox 3"/>
          <p:cNvSpPr txBox="1"/>
          <p:nvPr/>
        </p:nvSpPr>
        <p:spPr>
          <a:xfrm>
            <a:off x="1068771" y="1306286"/>
            <a:ext cx="2232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err="1" smtClean="0">
                <a:solidFill>
                  <a:schemeClr val="bg1"/>
                </a:solidFill>
              </a:rPr>
              <a:t>플랫폼별</a:t>
            </a:r>
            <a:r>
              <a:rPr lang="ko-KR" altLang="en-US" b="1" dirty="0" smtClean="0">
                <a:solidFill>
                  <a:schemeClr val="bg1"/>
                </a:solidFill>
              </a:rPr>
              <a:t> 이슈</a:t>
            </a:r>
            <a:endParaRPr lang="en-US" altLang="ko-KR" b="1" dirty="0" smtClean="0">
              <a:solidFill>
                <a:schemeClr val="bg1"/>
              </a:solidFill>
            </a:endParaRPr>
          </a:p>
          <a:p>
            <a:r>
              <a:rPr lang="en-US" altLang="ko-KR" b="1" dirty="0" smtClean="0">
                <a:solidFill>
                  <a:schemeClr val="bg1"/>
                </a:solidFill>
              </a:rPr>
              <a:t>(</a:t>
            </a:r>
            <a:r>
              <a:rPr lang="en-US" altLang="ko-KR" b="1" dirty="0" err="1" smtClean="0">
                <a:solidFill>
                  <a:schemeClr val="bg1"/>
                </a:solidFill>
              </a:rPr>
              <a:t>iOS</a:t>
            </a:r>
            <a:r>
              <a:rPr lang="en-US" altLang="ko-KR" b="1" dirty="0" smtClean="0">
                <a:solidFill>
                  <a:schemeClr val="bg1"/>
                </a:solidFill>
              </a:rPr>
              <a:t>, Android)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8771" y="2683824"/>
            <a:ext cx="2232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</a:rPr>
              <a:t>Device </a:t>
            </a:r>
            <a:r>
              <a:rPr lang="ko-KR" altLang="en-US" b="1" dirty="0" smtClean="0">
                <a:solidFill>
                  <a:schemeClr val="bg1"/>
                </a:solidFill>
              </a:rPr>
              <a:t>별 이슈</a:t>
            </a:r>
            <a:endParaRPr lang="en-US" altLang="ko-KR" b="1" dirty="0" smtClean="0">
              <a:solidFill>
                <a:schemeClr val="bg1"/>
              </a:solidFill>
            </a:endParaRPr>
          </a:p>
          <a:p>
            <a:r>
              <a:rPr lang="en-US" altLang="ko-KR" b="1" dirty="0" smtClean="0">
                <a:solidFill>
                  <a:schemeClr val="bg1"/>
                </a:solidFill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</a:rPr>
              <a:t>삼성</a:t>
            </a:r>
            <a:r>
              <a:rPr lang="en-US" altLang="ko-KR" b="1" dirty="0" smtClean="0">
                <a:solidFill>
                  <a:schemeClr val="bg1"/>
                </a:solidFill>
              </a:rPr>
              <a:t>, LG …)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8771" y="4106332"/>
            <a:ext cx="22325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버전 별 이슈</a:t>
            </a:r>
            <a:endParaRPr lang="en-US" altLang="ko-KR" b="1" dirty="0" smtClean="0">
              <a:solidFill>
                <a:schemeClr val="bg1"/>
              </a:solidFill>
            </a:endParaRPr>
          </a:p>
          <a:p>
            <a:r>
              <a:rPr lang="en-US" altLang="ko-KR" b="1" dirty="0" smtClean="0">
                <a:solidFill>
                  <a:schemeClr val="bg1"/>
                </a:solidFill>
              </a:rPr>
              <a:t>(Android 2.3.3, 3.1</a:t>
            </a:r>
          </a:p>
          <a:p>
            <a:r>
              <a:rPr lang="en-US" altLang="ko-KR" b="1" dirty="0" err="1" smtClean="0">
                <a:solidFill>
                  <a:schemeClr val="bg1"/>
                </a:solidFill>
              </a:rPr>
              <a:t>iOS</a:t>
            </a:r>
            <a:r>
              <a:rPr lang="en-US" altLang="ko-KR" b="1" dirty="0" smtClean="0">
                <a:solidFill>
                  <a:schemeClr val="bg1"/>
                </a:solidFill>
              </a:rPr>
              <a:t> 3, 4)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533894" y="2692293"/>
            <a:ext cx="3087592" cy="96190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모든 버전에서 동작 가능한 </a:t>
            </a:r>
            <a:r>
              <a:rPr lang="ko-KR" altLang="en-US" b="1" dirty="0" err="1" smtClean="0"/>
              <a:t>어플</a:t>
            </a:r>
            <a:r>
              <a:rPr lang="ko-KR" altLang="en-US" b="1" dirty="0" smtClean="0"/>
              <a:t> 또는 여러 벌의 </a:t>
            </a:r>
            <a:r>
              <a:rPr lang="ko-KR" altLang="en-US" b="1" dirty="0" err="1" smtClean="0"/>
              <a:t>어플을</a:t>
            </a:r>
            <a:r>
              <a:rPr lang="ko-KR" altLang="en-US" b="1" dirty="0" smtClean="0"/>
              <a:t> 개발 </a:t>
            </a:r>
            <a:endParaRPr lang="ko-KR" altLang="en-US" b="1" dirty="0"/>
          </a:p>
        </p:txBody>
      </p:sp>
      <p:sp>
        <p:nvSpPr>
          <p:cNvPr id="8" name="아래쪽 화살표 7"/>
          <p:cNvSpPr/>
          <p:nvPr/>
        </p:nvSpPr>
        <p:spPr>
          <a:xfrm rot="17717945">
            <a:off x="4028255" y="1377953"/>
            <a:ext cx="550442" cy="1747376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아래쪽 화살표 8"/>
          <p:cNvSpPr/>
          <p:nvPr/>
        </p:nvSpPr>
        <p:spPr>
          <a:xfrm rot="16200000">
            <a:off x="3933617" y="2274539"/>
            <a:ext cx="550442" cy="1747376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아래쪽 화살표 9"/>
          <p:cNvSpPr/>
          <p:nvPr/>
        </p:nvSpPr>
        <p:spPr>
          <a:xfrm rot="14949014">
            <a:off x="3974361" y="3261536"/>
            <a:ext cx="550442" cy="1747376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068771" y="5647591"/>
            <a:ext cx="6622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ko-KR" b="1" dirty="0" err="1" smtClean="0">
                <a:solidFill>
                  <a:schemeClr val="bg1"/>
                </a:solidFill>
              </a:rPr>
              <a:t>iOS</a:t>
            </a:r>
            <a:r>
              <a:rPr lang="en-US" altLang="ko-KR" b="1" dirty="0" smtClean="0">
                <a:solidFill>
                  <a:schemeClr val="bg1"/>
                </a:solidFill>
              </a:rPr>
              <a:t>, Android </a:t>
            </a:r>
            <a:r>
              <a:rPr lang="ko-KR" altLang="en-US" b="1" dirty="0" smtClean="0">
                <a:solidFill>
                  <a:schemeClr val="bg1"/>
                </a:solidFill>
              </a:rPr>
              <a:t>발생 이전의 </a:t>
            </a:r>
            <a:r>
              <a:rPr lang="en-US" altLang="ko-KR" b="1" dirty="0">
                <a:solidFill>
                  <a:schemeClr val="bg1"/>
                </a:solidFill>
              </a:rPr>
              <a:t/>
            </a:r>
            <a:br>
              <a:rPr lang="en-US" altLang="ko-KR" b="1" dirty="0">
                <a:solidFill>
                  <a:schemeClr val="bg1"/>
                </a:solidFill>
              </a:rPr>
            </a:br>
            <a:r>
              <a:rPr lang="en-US" altLang="ko-KR" b="1" dirty="0" smtClean="0">
                <a:solidFill>
                  <a:schemeClr val="bg1"/>
                </a:solidFill>
              </a:rPr>
              <a:t>      </a:t>
            </a:r>
            <a:r>
              <a:rPr lang="ko-KR" altLang="en-US" b="1" dirty="0" smtClean="0">
                <a:solidFill>
                  <a:schemeClr val="bg1"/>
                </a:solidFill>
              </a:rPr>
              <a:t>기존 핸드폰</a:t>
            </a:r>
            <a:r>
              <a:rPr lang="en-US" altLang="ko-KR" b="1" dirty="0" smtClean="0">
                <a:solidFill>
                  <a:schemeClr val="bg1"/>
                </a:solidFill>
              </a:rPr>
              <a:t>/TV</a:t>
            </a:r>
            <a:r>
              <a:rPr lang="ko-KR" altLang="en-US" b="1" dirty="0" smtClean="0">
                <a:solidFill>
                  <a:schemeClr val="bg1"/>
                </a:solidFill>
              </a:rPr>
              <a:t>시장과 똑같은 상황이 벌어지고 있음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2954" y="3921666"/>
            <a:ext cx="3289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- Porting Cost 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증가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altLang="ko-KR" sz="1600" b="1" dirty="0" smtClean="0">
                <a:solidFill>
                  <a:schemeClr val="bg1"/>
                </a:solidFill>
              </a:rPr>
              <a:t> - 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유지보</a:t>
            </a:r>
            <a:r>
              <a:rPr lang="ko-KR" altLang="en-US" sz="1600" b="1" dirty="0">
                <a:solidFill>
                  <a:schemeClr val="bg1"/>
                </a:solidFill>
              </a:rPr>
              <a:t>수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 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Cost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 증가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1942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448" y="246763"/>
            <a:ext cx="902811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대안</a:t>
            </a:r>
          </a:p>
        </p:txBody>
      </p:sp>
      <p:pic>
        <p:nvPicPr>
          <p:cNvPr id="3" name="그림 2" descr="NHN connect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04635" y="508373"/>
            <a:ext cx="225267" cy="93955"/>
          </a:xfrm>
          <a:prstGeom prst="rect">
            <a:avLst/>
          </a:prstGeom>
          <a:effectLst/>
        </p:spPr>
      </p:pic>
      <p:sp>
        <p:nvSpPr>
          <p:cNvPr id="4" name="TextBox 3"/>
          <p:cNvSpPr txBox="1"/>
          <p:nvPr/>
        </p:nvSpPr>
        <p:spPr>
          <a:xfrm>
            <a:off x="1068771" y="1306286"/>
            <a:ext cx="2232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err="1" smtClean="0">
                <a:solidFill>
                  <a:schemeClr val="bg1"/>
                </a:solidFill>
              </a:rPr>
              <a:t>플랫폼별</a:t>
            </a:r>
            <a:r>
              <a:rPr lang="ko-KR" altLang="en-US" b="1" dirty="0" smtClean="0">
                <a:solidFill>
                  <a:schemeClr val="bg1"/>
                </a:solidFill>
              </a:rPr>
              <a:t> 이슈</a:t>
            </a:r>
            <a:endParaRPr lang="en-US" altLang="ko-KR" b="1" dirty="0" smtClean="0">
              <a:solidFill>
                <a:schemeClr val="bg1"/>
              </a:solidFill>
            </a:endParaRPr>
          </a:p>
          <a:p>
            <a:r>
              <a:rPr lang="en-US" altLang="ko-KR" b="1" dirty="0" smtClean="0">
                <a:solidFill>
                  <a:schemeClr val="bg1"/>
                </a:solidFill>
              </a:rPr>
              <a:t>(</a:t>
            </a:r>
            <a:r>
              <a:rPr lang="en-US" altLang="ko-KR" b="1" dirty="0" err="1" smtClean="0">
                <a:solidFill>
                  <a:schemeClr val="bg1"/>
                </a:solidFill>
              </a:rPr>
              <a:t>iOS</a:t>
            </a:r>
            <a:r>
              <a:rPr lang="en-US" altLang="ko-KR" b="1" dirty="0" smtClean="0">
                <a:solidFill>
                  <a:schemeClr val="bg1"/>
                </a:solidFill>
              </a:rPr>
              <a:t>, Android)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8771" y="2683824"/>
            <a:ext cx="2232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</a:rPr>
              <a:t>Device </a:t>
            </a:r>
            <a:r>
              <a:rPr lang="ko-KR" altLang="en-US" b="1" dirty="0" smtClean="0">
                <a:solidFill>
                  <a:schemeClr val="bg1"/>
                </a:solidFill>
              </a:rPr>
              <a:t>별 이슈</a:t>
            </a:r>
            <a:endParaRPr lang="en-US" altLang="ko-KR" b="1" dirty="0" smtClean="0">
              <a:solidFill>
                <a:schemeClr val="bg1"/>
              </a:solidFill>
            </a:endParaRPr>
          </a:p>
          <a:p>
            <a:r>
              <a:rPr lang="en-US" altLang="ko-KR" b="1" dirty="0" smtClean="0">
                <a:solidFill>
                  <a:schemeClr val="bg1"/>
                </a:solidFill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</a:rPr>
              <a:t>삼성</a:t>
            </a:r>
            <a:r>
              <a:rPr lang="en-US" altLang="ko-KR" b="1" dirty="0" smtClean="0">
                <a:solidFill>
                  <a:schemeClr val="bg1"/>
                </a:solidFill>
              </a:rPr>
              <a:t>, LG …)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8771" y="4106332"/>
            <a:ext cx="22325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버전 별 이슈</a:t>
            </a:r>
            <a:endParaRPr lang="en-US" altLang="ko-KR" b="1" dirty="0" smtClean="0">
              <a:solidFill>
                <a:schemeClr val="bg1"/>
              </a:solidFill>
            </a:endParaRPr>
          </a:p>
          <a:p>
            <a:r>
              <a:rPr lang="en-US" altLang="ko-KR" b="1" dirty="0" smtClean="0">
                <a:solidFill>
                  <a:schemeClr val="bg1"/>
                </a:solidFill>
              </a:rPr>
              <a:t>(Android 2.3.3, 3.1</a:t>
            </a:r>
          </a:p>
          <a:p>
            <a:r>
              <a:rPr lang="en-US" altLang="ko-KR" b="1" dirty="0" err="1" smtClean="0">
                <a:solidFill>
                  <a:schemeClr val="bg1"/>
                </a:solidFill>
              </a:rPr>
              <a:t>iOS</a:t>
            </a:r>
            <a:r>
              <a:rPr lang="en-US" altLang="ko-KR" b="1" dirty="0" smtClean="0">
                <a:solidFill>
                  <a:schemeClr val="bg1"/>
                </a:solidFill>
              </a:rPr>
              <a:t> 3, 4)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322628" y="2251641"/>
            <a:ext cx="3381986" cy="140255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One Source, Multi-platform</a:t>
            </a:r>
          </a:p>
          <a:p>
            <a:pPr algn="ctr"/>
            <a:r>
              <a:rPr lang="en-US" altLang="ko-KR" b="1" dirty="0" smtClean="0"/>
              <a:t>Web</a:t>
            </a:r>
            <a:r>
              <a:rPr lang="ko-KR" altLang="en-US" b="1" dirty="0" smtClean="0"/>
              <a:t> 과 </a:t>
            </a:r>
            <a:r>
              <a:rPr lang="en-US" altLang="ko-KR" b="1" dirty="0" smtClean="0"/>
              <a:t>Native  </a:t>
            </a:r>
            <a:r>
              <a:rPr lang="ko-KR" altLang="en-US" b="1" dirty="0" smtClean="0"/>
              <a:t>기반에서 </a:t>
            </a:r>
            <a:endParaRPr lang="en-US" altLang="ko-KR" b="1" dirty="0" smtClean="0"/>
          </a:p>
          <a:p>
            <a:pPr algn="ctr"/>
            <a:r>
              <a:rPr lang="ko-KR" altLang="en-US" b="1" dirty="0" smtClean="0"/>
              <a:t>동작하는 </a:t>
            </a:r>
            <a:r>
              <a:rPr lang="ko-KR" altLang="en-US" b="1" dirty="0" err="1" smtClean="0"/>
              <a:t>어플</a:t>
            </a:r>
            <a:endParaRPr lang="en-US" altLang="ko-KR" b="1" dirty="0" smtClean="0"/>
          </a:p>
        </p:txBody>
      </p:sp>
      <p:sp>
        <p:nvSpPr>
          <p:cNvPr id="8" name="아래쪽 화살표 7"/>
          <p:cNvSpPr/>
          <p:nvPr/>
        </p:nvSpPr>
        <p:spPr>
          <a:xfrm rot="17717945">
            <a:off x="4028255" y="1377953"/>
            <a:ext cx="550442" cy="1747376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아래쪽 화살표 8"/>
          <p:cNvSpPr/>
          <p:nvPr/>
        </p:nvSpPr>
        <p:spPr>
          <a:xfrm rot="16200000">
            <a:off x="3933617" y="2274539"/>
            <a:ext cx="550442" cy="1747376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아래쪽 화살표 9"/>
          <p:cNvSpPr/>
          <p:nvPr/>
        </p:nvSpPr>
        <p:spPr>
          <a:xfrm rot="14949014">
            <a:off x="3974361" y="3261536"/>
            <a:ext cx="550442" cy="1747376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913194" y="3921666"/>
            <a:ext cx="41942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err="1">
                <a:solidFill>
                  <a:schemeClr val="accent6">
                    <a:lumMod val="75000"/>
                  </a:schemeClr>
                </a:solidFill>
              </a:rPr>
              <a:t>HybridApp</a:t>
            </a:r>
            <a:r>
              <a:rPr lang="en-US" altLang="ko-KR" b="1" dirty="0">
                <a:solidFill>
                  <a:schemeClr val="accent6">
                    <a:lumMod val="75000"/>
                  </a:schemeClr>
                </a:solidFill>
              </a:rPr>
              <a:t> (Hybrid Mobile </a:t>
            </a:r>
            <a:r>
              <a:rPr lang="en-US" altLang="ko-KR" b="1" dirty="0" err="1">
                <a:solidFill>
                  <a:schemeClr val="accent6">
                    <a:lumMod val="75000"/>
                  </a:schemeClr>
                </a:solidFill>
              </a:rPr>
              <a:t>WebApp</a:t>
            </a:r>
            <a:r>
              <a:rPr lang="en-US" altLang="ko-KR" b="1" dirty="0">
                <a:solidFill>
                  <a:schemeClr val="accent3">
                    <a:lumMod val="75000"/>
                  </a:schemeClr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9943263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258761" y="1685042"/>
            <a:ext cx="1211290" cy="5657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Android</a:t>
            </a:r>
          </a:p>
          <a:p>
            <a:pPr algn="ctr"/>
            <a:r>
              <a:rPr lang="en-US" altLang="ko-KR" dirty="0" smtClean="0"/>
              <a:t>2.3.3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258761" y="984398"/>
            <a:ext cx="1211290" cy="56578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App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800576" y="1679530"/>
            <a:ext cx="1211290" cy="5657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iOS</a:t>
            </a:r>
            <a:r>
              <a:rPr lang="en-US" altLang="ko-KR" dirty="0" smtClean="0"/>
              <a:t> 4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2800576" y="978886"/>
            <a:ext cx="1211290" cy="56578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App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1268661" y="4236192"/>
            <a:ext cx="1211290" cy="5657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Android</a:t>
            </a:r>
          </a:p>
          <a:p>
            <a:pPr algn="ctr"/>
            <a:r>
              <a:rPr lang="en-US" altLang="ko-KR" dirty="0" smtClean="0"/>
              <a:t>3.1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1268661" y="3535548"/>
            <a:ext cx="1211290" cy="56578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App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2810476" y="4218805"/>
            <a:ext cx="1211290" cy="5657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iOS</a:t>
            </a:r>
            <a:r>
              <a:rPr lang="en-US" altLang="ko-KR" dirty="0" smtClean="0"/>
              <a:t> 5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2810476" y="3518161"/>
            <a:ext cx="1211290" cy="56578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App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4732300" y="919616"/>
            <a:ext cx="45719" cy="516055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02502" y="5688965"/>
            <a:ext cx="3655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</a:rPr>
              <a:t>각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플랫폼 별로 신경 </a:t>
            </a:r>
            <a:r>
              <a:rPr lang="ko-KR" altLang="en-US" sz="1600" b="1" dirty="0" err="1" smtClean="0">
                <a:solidFill>
                  <a:schemeClr val="bg1"/>
                </a:solidFill>
              </a:rPr>
              <a:t>써야할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 내용이 너무 많음</a:t>
            </a:r>
            <a:endParaRPr lang="en-US" altLang="ko-KR" sz="1600" b="1" dirty="0" smtClean="0">
              <a:solidFill>
                <a:schemeClr val="bg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099506" y="2590634"/>
            <a:ext cx="1211290" cy="5657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WebKit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6099506" y="1889990"/>
            <a:ext cx="1211290" cy="56578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Web App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06264" y="5196523"/>
            <a:ext cx="37743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chemeClr val="bg1"/>
                </a:solidFill>
              </a:rPr>
              <a:t>오픈 소스인 </a:t>
            </a:r>
            <a:r>
              <a:rPr lang="en-US" altLang="ko-KR" sz="1600" b="1" dirty="0" err="1" smtClean="0">
                <a:solidFill>
                  <a:schemeClr val="bg1"/>
                </a:solidFill>
              </a:rPr>
              <a:t>Webkit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 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엔진이 동작되도록 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Porting Layer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에 새로운 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Device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만 </a:t>
            </a:r>
            <a:r>
              <a:rPr lang="ko-KR" altLang="en-US" sz="1600" b="1" dirty="0" err="1" smtClean="0">
                <a:solidFill>
                  <a:schemeClr val="bg1"/>
                </a:solidFill>
              </a:rPr>
              <a:t>포팅만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 해서 사용하도록 함</a:t>
            </a:r>
            <a:endParaRPr lang="en-US" altLang="ko-KR" sz="1600" b="1" dirty="0" smtClean="0">
              <a:solidFill>
                <a:schemeClr val="bg1"/>
              </a:solidFill>
            </a:endParaRPr>
          </a:p>
          <a:p>
            <a:endParaRPr lang="en-US" altLang="ko-KR" sz="1600" b="1" dirty="0" smtClean="0">
              <a:solidFill>
                <a:schemeClr val="bg1"/>
              </a:solidFill>
            </a:endParaRPr>
          </a:p>
          <a:p>
            <a:r>
              <a:rPr lang="en-US" altLang="ko-KR" sz="1600" b="1" dirty="0" smtClean="0">
                <a:solidFill>
                  <a:schemeClr val="bg1"/>
                </a:solidFill>
              </a:rPr>
              <a:t>* 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참고 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: </a:t>
            </a:r>
            <a:r>
              <a:rPr lang="ko-KR" altLang="en-US" sz="1600" b="1" dirty="0" err="1" smtClean="0">
                <a:solidFill>
                  <a:schemeClr val="bg1"/>
                </a:solidFill>
              </a:rPr>
              <a:t>블루레이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, DVD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는 </a:t>
            </a:r>
            <a:r>
              <a:rPr lang="en-US" altLang="ko-KR" sz="1600" b="1" dirty="0" smtClean="0">
                <a:solidFill>
                  <a:schemeClr val="bg1"/>
                </a:solidFill>
              </a:rPr>
              <a:t>DTV java 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플랫폼을 이용하고 있음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268661" y="2403222"/>
            <a:ext cx="1211290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Device</a:t>
            </a:r>
            <a:endParaRPr lang="ko-KR" alt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800576" y="2401414"/>
            <a:ext cx="1211290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Device</a:t>
            </a:r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1258761" y="4896655"/>
            <a:ext cx="1211290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Device</a:t>
            </a:r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2800576" y="4896655"/>
            <a:ext cx="1211290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Device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5106264" y="4466942"/>
            <a:ext cx="926046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Device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76448" y="246763"/>
            <a:ext cx="2335896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Porting </a:t>
            </a:r>
            <a:r>
              <a:rPr lang="ko-KR" altLang="en-US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관점</a:t>
            </a:r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 </a:t>
            </a:r>
            <a:endParaRPr lang="ko-KR" altLang="en-US" sz="2800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  <p:pic>
        <p:nvPicPr>
          <p:cNvPr id="22" name="그림 21" descr="NHN connect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99710" y="517010"/>
            <a:ext cx="225267" cy="93955"/>
          </a:xfrm>
          <a:prstGeom prst="rect">
            <a:avLst/>
          </a:prstGeom>
          <a:effectLst/>
        </p:spPr>
      </p:pic>
      <p:sp>
        <p:nvSpPr>
          <p:cNvPr id="23" name="직사각형 22"/>
          <p:cNvSpPr/>
          <p:nvPr/>
        </p:nvSpPr>
        <p:spPr>
          <a:xfrm>
            <a:off x="6039456" y="1785544"/>
            <a:ext cx="1332148" cy="2088232"/>
          </a:xfrm>
          <a:prstGeom prst="rect">
            <a:avLst/>
          </a:prstGeom>
          <a:noFill/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6099885" y="3275779"/>
            <a:ext cx="1211290" cy="56578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Porting Glue</a:t>
            </a:r>
            <a:endParaRPr lang="ko-KR" altLang="en-US" dirty="0"/>
          </a:p>
        </p:txBody>
      </p:sp>
      <p:sp>
        <p:nvSpPr>
          <p:cNvPr id="25" name="직사각형 24"/>
          <p:cNvSpPr/>
          <p:nvPr/>
        </p:nvSpPr>
        <p:spPr>
          <a:xfrm>
            <a:off x="6235986" y="4466942"/>
            <a:ext cx="972322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Device</a:t>
            </a:r>
            <a:endParaRPr lang="ko-KR" altLang="en-US" dirty="0"/>
          </a:p>
        </p:txBody>
      </p:sp>
      <p:sp>
        <p:nvSpPr>
          <p:cNvPr id="26" name="직사각형 25"/>
          <p:cNvSpPr/>
          <p:nvPr/>
        </p:nvSpPr>
        <p:spPr>
          <a:xfrm>
            <a:off x="7447276" y="4477288"/>
            <a:ext cx="972322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Device</a:t>
            </a:r>
            <a:endParaRPr lang="ko-KR" altLang="en-US" dirty="0"/>
          </a:p>
        </p:txBody>
      </p:sp>
      <p:cxnSp>
        <p:nvCxnSpPr>
          <p:cNvPr id="28" name="직선 화살표 연결선 27"/>
          <p:cNvCxnSpPr>
            <a:stCxn id="23" idx="2"/>
            <a:endCxn id="19" idx="0"/>
          </p:cNvCxnSpPr>
          <p:nvPr/>
        </p:nvCxnSpPr>
        <p:spPr>
          <a:xfrm flipH="1">
            <a:off x="5569287" y="3873776"/>
            <a:ext cx="1136243" cy="59316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>
            <a:stCxn id="24" idx="2"/>
            <a:endCxn id="25" idx="0"/>
          </p:cNvCxnSpPr>
          <p:nvPr/>
        </p:nvCxnSpPr>
        <p:spPr>
          <a:xfrm>
            <a:off x="6705530" y="3841559"/>
            <a:ext cx="16617" cy="62538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>
            <a:stCxn id="23" idx="2"/>
          </p:cNvCxnSpPr>
          <p:nvPr/>
        </p:nvCxnSpPr>
        <p:spPr>
          <a:xfrm>
            <a:off x="6705530" y="3873776"/>
            <a:ext cx="1227907" cy="59316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923610" y="101853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err="1" smtClean="0">
                <a:solidFill>
                  <a:schemeClr val="bg1"/>
                </a:solidFill>
              </a:rPr>
              <a:t>넷플릭스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6448" y="10332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기존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588155" y="224531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배포 단위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5291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784747" y="989050"/>
            <a:ext cx="7595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err="1">
                <a:solidFill>
                  <a:schemeClr val="bg1"/>
                </a:solidFill>
              </a:rPr>
              <a:t>HybridApp</a:t>
            </a:r>
            <a:r>
              <a:rPr lang="en-US" altLang="ko-KR" b="1" dirty="0">
                <a:solidFill>
                  <a:schemeClr val="bg1"/>
                </a:solidFill>
              </a:rPr>
              <a:t> (Hybrid Mobile </a:t>
            </a:r>
            <a:r>
              <a:rPr lang="en-US" altLang="ko-KR" b="1" dirty="0" err="1">
                <a:solidFill>
                  <a:schemeClr val="bg1"/>
                </a:solidFill>
              </a:rPr>
              <a:t>WebApp</a:t>
            </a:r>
            <a:r>
              <a:rPr lang="en-US" altLang="ko-KR" b="1" dirty="0" smtClean="0">
                <a:solidFill>
                  <a:schemeClr val="bg1"/>
                </a:solidFill>
              </a:rPr>
              <a:t>) = </a:t>
            </a:r>
            <a:r>
              <a:rPr lang="en-US" altLang="ko-KR" b="1" dirty="0" err="1">
                <a:solidFill>
                  <a:schemeClr val="bg1"/>
                </a:solidFill>
              </a:rPr>
              <a:t>NativeApp</a:t>
            </a:r>
            <a:r>
              <a:rPr lang="en-US" altLang="ko-KR" b="1" dirty="0">
                <a:solidFill>
                  <a:schemeClr val="bg1"/>
                </a:solidFill>
              </a:rPr>
              <a:t> + </a:t>
            </a:r>
            <a:r>
              <a:rPr lang="ko-KR" altLang="en-US" b="1" dirty="0" err="1">
                <a:solidFill>
                  <a:schemeClr val="bg1"/>
                </a:solidFill>
              </a:rPr>
              <a:t>모바일</a:t>
            </a:r>
            <a:r>
              <a:rPr lang="ko-KR" altLang="en-US" b="1" dirty="0">
                <a:solidFill>
                  <a:schemeClr val="bg1"/>
                </a:solidFill>
              </a:rPr>
              <a:t> </a:t>
            </a:r>
            <a:r>
              <a:rPr lang="en-US" altLang="ko-KR" b="1" dirty="0">
                <a:solidFill>
                  <a:schemeClr val="bg1"/>
                </a:solidFill>
              </a:rPr>
              <a:t>Web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6448" y="246763"/>
            <a:ext cx="2335896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Porting </a:t>
            </a:r>
            <a:r>
              <a:rPr lang="ko-KR" altLang="en-US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관점</a:t>
            </a:r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 </a:t>
            </a:r>
            <a:endParaRPr lang="ko-KR" altLang="en-US" sz="2800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  <p:pic>
        <p:nvPicPr>
          <p:cNvPr id="6" name="그림 5" descr="NHN connect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99710" y="517010"/>
            <a:ext cx="225267" cy="93955"/>
          </a:xfrm>
          <a:prstGeom prst="rect">
            <a:avLst/>
          </a:prstGeom>
          <a:effectLst/>
        </p:spPr>
      </p:pic>
      <p:sp>
        <p:nvSpPr>
          <p:cNvPr id="7" name="직사각형 6"/>
          <p:cNvSpPr/>
          <p:nvPr/>
        </p:nvSpPr>
        <p:spPr>
          <a:xfrm>
            <a:off x="982617" y="1514901"/>
            <a:ext cx="3125358" cy="337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4735752" y="1514901"/>
            <a:ext cx="3125358" cy="337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1589285" y="2401416"/>
            <a:ext cx="1918189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WebKit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1586202" y="3102641"/>
            <a:ext cx="1918189" cy="11964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Native Code</a:t>
            </a:r>
          </a:p>
          <a:p>
            <a:pPr algn="ctr"/>
            <a:r>
              <a:rPr lang="en-US" altLang="ko-KR" dirty="0" smtClean="0"/>
              <a:t>(Object C)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5342419" y="2387768"/>
            <a:ext cx="1918189" cy="56578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WebKit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5339336" y="3102641"/>
            <a:ext cx="1918189" cy="11964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Native Code</a:t>
            </a:r>
          </a:p>
          <a:p>
            <a:pPr algn="ctr"/>
            <a:r>
              <a:rPr lang="en-US" altLang="ko-KR" dirty="0" smtClean="0"/>
              <a:t>(Java)</a:t>
            </a:r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5457948" y="4488428"/>
            <a:ext cx="1687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Android App </a:t>
            </a:r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1586200" y="1661406"/>
            <a:ext cx="5671325" cy="56578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HTML5 + JavaScript + CSS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982617" y="5264203"/>
            <a:ext cx="68323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</a:rPr>
              <a:t>1. Device </a:t>
            </a:r>
            <a:r>
              <a:rPr lang="en-US" altLang="ko-KR" b="1" dirty="0">
                <a:solidFill>
                  <a:schemeClr val="bg1"/>
                </a:solidFill>
              </a:rPr>
              <a:t>API</a:t>
            </a:r>
            <a:r>
              <a:rPr lang="ko-KR" altLang="en-US" b="1" dirty="0">
                <a:solidFill>
                  <a:schemeClr val="bg1"/>
                </a:solidFill>
              </a:rPr>
              <a:t>나 </a:t>
            </a:r>
            <a:r>
              <a:rPr lang="ko-KR" altLang="en-US" b="1" dirty="0" err="1">
                <a:solidFill>
                  <a:schemeClr val="bg1"/>
                </a:solidFill>
              </a:rPr>
              <a:t>비공유</a:t>
            </a:r>
            <a:r>
              <a:rPr lang="ko-KR" altLang="en-US" b="1" dirty="0">
                <a:solidFill>
                  <a:schemeClr val="bg1"/>
                </a:solidFill>
              </a:rPr>
              <a:t> 부분은 각각의 플랫폼 별로 </a:t>
            </a:r>
            <a:r>
              <a:rPr lang="ko-KR" altLang="en-US" b="1" dirty="0" smtClean="0">
                <a:solidFill>
                  <a:schemeClr val="bg1"/>
                </a:solidFill>
              </a:rPr>
              <a:t>개발해야</a:t>
            </a:r>
            <a:r>
              <a:rPr lang="en-US" altLang="ko-KR" b="1" dirty="0" smtClean="0">
                <a:solidFill>
                  <a:schemeClr val="bg1"/>
                </a:solidFill>
              </a:rPr>
              <a:t> </a:t>
            </a:r>
            <a:r>
              <a:rPr lang="ko-KR" altLang="en-US" b="1" dirty="0" smtClean="0">
                <a:solidFill>
                  <a:schemeClr val="bg1"/>
                </a:solidFill>
              </a:rPr>
              <a:t>함</a:t>
            </a:r>
            <a:endParaRPr lang="en-US" altLang="ko-KR" b="1" dirty="0" smtClean="0">
              <a:solidFill>
                <a:schemeClr val="bg1"/>
              </a:solidFill>
            </a:endParaRPr>
          </a:p>
          <a:p>
            <a:r>
              <a:rPr lang="en-US" altLang="ko-KR" b="1" dirty="0" smtClean="0">
                <a:solidFill>
                  <a:schemeClr val="bg1"/>
                </a:solidFill>
              </a:rPr>
              <a:t>2. </a:t>
            </a:r>
            <a:r>
              <a:rPr lang="en-US" altLang="ko-KR" b="1" dirty="0" err="1" smtClean="0">
                <a:solidFill>
                  <a:schemeClr val="bg1"/>
                </a:solidFill>
              </a:rPr>
              <a:t>WebKit</a:t>
            </a:r>
            <a:r>
              <a:rPr lang="ko-KR" altLang="en-US" b="1" dirty="0">
                <a:solidFill>
                  <a:schemeClr val="bg1"/>
                </a:solidFill>
              </a:rPr>
              <a:t>을 사용하여 </a:t>
            </a:r>
            <a:r>
              <a:rPr lang="ko-KR" altLang="en-US" b="1" dirty="0" err="1">
                <a:solidFill>
                  <a:schemeClr val="bg1"/>
                </a:solidFill>
              </a:rPr>
              <a:t>모바일</a:t>
            </a:r>
            <a:r>
              <a:rPr lang="ko-KR" altLang="en-US" b="1" dirty="0">
                <a:solidFill>
                  <a:schemeClr val="bg1"/>
                </a:solidFill>
              </a:rPr>
              <a:t> </a:t>
            </a:r>
            <a:r>
              <a:rPr lang="en-US" altLang="ko-KR" b="1" dirty="0">
                <a:solidFill>
                  <a:schemeClr val="bg1"/>
                </a:solidFill>
              </a:rPr>
              <a:t>Web</a:t>
            </a:r>
            <a:r>
              <a:rPr lang="ko-KR" altLang="en-US" b="1" dirty="0">
                <a:solidFill>
                  <a:schemeClr val="bg1"/>
                </a:solidFill>
              </a:rPr>
              <a:t>을 </a:t>
            </a:r>
            <a:r>
              <a:rPr lang="en-US" altLang="ko-KR" b="1" dirty="0" err="1">
                <a:solidFill>
                  <a:schemeClr val="bg1"/>
                </a:solidFill>
              </a:rPr>
              <a:t>NativeApp</a:t>
            </a:r>
            <a:r>
              <a:rPr lang="ko-KR" altLang="en-US" b="1" dirty="0">
                <a:solidFill>
                  <a:schemeClr val="bg1"/>
                </a:solidFill>
              </a:rPr>
              <a:t>에 </a:t>
            </a:r>
            <a:r>
              <a:rPr lang="ko-KR" altLang="en-US" b="1" dirty="0" smtClean="0">
                <a:solidFill>
                  <a:schemeClr val="bg1"/>
                </a:solidFill>
              </a:rPr>
              <a:t>적재</a:t>
            </a:r>
            <a:r>
              <a:rPr lang="ko-KR" altLang="en-US" b="1" dirty="0">
                <a:solidFill>
                  <a:schemeClr val="bg1"/>
                </a:solidFill>
              </a:rPr>
              <a:t>함</a:t>
            </a:r>
            <a:r>
              <a:rPr lang="ko-KR" altLang="en-US" b="1" dirty="0" smtClean="0">
                <a:solidFill>
                  <a:schemeClr val="bg1"/>
                </a:solidFill>
              </a:rPr>
              <a:t> </a:t>
            </a:r>
            <a:endParaRPr lang="ko-KR" altLang="en-US" b="1" dirty="0">
              <a:solidFill>
                <a:schemeClr val="bg1"/>
              </a:solidFill>
            </a:endParaRPr>
          </a:p>
          <a:p>
            <a:pPr lvl="1"/>
            <a:r>
              <a:rPr lang="ko-KR" altLang="en-US" b="1" dirty="0" err="1">
                <a:solidFill>
                  <a:schemeClr val="bg1"/>
                </a:solidFill>
              </a:rPr>
              <a:t>모바일</a:t>
            </a:r>
            <a:r>
              <a:rPr lang="ko-KR" altLang="en-US" b="1" dirty="0">
                <a:solidFill>
                  <a:schemeClr val="bg1"/>
                </a:solidFill>
              </a:rPr>
              <a:t> </a:t>
            </a:r>
            <a:r>
              <a:rPr lang="en-US" altLang="ko-KR" b="1" dirty="0">
                <a:solidFill>
                  <a:schemeClr val="bg1"/>
                </a:solidFill>
              </a:rPr>
              <a:t>Web </a:t>
            </a:r>
            <a:r>
              <a:rPr lang="ko-KR" altLang="en-US" b="1" dirty="0">
                <a:solidFill>
                  <a:schemeClr val="bg1"/>
                </a:solidFill>
              </a:rPr>
              <a:t>부분은 </a:t>
            </a:r>
            <a:r>
              <a:rPr lang="en-US" altLang="ko-KR" b="1" dirty="0">
                <a:solidFill>
                  <a:schemeClr val="bg1"/>
                </a:solidFill>
              </a:rPr>
              <a:t>HTML5 </a:t>
            </a:r>
            <a:r>
              <a:rPr lang="ko-KR" altLang="en-US" b="1" dirty="0">
                <a:solidFill>
                  <a:schemeClr val="bg1"/>
                </a:solidFill>
              </a:rPr>
              <a:t>기반으로 개발되므로</a:t>
            </a:r>
            <a:r>
              <a:rPr lang="en-US" altLang="ko-KR" b="1" dirty="0">
                <a:solidFill>
                  <a:schemeClr val="bg1"/>
                </a:solidFill>
              </a:rPr>
              <a:t>, </a:t>
            </a:r>
            <a:r>
              <a:rPr lang="en-US" altLang="ko-KR" b="1" dirty="0" smtClean="0">
                <a:solidFill>
                  <a:schemeClr val="bg1"/>
                </a:solidFill>
              </a:rPr>
              <a:t/>
            </a:r>
            <a:br>
              <a:rPr lang="en-US" altLang="ko-KR" b="1" dirty="0" smtClean="0">
                <a:solidFill>
                  <a:schemeClr val="bg1"/>
                </a:solidFill>
              </a:rPr>
            </a:br>
            <a:r>
              <a:rPr lang="ko-KR" altLang="en-US" b="1" dirty="0" smtClean="0">
                <a:solidFill>
                  <a:schemeClr val="bg1"/>
                </a:solidFill>
              </a:rPr>
              <a:t>모든 </a:t>
            </a:r>
            <a:r>
              <a:rPr lang="ko-KR" altLang="en-US" b="1" dirty="0">
                <a:solidFill>
                  <a:schemeClr val="bg1"/>
                </a:solidFill>
              </a:rPr>
              <a:t>플랫폼에서 공유 가능 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1962321" y="4516566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err="1" smtClean="0">
                <a:solidFill>
                  <a:schemeClr val="accent6">
                    <a:lumMod val="75000"/>
                  </a:schemeClr>
                </a:solidFill>
              </a:rPr>
              <a:t>iOS</a:t>
            </a: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 App 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1566050" y="1626541"/>
            <a:ext cx="1941424" cy="2672503"/>
          </a:xfrm>
          <a:prstGeom prst="rect">
            <a:avLst/>
          </a:prstGeom>
          <a:noFill/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5339336" y="1620460"/>
            <a:ext cx="1941424" cy="2672503"/>
          </a:xfrm>
          <a:prstGeom prst="rect">
            <a:avLst/>
          </a:prstGeom>
          <a:noFill/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90038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44614" y="1288871"/>
            <a:ext cx="838995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Mobile </a:t>
            </a:r>
            <a:r>
              <a:rPr lang="en-US" altLang="ko-KR" dirty="0" err="1" smtClean="0">
                <a:solidFill>
                  <a:schemeClr val="bg1"/>
                </a:solidFill>
              </a:rPr>
              <a:t>WebApp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개발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</a:rPr>
              <a:t>NativeApp</a:t>
            </a:r>
            <a:r>
              <a:rPr lang="ko-KR" altLang="en-US" dirty="0">
                <a:solidFill>
                  <a:schemeClr val="bg1"/>
                </a:solidFill>
              </a:rPr>
              <a:t>으로 어플리케이션을 개발하는 것이 어려움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ko-KR" altLang="en-US" dirty="0" err="1">
                <a:solidFill>
                  <a:schemeClr val="bg1"/>
                </a:solidFill>
              </a:rPr>
              <a:t>모바일</a:t>
            </a:r>
            <a:r>
              <a:rPr lang="ko-KR" altLang="en-US" dirty="0">
                <a:solidFill>
                  <a:schemeClr val="bg1"/>
                </a:solidFill>
              </a:rPr>
              <a:t> </a:t>
            </a:r>
            <a:r>
              <a:rPr lang="en-US" altLang="ko-KR" dirty="0">
                <a:solidFill>
                  <a:schemeClr val="bg1"/>
                </a:solidFill>
              </a:rPr>
              <a:t>Web Browser</a:t>
            </a:r>
            <a:r>
              <a:rPr lang="ko-KR" altLang="en-US" dirty="0">
                <a:solidFill>
                  <a:schemeClr val="bg1"/>
                </a:solidFill>
              </a:rPr>
              <a:t>에서는 </a:t>
            </a:r>
            <a:r>
              <a:rPr lang="en-US" altLang="ko-KR" dirty="0">
                <a:solidFill>
                  <a:schemeClr val="bg1"/>
                </a:solidFill>
              </a:rPr>
              <a:t>HTML5</a:t>
            </a:r>
            <a:r>
              <a:rPr lang="ko-KR" altLang="en-US" dirty="0">
                <a:solidFill>
                  <a:schemeClr val="bg1"/>
                </a:solidFill>
              </a:rPr>
              <a:t>를 비교적 많이 지원하고 있음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단점 </a:t>
            </a:r>
            <a:r>
              <a:rPr lang="en-US" altLang="ko-KR" dirty="0" smtClean="0">
                <a:solidFill>
                  <a:schemeClr val="bg1"/>
                </a:solidFill>
              </a:rPr>
              <a:t>: Mobile </a:t>
            </a:r>
            <a:r>
              <a:rPr lang="en-US" altLang="ko-KR" dirty="0" err="1">
                <a:solidFill>
                  <a:schemeClr val="bg1"/>
                </a:solidFill>
              </a:rPr>
              <a:t>WebApp</a:t>
            </a:r>
            <a:r>
              <a:rPr lang="ko-KR" altLang="en-US" dirty="0">
                <a:solidFill>
                  <a:schemeClr val="bg1"/>
                </a:solidFill>
              </a:rPr>
              <a:t>은 카메라</a:t>
            </a:r>
            <a:r>
              <a:rPr lang="en-US" altLang="ko-KR" dirty="0">
                <a:solidFill>
                  <a:schemeClr val="bg1"/>
                </a:solidFill>
              </a:rPr>
              <a:t>, </a:t>
            </a:r>
            <a:r>
              <a:rPr lang="ko-KR" altLang="en-US" dirty="0">
                <a:solidFill>
                  <a:schemeClr val="bg1"/>
                </a:solidFill>
              </a:rPr>
              <a:t>마이크</a:t>
            </a:r>
            <a:r>
              <a:rPr lang="en-US" altLang="ko-KR" dirty="0">
                <a:solidFill>
                  <a:schemeClr val="bg1"/>
                </a:solidFill>
              </a:rPr>
              <a:t>, </a:t>
            </a:r>
            <a:r>
              <a:rPr lang="ko-KR" altLang="en-US" dirty="0">
                <a:solidFill>
                  <a:schemeClr val="bg1"/>
                </a:solidFill>
              </a:rPr>
              <a:t>파일 등 </a:t>
            </a:r>
            <a:r>
              <a:rPr lang="en-US" altLang="ko-KR" dirty="0">
                <a:solidFill>
                  <a:schemeClr val="bg1"/>
                </a:solidFill>
              </a:rPr>
              <a:t>Device </a:t>
            </a:r>
            <a:r>
              <a:rPr lang="ko-KR" altLang="en-US" dirty="0">
                <a:solidFill>
                  <a:schemeClr val="bg1"/>
                </a:solidFill>
              </a:rPr>
              <a:t>접근에 제약이 있음 </a:t>
            </a:r>
          </a:p>
          <a:p>
            <a:endParaRPr lang="en-US" altLang="ko-KR" dirty="0" smtClean="0">
              <a:solidFill>
                <a:schemeClr val="bg1"/>
              </a:solidFill>
            </a:endParaRPr>
          </a:p>
          <a:p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en-US" altLang="ko-KR" dirty="0" err="1" smtClean="0">
                <a:solidFill>
                  <a:schemeClr val="bg1"/>
                </a:solidFill>
              </a:rPr>
              <a:t>HybridApp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en-US" altLang="ko-KR" dirty="0">
                <a:solidFill>
                  <a:schemeClr val="bg1"/>
                </a:solidFill>
              </a:rPr>
              <a:t>(Hybrid Mobile </a:t>
            </a:r>
            <a:r>
              <a:rPr lang="en-US" altLang="ko-KR" dirty="0" err="1">
                <a:solidFill>
                  <a:schemeClr val="bg1"/>
                </a:solidFill>
              </a:rPr>
              <a:t>WebApp</a:t>
            </a:r>
            <a:r>
              <a:rPr lang="en-US" altLang="ko-KR" dirty="0">
                <a:solidFill>
                  <a:schemeClr val="bg1"/>
                </a:solidFill>
              </a:rPr>
              <a:t>) </a:t>
            </a:r>
          </a:p>
          <a:p>
            <a:pPr lvl="1"/>
            <a:r>
              <a:rPr lang="en-US" altLang="ko-KR" dirty="0" smtClean="0">
                <a:solidFill>
                  <a:schemeClr val="bg1"/>
                </a:solidFill>
              </a:rPr>
              <a:t>= </a:t>
            </a:r>
            <a:r>
              <a:rPr lang="en-US" altLang="ko-KR" dirty="0" err="1" smtClean="0">
                <a:solidFill>
                  <a:schemeClr val="bg1"/>
                </a:solidFill>
              </a:rPr>
              <a:t>NativeApp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en-US" altLang="ko-KR" dirty="0">
                <a:solidFill>
                  <a:schemeClr val="bg1"/>
                </a:solidFill>
              </a:rPr>
              <a:t>+ </a:t>
            </a:r>
            <a:r>
              <a:rPr lang="ko-KR" altLang="en-US" dirty="0" err="1">
                <a:solidFill>
                  <a:schemeClr val="bg1"/>
                </a:solidFill>
              </a:rPr>
              <a:t>모바일</a:t>
            </a:r>
            <a:r>
              <a:rPr lang="ko-KR" altLang="en-US" dirty="0">
                <a:solidFill>
                  <a:schemeClr val="bg1"/>
                </a:solidFill>
              </a:rPr>
              <a:t> </a:t>
            </a:r>
            <a:r>
              <a:rPr lang="en-US" altLang="ko-KR" dirty="0">
                <a:solidFill>
                  <a:schemeClr val="bg1"/>
                </a:solidFill>
              </a:rPr>
              <a:t>Web </a:t>
            </a:r>
          </a:p>
          <a:p>
            <a:pPr marL="285750" lvl="2" indent="-285750">
              <a:buFontTx/>
              <a:buChar char="-"/>
            </a:pPr>
            <a:r>
              <a:rPr lang="ko-KR" altLang="en-US" dirty="0">
                <a:solidFill>
                  <a:schemeClr val="bg1"/>
                </a:solidFill>
              </a:rPr>
              <a:t>아직 표준화된 </a:t>
            </a:r>
            <a:r>
              <a:rPr lang="en-US" altLang="ko-KR" dirty="0">
                <a:solidFill>
                  <a:schemeClr val="bg1"/>
                </a:solidFill>
              </a:rPr>
              <a:t>Device API </a:t>
            </a:r>
            <a:r>
              <a:rPr lang="ko-KR" altLang="en-US" dirty="0" smtClean="0">
                <a:solidFill>
                  <a:schemeClr val="bg1"/>
                </a:solidFill>
              </a:rPr>
              <a:t>부재로 인해서 </a:t>
            </a:r>
            <a:r>
              <a:rPr lang="ko-KR" altLang="en-US" dirty="0" err="1" smtClean="0">
                <a:solidFill>
                  <a:schemeClr val="bg1"/>
                </a:solidFill>
              </a:rPr>
              <a:t>모바일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en-US" altLang="ko-KR" dirty="0">
                <a:solidFill>
                  <a:schemeClr val="bg1"/>
                </a:solidFill>
              </a:rPr>
              <a:t>Web</a:t>
            </a:r>
            <a:r>
              <a:rPr lang="ko-KR" altLang="en-US" dirty="0">
                <a:solidFill>
                  <a:schemeClr val="bg1"/>
                </a:solidFill>
              </a:rPr>
              <a:t>의 </a:t>
            </a:r>
            <a:r>
              <a:rPr lang="en-US" altLang="ko-KR" dirty="0">
                <a:solidFill>
                  <a:schemeClr val="bg1"/>
                </a:solidFill>
              </a:rPr>
              <a:t>Device </a:t>
            </a:r>
            <a:r>
              <a:rPr lang="ko-KR" altLang="en-US" dirty="0" err="1">
                <a:solidFill>
                  <a:schemeClr val="bg1"/>
                </a:solidFill>
              </a:rPr>
              <a:t>접근성</a:t>
            </a:r>
            <a:r>
              <a:rPr lang="ko-KR" altLang="en-US" dirty="0">
                <a:solidFill>
                  <a:schemeClr val="bg1"/>
                </a:solidFill>
              </a:rPr>
              <a:t> 제약 극복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lvl="2" indent="-285750">
              <a:buFontTx/>
              <a:buChar char="-"/>
            </a:pPr>
            <a:r>
              <a:rPr lang="en-US" altLang="ko-KR" dirty="0">
                <a:solidFill>
                  <a:schemeClr val="bg1"/>
                </a:solidFill>
              </a:rPr>
              <a:t>HTML5 + CSS3 + </a:t>
            </a:r>
            <a:r>
              <a:rPr lang="en-US" altLang="ko-KR" dirty="0" smtClean="0">
                <a:solidFill>
                  <a:schemeClr val="bg1"/>
                </a:solidFill>
              </a:rPr>
              <a:t>JavaScript</a:t>
            </a:r>
            <a:r>
              <a:rPr lang="ko-KR" altLang="en-US" dirty="0" smtClean="0">
                <a:solidFill>
                  <a:schemeClr val="bg1"/>
                </a:solidFill>
              </a:rPr>
              <a:t>을 이용하여 쉽고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플랫폼 독립적으로 개발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lvl="2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단점 </a:t>
            </a:r>
            <a:r>
              <a:rPr lang="en-US" altLang="ko-KR" dirty="0" smtClean="0">
                <a:solidFill>
                  <a:schemeClr val="bg1"/>
                </a:solidFill>
              </a:rPr>
              <a:t>: </a:t>
            </a:r>
            <a:r>
              <a:rPr lang="en-US" altLang="ko-KR" dirty="0" err="1" smtClean="0">
                <a:solidFill>
                  <a:schemeClr val="bg1"/>
                </a:solidFill>
              </a:rPr>
              <a:t>WebKit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>
                <a:solidFill>
                  <a:schemeClr val="bg1"/>
                </a:solidFill>
              </a:rPr>
              <a:t>및 </a:t>
            </a:r>
            <a:r>
              <a:rPr lang="en-US" altLang="ko-KR" dirty="0" err="1">
                <a:solidFill>
                  <a:schemeClr val="bg1"/>
                </a:solidFill>
              </a:rPr>
              <a:t>HybridApp</a:t>
            </a:r>
            <a:r>
              <a:rPr lang="en-US" altLang="ko-KR" dirty="0">
                <a:solidFill>
                  <a:schemeClr val="bg1"/>
                </a:solidFill>
              </a:rPr>
              <a:t> Framework</a:t>
            </a:r>
            <a:r>
              <a:rPr lang="ko-KR" altLang="en-US" dirty="0">
                <a:solidFill>
                  <a:schemeClr val="bg1"/>
                </a:solidFill>
              </a:rPr>
              <a:t>의 구조적 문제로 속도가 매우 느림 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endParaRPr lang="ko-KR" altLang="en-US" dirty="0">
              <a:solidFill>
                <a:schemeClr val="bg1"/>
              </a:solidFill>
            </a:endParaRPr>
          </a:p>
          <a:p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448" y="246763"/>
            <a:ext cx="2335896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Porting </a:t>
            </a:r>
            <a:r>
              <a:rPr lang="ko-KR" altLang="en-US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관점</a:t>
            </a:r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 </a:t>
            </a:r>
            <a:endParaRPr lang="ko-KR" altLang="en-US" sz="2800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  <p:pic>
        <p:nvPicPr>
          <p:cNvPr id="4" name="그림 3" descr="NHN connect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99710" y="517010"/>
            <a:ext cx="225267" cy="9395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7940482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220" y="1870847"/>
            <a:ext cx="1334020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b="1" dirty="0" err="1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WebKit</a:t>
            </a:r>
            <a:endParaRPr lang="ko-KR" altLang="en-US" sz="2800" b="1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580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5313" y="1214357"/>
            <a:ext cx="83183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err="1" smtClean="0">
                <a:solidFill>
                  <a:schemeClr val="bg1"/>
                </a:solidFill>
              </a:rPr>
              <a:t>WebKit</a:t>
            </a:r>
            <a:r>
              <a:rPr lang="en-US" altLang="ko-KR" dirty="0" smtClean="0">
                <a:solidFill>
                  <a:schemeClr val="bg1"/>
                </a:solidFill>
              </a:rPr>
              <a:t> Project :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  </a:t>
            </a:r>
            <a:r>
              <a:rPr lang="ko-KR" altLang="en-US" dirty="0" smtClean="0">
                <a:solidFill>
                  <a:schemeClr val="bg1"/>
                </a:solidFill>
              </a:rPr>
              <a:t>웹 </a:t>
            </a:r>
            <a:r>
              <a:rPr lang="ko-KR" altLang="en-US" dirty="0" err="1" smtClean="0">
                <a:solidFill>
                  <a:schemeClr val="bg1"/>
                </a:solidFill>
              </a:rPr>
              <a:t>컨텐트를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</a:rPr>
              <a:t>렌더링하고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자바스크립트 오류를 검증 툴을 포함</a:t>
            </a:r>
            <a:r>
              <a:rPr lang="en-US" altLang="ko-KR" dirty="0" smtClean="0">
                <a:solidFill>
                  <a:schemeClr val="bg1"/>
                </a:solidFill>
              </a:rPr>
              <a:t>    </a:t>
            </a:r>
            <a:endParaRPr lang="en-US" altLang="ko-KR" dirty="0">
              <a:solidFill>
                <a:schemeClr val="bg1"/>
              </a:solidFill>
            </a:endParaRPr>
          </a:p>
          <a:p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Not </a:t>
            </a:r>
            <a:r>
              <a:rPr lang="en-US" altLang="ko-KR" dirty="0">
                <a:solidFill>
                  <a:schemeClr val="bg1"/>
                </a:solidFill>
              </a:rPr>
              <a:t>Brower, Just Engine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BSD-style </a:t>
            </a:r>
            <a:r>
              <a:rPr lang="en-US" altLang="ko-KR" dirty="0">
                <a:solidFill>
                  <a:schemeClr val="bg1"/>
                </a:solidFill>
              </a:rPr>
              <a:t>and LGPL licenses. 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ko-KR" altLang="en-US" dirty="0" err="1" smtClean="0">
                <a:solidFill>
                  <a:schemeClr val="bg1"/>
                </a:solidFill>
              </a:rPr>
              <a:t>포팅된</a:t>
            </a:r>
            <a:r>
              <a:rPr lang="ko-KR" altLang="en-US" dirty="0" smtClean="0">
                <a:solidFill>
                  <a:schemeClr val="bg1"/>
                </a:solidFill>
              </a:rPr>
              <a:t> 플랫폼 </a:t>
            </a:r>
            <a:r>
              <a:rPr lang="en-US" altLang="ko-KR" dirty="0" smtClean="0">
                <a:solidFill>
                  <a:schemeClr val="bg1"/>
                </a:solidFill>
              </a:rPr>
              <a:t>: </a:t>
            </a:r>
            <a:r>
              <a:rPr lang="en-US" altLang="ko-KR" dirty="0" err="1" smtClean="0">
                <a:solidFill>
                  <a:schemeClr val="bg1"/>
                </a:solidFill>
              </a:rPr>
              <a:t>iOS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err="1" smtClean="0">
                <a:solidFill>
                  <a:schemeClr val="bg1"/>
                </a:solidFill>
              </a:rPr>
              <a:t>심비안</a:t>
            </a:r>
            <a:r>
              <a:rPr lang="en-US" altLang="ko-KR" dirty="0" smtClean="0">
                <a:solidFill>
                  <a:schemeClr val="bg1"/>
                </a:solidFill>
              </a:rPr>
              <a:t>, Google chrome, Safari , Adobe AIR , Android , Amazon Kindle , QT …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MAC </a:t>
            </a:r>
            <a:r>
              <a:rPr lang="en-US" altLang="ko-KR" dirty="0">
                <a:solidFill>
                  <a:schemeClr val="bg1"/>
                </a:solidFill>
              </a:rPr>
              <a:t>OS X system framework version of the </a:t>
            </a:r>
            <a:r>
              <a:rPr lang="en-US" altLang="ko-KR" dirty="0" smtClean="0">
                <a:solidFill>
                  <a:schemeClr val="bg1"/>
                </a:solidFill>
              </a:rPr>
              <a:t>engine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Cross Platform C++, 1.8 Million line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Component</a:t>
            </a:r>
          </a:p>
          <a:p>
            <a:pPr marL="742950" lvl="1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</a:rPr>
              <a:t>WebCore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en-US" altLang="ko-KR" dirty="0">
                <a:solidFill>
                  <a:schemeClr val="bg1"/>
                </a:solidFill>
              </a:rPr>
              <a:t>: </a:t>
            </a:r>
            <a:r>
              <a:rPr lang="en-US" altLang="ko-KR" dirty="0" smtClean="0">
                <a:solidFill>
                  <a:schemeClr val="bg1"/>
                </a:solidFill>
              </a:rPr>
              <a:t>HTML</a:t>
            </a:r>
            <a:r>
              <a:rPr lang="ko-KR" altLang="en-US" dirty="0" smtClean="0">
                <a:solidFill>
                  <a:schemeClr val="bg1"/>
                </a:solidFill>
              </a:rPr>
              <a:t>와 </a:t>
            </a:r>
            <a:r>
              <a:rPr lang="en-US" altLang="ko-KR" dirty="0" smtClean="0">
                <a:solidFill>
                  <a:schemeClr val="bg1"/>
                </a:solidFill>
              </a:rPr>
              <a:t>SVG</a:t>
            </a:r>
            <a:r>
              <a:rPr lang="ko-KR" altLang="en-US" dirty="0" smtClean="0">
                <a:solidFill>
                  <a:schemeClr val="bg1"/>
                </a:solidFill>
              </a:rPr>
              <a:t>에 대해서 </a:t>
            </a:r>
            <a:r>
              <a:rPr lang="en-US" altLang="ko-KR" dirty="0" smtClean="0">
                <a:solidFill>
                  <a:schemeClr val="bg1"/>
                </a:solidFill>
              </a:rPr>
              <a:t>Layout, </a:t>
            </a:r>
            <a:r>
              <a:rPr lang="ko-KR" altLang="en-US" dirty="0" err="1" smtClean="0">
                <a:solidFill>
                  <a:schemeClr val="bg1"/>
                </a:solidFill>
              </a:rPr>
              <a:t>렌더링</a:t>
            </a:r>
            <a:r>
              <a:rPr lang="en-US" altLang="ko-KR" dirty="0">
                <a:solidFill>
                  <a:schemeClr val="bg1"/>
                </a:solidFill>
              </a:rPr>
              <a:t>,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en-US" altLang="ko-KR" dirty="0" smtClean="0">
                <a:solidFill>
                  <a:schemeClr val="bg1"/>
                </a:solidFill>
              </a:rPr>
              <a:t>DOM </a:t>
            </a:r>
            <a:r>
              <a:rPr lang="ko-KR" altLang="en-US" dirty="0" err="1" smtClean="0">
                <a:solidFill>
                  <a:schemeClr val="bg1"/>
                </a:solidFill>
              </a:rPr>
              <a:t>파싱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</a:rPr>
              <a:t>JavaScriptCore</a:t>
            </a:r>
            <a:r>
              <a:rPr lang="en-US" altLang="ko-KR" dirty="0" smtClean="0">
                <a:solidFill>
                  <a:schemeClr val="bg1"/>
                </a:solidFill>
              </a:rPr>
              <a:t> : </a:t>
            </a:r>
            <a:r>
              <a:rPr lang="ko-KR" altLang="en-US" dirty="0" smtClean="0">
                <a:solidFill>
                  <a:schemeClr val="bg1"/>
                </a:solidFill>
              </a:rPr>
              <a:t>자바스크립트 </a:t>
            </a:r>
            <a:r>
              <a:rPr lang="ko-KR" altLang="en-US" dirty="0" err="1" smtClean="0">
                <a:solidFill>
                  <a:schemeClr val="bg1"/>
                </a:solidFill>
              </a:rPr>
              <a:t>프레임웍</a:t>
            </a:r>
            <a:endParaRPr lang="en-US" altLang="ko-KR" dirty="0">
              <a:solidFill>
                <a:schemeClr val="bg1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ko-KR" dirty="0" err="1">
                <a:solidFill>
                  <a:schemeClr val="bg1"/>
                </a:solidFill>
              </a:rPr>
              <a:t>Drosera</a:t>
            </a:r>
            <a:r>
              <a:rPr lang="en-US" altLang="ko-KR" dirty="0">
                <a:solidFill>
                  <a:schemeClr val="bg1"/>
                </a:solidFill>
              </a:rPr>
              <a:t> </a:t>
            </a:r>
            <a:r>
              <a:rPr lang="en-US" altLang="ko-KR" dirty="0" smtClean="0">
                <a:solidFill>
                  <a:schemeClr val="bg1"/>
                </a:solidFill>
              </a:rPr>
              <a:t> :</a:t>
            </a:r>
            <a:r>
              <a:rPr lang="en-US" altLang="ko-KR" dirty="0">
                <a:solidFill>
                  <a:schemeClr val="bg1"/>
                </a:solidFill>
              </a:rPr>
              <a:t> 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ko-KR" altLang="en-US" dirty="0">
                <a:solidFill>
                  <a:schemeClr val="bg1"/>
                </a:solidFill>
              </a:rPr>
              <a:t>자바스크립트 </a:t>
            </a:r>
            <a:r>
              <a:rPr lang="ko-KR" altLang="en-US" dirty="0" smtClean="0">
                <a:solidFill>
                  <a:schemeClr val="bg1"/>
                </a:solidFill>
              </a:rPr>
              <a:t>오류 확인 툴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</a:rPr>
              <a:t>Sunspider</a:t>
            </a:r>
            <a:r>
              <a:rPr lang="en-US" altLang="ko-KR" dirty="0" smtClean="0">
                <a:solidFill>
                  <a:schemeClr val="bg1"/>
                </a:solidFill>
              </a:rPr>
              <a:t> : </a:t>
            </a:r>
            <a:r>
              <a:rPr lang="ko-KR" altLang="en-US" dirty="0" smtClean="0">
                <a:solidFill>
                  <a:schemeClr val="bg1"/>
                </a:solidFill>
              </a:rPr>
              <a:t>자바스크립트 성능 측정 툴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en-US" altLang="ko-KR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</a:rPr>
              <a:t>WebKit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</a:rPr>
              <a:t>포팅시에는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en-US" altLang="ko-KR" dirty="0" err="1" smtClean="0">
                <a:solidFill>
                  <a:schemeClr val="bg1"/>
                </a:solidFill>
              </a:rPr>
              <a:t>WebCore</a:t>
            </a:r>
            <a:r>
              <a:rPr lang="ko-KR" altLang="en-US" dirty="0" smtClean="0">
                <a:solidFill>
                  <a:schemeClr val="bg1"/>
                </a:solidFill>
              </a:rPr>
              <a:t>와 </a:t>
            </a:r>
            <a:r>
              <a:rPr lang="en-US" altLang="ko-KR" dirty="0" err="1" smtClean="0">
                <a:solidFill>
                  <a:schemeClr val="bg1"/>
                </a:solidFill>
              </a:rPr>
              <a:t>JavaScriptCore</a:t>
            </a:r>
            <a:r>
              <a:rPr lang="ko-KR" altLang="en-US" dirty="0" smtClean="0">
                <a:solidFill>
                  <a:schemeClr val="bg1"/>
                </a:solidFill>
              </a:rPr>
              <a:t>만 사용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448" y="246763"/>
            <a:ext cx="2335896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Porting </a:t>
            </a:r>
            <a:r>
              <a:rPr lang="ko-KR" altLang="en-US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관점</a:t>
            </a:r>
            <a:r>
              <a:rPr lang="en-US" altLang="ko-KR" sz="2800" dirty="0" smtClean="0">
                <a:solidFill>
                  <a:schemeClr val="bg1"/>
                </a:solidFill>
                <a:latin typeface="나눔고딕OTF" pitchFamily="34" charset="-127"/>
                <a:ea typeface="나눔고딕OTF" pitchFamily="34" charset="-127"/>
              </a:rPr>
              <a:t> </a:t>
            </a:r>
            <a:endParaRPr lang="ko-KR" altLang="en-US" sz="2800" dirty="0" smtClean="0">
              <a:solidFill>
                <a:schemeClr val="bg1"/>
              </a:solidFill>
              <a:latin typeface="나눔고딕OTF" pitchFamily="34" charset="-127"/>
              <a:ea typeface="나눔고딕OTF" pitchFamily="34" charset="-127"/>
            </a:endParaRPr>
          </a:p>
        </p:txBody>
      </p:sp>
      <p:pic>
        <p:nvPicPr>
          <p:cNvPr id="4" name="그림 3" descr="NHN connect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99710" y="517010"/>
            <a:ext cx="225267" cy="9395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913850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25367</TotalTime>
  <Words>686</Words>
  <Application>Microsoft Office PowerPoint</Application>
  <PresentationFormat>화면 슬라이드 쇼(4:3)</PresentationFormat>
  <Paragraphs>189</Paragraphs>
  <Slides>19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6" baseType="lpstr">
      <vt:lpstr>굴림</vt:lpstr>
      <vt:lpstr>Arial</vt:lpstr>
      <vt:lpstr>나눔고딕</vt:lpstr>
      <vt:lpstr>나눔고딕OTF</vt:lpstr>
      <vt:lpstr>맑은 고딕</vt:lpstr>
      <vt:lpstr>나눔고딕OTF 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nhncorp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Administrator</dc:creator>
  <cp:lastModifiedBy>n</cp:lastModifiedBy>
  <cp:revision>1832</cp:revision>
  <dcterms:created xsi:type="dcterms:W3CDTF">2008-12-01T02:49:41Z</dcterms:created>
  <dcterms:modified xsi:type="dcterms:W3CDTF">2011-06-14T01:39:54Z</dcterms:modified>
</cp:coreProperties>
</file>