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7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9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3" autoAdjust="0"/>
    <p:restoredTop sz="94598" autoAdjust="0"/>
  </p:normalViewPr>
  <p:slideViewPr>
    <p:cSldViewPr>
      <p:cViewPr>
        <p:scale>
          <a:sx n="75" d="100"/>
          <a:sy n="75" d="100"/>
        </p:scale>
        <p:origin x="-63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2D6A5-391E-4BEB-B148-B518CF101C2B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EDEBD-FBF7-423B-AF11-D2EF25001A8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/>
              <a:t>IPTV (Internet Protocol TV)</a:t>
            </a:r>
            <a:r>
              <a:rPr lang="ko-KR" altLang="en-US" b="1" dirty="0" smtClean="0"/>
              <a:t>란 기존 초고속 인터넷 망을 기반으로 고선명</a:t>
            </a:r>
            <a:r>
              <a:rPr lang="en-US" altLang="ko-KR" b="1" dirty="0" smtClean="0"/>
              <a:t>(HD) </a:t>
            </a:r>
            <a:r>
              <a:rPr lang="ko-KR" altLang="en-US" b="1" dirty="0" smtClean="0"/>
              <a:t>동영상 서비스를 각 가정의 </a:t>
            </a:r>
            <a:r>
              <a:rPr lang="en-US" altLang="ko-KR" b="1" dirty="0" smtClean="0"/>
              <a:t>TV</a:t>
            </a:r>
            <a:r>
              <a:rPr lang="ko-KR" altLang="en-US" b="1" dirty="0" smtClean="0"/>
              <a:t>와 연결하는 서비스 및 장비를 말합니다</a:t>
            </a:r>
            <a:r>
              <a:rPr lang="en-US" altLang="ko-KR" b="1" dirty="0" smtClean="0"/>
              <a:t>.  </a:t>
            </a:r>
            <a:r>
              <a:rPr lang="ko-KR" altLang="en-US" b="1" dirty="0" smtClean="0"/>
              <a:t>즉</a:t>
            </a:r>
            <a:r>
              <a:rPr lang="en-US" altLang="ko-KR" b="1" dirty="0" smtClean="0"/>
              <a:t>, IPTV</a:t>
            </a:r>
            <a:r>
              <a:rPr lang="ko-KR" altLang="en-US" b="1" dirty="0" smtClean="0"/>
              <a:t>는 방송 전파가 아닌 인터넷 프로토콜을 이용하여 인터넷 방송처럼 스트리밍 방식의 방송 프로그램을 시청하는 것입니다</a:t>
            </a:r>
            <a:r>
              <a:rPr lang="en-US" altLang="ko-KR" b="1" dirty="0" smtClean="0"/>
              <a:t>.  IPTV</a:t>
            </a:r>
            <a:r>
              <a:rPr lang="ko-KR" altLang="en-US" b="1" dirty="0" smtClean="0"/>
              <a:t>는 기존의 아날로그 시대의 단방향적 방송이 갖는 시공간적 제약을 붕괴시킴으로써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보다 적극적이고 능동적으로 여러 부가 서비스를 이용할 수 있습니다</a:t>
            </a:r>
            <a:r>
              <a:rPr lang="en-US" altLang="ko-KR" b="1" dirty="0" smtClean="0"/>
              <a:t>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EDEBD-FBF7-423B-AF11-D2EF25001A80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 userDrawn="1"/>
        </p:nvSpPr>
        <p:spPr>
          <a:xfrm>
            <a:off x="-71470" y="5857892"/>
            <a:ext cx="2928958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aseline="0" dirty="0" smtClean="0"/>
              <a:t>              </a:t>
            </a:r>
            <a:r>
              <a:rPr lang="en-US" altLang="ko-KR" sz="2400" baseline="0" dirty="0" smtClean="0"/>
              <a:t>IPTV</a:t>
            </a:r>
            <a:endParaRPr lang="ko-KR" altLang="en-US" sz="2400" dirty="0"/>
          </a:p>
        </p:txBody>
      </p:sp>
      <p:sp>
        <p:nvSpPr>
          <p:cNvPr id="8" name="모서리가 둥근 직사각형 7"/>
          <p:cNvSpPr/>
          <p:nvPr userDrawn="1"/>
        </p:nvSpPr>
        <p:spPr>
          <a:xfrm>
            <a:off x="1500166" y="5929330"/>
            <a:ext cx="357190" cy="35719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1285852" y="6072206"/>
            <a:ext cx="357190" cy="35719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1000100" y="6072206"/>
            <a:ext cx="357190" cy="35719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785786" y="6215082"/>
            <a:ext cx="357190" cy="35719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428596" y="6235630"/>
            <a:ext cx="357190" cy="35719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42844" y="6357958"/>
            <a:ext cx="357190" cy="357190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42844" y="428604"/>
            <a:ext cx="1428728" cy="585789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6000"/>
            </a:schemeClr>
          </a:solidFill>
          <a:scene3d>
            <a:camera prst="perspectiveContrastingRightFacing">
              <a:rot lat="577258" lon="19571123" rev="319052"/>
            </a:camera>
            <a:lightRig rig="glow" dir="t">
              <a:rot lat="0" lon="0" rev="0"/>
            </a:lightRig>
          </a:scene3d>
          <a:sp3d extrusionH="76200" prstMaterial="translucentPowder">
            <a:bevelT w="165100" prst="coolSlant"/>
            <a:bevelB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7FD4-B97C-4F5D-97E7-67A929CE6FA6}" type="datetimeFigureOut">
              <a:rPr lang="ko-KR" altLang="en-US" smtClean="0"/>
              <a:t>2006-11-25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E5E0F-D404-4C90-B7BF-1C77486343D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49457;&#51312;\&#48148;&#53461;%20&#54868;&#47732;\DCnN\IPTV-2.wmv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49457;&#51312;\&#48148;&#53461;%20&#54868;&#47732;\DCnN\IPTV-3.wmv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49457;&#51312;\&#48148;&#53461;%20&#54868;&#47732;\DCnN\IPTV-1.wmv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869262" y="2143116"/>
            <a:ext cx="3905278" cy="1143008"/>
            <a:chOff x="2357422" y="2285992"/>
            <a:chExt cx="2928958" cy="85725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357422" y="2285992"/>
              <a:ext cx="2928958" cy="85725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aseline="0" dirty="0" smtClean="0"/>
                <a:t>                 </a:t>
              </a:r>
              <a:r>
                <a:rPr lang="en-US" altLang="ko-KR" sz="3200" baseline="0" dirty="0" smtClean="0"/>
                <a:t>IPTV</a:t>
              </a:r>
              <a:endParaRPr lang="ko-KR" altLang="en-US" sz="3200" dirty="0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3929058" y="2357430"/>
              <a:ext cx="357190" cy="357190"/>
            </a:xfrm>
            <a:prstGeom prst="round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A</a:t>
              </a:r>
              <a:endParaRPr lang="ko-KR" altLang="en-US" sz="2400" dirty="0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3714744" y="2500306"/>
              <a:ext cx="357190" cy="357190"/>
            </a:xfrm>
            <a:prstGeom prst="round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I</a:t>
              </a:r>
              <a:endParaRPr lang="ko-KR" altLang="en-US" sz="2400" dirty="0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428992" y="2500306"/>
              <a:ext cx="357190" cy="357190"/>
            </a:xfrm>
            <a:prstGeom prst="round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P</a:t>
              </a:r>
              <a:endParaRPr lang="ko-KR" altLang="en-US" sz="2400" dirty="0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3214678" y="2643182"/>
              <a:ext cx="357190" cy="357190"/>
            </a:xfrm>
            <a:prstGeom prst="round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O</a:t>
              </a:r>
              <a:endParaRPr lang="ko-KR" altLang="en-US" sz="2400" dirty="0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857488" y="2663730"/>
              <a:ext cx="357190" cy="357190"/>
            </a:xfrm>
            <a:prstGeom prst="round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T</a:t>
              </a:r>
              <a:endParaRPr lang="ko-KR" altLang="en-US" sz="2400" dirty="0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571736" y="2786058"/>
              <a:ext cx="357190" cy="357190"/>
            </a:xfrm>
            <a:prstGeom prst="round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U</a:t>
              </a:r>
              <a:endParaRPr lang="ko-KR" altLang="en-US" sz="2400" dirty="0"/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6858016" y="4357694"/>
            <a:ext cx="1857388" cy="21431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177800" dir="18900000" sy="23000" kx="-1200000" algn="bl" rotWithShape="0">
              <a:schemeClr val="bg2">
                <a:lumMod val="50000"/>
                <a:alpha val="25000"/>
              </a:schemeClr>
            </a:outerShdw>
            <a:reflection blurRad="6350" stA="50000" endA="300" endPos="55500" dist="1016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M.I.S.</a:t>
            </a:r>
          </a:p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 </a:t>
            </a:r>
          </a:p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00 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우리경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바탕한체" pitchFamily="17" charset="-127"/>
            </a:endParaRPr>
          </a:p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00 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이진환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바탕한체" pitchFamily="17" charset="-127"/>
            </a:endParaRPr>
          </a:p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00 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정원식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바탕한체" pitchFamily="17" charset="-127"/>
            </a:endParaRPr>
          </a:p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02 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바탕한체" pitchFamily="17" charset="-127"/>
              </a:rPr>
              <a:t>박성조</a:t>
            </a:r>
            <a:endParaRPr lang="ko-KR" altLang="en-US" dirty="0">
              <a:solidFill>
                <a:schemeClr val="bg2">
                  <a:lumMod val="25000"/>
                </a:schemeClr>
              </a:solidFill>
              <a:ea typeface="바탕한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1456911"/>
            <a:ext cx="861774" cy="4417235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시범 서비스 시작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KOREA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071670" y="466704"/>
            <a:ext cx="6572296" cy="5214974"/>
          </a:xfrm>
          <a:prstGeom prst="roundRect">
            <a:avLst>
              <a:gd name="adj" fmla="val 8387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IPTV-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701656"/>
            <a:ext cx="628654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2123761"/>
            <a:ext cx="861774" cy="3083536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World wide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Other</a:t>
            </a:r>
            <a:endParaRPr lang="ko-KR" altLang="en-US" dirty="0"/>
          </a:p>
        </p:txBody>
      </p:sp>
      <p:pic>
        <p:nvPicPr>
          <p:cNvPr id="5" name="그림 4" descr="earth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668" y="642918"/>
            <a:ext cx="4761042" cy="4714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INDOWS\Temporary Internet Files\Content.IE5\M1S1WNIN\MCFL00001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00000">
            <a:off x="1373485" y="306398"/>
            <a:ext cx="805974" cy="56649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429787">
            <a:off x="471293" y="2829884"/>
            <a:ext cx="861774" cy="1671291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Japan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Other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85918" y="285728"/>
            <a:ext cx="735808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  저작권 문제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컨텐츠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 부족으로 확산지연</a:t>
            </a:r>
            <a:endParaRPr lang="en-US" altLang="ko-KR" sz="3200" b="1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00000"/>
              </a:lnSpc>
            </a:pPr>
            <a:endParaRPr lang="en-US" altLang="ko-KR" sz="2800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인프라 현황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ADSL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의 하락세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, FTTH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의 보급 상승세</a:t>
            </a:r>
          </a:p>
          <a:p>
            <a:pPr>
              <a:lnSpc>
                <a:spcPct val="100000"/>
              </a:lnSpc>
            </a:pPr>
            <a:endParaRPr lang="en-US" altLang="ko-KR" sz="20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정부 규제 동향</a:t>
            </a:r>
          </a:p>
          <a:p>
            <a:pPr lvl="1">
              <a:lnSpc>
                <a:spcPct val="100000"/>
              </a:lnSpc>
            </a:pP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총무성의 </a:t>
            </a:r>
            <a:r>
              <a:rPr lang="ko-KR" altLang="en-US" b="1" dirty="0">
                <a:solidFill>
                  <a:srgbClr val="C00000"/>
                </a:solidFill>
                <a:latin typeface="가을체" pitchFamily="18" charset="-127"/>
                <a:ea typeface="가을체" pitchFamily="18" charset="-127"/>
              </a:rPr>
              <a:t>광통신망을 이용한 </a:t>
            </a:r>
            <a:r>
              <a:rPr lang="ko-KR" altLang="en-US" b="1" dirty="0" err="1">
                <a:solidFill>
                  <a:srgbClr val="C00000"/>
                </a:solidFill>
                <a:latin typeface="가을체" pitchFamily="18" charset="-127"/>
                <a:ea typeface="가을체" pitchFamily="18" charset="-127"/>
              </a:rPr>
              <a:t>지상파</a:t>
            </a:r>
            <a:r>
              <a:rPr lang="ko-KR" altLang="en-US" b="1" dirty="0">
                <a:solidFill>
                  <a:srgbClr val="C00000"/>
                </a:solidFill>
                <a:latin typeface="가을체" pitchFamily="18" charset="-127"/>
                <a:ea typeface="가을체" pitchFamily="18" charset="-127"/>
              </a:rPr>
              <a:t> 디지털 방송 정비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방침 확정</a:t>
            </a:r>
          </a:p>
          <a:p>
            <a:pPr lvl="2">
              <a:lnSpc>
                <a:spcPct val="100000"/>
              </a:lnSpc>
            </a:pPr>
            <a:r>
              <a:rPr lang="ko-KR" altLang="en-US" sz="1600" b="0" dirty="0" smtClean="0">
                <a:latin typeface="가을체" pitchFamily="18" charset="-127"/>
                <a:ea typeface="가을체" pitchFamily="18" charset="-127"/>
              </a:rPr>
              <a:t>민영방송국 </a:t>
            </a:r>
            <a:r>
              <a:rPr lang="en-US" altLang="ko-KR" sz="1600" b="0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sz="1600" b="0" dirty="0" smtClean="0">
                <a:latin typeface="가을체" pitchFamily="18" charset="-127"/>
                <a:ea typeface="가을체" pitchFamily="18" charset="-127"/>
              </a:rPr>
              <a:t>디지털 투자에 대한 부담 줄어들 것으로 기대</a:t>
            </a:r>
            <a:r>
              <a:rPr lang="en-US" altLang="ko-KR" sz="1600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1600" b="0" dirty="0" smtClean="0">
                <a:latin typeface="가을체" pitchFamily="18" charset="-127"/>
                <a:ea typeface="가을체" pitchFamily="18" charset="-127"/>
              </a:rPr>
              <a:t>지역별 방송 면허 구조 붕괴 우려</a:t>
            </a:r>
          </a:p>
          <a:p>
            <a:pPr lvl="2">
              <a:lnSpc>
                <a:spcPct val="100000"/>
              </a:lnSpc>
            </a:pPr>
            <a:r>
              <a:rPr lang="ko-KR" altLang="en-US" sz="1600" b="0" dirty="0" smtClean="0">
                <a:latin typeface="가을체" pitchFamily="18" charset="-127"/>
                <a:ea typeface="가을체" pitchFamily="18" charset="-127"/>
              </a:rPr>
              <a:t>영상저작권 보호 위한 ‘</a:t>
            </a:r>
            <a:r>
              <a:rPr lang="en-US" altLang="ko-KR" sz="1600" b="0" dirty="0" smtClean="0">
                <a:latin typeface="가을체" pitchFamily="18" charset="-127"/>
                <a:ea typeface="가을체" pitchFamily="18" charset="-127"/>
              </a:rPr>
              <a:t>Copy Ones’ </a:t>
            </a:r>
            <a:r>
              <a:rPr lang="ko-KR" altLang="en-US" sz="1600" b="0" dirty="0" smtClean="0">
                <a:latin typeface="가을체" pitchFamily="18" charset="-127"/>
                <a:ea typeface="가을체" pitchFamily="18" charset="-127"/>
              </a:rPr>
              <a:t>규제 완화할 방침</a:t>
            </a:r>
          </a:p>
          <a:p>
            <a:pPr>
              <a:lnSpc>
                <a:spcPct val="100000"/>
              </a:lnSpc>
            </a:pPr>
            <a:endParaRPr lang="en-US" altLang="ko-KR" sz="200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사업자 동향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NTT</a:t>
            </a:r>
            <a:r>
              <a:rPr lang="ko-KR" altLang="en-US" b="1" dirty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동서지역 회사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: 2005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년 </a:t>
            </a:r>
            <a:r>
              <a:rPr lang="ko-KR" altLang="en-US" dirty="0" err="1">
                <a:latin typeface="가을체" pitchFamily="18" charset="-127"/>
                <a:ea typeface="가을체" pitchFamily="18" charset="-127"/>
              </a:rPr>
              <a:t>부터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 광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IP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전화 사업을 시작</a:t>
            </a:r>
          </a:p>
          <a:p>
            <a:pPr lvl="1">
              <a:lnSpc>
                <a:spcPct val="100000"/>
              </a:lnSpc>
            </a:pPr>
            <a:r>
              <a:rPr lang="ko-KR" altLang="en-US" b="1" dirty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소프트뱅크의 </a:t>
            </a:r>
            <a:r>
              <a:rPr lang="en-US" altLang="ko-KR" b="1" dirty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Yahoo! BB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는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2005.07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월 </a:t>
            </a:r>
            <a:r>
              <a:rPr lang="ko-KR" altLang="en-US" dirty="0" err="1">
                <a:latin typeface="가을체" pitchFamily="18" charset="-127"/>
                <a:ea typeface="가을체" pitchFamily="18" charset="-127"/>
              </a:rPr>
              <a:t>부터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 ‘초고속 인터넷’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,</a:t>
            </a:r>
            <a:br>
              <a:rPr lang="en-US" altLang="ko-KR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            ‘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IP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전화’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,‘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방송’을 기본으로 패키지화된 서비스 개시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NTT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 : FTTH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서비스 확장에 주력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, NTT</a:t>
            </a:r>
            <a:r>
              <a:rPr lang="ko-KR" altLang="en-US" dirty="0" err="1">
                <a:latin typeface="가을체" pitchFamily="18" charset="-127"/>
                <a:ea typeface="가을체" pitchFamily="18" charset="-127"/>
              </a:rPr>
              <a:t>커뮤니케이션즈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, NEC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등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     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4</a:t>
            </a:r>
            <a:r>
              <a:rPr lang="ko-KR" altLang="en-US" dirty="0" err="1">
                <a:latin typeface="가을체" pitchFamily="18" charset="-127"/>
                <a:ea typeface="가을체" pitchFamily="18" charset="-127"/>
              </a:rPr>
              <a:t>개업체가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서비스 개발 착수</a:t>
            </a:r>
          </a:p>
          <a:p>
            <a:pPr lvl="1">
              <a:lnSpc>
                <a:spcPct val="100000"/>
              </a:lnSpc>
            </a:pPr>
            <a:r>
              <a:rPr lang="en-US" altLang="ko-KR" b="1" dirty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KDDI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 : </a:t>
            </a:r>
            <a:r>
              <a:rPr lang="en-US" altLang="ko-KR" dirty="0" err="1">
                <a:latin typeface="가을체" pitchFamily="18" charset="-127"/>
                <a:ea typeface="가을체" pitchFamily="18" charset="-127"/>
              </a:rPr>
              <a:t>Hikari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 Plus TV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는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CDN(</a:t>
            </a:r>
            <a:r>
              <a:rPr lang="ko-KR" altLang="en-US" dirty="0" err="1">
                <a:latin typeface="가을체" pitchFamily="18" charset="-127"/>
                <a:ea typeface="가을체" pitchFamily="18" charset="-127"/>
              </a:rPr>
              <a:t>컨텐츠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 전송 네트워크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)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와 광통신망을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      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연계하여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제공 예정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휴대폰 및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PC </a:t>
            </a:r>
            <a:r>
              <a:rPr lang="ko-KR" altLang="en-US" dirty="0" err="1">
                <a:latin typeface="가을체" pitchFamily="18" charset="-127"/>
                <a:ea typeface="가을체" pitchFamily="18" charset="-127"/>
              </a:rPr>
              <a:t>이동자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 고려한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다양한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     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단말기 지원하여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TV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서비스 등록 및 이용 가능하게 개발 계획</a:t>
            </a:r>
            <a:endParaRPr lang="ko-KR" altLang="en-US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WINDOWS\Temporary Internet Files\Content.IE5\M1S1WNIN\MCFL00252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00000">
            <a:off x="1394237" y="319061"/>
            <a:ext cx="798096" cy="5376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429787">
            <a:off x="471293" y="2847517"/>
            <a:ext cx="861774" cy="1636025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China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Other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85918" y="285728"/>
            <a:ext cx="73580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   혼란 속의 무한한 가능성</a:t>
            </a:r>
            <a:endParaRPr lang="en-US" altLang="ko-KR" sz="3200" b="1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00000"/>
              </a:lnSpc>
            </a:pPr>
            <a:endParaRPr lang="en-US" altLang="ko-KR" sz="2800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기반 시설 현황</a:t>
            </a:r>
          </a:p>
          <a:p>
            <a:pPr lvl="1"/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5,000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만 명이상의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PC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소유자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, 1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억 명 이상의 인터넷 사용자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, 4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억대 이상의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TV, 1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억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5,000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만 명의 케이블 방송 서비스 가입자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포함한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dirty="0" smtClean="0">
                <a:latin typeface="가을체" pitchFamily="18" charset="-127"/>
                <a:ea typeface="가을체" pitchFamily="18" charset="-127"/>
              </a:rPr>
            </a:b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약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10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억 명의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TV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시청자</a:t>
            </a:r>
          </a:p>
          <a:p>
            <a:pPr lvl="1"/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대도시를 중심으로 인프라 구축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중</a:t>
            </a:r>
            <a:endParaRPr lang="en-US" altLang="ko-KR" dirty="0" smtClean="0">
              <a:latin typeface="가을체" pitchFamily="18" charset="-127"/>
              <a:ea typeface="가을체" pitchFamily="18" charset="-127"/>
            </a:endParaRPr>
          </a:p>
          <a:p>
            <a:pPr lvl="1"/>
            <a:endParaRPr lang="ko-KR" altLang="en-US" dirty="0">
              <a:latin typeface="가을체" pitchFamily="18" charset="-127"/>
              <a:ea typeface="가을체" pitchFamily="18" charset="-127"/>
            </a:endParaRPr>
          </a:p>
          <a:p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정부 규제 동향</a:t>
            </a:r>
          </a:p>
          <a:p>
            <a:pPr lvl="1"/>
            <a:r>
              <a:rPr lang="ko-KR" altLang="en-US" dirty="0" err="1">
                <a:latin typeface="가을체" pitchFamily="18" charset="-127"/>
                <a:ea typeface="가을체" pitchFamily="18" charset="-127"/>
              </a:rPr>
              <a:t>중국신식산업부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(MII) :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유선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무선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모든 통신 네트워크 규제 관장</a:t>
            </a:r>
          </a:p>
          <a:p>
            <a:pPr lvl="1"/>
            <a:r>
              <a:rPr lang="ko-KR" altLang="en-US" dirty="0" err="1">
                <a:latin typeface="가을체" pitchFamily="18" charset="-127"/>
                <a:ea typeface="가을체" pitchFamily="18" charset="-127"/>
              </a:rPr>
              <a:t>광파전영전시총국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(SARFT) :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라디오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, TV,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영화 전반에 대한 규제</a:t>
            </a:r>
          </a:p>
          <a:p>
            <a:pPr lvl="1"/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과거 단일 정부 기관 규제에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익숙한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                  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통신 사업자와 </a:t>
            </a:r>
            <a:r>
              <a:rPr lang="ko-KR" altLang="en-US" dirty="0" err="1" smtClean="0">
                <a:latin typeface="가을체" pitchFamily="18" charset="-127"/>
                <a:ea typeface="가을체" pitchFamily="18" charset="-127"/>
              </a:rPr>
              <a:t>컨텐츠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제공업자들의 혼란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전망</a:t>
            </a:r>
            <a:endParaRPr lang="en-US" altLang="ko-KR" dirty="0" smtClean="0">
              <a:latin typeface="가을체" pitchFamily="18" charset="-127"/>
              <a:ea typeface="가을체" pitchFamily="18" charset="-127"/>
            </a:endParaRPr>
          </a:p>
          <a:p>
            <a:pPr lvl="1"/>
            <a:endParaRPr lang="ko-KR" altLang="en-US" dirty="0">
              <a:latin typeface="가을체" pitchFamily="18" charset="-127"/>
              <a:ea typeface="가을체" pitchFamily="18" charset="-127"/>
            </a:endParaRPr>
          </a:p>
          <a:p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사업자 동향</a:t>
            </a:r>
          </a:p>
          <a:p>
            <a:pPr lvl="1"/>
            <a:r>
              <a:rPr lang="en-US" altLang="ko-KR" b="1" dirty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China </a:t>
            </a:r>
            <a:r>
              <a:rPr lang="en-US" altLang="ko-KR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Telecom, China Netcom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등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중국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유선통신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사업자들이 주도</a:t>
            </a:r>
          </a:p>
          <a:p>
            <a:pPr lvl="1"/>
            <a:r>
              <a:rPr lang="en-US" altLang="ko-KR" b="1" dirty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CCTV(China Central </a:t>
            </a:r>
            <a:r>
              <a:rPr lang="en-US" altLang="ko-KR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Television), SMG(Shanghai </a:t>
            </a:r>
            <a:r>
              <a:rPr lang="en-US" altLang="ko-KR" b="1" dirty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Media Group)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등 중국 국영 미디어 기업 </a:t>
            </a: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dirty="0" err="1">
                <a:latin typeface="가을체" pitchFamily="18" charset="-127"/>
                <a:ea typeface="가을체" pitchFamily="18" charset="-127"/>
              </a:rPr>
              <a:t>컨텐츠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 공급업자와 공급 계약</a:t>
            </a:r>
          </a:p>
          <a:p>
            <a:pPr lvl="1">
              <a:lnSpc>
                <a:spcPct val="100000"/>
              </a:lnSpc>
            </a:pPr>
            <a:endParaRPr lang="ko-KR" altLang="en-US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WINDOWS\Temporary Internet Files\Content.IE5\K16B8DMJ\MPj036270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00000">
            <a:off x="1411924" y="337881"/>
            <a:ext cx="767262" cy="5102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429787">
            <a:off x="471293" y="2952515"/>
            <a:ext cx="861774" cy="1426031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India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Other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85918" y="285728"/>
            <a:ext cx="735808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   인프라 구축과 서비스 예정</a:t>
            </a:r>
            <a:endParaRPr lang="en-US" altLang="ko-KR" sz="3200" b="1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00000"/>
              </a:lnSpc>
            </a:pPr>
            <a:endParaRPr lang="en-US" altLang="ko-KR" sz="2800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r>
              <a:rPr lang="en-US" altLang="ko-KR" sz="2000" b="1" dirty="0" err="1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Relaince</a:t>
            </a:r>
            <a:r>
              <a:rPr lang="en-US" altLang="ko-KR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2000" b="1" dirty="0" err="1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Infocomm</a:t>
            </a:r>
            <a:r>
              <a:rPr lang="ko-KR" altLang="en-US" sz="2000" b="0" dirty="0" smtClean="0">
                <a:latin typeface="가을체" pitchFamily="18" charset="-127"/>
                <a:ea typeface="가을체" pitchFamily="18" charset="-127"/>
              </a:rPr>
              <a:t>의 </a:t>
            </a:r>
            <a:r>
              <a:rPr lang="en-US" altLang="ko-KR" sz="2000" b="0" dirty="0" smtClean="0"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sz="2000" b="0" dirty="0" smtClean="0">
                <a:latin typeface="가을체" pitchFamily="18" charset="-127"/>
                <a:ea typeface="가을체" pitchFamily="18" charset="-127"/>
              </a:rPr>
              <a:t>계획</a:t>
            </a:r>
          </a:p>
          <a:p>
            <a:pPr lvl="1"/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2008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년 인도의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Broadband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사용 가구 수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5,500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만 가구로 전망</a:t>
            </a:r>
          </a:p>
          <a:p>
            <a:pPr lvl="1"/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사업을 위한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Broadband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서비스 광 네트워크 구축 중</a:t>
            </a:r>
            <a:endParaRPr lang="en-US" altLang="ko-KR" b="0" dirty="0" smtClean="0">
              <a:latin typeface="가을체" pitchFamily="18" charset="-127"/>
              <a:ea typeface="가을체" pitchFamily="18" charset="-127"/>
            </a:endParaRPr>
          </a:p>
          <a:p>
            <a:pPr lvl="1"/>
            <a:endParaRPr lang="ko-KR" altLang="en-US" b="0" dirty="0" smtClean="0">
              <a:latin typeface="가을체" pitchFamily="18" charset="-127"/>
              <a:ea typeface="가을체" pitchFamily="18" charset="-127"/>
            </a:endParaRPr>
          </a:p>
          <a:p>
            <a:r>
              <a:rPr lang="en-US" altLang="ko-KR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Atlas Interactive</a:t>
            </a:r>
            <a:r>
              <a:rPr lang="en-US" altLang="ko-KR" sz="2000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2000" b="0" dirty="0" smtClean="0">
                <a:latin typeface="가을체" pitchFamily="18" charset="-127"/>
                <a:ea typeface="가을체" pitchFamily="18" charset="-127"/>
              </a:rPr>
              <a:t>대규모 </a:t>
            </a:r>
            <a:r>
              <a:rPr lang="en-US" altLang="ko-KR" sz="2000" b="0" dirty="0" smtClean="0"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sz="2000" b="0" dirty="0" smtClean="0">
                <a:latin typeface="가을체" pitchFamily="18" charset="-127"/>
                <a:ea typeface="가을체" pitchFamily="18" charset="-127"/>
              </a:rPr>
              <a:t>사업 계획</a:t>
            </a:r>
          </a:p>
          <a:p>
            <a:pPr lvl="1"/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‘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net TV’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프로젝트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인도 수도인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New Delhi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에서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                   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5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만 명의 서비스 가입자를 대상으로 서비스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                    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추가로 인도 전역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38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개 도시의 수백만 서비스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                   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 가입자에게로 확대 예정</a:t>
            </a:r>
          </a:p>
          <a:p>
            <a:pPr lvl="1"/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Atlas Group :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전 세계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70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개 국가에서 다양한 통신 서비스를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            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 제공하는 다국적 통신 사업자</a:t>
            </a:r>
          </a:p>
          <a:p>
            <a:pPr lvl="1"/>
            <a:r>
              <a:rPr lang="en-US" altLang="ko-KR" b="0" dirty="0" err="1" smtClean="0">
                <a:latin typeface="가을체" pitchFamily="18" charset="-127"/>
                <a:ea typeface="가을체" pitchFamily="18" charset="-127"/>
              </a:rPr>
              <a:t>VoD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TV,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음악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화상회의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SMS, </a:t>
            </a:r>
            <a:r>
              <a:rPr lang="ko-KR" altLang="en-US" b="0" dirty="0" err="1" smtClean="0">
                <a:latin typeface="가을체" pitchFamily="18" charset="-127"/>
                <a:ea typeface="가을체" pitchFamily="18" charset="-127"/>
              </a:rPr>
              <a:t>이메일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인터넷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</a:t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                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초고속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Broadband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접속 등의 서비스 제공 계획</a:t>
            </a:r>
          </a:p>
          <a:p>
            <a:pPr lvl="1"/>
            <a:r>
              <a:rPr lang="en-US" altLang="ko-KR" b="0" dirty="0" err="1" smtClean="0">
                <a:latin typeface="가을체" pitchFamily="18" charset="-127"/>
                <a:ea typeface="가을체" pitchFamily="18" charset="-127"/>
              </a:rPr>
              <a:t>Irdeto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Access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와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TANDBERG Television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과 컨텐츠 협력</a:t>
            </a:r>
          </a:p>
          <a:p>
            <a:pPr lvl="1">
              <a:lnSpc>
                <a:spcPct val="100000"/>
              </a:lnSpc>
            </a:pPr>
            <a:endParaRPr lang="ko-KR" altLang="en-US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WINDOWS\Temporary Internet Files\Content.IE5\M1S1WNIN\MCFL00040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00000" flipH="1" flipV="1">
            <a:off x="1406961" y="335053"/>
            <a:ext cx="761699" cy="5219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429787">
            <a:off x="471293" y="2133382"/>
            <a:ext cx="861774" cy="3064300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Hong Kong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Other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85918" y="285728"/>
            <a:ext cx="7358082" cy="531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   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IPTV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의 성공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? </a:t>
            </a:r>
            <a:r>
              <a:rPr lang="ko-KR" alt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컨텐츠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 확보가 열쇠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!</a:t>
            </a:r>
          </a:p>
          <a:p>
            <a:pPr>
              <a:lnSpc>
                <a:spcPct val="100000"/>
              </a:lnSpc>
            </a:pPr>
            <a:endParaRPr lang="en-US" altLang="ko-KR" sz="2800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홍콩 </a:t>
            </a:r>
            <a:r>
              <a:rPr lang="en-US" altLang="ko-KR" sz="2000" b="1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인구 약 </a:t>
            </a:r>
            <a:r>
              <a:rPr lang="en-US" altLang="ko-KR" sz="2000" b="1" dirty="0" smtClean="0">
                <a:latin typeface="가을체" pitchFamily="18" charset="-127"/>
                <a:ea typeface="가을체" pitchFamily="18" charset="-127"/>
              </a:rPr>
              <a:t>680</a:t>
            </a: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만 명</a:t>
            </a:r>
            <a:r>
              <a:rPr lang="en-US" altLang="ko-KR" sz="2000" b="1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가구 수 </a:t>
            </a:r>
            <a:r>
              <a:rPr lang="en-US" altLang="ko-KR" sz="2000" b="1" dirty="0" smtClean="0">
                <a:latin typeface="가을체" pitchFamily="18" charset="-127"/>
                <a:ea typeface="가을체" pitchFamily="18" charset="-127"/>
              </a:rPr>
              <a:t>218</a:t>
            </a: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만</a:t>
            </a:r>
          </a:p>
          <a:p>
            <a:pPr lvl="1">
              <a:lnSpc>
                <a:spcPct val="110000"/>
              </a:lnSpc>
            </a:pP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케이블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TV, IPTV,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위성방송 등 유료 방송 </a:t>
            </a:r>
            <a:r>
              <a:rPr lang="ko-KR" altLang="en-US" b="0" dirty="0" err="1" smtClean="0">
                <a:latin typeface="가을체" pitchFamily="18" charset="-127"/>
                <a:ea typeface="가을체" pitchFamily="18" charset="-127"/>
              </a:rPr>
              <a:t>가입률이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 약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50%</a:t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                      (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유료방송 </a:t>
            </a:r>
            <a:r>
              <a:rPr lang="ko-KR" altLang="en-US" b="0" dirty="0" err="1" smtClean="0">
                <a:latin typeface="가을체" pitchFamily="18" charset="-127"/>
                <a:ea typeface="가을체" pitchFamily="18" charset="-127"/>
              </a:rPr>
              <a:t>가입률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 한국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(85%),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일본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(19%))</a:t>
            </a:r>
          </a:p>
          <a:p>
            <a:pPr lvl="1">
              <a:lnSpc>
                <a:spcPct val="110000"/>
              </a:lnSpc>
            </a:pP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케이블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TV(64%),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위성방송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(2%), 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IPTV(34%)</a:t>
            </a:r>
            <a:br>
              <a:rPr lang="en-US" altLang="ko-KR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             (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한국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일본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케이블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TV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와 위성방송이 치열하게 경쟁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)</a:t>
            </a:r>
            <a:endParaRPr lang="ko-KR" altLang="en-US" b="0" dirty="0" smtClean="0">
              <a:latin typeface="가을체" pitchFamily="18" charset="-127"/>
              <a:ea typeface="가을체" pitchFamily="18" charset="-127"/>
            </a:endParaRPr>
          </a:p>
          <a:p>
            <a:pPr lvl="1">
              <a:lnSpc>
                <a:spcPct val="110000"/>
              </a:lnSpc>
            </a:pP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2010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년 케이블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TV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가입자를 앞지를 것으로 전망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endParaRPr lang="ko-KR" altLang="en-US" b="0" dirty="0" smtClean="0"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PCCW</a:t>
            </a:r>
            <a:r>
              <a:rPr lang="ko-KR" altLang="en-US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사의 </a:t>
            </a:r>
            <a:r>
              <a:rPr lang="en-US" altLang="ko-KR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시장 성공 요인</a:t>
            </a:r>
          </a:p>
          <a:p>
            <a:pPr lvl="1">
              <a:lnSpc>
                <a:spcPct val="110000"/>
              </a:lnSpc>
            </a:pP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ESPN-STAR Sports, Disney, ATV, STAR Chinese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등의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                                        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고급 </a:t>
            </a:r>
            <a:r>
              <a:rPr lang="ko-KR" altLang="en-US" dirty="0" err="1" smtClean="0">
                <a:latin typeface="가을체" pitchFamily="18" charset="-127"/>
                <a:ea typeface="가을체" pitchFamily="18" charset="-127"/>
              </a:rPr>
              <a:t>컨텐츠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채널 전송</a:t>
            </a:r>
          </a:p>
          <a:p>
            <a:pPr lvl="1">
              <a:lnSpc>
                <a:spcPct val="110000"/>
              </a:lnSpc>
            </a:pP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초고속 인터넷 가입자에게 무료로 기본채널 제공 전략</a:t>
            </a:r>
          </a:p>
          <a:p>
            <a:pPr lvl="1">
              <a:lnSpc>
                <a:spcPct val="110000"/>
              </a:lnSpc>
            </a:pP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오디오 채널 포함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67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개 채널 서비스 중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채널 수 계속 확대 중</a:t>
            </a:r>
          </a:p>
          <a:p>
            <a:pPr lvl="2">
              <a:lnSpc>
                <a:spcPct val="110000"/>
              </a:lnSpc>
            </a:pP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다양한 채널에 따른 차등 요금제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가입 기간에 따른 약정 할인</a:t>
            </a:r>
          </a:p>
          <a:p>
            <a:pPr lvl="2">
              <a:lnSpc>
                <a:spcPct val="110000"/>
              </a:lnSpc>
            </a:pP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교육 관련 채널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스포츠 채널이 강정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WINDOWS\Temporary Internet Files\Content.IE5\U105632L\MCFL00036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00000">
            <a:off x="1426416" y="349960"/>
            <a:ext cx="746987" cy="5012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429787">
            <a:off x="471293" y="2695234"/>
            <a:ext cx="861774" cy="1940596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France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Other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85918" y="285728"/>
            <a:ext cx="735808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   빠른 시작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빠른 보급</a:t>
            </a:r>
            <a:endParaRPr lang="en-US" altLang="ko-KR" sz="3200" b="1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00000"/>
              </a:lnSpc>
            </a:pPr>
            <a:endParaRPr lang="en-US" altLang="ko-KR" sz="2800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r>
              <a:rPr lang="ko-KR" altLang="en-US" sz="2000" b="1" dirty="0" err="1" smtClean="0">
                <a:latin typeface="가을체" pitchFamily="18" charset="-127"/>
                <a:ea typeface="가을체" pitchFamily="18" charset="-127"/>
              </a:rPr>
              <a:t>프랑스텔레콤</a:t>
            </a:r>
            <a:endParaRPr lang="ko-KR" altLang="en-US" sz="2000" b="1" dirty="0" smtClean="0">
              <a:latin typeface="가을체" pitchFamily="18" charset="-127"/>
              <a:ea typeface="가을체" pitchFamily="18" charset="-127"/>
            </a:endParaRPr>
          </a:p>
          <a:p>
            <a:pPr lvl="1"/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ADSL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에 투자한 전 세계 초기 통신 사업자 중 하나</a:t>
            </a:r>
          </a:p>
          <a:p>
            <a:pPr lvl="1"/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2003.12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월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Lyon, 2004.03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월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Paris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에서 런칭한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                                      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‘</a:t>
            </a:r>
            <a:r>
              <a:rPr lang="en-US" altLang="ko-KR" b="0" dirty="0" err="1" smtClean="0">
                <a:latin typeface="가을체" pitchFamily="18" charset="-127"/>
                <a:ea typeface="가을체" pitchFamily="18" charset="-127"/>
              </a:rPr>
              <a:t>MaLigne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TV’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서비스</a:t>
            </a:r>
          </a:p>
          <a:p>
            <a:pPr lvl="1"/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소액의 티켓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쿠폰으로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VOD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나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TV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프로그램 제공</a:t>
            </a:r>
          </a:p>
          <a:p>
            <a:endParaRPr lang="en-US" altLang="ko-KR" sz="2000" b="1" dirty="0" smtClean="0">
              <a:latin typeface="가을체" pitchFamily="18" charset="-127"/>
              <a:ea typeface="가을체" pitchFamily="18" charset="-127"/>
            </a:endParaRPr>
          </a:p>
          <a:p>
            <a:r>
              <a:rPr lang="en-US" altLang="ko-KR" sz="2000" b="1" dirty="0" smtClean="0">
                <a:latin typeface="가을체" pitchFamily="18" charset="-127"/>
                <a:ea typeface="가을체" pitchFamily="18" charset="-127"/>
              </a:rPr>
              <a:t>FT</a:t>
            </a: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의 자회사 </a:t>
            </a:r>
            <a:r>
              <a:rPr lang="en-US" altLang="ko-KR" sz="2000" b="1" dirty="0" err="1" smtClean="0">
                <a:latin typeface="가을체" pitchFamily="18" charset="-127"/>
                <a:ea typeface="가을체" pitchFamily="18" charset="-127"/>
              </a:rPr>
              <a:t>GlobeCast</a:t>
            </a:r>
            <a:endParaRPr lang="en-US" altLang="ko-KR" sz="2000" b="1" dirty="0" smtClean="0">
              <a:latin typeface="가을체" pitchFamily="18" charset="-127"/>
              <a:ea typeface="가을체" pitchFamily="18" charset="-127"/>
            </a:endParaRPr>
          </a:p>
          <a:p>
            <a:pPr lvl="1"/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2006.02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월 통신 서비스 사업자인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Eagle Broadband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와 제휴</a:t>
            </a:r>
          </a:p>
          <a:p>
            <a:pPr lvl="1"/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미국 전역에서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200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개 채널 이상의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서비스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                              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 ‘</a:t>
            </a:r>
            <a:r>
              <a:rPr lang="en-US" altLang="ko-KR" b="0" dirty="0" err="1" smtClean="0">
                <a:latin typeface="가을체" pitchFamily="18" charset="-127"/>
                <a:ea typeface="가을체" pitchFamily="18" charset="-127"/>
              </a:rPr>
              <a:t>IPTVCompleteTM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’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개시 발표</a:t>
            </a:r>
            <a:endParaRPr lang="ko-KR" altLang="en-US" b="0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WINDOWS\Temporary Internet Files\Content.IE5\M1S1WNIN\MCFL00046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00000">
            <a:off x="1396707" y="373262"/>
            <a:ext cx="761444" cy="4950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1429787">
            <a:off x="471293" y="3032667"/>
            <a:ext cx="861774" cy="1265731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Italy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Other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785918" y="285728"/>
            <a:ext cx="735808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   경쟁자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(CATV)</a:t>
            </a:r>
            <a:r>
              <a:rPr lang="ko-KR" altLang="en-US" sz="3200" b="1" dirty="0" smtClean="0">
                <a:solidFill>
                  <a:schemeClr val="accent3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가 없다</a:t>
            </a:r>
            <a:endParaRPr lang="en-US" altLang="ko-KR" sz="3200" b="1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pPr>
              <a:lnSpc>
                <a:spcPct val="100000"/>
              </a:lnSpc>
            </a:pPr>
            <a:endParaRPr lang="en-US" altLang="ko-KR" sz="2800" dirty="0" smtClean="0">
              <a:solidFill>
                <a:schemeClr val="accent3">
                  <a:lumMod val="75000"/>
                </a:schemeClr>
              </a:solidFill>
              <a:latin typeface="가을체" pitchFamily="18" charset="-127"/>
              <a:ea typeface="가을체" pitchFamily="18" charset="-127"/>
            </a:endParaRPr>
          </a:p>
          <a:p>
            <a:r>
              <a:rPr lang="en-US" altLang="ko-KR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FASTWEB</a:t>
            </a: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에서 </a:t>
            </a:r>
            <a:r>
              <a:rPr lang="en-US" altLang="ko-KR" sz="2000" b="1" dirty="0" smtClean="0"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서비스</a:t>
            </a:r>
          </a:p>
          <a:p>
            <a:pPr lvl="1"/>
            <a:r>
              <a:rPr lang="en-US" altLang="ko-KR" b="0" dirty="0" err="1" smtClean="0">
                <a:latin typeface="가을체" pitchFamily="18" charset="-127"/>
                <a:ea typeface="가을체" pitchFamily="18" charset="-127"/>
              </a:rPr>
              <a:t>xDSL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FTTH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상의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IP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전화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인터넷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TV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의 ‘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TPS’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제공이 목적</a:t>
            </a:r>
          </a:p>
          <a:p>
            <a:pPr lvl="1"/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네트워크 녹화 서비스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: 5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시간 분의 녹화예약 가능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, STB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에서 지원</a:t>
            </a:r>
          </a:p>
          <a:p>
            <a:pPr lvl="1"/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신 사업의 성공적인 진행으로 전 세계가 주목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endParaRPr lang="ko-KR" altLang="en-US" b="0" dirty="0" smtClean="0">
              <a:latin typeface="가을체" pitchFamily="18" charset="-127"/>
              <a:ea typeface="가을체" pitchFamily="18" charset="-127"/>
            </a:endParaRPr>
          </a:p>
          <a:p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정부의 지원</a:t>
            </a:r>
          </a:p>
          <a:p>
            <a:pPr lvl="1"/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STB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구입 비용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329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유로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(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약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45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만원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)</a:t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정부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(150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유로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), FASTWEB(150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유로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)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부담</a:t>
            </a:r>
          </a:p>
          <a:p>
            <a:pPr lvl="1"/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국영 방송 등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8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개 채널 무료 시청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endParaRPr lang="ko-KR" altLang="en-US" b="0" dirty="0" smtClean="0">
              <a:latin typeface="가을체" pitchFamily="18" charset="-127"/>
              <a:ea typeface="가을체" pitchFamily="18" charset="-127"/>
            </a:endParaRPr>
          </a:p>
          <a:p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위성방송 </a:t>
            </a:r>
            <a:r>
              <a:rPr lang="en-US" altLang="ko-KR" sz="2000" b="1" dirty="0" smtClean="0">
                <a:latin typeface="가을체" pitchFamily="18" charset="-127"/>
                <a:ea typeface="가을체" pitchFamily="18" charset="-127"/>
              </a:rPr>
              <a:t>Sky Italia </a:t>
            </a:r>
            <a:r>
              <a:rPr lang="ko-KR" altLang="en-US" sz="2000" b="1" dirty="0" err="1" smtClean="0">
                <a:latin typeface="가을체" pitchFamily="18" charset="-127"/>
                <a:ea typeface="가을체" pitchFamily="18" charset="-127"/>
              </a:rPr>
              <a:t>컨텐츠</a:t>
            </a: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 구입</a:t>
            </a:r>
            <a:r>
              <a:rPr lang="en-US" altLang="ko-KR" sz="2000" b="1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2000" b="1" dirty="0" smtClean="0">
                <a:latin typeface="가을체" pitchFamily="18" charset="-127"/>
                <a:ea typeface="가을체" pitchFamily="18" charset="-127"/>
              </a:rPr>
              <a:t>재판매</a:t>
            </a:r>
          </a:p>
          <a:p>
            <a:pPr lvl="1"/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세리에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A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시합 시청 방법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위성방송 수신 또는 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>FASTWEB </a:t>
            </a:r>
            <a:r>
              <a:rPr lang="ko-KR" altLang="en-US" b="0" dirty="0" smtClean="0">
                <a:latin typeface="가을체" pitchFamily="18" charset="-127"/>
                <a:ea typeface="가을체" pitchFamily="18" charset="-127"/>
              </a:rPr>
              <a:t>가입</a:t>
            </a:r>
            <a:r>
              <a:rPr lang="en-US" altLang="ko-KR" b="0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0" dirty="0" smtClean="0">
                <a:latin typeface="가을체" pitchFamily="18" charset="-127"/>
                <a:ea typeface="가을체" pitchFamily="18" charset="-127"/>
              </a:rPr>
            </a:br>
            <a:endParaRPr lang="ko-KR" altLang="en-US" b="0" dirty="0" smtClean="0">
              <a:latin typeface="가을체" pitchFamily="18" charset="-127"/>
              <a:ea typeface="가을체" pitchFamily="18" charset="-127"/>
            </a:endParaRPr>
          </a:p>
          <a:p>
            <a:r>
              <a:rPr lang="ko-KR" altLang="en-US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풍부한 </a:t>
            </a:r>
            <a:r>
              <a:rPr lang="ko-KR" altLang="en-US" sz="2000" b="1" dirty="0" err="1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컨텐츠</a:t>
            </a:r>
            <a:r>
              <a:rPr lang="en-US" altLang="ko-KR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편리한 네트워크 녹화 기능</a:t>
            </a:r>
            <a:endParaRPr lang="ko-KR" altLang="en-US" sz="2000" b="1" dirty="0">
              <a:solidFill>
                <a:schemeClr val="tx2"/>
              </a:solidFill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2208723"/>
            <a:ext cx="861774" cy="2913618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국제표준화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Other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357290" y="1500174"/>
            <a:ext cx="792961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6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인터넷 </a:t>
            </a:r>
            <a:r>
              <a:rPr lang="en-US" altLang="ko-KR" sz="26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TV(IPTV) </a:t>
            </a:r>
            <a:r>
              <a:rPr lang="ko-KR" altLang="en-US" sz="26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국제표준기구 </a:t>
            </a:r>
            <a:r>
              <a:rPr lang="en-US" altLang="ko-KR" sz="26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2006.06</a:t>
            </a:r>
            <a:r>
              <a:rPr lang="ko-KR" altLang="en-US" sz="2600" b="1" dirty="0" smtClean="0">
                <a:solidFill>
                  <a:schemeClr val="tx2"/>
                </a:solidFill>
                <a:latin typeface="가을체" pitchFamily="18" charset="-127"/>
                <a:ea typeface="가을체" pitchFamily="18" charset="-127"/>
              </a:rPr>
              <a:t>월 발족 예정</a:t>
            </a:r>
            <a:endParaRPr lang="en-US" altLang="ko-KR" sz="2600" b="1" dirty="0" smtClean="0">
              <a:solidFill>
                <a:schemeClr val="tx2"/>
              </a:solidFill>
              <a:latin typeface="가을체" pitchFamily="18" charset="-127"/>
              <a:ea typeface="가을체" pitchFamily="18" charset="-127"/>
            </a:endParaRPr>
          </a:p>
          <a:p>
            <a:endParaRPr lang="en-US" altLang="ko-KR" sz="2400" b="1" dirty="0" smtClean="0">
              <a:latin typeface="가을체" pitchFamily="18" charset="-127"/>
              <a:ea typeface="가을체" pitchFamily="18" charset="-127"/>
            </a:endParaRPr>
          </a:p>
          <a:p>
            <a:r>
              <a:rPr lang="en-US" altLang="ko-KR" sz="2400" b="1" dirty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2400" dirty="0" smtClean="0">
                <a:latin typeface="가을체" pitchFamily="18" charset="-127"/>
                <a:ea typeface="가을체" pitchFamily="18" charset="-127"/>
              </a:rPr>
              <a:t>- </a:t>
            </a:r>
            <a:r>
              <a:rPr lang="ko-KR" altLang="en-US" sz="2400" dirty="0" smtClean="0">
                <a:latin typeface="가을체" pitchFamily="18" charset="-127"/>
                <a:ea typeface="가을체" pitchFamily="18" charset="-127"/>
              </a:rPr>
              <a:t>국제전기통신연합</a:t>
            </a:r>
            <a:r>
              <a:rPr lang="en-US" altLang="ko-KR" sz="2400" dirty="0" smtClean="0">
                <a:latin typeface="가을체" pitchFamily="18" charset="-127"/>
                <a:ea typeface="가을체" pitchFamily="18" charset="-127"/>
              </a:rPr>
              <a:t>(ITU) </a:t>
            </a:r>
            <a:r>
              <a:rPr lang="ko-KR" altLang="en-US" sz="2400" dirty="0" smtClean="0">
                <a:latin typeface="가을체" pitchFamily="18" charset="-127"/>
                <a:ea typeface="가을체" pitchFamily="18" charset="-127"/>
              </a:rPr>
              <a:t>산하 표준화 단체 </a:t>
            </a:r>
            <a:r>
              <a:rPr lang="en-US" altLang="ko-KR" sz="2400" dirty="0" smtClean="0">
                <a:latin typeface="가을체" pitchFamily="18" charset="-127"/>
                <a:ea typeface="가을체" pitchFamily="18" charset="-127"/>
              </a:rPr>
              <a:t>ITU-T</a:t>
            </a:r>
          </a:p>
          <a:p>
            <a:endParaRPr lang="en-US" altLang="ko-KR" sz="2400" dirty="0" smtClean="0">
              <a:latin typeface="가을체" pitchFamily="18" charset="-127"/>
              <a:ea typeface="가을체" pitchFamily="18" charset="-127"/>
            </a:endParaRPr>
          </a:p>
          <a:p>
            <a:r>
              <a:rPr lang="en-US" altLang="ko-KR" sz="2400" dirty="0" smtClean="0">
                <a:latin typeface="가을체" pitchFamily="18" charset="-127"/>
                <a:ea typeface="가을체" pitchFamily="18" charset="-127"/>
              </a:rPr>
              <a:t> - </a:t>
            </a:r>
            <a:r>
              <a:rPr lang="en-US" altLang="ko-KR" sz="2400" dirty="0" smtClean="0">
                <a:latin typeface="가을체" pitchFamily="18" charset="-127"/>
                <a:ea typeface="가을체" pitchFamily="18" charset="-127"/>
              </a:rPr>
              <a:t>2006.04.04~05 </a:t>
            </a:r>
            <a:r>
              <a:rPr lang="ko-KR" altLang="en-US" sz="2400" dirty="0" smtClean="0">
                <a:latin typeface="가을체" pitchFamily="18" charset="-127"/>
                <a:ea typeface="가을체" pitchFamily="18" charset="-127"/>
              </a:rPr>
              <a:t>스위스 제네바</a:t>
            </a:r>
          </a:p>
          <a:p>
            <a:pPr lvl="2"/>
            <a:r>
              <a:rPr lang="en-US" altLang="ko-KR" sz="2000" dirty="0" smtClean="0">
                <a:latin typeface="가을체" pitchFamily="18" charset="-127"/>
                <a:ea typeface="가을체" pitchFamily="18" charset="-127"/>
              </a:rPr>
              <a:t>BT, FT, NTT</a:t>
            </a:r>
            <a:r>
              <a:rPr lang="ko-KR" altLang="en-US" sz="2000" dirty="0" err="1" smtClean="0">
                <a:latin typeface="가을체" pitchFamily="18" charset="-127"/>
                <a:ea typeface="가을체" pitchFamily="18" charset="-127"/>
              </a:rPr>
              <a:t>도코모</a:t>
            </a:r>
            <a:r>
              <a:rPr lang="en-US" altLang="ko-KR" sz="200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2000" dirty="0" err="1" smtClean="0">
                <a:latin typeface="가을체" pitchFamily="18" charset="-127"/>
                <a:ea typeface="가을체" pitchFamily="18" charset="-127"/>
              </a:rPr>
              <a:t>노텔</a:t>
            </a:r>
            <a:r>
              <a:rPr lang="en-US" altLang="ko-KR" sz="200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2000" dirty="0" smtClean="0">
                <a:latin typeface="가을체" pitchFamily="18" charset="-127"/>
                <a:ea typeface="가을체" pitchFamily="18" charset="-127"/>
              </a:rPr>
              <a:t>모토로라</a:t>
            </a:r>
            <a:r>
              <a:rPr lang="en-US" altLang="ko-KR" sz="2000" dirty="0" smtClean="0">
                <a:latin typeface="가을체" pitchFamily="18" charset="-127"/>
                <a:ea typeface="가을체" pitchFamily="18" charset="-127"/>
              </a:rPr>
              <a:t>, </a:t>
            </a:r>
            <a:r>
              <a:rPr lang="ko-KR" altLang="en-US" sz="2000" dirty="0" err="1" smtClean="0">
                <a:latin typeface="가을체" pitchFamily="18" charset="-127"/>
                <a:ea typeface="가을체" pitchFamily="18" charset="-127"/>
              </a:rPr>
              <a:t>시스코</a:t>
            </a:r>
            <a:r>
              <a:rPr lang="ko-KR" altLang="en-US" sz="2000" dirty="0" smtClean="0">
                <a:latin typeface="가을체" pitchFamily="18" charset="-127"/>
                <a:ea typeface="가을체" pitchFamily="18" charset="-127"/>
              </a:rPr>
              <a:t> 등의 해외 업체</a:t>
            </a:r>
          </a:p>
          <a:p>
            <a:pPr lvl="2"/>
            <a:r>
              <a:rPr lang="en-US" altLang="ko-KR" sz="2000" dirty="0" smtClean="0">
                <a:latin typeface="가을체" pitchFamily="18" charset="-127"/>
                <a:ea typeface="가을체" pitchFamily="18" charset="-127"/>
              </a:rPr>
              <a:t>KT, ETRI, </a:t>
            </a:r>
            <a:r>
              <a:rPr lang="ko-KR" altLang="en-US" sz="2000" dirty="0" smtClean="0">
                <a:latin typeface="가을체" pitchFamily="18" charset="-127"/>
                <a:ea typeface="가을체" pitchFamily="18" charset="-127"/>
              </a:rPr>
              <a:t>삼성전자 등의 국내업체</a:t>
            </a:r>
            <a:endParaRPr lang="en-US" altLang="ko-KR" sz="2000" dirty="0">
              <a:latin typeface="가을체" pitchFamily="18" charset="-127"/>
              <a:ea typeface="가을체" pitchFamily="18" charset="-127"/>
            </a:endParaRPr>
          </a:p>
          <a:p>
            <a:pPr marL="0" lvl="2"/>
            <a:endParaRPr lang="en-US" altLang="ko-KR" sz="2000" dirty="0" smtClean="0">
              <a:latin typeface="가을체" pitchFamily="18" charset="-127"/>
              <a:ea typeface="가을체" pitchFamily="18" charset="-127"/>
            </a:endParaRPr>
          </a:p>
          <a:p>
            <a:pPr marL="0" lvl="2"/>
            <a:r>
              <a:rPr lang="en-US" altLang="ko-KR" sz="2000" dirty="0" smtClean="0">
                <a:latin typeface="가을체" pitchFamily="18" charset="-127"/>
                <a:ea typeface="가을체" pitchFamily="18" charset="-127"/>
              </a:rPr>
              <a:t> - </a:t>
            </a:r>
            <a:r>
              <a:rPr lang="en-US" altLang="ko-KR" sz="2400" dirty="0" smtClean="0">
                <a:latin typeface="가을체" pitchFamily="18" charset="-127"/>
                <a:ea typeface="가을체" pitchFamily="18" charset="-127"/>
              </a:rPr>
              <a:t>2007</a:t>
            </a:r>
            <a:r>
              <a:rPr lang="ko-KR" altLang="en-US" sz="2400" dirty="0" smtClean="0">
                <a:latin typeface="가을체" pitchFamily="18" charset="-127"/>
                <a:ea typeface="가을체" pitchFamily="18" charset="-127"/>
              </a:rPr>
              <a:t>년 상반기까지 </a:t>
            </a:r>
            <a:r>
              <a:rPr lang="en-US" altLang="ko-KR" sz="2400" dirty="0" smtClean="0"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sz="2400" dirty="0" smtClean="0">
                <a:latin typeface="가을체" pitchFamily="18" charset="-127"/>
                <a:ea typeface="가을체" pitchFamily="18" charset="-127"/>
              </a:rPr>
              <a:t>국제 표준 제정</a:t>
            </a:r>
          </a:p>
          <a:p>
            <a:pPr lvl="2"/>
            <a:r>
              <a:rPr lang="en-US" altLang="ko-KR" sz="2000" dirty="0" smtClean="0">
                <a:latin typeface="가을체" pitchFamily="18" charset="-127"/>
                <a:ea typeface="가을체" pitchFamily="18" charset="-127"/>
              </a:rPr>
              <a:t>ETRI </a:t>
            </a:r>
            <a:r>
              <a:rPr lang="ko-KR" altLang="en-US" sz="2000" dirty="0" smtClean="0">
                <a:latin typeface="가을체" pitchFamily="18" charset="-127"/>
                <a:ea typeface="가을체" pitchFamily="18" charset="-127"/>
              </a:rPr>
              <a:t>연구원 </a:t>
            </a:r>
            <a:r>
              <a:rPr lang="en-US" altLang="ko-KR" sz="2000" dirty="0" smtClean="0">
                <a:latin typeface="가을체" pitchFamily="18" charset="-127"/>
                <a:ea typeface="가을체" pitchFamily="18" charset="-127"/>
              </a:rPr>
              <a:t>: IPTV </a:t>
            </a:r>
            <a:r>
              <a:rPr lang="ko-KR" altLang="en-US" sz="2000" dirty="0" smtClean="0">
                <a:latin typeface="가을체" pitchFamily="18" charset="-127"/>
                <a:ea typeface="가을체" pitchFamily="18" charset="-127"/>
              </a:rPr>
              <a:t>국제표준 기구의 부의장으로 선임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1268562"/>
            <a:ext cx="861774" cy="4793941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국제표준화 </a:t>
            </a:r>
            <a:r>
              <a:rPr lang="ko-KR" altLang="en-US" sz="4400" dirty="0" err="1" smtClean="0">
                <a:latin typeface="HY동녘M" pitchFamily="18" charset="-127"/>
                <a:ea typeface="HY동녘M" pitchFamily="18" charset="-127"/>
              </a:rPr>
              <a:t>워크샵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Other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071670" y="466704"/>
            <a:ext cx="6572296" cy="5214974"/>
          </a:xfrm>
          <a:prstGeom prst="roundRect">
            <a:avLst>
              <a:gd name="adj" fmla="val 8387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IPTV-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36772" y="722294"/>
            <a:ext cx="6238918" cy="467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71612"/>
            <a:ext cx="1125629" cy="286232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IPTV?</a:t>
            </a:r>
          </a:p>
          <a:p>
            <a:endParaRPr lang="en-US" altLang="ko-KR" dirty="0"/>
          </a:p>
          <a:p>
            <a:r>
              <a:rPr lang="en-US" altLang="ko-KR" dirty="0" smtClean="0"/>
              <a:t>Korea</a:t>
            </a:r>
          </a:p>
          <a:p>
            <a:endParaRPr lang="en-US" altLang="ko-KR" dirty="0"/>
          </a:p>
          <a:p>
            <a:r>
              <a:rPr lang="en-US" altLang="ko-KR" dirty="0" smtClean="0"/>
              <a:t>Other</a:t>
            </a:r>
          </a:p>
          <a:p>
            <a:r>
              <a:rPr lang="en-US" altLang="ko-KR" dirty="0" smtClean="0"/>
              <a:t>Country</a:t>
            </a:r>
          </a:p>
          <a:p>
            <a:endParaRPr lang="en-US" altLang="ko-KR" dirty="0"/>
          </a:p>
          <a:p>
            <a:r>
              <a:rPr lang="en-US" altLang="ko-KR" dirty="0" smtClean="0"/>
              <a:t>Forecast</a:t>
            </a:r>
          </a:p>
          <a:p>
            <a:endParaRPr lang="en-US" altLang="ko-KR" dirty="0"/>
          </a:p>
          <a:p>
            <a:r>
              <a:rPr lang="en-US" altLang="ko-KR" dirty="0" smtClean="0"/>
              <a:t>Question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 flipV="1">
            <a:off x="214282" y="1571612"/>
            <a:ext cx="2214578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 flipV="1">
            <a:off x="2428860" y="1273629"/>
            <a:ext cx="6464769" cy="2979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285720" y="2071678"/>
            <a:ext cx="2214578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 flipV="1">
            <a:off x="411588" y="2862943"/>
            <a:ext cx="2157441" cy="6157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V="1">
            <a:off x="461254" y="3374571"/>
            <a:ext cx="2194860" cy="675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500034" y="3886200"/>
            <a:ext cx="2199623" cy="6858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2467640" y="1981200"/>
            <a:ext cx="6425989" cy="90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560850" y="2865650"/>
            <a:ext cx="6311007" cy="1496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632288" y="3385456"/>
            <a:ext cx="6236878" cy="554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2703726" y="3896408"/>
            <a:ext cx="6179017" cy="1132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0787329">
            <a:off x="2151395" y="1127314"/>
            <a:ext cx="2514214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IPTV </a:t>
            </a:r>
            <a:r>
              <a:rPr lang="ko-KR" altLang="en-US" dirty="0" smtClean="0"/>
              <a:t>개념정의 및 소개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 rot="20962522">
            <a:off x="2353084" y="1663515"/>
            <a:ext cx="1427378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한국의 </a:t>
            </a:r>
            <a:r>
              <a:rPr lang="en-US" altLang="ko-KR" dirty="0" smtClean="0"/>
              <a:t>IPTV</a:t>
            </a:r>
          </a:p>
        </p:txBody>
      </p:sp>
      <p:sp>
        <p:nvSpPr>
          <p:cNvPr id="32" name="TextBox 31"/>
          <p:cNvSpPr txBox="1"/>
          <p:nvPr/>
        </p:nvSpPr>
        <p:spPr>
          <a:xfrm rot="21164953">
            <a:off x="2422778" y="2523783"/>
            <a:ext cx="1427378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외</a:t>
            </a:r>
            <a:r>
              <a:rPr lang="ko-KR" altLang="en-US" dirty="0"/>
              <a:t>국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IPTV</a:t>
            </a:r>
          </a:p>
        </p:txBody>
      </p:sp>
      <p:sp>
        <p:nvSpPr>
          <p:cNvPr id="33" name="TextBox 32"/>
          <p:cNvSpPr txBox="1"/>
          <p:nvPr/>
        </p:nvSpPr>
        <p:spPr>
          <a:xfrm rot="21261679">
            <a:off x="2347435" y="3078522"/>
            <a:ext cx="2283382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국내 </a:t>
            </a:r>
            <a:r>
              <a:rPr lang="en-US" altLang="ko-KR" dirty="0" smtClean="0"/>
              <a:t>IPTV </a:t>
            </a:r>
            <a:r>
              <a:rPr lang="ko-KR" altLang="en-US" dirty="0" smtClean="0"/>
              <a:t>향후 전망</a:t>
            </a:r>
            <a:endParaRPr lang="en-US" altLang="ko-KR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552318" y="3597727"/>
            <a:ext cx="1189749" cy="369332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질의 응답</a:t>
            </a:r>
            <a:endParaRPr lang="en-US" altLang="ko-KR" dirty="0" smtClean="0"/>
          </a:p>
        </p:txBody>
      </p:sp>
      <p:sp>
        <p:nvSpPr>
          <p:cNvPr id="35" name="모서리가 둥근 직사각형 34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Index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1706179"/>
            <a:ext cx="861774" cy="3918701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국내 </a:t>
            </a:r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IPTV </a:t>
            </a:r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전망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Forecast</a:t>
            </a:r>
            <a:endParaRPr lang="ko-KR" altLang="en-US" sz="1400" dirty="0"/>
          </a:p>
        </p:txBody>
      </p:sp>
      <p:pic>
        <p:nvPicPr>
          <p:cNvPr id="6" name="Picture 4" descr="IPTV기본가정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848656" cy="4784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1706179"/>
            <a:ext cx="861774" cy="3918701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국내 </a:t>
            </a:r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IPTV </a:t>
            </a:r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전망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Forecast</a:t>
            </a:r>
            <a:endParaRPr lang="ko-KR" altLang="en-US" sz="1400" dirty="0"/>
          </a:p>
        </p:txBody>
      </p:sp>
      <p:pic>
        <p:nvPicPr>
          <p:cNvPr id="5" name="Picture 4" descr="IPTV중장기전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00108"/>
            <a:ext cx="6618288" cy="4232275"/>
          </a:xfrm>
          <a:prstGeom prst="roundRect">
            <a:avLst>
              <a:gd name="adj" fmla="val 56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설명선 3(테두리 및 강조선) 12"/>
          <p:cNvSpPr/>
          <p:nvPr/>
        </p:nvSpPr>
        <p:spPr>
          <a:xfrm>
            <a:off x="1857356" y="642918"/>
            <a:ext cx="2571768" cy="1928826"/>
          </a:xfrm>
          <a:prstGeom prst="accentBorderCallout3">
            <a:avLst>
              <a:gd name="adj1" fmla="val 49696"/>
              <a:gd name="adj2" fmla="val -2901"/>
              <a:gd name="adj3" fmla="val 49038"/>
              <a:gd name="adj4" fmla="val -11729"/>
              <a:gd name="adj5" fmla="val 113168"/>
              <a:gd name="adj6" fmla="val -11729"/>
              <a:gd name="adj7" fmla="val 153127"/>
              <a:gd name="adj8" fmla="val 7413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통신인프라에 방송서비스가</a:t>
            </a:r>
            <a:r>
              <a:rPr lang="en-US" altLang="ko-KR" sz="1200" b="1" dirty="0" smtClean="0"/>
              <a:t/>
            </a:r>
            <a:br>
              <a:rPr lang="en-US" altLang="ko-KR" sz="1200" b="1" dirty="0" smtClean="0"/>
            </a:br>
            <a:r>
              <a:rPr lang="ko-KR" altLang="en-US" sz="1200" b="1" dirty="0" smtClean="0"/>
              <a:t>접목되면서 융합서비스 촉발</a:t>
            </a:r>
            <a:endParaRPr lang="en-US" altLang="ko-KR" sz="1200" b="1" dirty="0" smtClean="0"/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 smtClean="0"/>
              <a:t>개인별로 특화된 양방향 서비스</a:t>
            </a:r>
            <a:endParaRPr lang="en-US" altLang="ko-KR" sz="1200" b="1" dirty="0" smtClean="0"/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 smtClean="0"/>
              <a:t>가정에서 이용 가능한</a:t>
            </a:r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다양한 형태의 부가서비스 등장</a:t>
            </a:r>
            <a:endParaRPr lang="en-US" altLang="ko-KR" sz="1200" b="1" dirty="0" smtClean="0"/>
          </a:p>
          <a:p>
            <a:pPr algn="ctr"/>
            <a:r>
              <a:rPr lang="en-US" altLang="ko-KR" sz="1200" b="1" dirty="0" smtClean="0"/>
              <a:t>Cf. VOD, T-Commerce,</a:t>
            </a:r>
          </a:p>
          <a:p>
            <a:pPr algn="ctr"/>
            <a:r>
              <a:rPr lang="en-US" altLang="ko-KR" sz="1200" b="1" dirty="0" smtClean="0"/>
              <a:t>Home Automation,/ Security,</a:t>
            </a:r>
          </a:p>
          <a:p>
            <a:pPr algn="ctr"/>
            <a:r>
              <a:rPr lang="en-US" altLang="ko-KR" sz="1200" b="1" dirty="0" smtClean="0"/>
              <a:t>E-learning </a:t>
            </a:r>
            <a:r>
              <a:rPr lang="ko-KR" altLang="en-US" sz="1200" b="1" dirty="0" smtClean="0"/>
              <a:t>등</a:t>
            </a:r>
            <a:endParaRPr lang="ko-KR" altLang="en-US" sz="1200" b="1" dirty="0"/>
          </a:p>
        </p:txBody>
      </p:sp>
      <p:sp>
        <p:nvSpPr>
          <p:cNvPr id="12" name="설명선 2(테두리 및 강조선) 11"/>
          <p:cNvSpPr/>
          <p:nvPr/>
        </p:nvSpPr>
        <p:spPr>
          <a:xfrm>
            <a:off x="4929190" y="5072074"/>
            <a:ext cx="2786082" cy="1500198"/>
          </a:xfrm>
          <a:prstGeom prst="accentBorderCallout2">
            <a:avLst>
              <a:gd name="adj1" fmla="val 47639"/>
              <a:gd name="adj2" fmla="val 103491"/>
              <a:gd name="adj3" fmla="val 46580"/>
              <a:gd name="adj4" fmla="val 136507"/>
              <a:gd name="adj5" fmla="val -81785"/>
              <a:gd name="adj6" fmla="val 6720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IPTV </a:t>
            </a:r>
            <a:r>
              <a:rPr lang="ko-KR" altLang="en-US" sz="1200" b="1" dirty="0" smtClean="0"/>
              <a:t>기능을 가진 전용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융합 기기의</a:t>
            </a:r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등장으로 관련기기 산업이 성장</a:t>
            </a:r>
            <a:endParaRPr lang="en-US" altLang="ko-KR" sz="1200" b="1" dirty="0" smtClean="0"/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 err="1" smtClean="0"/>
              <a:t>셋탑박스의</a:t>
            </a:r>
            <a:r>
              <a:rPr lang="ko-KR" altLang="en-US" sz="1200" b="1" dirty="0" smtClean="0"/>
              <a:t> 보편화</a:t>
            </a:r>
            <a:endParaRPr lang="en-US" altLang="ko-KR" sz="1200" b="1" dirty="0" smtClean="0"/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 smtClean="0"/>
              <a:t>향후 가정의 </a:t>
            </a:r>
            <a:r>
              <a:rPr lang="en-US" altLang="ko-KR" sz="1200" b="1" dirty="0" smtClean="0"/>
              <a:t>DVD, DVR</a:t>
            </a:r>
            <a:r>
              <a:rPr lang="ko-KR" altLang="en-US" sz="1200" b="1" dirty="0" smtClean="0"/>
              <a:t>등</a:t>
            </a:r>
            <a:endParaRPr lang="en-US" altLang="ko-KR" sz="1200" b="1" dirty="0" smtClean="0"/>
          </a:p>
          <a:p>
            <a:pPr algn="ctr"/>
            <a:r>
              <a:rPr lang="en-US" altLang="ko-KR" sz="1200" b="1" dirty="0" smtClean="0"/>
              <a:t>AV</a:t>
            </a:r>
            <a:r>
              <a:rPr lang="ko-KR" altLang="en-US" sz="1200" b="1" dirty="0" smtClean="0"/>
              <a:t>기기를 통합하는 단말기로 발전</a:t>
            </a:r>
            <a:endParaRPr lang="ko-KR" altLang="en-US" sz="1200" b="1" dirty="0"/>
          </a:p>
        </p:txBody>
      </p:sp>
      <p:sp>
        <p:nvSpPr>
          <p:cNvPr id="11" name="설명선 2(테두리 및 강조선) 10"/>
          <p:cNvSpPr/>
          <p:nvPr/>
        </p:nvSpPr>
        <p:spPr>
          <a:xfrm>
            <a:off x="6215074" y="214290"/>
            <a:ext cx="2786082" cy="1143008"/>
          </a:xfrm>
          <a:prstGeom prst="accentBorderCallout2">
            <a:avLst>
              <a:gd name="adj1" fmla="val 20972"/>
              <a:gd name="adj2" fmla="val -2719"/>
              <a:gd name="adj3" fmla="val 22083"/>
              <a:gd name="adj4" fmla="val -16199"/>
              <a:gd name="adj5" fmla="val 111389"/>
              <a:gd name="adj6" fmla="val -32165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통신사업과 방송사업이 하나의 융합된 멀티미디어 플랫폼으로 진화</a:t>
            </a:r>
            <a:endParaRPr lang="en-US" altLang="ko-KR" sz="1200" b="1" dirty="0" smtClean="0"/>
          </a:p>
          <a:p>
            <a:pPr algn="ctr"/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산업간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기업간 경쟁이 예상되나</a:t>
            </a:r>
            <a:endParaRPr lang="en-US" altLang="ko-KR" sz="1200" b="1" dirty="0" smtClean="0"/>
          </a:p>
          <a:p>
            <a:pPr algn="ctr"/>
            <a:r>
              <a:rPr lang="ko-KR" altLang="en-US" sz="1200" b="1" dirty="0" smtClean="0"/>
              <a:t>제휴에 따른 기회도 커질 전망</a:t>
            </a:r>
            <a:endParaRPr lang="ko-KR" altLang="en-US" sz="1200" b="1" dirty="0"/>
          </a:p>
        </p:txBody>
      </p:sp>
      <p:sp>
        <p:nvSpPr>
          <p:cNvPr id="10" name="이등변 삼각형 9"/>
          <p:cNvSpPr/>
          <p:nvPr/>
        </p:nvSpPr>
        <p:spPr>
          <a:xfrm>
            <a:off x="4497704" y="2130416"/>
            <a:ext cx="1574494" cy="1357322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 rot="21429787">
            <a:off x="471293" y="2397073"/>
            <a:ext cx="861774" cy="2536913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파급 효과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Forecast</a:t>
            </a:r>
            <a:endParaRPr lang="ko-KR" altLang="en-US" sz="1400" dirty="0"/>
          </a:p>
        </p:txBody>
      </p:sp>
      <p:sp>
        <p:nvSpPr>
          <p:cNvPr id="7" name="타원 6"/>
          <p:cNvSpPr/>
          <p:nvPr/>
        </p:nvSpPr>
        <p:spPr>
          <a:xfrm>
            <a:off x="4605338" y="1357298"/>
            <a:ext cx="1357322" cy="13573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가을체" pitchFamily="18" charset="-127"/>
                <a:ea typeface="가을체" pitchFamily="18" charset="-127"/>
              </a:rPr>
              <a:t>산업</a:t>
            </a:r>
            <a:r>
              <a:rPr lang="en-US" altLang="ko-KR" b="1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1" dirty="0" smtClean="0">
                <a:latin typeface="가을체" pitchFamily="18" charset="-127"/>
                <a:ea typeface="가을체" pitchFamily="18" charset="-127"/>
              </a:rPr>
            </a:br>
            <a:r>
              <a:rPr lang="ko-KR" altLang="en-US" b="1" dirty="0" smtClean="0">
                <a:latin typeface="가을체" pitchFamily="18" charset="-127"/>
                <a:ea typeface="가을체" pitchFamily="18" charset="-127"/>
              </a:rPr>
              <a:t>구조의</a:t>
            </a:r>
            <a:r>
              <a:rPr lang="en-US" altLang="ko-KR" b="1" dirty="0" smtClean="0">
                <a:latin typeface="가을체" pitchFamily="18" charset="-127"/>
                <a:ea typeface="가을체" pitchFamily="18" charset="-127"/>
              </a:rPr>
              <a:t/>
            </a:r>
            <a:br>
              <a:rPr lang="en-US" altLang="ko-KR" b="1" dirty="0" smtClean="0">
                <a:latin typeface="가을체" pitchFamily="18" charset="-127"/>
                <a:ea typeface="가을체" pitchFamily="18" charset="-127"/>
              </a:rPr>
            </a:br>
            <a:r>
              <a:rPr lang="ko-KR" altLang="en-US" b="1" dirty="0" smtClean="0">
                <a:latin typeface="가을체" pitchFamily="18" charset="-127"/>
                <a:ea typeface="가을체" pitchFamily="18" charset="-127"/>
              </a:rPr>
              <a:t>변화</a:t>
            </a:r>
            <a:endParaRPr lang="ko-KR" altLang="en-US" b="1" dirty="0"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643306" y="2857496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가을체" pitchFamily="18" charset="-127"/>
                <a:ea typeface="가을체" pitchFamily="18" charset="-127"/>
              </a:rPr>
              <a:t>서비스</a:t>
            </a:r>
            <a:endParaRPr lang="en-US" altLang="ko-KR" b="1" dirty="0" smtClean="0">
              <a:latin typeface="가을체" pitchFamily="18" charset="-127"/>
              <a:ea typeface="가을체" pitchFamily="18" charset="-127"/>
            </a:endParaRPr>
          </a:p>
          <a:p>
            <a:pPr algn="ctr"/>
            <a:r>
              <a:rPr lang="ko-KR" altLang="en-US" b="1" dirty="0" smtClean="0">
                <a:latin typeface="가을체" pitchFamily="18" charset="-127"/>
                <a:ea typeface="가을체" pitchFamily="18" charset="-127"/>
              </a:rPr>
              <a:t>진</a:t>
            </a:r>
            <a:r>
              <a:rPr lang="ko-KR" altLang="en-US" b="1" dirty="0">
                <a:latin typeface="가을체" pitchFamily="18" charset="-127"/>
                <a:ea typeface="가을체" pitchFamily="18" charset="-127"/>
              </a:rPr>
              <a:t>화</a:t>
            </a:r>
          </a:p>
        </p:txBody>
      </p:sp>
      <p:sp>
        <p:nvSpPr>
          <p:cNvPr id="9" name="타원 8"/>
          <p:cNvSpPr/>
          <p:nvPr/>
        </p:nvSpPr>
        <p:spPr>
          <a:xfrm>
            <a:off x="5643570" y="2857496"/>
            <a:ext cx="1357322" cy="13573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가을체" pitchFamily="18" charset="-127"/>
                <a:ea typeface="가을체" pitchFamily="18" charset="-127"/>
              </a:rPr>
              <a:t>단말기</a:t>
            </a:r>
            <a:endParaRPr lang="en-US" altLang="ko-KR" b="1" dirty="0" smtClean="0">
              <a:latin typeface="가을체" pitchFamily="18" charset="-127"/>
              <a:ea typeface="가을체" pitchFamily="18" charset="-127"/>
            </a:endParaRPr>
          </a:p>
          <a:p>
            <a:pPr algn="ctr"/>
            <a:r>
              <a:rPr lang="ko-KR" altLang="en-US" b="1" dirty="0" smtClean="0">
                <a:latin typeface="가을체" pitchFamily="18" charset="-127"/>
                <a:ea typeface="가을체" pitchFamily="18" charset="-127"/>
              </a:rPr>
              <a:t>진화</a:t>
            </a:r>
            <a:endParaRPr lang="ko-KR" altLang="en-US" b="1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2397073"/>
            <a:ext cx="861774" cy="2536913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질의 응답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 </a:t>
            </a:r>
            <a:r>
              <a:rPr lang="en-US" altLang="ko-KR" sz="1200" dirty="0" smtClean="0"/>
              <a:t>Question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8393" y="2071678"/>
            <a:ext cx="737413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en-US" altLang="ko-KR" sz="1600" dirty="0" smtClean="0">
              <a:latin typeface="가을체" pitchFamily="18" charset="-127"/>
              <a:ea typeface="가을체" pitchFamily="18" charset="-127"/>
            </a:endParaRPr>
          </a:p>
          <a:p>
            <a:pPr algn="ctr"/>
            <a:r>
              <a:rPr lang="ko-KR" altLang="en-US" sz="3600" dirty="0" smtClean="0">
                <a:latin typeface="가을체" pitchFamily="18" charset="-127"/>
                <a:ea typeface="가을체" pitchFamily="18" charset="-127"/>
              </a:rPr>
              <a:t>이것으로 </a:t>
            </a:r>
            <a:r>
              <a:rPr lang="en-US" altLang="ko-KR" sz="3600" dirty="0" smtClean="0">
                <a:latin typeface="가을체" pitchFamily="18" charset="-127"/>
                <a:ea typeface="가을체" pitchFamily="18" charset="-127"/>
              </a:rPr>
              <a:t>IPTV </a:t>
            </a:r>
            <a:r>
              <a:rPr lang="ko-KR" altLang="en-US" sz="3600" dirty="0" smtClean="0">
                <a:latin typeface="가을체" pitchFamily="18" charset="-127"/>
                <a:ea typeface="가을체" pitchFamily="18" charset="-127"/>
              </a:rPr>
              <a:t>발표를 마치겠습니다</a:t>
            </a:r>
            <a:endParaRPr lang="en-US" altLang="ko-KR" sz="3600" dirty="0" smtClean="0">
              <a:latin typeface="가을체" pitchFamily="18" charset="-127"/>
              <a:ea typeface="가을체" pitchFamily="18" charset="-127"/>
            </a:endParaRPr>
          </a:p>
          <a:p>
            <a:pPr algn="ctr"/>
            <a:endParaRPr lang="en-US" altLang="ko-KR" sz="3600" dirty="0">
              <a:latin typeface="가을체" pitchFamily="18" charset="-127"/>
              <a:ea typeface="가을체" pitchFamily="18" charset="-127"/>
            </a:endParaRPr>
          </a:p>
          <a:p>
            <a:pPr algn="ctr"/>
            <a:r>
              <a:rPr lang="ko-KR" altLang="en-US" sz="3600" dirty="0" smtClean="0">
                <a:latin typeface="가을체" pitchFamily="18" charset="-127"/>
                <a:ea typeface="가을체" pitchFamily="18" charset="-127"/>
              </a:rPr>
              <a:t>질문이 있으시면 부탁 드립니다</a:t>
            </a:r>
            <a:endParaRPr lang="en-US" altLang="ko-KR" sz="3600" dirty="0" smtClean="0">
              <a:latin typeface="가을체" pitchFamily="18" charset="-127"/>
              <a:ea typeface="가을체" pitchFamily="18" charset="-127"/>
            </a:endParaRPr>
          </a:p>
          <a:p>
            <a:pPr algn="ctr"/>
            <a:endParaRPr lang="ko-KR" altLang="en-US" sz="1600" dirty="0"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2071670" y="466704"/>
            <a:ext cx="6572296" cy="5214974"/>
          </a:xfrm>
          <a:prstGeom prst="roundRect">
            <a:avLst>
              <a:gd name="adj" fmla="val 8387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 rot="21429787">
            <a:off x="471293" y="1141915"/>
            <a:ext cx="861774" cy="5047216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앞으로 </a:t>
            </a:r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IPTV</a:t>
            </a:r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가 승자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IPTV?</a:t>
            </a:r>
            <a:endParaRPr lang="ko-KR" altLang="en-US" dirty="0"/>
          </a:p>
        </p:txBody>
      </p:sp>
      <p:pic>
        <p:nvPicPr>
          <p:cNvPr id="5" name="IPTV-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714356"/>
            <a:ext cx="6286544" cy="471490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 rot="18931255">
            <a:off x="2105567" y="654378"/>
            <a:ext cx="576504" cy="332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18931255">
            <a:off x="8034921" y="5154971"/>
            <a:ext cx="576504" cy="332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 rot="2700000">
            <a:off x="7962711" y="667875"/>
            <a:ext cx="576504" cy="332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 rot="2700000">
            <a:off x="2104796" y="5155769"/>
            <a:ext cx="576504" cy="3324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1424045"/>
            <a:ext cx="861774" cy="4482958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IPTV</a:t>
            </a:r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의 개념 정의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IPTV?</a:t>
            </a:r>
            <a:endParaRPr lang="ko-KR" altLang="en-US" dirty="0"/>
          </a:p>
        </p:txBody>
      </p:sp>
      <p:pic>
        <p:nvPicPr>
          <p:cNvPr id="19" name="Picture 12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501122" cy="4448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1462518"/>
            <a:ext cx="861774" cy="4406014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IPTV</a:t>
            </a:r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의 </a:t>
            </a:r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Services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IPTV?</a:t>
            </a:r>
            <a:endParaRPr lang="ko-KR" altLang="en-US" dirty="0"/>
          </a:p>
        </p:txBody>
      </p:sp>
      <p:sp>
        <p:nvSpPr>
          <p:cNvPr id="9" name="대각선 방향의 모서리가 잘린 사각형 8"/>
          <p:cNvSpPr/>
          <p:nvPr/>
        </p:nvSpPr>
        <p:spPr>
          <a:xfrm>
            <a:off x="1857356" y="785794"/>
            <a:ext cx="1571636" cy="1857388"/>
          </a:xfrm>
          <a:prstGeom prst="snip2Diag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VOD</a:t>
            </a:r>
          </a:p>
          <a:p>
            <a:pPr algn="ctr"/>
            <a:r>
              <a:rPr lang="en-US" altLang="ko-KR" dirty="0" smtClean="0"/>
              <a:t>Video on Demand</a:t>
            </a:r>
            <a:endParaRPr lang="ko-KR" altLang="en-US" dirty="0"/>
          </a:p>
        </p:txBody>
      </p:sp>
      <p:sp>
        <p:nvSpPr>
          <p:cNvPr id="11" name="대각선 방향의 모서리가 잘린 사각형 10"/>
          <p:cNvSpPr/>
          <p:nvPr/>
        </p:nvSpPr>
        <p:spPr>
          <a:xfrm>
            <a:off x="6286512" y="642918"/>
            <a:ext cx="1571636" cy="1857388"/>
          </a:xfrm>
          <a:prstGeom prst="snip2DiagRect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DVR</a:t>
            </a:r>
          </a:p>
          <a:p>
            <a:pPr algn="ctr"/>
            <a:r>
              <a:rPr lang="en-US" altLang="ko-KR" dirty="0" smtClean="0"/>
              <a:t>Digital Video Recorder</a:t>
            </a:r>
            <a:endParaRPr lang="ko-KR" altLang="en-US" dirty="0"/>
          </a:p>
        </p:txBody>
      </p:sp>
      <p:sp>
        <p:nvSpPr>
          <p:cNvPr id="12" name="대각선 방향의 모서리가 잘린 사각형 11"/>
          <p:cNvSpPr/>
          <p:nvPr/>
        </p:nvSpPr>
        <p:spPr>
          <a:xfrm>
            <a:off x="3643306" y="4000504"/>
            <a:ext cx="1571636" cy="1857388"/>
          </a:xfrm>
          <a:prstGeom prst="snip2Diag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Instant </a:t>
            </a:r>
            <a:r>
              <a:rPr lang="en-US" altLang="ko-KR" dirty="0" smtClean="0"/>
              <a:t>Messenger </a:t>
            </a:r>
            <a:r>
              <a:rPr lang="en-US" altLang="ko-KR" sz="2400" dirty="0" smtClean="0"/>
              <a:t>Service</a:t>
            </a:r>
            <a:endParaRPr lang="ko-KR" altLang="en-US" sz="2400" dirty="0"/>
          </a:p>
        </p:txBody>
      </p:sp>
      <p:sp>
        <p:nvSpPr>
          <p:cNvPr id="13" name="대각선 방향의 모서리가 잘린 사각형 12"/>
          <p:cNvSpPr/>
          <p:nvPr/>
        </p:nvSpPr>
        <p:spPr>
          <a:xfrm>
            <a:off x="3143240" y="1857364"/>
            <a:ext cx="1571636" cy="1857388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Games</a:t>
            </a:r>
            <a:endParaRPr lang="ko-KR" altLang="en-US" dirty="0"/>
          </a:p>
        </p:txBody>
      </p:sp>
      <p:sp>
        <p:nvSpPr>
          <p:cNvPr id="14" name="대각선 방향의 모서리가 잘린 사각형 13"/>
          <p:cNvSpPr/>
          <p:nvPr/>
        </p:nvSpPr>
        <p:spPr>
          <a:xfrm>
            <a:off x="5500694" y="1857364"/>
            <a:ext cx="1571636" cy="1857388"/>
          </a:xfrm>
          <a:prstGeom prst="snip2Diag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Home </a:t>
            </a:r>
            <a:r>
              <a:rPr lang="en-US" altLang="ko-KR" dirty="0" smtClean="0"/>
              <a:t>Shopping</a:t>
            </a:r>
            <a:endParaRPr lang="ko-KR" altLang="en-US" dirty="0"/>
          </a:p>
        </p:txBody>
      </p:sp>
      <p:sp>
        <p:nvSpPr>
          <p:cNvPr id="15" name="대각선 방향의 모서리가 잘린 사각형 14"/>
          <p:cNvSpPr/>
          <p:nvPr/>
        </p:nvSpPr>
        <p:spPr>
          <a:xfrm>
            <a:off x="4071934" y="785794"/>
            <a:ext cx="1571636" cy="1857388"/>
          </a:xfrm>
          <a:prstGeom prst="snip2DiagRect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Mobile</a:t>
            </a:r>
          </a:p>
          <a:p>
            <a:pPr algn="ctr"/>
            <a:r>
              <a:rPr lang="en-US" altLang="ko-KR" sz="2400" dirty="0" smtClean="0"/>
              <a:t>Banking</a:t>
            </a:r>
            <a:endParaRPr lang="ko-KR" altLang="en-US" sz="2400" dirty="0"/>
          </a:p>
        </p:txBody>
      </p:sp>
      <p:sp>
        <p:nvSpPr>
          <p:cNvPr id="16" name="대각선 방향의 모서리가 잘린 사각형 15"/>
          <p:cNvSpPr/>
          <p:nvPr/>
        </p:nvSpPr>
        <p:spPr>
          <a:xfrm>
            <a:off x="2214546" y="2928934"/>
            <a:ext cx="1571636" cy="1857388"/>
          </a:xfrm>
          <a:prstGeom prst="snip2DiagRect">
            <a:avLst/>
          </a:prstGeom>
          <a:solidFill>
            <a:srgbClr val="0070C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Mp3</a:t>
            </a:r>
          </a:p>
          <a:p>
            <a:pPr algn="ctr"/>
            <a:r>
              <a:rPr lang="en-US" altLang="ko-KR" sz="2800" dirty="0" smtClean="0"/>
              <a:t>Audio</a:t>
            </a:r>
            <a:endParaRPr lang="ko-KR" altLang="en-US" dirty="0"/>
          </a:p>
        </p:txBody>
      </p:sp>
      <p:sp>
        <p:nvSpPr>
          <p:cNvPr id="17" name="대각선 방향의 모서리가 잘린 사각형 16"/>
          <p:cNvSpPr/>
          <p:nvPr/>
        </p:nvSpPr>
        <p:spPr>
          <a:xfrm>
            <a:off x="4572000" y="2928934"/>
            <a:ext cx="1571636" cy="1857388"/>
          </a:xfrm>
          <a:prstGeom prst="snip2DiagRect">
            <a:avLst/>
          </a:prstGeom>
          <a:solidFill>
            <a:srgbClr val="00206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Web</a:t>
            </a:r>
          </a:p>
          <a:p>
            <a:pPr algn="ctr"/>
            <a:r>
              <a:rPr lang="en-US" altLang="ko-KR" sz="2000" dirty="0" smtClean="0"/>
              <a:t>Contents</a:t>
            </a:r>
            <a:endParaRPr lang="ko-KR" altLang="en-US" sz="2000" dirty="0"/>
          </a:p>
        </p:txBody>
      </p:sp>
      <p:sp>
        <p:nvSpPr>
          <p:cNvPr id="20" name="대각선 방향의 모서리가 잘린 사각형 19"/>
          <p:cNvSpPr/>
          <p:nvPr/>
        </p:nvSpPr>
        <p:spPr>
          <a:xfrm>
            <a:off x="6929454" y="2928934"/>
            <a:ext cx="1571636" cy="1857388"/>
          </a:xfrm>
          <a:prstGeom prst="snip2DiagRect">
            <a:avLst/>
          </a:prstGeom>
          <a:solidFill>
            <a:srgbClr val="7030A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World</a:t>
            </a:r>
          </a:p>
          <a:p>
            <a:pPr algn="ctr"/>
            <a:r>
              <a:rPr lang="en-US" altLang="ko-KR" sz="2400" dirty="0" smtClean="0"/>
              <a:t>TV</a:t>
            </a:r>
            <a:endParaRPr lang="ko-KR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786446" y="5354437"/>
            <a:ext cx="2802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And More……</a:t>
            </a:r>
            <a:endParaRPr lang="ko-KR" altLang="en-US" sz="3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1048142"/>
            <a:ext cx="861774" cy="5234766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IPTV</a:t>
            </a:r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의 가정 내 역할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IPTV?</a:t>
            </a:r>
            <a:endParaRPr lang="ko-KR" altLang="en-US" dirty="0"/>
          </a:p>
        </p:txBody>
      </p:sp>
      <p:pic>
        <p:nvPicPr>
          <p:cNvPr id="17" name="Picture 9" descr="구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9912" y="350046"/>
            <a:ext cx="7353288" cy="5514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1456588" lon="230852" rev="2134575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1181995"/>
            <a:ext cx="861774" cy="4967065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en-US" altLang="ko-KR" sz="4400" dirty="0" smtClean="0">
                <a:latin typeface="HY동녘M" pitchFamily="18" charset="-127"/>
                <a:ea typeface="HY동녘M" pitchFamily="18" charset="-127"/>
              </a:rPr>
              <a:t>Republic of Korea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KOREA</a:t>
            </a:r>
            <a:endParaRPr lang="ko-KR" altLang="en-US" dirty="0"/>
          </a:p>
        </p:txBody>
      </p:sp>
      <p:pic>
        <p:nvPicPr>
          <p:cNvPr id="1026" name="Picture 2" descr="C:\WINDOWS\Temporary Internet Files\Content.IE5\M1S1WNIN\MCFL00002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5715040" cy="397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2397071"/>
            <a:ext cx="861774" cy="2536913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국내 동향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KOREA</a:t>
            </a:r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30378" y="500042"/>
            <a:ext cx="8928100" cy="51419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  2006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년 하반기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KT,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하나로텔레컴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데이콤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IPTV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서비스 예정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VoD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형태의 서비스 위주로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IPTV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서비스 개시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000" b="1" dirty="0">
                <a:solidFill>
                  <a:srgbClr val="C00000"/>
                </a:solidFill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  <a:latin typeface="가을체" pitchFamily="18" charset="-127"/>
                <a:ea typeface="가을체" pitchFamily="18" charset="-127"/>
              </a:rPr>
              <a:t>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2006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년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2~3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분기 법제화 본격 </a:t>
            </a:r>
            <a:r>
              <a:rPr lang="ko-KR" altLang="en-US" sz="2000" b="1" dirty="0">
                <a:solidFill>
                  <a:srgbClr val="C00000"/>
                </a:solidFill>
                <a:latin typeface="가을체" pitchFamily="18" charset="-127"/>
                <a:ea typeface="가을체" pitchFamily="18" charset="-127"/>
              </a:rPr>
              <a:t>거론 및 시행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2006. 7</a:t>
            </a:r>
            <a:r>
              <a:rPr kumimoji="0" lang="en-US" altLang="ko-K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정부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총리실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)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주도의 ‘방통융합추진위원회’ 발족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신임 정통부 장관의 방통융합 문제의 최우선 해결 의지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2006. 10. 27 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정보통신부와 </a:t>
            </a:r>
            <a:r>
              <a:rPr lang="ko-KR" altLang="en-US" dirty="0">
                <a:latin typeface="가을체" pitchFamily="18" charset="-127"/>
                <a:ea typeface="가을체" pitchFamily="18" charset="-127"/>
              </a:rPr>
              <a:t>방송위원회 </a:t>
            </a:r>
            <a:r>
              <a:rPr lang="ko-KR" altLang="en-US" dirty="0" err="1" smtClean="0">
                <a:latin typeface="가을체" pitchFamily="18" charset="-127"/>
                <a:ea typeface="가을체" pitchFamily="18" charset="-127"/>
              </a:rPr>
              <a:t>통합안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3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월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정통부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한국케이블텔레콤을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VoIP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통신사업자 허가대상법인 선정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KT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2005.12.27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사내 시범 서비스 개시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올해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3,000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억 투자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: IPTV(500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억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), FTTH(2,500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억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)</a:t>
            </a:r>
          </a:p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TV</a:t>
            </a:r>
            <a:r>
              <a:rPr kumimoji="0" lang="ko-KR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뱅킹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신한은행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), TV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증권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한국투자증권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),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음식주문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피자헛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),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게임 등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휴맥스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삼성전자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, LG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노텔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: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셋톱박스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공급업체로 선정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KTH :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뉴미디어 플랫폼 사업자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,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컨텐츠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확보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9787">
            <a:off x="471293" y="2397071"/>
            <a:ext cx="861774" cy="2536913"/>
          </a:xfrm>
          <a:prstGeom prst="rect">
            <a:avLst/>
          </a:prstGeom>
          <a:noFill/>
          <a:scene3d>
            <a:camera prst="perspectiveContrastingRightFacing">
              <a:rot lat="600000" lon="19800000" rev="150000"/>
            </a:camera>
            <a:lightRig rig="threePt" dir="t"/>
          </a:scene3d>
        </p:spPr>
        <p:txBody>
          <a:bodyPr vert="eaVert" wrap="none" rtlCol="0">
            <a:spAutoFit/>
          </a:bodyPr>
          <a:lstStyle/>
          <a:p>
            <a:r>
              <a:rPr lang="ko-KR" altLang="en-US" sz="4400" dirty="0" smtClean="0">
                <a:latin typeface="HY동녘M" pitchFamily="18" charset="-127"/>
                <a:ea typeface="HY동녘M" pitchFamily="18" charset="-127"/>
              </a:rPr>
              <a:t>국내 동향</a:t>
            </a:r>
            <a:endParaRPr lang="ko-KR" altLang="en-US" sz="44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 rot="156760">
            <a:off x="306364" y="427484"/>
            <a:ext cx="939384" cy="428628"/>
          </a:xfrm>
          <a:prstGeom prst="roundRect">
            <a:avLst/>
          </a:prstGeom>
          <a:solidFill>
            <a:schemeClr val="accent1">
              <a:alpha val="44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Front" fov="0">
              <a:rot lat="20839379" lon="19921053" rev="855940"/>
            </a:camera>
            <a:lightRig rig="threePt" dir="t">
              <a:rot lat="0" lon="0" rev="0"/>
            </a:lightRig>
          </a:scene3d>
          <a:sp3d z="-336550"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KOREA</a:t>
            </a:r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30378" y="500042"/>
            <a:ext cx="8928100" cy="51419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  DACOM</a:t>
            </a:r>
            <a:endParaRPr kumimoji="0" lang="ko-KR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자회사 </a:t>
            </a:r>
            <a:r>
              <a:rPr lang="ko-KR" altLang="en-US" dirty="0" err="1" smtClean="0">
                <a:latin typeface="가을체" pitchFamily="18" charset="-127"/>
                <a:ea typeface="가을체" pitchFamily="18" charset="-127"/>
              </a:rPr>
              <a:t>데이콤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MI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를 통해 </a:t>
            </a:r>
            <a:r>
              <a:rPr lang="ko-KR" altLang="en-US" dirty="0" err="1" smtClean="0">
                <a:latin typeface="가을체" pitchFamily="18" charset="-127"/>
                <a:ea typeface="가을체" pitchFamily="18" charset="-127"/>
              </a:rPr>
              <a:t>컨텐츠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구성 등을 준비</a:t>
            </a: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 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가을체" pitchFamily="18" charset="-127"/>
                <a:ea typeface="가을체" pitchFamily="18" charset="-127"/>
              </a:rPr>
              <a:t>   </a:t>
            </a: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latin typeface="가을체" pitchFamily="18" charset="-127"/>
                <a:ea typeface="가을체" pitchFamily="18" charset="-127"/>
              </a:rPr>
              <a:t>하나로텔레콤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자회사 </a:t>
            </a:r>
            <a:r>
              <a:rPr lang="ko-KR" altLang="en-US" dirty="0" err="1" smtClean="0">
                <a:latin typeface="가을체" pitchFamily="18" charset="-127"/>
                <a:ea typeface="가을체" pitchFamily="18" charset="-127"/>
              </a:rPr>
              <a:t>하나로미디어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(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구 셀런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TV) : 7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월 “하나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TV”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서비스</a:t>
            </a:r>
            <a:endParaRPr lang="en-US" altLang="ko-KR" dirty="0" smtClean="0">
              <a:latin typeface="가을체" pitchFamily="18" charset="-127"/>
              <a:ea typeface="가을체" pitchFamily="18" charset="-127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ko-KR" dirty="0">
                <a:latin typeface="가을체" pitchFamily="18" charset="-127"/>
                <a:ea typeface="가을체" pitchFamily="18" charset="-127"/>
              </a:rPr>
              <a:t> 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  (120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여일 만에 가입자 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10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만 이상 유치 실적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)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</a:t>
            </a:r>
            <a:endParaRPr lang="en-US" altLang="ko-KR" dirty="0">
              <a:latin typeface="가을체" pitchFamily="18" charset="-127"/>
              <a:ea typeface="가을체" pitchFamily="18" charset="-127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ko-KR" altLang="en-US" dirty="0" err="1" smtClean="0">
                <a:latin typeface="가을체" pitchFamily="18" charset="-127"/>
                <a:ea typeface="가을체" pitchFamily="18" charset="-127"/>
              </a:rPr>
              <a:t>스카이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라이프와 제휴</a:t>
            </a:r>
            <a:endParaRPr lang="en-US" altLang="ko-KR" dirty="0" smtClean="0">
              <a:latin typeface="가을체" pitchFamily="18" charset="-127"/>
              <a:ea typeface="가을체" pitchFamily="18" charset="-127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셀런 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: 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하나로 미디어에 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570</a:t>
            </a:r>
            <a:r>
              <a:rPr lang="ko-KR" altLang="en-US" dirty="0" err="1" smtClean="0">
                <a:latin typeface="가을체" pitchFamily="18" charset="-127"/>
                <a:ea typeface="가을체" pitchFamily="18" charset="-127"/>
              </a:rPr>
              <a:t>억원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규모의 </a:t>
            </a:r>
            <a:r>
              <a:rPr lang="en-US" altLang="ko-KR" dirty="0" smtClean="0">
                <a:latin typeface="가을체" pitchFamily="18" charset="-127"/>
                <a:ea typeface="가을체" pitchFamily="18" charset="-127"/>
              </a:rPr>
              <a:t>IPTV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용 </a:t>
            </a:r>
            <a:r>
              <a:rPr lang="ko-KR" altLang="en-US" dirty="0" err="1" smtClean="0">
                <a:latin typeface="가을체" pitchFamily="18" charset="-127"/>
                <a:ea typeface="가을체" pitchFamily="18" charset="-127"/>
              </a:rPr>
              <a:t>셋톱박스</a:t>
            </a:r>
            <a:r>
              <a:rPr lang="ko-KR" altLang="en-US" dirty="0" smtClean="0">
                <a:latin typeface="가을체" pitchFamily="18" charset="-127"/>
                <a:ea typeface="가을체" pitchFamily="18" charset="-127"/>
              </a:rPr>
              <a:t> 공급 계약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798</Words>
  <Application>Microsoft Office PowerPoint</Application>
  <PresentationFormat>화면 슬라이드 쇼(4:3)</PresentationFormat>
  <Paragraphs>245</Paragraphs>
  <Slides>23</Slides>
  <Notes>21</Notes>
  <HiddenSlides>0</HiddenSlides>
  <MMClips>3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Company>연세대학교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박성조</dc:creator>
  <cp:lastModifiedBy>박성조</cp:lastModifiedBy>
  <cp:revision>35</cp:revision>
  <dcterms:created xsi:type="dcterms:W3CDTF">2006-11-25T06:57:00Z</dcterms:created>
  <dcterms:modified xsi:type="dcterms:W3CDTF">2006-11-25T12:20:30Z</dcterms:modified>
</cp:coreProperties>
</file>