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1444" r:id="rId2"/>
    <p:sldId id="1468" r:id="rId3"/>
    <p:sldId id="1510" r:id="rId4"/>
    <p:sldId id="1511" r:id="rId5"/>
    <p:sldId id="1514" r:id="rId6"/>
    <p:sldId id="1513" r:id="rId7"/>
    <p:sldId id="1515" r:id="rId8"/>
    <p:sldId id="1516" r:id="rId9"/>
    <p:sldId id="1517" r:id="rId10"/>
    <p:sldId id="1512" r:id="rId11"/>
    <p:sldId id="1518" r:id="rId12"/>
    <p:sldId id="1520" r:id="rId13"/>
    <p:sldId id="1519" r:id="rId14"/>
    <p:sldId id="1521" r:id="rId15"/>
    <p:sldId id="1522" r:id="rId16"/>
    <p:sldId id="1540" r:id="rId17"/>
    <p:sldId id="1524" r:id="rId18"/>
    <p:sldId id="1523" r:id="rId19"/>
    <p:sldId id="1467" r:id="rId20"/>
    <p:sldId id="1525" r:id="rId21"/>
    <p:sldId id="1473" r:id="rId22"/>
    <p:sldId id="1464" r:id="rId23"/>
    <p:sldId id="1474" r:id="rId24"/>
    <p:sldId id="1526" r:id="rId25"/>
    <p:sldId id="1527" r:id="rId26"/>
    <p:sldId id="1528" r:id="rId27"/>
    <p:sldId id="1529" r:id="rId28"/>
    <p:sldId id="1530" r:id="rId29"/>
    <p:sldId id="1469" r:id="rId30"/>
    <p:sldId id="1470" r:id="rId31"/>
    <p:sldId id="1471" r:id="rId32"/>
    <p:sldId id="1497" r:id="rId33"/>
    <p:sldId id="1472" r:id="rId34"/>
    <p:sldId id="1532" r:id="rId35"/>
    <p:sldId id="1533" r:id="rId36"/>
    <p:sldId id="1531" r:id="rId37"/>
    <p:sldId id="1534" r:id="rId38"/>
    <p:sldId id="1535" r:id="rId39"/>
    <p:sldId id="1536" r:id="rId40"/>
    <p:sldId id="1537" r:id="rId41"/>
    <p:sldId id="1538" r:id="rId42"/>
    <p:sldId id="1539" r:id="rId43"/>
    <p:sldId id="1475" r:id="rId44"/>
    <p:sldId id="1476" r:id="rId45"/>
    <p:sldId id="1477" r:id="rId46"/>
    <p:sldId id="1478" r:id="rId47"/>
    <p:sldId id="1479" r:id="rId48"/>
    <p:sldId id="1480" r:id="rId49"/>
    <p:sldId id="1491" r:id="rId50"/>
    <p:sldId id="1496" r:id="rId51"/>
    <p:sldId id="1492" r:id="rId52"/>
    <p:sldId id="1495" r:id="rId53"/>
    <p:sldId id="1482" r:id="rId54"/>
    <p:sldId id="1498" r:id="rId55"/>
    <p:sldId id="1499" r:id="rId56"/>
    <p:sldId id="1483" r:id="rId57"/>
    <p:sldId id="1500" r:id="rId58"/>
    <p:sldId id="1502" r:id="rId59"/>
    <p:sldId id="1503" r:id="rId60"/>
    <p:sldId id="1484" r:id="rId61"/>
    <p:sldId id="1504" r:id="rId62"/>
    <p:sldId id="1508" r:id="rId63"/>
    <p:sldId id="1505" r:id="rId64"/>
    <p:sldId id="1506" r:id="rId65"/>
    <p:sldId id="1507" r:id="rId66"/>
    <p:sldId id="1509" r:id="rId67"/>
  </p:sldIdLst>
  <p:sldSz cx="9906000" cy="6858000" type="A4"/>
  <p:notesSz cx="6669088" cy="9928225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kumimoji="1" sz="1000" kern="1200">
        <a:solidFill>
          <a:srgbClr val="000000"/>
        </a:solidFill>
        <a:latin typeface="Arial" charset="0"/>
        <a:ea typeface="돋움" pitchFamily="50" charset="-127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kumimoji="1" sz="1000" kern="1200">
        <a:solidFill>
          <a:srgbClr val="000000"/>
        </a:solidFill>
        <a:latin typeface="Arial" charset="0"/>
        <a:ea typeface="돋움" pitchFamily="50" charset="-127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kumimoji="1" sz="1000" kern="1200">
        <a:solidFill>
          <a:srgbClr val="000000"/>
        </a:solidFill>
        <a:latin typeface="Arial" charset="0"/>
        <a:ea typeface="돋움" pitchFamily="50" charset="-127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kumimoji="1" sz="1000" kern="1200">
        <a:solidFill>
          <a:srgbClr val="000000"/>
        </a:solidFill>
        <a:latin typeface="Arial" charset="0"/>
        <a:ea typeface="돋움" pitchFamily="50" charset="-127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kumimoji="1" sz="1000" kern="1200">
        <a:solidFill>
          <a:srgbClr val="000000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000" kern="1200">
        <a:solidFill>
          <a:srgbClr val="000000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000" kern="1200">
        <a:solidFill>
          <a:srgbClr val="000000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000" kern="1200">
        <a:solidFill>
          <a:srgbClr val="000000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000" kern="1200">
        <a:solidFill>
          <a:srgbClr val="000000"/>
        </a:solidFill>
        <a:latin typeface="Arial" charset="0"/>
        <a:ea typeface="돋움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262CC"/>
    <a:srgbClr val="0000CC"/>
    <a:srgbClr val="000066"/>
    <a:srgbClr val="B2B2B2"/>
    <a:srgbClr val="EAEAEA"/>
    <a:srgbClr val="5F5F5F"/>
    <a:srgbClr val="2929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367" autoAdjust="0"/>
    <p:restoredTop sz="99677" autoAdjust="0"/>
  </p:normalViewPr>
  <p:slideViewPr>
    <p:cSldViewPr snapToGrid="0">
      <p:cViewPr>
        <p:scale>
          <a:sx n="100" d="100"/>
          <a:sy n="100" d="100"/>
        </p:scale>
        <p:origin x="-2148" y="-822"/>
      </p:cViewPr>
      <p:guideLst>
        <p:guide orient="horz" pos="325"/>
        <p:guide orient="horz" pos="4272"/>
        <p:guide orient="horz" pos="3536"/>
        <p:guide orient="horz" pos="1638"/>
        <p:guide orient="horz" pos="2028"/>
        <p:guide orient="horz" pos="1247"/>
        <p:guide pos="229"/>
        <p:guide pos="6011"/>
        <p:guide pos="221"/>
        <p:guide pos="312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18" y="-90"/>
      </p:cViewPr>
      <p:guideLst>
        <p:guide orient="horz" pos="3128"/>
        <p:guide pos="2101"/>
      </p:guideLst>
    </p:cSldViewPr>
  </p:notesViewPr>
  <p:gridSpacing cx="61571188" cy="6157118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3B72AB-9662-4184-A2C9-7656A54F4BB8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D9C331A-BD1A-4B35-B3DC-65E583386A84}">
      <dgm:prSet phldrT="[텍스트]"/>
      <dgm:spPr/>
      <dgm:t>
        <a:bodyPr/>
        <a:lstStyle/>
        <a:p>
          <a:pPr latinLnBrk="1"/>
          <a:r>
            <a:rPr lang="en-US" altLang="ko-KR" baseline="0" dirty="0" smtClean="0">
              <a:solidFill>
                <a:schemeClr val="tx1"/>
              </a:solidFill>
            </a:rPr>
            <a:t>workspace01</a:t>
          </a:r>
          <a:endParaRPr lang="ko-KR" altLang="en-US" baseline="0" dirty="0">
            <a:solidFill>
              <a:schemeClr val="tx1"/>
            </a:solidFill>
          </a:endParaRPr>
        </a:p>
      </dgm:t>
    </dgm:pt>
    <dgm:pt modelId="{969382DE-5636-4278-B91F-775B50179032}" type="parTrans" cxnId="{7D1F6719-CCEA-45BB-87C4-0717C835E41E}">
      <dgm:prSet/>
      <dgm:spPr/>
      <dgm:t>
        <a:bodyPr/>
        <a:lstStyle/>
        <a:p>
          <a:pPr latinLnBrk="1"/>
          <a:endParaRPr lang="ko-KR" altLang="en-US"/>
        </a:p>
      </dgm:t>
    </dgm:pt>
    <dgm:pt modelId="{C7C30EB3-4227-46B9-BB89-57A22FFF79F4}" type="sibTrans" cxnId="{7D1F6719-CCEA-45BB-87C4-0717C835E41E}">
      <dgm:prSet/>
      <dgm:spPr/>
      <dgm:t>
        <a:bodyPr/>
        <a:lstStyle/>
        <a:p>
          <a:pPr latinLnBrk="1"/>
          <a:endParaRPr lang="ko-KR" altLang="en-US"/>
        </a:p>
      </dgm:t>
    </dgm:pt>
    <dgm:pt modelId="{688593C5-E9D9-4784-A96C-A6727E5844CF}">
      <dgm:prSet phldrT="[텍스트]"/>
      <dgm:spPr/>
      <dgm:t>
        <a:bodyPr/>
        <a:lstStyle/>
        <a:p>
          <a:pPr latinLnBrk="1"/>
          <a:r>
            <a:rPr lang="en-US" altLang="en-US" baseline="0" dirty="0" smtClean="0">
              <a:solidFill>
                <a:schemeClr val="tx1"/>
              </a:solidFill>
            </a:rPr>
            <a:t>contents-COM</a:t>
          </a:r>
          <a:endParaRPr lang="ko-KR" altLang="en-US" baseline="0" dirty="0">
            <a:solidFill>
              <a:schemeClr val="tx1"/>
            </a:solidFill>
          </a:endParaRPr>
        </a:p>
      </dgm:t>
    </dgm:pt>
    <dgm:pt modelId="{4E8374C1-B0A4-4860-B1BD-9AF2EE4AEE74}" type="parTrans" cxnId="{587B15D1-5E0F-4C73-B929-2E44EB6CBE16}">
      <dgm:prSet/>
      <dgm:spPr/>
      <dgm:t>
        <a:bodyPr/>
        <a:lstStyle/>
        <a:p>
          <a:pPr latinLnBrk="1"/>
          <a:endParaRPr lang="ko-KR" altLang="en-US"/>
        </a:p>
      </dgm:t>
    </dgm:pt>
    <dgm:pt modelId="{1C9030FF-3887-4388-87D7-07D052B49A04}" type="sibTrans" cxnId="{587B15D1-5E0F-4C73-B929-2E44EB6CBE16}">
      <dgm:prSet/>
      <dgm:spPr/>
      <dgm:t>
        <a:bodyPr/>
        <a:lstStyle/>
        <a:p>
          <a:pPr latinLnBrk="1"/>
          <a:endParaRPr lang="ko-KR" altLang="en-US"/>
        </a:p>
      </dgm:t>
    </dgm:pt>
    <dgm:pt modelId="{A2A25B62-8685-47B3-ADF6-D7F85DE81882}">
      <dgm:prSet phldrT="[텍스트]"/>
      <dgm:spPr/>
      <dgm:t>
        <a:bodyPr/>
        <a:lstStyle/>
        <a:p>
          <a:pPr latinLnBrk="1"/>
          <a:r>
            <a:rPr lang="en-US" altLang="en-US" baseline="0" dirty="0" smtClean="0">
              <a:solidFill>
                <a:schemeClr val="tx1"/>
              </a:solidFill>
            </a:rPr>
            <a:t>contents-RMIIO</a:t>
          </a:r>
          <a:endParaRPr lang="ko-KR" altLang="en-US" baseline="0" dirty="0">
            <a:solidFill>
              <a:schemeClr val="tx1"/>
            </a:solidFill>
          </a:endParaRPr>
        </a:p>
      </dgm:t>
    </dgm:pt>
    <dgm:pt modelId="{5CC8587D-7AD3-4234-870B-8DF72B885539}" type="parTrans" cxnId="{8B2B660D-6C4E-489F-B7B3-F65A8C54AD3A}">
      <dgm:prSet/>
      <dgm:spPr/>
      <dgm:t>
        <a:bodyPr/>
        <a:lstStyle/>
        <a:p>
          <a:pPr latinLnBrk="1"/>
          <a:endParaRPr lang="ko-KR" altLang="en-US"/>
        </a:p>
      </dgm:t>
    </dgm:pt>
    <dgm:pt modelId="{708EB8ED-F18C-4A8A-BC8D-7F39C2729D47}" type="sibTrans" cxnId="{8B2B660D-6C4E-489F-B7B3-F65A8C54AD3A}">
      <dgm:prSet/>
      <dgm:spPr/>
      <dgm:t>
        <a:bodyPr/>
        <a:lstStyle/>
        <a:p>
          <a:pPr latinLnBrk="1"/>
          <a:endParaRPr lang="ko-KR" altLang="en-US"/>
        </a:p>
      </dgm:t>
    </dgm:pt>
    <dgm:pt modelId="{790723EB-5C6E-4452-8818-E3C24298F37B}">
      <dgm:prSet phldrT="[텍스트]"/>
      <dgm:spPr/>
      <dgm:t>
        <a:bodyPr anchor="t" anchorCtr="0"/>
        <a:lstStyle/>
        <a:p>
          <a:pPr latinLnBrk="1"/>
          <a:r>
            <a:rPr lang="en-US" altLang="ko-KR" dirty="0" smtClean="0"/>
            <a:t>workspace</a:t>
          </a:r>
          <a:endParaRPr lang="ko-KR" altLang="en-US" dirty="0"/>
        </a:p>
      </dgm:t>
    </dgm:pt>
    <dgm:pt modelId="{8009A5EC-3C01-4E51-97B2-3B2A9BA19A4A}" type="parTrans" cxnId="{7A6B51E2-B65E-4822-99A4-2093035D768D}">
      <dgm:prSet/>
      <dgm:spPr/>
      <dgm:t>
        <a:bodyPr/>
        <a:lstStyle/>
        <a:p>
          <a:pPr latinLnBrk="1"/>
          <a:endParaRPr lang="ko-KR" altLang="en-US"/>
        </a:p>
      </dgm:t>
    </dgm:pt>
    <dgm:pt modelId="{DF79013F-907D-4CB3-85E9-0546311EF1D4}" type="sibTrans" cxnId="{7A6B51E2-B65E-4822-99A4-2093035D768D}">
      <dgm:prSet/>
      <dgm:spPr/>
      <dgm:t>
        <a:bodyPr/>
        <a:lstStyle/>
        <a:p>
          <a:pPr latinLnBrk="1"/>
          <a:endParaRPr lang="ko-KR" altLang="en-US"/>
        </a:p>
      </dgm:t>
    </dgm:pt>
    <dgm:pt modelId="{202BF4A7-07F0-40F6-A95F-B908E48611FA}">
      <dgm:prSet phldrT="[텍스트]"/>
      <dgm:spPr/>
      <dgm:t>
        <a:bodyPr anchor="t" anchorCtr="0"/>
        <a:lstStyle/>
        <a:p>
          <a:pPr latinLnBrk="1"/>
          <a:r>
            <a:rPr lang="en-US" altLang="ko-KR" dirty="0" smtClean="0"/>
            <a:t>project</a:t>
          </a:r>
          <a:endParaRPr lang="ko-KR" altLang="en-US" dirty="0"/>
        </a:p>
      </dgm:t>
    </dgm:pt>
    <dgm:pt modelId="{40BCB755-1437-4B03-8213-C4BE1B55E5F4}" type="parTrans" cxnId="{FA3AACEF-8284-4296-AA52-055DD0D7AB86}">
      <dgm:prSet/>
      <dgm:spPr/>
      <dgm:t>
        <a:bodyPr/>
        <a:lstStyle/>
        <a:p>
          <a:pPr latinLnBrk="1"/>
          <a:endParaRPr lang="ko-KR" altLang="en-US"/>
        </a:p>
      </dgm:t>
    </dgm:pt>
    <dgm:pt modelId="{E5650573-591C-4962-8D00-094C0325FD42}" type="sibTrans" cxnId="{FA3AACEF-8284-4296-AA52-055DD0D7AB86}">
      <dgm:prSet/>
      <dgm:spPr/>
      <dgm:t>
        <a:bodyPr/>
        <a:lstStyle/>
        <a:p>
          <a:pPr latinLnBrk="1"/>
          <a:endParaRPr lang="ko-KR" altLang="en-US"/>
        </a:p>
      </dgm:t>
    </dgm:pt>
    <dgm:pt modelId="{58E0EEA6-6464-44F2-BAF9-A10F77F46613}">
      <dgm:prSet/>
      <dgm:spPr/>
      <dgm:t>
        <a:bodyPr/>
        <a:lstStyle/>
        <a:p>
          <a:pPr latinLnBrk="1"/>
          <a:r>
            <a:rPr lang="en-US" altLang="en-US" baseline="0" dirty="0" smtClean="0">
              <a:solidFill>
                <a:schemeClr val="tx1"/>
              </a:solidFill>
            </a:rPr>
            <a:t>contents-CTS</a:t>
          </a:r>
          <a:endParaRPr lang="ko-KR" altLang="en-US" baseline="0" dirty="0" smtClean="0">
            <a:solidFill>
              <a:schemeClr val="tx1"/>
            </a:solidFill>
          </a:endParaRPr>
        </a:p>
      </dgm:t>
    </dgm:pt>
    <dgm:pt modelId="{6A26ACAF-FA1B-4261-AE34-8C6A3998EF02}" type="parTrans" cxnId="{5A761D82-0026-4BF0-9F14-458DC2DCD1B7}">
      <dgm:prSet/>
      <dgm:spPr/>
      <dgm:t>
        <a:bodyPr/>
        <a:lstStyle/>
        <a:p>
          <a:pPr latinLnBrk="1"/>
          <a:endParaRPr lang="ko-KR" altLang="en-US"/>
        </a:p>
      </dgm:t>
    </dgm:pt>
    <dgm:pt modelId="{3CF059BE-1A73-453E-AD36-67945C4BEBBA}" type="sibTrans" cxnId="{5A761D82-0026-4BF0-9F14-458DC2DCD1B7}">
      <dgm:prSet/>
      <dgm:spPr/>
      <dgm:t>
        <a:bodyPr/>
        <a:lstStyle/>
        <a:p>
          <a:pPr latinLnBrk="1"/>
          <a:endParaRPr lang="ko-KR" altLang="en-US"/>
        </a:p>
      </dgm:t>
    </dgm:pt>
    <dgm:pt modelId="{DC6A3C28-7321-4F0B-BE6B-625ACCF169C0}">
      <dgm:prSet/>
      <dgm:spPr/>
      <dgm:t>
        <a:bodyPr/>
        <a:lstStyle/>
        <a:p>
          <a:pPr latinLnBrk="1"/>
          <a:r>
            <a:rPr lang="en-US" altLang="en-US" baseline="0" dirty="0" smtClean="0">
              <a:solidFill>
                <a:schemeClr val="tx1"/>
              </a:solidFill>
            </a:rPr>
            <a:t>contents-DYN</a:t>
          </a:r>
          <a:endParaRPr lang="ko-KR" altLang="en-US" baseline="0" dirty="0" smtClean="0">
            <a:solidFill>
              <a:schemeClr val="tx1"/>
            </a:solidFill>
          </a:endParaRPr>
        </a:p>
      </dgm:t>
    </dgm:pt>
    <dgm:pt modelId="{62A991E6-B690-4138-B2D2-5B8F382ED5BB}" type="parTrans" cxnId="{C96B72B4-0502-482B-A342-6E6DF62A15F4}">
      <dgm:prSet/>
      <dgm:spPr/>
      <dgm:t>
        <a:bodyPr/>
        <a:lstStyle/>
        <a:p>
          <a:pPr latinLnBrk="1"/>
          <a:endParaRPr lang="ko-KR" altLang="en-US"/>
        </a:p>
      </dgm:t>
    </dgm:pt>
    <dgm:pt modelId="{B09E135F-845B-4DD2-AB50-39E294571168}" type="sibTrans" cxnId="{C96B72B4-0502-482B-A342-6E6DF62A15F4}">
      <dgm:prSet/>
      <dgm:spPr/>
      <dgm:t>
        <a:bodyPr/>
        <a:lstStyle/>
        <a:p>
          <a:pPr latinLnBrk="1"/>
          <a:endParaRPr lang="ko-KR" altLang="en-US"/>
        </a:p>
      </dgm:t>
    </dgm:pt>
    <dgm:pt modelId="{E42628EE-93D5-4F1B-BD3C-D9DEB4706450}">
      <dgm:prSet/>
      <dgm:spPr/>
      <dgm:t>
        <a:bodyPr/>
        <a:lstStyle/>
        <a:p>
          <a:pPr latinLnBrk="1"/>
          <a:r>
            <a:rPr lang="en-US" altLang="en-US" baseline="0" dirty="0" smtClean="0">
              <a:solidFill>
                <a:schemeClr val="tx1"/>
              </a:solidFill>
            </a:rPr>
            <a:t>contents-GW</a:t>
          </a:r>
          <a:endParaRPr lang="ko-KR" altLang="en-US" baseline="0" dirty="0" smtClean="0">
            <a:solidFill>
              <a:schemeClr val="tx1"/>
            </a:solidFill>
          </a:endParaRPr>
        </a:p>
      </dgm:t>
    </dgm:pt>
    <dgm:pt modelId="{E34A2B0C-B086-43BC-B2FB-7C41955B1F85}" type="parTrans" cxnId="{BC57F869-C72A-4E7D-AEE5-49E2A3B87C9E}">
      <dgm:prSet/>
      <dgm:spPr/>
      <dgm:t>
        <a:bodyPr/>
        <a:lstStyle/>
        <a:p>
          <a:pPr latinLnBrk="1"/>
          <a:endParaRPr lang="ko-KR" altLang="en-US"/>
        </a:p>
      </dgm:t>
    </dgm:pt>
    <dgm:pt modelId="{B476AB83-7150-4D0B-BA99-0CA0CEBC87F9}" type="sibTrans" cxnId="{BC57F869-C72A-4E7D-AEE5-49E2A3B87C9E}">
      <dgm:prSet/>
      <dgm:spPr/>
      <dgm:t>
        <a:bodyPr/>
        <a:lstStyle/>
        <a:p>
          <a:pPr latinLnBrk="1"/>
          <a:endParaRPr lang="ko-KR" altLang="en-US"/>
        </a:p>
      </dgm:t>
    </dgm:pt>
    <dgm:pt modelId="{CC4D08A7-C98A-485C-903D-FB3BDBA493AA}">
      <dgm:prSet/>
      <dgm:spPr/>
      <dgm:t>
        <a:bodyPr/>
        <a:lstStyle/>
        <a:p>
          <a:pPr latinLnBrk="1"/>
          <a:r>
            <a:rPr lang="en-US" altLang="en-US" baseline="0" dirty="0" smtClean="0">
              <a:solidFill>
                <a:schemeClr val="tx1"/>
              </a:solidFill>
            </a:rPr>
            <a:t>contents-ADM</a:t>
          </a:r>
          <a:endParaRPr lang="ko-KR" altLang="en-US" baseline="0" dirty="0" smtClean="0">
            <a:solidFill>
              <a:schemeClr val="tx1"/>
            </a:solidFill>
          </a:endParaRPr>
        </a:p>
      </dgm:t>
    </dgm:pt>
    <dgm:pt modelId="{0B1DA58B-6111-442C-BBDF-8DED906D196B}" type="parTrans" cxnId="{AB6A2C2C-09DD-4A5C-901F-DE9542C754D2}">
      <dgm:prSet/>
      <dgm:spPr/>
      <dgm:t>
        <a:bodyPr/>
        <a:lstStyle/>
        <a:p>
          <a:pPr latinLnBrk="1"/>
          <a:endParaRPr lang="ko-KR" altLang="en-US"/>
        </a:p>
      </dgm:t>
    </dgm:pt>
    <dgm:pt modelId="{48297BC2-EAE9-4D76-97C1-C1A62B4F43CF}" type="sibTrans" cxnId="{AB6A2C2C-09DD-4A5C-901F-DE9542C754D2}">
      <dgm:prSet/>
      <dgm:spPr/>
      <dgm:t>
        <a:bodyPr/>
        <a:lstStyle/>
        <a:p>
          <a:pPr latinLnBrk="1"/>
          <a:endParaRPr lang="ko-KR" altLang="en-US"/>
        </a:p>
      </dgm:t>
    </dgm:pt>
    <dgm:pt modelId="{2019876E-6BC5-43E6-ABE4-746F48B83D00}">
      <dgm:prSet/>
      <dgm:spPr/>
      <dgm:t>
        <a:bodyPr/>
        <a:lstStyle/>
        <a:p>
          <a:pPr latinLnBrk="1"/>
          <a:r>
            <a:rPr lang="en-US" altLang="ko-KR" baseline="0" dirty="0" smtClean="0">
              <a:solidFill>
                <a:schemeClr val="tx1"/>
              </a:solidFill>
            </a:rPr>
            <a:t>contents-RLY</a:t>
          </a:r>
          <a:endParaRPr lang="ko-KR" altLang="en-US" baseline="0" dirty="0" smtClean="0">
            <a:solidFill>
              <a:schemeClr val="tx1"/>
            </a:solidFill>
          </a:endParaRPr>
        </a:p>
      </dgm:t>
    </dgm:pt>
    <dgm:pt modelId="{60EC3E71-1369-4620-8B52-9BF3FF144243}" type="parTrans" cxnId="{47BCA199-669E-4264-8734-535F25C2F8BA}">
      <dgm:prSet/>
      <dgm:spPr/>
      <dgm:t>
        <a:bodyPr/>
        <a:lstStyle/>
        <a:p>
          <a:pPr latinLnBrk="1"/>
          <a:endParaRPr lang="ko-KR" altLang="en-US"/>
        </a:p>
      </dgm:t>
    </dgm:pt>
    <dgm:pt modelId="{B8C68452-29E7-428C-99C0-96D0A733BF21}" type="sibTrans" cxnId="{47BCA199-669E-4264-8734-535F25C2F8BA}">
      <dgm:prSet/>
      <dgm:spPr/>
      <dgm:t>
        <a:bodyPr/>
        <a:lstStyle/>
        <a:p>
          <a:pPr latinLnBrk="1"/>
          <a:endParaRPr lang="ko-KR" altLang="en-US"/>
        </a:p>
      </dgm:t>
    </dgm:pt>
    <dgm:pt modelId="{7D775449-3FFC-44DF-A3EB-AEF2B6E20C4D}">
      <dgm:prSet/>
      <dgm:spPr/>
      <dgm:t>
        <a:bodyPr/>
        <a:lstStyle/>
        <a:p>
          <a:pPr latinLnBrk="1"/>
          <a:r>
            <a:rPr lang="en-US" altLang="ko-KR" baseline="0" dirty="0" smtClean="0">
              <a:solidFill>
                <a:schemeClr val="tx1"/>
              </a:solidFill>
            </a:rPr>
            <a:t>contents-RFS</a:t>
          </a:r>
          <a:endParaRPr lang="ko-KR" altLang="en-US" baseline="0" dirty="0" smtClean="0">
            <a:solidFill>
              <a:schemeClr val="tx1"/>
            </a:solidFill>
          </a:endParaRPr>
        </a:p>
      </dgm:t>
    </dgm:pt>
    <dgm:pt modelId="{2A74430A-D7A5-4411-A1FD-E9966CCB3E07}" type="parTrans" cxnId="{D7E4AFCB-F2E7-4A17-A5F4-45816EACEF3A}">
      <dgm:prSet/>
      <dgm:spPr/>
      <dgm:t>
        <a:bodyPr/>
        <a:lstStyle/>
        <a:p>
          <a:pPr latinLnBrk="1"/>
          <a:endParaRPr lang="ko-KR" altLang="en-US"/>
        </a:p>
      </dgm:t>
    </dgm:pt>
    <dgm:pt modelId="{C7FA9361-948A-4713-A12B-559DFB3E4CBD}" type="sibTrans" cxnId="{D7E4AFCB-F2E7-4A17-A5F4-45816EACEF3A}">
      <dgm:prSet/>
      <dgm:spPr/>
      <dgm:t>
        <a:bodyPr/>
        <a:lstStyle/>
        <a:p>
          <a:pPr latinLnBrk="1"/>
          <a:endParaRPr lang="ko-KR" altLang="en-US"/>
        </a:p>
      </dgm:t>
    </dgm:pt>
    <dgm:pt modelId="{79E507D1-34A2-4896-88E8-689DAC83CF20}" type="pres">
      <dgm:prSet presAssocID="{5B3B72AB-9662-4184-A2C9-7656A54F4BB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6E668DC-5884-41FF-818B-B09A9162002E}" type="pres">
      <dgm:prSet presAssocID="{5B3B72AB-9662-4184-A2C9-7656A54F4BB8}" presName="hierFlow" presStyleCnt="0"/>
      <dgm:spPr/>
    </dgm:pt>
    <dgm:pt modelId="{14341946-D6EF-4C58-B9A9-939320BFC36E}" type="pres">
      <dgm:prSet presAssocID="{5B3B72AB-9662-4184-A2C9-7656A54F4BB8}" presName="firstBuf" presStyleCnt="0"/>
      <dgm:spPr/>
    </dgm:pt>
    <dgm:pt modelId="{07597785-2D78-48AA-BF3B-C11D70990BCC}" type="pres">
      <dgm:prSet presAssocID="{5B3B72AB-9662-4184-A2C9-7656A54F4BB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BD4A3F2-31BF-49E2-8B94-E37B38F3CB55}" type="pres">
      <dgm:prSet presAssocID="{DD9C331A-BD1A-4B35-B3DC-65E583386A84}" presName="Name17" presStyleCnt="0"/>
      <dgm:spPr/>
    </dgm:pt>
    <dgm:pt modelId="{CF3A2425-0869-4FA9-935C-A7AF3D8FE6CB}" type="pres">
      <dgm:prSet presAssocID="{DD9C331A-BD1A-4B35-B3DC-65E583386A84}" presName="level1Shape" presStyleLbl="node0" presStyleIdx="0" presStyleCnt="1" custLinFactY="-48572" custLinFactNeighborX="-34400" custLinFactNeighborY="-100000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C4C4F0B-DDA8-49E1-8B62-2FB5177707BC}" type="pres">
      <dgm:prSet presAssocID="{DD9C331A-BD1A-4B35-B3DC-65E583386A84}" presName="hierChild2" presStyleCnt="0"/>
      <dgm:spPr/>
    </dgm:pt>
    <dgm:pt modelId="{0002ADCA-1B49-47B0-9495-4D44B0BEFF4C}" type="pres">
      <dgm:prSet presAssocID="{4E8374C1-B0A4-4860-B1BD-9AF2EE4AEE74}" presName="Name25" presStyleLbl="parChTrans1D2" presStyleIdx="0" presStyleCnt="8"/>
      <dgm:spPr/>
      <dgm:t>
        <a:bodyPr/>
        <a:lstStyle/>
        <a:p>
          <a:pPr latinLnBrk="1"/>
          <a:endParaRPr lang="ko-KR" altLang="en-US"/>
        </a:p>
      </dgm:t>
    </dgm:pt>
    <dgm:pt modelId="{B6A06B92-C6C2-44E1-8725-581139DD3561}" type="pres">
      <dgm:prSet presAssocID="{4E8374C1-B0A4-4860-B1BD-9AF2EE4AEE74}" presName="connTx" presStyleLbl="parChTrans1D2" presStyleIdx="0" presStyleCnt="8"/>
      <dgm:spPr/>
      <dgm:t>
        <a:bodyPr/>
        <a:lstStyle/>
        <a:p>
          <a:pPr latinLnBrk="1"/>
          <a:endParaRPr lang="ko-KR" altLang="en-US"/>
        </a:p>
      </dgm:t>
    </dgm:pt>
    <dgm:pt modelId="{4A13B1B3-BA2D-4D71-A70A-B1E6BF886434}" type="pres">
      <dgm:prSet presAssocID="{688593C5-E9D9-4784-A96C-A6727E5844CF}" presName="Name30" presStyleCnt="0"/>
      <dgm:spPr/>
    </dgm:pt>
    <dgm:pt modelId="{E5774A4C-F1F1-4BE6-9587-7C23D8C0EFB1}" type="pres">
      <dgm:prSet presAssocID="{688593C5-E9D9-4784-A96C-A6727E5844CF}" presName="level2Shape" presStyleLbl="node2" presStyleIdx="0" presStyleCnt="8" custScaleX="119930" custLinFactY="-100000" custLinFactNeighborX="5028" custLinFactNeighborY="-194122"/>
      <dgm:spPr/>
      <dgm:t>
        <a:bodyPr/>
        <a:lstStyle/>
        <a:p>
          <a:pPr latinLnBrk="1"/>
          <a:endParaRPr lang="ko-KR" altLang="en-US"/>
        </a:p>
      </dgm:t>
    </dgm:pt>
    <dgm:pt modelId="{9D712244-FA99-4477-8BB9-B8A7DD404FDC}" type="pres">
      <dgm:prSet presAssocID="{688593C5-E9D9-4784-A96C-A6727E5844CF}" presName="hierChild3" presStyleCnt="0"/>
      <dgm:spPr/>
    </dgm:pt>
    <dgm:pt modelId="{3CED7964-4B3F-4592-9ABB-55332FDC21E9}" type="pres">
      <dgm:prSet presAssocID="{5CC8587D-7AD3-4234-870B-8DF72B885539}" presName="Name25" presStyleLbl="parChTrans1D2" presStyleIdx="1" presStyleCnt="8"/>
      <dgm:spPr/>
      <dgm:t>
        <a:bodyPr/>
        <a:lstStyle/>
        <a:p>
          <a:pPr latinLnBrk="1"/>
          <a:endParaRPr lang="ko-KR" altLang="en-US"/>
        </a:p>
      </dgm:t>
    </dgm:pt>
    <dgm:pt modelId="{1FA59BF2-6A8F-42BE-AE2F-5685D0CA0305}" type="pres">
      <dgm:prSet presAssocID="{5CC8587D-7AD3-4234-870B-8DF72B885539}" presName="connTx" presStyleLbl="parChTrans1D2" presStyleIdx="1" presStyleCnt="8"/>
      <dgm:spPr/>
      <dgm:t>
        <a:bodyPr/>
        <a:lstStyle/>
        <a:p>
          <a:pPr latinLnBrk="1"/>
          <a:endParaRPr lang="ko-KR" altLang="en-US"/>
        </a:p>
      </dgm:t>
    </dgm:pt>
    <dgm:pt modelId="{74210666-5ABD-4953-AFF6-A30762E0A2D8}" type="pres">
      <dgm:prSet presAssocID="{A2A25B62-8685-47B3-ADF6-D7F85DE81882}" presName="Name30" presStyleCnt="0"/>
      <dgm:spPr/>
    </dgm:pt>
    <dgm:pt modelId="{73861D0F-1444-4E08-8C02-25434639BB1C}" type="pres">
      <dgm:prSet presAssocID="{A2A25B62-8685-47B3-ADF6-D7F85DE81882}" presName="level2Shape" presStyleLbl="node2" presStyleIdx="1" presStyleCnt="8" custScaleX="115013" custLinFactY="-100000" custLinFactNeighborX="5214" custLinFactNeighborY="-151782"/>
      <dgm:spPr/>
      <dgm:t>
        <a:bodyPr/>
        <a:lstStyle/>
        <a:p>
          <a:pPr latinLnBrk="1"/>
          <a:endParaRPr lang="ko-KR" altLang="en-US"/>
        </a:p>
      </dgm:t>
    </dgm:pt>
    <dgm:pt modelId="{82C23098-DEAD-49A9-A2D5-72E0AD4E3E83}" type="pres">
      <dgm:prSet presAssocID="{A2A25B62-8685-47B3-ADF6-D7F85DE81882}" presName="hierChild3" presStyleCnt="0"/>
      <dgm:spPr/>
    </dgm:pt>
    <dgm:pt modelId="{7D6A0FF8-DABF-47AA-9E77-F7FEE32B3E73}" type="pres">
      <dgm:prSet presAssocID="{6A26ACAF-FA1B-4261-AE34-8C6A3998EF02}" presName="Name25" presStyleLbl="parChTrans1D2" presStyleIdx="2" presStyleCnt="8"/>
      <dgm:spPr/>
      <dgm:t>
        <a:bodyPr/>
        <a:lstStyle/>
        <a:p>
          <a:pPr latinLnBrk="1"/>
          <a:endParaRPr lang="ko-KR" altLang="en-US"/>
        </a:p>
      </dgm:t>
    </dgm:pt>
    <dgm:pt modelId="{1ED49CD3-7A5C-4E37-B975-6DE7C997FB9F}" type="pres">
      <dgm:prSet presAssocID="{6A26ACAF-FA1B-4261-AE34-8C6A3998EF02}" presName="connTx" presStyleLbl="parChTrans1D2" presStyleIdx="2" presStyleCnt="8"/>
      <dgm:spPr/>
      <dgm:t>
        <a:bodyPr/>
        <a:lstStyle/>
        <a:p>
          <a:pPr latinLnBrk="1"/>
          <a:endParaRPr lang="ko-KR" altLang="en-US"/>
        </a:p>
      </dgm:t>
    </dgm:pt>
    <dgm:pt modelId="{43BB0DBB-96D4-4B39-97BA-8358C8AD3EDF}" type="pres">
      <dgm:prSet presAssocID="{58E0EEA6-6464-44F2-BAF9-A10F77F46613}" presName="Name30" presStyleCnt="0"/>
      <dgm:spPr/>
    </dgm:pt>
    <dgm:pt modelId="{479D9D35-45C8-4513-B2E5-579B25F4937C}" type="pres">
      <dgm:prSet presAssocID="{58E0EEA6-6464-44F2-BAF9-A10F77F46613}" presName="level2Shape" presStyleLbl="node2" presStyleIdx="2" presStyleCnt="8" custScaleX="120674" custLinFactY="-100000" custLinFactNeighborX="4656" custLinFactNeighborY="-107581"/>
      <dgm:spPr/>
      <dgm:t>
        <a:bodyPr/>
        <a:lstStyle/>
        <a:p>
          <a:pPr latinLnBrk="1"/>
          <a:endParaRPr lang="ko-KR" altLang="en-US"/>
        </a:p>
      </dgm:t>
    </dgm:pt>
    <dgm:pt modelId="{0F1872CE-B895-4004-AE67-0452E2075B31}" type="pres">
      <dgm:prSet presAssocID="{58E0EEA6-6464-44F2-BAF9-A10F77F46613}" presName="hierChild3" presStyleCnt="0"/>
      <dgm:spPr/>
    </dgm:pt>
    <dgm:pt modelId="{69195054-3523-4227-B896-F45A82E0519A}" type="pres">
      <dgm:prSet presAssocID="{62A991E6-B690-4138-B2D2-5B8F382ED5BB}" presName="Name25" presStyleLbl="parChTrans1D2" presStyleIdx="3" presStyleCnt="8"/>
      <dgm:spPr/>
      <dgm:t>
        <a:bodyPr/>
        <a:lstStyle/>
        <a:p>
          <a:pPr latinLnBrk="1"/>
          <a:endParaRPr lang="ko-KR" altLang="en-US"/>
        </a:p>
      </dgm:t>
    </dgm:pt>
    <dgm:pt modelId="{D0BA0C08-9BBF-4353-9358-6A1C5FD1123F}" type="pres">
      <dgm:prSet presAssocID="{62A991E6-B690-4138-B2D2-5B8F382ED5BB}" presName="connTx" presStyleLbl="parChTrans1D2" presStyleIdx="3" presStyleCnt="8"/>
      <dgm:spPr/>
      <dgm:t>
        <a:bodyPr/>
        <a:lstStyle/>
        <a:p>
          <a:pPr latinLnBrk="1"/>
          <a:endParaRPr lang="ko-KR" altLang="en-US"/>
        </a:p>
      </dgm:t>
    </dgm:pt>
    <dgm:pt modelId="{8EA198C5-79E7-49A7-8DB9-34D0B26FA942}" type="pres">
      <dgm:prSet presAssocID="{DC6A3C28-7321-4F0B-BE6B-625ACCF169C0}" presName="Name30" presStyleCnt="0"/>
      <dgm:spPr/>
    </dgm:pt>
    <dgm:pt modelId="{4C3A6F6A-74ED-4DC7-B05D-B8A9D2AA07C7}" type="pres">
      <dgm:prSet presAssocID="{DC6A3C28-7321-4F0B-BE6B-625ACCF169C0}" presName="level2Shape" presStyleLbl="node2" presStyleIdx="3" presStyleCnt="8" custScaleX="117991" custLinFactY="-65197" custLinFactNeighborX="3725" custLinFactNeighborY="-100000"/>
      <dgm:spPr/>
      <dgm:t>
        <a:bodyPr/>
        <a:lstStyle/>
        <a:p>
          <a:pPr latinLnBrk="1"/>
          <a:endParaRPr lang="ko-KR" altLang="en-US"/>
        </a:p>
      </dgm:t>
    </dgm:pt>
    <dgm:pt modelId="{2D07C6C2-B52D-4631-9E08-46B59921030D}" type="pres">
      <dgm:prSet presAssocID="{DC6A3C28-7321-4F0B-BE6B-625ACCF169C0}" presName="hierChild3" presStyleCnt="0"/>
      <dgm:spPr/>
    </dgm:pt>
    <dgm:pt modelId="{FC809C27-7B28-4564-A6D4-298EB9CB4FA9}" type="pres">
      <dgm:prSet presAssocID="{E34A2B0C-B086-43BC-B2FB-7C41955B1F85}" presName="Name25" presStyleLbl="parChTrans1D2" presStyleIdx="4" presStyleCnt="8"/>
      <dgm:spPr/>
      <dgm:t>
        <a:bodyPr/>
        <a:lstStyle/>
        <a:p>
          <a:pPr latinLnBrk="1"/>
          <a:endParaRPr lang="ko-KR" altLang="en-US"/>
        </a:p>
      </dgm:t>
    </dgm:pt>
    <dgm:pt modelId="{A344A964-B781-4A60-A322-BB9E0417739D}" type="pres">
      <dgm:prSet presAssocID="{E34A2B0C-B086-43BC-B2FB-7C41955B1F85}" presName="connTx" presStyleLbl="parChTrans1D2" presStyleIdx="4" presStyleCnt="8"/>
      <dgm:spPr/>
      <dgm:t>
        <a:bodyPr/>
        <a:lstStyle/>
        <a:p>
          <a:pPr latinLnBrk="1"/>
          <a:endParaRPr lang="ko-KR" altLang="en-US"/>
        </a:p>
      </dgm:t>
    </dgm:pt>
    <dgm:pt modelId="{E52F01FA-2292-4D54-B582-D0A26034FE7D}" type="pres">
      <dgm:prSet presAssocID="{E42628EE-93D5-4F1B-BD3C-D9DEB4706450}" presName="Name30" presStyleCnt="0"/>
      <dgm:spPr/>
    </dgm:pt>
    <dgm:pt modelId="{2D31782D-EA96-40DD-8193-69270F47FAE2}" type="pres">
      <dgm:prSet presAssocID="{E42628EE-93D5-4F1B-BD3C-D9DEB4706450}" presName="level2Shape" presStyleLbl="node2" presStyleIdx="4" presStyleCnt="8" custScaleX="115908" custLinFactY="-22726" custLinFactNeighborX="2793" custLinFactNeighborY="-100000"/>
      <dgm:spPr/>
      <dgm:t>
        <a:bodyPr/>
        <a:lstStyle/>
        <a:p>
          <a:pPr latinLnBrk="1"/>
          <a:endParaRPr lang="ko-KR" altLang="en-US"/>
        </a:p>
      </dgm:t>
    </dgm:pt>
    <dgm:pt modelId="{E5E6BBA7-63B0-4146-BE92-D32A9104F632}" type="pres">
      <dgm:prSet presAssocID="{E42628EE-93D5-4F1B-BD3C-D9DEB4706450}" presName="hierChild3" presStyleCnt="0"/>
      <dgm:spPr/>
    </dgm:pt>
    <dgm:pt modelId="{98DB9C0B-B723-46BD-8DF7-3110C05DB944}" type="pres">
      <dgm:prSet presAssocID="{0B1DA58B-6111-442C-BBDF-8DED906D196B}" presName="Name25" presStyleLbl="parChTrans1D2" presStyleIdx="5" presStyleCnt="8"/>
      <dgm:spPr/>
      <dgm:t>
        <a:bodyPr/>
        <a:lstStyle/>
        <a:p>
          <a:pPr latinLnBrk="1"/>
          <a:endParaRPr lang="ko-KR" altLang="en-US"/>
        </a:p>
      </dgm:t>
    </dgm:pt>
    <dgm:pt modelId="{6A1C67F1-A73D-402F-93AD-250B27CBC958}" type="pres">
      <dgm:prSet presAssocID="{0B1DA58B-6111-442C-BBDF-8DED906D196B}" presName="connTx" presStyleLbl="parChTrans1D2" presStyleIdx="5" presStyleCnt="8"/>
      <dgm:spPr/>
      <dgm:t>
        <a:bodyPr/>
        <a:lstStyle/>
        <a:p>
          <a:pPr latinLnBrk="1"/>
          <a:endParaRPr lang="ko-KR" altLang="en-US"/>
        </a:p>
      </dgm:t>
    </dgm:pt>
    <dgm:pt modelId="{94763D8B-2FDD-4ED3-8EA4-3BBE62AE35CD}" type="pres">
      <dgm:prSet presAssocID="{CC4D08A7-C98A-485C-903D-FB3BDBA493AA}" presName="Name30" presStyleCnt="0"/>
      <dgm:spPr/>
    </dgm:pt>
    <dgm:pt modelId="{F722E728-C7E9-4956-9F4C-3B440625DE33}" type="pres">
      <dgm:prSet presAssocID="{CC4D08A7-C98A-485C-903D-FB3BDBA493AA}" presName="level2Shape" presStyleLbl="node2" presStyleIdx="5" presStyleCnt="8" custScaleX="111363" custLinFactNeighborX="2793" custLinFactNeighborY="-82511"/>
      <dgm:spPr/>
      <dgm:t>
        <a:bodyPr/>
        <a:lstStyle/>
        <a:p>
          <a:pPr latinLnBrk="1"/>
          <a:endParaRPr lang="ko-KR" altLang="en-US"/>
        </a:p>
      </dgm:t>
    </dgm:pt>
    <dgm:pt modelId="{06B141ED-0D64-475D-B0F3-019459E13BB2}" type="pres">
      <dgm:prSet presAssocID="{CC4D08A7-C98A-485C-903D-FB3BDBA493AA}" presName="hierChild3" presStyleCnt="0"/>
      <dgm:spPr/>
    </dgm:pt>
    <dgm:pt modelId="{61A5FF30-2C67-46CF-B71F-C8227EFCC855}" type="pres">
      <dgm:prSet presAssocID="{2A74430A-D7A5-4411-A1FD-E9966CCB3E07}" presName="Name25" presStyleLbl="parChTrans1D2" presStyleIdx="6" presStyleCnt="8"/>
      <dgm:spPr/>
      <dgm:t>
        <a:bodyPr/>
        <a:lstStyle/>
        <a:p>
          <a:pPr latinLnBrk="1"/>
          <a:endParaRPr lang="ko-KR" altLang="en-US"/>
        </a:p>
      </dgm:t>
    </dgm:pt>
    <dgm:pt modelId="{0A8C2DA0-C7A3-41BD-AF1F-215C4A030A80}" type="pres">
      <dgm:prSet presAssocID="{2A74430A-D7A5-4411-A1FD-E9966CCB3E07}" presName="connTx" presStyleLbl="parChTrans1D2" presStyleIdx="6" presStyleCnt="8"/>
      <dgm:spPr/>
      <dgm:t>
        <a:bodyPr/>
        <a:lstStyle/>
        <a:p>
          <a:pPr latinLnBrk="1"/>
          <a:endParaRPr lang="ko-KR" altLang="en-US"/>
        </a:p>
      </dgm:t>
    </dgm:pt>
    <dgm:pt modelId="{6710318A-61E7-4C2D-BABB-642651D95A70}" type="pres">
      <dgm:prSet presAssocID="{7D775449-3FFC-44DF-A3EB-AEF2B6E20C4D}" presName="Name30" presStyleCnt="0"/>
      <dgm:spPr/>
    </dgm:pt>
    <dgm:pt modelId="{70BB8F34-256E-4DA2-9B21-18F08657C562}" type="pres">
      <dgm:prSet presAssocID="{7D775449-3FFC-44DF-A3EB-AEF2B6E20C4D}" presName="level2Shape" presStyleLbl="node2" presStyleIdx="6" presStyleCnt="8" custScaleX="119078" custLinFactNeighborX="909" custLinFactNeighborY="-36360"/>
      <dgm:spPr/>
      <dgm:t>
        <a:bodyPr/>
        <a:lstStyle/>
        <a:p>
          <a:pPr latinLnBrk="1"/>
          <a:endParaRPr lang="ko-KR" altLang="en-US"/>
        </a:p>
      </dgm:t>
    </dgm:pt>
    <dgm:pt modelId="{9A8F70E2-0B33-4FC6-9CC3-120DC413C6E8}" type="pres">
      <dgm:prSet presAssocID="{7D775449-3FFC-44DF-A3EB-AEF2B6E20C4D}" presName="hierChild3" presStyleCnt="0"/>
      <dgm:spPr/>
    </dgm:pt>
    <dgm:pt modelId="{DF2469B6-82C3-499A-A3BC-C59E3442E0D8}" type="pres">
      <dgm:prSet presAssocID="{60EC3E71-1369-4620-8B52-9BF3FF144243}" presName="Name25" presStyleLbl="parChTrans1D2" presStyleIdx="7" presStyleCnt="8"/>
      <dgm:spPr/>
      <dgm:t>
        <a:bodyPr/>
        <a:lstStyle/>
        <a:p>
          <a:pPr latinLnBrk="1"/>
          <a:endParaRPr lang="ko-KR" altLang="en-US"/>
        </a:p>
      </dgm:t>
    </dgm:pt>
    <dgm:pt modelId="{D3D33346-7B04-45F6-904A-2460F96BB201}" type="pres">
      <dgm:prSet presAssocID="{60EC3E71-1369-4620-8B52-9BF3FF144243}" presName="connTx" presStyleLbl="parChTrans1D2" presStyleIdx="7" presStyleCnt="8"/>
      <dgm:spPr/>
      <dgm:t>
        <a:bodyPr/>
        <a:lstStyle/>
        <a:p>
          <a:pPr latinLnBrk="1"/>
          <a:endParaRPr lang="ko-KR" altLang="en-US"/>
        </a:p>
      </dgm:t>
    </dgm:pt>
    <dgm:pt modelId="{26B18C8D-86C1-4792-B3DB-FD36CBD33B58}" type="pres">
      <dgm:prSet presAssocID="{2019876E-6BC5-43E6-ABE4-746F48B83D00}" presName="Name30" presStyleCnt="0"/>
      <dgm:spPr/>
    </dgm:pt>
    <dgm:pt modelId="{802157EA-7D10-4D88-8B63-2F83C2127D39}" type="pres">
      <dgm:prSet presAssocID="{2019876E-6BC5-43E6-ABE4-746F48B83D00}" presName="level2Shape" presStyleLbl="node2" presStyleIdx="7" presStyleCnt="8" custScaleX="116350"/>
      <dgm:spPr/>
      <dgm:t>
        <a:bodyPr/>
        <a:lstStyle/>
        <a:p>
          <a:pPr latinLnBrk="1"/>
          <a:endParaRPr lang="ko-KR" altLang="en-US"/>
        </a:p>
      </dgm:t>
    </dgm:pt>
    <dgm:pt modelId="{4C5873E7-FFC5-4D8C-94AE-3D132A1F1D94}" type="pres">
      <dgm:prSet presAssocID="{2019876E-6BC5-43E6-ABE4-746F48B83D00}" presName="hierChild3" presStyleCnt="0"/>
      <dgm:spPr/>
    </dgm:pt>
    <dgm:pt modelId="{9C36171E-103E-42F1-B184-A532DE3CA1EB}" type="pres">
      <dgm:prSet presAssocID="{5B3B72AB-9662-4184-A2C9-7656A54F4BB8}" presName="bgShapesFlow" presStyleCnt="0"/>
      <dgm:spPr/>
    </dgm:pt>
    <dgm:pt modelId="{C62922DC-6FF7-48F0-B0C6-1D5C3DC8C0C4}" type="pres">
      <dgm:prSet presAssocID="{790723EB-5C6E-4452-8818-E3C24298F37B}" presName="rectComp" presStyleCnt="0"/>
      <dgm:spPr/>
    </dgm:pt>
    <dgm:pt modelId="{102C6717-98BB-4E3B-9954-53B678712D58}" type="pres">
      <dgm:prSet presAssocID="{790723EB-5C6E-4452-8818-E3C24298F37B}" presName="bgRect" presStyleLbl="bgShp" presStyleIdx="0" presStyleCnt="2" custLinFactNeighborX="-27927" custLinFactNeighborY="-182"/>
      <dgm:spPr/>
      <dgm:t>
        <a:bodyPr/>
        <a:lstStyle/>
        <a:p>
          <a:pPr latinLnBrk="1"/>
          <a:endParaRPr lang="ko-KR" altLang="en-US"/>
        </a:p>
      </dgm:t>
    </dgm:pt>
    <dgm:pt modelId="{C6599AD5-AF8A-41C8-ADDA-459098F7269C}" type="pres">
      <dgm:prSet presAssocID="{790723EB-5C6E-4452-8818-E3C24298F37B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0AB48B-4856-418B-9AB4-264DA0E07B21}" type="pres">
      <dgm:prSet presAssocID="{790723EB-5C6E-4452-8818-E3C24298F37B}" presName="spComp" presStyleCnt="0"/>
      <dgm:spPr/>
    </dgm:pt>
    <dgm:pt modelId="{88FAA591-D111-4A41-AAE4-011BDCDEF97D}" type="pres">
      <dgm:prSet presAssocID="{790723EB-5C6E-4452-8818-E3C24298F37B}" presName="hSp" presStyleCnt="0"/>
      <dgm:spPr/>
    </dgm:pt>
    <dgm:pt modelId="{8CD69910-6568-48DC-BC48-CF3B7E0EF782}" type="pres">
      <dgm:prSet presAssocID="{202BF4A7-07F0-40F6-A95F-B908E48611FA}" presName="rectComp" presStyleCnt="0"/>
      <dgm:spPr/>
    </dgm:pt>
    <dgm:pt modelId="{76D059A2-5D92-464B-91D6-A7F791DAA275}" type="pres">
      <dgm:prSet presAssocID="{202BF4A7-07F0-40F6-A95F-B908E48611FA}" presName="bgRect" presStyleLbl="bgShp" presStyleIdx="1" presStyleCnt="2" custScaleX="117424"/>
      <dgm:spPr/>
      <dgm:t>
        <a:bodyPr/>
        <a:lstStyle/>
        <a:p>
          <a:pPr latinLnBrk="1"/>
          <a:endParaRPr lang="ko-KR" altLang="en-US"/>
        </a:p>
      </dgm:t>
    </dgm:pt>
    <dgm:pt modelId="{03F3DAA5-E758-4444-BEAF-663F42B2ACBF}" type="pres">
      <dgm:prSet presAssocID="{202BF4A7-07F0-40F6-A95F-B908E48611FA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40D537F-085C-4C00-A2C1-6A0413E5B4B6}" type="presOf" srcId="{60EC3E71-1369-4620-8B52-9BF3FF144243}" destId="{DF2469B6-82C3-499A-A3BC-C59E3442E0D8}" srcOrd="0" destOrd="0" presId="urn:microsoft.com/office/officeart/2005/8/layout/hierarchy5"/>
    <dgm:cxn modelId="{587B15D1-5E0F-4C73-B929-2E44EB6CBE16}" srcId="{DD9C331A-BD1A-4B35-B3DC-65E583386A84}" destId="{688593C5-E9D9-4784-A96C-A6727E5844CF}" srcOrd="0" destOrd="0" parTransId="{4E8374C1-B0A4-4860-B1BD-9AF2EE4AEE74}" sibTransId="{1C9030FF-3887-4388-87D7-07D052B49A04}"/>
    <dgm:cxn modelId="{7FC4C8E1-57C0-4E9D-9477-A8926AA23D15}" type="presOf" srcId="{7D775449-3FFC-44DF-A3EB-AEF2B6E20C4D}" destId="{70BB8F34-256E-4DA2-9B21-18F08657C562}" srcOrd="0" destOrd="0" presId="urn:microsoft.com/office/officeart/2005/8/layout/hierarchy5"/>
    <dgm:cxn modelId="{D7E4AFCB-F2E7-4A17-A5F4-45816EACEF3A}" srcId="{DD9C331A-BD1A-4B35-B3DC-65E583386A84}" destId="{7D775449-3FFC-44DF-A3EB-AEF2B6E20C4D}" srcOrd="6" destOrd="0" parTransId="{2A74430A-D7A5-4411-A1FD-E9966CCB3E07}" sibTransId="{C7FA9361-948A-4713-A12B-559DFB3E4CBD}"/>
    <dgm:cxn modelId="{7A6B51E2-B65E-4822-99A4-2093035D768D}" srcId="{5B3B72AB-9662-4184-A2C9-7656A54F4BB8}" destId="{790723EB-5C6E-4452-8818-E3C24298F37B}" srcOrd="1" destOrd="0" parTransId="{8009A5EC-3C01-4E51-97B2-3B2A9BA19A4A}" sibTransId="{DF79013F-907D-4CB3-85E9-0546311EF1D4}"/>
    <dgm:cxn modelId="{A1CCA1FD-ECBA-436C-B327-6A746E3817D8}" type="presOf" srcId="{4E8374C1-B0A4-4860-B1BD-9AF2EE4AEE74}" destId="{B6A06B92-C6C2-44E1-8725-581139DD3561}" srcOrd="1" destOrd="0" presId="urn:microsoft.com/office/officeart/2005/8/layout/hierarchy5"/>
    <dgm:cxn modelId="{5A761D82-0026-4BF0-9F14-458DC2DCD1B7}" srcId="{DD9C331A-BD1A-4B35-B3DC-65E583386A84}" destId="{58E0EEA6-6464-44F2-BAF9-A10F77F46613}" srcOrd="2" destOrd="0" parTransId="{6A26ACAF-FA1B-4261-AE34-8C6A3998EF02}" sibTransId="{3CF059BE-1A73-453E-AD36-67945C4BEBBA}"/>
    <dgm:cxn modelId="{90DA2861-51DD-48CF-A3B5-9ECBF839A7DD}" type="presOf" srcId="{6A26ACAF-FA1B-4261-AE34-8C6A3998EF02}" destId="{7D6A0FF8-DABF-47AA-9E77-F7FEE32B3E73}" srcOrd="0" destOrd="0" presId="urn:microsoft.com/office/officeart/2005/8/layout/hierarchy5"/>
    <dgm:cxn modelId="{73E1CC30-5117-434B-89DB-0499519A8532}" type="presOf" srcId="{E34A2B0C-B086-43BC-B2FB-7C41955B1F85}" destId="{A344A964-B781-4A60-A322-BB9E0417739D}" srcOrd="1" destOrd="0" presId="urn:microsoft.com/office/officeart/2005/8/layout/hierarchy5"/>
    <dgm:cxn modelId="{2A248562-AD8D-49B2-8958-2378B8FABFB9}" type="presOf" srcId="{790723EB-5C6E-4452-8818-E3C24298F37B}" destId="{102C6717-98BB-4E3B-9954-53B678712D58}" srcOrd="0" destOrd="0" presId="urn:microsoft.com/office/officeart/2005/8/layout/hierarchy5"/>
    <dgm:cxn modelId="{7C4017FB-F7C0-4A62-B66D-9830FFCD6986}" type="presOf" srcId="{CC4D08A7-C98A-485C-903D-FB3BDBA493AA}" destId="{F722E728-C7E9-4956-9F4C-3B440625DE33}" srcOrd="0" destOrd="0" presId="urn:microsoft.com/office/officeart/2005/8/layout/hierarchy5"/>
    <dgm:cxn modelId="{FA3AACEF-8284-4296-AA52-055DD0D7AB86}" srcId="{5B3B72AB-9662-4184-A2C9-7656A54F4BB8}" destId="{202BF4A7-07F0-40F6-A95F-B908E48611FA}" srcOrd="2" destOrd="0" parTransId="{40BCB755-1437-4B03-8213-C4BE1B55E5F4}" sibTransId="{E5650573-591C-4962-8D00-094C0325FD42}"/>
    <dgm:cxn modelId="{481ABF9C-5431-4FB8-88AB-B6910A53A57D}" type="presOf" srcId="{62A991E6-B690-4138-B2D2-5B8F382ED5BB}" destId="{D0BA0C08-9BBF-4353-9358-6A1C5FD1123F}" srcOrd="1" destOrd="0" presId="urn:microsoft.com/office/officeart/2005/8/layout/hierarchy5"/>
    <dgm:cxn modelId="{7D1F6719-CCEA-45BB-87C4-0717C835E41E}" srcId="{5B3B72AB-9662-4184-A2C9-7656A54F4BB8}" destId="{DD9C331A-BD1A-4B35-B3DC-65E583386A84}" srcOrd="0" destOrd="0" parTransId="{969382DE-5636-4278-B91F-775B50179032}" sibTransId="{C7C30EB3-4227-46B9-BB89-57A22FFF79F4}"/>
    <dgm:cxn modelId="{486C7461-11D5-4C30-9E26-FA6D300FC705}" type="presOf" srcId="{E42628EE-93D5-4F1B-BD3C-D9DEB4706450}" destId="{2D31782D-EA96-40DD-8193-69270F47FAE2}" srcOrd="0" destOrd="0" presId="urn:microsoft.com/office/officeart/2005/8/layout/hierarchy5"/>
    <dgm:cxn modelId="{7F689501-2BAF-45EA-BC60-2A403BBF2148}" type="presOf" srcId="{790723EB-5C6E-4452-8818-E3C24298F37B}" destId="{C6599AD5-AF8A-41C8-ADDA-459098F7269C}" srcOrd="1" destOrd="0" presId="urn:microsoft.com/office/officeart/2005/8/layout/hierarchy5"/>
    <dgm:cxn modelId="{BC57F869-C72A-4E7D-AEE5-49E2A3B87C9E}" srcId="{DD9C331A-BD1A-4B35-B3DC-65E583386A84}" destId="{E42628EE-93D5-4F1B-BD3C-D9DEB4706450}" srcOrd="4" destOrd="0" parTransId="{E34A2B0C-B086-43BC-B2FB-7C41955B1F85}" sibTransId="{B476AB83-7150-4D0B-BA99-0CA0CEBC87F9}"/>
    <dgm:cxn modelId="{23673F46-AD50-4FB4-80DF-8B9BE636CE13}" type="presOf" srcId="{2A74430A-D7A5-4411-A1FD-E9966CCB3E07}" destId="{61A5FF30-2C67-46CF-B71F-C8227EFCC855}" srcOrd="0" destOrd="0" presId="urn:microsoft.com/office/officeart/2005/8/layout/hierarchy5"/>
    <dgm:cxn modelId="{BB68CB73-7E17-4F91-8129-871BF60D9E3D}" type="presOf" srcId="{62A991E6-B690-4138-B2D2-5B8F382ED5BB}" destId="{69195054-3523-4227-B896-F45A82E0519A}" srcOrd="0" destOrd="0" presId="urn:microsoft.com/office/officeart/2005/8/layout/hierarchy5"/>
    <dgm:cxn modelId="{7041CD42-BC23-4AD6-B569-48513DB806EE}" type="presOf" srcId="{5B3B72AB-9662-4184-A2C9-7656A54F4BB8}" destId="{79E507D1-34A2-4896-88E8-689DAC83CF20}" srcOrd="0" destOrd="0" presId="urn:microsoft.com/office/officeart/2005/8/layout/hierarchy5"/>
    <dgm:cxn modelId="{91124411-07E6-405C-BEB0-8031A7A9BF81}" type="presOf" srcId="{4E8374C1-B0A4-4860-B1BD-9AF2EE4AEE74}" destId="{0002ADCA-1B49-47B0-9495-4D44B0BEFF4C}" srcOrd="0" destOrd="0" presId="urn:microsoft.com/office/officeart/2005/8/layout/hierarchy5"/>
    <dgm:cxn modelId="{AB6A2C2C-09DD-4A5C-901F-DE9542C754D2}" srcId="{DD9C331A-BD1A-4B35-B3DC-65E583386A84}" destId="{CC4D08A7-C98A-485C-903D-FB3BDBA493AA}" srcOrd="5" destOrd="0" parTransId="{0B1DA58B-6111-442C-BBDF-8DED906D196B}" sibTransId="{48297BC2-EAE9-4D76-97C1-C1A62B4F43CF}"/>
    <dgm:cxn modelId="{7C43F62B-885E-4976-BAB4-099CC175D794}" type="presOf" srcId="{202BF4A7-07F0-40F6-A95F-B908E48611FA}" destId="{76D059A2-5D92-464B-91D6-A7F791DAA275}" srcOrd="0" destOrd="0" presId="urn:microsoft.com/office/officeart/2005/8/layout/hierarchy5"/>
    <dgm:cxn modelId="{D0A9377F-B81D-48C2-AEA3-9AF81433B1E6}" type="presOf" srcId="{0B1DA58B-6111-442C-BBDF-8DED906D196B}" destId="{98DB9C0B-B723-46BD-8DF7-3110C05DB944}" srcOrd="0" destOrd="0" presId="urn:microsoft.com/office/officeart/2005/8/layout/hierarchy5"/>
    <dgm:cxn modelId="{CE90F22F-32F0-46D1-9609-3AD496856BC6}" type="presOf" srcId="{6A26ACAF-FA1B-4261-AE34-8C6A3998EF02}" destId="{1ED49CD3-7A5C-4E37-B975-6DE7C997FB9F}" srcOrd="1" destOrd="0" presId="urn:microsoft.com/office/officeart/2005/8/layout/hierarchy5"/>
    <dgm:cxn modelId="{BAB390BC-1055-47E2-9C62-DEB1D87C6ED0}" type="presOf" srcId="{202BF4A7-07F0-40F6-A95F-B908E48611FA}" destId="{03F3DAA5-E758-4444-BEAF-663F42B2ACBF}" srcOrd="1" destOrd="0" presId="urn:microsoft.com/office/officeart/2005/8/layout/hierarchy5"/>
    <dgm:cxn modelId="{29424958-4104-4FBF-8674-10F848594FB0}" type="presOf" srcId="{688593C5-E9D9-4784-A96C-A6727E5844CF}" destId="{E5774A4C-F1F1-4BE6-9587-7C23D8C0EFB1}" srcOrd="0" destOrd="0" presId="urn:microsoft.com/office/officeart/2005/8/layout/hierarchy5"/>
    <dgm:cxn modelId="{9970B449-2DF6-4D7E-9199-D00E528FB6FF}" type="presOf" srcId="{DD9C331A-BD1A-4B35-B3DC-65E583386A84}" destId="{CF3A2425-0869-4FA9-935C-A7AF3D8FE6CB}" srcOrd="0" destOrd="0" presId="urn:microsoft.com/office/officeart/2005/8/layout/hierarchy5"/>
    <dgm:cxn modelId="{8414B9D6-55DA-4AA5-BC69-90AE2C53A96F}" type="presOf" srcId="{2019876E-6BC5-43E6-ABE4-746F48B83D00}" destId="{802157EA-7D10-4D88-8B63-2F83C2127D39}" srcOrd="0" destOrd="0" presId="urn:microsoft.com/office/officeart/2005/8/layout/hierarchy5"/>
    <dgm:cxn modelId="{249CA041-0B67-473F-9444-9FCC9A19E51D}" type="presOf" srcId="{2A74430A-D7A5-4411-A1FD-E9966CCB3E07}" destId="{0A8C2DA0-C7A3-41BD-AF1F-215C4A030A80}" srcOrd="1" destOrd="0" presId="urn:microsoft.com/office/officeart/2005/8/layout/hierarchy5"/>
    <dgm:cxn modelId="{B1E49008-7680-4B7C-AC22-DF6D2AD3F9D9}" type="presOf" srcId="{5CC8587D-7AD3-4234-870B-8DF72B885539}" destId="{1FA59BF2-6A8F-42BE-AE2F-5685D0CA0305}" srcOrd="1" destOrd="0" presId="urn:microsoft.com/office/officeart/2005/8/layout/hierarchy5"/>
    <dgm:cxn modelId="{AF573986-010B-4277-AFD4-5C7D090A4AF1}" type="presOf" srcId="{0B1DA58B-6111-442C-BBDF-8DED906D196B}" destId="{6A1C67F1-A73D-402F-93AD-250B27CBC958}" srcOrd="1" destOrd="0" presId="urn:microsoft.com/office/officeart/2005/8/layout/hierarchy5"/>
    <dgm:cxn modelId="{DA9DD203-C7A3-471A-A30A-8480E4BCC374}" type="presOf" srcId="{58E0EEA6-6464-44F2-BAF9-A10F77F46613}" destId="{479D9D35-45C8-4513-B2E5-579B25F4937C}" srcOrd="0" destOrd="0" presId="urn:microsoft.com/office/officeart/2005/8/layout/hierarchy5"/>
    <dgm:cxn modelId="{CAF44152-D602-4C60-A180-40C1593BB3B0}" type="presOf" srcId="{60EC3E71-1369-4620-8B52-9BF3FF144243}" destId="{D3D33346-7B04-45F6-904A-2460F96BB201}" srcOrd="1" destOrd="0" presId="urn:microsoft.com/office/officeart/2005/8/layout/hierarchy5"/>
    <dgm:cxn modelId="{B32A3E9C-5571-4440-BB70-366F1656BEF9}" type="presOf" srcId="{A2A25B62-8685-47B3-ADF6-D7F85DE81882}" destId="{73861D0F-1444-4E08-8C02-25434639BB1C}" srcOrd="0" destOrd="0" presId="urn:microsoft.com/office/officeart/2005/8/layout/hierarchy5"/>
    <dgm:cxn modelId="{95F988B2-57CD-4791-8827-CFC48EEF7E67}" type="presOf" srcId="{E34A2B0C-B086-43BC-B2FB-7C41955B1F85}" destId="{FC809C27-7B28-4564-A6D4-298EB9CB4FA9}" srcOrd="0" destOrd="0" presId="urn:microsoft.com/office/officeart/2005/8/layout/hierarchy5"/>
    <dgm:cxn modelId="{11A29B0C-0F5B-44AD-AE49-08839CA968D1}" type="presOf" srcId="{DC6A3C28-7321-4F0B-BE6B-625ACCF169C0}" destId="{4C3A6F6A-74ED-4DC7-B05D-B8A9D2AA07C7}" srcOrd="0" destOrd="0" presId="urn:microsoft.com/office/officeart/2005/8/layout/hierarchy5"/>
    <dgm:cxn modelId="{C96B72B4-0502-482B-A342-6E6DF62A15F4}" srcId="{DD9C331A-BD1A-4B35-B3DC-65E583386A84}" destId="{DC6A3C28-7321-4F0B-BE6B-625ACCF169C0}" srcOrd="3" destOrd="0" parTransId="{62A991E6-B690-4138-B2D2-5B8F382ED5BB}" sibTransId="{B09E135F-845B-4DD2-AB50-39E294571168}"/>
    <dgm:cxn modelId="{8B2B660D-6C4E-489F-B7B3-F65A8C54AD3A}" srcId="{DD9C331A-BD1A-4B35-B3DC-65E583386A84}" destId="{A2A25B62-8685-47B3-ADF6-D7F85DE81882}" srcOrd="1" destOrd="0" parTransId="{5CC8587D-7AD3-4234-870B-8DF72B885539}" sibTransId="{708EB8ED-F18C-4A8A-BC8D-7F39C2729D47}"/>
    <dgm:cxn modelId="{15CC8129-92FF-4F8F-BAFE-76353BBAF9D5}" type="presOf" srcId="{5CC8587D-7AD3-4234-870B-8DF72B885539}" destId="{3CED7964-4B3F-4592-9ABB-55332FDC21E9}" srcOrd="0" destOrd="0" presId="urn:microsoft.com/office/officeart/2005/8/layout/hierarchy5"/>
    <dgm:cxn modelId="{47BCA199-669E-4264-8734-535F25C2F8BA}" srcId="{DD9C331A-BD1A-4B35-B3DC-65E583386A84}" destId="{2019876E-6BC5-43E6-ABE4-746F48B83D00}" srcOrd="7" destOrd="0" parTransId="{60EC3E71-1369-4620-8B52-9BF3FF144243}" sibTransId="{B8C68452-29E7-428C-99C0-96D0A733BF21}"/>
    <dgm:cxn modelId="{8891F796-9E31-4874-8D29-2D3FC4E24366}" type="presParOf" srcId="{79E507D1-34A2-4896-88E8-689DAC83CF20}" destId="{E6E668DC-5884-41FF-818B-B09A9162002E}" srcOrd="0" destOrd="0" presId="urn:microsoft.com/office/officeart/2005/8/layout/hierarchy5"/>
    <dgm:cxn modelId="{AF8F48E0-01B5-40E0-BFF5-E51A2A980F74}" type="presParOf" srcId="{E6E668DC-5884-41FF-818B-B09A9162002E}" destId="{14341946-D6EF-4C58-B9A9-939320BFC36E}" srcOrd="0" destOrd="0" presId="urn:microsoft.com/office/officeart/2005/8/layout/hierarchy5"/>
    <dgm:cxn modelId="{F97F6B08-55EB-4636-B364-30C601642E85}" type="presParOf" srcId="{E6E668DC-5884-41FF-818B-B09A9162002E}" destId="{07597785-2D78-48AA-BF3B-C11D70990BCC}" srcOrd="1" destOrd="0" presId="urn:microsoft.com/office/officeart/2005/8/layout/hierarchy5"/>
    <dgm:cxn modelId="{0F0005D7-8B83-4305-BB76-912F79FFCF8E}" type="presParOf" srcId="{07597785-2D78-48AA-BF3B-C11D70990BCC}" destId="{7BD4A3F2-31BF-49E2-8B94-E37B38F3CB55}" srcOrd="0" destOrd="0" presId="urn:microsoft.com/office/officeart/2005/8/layout/hierarchy5"/>
    <dgm:cxn modelId="{57BDE39B-1E59-413A-818B-46F18DECEB52}" type="presParOf" srcId="{7BD4A3F2-31BF-49E2-8B94-E37B38F3CB55}" destId="{CF3A2425-0869-4FA9-935C-A7AF3D8FE6CB}" srcOrd="0" destOrd="0" presId="urn:microsoft.com/office/officeart/2005/8/layout/hierarchy5"/>
    <dgm:cxn modelId="{05687D4F-D1C5-4576-8E69-207EBD402EBD}" type="presParOf" srcId="{7BD4A3F2-31BF-49E2-8B94-E37B38F3CB55}" destId="{2C4C4F0B-DDA8-49E1-8B62-2FB5177707BC}" srcOrd="1" destOrd="0" presId="urn:microsoft.com/office/officeart/2005/8/layout/hierarchy5"/>
    <dgm:cxn modelId="{D611225C-1A2A-489D-9513-867009976769}" type="presParOf" srcId="{2C4C4F0B-DDA8-49E1-8B62-2FB5177707BC}" destId="{0002ADCA-1B49-47B0-9495-4D44B0BEFF4C}" srcOrd="0" destOrd="0" presId="urn:microsoft.com/office/officeart/2005/8/layout/hierarchy5"/>
    <dgm:cxn modelId="{6E3A0945-4F24-4812-8E4B-443D2F484647}" type="presParOf" srcId="{0002ADCA-1B49-47B0-9495-4D44B0BEFF4C}" destId="{B6A06B92-C6C2-44E1-8725-581139DD3561}" srcOrd="0" destOrd="0" presId="urn:microsoft.com/office/officeart/2005/8/layout/hierarchy5"/>
    <dgm:cxn modelId="{8B771B2E-D6B5-4CEE-86A7-E9928AFF1AF2}" type="presParOf" srcId="{2C4C4F0B-DDA8-49E1-8B62-2FB5177707BC}" destId="{4A13B1B3-BA2D-4D71-A70A-B1E6BF886434}" srcOrd="1" destOrd="0" presId="urn:microsoft.com/office/officeart/2005/8/layout/hierarchy5"/>
    <dgm:cxn modelId="{D4E0373B-51F3-4D8D-8C81-B9B3E8CC324A}" type="presParOf" srcId="{4A13B1B3-BA2D-4D71-A70A-B1E6BF886434}" destId="{E5774A4C-F1F1-4BE6-9587-7C23D8C0EFB1}" srcOrd="0" destOrd="0" presId="urn:microsoft.com/office/officeart/2005/8/layout/hierarchy5"/>
    <dgm:cxn modelId="{666A4E79-EA92-48CC-8FB3-635FCE08AC5D}" type="presParOf" srcId="{4A13B1B3-BA2D-4D71-A70A-B1E6BF886434}" destId="{9D712244-FA99-4477-8BB9-B8A7DD404FDC}" srcOrd="1" destOrd="0" presId="urn:microsoft.com/office/officeart/2005/8/layout/hierarchy5"/>
    <dgm:cxn modelId="{D3C7F3B9-57EF-452D-8B2E-992E9B8AF107}" type="presParOf" srcId="{2C4C4F0B-DDA8-49E1-8B62-2FB5177707BC}" destId="{3CED7964-4B3F-4592-9ABB-55332FDC21E9}" srcOrd="2" destOrd="0" presId="urn:microsoft.com/office/officeart/2005/8/layout/hierarchy5"/>
    <dgm:cxn modelId="{7157E73D-94F3-41FA-8CD3-3C30C06CB973}" type="presParOf" srcId="{3CED7964-4B3F-4592-9ABB-55332FDC21E9}" destId="{1FA59BF2-6A8F-42BE-AE2F-5685D0CA0305}" srcOrd="0" destOrd="0" presId="urn:microsoft.com/office/officeart/2005/8/layout/hierarchy5"/>
    <dgm:cxn modelId="{8945F7C7-20A1-4CBB-B47B-4FA7A98B082E}" type="presParOf" srcId="{2C4C4F0B-DDA8-49E1-8B62-2FB5177707BC}" destId="{74210666-5ABD-4953-AFF6-A30762E0A2D8}" srcOrd="3" destOrd="0" presId="urn:microsoft.com/office/officeart/2005/8/layout/hierarchy5"/>
    <dgm:cxn modelId="{EBF73AD3-D206-4497-B095-B71DD6844E4A}" type="presParOf" srcId="{74210666-5ABD-4953-AFF6-A30762E0A2D8}" destId="{73861D0F-1444-4E08-8C02-25434639BB1C}" srcOrd="0" destOrd="0" presId="urn:microsoft.com/office/officeart/2005/8/layout/hierarchy5"/>
    <dgm:cxn modelId="{9CDAAE86-3539-4FEA-9020-6E3277576683}" type="presParOf" srcId="{74210666-5ABD-4953-AFF6-A30762E0A2D8}" destId="{82C23098-DEAD-49A9-A2D5-72E0AD4E3E83}" srcOrd="1" destOrd="0" presId="urn:microsoft.com/office/officeart/2005/8/layout/hierarchy5"/>
    <dgm:cxn modelId="{0C13E80E-0DFF-4125-8783-824F8730002E}" type="presParOf" srcId="{2C4C4F0B-DDA8-49E1-8B62-2FB5177707BC}" destId="{7D6A0FF8-DABF-47AA-9E77-F7FEE32B3E73}" srcOrd="4" destOrd="0" presId="urn:microsoft.com/office/officeart/2005/8/layout/hierarchy5"/>
    <dgm:cxn modelId="{53B08B47-D61A-4EA1-9D9E-C109437CD7C5}" type="presParOf" srcId="{7D6A0FF8-DABF-47AA-9E77-F7FEE32B3E73}" destId="{1ED49CD3-7A5C-4E37-B975-6DE7C997FB9F}" srcOrd="0" destOrd="0" presId="urn:microsoft.com/office/officeart/2005/8/layout/hierarchy5"/>
    <dgm:cxn modelId="{74D3041D-2A47-4144-8521-D1FD613C9072}" type="presParOf" srcId="{2C4C4F0B-DDA8-49E1-8B62-2FB5177707BC}" destId="{43BB0DBB-96D4-4B39-97BA-8358C8AD3EDF}" srcOrd="5" destOrd="0" presId="urn:microsoft.com/office/officeart/2005/8/layout/hierarchy5"/>
    <dgm:cxn modelId="{8D9BCE6A-ED23-49FD-9521-7A42BD9696F1}" type="presParOf" srcId="{43BB0DBB-96D4-4B39-97BA-8358C8AD3EDF}" destId="{479D9D35-45C8-4513-B2E5-579B25F4937C}" srcOrd="0" destOrd="0" presId="urn:microsoft.com/office/officeart/2005/8/layout/hierarchy5"/>
    <dgm:cxn modelId="{CC78A405-7E45-401F-8292-F5609396EBF1}" type="presParOf" srcId="{43BB0DBB-96D4-4B39-97BA-8358C8AD3EDF}" destId="{0F1872CE-B895-4004-AE67-0452E2075B31}" srcOrd="1" destOrd="0" presId="urn:microsoft.com/office/officeart/2005/8/layout/hierarchy5"/>
    <dgm:cxn modelId="{7FBED0E9-D11E-46D3-A3F0-BE882002E6F2}" type="presParOf" srcId="{2C4C4F0B-DDA8-49E1-8B62-2FB5177707BC}" destId="{69195054-3523-4227-B896-F45A82E0519A}" srcOrd="6" destOrd="0" presId="urn:microsoft.com/office/officeart/2005/8/layout/hierarchy5"/>
    <dgm:cxn modelId="{A5BFBD32-14E4-4F6A-A0A6-02586CAA6293}" type="presParOf" srcId="{69195054-3523-4227-B896-F45A82E0519A}" destId="{D0BA0C08-9BBF-4353-9358-6A1C5FD1123F}" srcOrd="0" destOrd="0" presId="urn:microsoft.com/office/officeart/2005/8/layout/hierarchy5"/>
    <dgm:cxn modelId="{59782540-0378-42CC-B6AC-D67BD7AFAF01}" type="presParOf" srcId="{2C4C4F0B-DDA8-49E1-8B62-2FB5177707BC}" destId="{8EA198C5-79E7-49A7-8DB9-34D0B26FA942}" srcOrd="7" destOrd="0" presId="urn:microsoft.com/office/officeart/2005/8/layout/hierarchy5"/>
    <dgm:cxn modelId="{241A8388-E53A-4DA6-A555-54B65182C60E}" type="presParOf" srcId="{8EA198C5-79E7-49A7-8DB9-34D0B26FA942}" destId="{4C3A6F6A-74ED-4DC7-B05D-B8A9D2AA07C7}" srcOrd="0" destOrd="0" presId="urn:microsoft.com/office/officeart/2005/8/layout/hierarchy5"/>
    <dgm:cxn modelId="{D0B9FD96-73F3-43DE-AD90-5F51894CF2EE}" type="presParOf" srcId="{8EA198C5-79E7-49A7-8DB9-34D0B26FA942}" destId="{2D07C6C2-B52D-4631-9E08-46B59921030D}" srcOrd="1" destOrd="0" presId="urn:microsoft.com/office/officeart/2005/8/layout/hierarchy5"/>
    <dgm:cxn modelId="{AAC8ED35-8E74-4CDD-A8A0-ECF050B292EE}" type="presParOf" srcId="{2C4C4F0B-DDA8-49E1-8B62-2FB5177707BC}" destId="{FC809C27-7B28-4564-A6D4-298EB9CB4FA9}" srcOrd="8" destOrd="0" presId="urn:microsoft.com/office/officeart/2005/8/layout/hierarchy5"/>
    <dgm:cxn modelId="{3C322041-8167-4909-A2FC-2A44F7A73529}" type="presParOf" srcId="{FC809C27-7B28-4564-A6D4-298EB9CB4FA9}" destId="{A344A964-B781-4A60-A322-BB9E0417739D}" srcOrd="0" destOrd="0" presId="urn:microsoft.com/office/officeart/2005/8/layout/hierarchy5"/>
    <dgm:cxn modelId="{2EF6D234-5161-4C2D-BFD8-AA53759F061F}" type="presParOf" srcId="{2C4C4F0B-DDA8-49E1-8B62-2FB5177707BC}" destId="{E52F01FA-2292-4D54-B582-D0A26034FE7D}" srcOrd="9" destOrd="0" presId="urn:microsoft.com/office/officeart/2005/8/layout/hierarchy5"/>
    <dgm:cxn modelId="{AF434AA0-F3C7-4618-96F5-7007674E1CA8}" type="presParOf" srcId="{E52F01FA-2292-4D54-B582-D0A26034FE7D}" destId="{2D31782D-EA96-40DD-8193-69270F47FAE2}" srcOrd="0" destOrd="0" presId="urn:microsoft.com/office/officeart/2005/8/layout/hierarchy5"/>
    <dgm:cxn modelId="{0266B622-36BD-4F0A-A9EA-1911B9141651}" type="presParOf" srcId="{E52F01FA-2292-4D54-B582-D0A26034FE7D}" destId="{E5E6BBA7-63B0-4146-BE92-D32A9104F632}" srcOrd="1" destOrd="0" presId="urn:microsoft.com/office/officeart/2005/8/layout/hierarchy5"/>
    <dgm:cxn modelId="{3F695123-E8F1-4494-A725-CAE756879A89}" type="presParOf" srcId="{2C4C4F0B-DDA8-49E1-8B62-2FB5177707BC}" destId="{98DB9C0B-B723-46BD-8DF7-3110C05DB944}" srcOrd="10" destOrd="0" presId="urn:microsoft.com/office/officeart/2005/8/layout/hierarchy5"/>
    <dgm:cxn modelId="{EBF4241E-3F2A-4364-A3CB-621A7203D7BF}" type="presParOf" srcId="{98DB9C0B-B723-46BD-8DF7-3110C05DB944}" destId="{6A1C67F1-A73D-402F-93AD-250B27CBC958}" srcOrd="0" destOrd="0" presId="urn:microsoft.com/office/officeart/2005/8/layout/hierarchy5"/>
    <dgm:cxn modelId="{ECA127BA-5AF5-4EAE-9790-BB4AA9EDEEBD}" type="presParOf" srcId="{2C4C4F0B-DDA8-49E1-8B62-2FB5177707BC}" destId="{94763D8B-2FDD-4ED3-8EA4-3BBE62AE35CD}" srcOrd="11" destOrd="0" presId="urn:microsoft.com/office/officeart/2005/8/layout/hierarchy5"/>
    <dgm:cxn modelId="{0CED8362-8DFB-4139-92E8-603C254E8CFD}" type="presParOf" srcId="{94763D8B-2FDD-4ED3-8EA4-3BBE62AE35CD}" destId="{F722E728-C7E9-4956-9F4C-3B440625DE33}" srcOrd="0" destOrd="0" presId="urn:microsoft.com/office/officeart/2005/8/layout/hierarchy5"/>
    <dgm:cxn modelId="{226FD4B5-5959-4FC9-A3B8-293362EC68EE}" type="presParOf" srcId="{94763D8B-2FDD-4ED3-8EA4-3BBE62AE35CD}" destId="{06B141ED-0D64-475D-B0F3-019459E13BB2}" srcOrd="1" destOrd="0" presId="urn:microsoft.com/office/officeart/2005/8/layout/hierarchy5"/>
    <dgm:cxn modelId="{C4D6850B-25EF-4E59-9171-A9E4ED52341B}" type="presParOf" srcId="{2C4C4F0B-DDA8-49E1-8B62-2FB5177707BC}" destId="{61A5FF30-2C67-46CF-B71F-C8227EFCC855}" srcOrd="12" destOrd="0" presId="urn:microsoft.com/office/officeart/2005/8/layout/hierarchy5"/>
    <dgm:cxn modelId="{9A312CE7-BB2A-4F89-A128-9AC4145378E2}" type="presParOf" srcId="{61A5FF30-2C67-46CF-B71F-C8227EFCC855}" destId="{0A8C2DA0-C7A3-41BD-AF1F-215C4A030A80}" srcOrd="0" destOrd="0" presId="urn:microsoft.com/office/officeart/2005/8/layout/hierarchy5"/>
    <dgm:cxn modelId="{C24722DF-A651-4DD3-8297-1D1B64442751}" type="presParOf" srcId="{2C4C4F0B-DDA8-49E1-8B62-2FB5177707BC}" destId="{6710318A-61E7-4C2D-BABB-642651D95A70}" srcOrd="13" destOrd="0" presId="urn:microsoft.com/office/officeart/2005/8/layout/hierarchy5"/>
    <dgm:cxn modelId="{981CB290-FB02-4A80-96F4-824A0FF6C008}" type="presParOf" srcId="{6710318A-61E7-4C2D-BABB-642651D95A70}" destId="{70BB8F34-256E-4DA2-9B21-18F08657C562}" srcOrd="0" destOrd="0" presId="urn:microsoft.com/office/officeart/2005/8/layout/hierarchy5"/>
    <dgm:cxn modelId="{DA84F8DD-F50B-43FE-B00F-8CC15B4ADC16}" type="presParOf" srcId="{6710318A-61E7-4C2D-BABB-642651D95A70}" destId="{9A8F70E2-0B33-4FC6-9CC3-120DC413C6E8}" srcOrd="1" destOrd="0" presId="urn:microsoft.com/office/officeart/2005/8/layout/hierarchy5"/>
    <dgm:cxn modelId="{C746B222-F0AD-4721-A5B1-FB6C9E86FD2D}" type="presParOf" srcId="{2C4C4F0B-DDA8-49E1-8B62-2FB5177707BC}" destId="{DF2469B6-82C3-499A-A3BC-C59E3442E0D8}" srcOrd="14" destOrd="0" presId="urn:microsoft.com/office/officeart/2005/8/layout/hierarchy5"/>
    <dgm:cxn modelId="{40F8708F-A793-47ED-A031-38C689CE71DE}" type="presParOf" srcId="{DF2469B6-82C3-499A-A3BC-C59E3442E0D8}" destId="{D3D33346-7B04-45F6-904A-2460F96BB201}" srcOrd="0" destOrd="0" presId="urn:microsoft.com/office/officeart/2005/8/layout/hierarchy5"/>
    <dgm:cxn modelId="{D4C8EE36-63B6-4FF4-A367-854FED88CA90}" type="presParOf" srcId="{2C4C4F0B-DDA8-49E1-8B62-2FB5177707BC}" destId="{26B18C8D-86C1-4792-B3DB-FD36CBD33B58}" srcOrd="15" destOrd="0" presId="urn:microsoft.com/office/officeart/2005/8/layout/hierarchy5"/>
    <dgm:cxn modelId="{6817FE81-FE37-49AC-9D85-5050BAFAACDE}" type="presParOf" srcId="{26B18C8D-86C1-4792-B3DB-FD36CBD33B58}" destId="{802157EA-7D10-4D88-8B63-2F83C2127D39}" srcOrd="0" destOrd="0" presId="urn:microsoft.com/office/officeart/2005/8/layout/hierarchy5"/>
    <dgm:cxn modelId="{1B7D5ED6-9AAB-4735-A1F6-846B35DADE11}" type="presParOf" srcId="{26B18C8D-86C1-4792-B3DB-FD36CBD33B58}" destId="{4C5873E7-FFC5-4D8C-94AE-3D132A1F1D94}" srcOrd="1" destOrd="0" presId="urn:microsoft.com/office/officeart/2005/8/layout/hierarchy5"/>
    <dgm:cxn modelId="{5814A3B4-5BB8-4951-A05D-E7C5C03B609D}" type="presParOf" srcId="{79E507D1-34A2-4896-88E8-689DAC83CF20}" destId="{9C36171E-103E-42F1-B184-A532DE3CA1EB}" srcOrd="1" destOrd="0" presId="urn:microsoft.com/office/officeart/2005/8/layout/hierarchy5"/>
    <dgm:cxn modelId="{ECF527A3-74CA-4719-88F3-30182BCB056F}" type="presParOf" srcId="{9C36171E-103E-42F1-B184-A532DE3CA1EB}" destId="{C62922DC-6FF7-48F0-B0C6-1D5C3DC8C0C4}" srcOrd="0" destOrd="0" presId="urn:microsoft.com/office/officeart/2005/8/layout/hierarchy5"/>
    <dgm:cxn modelId="{ED07973A-1F91-4121-8E7F-6980C99C389D}" type="presParOf" srcId="{C62922DC-6FF7-48F0-B0C6-1D5C3DC8C0C4}" destId="{102C6717-98BB-4E3B-9954-53B678712D58}" srcOrd="0" destOrd="0" presId="urn:microsoft.com/office/officeart/2005/8/layout/hierarchy5"/>
    <dgm:cxn modelId="{14EBE8DD-F00A-4B11-BA73-239AEE0E1206}" type="presParOf" srcId="{C62922DC-6FF7-48F0-B0C6-1D5C3DC8C0C4}" destId="{C6599AD5-AF8A-41C8-ADDA-459098F7269C}" srcOrd="1" destOrd="0" presId="urn:microsoft.com/office/officeart/2005/8/layout/hierarchy5"/>
    <dgm:cxn modelId="{37E9A5BF-56BD-46EB-A483-1B2F98B36669}" type="presParOf" srcId="{9C36171E-103E-42F1-B184-A532DE3CA1EB}" destId="{F30AB48B-4856-418B-9AB4-264DA0E07B21}" srcOrd="1" destOrd="0" presId="urn:microsoft.com/office/officeart/2005/8/layout/hierarchy5"/>
    <dgm:cxn modelId="{6D5EBD0D-018A-4C05-8FA4-FC21F0D9C2AD}" type="presParOf" srcId="{F30AB48B-4856-418B-9AB4-264DA0E07B21}" destId="{88FAA591-D111-4A41-AAE4-011BDCDEF97D}" srcOrd="0" destOrd="0" presId="urn:microsoft.com/office/officeart/2005/8/layout/hierarchy5"/>
    <dgm:cxn modelId="{3E68E965-A527-4A6E-A3A6-160C6FF713EF}" type="presParOf" srcId="{9C36171E-103E-42F1-B184-A532DE3CA1EB}" destId="{8CD69910-6568-48DC-BC48-CF3B7E0EF782}" srcOrd="2" destOrd="0" presId="urn:microsoft.com/office/officeart/2005/8/layout/hierarchy5"/>
    <dgm:cxn modelId="{FC5CA955-7FDF-4D7C-82CE-5E1AAF817225}" type="presParOf" srcId="{8CD69910-6568-48DC-BC48-CF3B7E0EF782}" destId="{76D059A2-5D92-464B-91D6-A7F791DAA275}" srcOrd="0" destOrd="0" presId="urn:microsoft.com/office/officeart/2005/8/layout/hierarchy5"/>
    <dgm:cxn modelId="{A5710DEC-2AD7-4FFC-9BF4-82B3A70CC75F}" type="presParOf" srcId="{8CD69910-6568-48DC-BC48-CF3B7E0EF782}" destId="{03F3DAA5-E758-4444-BEAF-663F42B2ACBF}" srcOrd="1" destOrd="0" presId="urn:microsoft.com/office/officeart/2005/8/layout/hierarchy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4CE1DD-7DE0-4349-9CD0-AB79B9123F1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13C73F16-3D18-40AA-BC5C-29BEF2C1B9AC}">
      <dgm:prSet phldrT="[텍스트]"/>
      <dgm:spPr/>
      <dgm:t>
        <a:bodyPr/>
        <a:lstStyle/>
        <a:p>
          <a:pPr latinLnBrk="1"/>
          <a:r>
            <a:rPr lang="en-US" altLang="ko-KR" baseline="0" dirty="0" err="1" smtClean="0">
              <a:solidFill>
                <a:schemeClr val="tx1"/>
              </a:solidFill>
            </a:rPr>
            <a:t>src</a:t>
          </a:r>
          <a:endParaRPr lang="ko-KR" altLang="en-US" baseline="0" dirty="0">
            <a:solidFill>
              <a:schemeClr val="tx1"/>
            </a:solidFill>
          </a:endParaRPr>
        </a:p>
      </dgm:t>
    </dgm:pt>
    <dgm:pt modelId="{88EEF35E-D6C7-428C-8B95-DD7E9D45EAA5}" type="parTrans" cxnId="{677920C0-7208-4812-BF00-BD579929095A}">
      <dgm:prSet/>
      <dgm:spPr/>
      <dgm:t>
        <a:bodyPr/>
        <a:lstStyle/>
        <a:p>
          <a:pPr latinLnBrk="1"/>
          <a:endParaRPr lang="ko-KR" altLang="en-US"/>
        </a:p>
      </dgm:t>
    </dgm:pt>
    <dgm:pt modelId="{75E3ECBC-E4ED-4466-AA3F-9911238D1AA8}" type="sibTrans" cxnId="{677920C0-7208-4812-BF00-BD579929095A}">
      <dgm:prSet/>
      <dgm:spPr/>
      <dgm:t>
        <a:bodyPr/>
        <a:lstStyle/>
        <a:p>
          <a:pPr latinLnBrk="1"/>
          <a:endParaRPr lang="ko-KR" altLang="en-US"/>
        </a:p>
      </dgm:t>
    </dgm:pt>
    <dgm:pt modelId="{5AD9F440-EBF5-4862-8277-F06FD95760D8}">
      <dgm:prSet phldrT="[텍스트]"/>
      <dgm:spPr/>
      <dgm:t>
        <a:bodyPr/>
        <a:lstStyle/>
        <a:p>
          <a:pPr latinLnBrk="1"/>
          <a:r>
            <a:rPr lang="en-US" altLang="ko-KR" baseline="0" dirty="0" smtClean="0">
              <a:solidFill>
                <a:schemeClr val="tx1"/>
              </a:solidFill>
            </a:rPr>
            <a:t>web</a:t>
          </a:r>
          <a:endParaRPr lang="ko-KR" altLang="en-US" baseline="0" dirty="0">
            <a:solidFill>
              <a:schemeClr val="tx1"/>
            </a:solidFill>
          </a:endParaRPr>
        </a:p>
      </dgm:t>
    </dgm:pt>
    <dgm:pt modelId="{BCBF4C44-8648-4B2B-8A9A-7B4076C4456C}" type="parTrans" cxnId="{03A8A276-CEAF-418A-B333-2CD538E124AD}">
      <dgm:prSet/>
      <dgm:spPr/>
      <dgm:t>
        <a:bodyPr/>
        <a:lstStyle/>
        <a:p>
          <a:pPr latinLnBrk="1"/>
          <a:endParaRPr lang="ko-KR" altLang="en-US"/>
        </a:p>
      </dgm:t>
    </dgm:pt>
    <dgm:pt modelId="{8564D218-B815-487B-BB7F-F94391EFD355}" type="sibTrans" cxnId="{03A8A276-CEAF-418A-B333-2CD538E124AD}">
      <dgm:prSet/>
      <dgm:spPr/>
      <dgm:t>
        <a:bodyPr/>
        <a:lstStyle/>
        <a:p>
          <a:pPr latinLnBrk="1"/>
          <a:endParaRPr lang="ko-KR" altLang="en-US"/>
        </a:p>
      </dgm:t>
    </dgm:pt>
    <dgm:pt modelId="{A8434E1D-6FB6-4A91-87F1-04C9939A36A0}">
      <dgm:prSet phldrT="[텍스트]"/>
      <dgm:spPr/>
      <dgm:t>
        <a:bodyPr/>
        <a:lstStyle/>
        <a:p>
          <a:pPr latinLnBrk="1"/>
          <a:r>
            <a:rPr lang="en-US" altLang="ko-KR" baseline="0" dirty="0" smtClean="0">
              <a:solidFill>
                <a:schemeClr val="tx1"/>
              </a:solidFill>
            </a:rPr>
            <a:t>bin</a:t>
          </a:r>
          <a:endParaRPr lang="ko-KR" altLang="en-US" baseline="0" dirty="0">
            <a:solidFill>
              <a:schemeClr val="tx1"/>
            </a:solidFill>
          </a:endParaRPr>
        </a:p>
      </dgm:t>
    </dgm:pt>
    <dgm:pt modelId="{58C2A5DA-C51E-48AB-9318-EA9E1C438FC5}" type="parTrans" cxnId="{AA510476-F819-4EC8-AF20-73293B4131D7}">
      <dgm:prSet/>
      <dgm:spPr/>
      <dgm:t>
        <a:bodyPr/>
        <a:lstStyle/>
        <a:p>
          <a:pPr latinLnBrk="1"/>
          <a:endParaRPr lang="ko-KR" altLang="en-US"/>
        </a:p>
      </dgm:t>
    </dgm:pt>
    <dgm:pt modelId="{6A33F7FB-0BFF-4C88-8DCA-2EBFB9820F63}" type="sibTrans" cxnId="{AA510476-F819-4EC8-AF20-73293B4131D7}">
      <dgm:prSet/>
      <dgm:spPr/>
      <dgm:t>
        <a:bodyPr/>
        <a:lstStyle/>
        <a:p>
          <a:pPr latinLnBrk="1"/>
          <a:endParaRPr lang="ko-KR" altLang="en-US"/>
        </a:p>
      </dgm:t>
    </dgm:pt>
    <dgm:pt modelId="{7EE91C35-BBE5-4C74-ACC9-62DE8F9576F8}">
      <dgm:prSet custT="1"/>
      <dgm:spPr/>
      <dgm:t>
        <a:bodyPr/>
        <a:lstStyle/>
        <a:p>
          <a:pPr latinLnBrk="1"/>
          <a:r>
            <a:rPr lang="ko-KR" altLang="en-US" sz="1000" dirty="0" smtClean="0"/>
            <a:t>자바 소스 파일들이 위치한다</a:t>
          </a:r>
          <a:r>
            <a:rPr lang="en-US" altLang="ko-KR" sz="1000" dirty="0" smtClean="0"/>
            <a:t>.</a:t>
          </a:r>
          <a:endParaRPr lang="ko-KR" altLang="en-US" sz="1000" dirty="0"/>
        </a:p>
      </dgm:t>
    </dgm:pt>
    <dgm:pt modelId="{B0971718-3BBF-4850-A820-A0A5CA275C60}" type="parTrans" cxnId="{1D7528D6-8B89-40E2-9B3F-B170B8DC8F26}">
      <dgm:prSet/>
      <dgm:spPr/>
      <dgm:t>
        <a:bodyPr/>
        <a:lstStyle/>
        <a:p>
          <a:pPr latinLnBrk="1"/>
          <a:endParaRPr lang="ko-KR" altLang="en-US"/>
        </a:p>
      </dgm:t>
    </dgm:pt>
    <dgm:pt modelId="{D5652F23-AFE0-4D16-AB01-BF159DA4D443}" type="sibTrans" cxnId="{1D7528D6-8B89-40E2-9B3F-B170B8DC8F26}">
      <dgm:prSet/>
      <dgm:spPr/>
      <dgm:t>
        <a:bodyPr/>
        <a:lstStyle/>
        <a:p>
          <a:pPr latinLnBrk="1"/>
          <a:endParaRPr lang="ko-KR" altLang="en-US"/>
        </a:p>
      </dgm:t>
    </dgm:pt>
    <dgm:pt modelId="{995E1954-A641-4488-AA97-E942F854A694}">
      <dgm:prSet/>
      <dgm:spPr/>
      <dgm:t>
        <a:bodyPr/>
        <a:lstStyle/>
        <a:p>
          <a:pPr latinLnBrk="1"/>
          <a:r>
            <a:rPr lang="en-US" altLang="ko-KR" baseline="0" dirty="0" err="1" smtClean="0">
              <a:solidFill>
                <a:schemeClr val="tx1"/>
              </a:solidFill>
            </a:rPr>
            <a:t>cmd</a:t>
          </a:r>
          <a:endParaRPr lang="ko-KR" altLang="en-US" baseline="0" dirty="0">
            <a:solidFill>
              <a:schemeClr val="tx1"/>
            </a:solidFill>
          </a:endParaRPr>
        </a:p>
      </dgm:t>
    </dgm:pt>
    <dgm:pt modelId="{D863A1B0-86F2-4F5B-9E98-13CB2D160F56}" type="parTrans" cxnId="{7EAA06F0-7D64-4D7E-8B1D-6F6F9528B93A}">
      <dgm:prSet/>
      <dgm:spPr/>
      <dgm:t>
        <a:bodyPr/>
        <a:lstStyle/>
        <a:p>
          <a:pPr latinLnBrk="1"/>
          <a:endParaRPr lang="ko-KR" altLang="en-US"/>
        </a:p>
      </dgm:t>
    </dgm:pt>
    <dgm:pt modelId="{07D864B6-E00D-4623-8A7B-0CB59276A82E}" type="sibTrans" cxnId="{7EAA06F0-7D64-4D7E-8B1D-6F6F9528B93A}">
      <dgm:prSet/>
      <dgm:spPr/>
      <dgm:t>
        <a:bodyPr/>
        <a:lstStyle/>
        <a:p>
          <a:pPr latinLnBrk="1"/>
          <a:endParaRPr lang="ko-KR" altLang="en-US"/>
        </a:p>
      </dgm:t>
    </dgm:pt>
    <dgm:pt modelId="{6EE17236-1E36-4D4D-BFF6-7107A4224682}">
      <dgm:prSet/>
      <dgm:spPr/>
      <dgm:t>
        <a:bodyPr/>
        <a:lstStyle/>
        <a:p>
          <a:pPr latinLnBrk="1"/>
          <a:r>
            <a:rPr lang="en-US" altLang="ko-KR" baseline="0" dirty="0" smtClean="0">
              <a:solidFill>
                <a:schemeClr val="tx1"/>
              </a:solidFill>
            </a:rPr>
            <a:t>lib</a:t>
          </a:r>
          <a:endParaRPr lang="ko-KR" altLang="en-US" baseline="0" dirty="0">
            <a:solidFill>
              <a:schemeClr val="tx1"/>
            </a:solidFill>
          </a:endParaRPr>
        </a:p>
      </dgm:t>
    </dgm:pt>
    <dgm:pt modelId="{B9C3BB71-F95E-4A9D-A906-2DB41B9228F0}" type="parTrans" cxnId="{3CC1B6D9-05F5-4E86-8304-0018C3EA05BC}">
      <dgm:prSet/>
      <dgm:spPr/>
      <dgm:t>
        <a:bodyPr/>
        <a:lstStyle/>
        <a:p>
          <a:pPr latinLnBrk="1"/>
          <a:endParaRPr lang="ko-KR" altLang="en-US"/>
        </a:p>
      </dgm:t>
    </dgm:pt>
    <dgm:pt modelId="{5181537E-E507-4527-ADE7-88277F220B6D}" type="sibTrans" cxnId="{3CC1B6D9-05F5-4E86-8304-0018C3EA05BC}">
      <dgm:prSet/>
      <dgm:spPr/>
      <dgm:t>
        <a:bodyPr/>
        <a:lstStyle/>
        <a:p>
          <a:pPr latinLnBrk="1"/>
          <a:endParaRPr lang="ko-KR" altLang="en-US"/>
        </a:p>
      </dgm:t>
    </dgm:pt>
    <dgm:pt modelId="{0A5FF690-52B2-451F-85A2-A83E967795D5}">
      <dgm:prSet/>
      <dgm:spPr/>
      <dgm:t>
        <a:bodyPr/>
        <a:lstStyle/>
        <a:p>
          <a:pPr latinLnBrk="1"/>
          <a:r>
            <a:rPr lang="en-US" altLang="ko-KR" baseline="0" dirty="0" smtClean="0">
              <a:solidFill>
                <a:schemeClr val="tx1"/>
              </a:solidFill>
            </a:rPr>
            <a:t>build.xml</a:t>
          </a:r>
          <a:endParaRPr lang="ko-KR" altLang="en-US" baseline="0" dirty="0">
            <a:solidFill>
              <a:schemeClr val="tx1"/>
            </a:solidFill>
          </a:endParaRPr>
        </a:p>
      </dgm:t>
    </dgm:pt>
    <dgm:pt modelId="{43881158-EA86-4479-B749-C3A4783E948F}" type="parTrans" cxnId="{79797A54-3A39-44DD-B4EA-2CD3FDF155F3}">
      <dgm:prSet/>
      <dgm:spPr/>
      <dgm:t>
        <a:bodyPr/>
        <a:lstStyle/>
        <a:p>
          <a:pPr latinLnBrk="1"/>
          <a:endParaRPr lang="ko-KR" altLang="en-US"/>
        </a:p>
      </dgm:t>
    </dgm:pt>
    <dgm:pt modelId="{338D2249-366C-4F23-AB73-AA3B80DE391B}" type="sibTrans" cxnId="{79797A54-3A39-44DD-B4EA-2CD3FDF155F3}">
      <dgm:prSet/>
      <dgm:spPr/>
      <dgm:t>
        <a:bodyPr/>
        <a:lstStyle/>
        <a:p>
          <a:pPr latinLnBrk="1"/>
          <a:endParaRPr lang="ko-KR" altLang="en-US"/>
        </a:p>
      </dgm:t>
    </dgm:pt>
    <dgm:pt modelId="{F2321767-0A2B-4864-BEB3-4B382EEDCDB8}">
      <dgm:prSet custT="1"/>
      <dgm:spPr/>
      <dgm:t>
        <a:bodyPr/>
        <a:lstStyle/>
        <a:p>
          <a:pPr latinLnBrk="1"/>
          <a:r>
            <a:rPr lang="en-US" altLang="ko-KR" sz="1000" dirty="0" smtClean="0"/>
            <a:t>HTML, JSP, Image, </a:t>
          </a:r>
          <a:r>
            <a:rPr lang="en-US" altLang="ko-KR" sz="1000" dirty="0" err="1" smtClean="0"/>
            <a:t>Javascript</a:t>
          </a:r>
          <a:r>
            <a:rPr lang="en-US" altLang="ko-KR" sz="1000" dirty="0" smtClean="0"/>
            <a:t> </a:t>
          </a:r>
          <a:r>
            <a:rPr lang="ko-KR" altLang="en-US" sz="1000" dirty="0" smtClean="0"/>
            <a:t>파일들이 위치한다</a:t>
          </a:r>
          <a:r>
            <a:rPr lang="en-US" altLang="ko-KR" sz="1000" dirty="0" smtClean="0"/>
            <a:t>.</a:t>
          </a:r>
          <a:endParaRPr lang="ko-KR" altLang="en-US" sz="1000" dirty="0"/>
        </a:p>
      </dgm:t>
    </dgm:pt>
    <dgm:pt modelId="{E1CD512B-3E48-4BC9-8AAB-648F054CA1F9}" type="parTrans" cxnId="{FD8376A6-14E1-4026-985C-1E6C5C502610}">
      <dgm:prSet/>
      <dgm:spPr/>
      <dgm:t>
        <a:bodyPr/>
        <a:lstStyle/>
        <a:p>
          <a:pPr latinLnBrk="1"/>
          <a:endParaRPr lang="ko-KR" altLang="en-US"/>
        </a:p>
      </dgm:t>
    </dgm:pt>
    <dgm:pt modelId="{510C7A61-5861-49E3-BCC4-41B7FF1B9A97}" type="sibTrans" cxnId="{FD8376A6-14E1-4026-985C-1E6C5C502610}">
      <dgm:prSet/>
      <dgm:spPr/>
      <dgm:t>
        <a:bodyPr/>
        <a:lstStyle/>
        <a:p>
          <a:pPr latinLnBrk="1"/>
          <a:endParaRPr lang="ko-KR" altLang="en-US"/>
        </a:p>
      </dgm:t>
    </dgm:pt>
    <dgm:pt modelId="{7340B247-FBD9-4A8C-8F0A-88081952D4C0}">
      <dgm:prSet custT="1"/>
      <dgm:spPr/>
      <dgm:t>
        <a:bodyPr/>
        <a:lstStyle/>
        <a:p>
          <a:pPr latinLnBrk="1"/>
          <a:r>
            <a:rPr lang="ko-KR" altLang="en-US" sz="1000" dirty="0" smtClean="0"/>
            <a:t>만일 해당 프로젝트가 웹 프로젝트 아니라면</a:t>
          </a:r>
          <a:r>
            <a:rPr lang="en-US" altLang="ko-KR" sz="1000" dirty="0" smtClean="0"/>
            <a:t>, web </a:t>
          </a:r>
          <a:r>
            <a:rPr lang="ko-KR" altLang="en-US" sz="1000" dirty="0" err="1" smtClean="0"/>
            <a:t>디렉토리</a:t>
          </a:r>
          <a:r>
            <a:rPr lang="ko-KR" altLang="en-US" sz="1000" dirty="0" smtClean="0"/>
            <a:t> 자체가 존재하지 않는다</a:t>
          </a:r>
          <a:r>
            <a:rPr lang="en-US" altLang="ko-KR" sz="1000" dirty="0" smtClean="0"/>
            <a:t>.</a:t>
          </a:r>
          <a:endParaRPr lang="ko-KR" altLang="en-US" sz="1000" dirty="0"/>
        </a:p>
      </dgm:t>
    </dgm:pt>
    <dgm:pt modelId="{6BFEAF17-88BE-4C8B-9A91-62D05D9FFACE}" type="parTrans" cxnId="{FBCC5658-0925-4F83-9A12-6C082DFD26EB}">
      <dgm:prSet/>
      <dgm:spPr/>
      <dgm:t>
        <a:bodyPr/>
        <a:lstStyle/>
        <a:p>
          <a:pPr latinLnBrk="1"/>
          <a:endParaRPr lang="ko-KR" altLang="en-US"/>
        </a:p>
      </dgm:t>
    </dgm:pt>
    <dgm:pt modelId="{64656881-5D01-4094-8037-4121F97D129E}" type="sibTrans" cxnId="{FBCC5658-0925-4F83-9A12-6C082DFD26EB}">
      <dgm:prSet/>
      <dgm:spPr/>
      <dgm:t>
        <a:bodyPr/>
        <a:lstStyle/>
        <a:p>
          <a:pPr latinLnBrk="1"/>
          <a:endParaRPr lang="ko-KR" altLang="en-US"/>
        </a:p>
      </dgm:t>
    </dgm:pt>
    <dgm:pt modelId="{F71303DD-E87D-4386-ADB1-398857C63523}">
      <dgm:prSet/>
      <dgm:spPr/>
      <dgm:t>
        <a:bodyPr/>
        <a:lstStyle/>
        <a:p>
          <a:pPr latinLnBrk="1"/>
          <a:r>
            <a:rPr lang="ko-KR" altLang="en-US" dirty="0" smtClean="0"/>
            <a:t>목적 파일</a:t>
          </a:r>
          <a:r>
            <a:rPr lang="en-US" altLang="ko-KR" dirty="0" smtClean="0"/>
            <a:t>(object </a:t>
          </a:r>
          <a:r>
            <a:rPr lang="ko-KR" altLang="en-US" dirty="0" smtClean="0"/>
            <a:t>파일</a:t>
          </a:r>
          <a:r>
            <a:rPr lang="en-US" altLang="ko-KR" dirty="0" smtClean="0"/>
            <a:t>)</a:t>
          </a:r>
          <a:r>
            <a:rPr lang="ko-KR" altLang="en-US" dirty="0" smtClean="0"/>
            <a:t>들이 위치한다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1D792BA4-D3D8-447A-B889-7D8AD8ABE411}" type="parTrans" cxnId="{11687776-469F-49CA-9644-BA8B7B1FDB0F}">
      <dgm:prSet/>
      <dgm:spPr/>
      <dgm:t>
        <a:bodyPr/>
        <a:lstStyle/>
        <a:p>
          <a:pPr latinLnBrk="1"/>
          <a:endParaRPr lang="ko-KR" altLang="en-US"/>
        </a:p>
      </dgm:t>
    </dgm:pt>
    <dgm:pt modelId="{C0EA6494-934C-412D-B44F-49D39ACE8680}" type="sibTrans" cxnId="{11687776-469F-49CA-9644-BA8B7B1FDB0F}">
      <dgm:prSet/>
      <dgm:spPr/>
      <dgm:t>
        <a:bodyPr/>
        <a:lstStyle/>
        <a:p>
          <a:pPr latinLnBrk="1"/>
          <a:endParaRPr lang="ko-KR" altLang="en-US"/>
        </a:p>
      </dgm:t>
    </dgm:pt>
    <dgm:pt modelId="{961051A3-2D41-494C-828E-98C9A8B53FC9}">
      <dgm:prSet/>
      <dgm:spPr/>
      <dgm:t>
        <a:bodyPr/>
        <a:lstStyle/>
        <a:p>
          <a:pPr latinLnBrk="1"/>
          <a:r>
            <a:rPr lang="ko-KR" altLang="en-US" dirty="0" smtClean="0"/>
            <a:t>데몬</a:t>
          </a:r>
          <a:r>
            <a:rPr lang="en-US" altLang="ko-KR" dirty="0" smtClean="0"/>
            <a:t>(daemon) </a:t>
          </a:r>
          <a:r>
            <a:rPr lang="ko-KR" altLang="en-US" dirty="0" smtClean="0"/>
            <a:t>프로젝트가 아니라면</a:t>
          </a:r>
          <a:r>
            <a:rPr lang="en-US" altLang="ko-KR" dirty="0" smtClean="0"/>
            <a:t>, </a:t>
          </a:r>
          <a:r>
            <a:rPr lang="ko-KR" altLang="en-US" dirty="0" err="1" smtClean="0"/>
            <a:t>디렉토리</a:t>
          </a:r>
          <a:r>
            <a:rPr lang="ko-KR" altLang="en-US" dirty="0" smtClean="0"/>
            <a:t> 자체가 존재하지 않는다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94B24FD2-606A-4FFE-AA6B-D17DBE5FB1D6}" type="parTrans" cxnId="{008D7815-3E84-451D-AFA0-54387CE8E3D0}">
      <dgm:prSet/>
      <dgm:spPr/>
      <dgm:t>
        <a:bodyPr/>
        <a:lstStyle/>
        <a:p>
          <a:pPr latinLnBrk="1"/>
          <a:endParaRPr lang="ko-KR" altLang="en-US"/>
        </a:p>
      </dgm:t>
    </dgm:pt>
    <dgm:pt modelId="{9904E879-966C-4008-9CE5-AAD27FB4512E}" type="sibTrans" cxnId="{008D7815-3E84-451D-AFA0-54387CE8E3D0}">
      <dgm:prSet/>
      <dgm:spPr/>
      <dgm:t>
        <a:bodyPr/>
        <a:lstStyle/>
        <a:p>
          <a:pPr latinLnBrk="1"/>
          <a:endParaRPr lang="ko-KR" altLang="en-US"/>
        </a:p>
      </dgm:t>
    </dgm:pt>
    <dgm:pt modelId="{DC2D47D4-AB8E-49B1-A037-970EE6E5D6BD}">
      <dgm:prSet/>
      <dgm:spPr/>
      <dgm:t>
        <a:bodyPr/>
        <a:lstStyle/>
        <a:p>
          <a:pPr latinLnBrk="1"/>
          <a:r>
            <a:rPr lang="en-US" altLang="ko-KR" dirty="0" smtClean="0"/>
            <a:t> </a:t>
          </a:r>
          <a:r>
            <a:rPr lang="ko-KR" altLang="en-US" dirty="0" smtClean="0"/>
            <a:t>서비스 실행 및 종료를 위한 스크립트 파일들이 위치한다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03294370-1C46-4F5F-A28D-843EC897E1B8}" type="parTrans" cxnId="{49597A51-66BB-46B1-BB16-7DEEDB6BF570}">
      <dgm:prSet/>
      <dgm:spPr/>
      <dgm:t>
        <a:bodyPr/>
        <a:lstStyle/>
        <a:p>
          <a:pPr latinLnBrk="1"/>
          <a:endParaRPr lang="ko-KR" altLang="en-US"/>
        </a:p>
      </dgm:t>
    </dgm:pt>
    <dgm:pt modelId="{24CB0846-970B-4D10-8250-DD711CBFA46A}" type="sibTrans" cxnId="{49597A51-66BB-46B1-BB16-7DEEDB6BF570}">
      <dgm:prSet/>
      <dgm:spPr/>
      <dgm:t>
        <a:bodyPr/>
        <a:lstStyle/>
        <a:p>
          <a:pPr latinLnBrk="1"/>
          <a:endParaRPr lang="ko-KR" altLang="en-US"/>
        </a:p>
      </dgm:t>
    </dgm:pt>
    <dgm:pt modelId="{F92C4EDD-6AAE-47E5-A56E-CB016FF57DB1}">
      <dgm:prSet/>
      <dgm:spPr/>
      <dgm:t>
        <a:bodyPr/>
        <a:lstStyle/>
        <a:p>
          <a:pPr latinLnBrk="1"/>
          <a:r>
            <a:rPr lang="en-US" altLang="ko-KR" dirty="0" smtClean="0"/>
            <a:t> </a:t>
          </a:r>
          <a:r>
            <a:rPr lang="ko-KR" altLang="en-US" dirty="0" smtClean="0"/>
            <a:t>참조 라이브러리</a:t>
          </a:r>
          <a:r>
            <a:rPr lang="en-US" altLang="ko-KR" dirty="0" smtClean="0"/>
            <a:t>(reference library)</a:t>
          </a:r>
          <a:r>
            <a:rPr lang="ko-KR" altLang="en-US" dirty="0" smtClean="0"/>
            <a:t>들이 위치한다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54C04C9A-C969-4B74-B4AB-73604EC3AA6F}" type="parTrans" cxnId="{00B422B8-444F-44D1-82BF-79285FEA597C}">
      <dgm:prSet/>
      <dgm:spPr/>
      <dgm:t>
        <a:bodyPr/>
        <a:lstStyle/>
        <a:p>
          <a:pPr latinLnBrk="1"/>
          <a:endParaRPr lang="ko-KR" altLang="en-US"/>
        </a:p>
      </dgm:t>
    </dgm:pt>
    <dgm:pt modelId="{96BFC4CD-8DFD-4E77-BBA5-C55FD65565BC}" type="sibTrans" cxnId="{00B422B8-444F-44D1-82BF-79285FEA597C}">
      <dgm:prSet/>
      <dgm:spPr/>
      <dgm:t>
        <a:bodyPr/>
        <a:lstStyle/>
        <a:p>
          <a:pPr latinLnBrk="1"/>
          <a:endParaRPr lang="ko-KR" altLang="en-US"/>
        </a:p>
      </dgm:t>
    </dgm:pt>
    <dgm:pt modelId="{072501C3-1A1A-43D5-8E60-7A3FB8481448}">
      <dgm:prSet/>
      <dgm:spPr/>
      <dgm:t>
        <a:bodyPr/>
        <a:lstStyle/>
        <a:p>
          <a:pPr latinLnBrk="1"/>
          <a:r>
            <a:rPr lang="en-US" altLang="ko-KR" dirty="0" smtClean="0"/>
            <a:t> </a:t>
          </a:r>
          <a:r>
            <a:rPr lang="ko-KR" altLang="en-US" dirty="0" smtClean="0"/>
            <a:t>프로젝트 컴파일</a:t>
          </a:r>
          <a:r>
            <a:rPr lang="en-US" altLang="ko-KR" dirty="0" smtClean="0"/>
            <a:t>, </a:t>
          </a:r>
          <a:r>
            <a:rPr lang="ko-KR" altLang="en-US" dirty="0" smtClean="0"/>
            <a:t>배포 등을 위한 </a:t>
          </a:r>
          <a:r>
            <a:rPr lang="en-US" altLang="ko-KR" dirty="0" smtClean="0"/>
            <a:t>ant </a:t>
          </a:r>
          <a:r>
            <a:rPr lang="ko-KR" altLang="en-US" dirty="0" err="1" smtClean="0"/>
            <a:t>빌드</a:t>
          </a:r>
          <a:r>
            <a:rPr lang="ko-KR" altLang="en-US" dirty="0" smtClean="0"/>
            <a:t> 스크립트 파일이다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285220FF-7DAC-4ED3-9438-9612C10E503B}" type="parTrans" cxnId="{1AAC8B33-EC56-4004-BEBD-7CC549235F2E}">
      <dgm:prSet/>
      <dgm:spPr/>
      <dgm:t>
        <a:bodyPr/>
        <a:lstStyle/>
        <a:p>
          <a:pPr latinLnBrk="1"/>
          <a:endParaRPr lang="ko-KR" altLang="en-US"/>
        </a:p>
      </dgm:t>
    </dgm:pt>
    <dgm:pt modelId="{FB822165-EE72-449A-97BB-A48BDB3522EC}" type="sibTrans" cxnId="{1AAC8B33-EC56-4004-BEBD-7CC549235F2E}">
      <dgm:prSet/>
      <dgm:spPr/>
      <dgm:t>
        <a:bodyPr/>
        <a:lstStyle/>
        <a:p>
          <a:pPr latinLnBrk="1"/>
          <a:endParaRPr lang="ko-KR" altLang="en-US"/>
        </a:p>
      </dgm:t>
    </dgm:pt>
    <dgm:pt modelId="{589816A6-35E5-4E15-A4D8-A77C8947339E}" type="pres">
      <dgm:prSet presAssocID="{1E4CE1DD-7DE0-4349-9CD0-AB79B9123F1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2F39E71-2BBF-42A7-B78D-E918F8B14A8B}" type="pres">
      <dgm:prSet presAssocID="{13C73F16-3D18-40AA-BC5C-29BEF2C1B9AC}" presName="parentLin" presStyleCnt="0"/>
      <dgm:spPr/>
    </dgm:pt>
    <dgm:pt modelId="{CB58A62E-791F-4135-B276-B1ACF5DF0301}" type="pres">
      <dgm:prSet presAssocID="{13C73F16-3D18-40AA-BC5C-29BEF2C1B9AC}" presName="parentLeftMargin" presStyleLbl="node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CEC19B42-A33D-4405-ABB2-1CD98057A913}" type="pres">
      <dgm:prSet presAssocID="{13C73F16-3D18-40AA-BC5C-29BEF2C1B9A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A2D5D1C-A7E0-4B61-A876-301EC90BCAB1}" type="pres">
      <dgm:prSet presAssocID="{13C73F16-3D18-40AA-BC5C-29BEF2C1B9AC}" presName="negativeSpace" presStyleCnt="0"/>
      <dgm:spPr/>
    </dgm:pt>
    <dgm:pt modelId="{87D45A08-CB95-4E17-84F3-030A512F5E53}" type="pres">
      <dgm:prSet presAssocID="{13C73F16-3D18-40AA-BC5C-29BEF2C1B9AC}" presName="childText" presStyleLbl="conFgAcc1" presStyleIdx="0" presStyleCnt="6" custLinFactNeighborX="15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E4067A1-1C80-4DB4-987D-FF97EBD7992C}" type="pres">
      <dgm:prSet presAssocID="{75E3ECBC-E4ED-4466-AA3F-9911238D1AA8}" presName="spaceBetweenRectangles" presStyleCnt="0"/>
      <dgm:spPr/>
    </dgm:pt>
    <dgm:pt modelId="{C2E3EE30-8D8D-4E9C-AFDA-4D25A39839B1}" type="pres">
      <dgm:prSet presAssocID="{5AD9F440-EBF5-4862-8277-F06FD95760D8}" presName="parentLin" presStyleCnt="0"/>
      <dgm:spPr/>
    </dgm:pt>
    <dgm:pt modelId="{3D2C2858-EEC1-415C-BCF4-C504DDC1BDEE}" type="pres">
      <dgm:prSet presAssocID="{5AD9F440-EBF5-4862-8277-F06FD95760D8}" presName="parentLeftMargin" presStyleLbl="node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FEA17E7F-AD59-4AE8-B532-D612BDFCAA4E}" type="pres">
      <dgm:prSet presAssocID="{5AD9F440-EBF5-4862-8277-F06FD95760D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7895CF2-E86E-4DEF-9400-55BE68CD32BB}" type="pres">
      <dgm:prSet presAssocID="{5AD9F440-EBF5-4862-8277-F06FD95760D8}" presName="negativeSpace" presStyleCnt="0"/>
      <dgm:spPr/>
    </dgm:pt>
    <dgm:pt modelId="{8ECA9CE4-FB74-443A-986E-989314F16DBB}" type="pres">
      <dgm:prSet presAssocID="{5AD9F440-EBF5-4862-8277-F06FD95760D8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1D40868-8EBB-4A78-ABCE-DC1E99363157}" type="pres">
      <dgm:prSet presAssocID="{8564D218-B815-487B-BB7F-F94391EFD355}" presName="spaceBetweenRectangles" presStyleCnt="0"/>
      <dgm:spPr/>
    </dgm:pt>
    <dgm:pt modelId="{F87FB445-F289-4FEA-8A7C-937A08EF0A0C}" type="pres">
      <dgm:prSet presAssocID="{A8434E1D-6FB6-4A91-87F1-04C9939A36A0}" presName="parentLin" presStyleCnt="0"/>
      <dgm:spPr/>
    </dgm:pt>
    <dgm:pt modelId="{F8C2659C-1BA4-4101-9F77-7FD4C626413D}" type="pres">
      <dgm:prSet presAssocID="{A8434E1D-6FB6-4A91-87F1-04C9939A36A0}" presName="parentLeftMargin" presStyleLbl="node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6BA8216D-0171-4C05-B012-8EA8CC64DF4E}" type="pres">
      <dgm:prSet presAssocID="{A8434E1D-6FB6-4A91-87F1-04C9939A36A0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772506E-E18B-4A6A-A52A-03AF161D02CF}" type="pres">
      <dgm:prSet presAssocID="{A8434E1D-6FB6-4A91-87F1-04C9939A36A0}" presName="negativeSpace" presStyleCnt="0"/>
      <dgm:spPr/>
    </dgm:pt>
    <dgm:pt modelId="{B95B25A7-AD66-4D6D-85E2-8F3901A24770}" type="pres">
      <dgm:prSet presAssocID="{A8434E1D-6FB6-4A91-87F1-04C9939A36A0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E40563D-6063-443F-BAE3-4B0F6F9A2C11}" type="pres">
      <dgm:prSet presAssocID="{6A33F7FB-0BFF-4C88-8DCA-2EBFB9820F63}" presName="spaceBetweenRectangles" presStyleCnt="0"/>
      <dgm:spPr/>
    </dgm:pt>
    <dgm:pt modelId="{C8D8C0A6-A82B-45E1-A73B-F94C6C9A8030}" type="pres">
      <dgm:prSet presAssocID="{995E1954-A641-4488-AA97-E942F854A694}" presName="parentLin" presStyleCnt="0"/>
      <dgm:spPr/>
    </dgm:pt>
    <dgm:pt modelId="{604A0B86-7E6C-41FC-875F-0CEEC5ED556B}" type="pres">
      <dgm:prSet presAssocID="{995E1954-A641-4488-AA97-E942F854A694}" presName="parentLeftMargin" presStyleLbl="node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CF62B1EF-79A3-4E47-BE15-72A7501FE252}" type="pres">
      <dgm:prSet presAssocID="{995E1954-A641-4488-AA97-E942F854A694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F08FB61-9D34-4EAE-92FB-8031E131EB84}" type="pres">
      <dgm:prSet presAssocID="{995E1954-A641-4488-AA97-E942F854A694}" presName="negativeSpace" presStyleCnt="0"/>
      <dgm:spPr/>
    </dgm:pt>
    <dgm:pt modelId="{34947667-EE70-4C30-81EA-EB9F295670E4}" type="pres">
      <dgm:prSet presAssocID="{995E1954-A641-4488-AA97-E942F854A694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76FA8EA-090B-43FB-94DB-F36681907283}" type="pres">
      <dgm:prSet presAssocID="{07D864B6-E00D-4623-8A7B-0CB59276A82E}" presName="spaceBetweenRectangles" presStyleCnt="0"/>
      <dgm:spPr/>
    </dgm:pt>
    <dgm:pt modelId="{EAC705CD-9DE5-40D7-AEDA-8A1016F4C0C5}" type="pres">
      <dgm:prSet presAssocID="{6EE17236-1E36-4D4D-BFF6-7107A4224682}" presName="parentLin" presStyleCnt="0"/>
      <dgm:spPr/>
    </dgm:pt>
    <dgm:pt modelId="{FF3316B7-3EC7-429F-BDF1-4F9215F5835C}" type="pres">
      <dgm:prSet presAssocID="{6EE17236-1E36-4D4D-BFF6-7107A4224682}" presName="parentLeftMargin" presStyleLbl="node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1DC08399-780B-48A0-8318-B44E1EA2C3E4}" type="pres">
      <dgm:prSet presAssocID="{6EE17236-1E36-4D4D-BFF6-7107A422468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7A6D74-AAF4-45B0-B7BD-9539C1690D89}" type="pres">
      <dgm:prSet presAssocID="{6EE17236-1E36-4D4D-BFF6-7107A4224682}" presName="negativeSpace" presStyleCnt="0"/>
      <dgm:spPr/>
    </dgm:pt>
    <dgm:pt modelId="{6727889A-4A73-4DE3-8491-EB871995A645}" type="pres">
      <dgm:prSet presAssocID="{6EE17236-1E36-4D4D-BFF6-7107A4224682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FA5E802-9644-4737-B42A-F28F65A481EA}" type="pres">
      <dgm:prSet presAssocID="{5181537E-E507-4527-ADE7-88277F220B6D}" presName="spaceBetweenRectangles" presStyleCnt="0"/>
      <dgm:spPr/>
    </dgm:pt>
    <dgm:pt modelId="{BB4AF71D-3297-4310-9E0A-40DED72D8F47}" type="pres">
      <dgm:prSet presAssocID="{0A5FF690-52B2-451F-85A2-A83E967795D5}" presName="parentLin" presStyleCnt="0"/>
      <dgm:spPr/>
    </dgm:pt>
    <dgm:pt modelId="{8AD174A6-7AF6-43F2-9DAF-5A018318D942}" type="pres">
      <dgm:prSet presAssocID="{0A5FF690-52B2-451F-85A2-A83E967795D5}" presName="parentLeftMargin" presStyleLbl="node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90C33068-2649-4F16-9EA0-C14F6D958A6C}" type="pres">
      <dgm:prSet presAssocID="{0A5FF690-52B2-451F-85A2-A83E967795D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71CD4F1-969E-4203-99E8-A680FC476C17}" type="pres">
      <dgm:prSet presAssocID="{0A5FF690-52B2-451F-85A2-A83E967795D5}" presName="negativeSpace" presStyleCnt="0"/>
      <dgm:spPr/>
    </dgm:pt>
    <dgm:pt modelId="{FEF58629-1FB7-4CC3-97A3-66C01EFA319D}" type="pres">
      <dgm:prSet presAssocID="{0A5FF690-52B2-451F-85A2-A83E967795D5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BCC5658-0925-4F83-9A12-6C082DFD26EB}" srcId="{5AD9F440-EBF5-4862-8277-F06FD95760D8}" destId="{7340B247-FBD9-4A8C-8F0A-88081952D4C0}" srcOrd="1" destOrd="0" parTransId="{6BFEAF17-88BE-4C8B-9A91-62D05D9FFACE}" sibTransId="{64656881-5D01-4094-8037-4121F97D129E}"/>
    <dgm:cxn modelId="{7546FE93-1B00-4C8A-9CEE-7377BAF4D4F4}" type="presOf" srcId="{995E1954-A641-4488-AA97-E942F854A694}" destId="{CF62B1EF-79A3-4E47-BE15-72A7501FE252}" srcOrd="1" destOrd="0" presId="urn:microsoft.com/office/officeart/2005/8/layout/list1"/>
    <dgm:cxn modelId="{5ABE89C9-DCA3-4E7E-80B1-273447A1AE33}" type="presOf" srcId="{F2321767-0A2B-4864-BEB3-4B382EEDCDB8}" destId="{8ECA9CE4-FB74-443A-986E-989314F16DBB}" srcOrd="0" destOrd="0" presId="urn:microsoft.com/office/officeart/2005/8/layout/list1"/>
    <dgm:cxn modelId="{677920C0-7208-4812-BF00-BD579929095A}" srcId="{1E4CE1DD-7DE0-4349-9CD0-AB79B9123F10}" destId="{13C73F16-3D18-40AA-BC5C-29BEF2C1B9AC}" srcOrd="0" destOrd="0" parTransId="{88EEF35E-D6C7-428C-8B95-DD7E9D45EAA5}" sibTransId="{75E3ECBC-E4ED-4466-AA3F-9911238D1AA8}"/>
    <dgm:cxn modelId="{AA510476-F819-4EC8-AF20-73293B4131D7}" srcId="{1E4CE1DD-7DE0-4349-9CD0-AB79B9123F10}" destId="{A8434E1D-6FB6-4A91-87F1-04C9939A36A0}" srcOrd="2" destOrd="0" parTransId="{58C2A5DA-C51E-48AB-9318-EA9E1C438FC5}" sibTransId="{6A33F7FB-0BFF-4C88-8DCA-2EBFB9820F63}"/>
    <dgm:cxn modelId="{11687776-469F-49CA-9644-BA8B7B1FDB0F}" srcId="{A8434E1D-6FB6-4A91-87F1-04C9939A36A0}" destId="{F71303DD-E87D-4386-ADB1-398857C63523}" srcOrd="0" destOrd="0" parTransId="{1D792BA4-D3D8-447A-B889-7D8AD8ABE411}" sibTransId="{C0EA6494-934C-412D-B44F-49D39ACE8680}"/>
    <dgm:cxn modelId="{005D5C2A-CD70-4197-B256-50BF4514F54E}" type="presOf" srcId="{0A5FF690-52B2-451F-85A2-A83E967795D5}" destId="{8AD174A6-7AF6-43F2-9DAF-5A018318D942}" srcOrd="0" destOrd="0" presId="urn:microsoft.com/office/officeart/2005/8/layout/list1"/>
    <dgm:cxn modelId="{ABF88836-827E-4F4D-B564-F3E59F3B09FF}" type="presOf" srcId="{F92C4EDD-6AAE-47E5-A56E-CB016FF57DB1}" destId="{6727889A-4A73-4DE3-8491-EB871995A645}" srcOrd="0" destOrd="0" presId="urn:microsoft.com/office/officeart/2005/8/layout/list1"/>
    <dgm:cxn modelId="{08DE990E-9818-477B-BC00-9967E0ECAA9C}" type="presOf" srcId="{5AD9F440-EBF5-4862-8277-F06FD95760D8}" destId="{3D2C2858-EEC1-415C-BCF4-C504DDC1BDEE}" srcOrd="0" destOrd="0" presId="urn:microsoft.com/office/officeart/2005/8/layout/list1"/>
    <dgm:cxn modelId="{729B0F1F-2CF0-48A0-9E12-AE6058700485}" type="presOf" srcId="{7EE91C35-BBE5-4C74-ACC9-62DE8F9576F8}" destId="{87D45A08-CB95-4E17-84F3-030A512F5E53}" srcOrd="0" destOrd="0" presId="urn:microsoft.com/office/officeart/2005/8/layout/list1"/>
    <dgm:cxn modelId="{8556FF1E-FE3A-4460-8609-288626FBBABF}" type="presOf" srcId="{13C73F16-3D18-40AA-BC5C-29BEF2C1B9AC}" destId="{CEC19B42-A33D-4405-ABB2-1CD98057A913}" srcOrd="1" destOrd="0" presId="urn:microsoft.com/office/officeart/2005/8/layout/list1"/>
    <dgm:cxn modelId="{DC50D6EF-FF0D-4083-A9ED-CF510DEB3AB3}" type="presOf" srcId="{961051A3-2D41-494C-828E-98C9A8B53FC9}" destId="{34947667-EE70-4C30-81EA-EB9F295670E4}" srcOrd="0" destOrd="1" presId="urn:microsoft.com/office/officeart/2005/8/layout/list1"/>
    <dgm:cxn modelId="{44E4B863-2EBD-48A0-9E98-83991C64089F}" type="presOf" srcId="{1E4CE1DD-7DE0-4349-9CD0-AB79B9123F10}" destId="{589816A6-35E5-4E15-A4D8-A77C8947339E}" srcOrd="0" destOrd="0" presId="urn:microsoft.com/office/officeart/2005/8/layout/list1"/>
    <dgm:cxn modelId="{1AAC8B33-EC56-4004-BEBD-7CC549235F2E}" srcId="{0A5FF690-52B2-451F-85A2-A83E967795D5}" destId="{072501C3-1A1A-43D5-8E60-7A3FB8481448}" srcOrd="0" destOrd="0" parTransId="{285220FF-7DAC-4ED3-9438-9612C10E503B}" sibTransId="{FB822165-EE72-449A-97BB-A48BDB3522EC}"/>
    <dgm:cxn modelId="{00B422B8-444F-44D1-82BF-79285FEA597C}" srcId="{6EE17236-1E36-4D4D-BFF6-7107A4224682}" destId="{F92C4EDD-6AAE-47E5-A56E-CB016FF57DB1}" srcOrd="0" destOrd="0" parTransId="{54C04C9A-C969-4B74-B4AB-73604EC3AA6F}" sibTransId="{96BFC4CD-8DFD-4E77-BBA5-C55FD65565BC}"/>
    <dgm:cxn modelId="{080F6A83-ABE9-4223-ABD0-23525050267B}" type="presOf" srcId="{6EE17236-1E36-4D4D-BFF6-7107A4224682}" destId="{1DC08399-780B-48A0-8318-B44E1EA2C3E4}" srcOrd="1" destOrd="0" presId="urn:microsoft.com/office/officeart/2005/8/layout/list1"/>
    <dgm:cxn modelId="{7EAA06F0-7D64-4D7E-8B1D-6F6F9528B93A}" srcId="{1E4CE1DD-7DE0-4349-9CD0-AB79B9123F10}" destId="{995E1954-A641-4488-AA97-E942F854A694}" srcOrd="3" destOrd="0" parTransId="{D863A1B0-86F2-4F5B-9E98-13CB2D160F56}" sibTransId="{07D864B6-E00D-4623-8A7B-0CB59276A82E}"/>
    <dgm:cxn modelId="{49597A51-66BB-46B1-BB16-7DEEDB6BF570}" srcId="{995E1954-A641-4488-AA97-E942F854A694}" destId="{DC2D47D4-AB8E-49B1-A037-970EE6E5D6BD}" srcOrd="0" destOrd="0" parTransId="{03294370-1C46-4F5F-A28D-843EC897E1B8}" sibTransId="{24CB0846-970B-4D10-8250-DD711CBFA46A}"/>
    <dgm:cxn modelId="{10E4F410-1D82-4D74-A7E5-2EF95C800083}" type="presOf" srcId="{6EE17236-1E36-4D4D-BFF6-7107A4224682}" destId="{FF3316B7-3EC7-429F-BDF1-4F9215F5835C}" srcOrd="0" destOrd="0" presId="urn:microsoft.com/office/officeart/2005/8/layout/list1"/>
    <dgm:cxn modelId="{50DC59D2-C52D-4651-BD77-3115BE675EA1}" type="presOf" srcId="{072501C3-1A1A-43D5-8E60-7A3FB8481448}" destId="{FEF58629-1FB7-4CC3-97A3-66C01EFA319D}" srcOrd="0" destOrd="0" presId="urn:microsoft.com/office/officeart/2005/8/layout/list1"/>
    <dgm:cxn modelId="{4E2151F5-4E4E-4410-A981-ECFD6352B286}" type="presOf" srcId="{7340B247-FBD9-4A8C-8F0A-88081952D4C0}" destId="{8ECA9CE4-FB74-443A-986E-989314F16DBB}" srcOrd="0" destOrd="1" presId="urn:microsoft.com/office/officeart/2005/8/layout/list1"/>
    <dgm:cxn modelId="{008D7815-3E84-451D-AFA0-54387CE8E3D0}" srcId="{995E1954-A641-4488-AA97-E942F854A694}" destId="{961051A3-2D41-494C-828E-98C9A8B53FC9}" srcOrd="1" destOrd="0" parTransId="{94B24FD2-606A-4FFE-AA6B-D17DBE5FB1D6}" sibTransId="{9904E879-966C-4008-9CE5-AAD27FB4512E}"/>
    <dgm:cxn modelId="{B17B1A73-CC08-46D6-A98A-F7A46B49D027}" type="presOf" srcId="{995E1954-A641-4488-AA97-E942F854A694}" destId="{604A0B86-7E6C-41FC-875F-0CEEC5ED556B}" srcOrd="0" destOrd="0" presId="urn:microsoft.com/office/officeart/2005/8/layout/list1"/>
    <dgm:cxn modelId="{03A8A276-CEAF-418A-B333-2CD538E124AD}" srcId="{1E4CE1DD-7DE0-4349-9CD0-AB79B9123F10}" destId="{5AD9F440-EBF5-4862-8277-F06FD95760D8}" srcOrd="1" destOrd="0" parTransId="{BCBF4C44-8648-4B2B-8A9A-7B4076C4456C}" sibTransId="{8564D218-B815-487B-BB7F-F94391EFD355}"/>
    <dgm:cxn modelId="{79797A54-3A39-44DD-B4EA-2CD3FDF155F3}" srcId="{1E4CE1DD-7DE0-4349-9CD0-AB79B9123F10}" destId="{0A5FF690-52B2-451F-85A2-A83E967795D5}" srcOrd="5" destOrd="0" parTransId="{43881158-EA86-4479-B749-C3A4783E948F}" sibTransId="{338D2249-366C-4F23-AB73-AA3B80DE391B}"/>
    <dgm:cxn modelId="{FF576A39-8BDB-4A38-8F86-FD5309E22C61}" type="presOf" srcId="{5AD9F440-EBF5-4862-8277-F06FD95760D8}" destId="{FEA17E7F-AD59-4AE8-B532-D612BDFCAA4E}" srcOrd="1" destOrd="0" presId="urn:microsoft.com/office/officeart/2005/8/layout/list1"/>
    <dgm:cxn modelId="{FE8C6DBE-A190-4EA0-B4DF-416A7C1160CC}" type="presOf" srcId="{F71303DD-E87D-4386-ADB1-398857C63523}" destId="{B95B25A7-AD66-4D6D-85E2-8F3901A24770}" srcOrd="0" destOrd="0" presId="urn:microsoft.com/office/officeart/2005/8/layout/list1"/>
    <dgm:cxn modelId="{B11565C9-9872-482E-9E1E-8E4A564A8997}" type="presOf" srcId="{A8434E1D-6FB6-4A91-87F1-04C9939A36A0}" destId="{6BA8216D-0171-4C05-B012-8EA8CC64DF4E}" srcOrd="1" destOrd="0" presId="urn:microsoft.com/office/officeart/2005/8/layout/list1"/>
    <dgm:cxn modelId="{FD8376A6-14E1-4026-985C-1E6C5C502610}" srcId="{5AD9F440-EBF5-4862-8277-F06FD95760D8}" destId="{F2321767-0A2B-4864-BEB3-4B382EEDCDB8}" srcOrd="0" destOrd="0" parTransId="{E1CD512B-3E48-4BC9-8AAB-648F054CA1F9}" sibTransId="{510C7A61-5861-49E3-BCC4-41B7FF1B9A97}"/>
    <dgm:cxn modelId="{3CC1B6D9-05F5-4E86-8304-0018C3EA05BC}" srcId="{1E4CE1DD-7DE0-4349-9CD0-AB79B9123F10}" destId="{6EE17236-1E36-4D4D-BFF6-7107A4224682}" srcOrd="4" destOrd="0" parTransId="{B9C3BB71-F95E-4A9D-A906-2DB41B9228F0}" sibTransId="{5181537E-E507-4527-ADE7-88277F220B6D}"/>
    <dgm:cxn modelId="{1D7528D6-8B89-40E2-9B3F-B170B8DC8F26}" srcId="{13C73F16-3D18-40AA-BC5C-29BEF2C1B9AC}" destId="{7EE91C35-BBE5-4C74-ACC9-62DE8F9576F8}" srcOrd="0" destOrd="0" parTransId="{B0971718-3BBF-4850-A820-A0A5CA275C60}" sibTransId="{D5652F23-AFE0-4D16-AB01-BF159DA4D443}"/>
    <dgm:cxn modelId="{26262517-F121-4CD6-943F-FEB293BE60C8}" type="presOf" srcId="{DC2D47D4-AB8E-49B1-A037-970EE6E5D6BD}" destId="{34947667-EE70-4C30-81EA-EB9F295670E4}" srcOrd="0" destOrd="0" presId="urn:microsoft.com/office/officeart/2005/8/layout/list1"/>
    <dgm:cxn modelId="{0BBE32FC-89D6-4435-B279-DB060AC9119C}" type="presOf" srcId="{13C73F16-3D18-40AA-BC5C-29BEF2C1B9AC}" destId="{CB58A62E-791F-4135-B276-B1ACF5DF0301}" srcOrd="0" destOrd="0" presId="urn:microsoft.com/office/officeart/2005/8/layout/list1"/>
    <dgm:cxn modelId="{86EFF044-4F67-41A5-A04E-08FE23C1C3E1}" type="presOf" srcId="{A8434E1D-6FB6-4A91-87F1-04C9939A36A0}" destId="{F8C2659C-1BA4-4101-9F77-7FD4C626413D}" srcOrd="0" destOrd="0" presId="urn:microsoft.com/office/officeart/2005/8/layout/list1"/>
    <dgm:cxn modelId="{9164A5EA-5B7F-4968-BD4E-B36BD16D93AB}" type="presOf" srcId="{0A5FF690-52B2-451F-85A2-A83E967795D5}" destId="{90C33068-2649-4F16-9EA0-C14F6D958A6C}" srcOrd="1" destOrd="0" presId="urn:microsoft.com/office/officeart/2005/8/layout/list1"/>
    <dgm:cxn modelId="{4A3D8F25-AD7D-4F00-9737-43B560EF3C2D}" type="presParOf" srcId="{589816A6-35E5-4E15-A4D8-A77C8947339E}" destId="{22F39E71-2BBF-42A7-B78D-E918F8B14A8B}" srcOrd="0" destOrd="0" presId="urn:microsoft.com/office/officeart/2005/8/layout/list1"/>
    <dgm:cxn modelId="{B2DAF876-5FBF-4514-8763-451D363CD714}" type="presParOf" srcId="{22F39E71-2BBF-42A7-B78D-E918F8B14A8B}" destId="{CB58A62E-791F-4135-B276-B1ACF5DF0301}" srcOrd="0" destOrd="0" presId="urn:microsoft.com/office/officeart/2005/8/layout/list1"/>
    <dgm:cxn modelId="{ECC7517B-F09F-4E75-A4DF-9C9A8E4D0999}" type="presParOf" srcId="{22F39E71-2BBF-42A7-B78D-E918F8B14A8B}" destId="{CEC19B42-A33D-4405-ABB2-1CD98057A913}" srcOrd="1" destOrd="0" presId="urn:microsoft.com/office/officeart/2005/8/layout/list1"/>
    <dgm:cxn modelId="{EC86445C-7988-469F-A418-6BF074E29D5D}" type="presParOf" srcId="{589816A6-35E5-4E15-A4D8-A77C8947339E}" destId="{4A2D5D1C-A7E0-4B61-A876-301EC90BCAB1}" srcOrd="1" destOrd="0" presId="urn:microsoft.com/office/officeart/2005/8/layout/list1"/>
    <dgm:cxn modelId="{C79237C5-6BB6-4510-9E20-BD82D601A83D}" type="presParOf" srcId="{589816A6-35E5-4E15-A4D8-A77C8947339E}" destId="{87D45A08-CB95-4E17-84F3-030A512F5E53}" srcOrd="2" destOrd="0" presId="urn:microsoft.com/office/officeart/2005/8/layout/list1"/>
    <dgm:cxn modelId="{800152D8-3C4A-4F5B-9EA2-C286519777C5}" type="presParOf" srcId="{589816A6-35E5-4E15-A4D8-A77C8947339E}" destId="{FE4067A1-1C80-4DB4-987D-FF97EBD7992C}" srcOrd="3" destOrd="0" presId="urn:microsoft.com/office/officeart/2005/8/layout/list1"/>
    <dgm:cxn modelId="{8EE57CCB-0DDB-410E-8268-58C6741F5324}" type="presParOf" srcId="{589816A6-35E5-4E15-A4D8-A77C8947339E}" destId="{C2E3EE30-8D8D-4E9C-AFDA-4D25A39839B1}" srcOrd="4" destOrd="0" presId="urn:microsoft.com/office/officeart/2005/8/layout/list1"/>
    <dgm:cxn modelId="{0919E409-988E-45CB-B4E2-E010FE224072}" type="presParOf" srcId="{C2E3EE30-8D8D-4E9C-AFDA-4D25A39839B1}" destId="{3D2C2858-EEC1-415C-BCF4-C504DDC1BDEE}" srcOrd="0" destOrd="0" presId="urn:microsoft.com/office/officeart/2005/8/layout/list1"/>
    <dgm:cxn modelId="{C1D6EADF-8319-4FBE-BA53-1C42E631AB92}" type="presParOf" srcId="{C2E3EE30-8D8D-4E9C-AFDA-4D25A39839B1}" destId="{FEA17E7F-AD59-4AE8-B532-D612BDFCAA4E}" srcOrd="1" destOrd="0" presId="urn:microsoft.com/office/officeart/2005/8/layout/list1"/>
    <dgm:cxn modelId="{5FCA2AB9-6DB3-4527-8ACF-E65B1D6AA6CA}" type="presParOf" srcId="{589816A6-35E5-4E15-A4D8-A77C8947339E}" destId="{17895CF2-E86E-4DEF-9400-55BE68CD32BB}" srcOrd="5" destOrd="0" presId="urn:microsoft.com/office/officeart/2005/8/layout/list1"/>
    <dgm:cxn modelId="{5F42E5F5-F270-4DD6-9DA3-99DC8275C4CB}" type="presParOf" srcId="{589816A6-35E5-4E15-A4D8-A77C8947339E}" destId="{8ECA9CE4-FB74-443A-986E-989314F16DBB}" srcOrd="6" destOrd="0" presId="urn:microsoft.com/office/officeart/2005/8/layout/list1"/>
    <dgm:cxn modelId="{748B3487-1FB2-43DC-B7DE-22CF3719C85A}" type="presParOf" srcId="{589816A6-35E5-4E15-A4D8-A77C8947339E}" destId="{21D40868-8EBB-4A78-ABCE-DC1E99363157}" srcOrd="7" destOrd="0" presId="urn:microsoft.com/office/officeart/2005/8/layout/list1"/>
    <dgm:cxn modelId="{3FCF8B5C-86F1-4EEA-A48F-D12BA31B2E82}" type="presParOf" srcId="{589816A6-35E5-4E15-A4D8-A77C8947339E}" destId="{F87FB445-F289-4FEA-8A7C-937A08EF0A0C}" srcOrd="8" destOrd="0" presId="urn:microsoft.com/office/officeart/2005/8/layout/list1"/>
    <dgm:cxn modelId="{F6C09E31-28A4-41FF-A45D-925471892D9A}" type="presParOf" srcId="{F87FB445-F289-4FEA-8A7C-937A08EF0A0C}" destId="{F8C2659C-1BA4-4101-9F77-7FD4C626413D}" srcOrd="0" destOrd="0" presId="urn:microsoft.com/office/officeart/2005/8/layout/list1"/>
    <dgm:cxn modelId="{14F5965F-80FC-44C0-95F8-DE999ED0CAD0}" type="presParOf" srcId="{F87FB445-F289-4FEA-8A7C-937A08EF0A0C}" destId="{6BA8216D-0171-4C05-B012-8EA8CC64DF4E}" srcOrd="1" destOrd="0" presId="urn:microsoft.com/office/officeart/2005/8/layout/list1"/>
    <dgm:cxn modelId="{88D94B23-6E31-4951-97CF-4162B302C82F}" type="presParOf" srcId="{589816A6-35E5-4E15-A4D8-A77C8947339E}" destId="{9772506E-E18B-4A6A-A52A-03AF161D02CF}" srcOrd="9" destOrd="0" presId="urn:microsoft.com/office/officeart/2005/8/layout/list1"/>
    <dgm:cxn modelId="{EF7B4EFE-26A8-4BDB-AD62-A1A76B2561D6}" type="presParOf" srcId="{589816A6-35E5-4E15-A4D8-A77C8947339E}" destId="{B95B25A7-AD66-4D6D-85E2-8F3901A24770}" srcOrd="10" destOrd="0" presId="urn:microsoft.com/office/officeart/2005/8/layout/list1"/>
    <dgm:cxn modelId="{DAA8FEB3-6DAC-4D1C-ABEC-0940143450C6}" type="presParOf" srcId="{589816A6-35E5-4E15-A4D8-A77C8947339E}" destId="{AE40563D-6063-443F-BAE3-4B0F6F9A2C11}" srcOrd="11" destOrd="0" presId="urn:microsoft.com/office/officeart/2005/8/layout/list1"/>
    <dgm:cxn modelId="{D2A685F1-EAA1-4FC4-BC05-9E79B31F8853}" type="presParOf" srcId="{589816A6-35E5-4E15-A4D8-A77C8947339E}" destId="{C8D8C0A6-A82B-45E1-A73B-F94C6C9A8030}" srcOrd="12" destOrd="0" presId="urn:microsoft.com/office/officeart/2005/8/layout/list1"/>
    <dgm:cxn modelId="{7055716A-7BF8-49CD-B479-09103FB097E3}" type="presParOf" srcId="{C8D8C0A6-A82B-45E1-A73B-F94C6C9A8030}" destId="{604A0B86-7E6C-41FC-875F-0CEEC5ED556B}" srcOrd="0" destOrd="0" presId="urn:microsoft.com/office/officeart/2005/8/layout/list1"/>
    <dgm:cxn modelId="{7EE5CAF5-F60F-4B2A-93A3-FA12675D0F80}" type="presParOf" srcId="{C8D8C0A6-A82B-45E1-A73B-F94C6C9A8030}" destId="{CF62B1EF-79A3-4E47-BE15-72A7501FE252}" srcOrd="1" destOrd="0" presId="urn:microsoft.com/office/officeart/2005/8/layout/list1"/>
    <dgm:cxn modelId="{A603A69E-FA4F-4CA1-9E39-4D14E2D0D65C}" type="presParOf" srcId="{589816A6-35E5-4E15-A4D8-A77C8947339E}" destId="{DF08FB61-9D34-4EAE-92FB-8031E131EB84}" srcOrd="13" destOrd="0" presId="urn:microsoft.com/office/officeart/2005/8/layout/list1"/>
    <dgm:cxn modelId="{46FEA116-223D-4070-9AC9-49FA505EC98A}" type="presParOf" srcId="{589816A6-35E5-4E15-A4D8-A77C8947339E}" destId="{34947667-EE70-4C30-81EA-EB9F295670E4}" srcOrd="14" destOrd="0" presId="urn:microsoft.com/office/officeart/2005/8/layout/list1"/>
    <dgm:cxn modelId="{A924454F-9ADE-4E56-8BEC-B82F112852F4}" type="presParOf" srcId="{589816A6-35E5-4E15-A4D8-A77C8947339E}" destId="{776FA8EA-090B-43FB-94DB-F36681907283}" srcOrd="15" destOrd="0" presId="urn:microsoft.com/office/officeart/2005/8/layout/list1"/>
    <dgm:cxn modelId="{A1D1C085-2BC9-40A8-91B3-7B8C0355BE3A}" type="presParOf" srcId="{589816A6-35E5-4E15-A4D8-A77C8947339E}" destId="{EAC705CD-9DE5-40D7-AEDA-8A1016F4C0C5}" srcOrd="16" destOrd="0" presId="urn:microsoft.com/office/officeart/2005/8/layout/list1"/>
    <dgm:cxn modelId="{7EC36DD3-DF45-4026-B3ED-CC0EBA172028}" type="presParOf" srcId="{EAC705CD-9DE5-40D7-AEDA-8A1016F4C0C5}" destId="{FF3316B7-3EC7-429F-BDF1-4F9215F5835C}" srcOrd="0" destOrd="0" presId="urn:microsoft.com/office/officeart/2005/8/layout/list1"/>
    <dgm:cxn modelId="{EB1AD56B-E32F-4028-A47A-90D1D74210FC}" type="presParOf" srcId="{EAC705CD-9DE5-40D7-AEDA-8A1016F4C0C5}" destId="{1DC08399-780B-48A0-8318-B44E1EA2C3E4}" srcOrd="1" destOrd="0" presId="urn:microsoft.com/office/officeart/2005/8/layout/list1"/>
    <dgm:cxn modelId="{76E3F73F-F0BE-4C07-9626-7EC4CE83559F}" type="presParOf" srcId="{589816A6-35E5-4E15-A4D8-A77C8947339E}" destId="{377A6D74-AAF4-45B0-B7BD-9539C1690D89}" srcOrd="17" destOrd="0" presId="urn:microsoft.com/office/officeart/2005/8/layout/list1"/>
    <dgm:cxn modelId="{13FD29FA-097D-4648-B0BB-3E4B1FA10BD1}" type="presParOf" srcId="{589816A6-35E5-4E15-A4D8-A77C8947339E}" destId="{6727889A-4A73-4DE3-8491-EB871995A645}" srcOrd="18" destOrd="0" presId="urn:microsoft.com/office/officeart/2005/8/layout/list1"/>
    <dgm:cxn modelId="{1199EEFF-8E2B-4182-9694-D262052FE205}" type="presParOf" srcId="{589816A6-35E5-4E15-A4D8-A77C8947339E}" destId="{8FA5E802-9644-4737-B42A-F28F65A481EA}" srcOrd="19" destOrd="0" presId="urn:microsoft.com/office/officeart/2005/8/layout/list1"/>
    <dgm:cxn modelId="{AADA3F25-39FB-48E5-8B82-BE9F8E8C796E}" type="presParOf" srcId="{589816A6-35E5-4E15-A4D8-A77C8947339E}" destId="{BB4AF71D-3297-4310-9E0A-40DED72D8F47}" srcOrd="20" destOrd="0" presId="urn:microsoft.com/office/officeart/2005/8/layout/list1"/>
    <dgm:cxn modelId="{122F8A60-740E-4F03-9934-CF96CF0B2E97}" type="presParOf" srcId="{BB4AF71D-3297-4310-9E0A-40DED72D8F47}" destId="{8AD174A6-7AF6-43F2-9DAF-5A018318D942}" srcOrd="0" destOrd="0" presId="urn:microsoft.com/office/officeart/2005/8/layout/list1"/>
    <dgm:cxn modelId="{7FBF264E-D7DD-4E10-ABF0-328762A7C26E}" type="presParOf" srcId="{BB4AF71D-3297-4310-9E0A-40DED72D8F47}" destId="{90C33068-2649-4F16-9EA0-C14F6D958A6C}" srcOrd="1" destOrd="0" presId="urn:microsoft.com/office/officeart/2005/8/layout/list1"/>
    <dgm:cxn modelId="{A4D725B1-A3F0-452A-B49D-1C4825C8AB30}" type="presParOf" srcId="{589816A6-35E5-4E15-A4D8-A77C8947339E}" destId="{871CD4F1-969E-4203-99E8-A680FC476C17}" srcOrd="21" destOrd="0" presId="urn:microsoft.com/office/officeart/2005/8/layout/list1"/>
    <dgm:cxn modelId="{9122CC78-7944-4421-9614-4908B86E138E}" type="presParOf" srcId="{589816A6-35E5-4E15-A4D8-A77C8947339E}" destId="{FEF58629-1FB7-4CC3-97A3-66C01EFA319D}" srcOrd="22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1" tIns="45380" rIns="90761" bIns="45380" numCol="1" anchor="t" anchorCtr="0" compatLnSpc="1">
            <a:prstTxWarp prst="textNoShape">
              <a:avLst/>
            </a:prstTxWarp>
          </a:bodyPr>
          <a:lstStyle>
            <a:lvl1pPr algn="l" defTabSz="909638" eaLnBrk="1" hangingPunct="1">
              <a:spcBef>
                <a:spcPct val="0"/>
              </a:spcBef>
              <a:defRPr kumimoji="0" sz="120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1" tIns="45380" rIns="90761" bIns="45380" numCol="1" anchor="t" anchorCtr="0" compatLnSpc="1">
            <a:prstTxWarp prst="textNoShape">
              <a:avLst/>
            </a:prstTxWarp>
          </a:bodyPr>
          <a:lstStyle>
            <a:lvl1pPr algn="r" defTabSz="909638" eaLnBrk="1" hangingPunct="1">
              <a:spcBef>
                <a:spcPct val="0"/>
              </a:spcBef>
              <a:defRPr kumimoji="0" sz="120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8892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1" tIns="45380" rIns="90761" bIns="45380" numCol="1" anchor="b" anchorCtr="0" compatLnSpc="1">
            <a:prstTxWarp prst="textNoShape">
              <a:avLst/>
            </a:prstTxWarp>
          </a:bodyPr>
          <a:lstStyle>
            <a:lvl1pPr algn="l" defTabSz="909638" eaLnBrk="1" hangingPunct="1">
              <a:spcBef>
                <a:spcPct val="0"/>
              </a:spcBef>
              <a:defRPr kumimoji="0" sz="120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6575"/>
            <a:ext cx="28892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1" tIns="45380" rIns="90761" bIns="45380" numCol="1" anchor="b" anchorCtr="0" compatLnSpc="1">
            <a:prstTxWarp prst="textNoShape">
              <a:avLst/>
            </a:prstTxWarp>
          </a:bodyPr>
          <a:lstStyle>
            <a:lvl1pPr algn="r" defTabSz="909638" eaLnBrk="1" hangingPunct="1">
              <a:spcBef>
                <a:spcPct val="0"/>
              </a:spcBef>
              <a:defRPr kumimoji="0" sz="120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fld id="{6C3AFF9C-5CFC-4E45-B2F2-27964AB9DE00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1" tIns="45380" rIns="90761" bIns="45380" numCol="1" anchor="t" anchorCtr="0" compatLnSpc="1">
            <a:prstTxWarp prst="textNoShape">
              <a:avLst/>
            </a:prstTxWarp>
          </a:bodyPr>
          <a:lstStyle>
            <a:lvl1pPr algn="l" defTabSz="909638" eaLnBrk="1" hangingPunct="1">
              <a:spcBef>
                <a:spcPct val="0"/>
              </a:spcBef>
              <a:defRPr kumimoji="0" sz="120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1" tIns="45380" rIns="90761" bIns="45380" numCol="1" anchor="t" anchorCtr="0" compatLnSpc="1">
            <a:prstTxWarp prst="textNoShape">
              <a:avLst/>
            </a:prstTxWarp>
          </a:bodyPr>
          <a:lstStyle>
            <a:lvl1pPr algn="r" defTabSz="909638" eaLnBrk="1" hangingPunct="1">
              <a:spcBef>
                <a:spcPct val="0"/>
              </a:spcBef>
              <a:defRPr kumimoji="0" sz="120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7700" y="744538"/>
            <a:ext cx="537686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1" tIns="45380" rIns="90761" bIns="453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575"/>
            <a:ext cx="28892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1" tIns="45380" rIns="90761" bIns="45380" numCol="1" anchor="b" anchorCtr="0" compatLnSpc="1">
            <a:prstTxWarp prst="textNoShape">
              <a:avLst/>
            </a:prstTxWarp>
          </a:bodyPr>
          <a:lstStyle>
            <a:lvl1pPr algn="l" defTabSz="909638" eaLnBrk="1" hangingPunct="1">
              <a:spcBef>
                <a:spcPct val="0"/>
              </a:spcBef>
              <a:defRPr kumimoji="0" sz="120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6575"/>
            <a:ext cx="28892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1" tIns="45380" rIns="90761" bIns="45380" numCol="1" anchor="b" anchorCtr="0" compatLnSpc="1">
            <a:prstTxWarp prst="textNoShape">
              <a:avLst/>
            </a:prstTxWarp>
          </a:bodyPr>
          <a:lstStyle>
            <a:lvl1pPr algn="r" defTabSz="909638" eaLnBrk="1" hangingPunct="1">
              <a:spcBef>
                <a:spcPct val="0"/>
              </a:spcBef>
              <a:defRPr kumimoji="0" sz="120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fld id="{AEEEFFC5-2557-4640-843A-A2DC1A4FBAA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1252A1-405E-4A2B-BD80-FBBDAB6C8E1A}" type="slidenum">
              <a:rPr lang="ko-KR" altLang="en-US"/>
              <a:pPr/>
              <a:t>0</a:t>
            </a:fld>
            <a:endParaRPr lang="en-US" altLang="ko-KR"/>
          </a:p>
        </p:txBody>
      </p:sp>
      <p:sp>
        <p:nvSpPr>
          <p:cNvPr id="239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9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10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11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12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13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14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15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16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17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18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107712-2A13-4805-8200-C8944FF2CA12}" type="slidenum">
              <a:rPr lang="ko-KR" altLang="en-US"/>
              <a:pPr/>
              <a:t>1</a:t>
            </a:fld>
            <a:endParaRPr lang="en-US" altLang="ko-KR"/>
          </a:p>
        </p:txBody>
      </p:sp>
      <p:sp>
        <p:nvSpPr>
          <p:cNvPr id="243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19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9A78C3-71FC-45F2-80C6-1D9339D687DF}" type="slidenum">
              <a:rPr lang="ko-KR" altLang="en-US"/>
              <a:pPr/>
              <a:t>20</a:t>
            </a:fld>
            <a:endParaRPr lang="en-US" altLang="ko-KR"/>
          </a:p>
        </p:txBody>
      </p:sp>
      <p:sp>
        <p:nvSpPr>
          <p:cNvPr id="244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0649F5-19F1-4170-8108-287F8A265813}" type="slidenum">
              <a:rPr lang="ko-KR" altLang="en-US"/>
              <a:pPr/>
              <a:t>21</a:t>
            </a:fld>
            <a:endParaRPr lang="en-US" altLang="ko-KR"/>
          </a:p>
        </p:txBody>
      </p:sp>
      <p:sp>
        <p:nvSpPr>
          <p:cNvPr id="243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33360-1497-4109-B9AE-166CE120F8C8}" type="slidenum">
              <a:rPr lang="ko-KR" altLang="en-US"/>
              <a:pPr/>
              <a:t>22</a:t>
            </a:fld>
            <a:endParaRPr lang="en-US" altLang="ko-KR"/>
          </a:p>
        </p:txBody>
      </p:sp>
      <p:sp>
        <p:nvSpPr>
          <p:cNvPr id="245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33360-1497-4109-B9AE-166CE120F8C8}" type="slidenum">
              <a:rPr lang="ko-KR" altLang="en-US"/>
              <a:pPr/>
              <a:t>23</a:t>
            </a:fld>
            <a:endParaRPr lang="en-US" altLang="ko-KR"/>
          </a:p>
        </p:txBody>
      </p:sp>
      <p:sp>
        <p:nvSpPr>
          <p:cNvPr id="245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33360-1497-4109-B9AE-166CE120F8C8}" type="slidenum">
              <a:rPr lang="ko-KR" altLang="en-US"/>
              <a:pPr/>
              <a:t>24</a:t>
            </a:fld>
            <a:endParaRPr lang="en-US" altLang="ko-KR"/>
          </a:p>
        </p:txBody>
      </p:sp>
      <p:sp>
        <p:nvSpPr>
          <p:cNvPr id="245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33360-1497-4109-B9AE-166CE120F8C8}" type="slidenum">
              <a:rPr lang="ko-KR" altLang="en-US"/>
              <a:pPr/>
              <a:t>25</a:t>
            </a:fld>
            <a:endParaRPr lang="en-US" altLang="ko-KR"/>
          </a:p>
        </p:txBody>
      </p:sp>
      <p:sp>
        <p:nvSpPr>
          <p:cNvPr id="245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33360-1497-4109-B9AE-166CE120F8C8}" type="slidenum">
              <a:rPr lang="ko-KR" altLang="en-US"/>
              <a:pPr/>
              <a:t>26</a:t>
            </a:fld>
            <a:endParaRPr lang="en-US" altLang="ko-KR"/>
          </a:p>
        </p:txBody>
      </p:sp>
      <p:sp>
        <p:nvSpPr>
          <p:cNvPr id="245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33360-1497-4109-B9AE-166CE120F8C8}" type="slidenum">
              <a:rPr lang="ko-KR" altLang="en-US"/>
              <a:pPr/>
              <a:t>27</a:t>
            </a:fld>
            <a:endParaRPr lang="en-US" altLang="ko-KR"/>
          </a:p>
        </p:txBody>
      </p:sp>
      <p:sp>
        <p:nvSpPr>
          <p:cNvPr id="245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7D96A6-84F4-4728-A95D-ED9B5E376524}" type="slidenum">
              <a:rPr lang="ko-KR" altLang="en-US"/>
              <a:pPr/>
              <a:t>28</a:t>
            </a:fld>
            <a:endParaRPr lang="en-US" altLang="ko-KR"/>
          </a:p>
        </p:txBody>
      </p:sp>
      <p:sp>
        <p:nvSpPr>
          <p:cNvPr id="244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2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D37E46-D860-4D9D-99C4-ADA552CE905F}" type="slidenum">
              <a:rPr lang="ko-KR" altLang="en-US"/>
              <a:pPr/>
              <a:t>29</a:t>
            </a:fld>
            <a:endParaRPr lang="en-US" altLang="ko-KR"/>
          </a:p>
        </p:txBody>
      </p:sp>
      <p:sp>
        <p:nvSpPr>
          <p:cNvPr id="244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66CAA8-7631-4659-B51E-839EB683DA9F}" type="slidenum">
              <a:rPr lang="ko-KR" altLang="en-US"/>
              <a:pPr/>
              <a:t>30</a:t>
            </a:fld>
            <a:endParaRPr lang="en-US" altLang="ko-KR"/>
          </a:p>
        </p:txBody>
      </p:sp>
      <p:sp>
        <p:nvSpPr>
          <p:cNvPr id="244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44627E-D4E4-4F2C-9245-BEEA75EC013A}" type="slidenum">
              <a:rPr lang="ko-KR" altLang="en-US"/>
              <a:pPr/>
              <a:t>31</a:t>
            </a:fld>
            <a:endParaRPr lang="en-US" altLang="ko-KR"/>
          </a:p>
        </p:txBody>
      </p:sp>
      <p:sp>
        <p:nvSpPr>
          <p:cNvPr id="250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83C0C-E888-48A2-802B-C48DDDABAA9C}" type="slidenum">
              <a:rPr lang="ko-KR" altLang="en-US"/>
              <a:pPr/>
              <a:t>32</a:t>
            </a:fld>
            <a:endParaRPr lang="en-US" altLang="ko-KR"/>
          </a:p>
        </p:txBody>
      </p:sp>
      <p:sp>
        <p:nvSpPr>
          <p:cNvPr id="244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33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A98C4-A24A-4C1A-9FAD-2677FCE5A809}" type="slidenum">
              <a:rPr lang="ko-KR" altLang="en-US"/>
              <a:pPr/>
              <a:t>34</a:t>
            </a:fld>
            <a:endParaRPr lang="en-US" altLang="ko-KR"/>
          </a:p>
        </p:txBody>
      </p:sp>
      <p:sp>
        <p:nvSpPr>
          <p:cNvPr id="245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A98C4-A24A-4C1A-9FAD-2677FCE5A809}" type="slidenum">
              <a:rPr lang="ko-KR" altLang="en-US"/>
              <a:pPr/>
              <a:t>35</a:t>
            </a:fld>
            <a:endParaRPr lang="en-US" altLang="ko-KR"/>
          </a:p>
        </p:txBody>
      </p:sp>
      <p:sp>
        <p:nvSpPr>
          <p:cNvPr id="245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A98C4-A24A-4C1A-9FAD-2677FCE5A809}" type="slidenum">
              <a:rPr lang="ko-KR" altLang="en-US"/>
              <a:pPr/>
              <a:t>36</a:t>
            </a:fld>
            <a:endParaRPr lang="en-US" altLang="ko-KR"/>
          </a:p>
        </p:txBody>
      </p:sp>
      <p:sp>
        <p:nvSpPr>
          <p:cNvPr id="245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A98C4-A24A-4C1A-9FAD-2677FCE5A809}" type="slidenum">
              <a:rPr lang="ko-KR" altLang="en-US"/>
              <a:pPr/>
              <a:t>37</a:t>
            </a:fld>
            <a:endParaRPr lang="en-US" altLang="ko-KR"/>
          </a:p>
        </p:txBody>
      </p:sp>
      <p:sp>
        <p:nvSpPr>
          <p:cNvPr id="245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A98C4-A24A-4C1A-9FAD-2677FCE5A809}" type="slidenum">
              <a:rPr lang="ko-KR" altLang="en-US"/>
              <a:pPr/>
              <a:t>38</a:t>
            </a:fld>
            <a:endParaRPr lang="en-US" altLang="ko-KR"/>
          </a:p>
        </p:txBody>
      </p:sp>
      <p:sp>
        <p:nvSpPr>
          <p:cNvPr id="245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3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A98C4-A24A-4C1A-9FAD-2677FCE5A809}" type="slidenum">
              <a:rPr lang="ko-KR" altLang="en-US"/>
              <a:pPr/>
              <a:t>39</a:t>
            </a:fld>
            <a:endParaRPr lang="en-US" altLang="ko-KR"/>
          </a:p>
        </p:txBody>
      </p:sp>
      <p:sp>
        <p:nvSpPr>
          <p:cNvPr id="245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A98C4-A24A-4C1A-9FAD-2677FCE5A809}" type="slidenum">
              <a:rPr lang="ko-KR" altLang="en-US"/>
              <a:pPr/>
              <a:t>40</a:t>
            </a:fld>
            <a:endParaRPr lang="en-US" altLang="ko-KR"/>
          </a:p>
        </p:txBody>
      </p:sp>
      <p:sp>
        <p:nvSpPr>
          <p:cNvPr id="245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41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A98C4-A24A-4C1A-9FAD-2677FCE5A809}" type="slidenum">
              <a:rPr lang="ko-KR" altLang="en-US"/>
              <a:pPr/>
              <a:t>42</a:t>
            </a:fld>
            <a:endParaRPr lang="en-US" altLang="ko-KR"/>
          </a:p>
        </p:txBody>
      </p:sp>
      <p:sp>
        <p:nvSpPr>
          <p:cNvPr id="245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E892C5-D8D6-4CD5-9DA5-63E987C8A3BA}" type="slidenum">
              <a:rPr lang="ko-KR" altLang="en-US"/>
              <a:pPr/>
              <a:t>43</a:t>
            </a:fld>
            <a:endParaRPr lang="en-US" altLang="ko-KR"/>
          </a:p>
        </p:txBody>
      </p:sp>
      <p:sp>
        <p:nvSpPr>
          <p:cNvPr id="245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DD446D-0159-4C3B-BB16-C3336DC28A77}" type="slidenum">
              <a:rPr lang="ko-KR" altLang="en-US"/>
              <a:pPr/>
              <a:t>44</a:t>
            </a:fld>
            <a:endParaRPr lang="en-US" altLang="ko-KR"/>
          </a:p>
        </p:txBody>
      </p:sp>
      <p:sp>
        <p:nvSpPr>
          <p:cNvPr id="245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208FCC-FAE2-4658-8B54-B48ECE0AEDEC}" type="slidenum">
              <a:rPr lang="ko-KR" altLang="en-US"/>
              <a:pPr/>
              <a:t>45</a:t>
            </a:fld>
            <a:endParaRPr lang="en-US" altLang="ko-KR"/>
          </a:p>
        </p:txBody>
      </p:sp>
      <p:sp>
        <p:nvSpPr>
          <p:cNvPr id="245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B6EFC8-EE3D-4B88-A521-057D387B914F}" type="slidenum">
              <a:rPr lang="ko-KR" altLang="en-US"/>
              <a:pPr/>
              <a:t>46</a:t>
            </a:fld>
            <a:endParaRPr lang="en-US" altLang="ko-KR"/>
          </a:p>
        </p:txBody>
      </p:sp>
      <p:sp>
        <p:nvSpPr>
          <p:cNvPr id="246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138BA-2759-4B11-8482-4A28C94ED6A5}" type="slidenum">
              <a:rPr lang="ko-KR" altLang="en-US"/>
              <a:pPr/>
              <a:t>47</a:t>
            </a:fld>
            <a:endParaRPr lang="en-US" altLang="ko-KR"/>
          </a:p>
        </p:txBody>
      </p:sp>
      <p:sp>
        <p:nvSpPr>
          <p:cNvPr id="246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5991E-EC7F-48C1-B252-52CCEB2D412B}" type="slidenum">
              <a:rPr lang="ko-KR" altLang="en-US"/>
              <a:pPr/>
              <a:t>48</a:t>
            </a:fld>
            <a:endParaRPr lang="en-US" altLang="ko-KR"/>
          </a:p>
        </p:txBody>
      </p:sp>
      <p:sp>
        <p:nvSpPr>
          <p:cNvPr id="248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4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3B645-6BBC-417E-9BA2-A8D96BDBAB22}" type="slidenum">
              <a:rPr lang="ko-KR" altLang="en-US"/>
              <a:pPr/>
              <a:t>49</a:t>
            </a:fld>
            <a:endParaRPr lang="en-US" altLang="ko-KR"/>
          </a:p>
        </p:txBody>
      </p:sp>
      <p:sp>
        <p:nvSpPr>
          <p:cNvPr id="249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2695A-8F5E-4549-9DA9-89B2D78052D1}" type="slidenum">
              <a:rPr lang="ko-KR" altLang="en-US"/>
              <a:pPr/>
              <a:t>50</a:t>
            </a:fld>
            <a:endParaRPr lang="en-US" altLang="ko-KR"/>
          </a:p>
        </p:txBody>
      </p:sp>
      <p:sp>
        <p:nvSpPr>
          <p:cNvPr id="248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5FADF4-AECD-471C-9D70-79C72888B0C3}" type="slidenum">
              <a:rPr lang="ko-KR" altLang="en-US"/>
              <a:pPr/>
              <a:t>51</a:t>
            </a:fld>
            <a:endParaRPr lang="en-US" altLang="ko-KR"/>
          </a:p>
        </p:txBody>
      </p:sp>
      <p:sp>
        <p:nvSpPr>
          <p:cNvPr id="249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3F91C-EF0C-489B-ABE4-5A676CBDAEBF}" type="slidenum">
              <a:rPr lang="ko-KR" altLang="en-US"/>
              <a:pPr/>
              <a:t>52</a:t>
            </a:fld>
            <a:endParaRPr lang="en-US" altLang="ko-KR"/>
          </a:p>
        </p:txBody>
      </p:sp>
      <p:sp>
        <p:nvSpPr>
          <p:cNvPr id="246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AC9CA9-2A51-402A-99AF-FC86F6244F6D}" type="slidenum">
              <a:rPr lang="ko-KR" altLang="en-US"/>
              <a:pPr/>
              <a:t>53</a:t>
            </a:fld>
            <a:endParaRPr lang="en-US" altLang="ko-KR"/>
          </a:p>
        </p:txBody>
      </p:sp>
      <p:sp>
        <p:nvSpPr>
          <p:cNvPr id="250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69BDE-03DC-46F8-8A01-30DF5DE914AE}" type="slidenum">
              <a:rPr lang="ko-KR" altLang="en-US"/>
              <a:pPr/>
              <a:t>54</a:t>
            </a:fld>
            <a:endParaRPr lang="en-US" altLang="ko-KR"/>
          </a:p>
        </p:txBody>
      </p:sp>
      <p:sp>
        <p:nvSpPr>
          <p:cNvPr id="250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8F761-8707-442A-929F-B950E89B50F6}" type="slidenum">
              <a:rPr lang="ko-KR" altLang="en-US"/>
              <a:pPr/>
              <a:t>55</a:t>
            </a:fld>
            <a:endParaRPr lang="en-US" altLang="ko-KR"/>
          </a:p>
        </p:txBody>
      </p:sp>
      <p:sp>
        <p:nvSpPr>
          <p:cNvPr id="246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B776E-9E02-434E-A50E-A78B700038B2}" type="slidenum">
              <a:rPr lang="ko-KR" altLang="en-US"/>
              <a:pPr/>
              <a:t>56</a:t>
            </a:fld>
            <a:endParaRPr lang="en-US" altLang="ko-KR"/>
          </a:p>
        </p:txBody>
      </p:sp>
      <p:sp>
        <p:nvSpPr>
          <p:cNvPr id="250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37374E-E6D0-4C91-99F3-4FC0AAEF1E22}" type="slidenum">
              <a:rPr lang="ko-KR" altLang="en-US"/>
              <a:pPr/>
              <a:t>57</a:t>
            </a:fld>
            <a:endParaRPr lang="en-US" altLang="ko-KR"/>
          </a:p>
        </p:txBody>
      </p:sp>
      <p:sp>
        <p:nvSpPr>
          <p:cNvPr id="251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7122C8-3A60-419C-AC58-82C4108A6CD2}" type="slidenum">
              <a:rPr lang="ko-KR" altLang="en-US"/>
              <a:pPr/>
              <a:t>58</a:t>
            </a:fld>
            <a:endParaRPr lang="en-US" altLang="ko-KR"/>
          </a:p>
        </p:txBody>
      </p:sp>
      <p:sp>
        <p:nvSpPr>
          <p:cNvPr id="251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5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29B9F0-BD3A-4605-8E4E-BDC3D48F329A}" type="slidenum">
              <a:rPr lang="ko-KR" altLang="en-US"/>
              <a:pPr/>
              <a:t>59</a:t>
            </a:fld>
            <a:endParaRPr lang="en-US" altLang="ko-KR"/>
          </a:p>
        </p:txBody>
      </p:sp>
      <p:sp>
        <p:nvSpPr>
          <p:cNvPr id="247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D1A1A5-4C25-41CD-A37F-539C322B3477}" type="slidenum">
              <a:rPr lang="ko-KR" altLang="en-US"/>
              <a:pPr/>
              <a:t>60</a:t>
            </a:fld>
            <a:endParaRPr lang="en-US" altLang="ko-KR"/>
          </a:p>
        </p:txBody>
      </p:sp>
      <p:sp>
        <p:nvSpPr>
          <p:cNvPr id="251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66560A-D9C1-4896-80CD-336FB6BE6DF2}" type="slidenum">
              <a:rPr lang="ko-KR" altLang="en-US"/>
              <a:pPr/>
              <a:t>61</a:t>
            </a:fld>
            <a:endParaRPr lang="en-US" altLang="ko-KR"/>
          </a:p>
        </p:txBody>
      </p:sp>
      <p:sp>
        <p:nvSpPr>
          <p:cNvPr id="252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73B7B-2795-42FF-8BE7-A4F45253F08C}" type="slidenum">
              <a:rPr lang="ko-KR" altLang="en-US"/>
              <a:pPr/>
              <a:t>62</a:t>
            </a:fld>
            <a:endParaRPr lang="en-US" altLang="ko-KR"/>
          </a:p>
        </p:txBody>
      </p:sp>
      <p:sp>
        <p:nvSpPr>
          <p:cNvPr id="251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D07B38-BF6C-4F35-A5E3-4465E757643F}" type="slidenum">
              <a:rPr lang="ko-KR" altLang="en-US"/>
              <a:pPr/>
              <a:t>63</a:t>
            </a:fld>
            <a:endParaRPr lang="en-US" altLang="ko-KR"/>
          </a:p>
        </p:txBody>
      </p:sp>
      <p:sp>
        <p:nvSpPr>
          <p:cNvPr id="251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D5DB52-6AE3-4ED7-BD80-0562B14A37EF}" type="slidenum">
              <a:rPr lang="ko-KR" altLang="en-US"/>
              <a:pPr/>
              <a:t>64</a:t>
            </a:fld>
            <a:endParaRPr lang="en-US" altLang="ko-KR"/>
          </a:p>
        </p:txBody>
      </p:sp>
      <p:sp>
        <p:nvSpPr>
          <p:cNvPr id="252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6919BC-6F70-4D61-9B8B-64F08240162C}" type="slidenum">
              <a:rPr lang="ko-KR" altLang="en-US"/>
              <a:pPr/>
              <a:t>65</a:t>
            </a:fld>
            <a:endParaRPr lang="en-US" altLang="ko-KR"/>
          </a:p>
        </p:txBody>
      </p:sp>
      <p:sp>
        <p:nvSpPr>
          <p:cNvPr id="252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6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7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5E22B-E300-4484-9435-824D05EC2844}" type="slidenum">
              <a:rPr lang="ko-KR" altLang="en-US"/>
              <a:pPr/>
              <a:t>8</a:t>
            </a:fld>
            <a:endParaRPr lang="en-US" altLang="ko-KR"/>
          </a:p>
        </p:txBody>
      </p:sp>
      <p:sp>
        <p:nvSpPr>
          <p:cNvPr id="243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mailto:sunnykwak@hanmail.net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7" name="Rectangle 29"/>
          <p:cNvSpPr>
            <a:spLocks noChangeArrowheads="1"/>
          </p:cNvSpPr>
          <p:nvPr/>
        </p:nvSpPr>
        <p:spPr bwMode="gray">
          <a:xfrm>
            <a:off x="373063" y="3462338"/>
            <a:ext cx="9126537" cy="254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9999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lIns="54000" tIns="46800" rIns="54000" bIns="46800" anchor="ctr"/>
          <a:lstStyle/>
          <a:p>
            <a:endParaRPr lang="ko-KR" altLang="en-US"/>
          </a:p>
        </p:txBody>
      </p:sp>
      <p:sp>
        <p:nvSpPr>
          <p:cNvPr id="7202" name="Rectangle 34"/>
          <p:cNvSpPr>
            <a:spLocks noChangeArrowheads="1"/>
          </p:cNvSpPr>
          <p:nvPr userDrawn="1"/>
        </p:nvSpPr>
        <p:spPr bwMode="auto">
          <a:xfrm>
            <a:off x="1208088" y="6424613"/>
            <a:ext cx="7632700" cy="1231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spcBef>
                <a:spcPct val="0"/>
              </a:spcBef>
            </a:pPr>
            <a:r>
              <a:rPr kumimoji="0" lang="en-US" altLang="ko-KR" sz="800" dirty="0">
                <a:solidFill>
                  <a:schemeClr val="tx1"/>
                </a:solidFill>
                <a:ea typeface="굴림" pitchFamily="50" charset="-127"/>
              </a:rPr>
              <a:t>This report is </a:t>
            </a:r>
            <a:r>
              <a:rPr kumimoji="0" lang="en-US" altLang="ko-KR" sz="800" dirty="0" smtClean="0">
                <a:solidFill>
                  <a:schemeClr val="tx1"/>
                </a:solidFill>
                <a:ea typeface="굴림" pitchFamily="50" charset="-127"/>
              </a:rPr>
              <a:t>written by Sunny </a:t>
            </a:r>
            <a:r>
              <a:rPr kumimoji="0" lang="en-US" altLang="ko-KR" sz="800" dirty="0" err="1" smtClean="0">
                <a:solidFill>
                  <a:schemeClr val="tx1"/>
                </a:solidFill>
                <a:ea typeface="굴림" pitchFamily="50" charset="-127"/>
              </a:rPr>
              <a:t>Kwak</a:t>
            </a:r>
            <a:r>
              <a:rPr kumimoji="0" lang="en-US" altLang="ko-KR" sz="800" dirty="0" smtClean="0">
                <a:solidFill>
                  <a:schemeClr val="tx1"/>
                </a:solidFill>
                <a:ea typeface="굴림" pitchFamily="50" charset="-127"/>
              </a:rPr>
              <a:t>. (</a:t>
            </a:r>
            <a:r>
              <a:rPr kumimoji="0" lang="en-US" altLang="ko-KR" sz="800" dirty="0" smtClean="0">
                <a:solidFill>
                  <a:schemeClr val="tx1"/>
                </a:solidFill>
                <a:ea typeface="굴림" pitchFamily="50" charset="-127"/>
                <a:hlinkClick r:id="rId2"/>
              </a:rPr>
              <a:t>sunnykwak@hanmail.net</a:t>
            </a:r>
            <a:r>
              <a:rPr kumimoji="0" lang="en-US" altLang="ko-KR" sz="800" dirty="0" smtClean="0">
                <a:solidFill>
                  <a:schemeClr val="tx1"/>
                </a:solidFill>
                <a:ea typeface="굴림" pitchFamily="50" charset="-127"/>
              </a:rPr>
              <a:t>, sunnykwak.egloos.com)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221538" y="203200"/>
            <a:ext cx="2279650" cy="70326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82588" y="203200"/>
            <a:ext cx="6686550" cy="70326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2588" y="203200"/>
            <a:ext cx="9118600" cy="274638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382588" y="661988"/>
            <a:ext cx="4483100" cy="2444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5018088" y="661988"/>
            <a:ext cx="4483100" cy="460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5018088" y="860425"/>
            <a:ext cx="4483100" cy="460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82588" y="661988"/>
            <a:ext cx="4483100" cy="244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8088" y="661988"/>
            <a:ext cx="4483100" cy="244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2588" y="203200"/>
            <a:ext cx="911860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ko-K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588" y="661988"/>
            <a:ext cx="91186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</a:t>
            </a:r>
          </a:p>
        </p:txBody>
      </p:sp>
      <p:sp>
        <p:nvSpPr>
          <p:cNvPr id="1056" name="Text Box 32"/>
          <p:cNvSpPr txBox="1">
            <a:spLocks noChangeArrowheads="1"/>
          </p:cNvSpPr>
          <p:nvPr/>
        </p:nvSpPr>
        <p:spPr bwMode="auto">
          <a:xfrm>
            <a:off x="4627563" y="6630988"/>
            <a:ext cx="611187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1" hangingPunct="1"/>
            <a:fld id="{91B33690-D850-4F80-98EB-A12B9B3A2A21}" type="slidenum">
              <a:rPr kumimoji="0" lang="ko-KR" altLang="en-US">
                <a:solidFill>
                  <a:schemeClr val="tx1"/>
                </a:solidFill>
                <a:latin typeface="Lucida Sans Unicode" pitchFamily="34" charset="0"/>
                <a:ea typeface="HY그래픽M" pitchFamily="18" charset="-127"/>
              </a:rPr>
              <a:pPr eaLnBrk="1" hangingPunct="1"/>
              <a:t>‹#›</a:t>
            </a:fld>
            <a:endParaRPr kumimoji="0" lang="en-US" altLang="ko-KR">
              <a:solidFill>
                <a:schemeClr val="tx1"/>
              </a:solidFill>
              <a:latin typeface="Lucida Sans Unicode" pitchFamily="34" charset="0"/>
              <a:ea typeface="HY그래픽M" pitchFamily="18" charset="-127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gray">
          <a:xfrm>
            <a:off x="373063" y="566738"/>
            <a:ext cx="9126537" cy="254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9999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lIns="54000" tIns="46800" rIns="54000" bIns="46800" anchor="ctr"/>
          <a:lstStyle/>
          <a:p>
            <a:endParaRPr lang="ko-KR" altLang="en-US"/>
          </a:p>
        </p:txBody>
      </p:sp>
      <p:sp>
        <p:nvSpPr>
          <p:cNvPr id="1077" name="Text Box 53"/>
          <p:cNvSpPr txBox="1">
            <a:spLocks noChangeArrowheads="1"/>
          </p:cNvSpPr>
          <p:nvPr userDrawn="1"/>
        </p:nvSpPr>
        <p:spPr bwMode="gray">
          <a:xfrm>
            <a:off x="363538" y="6502400"/>
            <a:ext cx="2824162" cy="1746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algn="l" eaLnBrk="1" hangingPunct="1">
              <a:buFont typeface="Wingdings 2" pitchFamily="18" charset="2"/>
              <a:buNone/>
            </a:pPr>
            <a:r>
              <a:rPr kumimoji="0" lang="ko-KR" altLang="en-US" dirty="0" smtClean="0">
                <a:solidFill>
                  <a:schemeClr val="tx1"/>
                </a:solidFill>
              </a:rPr>
              <a:t>오픈 소스 프레임워크 기반 웹 어플리케이션 제작</a:t>
            </a:r>
            <a:endParaRPr kumimoji="0" lang="ko-KR" alt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b="1">
          <a:solidFill>
            <a:schemeClr val="tx2"/>
          </a:solidFill>
          <a:latin typeface="Arial" charset="0"/>
          <a:ea typeface="돋움" pitchFamily="50" charset="-127"/>
        </a:defRPr>
      </a:lvl2pPr>
      <a:lvl3pPr algn="l" rtl="0" fontAlgn="base">
        <a:spcBef>
          <a:spcPct val="0"/>
        </a:spcBef>
        <a:spcAft>
          <a:spcPct val="0"/>
        </a:spcAft>
        <a:defRPr kumimoji="1" b="1">
          <a:solidFill>
            <a:schemeClr val="tx2"/>
          </a:solidFill>
          <a:latin typeface="Arial" charset="0"/>
          <a:ea typeface="돋움" pitchFamily="50" charset="-127"/>
        </a:defRPr>
      </a:lvl3pPr>
      <a:lvl4pPr algn="l" rtl="0" fontAlgn="base">
        <a:spcBef>
          <a:spcPct val="0"/>
        </a:spcBef>
        <a:spcAft>
          <a:spcPct val="0"/>
        </a:spcAft>
        <a:defRPr kumimoji="1" b="1">
          <a:solidFill>
            <a:schemeClr val="tx2"/>
          </a:solidFill>
          <a:latin typeface="Arial" charset="0"/>
          <a:ea typeface="돋움" pitchFamily="50" charset="-127"/>
        </a:defRPr>
      </a:lvl4pPr>
      <a:lvl5pPr algn="l" rtl="0" fontAlgn="base">
        <a:spcBef>
          <a:spcPct val="0"/>
        </a:spcBef>
        <a:spcAft>
          <a:spcPct val="0"/>
        </a:spcAft>
        <a:defRPr kumimoji="1" b="1">
          <a:solidFill>
            <a:schemeClr val="tx2"/>
          </a:solidFill>
          <a:latin typeface="Arial" charset="0"/>
          <a:ea typeface="돋움" pitchFamily="50" charset="-127"/>
        </a:defRPr>
      </a:lvl5pPr>
      <a:lvl6pPr marL="457200" algn="l" rtl="0" fontAlgn="base">
        <a:spcBef>
          <a:spcPct val="0"/>
        </a:spcBef>
        <a:spcAft>
          <a:spcPct val="0"/>
        </a:spcAft>
        <a:defRPr kumimoji="1" b="1">
          <a:solidFill>
            <a:schemeClr val="tx2"/>
          </a:solidFill>
          <a:latin typeface="Arial" charset="0"/>
          <a:ea typeface="돋움" pitchFamily="50" charset="-127"/>
        </a:defRPr>
      </a:lvl6pPr>
      <a:lvl7pPr marL="914400" algn="l" rtl="0" fontAlgn="base">
        <a:spcBef>
          <a:spcPct val="0"/>
        </a:spcBef>
        <a:spcAft>
          <a:spcPct val="0"/>
        </a:spcAft>
        <a:defRPr kumimoji="1" b="1">
          <a:solidFill>
            <a:schemeClr val="tx2"/>
          </a:solidFill>
          <a:latin typeface="Arial" charset="0"/>
          <a:ea typeface="돋움" pitchFamily="50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kumimoji="1" b="1">
          <a:solidFill>
            <a:schemeClr val="tx2"/>
          </a:solidFill>
          <a:latin typeface="Arial" charset="0"/>
          <a:ea typeface="돋움" pitchFamily="50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kumimoji="1" b="1">
          <a:solidFill>
            <a:schemeClr val="tx2"/>
          </a:solidFill>
          <a:latin typeface="Arial" charset="0"/>
          <a:ea typeface="돋움" pitchFamily="50" charset="-127"/>
        </a:defRPr>
      </a:lvl9pPr>
    </p:titleStyle>
    <p:bodyStyle>
      <a:lvl1pPr algn="l" rtl="0" fontAlgn="base" latinLnBrk="1">
        <a:spcBef>
          <a:spcPct val="20000"/>
        </a:spcBef>
        <a:spcAft>
          <a:spcPct val="0"/>
        </a:spcAft>
        <a:defRPr kumimoji="1"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defRPr kumimoji="1" sz="1400" b="1">
          <a:solidFill>
            <a:schemeClr val="tx1"/>
          </a:solidFill>
          <a:latin typeface="Lucida Sans Unicode" pitchFamily="34" charset="0"/>
          <a:ea typeface="HY그래픽M" pitchFamily="18" charset="-127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defRPr kumimoji="1" sz="1400" b="1">
          <a:solidFill>
            <a:schemeClr val="tx1"/>
          </a:solidFill>
          <a:latin typeface="Lucida Sans Unicode" pitchFamily="34" charset="0"/>
          <a:ea typeface="HY그래픽M" pitchFamily="18" charset="-127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defRPr kumimoji="1" sz="1400" b="1">
          <a:solidFill>
            <a:schemeClr val="tx1"/>
          </a:solidFill>
          <a:latin typeface="Lucida Sans Unicode" pitchFamily="34" charset="0"/>
          <a:ea typeface="HY그래픽M" pitchFamily="18" charset="-127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defRPr kumimoji="1" sz="1400" b="1">
          <a:solidFill>
            <a:schemeClr val="tx1"/>
          </a:solidFill>
          <a:latin typeface="Lucida Sans Unicode" pitchFamily="34" charset="0"/>
          <a:ea typeface="HY그래픽M" pitchFamily="18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defRPr kumimoji="1" sz="1400" b="1">
          <a:solidFill>
            <a:schemeClr val="tx1"/>
          </a:solidFill>
          <a:latin typeface="Lucida Sans Unicode" pitchFamily="34" charset="0"/>
          <a:ea typeface="HY그래픽M" pitchFamily="18" charset="-127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defRPr kumimoji="1" sz="1400" b="1">
          <a:solidFill>
            <a:schemeClr val="tx1"/>
          </a:solidFill>
          <a:latin typeface="Lucida Sans Unicode" pitchFamily="34" charset="0"/>
          <a:ea typeface="HY그래픽M" pitchFamily="18" charset="-127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defRPr kumimoji="1" sz="1400" b="1">
          <a:solidFill>
            <a:schemeClr val="tx1"/>
          </a:solidFill>
          <a:latin typeface="Lucida Sans Unicode" pitchFamily="34" charset="0"/>
          <a:ea typeface="HY그래픽M" pitchFamily="18" charset="-127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defRPr kumimoji="1" sz="1400" b="1">
          <a:solidFill>
            <a:schemeClr val="tx1"/>
          </a:solidFill>
          <a:latin typeface="Lucida Sans Unicode" pitchFamily="34" charset="0"/>
          <a:ea typeface="HY그래픽M" pitchFamily="18" charset="-127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7.png"/><Relationship Id="rId9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62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790950" y="3890963"/>
            <a:ext cx="2520950" cy="36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ko-KR" dirty="0" smtClean="0"/>
              <a:t>2008.11.02</a:t>
            </a:r>
            <a:endParaRPr lang="ko-KR" altLang="en-US" dirty="0"/>
          </a:p>
        </p:txBody>
      </p:sp>
      <p:sp>
        <p:nvSpPr>
          <p:cNvPr id="2396163" name="Rectangle 3"/>
          <p:cNvSpPr>
            <a:spLocks noChangeArrowheads="1"/>
          </p:cNvSpPr>
          <p:nvPr/>
        </p:nvSpPr>
        <p:spPr bwMode="auto">
          <a:xfrm>
            <a:off x="1541463" y="1798638"/>
            <a:ext cx="6794500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170000"/>
              </a:lnSpc>
              <a:spcBef>
                <a:spcPct val="0"/>
              </a:spcBef>
            </a:pPr>
            <a:r>
              <a:rPr lang="ko-KR" altLang="en-US" sz="2800" b="1" dirty="0" smtClean="0">
                <a:solidFill>
                  <a:schemeClr val="tx2"/>
                </a:solidFill>
              </a:rPr>
              <a:t>오픈 소스 기반</a:t>
            </a:r>
            <a:endParaRPr lang="en-US" altLang="ko-KR" sz="28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170000"/>
              </a:lnSpc>
              <a:spcBef>
                <a:spcPct val="0"/>
              </a:spcBef>
            </a:pPr>
            <a:r>
              <a:rPr lang="ko-KR" altLang="en-US" sz="2800" b="1" dirty="0" smtClean="0">
                <a:solidFill>
                  <a:schemeClr val="tx2"/>
                </a:solidFill>
              </a:rPr>
              <a:t>웹 어플리케이션 개발 가이드</a:t>
            </a:r>
            <a:endParaRPr lang="ko-KR" altLang="en-US" sz="2000" b="1" i="1" dirty="0">
              <a:solidFill>
                <a:schemeClr val="tx2"/>
              </a:solidFill>
            </a:endParaRPr>
          </a:p>
        </p:txBody>
      </p:sp>
      <p:sp>
        <p:nvSpPr>
          <p:cNvPr id="2396164" name="Text Box 4"/>
          <p:cNvSpPr txBox="1">
            <a:spLocks noChangeArrowheads="1"/>
          </p:cNvSpPr>
          <p:nvPr/>
        </p:nvSpPr>
        <p:spPr bwMode="gray">
          <a:xfrm>
            <a:off x="7092950" y="3690938"/>
            <a:ext cx="2016125" cy="204787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kumimoji="0" lang="en-US" altLang="ko-KR" sz="1200" b="1" i="1">
                <a:solidFill>
                  <a:schemeClr val="tx1"/>
                </a:solidFill>
              </a:rPr>
              <a:t>Version 0.1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Open source framework</a:t>
            </a:r>
            <a:endParaRPr lang="en-US" altLang="ko-KR" dirty="0"/>
          </a:p>
        </p:txBody>
      </p:sp>
      <p:graphicFrame>
        <p:nvGraphicFramePr>
          <p:cNvPr id="115" name="Group 49"/>
          <p:cNvGraphicFramePr>
            <a:graphicFrameLocks noGrp="1"/>
          </p:cNvGraphicFramePr>
          <p:nvPr/>
        </p:nvGraphicFramePr>
        <p:xfrm>
          <a:off x="787400" y="4181475"/>
          <a:ext cx="4478338" cy="1773238"/>
        </p:xfrm>
        <a:graphic>
          <a:graphicData uri="http://schemas.openxmlformats.org/drawingml/2006/table">
            <a:tbl>
              <a:tblPr/>
              <a:tblGrid>
                <a:gridCol w="1127125"/>
                <a:gridCol w="3351213"/>
              </a:tblGrid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5825" algn="r"/>
                        </a:tabLst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SI Framework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-85725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대형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SI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업체가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SI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프로젝트 시 사용할 목적으로  제작 </a:t>
                      </a:r>
                    </a:p>
                    <a:p>
                      <a:pPr marL="85725" marR="0" lvl="0" indent="-85725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기술 지원에 대한 의존성이 높고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범용성이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떨어짐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5825" algn="r"/>
                        </a:tabLst>
                      </a:pPr>
                      <a:r>
                        <a:rPr kumimoji="1" lang="ko-KR" alt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상용 </a:t>
                      </a:r>
                      <a:r>
                        <a:rPr kumimoji="1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Framework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-88900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고가의 구매 비용   </a:t>
                      </a:r>
                    </a:p>
                    <a:p>
                      <a:pPr marL="88900" marR="0" lvl="0" indent="-88900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커스터마이징의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어려움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6" name="Group 18"/>
          <p:cNvGrpSpPr>
            <a:grpSpLocks/>
          </p:cNvGrpSpPr>
          <p:nvPr/>
        </p:nvGrpSpPr>
        <p:grpSpPr bwMode="auto">
          <a:xfrm>
            <a:off x="5526088" y="1084263"/>
            <a:ext cx="3389312" cy="4883150"/>
            <a:chOff x="3157" y="479"/>
            <a:chExt cx="2883" cy="2920"/>
          </a:xfrm>
        </p:grpSpPr>
        <p:sp>
          <p:nvSpPr>
            <p:cNvPr id="117" name="AutoShape 19"/>
            <p:cNvSpPr>
              <a:spLocks noChangeArrowheads="1"/>
            </p:cNvSpPr>
            <p:nvPr/>
          </p:nvSpPr>
          <p:spPr bwMode="auto">
            <a:xfrm>
              <a:off x="3157" y="699"/>
              <a:ext cx="2883" cy="2700"/>
            </a:xfrm>
            <a:prstGeom prst="roundRect">
              <a:avLst>
                <a:gd name="adj" fmla="val 4282"/>
              </a:avLst>
            </a:prstGeom>
            <a:solidFill>
              <a:srgbClr val="FFFFFF"/>
            </a:solidFill>
            <a:ln w="25400" algn="ctr">
              <a:solidFill>
                <a:srgbClr val="72B1D8"/>
              </a:solidFill>
              <a:round/>
              <a:headEnd/>
              <a:tailEnd/>
            </a:ln>
            <a:effectLst>
              <a:outerShdw dist="139700" dir="16200000" algn="ctr" rotWithShape="0">
                <a:srgbClr val="80B9DC"/>
              </a:outerShdw>
            </a:effectLst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118" name="Group 20"/>
            <p:cNvGrpSpPr>
              <a:grpSpLocks/>
            </p:cNvGrpSpPr>
            <p:nvPr/>
          </p:nvGrpSpPr>
          <p:grpSpPr bwMode="auto">
            <a:xfrm>
              <a:off x="3468" y="479"/>
              <a:ext cx="2292" cy="213"/>
              <a:chOff x="-1779" y="5373"/>
              <a:chExt cx="1096" cy="202"/>
            </a:xfrm>
          </p:grpSpPr>
          <p:sp>
            <p:nvSpPr>
              <p:cNvPr id="137" name="AutoShape 21"/>
              <p:cNvSpPr>
                <a:spLocks/>
              </p:cNvSpPr>
              <p:nvPr/>
            </p:nvSpPr>
            <p:spPr bwMode="auto">
              <a:xfrm rot="5400000">
                <a:off x="-1332" y="4926"/>
                <a:ext cx="202" cy="1096"/>
              </a:xfrm>
              <a:prstGeom prst="leftBracket">
                <a:avLst>
                  <a:gd name="adj" fmla="val 99497"/>
                </a:avLst>
              </a:prstGeom>
              <a:gradFill rotWithShape="1">
                <a:gsLst>
                  <a:gs pos="0">
                    <a:srgbClr val="72B1D8"/>
                  </a:gs>
                  <a:gs pos="100000">
                    <a:srgbClr val="4797CD"/>
                  </a:gs>
                </a:gsLst>
                <a:lin ang="0" scaled="1"/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rot="10800000" vert="eaVert" wrap="none" anchor="ctr"/>
              <a:lstStyle/>
              <a:p>
                <a:pPr latinLnBrk="0">
                  <a:buSzPct val="80000"/>
                </a:pPr>
                <a:endParaRPr lang="ko-KR" altLang="en-US" sz="1200">
                  <a:solidFill>
                    <a:srgbClr val="003366"/>
                  </a:solidFill>
                  <a:latin typeface="휴먼견출새내기체" pitchFamily="18" charset="-127"/>
                  <a:ea typeface="휴먼견출새내기체" pitchFamily="18" charset="-127"/>
                </a:endParaRPr>
              </a:p>
            </p:txBody>
          </p:sp>
          <p:sp>
            <p:nvSpPr>
              <p:cNvPr id="138" name="AutoShape 22"/>
              <p:cNvSpPr>
                <a:spLocks/>
              </p:cNvSpPr>
              <p:nvPr/>
            </p:nvSpPr>
            <p:spPr bwMode="auto">
              <a:xfrm rot="5400000">
                <a:off x="-1326" y="5022"/>
                <a:ext cx="189" cy="918"/>
              </a:xfrm>
              <a:prstGeom prst="leftBracket">
                <a:avLst>
                  <a:gd name="adj" fmla="val 64290"/>
                </a:avLst>
              </a:prstGeom>
              <a:gradFill rotWithShape="1">
                <a:gsLst>
                  <a:gs pos="0">
                    <a:srgbClr val="DDE9F3">
                      <a:gamma/>
                      <a:tint val="0"/>
                      <a:invGamma/>
                    </a:srgbClr>
                  </a:gs>
                  <a:gs pos="100000">
                    <a:srgbClr val="DDE9F3"/>
                  </a:gs>
                </a:gsLst>
                <a:lin ang="0" scaled="1"/>
              </a:gradFill>
              <a:ln w="19050">
                <a:solidFill>
                  <a:srgbClr val="72B1D8"/>
                </a:solidFill>
                <a:round/>
                <a:headEnd/>
                <a:tailEnd/>
              </a:ln>
              <a:effectLst/>
            </p:spPr>
            <p:txBody>
              <a:bodyPr rot="10800000" vert="eaVert" wrap="none" anchor="ctr"/>
              <a:lstStyle/>
              <a:p>
                <a:pPr latinLnBrk="0">
                  <a:buSzPct val="80000"/>
                </a:pPr>
                <a:endParaRPr lang="ko-KR" altLang="en-US" sz="1200">
                  <a:solidFill>
                    <a:srgbClr val="003366"/>
                  </a:solidFill>
                  <a:latin typeface="휴먼견출새내기체" pitchFamily="18" charset="-127"/>
                  <a:ea typeface="휴먼견출새내기체" pitchFamily="18" charset="-127"/>
                </a:endParaRPr>
              </a:p>
            </p:txBody>
          </p:sp>
          <p:sp>
            <p:nvSpPr>
              <p:cNvPr id="139" name="Rectangle 23"/>
              <p:cNvSpPr>
                <a:spLocks noChangeArrowheads="1"/>
              </p:cNvSpPr>
              <p:nvPr/>
            </p:nvSpPr>
            <p:spPr bwMode="auto">
              <a:xfrm>
                <a:off x="-1598" y="5433"/>
                <a:ext cx="733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latinLnBrk="0">
                  <a:buClr>
                    <a:schemeClr val="tx1"/>
                  </a:buClr>
                  <a:buSzPct val="80000"/>
                </a:pPr>
                <a:r>
                  <a:rPr kumimoji="0" lang="en-US" altLang="ko-KR" sz="1300" b="1">
                    <a:solidFill>
                      <a:srgbClr val="003366"/>
                    </a:solidFill>
                    <a:latin typeface="새굴림" pitchFamily="18" charset="-127"/>
                    <a:ea typeface="새굴림" pitchFamily="18" charset="-127"/>
                  </a:rPr>
                  <a:t>Framework </a:t>
                </a:r>
                <a:r>
                  <a:rPr kumimoji="0" lang="ko-KR" altLang="en-US" sz="1300" b="1">
                    <a:solidFill>
                      <a:srgbClr val="003366"/>
                    </a:solidFill>
                    <a:latin typeface="새굴림" pitchFamily="18" charset="-127"/>
                    <a:ea typeface="새굴림" pitchFamily="18" charset="-127"/>
                  </a:rPr>
                  <a:t>구성 요건</a:t>
                </a:r>
              </a:p>
            </p:txBody>
          </p:sp>
        </p:grpSp>
        <p:grpSp>
          <p:nvGrpSpPr>
            <p:cNvPr id="119" name="Group 24"/>
            <p:cNvGrpSpPr>
              <a:grpSpLocks/>
            </p:cNvGrpSpPr>
            <p:nvPr/>
          </p:nvGrpSpPr>
          <p:grpSpPr bwMode="auto">
            <a:xfrm>
              <a:off x="3224" y="1133"/>
              <a:ext cx="2717" cy="383"/>
              <a:chOff x="2702" y="2490"/>
              <a:chExt cx="1298" cy="539"/>
            </a:xfrm>
          </p:grpSpPr>
          <p:grpSp>
            <p:nvGrpSpPr>
              <p:cNvPr id="132" name="Group 25"/>
              <p:cNvGrpSpPr>
                <a:grpSpLocks/>
              </p:cNvGrpSpPr>
              <p:nvPr/>
            </p:nvGrpSpPr>
            <p:grpSpPr bwMode="auto">
              <a:xfrm>
                <a:off x="2702" y="2490"/>
                <a:ext cx="1298" cy="539"/>
                <a:chOff x="-1903" y="5677"/>
                <a:chExt cx="1298" cy="329"/>
              </a:xfrm>
            </p:grpSpPr>
            <p:sp>
              <p:nvSpPr>
                <p:cNvPr id="134" name="AutoShape 26"/>
                <p:cNvSpPr>
                  <a:spLocks noChangeArrowheads="1"/>
                </p:cNvSpPr>
                <p:nvPr/>
              </p:nvSpPr>
              <p:spPr bwMode="auto">
                <a:xfrm>
                  <a:off x="-1864" y="5677"/>
                  <a:ext cx="1244" cy="329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B5D5EB"/>
                </a:solidFill>
                <a:ln w="9525" algn="ctr">
                  <a:solidFill>
                    <a:srgbClr val="67ABE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135" name="Freeform 27"/>
                <p:cNvSpPr>
                  <a:spLocks/>
                </p:cNvSpPr>
                <p:nvPr/>
              </p:nvSpPr>
              <p:spPr bwMode="auto">
                <a:xfrm>
                  <a:off x="-1903" y="5818"/>
                  <a:ext cx="1298" cy="181"/>
                </a:xfrm>
                <a:custGeom>
                  <a:avLst/>
                  <a:gdLst/>
                  <a:ahLst/>
                  <a:cxnLst>
                    <a:cxn ang="0">
                      <a:pos x="196" y="418"/>
                    </a:cxn>
                    <a:cxn ang="0">
                      <a:pos x="1534" y="415"/>
                    </a:cxn>
                    <a:cxn ang="0">
                      <a:pos x="1534" y="79"/>
                    </a:cxn>
                    <a:cxn ang="0">
                      <a:pos x="178" y="55"/>
                    </a:cxn>
                    <a:cxn ang="0">
                      <a:pos x="196" y="418"/>
                    </a:cxn>
                  </a:cxnLst>
                  <a:rect l="0" t="0" r="r" b="b"/>
                  <a:pathLst>
                    <a:path w="1688" h="426">
                      <a:moveTo>
                        <a:pt x="196" y="418"/>
                      </a:moveTo>
                      <a:cubicBezTo>
                        <a:pt x="392" y="418"/>
                        <a:pt x="1267" y="426"/>
                        <a:pt x="1534" y="415"/>
                      </a:cubicBezTo>
                      <a:cubicBezTo>
                        <a:pt x="1688" y="415"/>
                        <a:pt x="1649" y="204"/>
                        <a:pt x="1534" y="79"/>
                      </a:cubicBezTo>
                      <a:cubicBezTo>
                        <a:pt x="1284" y="24"/>
                        <a:pt x="426" y="0"/>
                        <a:pt x="178" y="55"/>
                      </a:cubicBezTo>
                      <a:cubicBezTo>
                        <a:pt x="117" y="139"/>
                        <a:pt x="0" y="418"/>
                        <a:pt x="196" y="41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B5D5EB"/>
                    </a:gs>
                    <a:gs pos="100000">
                      <a:srgbClr val="B5D5EB">
                        <a:gamma/>
                        <a:tint val="30196"/>
                        <a:invGamma/>
                      </a:srgbClr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136" name="AutoShape 28"/>
                <p:cNvSpPr>
                  <a:spLocks noChangeArrowheads="1"/>
                </p:cNvSpPr>
                <p:nvPr/>
              </p:nvSpPr>
              <p:spPr bwMode="auto">
                <a:xfrm>
                  <a:off x="-1830" y="5685"/>
                  <a:ext cx="1177" cy="8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B5D5EB">
                        <a:gamma/>
                        <a:tint val="30196"/>
                        <a:invGamma/>
                      </a:srgbClr>
                    </a:gs>
                    <a:gs pos="100000">
                      <a:srgbClr val="B5D5EB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latinLnBrk="0">
                    <a:buSzPct val="80000"/>
                  </a:pPr>
                  <a:endParaRPr lang="ko-KR" altLang="en-US" sz="1800">
                    <a:latin typeface="휴먼견출새내기체" pitchFamily="18" charset="-127"/>
                    <a:ea typeface="휴먼견출새내기체" pitchFamily="18" charset="-127"/>
                  </a:endParaRPr>
                </a:p>
              </p:txBody>
            </p:sp>
          </p:grpSp>
          <p:sp>
            <p:nvSpPr>
              <p:cNvPr id="133" name="Text Box 29"/>
              <p:cNvSpPr txBox="1">
                <a:spLocks noChangeArrowheads="1"/>
              </p:cNvSpPr>
              <p:nvPr/>
            </p:nvSpPr>
            <p:spPr bwMode="auto">
              <a:xfrm>
                <a:off x="2758" y="2568"/>
                <a:ext cx="1186" cy="385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53176" tIns="26588" rIns="53176" bIns="26588" anchor="ctr">
                <a:spAutoFit/>
              </a:bodyPr>
              <a:lstStyle/>
              <a:p>
                <a:pPr defTabSz="531813" latinLnBrk="0">
                  <a:lnSpc>
                    <a:spcPct val="110000"/>
                  </a:lnSpc>
                  <a:buSzPct val="80000"/>
                </a:pPr>
                <a:r>
                  <a:rPr lang="ko-KR" altLang="en-US" sz="1200" b="1">
                    <a:solidFill>
                      <a:srgbClr val="003366"/>
                    </a:solidFill>
                    <a:latin typeface="새굴림" pitchFamily="18" charset="-127"/>
                    <a:ea typeface="새굴림" pitchFamily="18" charset="-127"/>
                  </a:rPr>
                  <a:t>플랫폼 독립적이고 </a:t>
                </a:r>
                <a:r>
                  <a:rPr lang="en-US" altLang="ko-KR" sz="1200" b="1">
                    <a:solidFill>
                      <a:srgbClr val="003366"/>
                    </a:solidFill>
                    <a:latin typeface="새굴림" pitchFamily="18" charset="-127"/>
                    <a:ea typeface="새굴림" pitchFamily="18" charset="-127"/>
                  </a:rPr>
                  <a:t>Layer</a:t>
                </a:r>
                <a:r>
                  <a:rPr lang="ko-KR" altLang="en-US" sz="1200" b="1">
                    <a:solidFill>
                      <a:srgbClr val="003366"/>
                    </a:solidFill>
                    <a:latin typeface="새굴림" pitchFamily="18" charset="-127"/>
                    <a:ea typeface="새굴림" pitchFamily="18" charset="-127"/>
                  </a:rPr>
                  <a:t>의 구분이 명확한 아키텍처</a:t>
                </a:r>
              </a:p>
            </p:txBody>
          </p:sp>
        </p:grpSp>
        <p:grpSp>
          <p:nvGrpSpPr>
            <p:cNvPr id="120" name="Group 30"/>
            <p:cNvGrpSpPr>
              <a:grpSpLocks/>
            </p:cNvGrpSpPr>
            <p:nvPr/>
          </p:nvGrpSpPr>
          <p:grpSpPr bwMode="auto">
            <a:xfrm>
              <a:off x="3226" y="1842"/>
              <a:ext cx="2716" cy="382"/>
              <a:chOff x="2702" y="2490"/>
              <a:chExt cx="1298" cy="539"/>
            </a:xfrm>
          </p:grpSpPr>
          <p:grpSp>
            <p:nvGrpSpPr>
              <p:cNvPr id="127" name="Group 31"/>
              <p:cNvGrpSpPr>
                <a:grpSpLocks/>
              </p:cNvGrpSpPr>
              <p:nvPr/>
            </p:nvGrpSpPr>
            <p:grpSpPr bwMode="auto">
              <a:xfrm>
                <a:off x="2702" y="2490"/>
                <a:ext cx="1298" cy="539"/>
                <a:chOff x="-1903" y="5677"/>
                <a:chExt cx="1298" cy="329"/>
              </a:xfrm>
            </p:grpSpPr>
            <p:sp>
              <p:nvSpPr>
                <p:cNvPr id="129" name="AutoShape 32"/>
                <p:cNvSpPr>
                  <a:spLocks noChangeArrowheads="1"/>
                </p:cNvSpPr>
                <p:nvPr/>
              </p:nvSpPr>
              <p:spPr bwMode="auto">
                <a:xfrm>
                  <a:off x="-1864" y="5677"/>
                  <a:ext cx="1244" cy="329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B5D5EB"/>
                </a:solidFill>
                <a:ln w="9525" algn="ctr">
                  <a:solidFill>
                    <a:srgbClr val="67ABE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130" name="Freeform 33"/>
                <p:cNvSpPr>
                  <a:spLocks/>
                </p:cNvSpPr>
                <p:nvPr/>
              </p:nvSpPr>
              <p:spPr bwMode="auto">
                <a:xfrm>
                  <a:off x="-1903" y="5818"/>
                  <a:ext cx="1298" cy="181"/>
                </a:xfrm>
                <a:custGeom>
                  <a:avLst/>
                  <a:gdLst/>
                  <a:ahLst/>
                  <a:cxnLst>
                    <a:cxn ang="0">
                      <a:pos x="196" y="418"/>
                    </a:cxn>
                    <a:cxn ang="0">
                      <a:pos x="1534" y="415"/>
                    </a:cxn>
                    <a:cxn ang="0">
                      <a:pos x="1534" y="79"/>
                    </a:cxn>
                    <a:cxn ang="0">
                      <a:pos x="178" y="55"/>
                    </a:cxn>
                    <a:cxn ang="0">
                      <a:pos x="196" y="418"/>
                    </a:cxn>
                  </a:cxnLst>
                  <a:rect l="0" t="0" r="r" b="b"/>
                  <a:pathLst>
                    <a:path w="1688" h="426">
                      <a:moveTo>
                        <a:pt x="196" y="418"/>
                      </a:moveTo>
                      <a:cubicBezTo>
                        <a:pt x="392" y="418"/>
                        <a:pt x="1267" y="426"/>
                        <a:pt x="1534" y="415"/>
                      </a:cubicBezTo>
                      <a:cubicBezTo>
                        <a:pt x="1688" y="415"/>
                        <a:pt x="1649" y="204"/>
                        <a:pt x="1534" y="79"/>
                      </a:cubicBezTo>
                      <a:cubicBezTo>
                        <a:pt x="1284" y="24"/>
                        <a:pt x="426" y="0"/>
                        <a:pt x="178" y="55"/>
                      </a:cubicBezTo>
                      <a:cubicBezTo>
                        <a:pt x="117" y="139"/>
                        <a:pt x="0" y="418"/>
                        <a:pt x="196" y="41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B5D5EB"/>
                    </a:gs>
                    <a:gs pos="100000">
                      <a:srgbClr val="B5D5EB">
                        <a:gamma/>
                        <a:tint val="30196"/>
                        <a:invGamma/>
                      </a:srgbClr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131" name="AutoShape 34"/>
                <p:cNvSpPr>
                  <a:spLocks noChangeArrowheads="1"/>
                </p:cNvSpPr>
                <p:nvPr/>
              </p:nvSpPr>
              <p:spPr bwMode="auto">
                <a:xfrm>
                  <a:off x="-1830" y="5685"/>
                  <a:ext cx="1177" cy="8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B5D5EB">
                        <a:gamma/>
                        <a:tint val="30196"/>
                        <a:invGamma/>
                      </a:srgbClr>
                    </a:gs>
                    <a:gs pos="100000">
                      <a:srgbClr val="B5D5EB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latinLnBrk="0">
                    <a:buSzPct val="80000"/>
                  </a:pPr>
                  <a:endParaRPr lang="ko-KR" altLang="en-US" sz="1800">
                    <a:latin typeface="휴먼견출새내기체" pitchFamily="18" charset="-127"/>
                    <a:ea typeface="휴먼견출새내기체" pitchFamily="18" charset="-127"/>
                  </a:endParaRPr>
                </a:p>
              </p:txBody>
            </p:sp>
          </p:grpSp>
          <p:sp>
            <p:nvSpPr>
              <p:cNvPr id="128" name="Text Box 35"/>
              <p:cNvSpPr txBox="1">
                <a:spLocks noChangeArrowheads="1"/>
              </p:cNvSpPr>
              <p:nvPr/>
            </p:nvSpPr>
            <p:spPr bwMode="auto">
              <a:xfrm>
                <a:off x="2758" y="2566"/>
                <a:ext cx="1186" cy="387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53176" tIns="26588" rIns="53176" bIns="26588" anchor="ctr">
                <a:spAutoFit/>
              </a:bodyPr>
              <a:lstStyle/>
              <a:p>
                <a:pPr defTabSz="531813" latinLnBrk="0">
                  <a:lnSpc>
                    <a:spcPct val="110000"/>
                  </a:lnSpc>
                  <a:buSzPct val="80000"/>
                </a:pPr>
                <a:r>
                  <a:rPr lang="ko-KR" altLang="en-US" sz="1200" b="1">
                    <a:solidFill>
                      <a:srgbClr val="003366"/>
                    </a:solidFill>
                    <a:latin typeface="새굴림" pitchFamily="18" charset="-127"/>
                    <a:ea typeface="새굴림" pitchFamily="18" charset="-127"/>
                  </a:rPr>
                  <a:t>실제 프로젝트에서 생산성이 검증된 개발도구 지원</a:t>
                </a:r>
              </a:p>
            </p:txBody>
          </p:sp>
        </p:grpSp>
        <p:grpSp>
          <p:nvGrpSpPr>
            <p:cNvPr id="121" name="Group 36"/>
            <p:cNvGrpSpPr>
              <a:grpSpLocks/>
            </p:cNvGrpSpPr>
            <p:nvPr/>
          </p:nvGrpSpPr>
          <p:grpSpPr bwMode="auto">
            <a:xfrm>
              <a:off x="3226" y="2637"/>
              <a:ext cx="2716" cy="384"/>
              <a:chOff x="2702" y="2490"/>
              <a:chExt cx="1298" cy="539"/>
            </a:xfrm>
          </p:grpSpPr>
          <p:grpSp>
            <p:nvGrpSpPr>
              <p:cNvPr id="122" name="Group 37"/>
              <p:cNvGrpSpPr>
                <a:grpSpLocks/>
              </p:cNvGrpSpPr>
              <p:nvPr/>
            </p:nvGrpSpPr>
            <p:grpSpPr bwMode="auto">
              <a:xfrm>
                <a:off x="2702" y="2490"/>
                <a:ext cx="1298" cy="539"/>
                <a:chOff x="-1903" y="5677"/>
                <a:chExt cx="1298" cy="329"/>
              </a:xfrm>
            </p:grpSpPr>
            <p:sp>
              <p:nvSpPr>
                <p:cNvPr id="124" name="AutoShape 38"/>
                <p:cNvSpPr>
                  <a:spLocks noChangeArrowheads="1"/>
                </p:cNvSpPr>
                <p:nvPr/>
              </p:nvSpPr>
              <p:spPr bwMode="auto">
                <a:xfrm>
                  <a:off x="-1864" y="5677"/>
                  <a:ext cx="1244" cy="329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B5D5EB"/>
                </a:solidFill>
                <a:ln w="9525" algn="ctr">
                  <a:solidFill>
                    <a:srgbClr val="67ABE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125" name="Freeform 39"/>
                <p:cNvSpPr>
                  <a:spLocks/>
                </p:cNvSpPr>
                <p:nvPr/>
              </p:nvSpPr>
              <p:spPr bwMode="auto">
                <a:xfrm>
                  <a:off x="-1903" y="5818"/>
                  <a:ext cx="1298" cy="181"/>
                </a:xfrm>
                <a:custGeom>
                  <a:avLst/>
                  <a:gdLst/>
                  <a:ahLst/>
                  <a:cxnLst>
                    <a:cxn ang="0">
                      <a:pos x="196" y="418"/>
                    </a:cxn>
                    <a:cxn ang="0">
                      <a:pos x="1534" y="415"/>
                    </a:cxn>
                    <a:cxn ang="0">
                      <a:pos x="1534" y="79"/>
                    </a:cxn>
                    <a:cxn ang="0">
                      <a:pos x="178" y="55"/>
                    </a:cxn>
                    <a:cxn ang="0">
                      <a:pos x="196" y="418"/>
                    </a:cxn>
                  </a:cxnLst>
                  <a:rect l="0" t="0" r="r" b="b"/>
                  <a:pathLst>
                    <a:path w="1688" h="426">
                      <a:moveTo>
                        <a:pt x="196" y="418"/>
                      </a:moveTo>
                      <a:cubicBezTo>
                        <a:pt x="392" y="418"/>
                        <a:pt x="1267" y="426"/>
                        <a:pt x="1534" y="415"/>
                      </a:cubicBezTo>
                      <a:cubicBezTo>
                        <a:pt x="1688" y="415"/>
                        <a:pt x="1649" y="204"/>
                        <a:pt x="1534" y="79"/>
                      </a:cubicBezTo>
                      <a:cubicBezTo>
                        <a:pt x="1284" y="24"/>
                        <a:pt x="426" y="0"/>
                        <a:pt x="178" y="55"/>
                      </a:cubicBezTo>
                      <a:cubicBezTo>
                        <a:pt x="117" y="139"/>
                        <a:pt x="0" y="418"/>
                        <a:pt x="196" y="41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B5D5EB"/>
                    </a:gs>
                    <a:gs pos="100000">
                      <a:srgbClr val="B5D5EB">
                        <a:gamma/>
                        <a:tint val="30196"/>
                        <a:invGamma/>
                      </a:srgbClr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126" name="AutoShape 40"/>
                <p:cNvSpPr>
                  <a:spLocks noChangeArrowheads="1"/>
                </p:cNvSpPr>
                <p:nvPr/>
              </p:nvSpPr>
              <p:spPr bwMode="auto">
                <a:xfrm>
                  <a:off x="-1830" y="5685"/>
                  <a:ext cx="1177" cy="8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B5D5EB">
                        <a:gamma/>
                        <a:tint val="30196"/>
                        <a:invGamma/>
                      </a:srgbClr>
                    </a:gs>
                    <a:gs pos="100000">
                      <a:srgbClr val="B5D5EB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latinLnBrk="0">
                    <a:buSzPct val="80000"/>
                  </a:pPr>
                  <a:endParaRPr lang="ko-KR" altLang="en-US" sz="1800">
                    <a:latin typeface="휴먼견출새내기체" pitchFamily="18" charset="-127"/>
                    <a:ea typeface="휴먼견출새내기체" pitchFamily="18" charset="-127"/>
                  </a:endParaRPr>
                </a:p>
              </p:txBody>
            </p:sp>
          </p:grpSp>
          <p:sp>
            <p:nvSpPr>
              <p:cNvPr id="123" name="Text Box 41"/>
              <p:cNvSpPr txBox="1">
                <a:spLocks noChangeArrowheads="1"/>
              </p:cNvSpPr>
              <p:nvPr/>
            </p:nvSpPr>
            <p:spPr bwMode="auto">
              <a:xfrm>
                <a:off x="2758" y="2569"/>
                <a:ext cx="1186" cy="383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53176" tIns="26588" rIns="53176" bIns="26588" anchor="ctr">
                <a:spAutoFit/>
              </a:bodyPr>
              <a:lstStyle/>
              <a:p>
                <a:pPr defTabSz="531813" latinLnBrk="0">
                  <a:lnSpc>
                    <a:spcPct val="110000"/>
                  </a:lnSpc>
                  <a:buSzPct val="80000"/>
                </a:pPr>
                <a:r>
                  <a:rPr lang="ko-KR" altLang="en-US" sz="1200" b="1">
                    <a:solidFill>
                      <a:srgbClr val="003366"/>
                    </a:solidFill>
                    <a:latin typeface="새굴림" pitchFamily="18" charset="-127"/>
                    <a:ea typeface="새굴림" pitchFamily="18" charset="-127"/>
                  </a:rPr>
                  <a:t>표준기술 준수로 각종 솔루션 및 업무 시스템과의 유연한 연계</a:t>
                </a:r>
              </a:p>
            </p:txBody>
          </p:sp>
        </p:grpSp>
      </p:grpSp>
      <p:sp>
        <p:nvSpPr>
          <p:cNvPr id="140" name="AutoShape 42"/>
          <p:cNvSpPr>
            <a:spLocks noChangeArrowheads="1"/>
          </p:cNvSpPr>
          <p:nvPr/>
        </p:nvSpPr>
        <p:spPr bwMode="auto">
          <a:xfrm>
            <a:off x="4171950" y="2263775"/>
            <a:ext cx="1031875" cy="593725"/>
          </a:xfrm>
          <a:prstGeom prst="rightArrow">
            <a:avLst>
              <a:gd name="adj1" fmla="val 50130"/>
              <a:gd name="adj2" fmla="val 71579"/>
            </a:avLst>
          </a:prstGeom>
          <a:gradFill rotWithShape="1">
            <a:gsLst>
              <a:gs pos="0">
                <a:srgbClr val="666699">
                  <a:gamma/>
                  <a:tint val="30196"/>
                  <a:invGamma/>
                </a:srgbClr>
              </a:gs>
              <a:gs pos="100000">
                <a:srgbClr val="66669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grpSp>
        <p:nvGrpSpPr>
          <p:cNvPr id="141" name="Group 64"/>
          <p:cNvGrpSpPr>
            <a:grpSpLocks/>
          </p:cNvGrpSpPr>
          <p:nvPr/>
        </p:nvGrpSpPr>
        <p:grpSpPr bwMode="auto">
          <a:xfrm>
            <a:off x="1104900" y="1169988"/>
            <a:ext cx="2579688" cy="2589212"/>
            <a:chOff x="468" y="635"/>
            <a:chExt cx="1625" cy="1631"/>
          </a:xfrm>
        </p:grpSpPr>
        <p:sp>
          <p:nvSpPr>
            <p:cNvPr id="142" name="Oval 50"/>
            <p:cNvSpPr>
              <a:spLocks noChangeArrowheads="1"/>
            </p:cNvSpPr>
            <p:nvPr/>
          </p:nvSpPr>
          <p:spPr bwMode="auto">
            <a:xfrm>
              <a:off x="1188" y="1399"/>
              <a:ext cx="905" cy="86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9999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r>
                <a:rPr lang="ko-KR" altLang="en-US" sz="1200" b="1">
                  <a:latin typeface="새굴림" pitchFamily="18" charset="-127"/>
                  <a:ea typeface="새굴림" pitchFamily="18" charset="-127"/>
                </a:rPr>
                <a:t>상용</a:t>
              </a:r>
            </a:p>
            <a:p>
              <a:r>
                <a:rPr lang="en-US" altLang="ko-KR" sz="1200" b="1">
                  <a:latin typeface="새굴림" pitchFamily="18" charset="-127"/>
                  <a:ea typeface="새굴림" pitchFamily="18" charset="-127"/>
                </a:rPr>
                <a:t>Framework</a:t>
              </a:r>
            </a:p>
          </p:txBody>
        </p:sp>
        <p:sp>
          <p:nvSpPr>
            <p:cNvPr id="143" name="Oval 15"/>
            <p:cNvSpPr>
              <a:spLocks noChangeArrowheads="1"/>
            </p:cNvSpPr>
            <p:nvPr/>
          </p:nvSpPr>
          <p:spPr bwMode="auto">
            <a:xfrm>
              <a:off x="468" y="1399"/>
              <a:ext cx="905" cy="86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9999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altLang="ko-KR" sz="1200" b="1">
                  <a:latin typeface="새굴림" pitchFamily="18" charset="-127"/>
                  <a:ea typeface="새굴림" pitchFamily="18" charset="-127"/>
                </a:rPr>
                <a:t>SI </a:t>
              </a:r>
            </a:p>
            <a:p>
              <a:r>
                <a:rPr lang="en-US" altLang="ko-KR" sz="1200" b="1">
                  <a:latin typeface="새굴림" pitchFamily="18" charset="-127"/>
                  <a:ea typeface="새굴림" pitchFamily="18" charset="-127"/>
                </a:rPr>
                <a:t>Framework</a:t>
              </a:r>
            </a:p>
          </p:txBody>
        </p:sp>
        <p:sp>
          <p:nvSpPr>
            <p:cNvPr id="144" name="Oval 16"/>
            <p:cNvSpPr>
              <a:spLocks noChangeArrowheads="1"/>
            </p:cNvSpPr>
            <p:nvPr/>
          </p:nvSpPr>
          <p:spPr bwMode="auto">
            <a:xfrm>
              <a:off x="766" y="635"/>
              <a:ext cx="1046" cy="1002"/>
            </a:xfrm>
            <a:prstGeom prst="ellipse">
              <a:avLst/>
            </a:prstGeom>
            <a:gradFill rotWithShape="1">
              <a:gsLst>
                <a:gs pos="0">
                  <a:srgbClr val="3366FF">
                    <a:gamma/>
                    <a:tint val="0"/>
                    <a:invGamma/>
                  </a:srgbClr>
                </a:gs>
                <a:gs pos="100000">
                  <a:srgbClr val="3366FF">
                    <a:alpha val="39999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C3C3D7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r>
                <a:rPr lang="ko-KR" altLang="en-US" sz="1400" b="1">
                  <a:latin typeface="새굴림" pitchFamily="18" charset="-127"/>
                  <a:ea typeface="새굴림" pitchFamily="18" charset="-127"/>
                </a:rPr>
                <a:t>오픈소스 </a:t>
              </a:r>
            </a:p>
            <a:p>
              <a:r>
                <a:rPr lang="en-US" altLang="ko-KR" sz="1400" b="1">
                  <a:latin typeface="새굴림" pitchFamily="18" charset="-127"/>
                  <a:ea typeface="새굴림" pitchFamily="18" charset="-127"/>
                </a:rPr>
                <a:t>Framework</a:t>
              </a:r>
            </a:p>
          </p:txBody>
        </p:sp>
      </p:grpSp>
      <p:sp>
        <p:nvSpPr>
          <p:cNvPr id="145" name="AutoShape 63"/>
          <p:cNvSpPr>
            <a:spLocks noChangeArrowheads="1"/>
          </p:cNvSpPr>
          <p:nvPr/>
        </p:nvSpPr>
        <p:spPr bwMode="auto">
          <a:xfrm>
            <a:off x="2905125" y="1076325"/>
            <a:ext cx="2009775" cy="647700"/>
          </a:xfrm>
          <a:prstGeom prst="wedgeRoundRectCallout">
            <a:avLst>
              <a:gd name="adj1" fmla="val -58213"/>
              <a:gd name="adj2" fmla="val 46079"/>
              <a:gd name="adj3" fmla="val 16667"/>
            </a:avLst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rgbClr val="00B8B4"/>
              </a:gs>
            </a:gsLst>
            <a:path path="rect">
              <a:fillToRect l="50000" t="50000" r="50000" b="50000"/>
            </a:path>
          </a:gradFill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ko-KR" sz="1400" dirty="0" smtClean="0">
                <a:latin typeface="Arial Rounded MT Bold" pitchFamily="34" charset="0"/>
              </a:rPr>
              <a:t>Reasonable Proof</a:t>
            </a:r>
            <a:endParaRPr lang="ko-KR" altLang="en-US" sz="1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Struts 2</a:t>
            </a:r>
            <a:endParaRPr lang="en-US" altLang="ko-KR" dirty="0"/>
          </a:p>
        </p:txBody>
      </p:sp>
      <p:pic>
        <p:nvPicPr>
          <p:cNvPr id="3" name="그림 4" descr="architecture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57775" y="795338"/>
            <a:ext cx="4124325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그림 3" descr="processing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42975" y="1412875"/>
            <a:ext cx="36004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2466975" y="4864100"/>
            <a:ext cx="4889500" cy="284163"/>
          </a:xfrm>
          <a:prstGeom prst="rect">
            <a:avLst/>
          </a:prstGeom>
          <a:noFill/>
          <a:ln w="9525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200" b="1">
                <a:latin typeface="맑은 고딕" pitchFamily="50" charset="-127"/>
                <a:ea typeface="맑은 고딕" pitchFamily="50" charset="-127"/>
              </a:rPr>
              <a:t>Simple view                      vs                       Detail View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1128713" y="5362575"/>
            <a:ext cx="7594600" cy="76200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>
                <a:latin typeface="새굴림" pitchFamily="18" charset="-127"/>
                <a:ea typeface="새굴림" pitchFamily="18" charset="-127"/>
              </a:rPr>
              <a:t>Struts 2</a:t>
            </a:r>
            <a:r>
              <a:rPr lang="ko-KR" altLang="en-US" sz="1200" b="1">
                <a:latin typeface="새굴림" pitchFamily="18" charset="-127"/>
                <a:ea typeface="새굴림" pitchFamily="18" charset="-127"/>
              </a:rPr>
              <a:t>는 </a:t>
            </a:r>
            <a:r>
              <a:rPr lang="en-US" altLang="ko-KR" sz="1200" b="1">
                <a:latin typeface="새굴림" pitchFamily="18" charset="-127"/>
                <a:ea typeface="새굴림" pitchFamily="18" charset="-127"/>
              </a:rPr>
              <a:t>MVC(Model View Controller) </a:t>
            </a:r>
            <a:r>
              <a:rPr lang="ko-KR" altLang="en-US" sz="1200" b="1">
                <a:latin typeface="새굴림" pitchFamily="18" charset="-127"/>
                <a:ea typeface="새굴림" pitchFamily="18" charset="-127"/>
              </a:rPr>
              <a:t>모델을 구현하는 프레임워크</a:t>
            </a:r>
            <a:r>
              <a:rPr lang="en-US" altLang="ko-KR" sz="1200" b="1">
                <a:latin typeface="새굴림" pitchFamily="18" charset="-127"/>
                <a:ea typeface="새굴림" pitchFamily="18" charset="-127"/>
              </a:rPr>
              <a:t>.</a:t>
            </a:r>
          </a:p>
          <a:p>
            <a:pPr algn="l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 sz="1200" b="1">
                <a:latin typeface="새굴림" pitchFamily="18" charset="-127"/>
                <a:ea typeface="새굴림" pitchFamily="18" charset="-127"/>
              </a:rPr>
              <a:t> 내부적으로 </a:t>
            </a:r>
            <a:r>
              <a:rPr lang="en-US" altLang="ko-KR" sz="1200" b="1">
                <a:latin typeface="새굴림" pitchFamily="18" charset="-127"/>
                <a:ea typeface="새굴림" pitchFamily="18" charset="-127"/>
              </a:rPr>
              <a:t>WebWork 2 </a:t>
            </a:r>
            <a:r>
              <a:rPr lang="ko-KR" altLang="en-US" sz="1200" b="1">
                <a:latin typeface="새굴림" pitchFamily="18" charset="-127"/>
                <a:ea typeface="새굴림" pitchFamily="18" charset="-127"/>
              </a:rPr>
              <a:t>의 아키텍처를 수용하여 견고하고</a:t>
            </a:r>
            <a:r>
              <a:rPr lang="en-US" altLang="ko-KR" sz="1200" b="1">
                <a:latin typeface="새굴림" pitchFamily="18" charset="-127"/>
                <a:ea typeface="새굴림" pitchFamily="18" charset="-127"/>
              </a:rPr>
              <a:t> </a:t>
            </a:r>
            <a:r>
              <a:rPr lang="ko-KR" altLang="en-US" sz="1200" b="1">
                <a:latin typeface="새굴림" pitchFamily="18" charset="-127"/>
                <a:ea typeface="새굴림" pitchFamily="18" charset="-127"/>
              </a:rPr>
              <a:t>확장성이 높은 구조로 설계되어 있다</a:t>
            </a:r>
            <a:r>
              <a:rPr lang="en-US" altLang="ko-KR" sz="1200" b="1">
                <a:latin typeface="새굴림" pitchFamily="18" charset="-127"/>
                <a:ea typeface="새굴림" pitchFamily="18" charset="-127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Struts 2</a:t>
            </a:r>
            <a:endParaRPr lang="en-US" altLang="ko-KR" dirty="0"/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682625" y="4044950"/>
            <a:ext cx="4478338" cy="757238"/>
            <a:chOff x="-1903" y="5677"/>
            <a:chExt cx="1298" cy="329"/>
          </a:xfrm>
        </p:grpSpPr>
        <p:sp>
          <p:nvSpPr>
            <p:cNvPr id="8" name="AutoShape 58"/>
            <p:cNvSpPr>
              <a:spLocks noChangeArrowheads="1"/>
            </p:cNvSpPr>
            <p:nvPr/>
          </p:nvSpPr>
          <p:spPr bwMode="auto">
            <a:xfrm>
              <a:off x="-1864" y="5677"/>
              <a:ext cx="1244" cy="329"/>
            </a:xfrm>
            <a:prstGeom prst="roundRect">
              <a:avLst>
                <a:gd name="adj" fmla="val 16667"/>
              </a:avLst>
            </a:prstGeom>
            <a:solidFill>
              <a:srgbClr val="B5D5EB"/>
            </a:solidFill>
            <a:ln w="9525" algn="ctr">
              <a:solidFill>
                <a:srgbClr val="67ABE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Freeform 59"/>
            <p:cNvSpPr>
              <a:spLocks/>
            </p:cNvSpPr>
            <p:nvPr/>
          </p:nvSpPr>
          <p:spPr bwMode="auto">
            <a:xfrm>
              <a:off x="-1903" y="5818"/>
              <a:ext cx="1298" cy="181"/>
            </a:xfrm>
            <a:custGeom>
              <a:avLst/>
              <a:gdLst/>
              <a:ahLst/>
              <a:cxnLst>
                <a:cxn ang="0">
                  <a:pos x="196" y="418"/>
                </a:cxn>
                <a:cxn ang="0">
                  <a:pos x="1534" y="415"/>
                </a:cxn>
                <a:cxn ang="0">
                  <a:pos x="1534" y="79"/>
                </a:cxn>
                <a:cxn ang="0">
                  <a:pos x="178" y="55"/>
                </a:cxn>
                <a:cxn ang="0">
                  <a:pos x="196" y="418"/>
                </a:cxn>
              </a:cxnLst>
              <a:rect l="0" t="0" r="r" b="b"/>
              <a:pathLst>
                <a:path w="1688" h="426">
                  <a:moveTo>
                    <a:pt x="196" y="418"/>
                  </a:moveTo>
                  <a:cubicBezTo>
                    <a:pt x="392" y="418"/>
                    <a:pt x="1267" y="426"/>
                    <a:pt x="1534" y="415"/>
                  </a:cubicBezTo>
                  <a:cubicBezTo>
                    <a:pt x="1688" y="415"/>
                    <a:pt x="1649" y="204"/>
                    <a:pt x="1534" y="79"/>
                  </a:cubicBezTo>
                  <a:cubicBezTo>
                    <a:pt x="1284" y="24"/>
                    <a:pt x="426" y="0"/>
                    <a:pt x="178" y="55"/>
                  </a:cubicBezTo>
                  <a:cubicBezTo>
                    <a:pt x="117" y="139"/>
                    <a:pt x="0" y="418"/>
                    <a:pt x="196" y="418"/>
                  </a:cubicBezTo>
                  <a:close/>
                </a:path>
              </a:pathLst>
            </a:custGeom>
            <a:gradFill rotWithShape="1">
              <a:gsLst>
                <a:gs pos="0">
                  <a:srgbClr val="B5D5EB"/>
                </a:gs>
                <a:gs pos="100000">
                  <a:srgbClr val="B5D5EB">
                    <a:gamma/>
                    <a:tint val="30196"/>
                    <a:invGamma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0" name="AutoShape 60"/>
            <p:cNvSpPr>
              <a:spLocks noChangeArrowheads="1"/>
            </p:cNvSpPr>
            <p:nvPr/>
          </p:nvSpPr>
          <p:spPr bwMode="auto">
            <a:xfrm>
              <a:off x="-1830" y="5685"/>
              <a:ext cx="11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5D5EB">
                    <a:gamma/>
                    <a:tint val="30196"/>
                    <a:invGamma/>
                  </a:srgbClr>
                </a:gs>
                <a:gs pos="100000">
                  <a:srgbClr val="B5D5EB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buSzPct val="80000"/>
              </a:pPr>
              <a:endParaRPr lang="ko-KR" altLang="en-US" sz="1800"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</p:grpSp>
      <p:sp>
        <p:nvSpPr>
          <p:cNvPr id="11" name="AutoShape 29"/>
          <p:cNvSpPr>
            <a:spLocks noChangeArrowheads="1"/>
          </p:cNvSpPr>
          <p:nvPr/>
        </p:nvSpPr>
        <p:spPr bwMode="auto">
          <a:xfrm>
            <a:off x="866775" y="1419225"/>
            <a:ext cx="3629025" cy="1962150"/>
          </a:xfrm>
          <a:prstGeom prst="roundRect">
            <a:avLst>
              <a:gd name="adj" fmla="val 16667"/>
            </a:avLst>
          </a:prstGeom>
          <a:solidFill>
            <a:schemeClr val="accent1">
              <a:alpha val="20000"/>
            </a:scheme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/>
          <a:srcRect r="54340"/>
          <a:stretch>
            <a:fillRect/>
          </a:stretch>
        </p:blipFill>
        <p:spPr bwMode="auto">
          <a:xfrm>
            <a:off x="1039813" y="2160588"/>
            <a:ext cx="3265487" cy="83661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162050" y="1581150"/>
            <a:ext cx="2952750" cy="4381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ko-KR" altLang="en-US" sz="2000" b="1" dirty="0" smtClean="0">
                <a:solidFill>
                  <a:schemeClr val="accent2"/>
                </a:solidFill>
              </a:rPr>
              <a:t>관습적인 </a:t>
            </a:r>
            <a:r>
              <a:rPr lang="en-US" altLang="ko-KR" sz="2000" b="1" dirty="0" smtClean="0">
                <a:solidFill>
                  <a:schemeClr val="accent2"/>
                </a:solidFill>
              </a:rPr>
              <a:t>MVC </a:t>
            </a:r>
            <a:r>
              <a:rPr lang="en-US" altLang="ko-KR" sz="2000" b="1" dirty="0">
                <a:solidFill>
                  <a:schemeClr val="accent2"/>
                </a:solidFill>
              </a:rPr>
              <a:t>Project</a:t>
            </a:r>
            <a:endParaRPr lang="ko-KR" altLang="en-US" sz="2000" dirty="0">
              <a:solidFill>
                <a:schemeClr val="accent2"/>
              </a:solidFill>
            </a:endParaRPr>
          </a:p>
        </p:txBody>
      </p:sp>
      <p:sp>
        <p:nvSpPr>
          <p:cNvPr id="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488" y="765175"/>
            <a:ext cx="6497637" cy="246221"/>
          </a:xfrm>
        </p:spPr>
        <p:txBody>
          <a:bodyPr/>
          <a:lstStyle/>
          <a:p>
            <a:r>
              <a:rPr lang="en-US" altLang="ko-KR" dirty="0" smtClean="0"/>
              <a:t>Interceptor </a:t>
            </a:r>
            <a:r>
              <a:rPr lang="ko-KR" altLang="en-US" dirty="0" smtClean="0"/>
              <a:t>설정을 통해 기존의 반복된 소스 코드 작</a:t>
            </a:r>
            <a:r>
              <a:rPr lang="ko-KR" altLang="en-US" dirty="0"/>
              <a:t>성</a:t>
            </a:r>
            <a:r>
              <a:rPr lang="ko-KR" altLang="en-US" dirty="0" smtClean="0"/>
              <a:t>을 대체한다</a:t>
            </a:r>
            <a:r>
              <a:rPr lang="en-US" altLang="ko-KR" dirty="0" smtClean="0"/>
              <a:t>.</a:t>
            </a:r>
            <a:endParaRPr lang="ko-KR" altLang="en-US" dirty="0" smtClean="0"/>
          </a:p>
        </p:txBody>
      </p:sp>
      <p:sp>
        <p:nvSpPr>
          <p:cNvPr id="15" name="Rectangle 33"/>
          <p:cNvSpPr>
            <a:spLocks noChangeArrowheads="1"/>
          </p:cNvSpPr>
          <p:nvPr/>
        </p:nvSpPr>
        <p:spPr bwMode="auto">
          <a:xfrm>
            <a:off x="1027113" y="4105275"/>
            <a:ext cx="3709987" cy="6302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ko-KR" altLang="en-US" sz="1600">
                <a:latin typeface="HY견고딕" pitchFamily="18" charset="-127"/>
                <a:ea typeface="HY견고딕" pitchFamily="18" charset="-127"/>
              </a:rPr>
              <a:t>서비스 전</a:t>
            </a:r>
            <a:r>
              <a:rPr lang="en-US" altLang="ko-KR" sz="1600">
                <a:latin typeface="HY견고딕" pitchFamily="18" charset="-127"/>
                <a:ea typeface="HY견고딕" pitchFamily="18" charset="-127"/>
              </a:rPr>
              <a:t>,</a:t>
            </a:r>
            <a:r>
              <a:rPr lang="ko-KR" altLang="en-US" sz="1600">
                <a:latin typeface="HY견고딕" pitchFamily="18" charset="-127"/>
                <a:ea typeface="HY견고딕" pitchFamily="18" charset="-127"/>
              </a:rPr>
              <a:t>후에 실행되므로</a:t>
            </a:r>
            <a:r>
              <a:rPr lang="en-US" altLang="ko-KR" sz="1600">
                <a:latin typeface="HY견고딕" pitchFamily="18" charset="-127"/>
                <a:ea typeface="HY견고딕" pitchFamily="18" charset="-127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ko-KR" altLang="en-US" sz="1600">
                <a:latin typeface="HY견고딕" pitchFamily="18" charset="-127"/>
                <a:ea typeface="HY견고딕" pitchFamily="18" charset="-127"/>
              </a:rPr>
              <a:t>각 페이지에 반복된 소스 삽입 불필요</a:t>
            </a:r>
          </a:p>
        </p:txBody>
      </p:sp>
      <p:pic>
        <p:nvPicPr>
          <p:cNvPr id="16" name="그림 3" descr="processing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81625" y="2105025"/>
            <a:ext cx="36004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AutoShape 53"/>
          <p:cNvSpPr>
            <a:spLocks noChangeArrowheads="1"/>
          </p:cNvSpPr>
          <p:nvPr/>
        </p:nvSpPr>
        <p:spPr bwMode="auto">
          <a:xfrm>
            <a:off x="5334000" y="1343025"/>
            <a:ext cx="3629025" cy="3657600"/>
          </a:xfrm>
          <a:prstGeom prst="roundRect">
            <a:avLst>
              <a:gd name="adj" fmla="val 5120"/>
            </a:avLst>
          </a:prstGeom>
          <a:solidFill>
            <a:srgbClr val="FFCC99">
              <a:alpha val="14999"/>
            </a:srgbClr>
          </a:solidFill>
          <a:ln w="28575" algn="ctr">
            <a:solidFill>
              <a:srgbClr val="FFE8D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" name="Rectangle 55"/>
          <p:cNvSpPr>
            <a:spLocks noChangeArrowheads="1"/>
          </p:cNvSpPr>
          <p:nvPr/>
        </p:nvSpPr>
        <p:spPr bwMode="auto">
          <a:xfrm>
            <a:off x="5797550" y="1416050"/>
            <a:ext cx="2790825" cy="4381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2000" b="1" dirty="0">
                <a:solidFill>
                  <a:schemeClr val="accent2"/>
                </a:solidFill>
              </a:rPr>
              <a:t>Struts2 </a:t>
            </a:r>
            <a:r>
              <a:rPr lang="en-US" altLang="ko-KR" sz="2000" b="1" dirty="0" smtClean="0">
                <a:solidFill>
                  <a:schemeClr val="accent2"/>
                </a:solidFill>
              </a:rPr>
              <a:t>based Project</a:t>
            </a:r>
            <a:endParaRPr lang="ko-KR" altLang="en-US" sz="2000" dirty="0">
              <a:solidFill>
                <a:schemeClr val="accent2"/>
              </a:solidFill>
            </a:endParaRPr>
          </a:p>
        </p:txBody>
      </p:sp>
      <p:sp>
        <p:nvSpPr>
          <p:cNvPr id="19" name="Rectangle 62"/>
          <p:cNvSpPr>
            <a:spLocks noChangeArrowheads="1"/>
          </p:cNvSpPr>
          <p:nvPr/>
        </p:nvSpPr>
        <p:spPr bwMode="auto">
          <a:xfrm>
            <a:off x="750888" y="5095875"/>
            <a:ext cx="4300537" cy="6969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</a:pPr>
            <a:r>
              <a:rPr lang="ko-KR" altLang="en-US" sz="1800">
                <a:latin typeface="휴먼모음T" pitchFamily="18" charset="-127"/>
                <a:ea typeface="휴먼모음T" pitchFamily="18" charset="-127"/>
              </a:rPr>
              <a:t>	설정파일이 제공되므로</a:t>
            </a:r>
            <a:r>
              <a:rPr lang="en-US" altLang="ko-KR" sz="180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800">
                <a:latin typeface="휴먼모음T" pitchFamily="18" charset="-127"/>
                <a:ea typeface="휴먼모음T" pitchFamily="18" charset="-127"/>
              </a:rPr>
              <a:t>유지보수 및 개발의</a:t>
            </a:r>
          </a:p>
          <a:p>
            <a:pPr marL="342900" indent="-342900" algn="l" eaLnBrk="0" hangingPunct="0">
              <a:spcBef>
                <a:spcPct val="20000"/>
              </a:spcBef>
            </a:pPr>
            <a:r>
              <a:rPr lang="ko-KR" altLang="en-US" sz="1800">
                <a:latin typeface="휴먼모음T" pitchFamily="18" charset="-127"/>
                <a:ea typeface="휴먼모음T" pitchFamily="18" charset="-127"/>
              </a:rPr>
              <a:t>	편의성 제공</a:t>
            </a:r>
          </a:p>
        </p:txBody>
      </p:sp>
      <p:grpSp>
        <p:nvGrpSpPr>
          <p:cNvPr id="20" name="Group 63"/>
          <p:cNvGrpSpPr>
            <a:grpSpLocks/>
          </p:cNvGrpSpPr>
          <p:nvPr/>
        </p:nvGrpSpPr>
        <p:grpSpPr bwMode="auto">
          <a:xfrm>
            <a:off x="682625" y="5054600"/>
            <a:ext cx="4478338" cy="757238"/>
            <a:chOff x="-1903" y="5677"/>
            <a:chExt cx="1298" cy="329"/>
          </a:xfrm>
        </p:grpSpPr>
        <p:sp>
          <p:nvSpPr>
            <p:cNvPr id="21" name="AutoShape 64"/>
            <p:cNvSpPr>
              <a:spLocks noChangeArrowheads="1"/>
            </p:cNvSpPr>
            <p:nvPr/>
          </p:nvSpPr>
          <p:spPr bwMode="auto">
            <a:xfrm>
              <a:off x="-1864" y="5677"/>
              <a:ext cx="1244" cy="329"/>
            </a:xfrm>
            <a:prstGeom prst="roundRect">
              <a:avLst>
                <a:gd name="adj" fmla="val 16667"/>
              </a:avLst>
            </a:prstGeom>
            <a:solidFill>
              <a:srgbClr val="B5D5EB"/>
            </a:solidFill>
            <a:ln w="9525" algn="ctr">
              <a:solidFill>
                <a:srgbClr val="67ABE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" name="Freeform 65"/>
            <p:cNvSpPr>
              <a:spLocks/>
            </p:cNvSpPr>
            <p:nvPr/>
          </p:nvSpPr>
          <p:spPr bwMode="auto">
            <a:xfrm>
              <a:off x="-1903" y="5818"/>
              <a:ext cx="1298" cy="181"/>
            </a:xfrm>
            <a:custGeom>
              <a:avLst/>
              <a:gdLst/>
              <a:ahLst/>
              <a:cxnLst>
                <a:cxn ang="0">
                  <a:pos x="196" y="418"/>
                </a:cxn>
                <a:cxn ang="0">
                  <a:pos x="1534" y="415"/>
                </a:cxn>
                <a:cxn ang="0">
                  <a:pos x="1534" y="79"/>
                </a:cxn>
                <a:cxn ang="0">
                  <a:pos x="178" y="55"/>
                </a:cxn>
                <a:cxn ang="0">
                  <a:pos x="196" y="418"/>
                </a:cxn>
              </a:cxnLst>
              <a:rect l="0" t="0" r="r" b="b"/>
              <a:pathLst>
                <a:path w="1688" h="426">
                  <a:moveTo>
                    <a:pt x="196" y="418"/>
                  </a:moveTo>
                  <a:cubicBezTo>
                    <a:pt x="392" y="418"/>
                    <a:pt x="1267" y="426"/>
                    <a:pt x="1534" y="415"/>
                  </a:cubicBezTo>
                  <a:cubicBezTo>
                    <a:pt x="1688" y="415"/>
                    <a:pt x="1649" y="204"/>
                    <a:pt x="1534" y="79"/>
                  </a:cubicBezTo>
                  <a:cubicBezTo>
                    <a:pt x="1284" y="24"/>
                    <a:pt x="426" y="0"/>
                    <a:pt x="178" y="55"/>
                  </a:cubicBezTo>
                  <a:cubicBezTo>
                    <a:pt x="117" y="139"/>
                    <a:pt x="0" y="418"/>
                    <a:pt x="196" y="418"/>
                  </a:cubicBezTo>
                  <a:close/>
                </a:path>
              </a:pathLst>
            </a:custGeom>
            <a:gradFill rotWithShape="1">
              <a:gsLst>
                <a:gs pos="0">
                  <a:srgbClr val="B5D5EB"/>
                </a:gs>
                <a:gs pos="100000">
                  <a:srgbClr val="B5D5EB">
                    <a:gamma/>
                    <a:tint val="30196"/>
                    <a:invGamma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3" name="AutoShape 66"/>
            <p:cNvSpPr>
              <a:spLocks noChangeArrowheads="1"/>
            </p:cNvSpPr>
            <p:nvPr/>
          </p:nvSpPr>
          <p:spPr bwMode="auto">
            <a:xfrm>
              <a:off x="-1830" y="5685"/>
              <a:ext cx="11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5D5EB">
                    <a:gamma/>
                    <a:tint val="30196"/>
                    <a:invGamma/>
                  </a:srgbClr>
                </a:gs>
                <a:gs pos="100000">
                  <a:srgbClr val="B5D5EB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buSzPct val="80000"/>
              </a:pPr>
              <a:endParaRPr lang="ko-KR" altLang="en-US" sz="1800"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</p:grpSp>
      <p:sp>
        <p:nvSpPr>
          <p:cNvPr id="24" name="Rectangle 67"/>
          <p:cNvSpPr>
            <a:spLocks noChangeArrowheads="1"/>
          </p:cNvSpPr>
          <p:nvPr/>
        </p:nvSpPr>
        <p:spPr bwMode="auto">
          <a:xfrm>
            <a:off x="998538" y="5105400"/>
            <a:ext cx="3986212" cy="6302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ko-KR" altLang="en-US" sz="1600">
                <a:latin typeface="HY견고딕" pitchFamily="18" charset="-127"/>
                <a:ea typeface="HY견고딕" pitchFamily="18" charset="-127"/>
              </a:rPr>
              <a:t>설정파일이 제공되므로</a:t>
            </a:r>
            <a:r>
              <a:rPr lang="en-US" altLang="ko-KR" sz="1600">
                <a:latin typeface="HY견고딕" pitchFamily="18" charset="-127"/>
                <a:ea typeface="HY견고딕" pitchFamily="18" charset="-127"/>
              </a:rPr>
              <a:t>,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ko-KR" altLang="en-US" sz="1600">
                <a:latin typeface="HY견고딕" pitchFamily="18" charset="-127"/>
                <a:ea typeface="HY견고딕" pitchFamily="18" charset="-127"/>
              </a:rPr>
              <a:t>유지보수 및 개발의 편의성 제공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Spring 2</a:t>
            </a:r>
            <a:endParaRPr lang="en-US" altLang="ko-KR" dirty="0"/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527050" y="1371601"/>
            <a:ext cx="4775200" cy="4137024"/>
            <a:chOff x="194" y="898"/>
            <a:chExt cx="2858" cy="2070"/>
          </a:xfrm>
        </p:grpSpPr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217" y="2660"/>
              <a:ext cx="2835" cy="308"/>
            </a:xfrm>
            <a:prstGeom prst="rect">
              <a:avLst/>
            </a:prstGeom>
            <a:solidFill>
              <a:srgbClr val="BAD0E4"/>
            </a:solidFill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r>
                <a:rPr lang="en-US" altLang="ko-KR" sz="1600">
                  <a:latin typeface="Arial Black" pitchFamily="34" charset="0"/>
                  <a:ea typeface="맑은 고딕" pitchFamily="50" charset="-127"/>
                </a:rPr>
                <a:t>Core</a:t>
              </a:r>
            </a:p>
            <a:p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The IoC container</a:t>
              </a:r>
            </a:p>
          </p:txBody>
        </p:sp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194" y="898"/>
              <a:ext cx="574" cy="1113"/>
            </a:xfrm>
            <a:prstGeom prst="rect">
              <a:avLst/>
            </a:prstGeom>
            <a:solidFill>
              <a:srgbClr val="BAD0E4"/>
            </a:solidFill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/>
            <a:lstStyle/>
            <a:p>
              <a:r>
                <a:rPr lang="en-US" altLang="ko-KR" sz="1600">
                  <a:latin typeface="Arial Black" pitchFamily="34" charset="0"/>
                  <a:ea typeface="맑은 고딕" pitchFamily="50" charset="-127"/>
                </a:rPr>
                <a:t>DAO</a:t>
              </a:r>
            </a:p>
            <a:p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Spring JDBC</a:t>
              </a:r>
            </a:p>
            <a:p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Transaction management</a:t>
              </a:r>
            </a:p>
          </p:txBody>
        </p: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834" y="898"/>
              <a:ext cx="575" cy="1118"/>
            </a:xfrm>
            <a:prstGeom prst="rect">
              <a:avLst/>
            </a:prstGeom>
            <a:solidFill>
              <a:srgbClr val="BAD0E4"/>
            </a:solidFill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/>
            <a:lstStyle/>
            <a:p>
              <a:r>
                <a:rPr lang="en-US" altLang="ko-KR" sz="1600" dirty="0">
                  <a:latin typeface="Arial Black" pitchFamily="34" charset="0"/>
                  <a:ea typeface="맑은 고딕" pitchFamily="50" charset="-127"/>
                </a:rPr>
                <a:t>ORM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Hibernate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JPA</a:t>
              </a:r>
            </a:p>
            <a:p>
              <a:r>
                <a:rPr lang="en-US" altLang="ko-KR" dirty="0" err="1">
                  <a:latin typeface="맑은 고딕" pitchFamily="50" charset="-127"/>
                  <a:ea typeface="맑은 고딕" pitchFamily="50" charset="-127"/>
                </a:rPr>
                <a:t>TopLink</a:t>
              </a:r>
              <a:endParaRPr lang="en-US" altLang="ko-KR" dirty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JDO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OJB</a:t>
              </a:r>
            </a:p>
            <a:p>
              <a:r>
                <a:rPr lang="en-US" altLang="ko-KR" dirty="0" err="1">
                  <a:latin typeface="맑은 고딕" pitchFamily="50" charset="-127"/>
                  <a:ea typeface="맑은 고딕" pitchFamily="50" charset="-127"/>
                </a:rPr>
                <a:t>iBatis</a:t>
              </a:r>
              <a:endParaRPr lang="en-US" altLang="ko-KR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205" y="2075"/>
              <a:ext cx="1204" cy="521"/>
            </a:xfrm>
            <a:prstGeom prst="rect">
              <a:avLst/>
            </a:prstGeom>
            <a:solidFill>
              <a:srgbClr val="BAD0E4"/>
            </a:solidFill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/>
            <a:lstStyle/>
            <a:p>
              <a:r>
                <a:rPr lang="en-US" altLang="ko-KR" sz="1600">
                  <a:latin typeface="Arial Black" pitchFamily="34" charset="0"/>
                  <a:ea typeface="맑은 고딕" pitchFamily="50" charset="-127"/>
                </a:rPr>
                <a:t>AOP</a:t>
              </a:r>
            </a:p>
            <a:p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Spring AOP</a:t>
              </a:r>
            </a:p>
            <a:p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AspectJ integration</a:t>
              </a:r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1475" y="904"/>
              <a:ext cx="546" cy="1692"/>
            </a:xfrm>
            <a:prstGeom prst="rect">
              <a:avLst/>
            </a:prstGeom>
            <a:solidFill>
              <a:srgbClr val="BAD0E4"/>
            </a:solidFill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/>
            <a:lstStyle/>
            <a:p>
              <a:r>
                <a:rPr lang="en-US" altLang="ko-KR" sz="1600">
                  <a:latin typeface="Arial Black" pitchFamily="34" charset="0"/>
                  <a:ea typeface="맑은 고딕" pitchFamily="50" charset="-127"/>
                </a:rPr>
                <a:t>JEE</a:t>
              </a:r>
            </a:p>
            <a:p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JMX</a:t>
              </a:r>
            </a:p>
            <a:p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JMS</a:t>
              </a:r>
            </a:p>
            <a:p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JCA</a:t>
              </a:r>
            </a:p>
            <a:p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Remoting</a:t>
              </a:r>
            </a:p>
            <a:p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EJBs</a:t>
              </a:r>
            </a:p>
            <a:p>
              <a:r>
                <a:rPr lang="en-US" altLang="ko-KR">
                  <a:latin typeface="맑은 고딕" pitchFamily="50" charset="-127"/>
                  <a:ea typeface="맑은 고딕" pitchFamily="50" charset="-127"/>
                </a:rPr>
                <a:t>Email</a:t>
              </a:r>
            </a:p>
          </p:txBody>
        </p:sp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2109" y="904"/>
              <a:ext cx="932" cy="1686"/>
            </a:xfrm>
            <a:prstGeom prst="rect">
              <a:avLst/>
            </a:prstGeom>
            <a:solidFill>
              <a:srgbClr val="BAD0E4"/>
            </a:solidFill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/>
            <a:lstStyle/>
            <a:p>
              <a:r>
                <a:rPr lang="en-US" altLang="ko-KR" sz="1600" dirty="0">
                  <a:latin typeface="Arial Black" pitchFamily="34" charset="0"/>
                  <a:ea typeface="맑은 고딕" pitchFamily="50" charset="-127"/>
                </a:rPr>
                <a:t>Web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Spring Web MVC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Framework Integration</a:t>
              </a:r>
            </a:p>
            <a:p>
              <a:r>
                <a:rPr lang="en-US" altLang="ko-KR" dirty="0" err="1">
                  <a:latin typeface="맑은 고딕" pitchFamily="50" charset="-127"/>
                  <a:ea typeface="맑은 고딕" pitchFamily="50" charset="-127"/>
                </a:rPr>
                <a:t>WebWork</a:t>
              </a:r>
              <a:endParaRPr lang="en-US" altLang="ko-KR" dirty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Tapestry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JSF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Rich View Support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JSPs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Velocity</a:t>
              </a:r>
            </a:p>
            <a:p>
              <a:r>
                <a:rPr lang="en-US" altLang="ko-KR" dirty="0" err="1">
                  <a:latin typeface="맑은 고딕" pitchFamily="50" charset="-127"/>
                  <a:ea typeface="맑은 고딕" pitchFamily="50" charset="-127"/>
                </a:rPr>
                <a:t>FreeMarker</a:t>
              </a:r>
              <a:endParaRPr lang="en-US" altLang="ko-KR" dirty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PDF</a:t>
              </a:r>
            </a:p>
            <a:p>
              <a:r>
                <a:rPr lang="en-US" altLang="ko-KR" dirty="0" err="1">
                  <a:latin typeface="맑은 고딕" pitchFamily="50" charset="-127"/>
                  <a:ea typeface="맑은 고딕" pitchFamily="50" charset="-127"/>
                </a:rPr>
                <a:t>Jasfer</a:t>
              </a:r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 Reports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Excel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Spring </a:t>
              </a:r>
              <a:r>
                <a:rPr lang="en-US" altLang="ko-KR" dirty="0" err="1">
                  <a:latin typeface="맑은 고딕" pitchFamily="50" charset="-127"/>
                  <a:ea typeface="맑은 고딕" pitchFamily="50" charset="-127"/>
                </a:rPr>
                <a:t>Portlet</a:t>
              </a:r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 MVC</a:t>
              </a:r>
            </a:p>
          </p:txBody>
        </p:sp>
      </p:grp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5535613" y="1025525"/>
            <a:ext cx="3656012" cy="4924425"/>
          </a:xfrm>
          <a:prstGeom prst="rect">
            <a:avLst/>
          </a:prstGeom>
          <a:noFill/>
          <a:ln w="28575" cap="rnd" algn="ctr">
            <a:solidFill>
              <a:srgbClr val="C3C3D7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>
                <a:latin typeface="새굴림" pitchFamily="18" charset="-127"/>
                <a:ea typeface="새굴림" pitchFamily="18" charset="-127"/>
              </a:rPr>
              <a:t>Lightweight</a:t>
            </a:r>
            <a:br>
              <a:rPr lang="en-US" altLang="ko-KR" sz="1200" b="1" dirty="0">
                <a:latin typeface="새굴림" pitchFamily="18" charset="-127"/>
                <a:ea typeface="새굴림" pitchFamily="18" charset="-127"/>
              </a:rPr>
            </a:b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  - 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적은 시스템 자원 소모 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(1MB 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정도의 적은 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JAR 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크기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)</a:t>
            </a:r>
            <a:br>
              <a:rPr lang="en-US" altLang="ko-KR" dirty="0">
                <a:latin typeface="새굴림" pitchFamily="18" charset="-127"/>
                <a:ea typeface="새굴림" pitchFamily="18" charset="-127"/>
              </a:rPr>
            </a:b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  - 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무시해도 되는 수준의 성능 부하</a:t>
            </a:r>
            <a:br>
              <a:rPr lang="ko-KR" altLang="en-US" dirty="0">
                <a:latin typeface="새굴림" pitchFamily="18" charset="-127"/>
                <a:ea typeface="새굴림" pitchFamily="18" charset="-127"/>
              </a:rPr>
            </a:b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  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- 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어플리케이션이 프레임워크에 종속되지 않음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.</a:t>
            </a:r>
            <a:br>
              <a:rPr lang="en-US" altLang="ko-KR" dirty="0">
                <a:latin typeface="새굴림" pitchFamily="18" charset="-127"/>
                <a:ea typeface="새굴림" pitchFamily="18" charset="-127"/>
              </a:rPr>
            </a:b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      (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침입적이지 않은 </a:t>
            </a:r>
            <a:r>
              <a:rPr lang="ko-KR" altLang="en-US" dirty="0" err="1">
                <a:latin typeface="새굴림" pitchFamily="18" charset="-127"/>
                <a:ea typeface="새굴림" pitchFamily="18" charset="-127"/>
              </a:rPr>
              <a:t>아키텍쳐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)</a:t>
            </a:r>
            <a:br>
              <a:rPr lang="en-US" altLang="ko-KR" dirty="0">
                <a:latin typeface="새굴림" pitchFamily="18" charset="-127"/>
                <a:ea typeface="새굴림" pitchFamily="18" charset="-127"/>
              </a:rPr>
            </a:br>
            <a:endParaRPr lang="en-US" altLang="ko-KR" dirty="0">
              <a:latin typeface="새굴림" pitchFamily="18" charset="-127"/>
              <a:ea typeface="새굴림" pitchFamily="18" charset="-127"/>
            </a:endParaRPr>
          </a:p>
          <a:p>
            <a:pPr algn="l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 </a:t>
            </a:r>
            <a:r>
              <a:rPr lang="en-US" altLang="ko-KR" sz="1200" b="1" dirty="0" err="1">
                <a:latin typeface="새굴림" pitchFamily="18" charset="-127"/>
                <a:ea typeface="새굴림" pitchFamily="18" charset="-127"/>
              </a:rPr>
              <a:t>IoC</a:t>
            </a:r>
            <a:r>
              <a:rPr lang="en-US" altLang="ko-KR" sz="1200" b="1" dirty="0">
                <a:latin typeface="새굴림" pitchFamily="18" charset="-127"/>
                <a:ea typeface="새굴림" pitchFamily="18" charset="-127"/>
              </a:rPr>
              <a:t> (Inversion of Control)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/>
            </a:r>
            <a:br>
              <a:rPr lang="en-US" altLang="ko-KR" dirty="0">
                <a:latin typeface="새굴림" pitchFamily="18" charset="-127"/>
                <a:ea typeface="새굴림" pitchFamily="18" charset="-127"/>
              </a:rPr>
            </a:b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   - 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제어 역행 기법을 통해 컴포넌트 간의 느슨한 결합</a:t>
            </a:r>
            <a:br>
              <a:rPr lang="ko-KR" altLang="en-US" dirty="0">
                <a:latin typeface="새굴림" pitchFamily="18" charset="-127"/>
                <a:ea typeface="새굴림" pitchFamily="18" charset="-127"/>
              </a:rPr>
            </a:b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      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(loosely couple component) 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구현 </a:t>
            </a:r>
            <a:br>
              <a:rPr lang="ko-KR" altLang="en-US" dirty="0">
                <a:latin typeface="새굴림" pitchFamily="18" charset="-127"/>
                <a:ea typeface="새굴림" pitchFamily="18" charset="-127"/>
              </a:rPr>
            </a:b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  </a:t>
            </a:r>
            <a:endParaRPr lang="en-US" altLang="ko-KR" dirty="0">
              <a:latin typeface="새굴림" pitchFamily="18" charset="-127"/>
              <a:ea typeface="새굴림" pitchFamily="18" charset="-127"/>
            </a:endParaRPr>
          </a:p>
          <a:p>
            <a:pPr algn="l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 </a:t>
            </a:r>
            <a:r>
              <a:rPr lang="en-US" altLang="ko-KR" sz="1200" b="1" dirty="0">
                <a:latin typeface="새굴림" pitchFamily="18" charset="-127"/>
                <a:ea typeface="새굴림" pitchFamily="18" charset="-127"/>
              </a:rPr>
              <a:t>AOP (Aspect Oriented Programming)</a:t>
            </a:r>
            <a:br>
              <a:rPr lang="en-US" altLang="ko-KR" sz="1200" b="1" dirty="0">
                <a:latin typeface="새굴림" pitchFamily="18" charset="-127"/>
                <a:ea typeface="새굴림" pitchFamily="18" charset="-127"/>
              </a:rPr>
            </a:b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   - 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관점 지향 개발을 통해 비즈니스 </a:t>
            </a:r>
            <a:r>
              <a:rPr lang="ko-KR" altLang="en-US" dirty="0" err="1">
                <a:latin typeface="새굴림" pitchFamily="18" charset="-127"/>
                <a:ea typeface="새굴림" pitchFamily="18" charset="-127"/>
              </a:rPr>
              <a:t>로직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 구현에 집중 가능</a:t>
            </a:r>
            <a:br>
              <a:rPr lang="ko-KR" altLang="en-US" dirty="0">
                <a:latin typeface="새굴림" pitchFamily="18" charset="-127"/>
                <a:ea typeface="새굴림" pitchFamily="18" charset="-127"/>
              </a:rPr>
            </a:b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   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- 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서비스 실행 시 필요한 부가 기능을 설정 파일로 추가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.</a:t>
            </a:r>
            <a:br>
              <a:rPr lang="en-US" altLang="ko-KR" dirty="0">
                <a:latin typeface="새굴림" pitchFamily="18" charset="-127"/>
                <a:ea typeface="새굴림" pitchFamily="18" charset="-127"/>
              </a:rPr>
            </a:b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      (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로그 생성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, </a:t>
            </a:r>
            <a:r>
              <a:rPr lang="ko-KR" altLang="en-US" dirty="0" err="1">
                <a:latin typeface="새굴림" pitchFamily="18" charset="-127"/>
                <a:ea typeface="새굴림" pitchFamily="18" charset="-127"/>
              </a:rPr>
              <a:t>프로파일링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 기능 적용 용이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)</a:t>
            </a:r>
            <a:br>
              <a:rPr lang="en-US" altLang="ko-KR" dirty="0">
                <a:latin typeface="새굴림" pitchFamily="18" charset="-127"/>
                <a:ea typeface="새굴림" pitchFamily="18" charset="-127"/>
              </a:rPr>
            </a:br>
            <a:endParaRPr lang="en-US" altLang="ko-KR" dirty="0">
              <a:latin typeface="새굴림" pitchFamily="18" charset="-127"/>
              <a:ea typeface="새굴림" pitchFamily="18" charset="-127"/>
            </a:endParaRPr>
          </a:p>
          <a:p>
            <a:pPr algn="l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 </a:t>
            </a:r>
            <a:r>
              <a:rPr lang="en-US" altLang="ko-KR" sz="1200" b="1" dirty="0">
                <a:latin typeface="새굴림" pitchFamily="18" charset="-127"/>
                <a:ea typeface="새굴림" pitchFamily="18" charset="-127"/>
              </a:rPr>
              <a:t>Container</a:t>
            </a:r>
            <a:br>
              <a:rPr lang="en-US" altLang="ko-KR" sz="1200" b="1" dirty="0">
                <a:latin typeface="새굴림" pitchFamily="18" charset="-127"/>
                <a:ea typeface="새굴림" pitchFamily="18" charset="-127"/>
              </a:rPr>
            </a:b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   - 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객체의 생명 주기와 객체들 간의 관계를 </a:t>
            </a:r>
            <a:r>
              <a:rPr lang="ko-KR" altLang="en-US" dirty="0" smtClean="0">
                <a:latin typeface="새굴림" pitchFamily="18" charset="-127"/>
                <a:ea typeface="새굴림" pitchFamily="18" charset="-127"/>
              </a:rPr>
              <a:t>제어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/>
            </a:r>
            <a:br>
              <a:rPr lang="ko-KR" altLang="en-US" dirty="0">
                <a:latin typeface="새굴림" pitchFamily="18" charset="-127"/>
                <a:ea typeface="새굴림" pitchFamily="18" charset="-127"/>
              </a:rPr>
            </a:b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   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>- XML </a:t>
            </a:r>
            <a:r>
              <a:rPr lang="ko-KR" altLang="en-US" dirty="0">
                <a:latin typeface="새굴림" pitchFamily="18" charset="-127"/>
                <a:ea typeface="새굴림" pitchFamily="18" charset="-127"/>
              </a:rPr>
              <a:t>설정 파일을 통해 선언적으로 컴포넌트 구성</a:t>
            </a:r>
            <a:r>
              <a:rPr lang="en-US" altLang="ko-KR" dirty="0">
                <a:latin typeface="새굴림" pitchFamily="18" charset="-127"/>
                <a:ea typeface="새굴림" pitchFamily="18" charset="-127"/>
              </a:rPr>
              <a:t/>
            </a:r>
            <a:br>
              <a:rPr lang="en-US" altLang="ko-KR" dirty="0">
                <a:latin typeface="새굴림" pitchFamily="18" charset="-127"/>
                <a:ea typeface="새굴림" pitchFamily="18" charset="-127"/>
              </a:rPr>
            </a:br>
            <a:endParaRPr lang="en-US" altLang="ko-KR" dirty="0">
              <a:latin typeface="새굴림" pitchFamily="18" charset="-127"/>
              <a:ea typeface="새굴림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Spring 2</a:t>
            </a:r>
            <a:endParaRPr lang="en-US" altLang="ko-KR" dirty="0"/>
          </a:p>
        </p:txBody>
      </p:sp>
      <p:sp>
        <p:nvSpPr>
          <p:cNvPr id="15" name="AutoShape 72"/>
          <p:cNvSpPr>
            <a:spLocks noChangeArrowheads="1"/>
          </p:cNvSpPr>
          <p:nvPr/>
        </p:nvSpPr>
        <p:spPr bwMode="auto">
          <a:xfrm>
            <a:off x="4210050" y="1381125"/>
            <a:ext cx="4914900" cy="3895725"/>
          </a:xfrm>
          <a:prstGeom prst="roundRect">
            <a:avLst>
              <a:gd name="adj" fmla="val 16667"/>
            </a:avLst>
          </a:prstGeom>
          <a:solidFill>
            <a:srgbClr val="FFCC99">
              <a:alpha val="10001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2138" y="765175"/>
            <a:ext cx="8526462" cy="781752"/>
          </a:xfrm>
        </p:spPr>
        <p:txBody>
          <a:bodyPr wrap="square"/>
          <a:lstStyle/>
          <a:p>
            <a:r>
              <a:rPr lang="en-US" altLang="ko-KR" sz="1600" dirty="0" smtClean="0"/>
              <a:t>Spring Framework</a:t>
            </a:r>
            <a:r>
              <a:rPr lang="ko-KR" altLang="en-US" sz="1600" dirty="0" smtClean="0"/>
              <a:t>를 활용하여 타 채널</a:t>
            </a:r>
            <a:r>
              <a:rPr lang="en-US" altLang="ko-KR" sz="1600" dirty="0" smtClean="0"/>
              <a:t>(Mobile, PDA</a:t>
            </a:r>
            <a:r>
              <a:rPr lang="en-US" altLang="ko-KR" sz="1600" dirty="0" smtClean="0">
                <a:latin typeface="Arial"/>
              </a:rPr>
              <a:t>…</a:t>
            </a:r>
            <a:r>
              <a:rPr lang="en-US" altLang="ko-KR" sz="1600" dirty="0" smtClean="0"/>
              <a:t>.)</a:t>
            </a:r>
            <a:r>
              <a:rPr lang="ko-KR" altLang="en-US" sz="1600" dirty="0" smtClean="0"/>
              <a:t>에서 </a:t>
            </a:r>
            <a:endParaRPr lang="en-US" altLang="ko-KR" sz="1600" dirty="0" smtClean="0"/>
          </a:p>
          <a:p>
            <a:r>
              <a:rPr lang="ko-KR" altLang="en-US" dirty="0" smtClean="0"/>
              <a:t>재사용 가능한 컴포넌트 구현 가능</a:t>
            </a:r>
            <a:endParaRPr lang="ko-KR" altLang="en-US" sz="1600" dirty="0" smtClean="0"/>
          </a:p>
          <a:p>
            <a:pPr lvl="1">
              <a:buFontTx/>
              <a:buNone/>
            </a:pPr>
            <a:endParaRPr lang="ko-KR" altLang="en-US" sz="1300" dirty="0" smtClean="0"/>
          </a:p>
        </p:txBody>
      </p:sp>
      <p:sp>
        <p:nvSpPr>
          <p:cNvPr id="17" name="AutoShape 36"/>
          <p:cNvSpPr>
            <a:spLocks noChangeArrowheads="1"/>
          </p:cNvSpPr>
          <p:nvPr/>
        </p:nvSpPr>
        <p:spPr bwMode="auto">
          <a:xfrm>
            <a:off x="844550" y="5445125"/>
            <a:ext cx="422275" cy="150813"/>
          </a:xfrm>
          <a:prstGeom prst="rightArrow">
            <a:avLst>
              <a:gd name="adj1" fmla="val 50000"/>
              <a:gd name="adj2" fmla="val 70000"/>
            </a:avLst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" name="AutoShape 37"/>
          <p:cNvSpPr>
            <a:spLocks noChangeArrowheads="1"/>
          </p:cNvSpPr>
          <p:nvPr/>
        </p:nvSpPr>
        <p:spPr bwMode="auto">
          <a:xfrm>
            <a:off x="841375" y="5784850"/>
            <a:ext cx="411163" cy="144463"/>
          </a:xfrm>
          <a:prstGeom prst="rightArrow">
            <a:avLst>
              <a:gd name="adj1" fmla="val 50000"/>
              <a:gd name="adj2" fmla="val 71154"/>
            </a:avLst>
          </a:prstGeom>
          <a:solidFill>
            <a:srgbClr val="FFA347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200">
              <a:solidFill>
                <a:srgbClr val="CC0000"/>
              </a:solidFill>
            </a:endParaRP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1309688" y="5411788"/>
            <a:ext cx="47307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o-KR" altLang="en-US"/>
              <a:t> 가능</a:t>
            </a:r>
          </a:p>
        </p:txBody>
      </p:sp>
      <p:sp>
        <p:nvSpPr>
          <p:cNvPr id="20" name="Text Box 41"/>
          <p:cNvSpPr txBox="1">
            <a:spLocks noChangeArrowheads="1"/>
          </p:cNvSpPr>
          <p:nvPr/>
        </p:nvSpPr>
        <p:spPr bwMode="auto">
          <a:xfrm>
            <a:off x="1277938" y="5700713"/>
            <a:ext cx="6080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o-KR" altLang="en-US" sz="1200"/>
              <a:t> </a:t>
            </a:r>
            <a:r>
              <a:rPr lang="ko-KR" altLang="en-US"/>
              <a:t>불가능</a:t>
            </a:r>
          </a:p>
        </p:txBody>
      </p:sp>
      <p:sp>
        <p:nvSpPr>
          <p:cNvPr id="21" name="Rectangle 42"/>
          <p:cNvSpPr>
            <a:spLocks noChangeArrowheads="1"/>
          </p:cNvSpPr>
          <p:nvPr/>
        </p:nvSpPr>
        <p:spPr bwMode="auto">
          <a:xfrm>
            <a:off x="714375" y="5353050"/>
            <a:ext cx="1285875" cy="704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2" name="AutoShape 28"/>
          <p:cNvSpPr>
            <a:spLocks noChangeArrowheads="1"/>
          </p:cNvSpPr>
          <p:nvPr/>
        </p:nvSpPr>
        <p:spPr bwMode="auto">
          <a:xfrm>
            <a:off x="5114925" y="2057400"/>
            <a:ext cx="762000" cy="342900"/>
          </a:xfrm>
          <a:prstGeom prst="rightArrow">
            <a:avLst>
              <a:gd name="adj1" fmla="val 50000"/>
              <a:gd name="adj2" fmla="val 55556"/>
            </a:avLst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" name="AutoShape 29"/>
          <p:cNvSpPr>
            <a:spLocks noChangeArrowheads="1"/>
          </p:cNvSpPr>
          <p:nvPr/>
        </p:nvSpPr>
        <p:spPr bwMode="auto">
          <a:xfrm>
            <a:off x="5067300" y="3181350"/>
            <a:ext cx="762000" cy="342900"/>
          </a:xfrm>
          <a:prstGeom prst="rightArrow">
            <a:avLst>
              <a:gd name="adj1" fmla="val 50000"/>
              <a:gd name="adj2" fmla="val 55556"/>
            </a:avLst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" name="AutoShape 30"/>
          <p:cNvSpPr>
            <a:spLocks noChangeArrowheads="1"/>
          </p:cNvSpPr>
          <p:nvPr/>
        </p:nvSpPr>
        <p:spPr bwMode="auto">
          <a:xfrm>
            <a:off x="5095875" y="4295775"/>
            <a:ext cx="762000" cy="342900"/>
          </a:xfrm>
          <a:prstGeom prst="rightArrow">
            <a:avLst>
              <a:gd name="adj1" fmla="val 50000"/>
              <a:gd name="adj2" fmla="val 55556"/>
            </a:avLst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" name="AutoShape 31"/>
          <p:cNvSpPr>
            <a:spLocks noChangeArrowheads="1"/>
          </p:cNvSpPr>
          <p:nvPr/>
        </p:nvSpPr>
        <p:spPr bwMode="auto">
          <a:xfrm flipH="1">
            <a:off x="3452813" y="2035175"/>
            <a:ext cx="706437" cy="342900"/>
          </a:xfrm>
          <a:prstGeom prst="rightArrow">
            <a:avLst>
              <a:gd name="adj1" fmla="val 50000"/>
              <a:gd name="adj2" fmla="val 51505"/>
            </a:avLst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6" name="AutoShape 32"/>
          <p:cNvSpPr>
            <a:spLocks noChangeArrowheads="1"/>
          </p:cNvSpPr>
          <p:nvPr/>
        </p:nvSpPr>
        <p:spPr bwMode="auto">
          <a:xfrm flipH="1">
            <a:off x="3443288" y="3225800"/>
            <a:ext cx="706437" cy="342900"/>
          </a:xfrm>
          <a:prstGeom prst="rightArrow">
            <a:avLst>
              <a:gd name="adj1" fmla="val 50000"/>
              <a:gd name="adj2" fmla="val 51505"/>
            </a:avLst>
          </a:prstGeom>
          <a:solidFill>
            <a:srgbClr val="FFA347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200">
              <a:solidFill>
                <a:srgbClr val="CC0000"/>
              </a:solidFill>
            </a:endParaRPr>
          </a:p>
        </p:txBody>
      </p:sp>
      <p:sp>
        <p:nvSpPr>
          <p:cNvPr id="27" name="AutoShape 34"/>
          <p:cNvSpPr>
            <a:spLocks noChangeArrowheads="1"/>
          </p:cNvSpPr>
          <p:nvPr/>
        </p:nvSpPr>
        <p:spPr bwMode="auto">
          <a:xfrm flipH="1">
            <a:off x="3424238" y="4292600"/>
            <a:ext cx="706437" cy="342900"/>
          </a:xfrm>
          <a:prstGeom prst="rightArrow">
            <a:avLst>
              <a:gd name="adj1" fmla="val 50000"/>
              <a:gd name="adj2" fmla="val 51505"/>
            </a:avLst>
          </a:prstGeom>
          <a:solidFill>
            <a:srgbClr val="FFA347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200">
              <a:solidFill>
                <a:srgbClr val="CC0000"/>
              </a:solidFill>
            </a:endParaRPr>
          </a:p>
        </p:txBody>
      </p:sp>
      <p:grpSp>
        <p:nvGrpSpPr>
          <p:cNvPr id="28" name="Group 44"/>
          <p:cNvGrpSpPr>
            <a:grpSpLocks/>
          </p:cNvGrpSpPr>
          <p:nvPr/>
        </p:nvGrpSpPr>
        <p:grpSpPr bwMode="auto">
          <a:xfrm>
            <a:off x="4262438" y="1601788"/>
            <a:ext cx="695325" cy="839787"/>
            <a:chOff x="527" y="1395"/>
            <a:chExt cx="444" cy="536"/>
          </a:xfrm>
        </p:grpSpPr>
        <p:pic>
          <p:nvPicPr>
            <p:cNvPr id="29" name="Picture 45" descr="Picture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7" y="1395"/>
              <a:ext cx="364" cy="338"/>
            </a:xfrm>
            <a:prstGeom prst="rect">
              <a:avLst/>
            </a:prstGeom>
            <a:noFill/>
          </p:spPr>
        </p:pic>
        <p:pic>
          <p:nvPicPr>
            <p:cNvPr id="30" name="Picture 46" descr="icon_i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1" y="1721"/>
              <a:ext cx="210" cy="2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</p:grpSp>
      <p:sp>
        <p:nvSpPr>
          <p:cNvPr id="33" name="Rectangle 49"/>
          <p:cNvSpPr>
            <a:spLocks noChangeArrowheads="1"/>
          </p:cNvSpPr>
          <p:nvPr/>
        </p:nvSpPr>
        <p:spPr bwMode="auto">
          <a:xfrm>
            <a:off x="4449763" y="3651250"/>
            <a:ext cx="3206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latinLnBrk="0"/>
            <a:r>
              <a:rPr kumimoji="0" lang="en-US" altLang="ko-KR" sz="1200" b="1" dirty="0">
                <a:sym typeface="Trebuchet MS" pitchFamily="34" charset="0"/>
              </a:rPr>
              <a:t>PDA</a:t>
            </a:r>
          </a:p>
        </p:txBody>
      </p:sp>
      <p:pic>
        <p:nvPicPr>
          <p:cNvPr id="34" name="Picture 50" descr="Picture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3719" y="2863850"/>
            <a:ext cx="512763" cy="781050"/>
          </a:xfrm>
          <a:prstGeom prst="rect">
            <a:avLst/>
          </a:prstGeom>
          <a:noFill/>
        </p:spPr>
      </p:pic>
      <p:sp>
        <p:nvSpPr>
          <p:cNvPr id="35" name="Rectangle 52"/>
          <p:cNvSpPr>
            <a:spLocks noChangeArrowheads="1"/>
          </p:cNvSpPr>
          <p:nvPr/>
        </p:nvSpPr>
        <p:spPr bwMode="auto">
          <a:xfrm>
            <a:off x="733425" y="1647825"/>
            <a:ext cx="2609850" cy="314325"/>
          </a:xfrm>
          <a:prstGeom prst="rect">
            <a:avLst/>
          </a:prstGeom>
          <a:solidFill>
            <a:schemeClr val="accent2"/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ko-KR" altLang="en-US" sz="1200" b="1">
                <a:solidFill>
                  <a:schemeClr val="bg1"/>
                </a:solidFill>
              </a:rPr>
              <a:t>기존 웹 프레임 워크</a:t>
            </a:r>
            <a:r>
              <a:rPr lang="en-US" altLang="ko-KR" sz="1200" b="1">
                <a:solidFill>
                  <a:schemeClr val="bg1"/>
                </a:solidFill>
              </a:rPr>
              <a:t>(MVC)</a:t>
            </a:r>
          </a:p>
        </p:txBody>
      </p:sp>
      <p:sp>
        <p:nvSpPr>
          <p:cNvPr id="36" name="AutoShape 54"/>
          <p:cNvSpPr>
            <a:spLocks noChangeArrowheads="1"/>
          </p:cNvSpPr>
          <p:nvPr/>
        </p:nvSpPr>
        <p:spPr bwMode="auto">
          <a:xfrm>
            <a:off x="708025" y="2305050"/>
            <a:ext cx="2625725" cy="469900"/>
          </a:xfrm>
          <a:prstGeom prst="roundRect">
            <a:avLst>
              <a:gd name="adj" fmla="val 16667"/>
            </a:avLst>
          </a:prstGeom>
          <a:solidFill>
            <a:srgbClr val="DFD9DB"/>
          </a:solidFill>
          <a:ln w="3175" algn="ctr">
            <a:solidFill>
              <a:srgbClr val="31303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37" name="AutoShape 55"/>
          <p:cNvSpPr>
            <a:spLocks noChangeArrowheads="1"/>
          </p:cNvSpPr>
          <p:nvPr/>
        </p:nvSpPr>
        <p:spPr bwMode="auto">
          <a:xfrm>
            <a:off x="708025" y="3241675"/>
            <a:ext cx="1312863" cy="469900"/>
          </a:xfrm>
          <a:prstGeom prst="roundRect">
            <a:avLst>
              <a:gd name="adj" fmla="val 16667"/>
            </a:avLst>
          </a:prstGeom>
          <a:solidFill>
            <a:srgbClr val="DFD9DB"/>
          </a:solidFill>
          <a:ln w="3175" algn="ctr">
            <a:solidFill>
              <a:srgbClr val="31303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38" name="AutoShape 56"/>
          <p:cNvSpPr>
            <a:spLocks noChangeArrowheads="1"/>
          </p:cNvSpPr>
          <p:nvPr/>
        </p:nvSpPr>
        <p:spPr bwMode="auto">
          <a:xfrm>
            <a:off x="708025" y="4179888"/>
            <a:ext cx="2625725" cy="469900"/>
          </a:xfrm>
          <a:prstGeom prst="roundRect">
            <a:avLst>
              <a:gd name="adj" fmla="val 16667"/>
            </a:avLst>
          </a:prstGeom>
          <a:solidFill>
            <a:srgbClr val="DFD9DB"/>
          </a:solidFill>
          <a:ln w="3175" algn="ctr">
            <a:solidFill>
              <a:srgbClr val="31303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39" name="AutoShape 57"/>
          <p:cNvSpPr>
            <a:spLocks noChangeArrowheads="1"/>
          </p:cNvSpPr>
          <p:nvPr/>
        </p:nvSpPr>
        <p:spPr bwMode="auto">
          <a:xfrm>
            <a:off x="2020888" y="3241675"/>
            <a:ext cx="1312862" cy="469900"/>
          </a:xfrm>
          <a:prstGeom prst="roundRect">
            <a:avLst>
              <a:gd name="adj" fmla="val 16667"/>
            </a:avLst>
          </a:prstGeom>
          <a:solidFill>
            <a:srgbClr val="DFD9DB"/>
          </a:solidFill>
          <a:ln w="3175" algn="ctr">
            <a:solidFill>
              <a:srgbClr val="31303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40" name="AutoShape 58"/>
          <p:cNvSpPr>
            <a:spLocks noChangeArrowheads="1"/>
          </p:cNvSpPr>
          <p:nvPr/>
        </p:nvSpPr>
        <p:spPr bwMode="auto">
          <a:xfrm>
            <a:off x="1270000" y="2825750"/>
            <a:ext cx="95250" cy="374650"/>
          </a:xfrm>
          <a:prstGeom prst="upArrow">
            <a:avLst>
              <a:gd name="adj1" fmla="val 50000"/>
              <a:gd name="adj2" fmla="val 98333"/>
            </a:avLst>
          </a:prstGeom>
          <a:solidFill>
            <a:srgbClr val="726F71"/>
          </a:solidFill>
          <a:ln w="3175" algn="ctr">
            <a:solidFill>
              <a:srgbClr val="31303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41" name="AutoShape 59"/>
          <p:cNvSpPr>
            <a:spLocks noChangeArrowheads="1"/>
          </p:cNvSpPr>
          <p:nvPr/>
        </p:nvSpPr>
        <p:spPr bwMode="auto">
          <a:xfrm>
            <a:off x="1270000" y="3744913"/>
            <a:ext cx="95250" cy="373062"/>
          </a:xfrm>
          <a:prstGeom prst="upArrow">
            <a:avLst>
              <a:gd name="adj1" fmla="val 50000"/>
              <a:gd name="adj2" fmla="val 97917"/>
            </a:avLst>
          </a:prstGeom>
          <a:solidFill>
            <a:srgbClr val="726F71"/>
          </a:solidFill>
          <a:ln w="3175" algn="ctr">
            <a:solidFill>
              <a:srgbClr val="31303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42" name="AutoShape 60"/>
          <p:cNvSpPr>
            <a:spLocks noChangeArrowheads="1"/>
          </p:cNvSpPr>
          <p:nvPr/>
        </p:nvSpPr>
        <p:spPr bwMode="auto">
          <a:xfrm>
            <a:off x="2582863" y="2816225"/>
            <a:ext cx="95250" cy="373063"/>
          </a:xfrm>
          <a:prstGeom prst="downArrow">
            <a:avLst>
              <a:gd name="adj1" fmla="val 50000"/>
              <a:gd name="adj2" fmla="val 97917"/>
            </a:avLst>
          </a:prstGeom>
          <a:solidFill>
            <a:srgbClr val="726F71"/>
          </a:solidFill>
          <a:ln w="3175" algn="ctr">
            <a:solidFill>
              <a:srgbClr val="31303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43" name="AutoShape 61"/>
          <p:cNvSpPr>
            <a:spLocks noChangeArrowheads="1"/>
          </p:cNvSpPr>
          <p:nvPr/>
        </p:nvSpPr>
        <p:spPr bwMode="auto">
          <a:xfrm>
            <a:off x="2582863" y="3752850"/>
            <a:ext cx="95250" cy="373063"/>
          </a:xfrm>
          <a:prstGeom prst="downArrow">
            <a:avLst>
              <a:gd name="adj1" fmla="val 50000"/>
              <a:gd name="adj2" fmla="val 97917"/>
            </a:avLst>
          </a:prstGeom>
          <a:solidFill>
            <a:srgbClr val="726F71"/>
          </a:solidFill>
          <a:ln w="3175" algn="ctr">
            <a:solidFill>
              <a:srgbClr val="31303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44" name="Text Box 62"/>
          <p:cNvSpPr txBox="1">
            <a:spLocks noChangeArrowheads="1"/>
          </p:cNvSpPr>
          <p:nvPr/>
        </p:nvSpPr>
        <p:spPr bwMode="auto">
          <a:xfrm>
            <a:off x="1458913" y="2347913"/>
            <a:ext cx="1381125" cy="304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ko-KR" sz="1400"/>
              <a:t>Servlet, JSP</a:t>
            </a:r>
            <a:endParaRPr lang="ko-KR" altLang="en-US"/>
          </a:p>
        </p:txBody>
      </p:sp>
      <p:sp>
        <p:nvSpPr>
          <p:cNvPr id="45" name="Rectangle 66"/>
          <p:cNvSpPr>
            <a:spLocks noChangeArrowheads="1"/>
          </p:cNvSpPr>
          <p:nvPr/>
        </p:nvSpPr>
        <p:spPr bwMode="auto">
          <a:xfrm>
            <a:off x="4432300" y="2476500"/>
            <a:ext cx="3556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latinLnBrk="0"/>
            <a:r>
              <a:rPr kumimoji="0" lang="en-US" altLang="ko-KR" sz="1200" b="1" dirty="0">
                <a:sym typeface="Trebuchet MS" pitchFamily="34" charset="0"/>
              </a:rPr>
              <a:t>WEB</a:t>
            </a:r>
          </a:p>
        </p:txBody>
      </p:sp>
      <p:sp>
        <p:nvSpPr>
          <p:cNvPr id="46" name="Rectangle 68"/>
          <p:cNvSpPr>
            <a:spLocks noChangeArrowheads="1"/>
          </p:cNvSpPr>
          <p:nvPr/>
        </p:nvSpPr>
        <p:spPr bwMode="auto">
          <a:xfrm>
            <a:off x="6181725" y="1647825"/>
            <a:ext cx="2609850" cy="314325"/>
          </a:xfrm>
          <a:prstGeom prst="rect">
            <a:avLst/>
          </a:prstGeom>
          <a:solidFill>
            <a:schemeClr val="accent2"/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200" b="1">
                <a:solidFill>
                  <a:schemeClr val="bg1"/>
                </a:solidFill>
              </a:rPr>
              <a:t>Struts2 + Spring2 </a:t>
            </a:r>
            <a:r>
              <a:rPr lang="ko-KR" altLang="en-US" sz="1200" b="1">
                <a:solidFill>
                  <a:schemeClr val="bg1"/>
                </a:solidFill>
              </a:rPr>
              <a:t>프레임워크</a:t>
            </a:r>
          </a:p>
        </p:txBody>
      </p:sp>
      <p:sp>
        <p:nvSpPr>
          <p:cNvPr id="47" name="Text Box 73"/>
          <p:cNvSpPr txBox="1">
            <a:spLocks noChangeArrowheads="1"/>
          </p:cNvSpPr>
          <p:nvPr/>
        </p:nvSpPr>
        <p:spPr bwMode="auto">
          <a:xfrm>
            <a:off x="788988" y="3325813"/>
            <a:ext cx="1123950" cy="304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400"/>
              <a:t>request</a:t>
            </a:r>
            <a:endParaRPr lang="en-US" altLang="ko-KR"/>
          </a:p>
        </p:txBody>
      </p:sp>
      <p:sp>
        <p:nvSpPr>
          <p:cNvPr id="48" name="Text Box 74"/>
          <p:cNvSpPr txBox="1">
            <a:spLocks noChangeArrowheads="1"/>
          </p:cNvSpPr>
          <p:nvPr/>
        </p:nvSpPr>
        <p:spPr bwMode="auto">
          <a:xfrm>
            <a:off x="2119313" y="3313113"/>
            <a:ext cx="1123950" cy="304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400"/>
              <a:t>response</a:t>
            </a:r>
            <a:endParaRPr lang="en-US" altLang="ko-KR"/>
          </a:p>
        </p:txBody>
      </p:sp>
      <p:sp>
        <p:nvSpPr>
          <p:cNvPr id="49" name="Text Box 75"/>
          <p:cNvSpPr txBox="1">
            <a:spLocks noChangeArrowheads="1"/>
          </p:cNvSpPr>
          <p:nvPr/>
        </p:nvSpPr>
        <p:spPr bwMode="auto">
          <a:xfrm>
            <a:off x="1376363" y="4246563"/>
            <a:ext cx="1247775" cy="304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ko-KR" altLang="en-US" sz="1400" b="1">
                <a:latin typeface="돋움" pitchFamily="50" charset="-127"/>
              </a:rPr>
              <a:t>서비스 요청</a:t>
            </a:r>
            <a:endParaRPr lang="ko-KR" altLang="en-US" b="1">
              <a:latin typeface="돋움" pitchFamily="50" charset="-127"/>
            </a:endParaRPr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7546975" y="2778125"/>
            <a:ext cx="1409700" cy="679450"/>
          </a:xfrm>
          <a:prstGeom prst="rect">
            <a:avLst/>
          </a:prstGeom>
          <a:solidFill>
            <a:srgbClr val="ECECEC"/>
          </a:solidFill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l" eaLnBrk="0" hangingPunct="0">
              <a:spcBef>
                <a:spcPct val="20000"/>
              </a:spcBef>
            </a:pPr>
            <a:r>
              <a:rPr lang="en-US" altLang="ko-KR" sz="1400" smtClean="0"/>
              <a:t>Service</a:t>
            </a:r>
            <a:endParaRPr lang="en-US" altLang="ko-KR" sz="1400" dirty="0"/>
          </a:p>
          <a:p>
            <a:pPr algn="l" eaLnBrk="0" hangingPunct="0">
              <a:spcBef>
                <a:spcPct val="20000"/>
              </a:spcBef>
            </a:pPr>
            <a:r>
              <a:rPr lang="en-US" altLang="ko-KR" sz="1400" dirty="0"/>
              <a:t>Handler</a:t>
            </a:r>
          </a:p>
        </p:txBody>
      </p:sp>
      <p:sp>
        <p:nvSpPr>
          <p:cNvPr id="51" name="Rectangle 79"/>
          <p:cNvSpPr>
            <a:spLocks noChangeArrowheads="1"/>
          </p:cNvSpPr>
          <p:nvPr/>
        </p:nvSpPr>
        <p:spPr bwMode="auto">
          <a:xfrm>
            <a:off x="6137275" y="2778125"/>
            <a:ext cx="1409700" cy="679450"/>
          </a:xfrm>
          <a:prstGeom prst="rect">
            <a:avLst/>
          </a:prstGeom>
          <a:solidFill>
            <a:srgbClr val="ECECEC"/>
          </a:solidFill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l" eaLnBrk="0" hangingPunct="0">
              <a:spcBef>
                <a:spcPct val="20000"/>
              </a:spcBef>
            </a:pPr>
            <a:r>
              <a:rPr lang="en-US" altLang="ko-KR" sz="1400"/>
              <a:t>Service</a:t>
            </a:r>
          </a:p>
          <a:p>
            <a:pPr algn="l" eaLnBrk="0" hangingPunct="0">
              <a:spcBef>
                <a:spcPct val="20000"/>
              </a:spcBef>
            </a:pPr>
            <a:r>
              <a:rPr lang="en-US" altLang="ko-KR" sz="1400"/>
              <a:t>Action</a:t>
            </a:r>
          </a:p>
        </p:txBody>
      </p:sp>
      <p:sp>
        <p:nvSpPr>
          <p:cNvPr id="52" name="Rectangle 80"/>
          <p:cNvSpPr>
            <a:spLocks noChangeArrowheads="1"/>
          </p:cNvSpPr>
          <p:nvPr/>
        </p:nvSpPr>
        <p:spPr bwMode="auto">
          <a:xfrm>
            <a:off x="6184900" y="4137025"/>
            <a:ext cx="2819400" cy="5365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l" eaLnBrk="0" hangingPunct="0">
              <a:spcBef>
                <a:spcPct val="20000"/>
              </a:spcBef>
            </a:pPr>
            <a:r>
              <a:rPr lang="en-US" altLang="ko-KR" sz="1200" b="1" dirty="0" smtClean="0">
                <a:solidFill>
                  <a:schemeClr val="bg2"/>
                </a:solidFill>
                <a:ea typeface="휴먼모음T" pitchFamily="18" charset="-127"/>
              </a:rPr>
              <a:t>Application Server</a:t>
            </a:r>
            <a:endParaRPr lang="en-US" altLang="ko-KR" sz="1200" b="1" dirty="0">
              <a:solidFill>
                <a:schemeClr val="bg2"/>
              </a:solidFill>
              <a:ea typeface="휴먼모음T" pitchFamily="18" charset="-127"/>
            </a:endParaRPr>
          </a:p>
        </p:txBody>
      </p:sp>
      <p:sp>
        <p:nvSpPr>
          <p:cNvPr id="53" name="Rectangle 81"/>
          <p:cNvSpPr>
            <a:spLocks noChangeArrowheads="1"/>
          </p:cNvSpPr>
          <p:nvPr/>
        </p:nvSpPr>
        <p:spPr bwMode="auto">
          <a:xfrm>
            <a:off x="7546975" y="3457575"/>
            <a:ext cx="1409700" cy="6794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eaLnBrk="0" hangingPunct="0">
              <a:spcBef>
                <a:spcPct val="20000"/>
              </a:spcBef>
            </a:pPr>
            <a:r>
              <a:rPr lang="en-US" altLang="ko-KR" sz="1200" b="1">
                <a:solidFill>
                  <a:schemeClr val="bg2"/>
                </a:solidFill>
                <a:ea typeface="휴먼모음T" pitchFamily="18" charset="-127"/>
              </a:rPr>
              <a:t>Spring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ko-KR" sz="1200" b="1">
                <a:solidFill>
                  <a:schemeClr val="bg2"/>
                </a:solidFill>
                <a:ea typeface="휴먼모음T" pitchFamily="18" charset="-127"/>
              </a:rPr>
              <a:t>Framework</a:t>
            </a:r>
          </a:p>
        </p:txBody>
      </p:sp>
      <p:sp>
        <p:nvSpPr>
          <p:cNvPr id="54" name="Rectangle 82"/>
          <p:cNvSpPr>
            <a:spLocks noChangeArrowheads="1"/>
          </p:cNvSpPr>
          <p:nvPr/>
        </p:nvSpPr>
        <p:spPr bwMode="auto">
          <a:xfrm>
            <a:off x="6137275" y="3457575"/>
            <a:ext cx="1409700" cy="6794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eaLnBrk="0" hangingPunct="0">
              <a:spcBef>
                <a:spcPct val="20000"/>
              </a:spcBef>
            </a:pPr>
            <a:r>
              <a:rPr lang="en-US" altLang="ko-KR" sz="1200" b="1">
                <a:solidFill>
                  <a:schemeClr val="bg2"/>
                </a:solidFill>
                <a:ea typeface="휴먼모음T" pitchFamily="18" charset="-127"/>
              </a:rPr>
              <a:t>Struts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ko-KR" sz="1200" b="1">
                <a:solidFill>
                  <a:schemeClr val="bg2"/>
                </a:solidFill>
                <a:ea typeface="휴먼모음T" pitchFamily="18" charset="-127"/>
              </a:rPr>
              <a:t>Framework</a:t>
            </a:r>
          </a:p>
        </p:txBody>
      </p:sp>
      <p:sp>
        <p:nvSpPr>
          <p:cNvPr id="55" name="Rectangle 83"/>
          <p:cNvSpPr>
            <a:spLocks noChangeArrowheads="1"/>
          </p:cNvSpPr>
          <p:nvPr/>
        </p:nvSpPr>
        <p:spPr bwMode="auto">
          <a:xfrm>
            <a:off x="6137275" y="2241550"/>
            <a:ext cx="2819400" cy="5365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l" eaLnBrk="0" hangingPunct="0">
              <a:spcBef>
                <a:spcPct val="20000"/>
              </a:spcBef>
            </a:pPr>
            <a:r>
              <a:rPr lang="en-US" altLang="ko-KR" sz="1200" b="1" dirty="0" smtClean="0">
                <a:solidFill>
                  <a:schemeClr val="bg2"/>
                </a:solidFill>
                <a:ea typeface="휴먼모음T" pitchFamily="18" charset="-127"/>
              </a:rPr>
              <a:t>Presentation Layer </a:t>
            </a:r>
            <a:r>
              <a:rPr lang="en-US" altLang="ko-KR" sz="1200" b="1" dirty="0">
                <a:solidFill>
                  <a:schemeClr val="bg2"/>
                </a:solidFill>
                <a:ea typeface="휴먼모음T" pitchFamily="18" charset="-127"/>
              </a:rPr>
              <a:t>System</a:t>
            </a:r>
            <a:endParaRPr lang="ko-KR" altLang="en-US" sz="1200" b="1" dirty="0">
              <a:solidFill>
                <a:schemeClr val="bg2"/>
              </a:solidFill>
              <a:ea typeface="휴먼모음T" pitchFamily="18" charset="-127"/>
            </a:endParaRPr>
          </a:p>
        </p:txBody>
      </p:sp>
      <p:sp>
        <p:nvSpPr>
          <p:cNvPr id="56" name="Line 84"/>
          <p:cNvSpPr>
            <a:spLocks noChangeShapeType="1"/>
          </p:cNvSpPr>
          <p:nvPr/>
        </p:nvSpPr>
        <p:spPr bwMode="auto">
          <a:xfrm>
            <a:off x="6137275" y="2241550"/>
            <a:ext cx="2819400" cy="0"/>
          </a:xfrm>
          <a:prstGeom prst="line">
            <a:avLst/>
          </a:prstGeom>
          <a:noFill/>
          <a:ln w="12700" cap="sq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endParaRPr lang="ko-KR" altLang="en-US"/>
          </a:p>
        </p:txBody>
      </p:sp>
      <p:sp>
        <p:nvSpPr>
          <p:cNvPr id="57" name="Line 85"/>
          <p:cNvSpPr>
            <a:spLocks noChangeShapeType="1"/>
          </p:cNvSpPr>
          <p:nvPr/>
        </p:nvSpPr>
        <p:spPr bwMode="auto">
          <a:xfrm>
            <a:off x="6137275" y="4137025"/>
            <a:ext cx="2819400" cy="0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endParaRPr lang="ko-KR" altLang="en-US"/>
          </a:p>
        </p:txBody>
      </p:sp>
      <p:sp>
        <p:nvSpPr>
          <p:cNvPr id="58" name="Line 86"/>
          <p:cNvSpPr>
            <a:spLocks noChangeShapeType="1"/>
          </p:cNvSpPr>
          <p:nvPr/>
        </p:nvSpPr>
        <p:spPr bwMode="auto">
          <a:xfrm>
            <a:off x="7546975" y="2778125"/>
            <a:ext cx="0" cy="1358900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endParaRPr lang="ko-KR" altLang="en-US"/>
          </a:p>
        </p:txBody>
      </p:sp>
      <p:sp>
        <p:nvSpPr>
          <p:cNvPr id="59" name="Line 87"/>
          <p:cNvSpPr>
            <a:spLocks noChangeShapeType="1"/>
          </p:cNvSpPr>
          <p:nvPr/>
        </p:nvSpPr>
        <p:spPr bwMode="auto">
          <a:xfrm>
            <a:off x="6137275" y="2241550"/>
            <a:ext cx="0" cy="2432050"/>
          </a:xfrm>
          <a:prstGeom prst="line">
            <a:avLst/>
          </a:prstGeom>
          <a:noFill/>
          <a:ln w="12700" cap="sq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endParaRPr lang="ko-KR" altLang="en-US"/>
          </a:p>
        </p:txBody>
      </p:sp>
      <p:sp>
        <p:nvSpPr>
          <p:cNvPr id="60" name="Line 88"/>
          <p:cNvSpPr>
            <a:spLocks noChangeShapeType="1"/>
          </p:cNvSpPr>
          <p:nvPr/>
        </p:nvSpPr>
        <p:spPr bwMode="auto">
          <a:xfrm>
            <a:off x="8956675" y="2241550"/>
            <a:ext cx="0" cy="2432050"/>
          </a:xfrm>
          <a:prstGeom prst="line">
            <a:avLst/>
          </a:prstGeom>
          <a:noFill/>
          <a:ln w="12700" cap="sq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endParaRPr lang="ko-KR" altLang="en-US"/>
          </a:p>
        </p:txBody>
      </p:sp>
      <p:sp>
        <p:nvSpPr>
          <p:cNvPr id="61" name="Line 89"/>
          <p:cNvSpPr>
            <a:spLocks noChangeShapeType="1"/>
          </p:cNvSpPr>
          <p:nvPr/>
        </p:nvSpPr>
        <p:spPr bwMode="auto">
          <a:xfrm>
            <a:off x="6137275" y="4673600"/>
            <a:ext cx="2819400" cy="0"/>
          </a:xfrm>
          <a:prstGeom prst="line">
            <a:avLst/>
          </a:prstGeom>
          <a:noFill/>
          <a:ln w="12700" cap="sq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endParaRPr lang="ko-KR" altLang="en-US"/>
          </a:p>
        </p:txBody>
      </p:sp>
      <p:sp>
        <p:nvSpPr>
          <p:cNvPr id="62" name="Line 90"/>
          <p:cNvSpPr>
            <a:spLocks noChangeShapeType="1"/>
          </p:cNvSpPr>
          <p:nvPr/>
        </p:nvSpPr>
        <p:spPr bwMode="auto">
          <a:xfrm>
            <a:off x="6137275" y="2778125"/>
            <a:ext cx="2819400" cy="0"/>
          </a:xfrm>
          <a:prstGeom prst="line">
            <a:avLst/>
          </a:prstGeom>
          <a:noFill/>
          <a:ln w="12700" cap="sq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endParaRPr lang="ko-KR" altLang="en-US"/>
          </a:p>
        </p:txBody>
      </p:sp>
      <p:sp>
        <p:nvSpPr>
          <p:cNvPr id="63" name="Line 91"/>
          <p:cNvSpPr>
            <a:spLocks noChangeShapeType="1"/>
          </p:cNvSpPr>
          <p:nvPr/>
        </p:nvSpPr>
        <p:spPr bwMode="auto">
          <a:xfrm>
            <a:off x="6137275" y="3457575"/>
            <a:ext cx="2819400" cy="0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4" name="Rectangle 94"/>
          <p:cNvSpPr>
            <a:spLocks noChangeArrowheads="1"/>
          </p:cNvSpPr>
          <p:nvPr/>
        </p:nvSpPr>
        <p:spPr bwMode="auto">
          <a:xfrm>
            <a:off x="6124575" y="2771775"/>
            <a:ext cx="2838450" cy="685800"/>
          </a:xfrm>
          <a:prstGeom prst="rect">
            <a:avLst/>
          </a:prstGeom>
          <a:noFill/>
          <a:ln w="38100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65" name="Group 99"/>
          <p:cNvGrpSpPr>
            <a:grpSpLocks/>
          </p:cNvGrpSpPr>
          <p:nvPr/>
        </p:nvGrpSpPr>
        <p:grpSpPr bwMode="auto">
          <a:xfrm>
            <a:off x="3717925" y="5546725"/>
            <a:ext cx="5402263" cy="566738"/>
            <a:chOff x="-1903" y="5677"/>
            <a:chExt cx="1298" cy="329"/>
          </a:xfrm>
        </p:grpSpPr>
        <p:sp>
          <p:nvSpPr>
            <p:cNvPr id="66" name="AutoShape 100"/>
            <p:cNvSpPr>
              <a:spLocks noChangeArrowheads="1"/>
            </p:cNvSpPr>
            <p:nvPr/>
          </p:nvSpPr>
          <p:spPr bwMode="auto">
            <a:xfrm>
              <a:off x="-1864" y="5677"/>
              <a:ext cx="1244" cy="329"/>
            </a:xfrm>
            <a:prstGeom prst="roundRect">
              <a:avLst>
                <a:gd name="adj" fmla="val 16667"/>
              </a:avLst>
            </a:prstGeom>
            <a:solidFill>
              <a:srgbClr val="B5D5EB"/>
            </a:solidFill>
            <a:ln w="9525" algn="ctr">
              <a:solidFill>
                <a:srgbClr val="67ABE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7" name="Freeform 101"/>
            <p:cNvSpPr>
              <a:spLocks/>
            </p:cNvSpPr>
            <p:nvPr/>
          </p:nvSpPr>
          <p:spPr bwMode="auto">
            <a:xfrm>
              <a:off x="-1903" y="5818"/>
              <a:ext cx="1298" cy="181"/>
            </a:xfrm>
            <a:custGeom>
              <a:avLst/>
              <a:gdLst/>
              <a:ahLst/>
              <a:cxnLst>
                <a:cxn ang="0">
                  <a:pos x="196" y="418"/>
                </a:cxn>
                <a:cxn ang="0">
                  <a:pos x="1534" y="415"/>
                </a:cxn>
                <a:cxn ang="0">
                  <a:pos x="1534" y="79"/>
                </a:cxn>
                <a:cxn ang="0">
                  <a:pos x="178" y="55"/>
                </a:cxn>
                <a:cxn ang="0">
                  <a:pos x="196" y="418"/>
                </a:cxn>
              </a:cxnLst>
              <a:rect l="0" t="0" r="r" b="b"/>
              <a:pathLst>
                <a:path w="1688" h="426">
                  <a:moveTo>
                    <a:pt x="196" y="418"/>
                  </a:moveTo>
                  <a:cubicBezTo>
                    <a:pt x="392" y="418"/>
                    <a:pt x="1267" y="426"/>
                    <a:pt x="1534" y="415"/>
                  </a:cubicBezTo>
                  <a:cubicBezTo>
                    <a:pt x="1688" y="415"/>
                    <a:pt x="1649" y="204"/>
                    <a:pt x="1534" y="79"/>
                  </a:cubicBezTo>
                  <a:cubicBezTo>
                    <a:pt x="1284" y="24"/>
                    <a:pt x="426" y="0"/>
                    <a:pt x="178" y="55"/>
                  </a:cubicBezTo>
                  <a:cubicBezTo>
                    <a:pt x="117" y="139"/>
                    <a:pt x="0" y="418"/>
                    <a:pt x="196" y="418"/>
                  </a:cubicBezTo>
                  <a:close/>
                </a:path>
              </a:pathLst>
            </a:custGeom>
            <a:gradFill rotWithShape="1">
              <a:gsLst>
                <a:gs pos="0">
                  <a:srgbClr val="B5D5EB"/>
                </a:gs>
                <a:gs pos="100000">
                  <a:srgbClr val="B5D5EB">
                    <a:gamma/>
                    <a:tint val="30196"/>
                    <a:invGamma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8" name="AutoShape 102"/>
            <p:cNvSpPr>
              <a:spLocks noChangeArrowheads="1"/>
            </p:cNvSpPr>
            <p:nvPr/>
          </p:nvSpPr>
          <p:spPr bwMode="auto">
            <a:xfrm>
              <a:off x="-1830" y="5685"/>
              <a:ext cx="11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5D5EB">
                    <a:gamma/>
                    <a:tint val="30196"/>
                    <a:invGamma/>
                  </a:srgbClr>
                </a:gs>
                <a:gs pos="100000">
                  <a:srgbClr val="B5D5EB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buSzPct val="80000"/>
              </a:pPr>
              <a:endParaRPr lang="ko-KR" altLang="en-US" sz="1800"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</p:grpSp>
      <p:sp>
        <p:nvSpPr>
          <p:cNvPr id="69" name="Rectangle 103"/>
          <p:cNvSpPr>
            <a:spLocks noChangeArrowheads="1"/>
          </p:cNvSpPr>
          <p:nvPr/>
        </p:nvSpPr>
        <p:spPr bwMode="auto">
          <a:xfrm>
            <a:off x="4252913" y="5635625"/>
            <a:ext cx="4510087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</a:pPr>
            <a:r>
              <a:rPr lang="ko-KR" altLang="en-US" sz="1800">
                <a:latin typeface="HY견고딕" pitchFamily="18" charset="-127"/>
                <a:ea typeface="HY견고딕" pitchFamily="18" charset="-127"/>
              </a:rPr>
              <a:t>개발 시간 단축 및 개발 생산성</a:t>
            </a:r>
            <a:r>
              <a:rPr lang="en-US" altLang="ko-KR" sz="180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800">
                <a:latin typeface="HY견고딕" pitchFamily="18" charset="-127"/>
                <a:ea typeface="HY견고딕" pitchFamily="18" charset="-127"/>
              </a:rPr>
              <a:t>효율성 제공</a:t>
            </a:r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4384878" y="4822825"/>
            <a:ext cx="4889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 b="1" dirty="0" smtClean="0">
                <a:solidFill>
                  <a:schemeClr val="tx1"/>
                </a:solidFill>
                <a:sym typeface="Trebuchet MS" pitchFamily="34" charset="0"/>
              </a:rPr>
              <a:t>Mobile</a:t>
            </a:r>
            <a:endParaRPr kumimoji="0" lang="en-US" altLang="ko-KR" sz="1200" b="1" dirty="0">
              <a:solidFill>
                <a:schemeClr val="tx1"/>
              </a:solidFill>
              <a:sym typeface="Trebuchet MS" pitchFamily="34" charset="0"/>
            </a:endParaRPr>
          </a:p>
        </p:txBody>
      </p:sp>
      <p:pic>
        <p:nvPicPr>
          <p:cNvPr id="71" name="Picture 10" descr="Picture2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92216" y="4032054"/>
            <a:ext cx="435769" cy="7098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Struts 2 + Spring 2</a:t>
            </a:r>
            <a:endParaRPr lang="en-US" altLang="ko-KR" dirty="0"/>
          </a:p>
        </p:txBody>
      </p:sp>
      <p:pic>
        <p:nvPicPr>
          <p:cNvPr id="7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" y="1995488"/>
            <a:ext cx="2152650" cy="10763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4"/>
          <a:srcRect t="6880" r="5310"/>
          <a:stretch>
            <a:fillRect/>
          </a:stretch>
        </p:blipFill>
        <p:spPr bwMode="auto">
          <a:xfrm>
            <a:off x="1466850" y="3143250"/>
            <a:ext cx="2038350" cy="19335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</p:pic>
      <p:pic>
        <p:nvPicPr>
          <p:cNvPr id="72" name="Picture 6"/>
          <p:cNvPicPr>
            <a:picLocks noChangeAspect="1" noChangeArrowheads="1"/>
          </p:cNvPicPr>
          <p:nvPr/>
        </p:nvPicPr>
        <p:blipFill>
          <a:blip r:embed="rId5"/>
          <a:srcRect r="19026"/>
          <a:stretch>
            <a:fillRect/>
          </a:stretch>
        </p:blipFill>
        <p:spPr bwMode="auto">
          <a:xfrm>
            <a:off x="2533650" y="1985963"/>
            <a:ext cx="1743075" cy="11144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</p:pic>
      <p:sp>
        <p:nvSpPr>
          <p:cNvPr id="73" name="AutoShape 20"/>
          <p:cNvSpPr>
            <a:spLocks noChangeArrowheads="1"/>
          </p:cNvSpPr>
          <p:nvPr/>
        </p:nvSpPr>
        <p:spPr bwMode="auto">
          <a:xfrm>
            <a:off x="742950" y="1419225"/>
            <a:ext cx="3722688" cy="3771900"/>
          </a:xfrm>
          <a:prstGeom prst="roundRect">
            <a:avLst>
              <a:gd name="adj" fmla="val 16667"/>
            </a:avLst>
          </a:prstGeom>
          <a:solidFill>
            <a:schemeClr val="accent1">
              <a:alpha val="20000"/>
            </a:scheme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4" name="Rectangle 19"/>
          <p:cNvSpPr>
            <a:spLocks noChangeArrowheads="1"/>
          </p:cNvSpPr>
          <p:nvPr/>
        </p:nvSpPr>
        <p:spPr bwMode="auto">
          <a:xfrm>
            <a:off x="1285875" y="1438275"/>
            <a:ext cx="2581275" cy="4381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2000" b="1">
                <a:solidFill>
                  <a:schemeClr val="accent2"/>
                </a:solidFill>
              </a:rPr>
              <a:t>MVC Project</a:t>
            </a:r>
            <a:endParaRPr lang="ko-KR" altLang="en-US" sz="2000">
              <a:solidFill>
                <a:schemeClr val="accent2"/>
              </a:solidFill>
            </a:endParaRPr>
          </a:p>
        </p:txBody>
      </p:sp>
      <p:sp>
        <p:nvSpPr>
          <p:cNvPr id="75" name="AutoShape 25"/>
          <p:cNvSpPr>
            <a:spLocks noChangeArrowheads="1"/>
          </p:cNvSpPr>
          <p:nvPr/>
        </p:nvSpPr>
        <p:spPr bwMode="auto">
          <a:xfrm>
            <a:off x="5286375" y="1419225"/>
            <a:ext cx="3629025" cy="3657600"/>
          </a:xfrm>
          <a:prstGeom prst="roundRect">
            <a:avLst>
              <a:gd name="adj" fmla="val 5380"/>
            </a:avLst>
          </a:prstGeom>
          <a:solidFill>
            <a:srgbClr val="FFCC99">
              <a:alpha val="14999"/>
            </a:srgbClr>
          </a:solidFill>
          <a:ln w="28575" algn="ctr">
            <a:solidFill>
              <a:srgbClr val="FFE8D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76" name="Picture 26" descr="triangle-piece"/>
          <p:cNvPicPr preferRelativeResize="0">
            <a:picLocks noChangeAspect="1" noChangeArrowheads="1"/>
          </p:cNvPicPr>
          <p:nvPr/>
        </p:nvPicPr>
        <p:blipFill>
          <a:blip r:embed="rId6">
            <a:grayscl/>
          </a:blip>
          <a:srcRect/>
          <a:stretch>
            <a:fillRect/>
          </a:stretch>
        </p:blipFill>
        <p:spPr bwMode="auto">
          <a:xfrm>
            <a:off x="5438775" y="1870075"/>
            <a:ext cx="9747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7" name="Rectangle 27"/>
          <p:cNvSpPr>
            <a:spLocks noChangeArrowheads="1"/>
          </p:cNvSpPr>
          <p:nvPr/>
        </p:nvSpPr>
        <p:spPr bwMode="auto">
          <a:xfrm>
            <a:off x="5448300" y="2733675"/>
            <a:ext cx="9620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Web Request</a:t>
            </a:r>
          </a:p>
        </p:txBody>
      </p:sp>
      <p:sp>
        <p:nvSpPr>
          <p:cNvPr id="78" name="AutoShape 29"/>
          <p:cNvSpPr>
            <a:spLocks noChangeArrowheads="1"/>
          </p:cNvSpPr>
          <p:nvPr/>
        </p:nvSpPr>
        <p:spPr bwMode="auto">
          <a:xfrm>
            <a:off x="6834188" y="3070225"/>
            <a:ext cx="1773237" cy="847725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sz="1800" b="1"/>
              <a:t>Action</a:t>
            </a:r>
          </a:p>
          <a:p>
            <a:r>
              <a:rPr lang="en-US" altLang="ko-KR" sz="1800" b="1"/>
              <a:t>(injected)</a:t>
            </a:r>
          </a:p>
        </p:txBody>
      </p:sp>
      <p:sp>
        <p:nvSpPr>
          <p:cNvPr id="79" name="AutoShape 30"/>
          <p:cNvSpPr>
            <a:spLocks noChangeArrowheads="1"/>
          </p:cNvSpPr>
          <p:nvPr/>
        </p:nvSpPr>
        <p:spPr bwMode="auto">
          <a:xfrm>
            <a:off x="7015163" y="4430713"/>
            <a:ext cx="1116012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/>
              <a:t>Result</a:t>
            </a:r>
          </a:p>
        </p:txBody>
      </p:sp>
      <p:cxnSp>
        <p:nvCxnSpPr>
          <p:cNvPr id="80" name="AutoShape 31"/>
          <p:cNvCxnSpPr>
            <a:cxnSpLocks noChangeShapeType="1"/>
          </p:cNvCxnSpPr>
          <p:nvPr/>
        </p:nvCxnSpPr>
        <p:spPr bwMode="auto">
          <a:xfrm rot="5400000" flipH="1">
            <a:off x="5581650" y="3400425"/>
            <a:ext cx="1638300" cy="990600"/>
          </a:xfrm>
          <a:prstGeom prst="bentConnector3">
            <a:avLst>
              <a:gd name="adj1" fmla="val -1167"/>
            </a:avLst>
          </a:prstGeom>
          <a:noFill/>
          <a:ln w="28575">
            <a:solidFill>
              <a:schemeClr val="bg2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81" name="Line 32"/>
          <p:cNvSpPr>
            <a:spLocks noChangeShapeType="1"/>
          </p:cNvSpPr>
          <p:nvPr/>
        </p:nvSpPr>
        <p:spPr bwMode="auto">
          <a:xfrm>
            <a:off x="6400800" y="2324100"/>
            <a:ext cx="4572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2" name="Line 33"/>
          <p:cNvSpPr>
            <a:spLocks noChangeShapeType="1"/>
          </p:cNvSpPr>
          <p:nvPr/>
        </p:nvSpPr>
        <p:spPr bwMode="auto">
          <a:xfrm>
            <a:off x="7562850" y="2657475"/>
            <a:ext cx="0" cy="352425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3" name="Line 34"/>
          <p:cNvSpPr>
            <a:spLocks noChangeShapeType="1"/>
          </p:cNvSpPr>
          <p:nvPr/>
        </p:nvSpPr>
        <p:spPr bwMode="auto">
          <a:xfrm>
            <a:off x="7572375" y="4029075"/>
            <a:ext cx="0" cy="32385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4" name="Rectangle 35"/>
          <p:cNvSpPr>
            <a:spLocks noChangeArrowheads="1"/>
          </p:cNvSpPr>
          <p:nvPr/>
        </p:nvSpPr>
        <p:spPr bwMode="auto">
          <a:xfrm>
            <a:off x="5845175" y="1425575"/>
            <a:ext cx="2581275" cy="4381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2000" b="1">
                <a:solidFill>
                  <a:schemeClr val="accent2"/>
                </a:solidFill>
              </a:rPr>
              <a:t>Struts2 + Spring2 Project</a:t>
            </a:r>
            <a:endParaRPr lang="en-US" altLang="ko-KR" sz="2000">
              <a:solidFill>
                <a:schemeClr val="accent2"/>
              </a:solidFill>
            </a:endParaRPr>
          </a:p>
        </p:txBody>
      </p:sp>
      <p:sp>
        <p:nvSpPr>
          <p:cNvPr id="85" name="AutoShape 37"/>
          <p:cNvSpPr>
            <a:spLocks noChangeArrowheads="1"/>
          </p:cNvSpPr>
          <p:nvPr/>
        </p:nvSpPr>
        <p:spPr bwMode="auto">
          <a:xfrm>
            <a:off x="7072313" y="2070100"/>
            <a:ext cx="1116012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/>
              <a:t>Interceptor(s)</a:t>
            </a:r>
          </a:p>
        </p:txBody>
      </p:sp>
      <p:grpSp>
        <p:nvGrpSpPr>
          <p:cNvPr id="86" name="Group 38"/>
          <p:cNvGrpSpPr>
            <a:grpSpLocks/>
          </p:cNvGrpSpPr>
          <p:nvPr/>
        </p:nvGrpSpPr>
        <p:grpSpPr bwMode="auto">
          <a:xfrm>
            <a:off x="590550" y="5400675"/>
            <a:ext cx="8574088" cy="566738"/>
            <a:chOff x="-1903" y="5677"/>
            <a:chExt cx="1298" cy="329"/>
          </a:xfrm>
        </p:grpSpPr>
        <p:sp>
          <p:nvSpPr>
            <p:cNvPr id="87" name="AutoShape 39"/>
            <p:cNvSpPr>
              <a:spLocks noChangeArrowheads="1"/>
            </p:cNvSpPr>
            <p:nvPr/>
          </p:nvSpPr>
          <p:spPr bwMode="auto">
            <a:xfrm>
              <a:off x="-1864" y="5677"/>
              <a:ext cx="1244" cy="329"/>
            </a:xfrm>
            <a:prstGeom prst="roundRect">
              <a:avLst>
                <a:gd name="adj" fmla="val 16667"/>
              </a:avLst>
            </a:prstGeom>
            <a:solidFill>
              <a:srgbClr val="B5D5EB"/>
            </a:solidFill>
            <a:ln w="9525" algn="ctr">
              <a:solidFill>
                <a:srgbClr val="67ABE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8" name="Freeform 40"/>
            <p:cNvSpPr>
              <a:spLocks/>
            </p:cNvSpPr>
            <p:nvPr/>
          </p:nvSpPr>
          <p:spPr bwMode="auto">
            <a:xfrm>
              <a:off x="-1903" y="5818"/>
              <a:ext cx="1298" cy="181"/>
            </a:xfrm>
            <a:custGeom>
              <a:avLst/>
              <a:gdLst/>
              <a:ahLst/>
              <a:cxnLst>
                <a:cxn ang="0">
                  <a:pos x="196" y="418"/>
                </a:cxn>
                <a:cxn ang="0">
                  <a:pos x="1534" y="415"/>
                </a:cxn>
                <a:cxn ang="0">
                  <a:pos x="1534" y="79"/>
                </a:cxn>
                <a:cxn ang="0">
                  <a:pos x="178" y="55"/>
                </a:cxn>
                <a:cxn ang="0">
                  <a:pos x="196" y="418"/>
                </a:cxn>
              </a:cxnLst>
              <a:rect l="0" t="0" r="r" b="b"/>
              <a:pathLst>
                <a:path w="1688" h="426">
                  <a:moveTo>
                    <a:pt x="196" y="418"/>
                  </a:moveTo>
                  <a:cubicBezTo>
                    <a:pt x="392" y="418"/>
                    <a:pt x="1267" y="426"/>
                    <a:pt x="1534" y="415"/>
                  </a:cubicBezTo>
                  <a:cubicBezTo>
                    <a:pt x="1688" y="415"/>
                    <a:pt x="1649" y="204"/>
                    <a:pt x="1534" y="79"/>
                  </a:cubicBezTo>
                  <a:cubicBezTo>
                    <a:pt x="1284" y="24"/>
                    <a:pt x="426" y="0"/>
                    <a:pt x="178" y="55"/>
                  </a:cubicBezTo>
                  <a:cubicBezTo>
                    <a:pt x="117" y="139"/>
                    <a:pt x="0" y="418"/>
                    <a:pt x="196" y="418"/>
                  </a:cubicBezTo>
                  <a:close/>
                </a:path>
              </a:pathLst>
            </a:custGeom>
            <a:gradFill rotWithShape="1">
              <a:gsLst>
                <a:gs pos="0">
                  <a:srgbClr val="B5D5EB"/>
                </a:gs>
                <a:gs pos="100000">
                  <a:srgbClr val="B5D5EB">
                    <a:gamma/>
                    <a:tint val="30196"/>
                    <a:invGamma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9" name="AutoShape 41"/>
            <p:cNvSpPr>
              <a:spLocks noChangeArrowheads="1"/>
            </p:cNvSpPr>
            <p:nvPr/>
          </p:nvSpPr>
          <p:spPr bwMode="auto">
            <a:xfrm>
              <a:off x="-1830" y="5685"/>
              <a:ext cx="11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5D5EB">
                    <a:gamma/>
                    <a:tint val="30196"/>
                    <a:invGamma/>
                  </a:srgbClr>
                </a:gs>
                <a:gs pos="100000">
                  <a:srgbClr val="B5D5EB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buSzPct val="80000"/>
              </a:pPr>
              <a:endParaRPr lang="ko-KR" altLang="en-US" sz="1800"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</p:grpSp>
      <p:sp>
        <p:nvSpPr>
          <p:cNvPr id="90" name="Rectangle 42"/>
          <p:cNvSpPr>
            <a:spLocks noChangeArrowheads="1"/>
          </p:cNvSpPr>
          <p:nvPr/>
        </p:nvSpPr>
        <p:spPr bwMode="auto">
          <a:xfrm>
            <a:off x="2001838" y="5518150"/>
            <a:ext cx="5795962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ko-KR" altLang="en-US" sz="1800">
                <a:latin typeface="HY견고딕" pitchFamily="18" charset="-127"/>
                <a:ea typeface="HY견고딕" pitchFamily="18" charset="-127"/>
              </a:rPr>
              <a:t>자원 낭비 감소</a:t>
            </a:r>
            <a:r>
              <a:rPr lang="en-US" altLang="ko-KR" sz="180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800">
                <a:latin typeface="HY견고딕" pitchFamily="18" charset="-127"/>
                <a:ea typeface="HY견고딕" pitchFamily="18" charset="-127"/>
              </a:rPr>
              <a:t>유지보수 편리성</a:t>
            </a:r>
            <a:r>
              <a:rPr lang="en-US" altLang="ko-KR" sz="180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800">
                <a:latin typeface="HY견고딕" pitchFamily="18" charset="-127"/>
                <a:ea typeface="HY견고딕" pitchFamily="18" charset="-127"/>
              </a:rPr>
              <a:t>개발 작업량 감소</a:t>
            </a:r>
          </a:p>
        </p:txBody>
      </p:sp>
      <p:sp>
        <p:nvSpPr>
          <p:cNvPr id="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2138" y="765175"/>
            <a:ext cx="8526462" cy="246221"/>
          </a:xfrm>
        </p:spPr>
        <p:txBody>
          <a:bodyPr wrap="square"/>
          <a:lstStyle/>
          <a:p>
            <a:r>
              <a:rPr lang="ko-KR" altLang="en-US" dirty="0" smtClean="0"/>
              <a:t>동일한 패턴의 반복적인 코드들을 하나의 모듈로 통합</a:t>
            </a:r>
            <a:endParaRPr lang="ko-KR" altLang="en-US" sz="1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Struts 2 + Spring 2 + </a:t>
            </a:r>
            <a:r>
              <a:rPr lang="en-US" altLang="ko-KR" dirty="0" err="1" smtClean="0"/>
              <a:t>iBatis</a:t>
            </a:r>
            <a:endParaRPr lang="en-US" altLang="ko-KR" dirty="0"/>
          </a:p>
        </p:txBody>
      </p:sp>
      <p:sp>
        <p:nvSpPr>
          <p:cNvPr id="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2138" y="765175"/>
            <a:ext cx="8526462" cy="246221"/>
          </a:xfrm>
        </p:spPr>
        <p:txBody>
          <a:bodyPr wrap="square"/>
          <a:lstStyle/>
          <a:p>
            <a:r>
              <a:rPr lang="ko-KR" altLang="en-US" dirty="0" smtClean="0"/>
              <a:t>왜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가지 이상의 프레임워크를 함께 사용하는가</a:t>
            </a:r>
            <a:r>
              <a:rPr lang="en-US" altLang="ko-KR" dirty="0" smtClean="0"/>
              <a:t>?</a:t>
            </a:r>
            <a:endParaRPr lang="ko-KR" altLang="en-US" dirty="0" smtClean="0"/>
          </a:p>
        </p:txBody>
      </p:sp>
      <p:graphicFrame>
        <p:nvGraphicFramePr>
          <p:cNvPr id="25" name="Group 49"/>
          <p:cNvGraphicFramePr>
            <a:graphicFrameLocks noGrp="1"/>
          </p:cNvGraphicFramePr>
          <p:nvPr/>
        </p:nvGraphicFramePr>
        <p:xfrm>
          <a:off x="581025" y="3171825"/>
          <a:ext cx="4675188" cy="3044383"/>
        </p:xfrm>
        <a:graphic>
          <a:graphicData uri="http://schemas.openxmlformats.org/drawingml/2006/table">
            <a:tbl>
              <a:tblPr/>
              <a:tblGrid>
                <a:gridCol w="1176669"/>
                <a:gridCol w="3498519"/>
              </a:tblGrid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5825" algn="r"/>
                        </a:tabLst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Struts 2 Framework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-85725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웹 어플리케이션을 위한 적절한 제어 구조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/>
                      </a:r>
                      <a:b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</a:b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및 컴포넌트가 충분히 확보되어 있다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 (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인터셉터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리절트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)</a:t>
                      </a:r>
                    </a:p>
                    <a:p>
                      <a:pPr marL="85725" marR="0" lvl="0" indent="-85725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Tiles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등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UI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프레임워크와의 조합이 유연하다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</a:p>
                    <a:p>
                      <a:pPr marL="85725" marR="0" lvl="0" indent="-85725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단점은 웹 환경에 종속적이라는 것이다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 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5825" algn="r"/>
                        </a:tabLst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Spring 2 </a:t>
                      </a:r>
                    </a:p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5825" algn="r"/>
                        </a:tabLst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Framework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-88900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컴포넌트 생명 주기 및 관계 제어를 통한 결합도 하향</a:t>
                      </a:r>
                    </a:p>
                    <a:p>
                      <a:pPr marL="88900" marR="0" lvl="0" indent="-88900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비즈니스 컴포넌트를 재활용할 수 있게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</a:p>
                    <a:p>
                      <a:pPr marL="88900" marR="0" lvl="0" indent="-88900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선언적 프로그래밍 가능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5825" algn="r"/>
                        </a:tabLst>
                      </a:pPr>
                      <a:r>
                        <a:rPr kumimoji="1" lang="en-US" altLang="ko-KR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iBatis</a:t>
                      </a:r>
                      <a:endParaRPr kumimoji="1" lang="en-US" altLang="ko-KR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5825" algn="r"/>
                        </a:tabLst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Framework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-88900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쿼리를 비즈니스 코드와 분리하여 선언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관리 가능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marL="88900" marR="0" lvl="0" indent="-88900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환경 설정 파일을 통한 직관적인 구성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marL="88900" marR="0" lvl="0" indent="-88900" algn="l" defTabSz="914400" rtl="0" eaLnBrk="0" fontAlgn="base" latinLnBrk="1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>
                          <a:tab pos="7235825" algn="r"/>
                        </a:tabLst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진정한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OR Wrapper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는 아니지만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,</a:t>
                      </a:r>
                      <a:b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</a:b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쿼리 최적화가 필요한 환경에서는 보다 유리함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" name="AutoShape 19"/>
          <p:cNvSpPr>
            <a:spLocks noChangeArrowheads="1"/>
          </p:cNvSpPr>
          <p:nvPr/>
        </p:nvSpPr>
        <p:spPr bwMode="auto">
          <a:xfrm>
            <a:off x="5526088" y="1452172"/>
            <a:ext cx="3389312" cy="4515241"/>
          </a:xfrm>
          <a:prstGeom prst="roundRect">
            <a:avLst>
              <a:gd name="adj" fmla="val 4282"/>
            </a:avLst>
          </a:prstGeom>
          <a:solidFill>
            <a:srgbClr val="FFFFFF"/>
          </a:solidFill>
          <a:ln w="25400" algn="ctr">
            <a:solidFill>
              <a:srgbClr val="72B1D8"/>
            </a:solidFill>
            <a:round/>
            <a:headEnd/>
            <a:tailEnd/>
          </a:ln>
          <a:effectLst>
            <a:outerShdw dist="139700" dir="16200000" algn="ctr" rotWithShape="0">
              <a:srgbClr val="80B9DC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8" name="Group 20"/>
          <p:cNvGrpSpPr>
            <a:grpSpLocks/>
          </p:cNvGrpSpPr>
          <p:nvPr/>
        </p:nvGrpSpPr>
        <p:grpSpPr bwMode="auto">
          <a:xfrm>
            <a:off x="5891706" y="1084263"/>
            <a:ext cx="2694521" cy="356202"/>
            <a:chOff x="-1779" y="5373"/>
            <a:chExt cx="1096" cy="202"/>
          </a:xfrm>
        </p:grpSpPr>
        <p:sp>
          <p:nvSpPr>
            <p:cNvPr id="47" name="AutoShape 21"/>
            <p:cNvSpPr>
              <a:spLocks/>
            </p:cNvSpPr>
            <p:nvPr/>
          </p:nvSpPr>
          <p:spPr bwMode="auto">
            <a:xfrm rot="5400000">
              <a:off x="-1332" y="4926"/>
              <a:ext cx="202" cy="1096"/>
            </a:xfrm>
            <a:prstGeom prst="leftBracket">
              <a:avLst>
                <a:gd name="adj" fmla="val 99497"/>
              </a:avLst>
            </a:prstGeom>
            <a:gradFill rotWithShape="1">
              <a:gsLst>
                <a:gs pos="0">
                  <a:srgbClr val="72B1D8"/>
                </a:gs>
                <a:gs pos="100000">
                  <a:srgbClr val="4797CD"/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latinLnBrk="0">
                <a:buSzPct val="80000"/>
              </a:pPr>
              <a:endParaRPr lang="ko-KR" altLang="en-US" sz="1200">
                <a:solidFill>
                  <a:srgbClr val="003366"/>
                </a:solidFill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  <p:sp>
          <p:nvSpPr>
            <p:cNvPr id="48" name="AutoShape 22"/>
            <p:cNvSpPr>
              <a:spLocks/>
            </p:cNvSpPr>
            <p:nvPr/>
          </p:nvSpPr>
          <p:spPr bwMode="auto">
            <a:xfrm rot="5400000">
              <a:off x="-1326" y="5022"/>
              <a:ext cx="189" cy="918"/>
            </a:xfrm>
            <a:prstGeom prst="leftBracket">
              <a:avLst>
                <a:gd name="adj" fmla="val 64290"/>
              </a:avLst>
            </a:prstGeom>
            <a:gradFill rotWithShape="1">
              <a:gsLst>
                <a:gs pos="0">
                  <a:srgbClr val="DDE9F3">
                    <a:gamma/>
                    <a:tint val="0"/>
                    <a:invGamma/>
                  </a:srgbClr>
                </a:gs>
                <a:gs pos="100000">
                  <a:srgbClr val="DDE9F3"/>
                </a:gs>
              </a:gsLst>
              <a:lin ang="0" scaled="1"/>
            </a:gradFill>
            <a:ln w="19050">
              <a:solidFill>
                <a:srgbClr val="72B1D8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latinLnBrk="0">
                <a:buSzPct val="80000"/>
              </a:pPr>
              <a:endParaRPr lang="ko-KR" altLang="en-US" sz="1200">
                <a:solidFill>
                  <a:srgbClr val="003366"/>
                </a:solidFill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  <p:sp>
          <p:nvSpPr>
            <p:cNvPr id="49" name="Rectangle 23"/>
            <p:cNvSpPr>
              <a:spLocks noChangeArrowheads="1"/>
            </p:cNvSpPr>
            <p:nvPr/>
          </p:nvSpPr>
          <p:spPr bwMode="auto">
            <a:xfrm>
              <a:off x="-1598" y="5433"/>
              <a:ext cx="73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latinLnBrk="0">
                <a:buClr>
                  <a:schemeClr val="tx1"/>
                </a:buClr>
                <a:buSzPct val="80000"/>
              </a:pPr>
              <a:r>
                <a:rPr kumimoji="0" lang="en-US" altLang="ko-KR" sz="1300" b="1" dirty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Framework </a:t>
              </a:r>
              <a:r>
                <a:rPr kumimoji="0" lang="ko-KR" altLang="en-US" sz="13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설계 </a:t>
              </a:r>
              <a:r>
                <a:rPr kumimoji="0" lang="ko-KR" altLang="en-US" sz="1300" b="1" dirty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요건</a:t>
              </a:r>
            </a:p>
          </p:txBody>
        </p:sp>
      </p:grpSp>
      <p:grpSp>
        <p:nvGrpSpPr>
          <p:cNvPr id="30" name="Group 30"/>
          <p:cNvGrpSpPr>
            <a:grpSpLocks/>
          </p:cNvGrpSpPr>
          <p:nvPr/>
        </p:nvGrpSpPr>
        <p:grpSpPr bwMode="auto">
          <a:xfrm>
            <a:off x="5607206" y="1658651"/>
            <a:ext cx="3192983" cy="642379"/>
            <a:chOff x="2702" y="2490"/>
            <a:chExt cx="1298" cy="542"/>
          </a:xfrm>
        </p:grpSpPr>
        <p:grpSp>
          <p:nvGrpSpPr>
            <p:cNvPr id="37" name="Group 31"/>
            <p:cNvGrpSpPr>
              <a:grpSpLocks/>
            </p:cNvGrpSpPr>
            <p:nvPr/>
          </p:nvGrpSpPr>
          <p:grpSpPr bwMode="auto">
            <a:xfrm>
              <a:off x="2702" y="2490"/>
              <a:ext cx="1298" cy="539"/>
              <a:chOff x="-1903" y="5677"/>
              <a:chExt cx="1298" cy="329"/>
            </a:xfrm>
          </p:grpSpPr>
          <p:sp>
            <p:nvSpPr>
              <p:cNvPr id="39" name="AutoShape 32"/>
              <p:cNvSpPr>
                <a:spLocks noChangeArrowheads="1"/>
              </p:cNvSpPr>
              <p:nvPr/>
            </p:nvSpPr>
            <p:spPr bwMode="auto">
              <a:xfrm>
                <a:off x="-1864" y="5677"/>
                <a:ext cx="1244" cy="329"/>
              </a:xfrm>
              <a:prstGeom prst="roundRect">
                <a:avLst>
                  <a:gd name="adj" fmla="val 16667"/>
                </a:avLst>
              </a:prstGeom>
              <a:solidFill>
                <a:srgbClr val="B5D5EB"/>
              </a:solidFill>
              <a:ln w="9525" algn="ctr">
                <a:solidFill>
                  <a:srgbClr val="67ABE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0" name="Freeform 33"/>
              <p:cNvSpPr>
                <a:spLocks/>
              </p:cNvSpPr>
              <p:nvPr/>
            </p:nvSpPr>
            <p:spPr bwMode="auto">
              <a:xfrm>
                <a:off x="-1903" y="5818"/>
                <a:ext cx="1298" cy="181"/>
              </a:xfrm>
              <a:custGeom>
                <a:avLst/>
                <a:gdLst/>
                <a:ahLst/>
                <a:cxnLst>
                  <a:cxn ang="0">
                    <a:pos x="196" y="418"/>
                  </a:cxn>
                  <a:cxn ang="0">
                    <a:pos x="1534" y="415"/>
                  </a:cxn>
                  <a:cxn ang="0">
                    <a:pos x="1534" y="79"/>
                  </a:cxn>
                  <a:cxn ang="0">
                    <a:pos x="178" y="55"/>
                  </a:cxn>
                  <a:cxn ang="0">
                    <a:pos x="196" y="418"/>
                  </a:cxn>
                </a:cxnLst>
                <a:rect l="0" t="0" r="r" b="b"/>
                <a:pathLst>
                  <a:path w="1688" h="426">
                    <a:moveTo>
                      <a:pt x="196" y="418"/>
                    </a:moveTo>
                    <a:cubicBezTo>
                      <a:pt x="392" y="418"/>
                      <a:pt x="1267" y="426"/>
                      <a:pt x="1534" y="415"/>
                    </a:cubicBezTo>
                    <a:cubicBezTo>
                      <a:pt x="1688" y="415"/>
                      <a:pt x="1649" y="204"/>
                      <a:pt x="1534" y="79"/>
                    </a:cubicBezTo>
                    <a:cubicBezTo>
                      <a:pt x="1284" y="24"/>
                      <a:pt x="426" y="0"/>
                      <a:pt x="178" y="55"/>
                    </a:cubicBezTo>
                    <a:cubicBezTo>
                      <a:pt x="117" y="139"/>
                      <a:pt x="0" y="418"/>
                      <a:pt x="196" y="41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5D5EB"/>
                  </a:gs>
                  <a:gs pos="100000">
                    <a:srgbClr val="B5D5EB">
                      <a:gamma/>
                      <a:tint val="30196"/>
                      <a:invGamma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1" name="AutoShape 34"/>
              <p:cNvSpPr>
                <a:spLocks noChangeArrowheads="1"/>
              </p:cNvSpPr>
              <p:nvPr/>
            </p:nvSpPr>
            <p:spPr bwMode="auto">
              <a:xfrm>
                <a:off x="-1830" y="5685"/>
                <a:ext cx="1177" cy="8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B5D5EB">
                      <a:gamma/>
                      <a:tint val="30196"/>
                      <a:invGamma/>
                    </a:srgbClr>
                  </a:gs>
                  <a:gs pos="100000">
                    <a:srgbClr val="B5D5EB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latinLnBrk="0">
                  <a:buSzPct val="80000"/>
                </a:pPr>
                <a:endParaRPr lang="ko-KR" altLang="en-US" sz="1800">
                  <a:latin typeface="휴먼견출새내기체" pitchFamily="18" charset="-127"/>
                  <a:ea typeface="휴먼견출새내기체" pitchFamily="18" charset="-127"/>
                </a:endParaRPr>
              </a:p>
            </p:txBody>
          </p:sp>
        </p:grpSp>
        <p:sp>
          <p:nvSpPr>
            <p:cNvPr id="38" name="Text Box 35"/>
            <p:cNvSpPr txBox="1">
              <a:spLocks noChangeArrowheads="1"/>
            </p:cNvSpPr>
            <p:nvPr/>
          </p:nvSpPr>
          <p:spPr bwMode="auto">
            <a:xfrm>
              <a:off x="2758" y="2566"/>
              <a:ext cx="1186" cy="466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53176" tIns="26588" rIns="53176" bIns="26588" anchor="ctr">
              <a:spAutoFit/>
            </a:bodyPr>
            <a:lstStyle/>
            <a:p>
              <a:pPr defTabSz="531813" latinLnBrk="0">
                <a:lnSpc>
                  <a:spcPct val="110000"/>
                </a:lnSpc>
                <a:buSzPct val="80000"/>
              </a:pPr>
              <a:r>
                <a:rPr lang="ko-KR" altLang="en-US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프레임워크 설계 시에도</a:t>
              </a:r>
              <a:endParaRPr lang="en-US" altLang="ko-KR" sz="1200" b="1" dirty="0" smtClean="0">
                <a:solidFill>
                  <a:srgbClr val="003366"/>
                </a:solidFill>
                <a:latin typeface="새굴림" pitchFamily="18" charset="-127"/>
                <a:ea typeface="새굴림" pitchFamily="18" charset="-127"/>
              </a:endParaRPr>
            </a:p>
            <a:p>
              <a:pPr defTabSz="531813" latinLnBrk="0">
                <a:lnSpc>
                  <a:spcPct val="110000"/>
                </a:lnSpc>
                <a:buSzPct val="80000"/>
              </a:pPr>
              <a:r>
                <a:rPr lang="ko-KR" altLang="en-US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낮은 결합도 추구</a:t>
              </a:r>
              <a:endParaRPr lang="ko-KR" altLang="en-US" sz="1200" b="1" dirty="0">
                <a:solidFill>
                  <a:srgbClr val="003366"/>
                </a:solidFill>
                <a:latin typeface="새굴림" pitchFamily="18" charset="-127"/>
                <a:ea typeface="새굴림" pitchFamily="18" charset="-127"/>
              </a:endParaRPr>
            </a:p>
          </p:txBody>
        </p:sp>
      </p:grpSp>
      <p:grpSp>
        <p:nvGrpSpPr>
          <p:cNvPr id="31" name="Group 36"/>
          <p:cNvGrpSpPr>
            <a:grpSpLocks/>
          </p:cNvGrpSpPr>
          <p:nvPr/>
        </p:nvGrpSpPr>
        <p:grpSpPr bwMode="auto">
          <a:xfrm>
            <a:off x="5607206" y="2538867"/>
            <a:ext cx="3192983" cy="642168"/>
            <a:chOff x="2702" y="2490"/>
            <a:chExt cx="1298" cy="539"/>
          </a:xfrm>
        </p:grpSpPr>
        <p:grpSp>
          <p:nvGrpSpPr>
            <p:cNvPr id="32" name="Group 37"/>
            <p:cNvGrpSpPr>
              <a:grpSpLocks/>
            </p:cNvGrpSpPr>
            <p:nvPr/>
          </p:nvGrpSpPr>
          <p:grpSpPr bwMode="auto">
            <a:xfrm>
              <a:off x="2702" y="2490"/>
              <a:ext cx="1298" cy="539"/>
              <a:chOff x="-1903" y="5677"/>
              <a:chExt cx="1298" cy="329"/>
            </a:xfrm>
          </p:grpSpPr>
          <p:sp>
            <p:nvSpPr>
              <p:cNvPr id="34" name="AutoShape 38"/>
              <p:cNvSpPr>
                <a:spLocks noChangeArrowheads="1"/>
              </p:cNvSpPr>
              <p:nvPr/>
            </p:nvSpPr>
            <p:spPr bwMode="auto">
              <a:xfrm>
                <a:off x="-1864" y="5677"/>
                <a:ext cx="1244" cy="329"/>
              </a:xfrm>
              <a:prstGeom prst="roundRect">
                <a:avLst>
                  <a:gd name="adj" fmla="val 16667"/>
                </a:avLst>
              </a:prstGeom>
              <a:solidFill>
                <a:srgbClr val="B5D5EB"/>
              </a:solidFill>
              <a:ln w="9525" algn="ctr">
                <a:solidFill>
                  <a:srgbClr val="67ABE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5" name="Freeform 39"/>
              <p:cNvSpPr>
                <a:spLocks/>
              </p:cNvSpPr>
              <p:nvPr/>
            </p:nvSpPr>
            <p:spPr bwMode="auto">
              <a:xfrm>
                <a:off x="-1903" y="5818"/>
                <a:ext cx="1298" cy="181"/>
              </a:xfrm>
              <a:custGeom>
                <a:avLst/>
                <a:gdLst/>
                <a:ahLst/>
                <a:cxnLst>
                  <a:cxn ang="0">
                    <a:pos x="196" y="418"/>
                  </a:cxn>
                  <a:cxn ang="0">
                    <a:pos x="1534" y="415"/>
                  </a:cxn>
                  <a:cxn ang="0">
                    <a:pos x="1534" y="79"/>
                  </a:cxn>
                  <a:cxn ang="0">
                    <a:pos x="178" y="55"/>
                  </a:cxn>
                  <a:cxn ang="0">
                    <a:pos x="196" y="418"/>
                  </a:cxn>
                </a:cxnLst>
                <a:rect l="0" t="0" r="r" b="b"/>
                <a:pathLst>
                  <a:path w="1688" h="426">
                    <a:moveTo>
                      <a:pt x="196" y="418"/>
                    </a:moveTo>
                    <a:cubicBezTo>
                      <a:pt x="392" y="418"/>
                      <a:pt x="1267" y="426"/>
                      <a:pt x="1534" y="415"/>
                    </a:cubicBezTo>
                    <a:cubicBezTo>
                      <a:pt x="1688" y="415"/>
                      <a:pt x="1649" y="204"/>
                      <a:pt x="1534" y="79"/>
                    </a:cubicBezTo>
                    <a:cubicBezTo>
                      <a:pt x="1284" y="24"/>
                      <a:pt x="426" y="0"/>
                      <a:pt x="178" y="55"/>
                    </a:cubicBezTo>
                    <a:cubicBezTo>
                      <a:pt x="117" y="139"/>
                      <a:pt x="0" y="418"/>
                      <a:pt x="196" y="41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5D5EB"/>
                  </a:gs>
                  <a:gs pos="100000">
                    <a:srgbClr val="B5D5EB">
                      <a:gamma/>
                      <a:tint val="30196"/>
                      <a:invGamma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6" name="AutoShape 40"/>
              <p:cNvSpPr>
                <a:spLocks noChangeArrowheads="1"/>
              </p:cNvSpPr>
              <p:nvPr/>
            </p:nvSpPr>
            <p:spPr bwMode="auto">
              <a:xfrm>
                <a:off x="-1830" y="5685"/>
                <a:ext cx="1177" cy="8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B5D5EB">
                      <a:gamma/>
                      <a:tint val="30196"/>
                      <a:invGamma/>
                    </a:srgbClr>
                  </a:gs>
                  <a:gs pos="100000">
                    <a:srgbClr val="B5D5EB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latinLnBrk="0">
                  <a:buSzPct val="80000"/>
                </a:pPr>
                <a:endParaRPr lang="ko-KR" altLang="en-US" sz="1800">
                  <a:latin typeface="휴먼견출새내기체" pitchFamily="18" charset="-127"/>
                  <a:ea typeface="휴먼견출새내기체" pitchFamily="18" charset="-127"/>
                </a:endParaRPr>
              </a:p>
            </p:txBody>
          </p:sp>
        </p:grpSp>
        <p:sp>
          <p:nvSpPr>
            <p:cNvPr id="33" name="Text Box 41"/>
            <p:cNvSpPr txBox="1">
              <a:spLocks noChangeArrowheads="1"/>
            </p:cNvSpPr>
            <p:nvPr/>
          </p:nvSpPr>
          <p:spPr bwMode="auto">
            <a:xfrm>
              <a:off x="2758" y="2569"/>
              <a:ext cx="1186" cy="443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53176" tIns="26588" rIns="53176" bIns="26588" anchor="ctr">
              <a:spAutoFit/>
            </a:bodyPr>
            <a:lstStyle/>
            <a:p>
              <a:pPr defTabSz="531813" latinLnBrk="0">
                <a:lnSpc>
                  <a:spcPct val="110000"/>
                </a:lnSpc>
                <a:buSzPct val="80000"/>
              </a:pPr>
              <a:r>
                <a:rPr lang="ko-KR" altLang="en-US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은 탄환</a:t>
              </a:r>
              <a:r>
                <a:rPr lang="en-US" altLang="ko-KR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(silver bullet)</a:t>
              </a:r>
              <a:r>
                <a:rPr lang="ko-KR" altLang="en-US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은 없다</a:t>
              </a:r>
              <a:r>
                <a:rPr lang="en-US" altLang="ko-KR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.</a:t>
              </a:r>
            </a:p>
            <a:p>
              <a:pPr defTabSz="531813" latinLnBrk="0">
                <a:lnSpc>
                  <a:spcPct val="110000"/>
                </a:lnSpc>
                <a:buSzPct val="80000"/>
              </a:pPr>
              <a:r>
                <a:rPr lang="ko-KR" altLang="en-US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완벽한 프레임워크도 없다</a:t>
              </a:r>
              <a:r>
                <a:rPr lang="en-US" altLang="ko-KR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.</a:t>
              </a:r>
              <a:endParaRPr lang="ko-KR" altLang="en-US" sz="1200" b="1" dirty="0">
                <a:solidFill>
                  <a:srgbClr val="003366"/>
                </a:solidFill>
                <a:latin typeface="새굴림" pitchFamily="18" charset="-127"/>
                <a:ea typeface="새굴림" pitchFamily="18" charset="-127"/>
              </a:endParaRPr>
            </a:p>
          </p:txBody>
        </p:sp>
      </p:grpSp>
      <p:sp>
        <p:nvSpPr>
          <p:cNvPr id="50" name="AutoShape 42"/>
          <p:cNvSpPr>
            <a:spLocks noChangeArrowheads="1"/>
          </p:cNvSpPr>
          <p:nvPr/>
        </p:nvSpPr>
        <p:spPr bwMode="auto">
          <a:xfrm>
            <a:off x="4171950" y="1749425"/>
            <a:ext cx="1031875" cy="593725"/>
          </a:xfrm>
          <a:prstGeom prst="rightArrow">
            <a:avLst>
              <a:gd name="adj1" fmla="val 50130"/>
              <a:gd name="adj2" fmla="val 71579"/>
            </a:avLst>
          </a:prstGeom>
          <a:gradFill rotWithShape="1">
            <a:gsLst>
              <a:gs pos="0">
                <a:srgbClr val="666699">
                  <a:gamma/>
                  <a:tint val="30196"/>
                  <a:invGamma/>
                </a:srgbClr>
              </a:gs>
              <a:gs pos="100000">
                <a:srgbClr val="666699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52" name="Oval 50"/>
          <p:cNvSpPr>
            <a:spLocks noChangeArrowheads="1"/>
          </p:cNvSpPr>
          <p:nvPr/>
        </p:nvSpPr>
        <p:spPr bwMode="auto">
          <a:xfrm>
            <a:off x="2247900" y="1354137"/>
            <a:ext cx="1436688" cy="855663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9999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altLang="ko-KR" sz="1200" b="1" dirty="0" smtClean="0">
                <a:latin typeface="새굴림" pitchFamily="18" charset="-127"/>
                <a:ea typeface="새굴림" pitchFamily="18" charset="-127"/>
              </a:rPr>
              <a:t>Spring</a:t>
            </a:r>
            <a:endParaRPr lang="ko-KR" altLang="en-US" sz="1200" b="1" dirty="0">
              <a:latin typeface="새굴림" pitchFamily="18" charset="-127"/>
              <a:ea typeface="새굴림" pitchFamily="18" charset="-127"/>
            </a:endParaRPr>
          </a:p>
          <a:p>
            <a:r>
              <a:rPr lang="en-US" altLang="ko-KR" sz="1200" b="1" dirty="0">
                <a:latin typeface="새굴림" pitchFamily="18" charset="-127"/>
                <a:ea typeface="새굴림" pitchFamily="18" charset="-127"/>
              </a:rPr>
              <a:t>Framework</a:t>
            </a:r>
          </a:p>
        </p:txBody>
      </p:sp>
      <p:sp>
        <p:nvSpPr>
          <p:cNvPr id="53" name="Oval 15"/>
          <p:cNvSpPr>
            <a:spLocks noChangeArrowheads="1"/>
          </p:cNvSpPr>
          <p:nvPr/>
        </p:nvSpPr>
        <p:spPr bwMode="auto">
          <a:xfrm>
            <a:off x="1104900" y="1354137"/>
            <a:ext cx="1436688" cy="855663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9999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altLang="ko-KR" sz="1200" b="1" dirty="0" smtClean="0">
                <a:latin typeface="새굴림" pitchFamily="18" charset="-127"/>
                <a:ea typeface="새굴림" pitchFamily="18" charset="-127"/>
              </a:rPr>
              <a:t>Struts 2 </a:t>
            </a:r>
            <a:endParaRPr lang="en-US" altLang="ko-KR" sz="1200" b="1" dirty="0">
              <a:latin typeface="새굴림" pitchFamily="18" charset="-127"/>
              <a:ea typeface="새굴림" pitchFamily="18" charset="-127"/>
            </a:endParaRPr>
          </a:p>
          <a:p>
            <a:r>
              <a:rPr lang="en-US" altLang="ko-KR" sz="1200" b="1" dirty="0">
                <a:latin typeface="새굴림" pitchFamily="18" charset="-127"/>
                <a:ea typeface="새굴림" pitchFamily="18" charset="-127"/>
              </a:rPr>
              <a:t>Framework</a:t>
            </a:r>
          </a:p>
        </p:txBody>
      </p:sp>
      <p:grpSp>
        <p:nvGrpSpPr>
          <p:cNvPr id="56" name="Group 36"/>
          <p:cNvGrpSpPr>
            <a:grpSpLocks/>
          </p:cNvGrpSpPr>
          <p:nvPr/>
        </p:nvGrpSpPr>
        <p:grpSpPr bwMode="auto">
          <a:xfrm>
            <a:off x="5607206" y="3418872"/>
            <a:ext cx="3192983" cy="646934"/>
            <a:chOff x="2702" y="2490"/>
            <a:chExt cx="1298" cy="543"/>
          </a:xfrm>
        </p:grpSpPr>
        <p:grpSp>
          <p:nvGrpSpPr>
            <p:cNvPr id="57" name="Group 37"/>
            <p:cNvGrpSpPr>
              <a:grpSpLocks/>
            </p:cNvGrpSpPr>
            <p:nvPr/>
          </p:nvGrpSpPr>
          <p:grpSpPr bwMode="auto">
            <a:xfrm>
              <a:off x="2702" y="2490"/>
              <a:ext cx="1298" cy="539"/>
              <a:chOff x="-1903" y="5677"/>
              <a:chExt cx="1298" cy="329"/>
            </a:xfrm>
          </p:grpSpPr>
          <p:sp>
            <p:nvSpPr>
              <p:cNvPr id="59" name="AutoShape 38"/>
              <p:cNvSpPr>
                <a:spLocks noChangeArrowheads="1"/>
              </p:cNvSpPr>
              <p:nvPr/>
            </p:nvSpPr>
            <p:spPr bwMode="auto">
              <a:xfrm>
                <a:off x="-1864" y="5677"/>
                <a:ext cx="1244" cy="329"/>
              </a:xfrm>
              <a:prstGeom prst="roundRect">
                <a:avLst>
                  <a:gd name="adj" fmla="val 16667"/>
                </a:avLst>
              </a:prstGeom>
              <a:solidFill>
                <a:srgbClr val="B5D5EB"/>
              </a:solidFill>
              <a:ln w="9525" algn="ctr">
                <a:solidFill>
                  <a:srgbClr val="67ABE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60" name="Freeform 39"/>
              <p:cNvSpPr>
                <a:spLocks/>
              </p:cNvSpPr>
              <p:nvPr/>
            </p:nvSpPr>
            <p:spPr bwMode="auto">
              <a:xfrm>
                <a:off x="-1903" y="5818"/>
                <a:ext cx="1298" cy="181"/>
              </a:xfrm>
              <a:custGeom>
                <a:avLst/>
                <a:gdLst/>
                <a:ahLst/>
                <a:cxnLst>
                  <a:cxn ang="0">
                    <a:pos x="196" y="418"/>
                  </a:cxn>
                  <a:cxn ang="0">
                    <a:pos x="1534" y="415"/>
                  </a:cxn>
                  <a:cxn ang="0">
                    <a:pos x="1534" y="79"/>
                  </a:cxn>
                  <a:cxn ang="0">
                    <a:pos x="178" y="55"/>
                  </a:cxn>
                  <a:cxn ang="0">
                    <a:pos x="196" y="418"/>
                  </a:cxn>
                </a:cxnLst>
                <a:rect l="0" t="0" r="r" b="b"/>
                <a:pathLst>
                  <a:path w="1688" h="426">
                    <a:moveTo>
                      <a:pt x="196" y="418"/>
                    </a:moveTo>
                    <a:cubicBezTo>
                      <a:pt x="392" y="418"/>
                      <a:pt x="1267" y="426"/>
                      <a:pt x="1534" y="415"/>
                    </a:cubicBezTo>
                    <a:cubicBezTo>
                      <a:pt x="1688" y="415"/>
                      <a:pt x="1649" y="204"/>
                      <a:pt x="1534" y="79"/>
                    </a:cubicBezTo>
                    <a:cubicBezTo>
                      <a:pt x="1284" y="24"/>
                      <a:pt x="426" y="0"/>
                      <a:pt x="178" y="55"/>
                    </a:cubicBezTo>
                    <a:cubicBezTo>
                      <a:pt x="117" y="139"/>
                      <a:pt x="0" y="418"/>
                      <a:pt x="196" y="41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5D5EB"/>
                  </a:gs>
                  <a:gs pos="100000">
                    <a:srgbClr val="B5D5EB">
                      <a:gamma/>
                      <a:tint val="30196"/>
                      <a:invGamma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61" name="AutoShape 40"/>
              <p:cNvSpPr>
                <a:spLocks noChangeArrowheads="1"/>
              </p:cNvSpPr>
              <p:nvPr/>
            </p:nvSpPr>
            <p:spPr bwMode="auto">
              <a:xfrm>
                <a:off x="-1830" y="5685"/>
                <a:ext cx="1177" cy="8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B5D5EB">
                      <a:gamma/>
                      <a:tint val="30196"/>
                      <a:invGamma/>
                    </a:srgbClr>
                  </a:gs>
                  <a:gs pos="100000">
                    <a:srgbClr val="B5D5EB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latinLnBrk="0">
                  <a:buSzPct val="80000"/>
                </a:pPr>
                <a:endParaRPr lang="ko-KR" altLang="en-US" sz="1800">
                  <a:latin typeface="휴먼견출새내기체" pitchFamily="18" charset="-127"/>
                  <a:ea typeface="휴먼견출새내기체" pitchFamily="18" charset="-127"/>
                </a:endParaRPr>
              </a:p>
            </p:txBody>
          </p:sp>
        </p:grpSp>
        <p:sp>
          <p:nvSpPr>
            <p:cNvPr id="58" name="Text Box 41"/>
            <p:cNvSpPr txBox="1">
              <a:spLocks noChangeArrowheads="1"/>
            </p:cNvSpPr>
            <p:nvPr/>
          </p:nvSpPr>
          <p:spPr bwMode="auto">
            <a:xfrm>
              <a:off x="2758" y="2569"/>
              <a:ext cx="1186" cy="464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53176" tIns="26588" rIns="53176" bIns="26588" anchor="ctr">
              <a:spAutoFit/>
            </a:bodyPr>
            <a:lstStyle/>
            <a:p>
              <a:pPr defTabSz="531813" latinLnBrk="0">
                <a:lnSpc>
                  <a:spcPct val="110000"/>
                </a:lnSpc>
                <a:buSzPct val="80000"/>
              </a:pPr>
              <a:r>
                <a:rPr lang="en-US" altLang="ko-KR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UI, business, repository </a:t>
              </a:r>
              <a:r>
                <a:rPr lang="ko-KR" altLang="en-US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등</a:t>
              </a:r>
              <a:endParaRPr lang="en-US" altLang="ko-KR" sz="1200" b="1" dirty="0" smtClean="0">
                <a:solidFill>
                  <a:srgbClr val="003366"/>
                </a:solidFill>
                <a:latin typeface="새굴림" pitchFamily="18" charset="-127"/>
                <a:ea typeface="새굴림" pitchFamily="18" charset="-127"/>
              </a:endParaRPr>
            </a:p>
            <a:p>
              <a:pPr defTabSz="531813" latinLnBrk="0">
                <a:lnSpc>
                  <a:spcPct val="110000"/>
                </a:lnSpc>
                <a:buSzPct val="80000"/>
              </a:pPr>
              <a:r>
                <a:rPr lang="ko-KR" altLang="en-US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계층 별로 적절한 프레임워크 선정</a:t>
              </a:r>
              <a:endParaRPr lang="ko-KR" altLang="en-US" sz="1200" b="1" dirty="0">
                <a:solidFill>
                  <a:srgbClr val="003366"/>
                </a:solidFill>
                <a:latin typeface="새굴림" pitchFamily="18" charset="-127"/>
                <a:ea typeface="새굴림" pitchFamily="18" charset="-127"/>
              </a:endParaRPr>
            </a:p>
          </p:txBody>
        </p:sp>
      </p:grpSp>
      <p:sp>
        <p:nvSpPr>
          <p:cNvPr id="62" name="Oval 50"/>
          <p:cNvSpPr>
            <a:spLocks noChangeArrowheads="1"/>
          </p:cNvSpPr>
          <p:nvPr/>
        </p:nvSpPr>
        <p:spPr bwMode="auto">
          <a:xfrm>
            <a:off x="1704975" y="2058987"/>
            <a:ext cx="1436688" cy="855663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39999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en-US" altLang="ko-KR" sz="1200" b="1" dirty="0" err="1" smtClean="0">
                <a:latin typeface="새굴림" pitchFamily="18" charset="-127"/>
                <a:ea typeface="새굴림" pitchFamily="18" charset="-127"/>
              </a:rPr>
              <a:t>iBatis</a:t>
            </a:r>
            <a:endParaRPr lang="ko-KR" altLang="en-US" sz="1200" b="1" dirty="0">
              <a:latin typeface="새굴림" pitchFamily="18" charset="-127"/>
              <a:ea typeface="새굴림" pitchFamily="18" charset="-127"/>
            </a:endParaRPr>
          </a:p>
          <a:p>
            <a:r>
              <a:rPr lang="en-US" altLang="ko-KR" sz="1200" b="1" dirty="0">
                <a:latin typeface="새굴림" pitchFamily="18" charset="-127"/>
                <a:ea typeface="새굴림" pitchFamily="18" charset="-127"/>
              </a:rPr>
              <a:t>Framework</a:t>
            </a:r>
          </a:p>
        </p:txBody>
      </p:sp>
      <p:grpSp>
        <p:nvGrpSpPr>
          <p:cNvPr id="64" name="Group 36"/>
          <p:cNvGrpSpPr>
            <a:grpSpLocks/>
          </p:cNvGrpSpPr>
          <p:nvPr/>
        </p:nvGrpSpPr>
        <p:grpSpPr bwMode="auto">
          <a:xfrm>
            <a:off x="5607206" y="4303643"/>
            <a:ext cx="3192983" cy="646934"/>
            <a:chOff x="2702" y="2490"/>
            <a:chExt cx="1298" cy="543"/>
          </a:xfrm>
        </p:grpSpPr>
        <p:grpSp>
          <p:nvGrpSpPr>
            <p:cNvPr id="65" name="Group 37"/>
            <p:cNvGrpSpPr>
              <a:grpSpLocks/>
            </p:cNvGrpSpPr>
            <p:nvPr/>
          </p:nvGrpSpPr>
          <p:grpSpPr bwMode="auto">
            <a:xfrm>
              <a:off x="2702" y="2490"/>
              <a:ext cx="1298" cy="539"/>
              <a:chOff x="-1903" y="5677"/>
              <a:chExt cx="1298" cy="329"/>
            </a:xfrm>
          </p:grpSpPr>
          <p:sp>
            <p:nvSpPr>
              <p:cNvPr id="67" name="AutoShape 38"/>
              <p:cNvSpPr>
                <a:spLocks noChangeArrowheads="1"/>
              </p:cNvSpPr>
              <p:nvPr/>
            </p:nvSpPr>
            <p:spPr bwMode="auto">
              <a:xfrm>
                <a:off x="-1864" y="5677"/>
                <a:ext cx="1244" cy="329"/>
              </a:xfrm>
              <a:prstGeom prst="roundRect">
                <a:avLst>
                  <a:gd name="adj" fmla="val 16667"/>
                </a:avLst>
              </a:prstGeom>
              <a:solidFill>
                <a:srgbClr val="B5D5EB"/>
              </a:solidFill>
              <a:ln w="9525" algn="ctr">
                <a:solidFill>
                  <a:srgbClr val="67ABE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68" name="Freeform 39"/>
              <p:cNvSpPr>
                <a:spLocks/>
              </p:cNvSpPr>
              <p:nvPr/>
            </p:nvSpPr>
            <p:spPr bwMode="auto">
              <a:xfrm>
                <a:off x="-1903" y="5818"/>
                <a:ext cx="1298" cy="181"/>
              </a:xfrm>
              <a:custGeom>
                <a:avLst/>
                <a:gdLst/>
                <a:ahLst/>
                <a:cxnLst>
                  <a:cxn ang="0">
                    <a:pos x="196" y="418"/>
                  </a:cxn>
                  <a:cxn ang="0">
                    <a:pos x="1534" y="415"/>
                  </a:cxn>
                  <a:cxn ang="0">
                    <a:pos x="1534" y="79"/>
                  </a:cxn>
                  <a:cxn ang="0">
                    <a:pos x="178" y="55"/>
                  </a:cxn>
                  <a:cxn ang="0">
                    <a:pos x="196" y="418"/>
                  </a:cxn>
                </a:cxnLst>
                <a:rect l="0" t="0" r="r" b="b"/>
                <a:pathLst>
                  <a:path w="1688" h="426">
                    <a:moveTo>
                      <a:pt x="196" y="418"/>
                    </a:moveTo>
                    <a:cubicBezTo>
                      <a:pt x="392" y="418"/>
                      <a:pt x="1267" y="426"/>
                      <a:pt x="1534" y="415"/>
                    </a:cubicBezTo>
                    <a:cubicBezTo>
                      <a:pt x="1688" y="415"/>
                      <a:pt x="1649" y="204"/>
                      <a:pt x="1534" y="79"/>
                    </a:cubicBezTo>
                    <a:cubicBezTo>
                      <a:pt x="1284" y="24"/>
                      <a:pt x="426" y="0"/>
                      <a:pt x="178" y="55"/>
                    </a:cubicBezTo>
                    <a:cubicBezTo>
                      <a:pt x="117" y="139"/>
                      <a:pt x="0" y="418"/>
                      <a:pt x="196" y="41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5D5EB"/>
                  </a:gs>
                  <a:gs pos="100000">
                    <a:srgbClr val="B5D5EB">
                      <a:gamma/>
                      <a:tint val="30196"/>
                      <a:invGamma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69" name="AutoShape 40"/>
              <p:cNvSpPr>
                <a:spLocks noChangeArrowheads="1"/>
              </p:cNvSpPr>
              <p:nvPr/>
            </p:nvSpPr>
            <p:spPr bwMode="auto">
              <a:xfrm>
                <a:off x="-1830" y="5685"/>
                <a:ext cx="1177" cy="8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B5D5EB">
                      <a:gamma/>
                      <a:tint val="30196"/>
                      <a:invGamma/>
                    </a:srgbClr>
                  </a:gs>
                  <a:gs pos="100000">
                    <a:srgbClr val="B5D5EB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latinLnBrk="0">
                  <a:buSzPct val="80000"/>
                </a:pPr>
                <a:endParaRPr lang="ko-KR" altLang="en-US" sz="1800">
                  <a:latin typeface="휴먼견출새내기체" pitchFamily="18" charset="-127"/>
                  <a:ea typeface="휴먼견출새내기체" pitchFamily="18" charset="-127"/>
                </a:endParaRPr>
              </a:p>
            </p:txBody>
          </p:sp>
        </p:grpSp>
        <p:sp>
          <p:nvSpPr>
            <p:cNvPr id="66" name="Text Box 41"/>
            <p:cNvSpPr txBox="1">
              <a:spLocks noChangeArrowheads="1"/>
            </p:cNvSpPr>
            <p:nvPr/>
          </p:nvSpPr>
          <p:spPr bwMode="auto">
            <a:xfrm>
              <a:off x="2758" y="2569"/>
              <a:ext cx="1186" cy="464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53176" tIns="26588" rIns="53176" bIns="26588" anchor="ctr">
              <a:spAutoFit/>
            </a:bodyPr>
            <a:lstStyle/>
            <a:p>
              <a:pPr defTabSz="531813" latinLnBrk="0">
                <a:lnSpc>
                  <a:spcPct val="110000"/>
                </a:lnSpc>
                <a:buSzPct val="80000"/>
              </a:pPr>
              <a:r>
                <a:rPr lang="ko-KR" altLang="en-US" sz="1200" b="1" dirty="0" err="1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재사용성을</a:t>
              </a:r>
              <a:r>
                <a:rPr lang="ko-KR" altLang="en-US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 극대화하고</a:t>
              </a:r>
              <a:r>
                <a:rPr lang="en-US" altLang="ko-KR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,</a:t>
              </a:r>
            </a:p>
            <a:p>
              <a:pPr defTabSz="531813" latinLnBrk="0">
                <a:lnSpc>
                  <a:spcPct val="110000"/>
                </a:lnSpc>
                <a:buSzPct val="80000"/>
              </a:pPr>
              <a:r>
                <a:rPr lang="ko-KR" altLang="en-US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가시성을 높일 수 있다</a:t>
              </a:r>
              <a:r>
                <a:rPr lang="en-US" altLang="ko-KR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.</a:t>
              </a:r>
              <a:endParaRPr lang="ko-KR" altLang="en-US" sz="1200" b="1" dirty="0">
                <a:solidFill>
                  <a:srgbClr val="003366"/>
                </a:solidFill>
                <a:latin typeface="새굴림" pitchFamily="18" charset="-127"/>
                <a:ea typeface="새굴림" pitchFamily="18" charset="-127"/>
              </a:endParaRPr>
            </a:p>
          </p:txBody>
        </p:sp>
      </p:grpSp>
      <p:grpSp>
        <p:nvGrpSpPr>
          <p:cNvPr id="86" name="Group 36"/>
          <p:cNvGrpSpPr>
            <a:grpSpLocks/>
          </p:cNvGrpSpPr>
          <p:nvPr/>
        </p:nvGrpSpPr>
        <p:grpSpPr bwMode="auto">
          <a:xfrm>
            <a:off x="5607206" y="5188414"/>
            <a:ext cx="3192983" cy="646934"/>
            <a:chOff x="2702" y="2490"/>
            <a:chExt cx="1298" cy="543"/>
          </a:xfrm>
        </p:grpSpPr>
        <p:grpSp>
          <p:nvGrpSpPr>
            <p:cNvPr id="92" name="Group 37"/>
            <p:cNvGrpSpPr>
              <a:grpSpLocks/>
            </p:cNvGrpSpPr>
            <p:nvPr/>
          </p:nvGrpSpPr>
          <p:grpSpPr bwMode="auto">
            <a:xfrm>
              <a:off x="2702" y="2490"/>
              <a:ext cx="1298" cy="539"/>
              <a:chOff x="-1903" y="5677"/>
              <a:chExt cx="1298" cy="329"/>
            </a:xfrm>
          </p:grpSpPr>
          <p:sp>
            <p:nvSpPr>
              <p:cNvPr id="94" name="AutoShape 38"/>
              <p:cNvSpPr>
                <a:spLocks noChangeArrowheads="1"/>
              </p:cNvSpPr>
              <p:nvPr/>
            </p:nvSpPr>
            <p:spPr bwMode="auto">
              <a:xfrm>
                <a:off x="-1864" y="5677"/>
                <a:ext cx="1244" cy="329"/>
              </a:xfrm>
              <a:prstGeom prst="roundRect">
                <a:avLst>
                  <a:gd name="adj" fmla="val 16667"/>
                </a:avLst>
              </a:prstGeom>
              <a:solidFill>
                <a:srgbClr val="B5D5EB"/>
              </a:solidFill>
              <a:ln w="9525" algn="ctr">
                <a:solidFill>
                  <a:srgbClr val="67ABE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5" name="Freeform 39"/>
              <p:cNvSpPr>
                <a:spLocks/>
              </p:cNvSpPr>
              <p:nvPr/>
            </p:nvSpPr>
            <p:spPr bwMode="auto">
              <a:xfrm>
                <a:off x="-1903" y="5818"/>
                <a:ext cx="1298" cy="181"/>
              </a:xfrm>
              <a:custGeom>
                <a:avLst/>
                <a:gdLst/>
                <a:ahLst/>
                <a:cxnLst>
                  <a:cxn ang="0">
                    <a:pos x="196" y="418"/>
                  </a:cxn>
                  <a:cxn ang="0">
                    <a:pos x="1534" y="415"/>
                  </a:cxn>
                  <a:cxn ang="0">
                    <a:pos x="1534" y="79"/>
                  </a:cxn>
                  <a:cxn ang="0">
                    <a:pos x="178" y="55"/>
                  </a:cxn>
                  <a:cxn ang="0">
                    <a:pos x="196" y="418"/>
                  </a:cxn>
                </a:cxnLst>
                <a:rect l="0" t="0" r="r" b="b"/>
                <a:pathLst>
                  <a:path w="1688" h="426">
                    <a:moveTo>
                      <a:pt x="196" y="418"/>
                    </a:moveTo>
                    <a:cubicBezTo>
                      <a:pt x="392" y="418"/>
                      <a:pt x="1267" y="426"/>
                      <a:pt x="1534" y="415"/>
                    </a:cubicBezTo>
                    <a:cubicBezTo>
                      <a:pt x="1688" y="415"/>
                      <a:pt x="1649" y="204"/>
                      <a:pt x="1534" y="79"/>
                    </a:cubicBezTo>
                    <a:cubicBezTo>
                      <a:pt x="1284" y="24"/>
                      <a:pt x="426" y="0"/>
                      <a:pt x="178" y="55"/>
                    </a:cubicBezTo>
                    <a:cubicBezTo>
                      <a:pt x="117" y="139"/>
                      <a:pt x="0" y="418"/>
                      <a:pt x="196" y="41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5D5EB"/>
                  </a:gs>
                  <a:gs pos="100000">
                    <a:srgbClr val="B5D5EB">
                      <a:gamma/>
                      <a:tint val="30196"/>
                      <a:invGamma/>
                    </a:srgbClr>
                  </a:gs>
                </a:gsLst>
                <a:lin ang="54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6" name="AutoShape 40"/>
              <p:cNvSpPr>
                <a:spLocks noChangeArrowheads="1"/>
              </p:cNvSpPr>
              <p:nvPr/>
            </p:nvSpPr>
            <p:spPr bwMode="auto">
              <a:xfrm>
                <a:off x="-1830" y="5685"/>
                <a:ext cx="1177" cy="8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B5D5EB">
                      <a:gamma/>
                      <a:tint val="30196"/>
                      <a:invGamma/>
                    </a:srgbClr>
                  </a:gs>
                  <a:gs pos="100000">
                    <a:srgbClr val="B5D5EB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latinLnBrk="0">
                  <a:buSzPct val="80000"/>
                </a:pPr>
                <a:endParaRPr lang="ko-KR" altLang="en-US" sz="1800">
                  <a:latin typeface="휴먼견출새내기체" pitchFamily="18" charset="-127"/>
                  <a:ea typeface="휴먼견출새내기체" pitchFamily="18" charset="-127"/>
                </a:endParaRPr>
              </a:p>
            </p:txBody>
          </p:sp>
        </p:grpSp>
        <p:sp>
          <p:nvSpPr>
            <p:cNvPr id="93" name="Text Box 41"/>
            <p:cNvSpPr txBox="1">
              <a:spLocks noChangeArrowheads="1"/>
            </p:cNvSpPr>
            <p:nvPr/>
          </p:nvSpPr>
          <p:spPr bwMode="auto">
            <a:xfrm>
              <a:off x="2758" y="2569"/>
              <a:ext cx="1186" cy="464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53176" tIns="26588" rIns="53176" bIns="26588" anchor="ctr">
              <a:spAutoFit/>
            </a:bodyPr>
            <a:lstStyle/>
            <a:p>
              <a:pPr defTabSz="531813" latinLnBrk="0">
                <a:lnSpc>
                  <a:spcPct val="110000"/>
                </a:lnSpc>
                <a:buSzPct val="80000"/>
              </a:pPr>
              <a:r>
                <a:rPr lang="ko-KR" altLang="en-US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설계 및 교육에 따르는 비용 증가</a:t>
              </a:r>
              <a:endParaRPr lang="en-US" altLang="ko-KR" sz="1200" b="1" dirty="0" smtClean="0">
                <a:solidFill>
                  <a:srgbClr val="003366"/>
                </a:solidFill>
                <a:latin typeface="새굴림" pitchFamily="18" charset="-127"/>
                <a:ea typeface="새굴림" pitchFamily="18" charset="-127"/>
              </a:endParaRPr>
            </a:p>
            <a:p>
              <a:pPr defTabSz="531813" latinLnBrk="0">
                <a:lnSpc>
                  <a:spcPct val="110000"/>
                </a:lnSpc>
                <a:buSzPct val="80000"/>
              </a:pPr>
              <a:r>
                <a:rPr lang="ko-KR" altLang="en-US" sz="1200" b="1" dirty="0" smtClean="0">
                  <a:solidFill>
                    <a:srgbClr val="003366"/>
                  </a:solidFill>
                  <a:latin typeface="새굴림" pitchFamily="18" charset="-127"/>
                  <a:ea typeface="새굴림" pitchFamily="18" charset="-127"/>
                </a:rPr>
                <a:t>지나치면 모자라는 것보다 못함</a:t>
              </a:r>
              <a:endParaRPr lang="ko-KR" altLang="en-US" sz="1200" b="1" dirty="0">
                <a:solidFill>
                  <a:srgbClr val="003366"/>
                </a:solidFill>
                <a:latin typeface="새굴림" pitchFamily="18" charset="-127"/>
                <a:ea typeface="새굴림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Struts 2 + Spring 2</a:t>
            </a:r>
            <a:endParaRPr lang="en-US" altLang="ko-KR" dirty="0"/>
          </a:p>
        </p:txBody>
      </p:sp>
      <p:sp>
        <p:nvSpPr>
          <p:cNvPr id="96" name="Rectangle 99"/>
          <p:cNvSpPr>
            <a:spLocks noChangeArrowheads="1"/>
          </p:cNvSpPr>
          <p:nvPr/>
        </p:nvSpPr>
        <p:spPr bwMode="auto">
          <a:xfrm>
            <a:off x="695325" y="790575"/>
            <a:ext cx="1885950" cy="4381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2000" b="1">
                <a:solidFill>
                  <a:schemeClr val="accent2"/>
                </a:solidFill>
              </a:rPr>
              <a:t>MVC Project</a:t>
            </a:r>
            <a:endParaRPr lang="ko-KR" altLang="en-US" sz="2000">
              <a:solidFill>
                <a:schemeClr val="accent2"/>
              </a:solidFill>
            </a:endParaRPr>
          </a:p>
        </p:txBody>
      </p:sp>
      <p:sp>
        <p:nvSpPr>
          <p:cNvPr id="97" name="Text Box 31"/>
          <p:cNvSpPr txBox="1">
            <a:spLocks noChangeArrowheads="1"/>
          </p:cNvSpPr>
          <p:nvPr/>
        </p:nvSpPr>
        <p:spPr bwMode="auto">
          <a:xfrm>
            <a:off x="3994150" y="2974975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ko-KR" sz="900">
                <a:latin typeface="굴림" pitchFamily="50" charset="-127"/>
                <a:ea typeface="굴림" pitchFamily="50" charset="-127"/>
              </a:rPr>
              <a:t>4.2 query</a:t>
            </a:r>
          </a:p>
        </p:txBody>
      </p:sp>
      <p:sp>
        <p:nvSpPr>
          <p:cNvPr id="98" name="Rectangle 96"/>
          <p:cNvSpPr>
            <a:spLocks noChangeArrowheads="1"/>
          </p:cNvSpPr>
          <p:nvPr/>
        </p:nvSpPr>
        <p:spPr bwMode="auto">
          <a:xfrm>
            <a:off x="695325" y="1295400"/>
            <a:ext cx="3943350" cy="31813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80000"/>
              </a:srgbClr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99" name="Group 452"/>
          <p:cNvGrpSpPr>
            <a:grpSpLocks/>
          </p:cNvGrpSpPr>
          <p:nvPr/>
        </p:nvGrpSpPr>
        <p:grpSpPr bwMode="auto">
          <a:xfrm>
            <a:off x="855663" y="1416050"/>
            <a:ext cx="3455987" cy="2971800"/>
            <a:chOff x="311" y="652"/>
            <a:chExt cx="2177" cy="1872"/>
          </a:xfrm>
        </p:grpSpPr>
        <p:sp>
          <p:nvSpPr>
            <p:cNvPr id="100" name="Text Box 27"/>
            <p:cNvSpPr txBox="1">
              <a:spLocks noChangeArrowheads="1"/>
            </p:cNvSpPr>
            <p:nvPr/>
          </p:nvSpPr>
          <p:spPr bwMode="auto">
            <a:xfrm>
              <a:off x="674" y="879"/>
              <a:ext cx="4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ko-KR" sz="900">
                  <a:latin typeface="굴림" pitchFamily="50" charset="-127"/>
                  <a:ea typeface="굴림" pitchFamily="50" charset="-127"/>
                </a:rPr>
                <a:t>1.request</a:t>
              </a:r>
            </a:p>
          </p:txBody>
        </p:sp>
        <p:sp>
          <p:nvSpPr>
            <p:cNvPr id="101" name="Text Box 28"/>
            <p:cNvSpPr txBox="1">
              <a:spLocks noChangeArrowheads="1"/>
            </p:cNvSpPr>
            <p:nvPr/>
          </p:nvSpPr>
          <p:spPr bwMode="auto">
            <a:xfrm>
              <a:off x="1626" y="834"/>
              <a:ext cx="61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ko-KR" sz="900">
                  <a:latin typeface="굴림" pitchFamily="50" charset="-127"/>
                  <a:ea typeface="굴림" pitchFamily="50" charset="-127"/>
                </a:rPr>
                <a:t>2.Get Instance</a:t>
              </a:r>
            </a:p>
          </p:txBody>
        </p:sp>
        <p:sp>
          <p:nvSpPr>
            <p:cNvPr id="102" name="Text Box 29"/>
            <p:cNvSpPr txBox="1">
              <a:spLocks noChangeArrowheads="1"/>
            </p:cNvSpPr>
            <p:nvPr/>
          </p:nvSpPr>
          <p:spPr bwMode="auto">
            <a:xfrm>
              <a:off x="1308" y="1287"/>
              <a:ext cx="4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ko-KR" sz="900">
                  <a:latin typeface="굴림" pitchFamily="50" charset="-127"/>
                  <a:ea typeface="굴림" pitchFamily="50" charset="-127"/>
                </a:rPr>
                <a:t>3.request</a:t>
              </a:r>
            </a:p>
          </p:txBody>
        </p:sp>
        <p:sp>
          <p:nvSpPr>
            <p:cNvPr id="103" name="Text Box 30"/>
            <p:cNvSpPr txBox="1">
              <a:spLocks noChangeArrowheads="1"/>
            </p:cNvSpPr>
            <p:nvPr/>
          </p:nvSpPr>
          <p:spPr bwMode="auto">
            <a:xfrm>
              <a:off x="1599" y="1605"/>
              <a:ext cx="67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ko-KR" sz="900">
                  <a:latin typeface="굴림" pitchFamily="50" charset="-127"/>
                  <a:ea typeface="굴림" pitchFamily="50" charset="-127"/>
                </a:rPr>
                <a:t>4.1 Call function</a:t>
              </a:r>
            </a:p>
          </p:txBody>
        </p:sp>
        <p:sp>
          <p:nvSpPr>
            <p:cNvPr id="104" name="Text Box 32"/>
            <p:cNvSpPr txBox="1">
              <a:spLocks noChangeArrowheads="1"/>
            </p:cNvSpPr>
            <p:nvPr/>
          </p:nvSpPr>
          <p:spPr bwMode="auto">
            <a:xfrm>
              <a:off x="492" y="1514"/>
              <a:ext cx="49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ko-KR" sz="900">
                  <a:latin typeface="굴림" pitchFamily="50" charset="-127"/>
                  <a:ea typeface="굴림" pitchFamily="50" charset="-127"/>
                </a:rPr>
                <a:t>5.response</a:t>
              </a:r>
            </a:p>
          </p:txBody>
        </p:sp>
        <p:sp>
          <p:nvSpPr>
            <p:cNvPr id="105" name="Line 33"/>
            <p:cNvSpPr>
              <a:spLocks noChangeShapeType="1"/>
            </p:cNvSpPr>
            <p:nvPr/>
          </p:nvSpPr>
          <p:spPr bwMode="auto">
            <a:xfrm>
              <a:off x="2261" y="1559"/>
              <a:ext cx="0" cy="499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prstDash val="lgDashDotDot"/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6" name="Line 34"/>
            <p:cNvSpPr>
              <a:spLocks noChangeShapeType="1"/>
            </p:cNvSpPr>
            <p:nvPr/>
          </p:nvSpPr>
          <p:spPr bwMode="auto">
            <a:xfrm flipV="1">
              <a:off x="719" y="1016"/>
              <a:ext cx="408" cy="135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7" name="Line 35"/>
            <p:cNvSpPr>
              <a:spLocks noChangeShapeType="1"/>
            </p:cNvSpPr>
            <p:nvPr/>
          </p:nvSpPr>
          <p:spPr bwMode="auto">
            <a:xfrm>
              <a:off x="628" y="1333"/>
              <a:ext cx="453" cy="227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 type="stealth" w="med" len="med"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8" name="Line 36"/>
            <p:cNvSpPr>
              <a:spLocks noChangeShapeType="1"/>
            </p:cNvSpPr>
            <p:nvPr/>
          </p:nvSpPr>
          <p:spPr bwMode="auto">
            <a:xfrm>
              <a:off x="1262" y="1242"/>
              <a:ext cx="0" cy="18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9" name="Line 37"/>
            <p:cNvSpPr>
              <a:spLocks noChangeShapeType="1"/>
            </p:cNvSpPr>
            <p:nvPr/>
          </p:nvSpPr>
          <p:spPr bwMode="auto">
            <a:xfrm>
              <a:off x="1581" y="969"/>
              <a:ext cx="362" cy="91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0" name="Line 38"/>
            <p:cNvSpPr>
              <a:spLocks noChangeShapeType="1"/>
            </p:cNvSpPr>
            <p:nvPr/>
          </p:nvSpPr>
          <p:spPr bwMode="auto">
            <a:xfrm flipV="1">
              <a:off x="1533" y="1469"/>
              <a:ext cx="456" cy="15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pic>
          <p:nvPicPr>
            <p:cNvPr id="111" name="Picture 39" descr="Picture4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72" y="652"/>
              <a:ext cx="397" cy="509"/>
            </a:xfrm>
            <a:prstGeom prst="rect">
              <a:avLst/>
            </a:prstGeom>
            <a:noFill/>
          </p:spPr>
        </p:pic>
        <p:sp>
          <p:nvSpPr>
            <p:cNvPr id="112" name="AutoShape 40"/>
            <p:cNvSpPr>
              <a:spLocks noChangeArrowheads="1"/>
            </p:cNvSpPr>
            <p:nvPr/>
          </p:nvSpPr>
          <p:spPr bwMode="auto">
            <a:xfrm rot="-10800000">
              <a:off x="1172" y="1559"/>
              <a:ext cx="207" cy="272"/>
            </a:xfrm>
            <a:prstGeom prst="foldedCorner">
              <a:avLst>
                <a:gd name="adj" fmla="val 12500"/>
              </a:avLst>
            </a:prstGeom>
            <a:solidFill>
              <a:srgbClr val="EAEAEA"/>
            </a:solidFill>
            <a:ln w="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rot="10800000" wrap="none" lIns="72000" tIns="72000" rIns="72000" bIns="72000" anchor="ctr"/>
            <a:lstStyle/>
            <a:p>
              <a:pPr eaLnBrk="0" latinLnBrk="0" hangingPunct="0">
                <a:spcBef>
                  <a:spcPct val="50000"/>
                </a:spcBef>
              </a:pPr>
              <a:r>
                <a:rPr lang="en-US" altLang="ko-KR" b="1">
                  <a:solidFill>
                    <a:srgbClr val="000000"/>
                  </a:solidFill>
                </a:rPr>
                <a:t>JSP</a:t>
              </a:r>
            </a:p>
          </p:txBody>
        </p:sp>
        <p:grpSp>
          <p:nvGrpSpPr>
            <p:cNvPr id="113" name="Group 41"/>
            <p:cNvGrpSpPr>
              <a:grpSpLocks/>
            </p:cNvGrpSpPr>
            <p:nvPr/>
          </p:nvGrpSpPr>
          <p:grpSpPr bwMode="auto">
            <a:xfrm>
              <a:off x="1989" y="1015"/>
              <a:ext cx="406" cy="490"/>
              <a:chOff x="3833" y="1797"/>
              <a:chExt cx="406" cy="490"/>
            </a:xfrm>
          </p:grpSpPr>
          <p:sp>
            <p:nvSpPr>
              <p:cNvPr id="117" name="AutoShape 42"/>
              <p:cNvSpPr>
                <a:spLocks noChangeArrowheads="1"/>
              </p:cNvSpPr>
              <p:nvPr/>
            </p:nvSpPr>
            <p:spPr bwMode="auto">
              <a:xfrm rot="-10800000">
                <a:off x="3833" y="1797"/>
                <a:ext cx="270" cy="354"/>
              </a:xfrm>
              <a:prstGeom prst="foldedCorner">
                <a:avLst>
                  <a:gd name="adj" fmla="val 12500"/>
                </a:avLst>
              </a:prstGeom>
              <a:solidFill>
                <a:srgbClr val="EAEAEA"/>
              </a:solidFill>
              <a:ln w="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rot="10800000" wrap="none" lIns="72000" tIns="72000" rIns="72000" bIns="72000" anchor="ctr"/>
              <a:lstStyle/>
              <a:p>
                <a:pPr eaLnBrk="0" latinLnBrk="0" hangingPunct="0">
                  <a:spcBef>
                    <a:spcPct val="50000"/>
                  </a:spcBef>
                </a:pPr>
                <a:r>
                  <a:rPr lang="en-US" altLang="ko-KR" b="1">
                    <a:solidFill>
                      <a:srgbClr val="000000"/>
                    </a:solidFill>
                  </a:rPr>
                  <a:t>JSP</a:t>
                </a:r>
              </a:p>
            </p:txBody>
          </p:sp>
          <p:sp>
            <p:nvSpPr>
              <p:cNvPr id="118" name="AutoShape 43"/>
              <p:cNvSpPr>
                <a:spLocks noChangeArrowheads="1"/>
              </p:cNvSpPr>
              <p:nvPr/>
            </p:nvSpPr>
            <p:spPr bwMode="auto">
              <a:xfrm rot="-10800000">
                <a:off x="3878" y="1842"/>
                <a:ext cx="270" cy="354"/>
              </a:xfrm>
              <a:prstGeom prst="foldedCorner">
                <a:avLst>
                  <a:gd name="adj" fmla="val 12500"/>
                </a:avLst>
              </a:prstGeom>
              <a:solidFill>
                <a:srgbClr val="EAEAEA"/>
              </a:solidFill>
              <a:ln w="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rot="10800000" wrap="none" lIns="72000" tIns="72000" rIns="72000" bIns="72000" anchor="ctr"/>
              <a:lstStyle/>
              <a:p>
                <a:pPr eaLnBrk="0" latinLnBrk="0" hangingPunct="0">
                  <a:spcBef>
                    <a:spcPct val="50000"/>
                  </a:spcBef>
                </a:pPr>
                <a:r>
                  <a:rPr lang="en-US" altLang="ko-KR" b="1">
                    <a:solidFill>
                      <a:srgbClr val="000000"/>
                    </a:solidFill>
                  </a:rPr>
                  <a:t>JSP</a:t>
                </a:r>
              </a:p>
            </p:txBody>
          </p:sp>
          <p:sp>
            <p:nvSpPr>
              <p:cNvPr id="119" name="AutoShape 44"/>
              <p:cNvSpPr>
                <a:spLocks noChangeArrowheads="1"/>
              </p:cNvSpPr>
              <p:nvPr/>
            </p:nvSpPr>
            <p:spPr bwMode="auto">
              <a:xfrm rot="-10800000">
                <a:off x="3923" y="1888"/>
                <a:ext cx="270" cy="354"/>
              </a:xfrm>
              <a:prstGeom prst="foldedCorner">
                <a:avLst>
                  <a:gd name="adj" fmla="val 12500"/>
                </a:avLst>
              </a:prstGeom>
              <a:solidFill>
                <a:srgbClr val="EAEAEA"/>
              </a:solidFill>
              <a:ln w="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rot="10800000" wrap="none" lIns="72000" tIns="72000" rIns="72000" bIns="72000" anchor="ctr"/>
              <a:lstStyle/>
              <a:p>
                <a:pPr eaLnBrk="0" latinLnBrk="0" hangingPunct="0">
                  <a:spcBef>
                    <a:spcPct val="50000"/>
                  </a:spcBef>
                </a:pPr>
                <a:r>
                  <a:rPr lang="en-US" altLang="ko-KR" b="1">
                    <a:solidFill>
                      <a:srgbClr val="000000"/>
                    </a:solidFill>
                  </a:rPr>
                  <a:t>JSP</a:t>
                </a:r>
              </a:p>
            </p:txBody>
          </p:sp>
          <p:sp>
            <p:nvSpPr>
              <p:cNvPr id="120" name="AutoShape 45"/>
              <p:cNvSpPr>
                <a:spLocks noChangeArrowheads="1"/>
              </p:cNvSpPr>
              <p:nvPr/>
            </p:nvSpPr>
            <p:spPr bwMode="auto">
              <a:xfrm rot="-10800000">
                <a:off x="3969" y="1933"/>
                <a:ext cx="270" cy="354"/>
              </a:xfrm>
              <a:prstGeom prst="foldedCorner">
                <a:avLst>
                  <a:gd name="adj" fmla="val 12500"/>
                </a:avLst>
              </a:prstGeom>
              <a:solidFill>
                <a:srgbClr val="EAEAEA"/>
              </a:solidFill>
              <a:ln w="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rot="10800000" wrap="none" lIns="72000" tIns="72000" rIns="72000" bIns="72000" anchor="ctr"/>
              <a:lstStyle/>
              <a:p>
                <a:pPr eaLnBrk="0" latinLnBrk="0" hangingPunct="0">
                  <a:spcBef>
                    <a:spcPct val="50000"/>
                  </a:spcBef>
                </a:pPr>
                <a:r>
                  <a:rPr lang="en-US" altLang="ko-KR" b="1">
                    <a:solidFill>
                      <a:srgbClr val="000000"/>
                    </a:solidFill>
                  </a:rPr>
                  <a:t>Bean</a:t>
                </a:r>
              </a:p>
            </p:txBody>
          </p:sp>
        </p:grpSp>
        <p:pic>
          <p:nvPicPr>
            <p:cNvPr id="114" name="Picture 46" descr="Picture1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1" y="924"/>
              <a:ext cx="396" cy="381"/>
            </a:xfrm>
            <a:prstGeom prst="rect">
              <a:avLst/>
            </a:prstGeom>
            <a:noFill/>
          </p:spPr>
        </p:pic>
        <p:pic>
          <p:nvPicPr>
            <p:cNvPr id="115" name="Picture 47" descr="Picture3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34" y="2104"/>
              <a:ext cx="454" cy="420"/>
            </a:xfrm>
            <a:prstGeom prst="rect">
              <a:avLst/>
            </a:prstGeom>
            <a:noFill/>
          </p:spPr>
        </p:pic>
        <p:sp>
          <p:nvSpPr>
            <p:cNvPr id="116" name="Text Box 127"/>
            <p:cNvSpPr txBox="1">
              <a:spLocks noChangeArrowheads="1"/>
            </p:cNvSpPr>
            <p:nvPr/>
          </p:nvSpPr>
          <p:spPr bwMode="auto">
            <a:xfrm>
              <a:off x="2146" y="2174"/>
              <a:ext cx="21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ko-KR" sz="900">
                  <a:latin typeface="굴림" pitchFamily="50" charset="-127"/>
                  <a:ea typeface="굴림" pitchFamily="50" charset="-127"/>
                </a:rPr>
                <a:t>DB</a:t>
              </a:r>
            </a:p>
          </p:txBody>
        </p:sp>
      </p:grpSp>
      <p:sp>
        <p:nvSpPr>
          <p:cNvPr id="121" name="Rectangle 100"/>
          <p:cNvSpPr>
            <a:spLocks noChangeArrowheads="1"/>
          </p:cNvSpPr>
          <p:nvPr/>
        </p:nvSpPr>
        <p:spPr bwMode="auto">
          <a:xfrm>
            <a:off x="5045075" y="749300"/>
            <a:ext cx="2790825" cy="4381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2000" b="1">
                <a:solidFill>
                  <a:schemeClr val="accent2"/>
                </a:solidFill>
              </a:rPr>
              <a:t>Struts2 + Spring2 Project</a:t>
            </a:r>
            <a:endParaRPr lang="ko-KR" altLang="en-US" sz="2000">
              <a:solidFill>
                <a:schemeClr val="accent2"/>
              </a:solidFill>
            </a:endParaRPr>
          </a:p>
        </p:txBody>
      </p:sp>
      <p:grpSp>
        <p:nvGrpSpPr>
          <p:cNvPr id="122" name="Group 454"/>
          <p:cNvGrpSpPr>
            <a:grpSpLocks/>
          </p:cNvGrpSpPr>
          <p:nvPr/>
        </p:nvGrpSpPr>
        <p:grpSpPr bwMode="auto">
          <a:xfrm>
            <a:off x="4903788" y="1260475"/>
            <a:ext cx="4205287" cy="3094038"/>
            <a:chOff x="2891" y="662"/>
            <a:chExt cx="2649" cy="1949"/>
          </a:xfrm>
        </p:grpSpPr>
        <p:pic>
          <p:nvPicPr>
            <p:cNvPr id="123" name="Picture 74" descr="Picture1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91" y="1071"/>
              <a:ext cx="396" cy="381"/>
            </a:xfrm>
            <a:prstGeom prst="rect">
              <a:avLst/>
            </a:prstGeom>
            <a:noFill/>
          </p:spPr>
        </p:pic>
        <p:sp>
          <p:nvSpPr>
            <p:cNvPr id="124" name="Line 75"/>
            <p:cNvSpPr>
              <a:spLocks noChangeShapeType="1"/>
            </p:cNvSpPr>
            <p:nvPr/>
          </p:nvSpPr>
          <p:spPr bwMode="auto">
            <a:xfrm>
              <a:off x="3344" y="1207"/>
              <a:ext cx="290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grpSp>
          <p:nvGrpSpPr>
            <p:cNvPr id="125" name="Group 76"/>
            <p:cNvGrpSpPr>
              <a:grpSpLocks/>
            </p:cNvGrpSpPr>
            <p:nvPr/>
          </p:nvGrpSpPr>
          <p:grpSpPr bwMode="auto">
            <a:xfrm>
              <a:off x="3765" y="934"/>
              <a:ext cx="186" cy="526"/>
              <a:chOff x="2772" y="2783"/>
              <a:chExt cx="206" cy="197"/>
            </a:xfrm>
          </p:grpSpPr>
          <p:sp>
            <p:nvSpPr>
              <p:cNvPr id="140" name="AutoShape 77"/>
              <p:cNvSpPr>
                <a:spLocks noChangeArrowheads="1"/>
              </p:cNvSpPr>
              <p:nvPr/>
            </p:nvSpPr>
            <p:spPr bwMode="auto">
              <a:xfrm rot="5400000">
                <a:off x="2749" y="2806"/>
                <a:ext cx="197" cy="152"/>
              </a:xfrm>
              <a:prstGeom prst="can">
                <a:avLst>
                  <a:gd name="adj" fmla="val 26315"/>
                </a:avLst>
              </a:prstGeom>
              <a:solidFill>
                <a:srgbClr val="EAEAEA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rot="10800000" vert="eaVert" wrap="none" anchor="ctr"/>
              <a:lstStyle/>
              <a:p>
                <a:pPr latinLnBrk="0">
                  <a:lnSpc>
                    <a:spcPct val="150000"/>
                  </a:lnSpc>
                </a:pPr>
                <a:endParaRPr lang="ko-KR" altLang="en-US"/>
              </a:p>
            </p:txBody>
          </p:sp>
          <p:sp>
            <p:nvSpPr>
              <p:cNvPr id="141" name="AutoShape 78"/>
              <p:cNvSpPr>
                <a:spLocks noChangeArrowheads="1"/>
              </p:cNvSpPr>
              <p:nvPr/>
            </p:nvSpPr>
            <p:spPr bwMode="auto">
              <a:xfrm rot="5400000">
                <a:off x="2912" y="2808"/>
                <a:ext cx="54" cy="78"/>
              </a:xfrm>
              <a:prstGeom prst="can">
                <a:avLst>
                  <a:gd name="adj" fmla="val 34513"/>
                </a:avLst>
              </a:prstGeom>
              <a:solidFill>
                <a:srgbClr val="EAEAEA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rot="10800000" vert="eaVert" wrap="none" anchor="ctr"/>
              <a:lstStyle/>
              <a:p>
                <a:pPr latinLnBrk="0">
                  <a:lnSpc>
                    <a:spcPct val="150000"/>
                  </a:lnSpc>
                </a:pPr>
                <a:endParaRPr lang="ko-KR" altLang="en-US"/>
              </a:p>
            </p:txBody>
          </p:sp>
          <p:sp>
            <p:nvSpPr>
              <p:cNvPr id="142" name="AutoShape 79"/>
              <p:cNvSpPr>
                <a:spLocks noChangeArrowheads="1"/>
              </p:cNvSpPr>
              <p:nvPr/>
            </p:nvSpPr>
            <p:spPr bwMode="auto">
              <a:xfrm rot="5400000">
                <a:off x="2912" y="2882"/>
                <a:ext cx="54" cy="78"/>
              </a:xfrm>
              <a:prstGeom prst="can">
                <a:avLst>
                  <a:gd name="adj" fmla="val 34513"/>
                </a:avLst>
              </a:prstGeom>
              <a:solidFill>
                <a:srgbClr val="EAEAEA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rot="10800000" vert="eaVert" wrap="none" anchor="ctr"/>
              <a:lstStyle/>
              <a:p>
                <a:pPr latinLnBrk="0">
                  <a:lnSpc>
                    <a:spcPct val="150000"/>
                  </a:lnSpc>
                </a:pPr>
                <a:endParaRPr lang="ko-KR" altLang="en-US"/>
              </a:p>
            </p:txBody>
          </p:sp>
        </p:grpSp>
        <p:sp>
          <p:nvSpPr>
            <p:cNvPr id="126" name="Rectangle 80"/>
            <p:cNvSpPr>
              <a:spLocks noChangeArrowheads="1"/>
            </p:cNvSpPr>
            <p:nvPr/>
          </p:nvSpPr>
          <p:spPr bwMode="auto">
            <a:xfrm>
              <a:off x="3571" y="1458"/>
              <a:ext cx="572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ko-KR" b="1">
                  <a:latin typeface="맑은 고딕" pitchFamily="50" charset="-127"/>
                  <a:ea typeface="맑은 고딕" pitchFamily="50" charset="-127"/>
                </a:rPr>
                <a:t>Struts dispatcher</a:t>
              </a:r>
            </a:p>
          </p:txBody>
        </p:sp>
        <p:grpSp>
          <p:nvGrpSpPr>
            <p:cNvPr id="127" name="Group 81"/>
            <p:cNvGrpSpPr>
              <a:grpSpLocks/>
            </p:cNvGrpSpPr>
            <p:nvPr/>
          </p:nvGrpSpPr>
          <p:grpSpPr bwMode="auto">
            <a:xfrm>
              <a:off x="5113" y="935"/>
              <a:ext cx="136" cy="520"/>
              <a:chOff x="3161" y="2777"/>
              <a:chExt cx="152" cy="197"/>
            </a:xfrm>
          </p:grpSpPr>
          <p:sp>
            <p:nvSpPr>
              <p:cNvPr id="137" name="AutoShape 82"/>
              <p:cNvSpPr>
                <a:spLocks noChangeArrowheads="1"/>
              </p:cNvSpPr>
              <p:nvPr/>
            </p:nvSpPr>
            <p:spPr bwMode="auto">
              <a:xfrm rot="16200000">
                <a:off x="3138" y="2800"/>
                <a:ext cx="197" cy="152"/>
              </a:xfrm>
              <a:prstGeom prst="can">
                <a:avLst>
                  <a:gd name="adj" fmla="val 35523"/>
                </a:avLst>
              </a:prstGeom>
              <a:solidFill>
                <a:srgbClr val="EAEAEA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latinLnBrk="0">
                  <a:lnSpc>
                    <a:spcPct val="150000"/>
                  </a:lnSpc>
                </a:pPr>
                <a:endParaRPr lang="ko-KR" altLang="en-US"/>
              </a:p>
            </p:txBody>
          </p:sp>
          <p:sp>
            <p:nvSpPr>
              <p:cNvPr id="138" name="Oval 83"/>
              <p:cNvSpPr>
                <a:spLocks noChangeArrowheads="1"/>
              </p:cNvSpPr>
              <p:nvPr/>
            </p:nvSpPr>
            <p:spPr bwMode="auto">
              <a:xfrm>
                <a:off x="3173" y="2808"/>
                <a:ext cx="27" cy="58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39" name="Oval 84"/>
              <p:cNvSpPr>
                <a:spLocks noChangeArrowheads="1"/>
              </p:cNvSpPr>
              <p:nvPr/>
            </p:nvSpPr>
            <p:spPr bwMode="auto">
              <a:xfrm>
                <a:off x="3173" y="2882"/>
                <a:ext cx="27" cy="58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28" name="Rectangle 85"/>
            <p:cNvSpPr>
              <a:spLocks noChangeArrowheads="1"/>
            </p:cNvSpPr>
            <p:nvPr/>
          </p:nvSpPr>
          <p:spPr bwMode="auto">
            <a:xfrm flipH="1">
              <a:off x="4018" y="1004"/>
              <a:ext cx="1004" cy="280"/>
            </a:xfrm>
            <a:prstGeom prst="rect">
              <a:avLst/>
            </a:prstGeom>
            <a:solidFill>
              <a:srgbClr val="EAEAEA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defTabSz="682625"/>
              <a:r>
                <a:rPr lang="en-US" altLang="ko-KR" b="1"/>
                <a:t>Spring Container</a:t>
              </a:r>
            </a:p>
          </p:txBody>
        </p:sp>
        <p:sp>
          <p:nvSpPr>
            <p:cNvPr id="129" name="Line 86"/>
            <p:cNvSpPr>
              <a:spLocks noChangeShapeType="1"/>
            </p:cNvSpPr>
            <p:nvPr/>
          </p:nvSpPr>
          <p:spPr bwMode="auto">
            <a:xfrm>
              <a:off x="4025" y="946"/>
              <a:ext cx="997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prstDash val="sysDot"/>
              <a:round/>
              <a:headEnd type="stealth" w="med" len="med"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0" name="Rectangle 87"/>
            <p:cNvSpPr>
              <a:spLocks noChangeArrowheads="1"/>
            </p:cNvSpPr>
            <p:nvPr/>
          </p:nvSpPr>
          <p:spPr bwMode="auto">
            <a:xfrm>
              <a:off x="3934" y="662"/>
              <a:ext cx="123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build components</a:t>
              </a:r>
            </a:p>
            <a:p>
              <a:r>
                <a:rPr lang="en-US" altLang="ko-KR" dirty="0">
                  <a:latin typeface="맑은 고딕" pitchFamily="50" charset="-127"/>
                  <a:ea typeface="맑은 고딕" pitchFamily="50" charset="-127"/>
                </a:rPr>
                <a:t>(dependency injection)</a:t>
              </a:r>
            </a:p>
          </p:txBody>
        </p:sp>
        <p:sp>
          <p:nvSpPr>
            <p:cNvPr id="131" name="Line 88"/>
            <p:cNvSpPr>
              <a:spLocks noChangeShapeType="1"/>
            </p:cNvSpPr>
            <p:nvPr/>
          </p:nvSpPr>
          <p:spPr bwMode="auto">
            <a:xfrm>
              <a:off x="4025" y="1373"/>
              <a:ext cx="997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32" name="Rectangle 89"/>
            <p:cNvSpPr>
              <a:spLocks noChangeArrowheads="1"/>
            </p:cNvSpPr>
            <p:nvPr/>
          </p:nvSpPr>
          <p:spPr bwMode="auto">
            <a:xfrm>
              <a:off x="4932" y="1457"/>
              <a:ext cx="60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ko-KR" b="1">
                  <a:latin typeface="맑은 고딕" pitchFamily="50" charset="-127"/>
                  <a:ea typeface="맑은 고딕" pitchFamily="50" charset="-127"/>
                </a:rPr>
                <a:t>Service Component</a:t>
              </a:r>
            </a:p>
          </p:txBody>
        </p:sp>
        <p:sp>
          <p:nvSpPr>
            <p:cNvPr id="133" name="Rectangle 90"/>
            <p:cNvSpPr>
              <a:spLocks noChangeArrowheads="1"/>
            </p:cNvSpPr>
            <p:nvPr/>
          </p:nvSpPr>
          <p:spPr bwMode="auto">
            <a:xfrm flipH="1">
              <a:off x="3957" y="1767"/>
              <a:ext cx="1075" cy="234"/>
            </a:xfrm>
            <a:prstGeom prst="rect">
              <a:avLst/>
            </a:prstGeom>
            <a:solidFill>
              <a:srgbClr val="EAEAEA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defTabSz="682625"/>
              <a:r>
                <a:rPr lang="en-US" altLang="ko-KR" b="1"/>
                <a:t>Struts Action  </a:t>
              </a:r>
            </a:p>
          </p:txBody>
        </p:sp>
        <p:sp>
          <p:nvSpPr>
            <p:cNvPr id="134" name="Line 91"/>
            <p:cNvSpPr>
              <a:spLocks noChangeShapeType="1"/>
            </p:cNvSpPr>
            <p:nvPr/>
          </p:nvSpPr>
          <p:spPr bwMode="auto">
            <a:xfrm>
              <a:off x="4988" y="2060"/>
              <a:ext cx="0" cy="111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pic>
          <p:nvPicPr>
            <p:cNvPr id="135" name="Picture 92" descr="Picture3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57" y="2191"/>
              <a:ext cx="454" cy="420"/>
            </a:xfrm>
            <a:prstGeom prst="rect">
              <a:avLst/>
            </a:prstGeom>
            <a:noFill/>
          </p:spPr>
        </p:pic>
        <p:sp>
          <p:nvSpPr>
            <p:cNvPr id="136" name="Text Box 128"/>
            <p:cNvSpPr txBox="1">
              <a:spLocks noChangeArrowheads="1"/>
            </p:cNvSpPr>
            <p:nvPr/>
          </p:nvSpPr>
          <p:spPr bwMode="auto">
            <a:xfrm>
              <a:off x="4970" y="2244"/>
              <a:ext cx="21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ko-KR" sz="900">
                  <a:latin typeface="굴림" pitchFamily="50" charset="-127"/>
                  <a:ea typeface="굴림" pitchFamily="50" charset="-127"/>
                </a:rPr>
                <a:t>DB</a:t>
              </a:r>
            </a:p>
          </p:txBody>
        </p:sp>
      </p:grpSp>
      <p:graphicFrame>
        <p:nvGraphicFramePr>
          <p:cNvPr id="143" name="Group 451"/>
          <p:cNvGraphicFramePr>
            <a:graphicFrameLocks noGrp="1"/>
          </p:cNvGraphicFramePr>
          <p:nvPr>
            <p:ph sz="half" idx="2"/>
          </p:nvPr>
        </p:nvGraphicFramePr>
        <p:xfrm>
          <a:off x="666750" y="4775200"/>
          <a:ext cx="8439150" cy="1173480"/>
        </p:xfrm>
        <a:graphic>
          <a:graphicData uri="http://schemas.openxmlformats.org/drawingml/2006/table">
            <a:tbl>
              <a:tblPr/>
              <a:tblGrid>
                <a:gridCol w="1107253"/>
                <a:gridCol w="3877008"/>
                <a:gridCol w="3454889"/>
              </a:tblGrid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MVC Project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Struts2 + Spring2 Project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유지보수 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개발 패턴의 반복 삽입으로 인한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유지보수 어려움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Interceptor </a:t>
                      </a: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설정을 통한 </a:t>
                      </a: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유지보수 편리 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재사용성 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타 채널에서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재사용 불가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타 채널에서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재사용 가능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 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개발 생산성 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서비스 별 동일한 프로세스 생성으로 인한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개발 생산성 감소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하나의 통합된 모듈을 구현함으로써 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개발생산성 증대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" name="Rectangle 480"/>
          <p:cNvSpPr>
            <a:spLocks noChangeArrowheads="1"/>
          </p:cNvSpPr>
          <p:nvPr/>
        </p:nvSpPr>
        <p:spPr bwMode="auto">
          <a:xfrm>
            <a:off x="4848225" y="1295400"/>
            <a:ext cx="4210050" cy="31813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80000"/>
              </a:srgbClr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System Architecture</a:t>
            </a:r>
            <a:endParaRPr lang="en-US" altLang="ko-KR" dirty="0"/>
          </a:p>
        </p:txBody>
      </p:sp>
      <p:sp>
        <p:nvSpPr>
          <p:cNvPr id="69" name="Rectangle 3"/>
          <p:cNvSpPr>
            <a:spLocks noChangeArrowheads="1"/>
          </p:cNvSpPr>
          <p:nvPr/>
        </p:nvSpPr>
        <p:spPr bwMode="auto">
          <a:xfrm>
            <a:off x="1541463" y="1798638"/>
            <a:ext cx="6794500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70000"/>
              </a:lnSpc>
              <a:spcBef>
                <a:spcPct val="0"/>
              </a:spcBef>
            </a:pPr>
            <a:r>
              <a:rPr lang="en-US" altLang="ko-KR" sz="2000" b="1" i="1" dirty="0" smtClean="0">
                <a:solidFill>
                  <a:schemeClr val="tx2"/>
                </a:solidFill>
              </a:rPr>
              <a:t>Open Source Framework based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</a:pPr>
            <a:r>
              <a:rPr lang="en-US" altLang="ko-KR" sz="2000" b="1" i="1" dirty="0" smtClean="0">
                <a:solidFill>
                  <a:schemeClr val="tx2"/>
                </a:solidFill>
              </a:rPr>
              <a:t>System Architecture</a:t>
            </a:r>
            <a:endParaRPr lang="en-US" altLang="ko-KR" sz="2000" b="1" i="1" dirty="0">
              <a:solidFill>
                <a:schemeClr val="tx2"/>
              </a:solidFill>
            </a:endParaRPr>
          </a:p>
        </p:txBody>
      </p:sp>
      <p:sp>
        <p:nvSpPr>
          <p:cNvPr id="70" name="Rectangle 29"/>
          <p:cNvSpPr>
            <a:spLocks noChangeArrowheads="1"/>
          </p:cNvSpPr>
          <p:nvPr/>
        </p:nvSpPr>
        <p:spPr bwMode="gray">
          <a:xfrm>
            <a:off x="373063" y="3462338"/>
            <a:ext cx="9126537" cy="254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9999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lIns="54000" tIns="46800" rIns="54000" bIns="46800" anchor="ctr"/>
          <a:lstStyle/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웹 </a:t>
            </a:r>
            <a:r>
              <a:rPr lang="ko-KR" altLang="en-US" dirty="0"/>
              <a:t>어플리케이션 구성도</a:t>
            </a:r>
            <a:endParaRPr lang="en-US" altLang="ko-KR" dirty="0"/>
          </a:p>
        </p:txBody>
      </p:sp>
      <p:sp>
        <p:nvSpPr>
          <p:cNvPr id="2430979" name="Rectangle 3"/>
          <p:cNvSpPr>
            <a:spLocks noChangeArrowheads="1"/>
          </p:cNvSpPr>
          <p:nvPr/>
        </p:nvSpPr>
        <p:spPr bwMode="auto">
          <a:xfrm flipH="1">
            <a:off x="4573588" y="1773238"/>
            <a:ext cx="3068637" cy="1928812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defTabSz="682625" eaLnBrk="1" latinLnBrk="1" hangingPunct="1">
              <a:spcBef>
                <a:spcPct val="0"/>
              </a:spcBef>
            </a:pPr>
            <a:r>
              <a:rPr lang="ko-KR" altLang="en-US">
                <a:solidFill>
                  <a:schemeClr val="tx1"/>
                </a:solidFill>
              </a:rPr>
              <a:t>비즈니스 컴포넌트 </a:t>
            </a:r>
            <a:r>
              <a:rPr lang="en-US" altLang="ko-KR">
                <a:solidFill>
                  <a:schemeClr val="tx1"/>
                </a:solidFill>
              </a:rPr>
              <a:t>Pool</a:t>
            </a:r>
          </a:p>
        </p:txBody>
      </p:sp>
      <p:sp>
        <p:nvSpPr>
          <p:cNvPr id="2430980" name="AutoShape 4"/>
          <p:cNvSpPr>
            <a:spLocks noChangeArrowheads="1"/>
          </p:cNvSpPr>
          <p:nvPr/>
        </p:nvSpPr>
        <p:spPr bwMode="auto">
          <a:xfrm>
            <a:off x="366713" y="950913"/>
            <a:ext cx="1054100" cy="4992687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b="1" dirty="0" smtClean="0">
                <a:solidFill>
                  <a:schemeClr val="tx1"/>
                </a:solidFill>
              </a:rPr>
              <a:t>서비스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b="1" dirty="0" smtClean="0">
                <a:solidFill>
                  <a:schemeClr val="tx1"/>
                </a:solidFill>
              </a:rPr>
              <a:t>클라이언트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2430981" name="Rectangle 5"/>
          <p:cNvSpPr>
            <a:spLocks noChangeArrowheads="1"/>
          </p:cNvSpPr>
          <p:nvPr/>
        </p:nvSpPr>
        <p:spPr bwMode="auto">
          <a:xfrm>
            <a:off x="685209" y="4041775"/>
            <a:ext cx="45044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 dirty="0" smtClean="0">
                <a:solidFill>
                  <a:schemeClr val="tx1"/>
                </a:solidFill>
                <a:sym typeface="Trebuchet MS" pitchFamily="34" charset="0"/>
              </a:rPr>
              <a:t>Mobile</a:t>
            </a:r>
            <a:endParaRPr kumimoji="0" lang="en-US" altLang="ko-KR" sz="1200" dirty="0">
              <a:solidFill>
                <a:schemeClr val="tx1"/>
              </a:solidFill>
              <a:sym typeface="Trebuchet MS" pitchFamily="34" charset="0"/>
            </a:endParaRPr>
          </a:p>
        </p:txBody>
      </p:sp>
      <p:sp>
        <p:nvSpPr>
          <p:cNvPr id="2430982" name="Rectangle 6"/>
          <p:cNvSpPr>
            <a:spLocks noChangeArrowheads="1"/>
          </p:cNvSpPr>
          <p:nvPr/>
        </p:nvSpPr>
        <p:spPr bwMode="auto">
          <a:xfrm>
            <a:off x="754856" y="3019425"/>
            <a:ext cx="3111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PDA</a:t>
            </a:r>
          </a:p>
        </p:txBody>
      </p:sp>
      <p:sp>
        <p:nvSpPr>
          <p:cNvPr id="2430983" name="Rectangle 7"/>
          <p:cNvSpPr>
            <a:spLocks noChangeArrowheads="1"/>
          </p:cNvSpPr>
          <p:nvPr/>
        </p:nvSpPr>
        <p:spPr bwMode="auto">
          <a:xfrm>
            <a:off x="803831" y="2154238"/>
            <a:ext cx="213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 dirty="0" smtClean="0">
                <a:solidFill>
                  <a:schemeClr val="tx1"/>
                </a:solidFill>
                <a:sym typeface="Trebuchet MS" pitchFamily="34" charset="0"/>
              </a:rPr>
              <a:t>PC</a:t>
            </a:r>
            <a:endParaRPr kumimoji="0" lang="ko-KR" altLang="en-US" sz="1200" dirty="0">
              <a:solidFill>
                <a:schemeClr val="tx1"/>
              </a:solidFill>
              <a:sym typeface="Trebuchet MS" pitchFamily="34" charset="0"/>
            </a:endParaRPr>
          </a:p>
        </p:txBody>
      </p:sp>
      <p:pic>
        <p:nvPicPr>
          <p:cNvPr id="2430984" name="Picture 8" descr="Picture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" y="2451100"/>
            <a:ext cx="306388" cy="466725"/>
          </a:xfrm>
          <a:prstGeom prst="rect">
            <a:avLst/>
          </a:prstGeom>
          <a:noFill/>
        </p:spPr>
      </p:pic>
      <p:pic>
        <p:nvPicPr>
          <p:cNvPr id="2430985" name="Picture 9" descr="Picture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" y="1598613"/>
            <a:ext cx="592137" cy="569912"/>
          </a:xfrm>
          <a:prstGeom prst="rect">
            <a:avLst/>
          </a:prstGeom>
          <a:noFill/>
        </p:spPr>
      </p:pic>
      <p:pic>
        <p:nvPicPr>
          <p:cNvPr id="2430986" name="Picture 10" descr="Picture2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6444" y="3459163"/>
            <a:ext cx="307975" cy="501650"/>
          </a:xfrm>
          <a:prstGeom prst="rect">
            <a:avLst/>
          </a:prstGeom>
          <a:noFill/>
        </p:spPr>
      </p:pic>
      <p:pic>
        <p:nvPicPr>
          <p:cNvPr id="2430987" name="Picture 11" descr="Picture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8812" y="4373563"/>
            <a:ext cx="503238" cy="449262"/>
          </a:xfrm>
          <a:prstGeom prst="rect">
            <a:avLst/>
          </a:prstGeom>
          <a:noFill/>
        </p:spPr>
      </p:pic>
      <p:sp>
        <p:nvSpPr>
          <p:cNvPr id="2430988" name="Rectangle 12"/>
          <p:cNvSpPr>
            <a:spLocks noChangeArrowheads="1"/>
          </p:cNvSpPr>
          <p:nvPr/>
        </p:nvSpPr>
        <p:spPr bwMode="auto">
          <a:xfrm>
            <a:off x="812800" y="4875213"/>
            <a:ext cx="1952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TV</a:t>
            </a:r>
          </a:p>
        </p:txBody>
      </p:sp>
      <p:pic>
        <p:nvPicPr>
          <p:cNvPr id="2430989" name="Picture 13" descr="Picture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1838" y="5211763"/>
            <a:ext cx="357187" cy="461962"/>
          </a:xfrm>
          <a:prstGeom prst="rect">
            <a:avLst/>
          </a:prstGeom>
          <a:noFill/>
        </p:spPr>
      </p:pic>
      <p:sp>
        <p:nvSpPr>
          <p:cNvPr id="2430990" name="Rectangle 14"/>
          <p:cNvSpPr>
            <a:spLocks noChangeArrowheads="1"/>
          </p:cNvSpPr>
          <p:nvPr/>
        </p:nvSpPr>
        <p:spPr bwMode="auto">
          <a:xfrm>
            <a:off x="681831" y="5673725"/>
            <a:ext cx="457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메신저</a:t>
            </a:r>
          </a:p>
        </p:txBody>
      </p:sp>
      <p:sp>
        <p:nvSpPr>
          <p:cNvPr id="2430991" name="AutoShape 15"/>
          <p:cNvSpPr>
            <a:spLocks noChangeArrowheads="1"/>
          </p:cNvSpPr>
          <p:nvPr/>
        </p:nvSpPr>
        <p:spPr bwMode="auto">
          <a:xfrm>
            <a:off x="2005013" y="1035050"/>
            <a:ext cx="6119812" cy="4746625"/>
          </a:xfrm>
          <a:prstGeom prst="roundRect">
            <a:avLst>
              <a:gd name="adj" fmla="val 8218"/>
            </a:avLst>
          </a:prstGeom>
          <a:noFill/>
          <a:ln w="9525" algn="ctr">
            <a:solidFill>
              <a:srgbClr val="969696"/>
            </a:solidFill>
            <a:prstDash val="sysDot"/>
            <a:round/>
            <a:headEnd/>
            <a:tailEnd/>
          </a:ln>
          <a:effectLst/>
        </p:spPr>
        <p:txBody>
          <a:bodyPr wrap="none" anchorCtr="1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b="1" dirty="0" smtClean="0">
                <a:solidFill>
                  <a:schemeClr val="tx1"/>
                </a:solidFill>
              </a:rPr>
              <a:t>웹 어플리케이션</a:t>
            </a:r>
            <a:r>
              <a:rPr lang="en-US" altLang="ko-KR" b="1" dirty="0" smtClean="0">
                <a:solidFill>
                  <a:schemeClr val="tx1"/>
                </a:solidFill>
              </a:rPr>
              <a:t> </a:t>
            </a:r>
            <a:r>
              <a:rPr lang="ko-KR" altLang="en-US" b="1" dirty="0">
                <a:solidFill>
                  <a:schemeClr val="tx1"/>
                </a:solidFill>
              </a:rPr>
              <a:t>시스템</a:t>
            </a:r>
          </a:p>
        </p:txBody>
      </p:sp>
      <p:sp>
        <p:nvSpPr>
          <p:cNvPr id="2430992" name="Rectangle 16"/>
          <p:cNvSpPr>
            <a:spLocks noChangeArrowheads="1"/>
          </p:cNvSpPr>
          <p:nvPr/>
        </p:nvSpPr>
        <p:spPr bwMode="auto">
          <a:xfrm flipH="1">
            <a:off x="2281238" y="4546600"/>
            <a:ext cx="5602287" cy="1038225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b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J2EE Framework </a:t>
            </a:r>
            <a:r>
              <a:rPr lang="ko-KR" altLang="en-US">
                <a:solidFill>
                  <a:schemeClr val="tx1"/>
                </a:solidFill>
              </a:rPr>
              <a:t>공통 컴포넌트</a:t>
            </a:r>
          </a:p>
        </p:txBody>
      </p:sp>
      <p:grpSp>
        <p:nvGrpSpPr>
          <p:cNvPr id="2430993" name="Group 17"/>
          <p:cNvGrpSpPr>
            <a:grpSpLocks/>
          </p:cNvGrpSpPr>
          <p:nvPr/>
        </p:nvGrpSpPr>
        <p:grpSpPr bwMode="auto">
          <a:xfrm>
            <a:off x="2466975" y="4826000"/>
            <a:ext cx="796925" cy="403225"/>
            <a:chOff x="4118" y="2683"/>
            <a:chExt cx="739" cy="318"/>
          </a:xfrm>
        </p:grpSpPr>
        <p:sp>
          <p:nvSpPr>
            <p:cNvPr id="2430994" name="Oval 18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0995" name="Line 19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0996" name="Oval 20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0997" name="Line 21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0998" name="AutoShape 22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ko-KR" altLang="en-US">
                  <a:solidFill>
                    <a:schemeClr val="tx1"/>
                  </a:solidFill>
                </a:rPr>
                <a:t>예외처리</a:t>
              </a:r>
            </a:p>
          </p:txBody>
        </p:sp>
      </p:grpSp>
      <p:grpSp>
        <p:nvGrpSpPr>
          <p:cNvPr id="2430999" name="Group 23"/>
          <p:cNvGrpSpPr>
            <a:grpSpLocks/>
          </p:cNvGrpSpPr>
          <p:nvPr/>
        </p:nvGrpSpPr>
        <p:grpSpPr bwMode="auto">
          <a:xfrm>
            <a:off x="3346450" y="4826000"/>
            <a:ext cx="796925" cy="403225"/>
            <a:chOff x="4118" y="2683"/>
            <a:chExt cx="739" cy="318"/>
          </a:xfrm>
        </p:grpSpPr>
        <p:sp>
          <p:nvSpPr>
            <p:cNvPr id="2431000" name="Oval 24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01" name="Line 25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02" name="Oval 26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03" name="Line 27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04" name="AutoShape 28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ko-KR" altLang="en-US">
                  <a:solidFill>
                    <a:schemeClr val="tx1"/>
                  </a:solidFill>
                </a:rPr>
                <a:t>다국어</a:t>
              </a:r>
            </a:p>
          </p:txBody>
        </p:sp>
      </p:grpSp>
      <p:grpSp>
        <p:nvGrpSpPr>
          <p:cNvPr id="2431005" name="Group 29"/>
          <p:cNvGrpSpPr>
            <a:grpSpLocks/>
          </p:cNvGrpSpPr>
          <p:nvPr/>
        </p:nvGrpSpPr>
        <p:grpSpPr bwMode="auto">
          <a:xfrm>
            <a:off x="4224338" y="4814888"/>
            <a:ext cx="796925" cy="403225"/>
            <a:chOff x="4118" y="2683"/>
            <a:chExt cx="739" cy="318"/>
          </a:xfrm>
        </p:grpSpPr>
        <p:sp>
          <p:nvSpPr>
            <p:cNvPr id="2431006" name="Oval 30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07" name="Line 31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08" name="Oval 32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09" name="Line 33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10" name="AutoShape 34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ko-KR" altLang="en-US">
                  <a:solidFill>
                    <a:schemeClr val="tx1"/>
                  </a:solidFill>
                </a:rPr>
                <a:t>로그</a:t>
              </a:r>
            </a:p>
          </p:txBody>
        </p:sp>
      </p:grpSp>
      <p:grpSp>
        <p:nvGrpSpPr>
          <p:cNvPr id="2431011" name="Group 35"/>
          <p:cNvGrpSpPr>
            <a:grpSpLocks/>
          </p:cNvGrpSpPr>
          <p:nvPr/>
        </p:nvGrpSpPr>
        <p:grpSpPr bwMode="auto">
          <a:xfrm>
            <a:off x="5092700" y="4814888"/>
            <a:ext cx="796925" cy="403225"/>
            <a:chOff x="4118" y="2683"/>
            <a:chExt cx="739" cy="318"/>
          </a:xfrm>
        </p:grpSpPr>
        <p:sp>
          <p:nvSpPr>
            <p:cNvPr id="2431012" name="Oval 36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13" name="Line 37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14" name="Oval 38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15" name="Line 39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16" name="AutoShape 40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ko-KR" altLang="en-US">
                  <a:solidFill>
                    <a:schemeClr val="tx1"/>
                  </a:solidFill>
                </a:rPr>
                <a:t>메시지</a:t>
              </a:r>
            </a:p>
          </p:txBody>
        </p:sp>
      </p:grpSp>
      <p:grpSp>
        <p:nvGrpSpPr>
          <p:cNvPr id="2431017" name="Group 41"/>
          <p:cNvGrpSpPr>
            <a:grpSpLocks/>
          </p:cNvGrpSpPr>
          <p:nvPr/>
        </p:nvGrpSpPr>
        <p:grpSpPr bwMode="auto">
          <a:xfrm>
            <a:off x="5983288" y="4814888"/>
            <a:ext cx="796925" cy="403225"/>
            <a:chOff x="4118" y="2683"/>
            <a:chExt cx="739" cy="318"/>
          </a:xfrm>
        </p:grpSpPr>
        <p:sp>
          <p:nvSpPr>
            <p:cNvPr id="2431018" name="Oval 42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19" name="Line 43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20" name="Oval 44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21" name="Line 45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22" name="AutoShape 46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</a:rPr>
                <a:t>JDBC</a:t>
              </a:r>
            </a:p>
          </p:txBody>
        </p:sp>
      </p:grpSp>
      <p:grpSp>
        <p:nvGrpSpPr>
          <p:cNvPr id="2431023" name="Group 47"/>
          <p:cNvGrpSpPr>
            <a:grpSpLocks/>
          </p:cNvGrpSpPr>
          <p:nvPr/>
        </p:nvGrpSpPr>
        <p:grpSpPr bwMode="auto">
          <a:xfrm>
            <a:off x="6897688" y="4814888"/>
            <a:ext cx="796925" cy="403225"/>
            <a:chOff x="4118" y="2683"/>
            <a:chExt cx="739" cy="318"/>
          </a:xfrm>
        </p:grpSpPr>
        <p:sp>
          <p:nvSpPr>
            <p:cNvPr id="2431024" name="Oval 48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25" name="Line 49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26" name="Oval 50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27" name="Line 51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28" name="AutoShape 52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rgbClr val="C0C0C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</a:rPr>
                <a:t>Routing</a:t>
              </a:r>
            </a:p>
          </p:txBody>
        </p:sp>
      </p:grpSp>
      <p:sp>
        <p:nvSpPr>
          <p:cNvPr id="2431029" name="AutoShape 53"/>
          <p:cNvSpPr>
            <a:spLocks noChangeArrowheads="1"/>
          </p:cNvSpPr>
          <p:nvPr/>
        </p:nvSpPr>
        <p:spPr bwMode="auto">
          <a:xfrm>
            <a:off x="2782888" y="3082925"/>
            <a:ext cx="912812" cy="579438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Service</a:t>
            </a:r>
          </a:p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Dispatcher</a:t>
            </a:r>
          </a:p>
        </p:txBody>
      </p:sp>
      <p:grpSp>
        <p:nvGrpSpPr>
          <p:cNvPr id="2431030" name="Group 54"/>
          <p:cNvGrpSpPr>
            <a:grpSpLocks/>
          </p:cNvGrpSpPr>
          <p:nvPr/>
        </p:nvGrpSpPr>
        <p:grpSpPr bwMode="auto">
          <a:xfrm>
            <a:off x="4789488" y="2454275"/>
            <a:ext cx="890587" cy="474663"/>
            <a:chOff x="4118" y="2683"/>
            <a:chExt cx="739" cy="318"/>
          </a:xfrm>
        </p:grpSpPr>
        <p:sp>
          <p:nvSpPr>
            <p:cNvPr id="2431031" name="Oval 55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32" name="Line 56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33" name="Oval 57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34" name="Line 58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35" name="AutoShape 59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ko-KR" altLang="en-US" dirty="0" smtClean="0">
                  <a:solidFill>
                    <a:schemeClr val="tx1"/>
                  </a:solidFill>
                </a:rPr>
                <a:t>로그인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0"/>
                </a:spcBef>
              </a:pPr>
              <a:r>
                <a:rPr lang="ko-KR" altLang="en-US" dirty="0" smtClean="0">
                  <a:solidFill>
                    <a:schemeClr val="tx1"/>
                  </a:solidFill>
                </a:rPr>
                <a:t>체</a:t>
              </a:r>
              <a:r>
                <a:rPr lang="ko-KR" altLang="en-US" dirty="0">
                  <a:solidFill>
                    <a:schemeClr val="tx1"/>
                  </a:solidFill>
                </a:rPr>
                <a:t>크</a:t>
              </a:r>
            </a:p>
          </p:txBody>
        </p:sp>
      </p:grpSp>
      <p:grpSp>
        <p:nvGrpSpPr>
          <p:cNvPr id="2431036" name="Group 60"/>
          <p:cNvGrpSpPr>
            <a:grpSpLocks/>
          </p:cNvGrpSpPr>
          <p:nvPr/>
        </p:nvGrpSpPr>
        <p:grpSpPr bwMode="auto">
          <a:xfrm>
            <a:off x="5567363" y="2886075"/>
            <a:ext cx="890587" cy="474663"/>
            <a:chOff x="4118" y="2683"/>
            <a:chExt cx="739" cy="318"/>
          </a:xfrm>
        </p:grpSpPr>
        <p:sp>
          <p:nvSpPr>
            <p:cNvPr id="2431037" name="Oval 61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38" name="Line 62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39" name="Oval 63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40" name="Line 64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41" name="AutoShape 65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ko-KR" altLang="en-US" dirty="0" smtClean="0">
                  <a:solidFill>
                    <a:schemeClr val="tx1"/>
                  </a:solidFill>
                </a:rPr>
                <a:t>회원정보</a:t>
              </a:r>
              <a:endParaRPr lang="ko-KR" altLang="en-US" dirty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0"/>
                </a:spcBef>
              </a:pPr>
              <a:r>
                <a:rPr lang="ko-KR" altLang="en-US" dirty="0">
                  <a:solidFill>
                    <a:schemeClr val="tx1"/>
                  </a:solidFill>
                </a:rPr>
                <a:t>조회</a:t>
              </a:r>
            </a:p>
          </p:txBody>
        </p:sp>
      </p:grpSp>
      <p:grpSp>
        <p:nvGrpSpPr>
          <p:cNvPr id="2431042" name="Group 66"/>
          <p:cNvGrpSpPr>
            <a:grpSpLocks/>
          </p:cNvGrpSpPr>
          <p:nvPr/>
        </p:nvGrpSpPr>
        <p:grpSpPr bwMode="auto">
          <a:xfrm>
            <a:off x="6408738" y="3352800"/>
            <a:ext cx="890587" cy="474663"/>
            <a:chOff x="4118" y="2683"/>
            <a:chExt cx="739" cy="318"/>
          </a:xfrm>
        </p:grpSpPr>
        <p:sp>
          <p:nvSpPr>
            <p:cNvPr id="2431043" name="Oval 67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44" name="Line 68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45" name="Oval 69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46" name="Line 70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47" name="AutoShape 71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ko-KR" altLang="en-US" dirty="0" smtClean="0">
                  <a:solidFill>
                    <a:schemeClr val="tx1"/>
                  </a:solidFill>
                </a:rPr>
                <a:t>서비스</a:t>
              </a:r>
              <a:endParaRPr lang="en-US" altLang="ko-KR" dirty="0" smtClean="0">
                <a:solidFill>
                  <a:schemeClr val="tx1"/>
                </a:solidFill>
              </a:endParaRPr>
            </a:p>
            <a:p>
              <a:pPr eaLnBrk="1" hangingPunct="1">
                <a:spcBef>
                  <a:spcPct val="0"/>
                </a:spcBef>
              </a:pPr>
              <a:r>
                <a:rPr lang="ko-KR" altLang="en-US" dirty="0" smtClean="0">
                  <a:solidFill>
                    <a:schemeClr val="tx1"/>
                  </a:solidFill>
                </a:rPr>
                <a:t>실</a:t>
              </a:r>
              <a:r>
                <a:rPr lang="ko-KR" altLang="en-US" dirty="0">
                  <a:solidFill>
                    <a:schemeClr val="tx1"/>
                  </a:solidFill>
                </a:rPr>
                <a:t>행</a:t>
              </a:r>
            </a:p>
          </p:txBody>
        </p:sp>
      </p:grpSp>
      <p:sp>
        <p:nvSpPr>
          <p:cNvPr id="2431048" name="AutoShape 72"/>
          <p:cNvSpPr>
            <a:spLocks noChangeArrowheads="1"/>
          </p:cNvSpPr>
          <p:nvPr/>
        </p:nvSpPr>
        <p:spPr bwMode="auto">
          <a:xfrm>
            <a:off x="3630613" y="3763963"/>
            <a:ext cx="912812" cy="579437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Service</a:t>
            </a:r>
          </a:p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Controller</a:t>
            </a:r>
          </a:p>
        </p:txBody>
      </p:sp>
      <p:sp>
        <p:nvSpPr>
          <p:cNvPr id="2431049" name="AutoShape 73"/>
          <p:cNvSpPr>
            <a:spLocks noChangeArrowheads="1"/>
          </p:cNvSpPr>
          <p:nvPr/>
        </p:nvSpPr>
        <p:spPr bwMode="auto">
          <a:xfrm>
            <a:off x="8761413" y="1077913"/>
            <a:ext cx="762000" cy="4591050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prstDash val="sysDot"/>
            <a:round/>
            <a:headEnd/>
            <a:tailEnd/>
          </a:ln>
          <a:effectLst/>
        </p:spPr>
        <p:txBody>
          <a:bodyPr wrap="none" anchorCtr="1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b="1" dirty="0" smtClean="0">
                <a:solidFill>
                  <a:schemeClr val="tx1"/>
                </a:solidFill>
              </a:rPr>
              <a:t>Legacy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b="1" dirty="0" smtClean="0">
                <a:solidFill>
                  <a:schemeClr val="tx1"/>
                </a:solidFill>
              </a:rPr>
              <a:t>Systems</a:t>
            </a:r>
            <a:endParaRPr lang="en-US" altLang="ko-KR" b="1" dirty="0">
              <a:solidFill>
                <a:schemeClr val="tx1"/>
              </a:solidFill>
            </a:endParaRPr>
          </a:p>
        </p:txBody>
      </p:sp>
      <p:sp>
        <p:nvSpPr>
          <p:cNvPr id="2431050" name="AutoShape 74"/>
          <p:cNvSpPr>
            <a:spLocks noChangeArrowheads="1"/>
          </p:cNvSpPr>
          <p:nvPr/>
        </p:nvSpPr>
        <p:spPr bwMode="auto">
          <a:xfrm>
            <a:off x="5386388" y="3319463"/>
            <a:ext cx="735012" cy="623887"/>
          </a:xfrm>
          <a:prstGeom prst="can">
            <a:avLst>
              <a:gd name="adj" fmla="val 36398"/>
            </a:avLst>
          </a:prstGeom>
          <a:solidFill>
            <a:srgbClr val="EAEAEA"/>
          </a:solidFill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b="1" dirty="0" smtClean="0">
                <a:solidFill>
                  <a:schemeClr val="tx1"/>
                </a:solidFill>
              </a:rPr>
              <a:t>서비스 </a:t>
            </a:r>
            <a:r>
              <a:rPr lang="en-US" altLang="ko-KR" b="1" dirty="0">
                <a:solidFill>
                  <a:schemeClr val="tx1"/>
                </a:solidFill>
              </a:rPr>
              <a:t>DB</a:t>
            </a:r>
          </a:p>
        </p:txBody>
      </p:sp>
      <p:sp>
        <p:nvSpPr>
          <p:cNvPr id="2431051" name="Oval 75"/>
          <p:cNvSpPr>
            <a:spLocks noChangeArrowheads="1"/>
          </p:cNvSpPr>
          <p:nvPr/>
        </p:nvSpPr>
        <p:spPr bwMode="auto">
          <a:xfrm>
            <a:off x="1922463" y="3095625"/>
            <a:ext cx="144462" cy="155575"/>
          </a:xfrm>
          <a:prstGeom prst="ellipse">
            <a:avLst/>
          </a:prstGeom>
          <a:solidFill>
            <a:srgbClr val="F7F7F7"/>
          </a:solidFill>
          <a:ln w="9525" algn="ctr">
            <a:solidFill>
              <a:srgbClr val="777777"/>
            </a:solidFill>
            <a:prstDash val="sysDot"/>
            <a:round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/>
          </a:p>
        </p:txBody>
      </p:sp>
      <p:sp>
        <p:nvSpPr>
          <p:cNvPr id="2431052" name="Oval 76"/>
          <p:cNvSpPr>
            <a:spLocks noChangeArrowheads="1"/>
          </p:cNvSpPr>
          <p:nvPr/>
        </p:nvSpPr>
        <p:spPr bwMode="auto">
          <a:xfrm>
            <a:off x="1925638" y="3243263"/>
            <a:ext cx="144462" cy="155575"/>
          </a:xfrm>
          <a:prstGeom prst="ellipse">
            <a:avLst/>
          </a:prstGeom>
          <a:solidFill>
            <a:srgbClr val="F7F7F7"/>
          </a:solidFill>
          <a:ln w="9525" algn="ctr">
            <a:solidFill>
              <a:srgbClr val="777777"/>
            </a:solidFill>
            <a:prstDash val="sysDot"/>
            <a:round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/>
          </a:p>
        </p:txBody>
      </p:sp>
      <p:grpSp>
        <p:nvGrpSpPr>
          <p:cNvPr id="2431053" name="Group 77"/>
          <p:cNvGrpSpPr>
            <a:grpSpLocks/>
          </p:cNvGrpSpPr>
          <p:nvPr/>
        </p:nvGrpSpPr>
        <p:grpSpPr bwMode="auto">
          <a:xfrm>
            <a:off x="6024563" y="2089150"/>
            <a:ext cx="890587" cy="474663"/>
            <a:chOff x="4118" y="2683"/>
            <a:chExt cx="739" cy="318"/>
          </a:xfrm>
        </p:grpSpPr>
        <p:sp>
          <p:nvSpPr>
            <p:cNvPr id="2431054" name="Oval 78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55" name="Line 79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56" name="Oval 80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57" name="Line 81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31058" name="AutoShape 82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</a:rPr>
                <a:t>Biz.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ko-KR" altLang="en-US">
                  <a:solidFill>
                    <a:schemeClr val="tx1"/>
                  </a:solidFill>
                </a:rPr>
                <a:t>컴포넌트</a:t>
              </a:r>
            </a:p>
          </p:txBody>
        </p:sp>
      </p:grpSp>
      <p:grpSp>
        <p:nvGrpSpPr>
          <p:cNvPr id="2431059" name="Group 83"/>
          <p:cNvGrpSpPr>
            <a:grpSpLocks/>
          </p:cNvGrpSpPr>
          <p:nvPr/>
        </p:nvGrpSpPr>
        <p:grpSpPr bwMode="auto">
          <a:xfrm>
            <a:off x="1304925" y="3048000"/>
            <a:ext cx="274638" cy="393700"/>
            <a:chOff x="2772" y="2783"/>
            <a:chExt cx="206" cy="197"/>
          </a:xfrm>
        </p:grpSpPr>
        <p:sp>
          <p:nvSpPr>
            <p:cNvPr id="2431060" name="AutoShape 84"/>
            <p:cNvSpPr>
              <a:spLocks noChangeArrowheads="1"/>
            </p:cNvSpPr>
            <p:nvPr/>
          </p:nvSpPr>
          <p:spPr bwMode="auto">
            <a:xfrm rot="5400000">
              <a:off x="2749" y="2806"/>
              <a:ext cx="197" cy="152"/>
            </a:xfrm>
            <a:prstGeom prst="can">
              <a:avLst>
                <a:gd name="adj" fmla="val 26315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</a:endParaRPr>
            </a:p>
          </p:txBody>
        </p:sp>
        <p:sp>
          <p:nvSpPr>
            <p:cNvPr id="2431061" name="AutoShape 85"/>
            <p:cNvSpPr>
              <a:spLocks noChangeArrowheads="1"/>
            </p:cNvSpPr>
            <p:nvPr/>
          </p:nvSpPr>
          <p:spPr bwMode="auto">
            <a:xfrm rot="5400000">
              <a:off x="2912" y="2808"/>
              <a:ext cx="54" cy="78"/>
            </a:xfrm>
            <a:prstGeom prst="can">
              <a:avLst>
                <a:gd name="adj" fmla="val 3451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</a:endParaRPr>
            </a:p>
          </p:txBody>
        </p:sp>
        <p:sp>
          <p:nvSpPr>
            <p:cNvPr id="2431062" name="AutoShape 86"/>
            <p:cNvSpPr>
              <a:spLocks noChangeArrowheads="1"/>
            </p:cNvSpPr>
            <p:nvPr/>
          </p:nvSpPr>
          <p:spPr bwMode="auto">
            <a:xfrm rot="5400000">
              <a:off x="2912" y="2882"/>
              <a:ext cx="54" cy="78"/>
            </a:xfrm>
            <a:prstGeom prst="can">
              <a:avLst>
                <a:gd name="adj" fmla="val 3451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</a:endParaRPr>
            </a:p>
          </p:txBody>
        </p:sp>
      </p:grpSp>
      <p:cxnSp>
        <p:nvCxnSpPr>
          <p:cNvPr id="2431063" name="AutoShape 87"/>
          <p:cNvCxnSpPr>
            <a:cxnSpLocks noChangeShapeType="1"/>
            <a:stCxn id="2431061" idx="1"/>
            <a:endCxn id="2431051" idx="2"/>
          </p:cNvCxnSpPr>
          <p:nvPr/>
        </p:nvCxnSpPr>
        <p:spPr bwMode="auto">
          <a:xfrm flipV="1">
            <a:off x="1579563" y="3173413"/>
            <a:ext cx="342900" cy="317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  <a:effectLst/>
        </p:spPr>
      </p:cxnSp>
      <p:cxnSp>
        <p:nvCxnSpPr>
          <p:cNvPr id="2431064" name="AutoShape 88"/>
          <p:cNvCxnSpPr>
            <a:cxnSpLocks noChangeShapeType="1"/>
            <a:stCxn id="2431062" idx="1"/>
            <a:endCxn id="2431052" idx="2"/>
          </p:cNvCxnSpPr>
          <p:nvPr/>
        </p:nvCxnSpPr>
        <p:spPr bwMode="auto">
          <a:xfrm flipV="1">
            <a:off x="1579563" y="3321050"/>
            <a:ext cx="346075" cy="317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969696"/>
            </a:solidFill>
            <a:prstDash val="sysDot"/>
            <a:miter lim="800000"/>
            <a:headEnd type="triangle" w="med" len="med"/>
            <a:tailEnd/>
          </a:ln>
          <a:effectLst/>
        </p:spPr>
      </p:cxnSp>
      <p:cxnSp>
        <p:nvCxnSpPr>
          <p:cNvPr id="2431065" name="AutoShape 89"/>
          <p:cNvCxnSpPr>
            <a:cxnSpLocks noChangeShapeType="1"/>
            <a:stCxn id="2431090" idx="2"/>
            <a:endCxn id="2431029" idx="0"/>
          </p:cNvCxnSpPr>
          <p:nvPr/>
        </p:nvCxnSpPr>
        <p:spPr bwMode="auto">
          <a:xfrm rot="5400000">
            <a:off x="2983706" y="2821782"/>
            <a:ext cx="517525" cy="4762"/>
          </a:xfrm>
          <a:prstGeom prst="bentConnector3">
            <a:avLst>
              <a:gd name="adj1" fmla="val 49694"/>
            </a:avLst>
          </a:prstGeom>
          <a:noFill/>
          <a:ln w="25400">
            <a:solidFill>
              <a:srgbClr val="969696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431066" name="AutoShape 90"/>
          <p:cNvCxnSpPr>
            <a:cxnSpLocks noChangeShapeType="1"/>
            <a:stCxn id="2431029" idx="3"/>
            <a:endCxn id="2431048" idx="0"/>
          </p:cNvCxnSpPr>
          <p:nvPr/>
        </p:nvCxnSpPr>
        <p:spPr bwMode="auto">
          <a:xfrm>
            <a:off x="3695700" y="3373438"/>
            <a:ext cx="392113" cy="390525"/>
          </a:xfrm>
          <a:prstGeom prst="bentConnector2">
            <a:avLst/>
          </a:prstGeom>
          <a:noFill/>
          <a:ln w="25400">
            <a:solidFill>
              <a:srgbClr val="969696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431067" name="AutoShape 91"/>
          <p:cNvCxnSpPr>
            <a:cxnSpLocks noChangeShapeType="1"/>
            <a:stCxn id="2431048" idx="3"/>
            <a:endCxn id="2431031" idx="2"/>
          </p:cNvCxnSpPr>
          <p:nvPr/>
        </p:nvCxnSpPr>
        <p:spPr bwMode="auto">
          <a:xfrm flipV="1">
            <a:off x="4543425" y="2617788"/>
            <a:ext cx="246063" cy="1436687"/>
          </a:xfrm>
          <a:prstGeom prst="bentConnector3">
            <a:avLst>
              <a:gd name="adj1" fmla="val 49676"/>
            </a:avLst>
          </a:prstGeom>
          <a:noFill/>
          <a:ln w="25400">
            <a:solidFill>
              <a:srgbClr val="969696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431068" name="AutoShape 92"/>
          <p:cNvCxnSpPr>
            <a:cxnSpLocks noChangeShapeType="1"/>
            <a:stCxn id="2431035" idx="3"/>
            <a:endCxn id="2431041" idx="0"/>
          </p:cNvCxnSpPr>
          <p:nvPr/>
        </p:nvCxnSpPr>
        <p:spPr bwMode="auto">
          <a:xfrm>
            <a:off x="5680075" y="2692400"/>
            <a:ext cx="422275" cy="193675"/>
          </a:xfrm>
          <a:prstGeom prst="bentConnector2">
            <a:avLst/>
          </a:prstGeom>
          <a:noFill/>
          <a:ln w="25400">
            <a:solidFill>
              <a:srgbClr val="969696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431069" name="AutoShape 93"/>
          <p:cNvCxnSpPr>
            <a:cxnSpLocks noChangeShapeType="1"/>
            <a:stCxn id="2431041" idx="3"/>
            <a:endCxn id="2431047" idx="0"/>
          </p:cNvCxnSpPr>
          <p:nvPr/>
        </p:nvCxnSpPr>
        <p:spPr bwMode="auto">
          <a:xfrm>
            <a:off x="6457950" y="3124200"/>
            <a:ext cx="485775" cy="228600"/>
          </a:xfrm>
          <a:prstGeom prst="bentConnector2">
            <a:avLst/>
          </a:prstGeom>
          <a:noFill/>
          <a:ln w="25400">
            <a:solidFill>
              <a:srgbClr val="969696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431070" name="Oval 94"/>
          <p:cNvSpPr>
            <a:spLocks noChangeArrowheads="1"/>
          </p:cNvSpPr>
          <p:nvPr/>
        </p:nvSpPr>
        <p:spPr bwMode="auto">
          <a:xfrm>
            <a:off x="8699500" y="3446463"/>
            <a:ext cx="144463" cy="155575"/>
          </a:xfrm>
          <a:prstGeom prst="ellipse">
            <a:avLst/>
          </a:prstGeom>
          <a:solidFill>
            <a:srgbClr val="F7F7F7"/>
          </a:solidFill>
          <a:ln w="9525" algn="ctr">
            <a:solidFill>
              <a:srgbClr val="777777"/>
            </a:solidFill>
            <a:prstDash val="sysDot"/>
            <a:round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/>
          </a:p>
        </p:txBody>
      </p:sp>
      <p:sp>
        <p:nvSpPr>
          <p:cNvPr id="2431071" name="Oval 95"/>
          <p:cNvSpPr>
            <a:spLocks noChangeArrowheads="1"/>
          </p:cNvSpPr>
          <p:nvPr/>
        </p:nvSpPr>
        <p:spPr bwMode="auto">
          <a:xfrm>
            <a:off x="8702675" y="3594100"/>
            <a:ext cx="144463" cy="155575"/>
          </a:xfrm>
          <a:prstGeom prst="ellipse">
            <a:avLst/>
          </a:prstGeom>
          <a:solidFill>
            <a:srgbClr val="F7F7F7"/>
          </a:solidFill>
          <a:ln w="9525" algn="ctr">
            <a:solidFill>
              <a:srgbClr val="777777"/>
            </a:solidFill>
            <a:prstDash val="sysDot"/>
            <a:round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/>
          </a:p>
        </p:txBody>
      </p:sp>
      <p:cxnSp>
        <p:nvCxnSpPr>
          <p:cNvPr id="2431072" name="AutoShape 96"/>
          <p:cNvCxnSpPr>
            <a:cxnSpLocks noChangeShapeType="1"/>
            <a:stCxn id="2431048" idx="1"/>
            <a:endCxn id="2431052" idx="6"/>
          </p:cNvCxnSpPr>
          <p:nvPr/>
        </p:nvCxnSpPr>
        <p:spPr bwMode="auto">
          <a:xfrm rot="10800000">
            <a:off x="2070100" y="3321050"/>
            <a:ext cx="1560513" cy="733425"/>
          </a:xfrm>
          <a:prstGeom prst="bentConnector3">
            <a:avLst>
              <a:gd name="adj1" fmla="val 77005"/>
            </a:avLst>
          </a:prstGeom>
          <a:noFill/>
          <a:ln w="254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  <a:effectLst/>
        </p:spPr>
      </p:cxnSp>
      <p:cxnSp>
        <p:nvCxnSpPr>
          <p:cNvPr id="2431073" name="AutoShape 97"/>
          <p:cNvCxnSpPr>
            <a:cxnSpLocks noChangeShapeType="1"/>
            <a:stCxn id="2431051" idx="6"/>
            <a:endCxn id="2431090" idx="1"/>
          </p:cNvCxnSpPr>
          <p:nvPr/>
        </p:nvCxnSpPr>
        <p:spPr bwMode="auto">
          <a:xfrm flipV="1">
            <a:off x="2066925" y="2276475"/>
            <a:ext cx="720725" cy="896938"/>
          </a:xfrm>
          <a:prstGeom prst="bentConnector3">
            <a:avLst>
              <a:gd name="adj1" fmla="val 49778"/>
            </a:avLst>
          </a:prstGeom>
          <a:noFill/>
          <a:ln w="254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  <a:effectLst/>
        </p:spPr>
      </p:cxnSp>
      <p:cxnSp>
        <p:nvCxnSpPr>
          <p:cNvPr id="2431074" name="AutoShape 98"/>
          <p:cNvCxnSpPr>
            <a:cxnSpLocks noChangeShapeType="1"/>
            <a:stCxn id="2431047" idx="3"/>
            <a:endCxn id="2431076" idx="3"/>
          </p:cNvCxnSpPr>
          <p:nvPr/>
        </p:nvCxnSpPr>
        <p:spPr bwMode="auto">
          <a:xfrm>
            <a:off x="7299325" y="3590925"/>
            <a:ext cx="731838" cy="3175"/>
          </a:xfrm>
          <a:prstGeom prst="bentConnector3">
            <a:avLst>
              <a:gd name="adj1" fmla="val 49894"/>
            </a:avLst>
          </a:prstGeom>
          <a:noFill/>
          <a:ln w="25400">
            <a:solidFill>
              <a:srgbClr val="969696"/>
            </a:solidFill>
            <a:miter lim="800000"/>
            <a:headEnd type="triangle" w="med" len="med"/>
            <a:tailEnd type="triangle" w="med" len="med"/>
          </a:ln>
          <a:effectLst/>
        </p:spPr>
      </p:cxnSp>
      <p:grpSp>
        <p:nvGrpSpPr>
          <p:cNvPr id="2431075" name="Group 99"/>
          <p:cNvGrpSpPr>
            <a:grpSpLocks/>
          </p:cNvGrpSpPr>
          <p:nvPr/>
        </p:nvGrpSpPr>
        <p:grpSpPr bwMode="auto">
          <a:xfrm>
            <a:off x="8031163" y="3397250"/>
            <a:ext cx="287337" cy="393700"/>
            <a:chOff x="2772" y="2783"/>
            <a:chExt cx="206" cy="197"/>
          </a:xfrm>
        </p:grpSpPr>
        <p:sp>
          <p:nvSpPr>
            <p:cNvPr id="2431076" name="AutoShape 100"/>
            <p:cNvSpPr>
              <a:spLocks noChangeArrowheads="1"/>
            </p:cNvSpPr>
            <p:nvPr/>
          </p:nvSpPr>
          <p:spPr bwMode="auto">
            <a:xfrm rot="5400000">
              <a:off x="2749" y="2806"/>
              <a:ext cx="197" cy="152"/>
            </a:xfrm>
            <a:prstGeom prst="can">
              <a:avLst>
                <a:gd name="adj" fmla="val 26315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</a:endParaRPr>
            </a:p>
          </p:txBody>
        </p:sp>
        <p:sp>
          <p:nvSpPr>
            <p:cNvPr id="2431077" name="AutoShape 101"/>
            <p:cNvSpPr>
              <a:spLocks noChangeArrowheads="1"/>
            </p:cNvSpPr>
            <p:nvPr/>
          </p:nvSpPr>
          <p:spPr bwMode="auto">
            <a:xfrm rot="5400000">
              <a:off x="2912" y="2808"/>
              <a:ext cx="54" cy="78"/>
            </a:xfrm>
            <a:prstGeom prst="can">
              <a:avLst>
                <a:gd name="adj" fmla="val 3451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</a:endParaRPr>
            </a:p>
          </p:txBody>
        </p:sp>
        <p:sp>
          <p:nvSpPr>
            <p:cNvPr id="2431078" name="AutoShape 102"/>
            <p:cNvSpPr>
              <a:spLocks noChangeArrowheads="1"/>
            </p:cNvSpPr>
            <p:nvPr/>
          </p:nvSpPr>
          <p:spPr bwMode="auto">
            <a:xfrm rot="5400000">
              <a:off x="2912" y="2882"/>
              <a:ext cx="54" cy="78"/>
            </a:xfrm>
            <a:prstGeom prst="can">
              <a:avLst>
                <a:gd name="adj" fmla="val 3451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</a:endParaRPr>
            </a:p>
          </p:txBody>
        </p:sp>
      </p:grpSp>
      <p:cxnSp>
        <p:nvCxnSpPr>
          <p:cNvPr id="2431079" name="AutoShape 103"/>
          <p:cNvCxnSpPr>
            <a:cxnSpLocks noChangeShapeType="1"/>
            <a:stCxn id="2431077" idx="1"/>
            <a:endCxn id="2431070" idx="2"/>
          </p:cNvCxnSpPr>
          <p:nvPr/>
        </p:nvCxnSpPr>
        <p:spPr bwMode="auto">
          <a:xfrm flipV="1">
            <a:off x="8320088" y="3524250"/>
            <a:ext cx="379412" cy="3175"/>
          </a:xfrm>
          <a:prstGeom prst="bentConnector3">
            <a:avLst>
              <a:gd name="adj1" fmla="val 49370"/>
            </a:avLst>
          </a:prstGeom>
          <a:noFill/>
          <a:ln w="254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  <a:effectLst/>
        </p:spPr>
      </p:cxnSp>
      <p:cxnSp>
        <p:nvCxnSpPr>
          <p:cNvPr id="2431080" name="AutoShape 104"/>
          <p:cNvCxnSpPr>
            <a:cxnSpLocks noChangeShapeType="1"/>
            <a:stCxn id="2431078" idx="1"/>
            <a:endCxn id="2431071" idx="2"/>
          </p:cNvCxnSpPr>
          <p:nvPr/>
        </p:nvCxnSpPr>
        <p:spPr bwMode="auto">
          <a:xfrm flipV="1">
            <a:off x="8320088" y="3671888"/>
            <a:ext cx="382587" cy="3175"/>
          </a:xfrm>
          <a:prstGeom prst="bentConnector3">
            <a:avLst>
              <a:gd name="adj1" fmla="val 49380"/>
            </a:avLst>
          </a:prstGeom>
          <a:noFill/>
          <a:ln w="25400">
            <a:solidFill>
              <a:srgbClr val="969696"/>
            </a:solidFill>
            <a:prstDash val="sysDot"/>
            <a:miter lim="800000"/>
            <a:headEnd type="triangle" w="med" len="med"/>
            <a:tailEnd/>
          </a:ln>
          <a:effectLst/>
        </p:spPr>
      </p:cxnSp>
      <p:cxnSp>
        <p:nvCxnSpPr>
          <p:cNvPr id="2431081" name="AutoShape 105"/>
          <p:cNvCxnSpPr>
            <a:cxnSpLocks noChangeShapeType="1"/>
            <a:stCxn id="2431047" idx="2"/>
            <a:endCxn id="2431048" idx="3"/>
          </p:cNvCxnSpPr>
          <p:nvPr/>
        </p:nvCxnSpPr>
        <p:spPr bwMode="auto">
          <a:xfrm rot="5400000">
            <a:off x="5630069" y="2740819"/>
            <a:ext cx="227012" cy="2400300"/>
          </a:xfrm>
          <a:prstGeom prst="bentConnector2">
            <a:avLst/>
          </a:prstGeom>
          <a:noFill/>
          <a:ln w="25400">
            <a:solidFill>
              <a:srgbClr val="969696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431082" name="Rectangle 106"/>
          <p:cNvSpPr>
            <a:spLocks noChangeArrowheads="1"/>
          </p:cNvSpPr>
          <p:nvPr/>
        </p:nvSpPr>
        <p:spPr bwMode="auto">
          <a:xfrm>
            <a:off x="1512888" y="2824163"/>
            <a:ext cx="492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TCP/IP</a:t>
            </a:r>
          </a:p>
        </p:txBody>
      </p:sp>
      <p:sp>
        <p:nvSpPr>
          <p:cNvPr id="2431083" name="Rectangle 107"/>
          <p:cNvSpPr>
            <a:spLocks noChangeArrowheads="1"/>
          </p:cNvSpPr>
          <p:nvPr/>
        </p:nvSpPr>
        <p:spPr bwMode="auto">
          <a:xfrm>
            <a:off x="1576388" y="3433763"/>
            <a:ext cx="3127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XML</a:t>
            </a:r>
          </a:p>
        </p:txBody>
      </p:sp>
      <p:sp>
        <p:nvSpPr>
          <p:cNvPr id="2431084" name="Rectangle 108"/>
          <p:cNvSpPr>
            <a:spLocks noChangeArrowheads="1"/>
          </p:cNvSpPr>
          <p:nvPr/>
        </p:nvSpPr>
        <p:spPr bwMode="auto">
          <a:xfrm>
            <a:off x="2157413" y="1804988"/>
            <a:ext cx="5651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 dirty="0">
                <a:solidFill>
                  <a:schemeClr val="tx1"/>
                </a:solidFill>
                <a:sym typeface="Trebuchet MS" pitchFamily="34" charset="0"/>
              </a:rPr>
              <a:t>Request</a:t>
            </a:r>
          </a:p>
          <a:p>
            <a:pPr eaLnBrk="1" hangingPunct="1">
              <a:spcBef>
                <a:spcPct val="0"/>
              </a:spcBef>
            </a:pPr>
            <a:r>
              <a:rPr kumimoji="0" lang="en-US" altLang="ko-KR" sz="1200" dirty="0">
                <a:solidFill>
                  <a:schemeClr val="tx1"/>
                </a:solidFill>
                <a:sym typeface="Trebuchet MS" pitchFamily="34" charset="0"/>
              </a:rPr>
              <a:t>XML</a:t>
            </a:r>
          </a:p>
        </p:txBody>
      </p:sp>
      <p:sp>
        <p:nvSpPr>
          <p:cNvPr id="2431085" name="Rectangle 109"/>
          <p:cNvSpPr>
            <a:spLocks noChangeArrowheads="1"/>
          </p:cNvSpPr>
          <p:nvPr/>
        </p:nvSpPr>
        <p:spPr bwMode="auto">
          <a:xfrm>
            <a:off x="2116138" y="4078288"/>
            <a:ext cx="1038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Response XML</a:t>
            </a:r>
          </a:p>
        </p:txBody>
      </p:sp>
      <p:sp>
        <p:nvSpPr>
          <p:cNvPr id="2431086" name="Rectangle 110"/>
          <p:cNvSpPr>
            <a:spLocks noChangeArrowheads="1"/>
          </p:cNvSpPr>
          <p:nvPr/>
        </p:nvSpPr>
        <p:spPr bwMode="auto">
          <a:xfrm>
            <a:off x="3294063" y="2663825"/>
            <a:ext cx="803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Request</a:t>
            </a:r>
          </a:p>
          <a:p>
            <a:pPr algn="l"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Data Object</a:t>
            </a:r>
          </a:p>
        </p:txBody>
      </p:sp>
      <p:sp>
        <p:nvSpPr>
          <p:cNvPr id="2431087" name="Rectangle 111"/>
          <p:cNvSpPr>
            <a:spLocks noChangeArrowheads="1"/>
          </p:cNvSpPr>
          <p:nvPr/>
        </p:nvSpPr>
        <p:spPr bwMode="auto">
          <a:xfrm>
            <a:off x="8239125" y="3198813"/>
            <a:ext cx="492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TCP/IP</a:t>
            </a:r>
          </a:p>
        </p:txBody>
      </p:sp>
      <p:sp>
        <p:nvSpPr>
          <p:cNvPr id="2431088" name="Rectangle 112"/>
          <p:cNvSpPr>
            <a:spLocks noChangeArrowheads="1"/>
          </p:cNvSpPr>
          <p:nvPr/>
        </p:nvSpPr>
        <p:spPr bwMode="auto">
          <a:xfrm>
            <a:off x="8302625" y="3808413"/>
            <a:ext cx="3127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XML</a:t>
            </a:r>
          </a:p>
        </p:txBody>
      </p:sp>
      <p:sp>
        <p:nvSpPr>
          <p:cNvPr id="2431089" name="Rectangle 113"/>
          <p:cNvSpPr>
            <a:spLocks noChangeArrowheads="1"/>
          </p:cNvSpPr>
          <p:nvPr/>
        </p:nvSpPr>
        <p:spPr bwMode="auto">
          <a:xfrm>
            <a:off x="1446213" y="2543175"/>
            <a:ext cx="62865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 dirty="0">
                <a:solidFill>
                  <a:schemeClr val="tx1"/>
                </a:solidFill>
                <a:sym typeface="Trebuchet MS" pitchFamily="34" charset="0"/>
              </a:rPr>
              <a:t>RMI/IIOP</a:t>
            </a:r>
          </a:p>
        </p:txBody>
      </p:sp>
      <p:sp>
        <p:nvSpPr>
          <p:cNvPr id="2431090" name="AutoShape 114"/>
          <p:cNvSpPr>
            <a:spLocks noChangeArrowheads="1"/>
          </p:cNvSpPr>
          <p:nvPr/>
        </p:nvSpPr>
        <p:spPr bwMode="auto">
          <a:xfrm>
            <a:off x="2787650" y="1985963"/>
            <a:ext cx="912813" cy="579437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XML Parser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Agenda</a:t>
            </a:r>
          </a:p>
        </p:txBody>
      </p:sp>
      <p:sp>
        <p:nvSpPr>
          <p:cNvPr id="2438148" name="Rectangle 4"/>
          <p:cNvSpPr>
            <a:spLocks noChangeArrowheads="1"/>
          </p:cNvSpPr>
          <p:nvPr/>
        </p:nvSpPr>
        <p:spPr bwMode="auto">
          <a:xfrm>
            <a:off x="622300" y="849313"/>
            <a:ext cx="7581900" cy="4324261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Standard Annotations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What is Good? What is better?</a:t>
            </a:r>
            <a:endParaRPr lang="en-US" altLang="ko-KR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Open Source 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Framework 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architecture</a:t>
            </a:r>
            <a:endParaRPr lang="en-US" altLang="ko-KR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WAS startup process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Web Application configuration files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Service flow overview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Struts 2 &amp; Spring 2 service flow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How to make custom components</a:t>
            </a:r>
            <a:endParaRPr lang="en-US" altLang="ko-KR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How to make AJAX call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How to make struts actions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Messaging service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ORWrapper</a:t>
            </a:r>
            <a:endParaRPr lang="en-US" altLang="ko-KR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/>
              <a:t> </a:t>
            </a:r>
            <a:r>
              <a:rPr lang="en-US" altLang="ko-KR" dirty="0">
                <a:solidFill>
                  <a:schemeClr val="tx1"/>
                </a:solidFill>
              </a:rPr>
              <a:t>Build common modules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Deploy to server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웹 </a:t>
            </a:r>
            <a:r>
              <a:rPr lang="ko-KR" altLang="en-US" dirty="0"/>
              <a:t>어플리케이션 </a:t>
            </a:r>
            <a:r>
              <a:rPr lang="ko-KR" altLang="en-US" dirty="0" smtClean="0"/>
              <a:t>구성도 </a:t>
            </a:r>
            <a:r>
              <a:rPr lang="en-US" altLang="ko-KR" dirty="0" smtClean="0"/>
              <a:t>(RMI based system example)</a:t>
            </a:r>
            <a:endParaRPr lang="en-US" altLang="ko-KR" dirty="0"/>
          </a:p>
        </p:txBody>
      </p:sp>
      <p:sp>
        <p:nvSpPr>
          <p:cNvPr id="115" name="AutoShape 7"/>
          <p:cNvSpPr>
            <a:spLocks noChangeArrowheads="1"/>
          </p:cNvSpPr>
          <p:nvPr/>
        </p:nvSpPr>
        <p:spPr bwMode="auto">
          <a:xfrm>
            <a:off x="1285876" y="1182688"/>
            <a:ext cx="1790700" cy="3198812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b="1" dirty="0">
                <a:solidFill>
                  <a:schemeClr val="tx1"/>
                </a:solidFill>
              </a:rPr>
              <a:t>Dynamic Delivery Server</a:t>
            </a:r>
          </a:p>
        </p:txBody>
      </p:sp>
      <p:sp>
        <p:nvSpPr>
          <p:cNvPr id="116" name="AutoShape 80"/>
          <p:cNvSpPr>
            <a:spLocks noChangeArrowheads="1"/>
          </p:cNvSpPr>
          <p:nvPr/>
        </p:nvSpPr>
        <p:spPr bwMode="auto">
          <a:xfrm>
            <a:off x="4659313" y="1209676"/>
            <a:ext cx="1760537" cy="3257550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pPr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Dynamic Contents Delivery</a:t>
            </a:r>
          </a:p>
          <a:p>
            <a:pPr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Server </a:t>
            </a:r>
          </a:p>
        </p:txBody>
      </p:sp>
      <p:sp>
        <p:nvSpPr>
          <p:cNvPr id="117" name="Rectangle 83"/>
          <p:cNvSpPr>
            <a:spLocks noChangeArrowheads="1"/>
          </p:cNvSpPr>
          <p:nvPr/>
        </p:nvSpPr>
        <p:spPr bwMode="auto">
          <a:xfrm flipH="1">
            <a:off x="4838700" y="1752600"/>
            <a:ext cx="1416050" cy="2497138"/>
          </a:xfrm>
          <a:prstGeom prst="cube">
            <a:avLst>
              <a:gd name="adj" fmla="val 6838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 dirty="0" smtClean="0">
                <a:solidFill>
                  <a:schemeClr val="tx1"/>
                </a:solidFill>
              </a:rPr>
              <a:t>Spring 2 &amp; </a:t>
            </a:r>
            <a:r>
              <a:rPr lang="en-US" altLang="ko-KR" sz="800" dirty="0" err="1" smtClean="0">
                <a:solidFill>
                  <a:schemeClr val="tx1"/>
                </a:solidFill>
              </a:rPr>
              <a:t>iBatis</a:t>
            </a:r>
            <a:endParaRPr lang="en-US" altLang="ko-KR" sz="800" dirty="0">
              <a:solidFill>
                <a:schemeClr val="tx1"/>
              </a:solidFill>
            </a:endParaRP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 dirty="0">
                <a:solidFill>
                  <a:schemeClr val="tx1"/>
                </a:solidFill>
              </a:rPr>
              <a:t>Framework</a:t>
            </a:r>
          </a:p>
        </p:txBody>
      </p:sp>
      <p:grpSp>
        <p:nvGrpSpPr>
          <p:cNvPr id="118" name="Group 119"/>
          <p:cNvGrpSpPr>
            <a:grpSpLocks/>
          </p:cNvGrpSpPr>
          <p:nvPr/>
        </p:nvGrpSpPr>
        <p:grpSpPr bwMode="auto">
          <a:xfrm>
            <a:off x="1096963" y="1803400"/>
            <a:ext cx="288925" cy="382588"/>
            <a:chOff x="3161" y="2777"/>
            <a:chExt cx="152" cy="197"/>
          </a:xfrm>
        </p:grpSpPr>
        <p:sp>
          <p:nvSpPr>
            <p:cNvPr id="119" name="AutoShape 120"/>
            <p:cNvSpPr>
              <a:spLocks noChangeArrowheads="1"/>
            </p:cNvSpPr>
            <p:nvPr/>
          </p:nvSpPr>
          <p:spPr bwMode="auto">
            <a:xfrm rot="-5400000">
              <a:off x="3138" y="2800"/>
              <a:ext cx="197" cy="152"/>
            </a:xfrm>
            <a:prstGeom prst="can">
              <a:avLst>
                <a:gd name="adj" fmla="val 3552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0" name="Oval 121"/>
            <p:cNvSpPr>
              <a:spLocks noChangeArrowheads="1"/>
            </p:cNvSpPr>
            <p:nvPr/>
          </p:nvSpPr>
          <p:spPr bwMode="auto">
            <a:xfrm>
              <a:off x="3173" y="2808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1" name="Oval 122"/>
            <p:cNvSpPr>
              <a:spLocks noChangeArrowheads="1"/>
            </p:cNvSpPr>
            <p:nvPr/>
          </p:nvSpPr>
          <p:spPr bwMode="auto">
            <a:xfrm>
              <a:off x="3173" y="2882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122" name="Rectangle 148"/>
          <p:cNvSpPr>
            <a:spLocks noChangeArrowheads="1"/>
          </p:cNvSpPr>
          <p:nvPr/>
        </p:nvSpPr>
        <p:spPr bwMode="auto">
          <a:xfrm>
            <a:off x="485775" y="2197100"/>
            <a:ext cx="1035050" cy="43625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900" dirty="0">
                <a:solidFill>
                  <a:schemeClr val="tx1"/>
                </a:solidFill>
              </a:rPr>
              <a:t>HTTP, </a:t>
            </a:r>
            <a:endParaRPr lang="en-US" altLang="ko-KR" sz="9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ko-KR" sz="900" dirty="0" smtClean="0">
                <a:solidFill>
                  <a:schemeClr val="tx1"/>
                </a:solidFill>
              </a:rPr>
              <a:t>80 </a:t>
            </a:r>
            <a:r>
              <a:rPr lang="en-US" altLang="ko-KR" sz="900" dirty="0">
                <a:solidFill>
                  <a:schemeClr val="tx1"/>
                </a:solidFill>
              </a:rPr>
              <a:t>port</a:t>
            </a:r>
          </a:p>
        </p:txBody>
      </p:sp>
      <p:cxnSp>
        <p:nvCxnSpPr>
          <p:cNvPr id="123" name="AutoShape 194"/>
          <p:cNvCxnSpPr>
            <a:cxnSpLocks noChangeShapeType="1"/>
            <a:stCxn id="119" idx="4"/>
            <a:endCxn id="136" idx="0"/>
          </p:cNvCxnSpPr>
          <p:nvPr/>
        </p:nvCxnSpPr>
        <p:spPr bwMode="auto">
          <a:xfrm rot="16200000" flipH="1">
            <a:off x="1644061" y="1400787"/>
            <a:ext cx="138728" cy="945899"/>
          </a:xfrm>
          <a:prstGeom prst="bentConnector3">
            <a:avLst>
              <a:gd name="adj1" fmla="val -131025"/>
            </a:avLst>
          </a:prstGeom>
          <a:noFill/>
          <a:ln w="25400">
            <a:solidFill>
              <a:srgbClr val="969696"/>
            </a:solidFill>
            <a:miter lim="800000"/>
            <a:headEnd/>
            <a:tailEnd type="triangle" w="med" len="med"/>
          </a:ln>
        </p:spPr>
      </p:cxnSp>
      <p:sp>
        <p:nvSpPr>
          <p:cNvPr id="124" name="Rectangle 212"/>
          <p:cNvSpPr>
            <a:spLocks noChangeArrowheads="1"/>
          </p:cNvSpPr>
          <p:nvPr/>
        </p:nvSpPr>
        <p:spPr bwMode="auto">
          <a:xfrm>
            <a:off x="4038600" y="3435350"/>
            <a:ext cx="692150" cy="4302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900">
                <a:solidFill>
                  <a:schemeClr val="tx1"/>
                </a:solidFill>
              </a:rPr>
              <a:t>RMI,</a:t>
            </a:r>
          </a:p>
          <a:p>
            <a:pPr>
              <a:lnSpc>
                <a:spcPct val="80000"/>
              </a:lnSpc>
            </a:pPr>
            <a:r>
              <a:rPr lang="en-US" altLang="ko-KR" sz="900">
                <a:solidFill>
                  <a:schemeClr val="tx1"/>
                </a:solidFill>
              </a:rPr>
              <a:t>9001 port</a:t>
            </a:r>
          </a:p>
        </p:txBody>
      </p:sp>
      <p:sp>
        <p:nvSpPr>
          <p:cNvPr id="125" name="AutoShape 245"/>
          <p:cNvSpPr>
            <a:spLocks noChangeArrowheads="1"/>
          </p:cNvSpPr>
          <p:nvPr/>
        </p:nvSpPr>
        <p:spPr bwMode="auto">
          <a:xfrm>
            <a:off x="7434263" y="5411788"/>
            <a:ext cx="1314450" cy="588962"/>
          </a:xfrm>
          <a:prstGeom prst="can">
            <a:avLst>
              <a:gd name="adj" fmla="val 22102"/>
            </a:avLst>
          </a:prstGeom>
          <a:solidFill>
            <a:srgbClr val="EAEAEA"/>
          </a:solidFill>
          <a:ln w="952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Contents &amp; Profile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Database</a:t>
            </a:r>
          </a:p>
        </p:txBody>
      </p:sp>
      <p:sp>
        <p:nvSpPr>
          <p:cNvPr id="126" name="AutoShape 246"/>
          <p:cNvSpPr>
            <a:spLocks noChangeArrowheads="1"/>
          </p:cNvSpPr>
          <p:nvPr/>
        </p:nvSpPr>
        <p:spPr bwMode="auto">
          <a:xfrm>
            <a:off x="4659313" y="4705350"/>
            <a:ext cx="1741487" cy="1360488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b="1" dirty="0" smtClean="0">
                <a:solidFill>
                  <a:schemeClr val="tx1"/>
                </a:solidFill>
              </a:rPr>
              <a:t>Contents Provider </a:t>
            </a:r>
            <a:r>
              <a:rPr lang="en-US" altLang="ko-KR" b="1" dirty="0">
                <a:solidFill>
                  <a:schemeClr val="tx1"/>
                </a:solidFill>
              </a:rPr>
              <a:t>Gateway </a:t>
            </a:r>
          </a:p>
        </p:txBody>
      </p:sp>
      <p:cxnSp>
        <p:nvCxnSpPr>
          <p:cNvPr id="127" name="AutoShape 263"/>
          <p:cNvCxnSpPr>
            <a:cxnSpLocks noChangeShapeType="1"/>
            <a:stCxn id="157" idx="1"/>
            <a:endCxn id="143" idx="1"/>
          </p:cNvCxnSpPr>
          <p:nvPr/>
        </p:nvCxnSpPr>
        <p:spPr bwMode="auto">
          <a:xfrm rot="10800000">
            <a:off x="6134100" y="3772694"/>
            <a:ext cx="1143638" cy="167102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969696"/>
            </a:solidFill>
            <a:prstDash val="sysDot"/>
            <a:miter lim="800000"/>
            <a:headEnd type="triangle" w="med" len="med"/>
            <a:tailEnd/>
          </a:ln>
        </p:spPr>
      </p:cxnSp>
      <p:cxnSp>
        <p:nvCxnSpPr>
          <p:cNvPr id="128" name="AutoShape 271"/>
          <p:cNvCxnSpPr>
            <a:cxnSpLocks noChangeShapeType="1"/>
            <a:stCxn id="135" idx="4"/>
            <a:endCxn id="152" idx="1"/>
          </p:cNvCxnSpPr>
          <p:nvPr/>
        </p:nvCxnSpPr>
        <p:spPr bwMode="auto">
          <a:xfrm rot="10800000">
            <a:off x="3253739" y="4129267"/>
            <a:ext cx="1600428" cy="113785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969696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129" name="Rectangle 272"/>
          <p:cNvSpPr>
            <a:spLocks noChangeArrowheads="1"/>
          </p:cNvSpPr>
          <p:nvPr/>
        </p:nvSpPr>
        <p:spPr bwMode="auto">
          <a:xfrm>
            <a:off x="7443788" y="5133975"/>
            <a:ext cx="1262062" cy="3000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r>
              <a:rPr lang="en-US" altLang="ko-KR" b="1">
                <a:solidFill>
                  <a:schemeClr val="tx1"/>
                </a:solidFill>
              </a:rPr>
              <a:t>Oracle Database</a:t>
            </a:r>
          </a:p>
        </p:txBody>
      </p:sp>
      <p:sp>
        <p:nvSpPr>
          <p:cNvPr id="130" name="AutoShape 273"/>
          <p:cNvSpPr>
            <a:spLocks noChangeArrowheads="1"/>
          </p:cNvSpPr>
          <p:nvPr/>
        </p:nvSpPr>
        <p:spPr bwMode="auto">
          <a:xfrm>
            <a:off x="7088188" y="2657475"/>
            <a:ext cx="1598612" cy="1093788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Admin Center Server</a:t>
            </a:r>
          </a:p>
        </p:txBody>
      </p:sp>
      <p:cxnSp>
        <p:nvCxnSpPr>
          <p:cNvPr id="131" name="AutoShape 276"/>
          <p:cNvCxnSpPr>
            <a:cxnSpLocks noChangeShapeType="1"/>
            <a:stCxn id="141" idx="0"/>
            <a:endCxn id="140" idx="3"/>
          </p:cNvCxnSpPr>
          <p:nvPr/>
        </p:nvCxnSpPr>
        <p:spPr bwMode="auto">
          <a:xfrm rot="5400000" flipH="1" flipV="1">
            <a:off x="6970546" y="4002254"/>
            <a:ext cx="1301750" cy="55529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969696"/>
            </a:solidFill>
            <a:prstDash val="sysDot"/>
            <a:miter lim="800000"/>
            <a:headEnd type="triangle" w="med" len="med"/>
            <a:tailEnd/>
          </a:ln>
        </p:spPr>
      </p:cxnSp>
      <p:sp>
        <p:nvSpPr>
          <p:cNvPr id="132" name="AutoShape 278"/>
          <p:cNvSpPr>
            <a:spLocks noChangeArrowheads="1"/>
          </p:cNvSpPr>
          <p:nvPr/>
        </p:nvSpPr>
        <p:spPr bwMode="auto">
          <a:xfrm>
            <a:off x="7067550" y="1581150"/>
            <a:ext cx="1638300" cy="857250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pPr eaLnBrk="1" hangingPunct="1">
              <a:spcBef>
                <a:spcPct val="0"/>
              </a:spcBef>
            </a:pPr>
            <a:r>
              <a:rPr lang="en-US" altLang="ko-KR" b="1" dirty="0" smtClean="0">
                <a:solidFill>
                  <a:schemeClr val="tx1"/>
                </a:solidFill>
              </a:rPr>
              <a:t>Relay Server</a:t>
            </a:r>
            <a:endParaRPr lang="en-US" altLang="ko-KR" b="1" dirty="0">
              <a:solidFill>
                <a:schemeClr val="tx1"/>
              </a:solidFill>
            </a:endParaRPr>
          </a:p>
        </p:txBody>
      </p:sp>
      <p:cxnSp>
        <p:nvCxnSpPr>
          <p:cNvPr id="133" name="AutoShape 281"/>
          <p:cNvCxnSpPr>
            <a:cxnSpLocks noChangeShapeType="1"/>
            <a:stCxn id="145" idx="1"/>
            <a:endCxn id="132" idx="1"/>
          </p:cNvCxnSpPr>
          <p:nvPr/>
        </p:nvCxnSpPr>
        <p:spPr bwMode="auto">
          <a:xfrm flipV="1">
            <a:off x="6105525" y="2009775"/>
            <a:ext cx="962025" cy="457994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969696"/>
            </a:solidFill>
            <a:prstDash val="sysDot"/>
            <a:miter lim="800000"/>
            <a:headEnd/>
            <a:tailEnd type="triangle" w="med" len="med"/>
          </a:ln>
        </p:spPr>
      </p:cxnSp>
      <p:sp>
        <p:nvSpPr>
          <p:cNvPr id="134" name="Rectangle 204"/>
          <p:cNvSpPr>
            <a:spLocks noChangeArrowheads="1"/>
          </p:cNvSpPr>
          <p:nvPr/>
        </p:nvSpPr>
        <p:spPr bwMode="auto">
          <a:xfrm flipH="1">
            <a:off x="4791075" y="5480050"/>
            <a:ext cx="1504950" cy="434975"/>
          </a:xfrm>
          <a:prstGeom prst="cube">
            <a:avLst>
              <a:gd name="adj" fmla="val 18065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CP Gateway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(Web Application Server)</a:t>
            </a:r>
          </a:p>
        </p:txBody>
      </p:sp>
      <p:sp>
        <p:nvSpPr>
          <p:cNvPr id="135" name="Rectangle 204"/>
          <p:cNvSpPr>
            <a:spLocks noChangeArrowheads="1"/>
          </p:cNvSpPr>
          <p:nvPr/>
        </p:nvSpPr>
        <p:spPr bwMode="auto">
          <a:xfrm flipH="1">
            <a:off x="4791075" y="5060950"/>
            <a:ext cx="1495425" cy="349250"/>
          </a:xfrm>
          <a:prstGeom prst="cube">
            <a:avLst>
              <a:gd name="adj" fmla="val 18065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Contents Publisher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(RMI Client)</a:t>
            </a:r>
          </a:p>
        </p:txBody>
      </p:sp>
      <p:sp>
        <p:nvSpPr>
          <p:cNvPr id="136" name="Rectangle 204"/>
          <p:cNvSpPr>
            <a:spLocks noChangeArrowheads="1"/>
          </p:cNvSpPr>
          <p:nvPr/>
        </p:nvSpPr>
        <p:spPr bwMode="auto">
          <a:xfrm flipH="1">
            <a:off x="1533525" y="1943100"/>
            <a:ext cx="1362075" cy="1533525"/>
          </a:xfrm>
          <a:prstGeom prst="cube">
            <a:avLst>
              <a:gd name="adj" fmla="val 4139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Apache Tomcat Server</a:t>
            </a:r>
          </a:p>
        </p:txBody>
      </p:sp>
      <p:sp>
        <p:nvSpPr>
          <p:cNvPr id="137" name="Rectangle 204"/>
          <p:cNvSpPr>
            <a:spLocks noChangeArrowheads="1"/>
          </p:cNvSpPr>
          <p:nvPr/>
        </p:nvSpPr>
        <p:spPr bwMode="auto">
          <a:xfrm flipH="1">
            <a:off x="1752600" y="2962275"/>
            <a:ext cx="962025" cy="344488"/>
          </a:xfrm>
          <a:prstGeom prst="flowChartAlternateProcess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Action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(RMI client)</a:t>
            </a:r>
          </a:p>
        </p:txBody>
      </p:sp>
      <p:cxnSp>
        <p:nvCxnSpPr>
          <p:cNvPr id="138" name="AutoShape 211"/>
          <p:cNvCxnSpPr>
            <a:cxnSpLocks noChangeShapeType="1"/>
            <a:stCxn id="137" idx="1"/>
          </p:cNvCxnSpPr>
          <p:nvPr/>
        </p:nvCxnSpPr>
        <p:spPr bwMode="auto">
          <a:xfrm>
            <a:off x="2714625" y="3134519"/>
            <a:ext cx="1886588" cy="175597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969696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139" name="Rectangle 204"/>
          <p:cNvSpPr>
            <a:spLocks noChangeArrowheads="1"/>
          </p:cNvSpPr>
          <p:nvPr/>
        </p:nvSpPr>
        <p:spPr bwMode="auto">
          <a:xfrm flipH="1">
            <a:off x="1743075" y="2457450"/>
            <a:ext cx="962025" cy="344488"/>
          </a:xfrm>
          <a:prstGeom prst="flowChartAlternateProcess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 dirty="0">
                <a:solidFill>
                  <a:schemeClr val="tx1"/>
                </a:solidFill>
              </a:rPr>
              <a:t>Request Parser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 dirty="0">
                <a:solidFill>
                  <a:schemeClr val="tx1"/>
                </a:solidFill>
              </a:rPr>
              <a:t>(HTTP client)</a:t>
            </a:r>
          </a:p>
        </p:txBody>
      </p:sp>
      <p:sp>
        <p:nvSpPr>
          <p:cNvPr id="140" name="Rectangle 204"/>
          <p:cNvSpPr>
            <a:spLocks noChangeArrowheads="1"/>
          </p:cNvSpPr>
          <p:nvPr/>
        </p:nvSpPr>
        <p:spPr bwMode="auto">
          <a:xfrm flipH="1">
            <a:off x="7191375" y="3070225"/>
            <a:ext cx="1343025" cy="558800"/>
          </a:xfrm>
          <a:prstGeom prst="cube">
            <a:avLst>
              <a:gd name="adj" fmla="val 12949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Admin Center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(Web Application Server)</a:t>
            </a:r>
          </a:p>
        </p:txBody>
      </p:sp>
      <p:sp>
        <p:nvSpPr>
          <p:cNvPr id="141" name="Rectangle 212"/>
          <p:cNvSpPr>
            <a:spLocks noChangeArrowheads="1"/>
          </p:cNvSpPr>
          <p:nvPr/>
        </p:nvSpPr>
        <p:spPr bwMode="auto">
          <a:xfrm>
            <a:off x="6972300" y="4930775"/>
            <a:ext cx="742950" cy="3619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900">
                <a:solidFill>
                  <a:schemeClr val="tx1"/>
                </a:solidFill>
              </a:rPr>
              <a:t>JDBC, 1521 port</a:t>
            </a:r>
          </a:p>
        </p:txBody>
      </p:sp>
      <p:sp>
        <p:nvSpPr>
          <p:cNvPr id="142" name="Rectangle 204"/>
          <p:cNvSpPr>
            <a:spLocks noChangeArrowheads="1"/>
          </p:cNvSpPr>
          <p:nvPr/>
        </p:nvSpPr>
        <p:spPr bwMode="auto">
          <a:xfrm flipH="1">
            <a:off x="7153275" y="1866900"/>
            <a:ext cx="1466850" cy="485775"/>
          </a:xfrm>
          <a:prstGeom prst="cube">
            <a:avLst>
              <a:gd name="adj" fmla="val 18065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Relay Server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(Web Application Server)</a:t>
            </a:r>
          </a:p>
        </p:txBody>
      </p:sp>
      <p:sp>
        <p:nvSpPr>
          <p:cNvPr id="143" name="Rectangle 204"/>
          <p:cNvSpPr>
            <a:spLocks noChangeArrowheads="1"/>
          </p:cNvSpPr>
          <p:nvPr/>
        </p:nvSpPr>
        <p:spPr bwMode="auto">
          <a:xfrm flipH="1">
            <a:off x="5095875" y="3600450"/>
            <a:ext cx="1038225" cy="344488"/>
          </a:xfrm>
          <a:prstGeom prst="flowChartAlternateProcess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Query Handler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(DB client)</a:t>
            </a:r>
          </a:p>
        </p:txBody>
      </p:sp>
      <p:sp>
        <p:nvSpPr>
          <p:cNvPr id="144" name="Rectangle 204"/>
          <p:cNvSpPr>
            <a:spLocks noChangeArrowheads="1"/>
          </p:cNvSpPr>
          <p:nvPr/>
        </p:nvSpPr>
        <p:spPr bwMode="auto">
          <a:xfrm flipH="1">
            <a:off x="5076825" y="3019425"/>
            <a:ext cx="1038225" cy="344488"/>
          </a:xfrm>
          <a:prstGeom prst="flowChartAlternateProcess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Content Provider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(RMI server)</a:t>
            </a:r>
          </a:p>
        </p:txBody>
      </p:sp>
      <p:sp>
        <p:nvSpPr>
          <p:cNvPr id="145" name="Rectangle 204"/>
          <p:cNvSpPr>
            <a:spLocks noChangeArrowheads="1"/>
          </p:cNvSpPr>
          <p:nvPr/>
        </p:nvSpPr>
        <p:spPr bwMode="auto">
          <a:xfrm flipH="1">
            <a:off x="5067300" y="2295525"/>
            <a:ext cx="1038225" cy="344488"/>
          </a:xfrm>
          <a:prstGeom prst="flowChartAlternateProcess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Billing Manager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>
                <a:solidFill>
                  <a:schemeClr val="tx1"/>
                </a:solidFill>
              </a:rPr>
              <a:t>(HTTP client)</a:t>
            </a:r>
          </a:p>
        </p:txBody>
      </p:sp>
      <p:sp>
        <p:nvSpPr>
          <p:cNvPr id="146" name="Rectangle 204"/>
          <p:cNvSpPr>
            <a:spLocks noChangeArrowheads="1"/>
          </p:cNvSpPr>
          <p:nvPr/>
        </p:nvSpPr>
        <p:spPr bwMode="auto">
          <a:xfrm flipH="1">
            <a:off x="1524000" y="4013200"/>
            <a:ext cx="1352550" cy="274638"/>
          </a:xfrm>
          <a:prstGeom prst="cube">
            <a:avLst>
              <a:gd name="adj" fmla="val 18065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sz="800" dirty="0">
                <a:solidFill>
                  <a:schemeClr val="tx1"/>
                </a:solidFill>
              </a:rPr>
              <a:t>Remote File Server</a:t>
            </a:r>
          </a:p>
        </p:txBody>
      </p:sp>
      <p:grpSp>
        <p:nvGrpSpPr>
          <p:cNvPr id="147" name="Group 119"/>
          <p:cNvGrpSpPr>
            <a:grpSpLocks/>
          </p:cNvGrpSpPr>
          <p:nvPr/>
        </p:nvGrpSpPr>
        <p:grpSpPr bwMode="auto">
          <a:xfrm>
            <a:off x="4506913" y="3117850"/>
            <a:ext cx="288925" cy="382588"/>
            <a:chOff x="3161" y="2777"/>
            <a:chExt cx="152" cy="197"/>
          </a:xfrm>
        </p:grpSpPr>
        <p:sp>
          <p:nvSpPr>
            <p:cNvPr id="148" name="AutoShape 120"/>
            <p:cNvSpPr>
              <a:spLocks noChangeArrowheads="1"/>
            </p:cNvSpPr>
            <p:nvPr/>
          </p:nvSpPr>
          <p:spPr bwMode="auto">
            <a:xfrm rot="-5400000">
              <a:off x="3138" y="2800"/>
              <a:ext cx="197" cy="152"/>
            </a:xfrm>
            <a:prstGeom prst="can">
              <a:avLst>
                <a:gd name="adj" fmla="val 3552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9" name="Oval 121"/>
            <p:cNvSpPr>
              <a:spLocks noChangeArrowheads="1"/>
            </p:cNvSpPr>
            <p:nvPr/>
          </p:nvSpPr>
          <p:spPr bwMode="auto">
            <a:xfrm>
              <a:off x="3173" y="2808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0" name="Oval 122"/>
            <p:cNvSpPr>
              <a:spLocks noChangeArrowheads="1"/>
            </p:cNvSpPr>
            <p:nvPr/>
          </p:nvSpPr>
          <p:spPr bwMode="auto">
            <a:xfrm>
              <a:off x="3173" y="2882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grpSp>
        <p:nvGrpSpPr>
          <p:cNvPr id="151" name="Group 119"/>
          <p:cNvGrpSpPr>
            <a:grpSpLocks/>
          </p:cNvGrpSpPr>
          <p:nvPr/>
        </p:nvGrpSpPr>
        <p:grpSpPr bwMode="auto">
          <a:xfrm flipH="1">
            <a:off x="2963863" y="3937000"/>
            <a:ext cx="288925" cy="382588"/>
            <a:chOff x="3161" y="2777"/>
            <a:chExt cx="152" cy="197"/>
          </a:xfrm>
        </p:grpSpPr>
        <p:sp>
          <p:nvSpPr>
            <p:cNvPr id="152" name="AutoShape 120"/>
            <p:cNvSpPr>
              <a:spLocks noChangeArrowheads="1"/>
            </p:cNvSpPr>
            <p:nvPr/>
          </p:nvSpPr>
          <p:spPr bwMode="auto">
            <a:xfrm rot="-5400000">
              <a:off x="3138" y="2800"/>
              <a:ext cx="197" cy="152"/>
            </a:xfrm>
            <a:prstGeom prst="can">
              <a:avLst>
                <a:gd name="adj" fmla="val 3552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3" name="Oval 121"/>
            <p:cNvSpPr>
              <a:spLocks noChangeArrowheads="1"/>
            </p:cNvSpPr>
            <p:nvPr/>
          </p:nvSpPr>
          <p:spPr bwMode="auto">
            <a:xfrm>
              <a:off x="3173" y="2808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4" name="Oval 122"/>
            <p:cNvSpPr>
              <a:spLocks noChangeArrowheads="1"/>
            </p:cNvSpPr>
            <p:nvPr/>
          </p:nvSpPr>
          <p:spPr bwMode="auto">
            <a:xfrm>
              <a:off x="3173" y="2882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155" name="Rectangle 261"/>
          <p:cNvSpPr>
            <a:spLocks noChangeArrowheads="1"/>
          </p:cNvSpPr>
          <p:nvPr/>
        </p:nvSpPr>
        <p:spPr bwMode="auto">
          <a:xfrm>
            <a:off x="2505075" y="4416425"/>
            <a:ext cx="968375" cy="2794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r>
              <a:rPr lang="en-US" altLang="ko-KR" sz="900" dirty="0">
                <a:solidFill>
                  <a:schemeClr val="tx1"/>
                </a:solidFill>
              </a:rPr>
              <a:t>RMI, 9003 port</a:t>
            </a:r>
          </a:p>
        </p:txBody>
      </p:sp>
      <p:grpSp>
        <p:nvGrpSpPr>
          <p:cNvPr id="156" name="Group 119"/>
          <p:cNvGrpSpPr>
            <a:grpSpLocks/>
          </p:cNvGrpSpPr>
          <p:nvPr/>
        </p:nvGrpSpPr>
        <p:grpSpPr bwMode="auto">
          <a:xfrm>
            <a:off x="7278688" y="5251450"/>
            <a:ext cx="288925" cy="382588"/>
            <a:chOff x="3161" y="2777"/>
            <a:chExt cx="152" cy="197"/>
          </a:xfrm>
        </p:grpSpPr>
        <p:sp>
          <p:nvSpPr>
            <p:cNvPr id="157" name="AutoShape 120"/>
            <p:cNvSpPr>
              <a:spLocks noChangeArrowheads="1"/>
            </p:cNvSpPr>
            <p:nvPr/>
          </p:nvSpPr>
          <p:spPr bwMode="auto">
            <a:xfrm rot="-5400000">
              <a:off x="3138" y="2800"/>
              <a:ext cx="197" cy="152"/>
            </a:xfrm>
            <a:prstGeom prst="can">
              <a:avLst>
                <a:gd name="adj" fmla="val 3552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8" name="Oval 121"/>
            <p:cNvSpPr>
              <a:spLocks noChangeArrowheads="1"/>
            </p:cNvSpPr>
            <p:nvPr/>
          </p:nvSpPr>
          <p:spPr bwMode="auto">
            <a:xfrm>
              <a:off x="3173" y="2808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9" name="Oval 122"/>
            <p:cNvSpPr>
              <a:spLocks noChangeArrowheads="1"/>
            </p:cNvSpPr>
            <p:nvPr/>
          </p:nvSpPr>
          <p:spPr bwMode="auto">
            <a:xfrm>
              <a:off x="3173" y="2882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160" name="Rectangle 212"/>
          <p:cNvSpPr>
            <a:spLocks noChangeArrowheads="1"/>
          </p:cNvSpPr>
          <p:nvPr/>
        </p:nvSpPr>
        <p:spPr bwMode="auto">
          <a:xfrm>
            <a:off x="6419850" y="1539875"/>
            <a:ext cx="692150" cy="4302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900" dirty="0">
                <a:solidFill>
                  <a:schemeClr val="tx1"/>
                </a:solidFill>
              </a:rPr>
              <a:t>RMI,</a:t>
            </a:r>
          </a:p>
          <a:p>
            <a:pPr>
              <a:lnSpc>
                <a:spcPct val="80000"/>
              </a:lnSpc>
            </a:pPr>
            <a:r>
              <a:rPr lang="en-US" altLang="ko-KR" sz="900" dirty="0">
                <a:solidFill>
                  <a:schemeClr val="tx1"/>
                </a:solidFill>
              </a:rPr>
              <a:t>9004 port</a:t>
            </a:r>
          </a:p>
        </p:txBody>
      </p:sp>
      <p:sp>
        <p:nvSpPr>
          <p:cNvPr id="161" name="Rectangle 148"/>
          <p:cNvSpPr>
            <a:spLocks noChangeArrowheads="1"/>
          </p:cNvSpPr>
          <p:nvPr/>
        </p:nvSpPr>
        <p:spPr bwMode="auto">
          <a:xfrm>
            <a:off x="904875" y="749300"/>
            <a:ext cx="1035050" cy="25620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900" dirty="0" smtClean="0">
                <a:solidFill>
                  <a:schemeClr val="tx1"/>
                </a:solidFill>
              </a:rPr>
              <a:t>IP : 192.17.10.49</a:t>
            </a:r>
            <a:endParaRPr lang="en-US" altLang="ko-KR" sz="900" dirty="0">
              <a:solidFill>
                <a:schemeClr val="tx1"/>
              </a:solidFill>
            </a:endParaRPr>
          </a:p>
        </p:txBody>
      </p:sp>
      <p:sp>
        <p:nvSpPr>
          <p:cNvPr id="162" name="모서리가 둥근 직사각형 161"/>
          <p:cNvSpPr/>
          <p:nvPr/>
        </p:nvSpPr>
        <p:spPr bwMode="auto">
          <a:xfrm>
            <a:off x="733425" y="1000125"/>
            <a:ext cx="2752725" cy="5191125"/>
          </a:xfrm>
          <a:prstGeom prst="roundRect">
            <a:avLst>
              <a:gd name="adj" fmla="val 11851"/>
            </a:avLst>
          </a:prstGeom>
          <a:noFill/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pic>
        <p:nvPicPr>
          <p:cNvPr id="163" name="Picture 77" descr="Picture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963" y="814387"/>
            <a:ext cx="753840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" name="Rectangle 148"/>
          <p:cNvSpPr>
            <a:spLocks noChangeArrowheads="1"/>
          </p:cNvSpPr>
          <p:nvPr/>
        </p:nvSpPr>
        <p:spPr bwMode="auto">
          <a:xfrm>
            <a:off x="4324350" y="749300"/>
            <a:ext cx="1035050" cy="25620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900" dirty="0" smtClean="0">
                <a:solidFill>
                  <a:schemeClr val="tx1"/>
                </a:solidFill>
              </a:rPr>
              <a:t>IP : 19217.10.50</a:t>
            </a:r>
            <a:endParaRPr lang="en-US" altLang="ko-KR" sz="900" dirty="0">
              <a:solidFill>
                <a:schemeClr val="tx1"/>
              </a:solidFill>
            </a:endParaRPr>
          </a:p>
        </p:txBody>
      </p:sp>
      <p:sp>
        <p:nvSpPr>
          <p:cNvPr id="165" name="자유형 164"/>
          <p:cNvSpPr/>
          <p:nvPr/>
        </p:nvSpPr>
        <p:spPr bwMode="auto">
          <a:xfrm>
            <a:off x="3914775" y="1000125"/>
            <a:ext cx="5057775" cy="5133975"/>
          </a:xfrm>
          <a:custGeom>
            <a:avLst/>
            <a:gdLst>
              <a:gd name="connsiteX0" fmla="*/ 0 w 4733925"/>
              <a:gd name="connsiteY0" fmla="*/ 0 h 5353050"/>
              <a:gd name="connsiteX1" fmla="*/ 4714875 w 4733925"/>
              <a:gd name="connsiteY1" fmla="*/ 0 h 5353050"/>
              <a:gd name="connsiteX2" fmla="*/ 4733925 w 4733925"/>
              <a:gd name="connsiteY2" fmla="*/ 3057525 h 5353050"/>
              <a:gd name="connsiteX3" fmla="*/ 2514600 w 4733925"/>
              <a:gd name="connsiteY3" fmla="*/ 3028950 h 5353050"/>
              <a:gd name="connsiteX4" fmla="*/ 2514600 w 4733925"/>
              <a:gd name="connsiteY4" fmla="*/ 5353050 h 5353050"/>
              <a:gd name="connsiteX5" fmla="*/ 142875 w 4733925"/>
              <a:gd name="connsiteY5" fmla="*/ 5343525 h 5353050"/>
              <a:gd name="connsiteX6" fmla="*/ 133350 w 4733925"/>
              <a:gd name="connsiteY6" fmla="*/ 0 h 5353050"/>
              <a:gd name="connsiteX7" fmla="*/ 28575 w 4733925"/>
              <a:gd name="connsiteY7" fmla="*/ 57150 h 535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33925" h="5353050">
                <a:moveTo>
                  <a:pt x="0" y="0"/>
                </a:moveTo>
                <a:lnTo>
                  <a:pt x="4714875" y="0"/>
                </a:lnTo>
                <a:lnTo>
                  <a:pt x="4733925" y="3057525"/>
                </a:lnTo>
                <a:lnTo>
                  <a:pt x="2514600" y="3028950"/>
                </a:lnTo>
                <a:lnTo>
                  <a:pt x="2514600" y="5353050"/>
                </a:lnTo>
                <a:lnTo>
                  <a:pt x="142875" y="5343525"/>
                </a:lnTo>
                <a:lnTo>
                  <a:pt x="133350" y="0"/>
                </a:lnTo>
                <a:lnTo>
                  <a:pt x="28575" y="57150"/>
                </a:lnTo>
              </a:path>
            </a:pathLst>
          </a:custGeom>
          <a:noFill/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pic>
        <p:nvPicPr>
          <p:cNvPr id="166" name="Picture 77" descr="Picture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54438" y="814387"/>
            <a:ext cx="753840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" name="모서리가 둥근 직사각형 166"/>
          <p:cNvSpPr/>
          <p:nvPr/>
        </p:nvSpPr>
        <p:spPr bwMode="auto">
          <a:xfrm>
            <a:off x="7029449" y="4739640"/>
            <a:ext cx="1943101" cy="1386841"/>
          </a:xfrm>
          <a:prstGeom prst="roundRect">
            <a:avLst>
              <a:gd name="adj" fmla="val 11851"/>
            </a:avLst>
          </a:prstGeom>
          <a:noFill/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8350832" y="4113610"/>
            <a:ext cx="99899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900" dirty="0" smtClean="0"/>
              <a:t>IP 192.17.10.51</a:t>
            </a:r>
            <a:endParaRPr lang="ko-KR" altLang="en-US" sz="900" dirty="0"/>
          </a:p>
        </p:txBody>
      </p:sp>
      <p:pic>
        <p:nvPicPr>
          <p:cNvPr id="169" name="Picture 77" descr="Picture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88363" y="4355782"/>
            <a:ext cx="753840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Service flow overview</a:t>
            </a:r>
          </a:p>
        </p:txBody>
      </p:sp>
      <p:pic>
        <p:nvPicPr>
          <p:cNvPr id="2448388" name="Picture 4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1063" y="1038225"/>
            <a:ext cx="603250" cy="781050"/>
          </a:xfrm>
          <a:prstGeom prst="rect">
            <a:avLst/>
          </a:prstGeom>
          <a:noFill/>
        </p:spPr>
      </p:pic>
      <p:sp>
        <p:nvSpPr>
          <p:cNvPr id="2448389" name="Rectangle 5"/>
          <p:cNvSpPr>
            <a:spLocks noChangeArrowheads="1"/>
          </p:cNvSpPr>
          <p:nvPr/>
        </p:nvSpPr>
        <p:spPr bwMode="auto">
          <a:xfrm>
            <a:off x="742950" y="1857375"/>
            <a:ext cx="9080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ko-KR" altLang="en-US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사용</a:t>
            </a:r>
            <a:r>
              <a:rPr lang="ko-KR" altLang="en-US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자</a:t>
            </a:r>
          </a:p>
        </p:txBody>
      </p:sp>
      <p:pic>
        <p:nvPicPr>
          <p:cNvPr id="2448390" name="Picture 6" descr="Picture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66875" y="1012825"/>
            <a:ext cx="628650" cy="604838"/>
          </a:xfrm>
          <a:prstGeom prst="rect">
            <a:avLst/>
          </a:prstGeom>
          <a:noFill/>
        </p:spPr>
      </p:pic>
      <p:pic>
        <p:nvPicPr>
          <p:cNvPr id="2448391" name="Picture 7" descr="Picture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85925" y="1709738"/>
            <a:ext cx="623888" cy="581025"/>
          </a:xfrm>
          <a:prstGeom prst="rect">
            <a:avLst/>
          </a:prstGeom>
          <a:noFill/>
        </p:spPr>
      </p:pic>
      <p:pic>
        <p:nvPicPr>
          <p:cNvPr id="2448392" name="Picture 8" descr="Picture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9925" y="1123950"/>
            <a:ext cx="593725" cy="952500"/>
          </a:xfrm>
          <a:prstGeom prst="rect">
            <a:avLst/>
          </a:prstGeom>
          <a:noFill/>
        </p:spPr>
      </p:pic>
      <p:sp>
        <p:nvSpPr>
          <p:cNvPr id="2448393" name="AutoShape 9"/>
          <p:cNvSpPr>
            <a:spLocks/>
          </p:cNvSpPr>
          <p:nvPr/>
        </p:nvSpPr>
        <p:spPr bwMode="auto">
          <a:xfrm>
            <a:off x="2317750" y="1063625"/>
            <a:ext cx="239713" cy="1233488"/>
          </a:xfrm>
          <a:prstGeom prst="rightBrace">
            <a:avLst>
              <a:gd name="adj1" fmla="val 4288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48394" name="Line 10"/>
          <p:cNvSpPr>
            <a:spLocks noChangeShapeType="1"/>
          </p:cNvSpPr>
          <p:nvPr/>
        </p:nvSpPr>
        <p:spPr bwMode="auto">
          <a:xfrm>
            <a:off x="2635250" y="1676400"/>
            <a:ext cx="46037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8395" name="Rectangle 11"/>
          <p:cNvSpPr>
            <a:spLocks noChangeArrowheads="1"/>
          </p:cNvSpPr>
          <p:nvPr/>
        </p:nvSpPr>
        <p:spPr bwMode="auto">
          <a:xfrm>
            <a:off x="1358900" y="2413000"/>
            <a:ext cx="12446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Internet Explorer 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Firefox</a:t>
            </a:r>
          </a:p>
        </p:txBody>
      </p:sp>
      <p:pic>
        <p:nvPicPr>
          <p:cNvPr id="2448396" name="Picture 12" descr="triangle-piece"/>
          <p:cNvPicPr preferRelativeResize="0">
            <a:picLocks noChangeAspect="1" noChangeArrowheads="1"/>
          </p:cNvPicPr>
          <p:nvPr/>
        </p:nvPicPr>
        <p:blipFill>
          <a:blip r:embed="rId7">
            <a:grayscl/>
          </a:blip>
          <a:srcRect/>
          <a:stretch>
            <a:fillRect/>
          </a:stretch>
        </p:blipFill>
        <p:spPr bwMode="auto">
          <a:xfrm>
            <a:off x="4775200" y="993775"/>
            <a:ext cx="9747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48397" name="Line 13"/>
          <p:cNvSpPr>
            <a:spLocks noChangeShapeType="1"/>
          </p:cNvSpPr>
          <p:nvPr/>
        </p:nvSpPr>
        <p:spPr bwMode="auto">
          <a:xfrm>
            <a:off x="3937000" y="1676400"/>
            <a:ext cx="82867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8398" name="Rectangle 14"/>
          <p:cNvSpPr>
            <a:spLocks noChangeArrowheads="1"/>
          </p:cNvSpPr>
          <p:nvPr/>
        </p:nvSpPr>
        <p:spPr bwMode="auto">
          <a:xfrm>
            <a:off x="3078163" y="2116138"/>
            <a:ext cx="9080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방화벽</a:t>
            </a:r>
          </a:p>
        </p:txBody>
      </p:sp>
      <p:sp>
        <p:nvSpPr>
          <p:cNvPr id="2448399" name="Freeform 15"/>
          <p:cNvSpPr>
            <a:spLocks/>
          </p:cNvSpPr>
          <p:nvPr/>
        </p:nvSpPr>
        <p:spPr bwMode="auto">
          <a:xfrm>
            <a:off x="1454150" y="1984375"/>
            <a:ext cx="3297238" cy="1404938"/>
          </a:xfrm>
          <a:custGeom>
            <a:avLst/>
            <a:gdLst/>
            <a:ahLst/>
            <a:cxnLst>
              <a:cxn ang="0">
                <a:pos x="2077" y="0"/>
              </a:cxn>
              <a:cxn ang="0">
                <a:pos x="1628" y="247"/>
              </a:cxn>
              <a:cxn ang="0">
                <a:pos x="964" y="366"/>
              </a:cxn>
              <a:cxn ang="0">
                <a:pos x="507" y="648"/>
              </a:cxn>
              <a:cxn ang="0">
                <a:pos x="200" y="716"/>
              </a:cxn>
              <a:cxn ang="0">
                <a:pos x="0" y="885"/>
              </a:cxn>
            </a:cxnLst>
            <a:rect l="0" t="0" r="r" b="b"/>
            <a:pathLst>
              <a:path w="2077" h="885">
                <a:moveTo>
                  <a:pt x="2077" y="0"/>
                </a:moveTo>
                <a:cubicBezTo>
                  <a:pt x="2002" y="41"/>
                  <a:pt x="1813" y="186"/>
                  <a:pt x="1628" y="247"/>
                </a:cubicBezTo>
                <a:cubicBezTo>
                  <a:pt x="1443" y="308"/>
                  <a:pt x="1151" y="299"/>
                  <a:pt x="964" y="366"/>
                </a:cubicBezTo>
                <a:cubicBezTo>
                  <a:pt x="777" y="433"/>
                  <a:pt x="634" y="590"/>
                  <a:pt x="507" y="648"/>
                </a:cubicBezTo>
                <a:cubicBezTo>
                  <a:pt x="380" y="706"/>
                  <a:pt x="284" y="677"/>
                  <a:pt x="200" y="716"/>
                </a:cubicBezTo>
                <a:cubicBezTo>
                  <a:pt x="116" y="755"/>
                  <a:pt x="42" y="850"/>
                  <a:pt x="0" y="885"/>
                </a:cubicBezTo>
              </a:path>
            </a:pathLst>
          </a:cu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8400" name="Rectangle 16"/>
          <p:cNvSpPr>
            <a:spLocks noChangeArrowheads="1"/>
          </p:cNvSpPr>
          <p:nvPr/>
        </p:nvSpPr>
        <p:spPr bwMode="auto">
          <a:xfrm>
            <a:off x="4818063" y="1936750"/>
            <a:ext cx="908050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 Application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Server</a:t>
            </a:r>
            <a:endParaRPr lang="en-US" altLang="ko-KR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48401" name="AutoShape 17"/>
          <p:cNvSpPr>
            <a:spLocks noChangeArrowheads="1"/>
          </p:cNvSpPr>
          <p:nvPr/>
        </p:nvSpPr>
        <p:spPr bwMode="auto">
          <a:xfrm>
            <a:off x="3868738" y="747713"/>
            <a:ext cx="1150937" cy="574675"/>
          </a:xfrm>
          <a:prstGeom prst="flowChartInputOutpu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/>
              <a:t>form submit</a:t>
            </a:r>
          </a:p>
          <a:p>
            <a:r>
              <a:rPr lang="en-US" altLang="ko-KR"/>
              <a:t>or Ajax call</a:t>
            </a:r>
          </a:p>
        </p:txBody>
      </p:sp>
      <p:sp>
        <p:nvSpPr>
          <p:cNvPr id="2448402" name="Line 18"/>
          <p:cNvSpPr>
            <a:spLocks noChangeShapeType="1"/>
          </p:cNvSpPr>
          <p:nvPr/>
        </p:nvSpPr>
        <p:spPr bwMode="auto">
          <a:xfrm flipH="1" flipV="1">
            <a:off x="4322763" y="1319213"/>
            <a:ext cx="14287" cy="334962"/>
          </a:xfrm>
          <a:prstGeom prst="line">
            <a:avLst/>
          </a:prstGeom>
          <a:noFill/>
          <a:ln w="28575">
            <a:solidFill>
              <a:srgbClr val="808080"/>
            </a:solidFill>
            <a:prstDash val="sysDot"/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grpSp>
        <p:nvGrpSpPr>
          <p:cNvPr id="2448403" name="Group 19"/>
          <p:cNvGrpSpPr>
            <a:grpSpLocks/>
          </p:cNvGrpSpPr>
          <p:nvPr/>
        </p:nvGrpSpPr>
        <p:grpSpPr bwMode="auto">
          <a:xfrm>
            <a:off x="1298575" y="3536950"/>
            <a:ext cx="438150" cy="906463"/>
            <a:chOff x="2772" y="2783"/>
            <a:chExt cx="206" cy="197"/>
          </a:xfrm>
        </p:grpSpPr>
        <p:sp>
          <p:nvSpPr>
            <p:cNvPr id="2448404" name="AutoShape 20"/>
            <p:cNvSpPr>
              <a:spLocks noChangeArrowheads="1"/>
            </p:cNvSpPr>
            <p:nvPr/>
          </p:nvSpPr>
          <p:spPr bwMode="auto">
            <a:xfrm rot="5400000">
              <a:off x="2749" y="2806"/>
              <a:ext cx="197" cy="152"/>
            </a:xfrm>
            <a:prstGeom prst="can">
              <a:avLst>
                <a:gd name="adj" fmla="val 26315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</a:endParaRPr>
            </a:p>
          </p:txBody>
        </p:sp>
        <p:sp>
          <p:nvSpPr>
            <p:cNvPr id="2448405" name="AutoShape 21"/>
            <p:cNvSpPr>
              <a:spLocks noChangeArrowheads="1"/>
            </p:cNvSpPr>
            <p:nvPr/>
          </p:nvSpPr>
          <p:spPr bwMode="auto">
            <a:xfrm rot="5400000">
              <a:off x="2912" y="2808"/>
              <a:ext cx="54" cy="78"/>
            </a:xfrm>
            <a:prstGeom prst="can">
              <a:avLst>
                <a:gd name="adj" fmla="val 3451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</a:endParaRPr>
            </a:p>
          </p:txBody>
        </p:sp>
        <p:sp>
          <p:nvSpPr>
            <p:cNvPr id="2448406" name="AutoShape 22"/>
            <p:cNvSpPr>
              <a:spLocks noChangeArrowheads="1"/>
            </p:cNvSpPr>
            <p:nvPr/>
          </p:nvSpPr>
          <p:spPr bwMode="auto">
            <a:xfrm rot="5400000">
              <a:off x="2912" y="2882"/>
              <a:ext cx="54" cy="78"/>
            </a:xfrm>
            <a:prstGeom prst="can">
              <a:avLst>
                <a:gd name="adj" fmla="val 3451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</a:endParaRPr>
            </a:p>
          </p:txBody>
        </p:sp>
      </p:grpSp>
      <p:sp>
        <p:nvSpPr>
          <p:cNvPr id="2448407" name="Rectangle 23"/>
          <p:cNvSpPr>
            <a:spLocks noChangeArrowheads="1"/>
          </p:cNvSpPr>
          <p:nvPr/>
        </p:nvSpPr>
        <p:spPr bwMode="auto">
          <a:xfrm>
            <a:off x="971550" y="4511675"/>
            <a:ext cx="9080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Struts dispatcher</a:t>
            </a:r>
          </a:p>
        </p:txBody>
      </p:sp>
      <p:grpSp>
        <p:nvGrpSpPr>
          <p:cNvPr id="2448408" name="Group 24"/>
          <p:cNvGrpSpPr>
            <a:grpSpLocks/>
          </p:cNvGrpSpPr>
          <p:nvPr/>
        </p:nvGrpSpPr>
        <p:grpSpPr bwMode="auto">
          <a:xfrm>
            <a:off x="3927475" y="3554413"/>
            <a:ext cx="322263" cy="896937"/>
            <a:chOff x="3161" y="2777"/>
            <a:chExt cx="152" cy="197"/>
          </a:xfrm>
        </p:grpSpPr>
        <p:sp>
          <p:nvSpPr>
            <p:cNvPr id="2448409" name="AutoShape 25"/>
            <p:cNvSpPr>
              <a:spLocks noChangeArrowheads="1"/>
            </p:cNvSpPr>
            <p:nvPr/>
          </p:nvSpPr>
          <p:spPr bwMode="auto">
            <a:xfrm rot="16200000">
              <a:off x="3138" y="2800"/>
              <a:ext cx="197" cy="152"/>
            </a:xfrm>
            <a:prstGeom prst="can">
              <a:avLst>
                <a:gd name="adj" fmla="val 3552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</a:endParaRPr>
            </a:p>
          </p:txBody>
        </p:sp>
        <p:sp>
          <p:nvSpPr>
            <p:cNvPr id="2448410" name="Oval 26"/>
            <p:cNvSpPr>
              <a:spLocks noChangeArrowheads="1"/>
            </p:cNvSpPr>
            <p:nvPr/>
          </p:nvSpPr>
          <p:spPr bwMode="auto">
            <a:xfrm>
              <a:off x="3173" y="2808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448411" name="Oval 27"/>
            <p:cNvSpPr>
              <a:spLocks noChangeArrowheads="1"/>
            </p:cNvSpPr>
            <p:nvPr/>
          </p:nvSpPr>
          <p:spPr bwMode="auto">
            <a:xfrm>
              <a:off x="3173" y="2882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2448412" name="Rectangle 28"/>
          <p:cNvSpPr>
            <a:spLocks noChangeArrowheads="1"/>
          </p:cNvSpPr>
          <p:nvPr/>
        </p:nvSpPr>
        <p:spPr bwMode="auto">
          <a:xfrm flipH="1">
            <a:off x="2000250" y="3783013"/>
            <a:ext cx="1593850" cy="444500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Spring Container</a:t>
            </a:r>
          </a:p>
        </p:txBody>
      </p:sp>
      <p:sp>
        <p:nvSpPr>
          <p:cNvPr id="2448413" name="Line 29"/>
          <p:cNvSpPr>
            <a:spLocks noChangeShapeType="1"/>
          </p:cNvSpPr>
          <p:nvPr/>
        </p:nvSpPr>
        <p:spPr bwMode="auto">
          <a:xfrm>
            <a:off x="1812925" y="3690938"/>
            <a:ext cx="1993900" cy="3175"/>
          </a:xfrm>
          <a:prstGeom prst="line">
            <a:avLst/>
          </a:prstGeom>
          <a:noFill/>
          <a:ln w="28575">
            <a:solidFill>
              <a:srgbClr val="808080"/>
            </a:solidFill>
            <a:prstDash val="sysDot"/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8414" name="Rectangle 30"/>
          <p:cNvSpPr>
            <a:spLocks noChangeArrowheads="1"/>
          </p:cNvSpPr>
          <p:nvPr/>
        </p:nvSpPr>
        <p:spPr bwMode="auto">
          <a:xfrm>
            <a:off x="1836738" y="3240088"/>
            <a:ext cx="1962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build components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(dependency injection)</a:t>
            </a:r>
          </a:p>
        </p:txBody>
      </p:sp>
      <p:sp>
        <p:nvSpPr>
          <p:cNvPr id="2448415" name="Line 31"/>
          <p:cNvSpPr>
            <a:spLocks noChangeShapeType="1"/>
          </p:cNvSpPr>
          <p:nvPr/>
        </p:nvSpPr>
        <p:spPr bwMode="auto">
          <a:xfrm>
            <a:off x="1900238" y="4368800"/>
            <a:ext cx="191135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8416" name="AutoShape 32"/>
          <p:cNvSpPr>
            <a:spLocks noChangeArrowheads="1"/>
          </p:cNvSpPr>
          <p:nvPr/>
        </p:nvSpPr>
        <p:spPr bwMode="auto">
          <a:xfrm>
            <a:off x="5187950" y="3856038"/>
            <a:ext cx="325438" cy="295275"/>
          </a:xfrm>
          <a:prstGeom prst="plus">
            <a:avLst>
              <a:gd name="adj" fmla="val 25000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en-US" altLang="ko-KR"/>
          </a:p>
        </p:txBody>
      </p:sp>
      <p:sp>
        <p:nvSpPr>
          <p:cNvPr id="2448417" name="Rectangle 33"/>
          <p:cNvSpPr>
            <a:spLocks noChangeArrowheads="1"/>
          </p:cNvSpPr>
          <p:nvPr/>
        </p:nvSpPr>
        <p:spPr bwMode="auto">
          <a:xfrm flipH="1">
            <a:off x="4491038" y="3365500"/>
            <a:ext cx="620712" cy="533400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Struts 2</a:t>
            </a:r>
            <a:endParaRPr lang="en-US" altLang="ko-KR" dirty="0">
              <a:solidFill>
                <a:schemeClr val="tx1"/>
              </a:solidFill>
            </a:endParaRP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>
                <a:solidFill>
                  <a:schemeClr val="tx1"/>
                </a:solidFill>
              </a:rPr>
              <a:t>Action</a:t>
            </a:r>
          </a:p>
        </p:txBody>
      </p:sp>
      <p:sp>
        <p:nvSpPr>
          <p:cNvPr id="2448418" name="Rectangle 34"/>
          <p:cNvSpPr>
            <a:spLocks noChangeArrowheads="1"/>
          </p:cNvSpPr>
          <p:nvPr/>
        </p:nvSpPr>
        <p:spPr bwMode="auto">
          <a:xfrm flipH="1">
            <a:off x="5594350" y="3365500"/>
            <a:ext cx="620713" cy="533400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Value</a:t>
            </a:r>
            <a:endParaRPr lang="en-US" altLang="ko-KR" dirty="0">
              <a:solidFill>
                <a:schemeClr val="tx1"/>
              </a:solidFill>
            </a:endParaRP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>
                <a:solidFill>
                  <a:schemeClr val="tx1"/>
                </a:solidFill>
              </a:rPr>
              <a:t>Object</a:t>
            </a:r>
          </a:p>
        </p:txBody>
      </p:sp>
      <p:sp>
        <p:nvSpPr>
          <p:cNvPr id="2448419" name="Rectangle 35"/>
          <p:cNvSpPr>
            <a:spLocks noChangeArrowheads="1"/>
          </p:cNvSpPr>
          <p:nvPr/>
        </p:nvSpPr>
        <p:spPr bwMode="auto">
          <a:xfrm flipH="1">
            <a:off x="4491038" y="4111625"/>
            <a:ext cx="620712" cy="533400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Service</a:t>
            </a:r>
            <a:endParaRPr lang="en-US" altLang="ko-KR" dirty="0">
              <a:solidFill>
                <a:schemeClr val="tx1"/>
              </a:solidFill>
            </a:endParaRP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Provider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2448420" name="Rectangle 36"/>
          <p:cNvSpPr>
            <a:spLocks noChangeArrowheads="1"/>
          </p:cNvSpPr>
          <p:nvPr/>
        </p:nvSpPr>
        <p:spPr bwMode="auto">
          <a:xfrm flipH="1">
            <a:off x="5603875" y="4130675"/>
            <a:ext cx="620713" cy="533400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Remote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Call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2448421" name="Rectangle 37"/>
          <p:cNvSpPr>
            <a:spLocks noChangeArrowheads="1"/>
          </p:cNvSpPr>
          <p:nvPr/>
        </p:nvSpPr>
        <p:spPr bwMode="auto">
          <a:xfrm>
            <a:off x="4383088" y="3255963"/>
            <a:ext cx="1949450" cy="14906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2448422" name="Picture 38" descr="Picture4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46888" y="4227513"/>
            <a:ext cx="754062" cy="1076325"/>
          </a:xfrm>
          <a:prstGeom prst="rect">
            <a:avLst/>
          </a:prstGeom>
          <a:noFill/>
        </p:spPr>
      </p:pic>
      <p:pic>
        <p:nvPicPr>
          <p:cNvPr id="2448423" name="Picture 39" descr="Picture5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050213" y="5053013"/>
            <a:ext cx="693737" cy="954087"/>
          </a:xfrm>
          <a:prstGeom prst="rect">
            <a:avLst/>
          </a:prstGeom>
          <a:noFill/>
        </p:spPr>
      </p:pic>
      <p:sp>
        <p:nvSpPr>
          <p:cNvPr id="2448424" name="Line 40"/>
          <p:cNvSpPr>
            <a:spLocks noChangeShapeType="1"/>
          </p:cNvSpPr>
          <p:nvPr/>
        </p:nvSpPr>
        <p:spPr bwMode="auto">
          <a:xfrm>
            <a:off x="6400800" y="4319588"/>
            <a:ext cx="379413" cy="25876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8425" name="Line 41"/>
          <p:cNvSpPr>
            <a:spLocks noChangeShapeType="1"/>
          </p:cNvSpPr>
          <p:nvPr/>
        </p:nvSpPr>
        <p:spPr bwMode="auto">
          <a:xfrm>
            <a:off x="7551738" y="5033963"/>
            <a:ext cx="441325" cy="287337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8426" name="Rectangle 42"/>
          <p:cNvSpPr>
            <a:spLocks noChangeArrowheads="1"/>
          </p:cNvSpPr>
          <p:nvPr/>
        </p:nvSpPr>
        <p:spPr bwMode="auto">
          <a:xfrm>
            <a:off x="6684963" y="5295900"/>
            <a:ext cx="90805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Persistence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Layer</a:t>
            </a:r>
            <a:endParaRPr lang="en-US" altLang="ko-KR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48427" name="Rectangle 43"/>
          <p:cNvSpPr>
            <a:spLocks noChangeArrowheads="1"/>
          </p:cNvSpPr>
          <p:nvPr/>
        </p:nvSpPr>
        <p:spPr bwMode="auto">
          <a:xfrm>
            <a:off x="7937500" y="6002338"/>
            <a:ext cx="90805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Legacy Systems</a:t>
            </a:r>
            <a:endParaRPr lang="en-US" altLang="ko-KR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48428" name="Rectangle 44"/>
          <p:cNvSpPr>
            <a:spLocks noChangeArrowheads="1"/>
          </p:cNvSpPr>
          <p:nvPr/>
        </p:nvSpPr>
        <p:spPr bwMode="auto">
          <a:xfrm>
            <a:off x="3554413" y="4530725"/>
            <a:ext cx="9652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Business</a:t>
            </a:r>
            <a:endParaRPr lang="en-US" altLang="ko-KR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eaLnBrk="1" latinLnBrk="1" hangingPunct="1">
              <a:spcBef>
                <a:spcPct val="0"/>
              </a:spcBef>
            </a:pPr>
            <a:r>
              <a:rPr lang="en-US" altLang="ko-KR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Service Component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7020" name="Rectangle 1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Open Source Framework architecture</a:t>
            </a:r>
            <a:endParaRPr lang="en-US" altLang="ko-KR" dirty="0"/>
          </a:p>
        </p:txBody>
      </p:sp>
      <p:grpSp>
        <p:nvGrpSpPr>
          <p:cNvPr id="2427050" name="Group 170"/>
          <p:cNvGrpSpPr>
            <a:grpSpLocks/>
          </p:cNvGrpSpPr>
          <p:nvPr/>
        </p:nvGrpSpPr>
        <p:grpSpPr bwMode="auto">
          <a:xfrm>
            <a:off x="1046163" y="1184275"/>
            <a:ext cx="7783512" cy="4687888"/>
            <a:chOff x="465" y="648"/>
            <a:chExt cx="4903" cy="2953"/>
          </a:xfrm>
        </p:grpSpPr>
        <p:sp>
          <p:nvSpPr>
            <p:cNvPr id="2427021" name="Rectangle 5"/>
            <p:cNvSpPr>
              <a:spLocks noChangeArrowheads="1"/>
            </p:cNvSpPr>
            <p:nvPr/>
          </p:nvSpPr>
          <p:spPr bwMode="auto">
            <a:xfrm>
              <a:off x="2987" y="648"/>
              <a:ext cx="2365" cy="2953"/>
            </a:xfrm>
            <a:prstGeom prst="rect">
              <a:avLst/>
            </a:prstGeom>
            <a:solidFill>
              <a:srgbClr val="DDDDDD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Service (Biz.) Layer</a:t>
              </a:r>
            </a:p>
          </p:txBody>
        </p:sp>
        <p:sp>
          <p:nvSpPr>
            <p:cNvPr id="2427022" name="Rectangle 6"/>
            <p:cNvSpPr>
              <a:spLocks noChangeArrowheads="1"/>
            </p:cNvSpPr>
            <p:nvPr/>
          </p:nvSpPr>
          <p:spPr bwMode="auto">
            <a:xfrm>
              <a:off x="465" y="648"/>
              <a:ext cx="2421" cy="2953"/>
            </a:xfrm>
            <a:prstGeom prst="rect">
              <a:avLst/>
            </a:prstGeom>
            <a:solidFill>
              <a:srgbClr val="DDDDDD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UI Layer</a:t>
              </a: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510" y="3337"/>
              <a:ext cx="4740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J2SE </a:t>
              </a:r>
              <a:r>
                <a:rPr lang="en-US" altLang="ko-KR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6.0 </a:t>
              </a:r>
              <a:r>
                <a:rPr lang="en-US" altLang="ko-KR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en-US" altLang="ko-KR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SUN JDK </a:t>
              </a:r>
              <a:r>
                <a:rPr lang="en-US" altLang="ko-KR" b="1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1.6</a:t>
              </a:r>
              <a:r>
                <a:rPr lang="en-US" altLang="ko-KR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514" y="3136"/>
              <a:ext cx="4742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J2EE </a:t>
              </a:r>
              <a:r>
                <a:rPr lang="en-US" altLang="ko-KR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6</a:t>
              </a:r>
              <a:endPara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316" name="AutoShape 28"/>
            <p:cNvSpPr>
              <a:spLocks noChangeArrowheads="1"/>
            </p:cNvSpPr>
            <p:nvPr/>
          </p:nvSpPr>
          <p:spPr bwMode="auto">
            <a:xfrm flipH="1">
              <a:off x="514" y="856"/>
              <a:ext cx="508" cy="182"/>
            </a:xfrm>
            <a:prstGeom prst="flowChartPunchedCard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JSP 2.0 (EL)</a:t>
              </a:r>
            </a:p>
          </p:txBody>
        </p:sp>
        <p:sp>
          <p:nvSpPr>
            <p:cNvPr id="12320" name="AutoShape 32"/>
            <p:cNvSpPr>
              <a:spLocks noChangeArrowheads="1"/>
            </p:cNvSpPr>
            <p:nvPr/>
          </p:nvSpPr>
          <p:spPr bwMode="auto">
            <a:xfrm flipH="1">
              <a:off x="3060" y="856"/>
              <a:ext cx="499" cy="182"/>
            </a:xfrm>
            <a:prstGeom prst="flowChartPunchedCard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POJO</a:t>
              </a: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514" y="2933"/>
              <a:ext cx="4743" cy="1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Web Application Server </a:t>
              </a:r>
              <a:r>
                <a:rPr lang="en-US" altLang="ko-KR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(JEUS, Web Logic, ETC)</a:t>
              </a:r>
              <a:endPara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5" name="AutoShape 28"/>
            <p:cNvSpPr>
              <a:spLocks noChangeArrowheads="1"/>
            </p:cNvSpPr>
            <p:nvPr/>
          </p:nvSpPr>
          <p:spPr bwMode="auto">
            <a:xfrm flipH="1">
              <a:off x="1134" y="856"/>
              <a:ext cx="460" cy="182"/>
            </a:xfrm>
            <a:prstGeom prst="flowChartPunchedCard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JSTL 1.1</a:t>
              </a:r>
            </a:p>
          </p:txBody>
        </p:sp>
        <p:sp>
          <p:nvSpPr>
            <p:cNvPr id="56" name="AutoShape 28"/>
            <p:cNvSpPr>
              <a:spLocks noChangeArrowheads="1"/>
            </p:cNvSpPr>
            <p:nvPr/>
          </p:nvSpPr>
          <p:spPr bwMode="auto">
            <a:xfrm flipH="1">
              <a:off x="1677" y="856"/>
              <a:ext cx="578" cy="182"/>
            </a:xfrm>
            <a:prstGeom prst="flowChartPunchedCard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Custom Tags</a:t>
              </a:r>
            </a:p>
          </p:txBody>
        </p:sp>
        <p:sp>
          <p:nvSpPr>
            <p:cNvPr id="57" name="AutoShape 28"/>
            <p:cNvSpPr>
              <a:spLocks noChangeArrowheads="1"/>
            </p:cNvSpPr>
            <p:nvPr/>
          </p:nvSpPr>
          <p:spPr bwMode="auto">
            <a:xfrm flipH="1">
              <a:off x="2306" y="856"/>
              <a:ext cx="467" cy="182"/>
            </a:xfrm>
            <a:prstGeom prst="flowChartPunchedCard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Ajax</a:t>
              </a:r>
            </a:p>
          </p:txBody>
        </p:sp>
        <p:sp>
          <p:nvSpPr>
            <p:cNvPr id="60" name="AutoShape 32"/>
            <p:cNvSpPr>
              <a:spLocks noChangeArrowheads="1"/>
            </p:cNvSpPr>
            <p:nvPr/>
          </p:nvSpPr>
          <p:spPr bwMode="auto">
            <a:xfrm flipH="1">
              <a:off x="3666" y="856"/>
              <a:ext cx="499" cy="182"/>
            </a:xfrm>
            <a:prstGeom prst="flowChartPunchedCard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Spring Bean</a:t>
              </a: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514" y="2013"/>
              <a:ext cx="2249" cy="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b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UI Framework</a:t>
              </a:r>
            </a:p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en-US" altLang="ko-KR" b="1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Struts 2)</a:t>
              </a:r>
              <a:endPara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307" name="Rectangle 19"/>
            <p:cNvSpPr>
              <a:spLocks noChangeArrowheads="1"/>
            </p:cNvSpPr>
            <p:nvPr/>
          </p:nvSpPr>
          <p:spPr bwMode="auto">
            <a:xfrm>
              <a:off x="3045" y="2013"/>
              <a:ext cx="2217" cy="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b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Service Framework</a:t>
              </a:r>
            </a:p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en-US" altLang="ko-KR" b="1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Spring 2.0)</a:t>
              </a:r>
              <a:endPara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309" name="Rectangle 21"/>
            <p:cNvSpPr>
              <a:spLocks noChangeArrowheads="1"/>
            </p:cNvSpPr>
            <p:nvPr/>
          </p:nvSpPr>
          <p:spPr bwMode="auto">
            <a:xfrm>
              <a:off x="597" y="2090"/>
              <a:ext cx="958" cy="181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prstDash val="solid"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Interceptors</a:t>
              </a:r>
            </a:p>
          </p:txBody>
        </p:sp>
        <p:sp>
          <p:nvSpPr>
            <p:cNvPr id="12310" name="Rectangle 22"/>
            <p:cNvSpPr>
              <a:spLocks noChangeArrowheads="1"/>
            </p:cNvSpPr>
            <p:nvPr/>
          </p:nvSpPr>
          <p:spPr bwMode="auto">
            <a:xfrm>
              <a:off x="1703" y="2092"/>
              <a:ext cx="958" cy="181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Action</a:t>
              </a:r>
            </a:p>
          </p:txBody>
        </p:sp>
        <p:sp>
          <p:nvSpPr>
            <p:cNvPr id="12313" name="Rectangle 25"/>
            <p:cNvSpPr>
              <a:spLocks noChangeArrowheads="1"/>
            </p:cNvSpPr>
            <p:nvPr/>
          </p:nvSpPr>
          <p:spPr bwMode="auto">
            <a:xfrm>
              <a:off x="3132" y="2103"/>
              <a:ext cx="2070" cy="180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Dependency Injection</a:t>
              </a:r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597" y="2322"/>
              <a:ext cx="958" cy="181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Result</a:t>
              </a: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1707" y="2322"/>
              <a:ext cx="958" cy="181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Struts Tags</a:t>
              </a: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514" y="1207"/>
              <a:ext cx="4741" cy="75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b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Web Common Framework</a:t>
              </a: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1441" y="1314"/>
              <a:ext cx="850" cy="181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Message Handling</a:t>
              </a:r>
              <a:endPara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3928" y="1314"/>
              <a:ext cx="916" cy="181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Session Management</a:t>
              </a:r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714" y="1600"/>
              <a:ext cx="545" cy="181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Security</a:t>
              </a:r>
            </a:p>
          </p:txBody>
        </p:sp>
        <p:sp>
          <p:nvSpPr>
            <p:cNvPr id="62" name="Rectangle 13"/>
            <p:cNvSpPr>
              <a:spLocks noChangeArrowheads="1"/>
            </p:cNvSpPr>
            <p:nvPr/>
          </p:nvSpPr>
          <p:spPr bwMode="auto">
            <a:xfrm>
              <a:off x="2520" y="1314"/>
              <a:ext cx="1187" cy="181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Constants &amp; Configuration</a:t>
              </a:r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auto">
            <a:xfrm>
              <a:off x="3938" y="1600"/>
              <a:ext cx="905" cy="181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  <a:defRPr/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Logging</a:t>
              </a:r>
            </a:p>
          </p:txBody>
        </p:sp>
        <p:sp>
          <p:nvSpPr>
            <p:cNvPr id="65" name="Rectangle 12"/>
            <p:cNvSpPr>
              <a:spLocks noChangeArrowheads="1"/>
            </p:cNvSpPr>
            <p:nvPr/>
          </p:nvSpPr>
          <p:spPr bwMode="auto">
            <a:xfrm>
              <a:off x="2528" y="1600"/>
              <a:ext cx="1184" cy="181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Exception Handling</a:t>
              </a:r>
            </a:p>
          </p:txBody>
        </p:sp>
        <p:sp>
          <p:nvSpPr>
            <p:cNvPr id="68" name="Rectangle 12"/>
            <p:cNvSpPr>
              <a:spLocks noChangeArrowheads="1"/>
            </p:cNvSpPr>
            <p:nvPr/>
          </p:nvSpPr>
          <p:spPr bwMode="auto">
            <a:xfrm>
              <a:off x="1442" y="1600"/>
              <a:ext cx="845" cy="176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Utilities (String, Date)</a:t>
              </a:r>
            </a:p>
          </p:txBody>
        </p:sp>
        <p:sp>
          <p:nvSpPr>
            <p:cNvPr id="2427047" name="TextBox 72"/>
            <p:cNvSpPr txBox="1">
              <a:spLocks noChangeArrowheads="1"/>
            </p:cNvSpPr>
            <p:nvPr/>
          </p:nvSpPr>
          <p:spPr bwMode="auto">
            <a:xfrm>
              <a:off x="4525" y="1810"/>
              <a:ext cx="8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 b="1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(Infrastructure)</a:t>
              </a:r>
              <a:endPara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27048" name="TextBox 73"/>
            <p:cNvSpPr txBox="1">
              <a:spLocks noChangeArrowheads="1"/>
            </p:cNvSpPr>
            <p:nvPr/>
          </p:nvSpPr>
          <p:spPr bwMode="auto">
            <a:xfrm>
              <a:off x="474" y="1228"/>
              <a:ext cx="82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 b="1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(Biz Components)</a:t>
              </a:r>
              <a:endPara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" name="Rectangle 25"/>
            <p:cNvSpPr>
              <a:spLocks noChangeArrowheads="1"/>
            </p:cNvSpPr>
            <p:nvPr/>
          </p:nvSpPr>
          <p:spPr bwMode="auto">
            <a:xfrm>
              <a:off x="3132" y="2330"/>
              <a:ext cx="2070" cy="180"/>
            </a:xfrm>
            <a:prstGeom prst="rect">
              <a:avLst/>
            </a:prstGeom>
            <a:solidFill>
              <a:srgbClr val="DDDDD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1" latin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Bean Management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Struts 2 &amp; Spring 2 service flow</a:t>
            </a:r>
          </a:p>
        </p:txBody>
      </p:sp>
      <p:sp>
        <p:nvSpPr>
          <p:cNvPr id="2450436" name="AutoShape 4"/>
          <p:cNvSpPr>
            <a:spLocks noChangeArrowheads="1"/>
          </p:cNvSpPr>
          <p:nvPr/>
        </p:nvSpPr>
        <p:spPr bwMode="auto">
          <a:xfrm>
            <a:off x="2762250" y="2151063"/>
            <a:ext cx="1116013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Struts 2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Dipatcher</a:t>
            </a:r>
          </a:p>
        </p:txBody>
      </p:sp>
      <p:sp>
        <p:nvSpPr>
          <p:cNvPr id="2450438" name="Rectangle 6"/>
          <p:cNvSpPr>
            <a:spLocks noChangeArrowheads="1"/>
          </p:cNvSpPr>
          <p:nvPr/>
        </p:nvSpPr>
        <p:spPr bwMode="auto">
          <a:xfrm>
            <a:off x="687388" y="2636838"/>
            <a:ext cx="9620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 Request</a:t>
            </a:r>
          </a:p>
        </p:txBody>
      </p:sp>
      <p:sp>
        <p:nvSpPr>
          <p:cNvPr id="2450439" name="Line 7"/>
          <p:cNvSpPr>
            <a:spLocks noChangeShapeType="1"/>
          </p:cNvSpPr>
          <p:nvPr/>
        </p:nvSpPr>
        <p:spPr bwMode="auto">
          <a:xfrm>
            <a:off x="1720850" y="2262188"/>
            <a:ext cx="927100" cy="9525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40" name="Line 8"/>
          <p:cNvSpPr>
            <a:spLocks noChangeShapeType="1"/>
          </p:cNvSpPr>
          <p:nvPr/>
        </p:nvSpPr>
        <p:spPr bwMode="auto">
          <a:xfrm flipH="1">
            <a:off x="3362325" y="2736850"/>
            <a:ext cx="6350" cy="327025"/>
          </a:xfrm>
          <a:prstGeom prst="line">
            <a:avLst/>
          </a:prstGeom>
          <a:noFill/>
          <a:ln w="28575">
            <a:solidFill>
              <a:srgbClr val="808080"/>
            </a:solidFill>
            <a:prstDash val="sysDot"/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41" name="AutoShape 9"/>
          <p:cNvSpPr>
            <a:spLocks noChangeArrowheads="1"/>
          </p:cNvSpPr>
          <p:nvPr/>
        </p:nvSpPr>
        <p:spPr bwMode="auto">
          <a:xfrm>
            <a:off x="4557713" y="2151063"/>
            <a:ext cx="1116012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Interceptor(s)</a:t>
            </a:r>
          </a:p>
        </p:txBody>
      </p:sp>
      <p:sp>
        <p:nvSpPr>
          <p:cNvPr id="2450442" name="AutoShape 10"/>
          <p:cNvSpPr>
            <a:spLocks noChangeArrowheads="1"/>
          </p:cNvSpPr>
          <p:nvPr/>
        </p:nvSpPr>
        <p:spPr bwMode="auto">
          <a:xfrm>
            <a:off x="4960938" y="1366838"/>
            <a:ext cx="1450975" cy="487362"/>
          </a:xfrm>
          <a:prstGeom prst="wedgeRoundRectCallout">
            <a:avLst>
              <a:gd name="adj1" fmla="val -28884"/>
              <a:gd name="adj2" fmla="val 82245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Struts 2 default &amp;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Custom interceptor</a:t>
            </a:r>
          </a:p>
        </p:txBody>
      </p:sp>
      <p:sp>
        <p:nvSpPr>
          <p:cNvPr id="2450443" name="Line 11"/>
          <p:cNvSpPr>
            <a:spLocks noChangeShapeType="1"/>
          </p:cNvSpPr>
          <p:nvPr/>
        </p:nvSpPr>
        <p:spPr bwMode="auto">
          <a:xfrm>
            <a:off x="3995738" y="2425700"/>
            <a:ext cx="46037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44" name="Line 12"/>
          <p:cNvSpPr>
            <a:spLocks noChangeShapeType="1"/>
          </p:cNvSpPr>
          <p:nvPr/>
        </p:nvSpPr>
        <p:spPr bwMode="auto">
          <a:xfrm flipH="1">
            <a:off x="3362325" y="3641725"/>
            <a:ext cx="6350" cy="327025"/>
          </a:xfrm>
          <a:prstGeom prst="line">
            <a:avLst/>
          </a:prstGeom>
          <a:noFill/>
          <a:ln w="28575">
            <a:solidFill>
              <a:srgbClr val="808080"/>
            </a:solidFill>
            <a:prstDash val="sysDot"/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45" name="Line 13"/>
          <p:cNvSpPr>
            <a:spLocks noChangeShapeType="1"/>
          </p:cNvSpPr>
          <p:nvPr/>
        </p:nvSpPr>
        <p:spPr bwMode="auto">
          <a:xfrm flipH="1">
            <a:off x="3362325" y="4538663"/>
            <a:ext cx="6350" cy="327025"/>
          </a:xfrm>
          <a:prstGeom prst="line">
            <a:avLst/>
          </a:prstGeom>
          <a:noFill/>
          <a:ln w="28575">
            <a:solidFill>
              <a:srgbClr val="808080"/>
            </a:solidFill>
            <a:prstDash val="sysDot"/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46" name="AutoShape 14"/>
          <p:cNvSpPr>
            <a:spLocks noChangeArrowheads="1"/>
          </p:cNvSpPr>
          <p:nvPr/>
        </p:nvSpPr>
        <p:spPr bwMode="auto">
          <a:xfrm>
            <a:off x="2922588" y="1366838"/>
            <a:ext cx="1679575" cy="487362"/>
          </a:xfrm>
          <a:prstGeom prst="wedgeRoundRectCallout">
            <a:avLst>
              <a:gd name="adj1" fmla="val -29963"/>
              <a:gd name="adj2" fmla="val 83875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Load Injected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Action &amp; components</a:t>
            </a:r>
          </a:p>
        </p:txBody>
      </p:sp>
      <p:sp>
        <p:nvSpPr>
          <p:cNvPr id="2450447" name="AutoShape 15"/>
          <p:cNvSpPr>
            <a:spLocks noChangeArrowheads="1"/>
          </p:cNvSpPr>
          <p:nvPr/>
        </p:nvSpPr>
        <p:spPr bwMode="auto">
          <a:xfrm>
            <a:off x="4186238" y="4011613"/>
            <a:ext cx="1600200" cy="487362"/>
          </a:xfrm>
          <a:prstGeom prst="wedgeRoundRectCallout">
            <a:avLst>
              <a:gd name="adj1" fmla="val -64384"/>
              <a:gd name="adj2" fmla="val 7653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Execute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Dependency Injection</a:t>
            </a:r>
          </a:p>
        </p:txBody>
      </p:sp>
      <p:sp>
        <p:nvSpPr>
          <p:cNvPr id="2450448" name="AutoShape 16"/>
          <p:cNvSpPr>
            <a:spLocks noChangeArrowheads="1"/>
          </p:cNvSpPr>
          <p:nvPr/>
        </p:nvSpPr>
        <p:spPr bwMode="auto">
          <a:xfrm>
            <a:off x="2606675" y="4819650"/>
            <a:ext cx="1492250" cy="576263"/>
          </a:xfrm>
          <a:prstGeom prst="can">
            <a:avLst>
              <a:gd name="adj" fmla="val 36398"/>
            </a:avLst>
          </a:prstGeom>
          <a:solidFill>
            <a:srgbClr val="EAEAEA"/>
          </a:solidFill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applicationContext.xml</a:t>
            </a:r>
          </a:p>
        </p:txBody>
      </p:sp>
      <p:sp>
        <p:nvSpPr>
          <p:cNvPr id="2450449" name="AutoShape 17"/>
          <p:cNvSpPr>
            <a:spLocks noChangeArrowheads="1"/>
          </p:cNvSpPr>
          <p:nvPr/>
        </p:nvSpPr>
        <p:spPr bwMode="auto">
          <a:xfrm>
            <a:off x="2827338" y="3024188"/>
            <a:ext cx="1052512" cy="576262"/>
          </a:xfrm>
          <a:prstGeom prst="can">
            <a:avLst>
              <a:gd name="adj" fmla="val 36398"/>
            </a:avLst>
          </a:prstGeom>
          <a:solidFill>
            <a:srgbClr val="EAEAEA"/>
          </a:solidFill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struts.xml</a:t>
            </a:r>
          </a:p>
        </p:txBody>
      </p:sp>
      <p:sp>
        <p:nvSpPr>
          <p:cNvPr id="2450450" name="AutoShape 18"/>
          <p:cNvSpPr>
            <a:spLocks noChangeArrowheads="1"/>
          </p:cNvSpPr>
          <p:nvPr/>
        </p:nvSpPr>
        <p:spPr bwMode="auto">
          <a:xfrm>
            <a:off x="2790825" y="3938588"/>
            <a:ext cx="1116013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Spring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Context Loader</a:t>
            </a:r>
          </a:p>
        </p:txBody>
      </p:sp>
      <p:sp>
        <p:nvSpPr>
          <p:cNvPr id="2450451" name="AutoShape 19"/>
          <p:cNvSpPr>
            <a:spLocks noChangeArrowheads="1"/>
          </p:cNvSpPr>
          <p:nvPr/>
        </p:nvSpPr>
        <p:spPr bwMode="auto">
          <a:xfrm>
            <a:off x="6197600" y="2151063"/>
            <a:ext cx="1116013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Action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(injected)</a:t>
            </a:r>
          </a:p>
        </p:txBody>
      </p:sp>
      <p:sp>
        <p:nvSpPr>
          <p:cNvPr id="2450452" name="Line 20"/>
          <p:cNvSpPr>
            <a:spLocks noChangeShapeType="1"/>
          </p:cNvSpPr>
          <p:nvPr/>
        </p:nvSpPr>
        <p:spPr bwMode="auto">
          <a:xfrm>
            <a:off x="5715000" y="2339975"/>
            <a:ext cx="46037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53" name="AutoShape 21"/>
          <p:cNvSpPr>
            <a:spLocks noChangeArrowheads="1"/>
          </p:cNvSpPr>
          <p:nvPr/>
        </p:nvSpPr>
        <p:spPr bwMode="auto">
          <a:xfrm>
            <a:off x="7827963" y="2151063"/>
            <a:ext cx="1116012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Messaging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Service</a:t>
            </a:r>
          </a:p>
        </p:txBody>
      </p:sp>
      <p:sp>
        <p:nvSpPr>
          <p:cNvPr id="2450454" name="Line 22"/>
          <p:cNvSpPr>
            <a:spLocks noChangeShapeType="1"/>
          </p:cNvSpPr>
          <p:nvPr/>
        </p:nvSpPr>
        <p:spPr bwMode="auto">
          <a:xfrm flipH="1">
            <a:off x="5695950" y="2514600"/>
            <a:ext cx="46037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55" name="Line 23"/>
          <p:cNvSpPr>
            <a:spLocks noChangeShapeType="1"/>
          </p:cNvSpPr>
          <p:nvPr/>
        </p:nvSpPr>
        <p:spPr bwMode="auto">
          <a:xfrm>
            <a:off x="7354888" y="2339975"/>
            <a:ext cx="46037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56" name="Line 24"/>
          <p:cNvSpPr>
            <a:spLocks noChangeShapeType="1"/>
          </p:cNvSpPr>
          <p:nvPr/>
        </p:nvSpPr>
        <p:spPr bwMode="auto">
          <a:xfrm flipH="1">
            <a:off x="7335838" y="2514600"/>
            <a:ext cx="46037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57" name="AutoShape 25"/>
          <p:cNvSpPr>
            <a:spLocks noChangeArrowheads="1"/>
          </p:cNvSpPr>
          <p:nvPr/>
        </p:nvSpPr>
        <p:spPr bwMode="auto">
          <a:xfrm>
            <a:off x="4578350" y="3035300"/>
            <a:ext cx="1116013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Result</a:t>
            </a:r>
          </a:p>
        </p:txBody>
      </p:sp>
      <p:sp>
        <p:nvSpPr>
          <p:cNvPr id="2450458" name="Line 26"/>
          <p:cNvSpPr>
            <a:spLocks noChangeShapeType="1"/>
          </p:cNvSpPr>
          <p:nvPr/>
        </p:nvSpPr>
        <p:spPr bwMode="auto">
          <a:xfrm flipH="1">
            <a:off x="5119688" y="2703513"/>
            <a:ext cx="1587" cy="29845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59" name="Line 27"/>
          <p:cNvSpPr>
            <a:spLocks noChangeShapeType="1"/>
          </p:cNvSpPr>
          <p:nvPr/>
        </p:nvSpPr>
        <p:spPr bwMode="auto">
          <a:xfrm flipH="1" flipV="1">
            <a:off x="3906838" y="2714625"/>
            <a:ext cx="598487" cy="525463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60" name="AutoShape 28"/>
          <p:cNvSpPr>
            <a:spLocks noChangeArrowheads="1"/>
          </p:cNvSpPr>
          <p:nvPr/>
        </p:nvSpPr>
        <p:spPr bwMode="auto">
          <a:xfrm>
            <a:off x="5884863" y="3049588"/>
            <a:ext cx="1233487" cy="487362"/>
          </a:xfrm>
          <a:prstGeom prst="wedgeRoundRectCallout">
            <a:avLst>
              <a:gd name="adj1" fmla="val -58366"/>
              <a:gd name="adj2" fmla="val 16773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Render JSP or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JSON</a:t>
            </a:r>
          </a:p>
        </p:txBody>
      </p:sp>
      <p:sp>
        <p:nvSpPr>
          <p:cNvPr id="2450461" name="AutoShape 29"/>
          <p:cNvSpPr>
            <a:spLocks noChangeArrowheads="1"/>
          </p:cNvSpPr>
          <p:nvPr/>
        </p:nvSpPr>
        <p:spPr bwMode="auto">
          <a:xfrm>
            <a:off x="1387475" y="1366838"/>
            <a:ext cx="1289050" cy="487362"/>
          </a:xfrm>
          <a:prstGeom prst="wedgeRoundRectCallout">
            <a:avLst>
              <a:gd name="adj1" fmla="val 20319"/>
              <a:gd name="adj2" fmla="val 92019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Form submit or 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Ajax call</a:t>
            </a:r>
          </a:p>
        </p:txBody>
      </p:sp>
      <p:sp>
        <p:nvSpPr>
          <p:cNvPr id="2450462" name="Line 30"/>
          <p:cNvSpPr>
            <a:spLocks noChangeShapeType="1"/>
          </p:cNvSpPr>
          <p:nvPr/>
        </p:nvSpPr>
        <p:spPr bwMode="auto">
          <a:xfrm flipH="1">
            <a:off x="1646238" y="2524125"/>
            <a:ext cx="890587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63" name="AutoShape 31"/>
          <p:cNvSpPr>
            <a:spLocks noChangeArrowheads="1"/>
          </p:cNvSpPr>
          <p:nvPr/>
        </p:nvSpPr>
        <p:spPr bwMode="auto">
          <a:xfrm>
            <a:off x="974725" y="2933700"/>
            <a:ext cx="1544638" cy="587375"/>
          </a:xfrm>
          <a:prstGeom prst="wedgeRoundRectCallout">
            <a:avLst>
              <a:gd name="adj1" fmla="val 22250"/>
              <a:gd name="adj2" fmla="val -94324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HTML, Excel or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JSON formatted data</a:t>
            </a:r>
          </a:p>
        </p:txBody>
      </p:sp>
      <p:sp>
        <p:nvSpPr>
          <p:cNvPr id="2450464" name="AutoShape 32"/>
          <p:cNvSpPr>
            <a:spLocks noChangeArrowheads="1"/>
          </p:cNvSpPr>
          <p:nvPr/>
        </p:nvSpPr>
        <p:spPr bwMode="auto">
          <a:xfrm>
            <a:off x="7827963" y="3138488"/>
            <a:ext cx="1116012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ORWrapper</a:t>
            </a:r>
          </a:p>
        </p:txBody>
      </p:sp>
      <p:sp>
        <p:nvSpPr>
          <p:cNvPr id="2450465" name="Line 33"/>
          <p:cNvSpPr>
            <a:spLocks noChangeShapeType="1"/>
          </p:cNvSpPr>
          <p:nvPr/>
        </p:nvSpPr>
        <p:spPr bwMode="auto">
          <a:xfrm flipH="1" flipV="1">
            <a:off x="7316788" y="2743200"/>
            <a:ext cx="460375" cy="274638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66" name="Line 34"/>
          <p:cNvSpPr>
            <a:spLocks noChangeShapeType="1"/>
          </p:cNvSpPr>
          <p:nvPr/>
        </p:nvSpPr>
        <p:spPr bwMode="auto">
          <a:xfrm flipH="1" flipV="1">
            <a:off x="7243763" y="2871788"/>
            <a:ext cx="460375" cy="274637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67" name="AutoShape 35"/>
          <p:cNvSpPr>
            <a:spLocks noChangeArrowheads="1"/>
          </p:cNvSpPr>
          <p:nvPr/>
        </p:nvSpPr>
        <p:spPr bwMode="auto">
          <a:xfrm>
            <a:off x="7821613" y="4149725"/>
            <a:ext cx="1052512" cy="576263"/>
          </a:xfrm>
          <a:prstGeom prst="can">
            <a:avLst>
              <a:gd name="adj" fmla="val 36398"/>
            </a:avLst>
          </a:prstGeom>
          <a:solidFill>
            <a:srgbClr val="EAEAEA"/>
          </a:solidFill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Database</a:t>
            </a:r>
          </a:p>
        </p:txBody>
      </p:sp>
      <p:sp>
        <p:nvSpPr>
          <p:cNvPr id="2450468" name="Line 36"/>
          <p:cNvSpPr>
            <a:spLocks noChangeShapeType="1"/>
          </p:cNvSpPr>
          <p:nvPr/>
        </p:nvSpPr>
        <p:spPr bwMode="auto">
          <a:xfrm flipH="1">
            <a:off x="8402638" y="3773488"/>
            <a:ext cx="1587" cy="29845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69" name="Line 37"/>
          <p:cNvSpPr>
            <a:spLocks noChangeShapeType="1"/>
          </p:cNvSpPr>
          <p:nvPr/>
        </p:nvSpPr>
        <p:spPr bwMode="auto">
          <a:xfrm flipH="1">
            <a:off x="8256588" y="3773488"/>
            <a:ext cx="1587" cy="29845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50470" name="AutoShape 38"/>
          <p:cNvSpPr>
            <a:spLocks noChangeArrowheads="1"/>
          </p:cNvSpPr>
          <p:nvPr/>
        </p:nvSpPr>
        <p:spPr bwMode="auto">
          <a:xfrm>
            <a:off x="6929438" y="3787775"/>
            <a:ext cx="758825" cy="487363"/>
          </a:xfrm>
          <a:prstGeom prst="wedgeRoundRectCallout">
            <a:avLst>
              <a:gd name="adj1" fmla="val 50208"/>
              <a:gd name="adj2" fmla="val -84204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Execute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Query</a:t>
            </a:r>
          </a:p>
        </p:txBody>
      </p:sp>
      <p:pic>
        <p:nvPicPr>
          <p:cNvPr id="2450471" name="Picture 39" descr="Picture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3750" y="1828800"/>
            <a:ext cx="841375" cy="809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All needed framework &amp; libraries</a:t>
            </a:r>
            <a:endParaRPr lang="en-US" altLang="ko-KR" dirty="0"/>
          </a:p>
        </p:txBody>
      </p:sp>
      <p:graphicFrame>
        <p:nvGraphicFramePr>
          <p:cNvPr id="38" name="표 37"/>
          <p:cNvGraphicFramePr>
            <a:graphicFrameLocks noGrp="1"/>
          </p:cNvGraphicFramePr>
          <p:nvPr/>
        </p:nvGraphicFramePr>
        <p:xfrm>
          <a:off x="688975" y="955251"/>
          <a:ext cx="850265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88"/>
                <a:gridCol w="2503020"/>
                <a:gridCol w="4559442"/>
              </a:tblGrid>
              <a:tr h="1799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Library</a:t>
                      </a:r>
                      <a:r>
                        <a:rPr lang="en-US" altLang="ko-KR" sz="1200" baseline="0" dirty="0" smtClean="0"/>
                        <a:t> Group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Jar File Name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Description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179960">
                <a:tc rowSpan="8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Apache Commons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(http://commons.apache.org/)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바탕"/>
                          <a:cs typeface="Times New Roman"/>
                        </a:rPr>
                        <a:t>commons-lang-2.3.jar</a:t>
                      </a:r>
                      <a:endParaRPr lang="ko-KR" sz="12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ko-KR" sz="1100" kern="100" dirty="0">
                          <a:latin typeface="바탕"/>
                          <a:cs typeface="Times New Roman"/>
                        </a:rPr>
                        <a:t>자바 표준</a:t>
                      </a:r>
                      <a:r>
                        <a:rPr lang="en-US" sz="1100" kern="100" dirty="0">
                          <a:latin typeface="바탕"/>
                          <a:cs typeface="Times New Roman"/>
                        </a:rPr>
                        <a:t> JDK</a:t>
                      </a:r>
                      <a:r>
                        <a:rPr lang="ko-KR" sz="1100" kern="100" dirty="0">
                          <a:latin typeface="바탕"/>
                          <a:cs typeface="Times New Roman"/>
                        </a:rPr>
                        <a:t>의</a:t>
                      </a:r>
                      <a:r>
                        <a:rPr lang="en-US" sz="1100" kern="100" dirty="0">
                          <a:latin typeface="바탕"/>
                          <a:cs typeface="Times New Roman"/>
                        </a:rPr>
                        <a:t> </a:t>
                      </a:r>
                      <a:r>
                        <a:rPr lang="en-US" sz="1100" kern="100" dirty="0" err="1">
                          <a:latin typeface="바탕"/>
                          <a:cs typeface="Times New Roman"/>
                        </a:rPr>
                        <a:t>java.lang</a:t>
                      </a:r>
                      <a:r>
                        <a:rPr lang="en-US" sz="1100" kern="100" dirty="0">
                          <a:latin typeface="바탕"/>
                          <a:cs typeface="Times New Roman"/>
                        </a:rPr>
                        <a:t> </a:t>
                      </a:r>
                      <a:r>
                        <a:rPr lang="ko-KR" sz="1100" kern="100" dirty="0">
                          <a:latin typeface="바탕"/>
                          <a:cs typeface="Times New Roman"/>
                        </a:rPr>
                        <a:t>패키지에 있는 기능을 확장하고 편리하게 만든 패키지</a:t>
                      </a:r>
                      <a:r>
                        <a:rPr lang="en-US" sz="1100" kern="100" dirty="0">
                          <a:latin typeface="바탕"/>
                          <a:cs typeface="Times New Roman"/>
                        </a:rPr>
                        <a:t>.</a:t>
                      </a:r>
                      <a:endParaRPr lang="ko-KR" sz="12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commons-logging-1.1.1.jar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바탕"/>
                          <a:cs typeface="Times New Roman"/>
                        </a:rPr>
                        <a:t>다양한 로깅</a:t>
                      </a:r>
                      <a:r>
                        <a:rPr lang="en-US" sz="1100" kern="100">
                          <a:latin typeface="바탕"/>
                          <a:cs typeface="Times New Roman"/>
                        </a:rPr>
                        <a:t>(logging) API </a:t>
                      </a:r>
                      <a:r>
                        <a:rPr lang="ko-KR" sz="1100" kern="100">
                          <a:latin typeface="바탕"/>
                          <a:cs typeface="Times New Roman"/>
                        </a:rPr>
                        <a:t>구현체에 대한 래퍼</a:t>
                      </a:r>
                      <a:r>
                        <a:rPr lang="en-US" sz="1100" kern="100">
                          <a:latin typeface="바탕"/>
                          <a:cs typeface="Times New Roman"/>
                        </a:rPr>
                        <a:t>(wrapper)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commons-io-1.4.jar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바탕"/>
                          <a:cs typeface="Times New Roman"/>
                        </a:rPr>
                        <a:t>I/O </a:t>
                      </a:r>
                      <a:r>
                        <a:rPr lang="ko-KR" sz="1100" kern="100">
                          <a:latin typeface="바탕"/>
                          <a:cs typeface="Times New Roman"/>
                        </a:rPr>
                        <a:t>처리를 간편하게 해주는 패키지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commons-beanutils-1.7.0.jar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바탕"/>
                          <a:cs typeface="Times New Roman"/>
                        </a:rPr>
                        <a:t>빈</a:t>
                      </a:r>
                      <a:r>
                        <a:rPr lang="en-US" sz="1100" kern="100">
                          <a:latin typeface="바탕"/>
                          <a:cs typeface="Times New Roman"/>
                        </a:rPr>
                        <a:t>(bean) </a:t>
                      </a:r>
                      <a:r>
                        <a:rPr lang="ko-KR" sz="1100" kern="100">
                          <a:latin typeface="바탕"/>
                          <a:cs typeface="Times New Roman"/>
                        </a:rPr>
                        <a:t>접근을 간편하게 해주는 패키지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commons-dbcp-1.2.2.jar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바탕"/>
                          <a:cs typeface="Times New Roman"/>
                        </a:rPr>
                        <a:t>데이터베이스 커넥션 풀 관리 라이브러리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commons-pool-1.3.jar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바탕"/>
                          <a:cs typeface="Times New Roman"/>
                        </a:rPr>
                        <a:t>풀</a:t>
                      </a:r>
                      <a:r>
                        <a:rPr lang="en-US" sz="1100" kern="100">
                          <a:latin typeface="바탕"/>
                          <a:cs typeface="Times New Roman"/>
                        </a:rPr>
                        <a:t>(pool) </a:t>
                      </a:r>
                      <a:r>
                        <a:rPr lang="ko-KR" sz="1100" kern="100">
                          <a:latin typeface="바탕"/>
                          <a:cs typeface="Times New Roman"/>
                        </a:rPr>
                        <a:t>관리 라이브러리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commons-fileupload-1.2.1.jar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바탕"/>
                          <a:cs typeface="Times New Roman"/>
                        </a:rPr>
                        <a:t>파일 업로드 라이브러리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commons-codec-1.3.jar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바탕"/>
                          <a:cs typeface="Times New Roman"/>
                        </a:rPr>
                        <a:t>CODEC </a:t>
                      </a:r>
                      <a:r>
                        <a:rPr lang="ko-KR" sz="1100" kern="100">
                          <a:latin typeface="바탕"/>
                          <a:cs typeface="Times New Roman"/>
                        </a:rPr>
                        <a:t>라이브러리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Log4J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log4j-1.2.15.jar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바탕"/>
                          <a:cs typeface="Times New Roman"/>
                        </a:rPr>
                        <a:t>Log4J </a:t>
                      </a:r>
                      <a:r>
                        <a:rPr lang="ko-KR" sz="1100" kern="100">
                          <a:latin typeface="바탕"/>
                          <a:cs typeface="Times New Roman"/>
                        </a:rPr>
                        <a:t>로그 생성 라이브러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 smtClean="0"/>
                        <a:t>iBatis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ibatis-2.3.0.677.jar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바탕"/>
                          <a:cs typeface="Times New Roman"/>
                        </a:rPr>
                        <a:t>iBatis </a:t>
                      </a:r>
                      <a:r>
                        <a:rPr lang="ko-KR" sz="1100" kern="100">
                          <a:latin typeface="바탕"/>
                          <a:cs typeface="Times New Roman"/>
                        </a:rPr>
                        <a:t>데이터베이스 쿼리 프레임워크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Oracle JDBC driver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ojdbc14.jar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ko-KR" sz="1100" kern="100">
                          <a:latin typeface="바탕"/>
                          <a:cs typeface="Times New Roman"/>
                        </a:rPr>
                        <a:t>오라클</a:t>
                      </a:r>
                      <a:r>
                        <a:rPr lang="en-US" sz="1100" kern="100">
                          <a:latin typeface="바탕"/>
                          <a:cs typeface="Times New Roman"/>
                        </a:rPr>
                        <a:t> JDBC </a:t>
                      </a:r>
                      <a:r>
                        <a:rPr lang="ko-KR" sz="1100" kern="100">
                          <a:latin typeface="바탕"/>
                          <a:cs typeface="Times New Roman"/>
                        </a:rPr>
                        <a:t>드라이버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 rowSpan="4"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Struts 2 Framework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struts2-core-2.0.11.1.jar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ko-KR" sz="1100" kern="100" dirty="0" err="1">
                          <a:latin typeface="바탕"/>
                          <a:cs typeface="Times New Roman"/>
                        </a:rPr>
                        <a:t>스트럿츠</a:t>
                      </a:r>
                      <a:r>
                        <a:rPr lang="ko-KR" sz="1100" kern="100" dirty="0">
                          <a:latin typeface="바탕"/>
                          <a:cs typeface="Times New Roman"/>
                        </a:rPr>
                        <a:t> </a:t>
                      </a:r>
                      <a:r>
                        <a:rPr lang="en-US" altLang="ko-KR" sz="1100" kern="100" dirty="0" smtClean="0">
                          <a:latin typeface="바탕"/>
                          <a:cs typeface="Times New Roman"/>
                        </a:rPr>
                        <a:t>2 </a:t>
                      </a:r>
                      <a:r>
                        <a:rPr lang="ko-KR" sz="1100" kern="100" dirty="0" smtClean="0">
                          <a:latin typeface="바탕"/>
                          <a:cs typeface="Times New Roman"/>
                        </a:rPr>
                        <a:t>프레임워크</a:t>
                      </a:r>
                      <a:endParaRPr lang="ko-KR" sz="12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xwork-2.0.4.jar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9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바탕"/>
                          <a:cs typeface="Times New Roman"/>
                        </a:rPr>
                        <a:t>ognl-2.6.11.jar</a:t>
                      </a:r>
                      <a:endParaRPr lang="ko-KR" sz="12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9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바탕"/>
                          <a:cs typeface="Times New Roman"/>
                        </a:rPr>
                        <a:t>freemarker-2.3.8.jar</a:t>
                      </a:r>
                      <a:endParaRPr lang="ko-KR" sz="1200" kern="100" dirty="0">
                        <a:latin typeface="바탕"/>
                        <a:cs typeface="Times New Roman"/>
                      </a:endParaRPr>
                    </a:p>
                  </a:txBody>
                  <a:tcPr marL="36000" marR="36000" marT="0" marB="0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960"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 smtClean="0"/>
                        <a:t>Xerces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바탕"/>
                          <a:cs typeface="Times New Roman"/>
                        </a:rPr>
                        <a:t>xerces.jar</a:t>
                      </a:r>
                      <a:endParaRPr lang="ko-KR" sz="12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XML </a:t>
                      </a:r>
                      <a:r>
                        <a:rPr lang="ko-KR" altLang="en-US" sz="1200" dirty="0" smtClean="0"/>
                        <a:t>파서</a:t>
                      </a:r>
                      <a:r>
                        <a:rPr lang="en-US" altLang="ko-KR" sz="1200" dirty="0" smtClean="0"/>
                        <a:t>(parser)</a:t>
                      </a:r>
                    </a:p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</a:tr>
              <a:tr h="17996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바탕"/>
                          <a:cs typeface="Times New Roman"/>
                        </a:rPr>
                        <a:t>xercesImpl.jar</a:t>
                      </a:r>
                      <a:endParaRPr lang="ko-KR" sz="12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Framework library configuration – Log4j</a:t>
            </a:r>
            <a:endParaRPr lang="en-US" altLang="ko-KR" dirty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475298" y="685800"/>
            <a:ext cx="4873942" cy="588264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anchor="t" anchorCtr="0"/>
          <a:lstStyle/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&lt;?xml version="1.0" encoding="UTF-8" ?&gt;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endParaRPr lang="en-US" altLang="ko-KR" sz="900" dirty="0" smtClean="0">
              <a:latin typeface="맑은 고딕" pitchFamily="50" charset="-127"/>
              <a:ea typeface="맑은 고딕" pitchFamily="50" charset="-127"/>
            </a:endParaRP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&lt;log4j:configuration xmlns:log4j="http://jakarta.apache.org/log4j/"&gt;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endParaRPr lang="en-US" altLang="ko-KR" sz="900" dirty="0" smtClean="0">
              <a:latin typeface="맑은 고딕" pitchFamily="50" charset="-127"/>
              <a:ea typeface="맑은 고딕" pitchFamily="50" charset="-127"/>
            </a:endParaRP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appender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name="CONSOLEAPPENDER" class="org.apache.log4j.ConsoleAppender"&gt;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&lt;layout class="org.apache.log4j.PatternLayout"&gt;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    &lt;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param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name="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ConversionPattern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"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        value="[%d{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yyyy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-MM-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dd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HH:mm:ss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}] %-5p %C.%M(%L) - %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m%n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" /&gt;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&lt;/layout&gt;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&lt;/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appender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endParaRPr lang="en-US" altLang="ko-KR" sz="900" dirty="0" smtClean="0">
              <a:latin typeface="맑은 고딕" pitchFamily="50" charset="-127"/>
              <a:ea typeface="맑은 고딕" pitchFamily="50" charset="-127"/>
            </a:endParaRP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appender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name="FILEAPPENDER"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class="org.apache.log4j.RollingFileAppender"&gt;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param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name="append" value="false" /&gt;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endParaRPr lang="en-US" altLang="ko-KR" sz="900" dirty="0" smtClean="0">
              <a:latin typeface="맑은 고딕" pitchFamily="50" charset="-127"/>
              <a:ea typeface="맑은 고딕" pitchFamily="50" charset="-127"/>
            </a:endParaRP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param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name="</a:t>
            </a:r>
            <a:r>
              <a:rPr lang="en-US" altLang="ko-KR" sz="900" b="1" dirty="0" smtClean="0">
                <a:latin typeface="맑은 고딕" pitchFamily="50" charset="-127"/>
                <a:ea typeface="맑은 고딕" pitchFamily="50" charset="-127"/>
              </a:rPr>
              <a:t>file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" value="</a:t>
            </a:r>
            <a:r>
              <a:rPr lang="en-US" altLang="ko-KR" sz="900" b="1" dirty="0" smtClean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900" b="1" dirty="0" err="1" smtClean="0">
                <a:latin typeface="맑은 고딕" pitchFamily="50" charset="-127"/>
                <a:ea typeface="맑은 고딕" pitchFamily="50" charset="-127"/>
              </a:rPr>
              <a:t>tmp</a:t>
            </a:r>
            <a:r>
              <a:rPr lang="en-US" altLang="ko-KR" sz="900" b="1" dirty="0" smtClean="0">
                <a:latin typeface="맑은 고딕" pitchFamily="50" charset="-127"/>
                <a:ea typeface="맑은 고딕" pitchFamily="50" charset="-127"/>
              </a:rPr>
              <a:t>/contents-adm.log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" /&gt;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param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name="</a:t>
            </a:r>
            <a:r>
              <a:rPr lang="en-US" altLang="ko-KR" sz="900" b="1" dirty="0" err="1" smtClean="0">
                <a:latin typeface="맑은 고딕" pitchFamily="50" charset="-127"/>
                <a:ea typeface="맑은 고딕" pitchFamily="50" charset="-127"/>
              </a:rPr>
              <a:t>maxFileSize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" value="</a:t>
            </a:r>
            <a:r>
              <a:rPr lang="en-US" altLang="ko-KR" sz="900" b="1" dirty="0" smtClean="0">
                <a:latin typeface="맑은 고딕" pitchFamily="50" charset="-127"/>
                <a:ea typeface="맑은 고딕" pitchFamily="50" charset="-127"/>
              </a:rPr>
              <a:t>10MB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" /&gt;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param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name="</a:t>
            </a:r>
            <a:r>
              <a:rPr lang="en-US" altLang="ko-KR" sz="900" b="1" dirty="0" err="1" smtClean="0">
                <a:latin typeface="맑은 고딕" pitchFamily="50" charset="-127"/>
                <a:ea typeface="맑은 고딕" pitchFamily="50" charset="-127"/>
              </a:rPr>
              <a:t>maxBackupIndex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" value="</a:t>
            </a:r>
            <a:r>
              <a:rPr lang="en-US" altLang="ko-KR" sz="900" b="1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" /&gt;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&lt;layout class="org.apache.log4j.PatternLayout"&gt;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    &lt;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param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name="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ConversionPattern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"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        value="[%d{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yyyy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-MM-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dd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HH:mm:ss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}] %-5p %C.%M(%L) - %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m%n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" /&gt;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&lt;/layout&gt;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&lt;/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appender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endParaRPr lang="en-US" altLang="ko-KR" sz="900" dirty="0" smtClean="0">
              <a:latin typeface="맑은 고딕" pitchFamily="50" charset="-127"/>
              <a:ea typeface="맑은 고딕" pitchFamily="50" charset="-127"/>
            </a:endParaRP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&lt;logger name="org.apache.struts2"&gt;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&lt;level value="WARN" /&gt;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&lt;/logger&gt;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endParaRPr lang="en-US" altLang="ko-KR" sz="900" dirty="0" smtClean="0">
              <a:latin typeface="맑은 고딕" pitchFamily="50" charset="-127"/>
              <a:ea typeface="맑은 고딕" pitchFamily="50" charset="-127"/>
            </a:endParaRP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&lt;logger name="com.opensymphony.xwork2"&gt;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&lt;level value="WARN" /&gt;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&lt;/logger&gt;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endParaRPr lang="en-US" altLang="ko-KR" sz="900" dirty="0" smtClean="0">
              <a:latin typeface="맑은 고딕" pitchFamily="50" charset="-127"/>
              <a:ea typeface="맑은 고딕" pitchFamily="50" charset="-127"/>
            </a:endParaRP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&lt;logger name="</a:t>
            </a:r>
            <a:r>
              <a:rPr lang="en-US" altLang="ko-KR" sz="900" b="1" dirty="0" err="1" smtClean="0">
                <a:latin typeface="맑은 고딕" pitchFamily="50" charset="-127"/>
                <a:ea typeface="맑은 고딕" pitchFamily="50" charset="-127"/>
              </a:rPr>
              <a:t>com.acme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"&gt;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&lt;level value="DEBUG" /&gt;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&lt;/logger&gt;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endParaRPr lang="en-US" altLang="ko-KR" sz="900" dirty="0" smtClean="0">
              <a:latin typeface="맑은 고딕" pitchFamily="50" charset="-127"/>
              <a:ea typeface="맑은 고딕" pitchFamily="50" charset="-127"/>
            </a:endParaRP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&lt;root&gt;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&lt;level value="DEBUG" /&gt;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    &lt;</a:t>
            </a:r>
            <a:r>
              <a:rPr lang="en-US" altLang="ko-KR" sz="900" dirty="0" err="1" smtClean="0">
                <a:latin typeface="맑은 고딕" pitchFamily="50" charset="-127"/>
                <a:ea typeface="맑은 고딕" pitchFamily="50" charset="-127"/>
              </a:rPr>
              <a:t>appender</a:t>
            </a: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-ref ref="FILEAPPENDER" /&gt;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&lt;/root&gt;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    </a:t>
            </a:r>
          </a:p>
          <a:p>
            <a:pPr lvl="0" algn="l" eaLnBrk="1" latinLnBrk="1" hangingPunct="1">
              <a:spcBef>
                <a:spcPts val="0"/>
              </a:spcBef>
              <a:tabLst>
                <a:tab pos="2239963" algn="l"/>
              </a:tabLst>
            </a:pPr>
            <a:r>
              <a:rPr lang="en-US" altLang="ko-KR" sz="900" dirty="0" smtClean="0">
                <a:latin typeface="맑은 고딕" pitchFamily="50" charset="-127"/>
                <a:ea typeface="맑은 고딕" pitchFamily="50" charset="-127"/>
              </a:rPr>
              <a:t>&lt;/log4j:configuration&gt;</a:t>
            </a:r>
          </a:p>
        </p:txBody>
      </p:sp>
      <p:sp>
        <p:nvSpPr>
          <p:cNvPr id="5" name="AutoShape 23"/>
          <p:cNvSpPr>
            <a:spLocks noChangeArrowheads="1"/>
          </p:cNvSpPr>
          <p:nvPr/>
        </p:nvSpPr>
        <p:spPr bwMode="auto">
          <a:xfrm>
            <a:off x="5599430" y="706755"/>
            <a:ext cx="2933700" cy="3937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{PROJECT-HOME}/</a:t>
            </a:r>
            <a:r>
              <a:rPr lang="en-US" altLang="ko-KR" b="1" dirty="0" err="1" smtClean="0">
                <a:solidFill>
                  <a:schemeClr val="tx1"/>
                </a:solidFill>
              </a:rPr>
              <a:t>src</a:t>
            </a:r>
            <a:r>
              <a:rPr lang="en-US" altLang="ko-KR" b="1" dirty="0" smtClean="0">
                <a:solidFill>
                  <a:schemeClr val="tx1"/>
                </a:solidFill>
              </a:rPr>
              <a:t>/log4j.xml</a:t>
            </a:r>
            <a:endParaRPr lang="en-US" altLang="ko-KR" b="1" dirty="0">
              <a:solidFill>
                <a:schemeClr val="tx1"/>
              </a:solidFill>
            </a:endParaRPr>
          </a:p>
        </p:txBody>
      </p:sp>
      <p:sp>
        <p:nvSpPr>
          <p:cNvPr id="6" name="설명선 2 5"/>
          <p:cNvSpPr/>
          <p:nvPr/>
        </p:nvSpPr>
        <p:spPr bwMode="auto">
          <a:xfrm>
            <a:off x="5554980" y="1821180"/>
            <a:ext cx="3017520" cy="876300"/>
          </a:xfrm>
          <a:prstGeom prst="borderCallout2">
            <a:avLst>
              <a:gd name="adj1" fmla="val 49185"/>
              <a:gd name="adj2" fmla="val 362"/>
              <a:gd name="adj3" fmla="val 62229"/>
              <a:gd name="adj4" fmla="val -47434"/>
              <a:gd name="adj5" fmla="val 109948"/>
              <a:gd name="adj6" fmla="val -73184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로그 파일 저장 경로 및 파일</a:t>
            </a:r>
            <a:r>
              <a:rPr kumimoji="1" lang="ko-KR" alt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 명칭 지정</a:t>
            </a:r>
            <a:endParaRPr kumimoji="1" lang="en-US" altLang="ko-KR" sz="1000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dirty="0" smtClean="0"/>
              <a:t>로그 파일 크기는 </a:t>
            </a:r>
            <a:r>
              <a:rPr lang="en-US" altLang="ko-KR" dirty="0" smtClean="0"/>
              <a:t>10MB</a:t>
            </a:r>
            <a:r>
              <a:rPr lang="ko-KR" altLang="en-US" dirty="0" smtClean="0"/>
              <a:t>로 지정하였으며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변경 가능</a:t>
            </a:r>
            <a:endParaRPr lang="en-US" altLang="ko-KR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최대 백업 횟수는 </a:t>
            </a:r>
            <a:r>
              <a:rPr kumimoji="1" lang="en-US" altLang="ko-KR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10</a:t>
            </a:r>
            <a:r>
              <a:rPr kumimoji="1" lang="ko-KR" alt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회</a:t>
            </a:r>
            <a:endParaRPr kumimoji="1" lang="ko-KR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7" name="설명선 2 6"/>
          <p:cNvSpPr/>
          <p:nvPr/>
        </p:nvSpPr>
        <p:spPr bwMode="auto">
          <a:xfrm>
            <a:off x="5554980" y="4038600"/>
            <a:ext cx="3322320" cy="762000"/>
          </a:xfrm>
          <a:prstGeom prst="borderCallout2">
            <a:avLst>
              <a:gd name="adj1" fmla="val 49185"/>
              <a:gd name="adj2" fmla="val 362"/>
              <a:gd name="adj3" fmla="val 65751"/>
              <a:gd name="adj4" fmla="val -51660"/>
              <a:gd name="adj5" fmla="val 139861"/>
              <a:gd name="adj6" fmla="val -95047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com.acme</a:t>
            </a: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 </a:t>
            </a:r>
            <a:r>
              <a:rPr kumimoji="1" lang="ko-KR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패키지 및 하위 패키지에 포함된 </a:t>
            </a:r>
            <a:r>
              <a:rPr lang="ko-KR" altLang="en-US" dirty="0" smtClean="0"/>
              <a:t>클래스에서 생성되는 로그는 </a:t>
            </a:r>
            <a:r>
              <a:rPr lang="en-US" altLang="ko-KR" dirty="0" smtClean="0"/>
              <a:t>DEBUG </a:t>
            </a:r>
            <a:r>
              <a:rPr lang="ko-KR" altLang="en-US" dirty="0" smtClean="0"/>
              <a:t>레벨까지 기록</a:t>
            </a:r>
            <a:endParaRPr kumimoji="1" lang="ko-KR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Framework library configuration – Java Cache System</a:t>
            </a:r>
            <a:endParaRPr lang="en-US" altLang="ko-KR" dirty="0"/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658178" y="2545080"/>
            <a:ext cx="5864542" cy="113538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anchor="t" anchorCtr="0"/>
          <a:lstStyle/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jcs.default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jcs.default.cacheattributes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org.apache.jcs.engine.CompositeCacheAttributes</a:t>
            </a:r>
            <a:endParaRPr lang="en-US" altLang="ko-KR" sz="9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jcs.default.cacheattributes.MaxObjects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=2000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jcs.default.cacheattributes.MemoryCacheName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org.apache.jcs.engine.memory.lru.LRUMemoryCache</a:t>
            </a:r>
            <a:endParaRPr lang="en-US" altLang="ko-KR" sz="9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jcs.default.elementattributes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org.apache.jcs.engine.ElementAttributes</a:t>
            </a:r>
            <a:endParaRPr lang="en-US" altLang="ko-KR" sz="9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jcs.default.elementattributes.IsEternal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=false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jcs.default.elementattributes.MaxLifeSeconds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=300</a:t>
            </a:r>
          </a:p>
        </p:txBody>
      </p:sp>
      <p:sp>
        <p:nvSpPr>
          <p:cNvPr id="9" name="AutoShape 23"/>
          <p:cNvSpPr>
            <a:spLocks noChangeArrowheads="1"/>
          </p:cNvSpPr>
          <p:nvPr/>
        </p:nvSpPr>
        <p:spPr bwMode="auto">
          <a:xfrm>
            <a:off x="745490" y="1994535"/>
            <a:ext cx="2933700" cy="3937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{PROJECT_HOME}/</a:t>
            </a:r>
            <a:r>
              <a:rPr lang="en-US" altLang="ko-KR" b="1" dirty="0" err="1" smtClean="0">
                <a:solidFill>
                  <a:schemeClr val="tx1"/>
                </a:solidFill>
              </a:rPr>
              <a:t>src</a:t>
            </a:r>
            <a:r>
              <a:rPr lang="en-US" altLang="ko-KR" b="1" dirty="0" smtClean="0">
                <a:solidFill>
                  <a:schemeClr val="tx1"/>
                </a:solidFill>
              </a:rPr>
              <a:t>/cache.ccf</a:t>
            </a:r>
            <a:endParaRPr lang="en-US" altLang="ko-KR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67454" y="753190"/>
            <a:ext cx="7806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ko-KR" sz="1200" dirty="0" smtClean="0"/>
              <a:t>JCS(Java Cache System) </a:t>
            </a:r>
            <a:r>
              <a:rPr lang="ko-KR" altLang="en-US" sz="1200" dirty="0" smtClean="0"/>
              <a:t>라이브러리를 위한 설정 파일이다</a:t>
            </a:r>
            <a:r>
              <a:rPr lang="en-US" altLang="ko-KR" sz="1200" dirty="0" smtClean="0"/>
              <a:t>.</a:t>
            </a:r>
          </a:p>
          <a:p>
            <a:pPr algn="l"/>
            <a:r>
              <a:rPr lang="ko-KR" altLang="en-US" sz="1200" dirty="0" smtClean="0"/>
              <a:t>최대 </a:t>
            </a:r>
            <a:r>
              <a:rPr lang="en-US" altLang="ko-KR" sz="1200" dirty="0" smtClean="0"/>
              <a:t>2000</a:t>
            </a:r>
            <a:r>
              <a:rPr lang="ko-KR" altLang="en-US" sz="1200" dirty="0" smtClean="0"/>
              <a:t>개의 객체를 캐시</a:t>
            </a:r>
            <a:r>
              <a:rPr lang="en-US" altLang="ko-KR" sz="1200" dirty="0" smtClean="0"/>
              <a:t>(cache) </a:t>
            </a:r>
            <a:r>
              <a:rPr lang="ko-KR" altLang="en-US" sz="1200" dirty="0" smtClean="0"/>
              <a:t>내에 저장하며</a:t>
            </a:r>
            <a:r>
              <a:rPr lang="en-US" altLang="ko-KR" sz="1200" dirty="0" smtClean="0"/>
              <a:t>, LRU(Lead Recently Used) </a:t>
            </a:r>
            <a:r>
              <a:rPr lang="ko-KR" altLang="en-US" sz="1200" dirty="0" smtClean="0"/>
              <a:t>메모리 캐시 알고리즘을 사용한다</a:t>
            </a:r>
            <a:r>
              <a:rPr lang="en-US" altLang="ko-KR" sz="1200" dirty="0" smtClean="0"/>
              <a:t>.</a:t>
            </a:r>
          </a:p>
          <a:p>
            <a:pPr algn="l"/>
            <a:r>
              <a:rPr lang="ko-KR" altLang="en-US" sz="1200" dirty="0" smtClean="0"/>
              <a:t>디스크 등 외부 캐시를 사용하지 않고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캐시에 저장된 객체의 유효 기간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생명 주기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는 </a:t>
            </a:r>
            <a:r>
              <a:rPr lang="en-US" altLang="ko-KR" sz="1200" dirty="0" smtClean="0"/>
              <a:t>5</a:t>
            </a:r>
            <a:r>
              <a:rPr lang="ko-KR" altLang="en-US" sz="1200" dirty="0" smtClean="0"/>
              <a:t>분으로 설정하였다</a:t>
            </a:r>
            <a:r>
              <a:rPr lang="en-US" altLang="ko-KR" sz="1200" dirty="0" smtClean="0"/>
              <a:t>.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Framework library configuration – </a:t>
            </a:r>
            <a:r>
              <a:rPr lang="en-US" altLang="ko-KR" dirty="0" err="1" smtClean="0"/>
              <a:t>iBatis</a:t>
            </a:r>
            <a:endParaRPr lang="en-US" altLang="ko-KR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658178" y="2301240"/>
            <a:ext cx="5864542" cy="70866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anchor="t" anchorCtr="0"/>
          <a:lstStyle/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driver=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oracle.jdbc.driver.OracleDriver</a:t>
            </a:r>
            <a:endParaRPr lang="en-US" altLang="ko-KR" sz="9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jdbc:oracle:thin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:@128.13.223.13:1521:MPDB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username=DBUSER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password=DBUSER</a:t>
            </a:r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45490" y="1750695"/>
            <a:ext cx="3125470" cy="3937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{PROJECT_HOME}/</a:t>
            </a:r>
            <a:r>
              <a:rPr lang="en-US" altLang="ko-KR" b="1" dirty="0" err="1" smtClean="0">
                <a:solidFill>
                  <a:schemeClr val="tx1"/>
                </a:solidFill>
              </a:rPr>
              <a:t>src</a:t>
            </a:r>
            <a:r>
              <a:rPr lang="en-US" altLang="ko-KR" b="1" dirty="0" smtClean="0">
                <a:solidFill>
                  <a:schemeClr val="tx1"/>
                </a:solidFill>
              </a:rPr>
              <a:t>/</a:t>
            </a:r>
            <a:r>
              <a:rPr lang="en-US" altLang="ko-KR" b="1" dirty="0" err="1" smtClean="0">
                <a:solidFill>
                  <a:schemeClr val="tx1"/>
                </a:solidFill>
              </a:rPr>
              <a:t>sqlmap-config.properties</a:t>
            </a:r>
            <a:endParaRPr lang="en-US" altLang="ko-KR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67454" y="753190"/>
            <a:ext cx="7806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200" dirty="0" smtClean="0"/>
              <a:t>시스템에서 데이터베이스에 접근하기 위해 </a:t>
            </a:r>
            <a:r>
              <a:rPr lang="en-US" altLang="ko-KR" sz="1200" dirty="0" err="1" smtClean="0"/>
              <a:t>iBatis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프레임워크를 사용한다</a:t>
            </a:r>
            <a:r>
              <a:rPr lang="en-US" altLang="ko-KR" sz="1200" dirty="0" smtClean="0"/>
              <a:t>.</a:t>
            </a:r>
          </a:p>
          <a:p>
            <a:pPr algn="l"/>
            <a:r>
              <a:rPr lang="ko-KR" altLang="en-US" sz="1200" dirty="0" smtClean="0"/>
              <a:t>데이터베이스 접근을 공통화 하기 위해 </a:t>
            </a:r>
            <a:r>
              <a:rPr lang="en-US" altLang="ko-KR" sz="1200" dirty="0" smtClean="0"/>
              <a:t>DB </a:t>
            </a:r>
            <a:r>
              <a:rPr lang="ko-KR" altLang="en-US" sz="1200" dirty="0" smtClean="0"/>
              <a:t>연결을 위한 설정 파일은 공통</a:t>
            </a:r>
            <a:r>
              <a:rPr lang="en-US" altLang="ko-KR" sz="1200" dirty="0" smtClean="0"/>
              <a:t>(common) </a:t>
            </a:r>
            <a:r>
              <a:rPr lang="ko-KR" altLang="en-US" sz="1200" dirty="0" smtClean="0"/>
              <a:t>프로젝트에 포함시켰으며</a:t>
            </a:r>
            <a:r>
              <a:rPr lang="en-US" altLang="ko-KR" sz="1200" dirty="0" smtClean="0"/>
              <a:t>,</a:t>
            </a:r>
          </a:p>
          <a:p>
            <a:pPr algn="l"/>
            <a:r>
              <a:rPr lang="ko-KR" altLang="en-US" sz="1200" dirty="0" smtClean="0"/>
              <a:t>개별 프로젝트에서 사용하는 쿼리는 프로젝트 별로 설정 파일을 작성한다</a:t>
            </a:r>
            <a:r>
              <a:rPr lang="en-US" altLang="ko-KR" sz="1200" dirty="0" smtClean="0"/>
              <a:t>.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Framework library configuration – </a:t>
            </a:r>
            <a:r>
              <a:rPr lang="en-US" altLang="ko-KR" dirty="0" err="1" smtClean="0"/>
              <a:t>iBatis</a:t>
            </a:r>
            <a:r>
              <a:rPr lang="en-US" altLang="ko-KR" dirty="0" smtClean="0"/>
              <a:t> (continue)</a:t>
            </a:r>
            <a:endParaRPr lang="en-US" altLang="ko-KR" dirty="0"/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658178" y="1295400"/>
            <a:ext cx="4965382" cy="512826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anchor="t" anchorCtr="0"/>
          <a:lstStyle/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&lt;?xml version="1.0" encoding="UTF-8" ?&gt;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&lt;!DOCTYPE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sqlMapConfig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PUBLIC "-//iBATIS.com//DTD SQL Map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Config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2.0//EN"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"http://www.ibatis.com/dtd/sql-map-config-2.dtd"&gt;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sqlMapConfig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&lt;properties resource="properties/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sqlmap-config.properties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&lt;settings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cacheModelsEnabled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="true"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enhancementEnabled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="true"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lazyLoadingEnabled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="true"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maxRequests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="32"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maxSessions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="10"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maxTransactions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="5"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useStatementNamespaces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="false"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transactionManager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type="JDBC"&gt;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&lt;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dataSource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type="DBCP"&gt;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&lt;property name="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driverClassName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" value="${driver}"/&gt;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&lt;property name="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" value="${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}"/&gt;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&lt;property name="username" value="${username}"/&gt;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&lt;property name="password" value="${password}"/&gt;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&lt;property name="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maxActive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" value="20"/&gt;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&lt;property name="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initialSize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" value="5"/&gt;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&lt;/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dataSource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&lt;/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transactionManager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    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resource="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config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/board-sqlmap.xml"/&gt;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resource="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config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/member-sqlmap.xml"/&gt;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resource="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config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/file-sqlmap.xml"/&gt;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resource="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config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/device-sqlmap.xml"/&gt;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resource="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config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/bill-sqlmap.xml"/&gt;</a:t>
            </a:r>
          </a:p>
          <a:p>
            <a:pPr algn="l" eaLnBrk="1" latinLnBrk="1" hangingPunct="1">
              <a:spcBef>
                <a:spcPts val="0"/>
              </a:spcBef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sqlMapConfig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</p:txBody>
      </p:sp>
      <p:sp>
        <p:nvSpPr>
          <p:cNvPr id="9" name="AutoShape 23"/>
          <p:cNvSpPr>
            <a:spLocks noChangeArrowheads="1"/>
          </p:cNvSpPr>
          <p:nvPr/>
        </p:nvSpPr>
        <p:spPr bwMode="auto">
          <a:xfrm>
            <a:off x="644525" y="744855"/>
            <a:ext cx="3937000" cy="3937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{PROJECT_HOME}/</a:t>
            </a:r>
            <a:r>
              <a:rPr lang="en-US" altLang="ko-KR" b="1" dirty="0" err="1" smtClean="0">
                <a:solidFill>
                  <a:schemeClr val="tx1"/>
                </a:solidFill>
              </a:rPr>
              <a:t>src</a:t>
            </a:r>
            <a:r>
              <a:rPr lang="en-US" altLang="ko-KR" b="1" dirty="0" smtClean="0">
                <a:solidFill>
                  <a:schemeClr val="tx1"/>
                </a:solidFill>
              </a:rPr>
              <a:t>/</a:t>
            </a:r>
            <a:r>
              <a:rPr lang="en-US" altLang="ko-KR" b="1" dirty="0" err="1" smtClean="0">
                <a:solidFill>
                  <a:schemeClr val="tx1"/>
                </a:solidFill>
              </a:rPr>
              <a:t>config</a:t>
            </a:r>
            <a:r>
              <a:rPr lang="en-US" altLang="ko-KR" b="1" dirty="0" smtClean="0">
                <a:solidFill>
                  <a:schemeClr val="tx1"/>
                </a:solidFill>
              </a:rPr>
              <a:t>/</a:t>
            </a:r>
            <a:r>
              <a:rPr lang="en-US" altLang="ko-KR" b="1" dirty="0" err="1" smtClean="0">
                <a:solidFill>
                  <a:schemeClr val="tx1"/>
                </a:solidFill>
              </a:rPr>
              <a:t>sql</a:t>
            </a:r>
            <a:r>
              <a:rPr lang="en-US" altLang="ko-KR" b="1" dirty="0" smtClean="0">
                <a:solidFill>
                  <a:schemeClr val="tx1"/>
                </a:solidFill>
              </a:rPr>
              <a:t>-map/sqlmap-config.xml</a:t>
            </a:r>
            <a:endParaRPr lang="en-US" altLang="ko-KR" b="1" dirty="0">
              <a:solidFill>
                <a:schemeClr val="tx1"/>
              </a:solidFill>
            </a:endParaRPr>
          </a:p>
        </p:txBody>
      </p:sp>
      <p:sp>
        <p:nvSpPr>
          <p:cNvPr id="10" name="설명선 2 9"/>
          <p:cNvSpPr/>
          <p:nvPr/>
        </p:nvSpPr>
        <p:spPr bwMode="auto">
          <a:xfrm>
            <a:off x="6073140" y="1371600"/>
            <a:ext cx="3017520" cy="579120"/>
          </a:xfrm>
          <a:prstGeom prst="borderCallout2">
            <a:avLst>
              <a:gd name="adj1" fmla="val 49185"/>
              <a:gd name="adj2" fmla="val 362"/>
              <a:gd name="adj3" fmla="val 77996"/>
              <a:gd name="adj4" fmla="val -34303"/>
              <a:gd name="adj5" fmla="val 132740"/>
              <a:gd name="adj6" fmla="val -63840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dirty="0" smtClean="0"/>
              <a:t>데이터베이스 접근을 위한</a:t>
            </a:r>
            <a:endParaRPr lang="en-US" altLang="ko-KR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계정 및 암호는 공통 설정</a:t>
            </a:r>
            <a:r>
              <a:rPr kumimoji="1" lang="ko-KR" alt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 파일을 참조한다</a:t>
            </a:r>
            <a:r>
              <a:rPr kumimoji="1" lang="en-US" altLang="ko-KR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.</a:t>
            </a:r>
            <a:endParaRPr kumimoji="1" lang="ko-KR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" name="설명선 2 11"/>
          <p:cNvSpPr/>
          <p:nvPr/>
        </p:nvSpPr>
        <p:spPr bwMode="auto">
          <a:xfrm>
            <a:off x="6073140" y="4625340"/>
            <a:ext cx="3017520" cy="800100"/>
          </a:xfrm>
          <a:prstGeom prst="borderCallout2">
            <a:avLst>
              <a:gd name="adj1" fmla="val 49185"/>
              <a:gd name="adj2" fmla="val 362"/>
              <a:gd name="adj3" fmla="val 65615"/>
              <a:gd name="adj4" fmla="val -37333"/>
              <a:gd name="adj5" fmla="val 124683"/>
              <a:gd name="adj6" fmla="val -66113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쿼리</a:t>
            </a:r>
            <a:r>
              <a:rPr lang="ko-KR" altLang="en-US" baseline="0" dirty="0" smtClean="0"/>
              <a:t>를 포함하는 설정 파일을 기능 단위 별로 </a:t>
            </a:r>
            <a:endParaRPr lang="en-US" altLang="ko-KR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작성하며</a:t>
            </a:r>
            <a:r>
              <a:rPr kumimoji="1" lang="en-US" altLang="ko-KR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, sqlmap-config</a:t>
            </a:r>
            <a:r>
              <a:rPr lang="en-US" altLang="ko-KR" dirty="0" smtClean="0"/>
              <a:t>.xml </a:t>
            </a:r>
            <a:r>
              <a:rPr lang="ko-KR" altLang="en-US" dirty="0" smtClean="0"/>
              <a:t>파일에서 참조</a:t>
            </a:r>
            <a:endParaRPr lang="en-US" altLang="ko-KR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(include) 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WAS startup process</a:t>
            </a:r>
          </a:p>
        </p:txBody>
      </p:sp>
      <p:sp>
        <p:nvSpPr>
          <p:cNvPr id="2440196" name="Rectangle 4"/>
          <p:cNvSpPr>
            <a:spLocks noChangeArrowheads="1"/>
          </p:cNvSpPr>
          <p:nvPr/>
        </p:nvSpPr>
        <p:spPr bwMode="auto">
          <a:xfrm>
            <a:off x="576263" y="963613"/>
            <a:ext cx="1400175" cy="2444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1) WebLogic Startup</a:t>
            </a:r>
            <a:endParaRPr lang="ko-KR" altLang="en-US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40197" name="Line 5"/>
          <p:cNvSpPr>
            <a:spLocks noChangeShapeType="1"/>
          </p:cNvSpPr>
          <p:nvPr/>
        </p:nvSpPr>
        <p:spPr bwMode="auto">
          <a:xfrm>
            <a:off x="1271588" y="1331913"/>
            <a:ext cx="9525" cy="1528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40198" name="Rectangle 6"/>
          <p:cNvSpPr>
            <a:spLocks noChangeArrowheads="1"/>
          </p:cNvSpPr>
          <p:nvPr/>
        </p:nvSpPr>
        <p:spPr bwMode="auto">
          <a:xfrm>
            <a:off x="684213" y="3643313"/>
            <a:ext cx="1182687" cy="2444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2) Read web.xml</a:t>
            </a:r>
            <a:endParaRPr lang="ko-KR" altLang="en-US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40199" name="AutoShape 7"/>
          <p:cNvSpPr>
            <a:spLocks noChangeArrowheads="1"/>
          </p:cNvSpPr>
          <p:nvPr/>
        </p:nvSpPr>
        <p:spPr bwMode="auto">
          <a:xfrm>
            <a:off x="695325" y="2916238"/>
            <a:ext cx="1162050" cy="593725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/>
              <a:t>WEB-INF/web.xml</a:t>
            </a:r>
          </a:p>
        </p:txBody>
      </p:sp>
      <p:grpSp>
        <p:nvGrpSpPr>
          <p:cNvPr id="2440200" name="Group 8"/>
          <p:cNvGrpSpPr>
            <a:grpSpLocks/>
          </p:cNvGrpSpPr>
          <p:nvPr/>
        </p:nvGrpSpPr>
        <p:grpSpPr bwMode="auto">
          <a:xfrm>
            <a:off x="7408863" y="1655763"/>
            <a:ext cx="1603375" cy="403225"/>
            <a:chOff x="4118" y="2683"/>
            <a:chExt cx="739" cy="318"/>
          </a:xfrm>
        </p:grpSpPr>
        <p:sp>
          <p:nvSpPr>
            <p:cNvPr id="2440201" name="Oval 9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02" name="Line 10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03" name="Oval 11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04" name="Line 12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05" name="AutoShape 13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 dirty="0" smtClean="0">
                  <a:solidFill>
                    <a:schemeClr val="tx1"/>
                  </a:solidFill>
                </a:rPr>
                <a:t>Struts dispatcher</a:t>
              </a:r>
              <a:endParaRPr lang="en-US" altLang="ko-K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40206" name="Group 14"/>
          <p:cNvGrpSpPr>
            <a:grpSpLocks/>
          </p:cNvGrpSpPr>
          <p:nvPr/>
        </p:nvGrpSpPr>
        <p:grpSpPr bwMode="auto">
          <a:xfrm>
            <a:off x="7410450" y="3019425"/>
            <a:ext cx="1557338" cy="403225"/>
            <a:chOff x="4118" y="2683"/>
            <a:chExt cx="739" cy="318"/>
          </a:xfrm>
        </p:grpSpPr>
        <p:sp>
          <p:nvSpPr>
            <p:cNvPr id="2440207" name="Oval 15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08" name="Line 16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09" name="Oval 17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10" name="Line 18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11" name="AutoShape 19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 dirty="0" smtClean="0">
                  <a:solidFill>
                    <a:schemeClr val="tx1"/>
                  </a:solidFill>
                </a:rPr>
                <a:t>Spring Container</a:t>
              </a:r>
              <a:endParaRPr lang="en-US" altLang="ko-KR" dirty="0">
                <a:solidFill>
                  <a:schemeClr val="tx1"/>
                </a:solidFill>
              </a:endParaRPr>
            </a:p>
          </p:txBody>
        </p:sp>
      </p:grpSp>
      <p:sp>
        <p:nvSpPr>
          <p:cNvPr id="2440212" name="Text Box 20"/>
          <p:cNvSpPr txBox="1">
            <a:spLocks noChangeArrowheads="1"/>
          </p:cNvSpPr>
          <p:nvPr/>
        </p:nvSpPr>
        <p:spPr bwMode="auto">
          <a:xfrm>
            <a:off x="2222500" y="1593850"/>
            <a:ext cx="4776788" cy="711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&lt;filter&gt;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&lt;filter-name&gt;struts2&lt;/filter-name&gt;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&lt;filter-class&gt;org.apache.struts2.dispatcher.FilterDispatcher&lt;/filter-class&gt;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&lt;/filter&gt;</a:t>
            </a:r>
            <a:endParaRPr lang="ko-KR" altLang="en-US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40213" name="Text Box 21"/>
          <p:cNvSpPr txBox="1">
            <a:spLocks noChangeArrowheads="1"/>
          </p:cNvSpPr>
          <p:nvPr/>
        </p:nvSpPr>
        <p:spPr bwMode="auto">
          <a:xfrm>
            <a:off x="2222500" y="2797175"/>
            <a:ext cx="3887788" cy="863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&lt;listener&gt;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&lt;listener-class&gt;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org.springframework.web.context.ContextLoaderListener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&lt;/listener-class&gt;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&lt;/listener&gt;</a:t>
            </a:r>
          </a:p>
        </p:txBody>
      </p:sp>
      <p:sp>
        <p:nvSpPr>
          <p:cNvPr id="2440214" name="AutoShape 22"/>
          <p:cNvSpPr>
            <a:spLocks/>
          </p:cNvSpPr>
          <p:nvPr/>
        </p:nvSpPr>
        <p:spPr bwMode="auto">
          <a:xfrm>
            <a:off x="1971675" y="1587500"/>
            <a:ext cx="173038" cy="4433888"/>
          </a:xfrm>
          <a:prstGeom prst="leftBrace">
            <a:avLst>
              <a:gd name="adj1" fmla="val 21353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40215" name="Line 23"/>
          <p:cNvSpPr>
            <a:spLocks noChangeShapeType="1"/>
          </p:cNvSpPr>
          <p:nvPr/>
        </p:nvSpPr>
        <p:spPr bwMode="auto">
          <a:xfrm>
            <a:off x="7007225" y="1849438"/>
            <a:ext cx="3603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40216" name="Line 24"/>
          <p:cNvSpPr>
            <a:spLocks noChangeShapeType="1"/>
          </p:cNvSpPr>
          <p:nvPr/>
        </p:nvSpPr>
        <p:spPr bwMode="auto">
          <a:xfrm flipV="1">
            <a:off x="6213475" y="3222625"/>
            <a:ext cx="1076325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40217" name="Rectangle 25"/>
          <p:cNvSpPr>
            <a:spLocks noChangeArrowheads="1"/>
          </p:cNvSpPr>
          <p:nvPr/>
        </p:nvSpPr>
        <p:spPr bwMode="auto">
          <a:xfrm>
            <a:off x="2287588" y="1258888"/>
            <a:ext cx="1982787" cy="2444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3) Initialize Struts 2 framework</a:t>
            </a:r>
            <a:endParaRPr lang="ko-KR" altLang="en-US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40218" name="Rectangle 26"/>
          <p:cNvSpPr>
            <a:spLocks noChangeArrowheads="1"/>
          </p:cNvSpPr>
          <p:nvPr/>
        </p:nvSpPr>
        <p:spPr bwMode="auto">
          <a:xfrm>
            <a:off x="2287588" y="2473325"/>
            <a:ext cx="2019300" cy="2444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4) Initialize Spring 2 framework</a:t>
            </a:r>
            <a:endParaRPr lang="ko-KR" altLang="en-US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440219" name="Group 27"/>
          <p:cNvGrpSpPr>
            <a:grpSpLocks/>
          </p:cNvGrpSpPr>
          <p:nvPr/>
        </p:nvGrpSpPr>
        <p:grpSpPr bwMode="auto">
          <a:xfrm>
            <a:off x="7410450" y="4227513"/>
            <a:ext cx="1593850" cy="403225"/>
            <a:chOff x="4118" y="2683"/>
            <a:chExt cx="739" cy="318"/>
          </a:xfrm>
        </p:grpSpPr>
        <p:sp>
          <p:nvSpPr>
            <p:cNvPr id="2440220" name="Oval 28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21" name="Line 29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22" name="Oval 30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23" name="Line 31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440224" name="AutoShape 32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</a:rPr>
                <a:t>Tiles setting listener</a:t>
              </a:r>
            </a:p>
          </p:txBody>
        </p:sp>
      </p:grpSp>
      <p:sp>
        <p:nvSpPr>
          <p:cNvPr id="2440225" name="Text Box 33"/>
          <p:cNvSpPr txBox="1">
            <a:spLocks noChangeArrowheads="1"/>
          </p:cNvSpPr>
          <p:nvPr/>
        </p:nvSpPr>
        <p:spPr bwMode="auto">
          <a:xfrm>
            <a:off x="2222500" y="4133850"/>
            <a:ext cx="4919663" cy="558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&lt;listener&gt;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&lt;listener-class&gt;org.apache.tiles.web.startup.TilesListener&lt;/listener-class&gt;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&lt;/listener&gt;</a:t>
            </a:r>
          </a:p>
        </p:txBody>
      </p:sp>
      <p:sp>
        <p:nvSpPr>
          <p:cNvPr id="2440226" name="Line 34"/>
          <p:cNvSpPr>
            <a:spLocks noChangeShapeType="1"/>
          </p:cNvSpPr>
          <p:nvPr/>
        </p:nvSpPr>
        <p:spPr bwMode="auto">
          <a:xfrm>
            <a:off x="7140575" y="4425950"/>
            <a:ext cx="244475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40227" name="Rectangle 35"/>
          <p:cNvSpPr>
            <a:spLocks noChangeArrowheads="1"/>
          </p:cNvSpPr>
          <p:nvPr/>
        </p:nvSpPr>
        <p:spPr bwMode="auto">
          <a:xfrm>
            <a:off x="2287588" y="3810000"/>
            <a:ext cx="1797050" cy="2444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5) Initialize Tiles framework</a:t>
            </a:r>
            <a:endParaRPr lang="ko-KR" altLang="en-US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40228" name="Text Box 36"/>
          <p:cNvSpPr txBox="1">
            <a:spLocks noChangeArrowheads="1"/>
          </p:cNvSpPr>
          <p:nvPr/>
        </p:nvSpPr>
        <p:spPr bwMode="auto">
          <a:xfrm>
            <a:off x="2222500" y="5173663"/>
            <a:ext cx="4995278" cy="55399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&lt;listener&gt;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&lt;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listener-class&gt;</a:t>
            </a:r>
            <a:r>
              <a:rPr lang="en-US" altLang="ko-KR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com.acmeweb.listener.CustomSessionListener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&lt;/listener-class&gt;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listener&gt;</a:t>
            </a:r>
          </a:p>
        </p:txBody>
      </p:sp>
      <p:sp>
        <p:nvSpPr>
          <p:cNvPr id="2440229" name="Rectangle 37"/>
          <p:cNvSpPr>
            <a:spLocks noChangeArrowheads="1"/>
          </p:cNvSpPr>
          <p:nvPr/>
        </p:nvSpPr>
        <p:spPr bwMode="auto">
          <a:xfrm>
            <a:off x="2287588" y="4824413"/>
            <a:ext cx="1282722" cy="246221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6) Initialize 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listener</a:t>
            </a:r>
            <a:endParaRPr lang="ko-KR" altLang="en-US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440230" name="Picture 38" descr="triangle-piece"/>
          <p:cNvPicPr preferRelativeResize="0"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71463" y="1174750"/>
            <a:ext cx="936625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Standard Annotations</a:t>
            </a:r>
            <a:endParaRPr lang="en-US" altLang="ko-KR" dirty="0"/>
          </a:p>
        </p:txBody>
      </p:sp>
      <p:sp>
        <p:nvSpPr>
          <p:cNvPr id="115" name="AutoShape 6"/>
          <p:cNvSpPr>
            <a:spLocks noChangeArrowheads="1"/>
          </p:cNvSpPr>
          <p:nvPr/>
        </p:nvSpPr>
        <p:spPr bwMode="auto">
          <a:xfrm>
            <a:off x="573088" y="3865563"/>
            <a:ext cx="1879600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ko-KR" altLang="en-US">
                <a:solidFill>
                  <a:schemeClr val="tx1"/>
                </a:solidFill>
              </a:rPr>
              <a:t>업무 구분 </a:t>
            </a:r>
            <a:r>
              <a:rPr lang="en-US" altLang="ko-KR">
                <a:solidFill>
                  <a:schemeClr val="tx1"/>
                </a:solidFill>
              </a:rPr>
              <a:t>(</a:t>
            </a:r>
            <a:r>
              <a:rPr lang="ko-KR" altLang="en-US">
                <a:solidFill>
                  <a:schemeClr val="tx1"/>
                </a:solidFill>
              </a:rPr>
              <a:t>영역</a:t>
            </a:r>
            <a:r>
              <a:rPr lang="en-US" altLang="ko-KR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6" name="AutoShape 7"/>
          <p:cNvSpPr>
            <a:spLocks noChangeArrowheads="1"/>
          </p:cNvSpPr>
          <p:nvPr/>
        </p:nvSpPr>
        <p:spPr bwMode="auto">
          <a:xfrm>
            <a:off x="525463" y="1670050"/>
            <a:ext cx="1944687" cy="2017713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 wrap="none" lIns="0" tIns="0" rIns="0" bIns="0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b="1">
                <a:solidFill>
                  <a:schemeClr val="tx1"/>
                </a:solidFill>
              </a:rPr>
              <a:t>업무 묶음</a:t>
            </a:r>
            <a:r>
              <a:rPr lang="en-US" altLang="ko-KR" b="1">
                <a:solidFill>
                  <a:schemeClr val="tx1"/>
                </a:solidFill>
              </a:rPr>
              <a:t> </a:t>
            </a:r>
            <a:r>
              <a:rPr lang="ko-KR" altLang="en-US" b="1">
                <a:solidFill>
                  <a:schemeClr val="tx1"/>
                </a:solidFill>
              </a:rPr>
              <a:t>혹은 서버</a:t>
            </a:r>
            <a:endParaRPr lang="en-US" altLang="ko-KR" b="1">
              <a:solidFill>
                <a:schemeClr val="tx1"/>
              </a:solidFill>
            </a:endParaRPr>
          </a:p>
        </p:txBody>
      </p:sp>
      <p:sp>
        <p:nvSpPr>
          <p:cNvPr id="117" name="Rectangle 8"/>
          <p:cNvSpPr>
            <a:spLocks noChangeArrowheads="1"/>
          </p:cNvSpPr>
          <p:nvPr/>
        </p:nvSpPr>
        <p:spPr bwMode="auto">
          <a:xfrm flipH="1">
            <a:off x="581025" y="4670425"/>
            <a:ext cx="1851025" cy="533400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ko-KR" altLang="en-US">
                <a:solidFill>
                  <a:schemeClr val="tx1"/>
                </a:solidFill>
              </a:rPr>
              <a:t>소프트웨어 컴포넌트 블럭</a:t>
            </a:r>
          </a:p>
        </p:txBody>
      </p:sp>
      <p:sp>
        <p:nvSpPr>
          <p:cNvPr id="118" name="Rectangle 9"/>
          <p:cNvSpPr>
            <a:spLocks noChangeArrowheads="1"/>
          </p:cNvSpPr>
          <p:nvPr/>
        </p:nvSpPr>
        <p:spPr bwMode="auto">
          <a:xfrm>
            <a:off x="3895725" y="2181225"/>
            <a:ext cx="14128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Framework</a:t>
            </a: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 컴포넌트</a:t>
            </a:r>
          </a:p>
        </p:txBody>
      </p:sp>
      <p:sp>
        <p:nvSpPr>
          <p:cNvPr id="119" name="Rectangle 10"/>
          <p:cNvSpPr>
            <a:spLocks noChangeArrowheads="1"/>
          </p:cNvSpPr>
          <p:nvPr/>
        </p:nvSpPr>
        <p:spPr bwMode="auto">
          <a:xfrm>
            <a:off x="5465763" y="2173288"/>
            <a:ext cx="11096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솔루션 컴포넌트</a:t>
            </a:r>
          </a:p>
        </p:txBody>
      </p:sp>
      <p:sp>
        <p:nvSpPr>
          <p:cNvPr id="120" name="Rectangle 11"/>
          <p:cNvSpPr>
            <a:spLocks noChangeArrowheads="1"/>
          </p:cNvSpPr>
          <p:nvPr/>
        </p:nvSpPr>
        <p:spPr bwMode="auto">
          <a:xfrm>
            <a:off x="4051300" y="3095625"/>
            <a:ext cx="11080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Framework </a:t>
            </a: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모듈</a:t>
            </a:r>
          </a:p>
        </p:txBody>
      </p:sp>
      <p:sp>
        <p:nvSpPr>
          <p:cNvPr id="121" name="Rectangle 12"/>
          <p:cNvSpPr>
            <a:spLocks noChangeArrowheads="1"/>
          </p:cNvSpPr>
          <p:nvPr/>
        </p:nvSpPr>
        <p:spPr bwMode="auto">
          <a:xfrm>
            <a:off x="5621338" y="3087688"/>
            <a:ext cx="8048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솔루션 모듈</a:t>
            </a:r>
          </a:p>
        </p:txBody>
      </p:sp>
      <p:grpSp>
        <p:nvGrpSpPr>
          <p:cNvPr id="122" name="Group 13"/>
          <p:cNvGrpSpPr>
            <a:grpSpLocks/>
          </p:cNvGrpSpPr>
          <p:nvPr/>
        </p:nvGrpSpPr>
        <p:grpSpPr bwMode="auto">
          <a:xfrm>
            <a:off x="4214813" y="2551113"/>
            <a:ext cx="830262" cy="463550"/>
            <a:chOff x="3107" y="3443"/>
            <a:chExt cx="523" cy="292"/>
          </a:xfrm>
        </p:grpSpPr>
        <p:sp>
          <p:nvSpPr>
            <p:cNvPr id="123" name="AutoShape 14"/>
            <p:cNvSpPr>
              <a:spLocks noChangeArrowheads="1"/>
            </p:cNvSpPr>
            <p:nvPr/>
          </p:nvSpPr>
          <p:spPr bwMode="auto">
            <a:xfrm>
              <a:off x="3107" y="3481"/>
              <a:ext cx="472" cy="254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</a:rPr>
                <a:t>Module</a:t>
              </a:r>
            </a:p>
          </p:txBody>
        </p:sp>
        <p:sp>
          <p:nvSpPr>
            <p:cNvPr id="124" name="AutoShape 15"/>
            <p:cNvSpPr>
              <a:spLocks noChangeArrowheads="1"/>
            </p:cNvSpPr>
            <p:nvPr/>
          </p:nvSpPr>
          <p:spPr bwMode="auto">
            <a:xfrm>
              <a:off x="3514" y="3443"/>
              <a:ext cx="116" cy="1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6 w 21600"/>
                <a:gd name="T25" fmla="*/ 3166 h 21600"/>
                <a:gd name="T26" fmla="*/ 18434 w 21600"/>
                <a:gd name="T27" fmla="*/ 1843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AEAEA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grpSp>
        <p:nvGrpSpPr>
          <p:cNvPr id="125" name="Group 16"/>
          <p:cNvGrpSpPr>
            <a:grpSpLocks/>
          </p:cNvGrpSpPr>
          <p:nvPr/>
        </p:nvGrpSpPr>
        <p:grpSpPr bwMode="auto">
          <a:xfrm>
            <a:off x="5453063" y="1647825"/>
            <a:ext cx="996950" cy="450850"/>
            <a:chOff x="3833" y="2874"/>
            <a:chExt cx="628" cy="284"/>
          </a:xfrm>
        </p:grpSpPr>
        <p:grpSp>
          <p:nvGrpSpPr>
            <p:cNvPr id="126" name="Group 17"/>
            <p:cNvGrpSpPr>
              <a:grpSpLocks/>
            </p:cNvGrpSpPr>
            <p:nvPr/>
          </p:nvGrpSpPr>
          <p:grpSpPr bwMode="auto">
            <a:xfrm>
              <a:off x="3838" y="2913"/>
              <a:ext cx="592" cy="255"/>
              <a:chOff x="4118" y="2683"/>
              <a:chExt cx="739" cy="318"/>
            </a:xfrm>
          </p:grpSpPr>
          <p:sp>
            <p:nvSpPr>
              <p:cNvPr id="128" name="Oval 18"/>
              <p:cNvSpPr>
                <a:spLocks noChangeArrowheads="1"/>
              </p:cNvSpPr>
              <p:nvPr/>
            </p:nvSpPr>
            <p:spPr bwMode="auto">
              <a:xfrm>
                <a:off x="4118" y="2747"/>
                <a:ext cx="91" cy="9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29" name="Line 19"/>
              <p:cNvSpPr>
                <a:spLocks noChangeShapeType="1"/>
              </p:cNvSpPr>
              <p:nvPr/>
            </p:nvSpPr>
            <p:spPr bwMode="auto">
              <a:xfrm>
                <a:off x="4209" y="2792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30" name="Oval 20"/>
              <p:cNvSpPr>
                <a:spLocks noChangeArrowheads="1"/>
              </p:cNvSpPr>
              <p:nvPr/>
            </p:nvSpPr>
            <p:spPr bwMode="auto">
              <a:xfrm>
                <a:off x="4118" y="2862"/>
                <a:ext cx="91" cy="9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31" name="Line 21"/>
              <p:cNvSpPr>
                <a:spLocks noChangeShapeType="1"/>
              </p:cNvSpPr>
              <p:nvPr/>
            </p:nvSpPr>
            <p:spPr bwMode="auto">
              <a:xfrm>
                <a:off x="4209" y="2907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32" name="AutoShape 22"/>
              <p:cNvSpPr>
                <a:spLocks noChangeArrowheads="1"/>
              </p:cNvSpPr>
              <p:nvPr/>
            </p:nvSpPr>
            <p:spPr bwMode="auto">
              <a:xfrm>
                <a:off x="4267" y="2683"/>
                <a:ext cx="590" cy="318"/>
              </a:xfrm>
              <a:prstGeom prst="roundRect">
                <a:avLst>
                  <a:gd name="adj" fmla="val 8218"/>
                </a:avLst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altLang="ko-KR">
                    <a:solidFill>
                      <a:schemeClr val="tx1"/>
                    </a:solidFill>
                  </a:rPr>
                  <a:t>Component</a:t>
                </a:r>
              </a:p>
            </p:txBody>
          </p:sp>
        </p:grpSp>
        <p:sp>
          <p:nvSpPr>
            <p:cNvPr id="127" name="Rectangle 23"/>
            <p:cNvSpPr>
              <a:spLocks noChangeArrowheads="1"/>
            </p:cNvSpPr>
            <p:nvPr/>
          </p:nvSpPr>
          <p:spPr bwMode="auto">
            <a:xfrm>
              <a:off x="4371" y="2874"/>
              <a:ext cx="90" cy="90"/>
            </a:xfrm>
            <a:prstGeom prst="rect">
              <a:avLst/>
            </a:prstGeom>
            <a:solidFill>
              <a:srgbClr val="EAEAEA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grpSp>
        <p:nvGrpSpPr>
          <p:cNvPr id="133" name="Group 24"/>
          <p:cNvGrpSpPr>
            <a:grpSpLocks/>
          </p:cNvGrpSpPr>
          <p:nvPr/>
        </p:nvGrpSpPr>
        <p:grpSpPr bwMode="auto">
          <a:xfrm>
            <a:off x="5637213" y="2557463"/>
            <a:ext cx="808037" cy="449262"/>
            <a:chOff x="3949" y="3447"/>
            <a:chExt cx="509" cy="283"/>
          </a:xfrm>
        </p:grpSpPr>
        <p:sp>
          <p:nvSpPr>
            <p:cNvPr id="134" name="AutoShape 25"/>
            <p:cNvSpPr>
              <a:spLocks noChangeArrowheads="1"/>
            </p:cNvSpPr>
            <p:nvPr/>
          </p:nvSpPr>
          <p:spPr bwMode="auto">
            <a:xfrm>
              <a:off x="3949" y="3476"/>
              <a:ext cx="472" cy="254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</a:rPr>
                <a:t>Module</a:t>
              </a:r>
            </a:p>
          </p:txBody>
        </p:sp>
        <p:sp>
          <p:nvSpPr>
            <p:cNvPr id="135" name="Rectangle 26"/>
            <p:cNvSpPr>
              <a:spLocks noChangeArrowheads="1"/>
            </p:cNvSpPr>
            <p:nvPr/>
          </p:nvSpPr>
          <p:spPr bwMode="auto">
            <a:xfrm>
              <a:off x="4368" y="3447"/>
              <a:ext cx="90" cy="90"/>
            </a:xfrm>
            <a:prstGeom prst="rect">
              <a:avLst/>
            </a:prstGeom>
            <a:solidFill>
              <a:srgbClr val="EAEAEA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136" name="Rectangle 27"/>
          <p:cNvSpPr>
            <a:spLocks noChangeArrowheads="1"/>
          </p:cNvSpPr>
          <p:nvPr/>
        </p:nvSpPr>
        <p:spPr bwMode="auto">
          <a:xfrm>
            <a:off x="2867025" y="2201863"/>
            <a:ext cx="8048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新 컴포넌트</a:t>
            </a:r>
          </a:p>
        </p:txBody>
      </p:sp>
      <p:sp>
        <p:nvSpPr>
          <p:cNvPr id="137" name="Rectangle 28"/>
          <p:cNvSpPr>
            <a:spLocks noChangeArrowheads="1"/>
          </p:cNvSpPr>
          <p:nvPr/>
        </p:nvSpPr>
        <p:spPr bwMode="auto">
          <a:xfrm>
            <a:off x="3022600" y="3116263"/>
            <a:ext cx="5000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新 모듈</a:t>
            </a:r>
          </a:p>
        </p:txBody>
      </p:sp>
      <p:grpSp>
        <p:nvGrpSpPr>
          <p:cNvPr id="138" name="Group 29"/>
          <p:cNvGrpSpPr>
            <a:grpSpLocks/>
          </p:cNvGrpSpPr>
          <p:nvPr/>
        </p:nvGrpSpPr>
        <p:grpSpPr bwMode="auto">
          <a:xfrm>
            <a:off x="2703513" y="1647825"/>
            <a:ext cx="1036637" cy="479425"/>
            <a:chOff x="1288" y="2880"/>
            <a:chExt cx="653" cy="302"/>
          </a:xfrm>
        </p:grpSpPr>
        <p:grpSp>
          <p:nvGrpSpPr>
            <p:cNvPr id="139" name="Group 30"/>
            <p:cNvGrpSpPr>
              <a:grpSpLocks/>
            </p:cNvGrpSpPr>
            <p:nvPr/>
          </p:nvGrpSpPr>
          <p:grpSpPr bwMode="auto">
            <a:xfrm>
              <a:off x="1293" y="2937"/>
              <a:ext cx="592" cy="255"/>
              <a:chOff x="4118" y="2683"/>
              <a:chExt cx="739" cy="318"/>
            </a:xfrm>
          </p:grpSpPr>
          <p:sp>
            <p:nvSpPr>
              <p:cNvPr id="141" name="Oval 31"/>
              <p:cNvSpPr>
                <a:spLocks noChangeArrowheads="1"/>
              </p:cNvSpPr>
              <p:nvPr/>
            </p:nvSpPr>
            <p:spPr bwMode="auto">
              <a:xfrm>
                <a:off x="4118" y="2747"/>
                <a:ext cx="91" cy="9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42" name="Line 32"/>
              <p:cNvSpPr>
                <a:spLocks noChangeShapeType="1"/>
              </p:cNvSpPr>
              <p:nvPr/>
            </p:nvSpPr>
            <p:spPr bwMode="auto">
              <a:xfrm>
                <a:off x="4209" y="2792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43" name="Oval 33"/>
              <p:cNvSpPr>
                <a:spLocks noChangeArrowheads="1"/>
              </p:cNvSpPr>
              <p:nvPr/>
            </p:nvSpPr>
            <p:spPr bwMode="auto">
              <a:xfrm>
                <a:off x="4118" y="2862"/>
                <a:ext cx="91" cy="9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44" name="Line 34"/>
              <p:cNvSpPr>
                <a:spLocks noChangeShapeType="1"/>
              </p:cNvSpPr>
              <p:nvPr/>
            </p:nvSpPr>
            <p:spPr bwMode="auto">
              <a:xfrm>
                <a:off x="4209" y="2907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45" name="AutoShape 35"/>
              <p:cNvSpPr>
                <a:spLocks noChangeArrowheads="1"/>
              </p:cNvSpPr>
              <p:nvPr/>
            </p:nvSpPr>
            <p:spPr bwMode="auto">
              <a:xfrm>
                <a:off x="4267" y="2683"/>
                <a:ext cx="590" cy="318"/>
              </a:xfrm>
              <a:prstGeom prst="roundRect">
                <a:avLst>
                  <a:gd name="adj" fmla="val 8218"/>
                </a:avLst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altLang="ko-KR">
                    <a:solidFill>
                      <a:schemeClr val="tx1"/>
                    </a:solidFill>
                  </a:rPr>
                  <a:t>Component</a:t>
                </a:r>
              </a:p>
            </p:txBody>
          </p:sp>
        </p:grpSp>
        <p:sp>
          <p:nvSpPr>
            <p:cNvPr id="140" name="AutoShape 36"/>
            <p:cNvSpPr>
              <a:spLocks noChangeArrowheads="1"/>
            </p:cNvSpPr>
            <p:nvPr/>
          </p:nvSpPr>
          <p:spPr bwMode="auto">
            <a:xfrm flipH="1">
              <a:off x="1811" y="2880"/>
              <a:ext cx="130" cy="130"/>
            </a:xfrm>
            <a:prstGeom prst="lightningBolt">
              <a:avLst/>
            </a:prstGeom>
            <a:solidFill>
              <a:srgbClr val="EAEAEA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grpSp>
        <p:nvGrpSpPr>
          <p:cNvPr id="146" name="Group 37"/>
          <p:cNvGrpSpPr>
            <a:grpSpLocks/>
          </p:cNvGrpSpPr>
          <p:nvPr/>
        </p:nvGrpSpPr>
        <p:grpSpPr bwMode="auto">
          <a:xfrm>
            <a:off x="2887663" y="2557463"/>
            <a:ext cx="852487" cy="477837"/>
            <a:chOff x="1404" y="3453"/>
            <a:chExt cx="537" cy="301"/>
          </a:xfrm>
        </p:grpSpPr>
        <p:sp>
          <p:nvSpPr>
            <p:cNvPr id="147" name="AutoShape 38"/>
            <p:cNvSpPr>
              <a:spLocks noChangeArrowheads="1"/>
            </p:cNvSpPr>
            <p:nvPr/>
          </p:nvSpPr>
          <p:spPr bwMode="auto">
            <a:xfrm>
              <a:off x="1404" y="3500"/>
              <a:ext cx="472" cy="254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</a:rPr>
                <a:t>Module</a:t>
              </a:r>
            </a:p>
          </p:txBody>
        </p:sp>
        <p:sp>
          <p:nvSpPr>
            <p:cNvPr id="148" name="AutoShape 39"/>
            <p:cNvSpPr>
              <a:spLocks noChangeArrowheads="1"/>
            </p:cNvSpPr>
            <p:nvPr/>
          </p:nvSpPr>
          <p:spPr bwMode="auto">
            <a:xfrm flipH="1">
              <a:off x="1811" y="3453"/>
              <a:ext cx="130" cy="130"/>
            </a:xfrm>
            <a:prstGeom prst="lightningBolt">
              <a:avLst/>
            </a:prstGeom>
            <a:solidFill>
              <a:srgbClr val="EAEAEA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grpSp>
        <p:nvGrpSpPr>
          <p:cNvPr id="149" name="Group 40"/>
          <p:cNvGrpSpPr>
            <a:grpSpLocks/>
          </p:cNvGrpSpPr>
          <p:nvPr/>
        </p:nvGrpSpPr>
        <p:grpSpPr bwMode="auto">
          <a:xfrm>
            <a:off x="4071938" y="1647825"/>
            <a:ext cx="1019175" cy="465138"/>
            <a:chOff x="2991" y="2870"/>
            <a:chExt cx="642" cy="293"/>
          </a:xfrm>
        </p:grpSpPr>
        <p:grpSp>
          <p:nvGrpSpPr>
            <p:cNvPr id="150" name="Group 41"/>
            <p:cNvGrpSpPr>
              <a:grpSpLocks/>
            </p:cNvGrpSpPr>
            <p:nvPr/>
          </p:nvGrpSpPr>
          <p:grpSpPr bwMode="auto">
            <a:xfrm>
              <a:off x="2996" y="2918"/>
              <a:ext cx="592" cy="255"/>
              <a:chOff x="4118" y="2683"/>
              <a:chExt cx="739" cy="318"/>
            </a:xfrm>
          </p:grpSpPr>
          <p:sp>
            <p:nvSpPr>
              <p:cNvPr id="152" name="Oval 42"/>
              <p:cNvSpPr>
                <a:spLocks noChangeArrowheads="1"/>
              </p:cNvSpPr>
              <p:nvPr/>
            </p:nvSpPr>
            <p:spPr bwMode="auto">
              <a:xfrm>
                <a:off x="4118" y="2747"/>
                <a:ext cx="91" cy="9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53" name="Line 43"/>
              <p:cNvSpPr>
                <a:spLocks noChangeShapeType="1"/>
              </p:cNvSpPr>
              <p:nvPr/>
            </p:nvSpPr>
            <p:spPr bwMode="auto">
              <a:xfrm>
                <a:off x="4209" y="2792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54" name="Oval 44"/>
              <p:cNvSpPr>
                <a:spLocks noChangeArrowheads="1"/>
              </p:cNvSpPr>
              <p:nvPr/>
            </p:nvSpPr>
            <p:spPr bwMode="auto">
              <a:xfrm>
                <a:off x="4118" y="2862"/>
                <a:ext cx="91" cy="9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55" name="Line 45"/>
              <p:cNvSpPr>
                <a:spLocks noChangeShapeType="1"/>
              </p:cNvSpPr>
              <p:nvPr/>
            </p:nvSpPr>
            <p:spPr bwMode="auto">
              <a:xfrm>
                <a:off x="4209" y="2907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156" name="AutoShape 46"/>
              <p:cNvSpPr>
                <a:spLocks noChangeArrowheads="1"/>
              </p:cNvSpPr>
              <p:nvPr/>
            </p:nvSpPr>
            <p:spPr bwMode="auto">
              <a:xfrm>
                <a:off x="4267" y="2683"/>
                <a:ext cx="590" cy="318"/>
              </a:xfrm>
              <a:prstGeom prst="roundRect">
                <a:avLst>
                  <a:gd name="adj" fmla="val 8218"/>
                </a:avLst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 wrap="none" lIns="0" tIns="0" rIns="0" bIns="0" anchor="ctr" anchorCtr="1"/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altLang="ko-KR">
                    <a:solidFill>
                      <a:schemeClr val="tx1"/>
                    </a:solidFill>
                  </a:rPr>
                  <a:t>Component</a:t>
                </a:r>
              </a:p>
            </p:txBody>
          </p:sp>
        </p:grpSp>
        <p:sp>
          <p:nvSpPr>
            <p:cNvPr id="151" name="AutoShape 47"/>
            <p:cNvSpPr>
              <a:spLocks noChangeArrowheads="1"/>
            </p:cNvSpPr>
            <p:nvPr/>
          </p:nvSpPr>
          <p:spPr bwMode="auto">
            <a:xfrm>
              <a:off x="3517" y="2870"/>
              <a:ext cx="116" cy="1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6 w 21600"/>
                <a:gd name="T25" fmla="*/ 3166 h 21600"/>
                <a:gd name="T26" fmla="*/ 18434 w 21600"/>
                <a:gd name="T27" fmla="*/ 1843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AEAEA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grpSp>
        <p:nvGrpSpPr>
          <p:cNvPr id="157" name="Group 54"/>
          <p:cNvGrpSpPr>
            <a:grpSpLocks/>
          </p:cNvGrpSpPr>
          <p:nvPr/>
        </p:nvGrpSpPr>
        <p:grpSpPr bwMode="auto">
          <a:xfrm>
            <a:off x="7916863" y="1727200"/>
            <a:ext cx="288925" cy="611188"/>
            <a:chOff x="3161" y="2777"/>
            <a:chExt cx="152" cy="197"/>
          </a:xfrm>
        </p:grpSpPr>
        <p:sp>
          <p:nvSpPr>
            <p:cNvPr id="158" name="AutoShape 55"/>
            <p:cNvSpPr>
              <a:spLocks noChangeArrowheads="1"/>
            </p:cNvSpPr>
            <p:nvPr/>
          </p:nvSpPr>
          <p:spPr bwMode="auto">
            <a:xfrm rot="-5400000">
              <a:off x="3138" y="2800"/>
              <a:ext cx="197" cy="152"/>
            </a:xfrm>
            <a:prstGeom prst="can">
              <a:avLst>
                <a:gd name="adj" fmla="val 3552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9" name="Oval 56"/>
            <p:cNvSpPr>
              <a:spLocks noChangeArrowheads="1"/>
            </p:cNvSpPr>
            <p:nvPr/>
          </p:nvSpPr>
          <p:spPr bwMode="auto">
            <a:xfrm>
              <a:off x="3173" y="2808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60" name="Oval 57"/>
            <p:cNvSpPr>
              <a:spLocks noChangeArrowheads="1"/>
            </p:cNvSpPr>
            <p:nvPr/>
          </p:nvSpPr>
          <p:spPr bwMode="auto">
            <a:xfrm>
              <a:off x="3173" y="2882"/>
              <a:ext cx="27" cy="58"/>
            </a:xfrm>
            <a:prstGeom prst="ellipse">
              <a:avLst/>
            </a:prstGeom>
            <a:solidFill>
              <a:srgbClr val="808080"/>
            </a:solidFill>
            <a:ln w="9525" algn="ctr">
              <a:solidFill>
                <a:srgbClr val="96969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grpSp>
        <p:nvGrpSpPr>
          <p:cNvPr id="161" name="Group 58"/>
          <p:cNvGrpSpPr>
            <a:grpSpLocks/>
          </p:cNvGrpSpPr>
          <p:nvPr/>
        </p:nvGrpSpPr>
        <p:grpSpPr bwMode="auto">
          <a:xfrm>
            <a:off x="7421563" y="1730375"/>
            <a:ext cx="287337" cy="603250"/>
            <a:chOff x="2772" y="2783"/>
            <a:chExt cx="206" cy="197"/>
          </a:xfrm>
        </p:grpSpPr>
        <p:sp>
          <p:nvSpPr>
            <p:cNvPr id="162" name="AutoShape 59"/>
            <p:cNvSpPr>
              <a:spLocks noChangeArrowheads="1"/>
            </p:cNvSpPr>
            <p:nvPr/>
          </p:nvSpPr>
          <p:spPr bwMode="auto">
            <a:xfrm rot="5400000">
              <a:off x="2749" y="2806"/>
              <a:ext cx="197" cy="152"/>
            </a:xfrm>
            <a:prstGeom prst="can">
              <a:avLst>
                <a:gd name="adj" fmla="val 26315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3" name="AutoShape 60"/>
            <p:cNvSpPr>
              <a:spLocks noChangeArrowheads="1"/>
            </p:cNvSpPr>
            <p:nvPr/>
          </p:nvSpPr>
          <p:spPr bwMode="auto">
            <a:xfrm rot="5400000">
              <a:off x="2912" y="2808"/>
              <a:ext cx="54" cy="78"/>
            </a:xfrm>
            <a:prstGeom prst="can">
              <a:avLst>
                <a:gd name="adj" fmla="val 3451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4" name="AutoShape 61"/>
            <p:cNvSpPr>
              <a:spLocks noChangeArrowheads="1"/>
            </p:cNvSpPr>
            <p:nvPr/>
          </p:nvSpPr>
          <p:spPr bwMode="auto">
            <a:xfrm rot="5400000">
              <a:off x="2912" y="2882"/>
              <a:ext cx="54" cy="78"/>
            </a:xfrm>
            <a:prstGeom prst="can">
              <a:avLst>
                <a:gd name="adj" fmla="val 34513"/>
              </a:avLst>
            </a:prstGeom>
            <a:solidFill>
              <a:srgbClr val="EAEAEA"/>
            </a:solidFill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eaLnBrk="1" hangingPunct="1">
                <a:lnSpc>
                  <a:spcPct val="150000"/>
                </a:lnSpc>
                <a:spcBef>
                  <a:spcPct val="0"/>
                </a:spcBef>
              </a:pPr>
              <a:endPara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65" name="AutoShape 62"/>
          <p:cNvSpPr>
            <a:spLocks/>
          </p:cNvSpPr>
          <p:nvPr/>
        </p:nvSpPr>
        <p:spPr bwMode="auto">
          <a:xfrm rot="5400000">
            <a:off x="1371600" y="285751"/>
            <a:ext cx="238125" cy="2038350"/>
          </a:xfrm>
          <a:prstGeom prst="leftBrace">
            <a:avLst>
              <a:gd name="adj1" fmla="val 71333"/>
              <a:gd name="adj2" fmla="val 50000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166" name="Rectangle 63"/>
          <p:cNvSpPr>
            <a:spLocks noChangeArrowheads="1"/>
          </p:cNvSpPr>
          <p:nvPr/>
        </p:nvSpPr>
        <p:spPr bwMode="auto">
          <a:xfrm>
            <a:off x="993775" y="877888"/>
            <a:ext cx="9763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[ </a:t>
            </a: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서비스 분할 </a:t>
            </a: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]</a:t>
            </a:r>
          </a:p>
        </p:txBody>
      </p:sp>
      <p:sp>
        <p:nvSpPr>
          <p:cNvPr id="167" name="AutoShape 64"/>
          <p:cNvSpPr>
            <a:spLocks/>
          </p:cNvSpPr>
          <p:nvPr/>
        </p:nvSpPr>
        <p:spPr bwMode="auto">
          <a:xfrm rot="5400000">
            <a:off x="4567238" y="-557212"/>
            <a:ext cx="238125" cy="3724275"/>
          </a:xfrm>
          <a:prstGeom prst="leftBrace">
            <a:avLst>
              <a:gd name="adj1" fmla="val 130333"/>
              <a:gd name="adj2" fmla="val 50000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168" name="Rectangle 65"/>
          <p:cNvSpPr>
            <a:spLocks noChangeArrowheads="1"/>
          </p:cNvSpPr>
          <p:nvPr/>
        </p:nvSpPr>
        <p:spPr bwMode="auto">
          <a:xfrm>
            <a:off x="4108450" y="877888"/>
            <a:ext cx="11287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[ </a:t>
            </a: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컴포넌트 유형 </a:t>
            </a: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]</a:t>
            </a:r>
          </a:p>
        </p:txBody>
      </p:sp>
      <p:sp>
        <p:nvSpPr>
          <p:cNvPr id="169" name="Rectangle 66"/>
          <p:cNvSpPr>
            <a:spLocks noChangeArrowheads="1"/>
          </p:cNvSpPr>
          <p:nvPr/>
        </p:nvSpPr>
        <p:spPr bwMode="auto">
          <a:xfrm>
            <a:off x="7227888" y="2497138"/>
            <a:ext cx="11096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네트워크 어댑터</a:t>
            </a:r>
          </a:p>
        </p:txBody>
      </p:sp>
      <p:sp>
        <p:nvSpPr>
          <p:cNvPr id="170" name="AutoShape 67"/>
          <p:cNvSpPr>
            <a:spLocks/>
          </p:cNvSpPr>
          <p:nvPr/>
        </p:nvSpPr>
        <p:spPr bwMode="auto">
          <a:xfrm rot="5400000">
            <a:off x="7820025" y="285751"/>
            <a:ext cx="238125" cy="2038350"/>
          </a:xfrm>
          <a:prstGeom prst="leftBrace">
            <a:avLst>
              <a:gd name="adj1" fmla="val 71333"/>
              <a:gd name="adj2" fmla="val 50000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171" name="Rectangle 68"/>
          <p:cNvSpPr>
            <a:spLocks noChangeArrowheads="1"/>
          </p:cNvSpPr>
          <p:nvPr/>
        </p:nvSpPr>
        <p:spPr bwMode="auto">
          <a:xfrm>
            <a:off x="7038975" y="839788"/>
            <a:ext cx="18240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[ </a:t>
            </a: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네트워크 및 서비스 흐름 </a:t>
            </a: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]</a:t>
            </a:r>
          </a:p>
        </p:txBody>
      </p:sp>
      <p:cxnSp>
        <p:nvCxnSpPr>
          <p:cNvPr id="172" name="AutoShape 70"/>
          <p:cNvCxnSpPr>
            <a:cxnSpLocks noChangeShapeType="1"/>
          </p:cNvCxnSpPr>
          <p:nvPr/>
        </p:nvCxnSpPr>
        <p:spPr bwMode="auto">
          <a:xfrm flipV="1">
            <a:off x="7497763" y="3667125"/>
            <a:ext cx="785812" cy="3175"/>
          </a:xfrm>
          <a:prstGeom prst="straightConnector1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</p:spPr>
      </p:cxnSp>
      <p:cxnSp>
        <p:nvCxnSpPr>
          <p:cNvPr id="173" name="AutoShape 71"/>
          <p:cNvCxnSpPr>
            <a:cxnSpLocks noChangeShapeType="1"/>
          </p:cNvCxnSpPr>
          <p:nvPr/>
        </p:nvCxnSpPr>
        <p:spPr bwMode="auto">
          <a:xfrm flipV="1">
            <a:off x="7477125" y="3057525"/>
            <a:ext cx="825500" cy="1588"/>
          </a:xfrm>
          <a:prstGeom prst="straightConnector1">
            <a:avLst/>
          </a:prstGeom>
          <a:noFill/>
          <a:ln w="25400">
            <a:solidFill>
              <a:srgbClr val="969696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174" name="Rectangle 72"/>
          <p:cNvSpPr>
            <a:spLocks noChangeArrowheads="1"/>
          </p:cNvSpPr>
          <p:nvPr/>
        </p:nvSpPr>
        <p:spPr bwMode="auto">
          <a:xfrm>
            <a:off x="7466013" y="3211513"/>
            <a:ext cx="8048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데이터 통신</a:t>
            </a:r>
          </a:p>
        </p:txBody>
      </p:sp>
      <p:sp>
        <p:nvSpPr>
          <p:cNvPr id="175" name="Rectangle 73"/>
          <p:cNvSpPr>
            <a:spLocks noChangeArrowheads="1"/>
          </p:cNvSpPr>
          <p:nvPr/>
        </p:nvSpPr>
        <p:spPr bwMode="auto">
          <a:xfrm>
            <a:off x="7437438" y="3811588"/>
            <a:ext cx="8048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서비스 호출</a:t>
            </a:r>
          </a:p>
        </p:txBody>
      </p:sp>
      <p:sp>
        <p:nvSpPr>
          <p:cNvPr id="176" name="AutoShape 74"/>
          <p:cNvSpPr>
            <a:spLocks noChangeArrowheads="1"/>
          </p:cNvSpPr>
          <p:nvPr/>
        </p:nvSpPr>
        <p:spPr bwMode="auto">
          <a:xfrm>
            <a:off x="6853238" y="5278438"/>
            <a:ext cx="942975" cy="522287"/>
          </a:xfrm>
          <a:prstGeom prst="can">
            <a:avLst>
              <a:gd name="adj" fmla="val 27051"/>
            </a:avLst>
          </a:prstGeom>
          <a:solidFill>
            <a:srgbClr val="EAEAEA"/>
          </a:solidFill>
          <a:ln w="9525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Database or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Repository</a:t>
            </a:r>
          </a:p>
        </p:txBody>
      </p:sp>
      <p:sp>
        <p:nvSpPr>
          <p:cNvPr id="177" name="AutoShape 75"/>
          <p:cNvSpPr>
            <a:spLocks/>
          </p:cNvSpPr>
          <p:nvPr/>
        </p:nvSpPr>
        <p:spPr bwMode="auto">
          <a:xfrm rot="5400000">
            <a:off x="7791450" y="3905251"/>
            <a:ext cx="238125" cy="2038350"/>
          </a:xfrm>
          <a:prstGeom prst="leftBrace">
            <a:avLst>
              <a:gd name="adj1" fmla="val 71333"/>
              <a:gd name="adj2" fmla="val 50000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178" name="Rectangle 76"/>
          <p:cNvSpPr>
            <a:spLocks noChangeArrowheads="1"/>
          </p:cNvSpPr>
          <p:nvPr/>
        </p:nvSpPr>
        <p:spPr bwMode="auto">
          <a:xfrm>
            <a:off x="7337425" y="4459288"/>
            <a:ext cx="11715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[ </a:t>
            </a: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서버 및 저장소 </a:t>
            </a:r>
            <a:r>
              <a:rPr kumimoji="0" lang="en-US" altLang="ko-KR" sz="1200">
                <a:solidFill>
                  <a:schemeClr val="tx1"/>
                </a:solidFill>
                <a:sym typeface="Trebuchet MS" pitchFamily="34" charset="0"/>
              </a:rPr>
              <a:t>]</a:t>
            </a:r>
          </a:p>
        </p:txBody>
      </p:sp>
      <p:pic>
        <p:nvPicPr>
          <p:cNvPr id="179" name="Picture 77" descr="Picture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97838" y="5053013"/>
            <a:ext cx="639762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8239125" y="5811838"/>
            <a:ext cx="3048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kumimoji="0" lang="ko-KR" altLang="en-US" sz="1200">
                <a:solidFill>
                  <a:schemeClr val="tx1"/>
                </a:solidFill>
                <a:sym typeface="Trebuchet MS" pitchFamily="34" charset="0"/>
              </a:rPr>
              <a:t>서버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Web Application Configuration files</a:t>
            </a:r>
          </a:p>
        </p:txBody>
      </p:sp>
      <p:pic>
        <p:nvPicPr>
          <p:cNvPr id="2442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188" y="900113"/>
            <a:ext cx="1601787" cy="22082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</p:pic>
      <p:sp>
        <p:nvSpPr>
          <p:cNvPr id="2442245" name="Rectangle 5"/>
          <p:cNvSpPr>
            <a:spLocks noChangeArrowheads="1"/>
          </p:cNvSpPr>
          <p:nvPr/>
        </p:nvSpPr>
        <p:spPr bwMode="auto">
          <a:xfrm>
            <a:off x="2973388" y="889000"/>
            <a:ext cx="1562100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①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프로젝트 홈 디렉토리</a:t>
            </a:r>
          </a:p>
        </p:txBody>
      </p:sp>
      <p:sp>
        <p:nvSpPr>
          <p:cNvPr id="2442246" name="Line 6"/>
          <p:cNvSpPr>
            <a:spLocks noChangeShapeType="1"/>
          </p:cNvSpPr>
          <p:nvPr/>
        </p:nvSpPr>
        <p:spPr bwMode="auto">
          <a:xfrm>
            <a:off x="2252663" y="3040063"/>
            <a:ext cx="696912" cy="3175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2247" name="Line 7"/>
          <p:cNvSpPr>
            <a:spLocks noChangeShapeType="1"/>
          </p:cNvSpPr>
          <p:nvPr/>
        </p:nvSpPr>
        <p:spPr bwMode="auto">
          <a:xfrm flipV="1">
            <a:off x="2262188" y="2089150"/>
            <a:ext cx="687387" cy="7938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2248" name="Line 8"/>
          <p:cNvSpPr>
            <a:spLocks noChangeShapeType="1"/>
          </p:cNvSpPr>
          <p:nvPr/>
        </p:nvSpPr>
        <p:spPr bwMode="auto">
          <a:xfrm>
            <a:off x="1795463" y="1563688"/>
            <a:ext cx="1154112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2249" name="Line 9"/>
          <p:cNvSpPr>
            <a:spLocks noChangeShapeType="1"/>
          </p:cNvSpPr>
          <p:nvPr/>
        </p:nvSpPr>
        <p:spPr bwMode="auto">
          <a:xfrm>
            <a:off x="2316163" y="1011238"/>
            <a:ext cx="633412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2250" name="Rectangle 10"/>
          <p:cNvSpPr>
            <a:spLocks noChangeArrowheads="1"/>
          </p:cNvSpPr>
          <p:nvPr/>
        </p:nvSpPr>
        <p:spPr bwMode="auto">
          <a:xfrm>
            <a:off x="2973388" y="1441450"/>
            <a:ext cx="1436687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②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자바 소스 디렉토리</a:t>
            </a:r>
          </a:p>
        </p:txBody>
      </p:sp>
      <p:sp>
        <p:nvSpPr>
          <p:cNvPr id="2442251" name="Line 11"/>
          <p:cNvSpPr>
            <a:spLocks noChangeShapeType="1"/>
          </p:cNvSpPr>
          <p:nvPr/>
        </p:nvSpPr>
        <p:spPr bwMode="auto">
          <a:xfrm>
            <a:off x="2262188" y="2308225"/>
            <a:ext cx="687387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2252" name="Rectangle 12"/>
          <p:cNvSpPr>
            <a:spLocks noChangeArrowheads="1"/>
          </p:cNvSpPr>
          <p:nvPr/>
        </p:nvSpPr>
        <p:spPr bwMode="auto">
          <a:xfrm>
            <a:off x="2973388" y="1927225"/>
            <a:ext cx="1562100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③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스프링 설정 디렉토리</a:t>
            </a:r>
          </a:p>
        </p:txBody>
      </p:sp>
      <p:sp>
        <p:nvSpPr>
          <p:cNvPr id="2442253" name="Rectangle 13"/>
          <p:cNvSpPr>
            <a:spLocks noChangeArrowheads="1"/>
          </p:cNvSpPr>
          <p:nvPr/>
        </p:nvSpPr>
        <p:spPr bwMode="auto">
          <a:xfrm>
            <a:off x="2973388" y="2190750"/>
            <a:ext cx="2232025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④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스트럿츠 </a:t>
            </a: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&amp;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타일즈 설정 디렉토리</a:t>
            </a:r>
          </a:p>
        </p:txBody>
      </p:sp>
      <p:sp>
        <p:nvSpPr>
          <p:cNvPr id="2442254" name="Rectangle 14"/>
          <p:cNvSpPr>
            <a:spLocks noChangeArrowheads="1"/>
          </p:cNvSpPr>
          <p:nvPr/>
        </p:nvSpPr>
        <p:spPr bwMode="auto">
          <a:xfrm>
            <a:off x="2973388" y="2919413"/>
            <a:ext cx="2105025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en-US" b="1">
                <a:latin typeface="맑은 고딕" pitchFamily="50" charset="-127"/>
                <a:ea typeface="맑은 고딕" pitchFamily="50" charset="-127"/>
              </a:rPr>
              <a:t>⑤</a:t>
            </a: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웹 어플리케이션 설정 디렉토리</a:t>
            </a:r>
          </a:p>
        </p:txBody>
      </p:sp>
      <p:graphicFrame>
        <p:nvGraphicFramePr>
          <p:cNvPr id="2442310" name="Group 70"/>
          <p:cNvGraphicFramePr>
            <a:graphicFrameLocks noGrp="1"/>
          </p:cNvGraphicFramePr>
          <p:nvPr/>
        </p:nvGraphicFramePr>
        <p:xfrm>
          <a:off x="844550" y="3551238"/>
          <a:ext cx="8356600" cy="2533524"/>
        </p:xfrm>
        <a:graphic>
          <a:graphicData uri="http://schemas.openxmlformats.org/drawingml/2006/table">
            <a:tbl>
              <a:tblPr/>
              <a:tblGrid>
                <a:gridCol w="2167916"/>
                <a:gridCol w="2654392"/>
                <a:gridCol w="3534292"/>
              </a:tblGrid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① 프로젝트 홈</a:t>
                      </a:r>
                      <a:endParaRPr kumimoji="1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{PRJECT_HOME} 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웹 어플리케이션 홈 디렉토리</a:t>
                      </a: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설정 파일 없음</a:t>
                      </a: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② </a:t>
                      </a: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자바 소스 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{PRJECT_HOME}/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src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로거 설정 파일 </a:t>
                      </a: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(log4j.xml)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스트럿츠 루트 설정 파일 </a:t>
                      </a: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(struts.xml)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스트럿츠 변수 값 설정 파일 </a:t>
                      </a: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(struts.properties)</a:t>
                      </a:r>
                      <a:endParaRPr kumimoji="1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③ 스프링 설정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{PRJECT_HOME}/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src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config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/spring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스프링 설정 파일 </a:t>
                      </a: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복수</a:t>
                      </a: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④ 스트럿츠 및 타일즈 설정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{PRJECT_HOME}/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src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config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/struts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스트럿츠 설정 파일 </a:t>
                      </a: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복수</a:t>
                      </a: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타일즈 설정 파일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⑤ 웹 어플리케이션 설정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{PRJECT_HOME}/web/WEB-INF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웹 어플리케이션 설정 파일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(web.xml)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Web Application Configuration files (Struts 2)</a:t>
            </a:r>
          </a:p>
        </p:txBody>
      </p:sp>
      <p:sp>
        <p:nvSpPr>
          <p:cNvPr id="2444292" name="AutoShape 4"/>
          <p:cNvSpPr>
            <a:spLocks noChangeArrowheads="1"/>
          </p:cNvSpPr>
          <p:nvPr/>
        </p:nvSpPr>
        <p:spPr bwMode="auto">
          <a:xfrm>
            <a:off x="762000" y="1885950"/>
            <a:ext cx="2025651" cy="593725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/>
              <a:t>{</a:t>
            </a:r>
            <a:r>
              <a:rPr lang="en-US" altLang="ko-KR" b="1" dirty="0" smtClean="0"/>
              <a:t>PROJECT_HOME</a:t>
            </a:r>
            <a:r>
              <a:rPr lang="en-US" altLang="ko-KR" b="1" dirty="0"/>
              <a:t>}/</a:t>
            </a:r>
            <a:r>
              <a:rPr lang="en-US" altLang="ko-KR" b="1" dirty="0" err="1"/>
              <a:t>src</a:t>
            </a:r>
            <a:r>
              <a:rPr lang="en-US" altLang="ko-KR" b="1" dirty="0"/>
              <a:t>/struts.xml</a:t>
            </a:r>
          </a:p>
        </p:txBody>
      </p:sp>
      <p:sp>
        <p:nvSpPr>
          <p:cNvPr id="2444293" name="Line 5"/>
          <p:cNvSpPr>
            <a:spLocks noChangeShapeType="1"/>
          </p:cNvSpPr>
          <p:nvPr/>
        </p:nvSpPr>
        <p:spPr bwMode="auto">
          <a:xfrm>
            <a:off x="2846388" y="2105025"/>
            <a:ext cx="319087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4294" name="Text Box 6"/>
          <p:cNvSpPr txBox="1">
            <a:spLocks noChangeArrowheads="1"/>
          </p:cNvSpPr>
          <p:nvPr/>
        </p:nvSpPr>
        <p:spPr bwMode="auto">
          <a:xfrm>
            <a:off x="3186113" y="1652588"/>
            <a:ext cx="3508375" cy="1016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&lt;!--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공통 설정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--&gt;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&lt;include file="/config/struts/hana-struts-default.xml"/&gt;</a:t>
            </a:r>
          </a:p>
          <a:p>
            <a:pPr algn="l" eaLnBrk="1" latinLnBrk="1" hangingPunct="1">
              <a:spcBef>
                <a:spcPct val="0"/>
              </a:spcBef>
            </a:pP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&lt;!--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대메뉴별 메뉴 설정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--&gt;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&lt;include file="/config/struts/struts-pbk-banka.xml"/&gt;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&lt;include file="/config/struts/struts-pbk-card.xml"/&gt;</a:t>
            </a:r>
          </a:p>
        </p:txBody>
      </p:sp>
      <p:sp>
        <p:nvSpPr>
          <p:cNvPr id="2444295" name="AutoShape 7"/>
          <p:cNvSpPr>
            <a:spLocks noChangeArrowheads="1"/>
          </p:cNvSpPr>
          <p:nvPr/>
        </p:nvSpPr>
        <p:spPr bwMode="auto">
          <a:xfrm>
            <a:off x="4516438" y="2814638"/>
            <a:ext cx="3597381" cy="56515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/>
              <a:t>{</a:t>
            </a:r>
            <a:r>
              <a:rPr lang="en-US" altLang="ko-KR" b="1" dirty="0" smtClean="0"/>
              <a:t>PROJECT_HOME</a:t>
            </a:r>
            <a:r>
              <a:rPr lang="en-US" altLang="ko-KR" b="1" dirty="0"/>
              <a:t>}/</a:t>
            </a:r>
            <a:r>
              <a:rPr lang="en-US" altLang="ko-KR" b="1" dirty="0" err="1"/>
              <a:t>src</a:t>
            </a:r>
            <a:r>
              <a:rPr lang="en-US" altLang="ko-KR" b="1" dirty="0"/>
              <a:t>/</a:t>
            </a:r>
            <a:r>
              <a:rPr lang="en-US" altLang="ko-KR" b="1" dirty="0" err="1"/>
              <a:t>config</a:t>
            </a:r>
            <a:r>
              <a:rPr lang="en-US" altLang="ko-KR" b="1" dirty="0"/>
              <a:t>/struts/struts-pbk-banka.xml</a:t>
            </a:r>
            <a:endParaRPr lang="ko-KR" altLang="en-US" b="1" dirty="0"/>
          </a:p>
        </p:txBody>
      </p:sp>
      <p:sp>
        <p:nvSpPr>
          <p:cNvPr id="2444296" name="AutoShape 8"/>
          <p:cNvSpPr>
            <a:spLocks noChangeArrowheads="1"/>
          </p:cNvSpPr>
          <p:nvPr/>
        </p:nvSpPr>
        <p:spPr bwMode="auto">
          <a:xfrm>
            <a:off x="661988" y="1516063"/>
            <a:ext cx="8375650" cy="2338387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44297" name="AutoShape 9"/>
          <p:cNvSpPr>
            <a:spLocks noChangeArrowheads="1"/>
          </p:cNvSpPr>
          <p:nvPr/>
        </p:nvSpPr>
        <p:spPr bwMode="auto">
          <a:xfrm>
            <a:off x="685800" y="1060450"/>
            <a:ext cx="1116013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Struts 2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Configuration</a:t>
            </a:r>
          </a:p>
        </p:txBody>
      </p:sp>
      <p:sp>
        <p:nvSpPr>
          <p:cNvPr id="2444298" name="Rectangle 10"/>
          <p:cNvSpPr>
            <a:spLocks noChangeArrowheads="1"/>
          </p:cNvSpPr>
          <p:nvPr/>
        </p:nvSpPr>
        <p:spPr bwMode="auto">
          <a:xfrm>
            <a:off x="1147763" y="2466975"/>
            <a:ext cx="1050925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root config file</a:t>
            </a:r>
          </a:p>
        </p:txBody>
      </p:sp>
      <p:sp>
        <p:nvSpPr>
          <p:cNvPr id="2444299" name="AutoShape 11"/>
          <p:cNvSpPr>
            <a:spLocks noChangeArrowheads="1"/>
          </p:cNvSpPr>
          <p:nvPr/>
        </p:nvSpPr>
        <p:spPr bwMode="auto">
          <a:xfrm>
            <a:off x="5119688" y="3198813"/>
            <a:ext cx="3576637" cy="56515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/>
              <a:t>{</a:t>
            </a:r>
            <a:r>
              <a:rPr lang="en-US" altLang="ko-KR" b="1" dirty="0" smtClean="0"/>
              <a:t>PRJOECT_HOME</a:t>
            </a:r>
            <a:r>
              <a:rPr lang="en-US" altLang="ko-KR" b="1" dirty="0"/>
              <a:t>}/</a:t>
            </a:r>
            <a:r>
              <a:rPr lang="en-US" altLang="ko-KR" b="1" dirty="0" err="1"/>
              <a:t>src</a:t>
            </a:r>
            <a:r>
              <a:rPr lang="en-US" altLang="ko-KR" b="1" dirty="0"/>
              <a:t>/</a:t>
            </a:r>
            <a:r>
              <a:rPr lang="en-US" altLang="ko-KR" b="1" dirty="0" err="1"/>
              <a:t>config</a:t>
            </a:r>
            <a:r>
              <a:rPr lang="en-US" altLang="ko-KR" b="1" dirty="0"/>
              <a:t>/struts/struts-pbk-card.xml</a:t>
            </a:r>
            <a:endParaRPr lang="ko-KR" altLang="en-US" b="1" dirty="0"/>
          </a:p>
        </p:txBody>
      </p:sp>
      <p:sp>
        <p:nvSpPr>
          <p:cNvPr id="2444300" name="AutoShape 12"/>
          <p:cNvSpPr>
            <a:spLocks noChangeArrowheads="1"/>
          </p:cNvSpPr>
          <p:nvPr/>
        </p:nvSpPr>
        <p:spPr bwMode="auto">
          <a:xfrm flipV="1">
            <a:off x="3568700" y="2724150"/>
            <a:ext cx="831850" cy="722313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44301" name="Rectangle 13"/>
          <p:cNvSpPr>
            <a:spLocks noChangeArrowheads="1"/>
          </p:cNvSpPr>
          <p:nvPr/>
        </p:nvSpPr>
        <p:spPr bwMode="auto">
          <a:xfrm>
            <a:off x="1976438" y="3290888"/>
            <a:ext cx="1974850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include sub-menu config files</a:t>
            </a:r>
          </a:p>
        </p:txBody>
      </p:sp>
      <p:sp>
        <p:nvSpPr>
          <p:cNvPr id="2444302" name="Rectangle 14"/>
          <p:cNvSpPr>
            <a:spLocks noChangeArrowheads="1"/>
          </p:cNvSpPr>
          <p:nvPr/>
        </p:nvSpPr>
        <p:spPr bwMode="auto">
          <a:xfrm>
            <a:off x="920750" y="4214813"/>
            <a:ext cx="7889875" cy="14160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{PRJ_HOME}/src/struts.xml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파일은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스트럿츠 루트 설정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파일이며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가장 먼저 로딩된다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(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스트럿츠 프레임워크는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CLASS_PATH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에 등록된 경로를 스캔하여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struts.xml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파일을 찾는다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공통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(global)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설정 항목은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/config/struts/hana-struts-default.xml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파일에 정의한다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각 메뉴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혹은 서비스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별 액션 설정은 대메뉴별로 구분하여 설정 디렉토리에 등록하며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struts.xml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설정 파일에서 포함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(include)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시킨다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Web Application Configuration files (Tiles)</a:t>
            </a:r>
          </a:p>
        </p:txBody>
      </p:sp>
      <p:sp>
        <p:nvSpPr>
          <p:cNvPr id="2499600" name="AutoShape 16"/>
          <p:cNvSpPr>
            <a:spLocks noChangeArrowheads="1"/>
          </p:cNvSpPr>
          <p:nvPr/>
        </p:nvSpPr>
        <p:spPr bwMode="auto">
          <a:xfrm>
            <a:off x="974725" y="1749425"/>
            <a:ext cx="1219200" cy="593725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/>
              <a:t>WEB-INF/web.xml</a:t>
            </a:r>
          </a:p>
        </p:txBody>
      </p:sp>
      <p:sp>
        <p:nvSpPr>
          <p:cNvPr id="2499601" name="Text Box 17"/>
          <p:cNvSpPr txBox="1">
            <a:spLocks noChangeArrowheads="1"/>
          </p:cNvSpPr>
          <p:nvPr/>
        </p:nvSpPr>
        <p:spPr bwMode="auto">
          <a:xfrm>
            <a:off x="2736850" y="1641475"/>
            <a:ext cx="6121400" cy="711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&lt;context-param&gt;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&lt;param-name&gt;org.apache.tiles.impl.BasicTilesContainer.DEFINITIONS_CONFIG&lt;/param-name&gt;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&lt;param-value&gt;/WEB-INF/classes/config/struts/tiles-pbk.xml&lt;/param-value&gt;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&lt;/context-param&gt;</a:t>
            </a:r>
          </a:p>
        </p:txBody>
      </p:sp>
      <p:sp>
        <p:nvSpPr>
          <p:cNvPr id="2499602" name="Line 18"/>
          <p:cNvSpPr>
            <a:spLocks noChangeShapeType="1"/>
          </p:cNvSpPr>
          <p:nvPr/>
        </p:nvSpPr>
        <p:spPr bwMode="auto">
          <a:xfrm flipV="1">
            <a:off x="2268538" y="1973263"/>
            <a:ext cx="401637" cy="476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99603" name="AutoShape 19"/>
          <p:cNvSpPr>
            <a:spLocks noChangeArrowheads="1"/>
          </p:cNvSpPr>
          <p:nvPr/>
        </p:nvSpPr>
        <p:spPr bwMode="auto">
          <a:xfrm>
            <a:off x="696913" y="1404938"/>
            <a:ext cx="8375650" cy="21336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99604" name="AutoShape 20"/>
          <p:cNvSpPr>
            <a:spLocks noChangeArrowheads="1"/>
          </p:cNvSpPr>
          <p:nvPr/>
        </p:nvSpPr>
        <p:spPr bwMode="auto">
          <a:xfrm>
            <a:off x="674688" y="1082675"/>
            <a:ext cx="1116012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Tiles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Configuration</a:t>
            </a:r>
          </a:p>
        </p:txBody>
      </p:sp>
      <p:sp>
        <p:nvSpPr>
          <p:cNvPr id="2499605" name="AutoShape 21"/>
          <p:cNvSpPr>
            <a:spLocks noChangeArrowheads="1"/>
          </p:cNvSpPr>
          <p:nvPr/>
        </p:nvSpPr>
        <p:spPr bwMode="auto">
          <a:xfrm flipV="1">
            <a:off x="3373438" y="2432050"/>
            <a:ext cx="831850" cy="722313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99606" name="Rectangle 22"/>
          <p:cNvSpPr>
            <a:spLocks noChangeArrowheads="1"/>
          </p:cNvSpPr>
          <p:nvPr/>
        </p:nvSpPr>
        <p:spPr bwMode="auto">
          <a:xfrm>
            <a:off x="2097088" y="3152775"/>
            <a:ext cx="1979612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set configuration files location</a:t>
            </a:r>
          </a:p>
        </p:txBody>
      </p:sp>
      <p:sp>
        <p:nvSpPr>
          <p:cNvPr id="2499607" name="AutoShape 23"/>
          <p:cNvSpPr>
            <a:spLocks noChangeArrowheads="1"/>
          </p:cNvSpPr>
          <p:nvPr/>
        </p:nvSpPr>
        <p:spPr bwMode="auto">
          <a:xfrm>
            <a:off x="4252913" y="2671763"/>
            <a:ext cx="3843337" cy="56515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/>
              <a:t>{</a:t>
            </a:r>
            <a:r>
              <a:rPr lang="en-US" altLang="ko-KR" b="1" dirty="0" smtClean="0"/>
              <a:t>PRJECT_HOME</a:t>
            </a:r>
            <a:r>
              <a:rPr lang="en-US" altLang="ko-KR" b="1" dirty="0"/>
              <a:t>}/</a:t>
            </a:r>
            <a:r>
              <a:rPr lang="en-US" altLang="ko-KR" b="1" dirty="0" err="1"/>
              <a:t>src</a:t>
            </a:r>
            <a:r>
              <a:rPr lang="en-US" altLang="ko-KR" b="1" dirty="0"/>
              <a:t>/</a:t>
            </a:r>
            <a:r>
              <a:rPr lang="en-US" altLang="ko-KR" b="1" dirty="0" err="1"/>
              <a:t>config</a:t>
            </a:r>
            <a:r>
              <a:rPr lang="en-US" altLang="ko-KR" b="1" dirty="0"/>
              <a:t>/struts/tiles-pbk</a:t>
            </a:r>
            <a:r>
              <a:rPr lang="en-US" altLang="en-US" b="1" dirty="0"/>
              <a:t>.xml</a:t>
            </a:r>
            <a:endParaRPr lang="ko-KR" altLang="en-US" b="1" dirty="0"/>
          </a:p>
        </p:txBody>
      </p:sp>
      <p:sp>
        <p:nvSpPr>
          <p:cNvPr id="2499608" name="Rectangle 24"/>
          <p:cNvSpPr>
            <a:spLocks noChangeArrowheads="1"/>
          </p:cNvSpPr>
          <p:nvPr/>
        </p:nvSpPr>
        <p:spPr bwMode="auto">
          <a:xfrm>
            <a:off x="690563" y="2336800"/>
            <a:ext cx="1955800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declare spring config location</a:t>
            </a:r>
          </a:p>
        </p:txBody>
      </p:sp>
      <p:sp>
        <p:nvSpPr>
          <p:cNvPr id="2499611" name="Rectangle 27"/>
          <p:cNvSpPr>
            <a:spLocks noChangeArrowheads="1"/>
          </p:cNvSpPr>
          <p:nvPr/>
        </p:nvSpPr>
        <p:spPr bwMode="auto">
          <a:xfrm>
            <a:off x="842963" y="4127500"/>
            <a:ext cx="8137525" cy="3492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Tiles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설정 파일 위치는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WEB-INF/web.xml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파일에서 선언한다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Web Application configuration files (Spring 2)</a:t>
            </a:r>
          </a:p>
        </p:txBody>
      </p:sp>
      <p:sp>
        <p:nvSpPr>
          <p:cNvPr id="2446351" name="AutoShape 15"/>
          <p:cNvSpPr>
            <a:spLocks noChangeArrowheads="1"/>
          </p:cNvSpPr>
          <p:nvPr/>
        </p:nvSpPr>
        <p:spPr bwMode="auto">
          <a:xfrm>
            <a:off x="974725" y="1749425"/>
            <a:ext cx="1219200" cy="593725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/>
              <a:t>WEB-INF/web.xml</a:t>
            </a:r>
          </a:p>
        </p:txBody>
      </p:sp>
      <p:sp>
        <p:nvSpPr>
          <p:cNvPr id="2446352" name="Text Box 16"/>
          <p:cNvSpPr txBox="1">
            <a:spLocks noChangeArrowheads="1"/>
          </p:cNvSpPr>
          <p:nvPr/>
        </p:nvSpPr>
        <p:spPr bwMode="auto">
          <a:xfrm>
            <a:off x="3032125" y="1641475"/>
            <a:ext cx="5370513" cy="711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&lt;context-param&gt;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&lt;param-name&gt;contextConfigLocation&lt;/param-name&gt;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&lt;param-value&gt;classpath:config/spring/applicationContext-*.xml&lt;/param-value&gt;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&lt;/context-param&gt;</a:t>
            </a:r>
          </a:p>
        </p:txBody>
      </p:sp>
      <p:sp>
        <p:nvSpPr>
          <p:cNvPr id="2446353" name="Line 17"/>
          <p:cNvSpPr>
            <a:spLocks noChangeShapeType="1"/>
          </p:cNvSpPr>
          <p:nvPr/>
        </p:nvSpPr>
        <p:spPr bwMode="auto">
          <a:xfrm flipV="1">
            <a:off x="2268538" y="1970088"/>
            <a:ext cx="658812" cy="7937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46354" name="AutoShape 18"/>
          <p:cNvSpPr>
            <a:spLocks noChangeArrowheads="1"/>
          </p:cNvSpPr>
          <p:nvPr/>
        </p:nvSpPr>
        <p:spPr bwMode="auto">
          <a:xfrm>
            <a:off x="696913" y="1404938"/>
            <a:ext cx="8375650" cy="250507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46355" name="AutoShape 19"/>
          <p:cNvSpPr>
            <a:spLocks noChangeArrowheads="1"/>
          </p:cNvSpPr>
          <p:nvPr/>
        </p:nvSpPr>
        <p:spPr bwMode="auto">
          <a:xfrm>
            <a:off x="674688" y="1082675"/>
            <a:ext cx="1116012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Spring 2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Configuration</a:t>
            </a:r>
          </a:p>
        </p:txBody>
      </p:sp>
      <p:sp>
        <p:nvSpPr>
          <p:cNvPr id="2446356" name="AutoShape 20"/>
          <p:cNvSpPr>
            <a:spLocks noChangeArrowheads="1"/>
          </p:cNvSpPr>
          <p:nvPr/>
        </p:nvSpPr>
        <p:spPr bwMode="auto">
          <a:xfrm flipV="1">
            <a:off x="3373438" y="2432050"/>
            <a:ext cx="831850" cy="722313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46357" name="Rectangle 21"/>
          <p:cNvSpPr>
            <a:spLocks noChangeArrowheads="1"/>
          </p:cNvSpPr>
          <p:nvPr/>
        </p:nvSpPr>
        <p:spPr bwMode="auto">
          <a:xfrm>
            <a:off x="2097088" y="3152775"/>
            <a:ext cx="1979612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set configuration files location</a:t>
            </a:r>
          </a:p>
        </p:txBody>
      </p:sp>
      <p:sp>
        <p:nvSpPr>
          <p:cNvPr id="2446358" name="AutoShape 22"/>
          <p:cNvSpPr>
            <a:spLocks noChangeArrowheads="1"/>
          </p:cNvSpPr>
          <p:nvPr/>
        </p:nvSpPr>
        <p:spPr bwMode="auto">
          <a:xfrm>
            <a:off x="4252913" y="2433638"/>
            <a:ext cx="4070349" cy="56515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/>
              <a:t>{</a:t>
            </a:r>
            <a:r>
              <a:rPr lang="en-US" altLang="ko-KR" b="1" dirty="0" smtClean="0"/>
              <a:t>PRJECT_HOME</a:t>
            </a:r>
            <a:r>
              <a:rPr lang="en-US" altLang="ko-KR" b="1" dirty="0"/>
              <a:t>}/</a:t>
            </a:r>
            <a:r>
              <a:rPr lang="en-US" altLang="ko-KR" b="1" dirty="0" err="1"/>
              <a:t>src</a:t>
            </a:r>
            <a:r>
              <a:rPr lang="en-US" altLang="ko-KR" b="1" dirty="0"/>
              <a:t>/</a:t>
            </a:r>
            <a:r>
              <a:rPr lang="en-US" altLang="ko-KR" b="1" dirty="0" err="1"/>
              <a:t>config</a:t>
            </a:r>
            <a:r>
              <a:rPr lang="en-US" altLang="ko-KR" b="1" dirty="0"/>
              <a:t>/spring/</a:t>
            </a:r>
            <a:r>
              <a:rPr lang="en-US" altLang="en-US" b="1" dirty="0"/>
              <a:t>applicationContext-rule.xml</a:t>
            </a:r>
            <a:endParaRPr lang="ko-KR" altLang="en-US" b="1" dirty="0"/>
          </a:p>
        </p:txBody>
      </p:sp>
      <p:sp>
        <p:nvSpPr>
          <p:cNvPr id="2446359" name="Rectangle 23"/>
          <p:cNvSpPr>
            <a:spLocks noChangeArrowheads="1"/>
          </p:cNvSpPr>
          <p:nvPr/>
        </p:nvSpPr>
        <p:spPr bwMode="auto">
          <a:xfrm>
            <a:off x="690563" y="2336800"/>
            <a:ext cx="1955800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declare spring config location</a:t>
            </a:r>
          </a:p>
        </p:txBody>
      </p:sp>
      <p:sp>
        <p:nvSpPr>
          <p:cNvPr id="2446360" name="AutoShape 24"/>
          <p:cNvSpPr>
            <a:spLocks noChangeArrowheads="1"/>
          </p:cNvSpPr>
          <p:nvPr/>
        </p:nvSpPr>
        <p:spPr bwMode="auto">
          <a:xfrm>
            <a:off x="4518025" y="2827338"/>
            <a:ext cx="4070350" cy="56515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/>
              <a:t>{</a:t>
            </a:r>
            <a:r>
              <a:rPr lang="en-US" altLang="ko-KR" b="1" dirty="0" smtClean="0"/>
              <a:t>PRJECT_HOME</a:t>
            </a:r>
            <a:r>
              <a:rPr lang="en-US" altLang="ko-KR" b="1" dirty="0"/>
              <a:t>}/</a:t>
            </a:r>
            <a:r>
              <a:rPr lang="en-US" altLang="ko-KR" b="1" dirty="0" err="1"/>
              <a:t>src</a:t>
            </a:r>
            <a:r>
              <a:rPr lang="en-US" altLang="ko-KR" b="1" dirty="0"/>
              <a:t>/</a:t>
            </a:r>
            <a:r>
              <a:rPr lang="en-US" altLang="ko-KR" b="1" dirty="0" err="1"/>
              <a:t>config</a:t>
            </a:r>
            <a:r>
              <a:rPr lang="en-US" altLang="ko-KR" b="1" dirty="0"/>
              <a:t>/spring/</a:t>
            </a:r>
            <a:r>
              <a:rPr lang="en-US" altLang="en-US" b="1" dirty="0"/>
              <a:t>applicationContext-</a:t>
            </a:r>
            <a:r>
              <a:rPr lang="en-US" altLang="ko-KR" b="1" dirty="0"/>
              <a:t>service</a:t>
            </a:r>
            <a:r>
              <a:rPr lang="en-US" altLang="en-US" b="1" dirty="0"/>
              <a:t>.xml</a:t>
            </a:r>
            <a:endParaRPr lang="ko-KR" altLang="en-US" b="1" dirty="0"/>
          </a:p>
        </p:txBody>
      </p:sp>
      <p:sp>
        <p:nvSpPr>
          <p:cNvPr id="2446361" name="AutoShape 25"/>
          <p:cNvSpPr>
            <a:spLocks noChangeArrowheads="1"/>
          </p:cNvSpPr>
          <p:nvPr/>
        </p:nvSpPr>
        <p:spPr bwMode="auto">
          <a:xfrm>
            <a:off x="4645025" y="3240088"/>
            <a:ext cx="4070350" cy="56515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/>
              <a:t>{</a:t>
            </a:r>
            <a:r>
              <a:rPr lang="en-US" altLang="ko-KR" b="1" dirty="0" smtClean="0"/>
              <a:t>PRJECT_HOME</a:t>
            </a:r>
            <a:r>
              <a:rPr lang="en-US" altLang="ko-KR" b="1" dirty="0"/>
              <a:t>}/</a:t>
            </a:r>
            <a:r>
              <a:rPr lang="en-US" altLang="ko-KR" b="1" dirty="0" err="1"/>
              <a:t>src</a:t>
            </a:r>
            <a:r>
              <a:rPr lang="en-US" altLang="ko-KR" b="1" dirty="0"/>
              <a:t>/</a:t>
            </a:r>
            <a:r>
              <a:rPr lang="en-US" altLang="ko-KR" b="1" dirty="0" err="1"/>
              <a:t>config</a:t>
            </a:r>
            <a:r>
              <a:rPr lang="en-US" altLang="ko-KR" b="1" dirty="0"/>
              <a:t>/spring/</a:t>
            </a:r>
            <a:r>
              <a:rPr lang="en-US" altLang="en-US" b="1" dirty="0"/>
              <a:t>applicationContext-</a:t>
            </a:r>
            <a:r>
              <a:rPr lang="en-US" altLang="ko-KR" b="1" dirty="0"/>
              <a:t>struts</a:t>
            </a:r>
            <a:r>
              <a:rPr lang="en-US" altLang="en-US" b="1" dirty="0"/>
              <a:t>.xml</a:t>
            </a:r>
            <a:endParaRPr lang="ko-KR" altLang="en-US" b="1" dirty="0"/>
          </a:p>
        </p:txBody>
      </p:sp>
      <p:sp>
        <p:nvSpPr>
          <p:cNvPr id="2446362" name="Rectangle 26"/>
          <p:cNvSpPr>
            <a:spLocks noChangeArrowheads="1"/>
          </p:cNvSpPr>
          <p:nvPr/>
        </p:nvSpPr>
        <p:spPr bwMode="auto">
          <a:xfrm>
            <a:off x="928688" y="4222750"/>
            <a:ext cx="7889875" cy="15684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스프링 설정 파일 위치는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WEB-INF/web.xml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파일에서 선언한다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스프링 설정 파일은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개의 영역으로 분리하여 작성한다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applicationContext-rule.xml	: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입력 전문 빈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도메인 객체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설정한다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 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applicationContext-service.xml	: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(message)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송수신을 처리하는 서비스 빈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컴포넌트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설정한다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applicationContext-struts.xml	: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스트럿츠 액션 빈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컴포넌트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설정한다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System Architecture</a:t>
            </a:r>
            <a:endParaRPr lang="en-US" altLang="ko-KR" dirty="0"/>
          </a:p>
        </p:txBody>
      </p:sp>
      <p:sp>
        <p:nvSpPr>
          <p:cNvPr id="69" name="Rectangle 3"/>
          <p:cNvSpPr>
            <a:spLocks noChangeArrowheads="1"/>
          </p:cNvSpPr>
          <p:nvPr/>
        </p:nvSpPr>
        <p:spPr bwMode="auto">
          <a:xfrm>
            <a:off x="1541463" y="1798638"/>
            <a:ext cx="6794500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70000"/>
              </a:lnSpc>
              <a:spcBef>
                <a:spcPct val="0"/>
              </a:spcBef>
            </a:pPr>
            <a:r>
              <a:rPr lang="en-US" altLang="ko-KR" sz="2000" b="1" i="1" dirty="0" smtClean="0">
                <a:solidFill>
                  <a:schemeClr val="tx2"/>
                </a:solidFill>
              </a:rPr>
              <a:t>Workspace, Project, Build &amp; Deploy</a:t>
            </a:r>
            <a:endParaRPr lang="en-US" altLang="ko-KR" sz="2000" b="1" i="1" dirty="0">
              <a:solidFill>
                <a:schemeClr val="tx2"/>
              </a:solidFill>
            </a:endParaRPr>
          </a:p>
        </p:txBody>
      </p:sp>
      <p:sp>
        <p:nvSpPr>
          <p:cNvPr id="70" name="Rectangle 29"/>
          <p:cNvSpPr>
            <a:spLocks noChangeArrowheads="1"/>
          </p:cNvSpPr>
          <p:nvPr/>
        </p:nvSpPr>
        <p:spPr bwMode="gray">
          <a:xfrm>
            <a:off x="373063" y="3462338"/>
            <a:ext cx="9126537" cy="254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9999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lIns="54000" tIns="46800" rIns="54000" bIns="46800" anchor="ctr"/>
          <a:lstStyle/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Workspace &amp; projects</a:t>
            </a:r>
            <a:endParaRPr lang="en-US" altLang="ko-KR" dirty="0"/>
          </a:p>
        </p:txBody>
      </p:sp>
      <p:graphicFrame>
        <p:nvGraphicFramePr>
          <p:cNvPr id="8" name="다이어그램 7"/>
          <p:cNvGraphicFramePr/>
          <p:nvPr/>
        </p:nvGraphicFramePr>
        <p:xfrm>
          <a:off x="-205740" y="840104"/>
          <a:ext cx="4133850" cy="5751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설명선 2 8"/>
          <p:cNvSpPr/>
          <p:nvPr/>
        </p:nvSpPr>
        <p:spPr bwMode="auto">
          <a:xfrm>
            <a:off x="3147060" y="937260"/>
            <a:ext cx="1516380" cy="350520"/>
          </a:xfrm>
          <a:prstGeom prst="borderCallout2">
            <a:avLst>
              <a:gd name="adj1" fmla="val 44837"/>
              <a:gd name="adj2" fmla="val -6171"/>
              <a:gd name="adj3" fmla="val 55707"/>
              <a:gd name="adj4" fmla="val -14505"/>
              <a:gd name="adj5" fmla="val 105600"/>
              <a:gd name="adj6" fmla="val -24054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contents </a:t>
            </a:r>
            <a:r>
              <a:rPr kumimoji="1" lang="ko-KR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공통 라이브러리</a:t>
            </a:r>
            <a:endParaRPr kumimoji="1" lang="en-US" altLang="ko-KR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0" name="설명선 2 9"/>
          <p:cNvSpPr/>
          <p:nvPr/>
        </p:nvSpPr>
        <p:spPr bwMode="auto">
          <a:xfrm>
            <a:off x="3147060" y="1653540"/>
            <a:ext cx="1516380" cy="350520"/>
          </a:xfrm>
          <a:prstGeom prst="borderCallout2">
            <a:avLst>
              <a:gd name="adj1" fmla="val 44837"/>
              <a:gd name="adj2" fmla="val -6171"/>
              <a:gd name="adj3" fmla="val 55707"/>
              <a:gd name="adj4" fmla="val -14505"/>
              <a:gd name="adj5" fmla="val 105600"/>
              <a:gd name="adj6" fmla="val -24054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RMI </a:t>
            </a:r>
            <a:r>
              <a:rPr lang="en-US" altLang="ko-KR" dirty="0" smtClean="0"/>
              <a:t>File Transfer Library</a:t>
            </a:r>
            <a:endParaRPr kumimoji="1" lang="ko-KR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1" name="설명선 2 10"/>
          <p:cNvSpPr/>
          <p:nvPr/>
        </p:nvSpPr>
        <p:spPr bwMode="auto">
          <a:xfrm>
            <a:off x="3147060" y="2400300"/>
            <a:ext cx="1516380" cy="350520"/>
          </a:xfrm>
          <a:prstGeom prst="borderCallout2">
            <a:avLst>
              <a:gd name="adj1" fmla="val 44837"/>
              <a:gd name="adj2" fmla="val -6171"/>
              <a:gd name="adj3" fmla="val 55707"/>
              <a:gd name="adj4" fmla="val -14505"/>
              <a:gd name="adj5" fmla="val 105600"/>
              <a:gd name="adj6" fmla="val -24054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Contents Delivery Server</a:t>
            </a:r>
            <a:endParaRPr kumimoji="1" lang="ko-KR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2" name="설명선 2 11"/>
          <p:cNvSpPr/>
          <p:nvPr/>
        </p:nvSpPr>
        <p:spPr bwMode="auto">
          <a:xfrm>
            <a:off x="3147060" y="2979420"/>
            <a:ext cx="1516380" cy="350520"/>
          </a:xfrm>
          <a:prstGeom prst="borderCallout2">
            <a:avLst>
              <a:gd name="adj1" fmla="val 44837"/>
              <a:gd name="adj2" fmla="val -6171"/>
              <a:gd name="adj3" fmla="val 55707"/>
              <a:gd name="adj4" fmla="val -14505"/>
              <a:gd name="adj5" fmla="val 105600"/>
              <a:gd name="adj6" fmla="val -24054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Dynamic Delivery Server</a:t>
            </a:r>
            <a:endParaRPr kumimoji="1" lang="ko-KR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3" name="설명선 2 12"/>
          <p:cNvSpPr/>
          <p:nvPr/>
        </p:nvSpPr>
        <p:spPr bwMode="auto">
          <a:xfrm>
            <a:off x="3147060" y="3619500"/>
            <a:ext cx="1516380" cy="350520"/>
          </a:xfrm>
          <a:prstGeom prst="borderCallout2">
            <a:avLst>
              <a:gd name="adj1" fmla="val 44837"/>
              <a:gd name="adj2" fmla="val -6171"/>
              <a:gd name="adj3" fmla="val 55707"/>
              <a:gd name="adj4" fmla="val -14505"/>
              <a:gd name="adj5" fmla="val 105600"/>
              <a:gd name="adj6" fmla="val -24054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Gateway</a:t>
            </a:r>
            <a:r>
              <a:rPr kumimoji="1" lang="en-US" altLang="ko-KR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 Server</a:t>
            </a:r>
            <a:endParaRPr kumimoji="1" lang="ko-KR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4" name="설명선 2 13"/>
          <p:cNvSpPr/>
          <p:nvPr/>
        </p:nvSpPr>
        <p:spPr bwMode="auto">
          <a:xfrm>
            <a:off x="3147060" y="4297680"/>
            <a:ext cx="1516380" cy="350520"/>
          </a:xfrm>
          <a:prstGeom prst="borderCallout2">
            <a:avLst>
              <a:gd name="adj1" fmla="val 44837"/>
              <a:gd name="adj2" fmla="val -6171"/>
              <a:gd name="adj3" fmla="val 55707"/>
              <a:gd name="adj4" fmla="val -14505"/>
              <a:gd name="adj5" fmla="val 105600"/>
              <a:gd name="adj6" fmla="val -24054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Admin</a:t>
            </a:r>
            <a:r>
              <a:rPr kumimoji="1" lang="en-US" altLang="ko-KR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 Server</a:t>
            </a:r>
            <a:endParaRPr kumimoji="1" lang="ko-KR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5" name="설명선 2 14"/>
          <p:cNvSpPr/>
          <p:nvPr/>
        </p:nvSpPr>
        <p:spPr bwMode="auto">
          <a:xfrm>
            <a:off x="3147060" y="4945380"/>
            <a:ext cx="1516380" cy="350520"/>
          </a:xfrm>
          <a:prstGeom prst="borderCallout2">
            <a:avLst>
              <a:gd name="adj1" fmla="val 44837"/>
              <a:gd name="adj2" fmla="val -6171"/>
              <a:gd name="adj3" fmla="val 55707"/>
              <a:gd name="adj4" fmla="val -14505"/>
              <a:gd name="adj5" fmla="val 105600"/>
              <a:gd name="adj6" fmla="val -24054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Remote File Server</a:t>
            </a:r>
            <a:endParaRPr kumimoji="1" lang="ko-KR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16" name="설명선 2 15"/>
          <p:cNvSpPr/>
          <p:nvPr/>
        </p:nvSpPr>
        <p:spPr bwMode="auto">
          <a:xfrm>
            <a:off x="3147060" y="5570220"/>
            <a:ext cx="1516380" cy="350520"/>
          </a:xfrm>
          <a:prstGeom prst="borderCallout2">
            <a:avLst>
              <a:gd name="adj1" fmla="val 44837"/>
              <a:gd name="adj2" fmla="val -6171"/>
              <a:gd name="adj3" fmla="val 55707"/>
              <a:gd name="adj4" fmla="val -14505"/>
              <a:gd name="adj5" fmla="val 105600"/>
              <a:gd name="adj6" fmla="val -24054"/>
            </a:avLst>
          </a:prstGeom>
          <a:solidFill>
            <a:srgbClr val="FFFFFF"/>
          </a:solidFill>
          <a:ln w="12700" cap="flat" cmpd="sng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Relay</a:t>
            </a:r>
            <a:r>
              <a:rPr kumimoji="1" lang="en-US" altLang="ko-KR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돋움" pitchFamily="50" charset="-127"/>
              </a:rPr>
              <a:t> Server</a:t>
            </a:r>
            <a:endParaRPr kumimoji="1" lang="ko-KR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5492964" y="4533900"/>
            <a:ext cx="1029756" cy="335280"/>
            <a:chOff x="5675844" y="2179320"/>
            <a:chExt cx="1029756" cy="335280"/>
          </a:xfrm>
        </p:grpSpPr>
        <p:grpSp>
          <p:nvGrpSpPr>
            <p:cNvPr id="18" name="그룹 31"/>
            <p:cNvGrpSpPr/>
            <p:nvPr/>
          </p:nvGrpSpPr>
          <p:grpSpPr>
            <a:xfrm>
              <a:off x="5697978" y="2179320"/>
              <a:ext cx="1007622" cy="335280"/>
              <a:chOff x="757" y="1582"/>
              <a:chExt cx="6602484" cy="1388731"/>
            </a:xfrm>
          </p:grpSpPr>
          <p:sp>
            <p:nvSpPr>
              <p:cNvPr id="20" name="모서리가 둥근 직사각형 19"/>
              <p:cNvSpPr/>
              <p:nvPr/>
            </p:nvSpPr>
            <p:spPr>
              <a:xfrm>
                <a:off x="757" y="1582"/>
                <a:ext cx="6602484" cy="1388731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모서리가 둥근 직사각형 4"/>
              <p:cNvSpPr/>
              <p:nvPr/>
            </p:nvSpPr>
            <p:spPr>
              <a:xfrm>
                <a:off x="41432" y="42257"/>
                <a:ext cx="6521134" cy="13073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0980" tIns="220980" rIns="220980" bIns="220980" numCol="1" spcCol="1270" anchor="ctr" anchorCtr="0">
                <a:noAutofit/>
              </a:bodyPr>
              <a:lstStyle/>
              <a:p>
                <a:pPr lvl="0" algn="ctr" defTabSz="257810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kern="120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5675844" y="2193071"/>
              <a:ext cx="9797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contents-DYN</a:t>
              </a:r>
              <a:endParaRPr lang="ko-KR" altLang="en-US" dirty="0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5203404" y="1882140"/>
            <a:ext cx="1029756" cy="335280"/>
            <a:chOff x="5675844" y="2179320"/>
            <a:chExt cx="1029756" cy="335280"/>
          </a:xfrm>
        </p:grpSpPr>
        <p:grpSp>
          <p:nvGrpSpPr>
            <p:cNvPr id="23" name="그룹 38"/>
            <p:cNvGrpSpPr/>
            <p:nvPr/>
          </p:nvGrpSpPr>
          <p:grpSpPr>
            <a:xfrm>
              <a:off x="5697978" y="2179320"/>
              <a:ext cx="1007622" cy="335280"/>
              <a:chOff x="757" y="1582"/>
              <a:chExt cx="6602484" cy="1388731"/>
            </a:xfrm>
          </p:grpSpPr>
          <p:sp>
            <p:nvSpPr>
              <p:cNvPr id="25" name="모서리가 둥근 직사각형 24"/>
              <p:cNvSpPr/>
              <p:nvPr/>
            </p:nvSpPr>
            <p:spPr>
              <a:xfrm>
                <a:off x="757" y="1582"/>
                <a:ext cx="6602484" cy="1388731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모서리가 둥근 직사각형 4"/>
              <p:cNvSpPr/>
              <p:nvPr/>
            </p:nvSpPr>
            <p:spPr>
              <a:xfrm>
                <a:off x="41435" y="42257"/>
                <a:ext cx="6521134" cy="13073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0980" tIns="220980" rIns="220980" bIns="220980" numCol="1" spcCol="1270" anchor="ctr" anchorCtr="0">
                <a:noAutofit/>
              </a:bodyPr>
              <a:lstStyle/>
              <a:p>
                <a:pPr lvl="0" algn="ctr" defTabSz="257810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kern="120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5675844" y="2193071"/>
              <a:ext cx="96532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contents-CTS</a:t>
              </a:r>
              <a:endParaRPr lang="ko-KR" altLang="en-US" dirty="0"/>
            </a:p>
          </p:txBody>
        </p:sp>
      </p:grpSp>
      <p:grpSp>
        <p:nvGrpSpPr>
          <p:cNvPr id="27" name="그룹 26"/>
          <p:cNvGrpSpPr/>
          <p:nvPr/>
        </p:nvGrpSpPr>
        <p:grpSpPr>
          <a:xfrm>
            <a:off x="8022804" y="1882140"/>
            <a:ext cx="1029756" cy="335280"/>
            <a:chOff x="5675844" y="2179320"/>
            <a:chExt cx="1029756" cy="335280"/>
          </a:xfrm>
        </p:grpSpPr>
        <p:grpSp>
          <p:nvGrpSpPr>
            <p:cNvPr id="28" name="그룹 43"/>
            <p:cNvGrpSpPr/>
            <p:nvPr/>
          </p:nvGrpSpPr>
          <p:grpSpPr>
            <a:xfrm>
              <a:off x="5697978" y="2179320"/>
              <a:ext cx="1007622" cy="335280"/>
              <a:chOff x="757" y="1582"/>
              <a:chExt cx="6602484" cy="1388731"/>
            </a:xfrm>
          </p:grpSpPr>
          <p:sp>
            <p:nvSpPr>
              <p:cNvPr id="30" name="모서리가 둥근 직사각형 29"/>
              <p:cNvSpPr/>
              <p:nvPr/>
            </p:nvSpPr>
            <p:spPr>
              <a:xfrm>
                <a:off x="757" y="1582"/>
                <a:ext cx="6602484" cy="1388731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모서리가 둥근 직사각형 4"/>
              <p:cNvSpPr/>
              <p:nvPr/>
            </p:nvSpPr>
            <p:spPr>
              <a:xfrm>
                <a:off x="41432" y="42257"/>
                <a:ext cx="6521134" cy="13073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0980" tIns="220980" rIns="220980" bIns="220980" numCol="1" spcCol="1270" anchor="ctr" anchorCtr="0">
                <a:noAutofit/>
              </a:bodyPr>
              <a:lstStyle/>
              <a:p>
                <a:pPr lvl="0" algn="ctr" defTabSz="257810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kern="1200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5675844" y="2193071"/>
              <a:ext cx="9300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contents-GW</a:t>
              </a:r>
              <a:endParaRPr lang="ko-KR" altLang="en-US" dirty="0"/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7778964" y="4960620"/>
            <a:ext cx="1029756" cy="335280"/>
            <a:chOff x="5675844" y="2179320"/>
            <a:chExt cx="1029756" cy="335280"/>
          </a:xfrm>
        </p:grpSpPr>
        <p:grpSp>
          <p:nvGrpSpPr>
            <p:cNvPr id="33" name="그룹 48"/>
            <p:cNvGrpSpPr/>
            <p:nvPr/>
          </p:nvGrpSpPr>
          <p:grpSpPr>
            <a:xfrm>
              <a:off x="5697978" y="2179320"/>
              <a:ext cx="1007622" cy="335280"/>
              <a:chOff x="757" y="1582"/>
              <a:chExt cx="6602484" cy="1388731"/>
            </a:xfrm>
          </p:grpSpPr>
          <p:sp>
            <p:nvSpPr>
              <p:cNvPr id="35" name="모서리가 둥근 직사각형 34"/>
              <p:cNvSpPr/>
              <p:nvPr/>
            </p:nvSpPr>
            <p:spPr>
              <a:xfrm>
                <a:off x="757" y="1582"/>
                <a:ext cx="6602484" cy="1388731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6" name="모서리가 둥근 직사각형 4"/>
              <p:cNvSpPr/>
              <p:nvPr/>
            </p:nvSpPr>
            <p:spPr>
              <a:xfrm>
                <a:off x="41432" y="42257"/>
                <a:ext cx="6521134" cy="13073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0980" tIns="220980" rIns="220980" bIns="220980" numCol="1" spcCol="1270" anchor="ctr" anchorCtr="0">
                <a:noAutofit/>
              </a:bodyPr>
              <a:lstStyle/>
              <a:p>
                <a:pPr lvl="0" algn="ctr" defTabSz="257810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kern="1200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5675844" y="2193071"/>
              <a:ext cx="9941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contents-ADM</a:t>
              </a:r>
              <a:endParaRPr lang="ko-KR" altLang="en-US" dirty="0"/>
            </a:p>
          </p:txBody>
        </p:sp>
      </p:grpSp>
      <p:grpSp>
        <p:nvGrpSpPr>
          <p:cNvPr id="37" name="그룹 36"/>
          <p:cNvGrpSpPr/>
          <p:nvPr/>
        </p:nvGrpSpPr>
        <p:grpSpPr>
          <a:xfrm>
            <a:off x="6864564" y="3573780"/>
            <a:ext cx="1029756" cy="335280"/>
            <a:chOff x="5675844" y="2179320"/>
            <a:chExt cx="1029756" cy="335280"/>
          </a:xfrm>
        </p:grpSpPr>
        <p:grpSp>
          <p:nvGrpSpPr>
            <p:cNvPr id="38" name="그룹 53"/>
            <p:cNvGrpSpPr/>
            <p:nvPr/>
          </p:nvGrpSpPr>
          <p:grpSpPr>
            <a:xfrm>
              <a:off x="5697978" y="2179320"/>
              <a:ext cx="1007622" cy="335280"/>
              <a:chOff x="757" y="1582"/>
              <a:chExt cx="6602484" cy="1388731"/>
            </a:xfrm>
          </p:grpSpPr>
          <p:sp>
            <p:nvSpPr>
              <p:cNvPr id="40" name="모서리가 둥근 직사각형 39"/>
              <p:cNvSpPr/>
              <p:nvPr/>
            </p:nvSpPr>
            <p:spPr>
              <a:xfrm>
                <a:off x="757" y="1582"/>
                <a:ext cx="6602484" cy="1388731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1" name="모서리가 둥근 직사각형 4"/>
              <p:cNvSpPr/>
              <p:nvPr/>
            </p:nvSpPr>
            <p:spPr>
              <a:xfrm>
                <a:off x="41432" y="42257"/>
                <a:ext cx="6521134" cy="13073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0980" tIns="220980" rIns="220980" bIns="220980" numCol="1" spcCol="1270" anchor="ctr" anchorCtr="0">
                <a:noAutofit/>
              </a:bodyPr>
              <a:lstStyle/>
              <a:p>
                <a:pPr lvl="0" algn="ctr" defTabSz="257810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kern="1200"/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5675844" y="2193071"/>
              <a:ext cx="10086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contents-COM</a:t>
              </a:r>
              <a:endParaRPr lang="ko-KR" altLang="en-US" dirty="0"/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8090658" y="3962400"/>
            <a:ext cx="1182882" cy="335280"/>
            <a:chOff x="6269478" y="3977640"/>
            <a:chExt cx="1182882" cy="335280"/>
          </a:xfrm>
        </p:grpSpPr>
        <p:grpSp>
          <p:nvGrpSpPr>
            <p:cNvPr id="43" name="그룹 58"/>
            <p:cNvGrpSpPr/>
            <p:nvPr/>
          </p:nvGrpSpPr>
          <p:grpSpPr>
            <a:xfrm>
              <a:off x="6269478" y="3977640"/>
              <a:ext cx="1182882" cy="335280"/>
              <a:chOff x="757" y="1582"/>
              <a:chExt cx="6602484" cy="1388731"/>
            </a:xfrm>
          </p:grpSpPr>
          <p:sp>
            <p:nvSpPr>
              <p:cNvPr id="45" name="모서리가 둥근 직사각형 44"/>
              <p:cNvSpPr/>
              <p:nvPr/>
            </p:nvSpPr>
            <p:spPr>
              <a:xfrm>
                <a:off x="757" y="1582"/>
                <a:ext cx="6602484" cy="1388731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6" name="모서리가 둥근 직사각형 4"/>
              <p:cNvSpPr/>
              <p:nvPr/>
            </p:nvSpPr>
            <p:spPr>
              <a:xfrm>
                <a:off x="41432" y="42257"/>
                <a:ext cx="6521134" cy="13073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0980" tIns="220980" rIns="220980" bIns="220980" numCol="1" spcCol="1270" anchor="ctr" anchorCtr="0">
                <a:noAutofit/>
              </a:bodyPr>
              <a:lstStyle/>
              <a:p>
                <a:pPr lvl="0" algn="ctr" defTabSz="257810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kern="120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6277824" y="3991391"/>
              <a:ext cx="107914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contents-RMIIO</a:t>
              </a:r>
              <a:endParaRPr lang="ko-KR" altLang="en-US" dirty="0"/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7253184" y="2590800"/>
            <a:ext cx="1029756" cy="335280"/>
            <a:chOff x="5675844" y="2179320"/>
            <a:chExt cx="1029756" cy="335280"/>
          </a:xfrm>
        </p:grpSpPr>
        <p:grpSp>
          <p:nvGrpSpPr>
            <p:cNvPr id="48" name="그룹 72"/>
            <p:cNvGrpSpPr/>
            <p:nvPr/>
          </p:nvGrpSpPr>
          <p:grpSpPr>
            <a:xfrm>
              <a:off x="5697978" y="2179320"/>
              <a:ext cx="1007622" cy="335280"/>
              <a:chOff x="757" y="1582"/>
              <a:chExt cx="6602484" cy="1388731"/>
            </a:xfrm>
          </p:grpSpPr>
          <p:sp>
            <p:nvSpPr>
              <p:cNvPr id="50" name="모서리가 둥근 직사각형 49"/>
              <p:cNvSpPr/>
              <p:nvPr/>
            </p:nvSpPr>
            <p:spPr>
              <a:xfrm>
                <a:off x="757" y="1582"/>
                <a:ext cx="6602484" cy="1388731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1" name="모서리가 둥근 직사각형 4"/>
              <p:cNvSpPr/>
              <p:nvPr/>
            </p:nvSpPr>
            <p:spPr>
              <a:xfrm>
                <a:off x="41432" y="42257"/>
                <a:ext cx="6521134" cy="13073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0980" tIns="220980" rIns="220980" bIns="220980" numCol="1" spcCol="1270" anchor="ctr" anchorCtr="0">
                <a:noAutofit/>
              </a:bodyPr>
              <a:lstStyle/>
              <a:p>
                <a:pPr lvl="0" algn="ctr" defTabSz="257810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kern="120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5675844" y="2193071"/>
              <a:ext cx="96532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contents-RFS</a:t>
              </a:r>
              <a:endParaRPr lang="ko-KR" altLang="en-US" dirty="0"/>
            </a:p>
          </p:txBody>
        </p:sp>
      </p:grpSp>
      <p:cxnSp>
        <p:nvCxnSpPr>
          <p:cNvPr id="52" name="Shape 51"/>
          <p:cNvCxnSpPr>
            <a:stCxn id="39" idx="3"/>
            <a:endCxn id="31" idx="2"/>
          </p:cNvCxnSpPr>
          <p:nvPr/>
        </p:nvCxnSpPr>
        <p:spPr bwMode="auto">
          <a:xfrm flipV="1">
            <a:off x="7873173" y="2207600"/>
            <a:ext cx="675577" cy="1503042"/>
          </a:xfrm>
          <a:prstGeom prst="curvedConnector2">
            <a:avLst/>
          </a:prstGeom>
          <a:solidFill>
            <a:srgbClr val="FFFFFF"/>
          </a:solidFill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hape 78"/>
          <p:cNvCxnSpPr>
            <a:endCxn id="49" idx="2"/>
          </p:cNvCxnSpPr>
          <p:nvPr/>
        </p:nvCxnSpPr>
        <p:spPr bwMode="auto">
          <a:xfrm rot="5400000" flipH="1" flipV="1">
            <a:off x="7194798" y="3046485"/>
            <a:ext cx="736762" cy="345337"/>
          </a:xfrm>
          <a:prstGeom prst="curvedConnector3">
            <a:avLst>
              <a:gd name="adj1" fmla="val 50000"/>
            </a:avLst>
          </a:prstGeom>
          <a:solidFill>
            <a:srgbClr val="FFFFFF"/>
          </a:solidFill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hape 78"/>
          <p:cNvCxnSpPr>
            <a:stCxn id="51" idx="0"/>
            <a:endCxn id="29" idx="1"/>
          </p:cNvCxnSpPr>
          <p:nvPr/>
        </p:nvCxnSpPr>
        <p:spPr bwMode="auto">
          <a:xfrm rot="5400000" flipH="1" flipV="1">
            <a:off x="7610158" y="2187974"/>
            <a:ext cx="581618" cy="243674"/>
          </a:xfrm>
          <a:prstGeom prst="curvedConnector2">
            <a:avLst/>
          </a:prstGeom>
          <a:solidFill>
            <a:srgbClr val="FFFFFF"/>
          </a:solidFill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5" name="그룹 54"/>
          <p:cNvGrpSpPr/>
          <p:nvPr/>
        </p:nvGrpSpPr>
        <p:grpSpPr>
          <a:xfrm>
            <a:off x="5965404" y="2407920"/>
            <a:ext cx="1029756" cy="335280"/>
            <a:chOff x="5675844" y="2179320"/>
            <a:chExt cx="1029756" cy="335280"/>
          </a:xfrm>
        </p:grpSpPr>
        <p:grpSp>
          <p:nvGrpSpPr>
            <p:cNvPr id="56" name="그룹 86"/>
            <p:cNvGrpSpPr/>
            <p:nvPr/>
          </p:nvGrpSpPr>
          <p:grpSpPr>
            <a:xfrm>
              <a:off x="5697978" y="2179320"/>
              <a:ext cx="1007622" cy="335280"/>
              <a:chOff x="757" y="1582"/>
              <a:chExt cx="6602484" cy="1388731"/>
            </a:xfrm>
          </p:grpSpPr>
          <p:sp>
            <p:nvSpPr>
              <p:cNvPr id="58" name="모서리가 둥근 직사각형 57"/>
              <p:cNvSpPr/>
              <p:nvPr/>
            </p:nvSpPr>
            <p:spPr>
              <a:xfrm>
                <a:off x="757" y="1582"/>
                <a:ext cx="6602484" cy="1388731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9" name="모서리가 둥근 직사각형 4"/>
              <p:cNvSpPr/>
              <p:nvPr/>
            </p:nvSpPr>
            <p:spPr>
              <a:xfrm>
                <a:off x="41432" y="42257"/>
                <a:ext cx="6521134" cy="13073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0980" tIns="220980" rIns="220980" bIns="220980" numCol="1" spcCol="1270" anchor="ctr" anchorCtr="0">
                <a:noAutofit/>
              </a:bodyPr>
              <a:lstStyle/>
              <a:p>
                <a:pPr lvl="0" algn="ctr" defTabSz="257810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kern="1200"/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5675844" y="2193071"/>
              <a:ext cx="9573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contents-RLY</a:t>
              </a:r>
              <a:endParaRPr lang="ko-KR" altLang="en-US" dirty="0"/>
            </a:p>
          </p:txBody>
        </p:sp>
      </p:grpSp>
      <p:cxnSp>
        <p:nvCxnSpPr>
          <p:cNvPr id="60" name="Shape 78"/>
          <p:cNvCxnSpPr>
            <a:stCxn id="41" idx="0"/>
            <a:endCxn id="59" idx="2"/>
          </p:cNvCxnSpPr>
          <p:nvPr/>
        </p:nvCxnSpPr>
        <p:spPr bwMode="auto">
          <a:xfrm rot="16200000" flipV="1">
            <a:off x="6515820" y="2708910"/>
            <a:ext cx="850220" cy="899160"/>
          </a:xfrm>
          <a:prstGeom prst="curvedConnector3">
            <a:avLst>
              <a:gd name="adj1" fmla="val 50000"/>
            </a:avLst>
          </a:prstGeom>
          <a:solidFill>
            <a:srgbClr val="FFFFFF"/>
          </a:solidFill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hape 78"/>
          <p:cNvCxnSpPr>
            <a:stCxn id="39" idx="1"/>
            <a:endCxn id="26" idx="2"/>
          </p:cNvCxnSpPr>
          <p:nvPr/>
        </p:nvCxnSpPr>
        <p:spPr bwMode="auto">
          <a:xfrm rot="10800000">
            <a:off x="5729350" y="2207600"/>
            <a:ext cx="1135214" cy="1503042"/>
          </a:xfrm>
          <a:prstGeom prst="curvedConnector2">
            <a:avLst/>
          </a:prstGeom>
          <a:solidFill>
            <a:srgbClr val="FFFFFF"/>
          </a:solidFill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Shape 78"/>
          <p:cNvCxnSpPr>
            <a:stCxn id="57" idx="0"/>
            <a:endCxn id="26" idx="3"/>
          </p:cNvCxnSpPr>
          <p:nvPr/>
        </p:nvCxnSpPr>
        <p:spPr bwMode="auto">
          <a:xfrm rot="16200000" flipV="1">
            <a:off x="6149562" y="2127172"/>
            <a:ext cx="371891" cy="217108"/>
          </a:xfrm>
          <a:prstGeom prst="curvedConnector2">
            <a:avLst/>
          </a:prstGeom>
          <a:solidFill>
            <a:srgbClr val="FFFFFF"/>
          </a:solidFill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hape 78"/>
          <p:cNvCxnSpPr>
            <a:stCxn id="46" idx="0"/>
            <a:endCxn id="51" idx="3"/>
          </p:cNvCxnSpPr>
          <p:nvPr/>
        </p:nvCxnSpPr>
        <p:spPr bwMode="auto">
          <a:xfrm rot="16200000" flipV="1">
            <a:off x="7872526" y="3162647"/>
            <a:ext cx="1213780" cy="405366"/>
          </a:xfrm>
          <a:prstGeom prst="curvedConnector2">
            <a:avLst/>
          </a:prstGeom>
          <a:solidFill>
            <a:srgbClr val="FFFFFF"/>
          </a:solidFill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hape 78"/>
          <p:cNvCxnSpPr>
            <a:stCxn id="44" idx="3"/>
            <a:endCxn id="31" idx="3"/>
          </p:cNvCxnSpPr>
          <p:nvPr/>
        </p:nvCxnSpPr>
        <p:spPr bwMode="auto">
          <a:xfrm flipH="1" flipV="1">
            <a:off x="9046353" y="2049780"/>
            <a:ext cx="131793" cy="2049482"/>
          </a:xfrm>
          <a:prstGeom prst="curvedConnector3">
            <a:avLst>
              <a:gd name="adj1" fmla="val -173454"/>
            </a:avLst>
          </a:prstGeom>
          <a:solidFill>
            <a:srgbClr val="FFFFFF"/>
          </a:solidFill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hape 78"/>
          <p:cNvCxnSpPr/>
          <p:nvPr/>
        </p:nvCxnSpPr>
        <p:spPr bwMode="auto">
          <a:xfrm rot="5400000">
            <a:off x="6545331" y="3856361"/>
            <a:ext cx="806232" cy="884127"/>
          </a:xfrm>
          <a:prstGeom prst="curvedConnector2">
            <a:avLst/>
          </a:prstGeom>
          <a:solidFill>
            <a:srgbClr val="FFFFFF"/>
          </a:solidFill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hape 78"/>
          <p:cNvCxnSpPr/>
          <p:nvPr/>
        </p:nvCxnSpPr>
        <p:spPr bwMode="auto">
          <a:xfrm rot="16200000" flipH="1">
            <a:off x="7305336" y="3984414"/>
            <a:ext cx="1075131" cy="904782"/>
          </a:xfrm>
          <a:prstGeom prst="curvedConnector3">
            <a:avLst>
              <a:gd name="adj1" fmla="val 50000"/>
            </a:avLst>
          </a:prstGeom>
          <a:solidFill>
            <a:srgbClr val="FFFFFF"/>
          </a:solidFill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hape 78"/>
          <p:cNvCxnSpPr>
            <a:stCxn id="24" idx="1"/>
            <a:endCxn id="19" idx="1"/>
          </p:cNvCxnSpPr>
          <p:nvPr/>
        </p:nvCxnSpPr>
        <p:spPr bwMode="auto">
          <a:xfrm rot="10800000" flipH="1" flipV="1">
            <a:off x="5203404" y="2019002"/>
            <a:ext cx="289560" cy="2651760"/>
          </a:xfrm>
          <a:prstGeom prst="curvedConnector3">
            <a:avLst>
              <a:gd name="adj1" fmla="val -78947"/>
            </a:avLst>
          </a:prstGeom>
          <a:solidFill>
            <a:srgbClr val="FFFFFF"/>
          </a:solidFill>
          <a:ln w="25400" cap="flat" cmpd="sng" algn="ctr">
            <a:solidFill>
              <a:srgbClr val="96969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Common project root</a:t>
            </a:r>
            <a:endParaRPr lang="en-US" altLang="ko-KR" dirty="0"/>
          </a:p>
        </p:txBody>
      </p:sp>
      <p:graphicFrame>
        <p:nvGraphicFramePr>
          <p:cNvPr id="5" name="다이어그램 4"/>
          <p:cNvGraphicFramePr/>
          <p:nvPr/>
        </p:nvGraphicFramePr>
        <p:xfrm>
          <a:off x="2525395" y="1401021"/>
          <a:ext cx="564896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가로로 말린 두루마리 모양 5"/>
          <p:cNvSpPr/>
          <p:nvPr/>
        </p:nvSpPr>
        <p:spPr bwMode="auto">
          <a:xfrm>
            <a:off x="1057275" y="882015"/>
            <a:ext cx="1143000" cy="53340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dirty="0" smtClean="0">
                <a:solidFill>
                  <a:schemeClr val="tx1"/>
                </a:solidFill>
              </a:rPr>
              <a:t>Project Root</a:t>
            </a:r>
            <a:endParaRPr kumimoji="1" lang="ko-KR" altLang="en-US" sz="1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돋움" pitchFamily="50" charset="-127"/>
            </a:endParaRPr>
          </a:p>
        </p:txBody>
      </p:sp>
      <p:sp>
        <p:nvSpPr>
          <p:cNvPr id="7" name="굽은 화살표 6"/>
          <p:cNvSpPr/>
          <p:nvPr/>
        </p:nvSpPr>
        <p:spPr bwMode="auto">
          <a:xfrm flipV="1">
            <a:off x="1544955" y="1468755"/>
            <a:ext cx="813816" cy="868680"/>
          </a:xfrm>
          <a:prstGeom prst="bentArrow">
            <a:avLst>
              <a:gd name="adj1" fmla="val 31554"/>
              <a:gd name="adj2" fmla="val 31554"/>
              <a:gd name="adj3" fmla="val 37172"/>
              <a:gd name="adj4" fmla="val 40941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돋움" pitchFamily="50" charset="-127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Project base package</a:t>
            </a:r>
            <a:endParaRPr lang="en-US" altLang="ko-KR" dirty="0"/>
          </a:p>
        </p:txBody>
      </p:sp>
      <p:graphicFrame>
        <p:nvGraphicFramePr>
          <p:cNvPr id="68" name="표 67"/>
          <p:cNvGraphicFramePr>
            <a:graphicFrameLocks noGrp="1"/>
          </p:cNvGraphicFramePr>
          <p:nvPr/>
        </p:nvGraphicFramePr>
        <p:xfrm>
          <a:off x="576580" y="1166706"/>
          <a:ext cx="861314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770"/>
                <a:gridCol w="1123950"/>
                <a:gridCol w="3905250"/>
                <a:gridCol w="212217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Project Name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Type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Description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Base</a:t>
                      </a:r>
                      <a:r>
                        <a:rPr lang="en-US" altLang="ko-KR" baseline="0" dirty="0" smtClean="0"/>
                        <a:t> package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contents-COM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Library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날짜</a:t>
                      </a:r>
                      <a:r>
                        <a:rPr lang="en-US" altLang="ko-KR" sz="1000" baseline="0" dirty="0" smtClean="0"/>
                        <a:t> </a:t>
                      </a:r>
                      <a:r>
                        <a:rPr lang="ko-KR" altLang="en-US" sz="1000" baseline="0" dirty="0" smtClean="0"/>
                        <a:t>처리</a:t>
                      </a:r>
                      <a:r>
                        <a:rPr lang="en-US" altLang="ko-KR" sz="1000" baseline="0" dirty="0" smtClean="0"/>
                        <a:t>, </a:t>
                      </a:r>
                      <a:r>
                        <a:rPr lang="ko-KR" altLang="en-US" sz="1000" baseline="0" dirty="0" smtClean="0"/>
                        <a:t>환경 변수 조회</a:t>
                      </a:r>
                      <a:r>
                        <a:rPr lang="en-US" altLang="ko-KR" sz="1000" baseline="0" dirty="0" smtClean="0"/>
                        <a:t>, </a:t>
                      </a:r>
                      <a:r>
                        <a:rPr lang="ko-KR" altLang="en-US" sz="1000" baseline="0" dirty="0" smtClean="0"/>
                        <a:t>파일 입출력 등 표준 클래스를 제공하는 공통 라이브러리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err="1" smtClean="0"/>
                        <a:t>com.acme.contents.common</a:t>
                      </a:r>
                      <a:endParaRPr lang="ko-KR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contents-RMIIO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Library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RMI</a:t>
                      </a:r>
                      <a:r>
                        <a:rPr lang="ko-KR" altLang="en-US" sz="1000" dirty="0" smtClean="0"/>
                        <a:t>를 통한 파일 송수신</a:t>
                      </a:r>
                      <a:r>
                        <a:rPr lang="ko-KR" altLang="en-US" sz="1000" baseline="0" dirty="0" smtClean="0"/>
                        <a:t> 처리를 제공하는 라이브러리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err="1" smtClean="0"/>
                        <a:t>com.healthmarketscience.rmiio</a:t>
                      </a:r>
                      <a:endParaRPr lang="ko-KR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contents-CTS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Daemon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 smtClean="0"/>
                        <a:t>컨텐츠</a:t>
                      </a:r>
                      <a:r>
                        <a:rPr lang="en-US" altLang="ko-KR" sz="1000" dirty="0" smtClean="0"/>
                        <a:t>(contents)</a:t>
                      </a:r>
                      <a:r>
                        <a:rPr lang="ko-KR" altLang="en-US" sz="1000" dirty="0" smtClean="0"/>
                        <a:t> 배포 서버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err="1" smtClean="0"/>
                        <a:t>com.acme.contents.contents</a:t>
                      </a:r>
                      <a:endParaRPr lang="ko-KR" altLang="en-US" sz="1000" dirty="0" smtClean="0"/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contents-DYN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Web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디바이스의 요청을 해석하고</a:t>
                      </a:r>
                      <a:r>
                        <a:rPr lang="en-US" altLang="ko-KR" sz="1000" dirty="0" smtClean="0"/>
                        <a:t> </a:t>
                      </a:r>
                      <a:r>
                        <a:rPr lang="ko-KR" altLang="en-US" sz="1000" dirty="0" smtClean="0"/>
                        <a:t>인증을 처리하며</a:t>
                      </a:r>
                      <a:r>
                        <a:rPr lang="en-US" altLang="ko-KR" sz="1000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sz="1000" dirty="0" err="1" smtClean="0"/>
                        <a:t>컨텐츠</a:t>
                      </a:r>
                      <a:r>
                        <a:rPr lang="ko-KR" altLang="en-US" sz="1000" dirty="0" smtClean="0"/>
                        <a:t> 서버에 </a:t>
                      </a:r>
                      <a:r>
                        <a:rPr lang="ko-KR" altLang="en-US" sz="1000" dirty="0" err="1" smtClean="0"/>
                        <a:t>위젯</a:t>
                      </a:r>
                      <a:r>
                        <a:rPr lang="en-US" altLang="ko-KR" sz="1000" dirty="0" smtClean="0"/>
                        <a:t>,</a:t>
                      </a:r>
                      <a:r>
                        <a:rPr lang="en-US" altLang="ko-KR" sz="1000" baseline="0" dirty="0" smtClean="0"/>
                        <a:t> </a:t>
                      </a:r>
                      <a:r>
                        <a:rPr lang="ko-KR" altLang="en-US" sz="1000" baseline="0" dirty="0" err="1" smtClean="0"/>
                        <a:t>컨텐츠</a:t>
                      </a:r>
                      <a:r>
                        <a:rPr lang="ko-KR" altLang="en-US" sz="1000" baseline="0" dirty="0" smtClean="0"/>
                        <a:t> 다운로드를 요청한다</a:t>
                      </a:r>
                      <a:r>
                        <a:rPr lang="en-US" altLang="ko-KR" sz="1000" baseline="0" dirty="0" smtClean="0"/>
                        <a:t>.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err="1" smtClean="0"/>
                        <a:t>com.acme.contents.dynamic</a:t>
                      </a:r>
                      <a:endParaRPr lang="ko-KR" altLang="en-US" sz="1000" dirty="0" smtClean="0"/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contents-GW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Daemon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외부의 </a:t>
                      </a:r>
                      <a:r>
                        <a:rPr lang="en-US" altLang="ko-KR" sz="1000" dirty="0" smtClean="0"/>
                        <a:t>contents provider</a:t>
                      </a:r>
                      <a:r>
                        <a:rPr lang="ko-KR" altLang="en-US" sz="1000" dirty="0" smtClean="0"/>
                        <a:t>로부터 수신되는 </a:t>
                      </a:r>
                      <a:r>
                        <a:rPr lang="ko-KR" altLang="en-US" sz="1000" dirty="0" err="1" smtClean="0"/>
                        <a:t>컨텐츠를</a:t>
                      </a:r>
                      <a:r>
                        <a:rPr lang="ko-KR" altLang="en-US" sz="1000" dirty="0" smtClean="0"/>
                        <a:t> 데이터베이스를 기록한다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sz="1000" dirty="0" err="1" smtClean="0"/>
                        <a:t>컨텐츠</a:t>
                      </a:r>
                      <a:r>
                        <a:rPr lang="ko-KR" altLang="en-US" sz="1000" dirty="0" smtClean="0"/>
                        <a:t> 파일들을 </a:t>
                      </a:r>
                      <a:r>
                        <a:rPr lang="en-US" altLang="ko-KR" sz="1000" dirty="0" smtClean="0"/>
                        <a:t>dynamic</a:t>
                      </a:r>
                      <a:r>
                        <a:rPr lang="en-US" altLang="ko-KR" sz="1000" baseline="0" dirty="0" smtClean="0"/>
                        <a:t> &amp; static delivery server</a:t>
                      </a:r>
                      <a:r>
                        <a:rPr lang="ko-KR" altLang="en-US" sz="1000" baseline="0" dirty="0" smtClean="0"/>
                        <a:t>로 배포한다</a:t>
                      </a:r>
                      <a:r>
                        <a:rPr lang="en-US" altLang="ko-KR" sz="1000" baseline="0" dirty="0" smtClean="0"/>
                        <a:t>.</a:t>
                      </a:r>
                      <a:endParaRPr lang="en-US" altLang="ko-KR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com.acme.contents.gw</a:t>
                      </a:r>
                      <a:endParaRPr lang="ko-KR" altLang="en-US" sz="1000" dirty="0" smtClean="0"/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contents-ADM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Web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 </a:t>
                      </a:r>
                      <a:r>
                        <a:rPr lang="ko-KR" altLang="en-US" sz="1000" dirty="0" err="1" smtClean="0"/>
                        <a:t>컨텐츠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사용자 등 </a:t>
                      </a:r>
                      <a:r>
                        <a:rPr lang="en-US" altLang="ko-KR" sz="1000" dirty="0" smtClean="0"/>
                        <a:t>contents </a:t>
                      </a:r>
                      <a:r>
                        <a:rPr lang="ko-KR" altLang="en-US" sz="1000" dirty="0" smtClean="0"/>
                        <a:t>시스템  전반에 대한 관리를 수행한다</a:t>
                      </a:r>
                      <a:r>
                        <a:rPr lang="en-US" altLang="ko-KR" sz="1000" dirty="0" smtClean="0"/>
                        <a:t>.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err="1" smtClean="0"/>
                        <a:t>com.acme.contents.admin</a:t>
                      </a:r>
                      <a:endParaRPr lang="ko-KR" altLang="en-US" sz="1000" dirty="0" smtClean="0"/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contents-RFS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Daemon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gateway</a:t>
                      </a:r>
                      <a:r>
                        <a:rPr lang="en-US" altLang="ko-KR" sz="1000" baseline="0" dirty="0" smtClean="0"/>
                        <a:t> </a:t>
                      </a:r>
                      <a:r>
                        <a:rPr lang="ko-KR" altLang="en-US" sz="1000" baseline="0" dirty="0" smtClean="0"/>
                        <a:t>서버로부터 전송되는 파일들을 </a:t>
                      </a:r>
                      <a:r>
                        <a:rPr lang="en-US" altLang="ko-KR" sz="1000" baseline="0" dirty="0" smtClean="0"/>
                        <a:t>static &amp; dynamic delivery </a:t>
                      </a:r>
                      <a:r>
                        <a:rPr lang="ko-KR" altLang="en-US" sz="1000" baseline="0" dirty="0" smtClean="0"/>
                        <a:t>서버의 </a:t>
                      </a:r>
                      <a:r>
                        <a:rPr lang="ko-KR" altLang="en-US" sz="1000" baseline="0" dirty="0" err="1" smtClean="0"/>
                        <a:t>디렉토리에</a:t>
                      </a:r>
                      <a:r>
                        <a:rPr lang="ko-KR" altLang="en-US" sz="1000" baseline="0" dirty="0" smtClean="0"/>
                        <a:t> 저장하는 데몬</a:t>
                      </a:r>
                      <a:r>
                        <a:rPr lang="en-US" altLang="ko-KR" sz="1000" baseline="0" dirty="0" smtClean="0"/>
                        <a:t>.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err="1" smtClean="0"/>
                        <a:t>com.acme.contents.rfs</a:t>
                      </a:r>
                      <a:endParaRPr lang="ko-KR" altLang="en-US" sz="1000" dirty="0" smtClean="0"/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contents-RLY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Daemon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KT </a:t>
                      </a:r>
                      <a:r>
                        <a:rPr lang="ko-KR" altLang="en-US" sz="1000" dirty="0" smtClean="0"/>
                        <a:t>인증 서버와 </a:t>
                      </a:r>
                      <a:r>
                        <a:rPr lang="en-US" altLang="ko-KR" sz="1000" dirty="0" smtClean="0"/>
                        <a:t>SOAP</a:t>
                      </a:r>
                      <a:r>
                        <a:rPr lang="en-US" altLang="ko-KR" sz="1000" baseline="0" dirty="0" smtClean="0"/>
                        <a:t> </a:t>
                      </a:r>
                      <a:r>
                        <a:rPr lang="ko-KR" altLang="en-US" sz="1000" baseline="0" dirty="0" smtClean="0"/>
                        <a:t>프로토콜을 통해 통신하며</a:t>
                      </a:r>
                      <a:r>
                        <a:rPr lang="en-US" altLang="ko-KR" sz="1000" baseline="0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sz="1000" baseline="0" dirty="0" err="1" smtClean="0"/>
                        <a:t>과금</a:t>
                      </a:r>
                      <a:r>
                        <a:rPr lang="ko-KR" altLang="en-US" sz="1000" baseline="0" dirty="0" smtClean="0"/>
                        <a:t> 요청을 처리하는 데몬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err="1" smtClean="0"/>
                        <a:t>com.acme.contents.relay</a:t>
                      </a:r>
                      <a:endParaRPr lang="ko-KR" altLang="en-US" sz="1000" dirty="0" smtClean="0"/>
                    </a:p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Project library dependency</a:t>
            </a:r>
            <a:endParaRPr lang="en-US" altLang="ko-KR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66799" y="1211590"/>
          <a:ext cx="6964681" cy="4640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41"/>
                <a:gridCol w="670560"/>
                <a:gridCol w="655320"/>
                <a:gridCol w="594360"/>
                <a:gridCol w="647700"/>
                <a:gridCol w="647700"/>
                <a:gridCol w="655320"/>
                <a:gridCol w="792480"/>
              </a:tblGrid>
              <a:tr h="27704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Libraries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COM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CTS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DYN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GW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RFS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RLY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ADM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latin typeface="바탕"/>
                          <a:cs typeface="Times New Roman"/>
                        </a:rPr>
                        <a:t>commons-lang-2.3.jar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commons-logging-1.1.1.jar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latin typeface="바탕"/>
                          <a:cs typeface="Times New Roman"/>
                        </a:rPr>
                        <a:t>log4j-1.2.15.jar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commons-io-1.4.jar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commons-beanutils-1.7.0.jar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commons-dbcp-1.2.2.jar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commons-pool-1.3.jar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commons-fileupload-1.2.1.jar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commons-codec-1.3.jar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ibatis-2.3.0.677.jar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ojdbc14.jar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struts2-core-2.0.11.1.jar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xwork-2.0.4.jar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latin typeface="바탕"/>
                          <a:cs typeface="Times New Roman"/>
                        </a:rPr>
                        <a:t>ognl-2.6.11.jar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freemarker-2.3.8.jar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xwork-2.0.4.jar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xerces.jar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xercesImpl.jar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concurrent.jar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jcs-1.3.jar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DnPAuthCheck.jar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activation.jar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dom.jar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mail.jar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saaj-api.jar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saaj-impl.jar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sax.jar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84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>
                          <a:latin typeface="바탕"/>
                          <a:cs typeface="Times New Roman"/>
                        </a:rPr>
                        <a:t>xalan.jar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Project </a:t>
            </a:r>
            <a:r>
              <a:rPr lang="en-US" altLang="ko-KR" dirty="0" err="1" smtClean="0"/>
              <a:t>configrations</a:t>
            </a:r>
            <a:endParaRPr lang="en-US" altLang="ko-KR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01979" y="1363990"/>
          <a:ext cx="8389621" cy="2476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908"/>
                <a:gridCol w="2462513"/>
                <a:gridCol w="1211580"/>
                <a:gridCol w="518160"/>
                <a:gridCol w="502920"/>
                <a:gridCol w="502920"/>
                <a:gridCol w="472440"/>
                <a:gridCol w="457200"/>
                <a:gridCol w="495300"/>
                <a:gridCol w="487680"/>
              </a:tblGrid>
              <a:tr h="53181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Configuration</a:t>
                      </a:r>
                      <a:r>
                        <a:rPr lang="en-US" altLang="ko-KR" sz="1000" baseline="0" dirty="0" smtClean="0"/>
                        <a:t> type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Description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File name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COM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CTS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DYN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GW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RFS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RLY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ADM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579445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latin typeface="바탕"/>
                          <a:cs typeface="Times New Roman"/>
                        </a:rPr>
                        <a:t>Log4J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ko-KR" altLang="en-US" sz="1000" kern="100" dirty="0" smtClean="0">
                          <a:latin typeface="바탕"/>
                          <a:cs typeface="Times New Roman"/>
                        </a:rPr>
                        <a:t>서비스 실행 시 발생하는 디버그</a:t>
                      </a:r>
                      <a:r>
                        <a:rPr lang="en-US" altLang="ko-KR" sz="1000" kern="100" dirty="0" smtClean="0">
                          <a:latin typeface="바탕"/>
                          <a:cs typeface="Times New Roman"/>
                        </a:rPr>
                        <a:t>, </a:t>
                      </a:r>
                      <a:r>
                        <a:rPr lang="ko-KR" altLang="en-US" sz="1000" kern="100" dirty="0" smtClean="0">
                          <a:latin typeface="바탕"/>
                          <a:cs typeface="Times New Roman"/>
                        </a:rPr>
                        <a:t>경고</a:t>
                      </a:r>
                      <a:r>
                        <a:rPr lang="en-US" altLang="ko-KR" sz="1000" kern="100" dirty="0" smtClean="0">
                          <a:latin typeface="바탕"/>
                          <a:cs typeface="Times New Roman"/>
                        </a:rPr>
                        <a:t>, </a:t>
                      </a:r>
                      <a:r>
                        <a:rPr lang="ko-KR" altLang="en-US" sz="1000" kern="100" dirty="0" smtClean="0">
                          <a:latin typeface="바탕"/>
                          <a:cs typeface="Times New Roman"/>
                        </a:rPr>
                        <a:t>오류</a:t>
                      </a:r>
                      <a:r>
                        <a:rPr lang="en-US" altLang="ko-KR" sz="1000" kern="100" baseline="0" dirty="0" smtClean="0">
                          <a:latin typeface="바탕"/>
                          <a:cs typeface="Times New Roman"/>
                        </a:rPr>
                        <a:t> </a:t>
                      </a:r>
                      <a:r>
                        <a:rPr lang="ko-KR" altLang="en-US" sz="1000" kern="100" baseline="0" dirty="0" smtClean="0">
                          <a:latin typeface="바탕"/>
                          <a:cs typeface="Times New Roman"/>
                        </a:rPr>
                        <a:t>로그를 생성하는 </a:t>
                      </a:r>
                      <a:r>
                        <a:rPr lang="en-US" altLang="ko-KR" sz="1000" kern="100" baseline="0" dirty="0" smtClean="0">
                          <a:latin typeface="바탕"/>
                          <a:cs typeface="Times New Roman"/>
                        </a:rPr>
                        <a:t>Log4J </a:t>
                      </a:r>
                      <a:r>
                        <a:rPr lang="ko-KR" altLang="en-US" sz="1000" kern="100" baseline="0" dirty="0" smtClean="0">
                          <a:latin typeface="바탕"/>
                          <a:cs typeface="Times New Roman"/>
                        </a:rPr>
                        <a:t>라이브러리 설정 파일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바탕"/>
                          <a:cs typeface="Times New Roman"/>
                        </a:rPr>
                        <a:t>log4j.xml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5703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latin typeface="바탕"/>
                          <a:cs typeface="Times New Roman"/>
                        </a:rPr>
                        <a:t>Struts</a:t>
                      </a:r>
                      <a:r>
                        <a:rPr lang="en-US" sz="900" kern="100" baseline="0" dirty="0" smtClean="0">
                          <a:latin typeface="바탕"/>
                          <a:cs typeface="Times New Roman"/>
                        </a:rPr>
                        <a:t> 2 Framework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ko-KR" altLang="en-US" sz="1000" kern="100" dirty="0" err="1" smtClean="0">
                          <a:latin typeface="바탕"/>
                          <a:cs typeface="Times New Roman"/>
                        </a:rPr>
                        <a:t>스트럿츠</a:t>
                      </a:r>
                      <a:r>
                        <a:rPr lang="ko-KR" altLang="en-US" sz="1000" kern="100" dirty="0" smtClean="0">
                          <a:latin typeface="바탕"/>
                          <a:cs typeface="Times New Roman"/>
                        </a:rPr>
                        <a:t> </a:t>
                      </a:r>
                      <a:r>
                        <a:rPr lang="en-US" altLang="ko-KR" sz="1000" kern="100" dirty="0" smtClean="0">
                          <a:latin typeface="바탕"/>
                          <a:cs typeface="Times New Roman"/>
                        </a:rPr>
                        <a:t>2 </a:t>
                      </a:r>
                      <a:r>
                        <a:rPr lang="ko-KR" altLang="en-US" sz="1000" kern="100" dirty="0" smtClean="0">
                          <a:latin typeface="바탕"/>
                          <a:cs typeface="Times New Roman"/>
                        </a:rPr>
                        <a:t>웹 프레임워크 설정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바탕"/>
                          <a:cs typeface="Times New Roman"/>
                        </a:rPr>
                        <a:t>struts.xml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err="1" smtClean="0">
                          <a:latin typeface="바탕"/>
                          <a:cs typeface="Times New Roman"/>
                        </a:rPr>
                        <a:t>struts.properties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0712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 dirty="0" err="1" smtClean="0">
                          <a:latin typeface="바탕"/>
                          <a:cs typeface="Times New Roman"/>
                        </a:rPr>
                        <a:t>iBatis</a:t>
                      </a:r>
                      <a:r>
                        <a:rPr lang="en-US" sz="900" kern="100" dirty="0" smtClean="0">
                          <a:latin typeface="바탕"/>
                          <a:cs typeface="Times New Roman"/>
                        </a:rPr>
                        <a:t> Framework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900" kern="100" dirty="0" err="1" smtClean="0">
                          <a:latin typeface="바탕"/>
                          <a:cs typeface="Times New Roman"/>
                        </a:rPr>
                        <a:t>iBatis</a:t>
                      </a:r>
                      <a:r>
                        <a:rPr lang="en-US" sz="900" kern="100" baseline="0" dirty="0" smtClean="0">
                          <a:latin typeface="바탕"/>
                          <a:cs typeface="Times New Roman"/>
                        </a:rPr>
                        <a:t> </a:t>
                      </a:r>
                      <a:r>
                        <a:rPr lang="ko-KR" altLang="en-US" sz="900" kern="100" baseline="0" dirty="0" smtClean="0">
                          <a:latin typeface="바탕"/>
                          <a:cs typeface="Times New Roman"/>
                        </a:rPr>
                        <a:t>데이터베이스 쿼리 프레임워크 설정</a:t>
                      </a: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latin typeface="바탕"/>
                          <a:cs typeface="Times New Roman"/>
                        </a:rPr>
                        <a:t>*</a:t>
                      </a:r>
                      <a:r>
                        <a:rPr lang="en-US" sz="900" kern="100" dirty="0" err="1" smtClean="0">
                          <a:latin typeface="바탕"/>
                          <a:cs typeface="Times New Roman"/>
                        </a:rPr>
                        <a:t>sqlmap</a:t>
                      </a:r>
                      <a:r>
                        <a:rPr lang="en-US" sz="900" kern="100" dirty="0" smtClean="0">
                          <a:latin typeface="바탕"/>
                          <a:cs typeface="Times New Roman"/>
                        </a:rPr>
                        <a:t>*.xml</a:t>
                      </a: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altLang="en-US" sz="900" kern="100" dirty="0" smtClean="0">
                          <a:latin typeface="바탕"/>
                          <a:cs typeface="Times New Roman"/>
                        </a:rPr>
                        <a:t>●</a:t>
                      </a: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8686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latin typeface="바탕"/>
                          <a:cs typeface="Times New Roman"/>
                        </a:rPr>
                        <a:t>Java</a:t>
                      </a:r>
                      <a:r>
                        <a:rPr lang="en-US" sz="900" kern="100" baseline="0" dirty="0" smtClean="0">
                          <a:latin typeface="바탕"/>
                          <a:cs typeface="Times New Roman"/>
                        </a:rPr>
                        <a:t> Cache System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ko-KR" altLang="en-US" sz="1000" kern="100" dirty="0" smtClean="0">
                          <a:latin typeface="바탕"/>
                          <a:cs typeface="Times New Roman"/>
                        </a:rPr>
                        <a:t>자바 캐시</a:t>
                      </a:r>
                      <a:r>
                        <a:rPr lang="en-US" altLang="ko-KR" sz="1000" kern="100" baseline="0" dirty="0" smtClean="0">
                          <a:latin typeface="바탕"/>
                          <a:cs typeface="Times New Roman"/>
                        </a:rPr>
                        <a:t> </a:t>
                      </a:r>
                      <a:r>
                        <a:rPr lang="ko-KR" altLang="en-US" sz="1000" kern="100" baseline="0" dirty="0" smtClean="0">
                          <a:latin typeface="바탕"/>
                          <a:cs typeface="Times New Roman"/>
                        </a:rPr>
                        <a:t>시스템 설정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latin typeface="바탕"/>
                          <a:cs typeface="Times New Roman"/>
                        </a:rPr>
                        <a:t>cache.ccf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sz="900" kern="100" dirty="0">
                          <a:latin typeface="바탕"/>
                          <a:cs typeface="Times New Roman"/>
                        </a:rPr>
                        <a:t>●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133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latin typeface="바탕"/>
                          <a:cs typeface="Times New Roman"/>
                        </a:rPr>
                        <a:t>contents properties</a:t>
                      </a: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900" kern="100" dirty="0" smtClean="0">
                          <a:latin typeface="바탕"/>
                          <a:cs typeface="Times New Roman"/>
                        </a:rPr>
                        <a:t>contents</a:t>
                      </a:r>
                      <a:r>
                        <a:rPr lang="ko-KR" altLang="en-US" sz="900" kern="100" dirty="0" smtClean="0">
                          <a:latin typeface="바탕"/>
                          <a:cs typeface="Times New Roman"/>
                        </a:rPr>
                        <a:t> 시스템 서버 주소</a:t>
                      </a:r>
                      <a:r>
                        <a:rPr lang="en-US" altLang="ko-KR" sz="900" kern="100" dirty="0" smtClean="0">
                          <a:latin typeface="바탕"/>
                          <a:cs typeface="Times New Roman"/>
                        </a:rPr>
                        <a:t>,</a:t>
                      </a:r>
                      <a:r>
                        <a:rPr lang="en-US" altLang="ko-KR" sz="900" kern="100" baseline="0" dirty="0" smtClean="0">
                          <a:latin typeface="바탕"/>
                          <a:cs typeface="Times New Roman"/>
                        </a:rPr>
                        <a:t> </a:t>
                      </a:r>
                      <a:r>
                        <a:rPr lang="ko-KR" altLang="en-US" sz="900" kern="100" baseline="0" dirty="0" smtClean="0">
                          <a:latin typeface="바탕"/>
                          <a:cs typeface="Times New Roman"/>
                        </a:rPr>
                        <a:t>포트 등</a:t>
                      </a:r>
                      <a:r>
                        <a:rPr lang="ko-KR" altLang="en-US" sz="900" kern="100" dirty="0" smtClean="0">
                          <a:latin typeface="바탕"/>
                          <a:cs typeface="Times New Roman"/>
                        </a:rPr>
                        <a:t> 네트워크 설정 및 기타 설정</a:t>
                      </a: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900" kern="100" dirty="0" err="1" smtClean="0">
                          <a:latin typeface="바탕"/>
                          <a:cs typeface="Times New Roman"/>
                        </a:rPr>
                        <a:t>contents.properties</a:t>
                      </a: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ko-KR" altLang="en-US" sz="900" kern="100" dirty="0" smtClean="0">
                          <a:latin typeface="바탕"/>
                          <a:cs typeface="Times New Roman"/>
                        </a:rPr>
                        <a:t>●</a:t>
                      </a: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en-US" sz="900" kern="10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sz="1000" kern="100" dirty="0">
                        <a:latin typeface="바탕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 ?</a:t>
            </a:r>
            <a:endParaRPr lang="en-US" altLang="ko-KR" dirty="0"/>
          </a:p>
        </p:txBody>
      </p:sp>
      <p:sp>
        <p:nvSpPr>
          <p:cNvPr id="69" name="Rectangle 3"/>
          <p:cNvSpPr>
            <a:spLocks noChangeArrowheads="1"/>
          </p:cNvSpPr>
          <p:nvPr/>
        </p:nvSpPr>
        <p:spPr bwMode="auto">
          <a:xfrm>
            <a:off x="1541463" y="1798638"/>
            <a:ext cx="6794500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70000"/>
              </a:lnSpc>
              <a:spcBef>
                <a:spcPct val="0"/>
              </a:spcBef>
            </a:pPr>
            <a:r>
              <a:rPr lang="en-US" altLang="ko-KR" sz="2800" b="1" dirty="0" smtClean="0">
                <a:solidFill>
                  <a:schemeClr val="tx2"/>
                </a:solidFill>
              </a:rPr>
              <a:t>What’s Good, What is Better</a:t>
            </a:r>
          </a:p>
          <a:p>
            <a:pPr eaLnBrk="1" hangingPunct="1">
              <a:lnSpc>
                <a:spcPct val="170000"/>
              </a:lnSpc>
              <a:spcBef>
                <a:spcPct val="0"/>
              </a:spcBef>
            </a:pPr>
            <a:r>
              <a:rPr lang="en-US" altLang="ko-KR" sz="2800" b="1" i="1" dirty="0" smtClean="0">
                <a:solidFill>
                  <a:schemeClr val="tx2"/>
                </a:solidFill>
              </a:rPr>
              <a:t>Solution?</a:t>
            </a:r>
            <a:endParaRPr lang="en-US" altLang="ko-KR" sz="2000" b="1" i="1" dirty="0">
              <a:solidFill>
                <a:schemeClr val="tx2"/>
              </a:solidFill>
            </a:endParaRPr>
          </a:p>
        </p:txBody>
      </p:sp>
      <p:sp>
        <p:nvSpPr>
          <p:cNvPr id="70" name="Rectangle 29"/>
          <p:cNvSpPr>
            <a:spLocks noChangeArrowheads="1"/>
          </p:cNvSpPr>
          <p:nvPr/>
        </p:nvSpPr>
        <p:spPr bwMode="gray">
          <a:xfrm>
            <a:off x="373063" y="3462338"/>
            <a:ext cx="9126537" cy="254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9999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lIns="54000" tIns="46800" rIns="54000" bIns="46800" anchor="ctr"/>
          <a:lstStyle/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Deploy common module</a:t>
            </a:r>
            <a:endParaRPr lang="en-US" altLang="ko-KR" dirty="0"/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087438" y="3605530"/>
            <a:ext cx="2430462" cy="1492250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b="1" dirty="0" smtClean="0">
                <a:solidFill>
                  <a:schemeClr val="tx1"/>
                </a:solidFill>
              </a:rPr>
              <a:t>프로젝트 공통 라이브러리</a:t>
            </a:r>
            <a:endParaRPr lang="en-US" altLang="ko-KR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en-US" altLang="ko-KR" b="1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 flipH="1">
            <a:off x="1239838" y="4036378"/>
            <a:ext cx="555625" cy="381000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utilities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 flipH="1">
            <a:off x="875982" y="1108393"/>
            <a:ext cx="830897" cy="293687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contents-CTS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 flipH="1">
            <a:off x="1887538" y="4036378"/>
            <a:ext cx="688975" cy="381000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file I/O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 flipH="1">
            <a:off x="2668588" y="4036378"/>
            <a:ext cx="688975" cy="381000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constants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 flipH="1">
            <a:off x="1239838" y="4541203"/>
            <a:ext cx="974725" cy="381000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SQL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map client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 flipH="1">
            <a:off x="2363788" y="4541203"/>
            <a:ext cx="984250" cy="381000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load</a:t>
            </a:r>
          </a:p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configuration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H="1" flipV="1">
            <a:off x="1432559" y="1973579"/>
            <a:ext cx="339090" cy="45720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 flipV="1">
            <a:off x="2263140" y="1935479"/>
            <a:ext cx="3810" cy="523875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1477963" y="2560955"/>
            <a:ext cx="1693862" cy="59055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r>
              <a:rPr lang="en-US" altLang="ko-KR" b="1">
                <a:solidFill>
                  <a:schemeClr val="tx1"/>
                </a:solidFill>
              </a:rPr>
              <a:t>execute ANT build script</a:t>
            </a:r>
          </a:p>
          <a:p>
            <a:r>
              <a:rPr lang="en-US" altLang="ko-KR" b="1">
                <a:solidFill>
                  <a:schemeClr val="tx1"/>
                </a:solidFill>
              </a:rPr>
              <a:t>(delpoy jar file)</a:t>
            </a: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V="1">
            <a:off x="2247900" y="3221355"/>
            <a:ext cx="0" cy="36195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4643438" y="1386840"/>
            <a:ext cx="4477702" cy="379476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anchor="b"/>
          <a:lstStyle/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&lt;project name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=“Project common library“ 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basedir</a:t>
            </a:r>
            <a:r>
              <a:rPr lang="en-US" altLang="ko-KR" sz="9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="." default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=“all"&gt;</a:t>
            </a:r>
            <a:endParaRPr lang="en-US" altLang="ko-KR" sz="9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&lt;property name="java.dir"      value="${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basedir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}/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src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" /&gt;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&lt;property name="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jar.file.path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" value="${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basedir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}/contents-common.jar" /&gt;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&lt;target name="deploy"&gt;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&lt;jar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destfile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="${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jar.file.path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}"&gt;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&lt;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fileset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dir="${classes.dir}"/&gt;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&lt;/jar&gt;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&lt;copy file="${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jar.file.path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}"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todir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="${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basedir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}/../contents-CTS/lib"/&gt;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…… </a:t>
            </a:r>
            <a:r>
              <a:rPr lang="ko-KR" altLang="en-US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생략 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……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&lt;copy file="${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jar.file.path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}" 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todir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="${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basedir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}/../contents-RLY/lib"/&gt;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&lt;delete file="${</a:t>
            </a:r>
            <a:r>
              <a:rPr lang="en-US" altLang="ko-KR" sz="9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jar.file.path</a:t>
            </a: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}"/&gt;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&lt;/target&gt; 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</a:t>
            </a:r>
            <a:r>
              <a:rPr lang="en-US" altLang="ko-KR" sz="9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project&gt;</a:t>
            </a:r>
            <a:endParaRPr lang="ko-KR" altLang="en-US" sz="9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auto">
          <a:xfrm flipV="1">
            <a:off x="4044950" y="2247900"/>
            <a:ext cx="517525" cy="722313"/>
          </a:xfrm>
          <a:prstGeom prst="rightArrow">
            <a:avLst>
              <a:gd name="adj1" fmla="val 50333"/>
              <a:gd name="adj2" fmla="val 38037"/>
            </a:avLst>
          </a:prstGeom>
          <a:solidFill>
            <a:schemeClr val="accent1"/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8" name="AutoShape 23"/>
          <p:cNvSpPr>
            <a:spLocks noChangeArrowheads="1"/>
          </p:cNvSpPr>
          <p:nvPr/>
        </p:nvSpPr>
        <p:spPr bwMode="auto">
          <a:xfrm>
            <a:off x="4730750" y="851535"/>
            <a:ext cx="2933700" cy="3937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{WORKSPACE}/{COMMON}/build.xml</a:t>
            </a:r>
            <a:endParaRPr lang="en-US" altLang="ko-KR" b="1" dirty="0">
              <a:solidFill>
                <a:schemeClr val="tx1"/>
              </a:solidFill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577850" y="5424488"/>
            <a:ext cx="8537575" cy="630942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시스템의 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공통 라이브러리는 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PRJ-COM 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프로젝트에서 관리되며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각 프로젝트에서 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사용하기 위해서는 배포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(deploy) 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작업이 필요하다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공통 라이브러리에 추가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변경 사항이 발생할 경우 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ANT </a:t>
            </a:r>
            <a:r>
              <a:rPr lang="ko-KR" altLang="en-US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빌드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(build)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수행하여 각 단위 프로젝트에 적용하는 작업을 </a:t>
            </a:r>
            <a:r>
              <a:rPr lang="ko-KR" altLang="en-US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수행해야 한다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 flipH="1">
            <a:off x="1851342" y="1108393"/>
            <a:ext cx="830897" cy="293687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contents-RLY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 flipH="1">
            <a:off x="2864802" y="1108393"/>
            <a:ext cx="830897" cy="293687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contents-RFS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 flipH="1">
            <a:off x="875982" y="1550353"/>
            <a:ext cx="830897" cy="293687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contents-GW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 flipH="1">
            <a:off x="1851342" y="1550353"/>
            <a:ext cx="830897" cy="293687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contents-DYN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 flipH="1">
            <a:off x="2864802" y="1550353"/>
            <a:ext cx="830897" cy="293687"/>
          </a:xfrm>
          <a:prstGeom prst="rec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682625" eaLnBrk="1" latinLnBrk="1" hangingPunct="1">
              <a:spcBef>
                <a:spcPct val="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contents-ADM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 flipV="1">
            <a:off x="2758439" y="1981199"/>
            <a:ext cx="339090" cy="45720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Deploy project</a:t>
            </a:r>
            <a:endParaRPr lang="en-US" altLang="ko-KR" dirty="0"/>
          </a:p>
        </p:txBody>
      </p:sp>
      <p:pic>
        <p:nvPicPr>
          <p:cNvPr id="26" name="Picture 4" descr="Picture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75100" y="2825750"/>
            <a:ext cx="742950" cy="952500"/>
          </a:xfrm>
          <a:prstGeom prst="rect">
            <a:avLst/>
          </a:prstGeom>
          <a:noFill/>
        </p:spPr>
      </p:pic>
      <p:pic>
        <p:nvPicPr>
          <p:cNvPr id="27" name="Picture 5" descr="Picture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6300" y="1257300"/>
            <a:ext cx="1028700" cy="952500"/>
          </a:xfrm>
          <a:prstGeom prst="rect">
            <a:avLst/>
          </a:prstGeom>
          <a:noFill/>
        </p:spPr>
      </p:pic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1042988" y="2133600"/>
            <a:ext cx="738187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개발자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PC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3889375" y="3819525"/>
            <a:ext cx="703251" cy="29929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개발 </a:t>
            </a:r>
            <a:r>
              <a:rPr lang="ko-KR" altLang="en-US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서버</a:t>
            </a:r>
            <a:endParaRPr lang="ko-KR" altLang="en-US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0" name="Picture 8" descr="Picture5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86213" y="1162050"/>
            <a:ext cx="742950" cy="987425"/>
          </a:xfrm>
          <a:prstGeom prst="rect">
            <a:avLst/>
          </a:prstGeom>
          <a:noFill/>
        </p:spPr>
      </p:pic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3975100" y="2152650"/>
            <a:ext cx="687388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CVS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서버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 flipH="1">
            <a:off x="2038350" y="1666875"/>
            <a:ext cx="1838325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33" name="AutoShape 12"/>
          <p:cNvSpPr>
            <a:spLocks noChangeArrowheads="1"/>
          </p:cNvSpPr>
          <p:nvPr/>
        </p:nvSpPr>
        <p:spPr bwMode="auto">
          <a:xfrm>
            <a:off x="1939925" y="1019175"/>
            <a:ext cx="1927225" cy="374650"/>
          </a:xfrm>
          <a:prstGeom prst="wedgeRoundRectCallout">
            <a:avLst>
              <a:gd name="adj1" fmla="val -28171"/>
              <a:gd name="adj2" fmla="val 93644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l" eaLnBrk="1" latinLnBrk="1" hangingPunct="1">
              <a:lnSpc>
                <a:spcPct val="70000"/>
              </a:lnSpc>
              <a:spcBef>
                <a:spcPct val="0"/>
              </a:spcBef>
            </a:pPr>
            <a:r>
              <a:rPr lang="en-US" altLang="ko-KR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최신 작업 파일 업데이트</a:t>
            </a:r>
            <a:endParaRPr lang="ko-KR" altLang="en-US" dirty="0"/>
          </a:p>
        </p:txBody>
      </p:sp>
      <p:sp>
        <p:nvSpPr>
          <p:cNvPr id="34" name="AutoShape 13"/>
          <p:cNvSpPr>
            <a:spLocks noChangeArrowheads="1"/>
          </p:cNvSpPr>
          <p:nvPr/>
        </p:nvSpPr>
        <p:spPr bwMode="auto">
          <a:xfrm>
            <a:off x="577850" y="2581275"/>
            <a:ext cx="1403350" cy="527050"/>
          </a:xfrm>
          <a:prstGeom prst="wedgeRoundRectCallout">
            <a:avLst>
              <a:gd name="adj1" fmla="val 22736"/>
              <a:gd name="adj2" fmla="val -88856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완성도 검사</a:t>
            </a:r>
          </a:p>
          <a:p>
            <a:pPr marL="342900" indent="-342900"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컴파일 오류 확인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/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>
            <a:off x="1914525" y="2152650"/>
            <a:ext cx="1876425" cy="962025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36" name="AutoShape 15"/>
          <p:cNvSpPr>
            <a:spLocks noChangeArrowheads="1"/>
          </p:cNvSpPr>
          <p:nvPr/>
        </p:nvSpPr>
        <p:spPr bwMode="auto">
          <a:xfrm>
            <a:off x="2057400" y="3286125"/>
            <a:ext cx="1657350" cy="527050"/>
          </a:xfrm>
          <a:prstGeom prst="wedgeRoundRectCallout">
            <a:avLst>
              <a:gd name="adj1" fmla="val 33361"/>
              <a:gd name="adj2" fmla="val -88856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배포 실행</a:t>
            </a:r>
          </a:p>
          <a:p>
            <a:pPr marL="342900" indent="-342900"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자원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(resource) 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ko-KR" altLang="en-US"/>
          </a:p>
        </p:txBody>
      </p:sp>
      <p:pic>
        <p:nvPicPr>
          <p:cNvPr id="37" name="Picture 16" descr="Picture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71575" y="3976688"/>
            <a:ext cx="603250" cy="781050"/>
          </a:xfrm>
          <a:prstGeom prst="rect">
            <a:avLst/>
          </a:prstGeom>
          <a:noFill/>
        </p:spPr>
      </p:pic>
      <p:sp>
        <p:nvSpPr>
          <p:cNvPr id="38" name="Rectangle 17"/>
          <p:cNvSpPr>
            <a:spLocks noChangeArrowheads="1"/>
          </p:cNvSpPr>
          <p:nvPr/>
        </p:nvSpPr>
        <p:spPr bwMode="auto">
          <a:xfrm>
            <a:off x="1216025" y="4724400"/>
            <a:ext cx="523875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배포자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AutoShape 18"/>
          <p:cNvSpPr>
            <a:spLocks noChangeArrowheads="1"/>
          </p:cNvSpPr>
          <p:nvPr/>
        </p:nvSpPr>
        <p:spPr bwMode="auto">
          <a:xfrm>
            <a:off x="2301875" y="4533900"/>
            <a:ext cx="2315845" cy="908050"/>
          </a:xfrm>
          <a:prstGeom prst="wedgeRoundRectCallout">
            <a:avLst>
              <a:gd name="adj1" fmla="val -28398"/>
              <a:gd name="adj2" fmla="val -75699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정상 동작 확인</a:t>
            </a:r>
          </a:p>
          <a:p>
            <a:pPr marL="342900" indent="-342900"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 Server &amp; Daemon </a:t>
            </a:r>
            <a:r>
              <a:rPr lang="ko-KR" altLang="en-US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재기동</a:t>
            </a:r>
            <a:endParaRPr lang="ko-KR" altLang="en-US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각종 기능 </a:t>
            </a:r>
            <a:r>
              <a:rPr lang="ko-KR" altLang="en-US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오동작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여부 확인</a:t>
            </a:r>
          </a:p>
          <a:p>
            <a:pPr marL="342900" indent="-342900"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로그 파일 점검</a:t>
            </a:r>
            <a:endParaRPr lang="ko-KR" altLang="en-US" dirty="0"/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 flipV="1">
            <a:off x="1876425" y="3886200"/>
            <a:ext cx="1933575" cy="561975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41" name="Rectangle 20"/>
          <p:cNvSpPr>
            <a:spLocks noChangeArrowheads="1"/>
          </p:cNvSpPr>
          <p:nvPr/>
        </p:nvSpPr>
        <p:spPr bwMode="auto">
          <a:xfrm>
            <a:off x="5287328" y="1258253"/>
            <a:ext cx="3612832" cy="4632007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anchor="b"/>
          <a:lstStyle/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ant build-all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: 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전체 프로젝트를 </a:t>
            </a:r>
            <a:r>
              <a:rPr lang="ko-KR" altLang="en-US" sz="12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빌드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(build)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한다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12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ant clean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: 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모든 목적 파일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(object files)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삭제한다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12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ant backup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: clean 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태스크를 실행한 후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b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워크스페이스 전체를 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zip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으로 압축한다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12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[ant deploy] or [ant]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: 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전체 프로젝트를 </a:t>
            </a:r>
            <a:r>
              <a:rPr lang="ko-KR" altLang="en-US" sz="12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빌드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(build)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 후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b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개발 서버로 배포한다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(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기본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ant </a:t>
            </a:r>
            <a:r>
              <a:rPr lang="en-US" altLang="ko-KR" sz="12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javadoc</a:t>
            </a:r>
            <a:endParaRPr lang="en-US" altLang="ko-KR" sz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: </a:t>
            </a:r>
            <a:r>
              <a:rPr lang="en-US" altLang="ko-KR" sz="12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javadoc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help </a:t>
            </a:r>
            <a:r>
              <a:rPr lang="ko-KR" altLang="en-US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파일을 작성한다</a:t>
            </a:r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2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AutoShape 21"/>
          <p:cNvSpPr>
            <a:spLocks noChangeArrowheads="1"/>
          </p:cNvSpPr>
          <p:nvPr/>
        </p:nvSpPr>
        <p:spPr bwMode="auto">
          <a:xfrm>
            <a:off x="5155565" y="1024890"/>
            <a:ext cx="2548255" cy="3937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{WORKSPACE}/scripts/build.xml</a:t>
            </a:r>
            <a:endParaRPr lang="en-US" altLang="ko-K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System Architecture</a:t>
            </a:r>
            <a:endParaRPr lang="en-US" altLang="ko-KR" dirty="0"/>
          </a:p>
        </p:txBody>
      </p:sp>
      <p:sp>
        <p:nvSpPr>
          <p:cNvPr id="69" name="Rectangle 3"/>
          <p:cNvSpPr>
            <a:spLocks noChangeArrowheads="1"/>
          </p:cNvSpPr>
          <p:nvPr/>
        </p:nvSpPr>
        <p:spPr bwMode="auto">
          <a:xfrm>
            <a:off x="1541463" y="1798638"/>
            <a:ext cx="6794500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70000"/>
              </a:lnSpc>
              <a:spcBef>
                <a:spcPct val="0"/>
              </a:spcBef>
            </a:pPr>
            <a:r>
              <a:rPr lang="en-US" altLang="ko-KR" sz="2000" b="1" i="1" dirty="0" smtClean="0">
                <a:solidFill>
                  <a:schemeClr val="tx2"/>
                </a:solidFill>
              </a:rPr>
              <a:t>Make Common Components</a:t>
            </a:r>
            <a:endParaRPr lang="en-US" altLang="ko-KR" sz="2000" b="1" i="1" dirty="0">
              <a:solidFill>
                <a:schemeClr val="tx2"/>
              </a:solidFill>
            </a:endParaRPr>
          </a:p>
        </p:txBody>
      </p:sp>
      <p:sp>
        <p:nvSpPr>
          <p:cNvPr id="70" name="Rectangle 29"/>
          <p:cNvSpPr>
            <a:spLocks noChangeArrowheads="1"/>
          </p:cNvSpPr>
          <p:nvPr/>
        </p:nvSpPr>
        <p:spPr bwMode="gray">
          <a:xfrm>
            <a:off x="373063" y="3462338"/>
            <a:ext cx="9126537" cy="254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9999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lIns="54000" tIns="46800" rIns="54000" bIns="46800" anchor="ctr"/>
          <a:lstStyle/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Actions (HanaAction)</a:t>
            </a:r>
          </a:p>
        </p:txBody>
      </p:sp>
      <p:pic>
        <p:nvPicPr>
          <p:cNvPr id="24524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0700" y="790575"/>
            <a:ext cx="5268913" cy="3505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</p:pic>
      <p:sp>
        <p:nvSpPr>
          <p:cNvPr id="2452485" name="Rectangle 5"/>
          <p:cNvSpPr>
            <a:spLocks noChangeArrowheads="1"/>
          </p:cNvSpPr>
          <p:nvPr/>
        </p:nvSpPr>
        <p:spPr bwMode="auto">
          <a:xfrm>
            <a:off x="642938" y="4346575"/>
            <a:ext cx="7594600" cy="17970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HanaAction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은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struts framework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ActionSupport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상속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하는 하나은행 인터넷뱅킹 시스템 내의 최상위 액션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(action)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클래스이다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추상 클래스이며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모든 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구현 액션 클래스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(concrete action class)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HanaAction 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클래스로부터 상속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되어야 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ServletRequestAware, SessionAware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인터페이스를 구현했기 때문에 인터셉터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(interceptor)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에 의해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session, request 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속성이 자동으로 설정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액션 실행 시 발생한 오류 목록은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actionErrorList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결과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(result)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로 전송해야 할 데이터는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actionMap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속성에 기록한다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하위 클래스에서 비즈니스 로직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(business logic)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구현하기 위해서는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service()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추상 메소드를 구현해야 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Actions (HanaBizAction)</a:t>
            </a:r>
          </a:p>
        </p:txBody>
      </p:sp>
      <p:sp>
        <p:nvSpPr>
          <p:cNvPr id="2454532" name="Rectangle 4"/>
          <p:cNvSpPr>
            <a:spLocks noChangeArrowheads="1"/>
          </p:cNvSpPr>
          <p:nvPr/>
        </p:nvSpPr>
        <p:spPr bwMode="auto">
          <a:xfrm>
            <a:off x="596900" y="3790950"/>
            <a:ext cx="7932738" cy="24828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HanaBizAction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은 전문 거래 서비스를 실행하는 클래스들을 위한 추상 클래스이다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모든 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거래 클래스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(message transaction class)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HanaBizAction 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클래스로부터 상속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되어야 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Preparable, Completable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인터페이스를 구현했기 때문에 인터셉터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(interceptor)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에 의해 </a:t>
            </a:r>
            <a:r>
              <a:rPr lang="ko-KR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prepare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), comple()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메소드가 호출된다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ModelDriven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인터페이스를 구현했기 때문에 인터셉터에 의해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request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인자를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inputMsg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멤버 속성에 자동으로 설정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(mapping)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HanaActionWiring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인터페이스를 구현했기 때문에 인터셉터에 의해 서비스 객체가 자동 설정된다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전문 호출을 위해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service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객체와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service ID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입력 받아야 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(struts.xml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action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추가 시 인자로 설정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액션 설정 시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echo = true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로 설정할 경우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거래를 수행하지 않고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echo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전문을 반환한다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하위 클래스에서 비즈니스 로직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(business logic)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추가하기 위해서는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service()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메소드를 재선언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(override)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해야 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pic>
        <p:nvPicPr>
          <p:cNvPr id="245453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8163" y="531813"/>
            <a:ext cx="5370512" cy="32988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Actions (HanaNormalAction)</a:t>
            </a:r>
          </a:p>
        </p:txBody>
      </p:sp>
      <p:pic>
        <p:nvPicPr>
          <p:cNvPr id="24565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413" y="1109663"/>
            <a:ext cx="2343150" cy="24907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</p:pic>
      <p:sp>
        <p:nvSpPr>
          <p:cNvPr id="2456581" name="Rectangle 5"/>
          <p:cNvSpPr>
            <a:spLocks noChangeArrowheads="1"/>
          </p:cNvSpPr>
          <p:nvPr/>
        </p:nvSpPr>
        <p:spPr bwMode="auto">
          <a:xfrm>
            <a:off x="871538" y="4130675"/>
            <a:ext cx="7932737" cy="9588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HanaNormalAction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은 전문 거래 서비스를 실행하지 않는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클래스들을 구현하기 위한 추상 클래스이다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모든 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비 전문거래 클래스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(non message-transaction class)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HanaNormalAction 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클래스로부터 상속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되어야 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하위 클래스에서 비즈니스 로직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(business logic)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추가하기 위해서는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service()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추상 메소드를 구현해야 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Actions (DefaultBizAction)</a:t>
            </a:r>
          </a:p>
        </p:txBody>
      </p:sp>
      <p:sp>
        <p:nvSpPr>
          <p:cNvPr id="2458628" name="Rectangle 4"/>
          <p:cNvSpPr>
            <a:spLocks noChangeArrowheads="1"/>
          </p:cNvSpPr>
          <p:nvPr/>
        </p:nvSpPr>
        <p:spPr bwMode="auto">
          <a:xfrm>
            <a:off x="755650" y="4270375"/>
            <a:ext cx="7932738" cy="6540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DefaultBizAction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은 전문 거래 서비스 중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by-pass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패턴 전문을 처리하기 위한 구현 클래스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(concrete class)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이다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비즈니스 로직을 구현할 필요한 없는 전문인 경우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DefaultBizAction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컴포넌트를 호출해야 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pic>
        <p:nvPicPr>
          <p:cNvPr id="24586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7100" y="1108075"/>
            <a:ext cx="2171700" cy="25765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Actions (Actions overview)</a:t>
            </a:r>
          </a:p>
        </p:txBody>
      </p:sp>
      <p:sp>
        <p:nvSpPr>
          <p:cNvPr id="2460676" name="Rectangle 4"/>
          <p:cNvSpPr>
            <a:spLocks noChangeArrowheads="1"/>
          </p:cNvSpPr>
          <p:nvPr/>
        </p:nvSpPr>
        <p:spPr bwMode="auto">
          <a:xfrm>
            <a:off x="4205288" y="1281113"/>
            <a:ext cx="4530725" cy="4071937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Struts 2 Action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응용하는 방법은 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가지로 분류된다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endParaRPr lang="en-US" altLang="ko-KR" sz="1200" b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첫째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거래를 포함하지 않는 서비스인 경우</a:t>
            </a:r>
            <a:b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200" b="1" u="sng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HanaNormalAction </a:t>
            </a:r>
            <a:r>
              <a:rPr lang="ko-KR" altLang="en-US" sz="1200" b="1" u="sng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클래스를 상속한 클래스를 구현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한다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endParaRPr lang="en-US" altLang="ko-KR" sz="1200" b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둘째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거래를 실행하되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by-pass 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성격인 경우</a:t>
            </a:r>
            <a:b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200" b="1" u="sng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DefaultBizAction </a:t>
            </a:r>
            <a:r>
              <a:rPr lang="ko-KR" altLang="en-US" sz="1200" b="1" u="sng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클래스를 사용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한다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endParaRPr lang="en-US" altLang="ko-KR" sz="1200" b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셋째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거래를 실행하며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입출력 처리 중 </a:t>
            </a:r>
            <a:b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부가적인 비즈니스 로직을 구현해야 할 경우</a:t>
            </a:r>
            <a:b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200" b="1" u="sng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HanaBizAction </a:t>
            </a:r>
            <a:r>
              <a:rPr lang="ko-KR" altLang="en-US" sz="1200" b="1" u="sng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클래스를 상속한 클래스를 구현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한다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2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4606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" y="930275"/>
            <a:ext cx="3052763" cy="53562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Interceptors</a:t>
            </a:r>
          </a:p>
        </p:txBody>
      </p:sp>
      <p:pic>
        <p:nvPicPr>
          <p:cNvPr id="24627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675" y="835025"/>
            <a:ext cx="7034213" cy="438626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sp>
        <p:nvSpPr>
          <p:cNvPr id="2462725" name="Rectangle 5"/>
          <p:cNvSpPr>
            <a:spLocks noChangeArrowheads="1"/>
          </p:cNvSpPr>
          <p:nvPr/>
        </p:nvSpPr>
        <p:spPr bwMode="auto">
          <a:xfrm>
            <a:off x="576263" y="804863"/>
            <a:ext cx="8664575" cy="1041400"/>
          </a:xfrm>
          <a:prstGeom prst="rect">
            <a:avLst/>
          </a:prstGeom>
          <a:noFill/>
          <a:ln w="22225" algn="ctr">
            <a:solidFill>
              <a:schemeClr val="bg2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pPr algn="r" eaLnBrk="1" latinLnBrk="1" hangingPunct="1">
              <a:lnSpc>
                <a:spcPct val="15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Struts</a:t>
            </a: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components</a:t>
            </a:r>
          </a:p>
        </p:txBody>
      </p:sp>
      <p:sp>
        <p:nvSpPr>
          <p:cNvPr id="2462726" name="Rectangle 6"/>
          <p:cNvSpPr>
            <a:spLocks noChangeArrowheads="1"/>
          </p:cNvSpPr>
          <p:nvPr/>
        </p:nvSpPr>
        <p:spPr bwMode="auto">
          <a:xfrm>
            <a:off x="576263" y="2233613"/>
            <a:ext cx="8664575" cy="3070225"/>
          </a:xfrm>
          <a:prstGeom prst="rect">
            <a:avLst/>
          </a:prstGeom>
          <a:noFill/>
          <a:ln w="22225" algn="ctr">
            <a:solidFill>
              <a:schemeClr val="bg2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pPr algn="r" eaLnBrk="1" latinLnBrk="1" hangingPunct="1">
              <a:lnSpc>
                <a:spcPct val="15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HanaBank interceptors</a:t>
            </a:r>
          </a:p>
        </p:txBody>
      </p:sp>
      <p:sp>
        <p:nvSpPr>
          <p:cNvPr id="2462727" name="Rectangle 7"/>
          <p:cNvSpPr>
            <a:spLocks noChangeArrowheads="1"/>
          </p:cNvSpPr>
          <p:nvPr/>
        </p:nvSpPr>
        <p:spPr bwMode="auto">
          <a:xfrm>
            <a:off x="555625" y="5489575"/>
            <a:ext cx="8685213" cy="6540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하나은행 웹 서비스의 전처리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(pre-processing)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위해 스트럿츠 인터셉터를 확장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상속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 인터셉터들을 구현한다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서비스 구현 시 스트럿츠 기본 인터셉터 스택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(default stack)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 함께 사용된다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Interceptors (description)</a:t>
            </a:r>
            <a:endParaRPr lang="ko-KR" altLang="en-US"/>
          </a:p>
        </p:txBody>
      </p:sp>
      <p:sp>
        <p:nvSpPr>
          <p:cNvPr id="2485252" name="Rectangle 4"/>
          <p:cNvSpPr>
            <a:spLocks noChangeArrowheads="1"/>
          </p:cNvSpPr>
          <p:nvPr/>
        </p:nvSpPr>
        <p:spPr bwMode="auto">
          <a:xfrm>
            <a:off x="709613" y="900113"/>
            <a:ext cx="8169275" cy="5319712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HanaInterceptor</a:t>
            </a:r>
            <a:b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하나은행 인터셉터 구현을 위한 추상 클래스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구현 클래스에서 필요한 유틸리티 메소드를 정의한다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HanaTokenInterceptor</a:t>
            </a:r>
            <a:b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-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이중 거래 방지를 위한 토큰 처리를 수행하는 인터셉터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CertInterceptor</a:t>
            </a:r>
            <a:b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-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공인인증서 처리를 수행하는 인터셉터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HanaActionWiringInterceptor</a:t>
            </a:r>
            <a:b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- Struts Action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컴포넌트에 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service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컴포넌트를 삽입하는 인터셉터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TimeAcceptInterceptor</a:t>
            </a:r>
            <a:b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-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거래 시간 제한을 수행하는 인터셉터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허용된 거래 시간 외에 접속할 경우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REJECT_TIME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반환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RequiredLoginInterceptor</a:t>
            </a:r>
            <a:b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-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로그인 여부를 검사하는 인터셉터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세션에 로그인 정보가 포함되어 있는지 검사한다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RequiredTransferInterceptor</a:t>
            </a:r>
            <a:b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-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거래 가능 여부를 검사하는 인터셉터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세션에 저장된 거래 가능 상태를 확인한다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CompleteInterceptor</a:t>
            </a:r>
            <a:br>
              <a:rPr lang="en-US" altLang="ko-KR" sz="12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- 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후처리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(post processing)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인터셉터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개별 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action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클래스에 구현된 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complete() </a:t>
            </a:r>
            <a:r>
              <a:rPr lang="ko-KR" altLang="en-US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메소드를 호출한다</a:t>
            </a:r>
            <a:r>
              <a:rPr lang="en-US" altLang="ko-KR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2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</a:t>
            </a:r>
            <a:r>
              <a:rPr lang="ko-KR" altLang="en-US" dirty="0" smtClean="0"/>
              <a:t>좋은 시스템의 요건</a:t>
            </a:r>
            <a:endParaRPr lang="en-US" altLang="ko-KR" dirty="0"/>
          </a:p>
        </p:txBody>
      </p:sp>
      <p:sp>
        <p:nvSpPr>
          <p:cNvPr id="8" name="Oval 28"/>
          <p:cNvSpPr>
            <a:spLocks noChangeArrowheads="1"/>
          </p:cNvSpPr>
          <p:nvPr/>
        </p:nvSpPr>
        <p:spPr bwMode="auto">
          <a:xfrm>
            <a:off x="3533775" y="906463"/>
            <a:ext cx="2051050" cy="2051050"/>
          </a:xfrm>
          <a:prstGeom prst="ellipse">
            <a:avLst/>
          </a:prstGeom>
          <a:gradFill rotWithShape="1">
            <a:gsLst>
              <a:gs pos="0">
                <a:srgbClr val="666699">
                  <a:gamma/>
                  <a:tint val="0"/>
                  <a:invGamma/>
                </a:srgbClr>
              </a:gs>
              <a:gs pos="100000">
                <a:srgbClr val="666699">
                  <a:alpha val="39999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BAD0E4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ko-KR" altLang="en-US" sz="2400">
                <a:latin typeface="HY견고딕" pitchFamily="18" charset="-127"/>
                <a:ea typeface="HY견고딕" pitchFamily="18" charset="-127"/>
              </a:rPr>
              <a:t>생산성</a:t>
            </a:r>
          </a:p>
        </p:txBody>
      </p:sp>
      <p:sp>
        <p:nvSpPr>
          <p:cNvPr id="9" name="Oval 29"/>
          <p:cNvSpPr>
            <a:spLocks noChangeArrowheads="1"/>
          </p:cNvSpPr>
          <p:nvPr/>
        </p:nvSpPr>
        <p:spPr bwMode="auto">
          <a:xfrm>
            <a:off x="1597025" y="3279775"/>
            <a:ext cx="2051050" cy="2051050"/>
          </a:xfrm>
          <a:prstGeom prst="ellipse">
            <a:avLst/>
          </a:prstGeom>
          <a:gradFill rotWithShape="1">
            <a:gsLst>
              <a:gs pos="0">
                <a:srgbClr val="3366FF">
                  <a:gamma/>
                  <a:tint val="0"/>
                  <a:invGamma/>
                </a:srgbClr>
              </a:gs>
              <a:gs pos="100000">
                <a:srgbClr val="3366FF">
                  <a:alpha val="39999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BAD0E4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ko-KR" altLang="en-US" sz="2400" b="1">
                <a:latin typeface="HY견고딕" pitchFamily="18" charset="-127"/>
                <a:ea typeface="HY견고딕" pitchFamily="18" charset="-127"/>
              </a:rPr>
              <a:t>성능 및 </a:t>
            </a:r>
          </a:p>
          <a:p>
            <a:r>
              <a:rPr lang="ko-KR" altLang="en-US" sz="2400">
                <a:latin typeface="HY견고딕" pitchFamily="18" charset="-127"/>
                <a:ea typeface="HY견고딕" pitchFamily="18" charset="-127"/>
              </a:rPr>
              <a:t>안정성</a:t>
            </a:r>
            <a:endParaRPr lang="en-US" altLang="ko-KR" sz="240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Oval 30"/>
          <p:cNvSpPr>
            <a:spLocks noChangeArrowheads="1"/>
          </p:cNvSpPr>
          <p:nvPr/>
        </p:nvSpPr>
        <p:spPr bwMode="auto">
          <a:xfrm>
            <a:off x="5310188" y="3235325"/>
            <a:ext cx="2051050" cy="2051050"/>
          </a:xfrm>
          <a:prstGeom prst="ellipse">
            <a:avLst/>
          </a:prstGeom>
          <a:gradFill rotWithShape="1">
            <a:gsLst>
              <a:gs pos="0">
                <a:srgbClr val="CCECFF">
                  <a:gamma/>
                  <a:tint val="0"/>
                  <a:invGamma/>
                </a:srgbClr>
              </a:gs>
              <a:gs pos="100000">
                <a:srgbClr val="CCECFF">
                  <a:alpha val="67999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ko-KR" altLang="en-US" sz="2400">
                <a:latin typeface="HY견고딕" pitchFamily="18" charset="-127"/>
                <a:ea typeface="HY견고딕" pitchFamily="18" charset="-127"/>
              </a:rPr>
              <a:t>신뢰성</a:t>
            </a:r>
            <a:endParaRPr lang="en-US" altLang="ko-KR" sz="240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" name="AutoShape 72"/>
          <p:cNvSpPr>
            <a:spLocks noChangeArrowheads="1"/>
          </p:cNvSpPr>
          <p:nvPr/>
        </p:nvSpPr>
        <p:spPr bwMode="auto">
          <a:xfrm rot="1301407">
            <a:off x="2239963" y="1655763"/>
            <a:ext cx="728662" cy="1422400"/>
          </a:xfrm>
          <a:prstGeom prst="curvedRightArrow">
            <a:avLst>
              <a:gd name="adj1" fmla="val 39041"/>
              <a:gd name="adj2" fmla="val 78083"/>
              <a:gd name="adj3" fmla="val 7423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AutoShape 80"/>
          <p:cNvSpPr>
            <a:spLocks noChangeArrowheads="1"/>
          </p:cNvSpPr>
          <p:nvPr/>
        </p:nvSpPr>
        <p:spPr bwMode="auto">
          <a:xfrm rot="15928088">
            <a:off x="4356894" y="4779169"/>
            <a:ext cx="604838" cy="1422400"/>
          </a:xfrm>
          <a:prstGeom prst="curvedRightArrow">
            <a:avLst>
              <a:gd name="adj1" fmla="val 47034"/>
              <a:gd name="adj2" fmla="val 94068"/>
              <a:gd name="adj3" fmla="val 7423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3" name="AutoShape 81"/>
          <p:cNvSpPr>
            <a:spLocks noChangeArrowheads="1"/>
          </p:cNvSpPr>
          <p:nvPr/>
        </p:nvSpPr>
        <p:spPr bwMode="auto">
          <a:xfrm rot="8071873">
            <a:off x="6293643" y="1545432"/>
            <a:ext cx="703263" cy="1422400"/>
          </a:xfrm>
          <a:prstGeom prst="curvedRightArrow">
            <a:avLst>
              <a:gd name="adj1" fmla="val 40451"/>
              <a:gd name="adj2" fmla="val 80903"/>
              <a:gd name="adj3" fmla="val 7423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Interceptors (configuration)</a:t>
            </a:r>
            <a:endParaRPr lang="ko-KR" altLang="en-US"/>
          </a:p>
        </p:txBody>
      </p:sp>
      <p:sp>
        <p:nvSpPr>
          <p:cNvPr id="2497540" name="AutoShape 4"/>
          <p:cNvSpPr>
            <a:spLocks noChangeArrowheads="1"/>
          </p:cNvSpPr>
          <p:nvPr/>
        </p:nvSpPr>
        <p:spPr bwMode="auto">
          <a:xfrm>
            <a:off x="844550" y="1885950"/>
            <a:ext cx="1895475" cy="593725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/>
              <a:t>{PRJ_HOME}/src/struts.xml</a:t>
            </a:r>
          </a:p>
        </p:txBody>
      </p:sp>
      <p:sp>
        <p:nvSpPr>
          <p:cNvPr id="2497541" name="Line 5"/>
          <p:cNvSpPr>
            <a:spLocks noChangeShapeType="1"/>
          </p:cNvSpPr>
          <p:nvPr/>
        </p:nvSpPr>
        <p:spPr bwMode="auto">
          <a:xfrm>
            <a:off x="2789238" y="2105025"/>
            <a:ext cx="319087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97542" name="Text Box 6"/>
          <p:cNvSpPr txBox="1">
            <a:spLocks noChangeArrowheads="1"/>
          </p:cNvSpPr>
          <p:nvPr/>
        </p:nvSpPr>
        <p:spPr bwMode="auto">
          <a:xfrm>
            <a:off x="3186113" y="1652588"/>
            <a:ext cx="3508375" cy="558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&lt;!--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공통 설정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--&gt;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&lt;include file="/config/struts/hana-struts-default.xml"/&gt;</a:t>
            </a:r>
          </a:p>
          <a:p>
            <a:pPr algn="l" eaLnBrk="1" latinLnBrk="1" hangingPunct="1">
              <a:spcBef>
                <a:spcPct val="0"/>
              </a:spcBef>
            </a:pP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97544" name="AutoShape 8"/>
          <p:cNvSpPr>
            <a:spLocks noChangeArrowheads="1"/>
          </p:cNvSpPr>
          <p:nvPr/>
        </p:nvSpPr>
        <p:spPr bwMode="auto">
          <a:xfrm>
            <a:off x="661988" y="1516063"/>
            <a:ext cx="8375650" cy="2786062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97545" name="AutoShape 9"/>
          <p:cNvSpPr>
            <a:spLocks noChangeArrowheads="1"/>
          </p:cNvSpPr>
          <p:nvPr/>
        </p:nvSpPr>
        <p:spPr bwMode="auto">
          <a:xfrm>
            <a:off x="685800" y="1060450"/>
            <a:ext cx="1116013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Struts 2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Configuration</a:t>
            </a:r>
          </a:p>
        </p:txBody>
      </p:sp>
      <p:sp>
        <p:nvSpPr>
          <p:cNvPr id="2497546" name="Rectangle 10"/>
          <p:cNvSpPr>
            <a:spLocks noChangeArrowheads="1"/>
          </p:cNvSpPr>
          <p:nvPr/>
        </p:nvSpPr>
        <p:spPr bwMode="auto">
          <a:xfrm>
            <a:off x="1147763" y="2466975"/>
            <a:ext cx="1050925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root config file</a:t>
            </a:r>
          </a:p>
        </p:txBody>
      </p:sp>
      <p:sp>
        <p:nvSpPr>
          <p:cNvPr id="2497547" name="AutoShape 11"/>
          <p:cNvSpPr>
            <a:spLocks noChangeArrowheads="1"/>
          </p:cNvSpPr>
          <p:nvPr/>
        </p:nvSpPr>
        <p:spPr bwMode="auto">
          <a:xfrm>
            <a:off x="3957638" y="2312988"/>
            <a:ext cx="4808537" cy="1698625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/>
            <a:r>
              <a:rPr lang="en-US" altLang="ko-KR" b="1"/>
              <a:t>&lt;interceptors&gt;</a:t>
            </a:r>
          </a:p>
          <a:p>
            <a:pPr algn="l"/>
            <a:r>
              <a:rPr lang="en-US" altLang="ko-KR" b="1"/>
              <a:t>       &lt;interceptor name="timeAccept"</a:t>
            </a:r>
          </a:p>
          <a:p>
            <a:pPr algn="l"/>
            <a:r>
              <a:rPr lang="en-US" altLang="ko-KR" b="1"/>
              <a:t>              class="com.hanabank….TimeAcceptInterceptor"&gt;</a:t>
            </a:r>
          </a:p>
          <a:p>
            <a:pPr algn="l"/>
            <a:r>
              <a:rPr lang="en-US" altLang="ko-KR" b="1"/>
              <a:t>              &lt;param name="timeResource"&gt;accepttime-pbk.properties&lt;/param&gt;</a:t>
            </a:r>
          </a:p>
          <a:p>
            <a:pPr algn="l"/>
            <a:r>
              <a:rPr lang="en-US" altLang="ko-KR" b="1"/>
              <a:t>       &lt;/interceptor&gt;</a:t>
            </a:r>
          </a:p>
          <a:p>
            <a:pPr algn="l"/>
            <a:r>
              <a:rPr lang="en-US" altLang="ko-KR" b="1"/>
              <a:t>   ….</a:t>
            </a:r>
          </a:p>
        </p:txBody>
      </p:sp>
      <p:sp>
        <p:nvSpPr>
          <p:cNvPr id="2497548" name="AutoShape 12"/>
          <p:cNvSpPr>
            <a:spLocks noChangeArrowheads="1"/>
          </p:cNvSpPr>
          <p:nvPr/>
        </p:nvSpPr>
        <p:spPr bwMode="auto">
          <a:xfrm flipV="1">
            <a:off x="3359150" y="2324100"/>
            <a:ext cx="517525" cy="722313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97549" name="Rectangle 13"/>
          <p:cNvSpPr>
            <a:spLocks noChangeArrowheads="1"/>
          </p:cNvSpPr>
          <p:nvPr/>
        </p:nvSpPr>
        <p:spPr bwMode="auto">
          <a:xfrm>
            <a:off x="2087563" y="2871788"/>
            <a:ext cx="1468437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define interceptors &amp; </a:t>
            </a:r>
          </a:p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interceptor stack</a:t>
            </a:r>
          </a:p>
        </p:txBody>
      </p:sp>
      <p:sp>
        <p:nvSpPr>
          <p:cNvPr id="2497550" name="Rectangle 14"/>
          <p:cNvSpPr>
            <a:spLocks noChangeArrowheads="1"/>
          </p:cNvSpPr>
          <p:nvPr/>
        </p:nvSpPr>
        <p:spPr bwMode="auto">
          <a:xfrm>
            <a:off x="892175" y="4624388"/>
            <a:ext cx="7927975" cy="3492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인터셉터 목록 및 인터셉터 스택은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{PRJ_HOME}src/config/struts/hana-struts-default.xml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파일에 정의한다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Interceptors (configuration)</a:t>
            </a:r>
            <a:endParaRPr lang="ko-KR" altLang="en-US"/>
          </a:p>
        </p:txBody>
      </p:sp>
      <p:sp>
        <p:nvSpPr>
          <p:cNvPr id="2487300" name="Rectangle 4"/>
          <p:cNvSpPr>
            <a:spLocks noChangeArrowheads="1"/>
          </p:cNvSpPr>
          <p:nvPr/>
        </p:nvSpPr>
        <p:spPr bwMode="auto">
          <a:xfrm>
            <a:off x="623888" y="720725"/>
            <a:ext cx="8407400" cy="55689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&lt;?xml version="1.0" encoding="UTF-8" ?&gt;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&lt;!DOCTYPE struts PUBLIC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"-//Apache Software Foundation//DTD Struts Configuration 2.0//EN"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"http://struts.apache.org/dtds/struts-2.0.dtd"&gt;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&lt;struts&gt;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&lt;package name="hana-default" abstract="true" extends="struts-default"&gt;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&lt;!-- INTERCEPTORS --&gt;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&lt;interceptors&gt;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&lt;interceptor name="timeAccept"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         class="com.hanabank.ebk.channel.ibk.web.struts2.interceptor.TimeAcceptInterceptor"&gt;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&lt;param name="timeResource"&gt;/properties/accepttime-pbk.properties&lt;/param&gt;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&lt;/interceptor&gt;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&lt;interceptor name="requireLogin"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         class="com.hanabank.ebk.channel.ibk.web.struts2.interceptor.RequireLoginInterceptor"/&gt;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&lt;interceptor name="requireTransfer"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         class="com.hanabank.ebk.channel.ibk.web.struts2.interceptor.RequireTransferInterceptor"/&gt;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&lt;interceptor name="complete"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         class="com.hanabank.ebk.channel.ibk.web.struts2.interceptor.CompleteInterceptor"/&gt;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&lt;interceptor name="actionWiring"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         class="com.hanabank.ebk.channel.ibk.web.struts2.interceptor.HanaActionWiringInterceptor"&gt;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&lt;param name="service"&gt;actionDefaultService&lt;/param&gt;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&lt;/interceptor&gt;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&lt;interceptor name="hanaToken"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         class="com.hanabank.ebk.channel.ibk.web.struts2.interceptor.HanaTokenInterceptor"&gt;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&lt;param name="used"&gt;false&lt;/param&gt;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&lt;/interceptor&gt;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계속</a:t>
            </a: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ko-KR" altLang="en-US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87306" name="AutoShape 10"/>
          <p:cNvSpPr>
            <a:spLocks noChangeArrowheads="1"/>
          </p:cNvSpPr>
          <p:nvPr/>
        </p:nvSpPr>
        <p:spPr bwMode="auto">
          <a:xfrm>
            <a:off x="6904038" y="1906588"/>
            <a:ext cx="1643062" cy="487362"/>
          </a:xfrm>
          <a:prstGeom prst="wedgeRoundRectCallout">
            <a:avLst>
              <a:gd name="adj1" fmla="val -41787"/>
              <a:gd name="adj2" fmla="val 87134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latinLnBrk="1" hangingPunct="1">
              <a:spcBef>
                <a:spcPct val="0"/>
              </a:spcBef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인터셉터 정의 및</a:t>
            </a:r>
          </a:p>
          <a:p>
            <a:pPr eaLnBrk="1" latinLnBrk="1" hangingPunct="1">
              <a:spcBef>
                <a:spcPct val="0"/>
              </a:spcBef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인자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(param)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설정</a:t>
            </a:r>
          </a:p>
        </p:txBody>
      </p:sp>
      <p:sp>
        <p:nvSpPr>
          <p:cNvPr id="2487307" name="AutoShape 11"/>
          <p:cNvSpPr>
            <a:spLocks/>
          </p:cNvSpPr>
          <p:nvPr/>
        </p:nvSpPr>
        <p:spPr bwMode="auto">
          <a:xfrm>
            <a:off x="6696075" y="2533650"/>
            <a:ext cx="504825" cy="3257550"/>
          </a:xfrm>
          <a:prstGeom prst="rightBrace">
            <a:avLst>
              <a:gd name="adj1" fmla="val 53774"/>
              <a:gd name="adj2" fmla="val 50000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Interceptors (configuration)</a:t>
            </a:r>
            <a:endParaRPr lang="ko-KR" altLang="en-US"/>
          </a:p>
        </p:txBody>
      </p:sp>
      <p:sp>
        <p:nvSpPr>
          <p:cNvPr id="2495492" name="Rectangle 4"/>
          <p:cNvSpPr>
            <a:spLocks noChangeArrowheads="1"/>
          </p:cNvSpPr>
          <p:nvPr/>
        </p:nvSpPr>
        <p:spPr bwMode="auto">
          <a:xfrm>
            <a:off x="709613" y="900113"/>
            <a:ext cx="8169275" cy="3843337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계속</a:t>
            </a: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           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&lt;!--  hanaStack --&gt;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&lt;interceptor-stack name="hanaStack"&gt;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&lt;interceptor-ref name="timer"/&gt;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&lt;interceptor-ref name="logger"/&gt;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&lt;interceptor-ref name="actionWiring"/&gt;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&lt;interceptor-ref name="defaultStack"/&gt;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&lt;interceptor-ref name="requireLogin"/&gt;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&lt;interceptor-ref name="hanaToken"/&gt;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&lt;interceptor-ref name="timeAccept" 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&lt;interceptor-ref name="requireTransfer"/&gt;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&lt;interceptor-ref name="complete"/&gt;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&lt;/interceptor-stack&gt;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&lt;/interceptors&gt;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&lt;!-- DEFAULT INTERCEPTOR REF --&gt;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&lt;default-interceptor-ref name="hanaStack"/&gt;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&lt;/package&gt;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&lt;/struts&gt;</a:t>
            </a:r>
            <a:endParaRPr lang="ko-KR" altLang="en-US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95493" name="AutoShape 5"/>
          <p:cNvSpPr>
            <a:spLocks noChangeArrowheads="1"/>
          </p:cNvSpPr>
          <p:nvPr/>
        </p:nvSpPr>
        <p:spPr bwMode="auto">
          <a:xfrm>
            <a:off x="4294188" y="1716088"/>
            <a:ext cx="2871787" cy="487362"/>
          </a:xfrm>
          <a:prstGeom prst="wedgeRoundRectCallout">
            <a:avLst>
              <a:gd name="adj1" fmla="val -56245"/>
              <a:gd name="adj2" fmla="val 38273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latinLnBrk="1" hangingPunct="1">
              <a:spcBef>
                <a:spcPct val="0"/>
              </a:spcBef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인터셉터 스택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(stack)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정의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설정 파일에서 나열된 순서대로 실행된다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2495494" name="AutoShape 6"/>
          <p:cNvSpPr>
            <a:spLocks/>
          </p:cNvSpPr>
          <p:nvPr/>
        </p:nvSpPr>
        <p:spPr bwMode="auto">
          <a:xfrm>
            <a:off x="3829050" y="1085850"/>
            <a:ext cx="228600" cy="2228850"/>
          </a:xfrm>
          <a:prstGeom prst="rightBrace">
            <a:avLst>
              <a:gd name="adj1" fmla="val 81250"/>
              <a:gd name="adj2" fmla="val 50000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495495" name="AutoShape 7"/>
          <p:cNvSpPr>
            <a:spLocks noChangeArrowheads="1"/>
          </p:cNvSpPr>
          <p:nvPr/>
        </p:nvSpPr>
        <p:spPr bwMode="auto">
          <a:xfrm>
            <a:off x="4322763" y="3190875"/>
            <a:ext cx="2871787" cy="622300"/>
          </a:xfrm>
          <a:prstGeom prst="wedgeRoundRectCallout">
            <a:avLst>
              <a:gd name="adj1" fmla="val -57241"/>
              <a:gd name="adj2" fmla="val 38264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latinLnBrk="1" hangingPunct="1">
              <a:spcBef>
                <a:spcPct val="0"/>
              </a:spcBef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기본 인터셉터 설정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액션 선언 시 인터셉터를 지정하지 않으면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hanaStack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인터셉터가 실행된다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</p:txBody>
      </p:sp>
      <p:sp>
        <p:nvSpPr>
          <p:cNvPr id="2495496" name="AutoShape 8"/>
          <p:cNvSpPr>
            <a:spLocks/>
          </p:cNvSpPr>
          <p:nvPr/>
        </p:nvSpPr>
        <p:spPr bwMode="auto">
          <a:xfrm>
            <a:off x="3829050" y="3486150"/>
            <a:ext cx="228600" cy="514350"/>
          </a:xfrm>
          <a:prstGeom prst="rightBrace">
            <a:avLst>
              <a:gd name="adj1" fmla="val 39583"/>
              <a:gd name="adj2" fmla="val 48148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Results (HanaJSONResult)</a:t>
            </a:r>
          </a:p>
        </p:txBody>
      </p:sp>
      <p:sp>
        <p:nvSpPr>
          <p:cNvPr id="2466821" name="Rectangle 5"/>
          <p:cNvSpPr>
            <a:spLocks noChangeArrowheads="1"/>
          </p:cNvSpPr>
          <p:nvPr/>
        </p:nvSpPr>
        <p:spPr bwMode="auto">
          <a:xfrm>
            <a:off x="871538" y="4311650"/>
            <a:ext cx="7932737" cy="16446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액션의 실행 결과를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JSON(JavaScript Object Notation)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형식으로 출력하는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result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컴포넌트이다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HanaJsonResult 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서비스 액션을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AJAX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방식으로 호출했을 때 실행된다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jsonType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속성은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NORMAL, ERROR, REDIRECT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등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가지 값을 가질 수 있다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- NORMAL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타입은 액션 실행 결과를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JSON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형식으로 반환 받고자 할 때 사용되며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- ERROR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타입은 액션 실행 중 오류가 발생한 상황을 나타내며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오류 메시지를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JSON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형식으로 반환한다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(global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선언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- REDIRECT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타입은 액션 실행 결과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웹 브라우저에서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redirect URL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기능을 실행해야 한다는 것을 의미하며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이동할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반환한다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pic>
        <p:nvPicPr>
          <p:cNvPr id="246682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8088" y="603250"/>
            <a:ext cx="2036762" cy="350996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Results (configuration)</a:t>
            </a:r>
            <a:endParaRPr lang="ko-KR" altLang="en-US"/>
          </a:p>
        </p:txBody>
      </p:sp>
      <p:sp>
        <p:nvSpPr>
          <p:cNvPr id="2501635" name="AutoShape 3"/>
          <p:cNvSpPr>
            <a:spLocks noChangeArrowheads="1"/>
          </p:cNvSpPr>
          <p:nvPr/>
        </p:nvSpPr>
        <p:spPr bwMode="auto">
          <a:xfrm>
            <a:off x="844550" y="1504950"/>
            <a:ext cx="1895475" cy="593725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 b="1"/>
              <a:t>{PRJ_HOME}/src/struts.xml</a:t>
            </a:r>
          </a:p>
        </p:txBody>
      </p:sp>
      <p:sp>
        <p:nvSpPr>
          <p:cNvPr id="2501636" name="Line 4"/>
          <p:cNvSpPr>
            <a:spLocks noChangeShapeType="1"/>
          </p:cNvSpPr>
          <p:nvPr/>
        </p:nvSpPr>
        <p:spPr bwMode="auto">
          <a:xfrm>
            <a:off x="2789238" y="1724025"/>
            <a:ext cx="319087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501637" name="Text Box 5"/>
          <p:cNvSpPr txBox="1">
            <a:spLocks noChangeArrowheads="1"/>
          </p:cNvSpPr>
          <p:nvPr/>
        </p:nvSpPr>
        <p:spPr bwMode="auto">
          <a:xfrm>
            <a:off x="3176588" y="1500188"/>
            <a:ext cx="3508375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&lt;!--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공통 설정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--&gt;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&lt;include file="/config/struts/hana-struts-default.xml"/&gt;</a:t>
            </a:r>
          </a:p>
        </p:txBody>
      </p:sp>
      <p:sp>
        <p:nvSpPr>
          <p:cNvPr id="2501638" name="AutoShape 6"/>
          <p:cNvSpPr>
            <a:spLocks noChangeArrowheads="1"/>
          </p:cNvSpPr>
          <p:nvPr/>
        </p:nvSpPr>
        <p:spPr bwMode="auto">
          <a:xfrm>
            <a:off x="661988" y="1135063"/>
            <a:ext cx="8432800" cy="3900487"/>
          </a:xfrm>
          <a:prstGeom prst="roundRect">
            <a:avLst>
              <a:gd name="adj" fmla="val 14588"/>
            </a:avLst>
          </a:prstGeom>
          <a:noFill/>
          <a:ln w="28575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01639" name="AutoShape 7"/>
          <p:cNvSpPr>
            <a:spLocks noChangeArrowheads="1"/>
          </p:cNvSpPr>
          <p:nvPr/>
        </p:nvSpPr>
        <p:spPr bwMode="auto">
          <a:xfrm>
            <a:off x="685800" y="784225"/>
            <a:ext cx="1116013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Struts 2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Configuration</a:t>
            </a:r>
          </a:p>
        </p:txBody>
      </p:sp>
      <p:sp>
        <p:nvSpPr>
          <p:cNvPr id="2501640" name="Rectangle 8"/>
          <p:cNvSpPr>
            <a:spLocks noChangeArrowheads="1"/>
          </p:cNvSpPr>
          <p:nvPr/>
        </p:nvSpPr>
        <p:spPr bwMode="auto">
          <a:xfrm>
            <a:off x="1147763" y="2095500"/>
            <a:ext cx="1050925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root config file</a:t>
            </a:r>
          </a:p>
        </p:txBody>
      </p:sp>
      <p:sp>
        <p:nvSpPr>
          <p:cNvPr id="2501641" name="AutoShape 9"/>
          <p:cNvSpPr>
            <a:spLocks noChangeArrowheads="1"/>
          </p:cNvSpPr>
          <p:nvPr/>
        </p:nvSpPr>
        <p:spPr bwMode="auto">
          <a:xfrm>
            <a:off x="3862388" y="2036763"/>
            <a:ext cx="5037137" cy="2784475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/>
            <a:r>
              <a:rPr lang="en-US" altLang="ko-KR" b="1"/>
              <a:t>&lt;result-types&gt;</a:t>
            </a:r>
          </a:p>
          <a:p>
            <a:pPr algn="l"/>
            <a:r>
              <a:rPr lang="en-US" altLang="ko-KR" b="1"/>
              <a:t>   &lt;result-type name="tiles" class="org.apache.struts2.views.tiles.TilesResult"/&gt;</a:t>
            </a:r>
          </a:p>
          <a:p>
            <a:pPr algn="l"/>
            <a:r>
              <a:rPr lang="en-US" altLang="ko-KR" b="1"/>
              <a:t>   ….</a:t>
            </a:r>
          </a:p>
          <a:p>
            <a:pPr algn="l"/>
            <a:r>
              <a:rPr lang="en-US" altLang="ko-KR" b="1"/>
              <a:t> &lt;/result-types&gt;</a:t>
            </a:r>
          </a:p>
          <a:p>
            <a:pPr algn="l"/>
            <a:r>
              <a:rPr lang="en-US" altLang="ko-KR" b="1"/>
              <a:t> ….</a:t>
            </a:r>
          </a:p>
          <a:p>
            <a:pPr algn="l"/>
            <a:r>
              <a:rPr lang="en-US" altLang="ko-KR" b="1"/>
              <a:t>&lt;global-results&gt;</a:t>
            </a:r>
          </a:p>
          <a:p>
            <a:pPr algn="l"/>
            <a:r>
              <a:rPr lang="en-US" altLang="ko-KR" b="1"/>
              <a:t>    &lt;result name="jsonError" type="jsonError" /&gt;</a:t>
            </a:r>
          </a:p>
          <a:p>
            <a:pPr algn="l"/>
            <a:r>
              <a:rPr lang="en-US" altLang="ko-KR" b="1"/>
              <a:t>    &lt;result name="jsonNormal" type="jsonNormal" /&gt;</a:t>
            </a:r>
          </a:p>
          <a:p>
            <a:pPr algn="l"/>
            <a:r>
              <a:rPr lang="en-US" altLang="ko-KR" b="1"/>
              <a:t>    ….</a:t>
            </a:r>
          </a:p>
          <a:p>
            <a:pPr algn="l"/>
            <a:r>
              <a:rPr lang="en-US" altLang="ko-KR" b="1"/>
              <a:t>&lt;/global-results&gt;</a:t>
            </a:r>
          </a:p>
        </p:txBody>
      </p:sp>
      <p:sp>
        <p:nvSpPr>
          <p:cNvPr id="2501642" name="AutoShape 10"/>
          <p:cNvSpPr>
            <a:spLocks noChangeArrowheads="1"/>
          </p:cNvSpPr>
          <p:nvPr/>
        </p:nvSpPr>
        <p:spPr bwMode="auto">
          <a:xfrm flipV="1">
            <a:off x="3263900" y="2019300"/>
            <a:ext cx="517525" cy="665163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01643" name="Rectangle 11"/>
          <p:cNvSpPr>
            <a:spLocks noChangeArrowheads="1"/>
          </p:cNvSpPr>
          <p:nvPr/>
        </p:nvSpPr>
        <p:spPr bwMode="auto">
          <a:xfrm>
            <a:off x="2220913" y="2566988"/>
            <a:ext cx="1209675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define result type</a:t>
            </a:r>
          </a:p>
        </p:txBody>
      </p:sp>
      <p:sp>
        <p:nvSpPr>
          <p:cNvPr id="2501644" name="Rectangle 12"/>
          <p:cNvSpPr>
            <a:spLocks noChangeArrowheads="1"/>
          </p:cNvSpPr>
          <p:nvPr/>
        </p:nvSpPr>
        <p:spPr bwMode="auto">
          <a:xfrm>
            <a:off x="882650" y="5233988"/>
            <a:ext cx="7927975" cy="9588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tiles, json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등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종류의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result type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선언한다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액션 선언 시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result type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지정하지 않을 경우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struts2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에서 제공되는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JSP result type(default)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 적용된다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에러 처리 등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global result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선언한다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Prepared Results (configuration)</a:t>
            </a:r>
            <a:endParaRPr lang="ko-KR" altLang="en-US"/>
          </a:p>
        </p:txBody>
      </p:sp>
      <p:sp>
        <p:nvSpPr>
          <p:cNvPr id="2503683" name="Rectangle 3"/>
          <p:cNvSpPr>
            <a:spLocks noChangeArrowheads="1"/>
          </p:cNvSpPr>
          <p:nvPr/>
        </p:nvSpPr>
        <p:spPr bwMode="auto">
          <a:xfrm>
            <a:off x="709613" y="900113"/>
            <a:ext cx="8169275" cy="4910137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&lt;result-types&gt;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&lt;result-type name="jsonError" class="com.hanabank.ebk.channel.ibk.web.struts2.result.HanaJSONResult"&gt;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&lt;param name="jsonType"&gt;error&lt;/param&gt;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&lt;param name="root"&gt;actionErrorList&lt;/param&gt;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&lt;/result-type&gt;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&lt;result-type name="jsonNormal" class="com.hanabank.ebk.channel.ibk.web.struts2.result.HanaJSONResult"&gt;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&lt;param name="jsonType"&gt;normal&lt;/param&gt;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&lt;param name="root"&gt;actionMap&lt;/param&gt;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&lt;/result-type&gt;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&lt;result-type name="jsonRedirect" class="com.hanabank.ebk.channel.ibk.web.struts2.result.HanaJSONResult" 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&lt;param name="jsonType"&gt;redirect&lt;/param&gt;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&lt;/result-type&gt;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&lt;result-type name="tiles" class="org.apache.struts2.views.tiles.TilesResult" 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&lt;/result-types&gt;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&lt;global-results&gt;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&lt;result name="jsonError" type="jsonError" 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&lt;result name="jsonNormal" type="jsonNormal" 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&lt;result name="jsonRedirect" type="jsonRedirect" /&gt;</a:t>
            </a: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endParaRPr lang="en-US" altLang="ko-KR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8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 sz="9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&lt;/global-results&gt;</a:t>
            </a:r>
            <a:endParaRPr lang="ko-KR" altLang="en-US" sz="90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How to make AJAX call</a:t>
            </a:r>
          </a:p>
        </p:txBody>
      </p:sp>
      <p:sp>
        <p:nvSpPr>
          <p:cNvPr id="2468879" name="Rectangle 15"/>
          <p:cNvSpPr>
            <a:spLocks noChangeArrowheads="1"/>
          </p:cNvSpPr>
          <p:nvPr/>
        </p:nvSpPr>
        <p:spPr bwMode="auto">
          <a:xfrm>
            <a:off x="1365250" y="2370138"/>
            <a:ext cx="13779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HTML page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(on Web Browser)</a:t>
            </a:r>
          </a:p>
        </p:txBody>
      </p:sp>
      <p:sp>
        <p:nvSpPr>
          <p:cNvPr id="2468880" name="AutoShape 16"/>
          <p:cNvSpPr>
            <a:spLocks noChangeArrowheads="1"/>
          </p:cNvSpPr>
          <p:nvPr/>
        </p:nvSpPr>
        <p:spPr bwMode="auto">
          <a:xfrm rot="-10800000">
            <a:off x="2755900" y="1546225"/>
            <a:ext cx="923925" cy="790575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0">
            <a:solidFill>
              <a:schemeClr val="bg2"/>
            </a:solidFill>
            <a:round/>
            <a:headEnd/>
            <a:tailEnd/>
          </a:ln>
          <a:effectLst/>
        </p:spPr>
        <p:txBody>
          <a:bodyPr rot="10800000" wrap="none" lIns="72000" tIns="72000" rIns="72000" bIns="72000" anchor="ctr"/>
          <a:lstStyle/>
          <a:p>
            <a:r>
              <a:rPr lang="en-US" altLang="ko-KR" b="1"/>
              <a:t>javascript</a:t>
            </a:r>
          </a:p>
          <a:p>
            <a:r>
              <a:rPr lang="en-US" altLang="ko-KR" b="1"/>
              <a:t>module</a:t>
            </a:r>
          </a:p>
          <a:p>
            <a:r>
              <a:rPr lang="en-US" altLang="ko-KR" b="1"/>
              <a:t>(execute)</a:t>
            </a:r>
          </a:p>
        </p:txBody>
      </p:sp>
      <p:pic>
        <p:nvPicPr>
          <p:cNvPr id="2468881" name="Picture 17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4825" y="1549400"/>
            <a:ext cx="603250" cy="781050"/>
          </a:xfrm>
          <a:prstGeom prst="rect">
            <a:avLst/>
          </a:prstGeom>
          <a:noFill/>
        </p:spPr>
      </p:pic>
      <p:sp>
        <p:nvSpPr>
          <p:cNvPr id="2468882" name="Rectangle 18"/>
          <p:cNvSpPr>
            <a:spLocks noChangeArrowheads="1"/>
          </p:cNvSpPr>
          <p:nvPr/>
        </p:nvSpPr>
        <p:spPr bwMode="auto">
          <a:xfrm>
            <a:off x="1060450" y="960438"/>
            <a:ext cx="16065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When user click menu</a:t>
            </a:r>
          </a:p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- execute function</a:t>
            </a:r>
          </a:p>
        </p:txBody>
      </p:sp>
      <p:sp>
        <p:nvSpPr>
          <p:cNvPr id="2468883" name="Freeform 19"/>
          <p:cNvSpPr>
            <a:spLocks/>
          </p:cNvSpPr>
          <p:nvPr/>
        </p:nvSpPr>
        <p:spPr bwMode="auto">
          <a:xfrm>
            <a:off x="1123950" y="1371600"/>
            <a:ext cx="1343025" cy="273050"/>
          </a:xfrm>
          <a:custGeom>
            <a:avLst/>
            <a:gdLst/>
            <a:ahLst/>
            <a:cxnLst>
              <a:cxn ang="0">
                <a:pos x="0" y="172"/>
              </a:cxn>
              <a:cxn ang="0">
                <a:pos x="246" y="36"/>
              </a:cxn>
              <a:cxn ang="0">
                <a:pos x="552" y="18"/>
              </a:cxn>
              <a:cxn ang="0">
                <a:pos x="846" y="144"/>
              </a:cxn>
            </a:cxnLst>
            <a:rect l="0" t="0" r="r" b="b"/>
            <a:pathLst>
              <a:path w="846" h="172">
                <a:moveTo>
                  <a:pt x="0" y="172"/>
                </a:moveTo>
                <a:cubicBezTo>
                  <a:pt x="41" y="149"/>
                  <a:pt x="154" y="62"/>
                  <a:pt x="246" y="36"/>
                </a:cubicBezTo>
                <a:cubicBezTo>
                  <a:pt x="338" y="10"/>
                  <a:pt x="452" y="0"/>
                  <a:pt x="552" y="18"/>
                </a:cubicBezTo>
                <a:cubicBezTo>
                  <a:pt x="652" y="36"/>
                  <a:pt x="797" y="123"/>
                  <a:pt x="846" y="144"/>
                </a:cubicBezTo>
              </a:path>
            </a:pathLst>
          </a:custGeom>
          <a:noFill/>
          <a:ln w="28575">
            <a:solidFill>
              <a:srgbClr val="808080"/>
            </a:solidFill>
            <a:prstDash val="sysDot"/>
            <a:round/>
            <a:headEnd type="none" w="med" len="med"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68884" name="Rectangle 20"/>
          <p:cNvSpPr>
            <a:spLocks noChangeArrowheads="1"/>
          </p:cNvSpPr>
          <p:nvPr/>
        </p:nvSpPr>
        <p:spPr bwMode="auto">
          <a:xfrm>
            <a:off x="590550" y="2352675"/>
            <a:ext cx="477838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USER</a:t>
            </a:r>
            <a:endParaRPr lang="ko-KR" altLang="en-US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68885" name="AutoShape 21"/>
          <p:cNvSpPr>
            <a:spLocks noChangeArrowheads="1"/>
          </p:cNvSpPr>
          <p:nvPr/>
        </p:nvSpPr>
        <p:spPr bwMode="auto">
          <a:xfrm>
            <a:off x="3292475" y="885825"/>
            <a:ext cx="1946275" cy="584200"/>
          </a:xfrm>
          <a:prstGeom prst="wedgeRoundRectCallout">
            <a:avLst>
              <a:gd name="adj1" fmla="val -57259"/>
              <a:gd name="adj2" fmla="val 48644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l" eaLnBrk="1" latinLnBrk="1" hangingPunct="1">
              <a:lnSpc>
                <a:spcPct val="70000"/>
              </a:lnSpc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1. JHanaAjax instance 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생성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l" eaLnBrk="1" latinLnBrk="1" hangingPunct="1">
              <a:lnSpc>
                <a:spcPct val="70000"/>
              </a:lnSpc>
              <a:spcBef>
                <a:spcPct val="0"/>
              </a:spcBef>
              <a:buFontTx/>
              <a:buChar char="•"/>
            </a:pP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l" eaLnBrk="1" latinLnBrk="1" hangingPunct="1">
              <a:lnSpc>
                <a:spcPct val="70000"/>
              </a:lnSpc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2. XmlHttpRequest 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요청</a:t>
            </a:r>
            <a:endParaRPr lang="en-US" altLang="ko-KR"/>
          </a:p>
        </p:txBody>
      </p:sp>
      <p:sp>
        <p:nvSpPr>
          <p:cNvPr id="2468886" name="AutoShape 22"/>
          <p:cNvSpPr>
            <a:spLocks noChangeArrowheads="1"/>
          </p:cNvSpPr>
          <p:nvPr/>
        </p:nvSpPr>
        <p:spPr bwMode="auto">
          <a:xfrm>
            <a:off x="5721350" y="1674813"/>
            <a:ext cx="1116013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Action</a:t>
            </a:r>
          </a:p>
        </p:txBody>
      </p:sp>
      <p:sp>
        <p:nvSpPr>
          <p:cNvPr id="2468887" name="AutoShape 23"/>
          <p:cNvSpPr>
            <a:spLocks noChangeArrowheads="1"/>
          </p:cNvSpPr>
          <p:nvPr/>
        </p:nvSpPr>
        <p:spPr bwMode="auto">
          <a:xfrm>
            <a:off x="5721350" y="2749550"/>
            <a:ext cx="1116013" cy="533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</a:rPr>
              <a:t>Result</a:t>
            </a:r>
          </a:p>
        </p:txBody>
      </p:sp>
      <p:sp>
        <p:nvSpPr>
          <p:cNvPr id="2468888" name="Line 24"/>
          <p:cNvSpPr>
            <a:spLocks noChangeShapeType="1"/>
          </p:cNvSpPr>
          <p:nvPr/>
        </p:nvSpPr>
        <p:spPr bwMode="auto">
          <a:xfrm>
            <a:off x="3757613" y="1930400"/>
            <a:ext cx="186055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68889" name="Rectangle 25"/>
          <p:cNvSpPr>
            <a:spLocks noChangeArrowheads="1"/>
          </p:cNvSpPr>
          <p:nvPr/>
        </p:nvSpPr>
        <p:spPr bwMode="auto">
          <a:xfrm>
            <a:off x="728663" y="4610100"/>
            <a:ext cx="8534400" cy="14160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JHanaAjax.js (hana.JHanaAjax)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공통 모듈은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HttpXMLRequest(XHR)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추상화한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prototype.js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감싼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Wrapper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컴포넌트이다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(</a:t>
            </a:r>
            <a:r>
              <a:rPr lang="ko-KR" altLang="en-US">
                <a:solidFill>
                  <a:schemeClr val="tx1"/>
                </a:solidFill>
              </a:rPr>
              <a:t>요청 관리를 처리하는 </a:t>
            </a:r>
            <a:r>
              <a:rPr lang="en-US" altLang="ko-KR">
                <a:solidFill>
                  <a:schemeClr val="tx1"/>
                </a:solidFill>
              </a:rPr>
              <a:t>hana.JHanaAjax</a:t>
            </a:r>
            <a:r>
              <a:rPr lang="ko-KR" altLang="en-US"/>
              <a:t> </a:t>
            </a:r>
            <a:r>
              <a:rPr lang="en-US" altLang="ko-KR"/>
              <a:t>class</a:t>
            </a:r>
            <a:r>
              <a:rPr lang="ko-KR" altLang="en-US"/>
              <a:t>와 로그아웃 시점을 관리하는 </a:t>
            </a:r>
            <a:r>
              <a:rPr lang="en-US" altLang="ko-KR"/>
              <a:t>hana.JHanaLogoutTimer class </a:t>
            </a:r>
            <a:r>
              <a:rPr lang="ko-KR" altLang="en-US"/>
              <a:t>등을 포함한다</a:t>
            </a:r>
            <a:r>
              <a:rPr lang="en-US" altLang="ko-KR"/>
              <a:t>.)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모든 </a:t>
            </a:r>
            <a:r>
              <a:rPr lang="en-US" altLang="ko-KR">
                <a:solidFill>
                  <a:schemeClr val="tx1"/>
                </a:solidFill>
              </a:rPr>
              <a:t>HttpXMLRequest </a:t>
            </a:r>
            <a:r>
              <a:rPr lang="ko-KR" altLang="en-US">
                <a:solidFill>
                  <a:schemeClr val="tx1"/>
                </a:solidFill>
              </a:rPr>
              <a:t>요청은 </a:t>
            </a:r>
            <a:r>
              <a:rPr lang="en-US" altLang="ko-KR" b="1">
                <a:solidFill>
                  <a:schemeClr val="tx1"/>
                </a:solidFill>
              </a:rPr>
              <a:t>JHanaAjax class</a:t>
            </a:r>
            <a:r>
              <a:rPr lang="en-US" altLang="ko-KR">
                <a:solidFill>
                  <a:schemeClr val="tx1"/>
                </a:solidFill>
              </a:rPr>
              <a:t> </a:t>
            </a:r>
            <a:r>
              <a:rPr lang="ko-KR" altLang="en-US">
                <a:solidFill>
                  <a:schemeClr val="tx1"/>
                </a:solidFill>
              </a:rPr>
              <a:t>를 통해 호출되어야 한다</a:t>
            </a:r>
            <a:r>
              <a:rPr lang="en-US" altLang="ko-KR">
                <a:solidFill>
                  <a:schemeClr val="tx1"/>
                </a:solidFill>
              </a:rPr>
              <a:t>. 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JHanaAjax class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인스턴스 생성 시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/>
              <a:t>ajax.responders.register</a:t>
            </a:r>
            <a:r>
              <a:rPr lang="ko-KR" altLang="en-US"/>
              <a:t>의 </a:t>
            </a:r>
            <a:r>
              <a:rPr lang="en-US" altLang="ko-KR"/>
              <a:t>onCreate, onComplete </a:t>
            </a:r>
            <a:r>
              <a:rPr lang="ko-KR" altLang="en-US"/>
              <a:t>함수를 오버라이드</a:t>
            </a:r>
            <a:r>
              <a:rPr lang="en-US" altLang="ko-KR"/>
              <a:t>(override)</a:t>
            </a:r>
            <a:r>
              <a:rPr lang="ko-KR" altLang="en-US"/>
              <a:t>하여</a:t>
            </a:r>
            <a:br>
              <a:rPr lang="ko-KR" altLang="en-US"/>
            </a:br>
            <a:r>
              <a:rPr lang="ko-KR" altLang="en-US"/>
              <a:t>    로딩 이미지</a:t>
            </a:r>
            <a:r>
              <a:rPr lang="en-US" altLang="ko-KR"/>
              <a:t>, </a:t>
            </a:r>
            <a:r>
              <a:rPr lang="ko-KR" altLang="en-US"/>
              <a:t>이벤트 등록</a:t>
            </a:r>
            <a:r>
              <a:rPr lang="en-US" altLang="ko-KR"/>
              <a:t> </a:t>
            </a:r>
            <a:r>
              <a:rPr lang="ko-KR" altLang="en-US"/>
              <a:t>및 해제</a:t>
            </a:r>
            <a:r>
              <a:rPr lang="en-US" altLang="ko-KR"/>
              <a:t>,  responder </a:t>
            </a:r>
            <a:r>
              <a:rPr lang="ko-KR" altLang="en-US"/>
              <a:t>해제</a:t>
            </a:r>
            <a:r>
              <a:rPr lang="en-US" altLang="ko-KR"/>
              <a:t>, </a:t>
            </a:r>
            <a:r>
              <a:rPr lang="ko-KR" altLang="en-US"/>
              <a:t>타이머 초기화 등을 수행한다</a:t>
            </a:r>
            <a:r>
              <a:rPr lang="en-US" altLang="ko-KR"/>
              <a:t>.</a:t>
            </a:r>
          </a:p>
        </p:txBody>
      </p:sp>
      <p:sp>
        <p:nvSpPr>
          <p:cNvPr id="2468890" name="Line 26"/>
          <p:cNvSpPr>
            <a:spLocks noChangeShapeType="1"/>
          </p:cNvSpPr>
          <p:nvPr/>
        </p:nvSpPr>
        <p:spPr bwMode="auto">
          <a:xfrm>
            <a:off x="6977063" y="1816100"/>
            <a:ext cx="68897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pic>
        <p:nvPicPr>
          <p:cNvPr id="2468891" name="Picture 27" descr="Picture5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8750" y="1468438"/>
            <a:ext cx="693738" cy="954087"/>
          </a:xfrm>
          <a:prstGeom prst="rect">
            <a:avLst/>
          </a:prstGeom>
          <a:noFill/>
        </p:spPr>
      </p:pic>
      <p:sp>
        <p:nvSpPr>
          <p:cNvPr id="2468892" name="Line 28"/>
          <p:cNvSpPr>
            <a:spLocks noChangeShapeType="1"/>
          </p:cNvSpPr>
          <p:nvPr/>
        </p:nvSpPr>
        <p:spPr bwMode="auto">
          <a:xfrm flipH="1">
            <a:off x="6977063" y="2047875"/>
            <a:ext cx="681037" cy="1588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68893" name="Rectangle 29"/>
          <p:cNvSpPr>
            <a:spLocks noChangeArrowheads="1"/>
          </p:cNvSpPr>
          <p:nvPr/>
        </p:nvSpPr>
        <p:spPr bwMode="auto">
          <a:xfrm>
            <a:off x="7400925" y="2381250"/>
            <a:ext cx="1409700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lIns="72000" tIns="72000" rIns="72000" bIns="72000">
            <a:spAutoFit/>
          </a:bodyPr>
          <a:lstStyle/>
          <a:p>
            <a:pPr eaLnBrk="1" latinLnBrk="1" hangingPunct="1"/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BT server</a:t>
            </a:r>
          </a:p>
        </p:txBody>
      </p:sp>
      <p:sp>
        <p:nvSpPr>
          <p:cNvPr id="2468894" name="Line 30"/>
          <p:cNvSpPr>
            <a:spLocks noChangeShapeType="1"/>
          </p:cNvSpPr>
          <p:nvPr/>
        </p:nvSpPr>
        <p:spPr bwMode="auto">
          <a:xfrm>
            <a:off x="6276975" y="2276475"/>
            <a:ext cx="4763" cy="382588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68896" name="AutoShape 32"/>
          <p:cNvSpPr>
            <a:spLocks noChangeArrowheads="1"/>
          </p:cNvSpPr>
          <p:nvPr/>
        </p:nvSpPr>
        <p:spPr bwMode="auto">
          <a:xfrm rot="-10800000">
            <a:off x="2746375" y="2589213"/>
            <a:ext cx="923925" cy="790575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0">
            <a:solidFill>
              <a:schemeClr val="bg2"/>
            </a:solidFill>
            <a:round/>
            <a:headEnd/>
            <a:tailEnd/>
          </a:ln>
          <a:effectLst/>
        </p:spPr>
        <p:txBody>
          <a:bodyPr rot="10800000" wrap="none" lIns="72000" tIns="72000" rIns="72000" bIns="72000" anchor="ctr"/>
          <a:lstStyle/>
          <a:p>
            <a:r>
              <a:rPr lang="en-US" altLang="ko-KR" b="1"/>
              <a:t>javascript</a:t>
            </a:r>
          </a:p>
          <a:p>
            <a:r>
              <a:rPr lang="en-US" altLang="ko-KR" b="1"/>
              <a:t>module</a:t>
            </a:r>
          </a:p>
          <a:p>
            <a:r>
              <a:rPr lang="en-US" altLang="ko-KR" b="1"/>
              <a:t>(callback)</a:t>
            </a:r>
          </a:p>
        </p:txBody>
      </p:sp>
      <p:sp>
        <p:nvSpPr>
          <p:cNvPr id="2468897" name="Freeform 33"/>
          <p:cNvSpPr>
            <a:spLocks/>
          </p:cNvSpPr>
          <p:nvPr/>
        </p:nvSpPr>
        <p:spPr bwMode="auto">
          <a:xfrm>
            <a:off x="2057400" y="2762250"/>
            <a:ext cx="590550" cy="314325"/>
          </a:xfrm>
          <a:custGeom>
            <a:avLst/>
            <a:gdLst/>
            <a:ahLst/>
            <a:cxnLst>
              <a:cxn ang="0">
                <a:pos x="372" y="252"/>
              </a:cxn>
              <a:cxn ang="0">
                <a:pos x="210" y="234"/>
              </a:cxn>
              <a:cxn ang="0">
                <a:pos x="54" y="156"/>
              </a:cxn>
              <a:cxn ang="0">
                <a:pos x="0" y="0"/>
              </a:cxn>
            </a:cxnLst>
            <a:rect l="0" t="0" r="r" b="b"/>
            <a:pathLst>
              <a:path w="372" h="252">
                <a:moveTo>
                  <a:pt x="372" y="252"/>
                </a:moveTo>
                <a:cubicBezTo>
                  <a:pt x="345" y="249"/>
                  <a:pt x="263" y="250"/>
                  <a:pt x="210" y="234"/>
                </a:cubicBezTo>
                <a:cubicBezTo>
                  <a:pt x="157" y="218"/>
                  <a:pt x="89" y="195"/>
                  <a:pt x="54" y="156"/>
                </a:cubicBezTo>
                <a:cubicBezTo>
                  <a:pt x="19" y="117"/>
                  <a:pt x="11" y="32"/>
                  <a:pt x="0" y="0"/>
                </a:cubicBezTo>
              </a:path>
            </a:pathLst>
          </a:custGeom>
          <a:noFill/>
          <a:ln w="28575">
            <a:solidFill>
              <a:srgbClr val="808080"/>
            </a:solidFill>
            <a:prstDash val="sysDot"/>
            <a:round/>
            <a:headEnd type="none" w="med" len="med"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68898" name="Line 34"/>
          <p:cNvSpPr>
            <a:spLocks noChangeShapeType="1"/>
          </p:cNvSpPr>
          <p:nvPr/>
        </p:nvSpPr>
        <p:spPr bwMode="auto">
          <a:xfrm flipH="1">
            <a:off x="3757613" y="3019425"/>
            <a:ext cx="1766887" cy="1588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68899" name="AutoShape 35"/>
          <p:cNvSpPr>
            <a:spLocks noChangeArrowheads="1"/>
          </p:cNvSpPr>
          <p:nvPr/>
        </p:nvSpPr>
        <p:spPr bwMode="auto">
          <a:xfrm>
            <a:off x="7080250" y="2847975"/>
            <a:ext cx="1830388" cy="615950"/>
          </a:xfrm>
          <a:prstGeom prst="wedgeRoundRectCallout">
            <a:avLst>
              <a:gd name="adj1" fmla="val -60319"/>
              <a:gd name="adj2" fmla="val -31958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4. Resonse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render text/html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or JSON formatted data</a:t>
            </a:r>
          </a:p>
        </p:txBody>
      </p:sp>
      <p:sp>
        <p:nvSpPr>
          <p:cNvPr id="2468900" name="AutoShape 36"/>
          <p:cNvSpPr>
            <a:spLocks noChangeArrowheads="1"/>
          </p:cNvSpPr>
          <p:nvPr/>
        </p:nvSpPr>
        <p:spPr bwMode="auto">
          <a:xfrm>
            <a:off x="6232525" y="885825"/>
            <a:ext cx="2363788" cy="473075"/>
          </a:xfrm>
          <a:prstGeom prst="wedgeRoundRectCallout">
            <a:avLst>
              <a:gd name="adj1" fmla="val -33009"/>
              <a:gd name="adj2" fmla="val 84227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3. Business</a:t>
            </a:r>
          </a:p>
          <a:p>
            <a:pPr algn="l" eaLnBrk="1" latinLnBrk="1" hangingPunct="1">
              <a:spcBef>
                <a:spcPct val="0"/>
              </a:spcBef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전문 송수신 및 비즈니스로직 수행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2468901" name="AutoShape 37"/>
          <p:cNvSpPr>
            <a:spLocks noChangeArrowheads="1"/>
          </p:cNvSpPr>
          <p:nvPr/>
        </p:nvSpPr>
        <p:spPr bwMode="auto">
          <a:xfrm>
            <a:off x="3860800" y="3228975"/>
            <a:ext cx="1306513" cy="463550"/>
          </a:xfrm>
          <a:prstGeom prst="wedgeRoundRectCallout">
            <a:avLst>
              <a:gd name="adj1" fmla="val -60083"/>
              <a:gd name="adj2" fmla="val -23972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5. Render page</a:t>
            </a:r>
            <a:endParaRPr lang="ko-KR" altLang="en-US" b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redraw section</a:t>
            </a:r>
          </a:p>
        </p:txBody>
      </p:sp>
      <p:sp>
        <p:nvSpPr>
          <p:cNvPr id="2468902" name="AutoShape 38"/>
          <p:cNvSpPr>
            <a:spLocks/>
          </p:cNvSpPr>
          <p:nvPr/>
        </p:nvSpPr>
        <p:spPr bwMode="auto">
          <a:xfrm rot="-5400000">
            <a:off x="3081337" y="2176463"/>
            <a:ext cx="238125" cy="3524250"/>
          </a:xfrm>
          <a:prstGeom prst="leftBrace">
            <a:avLst>
              <a:gd name="adj1" fmla="val 123333"/>
              <a:gd name="adj2" fmla="val 50000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468903" name="AutoShape 39"/>
          <p:cNvSpPr>
            <a:spLocks/>
          </p:cNvSpPr>
          <p:nvPr/>
        </p:nvSpPr>
        <p:spPr bwMode="auto">
          <a:xfrm rot="-5400000">
            <a:off x="7129462" y="2176463"/>
            <a:ext cx="238125" cy="3524250"/>
          </a:xfrm>
          <a:prstGeom prst="leftBrace">
            <a:avLst>
              <a:gd name="adj1" fmla="val 123333"/>
              <a:gd name="adj2" fmla="val 50000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468904" name="Rectangle 40"/>
          <p:cNvSpPr>
            <a:spLocks noChangeArrowheads="1"/>
          </p:cNvSpPr>
          <p:nvPr/>
        </p:nvSpPr>
        <p:spPr bwMode="auto">
          <a:xfrm>
            <a:off x="2517775" y="4037013"/>
            <a:ext cx="137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Web Browser</a:t>
            </a:r>
          </a:p>
        </p:txBody>
      </p:sp>
      <p:sp>
        <p:nvSpPr>
          <p:cNvPr id="2468905" name="Rectangle 41"/>
          <p:cNvSpPr>
            <a:spLocks noChangeArrowheads="1"/>
          </p:cNvSpPr>
          <p:nvPr/>
        </p:nvSpPr>
        <p:spPr bwMode="auto">
          <a:xfrm>
            <a:off x="6537325" y="4037013"/>
            <a:ext cx="137795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0"/>
              </a:spcBef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server</a:t>
            </a:r>
          </a:p>
        </p:txBody>
      </p:sp>
      <p:pic>
        <p:nvPicPr>
          <p:cNvPr id="2468906" name="Picture 42" descr="Picture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60513" y="1476375"/>
            <a:ext cx="9906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How to make AJAX call</a:t>
            </a:r>
          </a:p>
        </p:txBody>
      </p:sp>
      <p:pic>
        <p:nvPicPr>
          <p:cNvPr id="2505754" name="Picture 26" descr="Picture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4675" y="1092200"/>
            <a:ext cx="742950" cy="952500"/>
          </a:xfrm>
          <a:prstGeom prst="rect">
            <a:avLst/>
          </a:prstGeom>
          <a:noFill/>
        </p:spPr>
      </p:pic>
      <p:pic>
        <p:nvPicPr>
          <p:cNvPr id="2505755" name="Picture 27" descr="Picture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538" y="1238250"/>
            <a:ext cx="866775" cy="833438"/>
          </a:xfrm>
          <a:prstGeom prst="rect">
            <a:avLst/>
          </a:prstGeom>
          <a:noFill/>
        </p:spPr>
      </p:pic>
      <p:sp>
        <p:nvSpPr>
          <p:cNvPr id="2505760" name="AutoShape 32"/>
          <p:cNvSpPr>
            <a:spLocks noChangeArrowheads="1"/>
          </p:cNvSpPr>
          <p:nvPr/>
        </p:nvSpPr>
        <p:spPr bwMode="auto">
          <a:xfrm>
            <a:off x="493713" y="850900"/>
            <a:ext cx="26638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1 : </a:t>
            </a:r>
            <a:r>
              <a:rPr lang="ko-KR" altLang="en-US" b="1">
                <a:solidFill>
                  <a:schemeClr val="tx1"/>
                </a:solidFill>
              </a:rPr>
              <a:t>단순 치환 </a:t>
            </a:r>
            <a:r>
              <a:rPr lang="en-US" altLang="ko-KR" b="1">
                <a:solidFill>
                  <a:schemeClr val="tx1"/>
                </a:solidFill>
              </a:rPr>
              <a:t>(replace division)</a:t>
            </a:r>
          </a:p>
        </p:txBody>
      </p:sp>
      <p:sp>
        <p:nvSpPr>
          <p:cNvPr id="2505764" name="AutoShape 36"/>
          <p:cNvSpPr>
            <a:spLocks noChangeArrowheads="1"/>
          </p:cNvSpPr>
          <p:nvPr/>
        </p:nvSpPr>
        <p:spPr bwMode="auto">
          <a:xfrm rot="-10800000">
            <a:off x="1689100" y="1298575"/>
            <a:ext cx="1895475" cy="304800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0">
            <a:solidFill>
              <a:schemeClr val="bg2"/>
            </a:solidFill>
            <a:round/>
            <a:headEnd/>
            <a:tailEnd/>
          </a:ln>
          <a:effectLst/>
        </p:spPr>
        <p:txBody>
          <a:bodyPr rot="10800000" wrap="none" lIns="72000" tIns="72000" rIns="72000" bIns="72000" anchor="ctr"/>
          <a:lstStyle/>
          <a:p>
            <a:r>
              <a:rPr lang="en-US" altLang="ko-KR" b="1"/>
              <a:t>execute ajaxCommSubmit()</a:t>
            </a:r>
          </a:p>
        </p:txBody>
      </p:sp>
      <p:sp>
        <p:nvSpPr>
          <p:cNvPr id="2505767" name="Line 39"/>
          <p:cNvSpPr>
            <a:spLocks noChangeShapeType="1"/>
          </p:cNvSpPr>
          <p:nvPr/>
        </p:nvSpPr>
        <p:spPr bwMode="auto">
          <a:xfrm>
            <a:off x="3705225" y="1409700"/>
            <a:ext cx="4267200" cy="1905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grpSp>
        <p:nvGrpSpPr>
          <p:cNvPr id="2505782" name="Group 54"/>
          <p:cNvGrpSpPr>
            <a:grpSpLocks/>
          </p:cNvGrpSpPr>
          <p:nvPr/>
        </p:nvGrpSpPr>
        <p:grpSpPr bwMode="auto">
          <a:xfrm>
            <a:off x="3705225" y="1771650"/>
            <a:ext cx="1933575" cy="1209675"/>
            <a:chOff x="2334" y="1116"/>
            <a:chExt cx="1218" cy="762"/>
          </a:xfrm>
        </p:grpSpPr>
        <p:sp>
          <p:nvSpPr>
            <p:cNvPr id="2505768" name="Rectangle 40"/>
            <p:cNvSpPr>
              <a:spLocks noChangeArrowheads="1"/>
            </p:cNvSpPr>
            <p:nvPr/>
          </p:nvSpPr>
          <p:spPr bwMode="auto">
            <a:xfrm>
              <a:off x="2334" y="1116"/>
              <a:ext cx="1218" cy="762"/>
            </a:xfrm>
            <a:prstGeom prst="rect">
              <a:avLst/>
            </a:prstGeom>
            <a:solidFill>
              <a:srgbClr val="FFFFFF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2000" tIns="72000" rIns="72000" bIns="72000"/>
            <a:lstStyle/>
            <a:p>
              <a:pPr algn="l"/>
              <a:r>
                <a:rPr lang="en-US" altLang="ko-KR"/>
                <a:t>Web Browser</a:t>
              </a:r>
            </a:p>
            <a:p>
              <a:pPr algn="l"/>
              <a:r>
                <a:rPr lang="en-US" altLang="ko-KR"/>
                <a:t>menu</a:t>
              </a:r>
            </a:p>
          </p:txBody>
        </p:sp>
        <p:sp>
          <p:nvSpPr>
            <p:cNvPr id="2505769" name="Rectangle 41"/>
            <p:cNvSpPr>
              <a:spLocks noChangeArrowheads="1"/>
            </p:cNvSpPr>
            <p:nvPr/>
          </p:nvSpPr>
          <p:spPr bwMode="auto">
            <a:xfrm>
              <a:off x="2706" y="1362"/>
              <a:ext cx="744" cy="432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72000" tIns="72000" rIns="72000" bIns="72000" anchor="ctr"/>
            <a:lstStyle/>
            <a:p>
              <a:pPr algn="l">
                <a:lnSpc>
                  <a:spcPct val="50000"/>
                </a:lnSpc>
              </a:pPr>
              <a:r>
                <a:rPr lang="en-US" altLang="ko-KR"/>
                <a:t>contents area</a:t>
              </a:r>
            </a:p>
            <a:p>
              <a:pPr algn="l">
                <a:lnSpc>
                  <a:spcPct val="50000"/>
                </a:lnSpc>
              </a:pPr>
              <a:r>
                <a:rPr lang="en-US" altLang="ko-KR"/>
                <a:t>&lt;div&gt;</a:t>
              </a:r>
            </a:p>
            <a:p>
              <a:pPr algn="l">
                <a:lnSpc>
                  <a:spcPct val="50000"/>
                </a:lnSpc>
              </a:pPr>
              <a:endParaRPr lang="en-US" altLang="ko-KR"/>
            </a:p>
            <a:p>
              <a:pPr algn="l">
                <a:lnSpc>
                  <a:spcPct val="50000"/>
                </a:lnSpc>
              </a:pPr>
              <a:r>
                <a:rPr lang="en-US" altLang="ko-KR"/>
                <a:t>&lt;/div&gt;</a:t>
              </a:r>
            </a:p>
          </p:txBody>
        </p:sp>
        <p:sp>
          <p:nvSpPr>
            <p:cNvPr id="2505779" name="Line 51"/>
            <p:cNvSpPr>
              <a:spLocks noChangeShapeType="1"/>
            </p:cNvSpPr>
            <p:nvPr/>
          </p:nvSpPr>
          <p:spPr bwMode="auto">
            <a:xfrm>
              <a:off x="2340" y="1278"/>
              <a:ext cx="120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72000" tIns="72000" rIns="72000" bIns="72000" anchor="ctr"/>
            <a:lstStyle/>
            <a:p>
              <a:endParaRPr lang="ko-KR" altLang="en-US"/>
            </a:p>
          </p:txBody>
        </p:sp>
        <p:sp>
          <p:nvSpPr>
            <p:cNvPr id="2505780" name="Line 52"/>
            <p:cNvSpPr>
              <a:spLocks noChangeShapeType="1"/>
            </p:cNvSpPr>
            <p:nvPr/>
          </p:nvSpPr>
          <p:spPr bwMode="auto">
            <a:xfrm>
              <a:off x="2616" y="1284"/>
              <a:ext cx="0" cy="59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72000" tIns="72000" rIns="72000" bIns="72000" anchor="ctr"/>
            <a:lstStyle/>
            <a:p>
              <a:endParaRPr lang="ko-KR" altLang="en-US"/>
            </a:p>
          </p:txBody>
        </p:sp>
      </p:grpSp>
      <p:sp>
        <p:nvSpPr>
          <p:cNvPr id="2505781" name="Rectangle 53"/>
          <p:cNvSpPr>
            <a:spLocks noChangeArrowheads="1"/>
          </p:cNvSpPr>
          <p:nvPr/>
        </p:nvSpPr>
        <p:spPr bwMode="auto">
          <a:xfrm>
            <a:off x="728663" y="3600450"/>
            <a:ext cx="8534400" cy="24066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ajaxCommSubmit() -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화면의 특정 컨텐츠 영역을 서버에서 전송 받은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HTML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페이지로 단순히 재구성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(redraw)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하는 경우에 사용된다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Javascript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용법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var hanaAjax = new hana.JHanaAjax(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update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element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ID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ajax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통신 중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loading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표시 여부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update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영역에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mask layer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표시할 지 여부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);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hanaAjax.ajaxCommSubmit(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service URL',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form object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);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구현 예제</a:t>
            </a:r>
            <a:b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var hanaAjax = new hana.JHanaAjax(hanaBodyDiv, true, true);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hanaAjax.ajaxCommSubmit( pbk.APPLICATION_CONTEXT_ROOT + url, null );</a:t>
            </a:r>
          </a:p>
        </p:txBody>
      </p:sp>
      <p:sp>
        <p:nvSpPr>
          <p:cNvPr id="2505770" name="Freeform 42"/>
          <p:cNvSpPr>
            <a:spLocks/>
          </p:cNvSpPr>
          <p:nvPr/>
        </p:nvSpPr>
        <p:spPr bwMode="auto">
          <a:xfrm>
            <a:off x="5286375" y="1695450"/>
            <a:ext cx="2647950" cy="942975"/>
          </a:xfrm>
          <a:custGeom>
            <a:avLst/>
            <a:gdLst/>
            <a:ahLst/>
            <a:cxnLst>
              <a:cxn ang="0">
                <a:pos x="1920" y="0"/>
              </a:cxn>
              <a:cxn ang="0">
                <a:pos x="1062" y="270"/>
              </a:cxn>
              <a:cxn ang="0">
                <a:pos x="0" y="336"/>
              </a:cxn>
            </a:cxnLst>
            <a:rect l="0" t="0" r="r" b="b"/>
            <a:pathLst>
              <a:path w="1920" h="336">
                <a:moveTo>
                  <a:pt x="1920" y="0"/>
                </a:moveTo>
                <a:cubicBezTo>
                  <a:pt x="1777" y="45"/>
                  <a:pt x="1382" y="214"/>
                  <a:pt x="1062" y="270"/>
                </a:cubicBezTo>
                <a:cubicBezTo>
                  <a:pt x="742" y="326"/>
                  <a:pt x="221" y="322"/>
                  <a:pt x="0" y="336"/>
                </a:cubicBezTo>
              </a:path>
            </a:pathLst>
          </a:custGeom>
          <a:noFill/>
          <a:ln w="25400" cap="flat" cmpd="sng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05783" name="AutoShape 55"/>
          <p:cNvSpPr>
            <a:spLocks noChangeArrowheads="1"/>
          </p:cNvSpPr>
          <p:nvPr/>
        </p:nvSpPr>
        <p:spPr bwMode="auto">
          <a:xfrm>
            <a:off x="6908800" y="2495550"/>
            <a:ext cx="1411288" cy="301625"/>
          </a:xfrm>
          <a:prstGeom prst="wedgeRoundRectCallout">
            <a:avLst>
              <a:gd name="adj1" fmla="val -64060"/>
              <a:gd name="adj2" fmla="val -38421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2. Redraw content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05784" name="AutoShape 56"/>
          <p:cNvSpPr>
            <a:spLocks noChangeArrowheads="1"/>
          </p:cNvSpPr>
          <p:nvPr/>
        </p:nvSpPr>
        <p:spPr bwMode="auto">
          <a:xfrm>
            <a:off x="5127625" y="990600"/>
            <a:ext cx="1497013" cy="282575"/>
          </a:xfrm>
          <a:prstGeom prst="wedgeRoundRectCallout">
            <a:avLst>
              <a:gd name="adj1" fmla="val -61347"/>
              <a:gd name="adj2" fmla="val 60111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1. Reqeust service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How to make AJAX call</a:t>
            </a:r>
          </a:p>
        </p:txBody>
      </p:sp>
      <p:pic>
        <p:nvPicPr>
          <p:cNvPr id="2509827" name="Picture 3" descr="Picture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4675" y="1092200"/>
            <a:ext cx="742950" cy="952500"/>
          </a:xfrm>
          <a:prstGeom prst="rect">
            <a:avLst/>
          </a:prstGeom>
          <a:noFill/>
        </p:spPr>
      </p:pic>
      <p:pic>
        <p:nvPicPr>
          <p:cNvPr id="2509828" name="Picture 4" descr="Picture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538" y="1238250"/>
            <a:ext cx="866775" cy="833438"/>
          </a:xfrm>
          <a:prstGeom prst="rect">
            <a:avLst/>
          </a:prstGeom>
          <a:noFill/>
        </p:spPr>
      </p:pic>
      <p:sp>
        <p:nvSpPr>
          <p:cNvPr id="2509831" name="AutoShape 7"/>
          <p:cNvSpPr>
            <a:spLocks noChangeArrowheads="1"/>
          </p:cNvSpPr>
          <p:nvPr/>
        </p:nvSpPr>
        <p:spPr bwMode="auto">
          <a:xfrm>
            <a:off x="493713" y="850900"/>
            <a:ext cx="26638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2 : </a:t>
            </a:r>
            <a:r>
              <a:rPr lang="ko-KR" altLang="en-US" b="1">
                <a:solidFill>
                  <a:schemeClr val="tx1"/>
                </a:solidFill>
              </a:rPr>
              <a:t>치환 후 콜백 </a:t>
            </a:r>
            <a:r>
              <a:rPr lang="en-US" altLang="ko-KR" b="1">
                <a:solidFill>
                  <a:schemeClr val="tx1"/>
                </a:solidFill>
              </a:rPr>
              <a:t>(replace &amp; callback)</a:t>
            </a:r>
          </a:p>
        </p:txBody>
      </p:sp>
      <p:sp>
        <p:nvSpPr>
          <p:cNvPr id="2509834" name="AutoShape 10"/>
          <p:cNvSpPr>
            <a:spLocks noChangeArrowheads="1"/>
          </p:cNvSpPr>
          <p:nvPr/>
        </p:nvSpPr>
        <p:spPr bwMode="auto">
          <a:xfrm rot="-10800000">
            <a:off x="1689100" y="1298575"/>
            <a:ext cx="2381250" cy="304800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0">
            <a:solidFill>
              <a:schemeClr val="bg2"/>
            </a:solidFill>
            <a:round/>
            <a:headEnd/>
            <a:tailEnd/>
          </a:ln>
          <a:effectLst/>
        </p:spPr>
        <p:txBody>
          <a:bodyPr rot="10800000" wrap="none" lIns="72000" tIns="72000" rIns="72000" bIns="72000" anchor="ctr"/>
          <a:lstStyle/>
          <a:p>
            <a:r>
              <a:rPr lang="en-US" altLang="ko-KR" b="1"/>
              <a:t>execute ajaxCommSubmitCallback()</a:t>
            </a:r>
          </a:p>
        </p:txBody>
      </p:sp>
      <p:sp>
        <p:nvSpPr>
          <p:cNvPr id="2509837" name="Line 13"/>
          <p:cNvSpPr>
            <a:spLocks noChangeShapeType="1"/>
          </p:cNvSpPr>
          <p:nvPr/>
        </p:nvSpPr>
        <p:spPr bwMode="auto">
          <a:xfrm>
            <a:off x="4152900" y="1409700"/>
            <a:ext cx="3819525" cy="1905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09848" name="Rectangle 24"/>
          <p:cNvSpPr>
            <a:spLocks noChangeArrowheads="1"/>
          </p:cNvSpPr>
          <p:nvPr/>
        </p:nvSpPr>
        <p:spPr bwMode="auto">
          <a:xfrm>
            <a:off x="728663" y="3371850"/>
            <a:ext cx="8534400" cy="28638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ajaxCommSubmitCallback()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단순한 화면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redraw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ajaxCommSubmit()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 동일하나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컨텐츠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redraw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후 추가로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callback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함수를 실행할 수 있다는 차이점이 있음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예를 들면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화면을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redraw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 후 바로 팝업 윈도우를 여는 기능을 구현할 수 있음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Javascript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용법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var hanaAjax = new hana.JHanaAjax(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update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element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ID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ajax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통신 중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loading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표시 여부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update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영역에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mask layer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표시할 지 여부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);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hanaAjax.ajaxCommSubmitCallback(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service URL',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form object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callback function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);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구현 예제</a:t>
            </a:r>
            <a:b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var hanaAjax = new hana.JHanaAjax(hanaBodyDiv, true, true);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hanaAjax.ajaxCommSubmitCallback(url, formObj, handleTransactSort);</a:t>
            </a:r>
          </a:p>
        </p:txBody>
      </p:sp>
      <p:sp>
        <p:nvSpPr>
          <p:cNvPr id="2509850" name="Rectangle 26"/>
          <p:cNvSpPr>
            <a:spLocks noChangeArrowheads="1"/>
          </p:cNvSpPr>
          <p:nvPr/>
        </p:nvSpPr>
        <p:spPr bwMode="auto">
          <a:xfrm>
            <a:off x="3705225" y="1771650"/>
            <a:ext cx="2762250" cy="1209675"/>
          </a:xfrm>
          <a:prstGeom prst="rect">
            <a:avLst/>
          </a:prstGeom>
          <a:solidFill>
            <a:srgbClr val="FFFFFF"/>
          </a:solidFill>
          <a:ln w="222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2000" tIns="72000" rIns="72000" bIns="72000"/>
          <a:lstStyle/>
          <a:p>
            <a:pPr algn="l"/>
            <a:r>
              <a:rPr lang="en-US" altLang="ko-KR"/>
              <a:t>Web Browser</a:t>
            </a:r>
          </a:p>
          <a:p>
            <a:pPr algn="l"/>
            <a:r>
              <a:rPr lang="en-US" altLang="ko-KR"/>
              <a:t>menu</a:t>
            </a:r>
          </a:p>
        </p:txBody>
      </p:sp>
      <p:sp>
        <p:nvSpPr>
          <p:cNvPr id="2509851" name="Rectangle 27"/>
          <p:cNvSpPr>
            <a:spLocks noChangeArrowheads="1"/>
          </p:cNvSpPr>
          <p:nvPr/>
        </p:nvSpPr>
        <p:spPr bwMode="auto">
          <a:xfrm>
            <a:off x="4300538" y="2162175"/>
            <a:ext cx="1087437" cy="685800"/>
          </a:xfrm>
          <a:prstGeom prst="rect">
            <a:avLst/>
          </a:prstGeom>
          <a:solidFill>
            <a:srgbClr val="FFFFFF"/>
          </a:solidFill>
          <a:ln w="12700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pPr algn="l">
              <a:lnSpc>
                <a:spcPct val="50000"/>
              </a:lnSpc>
            </a:pPr>
            <a:r>
              <a:rPr lang="en-US" altLang="ko-KR"/>
              <a:t>contents area</a:t>
            </a:r>
          </a:p>
          <a:p>
            <a:pPr algn="l">
              <a:lnSpc>
                <a:spcPct val="50000"/>
              </a:lnSpc>
            </a:pPr>
            <a:r>
              <a:rPr lang="en-US" altLang="ko-KR"/>
              <a:t>&lt;div&gt;</a:t>
            </a:r>
          </a:p>
          <a:p>
            <a:pPr algn="l">
              <a:lnSpc>
                <a:spcPct val="50000"/>
              </a:lnSpc>
            </a:pPr>
            <a:endParaRPr lang="en-US" altLang="ko-KR"/>
          </a:p>
          <a:p>
            <a:pPr algn="l">
              <a:lnSpc>
                <a:spcPct val="50000"/>
              </a:lnSpc>
            </a:pPr>
            <a:r>
              <a:rPr lang="en-US" altLang="ko-KR"/>
              <a:t>&lt;/div&gt;</a:t>
            </a:r>
          </a:p>
        </p:txBody>
      </p:sp>
      <p:sp>
        <p:nvSpPr>
          <p:cNvPr id="2509852" name="Line 28"/>
          <p:cNvSpPr>
            <a:spLocks noChangeShapeType="1"/>
          </p:cNvSpPr>
          <p:nvPr/>
        </p:nvSpPr>
        <p:spPr bwMode="auto">
          <a:xfrm>
            <a:off x="3719513" y="2028825"/>
            <a:ext cx="27336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09853" name="Line 29"/>
          <p:cNvSpPr>
            <a:spLocks noChangeShapeType="1"/>
          </p:cNvSpPr>
          <p:nvPr/>
        </p:nvSpPr>
        <p:spPr bwMode="auto">
          <a:xfrm>
            <a:off x="4173538" y="2038350"/>
            <a:ext cx="0" cy="9429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09840" name="Freeform 16"/>
          <p:cNvSpPr>
            <a:spLocks/>
          </p:cNvSpPr>
          <p:nvPr/>
        </p:nvSpPr>
        <p:spPr bwMode="auto">
          <a:xfrm>
            <a:off x="5438775" y="1695450"/>
            <a:ext cx="2495550" cy="533400"/>
          </a:xfrm>
          <a:custGeom>
            <a:avLst/>
            <a:gdLst/>
            <a:ahLst/>
            <a:cxnLst>
              <a:cxn ang="0">
                <a:pos x="1920" y="0"/>
              </a:cxn>
              <a:cxn ang="0">
                <a:pos x="1062" y="270"/>
              </a:cxn>
              <a:cxn ang="0">
                <a:pos x="0" y="336"/>
              </a:cxn>
            </a:cxnLst>
            <a:rect l="0" t="0" r="r" b="b"/>
            <a:pathLst>
              <a:path w="1920" h="336">
                <a:moveTo>
                  <a:pt x="1920" y="0"/>
                </a:moveTo>
                <a:cubicBezTo>
                  <a:pt x="1777" y="45"/>
                  <a:pt x="1382" y="214"/>
                  <a:pt x="1062" y="270"/>
                </a:cubicBezTo>
                <a:cubicBezTo>
                  <a:pt x="742" y="326"/>
                  <a:pt x="221" y="322"/>
                  <a:pt x="0" y="336"/>
                </a:cubicBezTo>
              </a:path>
            </a:pathLst>
          </a:custGeom>
          <a:noFill/>
          <a:ln w="25400" cap="flat" cmpd="sng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grpSp>
        <p:nvGrpSpPr>
          <p:cNvPr id="2509854" name="Group 30"/>
          <p:cNvGrpSpPr>
            <a:grpSpLocks/>
          </p:cNvGrpSpPr>
          <p:nvPr/>
        </p:nvGrpSpPr>
        <p:grpSpPr bwMode="auto">
          <a:xfrm>
            <a:off x="5592763" y="2312988"/>
            <a:ext cx="852487" cy="477837"/>
            <a:chOff x="1404" y="3453"/>
            <a:chExt cx="537" cy="301"/>
          </a:xfrm>
        </p:grpSpPr>
        <p:sp>
          <p:nvSpPr>
            <p:cNvPr id="2509855" name="AutoShape 31"/>
            <p:cNvSpPr>
              <a:spLocks noChangeArrowheads="1"/>
            </p:cNvSpPr>
            <p:nvPr/>
          </p:nvSpPr>
          <p:spPr bwMode="auto">
            <a:xfrm>
              <a:off x="1404" y="3500"/>
              <a:ext cx="472" cy="254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</a:rPr>
                <a:t>callback</a:t>
              </a:r>
            </a:p>
          </p:txBody>
        </p:sp>
        <p:sp>
          <p:nvSpPr>
            <p:cNvPr id="2509856" name="AutoShape 32"/>
            <p:cNvSpPr>
              <a:spLocks noChangeArrowheads="1"/>
            </p:cNvSpPr>
            <p:nvPr/>
          </p:nvSpPr>
          <p:spPr bwMode="auto">
            <a:xfrm flipH="1">
              <a:off x="1811" y="3453"/>
              <a:ext cx="130" cy="130"/>
            </a:xfrm>
            <a:prstGeom prst="lightningBolt">
              <a:avLst/>
            </a:prstGeom>
            <a:solidFill>
              <a:srgbClr val="EAEAEA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2509857" name="Freeform 33"/>
          <p:cNvSpPr>
            <a:spLocks/>
          </p:cNvSpPr>
          <p:nvPr/>
        </p:nvSpPr>
        <p:spPr bwMode="auto">
          <a:xfrm>
            <a:off x="5200650" y="2876550"/>
            <a:ext cx="609600" cy="268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" y="162"/>
              </a:cxn>
              <a:cxn ang="0">
                <a:pos x="384" y="6"/>
              </a:cxn>
            </a:cxnLst>
            <a:rect l="0" t="0" r="r" b="b"/>
            <a:pathLst>
              <a:path w="384" h="163">
                <a:moveTo>
                  <a:pt x="0" y="0"/>
                </a:moveTo>
                <a:cubicBezTo>
                  <a:pt x="31" y="27"/>
                  <a:pt x="122" y="161"/>
                  <a:pt x="186" y="162"/>
                </a:cubicBezTo>
                <a:cubicBezTo>
                  <a:pt x="250" y="163"/>
                  <a:pt x="343" y="38"/>
                  <a:pt x="384" y="6"/>
                </a:cubicBezTo>
              </a:path>
            </a:pathLst>
          </a:custGeom>
          <a:noFill/>
          <a:ln w="25400" cap="flat" cmpd="sng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09858" name="AutoShape 34"/>
          <p:cNvSpPr>
            <a:spLocks noChangeArrowheads="1"/>
          </p:cNvSpPr>
          <p:nvPr/>
        </p:nvSpPr>
        <p:spPr bwMode="auto">
          <a:xfrm>
            <a:off x="6918325" y="2181225"/>
            <a:ext cx="1411288" cy="301625"/>
          </a:xfrm>
          <a:prstGeom prst="wedgeRoundRectCallout">
            <a:avLst>
              <a:gd name="adj1" fmla="val -64060"/>
              <a:gd name="adj2" fmla="val -38421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2. Redraw content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09859" name="AutoShape 35"/>
          <p:cNvSpPr>
            <a:spLocks noChangeArrowheads="1"/>
          </p:cNvSpPr>
          <p:nvPr/>
        </p:nvSpPr>
        <p:spPr bwMode="auto">
          <a:xfrm>
            <a:off x="5127625" y="990600"/>
            <a:ext cx="1497013" cy="282575"/>
          </a:xfrm>
          <a:prstGeom prst="wedgeRoundRectCallout">
            <a:avLst>
              <a:gd name="adj1" fmla="val -61347"/>
              <a:gd name="adj2" fmla="val 60111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1. Reqeust service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09860" name="AutoShape 36"/>
          <p:cNvSpPr>
            <a:spLocks noChangeArrowheads="1"/>
          </p:cNvSpPr>
          <p:nvPr/>
        </p:nvSpPr>
        <p:spPr bwMode="auto">
          <a:xfrm>
            <a:off x="6899275" y="2676525"/>
            <a:ext cx="1506538" cy="301625"/>
          </a:xfrm>
          <a:prstGeom prst="wedgeRoundRectCallout">
            <a:avLst>
              <a:gd name="adj1" fmla="val -63171"/>
              <a:gd name="adj2" fmla="val -38421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3. Execute callback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How to make AJAX call</a:t>
            </a:r>
          </a:p>
        </p:txBody>
      </p:sp>
      <p:pic>
        <p:nvPicPr>
          <p:cNvPr id="2511875" name="Picture 3" descr="Picture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4675" y="1092200"/>
            <a:ext cx="742950" cy="952500"/>
          </a:xfrm>
          <a:prstGeom prst="rect">
            <a:avLst/>
          </a:prstGeom>
          <a:noFill/>
        </p:spPr>
      </p:pic>
      <p:pic>
        <p:nvPicPr>
          <p:cNvPr id="2511876" name="Picture 4" descr="Picture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538" y="1238250"/>
            <a:ext cx="866775" cy="833438"/>
          </a:xfrm>
          <a:prstGeom prst="rect">
            <a:avLst/>
          </a:prstGeom>
          <a:noFill/>
        </p:spPr>
      </p:pic>
      <p:sp>
        <p:nvSpPr>
          <p:cNvPr id="2511879" name="AutoShape 7"/>
          <p:cNvSpPr>
            <a:spLocks noChangeArrowheads="1"/>
          </p:cNvSpPr>
          <p:nvPr/>
        </p:nvSpPr>
        <p:spPr bwMode="auto">
          <a:xfrm>
            <a:off x="493713" y="850900"/>
            <a:ext cx="26638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3 : </a:t>
            </a:r>
            <a:r>
              <a:rPr lang="ko-KR" altLang="en-US" b="1">
                <a:solidFill>
                  <a:schemeClr val="tx1"/>
                </a:solidFill>
              </a:rPr>
              <a:t>순수 콜백</a:t>
            </a:r>
            <a:r>
              <a:rPr lang="en-US" altLang="ko-KR" b="1">
                <a:solidFill>
                  <a:schemeClr val="tx1"/>
                </a:solidFill>
              </a:rPr>
              <a:t> </a:t>
            </a:r>
            <a:r>
              <a:rPr lang="ko-KR" altLang="en-US" b="1">
                <a:solidFill>
                  <a:schemeClr val="tx1"/>
                </a:solidFill>
              </a:rPr>
              <a:t>처리 </a:t>
            </a:r>
            <a:r>
              <a:rPr lang="en-US" altLang="ko-KR" b="1">
                <a:solidFill>
                  <a:schemeClr val="tx1"/>
                </a:solidFill>
              </a:rPr>
              <a:t>(pure callback)</a:t>
            </a:r>
            <a:endParaRPr lang="ko-KR" altLang="en-US" b="1">
              <a:solidFill>
                <a:schemeClr val="tx1"/>
              </a:solidFill>
            </a:endParaRPr>
          </a:p>
        </p:txBody>
      </p:sp>
      <p:sp>
        <p:nvSpPr>
          <p:cNvPr id="2511882" name="AutoShape 10"/>
          <p:cNvSpPr>
            <a:spLocks noChangeArrowheads="1"/>
          </p:cNvSpPr>
          <p:nvPr/>
        </p:nvSpPr>
        <p:spPr bwMode="auto">
          <a:xfrm rot="-10800000">
            <a:off x="1689100" y="1298575"/>
            <a:ext cx="1457325" cy="304800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0">
            <a:solidFill>
              <a:schemeClr val="bg2"/>
            </a:solidFill>
            <a:round/>
            <a:headEnd/>
            <a:tailEnd/>
          </a:ln>
          <a:effectLst/>
        </p:spPr>
        <p:txBody>
          <a:bodyPr rot="10800000" wrap="none" lIns="72000" tIns="72000" rIns="72000" bIns="72000" anchor="ctr"/>
          <a:lstStyle/>
          <a:p>
            <a:r>
              <a:rPr lang="en-US" altLang="ko-KR" b="1"/>
              <a:t>execute ajaxSubmit()</a:t>
            </a:r>
          </a:p>
        </p:txBody>
      </p:sp>
      <p:sp>
        <p:nvSpPr>
          <p:cNvPr id="2511885" name="Line 13"/>
          <p:cNvSpPr>
            <a:spLocks noChangeShapeType="1"/>
          </p:cNvSpPr>
          <p:nvPr/>
        </p:nvSpPr>
        <p:spPr bwMode="auto">
          <a:xfrm>
            <a:off x="3286125" y="1408113"/>
            <a:ext cx="4686300" cy="20637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11900" name="Rectangle 28"/>
          <p:cNvSpPr>
            <a:spLocks noChangeArrowheads="1"/>
          </p:cNvSpPr>
          <p:nvPr/>
        </p:nvSpPr>
        <p:spPr bwMode="auto">
          <a:xfrm>
            <a:off x="728663" y="3505200"/>
            <a:ext cx="8534400" cy="28638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ajaxSubmit() -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액션의 응답 결과로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JSON(JavaScript Object Notation)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형식의 데이터가 콜백 함수로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(callback function)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반환되며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콜백 함수에 의해 컨텐트가 업데이트 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Javascript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용법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None/>
              <a:tabLst>
                <a:tab pos="2239963" algn="l"/>
              </a:tabLst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var hanaAjax = new hana.JHanaAjax(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update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element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ID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ajax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통신 중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loading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표시 여부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update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영역에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mask layer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표시할 지 여부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);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hanaAjax.ajaxSubmit(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service URL',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form object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sync or not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callback function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encoding type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’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);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</a:p>
          <a:p>
            <a:pPr algn="l" eaLnBrk="1" latinLnBrk="1" hangingPunct="1">
              <a:lnSpc>
                <a:spcPct val="150000"/>
              </a:lnSpc>
              <a:buFont typeface="Wingdings" pitchFamily="2" charset="2"/>
              <a:buChar char="Ø"/>
              <a:tabLst>
                <a:tab pos="2239963" algn="l"/>
              </a:tabLst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구현 예제</a:t>
            </a:r>
            <a:b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hanaAjax = new hana.JHanaAjax(loginDiv, true, true);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hanaAjax.ajaxSubmit( pbk.APPLICATION_CONTEXT_ROOT + '/common/login/bizWcxLog1In.ebk',</a:t>
            </a:r>
            <a:b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                   formObj, true, callbackResult, 'EUC-KR</a:t>
            </a:r>
            <a:r>
              <a:rPr lang="en-US" altLang="ko-KR">
                <a:solidFill>
                  <a:schemeClr val="tx1"/>
                </a:solidFill>
                <a:latin typeface="Arial"/>
                <a:ea typeface="맑은 고딕" pitchFamily="50" charset="-127"/>
              </a:rPr>
              <a:t>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);</a:t>
            </a:r>
          </a:p>
        </p:txBody>
      </p:sp>
      <p:sp>
        <p:nvSpPr>
          <p:cNvPr id="2511901" name="AutoShape 29"/>
          <p:cNvSpPr>
            <a:spLocks noChangeArrowheads="1"/>
          </p:cNvSpPr>
          <p:nvPr/>
        </p:nvSpPr>
        <p:spPr bwMode="auto">
          <a:xfrm>
            <a:off x="5127625" y="990600"/>
            <a:ext cx="1497013" cy="282575"/>
          </a:xfrm>
          <a:prstGeom prst="wedgeRoundRectCallout">
            <a:avLst>
              <a:gd name="adj1" fmla="val -61347"/>
              <a:gd name="adj2" fmla="val 60111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1. Reqeust service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11902" name="Rectangle 30"/>
          <p:cNvSpPr>
            <a:spLocks noChangeArrowheads="1"/>
          </p:cNvSpPr>
          <p:nvPr/>
        </p:nvSpPr>
        <p:spPr bwMode="auto">
          <a:xfrm>
            <a:off x="3705225" y="1771650"/>
            <a:ext cx="2762250" cy="1209675"/>
          </a:xfrm>
          <a:prstGeom prst="rect">
            <a:avLst/>
          </a:prstGeom>
          <a:solidFill>
            <a:srgbClr val="FFFFFF"/>
          </a:solidFill>
          <a:ln w="222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2000" tIns="72000" rIns="72000" bIns="72000"/>
          <a:lstStyle/>
          <a:p>
            <a:pPr algn="l"/>
            <a:r>
              <a:rPr lang="en-US" altLang="ko-KR"/>
              <a:t>Web Browser</a:t>
            </a:r>
          </a:p>
          <a:p>
            <a:pPr algn="l"/>
            <a:r>
              <a:rPr lang="en-US" altLang="ko-KR"/>
              <a:t>menu</a:t>
            </a:r>
          </a:p>
        </p:txBody>
      </p:sp>
      <p:sp>
        <p:nvSpPr>
          <p:cNvPr id="2511903" name="Rectangle 31"/>
          <p:cNvSpPr>
            <a:spLocks noChangeArrowheads="1"/>
          </p:cNvSpPr>
          <p:nvPr/>
        </p:nvSpPr>
        <p:spPr bwMode="auto">
          <a:xfrm>
            <a:off x="4300538" y="2162175"/>
            <a:ext cx="1087437" cy="685800"/>
          </a:xfrm>
          <a:prstGeom prst="rect">
            <a:avLst/>
          </a:prstGeom>
          <a:solidFill>
            <a:srgbClr val="FFFFFF"/>
          </a:solidFill>
          <a:ln w="12700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pPr algn="l">
              <a:lnSpc>
                <a:spcPct val="50000"/>
              </a:lnSpc>
            </a:pPr>
            <a:r>
              <a:rPr lang="en-US" altLang="ko-KR"/>
              <a:t>contents area</a:t>
            </a:r>
          </a:p>
          <a:p>
            <a:pPr algn="l">
              <a:lnSpc>
                <a:spcPct val="50000"/>
              </a:lnSpc>
            </a:pPr>
            <a:r>
              <a:rPr lang="en-US" altLang="ko-KR"/>
              <a:t>&lt;div&gt;</a:t>
            </a:r>
          </a:p>
          <a:p>
            <a:pPr algn="l">
              <a:lnSpc>
                <a:spcPct val="50000"/>
              </a:lnSpc>
            </a:pPr>
            <a:endParaRPr lang="en-US" altLang="ko-KR"/>
          </a:p>
          <a:p>
            <a:pPr algn="l">
              <a:lnSpc>
                <a:spcPct val="50000"/>
              </a:lnSpc>
            </a:pPr>
            <a:r>
              <a:rPr lang="en-US" altLang="ko-KR"/>
              <a:t>&lt;/div&gt;</a:t>
            </a:r>
          </a:p>
        </p:txBody>
      </p:sp>
      <p:sp>
        <p:nvSpPr>
          <p:cNvPr id="2511904" name="Line 32"/>
          <p:cNvSpPr>
            <a:spLocks noChangeShapeType="1"/>
          </p:cNvSpPr>
          <p:nvPr/>
        </p:nvSpPr>
        <p:spPr bwMode="auto">
          <a:xfrm>
            <a:off x="3719513" y="2028825"/>
            <a:ext cx="27336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11905" name="Line 33"/>
          <p:cNvSpPr>
            <a:spLocks noChangeShapeType="1"/>
          </p:cNvSpPr>
          <p:nvPr/>
        </p:nvSpPr>
        <p:spPr bwMode="auto">
          <a:xfrm>
            <a:off x="4173538" y="2038350"/>
            <a:ext cx="0" cy="9429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grpSp>
        <p:nvGrpSpPr>
          <p:cNvPr id="2511906" name="Group 34"/>
          <p:cNvGrpSpPr>
            <a:grpSpLocks/>
          </p:cNvGrpSpPr>
          <p:nvPr/>
        </p:nvGrpSpPr>
        <p:grpSpPr bwMode="auto">
          <a:xfrm>
            <a:off x="5487988" y="2312988"/>
            <a:ext cx="852487" cy="477837"/>
            <a:chOff x="1404" y="3453"/>
            <a:chExt cx="537" cy="301"/>
          </a:xfrm>
        </p:grpSpPr>
        <p:sp>
          <p:nvSpPr>
            <p:cNvPr id="2511907" name="AutoShape 35"/>
            <p:cNvSpPr>
              <a:spLocks noChangeArrowheads="1"/>
            </p:cNvSpPr>
            <p:nvPr/>
          </p:nvSpPr>
          <p:spPr bwMode="auto">
            <a:xfrm>
              <a:off x="1404" y="3500"/>
              <a:ext cx="472" cy="254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</a:rPr>
                <a:t>callback</a:t>
              </a:r>
            </a:p>
          </p:txBody>
        </p:sp>
        <p:sp>
          <p:nvSpPr>
            <p:cNvPr id="2511908" name="AutoShape 36"/>
            <p:cNvSpPr>
              <a:spLocks noChangeArrowheads="1"/>
            </p:cNvSpPr>
            <p:nvPr/>
          </p:nvSpPr>
          <p:spPr bwMode="auto">
            <a:xfrm flipH="1">
              <a:off x="1811" y="3453"/>
              <a:ext cx="130" cy="130"/>
            </a:xfrm>
            <a:prstGeom prst="lightningBolt">
              <a:avLst/>
            </a:prstGeom>
            <a:solidFill>
              <a:srgbClr val="EAEAEA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2511909" name="Freeform 37"/>
          <p:cNvSpPr>
            <a:spLocks/>
          </p:cNvSpPr>
          <p:nvPr/>
        </p:nvSpPr>
        <p:spPr bwMode="auto">
          <a:xfrm flipH="1">
            <a:off x="5200650" y="2876550"/>
            <a:ext cx="609600" cy="268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" y="162"/>
              </a:cxn>
              <a:cxn ang="0">
                <a:pos x="384" y="6"/>
              </a:cxn>
            </a:cxnLst>
            <a:rect l="0" t="0" r="r" b="b"/>
            <a:pathLst>
              <a:path w="384" h="163">
                <a:moveTo>
                  <a:pt x="0" y="0"/>
                </a:moveTo>
                <a:cubicBezTo>
                  <a:pt x="31" y="27"/>
                  <a:pt x="122" y="161"/>
                  <a:pt x="186" y="162"/>
                </a:cubicBezTo>
                <a:cubicBezTo>
                  <a:pt x="250" y="163"/>
                  <a:pt x="343" y="38"/>
                  <a:pt x="384" y="6"/>
                </a:cubicBezTo>
              </a:path>
            </a:pathLst>
          </a:custGeom>
          <a:noFill/>
          <a:ln w="25400" cap="flat" cmpd="sng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11888" name="Freeform 16"/>
          <p:cNvSpPr>
            <a:spLocks/>
          </p:cNvSpPr>
          <p:nvPr/>
        </p:nvSpPr>
        <p:spPr bwMode="auto">
          <a:xfrm>
            <a:off x="6296025" y="1695450"/>
            <a:ext cx="1638300" cy="857250"/>
          </a:xfrm>
          <a:custGeom>
            <a:avLst/>
            <a:gdLst/>
            <a:ahLst/>
            <a:cxnLst>
              <a:cxn ang="0">
                <a:pos x="1920" y="0"/>
              </a:cxn>
              <a:cxn ang="0">
                <a:pos x="1062" y="270"/>
              </a:cxn>
              <a:cxn ang="0">
                <a:pos x="0" y="336"/>
              </a:cxn>
            </a:cxnLst>
            <a:rect l="0" t="0" r="r" b="b"/>
            <a:pathLst>
              <a:path w="1920" h="336">
                <a:moveTo>
                  <a:pt x="1920" y="0"/>
                </a:moveTo>
                <a:cubicBezTo>
                  <a:pt x="1777" y="45"/>
                  <a:pt x="1382" y="214"/>
                  <a:pt x="1062" y="270"/>
                </a:cubicBezTo>
                <a:cubicBezTo>
                  <a:pt x="742" y="326"/>
                  <a:pt x="221" y="322"/>
                  <a:pt x="0" y="336"/>
                </a:cubicBezTo>
              </a:path>
            </a:pathLst>
          </a:custGeom>
          <a:noFill/>
          <a:ln w="25400" cap="flat" cmpd="sng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11910" name="AutoShape 38"/>
          <p:cNvSpPr>
            <a:spLocks noChangeArrowheads="1"/>
          </p:cNvSpPr>
          <p:nvPr/>
        </p:nvSpPr>
        <p:spPr bwMode="auto">
          <a:xfrm>
            <a:off x="5918200" y="3086100"/>
            <a:ext cx="1411288" cy="301625"/>
          </a:xfrm>
          <a:prstGeom prst="wedgeRoundRectCallout">
            <a:avLst>
              <a:gd name="adj1" fmla="val -64060"/>
              <a:gd name="adj2" fmla="val -38421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3. Redraw content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11911" name="AutoShape 39"/>
          <p:cNvSpPr>
            <a:spLocks noChangeArrowheads="1"/>
          </p:cNvSpPr>
          <p:nvPr/>
        </p:nvSpPr>
        <p:spPr bwMode="auto">
          <a:xfrm>
            <a:off x="7270750" y="2505075"/>
            <a:ext cx="1506538" cy="301625"/>
          </a:xfrm>
          <a:prstGeom prst="wedgeRoundRectCallout">
            <a:avLst>
              <a:gd name="adj1" fmla="val -63171"/>
              <a:gd name="adj2" fmla="val -38421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2. Execute callback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</a:t>
            </a:r>
            <a:r>
              <a:rPr lang="ko-KR" altLang="en-US" dirty="0" smtClean="0"/>
              <a:t>관습적 개발 방식의 문제점들</a:t>
            </a:r>
            <a:endParaRPr lang="en-US" altLang="ko-KR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755650"/>
            <a:ext cx="3860800" cy="800219"/>
          </a:xfrm>
        </p:spPr>
        <p:txBody>
          <a:bodyPr/>
          <a:lstStyle/>
          <a:p>
            <a:r>
              <a:rPr lang="en-US" altLang="ko-KR" dirty="0" smtClean="0"/>
              <a:t>Copy &amp; Paste !!!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- </a:t>
            </a:r>
            <a:r>
              <a:rPr lang="ko-KR" altLang="en-US" dirty="0" smtClean="0"/>
              <a:t>소스 코드의 반복 </a:t>
            </a:r>
          </a:p>
          <a:p>
            <a:pPr lvl="1"/>
            <a:r>
              <a:rPr lang="en-US" altLang="ko-KR" dirty="0" smtClean="0"/>
              <a:t>- </a:t>
            </a:r>
            <a:r>
              <a:rPr lang="ko-KR" altLang="en-US" dirty="0" smtClean="0">
                <a:latin typeface="+mn-ea"/>
                <a:ea typeface="+mn-ea"/>
              </a:rPr>
              <a:t>모든 페이지에 반복적인 소스 코드 삽입 </a:t>
            </a:r>
          </a:p>
        </p:txBody>
      </p:sp>
      <p:pic>
        <p:nvPicPr>
          <p:cNvPr id="4" name="Picture 72"/>
          <p:cNvPicPr>
            <a:picLocks noChangeAspect="1" noChangeArrowheads="1"/>
          </p:cNvPicPr>
          <p:nvPr/>
        </p:nvPicPr>
        <p:blipFill>
          <a:blip r:embed="rId3"/>
          <a:srcRect r="32603" b="1810"/>
          <a:stretch>
            <a:fillRect/>
          </a:stretch>
        </p:blipFill>
        <p:spPr bwMode="auto">
          <a:xfrm>
            <a:off x="881063" y="2376488"/>
            <a:ext cx="3228975" cy="2066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5" name="Rectangle 74"/>
          <p:cNvSpPr>
            <a:spLocks noChangeArrowheads="1"/>
          </p:cNvSpPr>
          <p:nvPr/>
        </p:nvSpPr>
        <p:spPr bwMode="auto">
          <a:xfrm>
            <a:off x="838200" y="2343150"/>
            <a:ext cx="3333750" cy="215265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Rectangle 75"/>
          <p:cNvSpPr>
            <a:spLocks noChangeArrowheads="1"/>
          </p:cNvSpPr>
          <p:nvPr/>
        </p:nvSpPr>
        <p:spPr bwMode="auto">
          <a:xfrm>
            <a:off x="5448300" y="2362200"/>
            <a:ext cx="3467100" cy="215265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7" name="Picture 77"/>
          <p:cNvPicPr>
            <a:picLocks noChangeAspect="1" noChangeArrowheads="1"/>
          </p:cNvPicPr>
          <p:nvPr/>
        </p:nvPicPr>
        <p:blipFill>
          <a:blip r:embed="rId4"/>
          <a:srcRect r="42580"/>
          <a:stretch>
            <a:fillRect/>
          </a:stretch>
        </p:blipFill>
        <p:spPr bwMode="auto">
          <a:xfrm>
            <a:off x="5495925" y="2424113"/>
            <a:ext cx="3390900" cy="153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8" name="Rectangle 78"/>
          <p:cNvSpPr>
            <a:spLocks noChangeArrowheads="1"/>
          </p:cNvSpPr>
          <p:nvPr/>
        </p:nvSpPr>
        <p:spPr bwMode="auto">
          <a:xfrm>
            <a:off x="838200" y="2695575"/>
            <a:ext cx="8086725" cy="333375"/>
          </a:xfrm>
          <a:prstGeom prst="rect">
            <a:avLst/>
          </a:prstGeom>
          <a:solidFill>
            <a:schemeClr val="accent1">
              <a:alpha val="28000"/>
            </a:schemeClr>
          </a:solidFill>
          <a:ln w="19050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9" name="Rectangle 79"/>
          <p:cNvSpPr>
            <a:spLocks noChangeArrowheads="1"/>
          </p:cNvSpPr>
          <p:nvPr/>
        </p:nvSpPr>
        <p:spPr bwMode="auto">
          <a:xfrm>
            <a:off x="838200" y="3228975"/>
            <a:ext cx="8086725" cy="333375"/>
          </a:xfrm>
          <a:prstGeom prst="rect">
            <a:avLst/>
          </a:prstGeom>
          <a:solidFill>
            <a:schemeClr val="accent1">
              <a:alpha val="28000"/>
            </a:schemeClr>
          </a:solidFill>
          <a:ln w="19050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Rectangle 88"/>
          <p:cNvSpPr>
            <a:spLocks noChangeArrowheads="1"/>
          </p:cNvSpPr>
          <p:nvPr/>
        </p:nvSpPr>
        <p:spPr bwMode="auto">
          <a:xfrm>
            <a:off x="866775" y="1895475"/>
            <a:ext cx="1695450" cy="333375"/>
          </a:xfrm>
          <a:prstGeom prst="rect">
            <a:avLst/>
          </a:prstGeom>
          <a:solidFill>
            <a:srgbClr val="3366FF"/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ko-KR" altLang="en-US" sz="1200" b="1">
                <a:solidFill>
                  <a:schemeClr val="bg1"/>
                </a:solidFill>
              </a:rPr>
              <a:t>뉴스 게시판</a:t>
            </a:r>
          </a:p>
        </p:txBody>
      </p:sp>
      <p:sp>
        <p:nvSpPr>
          <p:cNvPr id="11" name="Rectangle 89"/>
          <p:cNvSpPr>
            <a:spLocks noChangeArrowheads="1"/>
          </p:cNvSpPr>
          <p:nvPr/>
        </p:nvSpPr>
        <p:spPr bwMode="auto">
          <a:xfrm>
            <a:off x="5448300" y="1924050"/>
            <a:ext cx="1695450" cy="333375"/>
          </a:xfrm>
          <a:prstGeom prst="rect">
            <a:avLst/>
          </a:prstGeom>
          <a:solidFill>
            <a:srgbClr val="3366FF"/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ko-KR" altLang="en-US" sz="1200" b="1">
                <a:solidFill>
                  <a:schemeClr val="bg1"/>
                </a:solidFill>
              </a:rPr>
              <a:t>공지사항 게시판</a:t>
            </a:r>
          </a:p>
        </p:txBody>
      </p:sp>
      <p:sp>
        <p:nvSpPr>
          <p:cNvPr id="12" name="AutoShape 91"/>
          <p:cNvSpPr>
            <a:spLocks noChangeArrowheads="1"/>
          </p:cNvSpPr>
          <p:nvPr/>
        </p:nvSpPr>
        <p:spPr bwMode="auto">
          <a:xfrm>
            <a:off x="4438650" y="5207000"/>
            <a:ext cx="1031875" cy="412750"/>
          </a:xfrm>
          <a:prstGeom prst="rightArrow">
            <a:avLst>
              <a:gd name="adj1" fmla="val 50130"/>
              <a:gd name="adj2" fmla="val 102963"/>
            </a:avLst>
          </a:prstGeom>
          <a:gradFill rotWithShape="1">
            <a:gsLst>
              <a:gs pos="0">
                <a:srgbClr val="5F8BA1">
                  <a:gamma/>
                  <a:tint val="30196"/>
                  <a:invGamma/>
                </a:srgbClr>
              </a:gs>
              <a:gs pos="100000">
                <a:srgbClr val="5F8BA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grpSp>
        <p:nvGrpSpPr>
          <p:cNvPr id="13" name="Group 138"/>
          <p:cNvGrpSpPr>
            <a:grpSpLocks/>
          </p:cNvGrpSpPr>
          <p:nvPr/>
        </p:nvGrpSpPr>
        <p:grpSpPr bwMode="auto">
          <a:xfrm>
            <a:off x="901700" y="5121275"/>
            <a:ext cx="3192463" cy="642938"/>
            <a:chOff x="-1903" y="5677"/>
            <a:chExt cx="1298" cy="329"/>
          </a:xfrm>
        </p:grpSpPr>
        <p:sp>
          <p:nvSpPr>
            <p:cNvPr id="14" name="AutoShape 139"/>
            <p:cNvSpPr>
              <a:spLocks noChangeArrowheads="1"/>
            </p:cNvSpPr>
            <p:nvPr/>
          </p:nvSpPr>
          <p:spPr bwMode="auto">
            <a:xfrm>
              <a:off x="-1864" y="5677"/>
              <a:ext cx="1244" cy="329"/>
            </a:xfrm>
            <a:prstGeom prst="roundRect">
              <a:avLst>
                <a:gd name="adj" fmla="val 16667"/>
              </a:avLst>
            </a:prstGeom>
            <a:solidFill>
              <a:srgbClr val="B5D5EB"/>
            </a:solidFill>
            <a:ln w="9525" algn="ctr">
              <a:solidFill>
                <a:srgbClr val="67ABE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Freeform 140"/>
            <p:cNvSpPr>
              <a:spLocks/>
            </p:cNvSpPr>
            <p:nvPr/>
          </p:nvSpPr>
          <p:spPr bwMode="auto">
            <a:xfrm>
              <a:off x="-1903" y="5818"/>
              <a:ext cx="1298" cy="181"/>
            </a:xfrm>
            <a:custGeom>
              <a:avLst/>
              <a:gdLst/>
              <a:ahLst/>
              <a:cxnLst>
                <a:cxn ang="0">
                  <a:pos x="196" y="418"/>
                </a:cxn>
                <a:cxn ang="0">
                  <a:pos x="1534" y="415"/>
                </a:cxn>
                <a:cxn ang="0">
                  <a:pos x="1534" y="79"/>
                </a:cxn>
                <a:cxn ang="0">
                  <a:pos x="178" y="55"/>
                </a:cxn>
                <a:cxn ang="0">
                  <a:pos x="196" y="418"/>
                </a:cxn>
              </a:cxnLst>
              <a:rect l="0" t="0" r="r" b="b"/>
              <a:pathLst>
                <a:path w="1688" h="426">
                  <a:moveTo>
                    <a:pt x="196" y="418"/>
                  </a:moveTo>
                  <a:cubicBezTo>
                    <a:pt x="392" y="418"/>
                    <a:pt x="1267" y="426"/>
                    <a:pt x="1534" y="415"/>
                  </a:cubicBezTo>
                  <a:cubicBezTo>
                    <a:pt x="1688" y="415"/>
                    <a:pt x="1649" y="204"/>
                    <a:pt x="1534" y="79"/>
                  </a:cubicBezTo>
                  <a:cubicBezTo>
                    <a:pt x="1284" y="24"/>
                    <a:pt x="426" y="0"/>
                    <a:pt x="178" y="55"/>
                  </a:cubicBezTo>
                  <a:cubicBezTo>
                    <a:pt x="117" y="139"/>
                    <a:pt x="0" y="418"/>
                    <a:pt x="196" y="418"/>
                  </a:cubicBezTo>
                  <a:close/>
                </a:path>
              </a:pathLst>
            </a:custGeom>
            <a:gradFill rotWithShape="1">
              <a:gsLst>
                <a:gs pos="0">
                  <a:srgbClr val="B5D5EB"/>
                </a:gs>
                <a:gs pos="100000">
                  <a:srgbClr val="B5D5EB">
                    <a:gamma/>
                    <a:tint val="30196"/>
                    <a:invGamma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6" name="AutoShape 141"/>
            <p:cNvSpPr>
              <a:spLocks noChangeArrowheads="1"/>
            </p:cNvSpPr>
            <p:nvPr/>
          </p:nvSpPr>
          <p:spPr bwMode="auto">
            <a:xfrm>
              <a:off x="-1830" y="5685"/>
              <a:ext cx="11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5D5EB">
                    <a:gamma/>
                    <a:tint val="30196"/>
                    <a:invGamma/>
                  </a:srgbClr>
                </a:gs>
                <a:gs pos="100000">
                  <a:srgbClr val="B5D5EB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buSzPct val="80000"/>
              </a:pPr>
              <a:endParaRPr lang="ko-KR" altLang="en-US" sz="1800"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</p:grpSp>
      <p:sp>
        <p:nvSpPr>
          <p:cNvPr id="17" name="Text Box 142"/>
          <p:cNvSpPr txBox="1">
            <a:spLocks noChangeArrowheads="1"/>
          </p:cNvSpPr>
          <p:nvPr/>
        </p:nvSpPr>
        <p:spPr bwMode="auto">
          <a:xfrm>
            <a:off x="1077913" y="5256213"/>
            <a:ext cx="2916237" cy="3556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  <a:effectLst/>
        </p:spPr>
        <p:txBody>
          <a:bodyPr lIns="53176" tIns="26588" rIns="53176" bIns="26588" anchor="ctr">
            <a:spAutoFit/>
          </a:bodyPr>
          <a:lstStyle/>
          <a:p>
            <a:pPr defTabSz="531813" latinLnBrk="0">
              <a:lnSpc>
                <a:spcPct val="110000"/>
              </a:lnSpc>
              <a:buSzPct val="80000"/>
            </a:pPr>
            <a:r>
              <a:rPr lang="ko-KR" altLang="en-US" sz="1800">
                <a:solidFill>
                  <a:srgbClr val="003366"/>
                </a:solidFill>
                <a:latin typeface="HY견고딕" pitchFamily="18" charset="-127"/>
                <a:ea typeface="HY견고딕" pitchFamily="18" charset="-127"/>
              </a:rPr>
              <a:t>소스분량 및 작업시간 증가</a:t>
            </a:r>
          </a:p>
        </p:txBody>
      </p:sp>
      <p:grpSp>
        <p:nvGrpSpPr>
          <p:cNvPr id="18" name="Group 143"/>
          <p:cNvGrpSpPr>
            <a:grpSpLocks/>
          </p:cNvGrpSpPr>
          <p:nvPr/>
        </p:nvGrpSpPr>
        <p:grpSpPr bwMode="auto">
          <a:xfrm>
            <a:off x="5578475" y="5121275"/>
            <a:ext cx="3192463" cy="642938"/>
            <a:chOff x="-1903" y="5677"/>
            <a:chExt cx="1298" cy="329"/>
          </a:xfrm>
        </p:grpSpPr>
        <p:sp>
          <p:nvSpPr>
            <p:cNvPr id="19" name="AutoShape 144"/>
            <p:cNvSpPr>
              <a:spLocks noChangeArrowheads="1"/>
            </p:cNvSpPr>
            <p:nvPr/>
          </p:nvSpPr>
          <p:spPr bwMode="auto">
            <a:xfrm>
              <a:off x="-1864" y="5677"/>
              <a:ext cx="1244" cy="329"/>
            </a:xfrm>
            <a:prstGeom prst="roundRect">
              <a:avLst>
                <a:gd name="adj" fmla="val 16667"/>
              </a:avLst>
            </a:prstGeom>
            <a:solidFill>
              <a:srgbClr val="B5D5EB"/>
            </a:solidFill>
            <a:ln w="9525" algn="ctr">
              <a:solidFill>
                <a:srgbClr val="67ABE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" name="Freeform 145"/>
            <p:cNvSpPr>
              <a:spLocks/>
            </p:cNvSpPr>
            <p:nvPr/>
          </p:nvSpPr>
          <p:spPr bwMode="auto">
            <a:xfrm>
              <a:off x="-1903" y="5818"/>
              <a:ext cx="1298" cy="181"/>
            </a:xfrm>
            <a:custGeom>
              <a:avLst/>
              <a:gdLst/>
              <a:ahLst/>
              <a:cxnLst>
                <a:cxn ang="0">
                  <a:pos x="196" y="418"/>
                </a:cxn>
                <a:cxn ang="0">
                  <a:pos x="1534" y="415"/>
                </a:cxn>
                <a:cxn ang="0">
                  <a:pos x="1534" y="79"/>
                </a:cxn>
                <a:cxn ang="0">
                  <a:pos x="178" y="55"/>
                </a:cxn>
                <a:cxn ang="0">
                  <a:pos x="196" y="418"/>
                </a:cxn>
              </a:cxnLst>
              <a:rect l="0" t="0" r="r" b="b"/>
              <a:pathLst>
                <a:path w="1688" h="426">
                  <a:moveTo>
                    <a:pt x="196" y="418"/>
                  </a:moveTo>
                  <a:cubicBezTo>
                    <a:pt x="392" y="418"/>
                    <a:pt x="1267" y="426"/>
                    <a:pt x="1534" y="415"/>
                  </a:cubicBezTo>
                  <a:cubicBezTo>
                    <a:pt x="1688" y="415"/>
                    <a:pt x="1649" y="204"/>
                    <a:pt x="1534" y="79"/>
                  </a:cubicBezTo>
                  <a:cubicBezTo>
                    <a:pt x="1284" y="24"/>
                    <a:pt x="426" y="0"/>
                    <a:pt x="178" y="55"/>
                  </a:cubicBezTo>
                  <a:cubicBezTo>
                    <a:pt x="117" y="139"/>
                    <a:pt x="0" y="418"/>
                    <a:pt x="196" y="418"/>
                  </a:cubicBezTo>
                  <a:close/>
                </a:path>
              </a:pathLst>
            </a:custGeom>
            <a:gradFill rotWithShape="1">
              <a:gsLst>
                <a:gs pos="0">
                  <a:srgbClr val="B5D5EB"/>
                </a:gs>
                <a:gs pos="100000">
                  <a:srgbClr val="B5D5EB">
                    <a:gamma/>
                    <a:tint val="30196"/>
                    <a:invGamma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1" name="AutoShape 146"/>
            <p:cNvSpPr>
              <a:spLocks noChangeArrowheads="1"/>
            </p:cNvSpPr>
            <p:nvPr/>
          </p:nvSpPr>
          <p:spPr bwMode="auto">
            <a:xfrm>
              <a:off x="-1830" y="5685"/>
              <a:ext cx="11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5D5EB">
                    <a:gamma/>
                    <a:tint val="30196"/>
                    <a:invGamma/>
                  </a:srgbClr>
                </a:gs>
                <a:gs pos="100000">
                  <a:srgbClr val="B5D5EB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buSzPct val="80000"/>
              </a:pPr>
              <a:endParaRPr lang="ko-KR" altLang="en-US" sz="1800"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</p:grpSp>
      <p:sp>
        <p:nvSpPr>
          <p:cNvPr id="22" name="Text Box 147"/>
          <p:cNvSpPr txBox="1">
            <a:spLocks noChangeArrowheads="1"/>
          </p:cNvSpPr>
          <p:nvPr/>
        </p:nvSpPr>
        <p:spPr bwMode="auto">
          <a:xfrm>
            <a:off x="5754688" y="5256213"/>
            <a:ext cx="2916237" cy="3556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  <a:effectLst/>
        </p:spPr>
        <p:txBody>
          <a:bodyPr lIns="53176" tIns="26588" rIns="53176" bIns="26588" anchor="ctr">
            <a:spAutoFit/>
          </a:bodyPr>
          <a:lstStyle/>
          <a:p>
            <a:pPr defTabSz="531813" latinLnBrk="0">
              <a:lnSpc>
                <a:spcPct val="110000"/>
              </a:lnSpc>
              <a:buSzPct val="80000"/>
            </a:pPr>
            <a:r>
              <a:rPr lang="ko-KR" altLang="en-US" sz="1800">
                <a:solidFill>
                  <a:srgbClr val="003366"/>
                </a:solidFill>
                <a:latin typeface="HY견고딕" pitchFamily="18" charset="-127"/>
                <a:ea typeface="HY견고딕" pitchFamily="18" charset="-127"/>
              </a:rPr>
              <a:t>유지보수의 어려움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How to make Struts2 actions</a:t>
            </a:r>
          </a:p>
        </p:txBody>
      </p:sp>
      <p:sp>
        <p:nvSpPr>
          <p:cNvPr id="2470916" name="AutoShape 4"/>
          <p:cNvSpPr>
            <a:spLocks noChangeArrowheads="1"/>
          </p:cNvSpPr>
          <p:nvPr/>
        </p:nvSpPr>
        <p:spPr bwMode="auto">
          <a:xfrm>
            <a:off x="2646363" y="1184275"/>
            <a:ext cx="31591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1 : </a:t>
            </a:r>
            <a:r>
              <a:rPr lang="ko-KR" altLang="en-US" b="1">
                <a:solidFill>
                  <a:schemeClr val="tx1"/>
                </a:solidFill>
              </a:rPr>
              <a:t>인덱스 페이지</a:t>
            </a:r>
          </a:p>
        </p:txBody>
      </p:sp>
      <p:sp>
        <p:nvSpPr>
          <p:cNvPr id="2470917" name="AutoShape 5"/>
          <p:cNvSpPr>
            <a:spLocks noChangeArrowheads="1"/>
          </p:cNvSpPr>
          <p:nvPr/>
        </p:nvSpPr>
        <p:spPr bwMode="auto">
          <a:xfrm>
            <a:off x="2646363" y="2470150"/>
            <a:ext cx="31591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2 : </a:t>
            </a:r>
            <a:r>
              <a:rPr lang="ko-KR" altLang="en-US" b="1">
                <a:solidFill>
                  <a:schemeClr val="tx1"/>
                </a:solidFill>
              </a:rPr>
              <a:t>전문을 송수신 하지 않는 액션</a:t>
            </a:r>
          </a:p>
        </p:txBody>
      </p:sp>
      <p:sp>
        <p:nvSpPr>
          <p:cNvPr id="2470918" name="AutoShape 6"/>
          <p:cNvSpPr>
            <a:spLocks noChangeArrowheads="1"/>
          </p:cNvSpPr>
          <p:nvPr/>
        </p:nvSpPr>
        <p:spPr bwMode="auto">
          <a:xfrm>
            <a:off x="2646363" y="3613150"/>
            <a:ext cx="31591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3 : </a:t>
            </a:r>
            <a:r>
              <a:rPr lang="ko-KR" altLang="en-US" b="1">
                <a:solidFill>
                  <a:schemeClr val="tx1"/>
                </a:solidFill>
              </a:rPr>
              <a:t>전문을 </a:t>
            </a:r>
            <a:r>
              <a:rPr lang="en-US" altLang="ko-KR" b="1">
                <a:solidFill>
                  <a:schemeClr val="tx1"/>
                </a:solidFill>
              </a:rPr>
              <a:t>by-pass </a:t>
            </a:r>
            <a:r>
              <a:rPr lang="ko-KR" altLang="en-US" b="1">
                <a:solidFill>
                  <a:schemeClr val="tx1"/>
                </a:solidFill>
              </a:rPr>
              <a:t>하는 액션</a:t>
            </a:r>
          </a:p>
        </p:txBody>
      </p:sp>
      <p:sp>
        <p:nvSpPr>
          <p:cNvPr id="2470919" name="AutoShape 7"/>
          <p:cNvSpPr>
            <a:spLocks noChangeArrowheads="1"/>
          </p:cNvSpPr>
          <p:nvPr/>
        </p:nvSpPr>
        <p:spPr bwMode="auto">
          <a:xfrm>
            <a:off x="2646363" y="4756150"/>
            <a:ext cx="31591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4 : </a:t>
            </a:r>
            <a:r>
              <a:rPr lang="ko-KR" altLang="en-US" b="1">
                <a:solidFill>
                  <a:schemeClr val="tx1"/>
                </a:solidFill>
              </a:rPr>
              <a:t>전문 송수신 및 비즈니스 로직을 포함한 액션</a:t>
            </a:r>
          </a:p>
        </p:txBody>
      </p:sp>
      <p:grpSp>
        <p:nvGrpSpPr>
          <p:cNvPr id="2470920" name="Group 8"/>
          <p:cNvGrpSpPr>
            <a:grpSpLocks/>
          </p:cNvGrpSpPr>
          <p:nvPr/>
        </p:nvGrpSpPr>
        <p:grpSpPr bwMode="auto">
          <a:xfrm>
            <a:off x="874713" y="3117850"/>
            <a:ext cx="1249362" cy="427038"/>
            <a:chOff x="5387" y="720"/>
            <a:chExt cx="626" cy="231"/>
          </a:xfrm>
        </p:grpSpPr>
        <p:sp>
          <p:nvSpPr>
            <p:cNvPr id="2470921" name="Text Box 9"/>
            <p:cNvSpPr txBox="1">
              <a:spLocks noChangeArrowheads="1"/>
            </p:cNvSpPr>
            <p:nvPr/>
          </p:nvSpPr>
          <p:spPr bwMode="auto">
            <a:xfrm>
              <a:off x="5422" y="738"/>
              <a:ext cx="547" cy="19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  <a:effectLst/>
          </p:spPr>
          <p:txBody>
            <a:bodyPr wrap="none" lIns="72000" tIns="72000" rIns="72000" bIns="72000">
              <a:spAutoFit/>
            </a:bodyPr>
            <a:lstStyle/>
            <a:p>
              <a:pPr algn="l"/>
              <a:r>
                <a:rPr lang="en-US" altLang="ko-KR" sz="1400" b="1">
                  <a:solidFill>
                    <a:schemeClr val="tx1"/>
                  </a:solidFill>
                </a:rPr>
                <a:t>Action </a:t>
              </a:r>
              <a:r>
                <a:rPr lang="ko-KR" altLang="en-US" sz="1400" b="1">
                  <a:solidFill>
                    <a:schemeClr val="tx1"/>
                  </a:solidFill>
                </a:rPr>
                <a:t>유형</a:t>
              </a:r>
            </a:p>
          </p:txBody>
        </p:sp>
        <p:sp>
          <p:nvSpPr>
            <p:cNvPr id="2470922" name="Line 10"/>
            <p:cNvSpPr>
              <a:spLocks noChangeShapeType="1"/>
            </p:cNvSpPr>
            <p:nvPr/>
          </p:nvSpPr>
          <p:spPr bwMode="auto">
            <a:xfrm>
              <a:off x="5387" y="720"/>
              <a:ext cx="61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72000" tIns="72000" rIns="72000" bIns="72000" anchor="ctr"/>
            <a:lstStyle/>
            <a:p>
              <a:endParaRPr lang="ko-KR" altLang="en-US"/>
            </a:p>
          </p:txBody>
        </p:sp>
        <p:sp>
          <p:nvSpPr>
            <p:cNvPr id="2470923" name="Line 11"/>
            <p:cNvSpPr>
              <a:spLocks noChangeShapeType="1"/>
            </p:cNvSpPr>
            <p:nvPr/>
          </p:nvSpPr>
          <p:spPr bwMode="auto">
            <a:xfrm>
              <a:off x="5395" y="951"/>
              <a:ext cx="61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72000" tIns="72000" rIns="72000" bIns="72000" anchor="ctr"/>
            <a:lstStyle/>
            <a:p>
              <a:endParaRPr lang="ko-KR" altLang="en-US"/>
            </a:p>
          </p:txBody>
        </p:sp>
      </p:grpSp>
      <p:sp>
        <p:nvSpPr>
          <p:cNvPr id="2470924" name="AutoShape 12"/>
          <p:cNvSpPr>
            <a:spLocks/>
          </p:cNvSpPr>
          <p:nvPr/>
        </p:nvSpPr>
        <p:spPr bwMode="auto">
          <a:xfrm>
            <a:off x="2266950" y="1171575"/>
            <a:ext cx="171450" cy="4391025"/>
          </a:xfrm>
          <a:prstGeom prst="leftBrace">
            <a:avLst>
              <a:gd name="adj1" fmla="val 213426"/>
              <a:gd name="adj2" fmla="val 50000"/>
            </a:avLst>
          </a:prstGeom>
          <a:noFill/>
          <a:ln w="25400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470925" name="Rectangle 13"/>
          <p:cNvSpPr>
            <a:spLocks noChangeArrowheads="1"/>
          </p:cNvSpPr>
          <p:nvPr/>
        </p:nvSpPr>
        <p:spPr bwMode="auto">
          <a:xfrm>
            <a:off x="2997200" y="1624013"/>
            <a:ext cx="5775325" cy="561975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전체 초기 화면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(main index page)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및 각 대메뉴 초기 화면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(top menu index page).</a:t>
            </a:r>
          </a:p>
          <a:p>
            <a:pPr algn="l" eaLnBrk="1" latin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화면 전체가 로드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(load)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되므로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Tiles framework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사용하여 화면 레이아웃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(layout)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구성한다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2470926" name="Rectangle 14"/>
          <p:cNvSpPr>
            <a:spLocks noChangeArrowheads="1"/>
          </p:cNvSpPr>
          <p:nvPr/>
        </p:nvSpPr>
        <p:spPr bwMode="auto">
          <a:xfrm>
            <a:off x="2997200" y="2919413"/>
            <a:ext cx="5775325" cy="303212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전문을 송수신하지 않지만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비즈니스 로직을 구현해야 하는 액션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2470927" name="Rectangle 15"/>
          <p:cNvSpPr>
            <a:spLocks noChangeArrowheads="1"/>
          </p:cNvSpPr>
          <p:nvPr/>
        </p:nvSpPr>
        <p:spPr bwMode="auto">
          <a:xfrm>
            <a:off x="2997200" y="4024313"/>
            <a:ext cx="5775325" cy="303212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전문을 송수신 하지만 비즈니스 로직을 구현할 필요가 없는 액션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70928" name="Rectangle 16"/>
          <p:cNvSpPr>
            <a:spLocks noChangeArrowheads="1"/>
          </p:cNvSpPr>
          <p:nvPr/>
        </p:nvSpPr>
        <p:spPr bwMode="auto">
          <a:xfrm>
            <a:off x="2997200" y="5167313"/>
            <a:ext cx="5775325" cy="303212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전문 송수신 전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후에 비즈니스 로직을 포함해야 하는 액션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How to make Struts2 actions</a:t>
            </a:r>
          </a:p>
        </p:txBody>
      </p:sp>
      <p:sp>
        <p:nvSpPr>
          <p:cNvPr id="2513923" name="AutoShape 3"/>
          <p:cNvSpPr>
            <a:spLocks noChangeArrowheads="1"/>
          </p:cNvSpPr>
          <p:nvPr/>
        </p:nvSpPr>
        <p:spPr bwMode="auto">
          <a:xfrm>
            <a:off x="474663" y="784225"/>
            <a:ext cx="31591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1 : </a:t>
            </a:r>
            <a:r>
              <a:rPr lang="ko-KR" altLang="en-US" b="1">
                <a:solidFill>
                  <a:schemeClr val="tx1"/>
                </a:solidFill>
              </a:rPr>
              <a:t>인덱스 페이지</a:t>
            </a:r>
          </a:p>
        </p:txBody>
      </p:sp>
      <p:sp>
        <p:nvSpPr>
          <p:cNvPr id="2513943" name="AutoShape 23"/>
          <p:cNvSpPr>
            <a:spLocks noChangeArrowheads="1"/>
          </p:cNvSpPr>
          <p:nvPr/>
        </p:nvSpPr>
        <p:spPr bwMode="auto">
          <a:xfrm>
            <a:off x="3919538" y="2719388"/>
            <a:ext cx="4062412" cy="4318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/>
              <a:t>Tiles configuration : </a:t>
            </a:r>
            <a:r>
              <a:rPr lang="en-US" altLang="ko-KR" b="1"/>
              <a:t>{PRJ_HOME}/src/config/struts/tiles-pbk</a:t>
            </a:r>
            <a:r>
              <a:rPr lang="en-US" altLang="en-US" b="1"/>
              <a:t>.xml</a:t>
            </a:r>
            <a:endParaRPr lang="ko-KR" altLang="en-US" b="1"/>
          </a:p>
        </p:txBody>
      </p:sp>
      <p:sp>
        <p:nvSpPr>
          <p:cNvPr id="2513945" name="Rectangle 25"/>
          <p:cNvSpPr>
            <a:spLocks noChangeArrowheads="1"/>
          </p:cNvSpPr>
          <p:nvPr/>
        </p:nvSpPr>
        <p:spPr bwMode="auto">
          <a:xfrm>
            <a:off x="715963" y="1308100"/>
            <a:ext cx="1573212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①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영역별 </a:t>
            </a: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JSP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파일 생성</a:t>
            </a:r>
          </a:p>
        </p:txBody>
      </p:sp>
      <p:sp>
        <p:nvSpPr>
          <p:cNvPr id="2513946" name="Rectangle 26"/>
          <p:cNvSpPr>
            <a:spLocks noChangeArrowheads="1"/>
          </p:cNvSpPr>
          <p:nvPr/>
        </p:nvSpPr>
        <p:spPr bwMode="auto">
          <a:xfrm>
            <a:off x="715963" y="2689225"/>
            <a:ext cx="3146425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② Tiles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설정 추가 </a:t>
            </a: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b="1">
                <a:latin typeface="맑은 고딕" pitchFamily="50" charset="-127"/>
                <a:ea typeface="맑은 고딕" pitchFamily="50" charset="-127"/>
              </a:rPr>
            </a:b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마스터 템플릿 상속하여 새로운 타일을 등록한다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2513949" name="AutoShape 29"/>
          <p:cNvSpPr>
            <a:spLocks noChangeArrowheads="1"/>
          </p:cNvSpPr>
          <p:nvPr/>
        </p:nvSpPr>
        <p:spPr bwMode="auto">
          <a:xfrm rot="-10800000">
            <a:off x="2765425" y="1322388"/>
            <a:ext cx="1838325" cy="361950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0">
            <a:solidFill>
              <a:schemeClr val="bg2"/>
            </a:solidFill>
            <a:round/>
            <a:headEnd/>
            <a:tailEnd/>
          </a:ln>
          <a:effectLst/>
        </p:spPr>
        <p:txBody>
          <a:bodyPr rot="10800000" wrap="none" lIns="72000" tIns="72000" rIns="72000" bIns="72000" anchor="ctr"/>
          <a:lstStyle/>
          <a:p>
            <a:r>
              <a:rPr lang="ko-KR" altLang="en-US"/>
              <a:t>자바 스크립트 </a:t>
            </a:r>
            <a:r>
              <a:rPr lang="en-US" altLang="ko-KR"/>
              <a:t>: </a:t>
            </a:r>
            <a:r>
              <a:rPr lang="en-US" altLang="ko-KR" b="1"/>
              <a:t>pbk-banka.js</a:t>
            </a:r>
            <a:endParaRPr lang="ko-KR" altLang="en-US" b="1"/>
          </a:p>
        </p:txBody>
      </p:sp>
      <p:sp>
        <p:nvSpPr>
          <p:cNvPr id="2513950" name="AutoShape 30"/>
          <p:cNvSpPr>
            <a:spLocks noChangeArrowheads="1"/>
          </p:cNvSpPr>
          <p:nvPr/>
        </p:nvSpPr>
        <p:spPr bwMode="auto">
          <a:xfrm rot="-10800000">
            <a:off x="3422650" y="1646238"/>
            <a:ext cx="1838325" cy="361950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0">
            <a:solidFill>
              <a:schemeClr val="bg2"/>
            </a:solidFill>
            <a:round/>
            <a:headEnd/>
            <a:tailEnd/>
          </a:ln>
          <a:effectLst/>
        </p:spPr>
        <p:txBody>
          <a:bodyPr rot="10800000" wrap="none" lIns="72000" tIns="72000" rIns="72000" bIns="72000" anchor="ctr"/>
          <a:lstStyle/>
          <a:p>
            <a:r>
              <a:rPr lang="ko-KR" altLang="en-US"/>
              <a:t>좌측 메뉴 </a:t>
            </a:r>
            <a:r>
              <a:rPr lang="en-US" altLang="ko-KR"/>
              <a:t>: </a:t>
            </a:r>
            <a:r>
              <a:rPr lang="en-US" altLang="en-US" b="1"/>
              <a:t>menu_left.jsp</a:t>
            </a:r>
            <a:endParaRPr lang="ko-KR" altLang="en-US" b="1"/>
          </a:p>
        </p:txBody>
      </p:sp>
      <p:sp>
        <p:nvSpPr>
          <p:cNvPr id="2513951" name="AutoShape 31"/>
          <p:cNvSpPr>
            <a:spLocks noChangeArrowheads="1"/>
          </p:cNvSpPr>
          <p:nvPr/>
        </p:nvSpPr>
        <p:spPr bwMode="auto">
          <a:xfrm rot="-10800000">
            <a:off x="4165600" y="1951038"/>
            <a:ext cx="1838325" cy="361950"/>
          </a:xfrm>
          <a:prstGeom prst="foldedCorner">
            <a:avLst>
              <a:gd name="adj" fmla="val 12500"/>
            </a:avLst>
          </a:prstGeom>
          <a:solidFill>
            <a:srgbClr val="EAEAEA"/>
          </a:solidFill>
          <a:ln w="0">
            <a:solidFill>
              <a:schemeClr val="bg2"/>
            </a:solidFill>
            <a:round/>
            <a:headEnd/>
            <a:tailEnd/>
          </a:ln>
          <a:effectLst/>
        </p:spPr>
        <p:txBody>
          <a:bodyPr rot="10800000" wrap="none" lIns="72000" tIns="72000" rIns="72000" bIns="72000" anchor="ctr"/>
          <a:lstStyle/>
          <a:p>
            <a:r>
              <a:rPr lang="ko-KR" altLang="en-US"/>
              <a:t>바디 컨텐츠 </a:t>
            </a:r>
            <a:r>
              <a:rPr lang="en-US" altLang="ko-KR"/>
              <a:t>: </a:t>
            </a:r>
            <a:r>
              <a:rPr lang="en-US" altLang="en-US" b="1"/>
              <a:t>init_content.jsp</a:t>
            </a:r>
            <a:endParaRPr lang="ko-KR" altLang="en-US" b="1"/>
          </a:p>
        </p:txBody>
      </p:sp>
      <p:sp>
        <p:nvSpPr>
          <p:cNvPr id="2513953" name="Line 33"/>
          <p:cNvSpPr>
            <a:spLocks noChangeShapeType="1"/>
          </p:cNvSpPr>
          <p:nvPr/>
        </p:nvSpPr>
        <p:spPr bwMode="auto">
          <a:xfrm flipV="1">
            <a:off x="742950" y="2489200"/>
            <a:ext cx="8429625" cy="23813"/>
          </a:xfrm>
          <a:prstGeom prst="line">
            <a:avLst/>
          </a:prstGeom>
          <a:noFill/>
          <a:ln w="25400" cap="rnd">
            <a:solidFill>
              <a:srgbClr val="969696"/>
            </a:solidFill>
            <a:prstDash val="sysDot"/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13954" name="Rectangle 34"/>
          <p:cNvSpPr>
            <a:spLocks noChangeArrowheads="1"/>
          </p:cNvSpPr>
          <p:nvPr/>
        </p:nvSpPr>
        <p:spPr bwMode="auto">
          <a:xfrm>
            <a:off x="920750" y="3319463"/>
            <a:ext cx="5280025" cy="217170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&lt;!-- &lt;![CDATA[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마스터 템플릿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]&gt; --&gt;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&lt;definition name="pbk.master" template="/WEB-INF/layout/template_master.jsp"&gt;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put-attribute name="title" value="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마스터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"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&lt;put-attribute name="javascript" value="/resource/js/blank.js"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&lt;put-attribute name="hanaTop" value="/common/pbk_common_top.jsp"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&lt;put-attribute name="hanaLeft" value="/common/pbk_common_left.jsp"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&lt;put-attribute name="hanaContent" value="/common/clear_content.jsp"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&lt;put-attribute name="hanaFooter" value="/common/pbk_common_footer.jsp"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&lt;put-attribute name="hanaRight" value="/common/pbk_common_right.jsp"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&lt;/definition&gt;</a:t>
            </a:r>
          </a:p>
        </p:txBody>
      </p:sp>
      <p:sp>
        <p:nvSpPr>
          <p:cNvPr id="2513955" name="Rectangle 35"/>
          <p:cNvSpPr>
            <a:spLocks noChangeArrowheads="1"/>
          </p:cNvSpPr>
          <p:nvPr/>
        </p:nvSpPr>
        <p:spPr bwMode="auto">
          <a:xfrm>
            <a:off x="3368675" y="4452938"/>
            <a:ext cx="5584825" cy="1746250"/>
          </a:xfrm>
          <a:prstGeom prst="rect">
            <a:avLst/>
          </a:prstGeom>
          <a:solidFill>
            <a:schemeClr val="bg1"/>
          </a:solidFill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&lt;!-- &lt;![CDATA[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마스터 보험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]&gt; --&gt;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&lt;definition name="pbk.master.banka" 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extends="pbk.master"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put-attribute name="title" value="</a:t>
            </a:r>
            <a:r>
              <a:rPr lang="ko-KR" altLang="en-US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하나은행 보험</a:t>
            </a:r>
            <a:r>
              <a:rPr lang="en-US" altLang="ko-KR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"</a:t>
            </a: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&lt;put-attribute name="javascript" value="/resource/js/pbk-banka.js"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&lt;put-attribute name="hanaTop" value="/WEB-INF/jsp/banka/menu_top.jsp"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&lt;put-attribute name="hanaLeft" value="/WEB-INF/jsp/common/menu_left.jsp"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&lt;put-attribute name="hanaContent" value="/WEB-INF/jsp/banka/init_content.jsp"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&lt;/definition&gt;</a:t>
            </a:r>
          </a:p>
        </p:txBody>
      </p:sp>
      <p:sp>
        <p:nvSpPr>
          <p:cNvPr id="2513956" name="Freeform 36"/>
          <p:cNvSpPr>
            <a:spLocks/>
          </p:cNvSpPr>
          <p:nvPr/>
        </p:nvSpPr>
        <p:spPr bwMode="auto">
          <a:xfrm>
            <a:off x="3895725" y="3863975"/>
            <a:ext cx="3743325" cy="1146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962" y="74"/>
              </a:cxn>
              <a:cxn ang="0">
                <a:pos x="2322" y="446"/>
              </a:cxn>
              <a:cxn ang="0">
                <a:pos x="1830" y="722"/>
              </a:cxn>
            </a:cxnLst>
            <a:rect l="0" t="0" r="r" b="b"/>
            <a:pathLst>
              <a:path w="2358" h="722">
                <a:moveTo>
                  <a:pt x="0" y="2"/>
                </a:moveTo>
                <a:cubicBezTo>
                  <a:pt x="327" y="13"/>
                  <a:pt x="1575" y="0"/>
                  <a:pt x="1962" y="74"/>
                </a:cubicBezTo>
                <a:cubicBezTo>
                  <a:pt x="2352" y="124"/>
                  <a:pt x="2358" y="308"/>
                  <a:pt x="2322" y="446"/>
                </a:cubicBezTo>
                <a:cubicBezTo>
                  <a:pt x="2286" y="584"/>
                  <a:pt x="1932" y="665"/>
                  <a:pt x="1830" y="722"/>
                </a:cubicBezTo>
              </a:path>
            </a:pathLst>
          </a:custGeom>
          <a:noFill/>
          <a:ln w="25400" cap="flat" cmpd="sng">
            <a:solidFill>
              <a:srgbClr val="96969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13957" name="AutoShape 37"/>
          <p:cNvSpPr>
            <a:spLocks noChangeArrowheads="1"/>
          </p:cNvSpPr>
          <p:nvPr/>
        </p:nvSpPr>
        <p:spPr bwMode="auto">
          <a:xfrm>
            <a:off x="7318375" y="3638550"/>
            <a:ext cx="954088" cy="301625"/>
          </a:xfrm>
          <a:prstGeom prst="wedgeRoundRectCallout">
            <a:avLst>
              <a:gd name="adj1" fmla="val -36856"/>
              <a:gd name="adj2" fmla="val 78421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 eaLnBrk="1" latinLnBrk="1" hangingPunct="1">
              <a:spcBef>
                <a:spcPct val="0"/>
              </a:spcBef>
            </a:pP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속성 재정의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How to make Struts2 actions</a:t>
            </a:r>
          </a:p>
        </p:txBody>
      </p:sp>
      <p:sp>
        <p:nvSpPr>
          <p:cNvPr id="2522115" name="AutoShape 3"/>
          <p:cNvSpPr>
            <a:spLocks noChangeArrowheads="1"/>
          </p:cNvSpPr>
          <p:nvPr/>
        </p:nvSpPr>
        <p:spPr bwMode="auto">
          <a:xfrm>
            <a:off x="474663" y="784225"/>
            <a:ext cx="31591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1 : </a:t>
            </a:r>
            <a:r>
              <a:rPr lang="ko-KR" altLang="en-US" b="1">
                <a:solidFill>
                  <a:schemeClr val="tx1"/>
                </a:solidFill>
              </a:rPr>
              <a:t>인덱스 페이지 </a:t>
            </a:r>
            <a:r>
              <a:rPr lang="en-US" altLang="ko-KR" b="1">
                <a:solidFill>
                  <a:schemeClr val="tx1"/>
                </a:solidFill>
              </a:rPr>
              <a:t>(</a:t>
            </a:r>
            <a:r>
              <a:rPr lang="ko-KR" altLang="en-US" b="1">
                <a:solidFill>
                  <a:schemeClr val="tx1"/>
                </a:solidFill>
              </a:rPr>
              <a:t>계속</a:t>
            </a:r>
            <a:r>
              <a:rPr lang="en-US" altLang="ko-KR" b="1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522117" name="Rectangle 5"/>
          <p:cNvSpPr>
            <a:spLocks noChangeArrowheads="1"/>
          </p:cNvSpPr>
          <p:nvPr/>
        </p:nvSpPr>
        <p:spPr bwMode="auto">
          <a:xfrm>
            <a:off x="715963" y="1308100"/>
            <a:ext cx="1497012" cy="24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③ struts.xml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설정 추가</a:t>
            </a:r>
          </a:p>
        </p:txBody>
      </p:sp>
      <p:sp>
        <p:nvSpPr>
          <p:cNvPr id="2522125" name="AutoShape 13"/>
          <p:cNvSpPr>
            <a:spLocks noChangeArrowheads="1"/>
          </p:cNvSpPr>
          <p:nvPr/>
        </p:nvSpPr>
        <p:spPr bwMode="auto">
          <a:xfrm>
            <a:off x="2433638" y="1281113"/>
            <a:ext cx="4767262" cy="4318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/>
              <a:t>struts 2 configuration : </a:t>
            </a:r>
            <a:r>
              <a:rPr lang="en-US" altLang="ko-KR" b="1"/>
              <a:t>{PRJ_HOME}/src/config/struts/struts-pbk-banka.xml</a:t>
            </a:r>
            <a:endParaRPr lang="ko-KR" altLang="en-US" b="1"/>
          </a:p>
        </p:txBody>
      </p:sp>
      <p:sp>
        <p:nvSpPr>
          <p:cNvPr id="2522126" name="Rectangle 14"/>
          <p:cNvSpPr>
            <a:spLocks noChangeArrowheads="1"/>
          </p:cNvSpPr>
          <p:nvPr/>
        </p:nvSpPr>
        <p:spPr bwMode="auto">
          <a:xfrm>
            <a:off x="1320800" y="1909763"/>
            <a:ext cx="5280025" cy="132080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&lt;package name="banka" extends="hana-default" namespace="/banka"&gt;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&lt;action name="index"&gt;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&lt;interceptor-ref name="basicStack" /&gt;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&lt;result type="tiles"&gt;pbk.master.banka&lt;/result&gt;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&lt;/action&gt;</a:t>
            </a:r>
          </a:p>
          <a:p>
            <a:pPr algn="l" eaLnBrk="1" latin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&lt;/package&gt;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How to make Struts2 actions</a:t>
            </a:r>
          </a:p>
        </p:txBody>
      </p:sp>
      <p:sp>
        <p:nvSpPr>
          <p:cNvPr id="2515971" name="AutoShape 3"/>
          <p:cNvSpPr>
            <a:spLocks noChangeArrowheads="1"/>
          </p:cNvSpPr>
          <p:nvPr/>
        </p:nvSpPr>
        <p:spPr bwMode="auto">
          <a:xfrm>
            <a:off x="474663" y="784225"/>
            <a:ext cx="31591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2 : </a:t>
            </a:r>
            <a:r>
              <a:rPr lang="ko-KR" altLang="en-US" b="1">
                <a:solidFill>
                  <a:schemeClr val="tx1"/>
                </a:solidFill>
              </a:rPr>
              <a:t>전문을 송수신 하지 않는 액션</a:t>
            </a:r>
          </a:p>
        </p:txBody>
      </p:sp>
      <p:grpSp>
        <p:nvGrpSpPr>
          <p:cNvPr id="2515972" name="Group 4"/>
          <p:cNvGrpSpPr>
            <a:grpSpLocks/>
          </p:cNvGrpSpPr>
          <p:nvPr/>
        </p:nvGrpSpPr>
        <p:grpSpPr bwMode="auto">
          <a:xfrm>
            <a:off x="4767263" y="1133475"/>
            <a:ext cx="1604962" cy="403225"/>
            <a:chOff x="4118" y="2683"/>
            <a:chExt cx="739" cy="318"/>
          </a:xfrm>
        </p:grpSpPr>
        <p:sp>
          <p:nvSpPr>
            <p:cNvPr id="2515973" name="Oval 5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515974" name="Line 6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515975" name="Oval 7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515976" name="Line 8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515977" name="AutoShape 9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</a:rPr>
                <a:t>HanaNormalAction</a:t>
              </a:r>
            </a:p>
          </p:txBody>
        </p:sp>
      </p:grpSp>
      <p:grpSp>
        <p:nvGrpSpPr>
          <p:cNvPr id="2515978" name="Group 10"/>
          <p:cNvGrpSpPr>
            <a:grpSpLocks/>
          </p:cNvGrpSpPr>
          <p:nvPr/>
        </p:nvGrpSpPr>
        <p:grpSpPr bwMode="auto">
          <a:xfrm>
            <a:off x="4779963" y="1917700"/>
            <a:ext cx="1760537" cy="479425"/>
            <a:chOff x="1288" y="2880"/>
            <a:chExt cx="653" cy="302"/>
          </a:xfrm>
        </p:grpSpPr>
        <p:grpSp>
          <p:nvGrpSpPr>
            <p:cNvPr id="2515979" name="Group 11"/>
            <p:cNvGrpSpPr>
              <a:grpSpLocks/>
            </p:cNvGrpSpPr>
            <p:nvPr/>
          </p:nvGrpSpPr>
          <p:grpSpPr bwMode="auto">
            <a:xfrm>
              <a:off x="1288" y="2928"/>
              <a:ext cx="591" cy="254"/>
              <a:chOff x="4118" y="2683"/>
              <a:chExt cx="739" cy="318"/>
            </a:xfrm>
          </p:grpSpPr>
          <p:sp>
            <p:nvSpPr>
              <p:cNvPr id="2515980" name="Oval 12"/>
              <p:cNvSpPr>
                <a:spLocks noChangeArrowheads="1"/>
              </p:cNvSpPr>
              <p:nvPr/>
            </p:nvSpPr>
            <p:spPr bwMode="auto">
              <a:xfrm>
                <a:off x="4118" y="2747"/>
                <a:ext cx="91" cy="9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2515981" name="Line 13"/>
              <p:cNvSpPr>
                <a:spLocks noChangeShapeType="1"/>
              </p:cNvSpPr>
              <p:nvPr/>
            </p:nvSpPr>
            <p:spPr bwMode="auto">
              <a:xfrm>
                <a:off x="4209" y="2792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2515982" name="Oval 14"/>
              <p:cNvSpPr>
                <a:spLocks noChangeArrowheads="1"/>
              </p:cNvSpPr>
              <p:nvPr/>
            </p:nvSpPr>
            <p:spPr bwMode="auto">
              <a:xfrm>
                <a:off x="4118" y="2862"/>
                <a:ext cx="91" cy="9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2515983" name="Line 15"/>
              <p:cNvSpPr>
                <a:spLocks noChangeShapeType="1"/>
              </p:cNvSpPr>
              <p:nvPr/>
            </p:nvSpPr>
            <p:spPr bwMode="auto">
              <a:xfrm>
                <a:off x="4209" y="2907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2515984" name="AutoShape 16"/>
              <p:cNvSpPr>
                <a:spLocks noChangeArrowheads="1"/>
              </p:cNvSpPr>
              <p:nvPr/>
            </p:nvSpPr>
            <p:spPr bwMode="auto">
              <a:xfrm>
                <a:off x="4267" y="2683"/>
                <a:ext cx="590" cy="318"/>
              </a:xfrm>
              <a:prstGeom prst="roundRect">
                <a:avLst>
                  <a:gd name="adj" fmla="val 8218"/>
                </a:avLst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/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altLang="ko-KR">
                    <a:solidFill>
                      <a:schemeClr val="tx1"/>
                    </a:solidFill>
                  </a:rPr>
                  <a:t>ReqServiceAction</a:t>
                </a:r>
              </a:p>
            </p:txBody>
          </p:sp>
        </p:grpSp>
        <p:sp>
          <p:nvSpPr>
            <p:cNvPr id="2515985" name="AutoShape 17"/>
            <p:cNvSpPr>
              <a:spLocks noChangeArrowheads="1"/>
            </p:cNvSpPr>
            <p:nvPr/>
          </p:nvSpPr>
          <p:spPr bwMode="auto">
            <a:xfrm flipH="1">
              <a:off x="1811" y="2880"/>
              <a:ext cx="130" cy="130"/>
            </a:xfrm>
            <a:prstGeom prst="lightningBolt">
              <a:avLst/>
            </a:prstGeom>
            <a:solidFill>
              <a:srgbClr val="EAEAEA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2515987" name="Rectangle 19"/>
          <p:cNvSpPr>
            <a:spLocks noChangeArrowheads="1"/>
          </p:cNvSpPr>
          <p:nvPr/>
        </p:nvSpPr>
        <p:spPr bwMode="auto">
          <a:xfrm>
            <a:off x="715963" y="1204913"/>
            <a:ext cx="352425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① HanaNormalAction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클래스를 상속하는 액션 클래스 생성</a:t>
            </a:r>
            <a:br>
              <a:rPr lang="ko-KR" altLang="en-US" b="1">
                <a:latin typeface="맑은 고딕" pitchFamily="50" charset="-127"/>
                <a:ea typeface="맑은 고딕" pitchFamily="50" charset="-127"/>
              </a:rPr>
            </a:br>
            <a:r>
              <a:rPr lang="ko-KR" altLang="en-US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액션 클래스 생성 및 비즈니스 로직 구현</a:t>
            </a:r>
          </a:p>
        </p:txBody>
      </p:sp>
      <p:sp>
        <p:nvSpPr>
          <p:cNvPr id="2515988" name="Line 20"/>
          <p:cNvSpPr>
            <a:spLocks noChangeShapeType="1"/>
          </p:cNvSpPr>
          <p:nvPr/>
        </p:nvSpPr>
        <p:spPr bwMode="auto">
          <a:xfrm flipV="1">
            <a:off x="5724525" y="1552575"/>
            <a:ext cx="0" cy="419100"/>
          </a:xfrm>
          <a:prstGeom prst="line">
            <a:avLst/>
          </a:prstGeom>
          <a:noFill/>
          <a:ln w="635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15989" name="Rectangle 21"/>
          <p:cNvSpPr>
            <a:spLocks noChangeArrowheads="1"/>
          </p:cNvSpPr>
          <p:nvPr/>
        </p:nvSpPr>
        <p:spPr bwMode="auto">
          <a:xfrm>
            <a:off x="715963" y="2690813"/>
            <a:ext cx="1557337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② Spring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설정 추가</a:t>
            </a:r>
            <a:br>
              <a:rPr lang="ko-KR" altLang="en-US" b="1">
                <a:latin typeface="맑은 고딕" pitchFamily="50" charset="-127"/>
                <a:ea typeface="맑은 고딕" pitchFamily="50" charset="-127"/>
              </a:rPr>
            </a:br>
            <a:r>
              <a:rPr lang="ko-KR" altLang="en-US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액션 클래스 등록</a:t>
            </a:r>
          </a:p>
        </p:txBody>
      </p:sp>
      <p:sp>
        <p:nvSpPr>
          <p:cNvPr id="2515990" name="Line 22"/>
          <p:cNvSpPr>
            <a:spLocks noChangeShapeType="1"/>
          </p:cNvSpPr>
          <p:nvPr/>
        </p:nvSpPr>
        <p:spPr bwMode="auto">
          <a:xfrm flipV="1">
            <a:off x="742950" y="2536825"/>
            <a:ext cx="8429625" cy="23813"/>
          </a:xfrm>
          <a:prstGeom prst="line">
            <a:avLst/>
          </a:prstGeom>
          <a:noFill/>
          <a:ln w="25400" cap="rnd">
            <a:solidFill>
              <a:srgbClr val="969696"/>
            </a:solidFill>
            <a:prstDash val="sysDot"/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15991" name="Rectangle 23"/>
          <p:cNvSpPr>
            <a:spLocks noChangeArrowheads="1"/>
          </p:cNvSpPr>
          <p:nvPr/>
        </p:nvSpPr>
        <p:spPr bwMode="auto">
          <a:xfrm>
            <a:off x="715963" y="4167188"/>
            <a:ext cx="1557337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③ Struts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 설정 추가</a:t>
            </a:r>
            <a:br>
              <a:rPr lang="ko-KR" altLang="en-US" b="1">
                <a:latin typeface="맑은 고딕" pitchFamily="50" charset="-127"/>
                <a:ea typeface="맑은 고딕" pitchFamily="50" charset="-127"/>
              </a:rPr>
            </a:br>
            <a:r>
              <a:rPr lang="ko-KR" altLang="en-US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액션 클래스 등록</a:t>
            </a:r>
          </a:p>
        </p:txBody>
      </p:sp>
      <p:sp>
        <p:nvSpPr>
          <p:cNvPr id="2515992" name="Line 24"/>
          <p:cNvSpPr>
            <a:spLocks noChangeShapeType="1"/>
          </p:cNvSpPr>
          <p:nvPr/>
        </p:nvSpPr>
        <p:spPr bwMode="auto">
          <a:xfrm flipV="1">
            <a:off x="742950" y="4079875"/>
            <a:ext cx="8429625" cy="23813"/>
          </a:xfrm>
          <a:prstGeom prst="line">
            <a:avLst/>
          </a:prstGeom>
          <a:noFill/>
          <a:ln w="25400" cap="rnd">
            <a:solidFill>
              <a:srgbClr val="969696"/>
            </a:solidFill>
            <a:prstDash val="sysDot"/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15993" name="AutoShape 25"/>
          <p:cNvSpPr>
            <a:spLocks noChangeArrowheads="1"/>
          </p:cNvSpPr>
          <p:nvPr/>
        </p:nvSpPr>
        <p:spPr bwMode="auto">
          <a:xfrm>
            <a:off x="2424113" y="2719388"/>
            <a:ext cx="5176837" cy="4318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/>
              <a:t>spring 2 configuration : </a:t>
            </a:r>
            <a:r>
              <a:rPr lang="en-US" altLang="ko-KR" b="1"/>
              <a:t>{PRJ_HOME}/src/config/spring/applicationContext-struts.xml</a:t>
            </a:r>
            <a:endParaRPr lang="ko-KR" altLang="en-US" b="1"/>
          </a:p>
        </p:txBody>
      </p:sp>
      <p:sp>
        <p:nvSpPr>
          <p:cNvPr id="2515994" name="Rectangle 26"/>
          <p:cNvSpPr>
            <a:spLocks noChangeArrowheads="1"/>
          </p:cNvSpPr>
          <p:nvPr/>
        </p:nvSpPr>
        <p:spPr bwMode="auto">
          <a:xfrm>
            <a:off x="1425575" y="3348038"/>
            <a:ext cx="6175375" cy="5016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ko-KR"/>
              <a:t> &lt;bean id=“reqServiceAction" scope="prototype"</a:t>
            </a:r>
          </a:p>
          <a:p>
            <a:pPr algn="l"/>
            <a:r>
              <a:rPr lang="en-US" altLang="ko-KR"/>
              <a:t>        class="com.hanabank.ebk.channel.pbk.web.struts2.action.service.ReqServiceAction"/&gt;</a:t>
            </a:r>
            <a:endParaRPr lang="en-US" altLang="ko-KR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15995" name="AutoShape 27"/>
          <p:cNvSpPr>
            <a:spLocks noChangeArrowheads="1"/>
          </p:cNvSpPr>
          <p:nvPr/>
        </p:nvSpPr>
        <p:spPr bwMode="auto">
          <a:xfrm>
            <a:off x="2424113" y="4243388"/>
            <a:ext cx="5176837" cy="4318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/>
              <a:t>struts 2 configuration : </a:t>
            </a:r>
            <a:r>
              <a:rPr lang="en-US" altLang="ko-KR" b="1"/>
              <a:t>{PRJ_HOME}/src/config/struts/</a:t>
            </a:r>
            <a:r>
              <a:rPr lang="en-US" altLang="en-US" b="1"/>
              <a:t>struts-pbk-</a:t>
            </a:r>
            <a:r>
              <a:rPr lang="en-US" altLang="ko-KR" b="1"/>
              <a:t>service</a:t>
            </a:r>
            <a:r>
              <a:rPr lang="en-US" altLang="en-US" b="1"/>
              <a:t>.xml</a:t>
            </a:r>
            <a:endParaRPr lang="ko-KR" altLang="en-US" b="1"/>
          </a:p>
        </p:txBody>
      </p:sp>
      <p:sp>
        <p:nvSpPr>
          <p:cNvPr id="2515996" name="Rectangle 28"/>
          <p:cNvSpPr>
            <a:spLocks noChangeArrowheads="1"/>
          </p:cNvSpPr>
          <p:nvPr/>
        </p:nvSpPr>
        <p:spPr bwMode="auto">
          <a:xfrm>
            <a:off x="1425575" y="4872038"/>
            <a:ext cx="6175375" cy="14160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ko-KR"/>
              <a:t>&lt;action name="reqService" class="reqService"&gt;</a:t>
            </a:r>
          </a:p>
          <a:p>
            <a:pPr algn="l"/>
            <a:r>
              <a:rPr lang="en-US" altLang="ko-KR"/>
              <a:t>    &lt;interceptor-ref name="hanaStack"&gt;</a:t>
            </a:r>
          </a:p>
          <a:p>
            <a:pPr algn="l"/>
            <a:r>
              <a:rPr lang="en-US" altLang="ko-KR"/>
              <a:t>        &lt;param name="timeAccept.time"&gt;301&lt;/param&gt;</a:t>
            </a:r>
          </a:p>
          <a:p>
            <a:pPr algn="l"/>
            <a:r>
              <a:rPr lang="en-US" altLang="ko-KR"/>
              <a:t>    &lt;/interceptor-ref&gt;</a:t>
            </a:r>
          </a:p>
          <a:p>
            <a:pPr algn="l"/>
            <a:r>
              <a:rPr lang="en-US" altLang="ko-KR"/>
              <a:t>    &lt;result name="success"&gt;/service/req_service_result.jsp&lt;/result&gt;</a:t>
            </a:r>
          </a:p>
          <a:p>
            <a:pPr algn="l"/>
            <a:r>
              <a:rPr lang="en-US" altLang="ko-KR"/>
              <a:t>&lt;/action&gt;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How to make Struts2 actions</a:t>
            </a:r>
          </a:p>
        </p:txBody>
      </p:sp>
      <p:sp>
        <p:nvSpPr>
          <p:cNvPr id="2518019" name="AutoShape 3"/>
          <p:cNvSpPr>
            <a:spLocks noChangeArrowheads="1"/>
          </p:cNvSpPr>
          <p:nvPr/>
        </p:nvSpPr>
        <p:spPr bwMode="auto">
          <a:xfrm>
            <a:off x="474663" y="784225"/>
            <a:ext cx="31591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3 : </a:t>
            </a:r>
            <a:r>
              <a:rPr lang="ko-KR" altLang="en-US" b="1">
                <a:solidFill>
                  <a:schemeClr val="tx1"/>
                </a:solidFill>
              </a:rPr>
              <a:t>전문을 </a:t>
            </a:r>
            <a:r>
              <a:rPr lang="en-US" altLang="ko-KR" b="1">
                <a:solidFill>
                  <a:schemeClr val="tx1"/>
                </a:solidFill>
              </a:rPr>
              <a:t>by-pass </a:t>
            </a:r>
            <a:r>
              <a:rPr lang="ko-KR" altLang="en-US" b="1">
                <a:solidFill>
                  <a:schemeClr val="tx1"/>
                </a:solidFill>
              </a:rPr>
              <a:t>하는 액션</a:t>
            </a:r>
          </a:p>
        </p:txBody>
      </p:sp>
      <p:sp>
        <p:nvSpPr>
          <p:cNvPr id="2518035" name="Rectangle 19"/>
          <p:cNvSpPr>
            <a:spLocks noChangeArrowheads="1"/>
          </p:cNvSpPr>
          <p:nvPr/>
        </p:nvSpPr>
        <p:spPr bwMode="auto">
          <a:xfrm>
            <a:off x="896938" y="1243013"/>
            <a:ext cx="2997200" cy="6397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①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전문 도메인 객체</a:t>
            </a: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(domain object)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생성 및 등록</a:t>
            </a:r>
          </a:p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전문 도메인 객체 클래스 소스를 자동 생성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>
                <a:latin typeface="맑은 고딕" pitchFamily="50" charset="-127"/>
                <a:ea typeface="맑은 고딕" pitchFamily="50" charset="-127"/>
              </a:rPr>
              <a:t>   - Spring 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설정에 전문 도메인 객체를 등록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2518037" name="Rectangle 21"/>
          <p:cNvSpPr>
            <a:spLocks noChangeArrowheads="1"/>
          </p:cNvSpPr>
          <p:nvPr/>
        </p:nvSpPr>
        <p:spPr bwMode="auto">
          <a:xfrm>
            <a:off x="896938" y="2728913"/>
            <a:ext cx="1557337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② Struts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설정 추가</a:t>
            </a:r>
            <a:br>
              <a:rPr lang="ko-KR" altLang="en-US" b="1">
                <a:latin typeface="맑은 고딕" pitchFamily="50" charset="-127"/>
                <a:ea typeface="맑은 고딕" pitchFamily="50" charset="-127"/>
              </a:rPr>
            </a:br>
            <a:r>
              <a:rPr lang="ko-KR" altLang="en-US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액션 클래스 등록</a:t>
            </a:r>
          </a:p>
        </p:txBody>
      </p:sp>
      <p:sp>
        <p:nvSpPr>
          <p:cNvPr id="2518038" name="Line 22"/>
          <p:cNvSpPr>
            <a:spLocks noChangeShapeType="1"/>
          </p:cNvSpPr>
          <p:nvPr/>
        </p:nvSpPr>
        <p:spPr bwMode="auto">
          <a:xfrm flipV="1">
            <a:off x="923925" y="2574925"/>
            <a:ext cx="8429625" cy="23813"/>
          </a:xfrm>
          <a:prstGeom prst="line">
            <a:avLst/>
          </a:prstGeom>
          <a:noFill/>
          <a:ln w="25400" cap="rnd">
            <a:solidFill>
              <a:srgbClr val="969696"/>
            </a:solidFill>
            <a:prstDash val="sysDot"/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18041" name="AutoShape 25"/>
          <p:cNvSpPr>
            <a:spLocks noChangeArrowheads="1"/>
          </p:cNvSpPr>
          <p:nvPr/>
        </p:nvSpPr>
        <p:spPr bwMode="auto">
          <a:xfrm>
            <a:off x="2605088" y="2757488"/>
            <a:ext cx="5176837" cy="4318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en-US" b="1"/>
              <a:t>struts 2 configuration : {PRJ_HOME}/src/config/struts/struts-pbk-service.xml</a:t>
            </a:r>
            <a:endParaRPr lang="ko-KR" altLang="en-US" b="1"/>
          </a:p>
        </p:txBody>
      </p:sp>
      <p:sp>
        <p:nvSpPr>
          <p:cNvPr id="2518042" name="Rectangle 26"/>
          <p:cNvSpPr>
            <a:spLocks noChangeArrowheads="1"/>
          </p:cNvSpPr>
          <p:nvPr/>
        </p:nvSpPr>
        <p:spPr bwMode="auto">
          <a:xfrm>
            <a:off x="1606550" y="3386138"/>
            <a:ext cx="6175375" cy="16446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ko-KR"/>
              <a:t> &lt;action name="</a:t>
            </a:r>
            <a:r>
              <a:rPr lang="en-US" altLang="ko-KR" b="1"/>
              <a:t>bizWpx1414</a:t>
            </a:r>
            <a:r>
              <a:rPr lang="en-US" altLang="ko-KR"/>
              <a:t>" class="defaultBizAction"&gt;</a:t>
            </a:r>
          </a:p>
          <a:p>
            <a:pPr algn="l"/>
            <a:r>
              <a:rPr lang="en-US" altLang="ko-KR"/>
              <a:t>    &lt;interceptor-ref name="hanaStack"&gt;</a:t>
            </a:r>
          </a:p>
          <a:p>
            <a:pPr algn="l"/>
            <a:r>
              <a:rPr lang="en-US" altLang="ko-KR"/>
              <a:t>        &lt;param name="actionWiring.serviceId"&gt;</a:t>
            </a:r>
            <a:r>
              <a:rPr lang="en-US" altLang="ko-KR" b="1"/>
              <a:t>TK01.WBP_1414</a:t>
            </a:r>
            <a:r>
              <a:rPr lang="en-US" altLang="ko-KR"/>
              <a:t>&lt;/param&gt;</a:t>
            </a:r>
          </a:p>
          <a:p>
            <a:pPr algn="l"/>
            <a:r>
              <a:rPr lang="en-US" altLang="ko-KR"/>
              <a:t>        &lt;param name="actionWiring.inputMsg"&gt;</a:t>
            </a:r>
            <a:r>
              <a:rPr lang="en-US" altLang="ko-KR" b="1"/>
              <a:t>wbp1414Input</a:t>
            </a:r>
            <a:r>
              <a:rPr lang="en-US" altLang="ko-KR"/>
              <a:t>&lt;/param&gt;</a:t>
            </a:r>
          </a:p>
          <a:p>
            <a:pPr algn="l"/>
            <a:r>
              <a:rPr lang="en-US" altLang="ko-KR"/>
              <a:t>    &lt;/interceptor-ref&gt;</a:t>
            </a:r>
          </a:p>
          <a:p>
            <a:pPr algn="l"/>
            <a:r>
              <a:rPr lang="en-US" altLang="ko-KR"/>
              <a:t>    &lt;result name="success</a:t>
            </a:r>
            <a:r>
              <a:rPr lang="en-US" altLang="ko-KR" b="1"/>
              <a:t>"&gt;/biz/biz_result.jsp</a:t>
            </a:r>
            <a:r>
              <a:rPr lang="en-US" altLang="ko-KR"/>
              <a:t>&lt;/result&gt;</a:t>
            </a:r>
          </a:p>
          <a:p>
            <a:pPr algn="l"/>
            <a:r>
              <a:rPr lang="en-US" altLang="ko-KR"/>
              <a:t>&lt;/action&gt;</a:t>
            </a:r>
          </a:p>
        </p:txBody>
      </p:sp>
      <p:pic>
        <p:nvPicPr>
          <p:cNvPr id="2518045" name="Picture 29" descr="Picture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3175" y="877888"/>
            <a:ext cx="781050" cy="1063625"/>
          </a:xfrm>
          <a:prstGeom prst="rect">
            <a:avLst/>
          </a:prstGeom>
          <a:noFill/>
        </p:spPr>
      </p:pic>
      <p:sp>
        <p:nvSpPr>
          <p:cNvPr id="2518046" name="Rectangle 30"/>
          <p:cNvSpPr>
            <a:spLocks noChangeArrowheads="1"/>
          </p:cNvSpPr>
          <p:nvPr/>
        </p:nvSpPr>
        <p:spPr bwMode="auto">
          <a:xfrm>
            <a:off x="7258050" y="1952625"/>
            <a:ext cx="1600200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lIns="72000" tIns="72000" rIns="72000" bIns="72000">
            <a:spAutoFit/>
          </a:bodyPr>
          <a:lstStyle/>
          <a:p>
            <a:pPr eaLnBrk="1" latinLnBrk="1" hangingPunct="1"/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NeoFrame -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저장소</a:t>
            </a:r>
          </a:p>
        </p:txBody>
      </p:sp>
      <p:pic>
        <p:nvPicPr>
          <p:cNvPr id="2518047" name="Picture 31" descr="Picture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62475" y="962025"/>
            <a:ext cx="1028700" cy="952500"/>
          </a:xfrm>
          <a:prstGeom prst="rect">
            <a:avLst/>
          </a:prstGeom>
          <a:noFill/>
        </p:spPr>
      </p:pic>
      <p:sp>
        <p:nvSpPr>
          <p:cNvPr id="2518048" name="Line 32"/>
          <p:cNvSpPr>
            <a:spLocks noChangeShapeType="1"/>
          </p:cNvSpPr>
          <p:nvPr/>
        </p:nvSpPr>
        <p:spPr bwMode="auto">
          <a:xfrm flipH="1">
            <a:off x="5705475" y="1371600"/>
            <a:ext cx="1781175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18049" name="Rectangle 33"/>
          <p:cNvSpPr>
            <a:spLocks noChangeArrowheads="1"/>
          </p:cNvSpPr>
          <p:nvPr/>
        </p:nvSpPr>
        <p:spPr bwMode="auto">
          <a:xfrm>
            <a:off x="4248150" y="1933575"/>
            <a:ext cx="1828800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lIns="72000" tIns="72000" rIns="72000" bIns="72000">
            <a:spAutoFit/>
          </a:bodyPr>
          <a:lstStyle/>
          <a:p>
            <a:pPr eaLnBrk="1" latinLnBrk="1" hangingPunct="1"/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도메인 객체 일괄 생성</a:t>
            </a:r>
          </a:p>
        </p:txBody>
      </p:sp>
      <p:sp>
        <p:nvSpPr>
          <p:cNvPr id="2518050" name="Rectangle 34"/>
          <p:cNvSpPr>
            <a:spLocks noChangeArrowheads="1"/>
          </p:cNvSpPr>
          <p:nvPr/>
        </p:nvSpPr>
        <p:spPr bwMode="auto">
          <a:xfrm>
            <a:off x="6076950" y="1066800"/>
            <a:ext cx="1104900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lIns="72000" tIns="72000" rIns="72000" bIns="72000">
            <a:spAutoFit/>
          </a:bodyPr>
          <a:lstStyle/>
          <a:p>
            <a:pPr eaLnBrk="1" latinLnBrk="1" hangingPunct="1"/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목록 수신</a:t>
            </a:r>
          </a:p>
        </p:txBody>
      </p:sp>
      <p:sp>
        <p:nvSpPr>
          <p:cNvPr id="2518051" name="Rectangle 35"/>
          <p:cNvSpPr>
            <a:spLocks noChangeArrowheads="1"/>
          </p:cNvSpPr>
          <p:nvPr/>
        </p:nvSpPr>
        <p:spPr bwMode="auto">
          <a:xfrm>
            <a:off x="4856163" y="2200275"/>
            <a:ext cx="3565525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※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전문 도메인 객체 생성 일괄 작업은 개발 리더가 수행한다</a:t>
            </a: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How to make Struts2 actions</a:t>
            </a:r>
          </a:p>
        </p:txBody>
      </p:sp>
      <p:sp>
        <p:nvSpPr>
          <p:cNvPr id="2520067" name="AutoShape 3"/>
          <p:cNvSpPr>
            <a:spLocks noChangeArrowheads="1"/>
          </p:cNvSpPr>
          <p:nvPr/>
        </p:nvSpPr>
        <p:spPr bwMode="auto">
          <a:xfrm>
            <a:off x="474663" y="784225"/>
            <a:ext cx="31591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4 : </a:t>
            </a:r>
            <a:r>
              <a:rPr lang="ko-KR" altLang="en-US" b="1">
                <a:solidFill>
                  <a:schemeClr val="tx1"/>
                </a:solidFill>
              </a:rPr>
              <a:t>전문 송수신 및 비즈니스 로직을 포함한 액션</a:t>
            </a:r>
          </a:p>
        </p:txBody>
      </p:sp>
      <p:sp>
        <p:nvSpPr>
          <p:cNvPr id="2520068" name="Rectangle 4"/>
          <p:cNvSpPr>
            <a:spLocks noChangeArrowheads="1"/>
          </p:cNvSpPr>
          <p:nvPr/>
        </p:nvSpPr>
        <p:spPr bwMode="auto">
          <a:xfrm>
            <a:off x="896938" y="1243013"/>
            <a:ext cx="2997200" cy="6397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①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전문 도메인 객체</a:t>
            </a: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(domain object)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생성 및 등록</a:t>
            </a:r>
          </a:p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ko-KR" altLang="en-US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전문 도메인 객체 클래스 소스를 자동 생성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>
                <a:latin typeface="맑은 고딕" pitchFamily="50" charset="-127"/>
                <a:ea typeface="맑은 고딕" pitchFamily="50" charset="-127"/>
              </a:rPr>
              <a:t>   - Spring 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설정에 전문 도메인 객체를 등록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2520069" name="Line 5"/>
          <p:cNvSpPr>
            <a:spLocks noChangeShapeType="1"/>
          </p:cNvSpPr>
          <p:nvPr/>
        </p:nvSpPr>
        <p:spPr bwMode="auto">
          <a:xfrm flipV="1">
            <a:off x="923925" y="2574925"/>
            <a:ext cx="8429625" cy="23813"/>
          </a:xfrm>
          <a:prstGeom prst="line">
            <a:avLst/>
          </a:prstGeom>
          <a:noFill/>
          <a:ln w="25400" cap="rnd">
            <a:solidFill>
              <a:srgbClr val="969696"/>
            </a:solidFill>
            <a:prstDash val="sysDot"/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pic>
        <p:nvPicPr>
          <p:cNvPr id="2520070" name="Picture 6" descr="Picture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3175" y="877888"/>
            <a:ext cx="781050" cy="1063625"/>
          </a:xfrm>
          <a:prstGeom prst="rect">
            <a:avLst/>
          </a:prstGeom>
          <a:noFill/>
        </p:spPr>
      </p:pic>
      <p:sp>
        <p:nvSpPr>
          <p:cNvPr id="2520071" name="Rectangle 7"/>
          <p:cNvSpPr>
            <a:spLocks noChangeArrowheads="1"/>
          </p:cNvSpPr>
          <p:nvPr/>
        </p:nvSpPr>
        <p:spPr bwMode="auto">
          <a:xfrm>
            <a:off x="7258050" y="1952625"/>
            <a:ext cx="1600200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lIns="72000" tIns="72000" rIns="72000" bIns="72000">
            <a:spAutoFit/>
          </a:bodyPr>
          <a:lstStyle/>
          <a:p>
            <a:pPr eaLnBrk="1" latinLnBrk="1" hangingPunct="1"/>
            <a:r>
              <a:rPr lang="en-US" altLang="ko-KR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NeoFrame - </a:t>
            </a:r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저장소</a:t>
            </a:r>
          </a:p>
        </p:txBody>
      </p:sp>
      <p:pic>
        <p:nvPicPr>
          <p:cNvPr id="2520072" name="Picture 8" descr="Picture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62475" y="962025"/>
            <a:ext cx="1028700" cy="952500"/>
          </a:xfrm>
          <a:prstGeom prst="rect">
            <a:avLst/>
          </a:prstGeom>
          <a:noFill/>
        </p:spPr>
      </p:pic>
      <p:sp>
        <p:nvSpPr>
          <p:cNvPr id="2520073" name="Line 9"/>
          <p:cNvSpPr>
            <a:spLocks noChangeShapeType="1"/>
          </p:cNvSpPr>
          <p:nvPr/>
        </p:nvSpPr>
        <p:spPr bwMode="auto">
          <a:xfrm flipH="1">
            <a:off x="5705475" y="1371600"/>
            <a:ext cx="1781175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20074" name="Rectangle 10"/>
          <p:cNvSpPr>
            <a:spLocks noChangeArrowheads="1"/>
          </p:cNvSpPr>
          <p:nvPr/>
        </p:nvSpPr>
        <p:spPr bwMode="auto">
          <a:xfrm>
            <a:off x="4248150" y="1933575"/>
            <a:ext cx="1828800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lIns="72000" tIns="72000" rIns="72000" bIns="72000">
            <a:spAutoFit/>
          </a:bodyPr>
          <a:lstStyle/>
          <a:p>
            <a:pPr eaLnBrk="1" latinLnBrk="1" hangingPunct="1"/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도메인 객체 일괄 생성</a:t>
            </a:r>
          </a:p>
        </p:txBody>
      </p:sp>
      <p:sp>
        <p:nvSpPr>
          <p:cNvPr id="2520075" name="Rectangle 11"/>
          <p:cNvSpPr>
            <a:spLocks noChangeArrowheads="1"/>
          </p:cNvSpPr>
          <p:nvPr/>
        </p:nvSpPr>
        <p:spPr bwMode="auto">
          <a:xfrm>
            <a:off x="6076950" y="1066800"/>
            <a:ext cx="1104900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lIns="72000" tIns="72000" rIns="72000" bIns="72000">
            <a:spAutoFit/>
          </a:bodyPr>
          <a:lstStyle/>
          <a:p>
            <a:pPr eaLnBrk="1" latinLnBrk="1" hangingPunct="1"/>
            <a:r>
              <a:rPr lang="ko-KR" altLang="en-US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전문 목록 수신</a:t>
            </a:r>
          </a:p>
        </p:txBody>
      </p:sp>
      <p:sp>
        <p:nvSpPr>
          <p:cNvPr id="2520076" name="Rectangle 12"/>
          <p:cNvSpPr>
            <a:spLocks noChangeArrowheads="1"/>
          </p:cNvSpPr>
          <p:nvPr/>
        </p:nvSpPr>
        <p:spPr bwMode="auto">
          <a:xfrm>
            <a:off x="4856163" y="2200275"/>
            <a:ext cx="3565525" cy="295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※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전문 도메인 객체 생성 일괄 작업은 개발 리더가 수행한다</a:t>
            </a: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grpSp>
        <p:nvGrpSpPr>
          <p:cNvPr id="2520077" name="Group 13"/>
          <p:cNvGrpSpPr>
            <a:grpSpLocks/>
          </p:cNvGrpSpPr>
          <p:nvPr/>
        </p:nvGrpSpPr>
        <p:grpSpPr bwMode="auto">
          <a:xfrm>
            <a:off x="4948238" y="2733675"/>
            <a:ext cx="1604962" cy="403225"/>
            <a:chOff x="4118" y="2683"/>
            <a:chExt cx="739" cy="318"/>
          </a:xfrm>
        </p:grpSpPr>
        <p:sp>
          <p:nvSpPr>
            <p:cNvPr id="2520078" name="Oval 14"/>
            <p:cNvSpPr>
              <a:spLocks noChangeArrowheads="1"/>
            </p:cNvSpPr>
            <p:nvPr/>
          </p:nvSpPr>
          <p:spPr bwMode="auto">
            <a:xfrm>
              <a:off x="4118" y="2747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520079" name="Line 15"/>
            <p:cNvSpPr>
              <a:spLocks noChangeShapeType="1"/>
            </p:cNvSpPr>
            <p:nvPr/>
          </p:nvSpPr>
          <p:spPr bwMode="auto">
            <a:xfrm>
              <a:off x="4209" y="2792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520080" name="Oval 16"/>
            <p:cNvSpPr>
              <a:spLocks noChangeArrowheads="1"/>
            </p:cNvSpPr>
            <p:nvPr/>
          </p:nvSpPr>
          <p:spPr bwMode="auto">
            <a:xfrm>
              <a:off x="4118" y="2862"/>
              <a:ext cx="91" cy="9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520081" name="Line 17"/>
            <p:cNvSpPr>
              <a:spLocks noChangeShapeType="1"/>
            </p:cNvSpPr>
            <p:nvPr/>
          </p:nvSpPr>
          <p:spPr bwMode="auto">
            <a:xfrm>
              <a:off x="4209" y="2907"/>
              <a:ext cx="9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endParaRPr lang="ko-KR" altLang="en-US"/>
            </a:p>
          </p:txBody>
        </p:sp>
        <p:sp>
          <p:nvSpPr>
            <p:cNvPr id="2520082" name="AutoShape 18"/>
            <p:cNvSpPr>
              <a:spLocks noChangeArrowheads="1"/>
            </p:cNvSpPr>
            <p:nvPr/>
          </p:nvSpPr>
          <p:spPr bwMode="auto">
            <a:xfrm>
              <a:off x="4267" y="2683"/>
              <a:ext cx="590" cy="318"/>
            </a:xfrm>
            <a:prstGeom prst="roundRect">
              <a:avLst>
                <a:gd name="adj" fmla="val 8218"/>
              </a:avLst>
            </a:prstGeom>
            <a:solidFill>
              <a:schemeClr val="bg1"/>
            </a:solidFill>
            <a:ln w="9525" algn="ctr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lIns="0" tIns="0" rIns="0" bIns="0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altLang="ko-KR">
                  <a:solidFill>
                    <a:schemeClr val="tx1"/>
                  </a:solidFill>
                </a:rPr>
                <a:t>HanaBizAction</a:t>
              </a:r>
            </a:p>
          </p:txBody>
        </p:sp>
      </p:grpSp>
      <p:grpSp>
        <p:nvGrpSpPr>
          <p:cNvPr id="2520083" name="Group 19"/>
          <p:cNvGrpSpPr>
            <a:grpSpLocks/>
          </p:cNvGrpSpPr>
          <p:nvPr/>
        </p:nvGrpSpPr>
        <p:grpSpPr bwMode="auto">
          <a:xfrm>
            <a:off x="4960938" y="3517900"/>
            <a:ext cx="1760537" cy="479425"/>
            <a:chOff x="1288" y="2880"/>
            <a:chExt cx="653" cy="302"/>
          </a:xfrm>
        </p:grpSpPr>
        <p:grpSp>
          <p:nvGrpSpPr>
            <p:cNvPr id="2520084" name="Group 20"/>
            <p:cNvGrpSpPr>
              <a:grpSpLocks/>
            </p:cNvGrpSpPr>
            <p:nvPr/>
          </p:nvGrpSpPr>
          <p:grpSpPr bwMode="auto">
            <a:xfrm>
              <a:off x="1288" y="2928"/>
              <a:ext cx="591" cy="254"/>
              <a:chOff x="4118" y="2683"/>
              <a:chExt cx="739" cy="318"/>
            </a:xfrm>
          </p:grpSpPr>
          <p:sp>
            <p:nvSpPr>
              <p:cNvPr id="2520085" name="Oval 21"/>
              <p:cNvSpPr>
                <a:spLocks noChangeArrowheads="1"/>
              </p:cNvSpPr>
              <p:nvPr/>
            </p:nvSpPr>
            <p:spPr bwMode="auto">
              <a:xfrm>
                <a:off x="4118" y="2747"/>
                <a:ext cx="91" cy="9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2520086" name="Line 22"/>
              <p:cNvSpPr>
                <a:spLocks noChangeShapeType="1"/>
              </p:cNvSpPr>
              <p:nvPr/>
            </p:nvSpPr>
            <p:spPr bwMode="auto">
              <a:xfrm>
                <a:off x="4209" y="2792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2520087" name="Oval 23"/>
              <p:cNvSpPr>
                <a:spLocks noChangeArrowheads="1"/>
              </p:cNvSpPr>
              <p:nvPr/>
            </p:nvSpPr>
            <p:spPr bwMode="auto">
              <a:xfrm>
                <a:off x="4118" y="2862"/>
                <a:ext cx="91" cy="9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2520088" name="Line 24"/>
              <p:cNvSpPr>
                <a:spLocks noChangeShapeType="1"/>
              </p:cNvSpPr>
              <p:nvPr/>
            </p:nvSpPr>
            <p:spPr bwMode="auto">
              <a:xfrm>
                <a:off x="4209" y="2907"/>
                <a:ext cx="90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/>
              <a:lstStyle/>
              <a:p>
                <a:endParaRPr lang="ko-KR" altLang="en-US"/>
              </a:p>
            </p:txBody>
          </p:sp>
          <p:sp>
            <p:nvSpPr>
              <p:cNvPr id="2520089" name="AutoShape 25"/>
              <p:cNvSpPr>
                <a:spLocks noChangeArrowheads="1"/>
              </p:cNvSpPr>
              <p:nvPr/>
            </p:nvSpPr>
            <p:spPr bwMode="auto">
              <a:xfrm>
                <a:off x="4267" y="2683"/>
                <a:ext cx="590" cy="318"/>
              </a:xfrm>
              <a:prstGeom prst="roundRect">
                <a:avLst>
                  <a:gd name="adj" fmla="val 8218"/>
                </a:avLst>
              </a:prstGeom>
              <a:solidFill>
                <a:schemeClr val="bg1"/>
              </a:solidFill>
              <a:ln w="9525" algn="ctr">
                <a:solidFill>
                  <a:srgbClr val="969696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 anchorCtr="1"/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altLang="ko-KR"/>
                  <a:t>WcxLog1InAction</a:t>
                </a:r>
              </a:p>
            </p:txBody>
          </p:sp>
        </p:grpSp>
        <p:sp>
          <p:nvSpPr>
            <p:cNvPr id="2520090" name="AutoShape 26"/>
            <p:cNvSpPr>
              <a:spLocks noChangeArrowheads="1"/>
            </p:cNvSpPr>
            <p:nvPr/>
          </p:nvSpPr>
          <p:spPr bwMode="auto">
            <a:xfrm flipH="1">
              <a:off x="1811" y="2880"/>
              <a:ext cx="130" cy="130"/>
            </a:xfrm>
            <a:prstGeom prst="lightningBolt">
              <a:avLst/>
            </a:prstGeom>
            <a:solidFill>
              <a:srgbClr val="EAEAEA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ko-KR" altLang="en-US"/>
            </a:p>
          </p:txBody>
        </p:sp>
      </p:grpSp>
      <p:sp>
        <p:nvSpPr>
          <p:cNvPr id="2520091" name="Rectangle 27"/>
          <p:cNvSpPr>
            <a:spLocks noChangeArrowheads="1"/>
          </p:cNvSpPr>
          <p:nvPr/>
        </p:nvSpPr>
        <p:spPr bwMode="auto">
          <a:xfrm>
            <a:off x="896938" y="2805113"/>
            <a:ext cx="32893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② HanaBizAction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클래스를 상속하는 액션 클래스 생성</a:t>
            </a:r>
            <a:br>
              <a:rPr lang="ko-KR" altLang="en-US" b="1">
                <a:latin typeface="맑은 고딕" pitchFamily="50" charset="-127"/>
                <a:ea typeface="맑은 고딕" pitchFamily="50" charset="-127"/>
              </a:rPr>
            </a:br>
            <a:r>
              <a:rPr lang="ko-KR" altLang="en-US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액션 클래스 생성 및 비즈니스 로직 구현</a:t>
            </a:r>
          </a:p>
        </p:txBody>
      </p:sp>
      <p:sp>
        <p:nvSpPr>
          <p:cNvPr id="2520092" name="Line 28"/>
          <p:cNvSpPr>
            <a:spLocks noChangeShapeType="1"/>
          </p:cNvSpPr>
          <p:nvPr/>
        </p:nvSpPr>
        <p:spPr bwMode="auto">
          <a:xfrm flipV="1">
            <a:off x="5905500" y="3152775"/>
            <a:ext cx="0" cy="419100"/>
          </a:xfrm>
          <a:prstGeom prst="line">
            <a:avLst/>
          </a:prstGeom>
          <a:noFill/>
          <a:ln w="6350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20093" name="Rectangle 29"/>
          <p:cNvSpPr>
            <a:spLocks noChangeArrowheads="1"/>
          </p:cNvSpPr>
          <p:nvPr/>
        </p:nvSpPr>
        <p:spPr bwMode="auto">
          <a:xfrm>
            <a:off x="896938" y="4329113"/>
            <a:ext cx="1557337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② Spring 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설정 추가</a:t>
            </a:r>
            <a:br>
              <a:rPr lang="ko-KR" altLang="en-US" b="1">
                <a:latin typeface="맑은 고딕" pitchFamily="50" charset="-127"/>
                <a:ea typeface="맑은 고딕" pitchFamily="50" charset="-127"/>
              </a:rPr>
            </a:br>
            <a:r>
              <a:rPr lang="ko-KR" altLang="en-US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액션 클래스 등록</a:t>
            </a:r>
          </a:p>
        </p:txBody>
      </p:sp>
      <p:sp>
        <p:nvSpPr>
          <p:cNvPr id="2520094" name="Line 30"/>
          <p:cNvSpPr>
            <a:spLocks noChangeShapeType="1"/>
          </p:cNvSpPr>
          <p:nvPr/>
        </p:nvSpPr>
        <p:spPr bwMode="auto">
          <a:xfrm flipV="1">
            <a:off x="904875" y="4175125"/>
            <a:ext cx="8429625" cy="23813"/>
          </a:xfrm>
          <a:prstGeom prst="line">
            <a:avLst/>
          </a:prstGeom>
          <a:noFill/>
          <a:ln w="25400" cap="rnd">
            <a:solidFill>
              <a:srgbClr val="969696"/>
            </a:solidFill>
            <a:prstDash val="sysDot"/>
            <a:round/>
            <a:headEnd/>
            <a:tailEnd/>
          </a:ln>
          <a:effectLst/>
        </p:spPr>
        <p:txBody>
          <a:bodyPr wrap="none" lIns="72000" tIns="72000" rIns="72000" bIns="72000" anchor="ctr"/>
          <a:lstStyle/>
          <a:p>
            <a:endParaRPr lang="ko-KR" altLang="en-US"/>
          </a:p>
        </p:txBody>
      </p:sp>
      <p:sp>
        <p:nvSpPr>
          <p:cNvPr id="2520095" name="AutoShape 31"/>
          <p:cNvSpPr>
            <a:spLocks noChangeArrowheads="1"/>
          </p:cNvSpPr>
          <p:nvPr/>
        </p:nvSpPr>
        <p:spPr bwMode="auto">
          <a:xfrm>
            <a:off x="2586038" y="4357688"/>
            <a:ext cx="5176837" cy="4318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/>
              <a:t>spring 2 configuration : </a:t>
            </a:r>
            <a:r>
              <a:rPr lang="en-US" altLang="ko-KR" b="1"/>
              <a:t>{PRJ_HOME}/src/config/spring/applicationContext-struts.xml</a:t>
            </a:r>
            <a:endParaRPr lang="ko-KR" altLang="en-US" b="1"/>
          </a:p>
        </p:txBody>
      </p:sp>
      <p:sp>
        <p:nvSpPr>
          <p:cNvPr id="2520096" name="Rectangle 32"/>
          <p:cNvSpPr>
            <a:spLocks noChangeArrowheads="1"/>
          </p:cNvSpPr>
          <p:nvPr/>
        </p:nvSpPr>
        <p:spPr bwMode="auto">
          <a:xfrm>
            <a:off x="1587500" y="4986338"/>
            <a:ext cx="6175375" cy="5016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ko-KR"/>
              <a:t> &lt;bean id=“</a:t>
            </a:r>
            <a:r>
              <a:rPr lang="en-US" altLang="ko-KR" b="1"/>
              <a:t>wcxLog1InAction</a:t>
            </a:r>
            <a:r>
              <a:rPr lang="en-US" altLang="ko-KR"/>
              <a:t>" scope="prototype"</a:t>
            </a:r>
          </a:p>
          <a:p>
            <a:pPr algn="l"/>
            <a:r>
              <a:rPr lang="en-US" altLang="ko-KR"/>
              <a:t>        class="</a:t>
            </a:r>
            <a:r>
              <a:rPr lang="en-US" altLang="ko-KR" b="1"/>
              <a:t>com.hanabank.ebk.channel.pbk.web.struts2.action.login.WcxLog1InAction</a:t>
            </a:r>
            <a:r>
              <a:rPr lang="en-US" altLang="ko-KR"/>
              <a:t>"/&gt;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How to make Struts2 actions</a:t>
            </a:r>
          </a:p>
        </p:txBody>
      </p:sp>
      <p:sp>
        <p:nvSpPr>
          <p:cNvPr id="2524163" name="AutoShape 3"/>
          <p:cNvSpPr>
            <a:spLocks noChangeArrowheads="1"/>
          </p:cNvSpPr>
          <p:nvPr/>
        </p:nvSpPr>
        <p:spPr bwMode="auto">
          <a:xfrm>
            <a:off x="474663" y="784225"/>
            <a:ext cx="3159125" cy="269875"/>
          </a:xfrm>
          <a:prstGeom prst="roundRect">
            <a:avLst>
              <a:gd name="adj" fmla="val 8218"/>
            </a:avLst>
          </a:prstGeom>
          <a:solidFill>
            <a:schemeClr val="bg1"/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l" eaLnBrk="1" hangingPunct="1">
              <a:spcBef>
                <a:spcPct val="0"/>
              </a:spcBef>
            </a:pPr>
            <a:r>
              <a:rPr lang="en-US" altLang="ko-KR" b="1">
                <a:solidFill>
                  <a:schemeClr val="tx1"/>
                </a:solidFill>
              </a:rPr>
              <a:t>Case 4 : </a:t>
            </a:r>
            <a:r>
              <a:rPr lang="ko-KR" altLang="en-US" b="1">
                <a:solidFill>
                  <a:schemeClr val="tx1"/>
                </a:solidFill>
              </a:rPr>
              <a:t>전문 송수신 및 비즈니스 로직을 포함한 액션</a:t>
            </a:r>
          </a:p>
        </p:txBody>
      </p:sp>
      <p:sp>
        <p:nvSpPr>
          <p:cNvPr id="2524193" name="Rectangle 33"/>
          <p:cNvSpPr>
            <a:spLocks noChangeArrowheads="1"/>
          </p:cNvSpPr>
          <p:nvPr/>
        </p:nvSpPr>
        <p:spPr bwMode="auto">
          <a:xfrm>
            <a:off x="715963" y="1357313"/>
            <a:ext cx="1557337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latin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ko-KR" b="1">
                <a:latin typeface="맑은 고딕" pitchFamily="50" charset="-127"/>
                <a:ea typeface="맑은 고딕" pitchFamily="50" charset="-127"/>
              </a:rPr>
              <a:t>④ Struts</a:t>
            </a:r>
            <a:r>
              <a:rPr lang="ko-KR" altLang="en-US" b="1">
                <a:latin typeface="맑은 고딕" pitchFamily="50" charset="-127"/>
                <a:ea typeface="맑은 고딕" pitchFamily="50" charset="-127"/>
              </a:rPr>
              <a:t> 설정 추가</a:t>
            </a:r>
            <a:br>
              <a:rPr lang="ko-KR" altLang="en-US" b="1">
                <a:latin typeface="맑은 고딕" pitchFamily="50" charset="-127"/>
                <a:ea typeface="맑은 고딕" pitchFamily="50" charset="-127"/>
              </a:rPr>
            </a:br>
            <a:r>
              <a:rPr lang="ko-KR" altLang="en-US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>
                <a:latin typeface="맑은 고딕" pitchFamily="50" charset="-127"/>
                <a:ea typeface="맑은 고딕" pitchFamily="50" charset="-127"/>
              </a:rPr>
              <a:t>액션 클래스 등록</a:t>
            </a:r>
          </a:p>
        </p:txBody>
      </p:sp>
      <p:sp>
        <p:nvSpPr>
          <p:cNvPr id="2524195" name="AutoShape 35"/>
          <p:cNvSpPr>
            <a:spLocks noChangeArrowheads="1"/>
          </p:cNvSpPr>
          <p:nvPr/>
        </p:nvSpPr>
        <p:spPr bwMode="auto">
          <a:xfrm>
            <a:off x="2424113" y="1433513"/>
            <a:ext cx="5176837" cy="431800"/>
          </a:xfrm>
          <a:prstGeom prst="flowChartDocument">
            <a:avLst/>
          </a:prstGeom>
          <a:solidFill>
            <a:srgbClr val="EAEAEA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r>
              <a:rPr lang="en-US" altLang="ko-KR"/>
              <a:t>struts 2 configuration : </a:t>
            </a:r>
            <a:r>
              <a:rPr lang="en-US" altLang="ko-KR" b="1"/>
              <a:t>{PRJ_HOME}/src/config/struts/</a:t>
            </a:r>
            <a:r>
              <a:rPr lang="en-US" altLang="en-US" b="1"/>
              <a:t>struts-pbk-</a:t>
            </a:r>
            <a:r>
              <a:rPr lang="en-US" altLang="ko-KR" b="1"/>
              <a:t>common</a:t>
            </a:r>
            <a:r>
              <a:rPr lang="en-US" altLang="en-US" b="1"/>
              <a:t>.xml</a:t>
            </a:r>
            <a:endParaRPr lang="ko-KR" altLang="en-US" b="1"/>
          </a:p>
        </p:txBody>
      </p:sp>
      <p:sp>
        <p:nvSpPr>
          <p:cNvPr id="2524196" name="Rectangle 36"/>
          <p:cNvSpPr>
            <a:spLocks noChangeArrowheads="1"/>
          </p:cNvSpPr>
          <p:nvPr/>
        </p:nvSpPr>
        <p:spPr bwMode="auto">
          <a:xfrm>
            <a:off x="1425575" y="2062163"/>
            <a:ext cx="6175375" cy="1644650"/>
          </a:xfrm>
          <a:prstGeom prst="rect">
            <a:avLst/>
          </a:prstGeom>
          <a:noFill/>
          <a:ln w="28575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ko-KR"/>
              <a:t>&lt;action name="</a:t>
            </a:r>
            <a:r>
              <a:rPr lang="en-US" altLang="ko-KR" b="1"/>
              <a:t>bizWcxLog1In</a:t>
            </a:r>
            <a:r>
              <a:rPr lang="en-US" altLang="ko-KR"/>
              <a:t>" class="</a:t>
            </a:r>
            <a:r>
              <a:rPr lang="en-US" altLang="ko-KR" b="1"/>
              <a:t>wcxLog1InAction</a:t>
            </a:r>
            <a:r>
              <a:rPr lang="en-US" altLang="ko-KR"/>
              <a:t>"&gt;</a:t>
            </a:r>
          </a:p>
          <a:p>
            <a:pPr algn="l"/>
            <a:r>
              <a:rPr lang="en-US" altLang="ko-KR"/>
              <a:t>    &lt;interceptor-ref name="hanaStack"&gt;</a:t>
            </a:r>
          </a:p>
          <a:p>
            <a:pPr algn="l"/>
            <a:r>
              <a:rPr lang="en-US" altLang="ko-KR"/>
              <a:t>        &lt;param name="actionWiring.serviceId"&gt;</a:t>
            </a:r>
            <a:r>
              <a:rPr lang="en-US" altLang="ko-KR" b="1"/>
              <a:t>TK01.WCX_LOG1.D01</a:t>
            </a:r>
            <a:r>
              <a:rPr lang="en-US" altLang="ko-KR"/>
              <a:t>&lt;/param&gt;</a:t>
            </a:r>
          </a:p>
          <a:p>
            <a:pPr algn="l"/>
            <a:r>
              <a:rPr lang="en-US" altLang="ko-KR"/>
              <a:t>        &lt;param name="actionWiring.inputMsg"&gt;</a:t>
            </a:r>
            <a:r>
              <a:rPr lang="en-US" altLang="ko-KR" b="1"/>
              <a:t>wcxLog1Input</a:t>
            </a:r>
            <a:r>
              <a:rPr lang="en-US" altLang="ko-KR"/>
              <a:t>&lt;/param&gt;</a:t>
            </a:r>
          </a:p>
          <a:p>
            <a:pPr algn="l"/>
            <a:r>
              <a:rPr lang="en-US" altLang="ko-KR"/>
              <a:t>    &lt;/interceptor-ref&gt;</a:t>
            </a:r>
          </a:p>
          <a:p>
            <a:pPr algn="l"/>
            <a:r>
              <a:rPr lang="en-US" altLang="ko-KR"/>
              <a:t>    &lt;result name="success"&gt;</a:t>
            </a:r>
            <a:r>
              <a:rPr lang="en-US" altLang="ko-KR" b="1"/>
              <a:t>/common/clear_content.jsp</a:t>
            </a:r>
            <a:r>
              <a:rPr lang="en-US" altLang="ko-KR"/>
              <a:t>&lt;/result&gt;</a:t>
            </a:r>
          </a:p>
          <a:p>
            <a:pPr algn="l"/>
            <a:r>
              <a:rPr lang="en-US" altLang="ko-KR"/>
              <a:t>&lt;/action&gt;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</a:t>
            </a:r>
            <a:r>
              <a:rPr lang="ko-KR" altLang="en-US" dirty="0" smtClean="0"/>
              <a:t>기존 개발 방식의 문제점들</a:t>
            </a:r>
            <a:endParaRPr lang="en-US" altLang="ko-KR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 r="10831"/>
          <a:stretch>
            <a:fillRect/>
          </a:stretch>
        </p:blipFill>
        <p:spPr bwMode="auto">
          <a:xfrm>
            <a:off x="673100" y="2047875"/>
            <a:ext cx="3763963" cy="18573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03275" y="2492375"/>
            <a:ext cx="3640138" cy="1152525"/>
          </a:xfrm>
          <a:prstGeom prst="rect">
            <a:avLst/>
          </a:prstGeom>
          <a:solidFill>
            <a:schemeClr val="accent1">
              <a:alpha val="28999"/>
            </a:schemeClr>
          </a:solidFill>
          <a:ln w="19050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200">
              <a:solidFill>
                <a:srgbClr val="0033CC"/>
              </a:solidFill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628650" y="1895475"/>
            <a:ext cx="3905250" cy="2133600"/>
          </a:xfrm>
          <a:prstGeom prst="rect">
            <a:avLst/>
          </a:prstGeom>
          <a:noFill/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5578475" y="1863725"/>
            <a:ext cx="3171825" cy="2133600"/>
          </a:xfrm>
          <a:prstGeom prst="rect">
            <a:avLst/>
          </a:prstGeom>
          <a:noFill/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5605463" y="1900238"/>
            <a:ext cx="3057525" cy="2019300"/>
            <a:chOff x="3351" y="981"/>
            <a:chExt cx="1926" cy="1272"/>
          </a:xfrm>
        </p:grpSpPr>
        <p:pic>
          <p:nvPicPr>
            <p:cNvPr id="9" name="Picture 14"/>
            <p:cNvPicPr>
              <a:picLocks noChangeAspect="1" noChangeArrowheads="1"/>
            </p:cNvPicPr>
            <p:nvPr/>
          </p:nvPicPr>
          <p:blipFill>
            <a:blip r:embed="rId4"/>
            <a:srcRect l="2879" r="35509"/>
            <a:stretch>
              <a:fillRect/>
            </a:stretch>
          </p:blipFill>
          <p:spPr bwMode="auto">
            <a:xfrm>
              <a:off x="3351" y="981"/>
              <a:ext cx="1926" cy="55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1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351" y="1983"/>
              <a:ext cx="1518" cy="27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1590675" y="4048125"/>
            <a:ext cx="1390650" cy="466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200" b="1"/>
              <a:t>[  </a:t>
            </a:r>
            <a:r>
              <a:rPr lang="ko-KR" altLang="en-US" sz="1200" b="1"/>
              <a:t>정확한 소스 </a:t>
            </a:r>
            <a:r>
              <a:rPr lang="en-US" altLang="ko-KR" sz="1200" b="1"/>
              <a:t>]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6429375" y="4029075"/>
            <a:ext cx="1390650" cy="466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200" b="1"/>
              <a:t>[  </a:t>
            </a:r>
            <a:r>
              <a:rPr lang="ko-KR" altLang="en-US" sz="1200" b="1"/>
              <a:t>잘못된 소스 </a:t>
            </a:r>
            <a:r>
              <a:rPr lang="en-US" altLang="ko-KR" sz="1200" b="1"/>
              <a:t>]</a:t>
            </a:r>
          </a:p>
        </p:txBody>
      </p:sp>
      <p:sp>
        <p:nvSpPr>
          <p:cNvPr id="13" name="AutoShape 25"/>
          <p:cNvSpPr>
            <a:spLocks noChangeArrowheads="1"/>
          </p:cNvSpPr>
          <p:nvPr/>
        </p:nvSpPr>
        <p:spPr bwMode="auto">
          <a:xfrm>
            <a:off x="4419600" y="2819400"/>
            <a:ext cx="1200150" cy="466725"/>
          </a:xfrm>
          <a:prstGeom prst="leftRightArrow">
            <a:avLst>
              <a:gd name="adj1" fmla="val 50000"/>
              <a:gd name="adj2" fmla="val 51429"/>
            </a:avLst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Rectangle 33"/>
          <p:cNvSpPr>
            <a:spLocks noChangeArrowheads="1"/>
          </p:cNvSpPr>
          <p:nvPr/>
        </p:nvSpPr>
        <p:spPr bwMode="auto">
          <a:xfrm>
            <a:off x="5737225" y="2492375"/>
            <a:ext cx="2916238" cy="1152525"/>
          </a:xfrm>
          <a:prstGeom prst="rect">
            <a:avLst/>
          </a:prstGeom>
          <a:solidFill>
            <a:schemeClr val="accent1">
              <a:alpha val="28999"/>
            </a:schemeClr>
          </a:solidFill>
          <a:ln w="19050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200">
              <a:solidFill>
                <a:srgbClr val="0033CC"/>
              </a:solidFill>
            </a:endParaRPr>
          </a:p>
        </p:txBody>
      </p:sp>
      <p:sp>
        <p:nvSpPr>
          <p:cNvPr id="15" name="AutoShape 27"/>
          <p:cNvSpPr>
            <a:spLocks noChangeArrowheads="1"/>
          </p:cNvSpPr>
          <p:nvPr/>
        </p:nvSpPr>
        <p:spPr bwMode="auto">
          <a:xfrm>
            <a:off x="4238625" y="2047875"/>
            <a:ext cx="1582738" cy="4762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ko-KR" altLang="en-US" sz="2000">
                <a:solidFill>
                  <a:srgbClr val="003399"/>
                </a:solidFill>
                <a:latin typeface="HY견고딕" pitchFamily="18" charset="-127"/>
                <a:ea typeface="HY견고딕" pitchFamily="18" charset="-127"/>
              </a:rPr>
              <a:t>코드 불일치</a:t>
            </a:r>
          </a:p>
        </p:txBody>
      </p:sp>
      <p:sp>
        <p:nvSpPr>
          <p:cNvPr id="16" name="AutoShape 45"/>
          <p:cNvSpPr>
            <a:spLocks noChangeArrowheads="1"/>
          </p:cNvSpPr>
          <p:nvPr/>
        </p:nvSpPr>
        <p:spPr bwMode="auto">
          <a:xfrm>
            <a:off x="4429125" y="5054600"/>
            <a:ext cx="1031875" cy="412750"/>
          </a:xfrm>
          <a:prstGeom prst="rightArrow">
            <a:avLst>
              <a:gd name="adj1" fmla="val 50130"/>
              <a:gd name="adj2" fmla="val 102963"/>
            </a:avLst>
          </a:prstGeom>
          <a:gradFill rotWithShape="1">
            <a:gsLst>
              <a:gs pos="0">
                <a:srgbClr val="5F8BA1">
                  <a:gamma/>
                  <a:tint val="30196"/>
                  <a:invGamma/>
                </a:srgbClr>
              </a:gs>
              <a:gs pos="100000">
                <a:srgbClr val="5F8BA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grpSp>
        <p:nvGrpSpPr>
          <p:cNvPr id="17" name="Group 46"/>
          <p:cNvGrpSpPr>
            <a:grpSpLocks/>
          </p:cNvGrpSpPr>
          <p:nvPr/>
        </p:nvGrpSpPr>
        <p:grpSpPr bwMode="auto">
          <a:xfrm>
            <a:off x="892175" y="4968875"/>
            <a:ext cx="3192463" cy="642938"/>
            <a:chOff x="-1903" y="5677"/>
            <a:chExt cx="1298" cy="329"/>
          </a:xfrm>
        </p:grpSpPr>
        <p:sp>
          <p:nvSpPr>
            <p:cNvPr id="18" name="AutoShape 47"/>
            <p:cNvSpPr>
              <a:spLocks noChangeArrowheads="1"/>
            </p:cNvSpPr>
            <p:nvPr/>
          </p:nvSpPr>
          <p:spPr bwMode="auto">
            <a:xfrm>
              <a:off x="-1864" y="5677"/>
              <a:ext cx="1244" cy="329"/>
            </a:xfrm>
            <a:prstGeom prst="roundRect">
              <a:avLst>
                <a:gd name="adj" fmla="val 16667"/>
              </a:avLst>
            </a:prstGeom>
            <a:solidFill>
              <a:srgbClr val="B5D5EB"/>
            </a:solidFill>
            <a:ln w="9525" algn="ctr">
              <a:solidFill>
                <a:srgbClr val="67ABE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9" name="Freeform 48"/>
            <p:cNvSpPr>
              <a:spLocks/>
            </p:cNvSpPr>
            <p:nvPr/>
          </p:nvSpPr>
          <p:spPr bwMode="auto">
            <a:xfrm>
              <a:off x="-1903" y="5818"/>
              <a:ext cx="1298" cy="181"/>
            </a:xfrm>
            <a:custGeom>
              <a:avLst/>
              <a:gdLst/>
              <a:ahLst/>
              <a:cxnLst>
                <a:cxn ang="0">
                  <a:pos x="196" y="418"/>
                </a:cxn>
                <a:cxn ang="0">
                  <a:pos x="1534" y="415"/>
                </a:cxn>
                <a:cxn ang="0">
                  <a:pos x="1534" y="79"/>
                </a:cxn>
                <a:cxn ang="0">
                  <a:pos x="178" y="55"/>
                </a:cxn>
                <a:cxn ang="0">
                  <a:pos x="196" y="418"/>
                </a:cxn>
              </a:cxnLst>
              <a:rect l="0" t="0" r="r" b="b"/>
              <a:pathLst>
                <a:path w="1688" h="426">
                  <a:moveTo>
                    <a:pt x="196" y="418"/>
                  </a:moveTo>
                  <a:cubicBezTo>
                    <a:pt x="392" y="418"/>
                    <a:pt x="1267" y="426"/>
                    <a:pt x="1534" y="415"/>
                  </a:cubicBezTo>
                  <a:cubicBezTo>
                    <a:pt x="1688" y="415"/>
                    <a:pt x="1649" y="204"/>
                    <a:pt x="1534" y="79"/>
                  </a:cubicBezTo>
                  <a:cubicBezTo>
                    <a:pt x="1284" y="24"/>
                    <a:pt x="426" y="0"/>
                    <a:pt x="178" y="55"/>
                  </a:cubicBezTo>
                  <a:cubicBezTo>
                    <a:pt x="117" y="139"/>
                    <a:pt x="0" y="418"/>
                    <a:pt x="196" y="418"/>
                  </a:cubicBezTo>
                  <a:close/>
                </a:path>
              </a:pathLst>
            </a:custGeom>
            <a:gradFill rotWithShape="1">
              <a:gsLst>
                <a:gs pos="0">
                  <a:srgbClr val="B5D5EB"/>
                </a:gs>
                <a:gs pos="100000">
                  <a:srgbClr val="B5D5EB">
                    <a:gamma/>
                    <a:tint val="30196"/>
                    <a:invGamma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" name="AutoShape 49"/>
            <p:cNvSpPr>
              <a:spLocks noChangeArrowheads="1"/>
            </p:cNvSpPr>
            <p:nvPr/>
          </p:nvSpPr>
          <p:spPr bwMode="auto">
            <a:xfrm>
              <a:off x="-1830" y="5685"/>
              <a:ext cx="11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5D5EB">
                    <a:gamma/>
                    <a:tint val="30196"/>
                    <a:invGamma/>
                  </a:srgbClr>
                </a:gs>
                <a:gs pos="100000">
                  <a:srgbClr val="B5D5EB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buSzPct val="80000"/>
              </a:pPr>
              <a:endParaRPr lang="ko-KR" altLang="en-US" sz="1800"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</p:grp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068388" y="5103813"/>
            <a:ext cx="2916237" cy="3556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  <a:effectLst/>
        </p:spPr>
        <p:txBody>
          <a:bodyPr lIns="53176" tIns="26588" rIns="53176" bIns="26588" anchor="ctr">
            <a:spAutoFit/>
          </a:bodyPr>
          <a:lstStyle/>
          <a:p>
            <a:pPr defTabSz="531813" latinLnBrk="0">
              <a:lnSpc>
                <a:spcPct val="110000"/>
              </a:lnSpc>
              <a:buSzPct val="80000"/>
            </a:pPr>
            <a:r>
              <a:rPr lang="ko-KR" altLang="en-US" sz="1800">
                <a:solidFill>
                  <a:srgbClr val="003366"/>
                </a:solidFill>
                <a:latin typeface="HY견고딕" pitchFamily="18" charset="-127"/>
                <a:ea typeface="HY견고딕" pitchFamily="18" charset="-127"/>
              </a:rPr>
              <a:t>코드 누락 시 문제 발생</a:t>
            </a:r>
          </a:p>
        </p:txBody>
      </p:sp>
      <p:grpSp>
        <p:nvGrpSpPr>
          <p:cNvPr id="22" name="Group 51"/>
          <p:cNvGrpSpPr>
            <a:grpSpLocks/>
          </p:cNvGrpSpPr>
          <p:nvPr/>
        </p:nvGrpSpPr>
        <p:grpSpPr bwMode="auto">
          <a:xfrm>
            <a:off x="5568950" y="4968875"/>
            <a:ext cx="3192463" cy="642938"/>
            <a:chOff x="-1903" y="5677"/>
            <a:chExt cx="1298" cy="329"/>
          </a:xfrm>
        </p:grpSpPr>
        <p:sp>
          <p:nvSpPr>
            <p:cNvPr id="23" name="AutoShape 52"/>
            <p:cNvSpPr>
              <a:spLocks noChangeArrowheads="1"/>
            </p:cNvSpPr>
            <p:nvPr/>
          </p:nvSpPr>
          <p:spPr bwMode="auto">
            <a:xfrm>
              <a:off x="-1864" y="5677"/>
              <a:ext cx="1244" cy="329"/>
            </a:xfrm>
            <a:prstGeom prst="roundRect">
              <a:avLst>
                <a:gd name="adj" fmla="val 16667"/>
              </a:avLst>
            </a:prstGeom>
            <a:solidFill>
              <a:srgbClr val="B5D5EB"/>
            </a:solidFill>
            <a:ln w="9525" algn="ctr">
              <a:solidFill>
                <a:srgbClr val="67ABE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4" name="Freeform 53"/>
            <p:cNvSpPr>
              <a:spLocks/>
            </p:cNvSpPr>
            <p:nvPr/>
          </p:nvSpPr>
          <p:spPr bwMode="auto">
            <a:xfrm>
              <a:off x="-1903" y="5818"/>
              <a:ext cx="1298" cy="181"/>
            </a:xfrm>
            <a:custGeom>
              <a:avLst/>
              <a:gdLst/>
              <a:ahLst/>
              <a:cxnLst>
                <a:cxn ang="0">
                  <a:pos x="196" y="418"/>
                </a:cxn>
                <a:cxn ang="0">
                  <a:pos x="1534" y="415"/>
                </a:cxn>
                <a:cxn ang="0">
                  <a:pos x="1534" y="79"/>
                </a:cxn>
                <a:cxn ang="0">
                  <a:pos x="178" y="55"/>
                </a:cxn>
                <a:cxn ang="0">
                  <a:pos x="196" y="418"/>
                </a:cxn>
              </a:cxnLst>
              <a:rect l="0" t="0" r="r" b="b"/>
              <a:pathLst>
                <a:path w="1688" h="426">
                  <a:moveTo>
                    <a:pt x="196" y="418"/>
                  </a:moveTo>
                  <a:cubicBezTo>
                    <a:pt x="392" y="418"/>
                    <a:pt x="1267" y="426"/>
                    <a:pt x="1534" y="415"/>
                  </a:cubicBezTo>
                  <a:cubicBezTo>
                    <a:pt x="1688" y="415"/>
                    <a:pt x="1649" y="204"/>
                    <a:pt x="1534" y="79"/>
                  </a:cubicBezTo>
                  <a:cubicBezTo>
                    <a:pt x="1284" y="24"/>
                    <a:pt x="426" y="0"/>
                    <a:pt x="178" y="55"/>
                  </a:cubicBezTo>
                  <a:cubicBezTo>
                    <a:pt x="117" y="139"/>
                    <a:pt x="0" y="418"/>
                    <a:pt x="196" y="418"/>
                  </a:cubicBezTo>
                  <a:close/>
                </a:path>
              </a:pathLst>
            </a:custGeom>
            <a:gradFill rotWithShape="1">
              <a:gsLst>
                <a:gs pos="0">
                  <a:srgbClr val="B5D5EB"/>
                </a:gs>
                <a:gs pos="100000">
                  <a:srgbClr val="B5D5EB">
                    <a:gamma/>
                    <a:tint val="30196"/>
                    <a:invGamma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5" name="AutoShape 54"/>
            <p:cNvSpPr>
              <a:spLocks noChangeArrowheads="1"/>
            </p:cNvSpPr>
            <p:nvPr/>
          </p:nvSpPr>
          <p:spPr bwMode="auto">
            <a:xfrm>
              <a:off x="-1830" y="5685"/>
              <a:ext cx="11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5D5EB">
                    <a:gamma/>
                    <a:tint val="30196"/>
                    <a:invGamma/>
                  </a:srgbClr>
                </a:gs>
                <a:gs pos="100000">
                  <a:srgbClr val="B5D5EB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buSzPct val="80000"/>
              </a:pPr>
              <a:endParaRPr lang="ko-KR" altLang="en-US" sz="1800"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</p:grpSp>
      <p:sp>
        <p:nvSpPr>
          <p:cNvPr id="26" name="Text Box 55"/>
          <p:cNvSpPr txBox="1">
            <a:spLocks noChangeArrowheads="1"/>
          </p:cNvSpPr>
          <p:nvPr/>
        </p:nvSpPr>
        <p:spPr bwMode="auto">
          <a:xfrm>
            <a:off x="5745163" y="5103813"/>
            <a:ext cx="2916237" cy="358394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  <a:effectLst/>
        </p:spPr>
        <p:txBody>
          <a:bodyPr lIns="53176" tIns="26588" rIns="53176" bIns="26588" anchor="ctr">
            <a:spAutoFit/>
          </a:bodyPr>
          <a:lstStyle/>
          <a:p>
            <a:pPr defTabSz="531813" latinLnBrk="0">
              <a:lnSpc>
                <a:spcPct val="110000"/>
              </a:lnSpc>
              <a:buSzPct val="80000"/>
            </a:pPr>
            <a:r>
              <a:rPr lang="en-US" altLang="ko-KR" sz="1800" dirty="0">
                <a:solidFill>
                  <a:srgbClr val="003366"/>
                </a:solidFill>
                <a:latin typeface="HY견고딕" pitchFamily="18" charset="-127"/>
                <a:ea typeface="HY견고딕" pitchFamily="18" charset="-127"/>
              </a:rPr>
              <a:t>System </a:t>
            </a:r>
            <a:r>
              <a:rPr lang="en-US" altLang="ko-KR" sz="1800" dirty="0" smtClean="0">
                <a:solidFill>
                  <a:srgbClr val="003366"/>
                </a:solidFill>
                <a:latin typeface="HY견고딕" pitchFamily="18" charset="-127"/>
                <a:ea typeface="HY견고딕" pitchFamily="18" charset="-127"/>
              </a:rPr>
              <a:t>Down !!!</a:t>
            </a:r>
            <a:endParaRPr lang="en-US" altLang="ko-KR" sz="1800" dirty="0">
              <a:solidFill>
                <a:srgbClr val="003366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611187" y="755650"/>
            <a:ext cx="8570913" cy="8002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개발자의 어쩔 수 없는 실수 유발</a:t>
            </a:r>
            <a:endParaRPr kumimoji="1" lang="en-US" altLang="ko-KR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- </a:t>
            </a: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인간이기 때문에</a:t>
            </a:r>
            <a:r>
              <a:rPr kumimoji="1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  <a:endParaRPr kumimoji="1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- </a:t>
            </a:r>
            <a:r>
              <a:rPr lang="ko-KR" altLang="en-US" sz="1400" b="1" kern="0" dirty="0" smtClean="0">
                <a:solidFill>
                  <a:schemeClr val="tx1"/>
                </a:solidFill>
                <a:latin typeface="+mn-ea"/>
                <a:ea typeface="+mn-ea"/>
              </a:rPr>
              <a:t>복사하면서 누락하거나</a:t>
            </a:r>
            <a:r>
              <a:rPr lang="en-US" altLang="ko-KR" sz="1400" b="1" kern="0" dirty="0" smtClean="0">
                <a:solidFill>
                  <a:schemeClr val="tx1"/>
                </a:solidFill>
                <a:latin typeface="+mn-ea"/>
                <a:ea typeface="+mn-ea"/>
              </a:rPr>
              <a:t>, </a:t>
            </a:r>
            <a:r>
              <a:rPr lang="ko-KR" altLang="en-US" sz="1400" b="1" kern="0" dirty="0" smtClean="0">
                <a:solidFill>
                  <a:schemeClr val="tx1"/>
                </a:solidFill>
                <a:latin typeface="+mn-ea"/>
                <a:ea typeface="+mn-ea"/>
              </a:rPr>
              <a:t>개선된 사항을 과거의 코드에 반영하지 못하거나</a:t>
            </a:r>
            <a:r>
              <a:rPr lang="en-US" altLang="ko-KR" sz="1400" b="1" kern="0" dirty="0" smtClean="0">
                <a:solidFill>
                  <a:schemeClr val="tx1"/>
                </a:solidFill>
                <a:latin typeface="+mn-ea"/>
                <a:ea typeface="+mn-ea"/>
              </a:rPr>
              <a:t>... </a:t>
            </a:r>
            <a:r>
              <a:rPr lang="ko-KR" altLang="en-US" sz="1400" b="1" kern="0" dirty="0" smtClean="0">
                <a:solidFill>
                  <a:schemeClr val="tx1"/>
                </a:solidFill>
                <a:latin typeface="+mn-ea"/>
                <a:ea typeface="+mn-ea"/>
              </a:rPr>
              <a:t>밤샘을 하던가</a:t>
            </a:r>
            <a:r>
              <a:rPr lang="en-US" altLang="ko-KR" sz="1400" b="1" kern="0" dirty="0" smtClean="0">
                <a:solidFill>
                  <a:schemeClr val="tx1"/>
                </a:solidFill>
                <a:latin typeface="+mn-ea"/>
                <a:ea typeface="+mn-ea"/>
              </a:rPr>
              <a:t>…</a:t>
            </a:r>
            <a:endParaRPr kumimoji="1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</a:t>
            </a:r>
            <a:r>
              <a:rPr lang="ko-KR" altLang="en-US" dirty="0" smtClean="0"/>
              <a:t>기존 개발 방식의 문제점들</a:t>
            </a:r>
            <a:endParaRPr lang="en-US" altLang="ko-KR" dirty="0"/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713538" y="1766888"/>
            <a:ext cx="695325" cy="839787"/>
            <a:chOff x="527" y="1395"/>
            <a:chExt cx="444" cy="536"/>
          </a:xfrm>
        </p:grpSpPr>
        <p:pic>
          <p:nvPicPr>
            <p:cNvPr id="4" name="Picture 4" descr="Picture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7" y="1395"/>
              <a:ext cx="364" cy="338"/>
            </a:xfrm>
            <a:prstGeom prst="rect">
              <a:avLst/>
            </a:prstGeom>
            <a:noFill/>
          </p:spPr>
        </p:pic>
        <p:pic>
          <p:nvPicPr>
            <p:cNvPr id="5" name="Picture 5" descr="icon_i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1" y="1721"/>
              <a:ext cx="210" cy="2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</p:grpSp>
      <p:sp>
        <p:nvSpPr>
          <p:cNvPr id="6" name="AutoShape 25"/>
          <p:cNvSpPr>
            <a:spLocks noChangeArrowheads="1"/>
          </p:cNvSpPr>
          <p:nvPr/>
        </p:nvSpPr>
        <p:spPr bwMode="auto">
          <a:xfrm>
            <a:off x="4572000" y="1895475"/>
            <a:ext cx="1581150" cy="400050"/>
          </a:xfrm>
          <a:prstGeom prst="rightArrow">
            <a:avLst>
              <a:gd name="adj1" fmla="val 50000"/>
              <a:gd name="adj2" fmla="val 98810"/>
            </a:avLst>
          </a:prstGeom>
          <a:solidFill>
            <a:schemeClr val="bg2"/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AutoShape 26"/>
          <p:cNvSpPr>
            <a:spLocks noChangeArrowheads="1"/>
          </p:cNvSpPr>
          <p:nvPr/>
        </p:nvSpPr>
        <p:spPr bwMode="auto">
          <a:xfrm>
            <a:off x="4572000" y="2990850"/>
            <a:ext cx="1581150" cy="400050"/>
          </a:xfrm>
          <a:prstGeom prst="rightArrow">
            <a:avLst>
              <a:gd name="adj1" fmla="val 50000"/>
              <a:gd name="adj2" fmla="val 98810"/>
            </a:avLst>
          </a:prstGeom>
          <a:solidFill>
            <a:schemeClr val="bg2"/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AutoShape 27"/>
          <p:cNvSpPr>
            <a:spLocks noChangeArrowheads="1"/>
          </p:cNvSpPr>
          <p:nvPr/>
        </p:nvSpPr>
        <p:spPr bwMode="auto">
          <a:xfrm>
            <a:off x="4600575" y="4200525"/>
            <a:ext cx="1581150" cy="400050"/>
          </a:xfrm>
          <a:prstGeom prst="rightArrow">
            <a:avLst>
              <a:gd name="adj1" fmla="val 50000"/>
              <a:gd name="adj2" fmla="val 98810"/>
            </a:avLst>
          </a:prstGeom>
          <a:solidFill>
            <a:schemeClr val="bg2"/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1546225" y="1866900"/>
            <a:ext cx="2463800" cy="2806700"/>
            <a:chOff x="3110" y="1128"/>
            <a:chExt cx="1660" cy="1891"/>
          </a:xfrm>
        </p:grpSpPr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3126" y="1128"/>
              <a:ext cx="1644" cy="198"/>
            </a:xfrm>
            <a:prstGeom prst="rect">
              <a:avLst/>
            </a:prstGeom>
            <a:solidFill>
              <a:schemeClr val="accent2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ko-KR" altLang="en-US" sz="1200" b="1">
                  <a:solidFill>
                    <a:schemeClr val="bg1"/>
                  </a:solidFill>
                </a:rPr>
                <a:t>기존 웹 프레임 워크</a:t>
              </a:r>
              <a:r>
                <a:rPr lang="en-US" altLang="ko-KR" sz="1200" b="1">
                  <a:solidFill>
                    <a:schemeClr val="bg1"/>
                  </a:solidFill>
                </a:rPr>
                <a:t>(MVC)</a:t>
              </a:r>
            </a:p>
          </p:txBody>
        </p: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3110" y="1543"/>
              <a:ext cx="1654" cy="1479"/>
              <a:chOff x="476" y="618"/>
              <a:chExt cx="1270" cy="1134"/>
            </a:xfrm>
          </p:grpSpPr>
          <p:sp>
            <p:nvSpPr>
              <p:cNvPr id="12" name="AutoShape 40"/>
              <p:cNvSpPr>
                <a:spLocks noChangeArrowheads="1"/>
              </p:cNvSpPr>
              <p:nvPr/>
            </p:nvSpPr>
            <p:spPr bwMode="auto">
              <a:xfrm>
                <a:off x="476" y="618"/>
                <a:ext cx="1270" cy="227"/>
              </a:xfrm>
              <a:prstGeom prst="roundRect">
                <a:avLst>
                  <a:gd name="adj" fmla="val 16667"/>
                </a:avLst>
              </a:prstGeom>
              <a:solidFill>
                <a:srgbClr val="DFD9DB"/>
              </a:solidFill>
              <a:ln w="3175" algn="ctr">
                <a:solidFill>
                  <a:srgbClr val="31303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ko-KR" altLang="en-US"/>
              </a:p>
            </p:txBody>
          </p:sp>
          <p:sp>
            <p:nvSpPr>
              <p:cNvPr id="13" name="AutoShape 41"/>
              <p:cNvSpPr>
                <a:spLocks noChangeArrowheads="1"/>
              </p:cNvSpPr>
              <p:nvPr/>
            </p:nvSpPr>
            <p:spPr bwMode="auto">
              <a:xfrm>
                <a:off x="476" y="1071"/>
                <a:ext cx="635" cy="227"/>
              </a:xfrm>
              <a:prstGeom prst="roundRect">
                <a:avLst>
                  <a:gd name="adj" fmla="val 16667"/>
                </a:avLst>
              </a:prstGeom>
              <a:solidFill>
                <a:srgbClr val="DFD9DB"/>
              </a:solidFill>
              <a:ln w="3175" algn="ctr">
                <a:solidFill>
                  <a:srgbClr val="31303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ko-KR" altLang="en-US"/>
              </a:p>
            </p:txBody>
          </p:sp>
          <p:sp>
            <p:nvSpPr>
              <p:cNvPr id="14" name="AutoShape 42"/>
              <p:cNvSpPr>
                <a:spLocks noChangeArrowheads="1"/>
              </p:cNvSpPr>
              <p:nvPr/>
            </p:nvSpPr>
            <p:spPr bwMode="auto">
              <a:xfrm>
                <a:off x="476" y="1525"/>
                <a:ext cx="1270" cy="227"/>
              </a:xfrm>
              <a:prstGeom prst="roundRect">
                <a:avLst>
                  <a:gd name="adj" fmla="val 16667"/>
                </a:avLst>
              </a:prstGeom>
              <a:solidFill>
                <a:srgbClr val="DFD9DB"/>
              </a:solidFill>
              <a:ln w="3175" algn="ctr">
                <a:solidFill>
                  <a:srgbClr val="31303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ko-KR" altLang="en-US"/>
              </a:p>
            </p:txBody>
          </p:sp>
          <p:sp>
            <p:nvSpPr>
              <p:cNvPr id="15" name="AutoShape 43"/>
              <p:cNvSpPr>
                <a:spLocks noChangeArrowheads="1"/>
              </p:cNvSpPr>
              <p:nvPr/>
            </p:nvSpPr>
            <p:spPr bwMode="auto">
              <a:xfrm>
                <a:off x="1111" y="1071"/>
                <a:ext cx="635" cy="227"/>
              </a:xfrm>
              <a:prstGeom prst="roundRect">
                <a:avLst>
                  <a:gd name="adj" fmla="val 16667"/>
                </a:avLst>
              </a:prstGeom>
              <a:solidFill>
                <a:srgbClr val="DFD9DB"/>
              </a:solidFill>
              <a:ln w="3175" algn="ctr">
                <a:solidFill>
                  <a:srgbClr val="313031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ko-KR" altLang="en-US"/>
              </a:p>
            </p:txBody>
          </p:sp>
          <p:sp>
            <p:nvSpPr>
              <p:cNvPr id="16" name="AutoShape 44"/>
              <p:cNvSpPr>
                <a:spLocks noChangeArrowheads="1"/>
              </p:cNvSpPr>
              <p:nvPr/>
            </p:nvSpPr>
            <p:spPr bwMode="auto">
              <a:xfrm>
                <a:off x="748" y="870"/>
                <a:ext cx="46" cy="181"/>
              </a:xfrm>
              <a:prstGeom prst="upArrow">
                <a:avLst>
                  <a:gd name="adj1" fmla="val 50000"/>
                  <a:gd name="adj2" fmla="val 98370"/>
                </a:avLst>
              </a:prstGeom>
              <a:solidFill>
                <a:srgbClr val="726F71"/>
              </a:solidFill>
              <a:ln w="3175" algn="ctr">
                <a:solidFill>
                  <a:srgbClr val="31303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ko-KR" altLang="en-US"/>
              </a:p>
            </p:txBody>
          </p:sp>
          <p:sp>
            <p:nvSpPr>
              <p:cNvPr id="17" name="AutoShape 45"/>
              <p:cNvSpPr>
                <a:spLocks noChangeArrowheads="1"/>
              </p:cNvSpPr>
              <p:nvPr/>
            </p:nvSpPr>
            <p:spPr bwMode="auto">
              <a:xfrm>
                <a:off x="748" y="1314"/>
                <a:ext cx="46" cy="181"/>
              </a:xfrm>
              <a:prstGeom prst="upArrow">
                <a:avLst>
                  <a:gd name="adj1" fmla="val 50000"/>
                  <a:gd name="adj2" fmla="val 98370"/>
                </a:avLst>
              </a:prstGeom>
              <a:solidFill>
                <a:srgbClr val="726F71"/>
              </a:solidFill>
              <a:ln w="3175" algn="ctr">
                <a:solidFill>
                  <a:srgbClr val="31303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ko-KR" altLang="en-US"/>
              </a:p>
            </p:txBody>
          </p:sp>
          <p:sp>
            <p:nvSpPr>
              <p:cNvPr id="18" name="AutoShape 46"/>
              <p:cNvSpPr>
                <a:spLocks noChangeArrowheads="1"/>
              </p:cNvSpPr>
              <p:nvPr/>
            </p:nvSpPr>
            <p:spPr bwMode="auto">
              <a:xfrm>
                <a:off x="1383" y="865"/>
                <a:ext cx="46" cy="181"/>
              </a:xfrm>
              <a:prstGeom prst="downArrow">
                <a:avLst>
                  <a:gd name="adj1" fmla="val 50000"/>
                  <a:gd name="adj2" fmla="val 98370"/>
                </a:avLst>
              </a:prstGeom>
              <a:solidFill>
                <a:srgbClr val="726F71"/>
              </a:solidFill>
              <a:ln w="3175" algn="ctr">
                <a:solidFill>
                  <a:srgbClr val="31303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ko-KR" altLang="en-US"/>
              </a:p>
            </p:txBody>
          </p:sp>
          <p:sp>
            <p:nvSpPr>
              <p:cNvPr id="19" name="AutoShape 47"/>
              <p:cNvSpPr>
                <a:spLocks noChangeArrowheads="1"/>
              </p:cNvSpPr>
              <p:nvPr/>
            </p:nvSpPr>
            <p:spPr bwMode="auto">
              <a:xfrm>
                <a:off x="1383" y="1318"/>
                <a:ext cx="46" cy="181"/>
              </a:xfrm>
              <a:prstGeom prst="downArrow">
                <a:avLst>
                  <a:gd name="adj1" fmla="val 50000"/>
                  <a:gd name="adj2" fmla="val 98370"/>
                </a:avLst>
              </a:prstGeom>
              <a:solidFill>
                <a:srgbClr val="726F71"/>
              </a:solidFill>
              <a:ln w="3175" algn="ctr">
                <a:solidFill>
                  <a:srgbClr val="31303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ko-KR" altLang="en-US"/>
              </a:p>
            </p:txBody>
          </p:sp>
          <p:sp>
            <p:nvSpPr>
              <p:cNvPr id="20" name="Text Box 48"/>
              <p:cNvSpPr txBox="1">
                <a:spLocks noChangeArrowheads="1"/>
              </p:cNvSpPr>
              <p:nvPr/>
            </p:nvSpPr>
            <p:spPr bwMode="auto">
              <a:xfrm>
                <a:off x="839" y="663"/>
                <a:ext cx="456" cy="127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ko-KR" b="1">
                    <a:latin typeface="굴림" pitchFamily="50" charset="-127"/>
                    <a:ea typeface="굴림" pitchFamily="50" charset="-127"/>
                  </a:rPr>
                  <a:t>Servlet, JSP</a:t>
                </a:r>
                <a:endParaRPr lang="ko-KR" altLang="en-US" b="1"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21" name="Text Box 49"/>
              <p:cNvSpPr txBox="1">
                <a:spLocks noChangeArrowheads="1"/>
              </p:cNvSpPr>
              <p:nvPr/>
            </p:nvSpPr>
            <p:spPr bwMode="auto">
              <a:xfrm>
                <a:off x="600" y="1109"/>
                <a:ext cx="408" cy="127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ko-KR" b="1">
                    <a:latin typeface="굴림" pitchFamily="50" charset="-127"/>
                    <a:ea typeface="굴림" pitchFamily="50" charset="-127"/>
                  </a:rPr>
                  <a:t>request</a:t>
                </a:r>
              </a:p>
            </p:txBody>
          </p:sp>
          <p:sp>
            <p:nvSpPr>
              <p:cNvPr id="22" name="Text Box 50"/>
              <p:cNvSpPr txBox="1">
                <a:spLocks noChangeArrowheads="1"/>
              </p:cNvSpPr>
              <p:nvPr/>
            </p:nvSpPr>
            <p:spPr bwMode="auto">
              <a:xfrm>
                <a:off x="1214" y="1109"/>
                <a:ext cx="487" cy="127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ko-KR" b="1">
                    <a:latin typeface="굴림" pitchFamily="50" charset="-127"/>
                    <a:ea typeface="굴림" pitchFamily="50" charset="-127"/>
                  </a:rPr>
                  <a:t>response</a:t>
                </a:r>
              </a:p>
            </p:txBody>
          </p:sp>
          <p:sp>
            <p:nvSpPr>
              <p:cNvPr id="23" name="Text Box 51"/>
              <p:cNvSpPr txBox="1">
                <a:spLocks noChangeArrowheads="1"/>
              </p:cNvSpPr>
              <p:nvPr/>
            </p:nvSpPr>
            <p:spPr bwMode="auto">
              <a:xfrm>
                <a:off x="839" y="1570"/>
                <a:ext cx="441" cy="126"/>
              </a:xfrm>
              <a:prstGeom prst="rect">
                <a:avLst/>
              </a:prstGeom>
              <a:noFill/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ko-KR" altLang="en-US" b="1">
                    <a:latin typeface="굴림" pitchFamily="50" charset="-127"/>
                    <a:ea typeface="굴림" pitchFamily="50" charset="-127"/>
                  </a:rPr>
                  <a:t>서비스 요청</a:t>
                </a:r>
              </a:p>
            </p:txBody>
          </p:sp>
        </p:grpSp>
      </p:grpSp>
      <p:sp>
        <p:nvSpPr>
          <p:cNvPr id="24" name="Rectangle 55"/>
          <p:cNvSpPr>
            <a:spLocks noChangeArrowheads="1"/>
          </p:cNvSpPr>
          <p:nvPr/>
        </p:nvSpPr>
        <p:spPr bwMode="auto">
          <a:xfrm>
            <a:off x="7572375" y="4365625"/>
            <a:ext cx="7461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latinLnBrk="0"/>
            <a:r>
              <a:rPr kumimoji="0" lang="ko-KR" altLang="en-US" sz="1200" b="1">
                <a:sym typeface="Trebuchet MS" pitchFamily="34" charset="0"/>
              </a:rPr>
              <a:t>자동화기기</a:t>
            </a:r>
          </a:p>
        </p:txBody>
      </p:sp>
      <p:pic>
        <p:nvPicPr>
          <p:cNvPr id="25" name="Picture 56" descr="Picture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5613" y="3840163"/>
            <a:ext cx="579437" cy="817562"/>
          </a:xfrm>
          <a:prstGeom prst="rect">
            <a:avLst/>
          </a:prstGeom>
          <a:noFill/>
        </p:spPr>
      </p:pic>
      <p:sp>
        <p:nvSpPr>
          <p:cNvPr id="26" name="Rectangle 57"/>
          <p:cNvSpPr>
            <a:spLocks noChangeArrowheads="1"/>
          </p:cNvSpPr>
          <p:nvPr/>
        </p:nvSpPr>
        <p:spPr bwMode="auto">
          <a:xfrm>
            <a:off x="7713663" y="3273425"/>
            <a:ext cx="3206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latinLnBrk="0"/>
            <a:r>
              <a:rPr kumimoji="0" lang="en-US" altLang="ko-KR" sz="1200" b="1">
                <a:sym typeface="Trebuchet MS" pitchFamily="34" charset="0"/>
              </a:rPr>
              <a:t>PDA</a:t>
            </a:r>
          </a:p>
        </p:txBody>
      </p:sp>
      <p:pic>
        <p:nvPicPr>
          <p:cNvPr id="27" name="Picture 58" descr="Picture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42125" y="2752725"/>
            <a:ext cx="512763" cy="781050"/>
          </a:xfrm>
          <a:prstGeom prst="rect">
            <a:avLst/>
          </a:prstGeom>
          <a:noFill/>
        </p:spPr>
      </p:pic>
      <p:sp>
        <p:nvSpPr>
          <p:cNvPr id="28" name="Rectangle 62"/>
          <p:cNvSpPr>
            <a:spLocks noChangeArrowheads="1"/>
          </p:cNvSpPr>
          <p:nvPr/>
        </p:nvSpPr>
        <p:spPr bwMode="auto">
          <a:xfrm>
            <a:off x="7639050" y="2352675"/>
            <a:ext cx="3556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latinLnBrk="0"/>
            <a:r>
              <a:rPr kumimoji="0" lang="en-US" altLang="ko-KR" sz="1200" b="1">
                <a:sym typeface="Trebuchet MS" pitchFamily="34" charset="0"/>
              </a:rPr>
              <a:t>WEB</a:t>
            </a:r>
          </a:p>
        </p:txBody>
      </p:sp>
      <p:sp>
        <p:nvSpPr>
          <p:cNvPr id="29" name="AutoShape 69"/>
          <p:cNvSpPr>
            <a:spLocks noChangeArrowheads="1"/>
          </p:cNvSpPr>
          <p:nvPr/>
        </p:nvSpPr>
        <p:spPr bwMode="auto">
          <a:xfrm>
            <a:off x="2057400" y="4886325"/>
            <a:ext cx="1582738" cy="4762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>
                <a:solidFill>
                  <a:srgbClr val="003399"/>
                </a:solidFill>
                <a:latin typeface="HY견고딕" pitchFamily="18" charset="-127"/>
                <a:ea typeface="HY견고딕" pitchFamily="18" charset="-127"/>
              </a:rPr>
              <a:t>Web </a:t>
            </a:r>
            <a:r>
              <a:rPr lang="ko-KR" altLang="en-US" sz="1800">
                <a:solidFill>
                  <a:srgbClr val="003399"/>
                </a:solidFill>
                <a:latin typeface="HY견고딕" pitchFamily="18" charset="-127"/>
                <a:ea typeface="HY견고딕" pitchFamily="18" charset="-127"/>
              </a:rPr>
              <a:t>종속</a:t>
            </a:r>
          </a:p>
        </p:txBody>
      </p:sp>
      <p:sp>
        <p:nvSpPr>
          <p:cNvPr id="30" name="AutoShape 70"/>
          <p:cNvSpPr>
            <a:spLocks noChangeArrowheads="1"/>
          </p:cNvSpPr>
          <p:nvPr/>
        </p:nvSpPr>
        <p:spPr bwMode="auto">
          <a:xfrm>
            <a:off x="6143625" y="4857750"/>
            <a:ext cx="2182813" cy="4762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ko-KR" altLang="en-US" sz="1800">
                <a:solidFill>
                  <a:srgbClr val="003399"/>
                </a:solidFill>
                <a:latin typeface="HY견고딕" pitchFamily="18" charset="-127"/>
                <a:ea typeface="HY견고딕" pitchFamily="18" charset="-127"/>
              </a:rPr>
              <a:t>타 채널 적용 불가</a:t>
            </a:r>
          </a:p>
        </p:txBody>
      </p:sp>
      <p:grpSp>
        <p:nvGrpSpPr>
          <p:cNvPr id="31" name="Group 74"/>
          <p:cNvGrpSpPr>
            <a:grpSpLocks/>
          </p:cNvGrpSpPr>
          <p:nvPr/>
        </p:nvGrpSpPr>
        <p:grpSpPr bwMode="auto">
          <a:xfrm>
            <a:off x="987425" y="5559425"/>
            <a:ext cx="7869238" cy="642938"/>
            <a:chOff x="-1903" y="5677"/>
            <a:chExt cx="1298" cy="329"/>
          </a:xfrm>
        </p:grpSpPr>
        <p:sp>
          <p:nvSpPr>
            <p:cNvPr id="32" name="AutoShape 75"/>
            <p:cNvSpPr>
              <a:spLocks noChangeArrowheads="1"/>
            </p:cNvSpPr>
            <p:nvPr/>
          </p:nvSpPr>
          <p:spPr bwMode="auto">
            <a:xfrm>
              <a:off x="-1864" y="5677"/>
              <a:ext cx="1244" cy="329"/>
            </a:xfrm>
            <a:prstGeom prst="roundRect">
              <a:avLst>
                <a:gd name="adj" fmla="val 16667"/>
              </a:avLst>
            </a:prstGeom>
            <a:solidFill>
              <a:srgbClr val="B5D5EB"/>
            </a:solidFill>
            <a:ln w="9525" algn="ctr">
              <a:solidFill>
                <a:srgbClr val="67ABE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3" name="Freeform 76"/>
            <p:cNvSpPr>
              <a:spLocks/>
            </p:cNvSpPr>
            <p:nvPr/>
          </p:nvSpPr>
          <p:spPr bwMode="auto">
            <a:xfrm>
              <a:off x="-1903" y="5818"/>
              <a:ext cx="1298" cy="181"/>
            </a:xfrm>
            <a:custGeom>
              <a:avLst/>
              <a:gdLst/>
              <a:ahLst/>
              <a:cxnLst>
                <a:cxn ang="0">
                  <a:pos x="196" y="418"/>
                </a:cxn>
                <a:cxn ang="0">
                  <a:pos x="1534" y="415"/>
                </a:cxn>
                <a:cxn ang="0">
                  <a:pos x="1534" y="79"/>
                </a:cxn>
                <a:cxn ang="0">
                  <a:pos x="178" y="55"/>
                </a:cxn>
                <a:cxn ang="0">
                  <a:pos x="196" y="418"/>
                </a:cxn>
              </a:cxnLst>
              <a:rect l="0" t="0" r="r" b="b"/>
              <a:pathLst>
                <a:path w="1688" h="426">
                  <a:moveTo>
                    <a:pt x="196" y="418"/>
                  </a:moveTo>
                  <a:cubicBezTo>
                    <a:pt x="392" y="418"/>
                    <a:pt x="1267" y="426"/>
                    <a:pt x="1534" y="415"/>
                  </a:cubicBezTo>
                  <a:cubicBezTo>
                    <a:pt x="1688" y="415"/>
                    <a:pt x="1649" y="204"/>
                    <a:pt x="1534" y="79"/>
                  </a:cubicBezTo>
                  <a:cubicBezTo>
                    <a:pt x="1284" y="24"/>
                    <a:pt x="426" y="0"/>
                    <a:pt x="178" y="55"/>
                  </a:cubicBezTo>
                  <a:cubicBezTo>
                    <a:pt x="117" y="139"/>
                    <a:pt x="0" y="418"/>
                    <a:pt x="196" y="418"/>
                  </a:cubicBezTo>
                  <a:close/>
                </a:path>
              </a:pathLst>
            </a:custGeom>
            <a:gradFill rotWithShape="1">
              <a:gsLst>
                <a:gs pos="0">
                  <a:srgbClr val="B5D5EB"/>
                </a:gs>
                <a:gs pos="100000">
                  <a:srgbClr val="B5D5EB">
                    <a:gamma/>
                    <a:tint val="30196"/>
                    <a:invGamma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4" name="AutoShape 77"/>
            <p:cNvSpPr>
              <a:spLocks noChangeArrowheads="1"/>
            </p:cNvSpPr>
            <p:nvPr/>
          </p:nvSpPr>
          <p:spPr bwMode="auto">
            <a:xfrm>
              <a:off x="-1830" y="5685"/>
              <a:ext cx="11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5D5EB">
                    <a:gamma/>
                    <a:tint val="30196"/>
                    <a:invGamma/>
                  </a:srgbClr>
                </a:gs>
                <a:gs pos="100000">
                  <a:srgbClr val="B5D5EB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buSzPct val="80000"/>
              </a:pPr>
              <a:endParaRPr lang="ko-KR" altLang="en-US" sz="1800"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</p:grpSp>
      <p:sp>
        <p:nvSpPr>
          <p:cNvPr id="35" name="Text Box 78"/>
          <p:cNvSpPr txBox="1">
            <a:spLocks noChangeArrowheads="1"/>
          </p:cNvSpPr>
          <p:nvPr/>
        </p:nvSpPr>
        <p:spPr bwMode="auto">
          <a:xfrm>
            <a:off x="1268413" y="5694363"/>
            <a:ext cx="7354887" cy="358394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sm" len="sm"/>
          </a:ln>
          <a:effectLst/>
        </p:spPr>
        <p:txBody>
          <a:bodyPr lIns="53176" tIns="26588" rIns="53176" bIns="26588" anchor="ctr">
            <a:spAutoFit/>
          </a:bodyPr>
          <a:lstStyle/>
          <a:p>
            <a:pPr defTabSz="531813" latinLnBrk="0">
              <a:lnSpc>
                <a:spcPct val="110000"/>
              </a:lnSpc>
              <a:buSzPct val="80000"/>
            </a:pPr>
            <a:r>
              <a:rPr lang="ko-KR" altLang="en-US" sz="1800" dirty="0" smtClean="0">
                <a:solidFill>
                  <a:srgbClr val="003366"/>
                </a:solidFill>
                <a:latin typeface="HY견고딕" pitchFamily="18" charset="-127"/>
                <a:ea typeface="HY견고딕" pitchFamily="18" charset="-127"/>
              </a:rPr>
              <a:t>서비스 다양화를 위한 </a:t>
            </a:r>
            <a:r>
              <a:rPr lang="ko-KR" altLang="en-US" sz="1800" dirty="0">
                <a:solidFill>
                  <a:srgbClr val="003366"/>
                </a:solidFill>
                <a:latin typeface="HY견고딕" pitchFamily="18" charset="-127"/>
                <a:ea typeface="HY견고딕" pitchFamily="18" charset="-127"/>
              </a:rPr>
              <a:t>인력</a:t>
            </a:r>
            <a:r>
              <a:rPr lang="en-US" altLang="ko-KR" sz="1800" dirty="0">
                <a:solidFill>
                  <a:srgbClr val="003366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800" dirty="0">
                <a:solidFill>
                  <a:srgbClr val="003366"/>
                </a:solidFill>
                <a:latin typeface="HY견고딕" pitchFamily="18" charset="-127"/>
                <a:ea typeface="HY견고딕" pitchFamily="18" charset="-127"/>
              </a:rPr>
              <a:t>시간</a:t>
            </a:r>
            <a:r>
              <a:rPr lang="en-US" altLang="ko-KR" sz="1800" dirty="0">
                <a:solidFill>
                  <a:srgbClr val="003366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800" dirty="0">
                <a:solidFill>
                  <a:srgbClr val="003366"/>
                </a:solidFill>
                <a:latin typeface="HY견고딕" pitchFamily="18" charset="-127"/>
                <a:ea typeface="HY견고딕" pitchFamily="18" charset="-127"/>
              </a:rPr>
              <a:t>비용 증가</a:t>
            </a:r>
          </a:p>
        </p:txBody>
      </p:sp>
      <p:sp>
        <p:nvSpPr>
          <p:cNvPr id="36" name="Line 84"/>
          <p:cNvSpPr>
            <a:spLocks noChangeShapeType="1"/>
          </p:cNvSpPr>
          <p:nvPr/>
        </p:nvSpPr>
        <p:spPr bwMode="auto">
          <a:xfrm>
            <a:off x="4819650" y="2847975"/>
            <a:ext cx="771525" cy="7715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7" name="Line 85"/>
          <p:cNvSpPr>
            <a:spLocks noChangeShapeType="1"/>
          </p:cNvSpPr>
          <p:nvPr/>
        </p:nvSpPr>
        <p:spPr bwMode="auto">
          <a:xfrm flipH="1">
            <a:off x="4838700" y="2800350"/>
            <a:ext cx="657225" cy="8572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8" name="Line 86"/>
          <p:cNvSpPr>
            <a:spLocks noChangeShapeType="1"/>
          </p:cNvSpPr>
          <p:nvPr/>
        </p:nvSpPr>
        <p:spPr bwMode="auto">
          <a:xfrm>
            <a:off x="4819650" y="4019550"/>
            <a:ext cx="771525" cy="7715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9" name="Line 87"/>
          <p:cNvSpPr>
            <a:spLocks noChangeShapeType="1"/>
          </p:cNvSpPr>
          <p:nvPr/>
        </p:nvSpPr>
        <p:spPr bwMode="auto">
          <a:xfrm flipH="1">
            <a:off x="4838700" y="3971925"/>
            <a:ext cx="657225" cy="8572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 bwMode="auto">
          <a:xfrm>
            <a:off x="611187" y="755650"/>
            <a:ext cx="6999287" cy="8002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특정 환경에 종속적인 구조 설계</a:t>
            </a:r>
            <a:endParaRPr kumimoji="1" lang="en-US" altLang="ko-KR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- </a:t>
            </a: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하지만</a:t>
            </a:r>
            <a:r>
              <a:rPr kumimoji="1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서비스 플랫폼은 끓임 없이 변화하고</a:t>
            </a:r>
          </a:p>
          <a:p>
            <a:pPr marL="742950" marR="0" lvl="1" indent="-28575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-</a:t>
            </a:r>
            <a:r>
              <a:rPr kumimoji="1" lang="en-US" altLang="ko-KR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 </a:t>
            </a:r>
            <a:r>
              <a:rPr kumimoji="1" lang="ko-KR" alt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동일한 서비스 혹은 비즈니스인데도 불구하고 다시 개발하는 불상사 발생</a:t>
            </a:r>
            <a:endParaRPr kumimoji="1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Good? – </a:t>
            </a:r>
            <a:r>
              <a:rPr lang="ko-KR" altLang="en-US" dirty="0" smtClean="0"/>
              <a:t>기존 개발 방식의 문제점들</a:t>
            </a:r>
            <a:endParaRPr lang="en-US" altLang="ko-KR" dirty="0"/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835025" y="4683125"/>
            <a:ext cx="8183563" cy="642938"/>
            <a:chOff x="-1903" y="5677"/>
            <a:chExt cx="1298" cy="329"/>
          </a:xfrm>
        </p:grpSpPr>
        <p:sp>
          <p:nvSpPr>
            <p:cNvPr id="4" name="AutoShape 22"/>
            <p:cNvSpPr>
              <a:spLocks noChangeArrowheads="1"/>
            </p:cNvSpPr>
            <p:nvPr/>
          </p:nvSpPr>
          <p:spPr bwMode="auto">
            <a:xfrm>
              <a:off x="-1864" y="5677"/>
              <a:ext cx="1244" cy="329"/>
            </a:xfrm>
            <a:prstGeom prst="roundRect">
              <a:avLst>
                <a:gd name="adj" fmla="val 16667"/>
              </a:avLst>
            </a:prstGeom>
            <a:solidFill>
              <a:srgbClr val="B5D5EB"/>
            </a:solidFill>
            <a:ln w="9525" algn="ctr">
              <a:solidFill>
                <a:srgbClr val="67ABE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5" name="Freeform 23"/>
            <p:cNvSpPr>
              <a:spLocks/>
            </p:cNvSpPr>
            <p:nvPr/>
          </p:nvSpPr>
          <p:spPr bwMode="auto">
            <a:xfrm>
              <a:off x="-1903" y="5818"/>
              <a:ext cx="1298" cy="181"/>
            </a:xfrm>
            <a:custGeom>
              <a:avLst/>
              <a:gdLst/>
              <a:ahLst/>
              <a:cxnLst>
                <a:cxn ang="0">
                  <a:pos x="196" y="418"/>
                </a:cxn>
                <a:cxn ang="0">
                  <a:pos x="1534" y="415"/>
                </a:cxn>
                <a:cxn ang="0">
                  <a:pos x="1534" y="79"/>
                </a:cxn>
                <a:cxn ang="0">
                  <a:pos x="178" y="55"/>
                </a:cxn>
                <a:cxn ang="0">
                  <a:pos x="196" y="418"/>
                </a:cxn>
              </a:cxnLst>
              <a:rect l="0" t="0" r="r" b="b"/>
              <a:pathLst>
                <a:path w="1688" h="426">
                  <a:moveTo>
                    <a:pt x="196" y="418"/>
                  </a:moveTo>
                  <a:cubicBezTo>
                    <a:pt x="392" y="418"/>
                    <a:pt x="1267" y="426"/>
                    <a:pt x="1534" y="415"/>
                  </a:cubicBezTo>
                  <a:cubicBezTo>
                    <a:pt x="1688" y="415"/>
                    <a:pt x="1649" y="204"/>
                    <a:pt x="1534" y="79"/>
                  </a:cubicBezTo>
                  <a:cubicBezTo>
                    <a:pt x="1284" y="24"/>
                    <a:pt x="426" y="0"/>
                    <a:pt x="178" y="55"/>
                  </a:cubicBezTo>
                  <a:cubicBezTo>
                    <a:pt x="117" y="139"/>
                    <a:pt x="0" y="418"/>
                    <a:pt x="196" y="418"/>
                  </a:cubicBezTo>
                  <a:close/>
                </a:path>
              </a:pathLst>
            </a:custGeom>
            <a:gradFill rotWithShape="1">
              <a:gsLst>
                <a:gs pos="0">
                  <a:srgbClr val="B5D5EB"/>
                </a:gs>
                <a:gs pos="100000">
                  <a:srgbClr val="B5D5EB">
                    <a:gamma/>
                    <a:tint val="30196"/>
                    <a:invGamma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AutoShape 24"/>
            <p:cNvSpPr>
              <a:spLocks noChangeArrowheads="1"/>
            </p:cNvSpPr>
            <p:nvPr/>
          </p:nvSpPr>
          <p:spPr bwMode="auto">
            <a:xfrm>
              <a:off x="-1830" y="5685"/>
              <a:ext cx="11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5D5EB">
                    <a:gamma/>
                    <a:tint val="30196"/>
                    <a:invGamma/>
                  </a:srgbClr>
                </a:gs>
                <a:gs pos="100000">
                  <a:srgbClr val="B5D5EB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buSzPct val="80000"/>
              </a:pPr>
              <a:endParaRPr lang="ko-KR" altLang="en-US" sz="1800"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</p:grp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1274763" y="4829175"/>
            <a:ext cx="339090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ko-KR" altLang="en-US" sz="1800" dirty="0">
                <a:latin typeface="HY견고딕" pitchFamily="18" charset="-127"/>
                <a:ea typeface="HY견고딕" pitchFamily="18" charset="-127"/>
              </a:rPr>
              <a:t>코드의 증가로 인한 자원 낭비</a:t>
            </a:r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1095375" y="2066925"/>
            <a:ext cx="7859713" cy="2552700"/>
            <a:chOff x="330" y="918"/>
            <a:chExt cx="4951" cy="1608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42" y="1269"/>
              <a:ext cx="1356" cy="678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4" y="1080"/>
              <a:ext cx="1356" cy="1308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11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906" y="1293"/>
              <a:ext cx="1356" cy="702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  <a:effectLst/>
          </p:spPr>
        </p:pic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360" y="984"/>
              <a:ext cx="1068" cy="210"/>
            </a:xfrm>
            <a:prstGeom prst="rect">
              <a:avLst/>
            </a:prstGeom>
            <a:solidFill>
              <a:srgbClr val="3366FF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ko-KR" altLang="en-US" sz="1200" b="1">
                  <a:solidFill>
                    <a:schemeClr val="bg1"/>
                  </a:solidFill>
                </a:rPr>
                <a:t>회원 게시판</a:t>
              </a: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2190" y="990"/>
              <a:ext cx="1068" cy="210"/>
            </a:xfrm>
            <a:prstGeom prst="rect">
              <a:avLst/>
            </a:prstGeom>
            <a:solidFill>
              <a:srgbClr val="3366FF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ko-KR" sz="1200" b="1">
                  <a:solidFill>
                    <a:schemeClr val="bg1"/>
                  </a:solidFill>
                </a:rPr>
                <a:t>LINK </a:t>
              </a:r>
              <a:r>
                <a:rPr lang="ko-KR" altLang="en-US" sz="1200" b="1">
                  <a:solidFill>
                    <a:schemeClr val="bg1"/>
                  </a:solidFill>
                </a:rPr>
                <a:t>게시판</a:t>
              </a:r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3924" y="990"/>
              <a:ext cx="1068" cy="210"/>
            </a:xfrm>
            <a:prstGeom prst="rect">
              <a:avLst/>
            </a:prstGeom>
            <a:solidFill>
              <a:srgbClr val="3366FF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ko-KR" altLang="en-US" sz="1200" b="1">
                  <a:solidFill>
                    <a:schemeClr val="bg1"/>
                  </a:solidFill>
                </a:rPr>
                <a:t>일반 게시판</a:t>
              </a: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30" y="918"/>
              <a:ext cx="1434" cy="1602"/>
            </a:xfrm>
            <a:prstGeom prst="rect">
              <a:avLst/>
            </a:prstGeom>
            <a:solidFill>
              <a:srgbClr val="99CCFF">
                <a:alpha val="14999"/>
              </a:srgbClr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2089" y="918"/>
              <a:ext cx="1434" cy="1602"/>
            </a:xfrm>
            <a:prstGeom prst="rect">
              <a:avLst/>
            </a:prstGeom>
            <a:solidFill>
              <a:srgbClr val="99CCFF">
                <a:alpha val="14999"/>
              </a:srgbClr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3847" y="924"/>
              <a:ext cx="1434" cy="1602"/>
            </a:xfrm>
            <a:prstGeom prst="rect">
              <a:avLst/>
            </a:prstGeom>
            <a:solidFill>
              <a:srgbClr val="99CCFF">
                <a:alpha val="14999"/>
              </a:srgbClr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grpSp>
        <p:nvGrpSpPr>
          <p:cNvPr id="18" name="Group 26"/>
          <p:cNvGrpSpPr>
            <a:grpSpLocks/>
          </p:cNvGrpSpPr>
          <p:nvPr/>
        </p:nvGrpSpPr>
        <p:grpSpPr bwMode="auto">
          <a:xfrm>
            <a:off x="835025" y="5492750"/>
            <a:ext cx="8164513" cy="642938"/>
            <a:chOff x="-1903" y="5677"/>
            <a:chExt cx="1298" cy="329"/>
          </a:xfrm>
        </p:grpSpPr>
        <p:sp>
          <p:nvSpPr>
            <p:cNvPr id="19" name="AutoShape 27"/>
            <p:cNvSpPr>
              <a:spLocks noChangeArrowheads="1"/>
            </p:cNvSpPr>
            <p:nvPr/>
          </p:nvSpPr>
          <p:spPr bwMode="auto">
            <a:xfrm>
              <a:off x="-1864" y="5677"/>
              <a:ext cx="1244" cy="329"/>
            </a:xfrm>
            <a:prstGeom prst="roundRect">
              <a:avLst>
                <a:gd name="adj" fmla="val 16667"/>
              </a:avLst>
            </a:prstGeom>
            <a:solidFill>
              <a:srgbClr val="B5D5EB"/>
            </a:solidFill>
            <a:ln w="9525" algn="ctr">
              <a:solidFill>
                <a:srgbClr val="67ABE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" name="Freeform 28"/>
            <p:cNvSpPr>
              <a:spLocks/>
            </p:cNvSpPr>
            <p:nvPr/>
          </p:nvSpPr>
          <p:spPr bwMode="auto">
            <a:xfrm>
              <a:off x="-1903" y="5818"/>
              <a:ext cx="1298" cy="181"/>
            </a:xfrm>
            <a:custGeom>
              <a:avLst/>
              <a:gdLst/>
              <a:ahLst/>
              <a:cxnLst>
                <a:cxn ang="0">
                  <a:pos x="196" y="418"/>
                </a:cxn>
                <a:cxn ang="0">
                  <a:pos x="1534" y="415"/>
                </a:cxn>
                <a:cxn ang="0">
                  <a:pos x="1534" y="79"/>
                </a:cxn>
                <a:cxn ang="0">
                  <a:pos x="178" y="55"/>
                </a:cxn>
                <a:cxn ang="0">
                  <a:pos x="196" y="418"/>
                </a:cxn>
              </a:cxnLst>
              <a:rect l="0" t="0" r="r" b="b"/>
              <a:pathLst>
                <a:path w="1688" h="426">
                  <a:moveTo>
                    <a:pt x="196" y="418"/>
                  </a:moveTo>
                  <a:cubicBezTo>
                    <a:pt x="392" y="418"/>
                    <a:pt x="1267" y="426"/>
                    <a:pt x="1534" y="415"/>
                  </a:cubicBezTo>
                  <a:cubicBezTo>
                    <a:pt x="1688" y="415"/>
                    <a:pt x="1649" y="204"/>
                    <a:pt x="1534" y="79"/>
                  </a:cubicBezTo>
                  <a:cubicBezTo>
                    <a:pt x="1284" y="24"/>
                    <a:pt x="426" y="0"/>
                    <a:pt x="178" y="55"/>
                  </a:cubicBezTo>
                  <a:cubicBezTo>
                    <a:pt x="117" y="139"/>
                    <a:pt x="0" y="418"/>
                    <a:pt x="196" y="418"/>
                  </a:cubicBezTo>
                  <a:close/>
                </a:path>
              </a:pathLst>
            </a:custGeom>
            <a:gradFill rotWithShape="1">
              <a:gsLst>
                <a:gs pos="0">
                  <a:srgbClr val="B5D5EB"/>
                </a:gs>
                <a:gs pos="100000">
                  <a:srgbClr val="B5D5EB">
                    <a:gamma/>
                    <a:tint val="30196"/>
                    <a:invGamma/>
                  </a:srgb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1" name="AutoShape 29"/>
            <p:cNvSpPr>
              <a:spLocks noChangeArrowheads="1"/>
            </p:cNvSpPr>
            <p:nvPr/>
          </p:nvSpPr>
          <p:spPr bwMode="auto">
            <a:xfrm>
              <a:off x="-1830" y="5685"/>
              <a:ext cx="11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5D5EB">
                    <a:gamma/>
                    <a:tint val="30196"/>
                    <a:invGamma/>
                  </a:srgbClr>
                </a:gs>
                <a:gs pos="100000">
                  <a:srgbClr val="B5D5EB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buSzPct val="80000"/>
              </a:pPr>
              <a:endParaRPr lang="ko-KR" altLang="en-US" sz="1800">
                <a:latin typeface="휴먼견출새내기체" pitchFamily="18" charset="-127"/>
                <a:ea typeface="휴먼견출새내기체" pitchFamily="18" charset="-127"/>
              </a:endParaRPr>
            </a:p>
          </p:txBody>
        </p:sp>
      </p:grpSp>
      <p:sp>
        <p:nvSpPr>
          <p:cNvPr id="22" name="Rectangle 30"/>
          <p:cNvSpPr>
            <a:spLocks noChangeArrowheads="1"/>
          </p:cNvSpPr>
          <p:nvPr/>
        </p:nvSpPr>
        <p:spPr bwMode="auto">
          <a:xfrm>
            <a:off x="1274763" y="5657850"/>
            <a:ext cx="598170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ko-KR" altLang="en-US" sz="1800">
                <a:latin typeface="HY견고딕" pitchFamily="18" charset="-127"/>
                <a:ea typeface="HY견고딕" pitchFamily="18" charset="-127"/>
              </a:rPr>
              <a:t>개발자의 작업량 증가로 생산성 저하 및 개발 시간 연장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611187" y="755650"/>
            <a:ext cx="8789988" cy="1058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똑같은 작업의 무한 반복</a:t>
            </a:r>
            <a:endParaRPr kumimoji="1" lang="en-US" altLang="ko-KR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- </a:t>
            </a:r>
            <a:r>
              <a:rPr lang="ko-KR" altLang="en-US" sz="1600" b="1" kern="0" noProof="0" dirty="0" smtClean="0">
                <a:solidFill>
                  <a:schemeClr val="tx1"/>
                </a:solidFill>
                <a:latin typeface="+mn-lt"/>
                <a:ea typeface="+mn-ea"/>
              </a:rPr>
              <a:t>프로젝트</a:t>
            </a:r>
            <a:r>
              <a:rPr lang="ko-KR" altLang="en-US" sz="1600" b="1" kern="0" noProof="0" dirty="0">
                <a:solidFill>
                  <a:schemeClr val="tx1"/>
                </a:solidFill>
                <a:latin typeface="+mn-lt"/>
                <a:ea typeface="+mn-ea"/>
              </a:rPr>
              <a:t>가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 진행되고</a:t>
            </a:r>
            <a:r>
              <a:rPr lang="en-US" altLang="ko-KR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, 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서비스가 성공할 수록 오히려 해야 할 일들은 증가</a:t>
            </a:r>
            <a:r>
              <a:rPr lang="en-US" altLang="ko-KR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… </a:t>
            </a:r>
            <a:endParaRPr kumimoji="1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ko-KR" alt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생산성은 오히려 떨어지고 </a:t>
            </a:r>
            <a:r>
              <a:rPr kumimoji="1" lang="en-US" altLang="ko-KR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… </a:t>
            </a:r>
            <a:r>
              <a:rPr lang="ko-KR" altLang="en-US" sz="1400" b="1" kern="0" dirty="0" smtClean="0">
                <a:solidFill>
                  <a:schemeClr val="tx1"/>
                </a:solidFill>
                <a:latin typeface="+mn-ea"/>
                <a:ea typeface="+mn-ea"/>
              </a:rPr>
              <a:t>몇 년 후에는 아예 다시 설계하게 되고 </a:t>
            </a:r>
            <a:r>
              <a:rPr lang="en-US" altLang="ko-KR" sz="1400" b="1" kern="0" dirty="0" smtClean="0">
                <a:solidFill>
                  <a:schemeClr val="tx1"/>
                </a:solidFill>
                <a:latin typeface="+mn-ea"/>
                <a:ea typeface="+mn-ea"/>
              </a:rPr>
              <a:t>…</a:t>
            </a:r>
          </a:p>
          <a:p>
            <a:pPr marL="742950" lvl="1" indent="-285750" algn="l" eaLnBrk="1" latinLnBrk="1" hangingPunct="1">
              <a:spcBef>
                <a:spcPct val="20000"/>
              </a:spcBef>
              <a:buFontTx/>
              <a:buChar char="-"/>
            </a:pPr>
            <a:r>
              <a:rPr kumimoji="1" lang="en-US" altLang="ko-K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 </a:t>
            </a:r>
            <a:r>
              <a:rPr kumimoji="1" lang="ko-KR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그리고</a:t>
            </a:r>
            <a:r>
              <a:rPr kumimoji="1" lang="en-US" altLang="ko-K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, </a:t>
            </a:r>
            <a:r>
              <a:rPr lang="ko-KR" altLang="en-US" sz="1400" b="1" kern="0" dirty="0" smtClean="0">
                <a:solidFill>
                  <a:schemeClr val="tx1"/>
                </a:solidFill>
                <a:latin typeface="+mn-ea"/>
                <a:ea typeface="+mn-ea"/>
              </a:rPr>
              <a:t>상사의 질책과 야근은 늘어가고</a:t>
            </a:r>
            <a:r>
              <a:rPr lang="en-US" altLang="ko-KR" sz="1400" b="1" kern="0" dirty="0" smtClean="0">
                <a:solidFill>
                  <a:schemeClr val="tx1"/>
                </a:solidFill>
                <a:latin typeface="+mn-ea"/>
                <a:ea typeface="+mn-ea"/>
              </a:rPr>
              <a:t>… </a:t>
            </a:r>
            <a:r>
              <a:rPr lang="ko-KR" altLang="en-US" sz="1400" b="1" kern="0" dirty="0">
                <a:solidFill>
                  <a:schemeClr val="tx1"/>
                </a:solidFill>
                <a:latin typeface="+mn-ea"/>
              </a:rPr>
              <a:t>엄마가 보고 싶을 뿐이고</a:t>
            </a:r>
            <a:r>
              <a:rPr lang="en-US" altLang="ko-KR" sz="1400" b="1" kern="0" dirty="0">
                <a:solidFill>
                  <a:schemeClr val="tx1"/>
                </a:solidFill>
                <a:latin typeface="+mn-ea"/>
              </a:rPr>
              <a:t>… </a:t>
            </a:r>
            <a:r>
              <a:rPr lang="en-US" altLang="ko-KR" sz="1400" b="1" kern="0" dirty="0" smtClean="0">
                <a:solidFill>
                  <a:schemeClr val="tx1"/>
                </a:solidFill>
                <a:latin typeface="+mn-ea"/>
              </a:rPr>
              <a:t> (</a:t>
            </a:r>
            <a:r>
              <a:rPr lang="ko-KR" altLang="en-US" sz="1400" b="1" kern="0" dirty="0" smtClean="0">
                <a:solidFill>
                  <a:schemeClr val="tx1"/>
                </a:solidFill>
                <a:latin typeface="+mn-ea"/>
              </a:rPr>
              <a:t>왜 낳으셨나요</a:t>
            </a:r>
            <a:r>
              <a:rPr lang="en-US" altLang="ko-KR" sz="1400" b="1" kern="0" dirty="0" smtClean="0">
                <a:solidFill>
                  <a:schemeClr val="tx1"/>
                </a:solidFill>
                <a:latin typeface="+mn-ea"/>
              </a:rPr>
              <a:t>?)</a:t>
            </a:r>
            <a:endParaRPr kumimoji="1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83769</TotalTime>
  <Words>5631</Words>
  <Application>Microsoft PowerPoint</Application>
  <PresentationFormat>A4 용지(210x297mm)</PresentationFormat>
  <Paragraphs>1420</Paragraphs>
  <Slides>66</Slides>
  <Notes>66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66</vt:i4>
      </vt:variant>
    </vt:vector>
  </HeadingPairs>
  <TitlesOfParts>
    <vt:vector size="67" baseType="lpstr">
      <vt:lpstr>기본 디자인</vt:lpstr>
      <vt:lpstr>슬라이드 0</vt:lpstr>
      <vt:lpstr>Agenda</vt:lpstr>
      <vt:lpstr>Standard Annotations</vt:lpstr>
      <vt:lpstr>What is Good ?</vt:lpstr>
      <vt:lpstr>What is Good? – 좋은 시스템의 요건</vt:lpstr>
      <vt:lpstr>What is Good? – 관습적 개발 방식의 문제점들</vt:lpstr>
      <vt:lpstr>What is Good? – 기존 개발 방식의 문제점들</vt:lpstr>
      <vt:lpstr>What is Good? – 기존 개발 방식의 문제점들</vt:lpstr>
      <vt:lpstr>What is Good? – 기존 개발 방식의 문제점들</vt:lpstr>
      <vt:lpstr>What is Good? – Open source framework</vt:lpstr>
      <vt:lpstr>What is Good? – Struts 2</vt:lpstr>
      <vt:lpstr>What is Good? – Struts 2</vt:lpstr>
      <vt:lpstr>What is Good? – Spring 2</vt:lpstr>
      <vt:lpstr>What is Good? – Spring 2</vt:lpstr>
      <vt:lpstr>What is Good? – Struts 2 + Spring 2</vt:lpstr>
      <vt:lpstr>What is Good? – Struts 2 + Spring 2 + iBatis</vt:lpstr>
      <vt:lpstr>What is Good? – Struts 2 + Spring 2</vt:lpstr>
      <vt:lpstr>System Architecture</vt:lpstr>
      <vt:lpstr>웹 어플리케이션 구성도</vt:lpstr>
      <vt:lpstr>웹 어플리케이션 구성도 (RMI based system example)</vt:lpstr>
      <vt:lpstr>Service flow overview</vt:lpstr>
      <vt:lpstr>Open Source Framework architecture</vt:lpstr>
      <vt:lpstr>Struts 2 &amp; Spring 2 service flow</vt:lpstr>
      <vt:lpstr>All needed framework &amp; libraries</vt:lpstr>
      <vt:lpstr>Framework library configuration – Log4j</vt:lpstr>
      <vt:lpstr>Framework library configuration – Java Cache System</vt:lpstr>
      <vt:lpstr>Framework library configuration – iBatis</vt:lpstr>
      <vt:lpstr>Framework library configuration – iBatis (continue)</vt:lpstr>
      <vt:lpstr>WAS startup process</vt:lpstr>
      <vt:lpstr>Web Application Configuration files</vt:lpstr>
      <vt:lpstr>Web Application Configuration files (Struts 2)</vt:lpstr>
      <vt:lpstr>Web Application Configuration files (Tiles)</vt:lpstr>
      <vt:lpstr>Web Application configuration files (Spring 2)</vt:lpstr>
      <vt:lpstr>System Architecture</vt:lpstr>
      <vt:lpstr>Workspace &amp; projects</vt:lpstr>
      <vt:lpstr>Common project root</vt:lpstr>
      <vt:lpstr>Project base package</vt:lpstr>
      <vt:lpstr>Project library dependency</vt:lpstr>
      <vt:lpstr>Project configrations</vt:lpstr>
      <vt:lpstr>Deploy common module</vt:lpstr>
      <vt:lpstr>Deploy project</vt:lpstr>
      <vt:lpstr>System Architecture</vt:lpstr>
      <vt:lpstr>Prepared Actions (HanaAction)</vt:lpstr>
      <vt:lpstr>Prepared Actions (HanaBizAction)</vt:lpstr>
      <vt:lpstr>Prepared Actions (HanaNormalAction)</vt:lpstr>
      <vt:lpstr>Prepared Actions (DefaultBizAction)</vt:lpstr>
      <vt:lpstr>Prepared Actions (Actions overview)</vt:lpstr>
      <vt:lpstr>Prepared Interceptors</vt:lpstr>
      <vt:lpstr>Prepared Interceptors (description)</vt:lpstr>
      <vt:lpstr>Prepared Interceptors (configuration)</vt:lpstr>
      <vt:lpstr>Prepared Interceptors (configuration)</vt:lpstr>
      <vt:lpstr>Prepared Interceptors (configuration)</vt:lpstr>
      <vt:lpstr>Prepared Results (HanaJSONResult)</vt:lpstr>
      <vt:lpstr>Prepared Results (configuration)</vt:lpstr>
      <vt:lpstr>Prepared Results (configuration)</vt:lpstr>
      <vt:lpstr>How to make AJAX call</vt:lpstr>
      <vt:lpstr>How to make AJAX call</vt:lpstr>
      <vt:lpstr>How to make AJAX call</vt:lpstr>
      <vt:lpstr>How to make AJAX call</vt:lpstr>
      <vt:lpstr>How to make Struts2 actions</vt:lpstr>
      <vt:lpstr>How to make Struts2 actions</vt:lpstr>
      <vt:lpstr>How to make Struts2 actions</vt:lpstr>
      <vt:lpstr>How to make Struts2 actions</vt:lpstr>
      <vt:lpstr>How to make Struts2 actions</vt:lpstr>
      <vt:lpstr>How to make Struts2 actions</vt:lpstr>
      <vt:lpstr>How to make Struts2 actions</vt:lpstr>
    </vt:vector>
  </TitlesOfParts>
  <Manager>김형준 수석</Manager>
  <Company>삼성SDS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하나은행 EA컨설팅 프로젝트</dc:title>
  <dc:subject>TA 시스템 구성도 노테이션</dc:subject>
  <dc:creator>이지환 선임</dc:creator>
  <cp:lastModifiedBy>user</cp:lastModifiedBy>
  <cp:revision>1949</cp:revision>
  <dcterms:created xsi:type="dcterms:W3CDTF">2003-05-21T01:08:04Z</dcterms:created>
  <dcterms:modified xsi:type="dcterms:W3CDTF">2008-11-03T13:20:20Z</dcterms:modified>
</cp:coreProperties>
</file>