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52816-9C78-45C0-89C0-7C142B6A8A46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657D-05B5-48BA-A9C6-0F9355E79E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657D-05B5-48BA-A9C6-0F9355E79E9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ko-KR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ko-KR" smtClean="0"/>
              <a:t>Click to edit Master text styles</a:t>
            </a:r>
          </a:p>
          <a:p>
            <a:pPr lvl="1" eaLnBrk="1" latinLnBrk="0" hangingPunct="1"/>
            <a:r>
              <a:rPr lang="en-US" altLang="ko-KR" smtClean="0"/>
              <a:t>Second level</a:t>
            </a:r>
          </a:p>
          <a:p>
            <a:pPr lvl="2" eaLnBrk="1" latinLnBrk="0" hangingPunct="1"/>
            <a:r>
              <a:rPr lang="en-US" altLang="ko-KR" smtClean="0"/>
              <a:t>Third level</a:t>
            </a:r>
          </a:p>
          <a:p>
            <a:pPr lvl="3" eaLnBrk="1" latinLnBrk="0" hangingPunct="1"/>
            <a:r>
              <a:rPr lang="en-US" altLang="ko-KR" smtClean="0"/>
              <a:t>Fourth level</a:t>
            </a:r>
          </a:p>
          <a:p>
            <a:pPr lvl="4" eaLnBrk="1" latinLnBrk="0" hangingPunct="1"/>
            <a:r>
              <a:rPr lang="en-US" altLang="ko-K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altLang="ko-K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altLang="ko-K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ko-KR" smtClean="0"/>
              <a:t>Click to edit Master text styles</a:t>
            </a:r>
          </a:p>
          <a:p>
            <a:pPr lvl="1" eaLnBrk="1" latinLnBrk="0" hangingPunct="1"/>
            <a:r>
              <a:rPr kumimoji="0" lang="en-US" altLang="ko-KR" smtClean="0"/>
              <a:t>Second level</a:t>
            </a:r>
          </a:p>
          <a:p>
            <a:pPr lvl="2" eaLnBrk="1" latinLnBrk="0" hangingPunct="1"/>
            <a:r>
              <a:rPr kumimoji="0" lang="en-US" altLang="ko-KR" smtClean="0"/>
              <a:t>Third level</a:t>
            </a:r>
          </a:p>
          <a:p>
            <a:pPr lvl="3" eaLnBrk="1" latinLnBrk="0" hangingPunct="1"/>
            <a:r>
              <a:rPr kumimoji="0" lang="en-US" altLang="ko-KR" smtClean="0"/>
              <a:t>Fourth level</a:t>
            </a:r>
          </a:p>
          <a:p>
            <a:pPr lvl="4" eaLnBrk="1" latinLnBrk="0" hangingPunct="1"/>
            <a:r>
              <a:rPr kumimoji="0" lang="en-US" altLang="ko-K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DF5AD9-036E-403A-97E6-02D3EBBB6B15}" type="datetimeFigureOut">
              <a:rPr lang="ko-KR" altLang="en-US" smtClean="0"/>
              <a:pPr/>
              <a:t>2008-12-15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ED2688-3C29-424D-9C18-D31274FB78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1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1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1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1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1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571612"/>
            <a:ext cx="8229600" cy="1828800"/>
          </a:xfrm>
        </p:spPr>
        <p:txBody>
          <a:bodyPr/>
          <a:lstStyle/>
          <a:p>
            <a:r>
              <a:rPr lang="ko-KR" altLang="en-US" dirty="0" smtClean="0"/>
              <a:t>디지털방송 스트림의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구조 분석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4572008"/>
            <a:ext cx="6400800" cy="857256"/>
          </a:xfrm>
        </p:spPr>
        <p:txBody>
          <a:bodyPr>
            <a:normAutofit fontScale="55000" lnSpcReduction="20000"/>
          </a:bodyPr>
          <a:lstStyle/>
          <a:p>
            <a:r>
              <a:rPr lang="ko-KR" altLang="en-US" dirty="0" smtClean="0"/>
              <a:t>시스템기술팀 내부기술교육 자료</a:t>
            </a:r>
            <a:endParaRPr lang="en-US" altLang="ko-KR" dirty="0" smtClean="0"/>
          </a:p>
          <a:p>
            <a:r>
              <a:rPr lang="ko-KR" altLang="en-US" dirty="0" smtClean="0"/>
              <a:t>작성자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이요삼 </a:t>
            </a:r>
            <a:endParaRPr lang="en-US" altLang="ko-KR" dirty="0" smtClean="0"/>
          </a:p>
          <a:p>
            <a:r>
              <a:rPr lang="en-US" altLang="ko-KR" dirty="0" smtClean="0"/>
              <a:t>2008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15</a:t>
            </a:r>
            <a:r>
              <a:rPr lang="ko-KR" altLang="en-US" dirty="0" smtClean="0"/>
              <a:t>일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r>
              <a:rPr lang="en-US" altLang="ko-KR" dirty="0" smtClean="0"/>
              <a:t>TS</a:t>
            </a:r>
            <a:r>
              <a:rPr lang="ko-KR" altLang="en-US" dirty="0" smtClean="0"/>
              <a:t>에 해당하는 서비스들에 대해 기술함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하나의 서비스는 하나의 방송에 대응되며 </a:t>
            </a:r>
            <a:r>
              <a:rPr lang="en-US" altLang="ko-KR" dirty="0" smtClean="0"/>
              <a:t>digital </a:t>
            </a:r>
            <a:r>
              <a:rPr lang="en-US" altLang="ko-KR" dirty="0" err="1" smtClean="0"/>
              <a:t>tv</a:t>
            </a:r>
            <a:r>
              <a:rPr lang="en-US" altLang="ko-KR" dirty="0" smtClean="0"/>
              <a:t>, digital audio, data broadcasting</a:t>
            </a:r>
            <a:r>
              <a:rPr lang="ko-KR" altLang="en-US" dirty="0" smtClean="0"/>
              <a:t>등이 될수 있음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서비스에 대한 자세한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정보는 </a:t>
            </a:r>
            <a:r>
              <a:rPr lang="en-US" altLang="ko-KR" dirty="0" smtClean="0"/>
              <a:t>descriptor</a:t>
            </a:r>
            <a:r>
              <a:rPr lang="ko-KR" altLang="en-US" dirty="0" smtClean="0"/>
              <a:t>에 기술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됨</a:t>
            </a:r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SI </a:t>
            </a:r>
            <a:r>
              <a:rPr lang="ko-KR" altLang="en-US" sz="2800" dirty="0" smtClean="0"/>
              <a:t>정보 </a:t>
            </a:r>
            <a:r>
              <a:rPr lang="en-US" altLang="ko-KR" sz="2800" dirty="0" smtClean="0"/>
              <a:t>- SDT</a:t>
            </a:r>
            <a:endParaRPr lang="ko-KR" altLang="en-US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457174"/>
            <a:ext cx="3914786" cy="374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r>
              <a:rPr lang="en-US" altLang="ko-KR" dirty="0" smtClean="0"/>
              <a:t>ATSC(</a:t>
            </a:r>
            <a:r>
              <a:rPr lang="ko-KR" altLang="en-US" dirty="0" smtClean="0"/>
              <a:t>한국</a:t>
            </a:r>
            <a:r>
              <a:rPr lang="en-US" altLang="ko-KR" dirty="0" smtClean="0"/>
              <a:t>,</a:t>
            </a:r>
            <a:r>
              <a:rPr lang="ko-KR" altLang="en-US" dirty="0" smtClean="0"/>
              <a:t>미국</a:t>
            </a:r>
            <a:r>
              <a:rPr lang="en-US" altLang="ko-KR" dirty="0" smtClean="0"/>
              <a:t>,</a:t>
            </a:r>
            <a:r>
              <a:rPr lang="ko-KR" altLang="en-US" dirty="0" smtClean="0"/>
              <a:t>캐나다등</a:t>
            </a:r>
            <a:r>
              <a:rPr lang="en-US" altLang="ko-KR" dirty="0" smtClean="0"/>
              <a:t>), DMB</a:t>
            </a:r>
          </a:p>
          <a:p>
            <a:pPr lvl="1"/>
            <a:r>
              <a:rPr lang="en-US" altLang="ko-KR" dirty="0" smtClean="0"/>
              <a:t>PAT </a:t>
            </a:r>
            <a:r>
              <a:rPr lang="en-US" altLang="ko-KR" dirty="0" smtClean="0">
                <a:sym typeface="Wingdings" pitchFamily="2" charset="2"/>
              </a:rPr>
              <a:t> PMT </a:t>
            </a:r>
            <a:r>
              <a:rPr lang="ko-KR" altLang="en-US" dirty="0" smtClean="0">
                <a:sym typeface="Wingdings" pitchFamily="2" charset="2"/>
              </a:rPr>
              <a:t>의 순서로 검색</a:t>
            </a:r>
            <a:endParaRPr lang="en-US" altLang="ko-KR" dirty="0" smtClean="0">
              <a:sym typeface="Wingdings" pitchFamily="2" charset="2"/>
            </a:endParaRPr>
          </a:p>
          <a:p>
            <a:pPr lvl="1">
              <a:buNone/>
            </a:pPr>
            <a:endParaRPr lang="en-US" altLang="ko-KR" dirty="0" smtClean="0"/>
          </a:p>
          <a:p>
            <a:r>
              <a:rPr lang="en-US" altLang="ko-KR" dirty="0" smtClean="0"/>
              <a:t>ISDB-T , DVB-T(</a:t>
            </a:r>
            <a:r>
              <a:rPr lang="ko-KR" altLang="en-US" dirty="0" smtClean="0"/>
              <a:t>일본</a:t>
            </a:r>
            <a:r>
              <a:rPr lang="en-US" altLang="ko-KR" dirty="0" smtClean="0"/>
              <a:t>,</a:t>
            </a:r>
            <a:r>
              <a:rPr lang="ko-KR" altLang="en-US" dirty="0" smtClean="0"/>
              <a:t>브라질</a:t>
            </a:r>
            <a:r>
              <a:rPr lang="en-US" altLang="ko-KR" dirty="0" smtClean="0"/>
              <a:t>,</a:t>
            </a:r>
            <a:r>
              <a:rPr lang="ko-KR" altLang="en-US" dirty="0" smtClean="0"/>
              <a:t>유럽</a:t>
            </a:r>
            <a:r>
              <a:rPr lang="en-US" altLang="ko-KR" dirty="0" smtClean="0"/>
              <a:t>,</a:t>
            </a:r>
            <a:r>
              <a:rPr lang="ko-KR" altLang="en-US" dirty="0" smtClean="0"/>
              <a:t>아시아등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NIT </a:t>
            </a:r>
            <a:r>
              <a:rPr lang="en-US" altLang="ko-KR" dirty="0" smtClean="0">
                <a:sym typeface="Wingdings" pitchFamily="2" charset="2"/>
              </a:rPr>
              <a:t> SDT  PMT </a:t>
            </a:r>
            <a:r>
              <a:rPr lang="ko-KR" altLang="en-US" dirty="0" smtClean="0">
                <a:sym typeface="Wingdings" pitchFamily="2" charset="2"/>
              </a:rPr>
              <a:t>의 순서로 검색</a:t>
            </a:r>
            <a:endParaRPr lang="en-US" altLang="ko-KR" dirty="0" smtClean="0">
              <a:sym typeface="Wingdings" pitchFamily="2" charset="2"/>
            </a:endParaRPr>
          </a:p>
          <a:p>
            <a:r>
              <a:rPr lang="en-US" altLang="ko-KR" dirty="0" smtClean="0">
                <a:sym typeface="Wingdings" pitchFamily="2" charset="2"/>
              </a:rPr>
              <a:t>Reference</a:t>
            </a:r>
          </a:p>
          <a:p>
            <a:pPr lvl="1"/>
            <a:r>
              <a:rPr lang="en-US" altLang="ko-KR" dirty="0" smtClean="0"/>
              <a:t>ETSI EN 300 468</a:t>
            </a:r>
          </a:p>
          <a:p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SI </a:t>
            </a:r>
            <a:r>
              <a:rPr lang="ko-KR" altLang="en-US" sz="2800" dirty="0" smtClean="0"/>
              <a:t>정보 </a:t>
            </a:r>
            <a:r>
              <a:rPr lang="en-US" altLang="ko-KR" sz="2800" dirty="0" smtClean="0"/>
              <a:t>– </a:t>
            </a:r>
            <a:r>
              <a:rPr lang="ko-KR" altLang="en-US" sz="2800" dirty="0" smtClean="0"/>
              <a:t>방송표준별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수집 방법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r>
              <a:rPr lang="en-US" altLang="ko-KR" dirty="0" smtClean="0"/>
              <a:t>EIT(Event Information Table)</a:t>
            </a:r>
            <a:r>
              <a:rPr lang="ko-KR" altLang="en-US" dirty="0" smtClean="0"/>
              <a:t>를 통해 프로그램가이드 정보를 </a:t>
            </a:r>
            <a:r>
              <a:rPr lang="en-US" altLang="ko-KR" dirty="0" smtClean="0"/>
              <a:t>segmentation</a:t>
            </a:r>
            <a:r>
              <a:rPr lang="ko-KR" altLang="en-US" dirty="0" smtClean="0"/>
              <a:t>하여 전송됨</a:t>
            </a:r>
            <a:endParaRPr lang="en-US" altLang="ko-KR" dirty="0" smtClean="0"/>
          </a:p>
          <a:p>
            <a:r>
              <a:rPr lang="en-US" altLang="ko-KR" dirty="0" smtClean="0"/>
              <a:t>ATSC </a:t>
            </a:r>
            <a:r>
              <a:rPr lang="en-US" altLang="ko-KR" dirty="0" smtClean="0">
                <a:sym typeface="Wingdings" pitchFamily="2" charset="2"/>
              </a:rPr>
              <a:t></a:t>
            </a:r>
            <a:r>
              <a:rPr lang="ko-KR" altLang="en-US" dirty="0" smtClean="0"/>
              <a:t> </a:t>
            </a:r>
            <a:r>
              <a:rPr lang="en-US" altLang="ko-KR" dirty="0" smtClean="0"/>
              <a:t>PSIP</a:t>
            </a:r>
          </a:p>
          <a:p>
            <a:r>
              <a:rPr lang="en-US" altLang="ko-KR" dirty="0" smtClean="0"/>
              <a:t>DVB </a:t>
            </a:r>
            <a:r>
              <a:rPr lang="en-US" altLang="ko-KR" dirty="0" smtClean="0">
                <a:sym typeface="Wingdings" pitchFamily="2" charset="2"/>
              </a:rPr>
              <a:t> SI tables(EIT, RST,…)</a:t>
            </a:r>
            <a:endParaRPr lang="en-US" altLang="ko-KR" dirty="0" smtClean="0"/>
          </a:p>
          <a:p>
            <a:r>
              <a:rPr lang="ko-KR" altLang="en-US" dirty="0" smtClean="0"/>
              <a:t>채널번호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채널명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프로그램명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시작시간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재생시간등을 정의함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Reference</a:t>
            </a:r>
          </a:p>
          <a:p>
            <a:pPr lvl="1"/>
            <a:r>
              <a:rPr lang="en-US" altLang="ko-KR" dirty="0" smtClean="0"/>
              <a:t>ETSI EN 300 468</a:t>
            </a:r>
          </a:p>
          <a:p>
            <a:pPr lvl="1"/>
            <a:r>
              <a:rPr lang="en-US" altLang="ko-KR" dirty="0" smtClean="0"/>
              <a:t>ETSI TR 101 211</a:t>
            </a:r>
          </a:p>
          <a:p>
            <a:pPr lvl="1"/>
            <a:r>
              <a:rPr lang="en-US" altLang="ko-KR" dirty="0" smtClean="0"/>
              <a:t>ETSI TR 101 162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Data broadcast - EPG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r>
              <a:rPr lang="ko-KR" altLang="en-US" dirty="0" smtClean="0"/>
              <a:t>일반적으로 </a:t>
            </a:r>
            <a:r>
              <a:rPr lang="en-US" altLang="ko-KR" dirty="0" smtClean="0"/>
              <a:t>Synchronized PES Stream</a:t>
            </a:r>
            <a:r>
              <a:rPr lang="ko-KR" altLang="en-US" dirty="0" smtClean="0"/>
              <a:t>형태로 전송되어 방송중인 동영상과 동기화되어 전송됨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References</a:t>
            </a:r>
          </a:p>
          <a:p>
            <a:pPr lvl="1"/>
            <a:r>
              <a:rPr lang="en-US" altLang="ko-KR" dirty="0" smtClean="0"/>
              <a:t>ARIB STD-B24</a:t>
            </a:r>
          </a:p>
          <a:p>
            <a:pPr lvl="1"/>
            <a:r>
              <a:rPr lang="en-US" altLang="ko-KR" dirty="0" smtClean="0"/>
              <a:t>ARIB STD-B37</a:t>
            </a:r>
          </a:p>
          <a:p>
            <a:pPr lvl="1"/>
            <a:r>
              <a:rPr lang="en-US" altLang="ko-KR" dirty="0" smtClean="0"/>
              <a:t>ETSI EN 300 743</a:t>
            </a:r>
          </a:p>
          <a:p>
            <a:pPr lvl="1"/>
            <a:r>
              <a:rPr lang="en-US" altLang="ko-KR" dirty="0" smtClean="0"/>
              <a:t>ETSI EN 301 192</a:t>
            </a:r>
          </a:p>
          <a:p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Data broadcast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–Subtitle, </a:t>
            </a:r>
            <a:r>
              <a:rPr lang="en-US" altLang="ko-KR" sz="2800" dirty="0" err="1" smtClean="0"/>
              <a:t>teletext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endParaRPr lang="ko-KR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General DTV system</a:t>
            </a:r>
            <a:endParaRPr lang="ko-KR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Oval 3"/>
          <p:cNvSpPr/>
          <p:nvPr/>
        </p:nvSpPr>
        <p:spPr>
          <a:xfrm>
            <a:off x="1071538" y="2143116"/>
            <a:ext cx="1143008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Video</a:t>
            </a:r>
            <a:endParaRPr lang="ko-KR" altLang="en-US" dirty="0"/>
          </a:p>
        </p:txBody>
      </p:sp>
      <p:sp>
        <p:nvSpPr>
          <p:cNvPr id="6" name="Oval 5"/>
          <p:cNvSpPr/>
          <p:nvPr/>
        </p:nvSpPr>
        <p:spPr>
          <a:xfrm>
            <a:off x="1071538" y="2786058"/>
            <a:ext cx="121444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Audio</a:t>
            </a:r>
            <a:endParaRPr lang="ko-KR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2714612" y="2214554"/>
            <a:ext cx="57150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M</a:t>
            </a:r>
          </a:p>
          <a:p>
            <a:pPr algn="ctr"/>
            <a:r>
              <a:rPr lang="en-US" altLang="ko-KR" dirty="0" smtClean="0"/>
              <a:t>U</a:t>
            </a:r>
          </a:p>
          <a:p>
            <a:pPr algn="ctr"/>
            <a:r>
              <a:rPr lang="en-US" altLang="ko-KR" dirty="0"/>
              <a:t>X</a:t>
            </a:r>
            <a:endParaRPr lang="ko-KR" altLang="en-US" dirty="0"/>
          </a:p>
        </p:txBody>
      </p:sp>
      <p:sp>
        <p:nvSpPr>
          <p:cNvPr id="8" name="Oval 7"/>
          <p:cNvSpPr/>
          <p:nvPr/>
        </p:nvSpPr>
        <p:spPr>
          <a:xfrm>
            <a:off x="4143372" y="2285992"/>
            <a:ext cx="1143008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송출</a:t>
            </a:r>
            <a:endParaRPr lang="ko-KR" altLang="en-US" dirty="0"/>
          </a:p>
        </p:txBody>
      </p:sp>
      <p:sp>
        <p:nvSpPr>
          <p:cNvPr id="9" name="Oval 8"/>
          <p:cNvSpPr/>
          <p:nvPr/>
        </p:nvSpPr>
        <p:spPr>
          <a:xfrm>
            <a:off x="6429388" y="4071942"/>
            <a:ext cx="1143008" cy="50006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Video</a:t>
            </a:r>
            <a:endParaRPr lang="ko-KR" altLang="en-US" dirty="0"/>
          </a:p>
        </p:txBody>
      </p:sp>
      <p:sp>
        <p:nvSpPr>
          <p:cNvPr id="10" name="Oval 9"/>
          <p:cNvSpPr/>
          <p:nvPr/>
        </p:nvSpPr>
        <p:spPr>
          <a:xfrm>
            <a:off x="6429388" y="4714884"/>
            <a:ext cx="1214446" cy="50006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Audio</a:t>
            </a:r>
            <a:endParaRPr lang="ko-KR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57818" y="3857628"/>
            <a:ext cx="571504" cy="164307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D</a:t>
            </a:r>
          </a:p>
          <a:p>
            <a:pPr algn="ctr"/>
            <a:r>
              <a:rPr lang="en-US" altLang="ko-KR" dirty="0"/>
              <a:t>E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M</a:t>
            </a:r>
          </a:p>
          <a:p>
            <a:pPr algn="ctr"/>
            <a:r>
              <a:rPr lang="en-US" altLang="ko-KR" dirty="0" smtClean="0"/>
              <a:t>U</a:t>
            </a:r>
          </a:p>
          <a:p>
            <a:pPr algn="ctr"/>
            <a:r>
              <a:rPr lang="en-US" altLang="ko-KR" dirty="0"/>
              <a:t>X</a:t>
            </a:r>
            <a:endParaRPr lang="ko-KR" altLang="en-US" dirty="0"/>
          </a:p>
        </p:txBody>
      </p:sp>
      <p:sp>
        <p:nvSpPr>
          <p:cNvPr id="12" name="Oval 11"/>
          <p:cNvSpPr/>
          <p:nvPr/>
        </p:nvSpPr>
        <p:spPr>
          <a:xfrm>
            <a:off x="3143240" y="4214818"/>
            <a:ext cx="1143008" cy="85725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수</a:t>
            </a:r>
            <a:r>
              <a:rPr lang="ko-KR" altLang="en-US" dirty="0"/>
              <a:t>신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3786182" y="3429000"/>
            <a:ext cx="857256" cy="428628"/>
          </a:xfrm>
          <a:prstGeom prst="straightConnector1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6"/>
          </p:cNvCxnSpPr>
          <p:nvPr/>
        </p:nvCxnSpPr>
        <p:spPr>
          <a:xfrm flipV="1">
            <a:off x="2214546" y="2357430"/>
            <a:ext cx="500066" cy="3571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214546" y="3036091"/>
            <a:ext cx="500066" cy="3571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2"/>
          </p:cNvCxnSpPr>
          <p:nvPr/>
        </p:nvCxnSpPr>
        <p:spPr>
          <a:xfrm flipV="1">
            <a:off x="3286116" y="2714620"/>
            <a:ext cx="857256" cy="7143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357686" y="4572008"/>
            <a:ext cx="1000132" cy="71438"/>
          </a:xfrm>
          <a:prstGeom prst="straightConnector1">
            <a:avLst/>
          </a:prstGeom>
          <a:ln w="127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929322" y="4357694"/>
            <a:ext cx="500066" cy="1588"/>
          </a:xfrm>
          <a:prstGeom prst="straightConnector1">
            <a:avLst/>
          </a:prstGeom>
          <a:ln w="127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929322" y="5000636"/>
            <a:ext cx="500066" cy="1588"/>
          </a:xfrm>
          <a:prstGeom prst="straightConnector1">
            <a:avLst/>
          </a:prstGeom>
          <a:ln w="127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ine Callout 3 (No Border) 25"/>
          <p:cNvSpPr/>
          <p:nvPr/>
        </p:nvSpPr>
        <p:spPr>
          <a:xfrm>
            <a:off x="4000496" y="1643050"/>
            <a:ext cx="571504" cy="214314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504654"/>
              <a:gd name="adj8" fmla="val -104856"/>
            </a:avLst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TS</a:t>
            </a:r>
            <a:endParaRPr lang="ko-KR" altLang="en-US" dirty="0"/>
          </a:p>
        </p:txBody>
      </p:sp>
      <p:sp>
        <p:nvSpPr>
          <p:cNvPr id="27" name="Line Callout 3 (No Border) 26"/>
          <p:cNvSpPr/>
          <p:nvPr/>
        </p:nvSpPr>
        <p:spPr>
          <a:xfrm>
            <a:off x="5286380" y="3500438"/>
            <a:ext cx="571504" cy="214314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504654"/>
              <a:gd name="adj8" fmla="val -104856"/>
            </a:avLst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TS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r>
              <a:rPr lang="en-US" altLang="ko-KR" dirty="0" smtClean="0"/>
              <a:t>TS Packet</a:t>
            </a:r>
            <a:r>
              <a:rPr lang="ko-KR" altLang="en-US" dirty="0" smtClean="0"/>
              <a:t>으로 구성된 </a:t>
            </a:r>
            <a:r>
              <a:rPr lang="en-US" altLang="ko-KR" dirty="0" smtClean="0"/>
              <a:t>Stream</a:t>
            </a:r>
          </a:p>
          <a:p>
            <a:r>
              <a:rPr lang="en-US" altLang="ko-KR" dirty="0" smtClean="0"/>
              <a:t>188bytes = TS Header + Payload  + [Padding]</a:t>
            </a:r>
          </a:p>
          <a:p>
            <a:r>
              <a:rPr lang="en-US" altLang="ko-KR" dirty="0" smtClean="0"/>
              <a:t>Why 188bytes? </a:t>
            </a:r>
          </a:p>
          <a:p>
            <a:r>
              <a:rPr lang="en-US" altLang="ko-KR" dirty="0" smtClean="0"/>
              <a:t>Only 188bytes?</a:t>
            </a:r>
          </a:p>
          <a:p>
            <a:endParaRPr lang="en-US" altLang="ko-KR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Mpeg2 Transport Stream(TS)</a:t>
            </a:r>
            <a:endParaRPr lang="ko-KR" altLang="en-US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571876"/>
            <a:ext cx="5686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1428728" y="5357826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err="1" smtClean="0"/>
              <a:t>ts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pkt</a:t>
            </a:r>
            <a:endParaRPr lang="ko-KR" altLang="en-US" sz="900" dirty="0"/>
          </a:p>
        </p:txBody>
      </p:sp>
      <p:sp>
        <p:nvSpPr>
          <p:cNvPr id="9" name="Rectangle 8"/>
          <p:cNvSpPr/>
          <p:nvPr/>
        </p:nvSpPr>
        <p:spPr>
          <a:xfrm>
            <a:off x="1928794" y="5357826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err="1" smtClean="0"/>
              <a:t>ts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pkt</a:t>
            </a:r>
            <a:endParaRPr lang="ko-KR" altLang="en-US" sz="900" dirty="0"/>
          </a:p>
        </p:txBody>
      </p:sp>
      <p:sp>
        <p:nvSpPr>
          <p:cNvPr id="10" name="Rectangle 9"/>
          <p:cNvSpPr/>
          <p:nvPr/>
        </p:nvSpPr>
        <p:spPr>
          <a:xfrm>
            <a:off x="2428860" y="5357826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err="1" smtClean="0"/>
              <a:t>ts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pkt</a:t>
            </a:r>
            <a:endParaRPr lang="ko-KR" altLang="en-US" sz="900" dirty="0"/>
          </a:p>
        </p:txBody>
      </p:sp>
      <p:sp>
        <p:nvSpPr>
          <p:cNvPr id="11" name="Rectangle 10"/>
          <p:cNvSpPr/>
          <p:nvPr/>
        </p:nvSpPr>
        <p:spPr>
          <a:xfrm>
            <a:off x="2928926" y="5357826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err="1" smtClean="0"/>
              <a:t>ts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pkt</a:t>
            </a:r>
            <a:endParaRPr lang="ko-KR" altLang="en-US" sz="900" dirty="0"/>
          </a:p>
        </p:txBody>
      </p:sp>
      <p:sp>
        <p:nvSpPr>
          <p:cNvPr id="12" name="Rectangle 11"/>
          <p:cNvSpPr/>
          <p:nvPr/>
        </p:nvSpPr>
        <p:spPr>
          <a:xfrm>
            <a:off x="3428992" y="5357826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err="1" smtClean="0"/>
              <a:t>ts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pkt</a:t>
            </a:r>
            <a:endParaRPr lang="ko-KR" altLang="en-US" sz="900" dirty="0"/>
          </a:p>
        </p:txBody>
      </p:sp>
      <p:sp>
        <p:nvSpPr>
          <p:cNvPr id="13" name="Rectangle 12"/>
          <p:cNvSpPr/>
          <p:nvPr/>
        </p:nvSpPr>
        <p:spPr>
          <a:xfrm>
            <a:off x="3929058" y="5357826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err="1" smtClean="0"/>
              <a:t>ts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pkt</a:t>
            </a:r>
            <a:endParaRPr lang="ko-KR" altLang="en-US" sz="900" dirty="0"/>
          </a:p>
        </p:txBody>
      </p:sp>
      <p:sp>
        <p:nvSpPr>
          <p:cNvPr id="14" name="Rectangle 13"/>
          <p:cNvSpPr/>
          <p:nvPr/>
        </p:nvSpPr>
        <p:spPr>
          <a:xfrm>
            <a:off x="4429124" y="5357826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err="1" smtClean="0"/>
              <a:t>ts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pkt</a:t>
            </a:r>
            <a:endParaRPr lang="ko-KR" altLang="en-US" sz="900" dirty="0"/>
          </a:p>
        </p:txBody>
      </p:sp>
      <p:sp>
        <p:nvSpPr>
          <p:cNvPr id="15" name="Rectangle 14"/>
          <p:cNvSpPr/>
          <p:nvPr/>
        </p:nvSpPr>
        <p:spPr>
          <a:xfrm>
            <a:off x="4929190" y="5357826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err="1" smtClean="0"/>
              <a:t>ts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pkt</a:t>
            </a:r>
            <a:endParaRPr lang="ko-KR" altLang="en-US" sz="900" dirty="0"/>
          </a:p>
        </p:txBody>
      </p:sp>
      <p:sp>
        <p:nvSpPr>
          <p:cNvPr id="16" name="Rectangle 15"/>
          <p:cNvSpPr/>
          <p:nvPr/>
        </p:nvSpPr>
        <p:spPr>
          <a:xfrm>
            <a:off x="5429256" y="5357826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err="1" smtClean="0"/>
              <a:t>ts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pkt</a:t>
            </a:r>
            <a:endParaRPr lang="ko-KR" altLang="en-US" sz="900" dirty="0"/>
          </a:p>
        </p:txBody>
      </p:sp>
      <p:sp>
        <p:nvSpPr>
          <p:cNvPr id="17" name="Rectangle 16"/>
          <p:cNvSpPr/>
          <p:nvPr/>
        </p:nvSpPr>
        <p:spPr>
          <a:xfrm>
            <a:off x="5929322" y="5357826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err="1" smtClean="0"/>
              <a:t>ts</a:t>
            </a:r>
            <a:r>
              <a:rPr lang="en-US" altLang="ko-KR" sz="900" dirty="0" smtClean="0"/>
              <a:t> </a:t>
            </a:r>
            <a:r>
              <a:rPr lang="en-US" altLang="ko-KR" sz="900" dirty="0" err="1" smtClean="0"/>
              <a:t>pkt</a:t>
            </a:r>
            <a:endParaRPr lang="ko-KR" altLang="en-US" sz="900" dirty="0"/>
          </a:p>
        </p:txBody>
      </p:sp>
      <p:sp>
        <p:nvSpPr>
          <p:cNvPr id="18" name="TextBox 17"/>
          <p:cNvSpPr txBox="1"/>
          <p:nvPr/>
        </p:nvSpPr>
        <p:spPr>
          <a:xfrm>
            <a:off x="6572264" y="535782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r>
              <a:rPr lang="en-US" altLang="ko-KR" dirty="0" smtClean="0"/>
              <a:t>TS Header</a:t>
            </a:r>
          </a:p>
          <a:p>
            <a:pPr lvl="1"/>
            <a:r>
              <a:rPr lang="en-US" altLang="ko-KR" dirty="0" err="1" smtClean="0"/>
              <a:t>sync_byte</a:t>
            </a:r>
            <a:r>
              <a:rPr lang="en-US" altLang="ko-KR" dirty="0" smtClean="0"/>
              <a:t> ~ end of </a:t>
            </a:r>
            <a:r>
              <a:rPr lang="en-US" altLang="ko-KR" dirty="0" err="1" smtClean="0"/>
              <a:t>adaptation_field</a:t>
            </a:r>
            <a:r>
              <a:rPr lang="en-US" altLang="ko-KR" dirty="0" smtClean="0"/>
              <a:t>()</a:t>
            </a:r>
          </a:p>
          <a:p>
            <a:r>
              <a:rPr lang="en-US" altLang="ko-KR" dirty="0" smtClean="0"/>
              <a:t>Payload</a:t>
            </a:r>
          </a:p>
          <a:p>
            <a:pPr lvl="1"/>
            <a:r>
              <a:rPr lang="en-US" altLang="ko-KR" dirty="0" err="1" smtClean="0"/>
              <a:t>data_byte</a:t>
            </a:r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TS Packet</a:t>
            </a:r>
            <a:endParaRPr lang="ko-KR" alt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286124"/>
            <a:ext cx="56578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방송에 필요한 모든 </a:t>
            </a:r>
            <a:r>
              <a:rPr lang="ko-KR" altLang="en-US" dirty="0" smtClean="0"/>
              <a:t>데이터</a:t>
            </a:r>
            <a:r>
              <a:rPr lang="ko-KR" altLang="en-US" dirty="0" smtClean="0"/>
              <a:t>는</a:t>
            </a:r>
            <a:r>
              <a:rPr lang="ko-KR" altLang="en-US" dirty="0" smtClean="0"/>
              <a:t> </a:t>
            </a:r>
            <a:r>
              <a:rPr lang="en-US" altLang="ko-KR" dirty="0" smtClean="0"/>
              <a:t>TS Packet</a:t>
            </a:r>
            <a:r>
              <a:rPr lang="ko-KR" altLang="en-US" dirty="0" smtClean="0"/>
              <a:t>으로 표현되어 전송되어진다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채널정보</a:t>
            </a:r>
            <a:r>
              <a:rPr lang="en-US" altLang="ko-KR" dirty="0" smtClean="0"/>
              <a:t>(SI </a:t>
            </a:r>
            <a:r>
              <a:rPr lang="ko-KR" altLang="en-US" dirty="0" smtClean="0"/>
              <a:t>정보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Video</a:t>
            </a:r>
          </a:p>
          <a:p>
            <a:pPr lvl="1"/>
            <a:r>
              <a:rPr lang="en-US" altLang="ko-KR" dirty="0" smtClean="0"/>
              <a:t>Audio</a:t>
            </a:r>
          </a:p>
          <a:p>
            <a:pPr lvl="1"/>
            <a:r>
              <a:rPr lang="ko-KR" altLang="en-US" dirty="0" smtClean="0"/>
              <a:t>시간정보</a:t>
            </a:r>
            <a:r>
              <a:rPr lang="en-US" altLang="ko-KR" dirty="0" smtClean="0"/>
              <a:t>(Clock)</a:t>
            </a:r>
          </a:p>
          <a:p>
            <a:pPr lvl="1"/>
            <a:r>
              <a:rPr lang="en-US" altLang="ko-KR" dirty="0" smtClean="0"/>
              <a:t>EPG</a:t>
            </a:r>
            <a:r>
              <a:rPr lang="ko-KR" altLang="en-US" dirty="0" smtClean="0"/>
              <a:t>정보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데이터방송정보</a:t>
            </a:r>
            <a:r>
              <a:rPr lang="en-US" altLang="ko-KR" dirty="0" smtClean="0"/>
              <a:t>(Subtitle, </a:t>
            </a:r>
            <a:r>
              <a:rPr lang="en-US" altLang="ko-KR" dirty="0" err="1" smtClean="0"/>
              <a:t>teletext</a:t>
            </a:r>
            <a:r>
              <a:rPr lang="en-US" altLang="ko-KR" dirty="0" smtClean="0"/>
              <a:t>, …)</a:t>
            </a:r>
          </a:p>
          <a:p>
            <a:pPr lvl="1"/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TS Packet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r>
              <a:rPr lang="en-US" altLang="ko-KR" dirty="0" smtClean="0"/>
              <a:t>PSI section </a:t>
            </a:r>
            <a:r>
              <a:rPr lang="ko-KR" altLang="en-US" dirty="0" smtClean="0"/>
              <a:t>형식으로 각종 </a:t>
            </a:r>
            <a:r>
              <a:rPr lang="en-US" altLang="ko-KR" dirty="0" smtClean="0"/>
              <a:t>section</a:t>
            </a:r>
            <a:r>
              <a:rPr lang="ko-KR" altLang="en-US" dirty="0" smtClean="0"/>
              <a:t>들을 정의한다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각 </a:t>
            </a:r>
            <a:r>
              <a:rPr lang="en-US" altLang="ko-KR" dirty="0" smtClean="0"/>
              <a:t>section</a:t>
            </a:r>
            <a:r>
              <a:rPr lang="ko-KR" altLang="en-US" dirty="0" smtClean="0"/>
              <a:t>은 </a:t>
            </a:r>
            <a:r>
              <a:rPr lang="en-US" altLang="ko-KR" dirty="0" err="1" smtClean="0"/>
              <a:t>table_id</a:t>
            </a:r>
            <a:r>
              <a:rPr lang="ko-KR" altLang="en-US" dirty="0" smtClean="0"/>
              <a:t>로 구분한다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몇 종류의 </a:t>
            </a:r>
            <a:r>
              <a:rPr lang="en-US" altLang="ko-KR" dirty="0" smtClean="0"/>
              <a:t>PSI section table</a:t>
            </a:r>
            <a:r>
              <a:rPr lang="ko-KR" altLang="en-US" dirty="0" smtClean="0"/>
              <a:t>을 수집하여 </a:t>
            </a:r>
            <a:r>
              <a:rPr lang="en-US" altLang="ko-KR" dirty="0" smtClean="0"/>
              <a:t>Service</a:t>
            </a:r>
            <a:r>
              <a:rPr lang="ko-KR" altLang="en-US" dirty="0" smtClean="0"/>
              <a:t>정보</a:t>
            </a:r>
            <a:r>
              <a:rPr lang="en-US" altLang="ko-KR" dirty="0" smtClean="0"/>
              <a:t>(Channel)</a:t>
            </a:r>
            <a:r>
              <a:rPr lang="ko-KR" altLang="en-US" dirty="0" smtClean="0"/>
              <a:t>를 얻어낼수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SI </a:t>
            </a:r>
            <a:r>
              <a:rPr lang="ko-KR" altLang="en-US" sz="2800" dirty="0" smtClean="0"/>
              <a:t>정보 </a:t>
            </a:r>
            <a:endParaRPr lang="ko-KR" altLang="en-US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357562"/>
            <a:ext cx="562927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r>
              <a:rPr lang="en-US" altLang="ko-KR" dirty="0" smtClean="0"/>
              <a:t>PMT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PID</a:t>
            </a:r>
            <a:r>
              <a:rPr lang="ko-KR" altLang="en-US" dirty="0" smtClean="0"/>
              <a:t>리스트를 정의한다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일반적으로 하나의 </a:t>
            </a:r>
            <a:r>
              <a:rPr lang="en-US" altLang="ko-KR" dirty="0" smtClean="0"/>
              <a:t>PMT</a:t>
            </a:r>
            <a:r>
              <a:rPr lang="ko-KR" altLang="en-US" dirty="0" smtClean="0"/>
              <a:t>는 하나의 서비스를 정의한다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SI </a:t>
            </a:r>
            <a:r>
              <a:rPr lang="ko-KR" altLang="en-US" sz="2800" dirty="0" smtClean="0"/>
              <a:t>정보 </a:t>
            </a:r>
            <a:r>
              <a:rPr lang="en-US" altLang="ko-KR" sz="2800" dirty="0" smtClean="0"/>
              <a:t>- PAT</a:t>
            </a:r>
            <a:endParaRPr lang="ko-KR" alt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743218"/>
            <a:ext cx="56388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r>
              <a:rPr lang="en-US" altLang="ko-KR" dirty="0" err="1" smtClean="0"/>
              <a:t>Program_number</a:t>
            </a:r>
            <a:r>
              <a:rPr lang="ko-KR" altLang="en-US" dirty="0" smtClean="0"/>
              <a:t>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하나의 방송을 의미</a:t>
            </a:r>
            <a:endParaRPr lang="en-US" altLang="ko-KR" dirty="0" smtClean="0"/>
          </a:p>
          <a:p>
            <a:r>
              <a:rPr lang="ko-KR" altLang="en-US" dirty="0" smtClean="0"/>
              <a:t>방송에 해당하는 스트림들의 </a:t>
            </a:r>
            <a:r>
              <a:rPr lang="en-US" altLang="ko-KR" dirty="0" smtClean="0"/>
              <a:t>PID</a:t>
            </a:r>
            <a:r>
              <a:rPr lang="ko-KR" altLang="en-US" dirty="0" smtClean="0"/>
              <a:t>를 정의함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Audio, Video, Data(subtitle…)</a:t>
            </a:r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SI </a:t>
            </a:r>
            <a:r>
              <a:rPr lang="ko-KR" altLang="en-US" sz="2800" dirty="0" smtClean="0"/>
              <a:t>정보 </a:t>
            </a:r>
            <a:r>
              <a:rPr lang="en-US" altLang="ko-KR" sz="2800" dirty="0" smtClean="0"/>
              <a:t>- PMT</a:t>
            </a:r>
            <a:endParaRPr lang="ko-KR" alt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857496"/>
            <a:ext cx="4409786" cy="328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/>
          <a:lstStyle/>
          <a:p>
            <a:r>
              <a:rPr lang="en-US" altLang="ko-KR" dirty="0" smtClean="0"/>
              <a:t>DVB system</a:t>
            </a:r>
            <a:r>
              <a:rPr lang="ko-KR" altLang="en-US" dirty="0" smtClean="0"/>
              <a:t>에서 주로 사용됨</a:t>
            </a:r>
            <a:r>
              <a:rPr lang="en-US" altLang="ko-KR" dirty="0" smtClean="0"/>
              <a:t>.</a:t>
            </a:r>
          </a:p>
          <a:p>
            <a:r>
              <a:rPr lang="en-US" altLang="ko-KR" dirty="0" err="1" smtClean="0"/>
              <a:t>Network_id</a:t>
            </a:r>
            <a:r>
              <a:rPr lang="ko-KR" altLang="en-US" dirty="0" smtClean="0"/>
              <a:t>로 방송을 구분함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Network</a:t>
            </a:r>
            <a:r>
              <a:rPr lang="ko-KR" altLang="en-US" dirty="0" smtClean="0"/>
              <a:t>단위로 방송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프로그램을 정의함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l"/>
            <a:r>
              <a:rPr lang="en-US" altLang="ko-KR" sz="2800" dirty="0" smtClean="0"/>
              <a:t>SI </a:t>
            </a:r>
            <a:r>
              <a:rPr lang="ko-KR" altLang="en-US" sz="2800" dirty="0" smtClean="0"/>
              <a:t>정보 </a:t>
            </a:r>
            <a:r>
              <a:rPr lang="en-US" altLang="ko-KR" sz="2800" dirty="0" smtClean="0"/>
              <a:t>- NIT</a:t>
            </a:r>
            <a:endParaRPr lang="ko-KR" altLang="en-US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105663"/>
            <a:ext cx="4262433" cy="401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362</TotalTime>
  <Words>392</Words>
  <Application>Microsoft Office PowerPoint</Application>
  <PresentationFormat>On-screen Show (4:3)</PresentationFormat>
  <Paragraphs>111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디지털방송 스트림의  구조 분석</vt:lpstr>
      <vt:lpstr>General DTV system</vt:lpstr>
      <vt:lpstr>Mpeg2 Transport Stream(TS)</vt:lpstr>
      <vt:lpstr>TS Packet</vt:lpstr>
      <vt:lpstr>TS Packet</vt:lpstr>
      <vt:lpstr>SI 정보 </vt:lpstr>
      <vt:lpstr>SI 정보 - PAT</vt:lpstr>
      <vt:lpstr>SI 정보 - PMT</vt:lpstr>
      <vt:lpstr>SI 정보 - NIT</vt:lpstr>
      <vt:lpstr>SI 정보 - SDT</vt:lpstr>
      <vt:lpstr>SI 정보 – 방송표준별 수집 방법</vt:lpstr>
      <vt:lpstr>Data broadcast - EPG</vt:lpstr>
      <vt:lpstr>Data broadcast –Subtitle, teletext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디지털방송 스트림의  구조 분석</dc:title>
  <dc:creator>yslee</dc:creator>
  <cp:lastModifiedBy>yslee</cp:lastModifiedBy>
  <cp:revision>28</cp:revision>
  <dcterms:created xsi:type="dcterms:W3CDTF">2008-12-15T01:02:20Z</dcterms:created>
  <dcterms:modified xsi:type="dcterms:W3CDTF">2008-12-15T07:17:09Z</dcterms:modified>
</cp:coreProperties>
</file>