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4" r:id="rId3"/>
    <p:sldId id="293" r:id="rId4"/>
    <p:sldId id="296" r:id="rId5"/>
    <p:sldId id="297" r:id="rId6"/>
    <p:sldId id="298" r:id="rId7"/>
    <p:sldId id="299" r:id="rId8"/>
    <p:sldId id="316" r:id="rId9"/>
    <p:sldId id="294" r:id="rId10"/>
    <p:sldId id="300" r:id="rId11"/>
    <p:sldId id="301" r:id="rId12"/>
    <p:sldId id="302" r:id="rId13"/>
    <p:sldId id="303" r:id="rId14"/>
    <p:sldId id="311" r:id="rId15"/>
    <p:sldId id="304" r:id="rId16"/>
    <p:sldId id="313" r:id="rId17"/>
    <p:sldId id="312" r:id="rId18"/>
    <p:sldId id="305" r:id="rId19"/>
    <p:sldId id="314" r:id="rId20"/>
    <p:sldId id="315" r:id="rId21"/>
    <p:sldId id="295" r:id="rId22"/>
    <p:sldId id="306" r:id="rId23"/>
    <p:sldId id="310" r:id="rId24"/>
  </p:sldIdLst>
  <p:sldSz cx="9144000" cy="6858000" type="screen4x3"/>
  <p:notesSz cx="6858000" cy="9144000"/>
  <p:defaultTextStyle>
    <a:lvl1pPr marL="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64" autoAdjust="0"/>
    <p:restoredTop sz="94409" autoAdjust="0"/>
  </p:normalViewPr>
  <p:slideViewPr>
    <p:cSldViewPr>
      <p:cViewPr>
        <p:scale>
          <a:sx n="100" d="100"/>
          <a:sy n="100" d="100"/>
        </p:scale>
        <p:origin x="-26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altLang="ko-KR" smtClean="0"/>
              <a:pPr/>
              <a:t>9/13/2007</a:t>
            </a:fld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ko-KR" smtClean="0"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2006/6/28</a:t>
            </a:fld>
            <a:endParaRPr lang="ko-K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latinLnBrk="1"/>
            <a:r>
              <a:rPr lang="ko-KR"/>
              <a:t>마스터 텍스트 스타일을 편집합니다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ko-KR" smtClean="0"/>
              <a:pPr/>
              <a:t>1</a:t>
            </a:fld>
            <a:endParaRPr 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rtl="0"/>
            <a:r>
              <a:rPr lang="ko-KR" altLang="en-US" sz="1200" b="1" dirty="0" smtClean="0"/>
              <a:t>연결 </a:t>
            </a:r>
            <a:r>
              <a:rPr lang="ko-KR" altLang="en-US" sz="1200" b="1" dirty="0" err="1" smtClean="0"/>
              <a:t>풀링</a:t>
            </a:r>
            <a:r>
              <a:rPr lang="ko-KR" altLang="en-US" sz="1200" b="1" dirty="0" smtClean="0"/>
              <a:t> 모니터링</a:t>
            </a:r>
            <a:endParaRPr lang="en-US" altLang="ko-KR" sz="1200" b="1" dirty="0" smtClean="0"/>
          </a:p>
          <a:p>
            <a:pPr rtl="0"/>
            <a:endParaRPr lang="ko-KR" altLang="en-US" sz="1200" b="1" dirty="0" smtClean="0"/>
          </a:p>
          <a:p>
            <a:pPr rtl="0"/>
            <a:r>
              <a:rPr lang="ko-KR" altLang="en-US" sz="900" dirty="0" smtClean="0">
                <a:latin typeface="맑은 고딕" pitchFamily="50" charset="-127"/>
                <a:ea typeface="맑은 고딕" pitchFamily="50" charset="-127"/>
              </a:rPr>
              <a:t>응용 프로그램에서 사용되는 연결 </a:t>
            </a:r>
            <a:r>
              <a:rPr lang="ko-KR" altLang="en-US" sz="900" dirty="0" err="1" smtClean="0">
                <a:latin typeface="맑은 고딕" pitchFamily="50" charset="-127"/>
                <a:ea typeface="맑은 고딕" pitchFamily="50" charset="-127"/>
              </a:rPr>
              <a:t>풀링을</a:t>
            </a:r>
            <a:r>
              <a:rPr lang="ko-KR" altLang="en-US" sz="9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900" dirty="0" err="1" smtClean="0">
                <a:latin typeface="맑은 고딕" pitchFamily="50" charset="-127"/>
                <a:ea typeface="맑은 고딕" pitchFamily="50" charset="-127"/>
              </a:rPr>
              <a:t>모니터링할</a:t>
            </a:r>
            <a:r>
              <a:rPr lang="ko-KR" altLang="en-US" sz="900" dirty="0" smtClean="0">
                <a:latin typeface="맑은 고딕" pitchFamily="50" charset="-127"/>
                <a:ea typeface="맑은 고딕" pitchFamily="50" charset="-127"/>
              </a:rPr>
              <a:t> 경우 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SQL Server</a:t>
            </a:r>
            <a:r>
              <a:rPr lang="ko-KR" altLang="en-US" sz="900" dirty="0" smtClean="0">
                <a:latin typeface="맑은 고딕" pitchFamily="50" charset="-127"/>
                <a:ea typeface="맑은 고딕" pitchFamily="50" charset="-127"/>
              </a:rPr>
              <a:t>에 제공되는 프로파일러 도구를 사용하거나 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Microsoft Windows 2000 </a:t>
            </a:r>
            <a:r>
              <a:rPr lang="ko-KR" altLang="en-US" sz="900" dirty="0" smtClean="0">
                <a:latin typeface="맑은 고딕" pitchFamily="50" charset="-127"/>
                <a:ea typeface="맑은 고딕" pitchFamily="50" charset="-127"/>
              </a:rPr>
              <a:t>운영 체제에 제공되는 성능 모니터 도구를 사용할 수 있다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rtl="0"/>
            <a:endParaRPr lang="en-US" altLang="ko-KR" sz="900" b="1" dirty="0" smtClean="0">
              <a:latin typeface="맑은 고딕" pitchFamily="50" charset="-127"/>
              <a:ea typeface="맑은 고딕" pitchFamily="50" charset="-127"/>
            </a:endParaRPr>
          </a:p>
          <a:p>
            <a:pPr rtl="0"/>
            <a:r>
              <a:rPr lang="en-US" altLang="ko-KR" b="1" dirty="0" smtClean="0"/>
              <a:t>* SQL Server </a:t>
            </a:r>
            <a:r>
              <a:rPr lang="ko-KR" altLang="en-US" b="1" dirty="0" err="1" smtClean="0"/>
              <a:t>프로파일러를</a:t>
            </a:r>
            <a:r>
              <a:rPr lang="ko-KR" altLang="en-US" b="1" dirty="0" smtClean="0"/>
              <a:t> 사용하여 연결 </a:t>
            </a:r>
            <a:r>
              <a:rPr lang="ko-KR" altLang="en-US" b="1" dirty="0" err="1" smtClean="0"/>
              <a:t>풀링을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모니터링하려면</a:t>
            </a:r>
            <a:r>
              <a:rPr lang="ko-KR" altLang="en-US" dirty="0" smtClean="0"/>
              <a:t> </a:t>
            </a:r>
          </a:p>
          <a:p>
            <a:pPr rtl="0"/>
            <a:endParaRPr lang="en-US" altLang="ko-KR" b="1" dirty="0" smtClean="0"/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1. </a:t>
            </a:r>
            <a:r>
              <a:rPr lang="ko-KR" altLang="en-US" b="1" dirty="0" smtClean="0"/>
              <a:t>시작</a:t>
            </a:r>
            <a:r>
              <a:rPr lang="ko-KR" altLang="en-US" dirty="0" smtClean="0"/>
              <a:t>을 클릭하고 </a:t>
            </a:r>
            <a:r>
              <a:rPr lang="ko-KR" altLang="en-US" b="1" dirty="0" smtClean="0"/>
              <a:t>프로그램</a:t>
            </a:r>
            <a:r>
              <a:rPr lang="en-US" altLang="ko-KR" b="1" dirty="0" smtClean="0"/>
              <a:t>, Microsoft SQL Server</a:t>
            </a:r>
            <a:r>
              <a:rPr lang="ko-KR" altLang="en-US" dirty="0" smtClean="0"/>
              <a:t>를 차례로 가리킨 후 </a:t>
            </a:r>
            <a:r>
              <a:rPr lang="ko-KR" altLang="en-US" b="1" dirty="0" err="1" smtClean="0"/>
              <a:t>프로파일러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클릭하여 </a:t>
            </a:r>
            <a:r>
              <a:rPr lang="ko-KR" altLang="en-US" dirty="0" err="1" smtClean="0"/>
              <a:t>프로파일러를</a:t>
            </a:r>
            <a:r>
              <a:rPr lang="ko-KR" altLang="en-US" dirty="0" smtClean="0"/>
              <a:t> 시작한다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2. </a:t>
            </a:r>
            <a:r>
              <a:rPr lang="ko-KR" altLang="en-US" b="1" dirty="0" smtClean="0"/>
              <a:t>파일</a:t>
            </a:r>
            <a:r>
              <a:rPr lang="ko-KR" altLang="en-US" dirty="0" smtClean="0"/>
              <a:t> 메뉴에서 </a:t>
            </a:r>
            <a:r>
              <a:rPr lang="ko-KR" altLang="en-US" b="1" dirty="0" smtClean="0"/>
              <a:t>새로 만들기</a:t>
            </a:r>
            <a:r>
              <a:rPr lang="ko-KR" altLang="en-US" dirty="0" smtClean="0"/>
              <a:t>를 가리킨 다음 </a:t>
            </a:r>
            <a:r>
              <a:rPr lang="ko-KR" altLang="en-US" b="1" dirty="0" smtClean="0"/>
              <a:t>추적</a:t>
            </a:r>
            <a:r>
              <a:rPr lang="ko-KR" altLang="en-US" dirty="0" smtClean="0"/>
              <a:t>을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dirty="0" smtClean="0"/>
              <a:t>  </a:t>
            </a:r>
            <a:r>
              <a:rPr lang="en-US" altLang="ko-KR" dirty="0" smtClean="0"/>
              <a:t>3. </a:t>
            </a:r>
            <a:r>
              <a:rPr lang="ko-KR" altLang="en-US" dirty="0" smtClean="0"/>
              <a:t>연결 세부 정보를 제공한 다음 </a:t>
            </a:r>
            <a:r>
              <a:rPr lang="ko-KR" altLang="en-US" b="1" dirty="0" smtClean="0"/>
              <a:t>확인</a:t>
            </a:r>
            <a:r>
              <a:rPr lang="ko-KR" altLang="en-US" dirty="0" smtClean="0"/>
              <a:t>을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4. </a:t>
            </a:r>
            <a:r>
              <a:rPr lang="ko-KR" altLang="en-US" b="1" dirty="0" smtClean="0"/>
              <a:t>적 속성</a:t>
            </a:r>
            <a:r>
              <a:rPr lang="ko-KR" altLang="en-US" dirty="0" smtClean="0"/>
              <a:t> 대화 상자에서 </a:t>
            </a:r>
            <a:r>
              <a:rPr lang="ko-KR" altLang="en-US" b="1" dirty="0" smtClean="0"/>
              <a:t>이벤트</a:t>
            </a:r>
            <a:r>
              <a:rPr lang="ko-KR" altLang="en-US" dirty="0" smtClean="0"/>
              <a:t> 탭을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5. </a:t>
            </a:r>
            <a:r>
              <a:rPr lang="ko-KR" altLang="en-US" b="1" dirty="0" smtClean="0"/>
              <a:t>선택한 이벤트 클래스</a:t>
            </a:r>
            <a:r>
              <a:rPr lang="ko-KR" altLang="en-US" dirty="0" smtClean="0"/>
              <a:t> 목록에서 </a:t>
            </a:r>
            <a:r>
              <a:rPr lang="en-US" altLang="ko-KR" b="1" dirty="0" smtClean="0"/>
              <a:t>Audit Login</a:t>
            </a:r>
            <a:r>
              <a:rPr lang="ko-KR" altLang="en-US" dirty="0" smtClean="0"/>
              <a:t> 및 </a:t>
            </a:r>
            <a:r>
              <a:rPr lang="en-US" altLang="ko-KR" b="1" dirty="0" smtClean="0"/>
              <a:t>Audit Logout</a:t>
            </a:r>
            <a:r>
              <a:rPr lang="ko-KR" altLang="en-US" dirty="0" smtClean="0"/>
              <a:t> 이벤트가 </a:t>
            </a:r>
            <a:r>
              <a:rPr lang="en-US" altLang="ko-KR" b="1" dirty="0" smtClean="0"/>
              <a:t>Security Audit</a:t>
            </a:r>
            <a:r>
              <a:rPr lang="ko-KR" altLang="en-US" dirty="0" smtClean="0"/>
              <a:t> 아래에 표시되어 있는지 확인한다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     </a:t>
            </a:r>
            <a:r>
              <a:rPr lang="ko-KR" altLang="en-US" dirty="0" smtClean="0"/>
              <a:t>추적을 명확하게 만들려면 목록에서 다른 모든 이벤트를 제거한다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6. </a:t>
            </a:r>
            <a:r>
              <a:rPr lang="ko-KR" altLang="en-US" b="1" dirty="0" smtClean="0"/>
              <a:t>실행</a:t>
            </a:r>
            <a:r>
              <a:rPr lang="ko-KR" altLang="en-US" dirty="0" smtClean="0"/>
              <a:t>을 클릭하여 추적을 시작한다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연결이 설정되면 </a:t>
            </a:r>
            <a:r>
              <a:rPr lang="en-US" altLang="ko-KR" b="1" dirty="0" smtClean="0"/>
              <a:t>Audit Login</a:t>
            </a:r>
            <a:r>
              <a:rPr lang="ko-KR" altLang="en-US" dirty="0" smtClean="0"/>
              <a:t> 이벤트가 표시되고 연결이 닫히면 </a:t>
            </a:r>
            <a:r>
              <a:rPr lang="en-US" altLang="ko-KR" b="1" dirty="0" smtClean="0"/>
              <a:t>Audit Logout</a:t>
            </a:r>
            <a:r>
              <a:rPr lang="ko-KR" altLang="en-US" dirty="0" smtClean="0"/>
              <a:t> 이벤트가 표시된다</a:t>
            </a:r>
            <a:r>
              <a:rPr lang="en-US" altLang="ko-KR" dirty="0" smtClean="0"/>
              <a:t>. </a:t>
            </a:r>
          </a:p>
          <a:p>
            <a:pPr rtl="0"/>
            <a:endParaRPr lang="en-US" altLang="ko-KR" dirty="0" smtClean="0"/>
          </a:p>
          <a:p>
            <a:pPr rtl="0"/>
            <a:r>
              <a:rPr lang="en-US" altLang="ko-KR" b="1" dirty="0" smtClean="0"/>
              <a:t>* </a:t>
            </a:r>
            <a:r>
              <a:rPr lang="ko-KR" altLang="en-US" b="1" dirty="0" smtClean="0"/>
              <a:t>성능 모니터를 사용하여 연결 </a:t>
            </a:r>
            <a:r>
              <a:rPr lang="ko-KR" altLang="en-US" b="1" dirty="0" err="1" smtClean="0"/>
              <a:t>풀링을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모니터링하려면</a:t>
            </a:r>
            <a:r>
              <a:rPr lang="ko-KR" altLang="en-US" dirty="0" smtClean="0"/>
              <a:t>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1. </a:t>
            </a:r>
            <a:r>
              <a:rPr lang="ko-KR" altLang="en-US" b="1" dirty="0" smtClean="0"/>
              <a:t>시작</a:t>
            </a:r>
            <a:r>
              <a:rPr lang="ko-KR" altLang="en-US" dirty="0" smtClean="0"/>
              <a:t>을 클릭하고 </a:t>
            </a:r>
            <a:r>
              <a:rPr lang="ko-KR" altLang="en-US" b="1" dirty="0" smtClean="0"/>
              <a:t>프로그램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관리 도구</a:t>
            </a:r>
            <a:r>
              <a:rPr lang="ko-KR" altLang="en-US" dirty="0" smtClean="0"/>
              <a:t>를 차례로 가리킨 후 </a:t>
            </a:r>
            <a:r>
              <a:rPr lang="ko-KR" altLang="en-US" b="1" dirty="0" smtClean="0"/>
              <a:t>성능</a:t>
            </a:r>
            <a:r>
              <a:rPr lang="ko-KR" altLang="en-US" dirty="0" smtClean="0"/>
              <a:t>을 클릭하여 성능 모니터를 시작한다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dirty="0" smtClean="0"/>
              <a:t>  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배경 그래프를 마우스 오른쪽 단추로 클릭한 후 </a:t>
            </a:r>
            <a:r>
              <a:rPr lang="ko-KR" altLang="en-US" b="1" dirty="0" smtClean="0"/>
              <a:t>카운터 추가</a:t>
            </a:r>
            <a:r>
              <a:rPr lang="ko-KR" altLang="en-US" dirty="0" smtClean="0"/>
              <a:t>를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3. </a:t>
            </a:r>
            <a:r>
              <a:rPr lang="ko-KR" altLang="en-US" b="1" dirty="0" smtClean="0"/>
              <a:t>성능 개체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드롭다운</a:t>
            </a:r>
            <a:r>
              <a:rPr lang="ko-KR" altLang="en-US" dirty="0" smtClean="0"/>
              <a:t> 목록에서 </a:t>
            </a:r>
            <a:r>
              <a:rPr lang="en-US" altLang="ko-KR" b="1" dirty="0" smtClean="0"/>
              <a:t>SQL Server: General Statistics</a:t>
            </a:r>
            <a:r>
              <a:rPr lang="ko-KR" altLang="en-US" dirty="0" smtClean="0"/>
              <a:t>를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dirty="0" smtClean="0"/>
              <a:t>  </a:t>
            </a:r>
            <a:r>
              <a:rPr lang="en-US" altLang="ko-KR" dirty="0" smtClean="0"/>
              <a:t>4. </a:t>
            </a:r>
            <a:r>
              <a:rPr lang="ko-KR" altLang="en-US" dirty="0" smtClean="0"/>
              <a:t>표시된 목록에서 </a:t>
            </a:r>
            <a:r>
              <a:rPr lang="en-US" altLang="ko-KR" b="1" dirty="0" smtClean="0"/>
              <a:t>User Connections</a:t>
            </a:r>
            <a:r>
              <a:rPr lang="ko-KR" altLang="en-US" dirty="0" smtClean="0"/>
              <a:t>를 클릭한다</a:t>
            </a:r>
            <a:r>
              <a:rPr lang="en-US" altLang="ko-KR" dirty="0" smtClean="0"/>
              <a:t>. </a:t>
            </a:r>
          </a:p>
          <a:p>
            <a:pPr rtl="0"/>
            <a:r>
              <a:rPr lang="ko-KR" altLang="en-US" b="1" dirty="0" smtClean="0"/>
              <a:t>  </a:t>
            </a:r>
            <a:r>
              <a:rPr lang="en-US" altLang="ko-KR" b="1" dirty="0" smtClean="0"/>
              <a:t>5. </a:t>
            </a:r>
            <a:r>
              <a:rPr lang="ko-KR" altLang="en-US" b="1" dirty="0" smtClean="0"/>
              <a:t>추가</a:t>
            </a:r>
            <a:r>
              <a:rPr lang="ko-KR" altLang="en-US" dirty="0" smtClean="0"/>
              <a:t>를 클릭한 다음 </a:t>
            </a:r>
            <a:r>
              <a:rPr lang="ko-KR" altLang="en-US" b="1" dirty="0" smtClean="0"/>
              <a:t>닫기</a:t>
            </a:r>
            <a:r>
              <a:rPr lang="ko-KR" altLang="en-US" dirty="0" smtClean="0"/>
              <a:t>를 클릭한다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1" hangingPunct="1">
              <a:defRPr kumimoji="1" lang="ko-K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1" hangingPunct="1">
              <a:buNone/>
              <a:defRPr kumimoji="1" lang="ko-KR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1" hangingPunct="1">
              <a:buNone/>
            </a:lvl2pPr>
            <a:lvl3pPr marL="914400" indent="0" algn="ctr" eaLnBrk="1" latinLnBrk="1" hangingPunct="1">
              <a:buNone/>
            </a:lvl3pPr>
            <a:lvl4pPr marL="1371600" indent="0" algn="ctr" eaLnBrk="1" latinLnBrk="1" hangingPunct="1">
              <a:buNone/>
            </a:lvl4pPr>
            <a:lvl5pPr marL="1828800" indent="0" algn="ctr" eaLnBrk="1" latinLnBrk="1" hangingPunct="1">
              <a:buNone/>
            </a:lvl5pPr>
            <a:lvl6pPr marL="2286000" indent="0" algn="ctr" eaLnBrk="1" latinLnBrk="1" hangingPunct="1">
              <a:buNone/>
            </a:lvl6pPr>
            <a:lvl7pPr marL="2743200" indent="0" algn="ctr" eaLnBrk="1" latinLnBrk="1" hangingPunct="1">
              <a:buNone/>
            </a:lvl7pPr>
            <a:lvl8pPr marL="3200400" indent="0" algn="ctr" eaLnBrk="1" latinLnBrk="1" hangingPunct="1">
              <a:buNone/>
            </a:lvl8pPr>
            <a:lvl9pPr marL="3657600" indent="0" algn="ctr" eaLnBrk="1" latinLnBrk="1" hangingPunct="1">
              <a:buNone/>
            </a:lvl9pPr>
            <a:extLst/>
          </a:lstStyle>
          <a:p>
            <a:r>
              <a:rPr kumimoji="1" lang="ko-KR"/>
              <a:t>만든 이 정보를 입력하십시오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2006/6/28</a:t>
            </a:fld>
            <a:endParaRPr kumimoji="1" lang="ko-KR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위 1개, 아래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8610600" y="602166"/>
            <a:ext cx="533400" cy="597959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642918"/>
            <a:ext cx="8077200" cy="35719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1000108"/>
            <a:ext cx="8074152" cy="23161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fld id="{FEC9D3F2-7140-49B9-866C-D21246A5836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 smtClean="0"/>
              <a:t>제목을 입력하십시오</a:t>
            </a:r>
            <a:endParaRPr kumimoji="1" lang="ko-KR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fld id="{CBEC585F-C108-48D6-9331-6628A0FBB73B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3개, 왼쪽 1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785794"/>
            <a:ext cx="3962400" cy="155202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373756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714620"/>
            <a:ext cx="3962400" cy="158306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351862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643446"/>
            <a:ext cx="3962400" cy="160495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fld id="{7293A964-5F5E-47DC-ABD9-08A6A9FFD04F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1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fld id="{968C9C2A-D3B8-4543-8A47-F59C20C16D9A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3개, 왼쪽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 latinLnBrk="1"/>
            <a:fld id="{29ED4C97-3C5D-482A-99AD-AD992C3024D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2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 latinLnBrk="1"/>
            <a:fld id="{3EF8FEE9-63ED-4C1B-8C25-9B47C2DA1E72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6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8610600" y="0"/>
            <a:ext cx="533400" cy="685800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1" hangingPunct="1">
              <a:defRPr kumimoji="1" lang="ko-KR" sz="1200"/>
            </a:lvl1pPr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 latinLnBrk="1"/>
            <a:fld id="{E8BD303E-7304-41BE-B693-A76D7275A3B0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안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1" hangingPunct="1">
              <a:defRPr kumimoji="1" lang="ko-KR" sz="1100"/>
            </a:lvl1pPr>
            <a:extLst/>
          </a:lstStyle>
          <a:p>
            <a:pPr algn="r" latinLnBrk="1"/>
            <a:fld id="{F17F374F-8F2E-42FC-B8C0-8EDFCA32CD96}" type="datetime1">
              <a:rPr kumimoji="1" lang="en-US" altLang="ko-KR" sz="1100"/>
              <a:pPr algn="r" latinLnBrk="1"/>
              <a:t>9/13/2007</a:t>
            </a:fld>
            <a:endParaRPr kumimoji="1" lang="ko-KR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1" hangingPunct="1">
              <a:defRPr kumimoji="1" lang="ko-K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1" lang="ko-KR" altLang="en-US" smtClean="0"/>
              <a:t>마스터 제목 스타일 편집</a:t>
            </a:r>
            <a:endParaRPr kumimoji="1" lang="ko-K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2006/6/28</a:t>
            </a:fld>
            <a:endParaRPr kumimoji="1"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1" hangingPunct="1">
              <a:defRPr kumimoji="1" lang="ko-KR">
                <a:solidFill>
                  <a:schemeClr val="bg1"/>
                </a:solidFill>
              </a:defRPr>
            </a:lvl1pPr>
            <a:extLst/>
          </a:lstStyle>
          <a:p>
            <a:endParaRPr kumimoji="1" lang="ko-KR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404794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 latinLnBrk="1"/>
            <a:fld id="{F7F1F872-C5DE-403B-85F0-1024E6CA1886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 latinLnBrk="1"/>
            <a:fld id="{73B9D0E9-7F95-4423-9114-95494EF8154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1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57232"/>
            <a:ext cx="8077200" cy="5391168"/>
          </a:xfrm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  <a:lvl2pPr>
              <a:buFont typeface="Wingdings" pitchFamily="2" charset="2"/>
              <a:buChar char="l"/>
              <a:defRPr/>
            </a:lvl2pPr>
            <a:lvl3pPr>
              <a:buFont typeface="Wingdings" pitchFamily="2" charset="2"/>
              <a:buChar char="Ø"/>
              <a:defRPr/>
            </a:lvl3pPr>
            <a:lvl4pPr>
              <a:buFont typeface="Wingdings" pitchFamily="2" charset="2"/>
              <a:buChar char="ü"/>
              <a:defRPr/>
            </a:lvl4pPr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 latinLnBrk="1"/>
            <a:fld id="{828FD173-2CB3-4214-8741-970D8D476901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 latinLnBrk="1"/>
            <a:fld id="{A1704A40-8D3B-4404-9986-2B5D36474D63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1개, 왼쪽 2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fld id="{DE3B91AD-F2C9-43CB-A84C-1D5C130F2509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2개, 왼쪽 1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fld id="{27D93220-918A-400D-B3FA-D8B22567DEBB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4" name="Image" r:id="rId19" imgW="12190476" imgH="9142857" progId="">
              <p:embed/>
            </p:oleObj>
          </a:graphicData>
        </a:graphic>
      </p:graphicFrame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1" hangingPunct="1"/>
            <a:r>
              <a:rPr kumimoji="1" lang="ko-KR" altLang="en-US" smtClean="0"/>
              <a:t>마스터 제목 스타일 편집</a:t>
            </a:r>
            <a:endParaRPr kumimoji="1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642918"/>
            <a:ext cx="8077200" cy="560548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1"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kumimoji="1" lang="ko-KR" altLang="en-US" smtClean="0"/>
              <a:t>둘째 수준</a:t>
            </a:r>
          </a:p>
          <a:p>
            <a:pPr lvl="2" eaLnBrk="1" latinLnBrk="1" hangingPunct="1"/>
            <a:r>
              <a:rPr kumimoji="1" lang="ko-KR" altLang="en-US" smtClean="0"/>
              <a:t>셋째 수준</a:t>
            </a:r>
          </a:p>
          <a:p>
            <a:pPr lvl="3" eaLnBrk="1" latinLnBrk="1" hangingPunct="1"/>
            <a:r>
              <a:rPr kumimoji="1" lang="ko-KR" altLang="en-US" smtClean="0"/>
              <a:t>넷째 수준</a:t>
            </a:r>
          </a:p>
          <a:p>
            <a:pPr lvl="4" eaLnBrk="1" latinLnBrk="1" hangingPunct="1"/>
            <a:r>
              <a:rPr kumimoji="1" lang="ko-KR" altLang="en-US" smtClean="0"/>
              <a:t>다섯째 수준</a:t>
            </a:r>
            <a:endParaRPr kumimoji="1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1" hangingPunct="1">
              <a:defRPr kumimoji="1" lang="ko-K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 latinLnBrk="1"/>
            <a:fld id="{CCD717AA-EA39-47F3-8A0A-15B3575EDB53}" type="datetime1">
              <a:rPr/>
              <a:pPr algn="r" latinLnBrk="1"/>
              <a:t>2006/6/28</a:t>
            </a:fld>
            <a:endParaRPr kumimoji="1" lang="ko-KR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1" hangingPunct="1">
              <a:defRPr kumimoji="1" lang="ko-KR" sz="1000"/>
            </a:lvl1pPr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1" hangingPunct="1">
              <a:defRPr kumimoji="1" lang="ko-K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1" lang="ko-KR" sz="1000">
              <a:solidFill>
                <a:sysClr val="windowText" lastClr="000000"/>
              </a:solidFill>
            </a:endParaRPr>
          </a:p>
        </p:txBody>
      </p:sp>
      <p:sp>
        <p:nvSpPr>
          <p:cNvPr id="13" name="Rectangle 10"/>
          <p:cNvSpPr/>
          <p:nvPr/>
        </p:nvSpPr>
        <p:spPr>
          <a:xfrm rot="16200000">
            <a:off x="4270917" y="-4270917"/>
            <a:ext cx="602166" cy="9144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1" hangingPunct="1">
        <a:spcBef>
          <a:spcPct val="0"/>
        </a:spcBef>
        <a:buNone/>
        <a:defRPr kumimoji="1" lang="ko-K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s-help://MS.VSCC.v80/MS.MSDN.v80/MS.NETDEVFX.v20.ko/cpref4/html/T_System_Data_DataTable.ht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s-help://MS.VSCC.v80/MS.MSDN.v80/MS.NETDEVFX.v20.ko/CPref17/html/T_System_Windows_Forms_Binding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s-help://MS.VSCC.v80/MS.MSDN.v80/MS.NETDEVFX.v20.ko/CPref17/html/M_System_Windows_Forms_BindingSource_System_ComponentModel_ICancelAddNew_EndNew_1_804c5d7d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s-help://MS.VSCC.v80/MS.MSDN.v80/MS.NETDEVFX.v20.ko/CPref17/html/M_System_Windows_Forms_BindingSource_CancelEdit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86742" cy="1143008"/>
          </a:xfrm>
          <a:noFill/>
          <a:effectLst/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en-US" altLang="ko-KR" sz="7300" dirty="0" smtClean="0"/>
              <a:t>ADO.NET</a:t>
            </a:r>
            <a:endParaRPr lang="ko-K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14282" y="4143380"/>
            <a:ext cx="6934200" cy="437400"/>
          </a:xfrm>
          <a:noFill/>
        </p:spPr>
        <p:txBody>
          <a:bodyPr>
            <a:noAutofit/>
          </a:bodyPr>
          <a:lstStyle>
            <a:extLst/>
          </a:lstStyle>
          <a:p>
            <a:r>
              <a:rPr altLang="en-US" sz="2000" smtClean="0">
                <a:solidFill>
                  <a:srgbClr val="FFFF00"/>
                </a:solidFill>
              </a:rPr>
              <a:t>기술연구소</a:t>
            </a:r>
            <a:endParaRPr lang="ko-KR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연결 </a:t>
            </a:r>
            <a:r>
              <a:rPr lang="en-US" altLang="en-US" dirty="0" smtClean="0"/>
              <a:t>(Connection)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 </a:t>
            </a:r>
            <a:r>
              <a:rPr lang="en-US" altLang="en-US" dirty="0" smtClean="0"/>
              <a:t>: </a:t>
            </a:r>
            <a:r>
              <a:rPr lang="ko-KR" altLang="en-US" dirty="0" smtClean="0"/>
              <a:t>데이터</a:t>
            </a:r>
            <a:r>
              <a:rPr lang="en-US" altLang="ko-KR" dirty="0" smtClean="0"/>
              <a:t> </a:t>
            </a:r>
            <a:r>
              <a:rPr altLang="en-US" smtClean="0"/>
              <a:t>베이스와의 연결을 목적으로 사용되는 클래스이다</a:t>
            </a:r>
            <a:r>
              <a:rPr lang="en-US" altLang="en-US" dirty="0" smtClean="0"/>
              <a:t>. </a:t>
            </a:r>
          </a:p>
          <a:p>
            <a:endParaRPr lang="en-US" altLang="en-US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구성 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mtClean="0"/>
              <a:t>인터페이스 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System.Data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IDbConnection</a:t>
            </a:r>
            <a:r>
              <a:rPr altLang="en-US" smtClean="0"/>
              <a:t>을 구현하여 만들어 진다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기본클래스 </a:t>
            </a:r>
            <a:r>
              <a:rPr lang="en-US" altLang="en-US" dirty="0" smtClean="0"/>
              <a:t>: </a:t>
            </a:r>
            <a:r>
              <a:rPr altLang="en-US" smtClean="0"/>
              <a:t>공급자별로 </a:t>
            </a:r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DbConnection</a:t>
            </a:r>
            <a:r>
              <a:rPr lang="en-US" altLang="en-US" dirty="0" smtClean="0"/>
              <a:t> </a:t>
            </a:r>
            <a:r>
              <a:rPr altLang="en-US" smtClean="0"/>
              <a:t>클래스를 상속받아 만들어 진다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ko-KR" dirty="0" err="1" smtClean="0"/>
              <a:t>DbConnection</a:t>
            </a:r>
            <a:r>
              <a:rPr altLang="en-US" smtClean="0"/>
              <a:t>에서 상속하는 경우</a:t>
            </a:r>
            <a:r>
              <a:rPr lang="en-US" altLang="ko-KR" dirty="0" smtClean="0"/>
              <a:t>, Open, Close, </a:t>
            </a:r>
            <a:r>
              <a:rPr lang="en-US" altLang="ko-KR" dirty="0" err="1" smtClean="0"/>
              <a:t>BeginDbTransaction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ChangeDatabase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CreateDbCommand</a:t>
            </a:r>
            <a:r>
              <a:rPr lang="en-US" altLang="ko-KR" dirty="0" smtClean="0"/>
              <a:t> </a:t>
            </a:r>
            <a:r>
              <a:rPr altLang="en-US" smtClean="0"/>
              <a:t>및 </a:t>
            </a:r>
            <a:r>
              <a:rPr lang="en-US" altLang="ko-KR" dirty="0" err="1" smtClean="0"/>
              <a:t>OpenStateChange</a:t>
            </a:r>
            <a:r>
              <a:rPr lang="en-US" altLang="ko-KR" dirty="0" smtClean="0"/>
              <a:t> </a:t>
            </a:r>
            <a:r>
              <a:rPr altLang="en-US" smtClean="0"/>
              <a:t>멤버를 반드시 재정의해야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  <a:r>
              <a:rPr altLang="en-US" smtClean="0"/>
              <a:t>또한 </a:t>
            </a:r>
            <a:r>
              <a:rPr lang="en-US" altLang="ko-KR" dirty="0" err="1" smtClean="0"/>
              <a:t>ConnectionString</a:t>
            </a:r>
            <a:r>
              <a:rPr lang="en-US" altLang="ko-KR" dirty="0" smtClean="0"/>
              <a:t>, Database, DataSource, </a:t>
            </a:r>
            <a:r>
              <a:rPr lang="en-US" altLang="ko-KR" dirty="0" err="1" smtClean="0"/>
              <a:t>ServerVersion</a:t>
            </a:r>
            <a:r>
              <a:rPr lang="en-US" altLang="ko-KR" dirty="0" smtClean="0"/>
              <a:t> </a:t>
            </a:r>
            <a:r>
              <a:rPr altLang="en-US" smtClean="0"/>
              <a:t>및 </a:t>
            </a:r>
            <a:r>
              <a:rPr lang="en-US" altLang="ko-KR" dirty="0" smtClean="0"/>
              <a:t>State </a:t>
            </a:r>
            <a:r>
              <a:rPr altLang="en-US" smtClean="0"/>
              <a:t>속성도 제공해야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</a:p>
          <a:p>
            <a:pPr lvl="1"/>
            <a:endParaRPr lang="en-US" altLang="ko-KR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파생 클래스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err="1" smtClean="0"/>
              <a:t>System.Data.SqlClient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SqlConnection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System.Data.OracleClient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OracleConnection</a:t>
            </a:r>
            <a:endParaRPr altLang="en-US" smtClean="0"/>
          </a:p>
          <a:p>
            <a:pPr lvl="1"/>
            <a:r>
              <a:rPr lang="en-US" altLang="ko-KR" dirty="0" err="1" smtClean="0"/>
              <a:t>System.Data.OleDb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OleDbConnection</a:t>
            </a:r>
            <a:endParaRPr altLang="en-US" smtClean="0"/>
          </a:p>
          <a:p>
            <a:pPr lvl="1"/>
            <a:r>
              <a:rPr lang="en-US" altLang="ko-KR" dirty="0" err="1" smtClean="0"/>
              <a:t>System.Data.Odbc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OdbcConnection</a:t>
            </a:r>
            <a:endParaRPr altLang="en-US" smtClean="0"/>
          </a:p>
          <a:p>
            <a:pPr lvl="1"/>
            <a:r>
              <a:rPr lang="en-US" altLang="ko-KR" dirty="0" err="1" smtClean="0"/>
              <a:t>System.Data.SqlServerCe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SqlCeConnection</a:t>
            </a:r>
            <a:endParaRPr lang="en-US" altLang="ko-KR" dirty="0" smtClean="0"/>
          </a:p>
          <a:p>
            <a:pPr lvl="1"/>
            <a:endParaRPr altLang="en-US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주요기능 </a:t>
            </a:r>
          </a:p>
          <a:p>
            <a:pPr lvl="1"/>
            <a:r>
              <a:rPr altLang="en-US" smtClean="0"/>
              <a:t>데이터 연결</a:t>
            </a:r>
          </a:p>
          <a:p>
            <a:pPr lvl="2"/>
            <a:r>
              <a:rPr lang="en-US" altLang="ko-KR" dirty="0" smtClean="0"/>
              <a:t>Open : </a:t>
            </a:r>
            <a:r>
              <a:rPr lang="en-US" altLang="ko-KR" dirty="0" err="1" smtClean="0"/>
              <a:t>ConnectionString</a:t>
            </a:r>
            <a:r>
              <a:rPr altLang="en-US" smtClean="0"/>
              <a:t>에서 지정하는 설정을 사용하여 데이터베이스에 연결을 연다</a:t>
            </a:r>
            <a:r>
              <a:rPr lang="en-US" altLang="ko-KR" dirty="0" smtClean="0"/>
              <a:t>. </a:t>
            </a:r>
          </a:p>
          <a:p>
            <a:pPr lvl="1"/>
            <a:r>
              <a:rPr altLang="en-US" smtClean="0"/>
              <a:t>연결 닫기</a:t>
            </a:r>
          </a:p>
          <a:p>
            <a:pPr lvl="2"/>
            <a:r>
              <a:rPr lang="en-US" altLang="ko-KR" dirty="0" smtClean="0"/>
              <a:t>Close : </a:t>
            </a:r>
            <a:r>
              <a:rPr altLang="en-US" smtClean="0"/>
              <a:t>데이터 베이스에 대한 연결을 닫는다</a:t>
            </a:r>
            <a:r>
              <a:rPr lang="en-US" altLang="ko-KR" dirty="0" smtClean="0"/>
              <a:t>. </a:t>
            </a:r>
            <a:r>
              <a:rPr altLang="en-US" smtClean="0"/>
              <a:t>열려 있는 연결을 닫는 기본 메서드이다</a:t>
            </a:r>
            <a:r>
              <a:rPr lang="en-US" altLang="ko-KR" dirty="0" smtClean="0"/>
              <a:t>. </a:t>
            </a:r>
          </a:p>
          <a:p>
            <a:pPr lvl="1"/>
            <a:r>
              <a:rPr altLang="en-US" smtClean="0"/>
              <a:t>연결 정보</a:t>
            </a:r>
          </a:p>
          <a:p>
            <a:pPr lvl="2"/>
            <a:r>
              <a:rPr lang="en-US" altLang="ko-KR" dirty="0" err="1" smtClean="0"/>
              <a:t>ConnectionString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altLang="en-US" smtClean="0"/>
              <a:t>데이터베에스와 연결을 위한 정보를 지정하거나 가져오기 위해서 사용 된다</a:t>
            </a:r>
            <a:r>
              <a:rPr lang="en-US" altLang="ko-KR" dirty="0" smtClean="0"/>
              <a:t>. </a:t>
            </a:r>
          </a:p>
          <a:p>
            <a:pPr lvl="1"/>
            <a:r>
              <a:rPr altLang="en-US" smtClean="0"/>
              <a:t>연결 상태 정보</a:t>
            </a:r>
          </a:p>
          <a:p>
            <a:pPr lvl="2"/>
            <a:r>
              <a:rPr altLang="en-US" smtClean="0"/>
              <a:t> </a:t>
            </a:r>
            <a:r>
              <a:rPr lang="en-US" altLang="ko-KR" dirty="0" smtClean="0"/>
              <a:t>State : </a:t>
            </a:r>
            <a:r>
              <a:rPr altLang="en-US" smtClean="0"/>
              <a:t>연결의 상태를 설명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명령</a:t>
            </a:r>
            <a:r>
              <a:rPr lang="en-US" altLang="en-US" dirty="0" smtClean="0"/>
              <a:t>(Command)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 </a:t>
            </a:r>
            <a:r>
              <a:rPr lang="en-US" altLang="en-US" dirty="0" smtClean="0"/>
              <a:t>: SQL </a:t>
            </a:r>
            <a:r>
              <a:rPr altLang="en-US" smtClean="0"/>
              <a:t>문 또는 저장 프로시저를 실행 하고 결과 값을 리턴 시켜 준다</a:t>
            </a:r>
            <a:r>
              <a:rPr lang="en-US" altLang="en-US" dirty="0" smtClean="0"/>
              <a:t>. </a:t>
            </a:r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구성</a:t>
            </a:r>
            <a:r>
              <a:rPr altLang="en-US" b="1" smtClean="0"/>
              <a:t> </a:t>
            </a:r>
            <a:endParaRPr lang="en-US" altLang="en-US" b="1" dirty="0" smtClean="0"/>
          </a:p>
          <a:p>
            <a:pPr lvl="1"/>
            <a:r>
              <a:rPr altLang="en-US" smtClean="0"/>
              <a:t>인터페이스 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System.Data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IDbCommand</a:t>
            </a:r>
            <a:r>
              <a:rPr lang="en-US" altLang="en-US" dirty="0" smtClean="0"/>
              <a:t> </a:t>
            </a:r>
            <a:r>
              <a:rPr altLang="en-US" smtClean="0"/>
              <a:t>를 구현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기본클래스 </a:t>
            </a:r>
            <a:r>
              <a:rPr lang="en-US" altLang="en-US" dirty="0" smtClean="0"/>
              <a:t>: </a:t>
            </a:r>
            <a:r>
              <a:rPr altLang="en-US" smtClean="0"/>
              <a:t>공급자별로 </a:t>
            </a:r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DbCommand</a:t>
            </a:r>
            <a:r>
              <a:rPr lang="en-US" altLang="en-US" dirty="0" smtClean="0"/>
              <a:t> </a:t>
            </a:r>
            <a:r>
              <a:rPr altLang="en-US" smtClean="0"/>
              <a:t>클래스를 상속받아 만들어 진다</a:t>
            </a:r>
            <a:r>
              <a:rPr lang="en-US" altLang="en-US" dirty="0" smtClean="0"/>
              <a:t>.</a:t>
            </a:r>
          </a:p>
          <a:p>
            <a:pPr lvl="1"/>
            <a:endParaRPr lang="en-US" altLang="en-US" dirty="0" smtClean="0"/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파생 클래스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err="1" smtClean="0"/>
              <a:t>System.Data.SqlClient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SqlCommand</a:t>
            </a:r>
            <a:endParaRPr altLang="en-US" smtClean="0"/>
          </a:p>
          <a:p>
            <a:pPr lvl="1"/>
            <a:r>
              <a:rPr lang="en-US" altLang="ko-KR" dirty="0" err="1" smtClean="0"/>
              <a:t>System.Data.OracleClient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OracleCommand</a:t>
            </a:r>
            <a:endParaRPr altLang="en-US" smtClean="0"/>
          </a:p>
          <a:p>
            <a:pPr lvl="1"/>
            <a:r>
              <a:rPr lang="en-US" altLang="ko-KR" dirty="0" err="1" smtClean="0"/>
              <a:t>System.Data.OleDb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OleDbCommand</a:t>
            </a:r>
            <a:endParaRPr altLang="en-US" smtClean="0"/>
          </a:p>
          <a:p>
            <a:pPr lvl="1"/>
            <a:r>
              <a:rPr lang="en-US" altLang="ko-KR" dirty="0" err="1" smtClean="0"/>
              <a:t>System.Data.Odbc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OdbcCommand</a:t>
            </a:r>
            <a:endParaRPr altLang="en-US" smtClean="0"/>
          </a:p>
          <a:p>
            <a:pPr lvl="1"/>
            <a:r>
              <a:rPr lang="en-US" altLang="ko-KR" dirty="0" err="1" smtClean="0"/>
              <a:t>System.Data.SqlServerCe</a:t>
            </a:r>
            <a:r>
              <a:rPr altLang="en-US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SqlCeCommand</a:t>
            </a:r>
            <a:endParaRPr altLang="en-US" smtClean="0"/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주요기능 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 SQL </a:t>
            </a:r>
            <a:r>
              <a:rPr altLang="en-US" smtClean="0"/>
              <a:t>문 또는 저장 프로시저 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CommandText</a:t>
            </a:r>
            <a:r>
              <a:rPr lang="en-US" altLang="en-US" dirty="0" smtClean="0"/>
              <a:t> : </a:t>
            </a:r>
            <a:r>
              <a:rPr lang="ko-KR" altLang="en-US" dirty="0" smtClean="0"/>
              <a:t>데이터</a:t>
            </a:r>
            <a:r>
              <a:rPr lang="en-US" altLang="en-US" dirty="0" smtClean="0"/>
              <a:t> </a:t>
            </a:r>
            <a:r>
              <a:rPr altLang="en-US" smtClean="0"/>
              <a:t>소스에 대해 실행할 텍스트 명령을 가져오거나 설정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err="1" smtClean="0"/>
              <a:t>CommandType</a:t>
            </a:r>
            <a:r>
              <a:rPr lang="en-US" altLang="en-US" dirty="0" smtClean="0"/>
              <a:t> : </a:t>
            </a:r>
            <a:r>
              <a:rPr altLang="en-US" smtClean="0"/>
              <a:t>텍스트 명령이 해석되는 방법을 지정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일반적으로 </a:t>
            </a:r>
            <a:r>
              <a:rPr lang="en-US" altLang="en-US" dirty="0" smtClean="0"/>
              <a:t>Text</a:t>
            </a:r>
            <a:r>
              <a:rPr lang="ko-KR" altLang="en-US" dirty="0" smtClean="0"/>
              <a:t>와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StoredProcedure</a:t>
            </a:r>
            <a:r>
              <a:rPr altLang="en-US" smtClean="0"/>
              <a:t>가 사용 된다</a:t>
            </a:r>
            <a:r>
              <a:rPr lang="en-US" altLang="en-US" dirty="0" smtClean="0"/>
              <a:t>.</a:t>
            </a:r>
          </a:p>
          <a:p>
            <a:pPr lvl="1"/>
            <a:r>
              <a:rPr altLang="en-US" smtClean="0"/>
              <a:t>연결 객체</a:t>
            </a:r>
            <a:endParaRPr lang="en-US" altLang="en-US" dirty="0" smtClean="0"/>
          </a:p>
          <a:p>
            <a:pPr lvl="2"/>
            <a:r>
              <a:rPr lang="en-US" altLang="ko-KR" dirty="0" smtClean="0"/>
              <a:t>Connection : </a:t>
            </a:r>
            <a:r>
              <a:rPr lang="en-US" altLang="en-US" dirty="0" smtClean="0"/>
              <a:t>Command</a:t>
            </a:r>
            <a:r>
              <a:rPr altLang="en-US" smtClean="0"/>
              <a:t>에서 사용하는 </a:t>
            </a:r>
            <a:r>
              <a:rPr lang="en-US" altLang="en-US" dirty="0" err="1" smtClean="0"/>
              <a:t>DbConnection</a:t>
            </a:r>
            <a:r>
              <a:rPr altLang="en-US" smtClean="0"/>
              <a:t>을 가져오거나 설정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매개변수</a:t>
            </a:r>
            <a:endParaRPr lang="en-US" altLang="en-US" dirty="0" smtClean="0"/>
          </a:p>
          <a:p>
            <a:pPr lvl="2"/>
            <a:r>
              <a:rPr lang="en-US" altLang="ko-KR" dirty="0" smtClean="0"/>
              <a:t>Parameters : </a:t>
            </a:r>
            <a:r>
              <a:rPr lang="en-US" altLang="ko-KR" dirty="0" err="1" smtClean="0"/>
              <a:t>DbParameter</a:t>
            </a:r>
            <a:r>
              <a:rPr lang="en-US" altLang="ko-KR" dirty="0" smtClean="0"/>
              <a:t> </a:t>
            </a:r>
            <a:r>
              <a:rPr altLang="en-US" smtClean="0"/>
              <a:t>개체의 컬렉션을 가져  온다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실행</a:t>
            </a:r>
            <a:endParaRPr lang="en-US" altLang="en-US" dirty="0" smtClean="0"/>
          </a:p>
          <a:p>
            <a:pPr lvl="2"/>
            <a:r>
              <a:rPr lang="en-US" altLang="ko-KR" dirty="0" err="1" smtClean="0"/>
              <a:t>ExecuteNonQuery</a:t>
            </a:r>
            <a:r>
              <a:rPr lang="en-US" altLang="ko-KR" dirty="0" smtClean="0"/>
              <a:t> : </a:t>
            </a:r>
            <a:r>
              <a:rPr altLang="en-US" smtClean="0"/>
              <a:t>연결 개체에 대한 쿼리를 실행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결과 값을 리턴 받을 필요가 없는 경우 사용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ko-KR" dirty="0" err="1" smtClean="0"/>
              <a:t>ExecuteScalar</a:t>
            </a:r>
            <a:r>
              <a:rPr lang="en-US" altLang="ko-KR" dirty="0" smtClean="0"/>
              <a:t> : </a:t>
            </a:r>
            <a:r>
              <a:rPr altLang="en-US" smtClean="0"/>
              <a:t>쿼리를 실행하고 쿼리에서 반환된 결과 집합의 첫 번째 행의 첫 번째 열을 반환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다른 모든 행과 열은 무시 된다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ko-KR" dirty="0" err="1" smtClean="0"/>
              <a:t>ExecuteReader</a:t>
            </a:r>
            <a:r>
              <a:rPr lang="en-US" altLang="ko-KR" dirty="0" smtClean="0"/>
              <a:t> : </a:t>
            </a:r>
            <a:r>
              <a:rPr altLang="en-US" smtClean="0"/>
              <a:t>쿼리를 실행하고 </a:t>
            </a:r>
            <a:r>
              <a:rPr lang="en-US" altLang="ko-KR" dirty="0" err="1" smtClean="0"/>
              <a:t>DbDataReader</a:t>
            </a:r>
            <a:r>
              <a:rPr lang="en-US" altLang="ko-KR" dirty="0" smtClean="0"/>
              <a:t> </a:t>
            </a:r>
            <a:r>
              <a:rPr altLang="en-US" smtClean="0"/>
              <a:t>개체를 반환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endParaRPr lang="en-US" altLang="ko-KR" dirty="0" smtClean="0"/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쿼리 타입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ko-KR" altLang="en-US" dirty="0" smtClean="0"/>
              <a:t>저장</a:t>
            </a:r>
            <a:r>
              <a:rPr lang="en-US" altLang="ko-KR" dirty="0" smtClean="0"/>
              <a:t> </a:t>
            </a:r>
            <a:r>
              <a:rPr altLang="en-US" smtClean="0"/>
              <a:t>프로시저 </a:t>
            </a:r>
            <a:r>
              <a:rPr lang="en-US" altLang="en-US" dirty="0" smtClean="0"/>
              <a:t>: </a:t>
            </a:r>
            <a:r>
              <a:rPr altLang="en-US" smtClean="0"/>
              <a:t>컴파일된 명령문을 실행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실행 속도는 가장 빠르다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ko-KR" dirty="0" smtClean="0"/>
              <a:t>Ad hoc Query : </a:t>
            </a:r>
            <a:r>
              <a:rPr lang="ko-KR" altLang="en-US" dirty="0" smtClean="0"/>
              <a:t>동적</a:t>
            </a:r>
            <a:r>
              <a:rPr lang="en-US" altLang="ko-KR" dirty="0" smtClean="0"/>
              <a:t> </a:t>
            </a:r>
            <a:r>
              <a:rPr altLang="en-US" smtClean="0"/>
              <a:t>쿼리</a:t>
            </a:r>
            <a:r>
              <a:rPr lang="en-US" altLang="en-US" dirty="0" smtClean="0"/>
              <a:t>, </a:t>
            </a:r>
            <a:r>
              <a:rPr lang="ko-KR" altLang="en-US" dirty="0" smtClean="0"/>
              <a:t>쿼리</a:t>
            </a:r>
            <a:r>
              <a:rPr lang="en-US" altLang="en-US" dirty="0" smtClean="0"/>
              <a:t> </a:t>
            </a:r>
            <a:r>
              <a:rPr altLang="en-US" smtClean="0"/>
              <a:t>패턴이 같더라도 서버는 모두 다른 쿼리로 인식하기 때문에 성능에 좋지 않다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ko-KR" dirty="0" smtClean="0"/>
              <a:t>Parameter Query : </a:t>
            </a:r>
            <a:r>
              <a:rPr altLang="en-US" smtClean="0"/>
              <a:t>쿼리의 재 사용율</a:t>
            </a:r>
            <a:r>
              <a:rPr lang="en-US" altLang="en-US" dirty="0" smtClean="0"/>
              <a:t>(Plan </a:t>
            </a:r>
            <a:r>
              <a:rPr altLang="en-US" smtClean="0"/>
              <a:t>재사용</a:t>
            </a:r>
            <a:r>
              <a:rPr lang="en-US" altLang="en-US" dirty="0" smtClean="0"/>
              <a:t>)</a:t>
            </a:r>
            <a:r>
              <a:rPr altLang="en-US" smtClean="0"/>
              <a:t>이 높아서 서능향상에 유리하다</a:t>
            </a:r>
            <a:r>
              <a:rPr lang="en-US" altLang="en-US" dirty="0" smtClean="0"/>
              <a:t>.  </a:t>
            </a:r>
            <a:r>
              <a:rPr lang="en-US" altLang="en-US" dirty="0" err="1" smtClean="0"/>
              <a:t>SqlServer</a:t>
            </a:r>
            <a:r>
              <a:rPr altLang="en-US" smtClean="0"/>
              <a:t>의 경우 매개변수 타입에 주의해야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 리더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DataReader</a:t>
            </a:r>
            <a:r>
              <a:rPr lang="en-US" altLang="en-US" dirty="0" smtClean="0"/>
              <a:t>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 </a:t>
            </a:r>
            <a:r>
              <a:rPr lang="en-US" altLang="ko-KR" dirty="0" smtClean="0"/>
              <a:t>: </a:t>
            </a:r>
            <a:r>
              <a:rPr altLang="en-US" smtClean="0"/>
              <a:t>데이터 소스에서 앞으로만 이동가능한 행 스트림을 읽어서 제공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endParaRPr lang="en-US" altLang="ko-KR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구성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mtClean="0"/>
              <a:t>인터페이스 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IDataReader</a:t>
            </a:r>
            <a:r>
              <a:rPr lang="en-US" altLang="en-US" dirty="0" smtClean="0"/>
              <a:t> , </a:t>
            </a:r>
            <a:r>
              <a:rPr lang="en-US" altLang="en-US" dirty="0" err="1" smtClean="0"/>
              <a:t>IDataRecord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Ienumerable</a:t>
            </a:r>
            <a:r>
              <a:rPr lang="en-US" altLang="en-US" dirty="0" smtClean="0"/>
              <a:t> </a:t>
            </a:r>
            <a:r>
              <a:rPr altLang="en-US" smtClean="0"/>
              <a:t>인터페이스를 구현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기본클래스 </a:t>
            </a:r>
            <a:r>
              <a:rPr lang="en-US" altLang="en-US" dirty="0" smtClean="0"/>
              <a:t>: </a:t>
            </a:r>
            <a:r>
              <a:rPr altLang="en-US" smtClean="0"/>
              <a:t>공급자별로 </a:t>
            </a:r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DbDataReader</a:t>
            </a:r>
            <a:r>
              <a:rPr altLang="en-US" smtClean="0"/>
              <a:t>를 상속 받아 만들어 </a:t>
            </a:r>
            <a:r>
              <a:rPr lang="ko-KR" altLang="en-US" dirty="0" smtClean="0"/>
              <a:t>진다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파생 클래스</a:t>
            </a:r>
          </a:p>
          <a:p>
            <a:pPr lvl="1"/>
            <a:r>
              <a:rPr lang="en-US" altLang="ko-KR" dirty="0" err="1" smtClean="0"/>
              <a:t>System.Data.SqlClient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SqlDataReader</a:t>
            </a:r>
            <a:endParaRPr lang="en-US" altLang="en-US" dirty="0" smtClean="0"/>
          </a:p>
          <a:p>
            <a:pPr lvl="1"/>
            <a:r>
              <a:rPr lang="en-US" altLang="ko-KR" dirty="0" err="1" smtClean="0">
                <a:solidFill>
                  <a:srgbClr val="FF0000"/>
                </a:solidFill>
              </a:rPr>
              <a:t>System.Data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: </a:t>
            </a:r>
            <a:r>
              <a:rPr lang="en-US" altLang="ko-KR" dirty="0" err="1" smtClean="0">
                <a:solidFill>
                  <a:srgbClr val="FF0000"/>
                </a:solidFill>
              </a:rPr>
              <a:t>DataTableReader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err="1" smtClean="0"/>
              <a:t>System.Data.OracleClient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OracleDataReader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System.Data.OleDb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OleDbDataReader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System.Data.Odbc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OdbcDataReader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System.Data.SqlServerCe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SqlCeDataReader</a:t>
            </a:r>
            <a:endParaRPr lang="en-US" altLang="en-US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주요기능 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mtClean="0"/>
              <a:t>행 이동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Read : </a:t>
            </a:r>
            <a:r>
              <a:rPr altLang="en-US" smtClean="0"/>
              <a:t>이 메서드가 호출되면 결과 집합의 다음 레코드로 이동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데이터 읽기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GetXXXX</a:t>
            </a:r>
            <a:r>
              <a:rPr lang="en-US" altLang="en-US" dirty="0" smtClean="0"/>
              <a:t> : Get</a:t>
            </a:r>
            <a:r>
              <a:rPr altLang="en-US" smtClean="0"/>
              <a:t>으로 시작하는 타입으로 끝나는 메서드는 지정된 열의 값을 가져 </a:t>
            </a:r>
            <a:r>
              <a:rPr lang="ko-KR" altLang="en-US" dirty="0" smtClean="0"/>
              <a:t>온다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 </a:t>
            </a:r>
            <a:r>
              <a:rPr altLang="en-US" smtClean="0"/>
              <a:t>지정된 열의 데이터 형식에 맞는 메서드를 사용 하거나 </a:t>
            </a:r>
            <a:r>
              <a:rPr lang="en-US" altLang="en-US" dirty="0" err="1" smtClean="0"/>
              <a:t>GetValue</a:t>
            </a:r>
            <a:r>
              <a:rPr altLang="en-US" smtClean="0"/>
              <a:t>를 사용해 </a:t>
            </a:r>
            <a:r>
              <a:rPr lang="en-US" altLang="en-US" dirty="0" smtClean="0"/>
              <a:t>Object </a:t>
            </a:r>
            <a:r>
              <a:rPr altLang="en-US" smtClean="0"/>
              <a:t>타입으로 값을 가져올 수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닫기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Close :  </a:t>
            </a:r>
            <a:r>
              <a:rPr lang="en-US" altLang="en-US" dirty="0" err="1" smtClean="0"/>
              <a:t>DataReader</a:t>
            </a:r>
            <a:r>
              <a:rPr lang="en-US" altLang="en-US" dirty="0" smtClean="0"/>
              <a:t> </a:t>
            </a:r>
            <a:r>
              <a:rPr altLang="en-US" smtClean="0"/>
              <a:t>개체를 </a:t>
            </a:r>
            <a:r>
              <a:rPr lang="ko-KR" altLang="en-US" dirty="0" smtClean="0"/>
              <a:t>닫는다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lang="en-US" altLang="en-US" dirty="0" smtClean="0"/>
              <a:t> </a:t>
            </a:r>
            <a:r>
              <a:rPr altLang="en-US" smtClean="0"/>
              <a:t>개체를 닫기 전까지는 이 연결에서 다른 명령을 수행 할 수 없다</a:t>
            </a:r>
            <a:r>
              <a:rPr lang="en-US" altLang="en-US" dirty="0" smtClean="0"/>
              <a:t>. </a:t>
            </a:r>
            <a:endParaRPr lang="en-US" altLang="en-US" dirty="0" smtClean="0"/>
          </a:p>
          <a:p>
            <a:pPr lvl="1"/>
            <a:r>
              <a:rPr altLang="en-US" smtClean="0"/>
              <a:t>기타 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FieldCount</a:t>
            </a:r>
            <a:r>
              <a:rPr lang="en-US" altLang="en-US" dirty="0" smtClean="0"/>
              <a:t> : </a:t>
            </a:r>
            <a:r>
              <a:rPr altLang="en-US" smtClean="0"/>
              <a:t>현재 행의열의 수를 리턴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GetName</a:t>
            </a:r>
            <a:r>
              <a:rPr lang="en-US" altLang="en-US" dirty="0" smtClean="0"/>
              <a:t> : </a:t>
            </a:r>
            <a:r>
              <a:rPr lang="ko-KR" altLang="en-US" dirty="0" smtClean="0"/>
              <a:t>지정된</a:t>
            </a:r>
            <a:r>
              <a:rPr lang="en-US" altLang="en-US" dirty="0" smtClean="0"/>
              <a:t> </a:t>
            </a:r>
            <a:r>
              <a:rPr altLang="en-US" smtClean="0"/>
              <a:t>서수에 해당하는 열의 이름을 가져 </a:t>
            </a:r>
            <a:r>
              <a:rPr lang="ko-KR" altLang="en-US" dirty="0" smtClean="0"/>
              <a:t>온다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err="1" smtClean="0"/>
              <a:t>GetSchemaTable</a:t>
            </a:r>
            <a:r>
              <a:rPr lang="en-US" altLang="en-US" dirty="0" smtClean="0"/>
              <a:t> : </a:t>
            </a:r>
            <a:r>
              <a:rPr lang="en-US" altLang="en-US" dirty="0" err="1" smtClean="0"/>
              <a:t>DataReader</a:t>
            </a:r>
            <a:r>
              <a:rPr altLang="en-US" smtClean="0"/>
              <a:t>의 열 메타데이터를 설명하는 </a:t>
            </a:r>
            <a:r>
              <a:rPr lang="en-US" altLang="en-US" dirty="0" smtClean="0"/>
              <a:t>DataTable</a:t>
            </a:r>
            <a:r>
              <a:rPr altLang="en-US" smtClean="0"/>
              <a:t>을 반환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err="1" smtClean="0"/>
              <a:t>RecordsAffected</a:t>
            </a:r>
            <a:r>
              <a:rPr lang="en-US" altLang="en-US" dirty="0" smtClean="0"/>
              <a:t> : </a:t>
            </a:r>
            <a:r>
              <a:rPr altLang="en-US" smtClean="0"/>
              <a:t>하나 이상의 행이 있는지 여부를 나타내는 값을 가져 </a:t>
            </a:r>
            <a:r>
              <a:rPr lang="ko-KR" altLang="en-US" dirty="0" smtClean="0"/>
              <a:t>온다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endParaRPr altLang="en-US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어댑터</a:t>
            </a:r>
            <a:r>
              <a:rPr lang="en-US" altLang="en-US" dirty="0" smtClean="0"/>
              <a:t>(DataAdapter)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 </a:t>
            </a:r>
            <a:r>
              <a:rPr lang="en-US" altLang="ko-KR" dirty="0" smtClean="0"/>
              <a:t>:  </a:t>
            </a:r>
            <a:r>
              <a:rPr altLang="en-US" smtClean="0"/>
              <a:t>데이터 셋을 채우고 데이터 소스를 업데이트하는 데 사용되는 </a:t>
            </a:r>
            <a:r>
              <a:rPr lang="en-US" altLang="ko-KR" dirty="0" smtClean="0"/>
              <a:t>SQL </a:t>
            </a:r>
            <a:r>
              <a:rPr altLang="en-US" smtClean="0"/>
              <a:t>명령 집합 및 데이터베이스 연결을 </a:t>
            </a:r>
            <a:r>
              <a:rPr lang="ko-KR" altLang="en-US" dirty="0" smtClean="0"/>
              <a:t>나타낸다</a:t>
            </a:r>
            <a:r>
              <a:rPr lang="en-US" altLang="ko-KR" dirty="0" smtClean="0"/>
              <a:t>.  </a:t>
            </a:r>
            <a:r>
              <a:rPr altLang="en-US" smtClean="0"/>
              <a:t>응용 프로그램은 </a:t>
            </a:r>
            <a:r>
              <a:rPr lang="en-US" altLang="en-US" dirty="0" err="1" smtClean="0"/>
              <a:t>DbDataAdpater</a:t>
            </a:r>
            <a:r>
              <a:rPr lang="en-US" altLang="en-US" dirty="0" smtClean="0"/>
              <a:t> </a:t>
            </a:r>
            <a:r>
              <a:rPr altLang="en-US" smtClean="0"/>
              <a:t>인스턴스를 직접 생성하지 않고 상속하는 클래스의 인스턴스를 생성하여 사용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구성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mtClean="0"/>
              <a:t>인터페이스 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DataAdatper</a:t>
            </a:r>
            <a:r>
              <a:rPr lang="en-US" altLang="en-US" dirty="0" smtClean="0"/>
              <a:t> </a:t>
            </a:r>
            <a:r>
              <a:rPr altLang="en-US" smtClean="0"/>
              <a:t>클래스는 </a:t>
            </a:r>
            <a:r>
              <a:rPr lang="en-US" altLang="en-US" dirty="0" err="1" smtClean="0"/>
              <a:t>System.Data.IDataAdapter</a:t>
            </a:r>
            <a:r>
              <a:rPr lang="en-US" altLang="en-US" dirty="0" smtClean="0"/>
              <a:t> </a:t>
            </a:r>
            <a:r>
              <a:rPr altLang="en-US" smtClean="0"/>
              <a:t>인터페이스를 구현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err="1" smtClean="0"/>
              <a:t>DbDataAdapter</a:t>
            </a:r>
            <a:r>
              <a:rPr lang="en-US" altLang="en-US" dirty="0" smtClean="0"/>
              <a:t> </a:t>
            </a:r>
            <a:r>
              <a:rPr altLang="en-US" smtClean="0"/>
              <a:t>클래스는 </a:t>
            </a:r>
            <a:r>
              <a:rPr lang="en-US" altLang="en-US" dirty="0" err="1" smtClean="0"/>
              <a:t>DataAdapter</a:t>
            </a:r>
            <a:r>
              <a:rPr lang="en-US" altLang="en-US" dirty="0" smtClean="0"/>
              <a:t> </a:t>
            </a:r>
            <a:r>
              <a:rPr altLang="en-US" smtClean="0"/>
              <a:t>클래스를 상속받고 </a:t>
            </a:r>
            <a:r>
              <a:rPr lang="en-US" altLang="en-US" dirty="0" err="1" smtClean="0"/>
              <a:t>IDbDataAdapter</a:t>
            </a:r>
            <a:r>
              <a:rPr lang="en-US" altLang="en-US" dirty="0" smtClean="0"/>
              <a:t> </a:t>
            </a:r>
            <a:r>
              <a:rPr altLang="en-US" smtClean="0"/>
              <a:t>인터페이스를 구현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기본 클래스 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DataAdapter</a:t>
            </a:r>
            <a:r>
              <a:rPr lang="en-US" altLang="en-US" dirty="0" smtClean="0"/>
              <a:t>  </a:t>
            </a:r>
            <a:r>
              <a:rPr altLang="en-US" smtClean="0"/>
              <a:t>클래스로부터 </a:t>
            </a:r>
            <a:r>
              <a:rPr lang="en-US" altLang="en-US" dirty="0" err="1" smtClean="0"/>
              <a:t>DbDataAdapter</a:t>
            </a:r>
            <a:r>
              <a:rPr altLang="en-US" smtClean="0"/>
              <a:t>가 파생</a:t>
            </a:r>
            <a:r>
              <a:rPr lang="ko-KR" altLang="en-US" dirty="0" smtClean="0"/>
              <a:t>된다</a:t>
            </a:r>
            <a:r>
              <a:rPr lang="en-US" altLang="ko-KR" dirty="0" smtClean="0"/>
              <a:t>.</a:t>
            </a:r>
            <a:r>
              <a:rPr altLang="en-US" smtClean="0"/>
              <a:t> 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네임스페이스의 </a:t>
            </a:r>
            <a:r>
              <a:rPr lang="en-US" altLang="en-US" dirty="0" err="1" smtClean="0"/>
              <a:t>DbDataAdapter</a:t>
            </a:r>
            <a:r>
              <a:rPr lang="en-US" altLang="en-US" dirty="0" smtClean="0"/>
              <a:t> </a:t>
            </a:r>
            <a:r>
              <a:rPr altLang="en-US" smtClean="0"/>
              <a:t>클래스로부터 각 공급자의 클래스가 파생 </a:t>
            </a:r>
            <a:r>
              <a:rPr lang="ko-KR" altLang="en-US" dirty="0" smtClean="0"/>
              <a:t>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IDbDataAdapter</a:t>
            </a:r>
            <a:r>
              <a:rPr altLang="en-US" smtClean="0"/>
              <a:t>의 구현을 지원하고 완전한 </a:t>
            </a:r>
            <a:r>
              <a:rPr lang="en-US" altLang="en-US" dirty="0" err="1" smtClean="0"/>
              <a:t>DataAdater</a:t>
            </a:r>
            <a:r>
              <a:rPr lang="en-US" altLang="en-US" dirty="0" smtClean="0"/>
              <a:t> </a:t>
            </a:r>
            <a:r>
              <a:rPr altLang="en-US" smtClean="0"/>
              <a:t>구현에 필요한 기능을 대부분 상속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endParaRPr altLang="en-US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파생 클래스</a:t>
            </a:r>
          </a:p>
          <a:p>
            <a:pPr lvl="1"/>
            <a:r>
              <a:rPr lang="en-US" altLang="ko-KR" dirty="0" err="1" smtClean="0"/>
              <a:t>System.Data.SqlClient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SqlDataAdapter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System.Data.OracleClient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OracleDataAdapter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System.Data.OleDb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OleDbDataAdapter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System.Data.Odbc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OdbcDataAdapter</a:t>
            </a:r>
            <a:endParaRPr lang="en-US" altLang="en-US" dirty="0" smtClean="0"/>
          </a:p>
          <a:p>
            <a:pPr lvl="1"/>
            <a:r>
              <a:rPr lang="en-US" altLang="ko-KR" dirty="0" err="1" smtClean="0"/>
              <a:t>System.Data.SqlServerCe</a:t>
            </a:r>
            <a:r>
              <a:rPr lang="en-US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SqlCeDataAdapter</a:t>
            </a:r>
            <a:endParaRPr lang="en-US" altLang="en-US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주요기능</a:t>
            </a:r>
            <a:r>
              <a:rPr altLang="en-US" smtClean="0"/>
              <a:t> </a:t>
            </a:r>
            <a:endParaRPr lang="en-US" altLang="en-US" dirty="0" smtClean="0"/>
          </a:p>
          <a:p>
            <a:pPr lvl="1"/>
            <a:r>
              <a:rPr altLang="en-US" smtClean="0"/>
              <a:t>조회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Fill : </a:t>
            </a:r>
            <a:r>
              <a:rPr lang="en-US" altLang="en-US" dirty="0" err="1" smtClean="0"/>
              <a:t>SelectCommand</a:t>
            </a:r>
            <a:r>
              <a:rPr lang="en-US" altLang="en-US" dirty="0" smtClean="0"/>
              <a:t> </a:t>
            </a:r>
            <a:r>
              <a:rPr altLang="en-US" smtClean="0"/>
              <a:t>객체를 이용해 </a:t>
            </a:r>
            <a:r>
              <a:rPr lang="en-US" altLang="en-US" dirty="0" smtClean="0"/>
              <a:t>DataSet</a:t>
            </a:r>
            <a:r>
              <a:rPr altLang="en-US" smtClean="0"/>
              <a:t>을 </a:t>
            </a:r>
            <a:r>
              <a:rPr lang="ko-KR" altLang="en-US" dirty="0" smtClean="0"/>
              <a:t>채운다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저장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Update : </a:t>
            </a:r>
            <a:r>
              <a:rPr lang="en-US" altLang="en-US" dirty="0" err="1" smtClean="0"/>
              <a:t>UpdateCommand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DeleteCommand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InsertCommand</a:t>
            </a:r>
            <a:r>
              <a:rPr lang="en-US" altLang="en-US" dirty="0" smtClean="0"/>
              <a:t> </a:t>
            </a:r>
            <a:r>
              <a:rPr altLang="en-US" smtClean="0"/>
              <a:t>객체를 이용해  </a:t>
            </a:r>
            <a:r>
              <a:rPr lang="en-US" altLang="en-US" dirty="0" smtClean="0"/>
              <a:t>DataSet</a:t>
            </a:r>
            <a:r>
              <a:rPr altLang="en-US" smtClean="0"/>
              <a:t>내의 변경된 데이터를 데이터 소스에 업데이트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기타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AcceptChangesDurringFill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AccptChangesDurringUpdate</a:t>
            </a:r>
            <a:r>
              <a:rPr lang="en-US" altLang="en-US" dirty="0" smtClean="0"/>
              <a:t> : Fill, Update</a:t>
            </a:r>
            <a:r>
              <a:rPr altLang="en-US" smtClean="0"/>
              <a:t>시점에 </a:t>
            </a:r>
            <a:r>
              <a:rPr lang="en-US" altLang="en-US" dirty="0" err="1" smtClean="0"/>
              <a:t>AcceptChanges</a:t>
            </a:r>
            <a:r>
              <a:rPr lang="en-US" altLang="en-US" dirty="0" smtClean="0"/>
              <a:t> </a:t>
            </a:r>
            <a:r>
              <a:rPr altLang="en-US" smtClean="0"/>
              <a:t>자동 호출할지 여부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FillLoadOption</a:t>
            </a:r>
            <a:r>
              <a:rPr lang="en-US" altLang="en-US" dirty="0" smtClean="0"/>
              <a:t> : </a:t>
            </a:r>
            <a:r>
              <a:rPr altLang="en-US" smtClean="0"/>
              <a:t>데이터를 채우는 방법을 결정하는  </a:t>
            </a:r>
            <a:r>
              <a:rPr lang="en-US" altLang="en-US" dirty="0" err="1" smtClean="0"/>
              <a:t>LoadOption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MissingMappingAction</a:t>
            </a:r>
            <a:r>
              <a:rPr lang="en-US" altLang="en-US" dirty="0" smtClean="0"/>
              <a:t> : </a:t>
            </a:r>
            <a:r>
              <a:rPr altLang="en-US" smtClean="0"/>
              <a:t>들어오는 데이터가 일치하는 테이블이나 열이 없는 경우 수행하는 동작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MissingSchemaAction : </a:t>
            </a:r>
            <a:r>
              <a:rPr lang="ko-KR" altLang="en-US" dirty="0" smtClean="0"/>
              <a:t>기존</a:t>
            </a:r>
            <a:r>
              <a:rPr lang="en-US" altLang="en-US" dirty="0" smtClean="0"/>
              <a:t> DataSet(</a:t>
            </a:r>
            <a:r>
              <a:rPr altLang="en-US" smtClean="0"/>
              <a:t>또는 </a:t>
            </a:r>
            <a:r>
              <a:rPr lang="en-US" altLang="en-US" dirty="0" smtClean="0"/>
              <a:t>DataTable)</a:t>
            </a:r>
            <a:r>
              <a:rPr altLang="en-US" smtClean="0"/>
              <a:t>의 스키마가 들어오는 데이터와 일치하지 않는 경우 동작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UpdateBatchSize : </a:t>
            </a:r>
            <a:r>
              <a:rPr lang="ko-KR" altLang="en-US" dirty="0" smtClean="0"/>
              <a:t>일괄</a:t>
            </a:r>
            <a:r>
              <a:rPr lang="en-US" altLang="en-US" dirty="0" smtClean="0"/>
              <a:t> </a:t>
            </a:r>
            <a:r>
              <a:rPr altLang="en-US" smtClean="0"/>
              <a:t>처리의 크기를 지정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endParaRPr altLang="en-US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어댑터</a:t>
            </a:r>
            <a:r>
              <a:rPr lang="en-US" altLang="ko-KR" dirty="0" smtClean="0"/>
              <a:t>(DataAdapter) </a:t>
            </a:r>
            <a:r>
              <a:rPr altLang="en-US" smtClean="0"/>
              <a:t>클래스</a:t>
            </a:r>
            <a:endParaRPr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r>
              <a:rPr altLang="en-US" sz="13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배치 업데이트 설정</a:t>
            </a:r>
            <a:endParaRPr lang="en-US" altLang="en-US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sz="1200" dirty="0" smtClean="0"/>
              <a:t>1.x </a:t>
            </a:r>
            <a:r>
              <a:rPr altLang="en-US" sz="1200" smtClean="0"/>
              <a:t>버</a:t>
            </a:r>
            <a:r>
              <a:rPr lang="ko-KR" altLang="en-US" sz="1200" dirty="0" smtClean="0"/>
              <a:t>전이</a:t>
            </a:r>
            <a:r>
              <a:rPr altLang="en-US" sz="1200" smtClean="0"/>
              <a:t> 경우 </a:t>
            </a:r>
            <a:r>
              <a:rPr lang="en-US" altLang="en-US" sz="1200" dirty="0" smtClean="0"/>
              <a:t>Update </a:t>
            </a:r>
            <a:r>
              <a:rPr altLang="en-US" sz="1200" smtClean="0"/>
              <a:t>메서드에서 한번에 한행씩 업데이트를 수행함으로 인해 행단위로 데이터베에스 서버와 라운드 트립이 발생 한다</a:t>
            </a:r>
            <a:r>
              <a:rPr lang="en-US" altLang="en-US" sz="1200" dirty="0" smtClean="0"/>
              <a:t>. </a:t>
            </a:r>
          </a:p>
          <a:p>
            <a:pPr lvl="1"/>
            <a:r>
              <a:rPr lang="en-US" altLang="en-US" sz="1200" dirty="0" smtClean="0">
                <a:sym typeface="Wingdings" pitchFamily="2" charset="2"/>
              </a:rPr>
              <a:t>2.0 </a:t>
            </a:r>
            <a:r>
              <a:rPr altLang="en-US" sz="1200" smtClean="0">
                <a:sym typeface="Wingdings" pitchFamily="2" charset="2"/>
              </a:rPr>
              <a:t>버</a:t>
            </a:r>
            <a:r>
              <a:rPr lang="ko-KR" altLang="en-US" sz="1200" dirty="0" smtClean="0">
                <a:sym typeface="Wingdings" pitchFamily="2" charset="2"/>
              </a:rPr>
              <a:t>전에서는</a:t>
            </a:r>
            <a:r>
              <a:rPr altLang="en-US" sz="1200" smtClean="0">
                <a:sym typeface="Wingdings" pitchFamily="2" charset="2"/>
              </a:rPr>
              <a:t> </a:t>
            </a:r>
            <a:r>
              <a:rPr lang="en-US" altLang="en-US" sz="1200" dirty="0" smtClean="0">
                <a:sym typeface="Wingdings" pitchFamily="2" charset="2"/>
              </a:rPr>
              <a:t>UpdateBatchSize </a:t>
            </a:r>
            <a:r>
              <a:rPr altLang="en-US" sz="1200" smtClean="0">
                <a:sym typeface="Wingdings" pitchFamily="2" charset="2"/>
              </a:rPr>
              <a:t>속성을 통해 지정된 크기의 배치 작업이 가능</a:t>
            </a:r>
            <a:r>
              <a:rPr lang="en-US" altLang="en-US" sz="1200" dirty="0" smtClean="0">
                <a:sym typeface="Wingdings" pitchFamily="2" charset="2"/>
              </a:rPr>
              <a:t>, 0(</a:t>
            </a:r>
            <a:r>
              <a:rPr altLang="en-US" sz="1200" smtClean="0">
                <a:sym typeface="Wingdings" pitchFamily="2" charset="2"/>
              </a:rPr>
              <a:t>기본값</a:t>
            </a:r>
            <a:r>
              <a:rPr lang="en-US" altLang="en-US" sz="1200" dirty="0" smtClean="0">
                <a:sym typeface="Wingdings" pitchFamily="2" charset="2"/>
              </a:rPr>
              <a:t>)</a:t>
            </a:r>
            <a:r>
              <a:rPr altLang="en-US" sz="1200" smtClean="0">
                <a:sym typeface="Wingdings" pitchFamily="2" charset="2"/>
              </a:rPr>
              <a:t>의 값을 설정할 경우 서버가 처리할 수 있는 최대 배치 크기로</a:t>
            </a:r>
            <a:r>
              <a:rPr lang="en-US" altLang="en-US" sz="1200" dirty="0" smtClean="0">
                <a:sym typeface="Wingdings" pitchFamily="2" charset="2"/>
              </a:rPr>
              <a:t>, 1</a:t>
            </a:r>
            <a:r>
              <a:rPr altLang="en-US" sz="1200" smtClean="0">
                <a:sym typeface="Wingdings" pitchFamily="2" charset="2"/>
              </a:rPr>
              <a:t>을 지정하면 배치 사용안함</a:t>
            </a:r>
            <a:r>
              <a:rPr lang="en-US" altLang="en-US" sz="1200" dirty="0" smtClean="0">
                <a:sym typeface="Wingdings" pitchFamily="2" charset="2"/>
              </a:rPr>
              <a:t>, &gt; 1 </a:t>
            </a:r>
            <a:r>
              <a:rPr altLang="en-US" sz="1200" smtClean="0">
                <a:sym typeface="Wingdings" pitchFamily="2" charset="2"/>
              </a:rPr>
              <a:t>의 값을 지정하는 경우 지정된 크기로 배치 작업이 수행 된다</a:t>
            </a:r>
            <a:r>
              <a:rPr lang="en-US" altLang="en-US" sz="1200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altLang="ko-KR" sz="1200" dirty="0" smtClean="0">
                <a:sym typeface="Wingdings" pitchFamily="2" charset="2"/>
              </a:rPr>
              <a:t>SqlClient, OracleClient</a:t>
            </a:r>
            <a:r>
              <a:rPr altLang="en-US" sz="1200" smtClean="0">
                <a:sym typeface="Wingdings" pitchFamily="2" charset="2"/>
              </a:rPr>
              <a:t>에서만 사용 가능 하다</a:t>
            </a:r>
            <a:r>
              <a:rPr lang="en-US" altLang="en-US" sz="1200" dirty="0" smtClean="0">
                <a:sym typeface="Wingdings" pitchFamily="2" charset="2"/>
              </a:rPr>
              <a:t>.</a:t>
            </a:r>
          </a:p>
          <a:p>
            <a:pPr lvl="1"/>
            <a:r>
              <a:rPr altLang="en-US" sz="1200" smtClean="0">
                <a:sym typeface="Wingdings" pitchFamily="2" charset="2"/>
              </a:rPr>
              <a:t>너무 큰 배치 사이즈는 오히려 성능 저하를 가져올 수 있으므로 최적의 배치 크기를 테스트 후 사용해야 한다</a:t>
            </a:r>
            <a:r>
              <a:rPr lang="en-US" altLang="en-US" sz="1200" dirty="0" smtClean="0">
                <a:sym typeface="Wingdings" pitchFamily="2" charset="2"/>
              </a:rPr>
              <a:t>.</a:t>
            </a:r>
          </a:p>
          <a:p>
            <a:pPr lvl="1"/>
            <a:r>
              <a:rPr altLang="en-US" sz="1200" smtClean="0"/>
              <a:t>배치 업데이트를 수행하는 경우 </a:t>
            </a:r>
            <a:r>
              <a:rPr lang="en-US" altLang="en-US" sz="1200" dirty="0" smtClean="0"/>
              <a:t>UpdateRowSource </a:t>
            </a:r>
            <a:r>
              <a:rPr altLang="en-US" sz="1200" smtClean="0"/>
              <a:t>속성은 </a:t>
            </a:r>
            <a:r>
              <a:rPr lang="en-US" altLang="en-US" sz="1200" dirty="0" smtClean="0"/>
              <a:t>FirstReturnRecord </a:t>
            </a:r>
            <a:r>
              <a:rPr altLang="en-US" sz="1200" smtClean="0"/>
              <a:t>또는 </a:t>
            </a:r>
            <a:r>
              <a:rPr lang="en-US" altLang="en-US" sz="1200" dirty="0" smtClean="0"/>
              <a:t>Both </a:t>
            </a:r>
            <a:r>
              <a:rPr altLang="en-US" sz="1200" smtClean="0"/>
              <a:t>를 사용할 수 없다</a:t>
            </a:r>
            <a:r>
              <a:rPr lang="en-US" altLang="en-US" sz="1200" dirty="0" smtClean="0"/>
              <a:t>. </a:t>
            </a:r>
          </a:p>
          <a:p>
            <a:pPr lvl="1"/>
            <a:endParaRPr lang="en-US" altLang="en-US" sz="1200" dirty="0" smtClean="0"/>
          </a:p>
          <a:p>
            <a:r>
              <a:rPr lang="en-US" altLang="ko-KR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UpdateRowSource </a:t>
            </a:r>
            <a:r>
              <a:rPr altLang="en-US" sz="13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속성</a:t>
            </a:r>
            <a:endParaRPr lang="en-US" altLang="en-US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sz="1200" dirty="0" smtClean="0"/>
              <a:t>DataAdpater</a:t>
            </a:r>
            <a:r>
              <a:rPr altLang="en-US" sz="1200" smtClean="0"/>
              <a:t>에 </a:t>
            </a:r>
            <a:r>
              <a:rPr lang="en-US" altLang="en-US" sz="1200" dirty="0" smtClean="0"/>
              <a:t>Update </a:t>
            </a:r>
            <a:r>
              <a:rPr altLang="en-US" sz="1200" smtClean="0"/>
              <a:t>메서드 실행시 명령 결과가 </a:t>
            </a:r>
            <a:r>
              <a:rPr lang="en-US" altLang="en-US" sz="1200" dirty="0" smtClean="0"/>
              <a:t>DataRow</a:t>
            </a:r>
            <a:r>
              <a:rPr altLang="en-US" sz="1200" smtClean="0"/>
              <a:t>에 적용되는 방법을 지정한다</a:t>
            </a:r>
            <a:r>
              <a:rPr lang="en-US" altLang="en-US" sz="1200" dirty="0" smtClean="0"/>
              <a:t>.</a:t>
            </a:r>
          </a:p>
          <a:p>
            <a:pPr lvl="1"/>
            <a:r>
              <a:rPr lang="ko-KR" altLang="en-US" sz="1200" dirty="0" smtClean="0"/>
              <a:t>속성</a:t>
            </a:r>
            <a:r>
              <a:rPr lang="en-US" altLang="en-US" sz="1200" dirty="0" smtClean="0"/>
              <a:t> </a:t>
            </a:r>
            <a:r>
              <a:rPr altLang="en-US" sz="1200" smtClean="0"/>
              <a:t>값</a:t>
            </a:r>
            <a:endParaRPr lang="en-US" altLang="en-US" sz="1200" dirty="0" smtClean="0"/>
          </a:p>
          <a:p>
            <a:pPr lvl="2"/>
            <a:r>
              <a:rPr lang="en-US" altLang="en-US" sz="1200" dirty="0" smtClean="0"/>
              <a:t>Both : </a:t>
            </a:r>
            <a:r>
              <a:rPr altLang="en-US" sz="1200" smtClean="0"/>
              <a:t>출력 매개 변수와 처음 반환된 행은 모두 변경된 행에 매핑 한다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lang="en-US" altLang="en-US" sz="1200" dirty="0" smtClean="0"/>
              <a:t>FirstReturnRecord : </a:t>
            </a:r>
            <a:r>
              <a:rPr altLang="en-US" sz="1200" smtClean="0"/>
              <a:t>처음 반환된 행을 변경된 행에 매핑 한다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lang="en-US" altLang="en-US" sz="1200" dirty="0" smtClean="0"/>
              <a:t>None : </a:t>
            </a:r>
            <a:r>
              <a:rPr altLang="en-US" sz="1200" smtClean="0"/>
              <a:t>반환된 행과 매개변수를 무시 한다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lang="en-US" altLang="en-US" sz="1200" dirty="0" smtClean="0"/>
              <a:t>OutputParameters : </a:t>
            </a:r>
            <a:r>
              <a:rPr altLang="en-US" sz="1200" smtClean="0"/>
              <a:t>출력 매개변수 변경된 행에매핑</a:t>
            </a:r>
            <a:r>
              <a:rPr lang="en-US" altLang="en-US" sz="1200" dirty="0" smtClean="0"/>
              <a:t>) </a:t>
            </a:r>
            <a:r>
              <a:rPr altLang="en-US" sz="1200" smtClean="0"/>
              <a:t>중 하나의 값을 사용 한다</a:t>
            </a:r>
            <a:r>
              <a:rPr lang="en-US" altLang="en-US" sz="1200" dirty="0" smtClean="0"/>
              <a:t>.</a:t>
            </a:r>
          </a:p>
          <a:p>
            <a:pPr lvl="1"/>
            <a:r>
              <a:rPr altLang="en-US" sz="1200" smtClean="0"/>
              <a:t>명령이 자동생성될 경우 기본값은 </a:t>
            </a:r>
            <a:r>
              <a:rPr lang="en-US" altLang="en-US" sz="1200" dirty="0" smtClean="0"/>
              <a:t>None</a:t>
            </a:r>
            <a:r>
              <a:rPr altLang="en-US" sz="1200" smtClean="0"/>
              <a:t> 이고</a:t>
            </a:r>
            <a:r>
              <a:rPr lang="en-US" altLang="en-US" sz="1200" dirty="0" smtClean="0"/>
              <a:t>, </a:t>
            </a:r>
            <a:r>
              <a:rPr altLang="en-US" sz="1200" smtClean="0"/>
              <a:t>자동생성되지 않은 경우는 </a:t>
            </a:r>
            <a:r>
              <a:rPr lang="en-US" altLang="en-US" sz="1200" dirty="0" smtClean="0"/>
              <a:t>Both</a:t>
            </a:r>
            <a:r>
              <a:rPr altLang="en-US" sz="1200" smtClean="0"/>
              <a:t>이다</a:t>
            </a:r>
            <a:r>
              <a:rPr lang="en-US" altLang="en-US" sz="1200" dirty="0" smtClean="0"/>
              <a:t>.</a:t>
            </a:r>
          </a:p>
          <a:p>
            <a:pPr lvl="1"/>
            <a:endParaRPr lang="en-US" altLang="en-US" sz="1200" dirty="0" smtClean="0"/>
          </a:p>
          <a:p>
            <a:r>
              <a:rPr altLang="en-US" sz="13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배치 관련 이벤트 처리</a:t>
            </a:r>
            <a:endParaRPr lang="en-US" altLang="en-US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sz="1200" dirty="0" smtClean="0"/>
              <a:t>DataAdpater</a:t>
            </a:r>
            <a:r>
              <a:rPr altLang="en-US" sz="1200" smtClean="0"/>
              <a:t>는 </a:t>
            </a:r>
            <a:r>
              <a:rPr lang="en-US" altLang="en-US" sz="1200" dirty="0" smtClean="0"/>
              <a:t>Update</a:t>
            </a:r>
            <a:r>
              <a:rPr altLang="en-US" sz="1200" smtClean="0"/>
              <a:t>관련 이벤트인 </a:t>
            </a:r>
            <a:r>
              <a:rPr lang="en-US" altLang="en-US" sz="1200" dirty="0" smtClean="0"/>
              <a:t>RowUpdating, RowUpdated</a:t>
            </a:r>
            <a:r>
              <a:rPr altLang="en-US" sz="1200" smtClean="0"/>
              <a:t>를 제공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1"/>
            <a:r>
              <a:rPr altLang="en-US" sz="1200" smtClean="0"/>
              <a:t>업데이트가 발생하기 전 </a:t>
            </a:r>
            <a:r>
              <a:rPr lang="en-US" altLang="en-US" sz="1200" dirty="0" smtClean="0"/>
              <a:t>RowUpdating, </a:t>
            </a:r>
            <a:r>
              <a:rPr altLang="en-US" sz="1200" smtClean="0"/>
              <a:t>업데이트가 실행되고나서 </a:t>
            </a:r>
            <a:r>
              <a:rPr lang="en-US" altLang="en-US" sz="1200" dirty="0" smtClean="0"/>
              <a:t>RowUpdated </a:t>
            </a:r>
            <a:r>
              <a:rPr altLang="en-US" sz="1200" smtClean="0"/>
              <a:t>이벤트가 발생 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1"/>
            <a:r>
              <a:rPr altLang="en-US" sz="1200" smtClean="0"/>
              <a:t>배치가 비활성화된 경우 </a:t>
            </a:r>
            <a:r>
              <a:rPr lang="ko-KR" altLang="en-US" sz="1200" dirty="0" smtClean="0"/>
              <a:t>행을</a:t>
            </a:r>
            <a:r>
              <a:rPr lang="en-US" altLang="en-US" sz="1200" dirty="0" smtClean="0"/>
              <a:t> </a:t>
            </a:r>
            <a:r>
              <a:rPr altLang="en-US" sz="1200" smtClean="0"/>
              <a:t>처리할때 마다 이러한 이벤트가 각각 발생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1"/>
            <a:r>
              <a:rPr altLang="en-US" sz="1200" smtClean="0"/>
              <a:t>배치가 활성화된 경우 한번의 데이터베이스 동작으로 여러 개의 행이 업데이트 된다</a:t>
            </a:r>
            <a:r>
              <a:rPr lang="en-US" altLang="en-US" sz="1200" dirty="0" smtClean="0"/>
              <a:t>. </a:t>
            </a:r>
            <a:r>
              <a:rPr altLang="en-US" sz="1200" smtClean="0"/>
              <a:t>이경우 </a:t>
            </a:r>
            <a:r>
              <a:rPr lang="en-US" altLang="en-US" sz="1200" dirty="0" smtClean="0"/>
              <a:t>RowUpdated </a:t>
            </a:r>
            <a:r>
              <a:rPr lang="ko-KR" altLang="en-US" sz="1200" dirty="0" smtClean="0"/>
              <a:t>이</a:t>
            </a:r>
            <a:r>
              <a:rPr altLang="en-US" sz="1200" smtClean="0"/>
              <a:t>벤트는 한번의 배치 작업에 한번만 발생 하지만 </a:t>
            </a:r>
            <a:r>
              <a:rPr lang="en-US" altLang="en-US" sz="1200" dirty="0" smtClean="0"/>
              <a:t>RowUpdating </a:t>
            </a:r>
            <a:r>
              <a:rPr altLang="en-US" sz="1200" smtClean="0"/>
              <a:t>이벤트는 매 행마다 발생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1"/>
            <a:r>
              <a:rPr altLang="en-US" sz="1200" smtClean="0"/>
              <a:t>따라서 </a:t>
            </a:r>
            <a:r>
              <a:rPr lang="en-US" altLang="en-US" sz="1200" dirty="0" smtClean="0"/>
              <a:t>RowUpdating </a:t>
            </a:r>
            <a:r>
              <a:rPr altLang="en-US" sz="1200" smtClean="0"/>
              <a:t>이벤트를 통해 업데이트전 </a:t>
            </a:r>
            <a:r>
              <a:rPr lang="en-US" altLang="en-US" sz="1200" dirty="0" smtClean="0"/>
              <a:t>row</a:t>
            </a:r>
            <a:r>
              <a:rPr altLang="en-US" sz="1200" smtClean="0"/>
              <a:t>의 데이터에 접근 할 수 있다</a:t>
            </a:r>
            <a:r>
              <a:rPr lang="en-US" altLang="en-US" sz="1200" dirty="0" smtClean="0"/>
              <a:t>. </a:t>
            </a:r>
            <a:endParaRPr lang="en-US" altLang="en-US" sz="1300" dirty="0" smtClean="0"/>
          </a:p>
          <a:p>
            <a:pPr>
              <a:buNone/>
            </a:pPr>
            <a:endParaRPr lang="ko-KR" altLang="en-US" sz="13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DataAdpater</a:t>
            </a:r>
            <a:r>
              <a:rPr altLang="en-US" smtClean="0"/>
              <a:t>와 </a:t>
            </a:r>
            <a:r>
              <a:rPr lang="en-US" altLang="en-US" dirty="0" err="1" smtClean="0"/>
              <a:t>CommandBuilder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CommandBuilder</a:t>
            </a:r>
            <a:r>
              <a:rPr altLang="en-US" sz="1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이용한 </a:t>
            </a:r>
            <a:r>
              <a:rPr lang="en-US" altLang="ko-K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 </a:t>
            </a:r>
            <a:r>
              <a:rPr altLang="en-US" sz="1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객체의 생성</a:t>
            </a:r>
            <a:endParaRPr lang="en-US" alt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sz="1200" dirty="0" err="1" smtClean="0"/>
              <a:t>SelectCommand</a:t>
            </a:r>
            <a:r>
              <a:rPr lang="en-US" altLang="ko-KR" sz="1200" dirty="0" smtClean="0"/>
              <a:t> </a:t>
            </a:r>
            <a:r>
              <a:rPr altLang="en-US" sz="1200" smtClean="0"/>
              <a:t>객체의 </a:t>
            </a:r>
            <a:r>
              <a:rPr lang="en-US" altLang="en-US" sz="1200" dirty="0" err="1" smtClean="0"/>
              <a:t>ComamndText</a:t>
            </a:r>
            <a:r>
              <a:rPr lang="en-US" altLang="en-US" sz="1200" dirty="0" smtClean="0"/>
              <a:t> </a:t>
            </a:r>
            <a:r>
              <a:rPr altLang="en-US" sz="1200" smtClean="0"/>
              <a:t>속성의 쿼리를 기준으로 </a:t>
            </a:r>
            <a:r>
              <a:rPr lang="en-US" altLang="en-US" sz="1200" dirty="0" err="1" smtClean="0"/>
              <a:t>UpdateCommand</a:t>
            </a:r>
            <a:r>
              <a:rPr lang="en-US" altLang="en-US" sz="1200" dirty="0" smtClean="0"/>
              <a:t>, </a:t>
            </a:r>
            <a:r>
              <a:rPr lang="en-US" altLang="en-US" sz="1200" dirty="0" err="1" smtClean="0"/>
              <a:t>DeleteCommand</a:t>
            </a:r>
            <a:r>
              <a:rPr lang="en-US" altLang="en-US" sz="1200" dirty="0" smtClean="0"/>
              <a:t>, </a:t>
            </a:r>
            <a:r>
              <a:rPr lang="en-US" altLang="en-US" sz="1200" dirty="0" err="1" smtClean="0"/>
              <a:t>InsertCommand</a:t>
            </a:r>
            <a:r>
              <a:rPr lang="en-US" altLang="en-US" sz="1200" dirty="0" smtClean="0"/>
              <a:t> </a:t>
            </a:r>
            <a:r>
              <a:rPr altLang="en-US" sz="1200" smtClean="0"/>
              <a:t>객체를 자동으로 생성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1"/>
            <a:endParaRPr lang="en-US" altLang="en-US" sz="1200" dirty="0" smtClean="0"/>
          </a:p>
          <a:p>
            <a:r>
              <a:rPr lang="ko-KR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동시성</a:t>
            </a:r>
            <a:r>
              <a:rPr lang="en-US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altLang="en-US" sz="1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문제</a:t>
            </a:r>
            <a:endParaRPr lang="en-US" alt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sz="1200" dirty="0" smtClean="0"/>
              <a:t>DataAdpater </a:t>
            </a:r>
            <a:r>
              <a:rPr altLang="en-US" sz="1200" smtClean="0"/>
              <a:t>객체를 이용해 </a:t>
            </a:r>
            <a:r>
              <a:rPr lang="en-US" altLang="en-US" sz="1200" dirty="0" smtClean="0"/>
              <a:t>Update </a:t>
            </a:r>
            <a:r>
              <a:rPr altLang="en-US" sz="1200" smtClean="0"/>
              <a:t>메서드를 호출해서 실행하는 경우 데이터베이스에 영향을 주는 행이 없는 경우 </a:t>
            </a:r>
            <a:r>
              <a:rPr lang="en-US" altLang="en-US" sz="1200" dirty="0" smtClean="0"/>
              <a:t>.NET Framework</a:t>
            </a:r>
            <a:r>
              <a:rPr altLang="en-US" sz="1200" smtClean="0"/>
              <a:t>은 강제로 예외를 발생 시킨다</a:t>
            </a:r>
            <a:r>
              <a:rPr lang="en-US" altLang="en-US" sz="1200" dirty="0" smtClean="0"/>
              <a:t>. </a:t>
            </a:r>
            <a:r>
              <a:rPr altLang="en-US" sz="1200" smtClean="0"/>
              <a:t>이 때 발생하는 예외가 동시성 예외 이다</a:t>
            </a:r>
            <a:r>
              <a:rPr lang="en-US" altLang="en-US" sz="1200" dirty="0" smtClean="0"/>
              <a:t>.  </a:t>
            </a:r>
            <a:r>
              <a:rPr altLang="en-US" sz="1200" smtClean="0"/>
              <a:t>최종 데이터의 조회 후 변경된 데이터를 업데이트 하기전에 다른 사용자에 의해 데이터의 변경이 일어난 경우 동시성 문제가 발생 한다</a:t>
            </a:r>
            <a:r>
              <a:rPr lang="en-US" altLang="en-US" sz="1200" dirty="0" smtClean="0"/>
              <a:t>.  </a:t>
            </a:r>
          </a:p>
          <a:p>
            <a:pPr lvl="1"/>
            <a:r>
              <a:rPr lang="en-US" altLang="en-US" sz="1200" dirty="0" smtClean="0">
                <a:sym typeface="Wingdings" pitchFamily="2" charset="2"/>
              </a:rPr>
              <a:t> </a:t>
            </a:r>
            <a:r>
              <a:rPr lang="en-US" altLang="en-US" sz="1200" dirty="0" err="1" smtClean="0">
                <a:sym typeface="Wingdings" pitchFamily="2" charset="2"/>
              </a:rPr>
              <a:t>DBConcurrencyException</a:t>
            </a:r>
            <a:r>
              <a:rPr lang="en-US" altLang="en-US" sz="1200" dirty="0" smtClean="0">
                <a:sym typeface="Wingdings" pitchFamily="2" charset="2"/>
              </a:rPr>
              <a:t> </a:t>
            </a:r>
            <a:r>
              <a:rPr altLang="en-US" sz="1200" smtClean="0">
                <a:sym typeface="Wingdings" pitchFamily="2" charset="2"/>
              </a:rPr>
              <a:t>타입의 </a:t>
            </a:r>
            <a:r>
              <a:rPr lang="ko-KR" altLang="en-US" sz="1200" dirty="0" smtClean="0">
                <a:sym typeface="Wingdings" pitchFamily="2" charset="2"/>
              </a:rPr>
              <a:t>예외</a:t>
            </a:r>
            <a:r>
              <a:rPr lang="en-US" altLang="en-US" sz="1200" dirty="0" smtClean="0">
                <a:sym typeface="Wingdings" pitchFamily="2" charset="2"/>
              </a:rPr>
              <a:t> </a:t>
            </a:r>
            <a:r>
              <a:rPr altLang="en-US" sz="1200" smtClean="0">
                <a:sym typeface="Wingdings" pitchFamily="2" charset="2"/>
              </a:rPr>
              <a:t>발생</a:t>
            </a:r>
            <a:endParaRPr lang="en-US" altLang="en-US" sz="1200" dirty="0" smtClean="0">
              <a:sym typeface="Wingdings" pitchFamily="2" charset="2"/>
            </a:endParaRPr>
          </a:p>
          <a:p>
            <a:pPr lvl="1"/>
            <a:r>
              <a:rPr altLang="en-US" sz="1200" smtClean="0"/>
              <a:t>변경사항에 대한 감시 방법 설정</a:t>
            </a:r>
            <a:r>
              <a:rPr lang="en-US" altLang="en-US" sz="1200" dirty="0" smtClean="0"/>
              <a:t>(</a:t>
            </a:r>
            <a:r>
              <a:rPr lang="en-US" altLang="en-US" sz="1200" dirty="0" err="1" smtClean="0"/>
              <a:t>ConflictOption</a:t>
            </a:r>
            <a:r>
              <a:rPr lang="en-US" altLang="en-US" sz="1200" dirty="0" smtClean="0"/>
              <a:t>)</a:t>
            </a:r>
          </a:p>
          <a:p>
            <a:pPr lvl="2"/>
            <a:r>
              <a:rPr altLang="en-US" sz="1200" smtClean="0"/>
              <a:t>변경된 행의 모든 칼럼을 검사하는 방법 </a:t>
            </a:r>
            <a:r>
              <a:rPr lang="en-US" altLang="en-US" sz="1200" dirty="0" smtClean="0">
                <a:sym typeface="Wingdings" pitchFamily="2" charset="2"/>
              </a:rPr>
              <a:t> </a:t>
            </a:r>
            <a:r>
              <a:rPr lang="ko-KR" altLang="en-US" sz="1200" dirty="0" smtClean="0">
                <a:sym typeface="Wingdings" pitchFamily="2" charset="2"/>
              </a:rPr>
              <a:t>동시성</a:t>
            </a:r>
            <a:r>
              <a:rPr lang="en-US" altLang="en-US" sz="1200" dirty="0" smtClean="0">
                <a:sym typeface="Wingdings" pitchFamily="2" charset="2"/>
              </a:rPr>
              <a:t> </a:t>
            </a:r>
            <a:r>
              <a:rPr altLang="en-US" sz="1200" smtClean="0">
                <a:sym typeface="Wingdings" pitchFamily="2" charset="2"/>
              </a:rPr>
              <a:t>문제를 체크할 수 있다</a:t>
            </a:r>
            <a:r>
              <a:rPr lang="en-US" altLang="en-US" sz="1200" dirty="0" smtClean="0">
                <a:sym typeface="Wingdings" pitchFamily="2" charset="2"/>
              </a:rPr>
              <a:t>.(</a:t>
            </a:r>
            <a:r>
              <a:rPr altLang="en-US" sz="1200" smtClean="0">
                <a:sym typeface="Wingdings" pitchFamily="2" charset="2"/>
              </a:rPr>
              <a:t>기본 동작 방식</a:t>
            </a:r>
            <a:r>
              <a:rPr lang="en-US" altLang="en-US" sz="1200" dirty="0" smtClean="0">
                <a:sym typeface="Wingdings" pitchFamily="2" charset="2"/>
              </a:rPr>
              <a:t>)</a:t>
            </a:r>
          </a:p>
          <a:p>
            <a:pPr lvl="2"/>
            <a:r>
              <a:rPr altLang="en-US" sz="1200" smtClean="0">
                <a:sym typeface="Wingdings" pitchFamily="2" charset="2"/>
              </a:rPr>
              <a:t>변경된 행의 기본키</a:t>
            </a:r>
            <a:r>
              <a:rPr lang="en-US" altLang="en-US" sz="1200" dirty="0" smtClean="0">
                <a:sym typeface="Wingdings" pitchFamily="2" charset="2"/>
              </a:rPr>
              <a:t>(PK)</a:t>
            </a:r>
            <a:r>
              <a:rPr altLang="en-US" sz="1200" smtClean="0">
                <a:sym typeface="Wingdings" pitchFamily="2" charset="2"/>
              </a:rPr>
              <a:t>만 비교하는 방법 </a:t>
            </a:r>
            <a:r>
              <a:rPr lang="en-US" altLang="en-US" sz="1200" dirty="0" smtClean="0">
                <a:sym typeface="Wingdings" pitchFamily="2" charset="2"/>
              </a:rPr>
              <a:t> </a:t>
            </a:r>
            <a:r>
              <a:rPr altLang="en-US" sz="1200" smtClean="0">
                <a:sym typeface="Wingdings" pitchFamily="2" charset="2"/>
              </a:rPr>
              <a:t>동시성 문제를 체크하지 않는다</a:t>
            </a:r>
            <a:r>
              <a:rPr lang="en-US" altLang="en-US" sz="1200" dirty="0" smtClean="0">
                <a:sym typeface="Wingdings" pitchFamily="2" charset="2"/>
              </a:rPr>
              <a:t>.</a:t>
            </a:r>
          </a:p>
          <a:p>
            <a:pPr lvl="2"/>
            <a:r>
              <a:rPr altLang="en-US" sz="1200" smtClean="0">
                <a:sym typeface="Wingdings" pitchFamily="2" charset="2"/>
              </a:rPr>
              <a:t>변경된 행의 버</a:t>
            </a:r>
            <a:r>
              <a:rPr lang="ko-KR" altLang="en-US" sz="1200" dirty="0" smtClean="0">
                <a:sym typeface="Wingdings" pitchFamily="2" charset="2"/>
              </a:rPr>
              <a:t>전</a:t>
            </a:r>
            <a:r>
              <a:rPr lang="en-US" altLang="ko-KR" sz="1200" dirty="0" smtClean="0">
                <a:sym typeface="Wingdings" pitchFamily="2" charset="2"/>
              </a:rPr>
              <a:t>(</a:t>
            </a:r>
            <a:r>
              <a:rPr lang="en-US" altLang="ko-KR" sz="1200" dirty="0" err="1" smtClean="0">
                <a:sym typeface="Wingdings" pitchFamily="2" charset="2"/>
              </a:rPr>
              <a:t>Timestemp</a:t>
            </a:r>
            <a:r>
              <a:rPr lang="en-US" altLang="ko-KR" sz="1200" dirty="0" smtClean="0">
                <a:sym typeface="Wingdings" pitchFamily="2" charset="2"/>
              </a:rPr>
              <a:t> </a:t>
            </a:r>
            <a:r>
              <a:rPr lang="ko-KR" altLang="en-US" sz="1200" dirty="0" smtClean="0">
                <a:sym typeface="Wingdings" pitchFamily="2" charset="2"/>
              </a:rPr>
              <a:t>칼럼</a:t>
            </a:r>
            <a:r>
              <a:rPr lang="en-US" altLang="ko-KR" sz="1200" dirty="0" smtClean="0">
                <a:sym typeface="Wingdings" pitchFamily="2" charset="2"/>
              </a:rPr>
              <a:t> </a:t>
            </a:r>
            <a:r>
              <a:rPr altLang="en-US" sz="1200" smtClean="0">
                <a:sym typeface="Wingdings" pitchFamily="2" charset="2"/>
              </a:rPr>
              <a:t>사용</a:t>
            </a:r>
            <a:r>
              <a:rPr lang="en-US" altLang="ko-KR" sz="1200" dirty="0" smtClean="0">
                <a:sym typeface="Wingdings" pitchFamily="2" charset="2"/>
              </a:rPr>
              <a:t>)</a:t>
            </a:r>
            <a:r>
              <a:rPr lang="ko-KR" altLang="en-US" sz="1200" dirty="0" smtClean="0">
                <a:sym typeface="Wingdings" pitchFamily="2" charset="2"/>
              </a:rPr>
              <a:t>을</a:t>
            </a:r>
            <a:r>
              <a:rPr altLang="en-US" sz="1200" smtClean="0">
                <a:sym typeface="Wingdings" pitchFamily="2" charset="2"/>
              </a:rPr>
              <a:t> 비교하는 방법 </a:t>
            </a:r>
            <a:r>
              <a:rPr lang="en-US" altLang="en-US" sz="1200" dirty="0" smtClean="0">
                <a:sym typeface="Wingdings" pitchFamily="2" charset="2"/>
              </a:rPr>
              <a:t> </a:t>
            </a:r>
            <a:r>
              <a:rPr altLang="en-US" sz="1200" smtClean="0">
                <a:sym typeface="Wingdings" pitchFamily="2" charset="2"/>
              </a:rPr>
              <a:t>동시성 문제를 체크할 수 있다</a:t>
            </a:r>
            <a:r>
              <a:rPr lang="en-US" altLang="en-US" sz="1200" dirty="0" smtClean="0">
                <a:sym typeface="Wingdings" pitchFamily="2" charset="2"/>
              </a:rPr>
              <a:t>. </a:t>
            </a:r>
            <a:r>
              <a:rPr altLang="en-US" sz="1200" smtClean="0">
                <a:sym typeface="Wingdings" pitchFamily="2" charset="2"/>
              </a:rPr>
              <a:t>특정 </a:t>
            </a:r>
            <a:r>
              <a:rPr lang="en-US" altLang="en-US" sz="1200" dirty="0" smtClean="0">
                <a:sym typeface="Wingdings" pitchFamily="2" charset="2"/>
              </a:rPr>
              <a:t>DB</a:t>
            </a:r>
            <a:r>
              <a:rPr altLang="en-US" sz="1200" smtClean="0">
                <a:sym typeface="Wingdings" pitchFamily="2" charset="2"/>
              </a:rPr>
              <a:t>만 사용가능</a:t>
            </a:r>
            <a:endParaRPr lang="en-US" altLang="en-US" sz="1200" dirty="0" smtClean="0">
              <a:sym typeface="Wingdings" pitchFamily="2" charset="2"/>
            </a:endParaRPr>
          </a:p>
          <a:p>
            <a:pPr lvl="2"/>
            <a:endParaRPr lang="en-US" altLang="en-US" sz="1200" dirty="0" smtClean="0">
              <a:sym typeface="Wingdings" pitchFamily="2" charset="2"/>
            </a:endParaRPr>
          </a:p>
          <a:p>
            <a:r>
              <a:rPr altLang="en-US" sz="1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업데이트 칼럼의 결정 </a:t>
            </a:r>
            <a:endParaRPr lang="en-US" alt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/>
            <a:r>
              <a:rPr altLang="en-US" sz="1200" smtClean="0">
                <a:sym typeface="Wingdings" pitchFamily="2" charset="2"/>
              </a:rPr>
              <a:t>변경된 </a:t>
            </a:r>
            <a:r>
              <a:rPr lang="en-US" altLang="en-US" sz="1200" dirty="0" smtClean="0">
                <a:sym typeface="Wingdings" pitchFamily="2" charset="2"/>
              </a:rPr>
              <a:t>row</a:t>
            </a:r>
            <a:r>
              <a:rPr altLang="en-US" sz="1200" smtClean="0">
                <a:sym typeface="Wingdings" pitchFamily="2" charset="2"/>
              </a:rPr>
              <a:t>의 모든 칼럼을 업데이트 </a:t>
            </a:r>
            <a:r>
              <a:rPr lang="ko-KR" altLang="en-US" sz="1200" dirty="0" smtClean="0">
                <a:sym typeface="Wingdings" pitchFamily="2" charset="2"/>
              </a:rPr>
              <a:t>한다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  <a:r>
              <a:rPr lang="en-US" altLang="en-US" sz="1200" dirty="0" smtClean="0">
                <a:sym typeface="Wingdings" pitchFamily="2" charset="2"/>
              </a:rPr>
              <a:t> </a:t>
            </a:r>
          </a:p>
          <a:p>
            <a:pPr lvl="1"/>
            <a:r>
              <a:rPr altLang="en-US" sz="1200" smtClean="0">
                <a:sym typeface="Wingdings" pitchFamily="2" charset="2"/>
              </a:rPr>
              <a:t>변경된 </a:t>
            </a:r>
            <a:r>
              <a:rPr lang="en-US" altLang="en-US" sz="1200" dirty="0" smtClean="0">
                <a:sym typeface="Wingdings" pitchFamily="2" charset="2"/>
              </a:rPr>
              <a:t>row</a:t>
            </a:r>
            <a:r>
              <a:rPr altLang="en-US" sz="1200" smtClean="0">
                <a:sym typeface="Wingdings" pitchFamily="2" charset="2"/>
              </a:rPr>
              <a:t>의 변경된 칼럼만 업데이트 </a:t>
            </a:r>
            <a:r>
              <a:rPr lang="ko-KR" altLang="en-US" sz="1200" dirty="0" smtClean="0">
                <a:sym typeface="Wingdings" pitchFamily="2" charset="2"/>
              </a:rPr>
              <a:t>한다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  <a:r>
              <a:rPr lang="en-US" altLang="en-US" sz="1200" dirty="0" smtClean="0">
                <a:sym typeface="Wingdings" pitchFamily="2" charset="2"/>
              </a:rPr>
              <a:t> (</a:t>
            </a:r>
            <a:r>
              <a:rPr altLang="en-US" sz="1200" smtClean="0">
                <a:sym typeface="Wingdings" pitchFamily="2" charset="2"/>
              </a:rPr>
              <a:t>기본 동작 방식</a:t>
            </a:r>
            <a:r>
              <a:rPr lang="en-US" altLang="en-US" sz="1200" dirty="0" smtClean="0">
                <a:sym typeface="Wingdings" pitchFamily="2" charset="2"/>
              </a:rPr>
              <a:t>)</a:t>
            </a:r>
          </a:p>
          <a:p>
            <a:pPr lvl="2"/>
            <a:endParaRPr lang="en-US" altLang="en-US" sz="1200" dirty="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셋</a:t>
            </a:r>
            <a:r>
              <a:rPr lang="en-US" altLang="en-US" dirty="0" smtClean="0"/>
              <a:t>(DataSet)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</a:t>
            </a:r>
            <a:r>
              <a:rPr altLang="en-US" smtClean="0"/>
              <a:t> </a:t>
            </a:r>
            <a:endParaRPr lang="en-US" altLang="en-US" dirty="0" smtClean="0"/>
          </a:p>
          <a:p>
            <a:pPr lvl="1"/>
            <a:r>
              <a:rPr altLang="en-US" smtClean="0"/>
              <a:t>데이터의 저장소 역할을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en-US" altLang="en-US" dirty="0" smtClean="0"/>
          </a:p>
          <a:p>
            <a:pPr lvl="1"/>
            <a:r>
              <a:rPr altLang="en-US" smtClean="0"/>
              <a:t>데이터베이스와 유사한 기능을 가지고 있다</a:t>
            </a:r>
            <a:r>
              <a:rPr lang="en-US" altLang="en-US" dirty="0" smtClean="0"/>
              <a:t>. </a:t>
            </a:r>
            <a:r>
              <a:rPr lang="en-US" altLang="en-US" dirty="0" smtClean="0">
                <a:sym typeface="Wingdings" pitchFamily="2" charset="2"/>
              </a:rPr>
              <a:t> In Memory Database </a:t>
            </a:r>
            <a:r>
              <a:rPr altLang="en-US" smtClean="0">
                <a:sym typeface="Wingdings" pitchFamily="2" charset="2"/>
              </a:rPr>
              <a:t>라고도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의 컬렉션을 가진다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DataTable </a:t>
            </a:r>
            <a:r>
              <a:rPr altLang="en-US" smtClean="0">
                <a:sym typeface="Wingdings" pitchFamily="2" charset="2"/>
              </a:rPr>
              <a:t>간의 관계를 지정하는 </a:t>
            </a:r>
            <a:r>
              <a:rPr lang="en-US" altLang="en-US" dirty="0" smtClean="0">
                <a:sym typeface="Wingdings" pitchFamily="2" charset="2"/>
              </a:rPr>
              <a:t>DataRelation </a:t>
            </a:r>
            <a:r>
              <a:rPr altLang="en-US" smtClean="0">
                <a:sym typeface="Wingdings" pitchFamily="2" charset="2"/>
              </a:rPr>
              <a:t>컬렉션을 가진다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은 </a:t>
            </a:r>
            <a:r>
              <a:rPr lang="en-US" altLang="en-US" dirty="0" smtClean="0">
                <a:sym typeface="Wingdings" pitchFamily="2" charset="2"/>
              </a:rPr>
              <a:t>DataColumn</a:t>
            </a:r>
            <a:r>
              <a:rPr altLang="en-US" smtClean="0">
                <a:sym typeface="Wingdings" pitchFamily="2" charset="2"/>
              </a:rPr>
              <a:t>의 컬렉션을 가진다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은 </a:t>
            </a:r>
            <a:r>
              <a:rPr lang="en-US" altLang="en-US" dirty="0" smtClean="0">
                <a:sym typeface="Wingdings" pitchFamily="2" charset="2"/>
              </a:rPr>
              <a:t>DataRow</a:t>
            </a:r>
            <a:r>
              <a:rPr altLang="en-US" smtClean="0">
                <a:sym typeface="Wingdings" pitchFamily="2" charset="2"/>
              </a:rPr>
              <a:t>의 컬렉션을 가진다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altLang="ko-KR" dirty="0" smtClean="0"/>
              <a:t>DataTable</a:t>
            </a:r>
            <a:r>
              <a:rPr altLang="en-US" smtClean="0"/>
              <a:t>의 데이터는 마치 배열과 같이 접근할 수 있다</a:t>
            </a:r>
            <a:r>
              <a:rPr lang="en-US" altLang="en-US" dirty="0" smtClean="0"/>
              <a:t>.  </a:t>
            </a:r>
          </a:p>
          <a:p>
            <a:pPr lvl="2"/>
            <a:r>
              <a:rPr lang="en-US" altLang="ko-KR" dirty="0" smtClean="0"/>
              <a:t>1</a:t>
            </a:r>
            <a:r>
              <a:rPr altLang="en-US" smtClean="0"/>
              <a:t>행 </a:t>
            </a:r>
            <a:r>
              <a:rPr lang="en-US" altLang="en-US" dirty="0" smtClean="0"/>
              <a:t>1</a:t>
            </a:r>
            <a:r>
              <a:rPr altLang="en-US" smtClean="0"/>
              <a:t>열의 데이터 </a:t>
            </a:r>
            <a:r>
              <a:rPr lang="en-US" altLang="en-US" dirty="0" smtClean="0">
                <a:sym typeface="Wingdings" pitchFamily="2" charset="2"/>
              </a:rPr>
              <a:t> </a:t>
            </a:r>
            <a:r>
              <a:rPr lang="en-US" altLang="en-US" dirty="0" err="1" smtClean="0">
                <a:sym typeface="Wingdings" pitchFamily="2" charset="2"/>
              </a:rPr>
              <a:t>dt.Rows</a:t>
            </a:r>
            <a:r>
              <a:rPr lang="en-US" altLang="en-US" dirty="0" smtClean="0">
                <a:sym typeface="Wingdings" pitchFamily="2" charset="2"/>
              </a:rPr>
              <a:t>(0)(0)</a:t>
            </a:r>
            <a:endParaRPr lang="ko-KR" altLang="en-US" dirty="0"/>
          </a:p>
        </p:txBody>
      </p:sp>
      <p:grpSp>
        <p:nvGrpSpPr>
          <p:cNvPr id="48" name="Group 59"/>
          <p:cNvGrpSpPr>
            <a:grpSpLocks/>
          </p:cNvGrpSpPr>
          <p:nvPr/>
        </p:nvGrpSpPr>
        <p:grpSpPr bwMode="auto">
          <a:xfrm>
            <a:off x="1285852" y="2786058"/>
            <a:ext cx="6931049" cy="3228986"/>
            <a:chOff x="725" y="1632"/>
            <a:chExt cx="3499" cy="1302"/>
          </a:xfrm>
        </p:grpSpPr>
        <p:sp>
          <p:nvSpPr>
            <p:cNvPr id="49" name="AutoShape 4"/>
            <p:cNvSpPr>
              <a:spLocks noChangeArrowheads="1"/>
            </p:cNvSpPr>
            <p:nvPr/>
          </p:nvSpPr>
          <p:spPr bwMode="auto">
            <a:xfrm>
              <a:off x="725" y="1638"/>
              <a:ext cx="3312" cy="1296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3696" y="225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latinLnBrk="0" hangingPunct="0"/>
              <a:r>
                <a:rPr kumimoji="0" lang="en-US" altLang="ko-KR" sz="2000" b="1" dirty="0">
                  <a:latin typeface="Arial Narrow" pitchFamily="34" charset="0"/>
                </a:rPr>
                <a:t>DataRow</a:t>
              </a: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2880" y="1632"/>
              <a:ext cx="6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latinLnBrk="0" hangingPunct="0"/>
              <a:r>
                <a:rPr kumimoji="0" lang="en-US" altLang="ko-KR" sz="2000" b="1" dirty="0">
                  <a:latin typeface="Arial Narrow" pitchFamily="34" charset="0"/>
                </a:rPr>
                <a:t>DataColumn</a:t>
              </a:r>
            </a:p>
          </p:txBody>
        </p: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1248" y="2304"/>
              <a:ext cx="5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latinLnBrk="0" hangingPunct="0"/>
              <a:r>
                <a:rPr kumimoji="0" lang="en-US" altLang="ko-KR" sz="2000" b="1" dirty="0">
                  <a:latin typeface="Arial Narrow" pitchFamily="34" charset="0"/>
                </a:rPr>
                <a:t>DataTable</a:t>
              </a:r>
            </a:p>
          </p:txBody>
        </p:sp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3169" y="2427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4" name="Rectangle 10"/>
            <p:cNvSpPr>
              <a:spLocks noChangeArrowheads="1"/>
            </p:cNvSpPr>
            <p:nvPr/>
          </p:nvSpPr>
          <p:spPr bwMode="auto">
            <a:xfrm>
              <a:off x="2857" y="2427"/>
              <a:ext cx="312" cy="153"/>
            </a:xfrm>
            <a:prstGeom prst="rect">
              <a:avLst/>
            </a:prstGeom>
            <a:solidFill>
              <a:srgbClr val="FF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2544" y="2427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3169" y="2274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857" y="2274"/>
              <a:ext cx="312" cy="153"/>
            </a:xfrm>
            <a:prstGeom prst="rect">
              <a:avLst/>
            </a:prstGeom>
            <a:solidFill>
              <a:srgbClr val="FF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2544" y="2274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169" y="2121"/>
              <a:ext cx="313" cy="153"/>
            </a:xfrm>
            <a:prstGeom prst="rect">
              <a:avLst/>
            </a:prstGeom>
            <a:solidFill>
              <a:srgbClr val="FF6600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0" name="Rectangle 16"/>
            <p:cNvSpPr>
              <a:spLocks noChangeArrowheads="1"/>
            </p:cNvSpPr>
            <p:nvPr/>
          </p:nvSpPr>
          <p:spPr bwMode="auto">
            <a:xfrm>
              <a:off x="2857" y="2121"/>
              <a:ext cx="312" cy="153"/>
            </a:xfrm>
            <a:prstGeom prst="rect">
              <a:avLst/>
            </a:prstGeom>
            <a:solidFill>
              <a:srgbClr val="FF6600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2544" y="2121"/>
              <a:ext cx="313" cy="153"/>
            </a:xfrm>
            <a:prstGeom prst="rect">
              <a:avLst/>
            </a:prstGeom>
            <a:solidFill>
              <a:srgbClr val="FF6600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3169" y="1968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3" name="Rectangle 19"/>
            <p:cNvSpPr>
              <a:spLocks noChangeArrowheads="1"/>
            </p:cNvSpPr>
            <p:nvPr/>
          </p:nvSpPr>
          <p:spPr bwMode="auto">
            <a:xfrm>
              <a:off x="2857" y="1968"/>
              <a:ext cx="312" cy="153"/>
            </a:xfrm>
            <a:prstGeom prst="rect">
              <a:avLst/>
            </a:prstGeom>
            <a:solidFill>
              <a:srgbClr val="FF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4" name="Rectangle 20"/>
            <p:cNvSpPr>
              <a:spLocks noChangeArrowheads="1"/>
            </p:cNvSpPr>
            <p:nvPr/>
          </p:nvSpPr>
          <p:spPr bwMode="auto">
            <a:xfrm>
              <a:off x="2544" y="1968"/>
              <a:ext cx="313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>
              <a:off x="2544" y="1968"/>
              <a:ext cx="93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>
              <a:off x="2544" y="2121"/>
              <a:ext cx="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>
              <a:off x="2544" y="2274"/>
              <a:ext cx="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>
              <a:off x="2544" y="2427"/>
              <a:ext cx="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9" name="Line 25"/>
            <p:cNvSpPr>
              <a:spLocks noChangeShapeType="1"/>
            </p:cNvSpPr>
            <p:nvPr/>
          </p:nvSpPr>
          <p:spPr bwMode="auto">
            <a:xfrm>
              <a:off x="2544" y="2580"/>
              <a:ext cx="93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0" name="Line 26"/>
            <p:cNvSpPr>
              <a:spLocks noChangeShapeType="1"/>
            </p:cNvSpPr>
            <p:nvPr/>
          </p:nvSpPr>
          <p:spPr bwMode="auto">
            <a:xfrm>
              <a:off x="2544" y="1968"/>
              <a:ext cx="0" cy="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" name="Line 27"/>
            <p:cNvSpPr>
              <a:spLocks noChangeShapeType="1"/>
            </p:cNvSpPr>
            <p:nvPr/>
          </p:nvSpPr>
          <p:spPr bwMode="auto">
            <a:xfrm>
              <a:off x="2857" y="1968"/>
              <a:ext cx="0" cy="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2" name="Line 28"/>
            <p:cNvSpPr>
              <a:spLocks noChangeShapeType="1"/>
            </p:cNvSpPr>
            <p:nvPr/>
          </p:nvSpPr>
          <p:spPr bwMode="auto">
            <a:xfrm>
              <a:off x="3169" y="1968"/>
              <a:ext cx="0" cy="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3" name="Line 29"/>
            <p:cNvSpPr>
              <a:spLocks noChangeShapeType="1"/>
            </p:cNvSpPr>
            <p:nvPr/>
          </p:nvSpPr>
          <p:spPr bwMode="auto">
            <a:xfrm>
              <a:off x="3482" y="1968"/>
              <a:ext cx="0" cy="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4" name="Rectangle 31"/>
            <p:cNvSpPr>
              <a:spLocks noChangeArrowheads="1"/>
            </p:cNvSpPr>
            <p:nvPr/>
          </p:nvSpPr>
          <p:spPr bwMode="auto">
            <a:xfrm>
              <a:off x="1792" y="2187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75" name="Rectangle 32"/>
            <p:cNvSpPr>
              <a:spLocks noChangeArrowheads="1"/>
            </p:cNvSpPr>
            <p:nvPr/>
          </p:nvSpPr>
          <p:spPr bwMode="auto">
            <a:xfrm>
              <a:off x="1520" y="2187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76" name="Rectangle 33"/>
            <p:cNvSpPr>
              <a:spLocks noChangeArrowheads="1"/>
            </p:cNvSpPr>
            <p:nvPr/>
          </p:nvSpPr>
          <p:spPr bwMode="auto">
            <a:xfrm>
              <a:off x="1248" y="2187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77" name="Rectangle 34"/>
            <p:cNvSpPr>
              <a:spLocks noChangeArrowheads="1"/>
            </p:cNvSpPr>
            <p:nvPr/>
          </p:nvSpPr>
          <p:spPr bwMode="auto">
            <a:xfrm>
              <a:off x="1792" y="2034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78" name="Rectangle 35"/>
            <p:cNvSpPr>
              <a:spLocks noChangeArrowheads="1"/>
            </p:cNvSpPr>
            <p:nvPr/>
          </p:nvSpPr>
          <p:spPr bwMode="auto">
            <a:xfrm>
              <a:off x="1520" y="2034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79" name="Rectangle 36"/>
            <p:cNvSpPr>
              <a:spLocks noChangeArrowheads="1"/>
            </p:cNvSpPr>
            <p:nvPr/>
          </p:nvSpPr>
          <p:spPr bwMode="auto">
            <a:xfrm>
              <a:off x="1248" y="2034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0" name="Rectangle 37"/>
            <p:cNvSpPr>
              <a:spLocks noChangeArrowheads="1"/>
            </p:cNvSpPr>
            <p:nvPr/>
          </p:nvSpPr>
          <p:spPr bwMode="auto">
            <a:xfrm>
              <a:off x="1792" y="1881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1" name="Rectangle 38"/>
            <p:cNvSpPr>
              <a:spLocks noChangeArrowheads="1"/>
            </p:cNvSpPr>
            <p:nvPr/>
          </p:nvSpPr>
          <p:spPr bwMode="auto">
            <a:xfrm>
              <a:off x="1520" y="1881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2" name="Rectangle 39"/>
            <p:cNvSpPr>
              <a:spLocks noChangeArrowheads="1"/>
            </p:cNvSpPr>
            <p:nvPr/>
          </p:nvSpPr>
          <p:spPr bwMode="auto">
            <a:xfrm>
              <a:off x="1248" y="1881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1792" y="1728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4" name="Rectangle 41"/>
            <p:cNvSpPr>
              <a:spLocks noChangeArrowheads="1"/>
            </p:cNvSpPr>
            <p:nvPr/>
          </p:nvSpPr>
          <p:spPr bwMode="auto">
            <a:xfrm>
              <a:off x="1520" y="1728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5" name="Rectangle 42"/>
            <p:cNvSpPr>
              <a:spLocks noChangeArrowheads="1"/>
            </p:cNvSpPr>
            <p:nvPr/>
          </p:nvSpPr>
          <p:spPr bwMode="auto">
            <a:xfrm>
              <a:off x="1248" y="1728"/>
              <a:ext cx="272" cy="15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ct val="20000"/>
                </a:spcBef>
              </a:pPr>
              <a:endParaRPr lang="ko-KR" altLang="ko-KR" sz="900">
                <a:latin typeface="새굴림" pitchFamily="18" charset="-127"/>
              </a:endParaRPr>
            </a:p>
          </p:txBody>
        </p:sp>
        <p:sp>
          <p:nvSpPr>
            <p:cNvPr id="86" name="Line 43"/>
            <p:cNvSpPr>
              <a:spLocks noChangeShapeType="1"/>
            </p:cNvSpPr>
            <p:nvPr/>
          </p:nvSpPr>
          <p:spPr bwMode="auto">
            <a:xfrm>
              <a:off x="1248" y="1728"/>
              <a:ext cx="8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7" name="Line 44"/>
            <p:cNvSpPr>
              <a:spLocks noChangeShapeType="1"/>
            </p:cNvSpPr>
            <p:nvPr/>
          </p:nvSpPr>
          <p:spPr bwMode="auto">
            <a:xfrm>
              <a:off x="1248" y="1881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8" name="Line 45"/>
            <p:cNvSpPr>
              <a:spLocks noChangeShapeType="1"/>
            </p:cNvSpPr>
            <p:nvPr/>
          </p:nvSpPr>
          <p:spPr bwMode="auto">
            <a:xfrm>
              <a:off x="1248" y="203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9" name="Line 46"/>
            <p:cNvSpPr>
              <a:spLocks noChangeShapeType="1"/>
            </p:cNvSpPr>
            <p:nvPr/>
          </p:nvSpPr>
          <p:spPr bwMode="auto">
            <a:xfrm>
              <a:off x="1248" y="2187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0" name="Line 47"/>
            <p:cNvSpPr>
              <a:spLocks noChangeShapeType="1"/>
            </p:cNvSpPr>
            <p:nvPr/>
          </p:nvSpPr>
          <p:spPr bwMode="auto">
            <a:xfrm>
              <a:off x="1248" y="2340"/>
              <a:ext cx="8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1" name="Line 48"/>
            <p:cNvSpPr>
              <a:spLocks noChangeShapeType="1"/>
            </p:cNvSpPr>
            <p:nvPr/>
          </p:nvSpPr>
          <p:spPr bwMode="auto">
            <a:xfrm>
              <a:off x="1248" y="1728"/>
              <a:ext cx="0" cy="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1520" y="1728"/>
              <a:ext cx="0" cy="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3" name="Line 50"/>
            <p:cNvSpPr>
              <a:spLocks noChangeShapeType="1"/>
            </p:cNvSpPr>
            <p:nvPr/>
          </p:nvSpPr>
          <p:spPr bwMode="auto">
            <a:xfrm>
              <a:off x="1792" y="1728"/>
              <a:ext cx="0" cy="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4" name="Line 51"/>
            <p:cNvSpPr>
              <a:spLocks noChangeShapeType="1"/>
            </p:cNvSpPr>
            <p:nvPr/>
          </p:nvSpPr>
          <p:spPr bwMode="auto">
            <a:xfrm>
              <a:off x="2064" y="1728"/>
              <a:ext cx="0" cy="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5" name="Line 52"/>
            <p:cNvSpPr>
              <a:spLocks noChangeShapeType="1"/>
            </p:cNvSpPr>
            <p:nvPr/>
          </p:nvSpPr>
          <p:spPr bwMode="auto">
            <a:xfrm flipH="1">
              <a:off x="2976" y="187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6" name="Line 53"/>
            <p:cNvSpPr>
              <a:spLocks noChangeShapeType="1"/>
            </p:cNvSpPr>
            <p:nvPr/>
          </p:nvSpPr>
          <p:spPr bwMode="auto">
            <a:xfrm>
              <a:off x="2064" y="1920"/>
              <a:ext cx="480" cy="24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7" name="Line 54"/>
            <p:cNvSpPr>
              <a:spLocks noChangeShapeType="1"/>
            </p:cNvSpPr>
            <p:nvPr/>
          </p:nvSpPr>
          <p:spPr bwMode="auto">
            <a:xfrm flipH="1" flipV="1">
              <a:off x="3312" y="216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8" name="Rectangle 55"/>
            <p:cNvSpPr>
              <a:spLocks noChangeArrowheads="1"/>
            </p:cNvSpPr>
            <p:nvPr/>
          </p:nvSpPr>
          <p:spPr bwMode="auto">
            <a:xfrm>
              <a:off x="1488" y="2688"/>
              <a:ext cx="71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latinLnBrk="0" hangingPunct="0"/>
              <a:r>
                <a:rPr kumimoji="0" lang="en-US" altLang="ko-KR" sz="2000" b="1" dirty="0">
                  <a:latin typeface="Arial Narrow" pitchFamily="34" charset="0"/>
                </a:rPr>
                <a:t>DataRelation</a:t>
              </a:r>
            </a:p>
          </p:txBody>
        </p:sp>
        <p:sp>
          <p:nvSpPr>
            <p:cNvPr id="99" name="Line 56"/>
            <p:cNvSpPr>
              <a:spLocks noChangeShapeType="1"/>
            </p:cNvSpPr>
            <p:nvPr/>
          </p:nvSpPr>
          <p:spPr bwMode="auto">
            <a:xfrm flipV="1">
              <a:off x="1920" y="2112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0" name="Rectangle 57"/>
            <p:cNvSpPr>
              <a:spLocks noChangeArrowheads="1"/>
            </p:cNvSpPr>
            <p:nvPr/>
          </p:nvSpPr>
          <p:spPr bwMode="auto">
            <a:xfrm>
              <a:off x="3168" y="2640"/>
              <a:ext cx="65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latinLnBrk="0" hangingPunct="0"/>
              <a:r>
                <a:rPr kumimoji="0" lang="en-US" altLang="ko-KR" sz="2000" b="1">
                  <a:latin typeface="Arial Narrow" pitchFamily="34" charset="0"/>
                </a:rPr>
                <a:t>Constraints</a:t>
              </a:r>
            </a:p>
          </p:txBody>
        </p:sp>
        <p:sp>
          <p:nvSpPr>
            <p:cNvPr id="101" name="Line 58"/>
            <p:cNvSpPr>
              <a:spLocks noChangeShapeType="1"/>
            </p:cNvSpPr>
            <p:nvPr/>
          </p:nvSpPr>
          <p:spPr bwMode="auto">
            <a:xfrm flipH="1" flipV="1">
              <a:off x="2976" y="240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셋</a:t>
            </a:r>
            <a:r>
              <a:rPr lang="en-US" altLang="en-US" dirty="0" smtClean="0"/>
              <a:t>(DataSet)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데이터의 변경 유무 확인 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err="1" smtClean="0"/>
              <a:t>HasChanges</a:t>
            </a:r>
            <a:r>
              <a:rPr lang="en-US" altLang="ko-KR" dirty="0" smtClean="0"/>
              <a:t> </a:t>
            </a:r>
            <a:r>
              <a:rPr lang="ko-KR" altLang="en-US" dirty="0" smtClean="0"/>
              <a:t>속성</a:t>
            </a:r>
            <a:r>
              <a:rPr lang="en-US" altLang="ko-KR" dirty="0" smtClean="0"/>
              <a:t> : DataSet</a:t>
            </a:r>
            <a:r>
              <a:rPr altLang="en-US" smtClean="0"/>
              <a:t>에 포함된 </a:t>
            </a:r>
            <a:r>
              <a:rPr lang="en-US" altLang="en-US" dirty="0" smtClean="0"/>
              <a:t>DataTable</a:t>
            </a:r>
            <a:r>
              <a:rPr altLang="en-US" smtClean="0"/>
              <a:t>들의 어떠한 행의 어떠한 칼럼중 하나라도 변경이 되면 이 값은 </a:t>
            </a:r>
            <a:r>
              <a:rPr lang="en-US" altLang="en-US" dirty="0" smtClean="0"/>
              <a:t>True </a:t>
            </a:r>
            <a:r>
              <a:rPr altLang="en-US" smtClean="0"/>
              <a:t>값을 가지게 된다</a:t>
            </a:r>
            <a:r>
              <a:rPr lang="en-US" altLang="en-US" dirty="0" smtClean="0"/>
              <a:t>.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변경된 데이터 정보 얻기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err="1" smtClean="0"/>
              <a:t>GetChanges</a:t>
            </a:r>
            <a:r>
              <a:rPr lang="en-US" altLang="ko-KR" dirty="0" smtClean="0"/>
              <a:t> : </a:t>
            </a:r>
            <a:r>
              <a:rPr altLang="en-US" smtClean="0"/>
              <a:t>변경된 데이터의 </a:t>
            </a:r>
            <a:r>
              <a:rPr altLang="en-US" smtClean="0">
                <a:solidFill>
                  <a:srgbClr val="FF0000"/>
                </a:solidFill>
              </a:rPr>
              <a:t>복사본</a:t>
            </a:r>
            <a:r>
              <a:rPr altLang="en-US" smtClean="0"/>
              <a:t>을 획득할 수 있다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en-US" dirty="0" smtClean="0"/>
              <a:t>DataTable</a:t>
            </a:r>
            <a:r>
              <a:rPr altLang="en-US" smtClean="0"/>
              <a:t>도 동일한 메서드로 복사본을 획득할 수 있다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ko-KR" dirty="0" smtClean="0"/>
              <a:t>Merge</a:t>
            </a:r>
            <a:r>
              <a:rPr altLang="en-US" smtClean="0"/>
              <a:t>를 통해 복사본과 원본을 다시 합칠 수 있다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ko-KR" dirty="0" smtClean="0"/>
              <a:t>2.0</a:t>
            </a:r>
            <a:r>
              <a:rPr altLang="en-US" smtClean="0"/>
              <a:t>부터는 </a:t>
            </a:r>
            <a:r>
              <a:rPr lang="en-US" altLang="ko-KR" dirty="0" smtClean="0"/>
              <a:t>DataTable</a:t>
            </a:r>
            <a:r>
              <a:rPr altLang="en-US" smtClean="0"/>
              <a:t>도 </a:t>
            </a:r>
            <a:r>
              <a:rPr lang="en-US" altLang="en-US" dirty="0" smtClean="0"/>
              <a:t>Merge </a:t>
            </a:r>
            <a:r>
              <a:rPr altLang="en-US" smtClean="0"/>
              <a:t>메서드를 제공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Row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버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alt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DataRowVersion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err="1" smtClean="0"/>
              <a:t>DataRowVersion</a:t>
            </a:r>
            <a:r>
              <a:rPr altLang="en-US" smtClean="0"/>
              <a:t>을 이용해 원하는 데이터로 접근</a:t>
            </a:r>
            <a:r>
              <a:rPr lang="ko-KR" altLang="en-US" dirty="0" smtClean="0"/>
              <a:t>할</a:t>
            </a:r>
            <a:r>
              <a:rPr lang="en-US" altLang="en-US" dirty="0" smtClean="0"/>
              <a:t> </a:t>
            </a:r>
            <a:r>
              <a:rPr altLang="en-US" smtClean="0"/>
              <a:t>수 있다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ko-KR" dirty="0" err="1" smtClean="0"/>
              <a:t>ds.Tables</a:t>
            </a:r>
            <a:r>
              <a:rPr lang="en-US" altLang="ko-KR" dirty="0" smtClean="0"/>
              <a:t>(“Orders”).Rows(0)(0)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err="1" smtClean="0">
                <a:sym typeface="Wingdings" pitchFamily="2" charset="2"/>
              </a:rPr>
              <a:t>CurrentVersion</a:t>
            </a:r>
            <a:r>
              <a:rPr altLang="en-US" smtClean="0">
                <a:sym typeface="Wingdings" pitchFamily="2" charset="2"/>
              </a:rPr>
              <a:t>의 데이터 값을 가져 온다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ds.Tables</a:t>
            </a:r>
            <a:r>
              <a:rPr lang="en-US" altLang="ko-KR" dirty="0" smtClean="0">
                <a:sym typeface="Wingdings" pitchFamily="2" charset="2"/>
              </a:rPr>
              <a:t>(“Orders”).Rows(0)(0, </a:t>
            </a:r>
            <a:r>
              <a:rPr lang="en-US" altLang="ko-KR" dirty="0" err="1" smtClean="0">
                <a:sym typeface="Wingdings" pitchFamily="2" charset="2"/>
              </a:rPr>
              <a:t>DataRowVersion.Original</a:t>
            </a:r>
            <a:r>
              <a:rPr lang="en-US" altLang="ko-KR" dirty="0" smtClean="0">
                <a:sym typeface="Wingdings" pitchFamily="2" charset="2"/>
              </a:rPr>
              <a:t>)  </a:t>
            </a:r>
            <a:r>
              <a:rPr altLang="en-US" smtClean="0">
                <a:sym typeface="Wingdings" pitchFamily="2" charset="2"/>
              </a:rPr>
              <a:t>원본 버</a:t>
            </a:r>
            <a:r>
              <a:rPr lang="ko-KR" altLang="en-US" dirty="0" smtClean="0">
                <a:sym typeface="Wingdings" pitchFamily="2" charset="2"/>
              </a:rPr>
              <a:t>전의</a:t>
            </a:r>
            <a:r>
              <a:rPr altLang="en-US" smtClean="0">
                <a:sym typeface="Wingdings" pitchFamily="2" charset="2"/>
              </a:rPr>
              <a:t> 값을 가져 온다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Row State </a:t>
            </a:r>
            <a:r>
              <a:rPr lang="en-US" altLang="ko-KR" dirty="0" smtClean="0">
                <a:sym typeface="Wingdings" pitchFamily="2" charset="2"/>
              </a:rPr>
              <a:t>: row</a:t>
            </a:r>
            <a:r>
              <a:rPr altLang="en-US" smtClean="0">
                <a:sym typeface="Wingdings" pitchFamily="2" charset="2"/>
              </a:rPr>
              <a:t>의 상태를 가져 온다</a:t>
            </a:r>
            <a:r>
              <a:rPr lang="en-US" altLang="en-US" dirty="0" smtClean="0">
                <a:sym typeface="Wingdings" pitchFamily="2" charset="2"/>
              </a:rPr>
              <a:t>.  </a:t>
            </a:r>
            <a:r>
              <a:rPr altLang="en-US" smtClean="0">
                <a:sym typeface="Wingdings" pitchFamily="2" charset="2"/>
              </a:rPr>
              <a:t>임시</a:t>
            </a:r>
            <a:r>
              <a:rPr lang="en-US" altLang="en-US" dirty="0" smtClean="0">
                <a:sym typeface="Wingdings" pitchFamily="2" charset="2"/>
              </a:rPr>
              <a:t>(Propose), </a:t>
            </a:r>
            <a:r>
              <a:rPr altLang="en-US" smtClean="0">
                <a:sym typeface="Wingdings" pitchFamily="2" charset="2"/>
              </a:rPr>
              <a:t>신규</a:t>
            </a:r>
            <a:r>
              <a:rPr lang="en-US" altLang="en-US" dirty="0" smtClean="0">
                <a:sym typeface="Wingdings" pitchFamily="2" charset="2"/>
              </a:rPr>
              <a:t>(Added), </a:t>
            </a:r>
            <a:r>
              <a:rPr altLang="en-US" smtClean="0">
                <a:sym typeface="Wingdings" pitchFamily="2" charset="2"/>
              </a:rPr>
              <a:t>편집</a:t>
            </a:r>
            <a:r>
              <a:rPr lang="en-US" altLang="en-US" dirty="0" smtClean="0">
                <a:sym typeface="Wingdings" pitchFamily="2" charset="2"/>
              </a:rPr>
              <a:t>(Modified), </a:t>
            </a:r>
            <a:r>
              <a:rPr altLang="en-US" smtClean="0">
                <a:sym typeface="Wingdings" pitchFamily="2" charset="2"/>
              </a:rPr>
              <a:t>삭제</a:t>
            </a:r>
            <a:r>
              <a:rPr lang="en-US" altLang="en-US" dirty="0" smtClean="0">
                <a:sym typeface="Wingdings" pitchFamily="2" charset="2"/>
              </a:rPr>
              <a:t>(Deleted), </a:t>
            </a:r>
            <a:r>
              <a:rPr altLang="en-US" smtClean="0">
                <a:sym typeface="Wingdings" pitchFamily="2" charset="2"/>
              </a:rPr>
              <a:t>변경없음</a:t>
            </a:r>
            <a:r>
              <a:rPr lang="en-US" altLang="en-US" dirty="0" smtClean="0">
                <a:sym typeface="Wingdings" pitchFamily="2" charset="2"/>
              </a:rPr>
              <a:t>(None) </a:t>
            </a:r>
            <a:r>
              <a:rPr altLang="en-US" smtClean="0">
                <a:sym typeface="Wingdings" pitchFamily="2" charset="2"/>
              </a:rPr>
              <a:t>등의 상태를 가진다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r>
              <a:rPr lang="en-US" altLang="ko-KR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AcceptChanges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/>
            <a:r>
              <a:rPr altLang="en-US" smtClean="0">
                <a:sym typeface="Wingdings" pitchFamily="2" charset="2"/>
              </a:rPr>
              <a:t>현재 편집 작업을 완료 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altLang="en-US" smtClean="0">
                <a:sym typeface="Wingdings" pitchFamily="2" charset="2"/>
              </a:rPr>
              <a:t> 데이터베이스의 </a:t>
            </a:r>
            <a:r>
              <a:rPr lang="en-US" altLang="ko-KR" dirty="0" smtClean="0">
                <a:sym typeface="Wingdings" pitchFamily="2" charset="2"/>
              </a:rPr>
              <a:t>Commit</a:t>
            </a:r>
            <a:r>
              <a:rPr altLang="en-US" smtClean="0">
                <a:sym typeface="Wingdings" pitchFamily="2" charset="2"/>
              </a:rPr>
              <a:t>과 같은 역할을 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altLang="en-US" smtClean="0">
                <a:sym typeface="Wingdings" pitchFamily="2" charset="2"/>
              </a:rPr>
              <a:t> </a:t>
            </a:r>
          </a:p>
          <a:p>
            <a:pPr lvl="1"/>
            <a:r>
              <a:rPr lang="en-US" altLang="ko-KR" dirty="0" err="1" smtClean="0">
                <a:sym typeface="Wingdings" pitchFamily="2" charset="2"/>
              </a:rPr>
              <a:t>DataSet</a:t>
            </a:r>
            <a:r>
              <a:rPr lang="en-US" altLang="ko-KR" dirty="0" smtClean="0">
                <a:sym typeface="Wingdings" pitchFamily="2" charset="2"/>
              </a:rPr>
              <a:t>, DataTable, DataRow</a:t>
            </a:r>
            <a:r>
              <a:rPr altLang="en-US" smtClean="0">
                <a:sym typeface="Wingdings" pitchFamily="2" charset="2"/>
              </a:rPr>
              <a:t>에서 사용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r>
              <a:rPr lang="en-US" altLang="ko-KR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RejectChanges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/>
            <a:r>
              <a:rPr altLang="en-US" smtClean="0">
                <a:sym typeface="Wingdings" pitchFamily="2" charset="2"/>
              </a:rPr>
              <a:t>현재 편집 작업을 취소 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altLang="en-US" smtClean="0">
                <a:sym typeface="Wingdings" pitchFamily="2" charset="2"/>
              </a:rPr>
              <a:t> 데이터베이스의 </a:t>
            </a:r>
            <a:r>
              <a:rPr lang="en-US" altLang="ko-KR" dirty="0" smtClean="0">
                <a:sym typeface="Wingdings" pitchFamily="2" charset="2"/>
              </a:rPr>
              <a:t>Rollback</a:t>
            </a:r>
            <a:r>
              <a:rPr altLang="en-US" smtClean="0">
                <a:sym typeface="Wingdings" pitchFamily="2" charset="2"/>
              </a:rPr>
              <a:t>과 같은 역할 을 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altLang="en-US" smtClean="0">
                <a:sym typeface="Wingdings" pitchFamily="2" charset="2"/>
              </a:rPr>
              <a:t> </a:t>
            </a:r>
          </a:p>
          <a:p>
            <a:pPr lvl="1"/>
            <a:r>
              <a:rPr lang="en-US" altLang="ko-KR" dirty="0" err="1" smtClean="0">
                <a:sym typeface="Wingdings" pitchFamily="2" charset="2"/>
              </a:rPr>
              <a:t>DataSet</a:t>
            </a:r>
            <a:r>
              <a:rPr lang="en-US" altLang="ko-KR" dirty="0" smtClean="0">
                <a:sym typeface="Wingdings" pitchFamily="2" charset="2"/>
              </a:rPr>
              <a:t>, DataTable, DataRow</a:t>
            </a:r>
            <a:r>
              <a:rPr altLang="en-US" smtClean="0">
                <a:sym typeface="Wingdings" pitchFamily="2" charset="2"/>
              </a:rPr>
              <a:t>에서 사용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복사 및 복제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Clone : </a:t>
            </a:r>
            <a:r>
              <a:rPr altLang="en-US" smtClean="0">
                <a:sym typeface="Wingdings" pitchFamily="2" charset="2"/>
              </a:rPr>
              <a:t>데이터를 제외한 </a:t>
            </a:r>
            <a:r>
              <a:rPr lang="en-US" altLang="en-US" dirty="0" smtClean="0">
                <a:sym typeface="Wingdings" pitchFamily="2" charset="2"/>
              </a:rPr>
              <a:t>DataSet</a:t>
            </a:r>
            <a:r>
              <a:rPr altLang="en-US" smtClean="0">
                <a:sym typeface="Wingdings" pitchFamily="2" charset="2"/>
              </a:rPr>
              <a:t>과 </a:t>
            </a:r>
            <a:r>
              <a:rPr lang="en-US" altLang="en-US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의 구조를 복제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Copy : </a:t>
            </a:r>
            <a:r>
              <a:rPr lang="ko-KR" altLang="en-US" dirty="0" smtClean="0">
                <a:sym typeface="Wingdings" pitchFamily="2" charset="2"/>
              </a:rPr>
              <a:t>데이터와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altLang="en-US" smtClean="0">
                <a:sym typeface="Wingdings" pitchFamily="2" charset="2"/>
              </a:rPr>
              <a:t>스키마를 복사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pPr lvl="2"/>
            <a:r>
              <a:rPr lang="ko-KR" altLang="en-US" dirty="0" smtClean="0">
                <a:sym typeface="Wingdings" pitchFamily="2" charset="2"/>
              </a:rPr>
              <a:t>객체의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altLang="en-US" smtClean="0">
                <a:sym typeface="Wingdings" pitchFamily="2" charset="2"/>
              </a:rPr>
              <a:t>경우 대입 연산자를 이용하면 참조 주소만 복사된다</a:t>
            </a:r>
            <a:r>
              <a:rPr lang="en-US" altLang="en-US" dirty="0" smtClean="0">
                <a:sym typeface="Wingdings" pitchFamily="2" charset="2"/>
              </a:rPr>
              <a:t>. </a:t>
            </a:r>
            <a:r>
              <a:rPr altLang="en-US" smtClean="0">
                <a:sym typeface="Wingdings" pitchFamily="2" charset="2"/>
              </a:rPr>
              <a:t>따라서 동일한 데이터와 스키마를 가지는 </a:t>
            </a:r>
            <a:r>
              <a:rPr lang="en-US" altLang="en-US" dirty="0" smtClean="0">
                <a:sym typeface="Wingdings" pitchFamily="2" charset="2"/>
              </a:rPr>
              <a:t>DataSet</a:t>
            </a:r>
            <a:r>
              <a:rPr altLang="en-US" smtClean="0">
                <a:sym typeface="Wingdings" pitchFamily="2" charset="2"/>
              </a:rPr>
              <a:t>의 완전한 복사본을 만들어서 사용하고자 하는 경우 </a:t>
            </a:r>
            <a:r>
              <a:rPr lang="en-US" altLang="en-US" dirty="0" smtClean="0">
                <a:sym typeface="Wingdings" pitchFamily="2" charset="2"/>
              </a:rPr>
              <a:t>Copy </a:t>
            </a:r>
            <a:r>
              <a:rPr altLang="en-US" smtClean="0">
                <a:sym typeface="Wingdings" pitchFamily="2" charset="2"/>
              </a:rPr>
              <a:t>메서드를 이용해야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pPr lvl="2"/>
            <a:r>
              <a:rPr altLang="en-US" smtClean="0">
                <a:sym typeface="Wingdings" pitchFamily="2" charset="2"/>
              </a:rPr>
              <a:t>원본에서 구조와 데이터를 모두 복사한 다음 새로운 </a:t>
            </a:r>
            <a:r>
              <a:rPr lang="en-US" altLang="en-US" dirty="0" smtClean="0">
                <a:sym typeface="Wingdings" pitchFamily="2" charset="2"/>
              </a:rPr>
              <a:t>DataSet( </a:t>
            </a:r>
            <a:r>
              <a:rPr altLang="en-US" smtClean="0">
                <a:sym typeface="Wingdings" pitchFamily="2" charset="2"/>
              </a:rPr>
              <a:t>또는 </a:t>
            </a:r>
            <a:r>
              <a:rPr lang="en-US" altLang="en-US" dirty="0" smtClean="0">
                <a:sym typeface="Wingdings" pitchFamily="2" charset="2"/>
              </a:rPr>
              <a:t>DataTable)</a:t>
            </a:r>
            <a:r>
              <a:rPr altLang="en-US" smtClean="0">
                <a:sym typeface="Wingdings" pitchFamily="2" charset="2"/>
              </a:rPr>
              <a:t>을 얻을 수 있다</a:t>
            </a:r>
            <a:r>
              <a:rPr lang="en-US" altLang="en-US" dirty="0" smtClean="0">
                <a:sym typeface="Wingdings" pitchFamily="2" charset="2"/>
              </a:rPr>
              <a:t>. 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데이터셋</a:t>
            </a:r>
            <a:r>
              <a:rPr lang="en-US" altLang="en-US" dirty="0" smtClean="0"/>
              <a:t>(DataSet)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데이터의</a:t>
            </a:r>
            <a:r>
              <a:rPr lang="en-US" altLang="ko-KR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altLang="en-US" sz="17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병합</a:t>
            </a:r>
            <a:endParaRPr lang="en-US" alt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sz="1200" b="1" dirty="0" smtClean="0"/>
              <a:t>Merge : DataSet, DataTable</a:t>
            </a:r>
            <a:r>
              <a:rPr altLang="en-US" sz="1200" b="1" smtClean="0"/>
              <a:t>에서 제공 된다</a:t>
            </a:r>
            <a:r>
              <a:rPr lang="en-US" altLang="en-US" sz="1200" b="1" dirty="0" smtClean="0"/>
              <a:t>.  </a:t>
            </a:r>
          </a:p>
          <a:p>
            <a:pPr lvl="2"/>
            <a:r>
              <a:rPr altLang="en-US" sz="1200" smtClean="0"/>
              <a:t>두 객체의 데이터를 병합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  <a:r>
              <a:rPr altLang="en-US" sz="1200" smtClean="0"/>
              <a:t>아주 비슷한 스키마를 가지는 </a:t>
            </a:r>
            <a:r>
              <a:rPr lang="ko-KR" altLang="en-US" sz="1200" dirty="0" smtClean="0"/>
              <a:t>두 개의</a:t>
            </a:r>
            <a:r>
              <a:rPr lang="en-US" altLang="en-US" sz="1200" dirty="0" smtClean="0"/>
              <a:t> DataTable</a:t>
            </a:r>
            <a:r>
              <a:rPr altLang="en-US" sz="1200" smtClean="0"/>
              <a:t>의 개체를 병합하는데 사용된다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altLang="en-US" sz="1200" smtClean="0"/>
              <a:t>병합 작업에는 원래 테이블과 병합 테이블만 사용된다</a:t>
            </a:r>
            <a:r>
              <a:rPr lang="en-US" altLang="en-US" sz="1200" dirty="0" smtClean="0"/>
              <a:t>. </a:t>
            </a:r>
            <a:r>
              <a:rPr altLang="en-US" sz="1200" b="1" smtClean="0">
                <a:solidFill>
                  <a:srgbClr val="FF0000"/>
                </a:solidFill>
              </a:rPr>
              <a:t>자식 테이블은 영향을 받거나 포함되지 않는다</a:t>
            </a:r>
            <a:r>
              <a:rPr lang="en-US" altLang="en-US" sz="1200" b="1" dirty="0" smtClean="0">
                <a:solidFill>
                  <a:srgbClr val="FF0000"/>
                </a:solidFill>
              </a:rPr>
              <a:t>. </a:t>
            </a:r>
          </a:p>
          <a:p>
            <a:pPr lvl="2"/>
            <a:r>
              <a:rPr lang="en-US" altLang="en-US" sz="1200" dirty="0" smtClean="0"/>
              <a:t>DataTable</a:t>
            </a:r>
            <a:r>
              <a:rPr altLang="en-US" sz="1200" smtClean="0"/>
              <a:t>의 경우 </a:t>
            </a:r>
            <a:r>
              <a:rPr lang="en-US" altLang="en-US" sz="1200" dirty="0" smtClean="0"/>
              <a:t>2.0</a:t>
            </a:r>
            <a:r>
              <a:rPr lang="ko-KR" altLang="en-US" sz="1200" dirty="0" smtClean="0"/>
              <a:t>에서</a:t>
            </a:r>
            <a:r>
              <a:rPr lang="en-US" altLang="en-US" sz="1200" dirty="0" smtClean="0"/>
              <a:t> </a:t>
            </a:r>
            <a:r>
              <a:rPr altLang="en-US" sz="1200" smtClean="0"/>
              <a:t>새롭게 지원 하고 있다</a:t>
            </a:r>
            <a:r>
              <a:rPr lang="en-US" altLang="en-US" sz="1200" dirty="0" smtClean="0"/>
              <a:t>. </a:t>
            </a:r>
          </a:p>
          <a:p>
            <a:pPr lvl="1"/>
            <a:r>
              <a:rPr altLang="en-US" sz="1200" b="1" smtClean="0"/>
              <a:t>데이터의 병합 방식 </a:t>
            </a:r>
            <a:endParaRPr lang="en-US" altLang="en-US" sz="1200" b="1" dirty="0" smtClean="0"/>
          </a:p>
          <a:p>
            <a:pPr lvl="2"/>
            <a:r>
              <a:rPr lang="en-US" altLang="ko-KR" sz="1200" dirty="0" smtClean="0"/>
              <a:t>PreserveChanges : </a:t>
            </a:r>
            <a:r>
              <a:rPr altLang="en-US" sz="1200" smtClean="0"/>
              <a:t>원래 테이블의 변경 내역을 유지 할 것인지 여부를 결정하는 속성 이다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altLang="en-US" sz="1200" smtClean="0"/>
              <a:t>들어오는 값이 기존 행의 현재 버</a:t>
            </a:r>
            <a:r>
              <a:rPr lang="ko-KR" altLang="en-US" sz="1200" dirty="0" smtClean="0"/>
              <a:t>전</a:t>
            </a:r>
            <a:r>
              <a:rPr altLang="en-US" sz="1200" smtClean="0"/>
              <a:t>을 덮어쓸지 여부를 결정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2"/>
            <a:r>
              <a:rPr lang="en-US" altLang="en-US" sz="1200" dirty="0" smtClean="0"/>
              <a:t>True :  </a:t>
            </a:r>
            <a:r>
              <a:rPr lang="ko-KR" altLang="en-US" sz="1200" dirty="0" smtClean="0"/>
              <a:t>기존</a:t>
            </a:r>
            <a:r>
              <a:rPr lang="en-US" altLang="en-US" sz="1200" dirty="0" smtClean="0"/>
              <a:t> </a:t>
            </a:r>
            <a:r>
              <a:rPr altLang="en-US" sz="1200" smtClean="0"/>
              <a:t>행의 </a:t>
            </a:r>
            <a:r>
              <a:rPr lang="en-US" altLang="en-US" sz="1200" dirty="0" smtClean="0"/>
              <a:t>Current </a:t>
            </a:r>
            <a:r>
              <a:rPr altLang="en-US" sz="1200" smtClean="0"/>
              <a:t>행 버</a:t>
            </a:r>
            <a:r>
              <a:rPr lang="ko-KR" altLang="en-US" sz="1200" dirty="0" smtClean="0"/>
              <a:t>전</a:t>
            </a:r>
            <a:r>
              <a:rPr altLang="en-US" sz="1200" smtClean="0"/>
              <a:t>의 데이터는 보존 되지만 </a:t>
            </a:r>
            <a:r>
              <a:rPr lang="ko-KR" altLang="en-US" sz="1200" dirty="0" smtClean="0"/>
              <a:t>들어오는</a:t>
            </a:r>
            <a:r>
              <a:rPr lang="en-US" altLang="en-US" sz="1200" dirty="0" smtClean="0"/>
              <a:t> </a:t>
            </a:r>
            <a:r>
              <a:rPr lang="ko-KR" altLang="en-US" sz="1200" dirty="0" smtClean="0"/>
              <a:t>행의</a:t>
            </a:r>
            <a:r>
              <a:rPr lang="en-US" altLang="en-US" sz="1200" dirty="0" smtClean="0"/>
              <a:t> Original </a:t>
            </a:r>
            <a:r>
              <a:rPr altLang="en-US" sz="1200" smtClean="0"/>
              <a:t>행 버</a:t>
            </a:r>
            <a:r>
              <a:rPr lang="ko-KR" altLang="en-US" sz="1200" dirty="0" smtClean="0"/>
              <a:t>전</a:t>
            </a:r>
            <a:r>
              <a:rPr altLang="en-US" sz="1200" smtClean="0"/>
              <a:t> 데이터가 </a:t>
            </a:r>
            <a:r>
              <a:rPr lang="ko-KR" altLang="en-US" sz="1200" dirty="0" smtClean="0"/>
              <a:t>기존</a:t>
            </a:r>
            <a:r>
              <a:rPr lang="en-US" altLang="en-US" sz="1200" dirty="0" smtClean="0"/>
              <a:t> </a:t>
            </a:r>
            <a:r>
              <a:rPr altLang="en-US" sz="1200" smtClean="0"/>
              <a:t>행의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행 데이터를 </a:t>
            </a:r>
            <a:r>
              <a:rPr lang="ko-KR" altLang="en-US" sz="1200" dirty="0" smtClean="0"/>
              <a:t>덮어</a:t>
            </a:r>
            <a:r>
              <a:rPr lang="en-US" altLang="en-US" sz="1200" dirty="0" smtClean="0"/>
              <a:t> </a:t>
            </a:r>
            <a:r>
              <a:rPr altLang="en-US" sz="1200" smtClean="0"/>
              <a:t>쓴다</a:t>
            </a:r>
            <a:r>
              <a:rPr lang="en-US" altLang="en-US" sz="1200" dirty="0" smtClean="0"/>
              <a:t>.  </a:t>
            </a:r>
            <a:r>
              <a:rPr altLang="en-US" sz="1200" smtClean="0"/>
              <a:t>그리고 기존 행의 </a:t>
            </a:r>
            <a:r>
              <a:rPr lang="en-US" altLang="en-US" sz="1200" dirty="0" smtClean="0"/>
              <a:t>RowState</a:t>
            </a:r>
            <a:r>
              <a:rPr altLang="en-US" sz="1200" smtClean="0"/>
              <a:t>는 </a:t>
            </a:r>
            <a:r>
              <a:rPr lang="en-US" altLang="en-US" sz="1200" dirty="0" smtClean="0"/>
              <a:t>Modified</a:t>
            </a:r>
            <a:r>
              <a:rPr altLang="en-US" sz="1200" smtClean="0"/>
              <a:t>가 된다</a:t>
            </a:r>
            <a:r>
              <a:rPr lang="en-US" altLang="en-US" sz="1200" dirty="0" smtClean="0"/>
              <a:t>.  </a:t>
            </a:r>
          </a:p>
          <a:p>
            <a:pPr lvl="2"/>
            <a:r>
              <a:rPr altLang="en-US" sz="1200" smtClean="0"/>
              <a:t> </a:t>
            </a:r>
            <a:r>
              <a:rPr lang="en-US" altLang="en-US" sz="1200" dirty="0" smtClean="0"/>
              <a:t>True</a:t>
            </a:r>
            <a:r>
              <a:rPr altLang="en-US" sz="1200" smtClean="0"/>
              <a:t>에 대한 예외 </a:t>
            </a:r>
            <a:endParaRPr lang="en-US" altLang="en-US" sz="1200" dirty="0" smtClean="0"/>
          </a:p>
          <a:p>
            <a:pPr lvl="3"/>
            <a:r>
              <a:rPr altLang="en-US" sz="1200" smtClean="0"/>
              <a:t>기존 행</a:t>
            </a:r>
            <a:r>
              <a:rPr lang="ko-KR" altLang="en-US" sz="1200" dirty="0" smtClean="0"/>
              <a:t>이</a:t>
            </a:r>
            <a:r>
              <a:rPr lang="en-US" altLang="en-US" sz="1200" dirty="0" smtClean="0"/>
              <a:t> Deleted</a:t>
            </a:r>
            <a:r>
              <a:rPr altLang="en-US" sz="1200" smtClean="0"/>
              <a:t>인 경우 </a:t>
            </a:r>
            <a:r>
              <a:rPr lang="en-US" altLang="en-US" sz="1200" dirty="0" smtClean="0"/>
              <a:t>RowState</a:t>
            </a:r>
            <a:r>
              <a:rPr altLang="en-US" sz="1200" smtClean="0"/>
              <a:t>는 </a:t>
            </a:r>
            <a:r>
              <a:rPr lang="en-US" altLang="en-US" sz="1200" dirty="0" smtClean="0"/>
              <a:t>Deleted</a:t>
            </a:r>
            <a:r>
              <a:rPr altLang="en-US" sz="1200" smtClean="0"/>
              <a:t>로 유지되고 들어오는 행의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행 버</a:t>
            </a:r>
            <a:r>
              <a:rPr lang="ko-KR" altLang="en-US" sz="1200" dirty="0" smtClean="0"/>
              <a:t>전이</a:t>
            </a:r>
            <a:r>
              <a:rPr altLang="en-US" sz="1200" smtClean="0"/>
              <a:t>  </a:t>
            </a:r>
            <a:r>
              <a:rPr lang="ko-KR" altLang="en-US" sz="1200" dirty="0" smtClean="0"/>
              <a:t>기존</a:t>
            </a:r>
            <a:r>
              <a:rPr lang="en-US" altLang="en-US" sz="1200" dirty="0" smtClean="0"/>
              <a:t> </a:t>
            </a:r>
            <a:r>
              <a:rPr altLang="en-US" sz="1200" smtClean="0"/>
              <a:t>행의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행 버</a:t>
            </a:r>
            <a:r>
              <a:rPr lang="ko-KR" altLang="en-US" sz="1200" dirty="0" smtClean="0"/>
              <a:t>전을</a:t>
            </a:r>
            <a:r>
              <a:rPr altLang="en-US" sz="1200" smtClean="0"/>
              <a:t> 데이터를 덮어 쓴다</a:t>
            </a:r>
            <a:r>
              <a:rPr lang="en-US" altLang="en-US" sz="1200" dirty="0" smtClean="0"/>
              <a:t>. </a:t>
            </a:r>
          </a:p>
          <a:p>
            <a:pPr lvl="3"/>
            <a:r>
              <a:rPr lang="ko-KR" altLang="en-US" sz="1200" dirty="0" smtClean="0"/>
              <a:t>들어오는</a:t>
            </a:r>
            <a:r>
              <a:rPr lang="en-US" altLang="en-US" sz="1200" dirty="0" smtClean="0"/>
              <a:t> </a:t>
            </a:r>
            <a:r>
              <a:rPr altLang="en-US" sz="1200" smtClean="0"/>
              <a:t>행의 </a:t>
            </a:r>
            <a:r>
              <a:rPr lang="en-US" altLang="en-US" sz="1200" dirty="0" smtClean="0"/>
              <a:t>RowState</a:t>
            </a:r>
            <a:r>
              <a:rPr altLang="en-US" sz="1200" smtClean="0"/>
              <a:t>가 </a:t>
            </a:r>
            <a:r>
              <a:rPr lang="en-US" altLang="en-US" sz="1200" dirty="0" smtClean="0"/>
              <a:t>Added</a:t>
            </a:r>
            <a:r>
              <a:rPr altLang="en-US" sz="1200" smtClean="0"/>
              <a:t>인 경우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행 버</a:t>
            </a:r>
            <a:r>
              <a:rPr lang="ko-KR" altLang="en-US" sz="1200" dirty="0" smtClean="0"/>
              <a:t>전이</a:t>
            </a:r>
            <a:r>
              <a:rPr altLang="en-US" sz="1200" smtClean="0"/>
              <a:t> 없으므로 기존 행의 오리지날 데이터를 덮어쓰지 않는다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lang="en-US" altLang="en-US" sz="1200" dirty="0" smtClean="0"/>
              <a:t>False :  </a:t>
            </a:r>
            <a:r>
              <a:rPr altLang="en-US" sz="1200" smtClean="0"/>
              <a:t>들어오는 행의 데이터가 기존행의 </a:t>
            </a:r>
            <a:r>
              <a:rPr lang="en-US" altLang="en-US" sz="1200" dirty="0" smtClean="0"/>
              <a:t>Current </a:t>
            </a:r>
            <a:r>
              <a:rPr altLang="en-US" sz="1200" smtClean="0"/>
              <a:t>및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행 모두를 덮어 쓴다</a:t>
            </a:r>
            <a:r>
              <a:rPr lang="en-US" altLang="en-US" sz="1200" dirty="0" smtClean="0"/>
              <a:t>.  RowState</a:t>
            </a:r>
            <a:r>
              <a:rPr altLang="en-US" sz="1200" smtClean="0"/>
              <a:t>는 들어오는 행의 </a:t>
            </a:r>
            <a:r>
              <a:rPr lang="en-US" altLang="en-US" sz="1200" dirty="0" smtClean="0"/>
              <a:t>RowState</a:t>
            </a:r>
            <a:r>
              <a:rPr altLang="en-US" sz="1200" smtClean="0"/>
              <a:t>로 맞춰진다</a:t>
            </a:r>
            <a:r>
              <a:rPr lang="en-US" altLang="en-US" sz="1200" dirty="0" smtClean="0"/>
              <a:t>. </a:t>
            </a:r>
          </a:p>
          <a:p>
            <a:pPr lvl="2"/>
            <a:r>
              <a:rPr lang="en-US" altLang="en-US" sz="1200" dirty="0" smtClean="0"/>
              <a:t>False</a:t>
            </a:r>
            <a:r>
              <a:rPr altLang="en-US" sz="1200" smtClean="0"/>
              <a:t>에 대한 예외</a:t>
            </a:r>
            <a:endParaRPr lang="en-US" altLang="en-US" sz="1200" dirty="0" smtClean="0"/>
          </a:p>
          <a:p>
            <a:pPr lvl="3"/>
            <a:r>
              <a:rPr altLang="en-US" sz="1200" smtClean="0"/>
              <a:t>들어오는 행이 </a:t>
            </a:r>
            <a:r>
              <a:rPr lang="en-US" altLang="en-US" sz="1200" dirty="0" smtClean="0"/>
              <a:t>Unchanged</a:t>
            </a:r>
            <a:r>
              <a:rPr altLang="en-US" sz="1200" smtClean="0"/>
              <a:t>이고 기존 행이 </a:t>
            </a:r>
            <a:r>
              <a:rPr lang="en-US" altLang="en-US" sz="1200" dirty="0" smtClean="0"/>
              <a:t>Modified, Deleted, Added </a:t>
            </a:r>
            <a:r>
              <a:rPr altLang="en-US" sz="1200" smtClean="0"/>
              <a:t>인 경우 기존행은 </a:t>
            </a:r>
            <a:r>
              <a:rPr lang="en-US" altLang="en-US" sz="1200" dirty="0" smtClean="0"/>
              <a:t>Modified</a:t>
            </a:r>
            <a:r>
              <a:rPr altLang="en-US" sz="1200" smtClean="0"/>
              <a:t>로 설정된</a:t>
            </a:r>
            <a:r>
              <a:rPr lang="ko-KR" altLang="en-US" sz="1200" dirty="0" smtClean="0"/>
              <a:t>다</a:t>
            </a:r>
            <a:r>
              <a:rPr lang="en-US" altLang="ko-KR" sz="1200" dirty="0" smtClean="0"/>
              <a:t>.</a:t>
            </a:r>
          </a:p>
          <a:p>
            <a:pPr lvl="3"/>
            <a:r>
              <a:rPr altLang="en-US" sz="1200" smtClean="0"/>
              <a:t>들어오는 행이 </a:t>
            </a:r>
            <a:r>
              <a:rPr lang="en-US" altLang="en-US" sz="1200" dirty="0" smtClean="0"/>
              <a:t>Added</a:t>
            </a:r>
            <a:r>
              <a:rPr lang="ko-KR" altLang="en-US" sz="1200" dirty="0" smtClean="0"/>
              <a:t>이고</a:t>
            </a:r>
            <a:r>
              <a:rPr lang="en-US" altLang="en-US" sz="1200" dirty="0" smtClean="0"/>
              <a:t> </a:t>
            </a:r>
            <a:r>
              <a:rPr altLang="en-US" sz="1200" smtClean="0"/>
              <a:t>기존 행이 </a:t>
            </a:r>
            <a:r>
              <a:rPr lang="en-US" altLang="en-US" sz="1200" dirty="0" smtClean="0"/>
              <a:t>Unchanged, Modified, Deleted</a:t>
            </a:r>
            <a:r>
              <a:rPr lang="ko-KR" altLang="en-US" sz="1200" dirty="0" smtClean="0"/>
              <a:t>인</a:t>
            </a:r>
            <a:r>
              <a:rPr lang="en-US" altLang="en-US" sz="1200" dirty="0" smtClean="0"/>
              <a:t> </a:t>
            </a:r>
            <a:r>
              <a:rPr altLang="en-US" sz="1200" smtClean="0"/>
              <a:t>경우 기존행은  </a:t>
            </a:r>
            <a:r>
              <a:rPr lang="en-US" altLang="en-US" sz="1200" dirty="0" smtClean="0"/>
              <a:t>Modified</a:t>
            </a:r>
            <a:r>
              <a:rPr altLang="en-US" sz="1200" smtClean="0"/>
              <a:t>로 설정된다</a:t>
            </a:r>
            <a:r>
              <a:rPr lang="en-US" altLang="en-US" sz="1200" dirty="0" smtClean="0"/>
              <a:t>.  </a:t>
            </a:r>
            <a:r>
              <a:rPr altLang="en-US" sz="1200" smtClean="0"/>
              <a:t>또한 들어오는 행이 </a:t>
            </a:r>
            <a:r>
              <a:rPr lang="en-US" altLang="en-US" sz="1200" dirty="0" smtClean="0"/>
              <a:t>Original</a:t>
            </a:r>
            <a:r>
              <a:rPr altLang="en-US" sz="1200" smtClean="0"/>
              <a:t>을 가지고 있지 않기 때문에 기존행의 </a:t>
            </a:r>
            <a:r>
              <a:rPr lang="en-US" altLang="en-US" sz="1200" dirty="0" smtClean="0"/>
              <a:t>Original </a:t>
            </a:r>
            <a:r>
              <a:rPr altLang="en-US" sz="1200" smtClean="0"/>
              <a:t>버</a:t>
            </a:r>
            <a:r>
              <a:rPr lang="ko-KR" altLang="en-US" sz="1200" dirty="0" smtClean="0"/>
              <a:t>전은</a:t>
            </a:r>
            <a:r>
              <a:rPr altLang="en-US" sz="1200" smtClean="0"/>
              <a:t> 그대로 유지된다</a:t>
            </a:r>
            <a:r>
              <a:rPr lang="en-US" altLang="en-US" sz="1200" dirty="0" smtClean="0"/>
              <a:t>. </a:t>
            </a:r>
          </a:p>
          <a:p>
            <a:pPr lvl="1"/>
            <a:r>
              <a:rPr altLang="en-US" sz="1200" b="1" smtClean="0"/>
              <a:t>스키마의 병합 방식 </a:t>
            </a:r>
            <a:endParaRPr lang="en-US" altLang="en-US" sz="1200" b="1" dirty="0" smtClean="0"/>
          </a:p>
          <a:p>
            <a:pPr lvl="2"/>
            <a:r>
              <a:rPr lang="en-US" altLang="ko-KR" sz="1200" dirty="0" smtClean="0"/>
              <a:t>MissingSchemaAction : </a:t>
            </a:r>
            <a:r>
              <a:rPr lang="ko-KR" altLang="en-US" sz="1200" dirty="0" smtClean="0"/>
              <a:t>병합</a:t>
            </a:r>
            <a:r>
              <a:rPr altLang="en-US" sz="1200" smtClean="0"/>
              <a:t>할 때</a:t>
            </a:r>
            <a:r>
              <a:rPr lang="en-US" altLang="ko-KR" sz="1200" dirty="0" smtClean="0"/>
              <a:t> </a:t>
            </a:r>
            <a:r>
              <a:rPr altLang="en-US" sz="1200" smtClean="0"/>
              <a:t>스키마가 다를 경우 어떻게 처리할지를 지정 한다</a:t>
            </a:r>
            <a:r>
              <a:rPr lang="en-US" altLang="en-US" sz="1200" dirty="0" smtClean="0"/>
              <a:t>. </a:t>
            </a:r>
          </a:p>
          <a:p>
            <a:pPr lvl="3"/>
            <a:r>
              <a:rPr lang="en-US" altLang="ko-KR" sz="1200" dirty="0" smtClean="0"/>
              <a:t>Add : </a:t>
            </a:r>
            <a:r>
              <a:rPr altLang="en-US" sz="1200" smtClean="0"/>
              <a:t>들어오는 새 스키마를 추가하고 데이터를 채운다</a:t>
            </a:r>
            <a:r>
              <a:rPr lang="en-US" altLang="en-US" sz="1200" dirty="0" smtClean="0"/>
              <a:t>. </a:t>
            </a:r>
            <a:endParaRPr lang="en-US" altLang="ko-KR" sz="1200" dirty="0" smtClean="0"/>
          </a:p>
          <a:p>
            <a:pPr lvl="3"/>
            <a:r>
              <a:rPr lang="en-US" altLang="ko-KR" sz="1200" dirty="0" err="1" smtClean="0"/>
              <a:t>AddWithKey</a:t>
            </a:r>
            <a:r>
              <a:rPr lang="en-US" altLang="ko-KR" sz="1200" dirty="0" smtClean="0"/>
              <a:t> : </a:t>
            </a:r>
            <a:r>
              <a:rPr altLang="en-US" sz="1200" smtClean="0"/>
              <a:t>새 스키마 및 기본키 정보를 추가하고 데이터를 채운다</a:t>
            </a:r>
            <a:r>
              <a:rPr lang="en-US" altLang="en-US" sz="1200" dirty="0" smtClean="0"/>
              <a:t>. </a:t>
            </a:r>
            <a:endParaRPr lang="en-US" altLang="ko-KR" sz="1200" dirty="0"/>
          </a:p>
          <a:p>
            <a:pPr lvl="3"/>
            <a:r>
              <a:rPr lang="en-US" altLang="en-US" sz="1200" dirty="0" smtClean="0"/>
              <a:t>Error</a:t>
            </a:r>
            <a:r>
              <a:rPr altLang="en-US" sz="1200" smtClean="0"/>
              <a:t>  </a:t>
            </a:r>
            <a:r>
              <a:rPr lang="en-US" altLang="en-US" sz="1200" dirty="0" smtClean="0"/>
              <a:t>: </a:t>
            </a:r>
            <a:r>
              <a:rPr altLang="en-US" sz="1200" smtClean="0"/>
              <a:t>일치하지 않는 스키마 정보가 발견되면 예외를 발생 시킨다</a:t>
            </a:r>
            <a:r>
              <a:rPr lang="en-US" altLang="en-US" sz="1200" dirty="0" smtClean="0"/>
              <a:t>. </a:t>
            </a:r>
          </a:p>
          <a:p>
            <a:pPr lvl="3"/>
            <a:r>
              <a:rPr lang="en-US" altLang="ko-KR" sz="1200" dirty="0" smtClean="0"/>
              <a:t>Ignore : </a:t>
            </a:r>
            <a:r>
              <a:rPr altLang="en-US" sz="1200" smtClean="0"/>
              <a:t>들어오는 새 스키마 정보를 무시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</a:p>
          <a:p>
            <a:pPr lvl="2"/>
            <a:r>
              <a:rPr lang="en-US" altLang="ko-KR" sz="1200" dirty="0" smtClean="0"/>
              <a:t>PK </a:t>
            </a:r>
            <a:r>
              <a:rPr altLang="en-US" sz="1200" smtClean="0"/>
              <a:t>유무에 따라 다른 결과를 보인다</a:t>
            </a:r>
            <a:r>
              <a:rPr lang="en-US" altLang="ko-KR" sz="1200" dirty="0" smtClean="0"/>
              <a:t>.</a:t>
            </a:r>
          </a:p>
          <a:p>
            <a:pPr lvl="3"/>
            <a:r>
              <a:rPr lang="en-US" altLang="ko-KR" sz="1200" dirty="0" smtClean="0"/>
              <a:t>PK</a:t>
            </a:r>
            <a:r>
              <a:rPr altLang="en-US" sz="1200" smtClean="0"/>
              <a:t>가 없는 경우 </a:t>
            </a:r>
            <a:r>
              <a:rPr lang="en-US" altLang="en-US" sz="1200" dirty="0" smtClean="0"/>
              <a:t>: </a:t>
            </a:r>
            <a:r>
              <a:rPr altLang="en-US" sz="1200" smtClean="0"/>
              <a:t>기존 행의 아래 쪽에 추가 된다</a:t>
            </a:r>
            <a:r>
              <a:rPr lang="en-US" altLang="en-US" sz="1200" dirty="0" smtClean="0"/>
              <a:t>. Union All  </a:t>
            </a:r>
            <a:r>
              <a:rPr lang="ko-KR" altLang="en-US" sz="1200" dirty="0" smtClean="0"/>
              <a:t>처럼</a:t>
            </a:r>
            <a:r>
              <a:rPr lang="en-US" altLang="en-US" sz="1200" dirty="0" smtClean="0"/>
              <a:t> </a:t>
            </a:r>
            <a:r>
              <a:rPr altLang="en-US" sz="1200" smtClean="0"/>
              <a:t>동작한다</a:t>
            </a:r>
            <a:r>
              <a:rPr lang="en-US" altLang="en-US" sz="1200" dirty="0" smtClean="0"/>
              <a:t>.</a:t>
            </a:r>
          </a:p>
          <a:p>
            <a:pPr lvl="3"/>
            <a:r>
              <a:rPr lang="en-US" altLang="ko-KR" sz="1200" dirty="0" smtClean="0"/>
              <a:t>PK</a:t>
            </a:r>
            <a:r>
              <a:rPr altLang="en-US" sz="1200" smtClean="0"/>
              <a:t>가 있는 경우 </a:t>
            </a:r>
            <a:r>
              <a:rPr lang="en-US" altLang="en-US" sz="1200" dirty="0" smtClean="0"/>
              <a:t>: </a:t>
            </a:r>
            <a:r>
              <a:rPr altLang="en-US" sz="1200" smtClean="0"/>
              <a:t>기존 행의 </a:t>
            </a:r>
            <a:r>
              <a:rPr lang="en-US" altLang="en-US" sz="1200" dirty="0" smtClean="0"/>
              <a:t>PK</a:t>
            </a:r>
            <a:r>
              <a:rPr altLang="en-US" sz="1200" smtClean="0"/>
              <a:t>가 일치하는 데이터를 찾아서 병합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Join</a:t>
            </a:r>
            <a:r>
              <a:rPr altLang="en-US" sz="1200" smtClean="0"/>
              <a:t>처럼 동작 </a:t>
            </a:r>
            <a:r>
              <a:rPr lang="ko-KR" altLang="en-US" sz="1200" dirty="0" smtClean="0"/>
              <a:t>한다</a:t>
            </a:r>
            <a:r>
              <a:rPr lang="en-US" altLang="ko-KR" sz="1200" dirty="0" smtClean="0"/>
              <a:t>.</a:t>
            </a:r>
            <a:r>
              <a:rPr lang="en-US" altLang="en-US" sz="1200" dirty="0" smtClean="0"/>
              <a:t> </a:t>
            </a:r>
            <a:endParaRPr lang="en-US" altLang="ko-KR" sz="1200" dirty="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smtClean="0"/>
              <a:t>데이터</a:t>
            </a:r>
            <a:r>
              <a:rPr altLang="en-US" smtClean="0"/>
              <a:t>셋</a:t>
            </a:r>
            <a:r>
              <a:rPr lang="en-US" altLang="en-US" dirty="0" smtClean="0"/>
              <a:t>(DataSet)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기본키 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smtClean="0"/>
              <a:t>DataTable</a:t>
            </a:r>
            <a:r>
              <a:rPr altLang="en-US" smtClean="0"/>
              <a:t>은 </a:t>
            </a:r>
            <a:r>
              <a:rPr lang="ko-KR" altLang="en-US" dirty="0" smtClean="0"/>
              <a:t>유일한</a:t>
            </a:r>
            <a:r>
              <a:rPr lang="en-US" altLang="en-US" dirty="0" smtClean="0"/>
              <a:t> </a:t>
            </a:r>
            <a:r>
              <a:rPr altLang="en-US" smtClean="0"/>
              <a:t>값을 가지는 기본키를 설정 할 수 있다</a:t>
            </a:r>
            <a:r>
              <a:rPr lang="en-US" altLang="en-US" dirty="0" smtClean="0"/>
              <a:t>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DataTable</a:t>
            </a:r>
            <a:r>
              <a:rPr altLang="en-US" smtClean="0"/>
              <a:t>의 칼럼에 대해 설정 하며</a:t>
            </a:r>
            <a:r>
              <a:rPr lang="en-US" altLang="en-US" dirty="0" smtClean="0"/>
              <a:t>, </a:t>
            </a:r>
            <a:r>
              <a:rPr altLang="en-US" smtClean="0"/>
              <a:t>하나의 기본키는 하나 이상의 칼럼으로  설정 될 수 있다</a:t>
            </a:r>
            <a:r>
              <a:rPr lang="en-US" altLang="en-US" dirty="0" smtClean="0"/>
              <a:t>. </a:t>
            </a:r>
          </a:p>
          <a:p>
            <a:pPr lvl="1"/>
            <a:r>
              <a:rPr lang="ko-KR" altLang="en-US" dirty="0" smtClean="0"/>
              <a:t>데이터</a:t>
            </a:r>
            <a:r>
              <a:rPr lang="en-US" altLang="ko-KR" dirty="0" smtClean="0"/>
              <a:t> </a:t>
            </a:r>
            <a:r>
              <a:rPr altLang="en-US" smtClean="0"/>
              <a:t>베이스의 </a:t>
            </a:r>
            <a:r>
              <a:rPr lang="en-US" altLang="en-US" dirty="0" smtClean="0"/>
              <a:t>PK</a:t>
            </a:r>
            <a:r>
              <a:rPr altLang="en-US" smtClean="0"/>
              <a:t>와 유시한 역할을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ko-KR" dirty="0" smtClean="0"/>
              <a:t>DataTable</a:t>
            </a:r>
            <a:r>
              <a:rPr altLang="en-US" smtClean="0"/>
              <a:t>은 하나 이상의 기본키를 가질 수 있다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기본키로 설정된 칼럼은 </a:t>
            </a:r>
            <a:r>
              <a:rPr lang="en-US" altLang="en-US" dirty="0" smtClean="0"/>
              <a:t>Not Null</a:t>
            </a:r>
            <a:r>
              <a:rPr altLang="en-US" smtClean="0"/>
              <a:t>에 유니크 속성을 가진다</a:t>
            </a:r>
            <a:r>
              <a:rPr lang="en-US" altLang="en-US" dirty="0" smtClean="0"/>
              <a:t>. </a:t>
            </a:r>
            <a:endParaRPr lang="en-US" altLang="ko-KR" dirty="0" smtClean="0"/>
          </a:p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</a:t>
            </a:r>
          </a:p>
          <a:p>
            <a:pPr lvl="1"/>
            <a:r>
              <a:rPr lang="en-US" altLang="ko-KR" dirty="0" smtClean="0"/>
              <a:t>DataSet</a:t>
            </a:r>
            <a:r>
              <a:rPr altLang="en-US" smtClean="0"/>
              <a:t>내의 </a:t>
            </a:r>
            <a:r>
              <a:rPr lang="en-US" altLang="en-US" dirty="0" smtClean="0"/>
              <a:t>DataTable</a:t>
            </a:r>
            <a:r>
              <a:rPr altLang="en-US" smtClean="0"/>
              <a:t>들 간의 관계를 설정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데이터베이스의 참조키와 유사한 역할을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ko-KR" dirty="0" smtClean="0"/>
              <a:t>PK</a:t>
            </a:r>
            <a:r>
              <a:rPr altLang="en-US" smtClean="0"/>
              <a:t>가 있으면 좀더 명확 하지만 </a:t>
            </a:r>
            <a:r>
              <a:rPr lang="en-US" altLang="en-US" dirty="0" smtClean="0"/>
              <a:t>PK</a:t>
            </a:r>
            <a:r>
              <a:rPr altLang="en-US" smtClean="0"/>
              <a:t>가 없어도 관계를 지정할 수 있다</a:t>
            </a:r>
            <a:r>
              <a:rPr lang="en-US" altLang="en-US" dirty="0" smtClean="0"/>
              <a:t>. </a:t>
            </a:r>
          </a:p>
          <a:p>
            <a:pPr lvl="1"/>
            <a:r>
              <a:rPr lang="ko-KR" altLang="en-US" dirty="0" smtClean="0"/>
              <a:t>바인딩</a:t>
            </a:r>
            <a:r>
              <a:rPr lang="en-US" altLang="ko-KR" dirty="0" smtClean="0"/>
              <a:t> </a:t>
            </a:r>
            <a:r>
              <a:rPr altLang="en-US" smtClean="0"/>
              <a:t>가능한 컨트롤의 </a:t>
            </a:r>
            <a:r>
              <a:rPr lang="en-US" altLang="en-US" dirty="0" smtClean="0"/>
              <a:t>DataSource </a:t>
            </a:r>
            <a:r>
              <a:rPr altLang="en-US" smtClean="0"/>
              <a:t>로 사용할 수 있다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ko-KR" dirty="0" smtClean="0"/>
              <a:t>ParentRow</a:t>
            </a:r>
            <a:r>
              <a:rPr altLang="en-US" smtClean="0"/>
              <a:t>와 </a:t>
            </a:r>
            <a:r>
              <a:rPr lang="en-US" altLang="en-US" dirty="0" smtClean="0"/>
              <a:t>ChildRow</a:t>
            </a:r>
            <a:r>
              <a:rPr altLang="en-US" smtClean="0"/>
              <a:t>의 검색이 가능 하다</a:t>
            </a:r>
            <a:r>
              <a:rPr lang="en-US" altLang="en-US" dirty="0" smtClean="0"/>
              <a:t>. </a:t>
            </a:r>
          </a:p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DataTable</a:t>
            </a:r>
          </a:p>
          <a:p>
            <a:pPr lvl="1"/>
            <a:r>
              <a:rPr lang="ko-KR" altLang="en-US" dirty="0" smtClean="0"/>
              <a:t>실질적으로</a:t>
            </a:r>
            <a:r>
              <a:rPr lang="en-US" altLang="ko-KR" dirty="0" smtClean="0"/>
              <a:t> </a:t>
            </a:r>
            <a:r>
              <a:rPr altLang="en-US" smtClean="0"/>
              <a:t>데이터를 가지고 있는 객체이다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데이터 취급을 위해 다양한 메서드를 제공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ko-KR" dirty="0" smtClean="0"/>
              <a:t>Compute : </a:t>
            </a:r>
            <a:r>
              <a:rPr altLang="en-US" smtClean="0"/>
              <a:t>조건을 적용한 단일 칼럼에 대한 계산식을 실행할 수 있다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ko-KR" dirty="0" smtClean="0"/>
              <a:t>Select : </a:t>
            </a:r>
            <a:r>
              <a:rPr lang="ko-KR" altLang="en-US" dirty="0" smtClean="0"/>
              <a:t>조건과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DataRowViewState</a:t>
            </a:r>
            <a:r>
              <a:rPr altLang="en-US" smtClean="0"/>
              <a:t>로 필터링된 </a:t>
            </a:r>
            <a:r>
              <a:rPr lang="en-US" altLang="en-US" dirty="0" smtClean="0"/>
              <a:t>row</a:t>
            </a:r>
            <a:r>
              <a:rPr altLang="en-US" smtClean="0"/>
              <a:t>이 배열을 정렬시킨 결과를 리턴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ko-KR" dirty="0" smtClean="0"/>
              <a:t>Copy : </a:t>
            </a:r>
            <a:r>
              <a:rPr lang="ko-KR" altLang="en-US" dirty="0" smtClean="0"/>
              <a:t>데이터</a:t>
            </a:r>
            <a:r>
              <a:rPr lang="en-US" altLang="ko-KR" dirty="0" smtClean="0"/>
              <a:t> </a:t>
            </a:r>
            <a:r>
              <a:rPr altLang="en-US" smtClean="0"/>
              <a:t>및 스키마를 복제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ko-KR" dirty="0" smtClean="0"/>
              <a:t>Clone : </a:t>
            </a:r>
            <a:r>
              <a:rPr lang="ko-KR" altLang="en-US" dirty="0" smtClean="0"/>
              <a:t>데이터를</a:t>
            </a:r>
            <a:r>
              <a:rPr lang="en-US" altLang="ko-KR" dirty="0" smtClean="0"/>
              <a:t> </a:t>
            </a:r>
            <a:r>
              <a:rPr altLang="en-US" smtClean="0"/>
              <a:t>제외한 스키마만 복제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altLang="en-US" smtClean="0"/>
              <a:t>계산열의 추가</a:t>
            </a:r>
            <a:endParaRPr lang="en-US" altLang="en-US" dirty="0" smtClean="0"/>
          </a:p>
          <a:p>
            <a:pPr lvl="3"/>
            <a:r>
              <a:rPr lang="en-US" altLang="ko-KR" dirty="0" err="1" smtClean="0"/>
              <a:t>Dt.Add</a:t>
            </a:r>
            <a:r>
              <a:rPr lang="en-US" altLang="ko-KR" dirty="0" smtClean="0"/>
              <a:t>(“</a:t>
            </a:r>
            <a:r>
              <a:rPr altLang="en-US" smtClean="0"/>
              <a:t>총금액</a:t>
            </a:r>
            <a:r>
              <a:rPr lang="en-US" altLang="en-US" dirty="0" smtClean="0"/>
              <a:t>(</a:t>
            </a:r>
            <a:r>
              <a:rPr altLang="en-US" smtClean="0"/>
              <a:t>단가</a:t>
            </a:r>
            <a:r>
              <a:rPr lang="en-US" altLang="en-US" dirty="0" smtClean="0"/>
              <a:t>*</a:t>
            </a:r>
            <a:r>
              <a:rPr altLang="en-US" smtClean="0"/>
              <a:t>수량</a:t>
            </a:r>
            <a:r>
              <a:rPr lang="en-US" altLang="en-US" dirty="0" smtClean="0"/>
              <a:t>)”, </a:t>
            </a:r>
            <a:r>
              <a:rPr lang="en-US" altLang="en-US" dirty="0" err="1" smtClean="0"/>
              <a:t>GetType</a:t>
            </a:r>
            <a:r>
              <a:rPr lang="en-US" altLang="en-US" dirty="0" smtClean="0"/>
              <a:t>(Double), “</a:t>
            </a:r>
            <a:r>
              <a:rPr lang="en-US" altLang="en-US" dirty="0" err="1" smtClean="0"/>
              <a:t>UnitPrice</a:t>
            </a:r>
            <a:r>
              <a:rPr lang="en-US" altLang="en-US" dirty="0" smtClean="0"/>
              <a:t>*Quantity”)</a:t>
            </a:r>
          </a:p>
          <a:p>
            <a:pPr lvl="2"/>
            <a:r>
              <a:rPr lang="ko-KR" altLang="en-US" dirty="0" smtClean="0"/>
              <a:t>계산식</a:t>
            </a:r>
            <a:r>
              <a:rPr lang="en-US" altLang="ko-KR" dirty="0" smtClean="0"/>
              <a:t> (Expression)</a:t>
            </a:r>
          </a:p>
          <a:p>
            <a:pPr lvl="3"/>
            <a:r>
              <a:rPr lang="ko-KR" altLang="en-US" dirty="0" smtClean="0"/>
              <a:t>집계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함수</a:t>
            </a:r>
            <a:r>
              <a:rPr lang="en-US" altLang="ko-KR" dirty="0" smtClean="0"/>
              <a:t> </a:t>
            </a:r>
            <a:r>
              <a:rPr altLang="en-US" smtClean="0"/>
              <a:t>사용 가능 </a:t>
            </a:r>
            <a:r>
              <a:rPr lang="en-US" altLang="en-US" dirty="0" smtClean="0"/>
              <a:t>: “Sum(Price)”, “Count(ID)”</a:t>
            </a:r>
          </a:p>
          <a:p>
            <a:pPr lvl="3"/>
            <a:r>
              <a:rPr lang="en-US" altLang="ko-KR" dirty="0" smtClean="0"/>
              <a:t>Relation</a:t>
            </a:r>
            <a:r>
              <a:rPr lang="ko-KR" altLang="en-US" dirty="0" smtClean="0"/>
              <a:t>을</a:t>
            </a:r>
            <a:r>
              <a:rPr lang="en-US" altLang="ko-KR" dirty="0" smtClean="0"/>
              <a:t> </a:t>
            </a:r>
            <a:r>
              <a:rPr altLang="en-US" smtClean="0"/>
              <a:t>이용한 참조 가능 </a:t>
            </a:r>
            <a:r>
              <a:rPr lang="en-US" altLang="en-US" dirty="0" smtClean="0"/>
              <a:t>: “Sum(</a:t>
            </a:r>
            <a:r>
              <a:rPr lang="en-US" altLang="en-US" dirty="0" err="1" smtClean="0"/>
              <a:t>Child.Quantity</a:t>
            </a:r>
            <a:r>
              <a:rPr lang="en-US" altLang="en-US" dirty="0" smtClean="0"/>
              <a:t>)” </a:t>
            </a:r>
            <a:r>
              <a:rPr lang="en-US" altLang="en-US" dirty="0" smtClean="0">
                <a:sym typeface="Wingdings" pitchFamily="2" charset="2"/>
              </a:rPr>
              <a:t> </a:t>
            </a:r>
            <a:r>
              <a:rPr altLang="en-US" smtClean="0">
                <a:sym typeface="Wingdings" pitchFamily="2" charset="2"/>
              </a:rPr>
              <a:t>자식행의 수량 합계</a:t>
            </a:r>
            <a:endParaRPr lang="en-US" altLang="en-US" dirty="0" smtClean="0">
              <a:sym typeface="Wingdings" pitchFamily="2" charset="2"/>
            </a:endParaRPr>
          </a:p>
          <a:p>
            <a:pPr lvl="2"/>
            <a:r>
              <a:rPr lang="en-US" altLang="ko-KR" dirty="0" smtClean="0">
                <a:sym typeface="Wingdings" pitchFamily="2" charset="2"/>
              </a:rPr>
              <a:t>Merge : </a:t>
            </a:r>
            <a:r>
              <a:rPr altLang="en-US" smtClean="0">
                <a:sym typeface="Wingdings" pitchFamily="2" charset="2"/>
              </a:rPr>
              <a:t>데이터를 병합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Load : 2.0</a:t>
            </a:r>
            <a:r>
              <a:rPr altLang="en-US" smtClean="0">
                <a:sym typeface="Wingdings" pitchFamily="2" charset="2"/>
              </a:rPr>
              <a:t>에서 새롭게 제공되는 기능으로 </a:t>
            </a:r>
            <a:r>
              <a:rPr lang="en-US" altLang="en-US" dirty="0" err="1" smtClean="0">
                <a:sym typeface="Wingdings" pitchFamily="2" charset="2"/>
              </a:rPr>
              <a:t>IDataReader</a:t>
            </a:r>
            <a:r>
              <a:rPr altLang="en-US" smtClean="0">
                <a:sym typeface="Wingdings" pitchFamily="2" charset="2"/>
              </a:rPr>
              <a:t>를 사용해 </a:t>
            </a:r>
            <a:r>
              <a:rPr lang="en-US" altLang="en-US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을 채운다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2"/>
            <a:r>
              <a:rPr lang="en-US" altLang="en-US" dirty="0" err="1" smtClean="0">
                <a:sym typeface="Wingdings" pitchFamily="2" charset="2"/>
              </a:rPr>
              <a:t>ImportRow</a:t>
            </a:r>
            <a:r>
              <a:rPr lang="en-US" altLang="en-US" dirty="0" smtClean="0">
                <a:sym typeface="Wingdings" pitchFamily="2" charset="2"/>
              </a:rPr>
              <a:t> : </a:t>
            </a:r>
            <a:r>
              <a:rPr lang="ko-KR" altLang="en-US" dirty="0" smtClean="0">
                <a:sym typeface="Wingdings" pitchFamily="2" charset="2"/>
              </a:rPr>
              <a:t>원래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altLang="en-US" smtClean="0">
                <a:sym typeface="Wingdings" pitchFamily="2" charset="2"/>
              </a:rPr>
              <a:t>값과 현재 값에 대한 속성을 그대로 유지한 상태로 </a:t>
            </a:r>
            <a:r>
              <a:rPr lang="en-US" altLang="en-US" dirty="0" smtClean="0">
                <a:sym typeface="Wingdings" pitchFamily="2" charset="2"/>
              </a:rPr>
              <a:t>DataRow</a:t>
            </a:r>
            <a:r>
              <a:rPr altLang="en-US" smtClean="0">
                <a:sym typeface="Wingdings" pitchFamily="2" charset="2"/>
              </a:rPr>
              <a:t>를 </a:t>
            </a:r>
            <a:r>
              <a:rPr lang="en-US" altLang="en-US" dirty="0" smtClean="0">
                <a:sym typeface="Wingdings" pitchFamily="2" charset="2"/>
              </a:rPr>
              <a:t>DataTable</a:t>
            </a:r>
            <a:r>
              <a:rPr altLang="en-US" smtClean="0">
                <a:sym typeface="Wingdings" pitchFamily="2" charset="2"/>
              </a:rPr>
              <a:t>에 복사 된다</a:t>
            </a:r>
            <a:r>
              <a:rPr lang="en-US" altLang="en-US" dirty="0" smtClean="0">
                <a:sym typeface="Wingdings" pitchFamily="2" charset="2"/>
              </a:rPr>
              <a:t>. 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LoadDataRow</a:t>
            </a:r>
            <a:r>
              <a:rPr lang="en-US" altLang="ko-KR" dirty="0" smtClean="0">
                <a:sym typeface="Wingdings" pitchFamily="2" charset="2"/>
              </a:rPr>
              <a:t> : </a:t>
            </a:r>
            <a:r>
              <a:rPr lang="ko-KR" altLang="en-US" dirty="0" smtClean="0">
                <a:sym typeface="Wingdings" pitchFamily="2" charset="2"/>
              </a:rPr>
              <a:t>특정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altLang="en-US" smtClean="0">
                <a:sym typeface="Wingdings" pitchFamily="2" charset="2"/>
              </a:rPr>
              <a:t>행을 찾아서 업데이트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altLang="en-US" smtClean="0">
                <a:sym typeface="Wingdings" pitchFamily="2" charset="2"/>
              </a:rPr>
              <a:t>일치하는 행을 찾지 못하면 새 행을 만들어 추가 </a:t>
            </a:r>
            <a:r>
              <a:rPr lang="ko-KR" altLang="en-US" dirty="0" smtClean="0">
                <a:sym typeface="Wingdings" pitchFamily="2" charset="2"/>
              </a:rPr>
              <a:t>한다</a:t>
            </a:r>
            <a:r>
              <a:rPr lang="en-US" altLang="ko-KR" dirty="0" smtClean="0">
                <a:sym typeface="Wingdings" pitchFamily="2" charset="2"/>
              </a:rPr>
              <a:t>.</a:t>
            </a:r>
            <a:r>
              <a:rPr lang="en-US" altLang="en-US" dirty="0" smtClean="0">
                <a:sym typeface="Wingdings" pitchFamily="2" charset="2"/>
              </a:rPr>
              <a:t> 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ko-KR" dirty="0" smtClean="0"/>
              <a:t>ADO.NET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>
          <a:xfrm>
            <a:off x="293648" y="357166"/>
            <a:ext cx="8136003" cy="470148"/>
          </a:xfrm>
        </p:spPr>
        <p:txBody>
          <a:bodyPr>
            <a:noAutofit/>
          </a:bodyPr>
          <a:lstStyle/>
          <a:p>
            <a:r>
              <a:rPr altLang="en-US" sz="2000" smtClean="0">
                <a:latin typeface="+mn-ea"/>
              </a:rPr>
              <a:t>데이터 액세스와 </a:t>
            </a:r>
            <a:r>
              <a:rPr lang="en-US" altLang="en-US" sz="2000" dirty="0" smtClean="0">
                <a:latin typeface="+mn-ea"/>
              </a:rPr>
              <a:t>ADO.NET </a:t>
            </a:r>
            <a:endParaRPr lang="ko-KR" altLang="en-US" sz="2000" dirty="0">
              <a:latin typeface="+mn-ea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>
          <a:xfrm>
            <a:off x="301752" y="785794"/>
            <a:ext cx="8074152" cy="224467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+mn-ea"/>
              </a:rPr>
              <a:t> ADO.NET </a:t>
            </a:r>
            <a:r>
              <a:rPr lang="ko-KR" altLang="en-US" sz="2000" dirty="0" smtClean="0">
                <a:latin typeface="+mn-ea"/>
              </a:rPr>
              <a:t>이란</a:t>
            </a:r>
            <a:r>
              <a:rPr lang="en-US" altLang="ko-KR" sz="2000" dirty="0" smtClean="0">
                <a:latin typeface="+mn-ea"/>
              </a:rPr>
              <a:t> ?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+mn-ea"/>
              </a:rPr>
              <a:t> ADO.NET 2.0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+mn-ea"/>
              </a:rPr>
              <a:t> </a:t>
            </a:r>
            <a:r>
              <a:rPr altLang="en-US" sz="2000" smtClean="0">
                <a:latin typeface="+mn-ea"/>
              </a:rPr>
              <a:t>이름 공간 구성</a:t>
            </a:r>
            <a:endParaRPr lang="en-US" altLang="en-US" sz="20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+mn-ea"/>
              </a:rPr>
              <a:t> </a:t>
            </a:r>
            <a:r>
              <a:rPr altLang="en-US" sz="2000" smtClean="0">
                <a:latin typeface="+mn-ea"/>
              </a:rPr>
              <a:t>데이터 공급자</a:t>
            </a:r>
            <a:r>
              <a:rPr lang="en-US" altLang="en-US" sz="2000" dirty="0" smtClean="0">
                <a:latin typeface="+mn-ea"/>
              </a:rPr>
              <a:t>(Data Provider) </a:t>
            </a:r>
            <a:r>
              <a:rPr altLang="en-US" sz="2000" smtClean="0">
                <a:latin typeface="+mn-ea"/>
              </a:rPr>
              <a:t>모델</a:t>
            </a:r>
            <a:endParaRPr lang="ko-KR" altLang="en-US" sz="2000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6"/>
          </p:nvPr>
        </p:nvSpPr>
        <p:spPr>
          <a:xfrm>
            <a:off x="301752" y="3071810"/>
            <a:ext cx="3965448" cy="324042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7"/>
          </p:nvPr>
        </p:nvSpPr>
        <p:spPr>
          <a:xfrm>
            <a:off x="301752" y="3395852"/>
            <a:ext cx="4055934" cy="296210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데이터 연결</a:t>
            </a:r>
            <a:r>
              <a:rPr lang="en-US" altLang="en-US" sz="1800" dirty="0" smtClean="0">
                <a:latin typeface="+mn-ea"/>
              </a:rPr>
              <a:t>(Connection)</a:t>
            </a:r>
            <a:r>
              <a:rPr altLang="en-US" sz="1800" smtClean="0">
                <a:latin typeface="+mn-ea"/>
              </a:rPr>
              <a:t> 클래스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데이터 명령</a:t>
            </a:r>
            <a:r>
              <a:rPr lang="en-US" altLang="en-US" sz="1800" dirty="0" smtClean="0">
                <a:latin typeface="+mn-ea"/>
              </a:rPr>
              <a:t>(Command)</a:t>
            </a:r>
            <a:r>
              <a:rPr altLang="en-US" sz="1800" smtClean="0">
                <a:latin typeface="+mn-ea"/>
              </a:rPr>
              <a:t> 클래스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데이터 리더</a:t>
            </a:r>
            <a:r>
              <a:rPr lang="en-US" altLang="en-US" sz="1800" dirty="0" smtClean="0">
                <a:latin typeface="+mn-ea"/>
              </a:rPr>
              <a:t>(</a:t>
            </a:r>
            <a:r>
              <a:rPr lang="en-US" altLang="en-US" sz="1800" dirty="0" err="1" smtClean="0">
                <a:latin typeface="+mn-ea"/>
              </a:rPr>
              <a:t>DataReader</a:t>
            </a:r>
            <a:r>
              <a:rPr lang="en-US" altLang="en-US" sz="1800" dirty="0" smtClean="0">
                <a:latin typeface="+mn-ea"/>
              </a:rPr>
              <a:t>) </a:t>
            </a:r>
            <a:r>
              <a:rPr altLang="en-US" sz="1800" smtClean="0">
                <a:latin typeface="+mn-ea"/>
              </a:rPr>
              <a:t>클래스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데이터 어댑트</a:t>
            </a:r>
            <a:r>
              <a:rPr lang="en-US" altLang="en-US" sz="1800" dirty="0" smtClean="0">
                <a:latin typeface="+mn-ea"/>
              </a:rPr>
              <a:t>(DataAdapter)</a:t>
            </a:r>
            <a:r>
              <a:rPr altLang="en-US" sz="1800" smtClean="0">
                <a:latin typeface="+mn-ea"/>
              </a:rPr>
              <a:t> 클래스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데이터 셋</a:t>
            </a:r>
            <a:r>
              <a:rPr lang="en-US" altLang="en-US" sz="1800" dirty="0" smtClean="0">
                <a:latin typeface="+mn-ea"/>
              </a:rPr>
              <a:t>(DataSet) </a:t>
            </a:r>
            <a:r>
              <a:rPr altLang="en-US" sz="1800" smtClean="0">
                <a:latin typeface="+mn-ea"/>
              </a:rPr>
              <a:t>클래스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altLang="en-US" sz="1800" smtClean="0">
                <a:latin typeface="+mn-ea"/>
              </a:rPr>
              <a:t> 데이터 뷰</a:t>
            </a:r>
            <a:r>
              <a:rPr lang="en-US" altLang="en-US" sz="1800" dirty="0" smtClean="0">
                <a:latin typeface="+mn-ea"/>
              </a:rPr>
              <a:t>(DataView ) </a:t>
            </a:r>
            <a:r>
              <a:rPr altLang="en-US" sz="1800" smtClean="0">
                <a:latin typeface="+mn-ea"/>
              </a:rPr>
              <a:t>클래스 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20"/>
          </p:nvPr>
        </p:nvSpPr>
        <p:spPr>
          <a:xfrm>
            <a:off x="4416552" y="3071810"/>
            <a:ext cx="3965448" cy="32404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ADO.NET  </a:t>
            </a:r>
            <a:r>
              <a:rPr altLang="en-US" smtClean="0"/>
              <a:t>프로그래밍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21"/>
          </p:nvPr>
        </p:nvSpPr>
        <p:spPr>
          <a:xfrm>
            <a:off x="4416552" y="3395852"/>
            <a:ext cx="3965448" cy="296210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altLang="en-US" sz="1800" smtClean="0">
                <a:latin typeface="+mn-ea"/>
              </a:rPr>
              <a:t> 데이터 바인딩</a:t>
            </a:r>
            <a:r>
              <a:rPr lang="en-US" altLang="en-US" sz="1800" dirty="0" smtClean="0">
                <a:latin typeface="+mn-ea"/>
              </a:rPr>
              <a:t/>
            </a:r>
            <a:br>
              <a:rPr lang="en-US" altLang="en-US" sz="1800" dirty="0" smtClean="0">
                <a:latin typeface="+mn-ea"/>
              </a:rPr>
            </a:br>
            <a:r>
              <a:rPr lang="en-US" altLang="en-US" sz="1800" dirty="0" smtClean="0">
                <a:latin typeface="+mn-ea"/>
              </a:rPr>
              <a:t>   (Windows)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제약조건</a:t>
            </a:r>
            <a:r>
              <a:rPr lang="en-US" altLang="en-US" sz="1800" dirty="0" smtClean="0">
                <a:latin typeface="+mn-ea"/>
              </a:rPr>
              <a:t>, </a:t>
            </a:r>
            <a:r>
              <a:rPr altLang="en-US" sz="1800" smtClean="0">
                <a:latin typeface="+mn-ea"/>
              </a:rPr>
              <a:t>관계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정렬</a:t>
            </a:r>
            <a:r>
              <a:rPr lang="en-US" altLang="en-US" sz="1800" dirty="0" smtClean="0">
                <a:latin typeface="+mn-ea"/>
              </a:rPr>
              <a:t>, </a:t>
            </a:r>
            <a:r>
              <a:rPr altLang="en-US" sz="1800" smtClean="0">
                <a:latin typeface="+mn-ea"/>
              </a:rPr>
              <a:t>필터링</a:t>
            </a:r>
            <a:r>
              <a:rPr lang="en-US" altLang="en-US" sz="1800" dirty="0" smtClean="0">
                <a:latin typeface="+mn-ea"/>
              </a:rPr>
              <a:t>, </a:t>
            </a:r>
            <a:r>
              <a:rPr altLang="en-US" sz="1800" smtClean="0">
                <a:latin typeface="+mn-ea"/>
              </a:rPr>
              <a:t>행 상태에서 필터링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트랜잭션과 데이터 업데이트</a:t>
            </a:r>
            <a:endParaRPr lang="en-US" altLang="en-US" sz="1800" dirty="0" smtClean="0">
              <a:latin typeface="+mn-ea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latin typeface="+mn-ea"/>
              </a:rPr>
              <a:t> </a:t>
            </a:r>
            <a:r>
              <a:rPr altLang="en-US" sz="1800" smtClean="0">
                <a:latin typeface="+mn-ea"/>
              </a:rPr>
              <a:t>바인딩 지원 객체 다루기</a:t>
            </a:r>
            <a:r>
              <a:rPr lang="en-US" altLang="en-US" sz="1800" dirty="0" smtClean="0">
                <a:latin typeface="+mn-ea"/>
              </a:rPr>
              <a:t/>
            </a:r>
            <a:br>
              <a:rPr lang="en-US" altLang="en-US" sz="1800" dirty="0" smtClean="0">
                <a:latin typeface="+mn-ea"/>
              </a:rPr>
            </a:br>
            <a:r>
              <a:rPr lang="en-US" altLang="en-US" sz="1800" dirty="0" smtClean="0">
                <a:latin typeface="+mn-ea"/>
              </a:rPr>
              <a:t>  (Windows)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객체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뷰</a:t>
            </a:r>
            <a:r>
              <a:rPr lang="en-US" altLang="en-US" dirty="0" smtClean="0"/>
              <a:t>(DataView)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 </a:t>
            </a:r>
            <a:r>
              <a:rPr lang="en-US" altLang="en-US" dirty="0" smtClean="0"/>
              <a:t>: </a:t>
            </a:r>
            <a:r>
              <a:rPr lang="en-US" altLang="ko-KR" dirty="0" smtClean="0"/>
              <a:t>DataTable</a:t>
            </a:r>
            <a:r>
              <a:rPr altLang="en-US" smtClean="0"/>
              <a:t>의 뷰</a:t>
            </a:r>
            <a:r>
              <a:rPr lang="en-US" altLang="en-US" dirty="0" smtClean="0"/>
              <a:t>, </a:t>
            </a:r>
            <a:r>
              <a:rPr altLang="en-US" smtClean="0"/>
              <a:t>데이터베이스의 </a:t>
            </a:r>
            <a:r>
              <a:rPr lang="en-US" altLang="en-US" dirty="0" smtClean="0"/>
              <a:t>View</a:t>
            </a:r>
            <a:r>
              <a:rPr altLang="en-US" smtClean="0"/>
              <a:t>와 유사하다고 보면 된다</a:t>
            </a:r>
            <a:r>
              <a:rPr lang="en-US" altLang="en-US" dirty="0" smtClean="0"/>
              <a:t>. </a:t>
            </a:r>
          </a:p>
          <a:p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DataRowView</a:t>
            </a:r>
            <a:r>
              <a:rPr altLang="en-US" smtClean="0"/>
              <a:t>의 컬렉션을 가진다</a:t>
            </a:r>
            <a:r>
              <a:rPr lang="en-US" altLang="en-US" dirty="0" smtClean="0"/>
              <a:t>. </a:t>
            </a:r>
          </a:p>
          <a:p>
            <a:r>
              <a:rPr altLang="en-US" smtClean="0"/>
              <a:t>정렬</a:t>
            </a:r>
            <a:r>
              <a:rPr lang="en-US" altLang="ko-KR" dirty="0" smtClean="0"/>
              <a:t>, </a:t>
            </a:r>
            <a:r>
              <a:rPr altLang="en-US" smtClean="0"/>
              <a:t>필터링</a:t>
            </a:r>
            <a:r>
              <a:rPr lang="en-US" altLang="ko-KR" dirty="0" smtClean="0"/>
              <a:t>, </a:t>
            </a:r>
            <a:r>
              <a:rPr altLang="en-US" smtClean="0"/>
              <a:t>검색</a:t>
            </a:r>
            <a:r>
              <a:rPr lang="en-US" altLang="ko-KR" dirty="0" smtClean="0"/>
              <a:t>, </a:t>
            </a:r>
            <a:r>
              <a:rPr altLang="en-US" smtClean="0"/>
              <a:t>편집 및 탐색을 위해 데이터 바인딩할 수 있는 </a:t>
            </a:r>
            <a:r>
              <a:rPr lang="en-US" altLang="ko-KR" dirty="0" smtClean="0">
                <a:hlinkClick r:id="rId3" action="ppaction://hlinkfile"/>
              </a:rPr>
              <a:t>DataTable</a:t>
            </a:r>
            <a:r>
              <a:rPr altLang="en-US" smtClean="0"/>
              <a:t>의 </a:t>
            </a:r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사용자 지정 뷰</a:t>
            </a:r>
            <a:r>
              <a:rPr altLang="en-US" smtClean="0"/>
              <a:t>를 나타낸다</a:t>
            </a:r>
            <a:r>
              <a:rPr lang="en-US" altLang="ko-KR" dirty="0" smtClean="0"/>
              <a:t>. </a:t>
            </a:r>
            <a:endParaRPr lang="en-US" altLang="en-US" dirty="0" smtClean="0"/>
          </a:p>
          <a:p>
            <a:r>
              <a:rPr lang="en-US" altLang="ko-KR" dirty="0" smtClean="0"/>
              <a:t>Window Form </a:t>
            </a:r>
            <a:r>
              <a:rPr altLang="en-US" smtClean="0"/>
              <a:t>뿐만 아니라 </a:t>
            </a:r>
            <a:r>
              <a:rPr lang="en-US" altLang="en-US" dirty="0" smtClean="0"/>
              <a:t>Web Form</a:t>
            </a:r>
            <a:r>
              <a:rPr altLang="en-US" smtClean="0"/>
              <a:t>에서도 </a:t>
            </a:r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데이터를 바인딩</a:t>
            </a:r>
            <a:r>
              <a:rPr altLang="en-US" smtClean="0"/>
              <a:t> 할 수 있다</a:t>
            </a:r>
            <a:r>
              <a:rPr lang="en-US" altLang="en-US" dirty="0" smtClean="0"/>
              <a:t>. </a:t>
            </a:r>
          </a:p>
          <a:p>
            <a:r>
              <a:rPr lang="en-US" altLang="en-US" dirty="0" smtClean="0"/>
              <a:t>DataTable</a:t>
            </a:r>
            <a:r>
              <a:rPr altLang="en-US" smtClean="0"/>
              <a:t>은 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DefaultView</a:t>
            </a:r>
            <a:r>
              <a:rPr altLang="en-US" smtClean="0"/>
              <a:t>라는 속성을 이용해 기본 </a:t>
            </a:r>
            <a:r>
              <a:rPr lang="en-US" altLang="en-US" dirty="0" smtClean="0"/>
              <a:t>DataView</a:t>
            </a:r>
            <a:r>
              <a:rPr altLang="en-US" smtClean="0"/>
              <a:t>를 얻을 수 있다</a:t>
            </a:r>
            <a:r>
              <a:rPr lang="en-US" altLang="en-US" dirty="0" smtClean="0"/>
              <a:t>.  </a:t>
            </a:r>
          </a:p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DataTable</a:t>
            </a:r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하위 집합</a:t>
            </a:r>
            <a:r>
              <a:rPr altLang="en-US" smtClean="0"/>
              <a:t>을 나타낼 수 있다</a:t>
            </a:r>
            <a:r>
              <a:rPr lang="en-US" altLang="en-US" dirty="0" smtClean="0"/>
              <a:t>.</a:t>
            </a:r>
          </a:p>
          <a:p>
            <a:pPr lvl="1"/>
            <a:r>
              <a:rPr altLang="en-US" smtClean="0"/>
              <a:t>서로 다른 두 컨트롤에 동일한 </a:t>
            </a:r>
            <a:r>
              <a:rPr lang="en-US" altLang="en-US" dirty="0" smtClean="0"/>
              <a:t>DataTable</a:t>
            </a:r>
            <a:r>
              <a:rPr altLang="en-US" smtClean="0"/>
              <a:t>을 바인딩하여 서로 다른 버</a:t>
            </a:r>
            <a:r>
              <a:rPr lang="ko-KR" altLang="en-US" dirty="0" smtClean="0"/>
              <a:t>전의</a:t>
            </a:r>
            <a:r>
              <a:rPr altLang="en-US" smtClean="0"/>
              <a:t> 데이터를 보여 줄 수 있다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컨트롤에 </a:t>
            </a:r>
            <a:r>
              <a:rPr lang="en-US" altLang="en-US" dirty="0" smtClean="0"/>
              <a:t>DataTable</a:t>
            </a:r>
            <a:r>
              <a:rPr altLang="en-US" smtClean="0"/>
              <a:t>을 직접 바인딩하는 경우 </a:t>
            </a:r>
            <a:r>
              <a:rPr lang="en-US" altLang="en-US" dirty="0" smtClean="0"/>
              <a:t>DefaultView</a:t>
            </a:r>
            <a:r>
              <a:rPr altLang="en-US" smtClean="0"/>
              <a:t>가 사용된다</a:t>
            </a:r>
            <a:r>
              <a:rPr lang="en-US" altLang="en-US" dirty="0" smtClean="0"/>
              <a:t>. </a:t>
            </a:r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 필터링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RowFilter </a:t>
            </a:r>
            <a:r>
              <a:rPr altLang="en-US" smtClean="0"/>
              <a:t>속성을 사용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행에 표시할 필터링 식을 설정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쿼리의 </a:t>
            </a:r>
            <a:r>
              <a:rPr lang="en-US" altLang="en-US" dirty="0" smtClean="0"/>
              <a:t>Where</a:t>
            </a:r>
            <a:r>
              <a:rPr altLang="en-US" smtClean="0"/>
              <a:t>절 다음에 들어가는 표현식과 유사하다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RowStateFilter : </a:t>
            </a:r>
            <a:r>
              <a:rPr altLang="en-US" smtClean="0"/>
              <a:t>행 상태에 대한 필터링을 지정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이 속성을 이용해 삭제된 행만 보거나 편집된 행만 볼 수 있다</a:t>
            </a:r>
            <a:r>
              <a:rPr lang="en-US" altLang="en-US" dirty="0" smtClean="0"/>
              <a:t>. </a:t>
            </a:r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데이터의 정렬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Sort </a:t>
            </a:r>
            <a:r>
              <a:rPr altLang="en-US" smtClean="0"/>
              <a:t>속성을 사용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쿼리의 </a:t>
            </a:r>
            <a:r>
              <a:rPr lang="en-US" altLang="en-US" dirty="0" smtClean="0"/>
              <a:t>Order by </a:t>
            </a:r>
            <a:r>
              <a:rPr altLang="en-US" smtClean="0"/>
              <a:t>절 다음에 들어가는 표현식과 유사하다</a:t>
            </a:r>
            <a:r>
              <a:rPr lang="en-US" altLang="en-US" dirty="0" smtClean="0"/>
              <a:t>. </a:t>
            </a:r>
          </a:p>
          <a:p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데이터의 편집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DataRowView</a:t>
            </a:r>
            <a:r>
              <a:rPr altLang="en-US" smtClean="0"/>
              <a:t>의 데이터를 수정하면 </a:t>
            </a:r>
            <a:r>
              <a:rPr lang="en-US" altLang="en-US" dirty="0" smtClean="0"/>
              <a:t>DataTable</a:t>
            </a:r>
            <a:r>
              <a:rPr altLang="en-US" smtClean="0"/>
              <a:t>의 데이터도 수정 된다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AddNew : </a:t>
            </a:r>
            <a:r>
              <a:rPr lang="ko-KR" altLang="en-US" dirty="0" smtClean="0"/>
              <a:t>행 집합에</a:t>
            </a:r>
            <a:r>
              <a:rPr lang="en-US" altLang="en-US" dirty="0" smtClean="0"/>
              <a:t> </a:t>
            </a:r>
            <a:r>
              <a:rPr altLang="en-US" smtClean="0"/>
              <a:t>새 행을 추가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Delete : </a:t>
            </a:r>
            <a:r>
              <a:rPr altLang="en-US" smtClean="0"/>
              <a:t>행 집합에서 행을 삭제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err="1" smtClean="0"/>
              <a:t>AllowDelete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AllowNew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AllowEdit</a:t>
            </a:r>
            <a:r>
              <a:rPr lang="en-US" altLang="en-US" dirty="0" smtClean="0"/>
              <a:t> </a:t>
            </a:r>
            <a:r>
              <a:rPr altLang="en-US" smtClean="0"/>
              <a:t>속성을 이용해 삭제</a:t>
            </a:r>
            <a:r>
              <a:rPr lang="en-US" altLang="en-US" dirty="0" smtClean="0"/>
              <a:t>, </a:t>
            </a:r>
            <a:r>
              <a:rPr altLang="en-US" smtClean="0"/>
              <a:t>추가</a:t>
            </a:r>
            <a:r>
              <a:rPr lang="en-US" altLang="en-US" dirty="0" smtClean="0"/>
              <a:t>, </a:t>
            </a:r>
            <a:r>
              <a:rPr altLang="en-US" smtClean="0"/>
              <a:t>편집을 허용하거나 막을 수 있다</a:t>
            </a:r>
            <a:r>
              <a:rPr lang="en-US" altLang="en-US" dirty="0" smtClean="0"/>
              <a:t>. </a:t>
            </a:r>
          </a:p>
          <a:p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</a:t>
            </a:r>
            <a:r>
              <a:rPr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검색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Find : </a:t>
            </a:r>
            <a:r>
              <a:rPr lang="ko-KR" altLang="en-US" dirty="0" smtClean="0">
                <a:solidFill>
                  <a:srgbClr val="FF0000"/>
                </a:solidFill>
              </a:rPr>
              <a:t>지정된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altLang="en-US" smtClean="0">
                <a:solidFill>
                  <a:srgbClr val="FF0000"/>
                </a:solidFill>
              </a:rPr>
              <a:t>정렬 키 값</a:t>
            </a:r>
            <a:r>
              <a:rPr altLang="en-US" smtClean="0"/>
              <a:t>에 따라서 </a:t>
            </a:r>
            <a:r>
              <a:rPr lang="en-US" altLang="en-US" dirty="0" smtClean="0"/>
              <a:t>DataView</a:t>
            </a:r>
            <a:r>
              <a:rPr altLang="en-US" smtClean="0"/>
              <a:t>에서 행의 인덱스 번호를 찾는다</a:t>
            </a:r>
            <a:r>
              <a:rPr lang="en-US" altLang="en-US" dirty="0" smtClean="0"/>
              <a:t>. Sort </a:t>
            </a:r>
            <a:r>
              <a:rPr altLang="en-US" smtClean="0"/>
              <a:t>속성을 통해 정렬을 하고 </a:t>
            </a:r>
            <a:r>
              <a:rPr lang="en-US" altLang="en-US" dirty="0" smtClean="0"/>
              <a:t>Find </a:t>
            </a:r>
            <a:r>
              <a:rPr altLang="en-US" smtClean="0"/>
              <a:t>속성에서 검색할 값을 입력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지정된 정렬키 값이 있으면 해당 행의 인덱스 값을</a:t>
            </a:r>
            <a:r>
              <a:rPr lang="en-US" altLang="en-US" dirty="0" smtClean="0"/>
              <a:t>, </a:t>
            </a:r>
            <a:r>
              <a:rPr altLang="en-US" smtClean="0"/>
              <a:t>없으면 </a:t>
            </a:r>
            <a:r>
              <a:rPr lang="en-US" altLang="en-US" dirty="0" smtClean="0"/>
              <a:t>-1</a:t>
            </a:r>
            <a:r>
              <a:rPr lang="ko-KR" altLang="en-US" dirty="0" smtClean="0"/>
              <a:t>이</a:t>
            </a:r>
            <a:r>
              <a:rPr lang="en-US" altLang="en-US" dirty="0" smtClean="0"/>
              <a:t> </a:t>
            </a:r>
            <a:r>
              <a:rPr altLang="en-US" smtClean="0"/>
              <a:t>리턴 된다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err="1" smtClean="0"/>
              <a:t>FindRows</a:t>
            </a:r>
            <a:r>
              <a:rPr lang="en-US" altLang="en-US" dirty="0" smtClean="0"/>
              <a:t> : </a:t>
            </a:r>
            <a:r>
              <a:rPr altLang="en-US" smtClean="0"/>
              <a:t>열</a:t>
            </a:r>
            <a:r>
              <a:rPr lang="en-US" altLang="en-US" dirty="0" smtClean="0"/>
              <a:t> </a:t>
            </a:r>
            <a:r>
              <a:rPr lang="ko-KR" altLang="en-US" dirty="0" smtClean="0"/>
              <a:t>값이</a:t>
            </a:r>
            <a:r>
              <a:rPr lang="en-US" altLang="ko-KR" dirty="0" smtClean="0"/>
              <a:t> </a:t>
            </a:r>
            <a:r>
              <a:rPr altLang="en-US" smtClean="0">
                <a:solidFill>
                  <a:srgbClr val="FF0000"/>
                </a:solidFill>
              </a:rPr>
              <a:t>지정된 정렬 키 값</a:t>
            </a:r>
            <a:r>
              <a:rPr altLang="en-US" smtClean="0"/>
              <a:t>과 일치하는 </a:t>
            </a:r>
            <a:r>
              <a:rPr lang="en-US" altLang="en-US" dirty="0" smtClean="0"/>
              <a:t>DataRowView </a:t>
            </a:r>
            <a:r>
              <a:rPr altLang="en-US" smtClean="0"/>
              <a:t>개체의 배열을 반환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일치하는 값을 찾지 못하면 빈 배열을 반환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Count : RowFilter </a:t>
            </a:r>
            <a:r>
              <a:rPr altLang="en-US" smtClean="0"/>
              <a:t>및 </a:t>
            </a:r>
            <a:r>
              <a:rPr lang="en-US" altLang="en-US" dirty="0" smtClean="0"/>
              <a:t>RowStateFilter </a:t>
            </a:r>
            <a:r>
              <a:rPr altLang="en-US" smtClean="0"/>
              <a:t>속성이 적용된 다음 </a:t>
            </a:r>
            <a:r>
              <a:rPr lang="en-US" altLang="en-US" dirty="0" smtClean="0"/>
              <a:t>DataView</a:t>
            </a:r>
            <a:r>
              <a:rPr altLang="en-US" smtClean="0"/>
              <a:t>의 레코드 수를 가져 온다</a:t>
            </a:r>
            <a:r>
              <a:rPr lang="en-US" altLang="en-US" dirty="0" smtClean="0"/>
              <a:t>. 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Ado.net </a:t>
            </a:r>
            <a:r>
              <a:rPr altLang="en-US" smtClean="0"/>
              <a:t>프로그래밍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프로그래밍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바인딩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 바인딩의 이해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b="1" smtClean="0"/>
              <a:t>바인딩의 종류 </a:t>
            </a:r>
            <a:endParaRPr lang="en-US" altLang="en-US" b="1" dirty="0" smtClean="0"/>
          </a:p>
          <a:p>
            <a:pPr lvl="2"/>
            <a:r>
              <a:rPr altLang="en-US" smtClean="0"/>
              <a:t>단순 바인딩</a:t>
            </a:r>
            <a:endParaRPr lang="en-US" altLang="en-US" dirty="0" smtClean="0"/>
          </a:p>
          <a:p>
            <a:pPr lvl="3"/>
            <a:r>
              <a:rPr altLang="en-US" smtClean="0"/>
              <a:t>컨트롤의 속성과 </a:t>
            </a:r>
            <a:r>
              <a:rPr lang="en-US" altLang="en-US" dirty="0" smtClean="0"/>
              <a:t>1:1</a:t>
            </a:r>
            <a:r>
              <a:rPr altLang="en-US" smtClean="0"/>
              <a:t>로 바인딩 되는 것 </a:t>
            </a:r>
            <a:endParaRPr lang="en-US" altLang="en-US" dirty="0" smtClean="0"/>
          </a:p>
          <a:p>
            <a:pPr lvl="3"/>
            <a:r>
              <a:rPr altLang="en-US" smtClean="0"/>
              <a:t>바인딩되는 값의 타입에 제한이 없다</a:t>
            </a:r>
            <a:r>
              <a:rPr lang="en-US" altLang="en-US" dirty="0" smtClean="0"/>
              <a:t>. </a:t>
            </a:r>
          </a:p>
          <a:p>
            <a:pPr lvl="2"/>
            <a:r>
              <a:rPr altLang="en-US" smtClean="0"/>
              <a:t>복합 바인딩</a:t>
            </a:r>
            <a:endParaRPr lang="en-US" altLang="en-US" dirty="0" smtClean="0"/>
          </a:p>
          <a:p>
            <a:pPr lvl="3"/>
            <a:r>
              <a:rPr altLang="en-US" smtClean="0"/>
              <a:t>컨트를의 특정 인터페이스를 사용하여 다수의 </a:t>
            </a:r>
            <a:r>
              <a:rPr lang="en-US" altLang="en-US" dirty="0" smtClean="0"/>
              <a:t>Row</a:t>
            </a:r>
            <a:r>
              <a:rPr altLang="en-US" smtClean="0"/>
              <a:t>와 </a:t>
            </a:r>
            <a:r>
              <a:rPr lang="en-US" altLang="en-US" dirty="0" smtClean="0"/>
              <a:t>Column</a:t>
            </a:r>
            <a:r>
              <a:rPr altLang="en-US" smtClean="0"/>
              <a:t>을 바인딩 하는 것 </a:t>
            </a:r>
            <a:endParaRPr lang="en-US" altLang="en-US" dirty="0" smtClean="0"/>
          </a:p>
          <a:p>
            <a:pPr lvl="3"/>
            <a:r>
              <a:rPr lang="en-US" altLang="en-US" dirty="0" smtClean="0"/>
              <a:t>DataSource : </a:t>
            </a:r>
            <a:r>
              <a:rPr lang="en-US" altLang="en-US" dirty="0" err="1" smtClean="0"/>
              <a:t>Ilist</a:t>
            </a:r>
            <a:r>
              <a:rPr lang="en-US" altLang="en-US" dirty="0" smtClean="0"/>
              <a:t> </a:t>
            </a:r>
            <a:r>
              <a:rPr altLang="en-US" smtClean="0"/>
              <a:t>구현한 모든 클래스는 </a:t>
            </a:r>
            <a:r>
              <a:rPr lang="en-US" altLang="en-US" dirty="0" smtClean="0"/>
              <a:t>DataSource</a:t>
            </a:r>
            <a:r>
              <a:rPr altLang="en-US" smtClean="0"/>
              <a:t>로 사용 가능 하다</a:t>
            </a:r>
            <a:r>
              <a:rPr lang="en-US" altLang="en-US" dirty="0" smtClean="0"/>
              <a:t>. </a:t>
            </a:r>
          </a:p>
          <a:p>
            <a:pPr lvl="4"/>
            <a:r>
              <a:rPr lang="en-US" altLang="en-US" dirty="0" smtClean="0"/>
              <a:t>Array</a:t>
            </a:r>
          </a:p>
          <a:p>
            <a:pPr lvl="4"/>
            <a:r>
              <a:rPr lang="en-US" altLang="en-US" dirty="0" err="1" smtClean="0"/>
              <a:t>ArrayList</a:t>
            </a:r>
            <a:endParaRPr lang="en-US" altLang="en-US" dirty="0" smtClean="0"/>
          </a:p>
          <a:p>
            <a:pPr lvl="4"/>
            <a:r>
              <a:rPr lang="en-US" altLang="en-US" dirty="0" smtClean="0"/>
              <a:t>CollectionBase</a:t>
            </a:r>
          </a:p>
          <a:p>
            <a:pPr lvl="4"/>
            <a:r>
              <a:rPr lang="en-US" altLang="en-US" dirty="0" smtClean="0"/>
              <a:t>DataSet</a:t>
            </a:r>
          </a:p>
          <a:p>
            <a:pPr lvl="4"/>
            <a:r>
              <a:rPr lang="en-US" altLang="en-US" dirty="0" smtClean="0"/>
              <a:t>DataTable</a:t>
            </a:r>
          </a:p>
          <a:p>
            <a:pPr lvl="4"/>
            <a:r>
              <a:rPr lang="en-US" altLang="en-US" dirty="0" smtClean="0"/>
              <a:t>DataView</a:t>
            </a:r>
          </a:p>
          <a:p>
            <a:pPr lvl="1"/>
            <a:r>
              <a:rPr lang="en-US" altLang="en-US" b="1" dirty="0" smtClean="0"/>
              <a:t>BindingManagerBase</a:t>
            </a:r>
          </a:p>
          <a:p>
            <a:pPr lvl="2"/>
            <a:r>
              <a:rPr altLang="en-US" smtClean="0"/>
              <a:t>동일한 데이터 소스 및 데이터 멤버에 바인딩되는 </a:t>
            </a:r>
            <a:r>
              <a:rPr lang="en-US" altLang="ko-KR" dirty="0" smtClean="0">
                <a:hlinkClick r:id="rId3" action="ppaction://hlinkfile"/>
              </a:rPr>
              <a:t>Binding</a:t>
            </a:r>
            <a:r>
              <a:rPr altLang="en-US" smtClean="0"/>
              <a:t> 개체를 모두 관리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</a:p>
          <a:p>
            <a:pPr lvl="2"/>
            <a:r>
              <a:rPr altLang="en-US" smtClean="0"/>
              <a:t>이 클래스는 추상 클래스로</a:t>
            </a:r>
            <a:r>
              <a:rPr lang="en-US" altLang="en-US" dirty="0" smtClean="0"/>
              <a:t> </a:t>
            </a:r>
            <a:r>
              <a:rPr altLang="en-US" smtClean="0"/>
              <a:t>이 클래스에서 상속되는 </a:t>
            </a:r>
            <a:r>
              <a:rPr lang="en-US" altLang="en-US" dirty="0" smtClean="0"/>
              <a:t>CurrencyManager </a:t>
            </a:r>
            <a:r>
              <a:rPr altLang="en-US" smtClean="0"/>
              <a:t>를 이용해 동기화 및 현재 항목에 대한 포인터를 관리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smtClean="0"/>
              <a:t>BindingContext</a:t>
            </a:r>
            <a:r>
              <a:rPr altLang="en-US" smtClean="0"/>
              <a:t>에서 특정 데이터소스에 대한 </a:t>
            </a:r>
            <a:r>
              <a:rPr lang="en-US" altLang="en-US" dirty="0" smtClean="0"/>
              <a:t>BindingManagerBase</a:t>
            </a:r>
            <a:r>
              <a:rPr altLang="en-US" smtClean="0"/>
              <a:t>를 찾을 수 있다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b="1" dirty="0" smtClean="0"/>
              <a:t>CurrencyManager</a:t>
            </a:r>
          </a:p>
          <a:p>
            <a:pPr lvl="2"/>
            <a:r>
              <a:rPr lang="en-US" altLang="en-US" dirty="0" smtClean="0"/>
              <a:t>BindingManagerBase</a:t>
            </a:r>
            <a:r>
              <a:rPr altLang="en-US" smtClean="0"/>
              <a:t>를 상속받아 구현 클래스 입니다</a:t>
            </a:r>
            <a:r>
              <a:rPr lang="en-US" altLang="en-US" dirty="0" smtClean="0"/>
              <a:t>. </a:t>
            </a:r>
            <a:r>
              <a:rPr altLang="en-US" smtClean="0"/>
              <a:t>바인딩된 개체를 관리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altLang="en-US" smtClean="0"/>
              <a:t>현재 항목이  변경되면 </a:t>
            </a:r>
            <a:r>
              <a:rPr lang="en-US" altLang="en-US" dirty="0" smtClean="0"/>
              <a:t>CurrencyManager</a:t>
            </a:r>
            <a:r>
              <a:rPr altLang="en-US" smtClean="0"/>
              <a:t>는 바인딩된 컨트롤에 모두 알려 데이터를 새로 고칠수 있도록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Position </a:t>
            </a:r>
            <a:r>
              <a:rPr altLang="en-US" smtClean="0"/>
              <a:t>속성을 사용하여 컨트롤이 가리키는 행을 지정할 수 있다</a:t>
            </a:r>
            <a:r>
              <a:rPr lang="en-US" altLang="en-US" dirty="0" smtClean="0"/>
              <a:t>. </a:t>
            </a:r>
          </a:p>
          <a:p>
            <a:pPr lvl="2"/>
            <a:r>
              <a:rPr altLang="en-US" smtClean="0"/>
              <a:t>데이터 소스의 행의 수를 확인 하려면 </a:t>
            </a:r>
            <a:r>
              <a:rPr lang="en-US" altLang="en-US" dirty="0" smtClean="0"/>
              <a:t>Count </a:t>
            </a:r>
            <a:r>
              <a:rPr altLang="en-US" smtClean="0"/>
              <a:t>속성을 사용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altLang="en-US" smtClean="0"/>
              <a:t>현재 위치의 </a:t>
            </a:r>
            <a:r>
              <a:rPr lang="ko-KR" altLang="en-US" dirty="0" smtClean="0"/>
              <a:t>데이터</a:t>
            </a:r>
            <a:r>
              <a:rPr lang="en-US" altLang="ko-KR" dirty="0" smtClean="0"/>
              <a:t> </a:t>
            </a:r>
            <a:r>
              <a:rPr altLang="en-US" smtClean="0"/>
              <a:t>항목을 가져오려면 </a:t>
            </a:r>
            <a:r>
              <a:rPr lang="en-US" altLang="en-US" dirty="0" smtClean="0"/>
              <a:t>Current </a:t>
            </a:r>
            <a:r>
              <a:rPr altLang="en-US" smtClean="0"/>
              <a:t>속성을 사용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 </a:t>
            </a:r>
          </a:p>
          <a:p>
            <a:pPr lvl="2"/>
            <a:r>
              <a:rPr lang="en-US" altLang="en-US" dirty="0" err="1" smtClean="0"/>
              <a:t>EndCurrentEdit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CancelCurrentEdit</a:t>
            </a:r>
            <a:r>
              <a:rPr lang="en-US" altLang="en-US" dirty="0" smtClean="0"/>
              <a:t> : </a:t>
            </a:r>
            <a:r>
              <a:rPr altLang="en-US" smtClean="0"/>
              <a:t>컨트롤의 편집중인 데이터를 편집을 완료하여 데이터소스와 동기화하거나 편집을 취소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UpdateIsBinding</a:t>
            </a:r>
            <a:r>
              <a:rPr lang="en-US" altLang="en-US" dirty="0" smtClean="0"/>
              <a:t> : </a:t>
            </a:r>
            <a:r>
              <a:rPr altLang="en-US" smtClean="0"/>
              <a:t>바인딩된 컨트롤과 해당 데이터 소스 간의 데이터 바인딩을 업데이트</a:t>
            </a:r>
            <a:r>
              <a:rPr lang="en-US" altLang="en-US" dirty="0" smtClean="0"/>
              <a:t>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2"/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Ado.net </a:t>
            </a:r>
            <a:r>
              <a:rPr altLang="en-US" smtClean="0"/>
              <a:t>프로그래밍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바인딩 지원 객체</a:t>
            </a:r>
            <a:r>
              <a:rPr lang="en-US" altLang="en-US" dirty="0" smtClean="0"/>
              <a:t>(BindingSource)</a:t>
            </a:r>
            <a:r>
              <a:rPr altLang="en-US" smtClean="0"/>
              <a:t> 다루기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개요</a:t>
            </a:r>
            <a:r>
              <a:rPr altLang="en-US" smtClean="0"/>
              <a:t> </a:t>
            </a:r>
            <a:r>
              <a:rPr lang="en-US" altLang="en-US" dirty="0" smtClean="0"/>
              <a:t>: </a:t>
            </a:r>
            <a:r>
              <a:rPr altLang="en-US" smtClean="0"/>
              <a:t>폼의 데이터 소스를 캡슐화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2.0 </a:t>
            </a:r>
            <a:r>
              <a:rPr altLang="en-US" smtClean="0"/>
              <a:t>버</a:t>
            </a:r>
            <a:r>
              <a:rPr lang="ko-KR" altLang="en-US" dirty="0" smtClean="0"/>
              <a:t>전부터</a:t>
            </a:r>
            <a:r>
              <a:rPr altLang="en-US" smtClean="0"/>
              <a:t> 새로 추가된 클래스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BindingSource </a:t>
            </a:r>
            <a:r>
              <a:rPr altLang="en-US" smtClean="0"/>
              <a:t>구성 요소를 데이터 소스에 연결한 다음 폼의 컨트롤을 </a:t>
            </a:r>
            <a:r>
              <a:rPr lang="en-US" altLang="en-US" dirty="0" smtClean="0"/>
              <a:t>BindingSource</a:t>
            </a:r>
            <a:r>
              <a:rPr altLang="en-US" smtClean="0"/>
              <a:t>의 구성 요소에 </a:t>
            </a:r>
            <a:r>
              <a:rPr lang="ko-KR" altLang="en-US" dirty="0" smtClean="0"/>
              <a:t>바인딩</a:t>
            </a:r>
            <a:r>
              <a:rPr lang="en-US" altLang="en-US" dirty="0" smtClean="0"/>
              <a:t> </a:t>
            </a:r>
            <a:r>
              <a:rPr altLang="en-US" smtClean="0"/>
              <a:t>함으로써 수행된다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탐색</a:t>
            </a:r>
            <a:r>
              <a:rPr lang="en-US" altLang="en-US" dirty="0" smtClean="0"/>
              <a:t>, </a:t>
            </a:r>
            <a:r>
              <a:rPr altLang="en-US" smtClean="0"/>
              <a:t>필터링</a:t>
            </a:r>
            <a:r>
              <a:rPr lang="en-US" altLang="en-US" dirty="0" smtClean="0"/>
              <a:t>, </a:t>
            </a:r>
            <a:r>
              <a:rPr altLang="en-US" smtClean="0"/>
              <a:t>정렬</a:t>
            </a:r>
            <a:r>
              <a:rPr lang="en-US" altLang="en-US" dirty="0" smtClean="0"/>
              <a:t>, </a:t>
            </a:r>
            <a:r>
              <a:rPr altLang="en-US" smtClean="0"/>
              <a:t>업데이트를 비롯한 데이터와의 추가 상호 작용은 모두 </a:t>
            </a:r>
            <a:r>
              <a:rPr lang="en-US" altLang="en-US" dirty="0" smtClean="0"/>
              <a:t>BindingSource</a:t>
            </a:r>
            <a:r>
              <a:rPr altLang="en-US" smtClean="0"/>
              <a:t>의 구성 요소를 통해 이루어 진다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DataSource</a:t>
            </a:r>
            <a:r>
              <a:rPr altLang="en-US" smtClean="0"/>
              <a:t>와 </a:t>
            </a:r>
            <a:r>
              <a:rPr lang="en-US" altLang="en-US" dirty="0" smtClean="0"/>
              <a:t>DataMember </a:t>
            </a:r>
            <a:r>
              <a:rPr altLang="en-US" smtClean="0"/>
              <a:t>속성을 이용해 단순 바인딩 및 복합 바인딩을 모두 지원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용도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mtClean="0"/>
              <a:t>간접 참조의 계층</a:t>
            </a:r>
            <a:r>
              <a:rPr lang="en-US" altLang="en-US" dirty="0" smtClean="0"/>
              <a:t>, </a:t>
            </a:r>
            <a:r>
              <a:rPr altLang="en-US" smtClean="0"/>
              <a:t>변경 알림 및 기타 서비스를 제공하여 폼의 컨트롤에 바인딩하는 작업을 간단하게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 </a:t>
            </a:r>
            <a:r>
              <a:rPr altLang="en-US" smtClean="0"/>
              <a:t>강력한 형식</a:t>
            </a:r>
            <a:r>
              <a:rPr lang="en-US" altLang="en-US" dirty="0" smtClean="0"/>
              <a:t>(Typed DataSet</a:t>
            </a:r>
            <a:r>
              <a:rPr altLang="en-US" smtClean="0"/>
              <a:t>과 같은</a:t>
            </a:r>
            <a:r>
              <a:rPr lang="en-US" altLang="en-US" dirty="0" smtClean="0"/>
              <a:t>)</a:t>
            </a:r>
            <a:r>
              <a:rPr altLang="en-US" smtClean="0"/>
              <a:t>의 데이터 소스 역할을 수행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기능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smtClean="0"/>
              <a:t>Current : CurrencyManager</a:t>
            </a:r>
            <a:r>
              <a:rPr altLang="en-US" smtClean="0"/>
              <a:t>와 마찬가지로 현재 항목을 가져 온다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ko-KR" dirty="0" smtClean="0"/>
              <a:t>CurrencyManager : </a:t>
            </a:r>
            <a:r>
              <a:rPr altLang="en-US" smtClean="0"/>
              <a:t>현재 바인딩된 데이터소스의 </a:t>
            </a:r>
            <a:r>
              <a:rPr lang="en-US" altLang="en-US" dirty="0" smtClean="0"/>
              <a:t>CurrencyManager</a:t>
            </a:r>
            <a:r>
              <a:rPr altLang="en-US" smtClean="0"/>
              <a:t>를 가져 온다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현재 항목에 대한 편집 작업 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RemoveCurrent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EndEdit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CancelEdit</a:t>
            </a:r>
            <a:r>
              <a:rPr lang="en-US" altLang="en-US" dirty="0" smtClean="0"/>
              <a:t>, Add, AddNew </a:t>
            </a:r>
            <a:r>
              <a:rPr lang="ko-KR" altLang="en-US" dirty="0" smtClean="0"/>
              <a:t>메</a:t>
            </a:r>
            <a:r>
              <a:rPr altLang="en-US" smtClean="0"/>
              <a:t>서</a:t>
            </a:r>
            <a:r>
              <a:rPr lang="ko-KR" altLang="en-US" dirty="0" err="1" smtClean="0"/>
              <a:t>드를</a:t>
            </a:r>
            <a:r>
              <a:rPr lang="en-US" altLang="en-US" dirty="0" smtClean="0"/>
              <a:t> </a:t>
            </a:r>
            <a:r>
              <a:rPr altLang="en-US" smtClean="0"/>
              <a:t>통해 작업을 수행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ko-KR" dirty="0" smtClean="0"/>
              <a:t>Add : BindingSource</a:t>
            </a:r>
            <a:r>
              <a:rPr altLang="en-US" smtClean="0"/>
              <a:t>의 구성요소에 항목을 추가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 </a:t>
            </a:r>
            <a:r>
              <a:rPr altLang="en-US" smtClean="0"/>
              <a:t>추가되는 항목이 기존의 항목과 다른 경우 예외가 발생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AddNew : </a:t>
            </a:r>
            <a:r>
              <a:rPr altLang="en-US" smtClean="0"/>
              <a:t> </a:t>
            </a:r>
            <a:r>
              <a:rPr lang="ko-KR" altLang="en-US" dirty="0" smtClean="0"/>
              <a:t>기본</a:t>
            </a:r>
            <a:r>
              <a:rPr lang="en-US" altLang="en-US" dirty="0" smtClean="0"/>
              <a:t> </a:t>
            </a:r>
            <a:r>
              <a:rPr altLang="en-US" smtClean="0"/>
              <a:t>목록에 새 항목 추가</a:t>
            </a:r>
            <a:r>
              <a:rPr lang="en-US" altLang="en-US" dirty="0" smtClean="0"/>
              <a:t>. </a:t>
            </a:r>
            <a:r>
              <a:rPr altLang="en-US" smtClean="0"/>
              <a:t>다음과 같은 일력의 작업 설정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EndEdit</a:t>
            </a:r>
            <a:r>
              <a:rPr altLang="en-US" smtClean="0"/>
              <a:t>를 호출해 보류중인 편집 작업을 모두 커밋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err="1" smtClean="0"/>
              <a:t>AddingNew</a:t>
            </a:r>
            <a:r>
              <a:rPr lang="en-US" altLang="en-US" dirty="0" smtClean="0"/>
              <a:t> </a:t>
            </a:r>
            <a:r>
              <a:rPr altLang="en-US" smtClean="0"/>
              <a:t>이벤트를 발생 시킨다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en-US" dirty="0" err="1" smtClean="0"/>
              <a:t>AddingNew</a:t>
            </a:r>
            <a:r>
              <a:rPr lang="en-US" altLang="en-US" dirty="0" smtClean="0"/>
              <a:t> </a:t>
            </a:r>
            <a:r>
              <a:rPr altLang="en-US" smtClean="0"/>
              <a:t>이벤트가 처리되지 않고 기본 목록이 </a:t>
            </a:r>
            <a:r>
              <a:rPr lang="en-US" altLang="en-US" dirty="0" err="1" smtClean="0"/>
              <a:t>IBindingList</a:t>
            </a:r>
            <a:r>
              <a:rPr altLang="en-US" smtClean="0"/>
              <a:t>이면 </a:t>
            </a:r>
            <a:r>
              <a:rPr lang="en-US" altLang="en-US" dirty="0" err="1" smtClean="0"/>
              <a:t>IBindingList.AddNew</a:t>
            </a:r>
            <a:r>
              <a:rPr lang="en-US" altLang="en-US" dirty="0" smtClean="0"/>
              <a:t> </a:t>
            </a:r>
            <a:r>
              <a:rPr altLang="en-US" smtClean="0"/>
              <a:t>메서드로 요청 전달</a:t>
            </a:r>
            <a:r>
              <a:rPr lang="en-US" altLang="en-US" dirty="0" smtClean="0"/>
              <a:t>, </a:t>
            </a:r>
            <a:r>
              <a:rPr altLang="en-US" smtClean="0"/>
              <a:t>기본 목록이 </a:t>
            </a:r>
            <a:r>
              <a:rPr lang="en-US" altLang="en-US" dirty="0" err="1" smtClean="0"/>
              <a:t>IBindingList</a:t>
            </a:r>
            <a:r>
              <a:rPr altLang="en-US" smtClean="0"/>
              <a:t>가 아니면 목록의 항목은 기본생성자를 통해 자동으로 만들어 진다</a:t>
            </a:r>
            <a:r>
              <a:rPr lang="en-US" altLang="en-US" dirty="0" smtClean="0"/>
              <a:t>. </a:t>
            </a:r>
          </a:p>
          <a:p>
            <a:pPr lvl="2"/>
            <a:r>
              <a:rPr altLang="en-US" smtClean="0"/>
              <a:t>데이터 소스에서 </a:t>
            </a:r>
            <a:r>
              <a:rPr lang="en-US" altLang="ko-KR" dirty="0" err="1" smtClean="0"/>
              <a:t>IEditableObject</a:t>
            </a:r>
            <a:r>
              <a:rPr lang="en-US" altLang="ko-KR" dirty="0" smtClean="0"/>
              <a:t> </a:t>
            </a:r>
            <a:r>
              <a:rPr altLang="en-US" smtClean="0"/>
              <a:t>인터페이스를 구현하지 않으면 새 항목이 기본 목록에 즉시 추가된다</a:t>
            </a:r>
            <a:r>
              <a:rPr lang="en-US" altLang="en-US" dirty="0" smtClean="0"/>
              <a:t>. </a:t>
            </a:r>
          </a:p>
          <a:p>
            <a:pPr lvl="2"/>
            <a:r>
              <a:rPr altLang="en-US" smtClean="0"/>
              <a:t>이 경우 새 항목은 </a:t>
            </a:r>
            <a:r>
              <a:rPr lang="en-US" altLang="ko-KR" dirty="0" err="1" smtClean="0">
                <a:hlinkClick r:id="rId3" action="ppaction://hlinkfile"/>
              </a:rPr>
              <a:t>System.ComponentModel.ICancelAddNew.EndNew</a:t>
            </a:r>
            <a:r>
              <a:rPr altLang="en-US" smtClean="0"/>
              <a:t>를 명시적으로 호출하거나 새 목록 작업이 시작될 때까지 커밋되지 않는다</a:t>
            </a:r>
            <a:r>
              <a:rPr lang="en-US" altLang="ko-KR" dirty="0" smtClean="0"/>
              <a:t>. </a:t>
            </a:r>
            <a:r>
              <a:rPr altLang="en-US" smtClean="0"/>
              <a:t>새 항목이 커밋되기 전에 </a:t>
            </a:r>
            <a:r>
              <a:rPr lang="en-US" altLang="ko-KR" dirty="0" err="1" smtClean="0">
                <a:hlinkClick r:id="rId4" action="ppaction://hlinkfile"/>
              </a:rPr>
              <a:t>CancelEdit</a:t>
            </a:r>
            <a:r>
              <a:rPr altLang="en-US" smtClean="0"/>
              <a:t>를 호출하여 새 항목을 롤백할 수 있다</a:t>
            </a:r>
            <a:r>
              <a:rPr lang="en-US" altLang="ko-KR" dirty="0" smtClean="0"/>
              <a:t>. </a:t>
            </a:r>
            <a:r>
              <a:rPr altLang="en-US" smtClean="0"/>
              <a:t>이렇게 하면 새 항목이 삭제 된다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err="1" smtClean="0"/>
              <a:t>RemoveCurrent</a:t>
            </a:r>
            <a:r>
              <a:rPr lang="en-US" altLang="en-US" dirty="0" smtClean="0"/>
              <a:t> : </a:t>
            </a:r>
            <a:r>
              <a:rPr altLang="en-US" smtClean="0"/>
              <a:t>목록에서 현재 항목을 삭제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Position : </a:t>
            </a:r>
            <a:r>
              <a:rPr altLang="en-US" smtClean="0"/>
              <a:t>현재 항목의 인덱스 번호를 리턴 한다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Insert :</a:t>
            </a:r>
            <a:r>
              <a:rPr altLang="en-US" smtClean="0"/>
              <a:t>목록 내의 지정된 인덱스에 항목을 삽입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/>
              <a:t>데이터 액세스와 </a:t>
            </a:r>
            <a:r>
              <a:rPr lang="en-US" altLang="en-US" dirty="0" smtClean="0"/>
              <a:t>ado.net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en-US" dirty="0" smtClean="0"/>
              <a:t>ADO.NET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ADO.NET  </a:t>
            </a:r>
            <a:r>
              <a:rPr altLang="en-US" smtClean="0"/>
              <a:t>이란  </a:t>
            </a:r>
            <a:r>
              <a:rPr lang="en-US" altLang="en-US" dirty="0" smtClean="0"/>
              <a:t>?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사에서 내놓은 최신의  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Access 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기술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 액세스의 역사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altLang="en-US" smtClean="0"/>
              <a:t>윈시 기술 사용 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DBLib</a:t>
            </a:r>
            <a:r>
              <a:rPr lang="en-US" altLang="en-US" dirty="0" smtClean="0"/>
              <a:t>(SQL </a:t>
            </a:r>
            <a:r>
              <a:rPr altLang="en-US" smtClean="0"/>
              <a:t>서버</a:t>
            </a:r>
            <a:r>
              <a:rPr lang="en-US" altLang="en-US" dirty="0" smtClean="0"/>
              <a:t>), OCI(Oracle)</a:t>
            </a:r>
            <a:r>
              <a:rPr altLang="en-US" smtClean="0"/>
              <a:t>과 같은 원시 라이브러리로 수행</a:t>
            </a:r>
            <a:r>
              <a:rPr lang="en-US" altLang="en-US" dirty="0" smtClean="0"/>
              <a:t>,  </a:t>
            </a:r>
            <a:r>
              <a:rPr altLang="en-US" smtClean="0"/>
              <a:t>속도는 빠르는 작성이 어렵다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ODBC : </a:t>
            </a:r>
            <a:r>
              <a:rPr altLang="en-US" smtClean="0"/>
              <a:t>응용 프로그램 작성을 위한 표준 </a:t>
            </a:r>
            <a:r>
              <a:rPr lang="en-US" altLang="en-US" dirty="0" err="1" smtClean="0"/>
              <a:t>api</a:t>
            </a:r>
            <a:r>
              <a:rPr altLang="en-US" smtClean="0"/>
              <a:t>를 제공하므로 다른 </a:t>
            </a:r>
            <a:r>
              <a:rPr lang="en-US" altLang="en-US" dirty="0" smtClean="0"/>
              <a:t>RDBMS</a:t>
            </a:r>
            <a:r>
              <a:rPr altLang="en-US" smtClean="0"/>
              <a:t>를 변경시 연결 세부사항만 변경하면 된다</a:t>
            </a:r>
            <a:r>
              <a:rPr lang="en-US" altLang="en-US" dirty="0" smtClean="0"/>
              <a:t>. </a:t>
            </a:r>
            <a:r>
              <a:rPr altLang="en-US" smtClean="0"/>
              <a:t>그러나 </a:t>
            </a:r>
            <a:r>
              <a:rPr lang="en-US" altLang="en-US" dirty="0" err="1" smtClean="0"/>
              <a:t>c++</a:t>
            </a:r>
            <a:r>
              <a:rPr altLang="en-US" smtClean="0"/>
              <a:t>과 같은 저수준의 언어로 사용되도록 설계되어 </a:t>
            </a:r>
            <a:r>
              <a:rPr lang="en-US" altLang="en-US" dirty="0" smtClean="0"/>
              <a:t>VB</a:t>
            </a:r>
            <a:r>
              <a:rPr altLang="en-US" smtClean="0"/>
              <a:t>나 델파이 같은 고수준언어에는 부적합 하다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DAO : Data Access Object</a:t>
            </a:r>
            <a:r>
              <a:rPr altLang="en-US" smtClean="0"/>
              <a:t>의 약자로 데이터 액세스를 위한 단순 개체 모델 제공</a:t>
            </a:r>
            <a:r>
              <a:rPr lang="en-US" altLang="en-US" dirty="0" smtClean="0"/>
              <a:t>. VB3</a:t>
            </a:r>
            <a:r>
              <a:rPr altLang="en-US" smtClean="0"/>
              <a:t>에서 사용되었으며</a:t>
            </a:r>
            <a:r>
              <a:rPr lang="en-US" altLang="en-US" dirty="0" smtClean="0"/>
              <a:t>, ODBC</a:t>
            </a:r>
            <a:r>
              <a:rPr altLang="en-US" smtClean="0"/>
              <a:t>를 사용할 때 속도가 느린 단점을 가지고 있다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en-US" dirty="0" smtClean="0"/>
              <a:t>RDO : DAO</a:t>
            </a:r>
            <a:r>
              <a:rPr altLang="en-US" smtClean="0"/>
              <a:t>의 속도 문제를 극복하기 위해 나온 기술로 </a:t>
            </a:r>
            <a:r>
              <a:rPr lang="en-US" altLang="en-US" dirty="0" smtClean="0"/>
              <a:t>VB4 </a:t>
            </a:r>
            <a:r>
              <a:rPr lang="ko-KR" altLang="en-US" dirty="0" smtClean="0"/>
              <a:t>부터</a:t>
            </a:r>
            <a:r>
              <a:rPr lang="en-US" altLang="en-US" dirty="0" smtClean="0"/>
              <a:t> </a:t>
            </a:r>
            <a:r>
              <a:rPr altLang="en-US" smtClean="0"/>
              <a:t>사용된다</a:t>
            </a:r>
            <a:r>
              <a:rPr lang="en-US" altLang="en-US" dirty="0" smtClean="0"/>
              <a:t>. DAO</a:t>
            </a:r>
            <a:r>
              <a:rPr altLang="en-US" smtClean="0"/>
              <a:t>와 유사한 개체 모델 제공</a:t>
            </a:r>
            <a:r>
              <a:rPr lang="en-US" altLang="en-US" dirty="0" smtClean="0"/>
              <a:t>. </a:t>
            </a:r>
          </a:p>
          <a:p>
            <a:pPr lvl="2"/>
            <a:r>
              <a:rPr lang="en-US" altLang="en-US" dirty="0" smtClean="0"/>
              <a:t>OLE DB : ODBC</a:t>
            </a:r>
            <a:r>
              <a:rPr altLang="en-US" smtClean="0"/>
              <a:t>와 아키텍트 구조상 유사</a:t>
            </a:r>
            <a:r>
              <a:rPr lang="en-US" altLang="en-US" dirty="0" smtClean="0"/>
              <a:t>. </a:t>
            </a:r>
            <a:r>
              <a:rPr altLang="en-US" smtClean="0"/>
              <a:t>각각의 데이터소스를 지원하는 공급자를 통해 액세스</a:t>
            </a:r>
            <a:r>
              <a:rPr lang="en-US" altLang="en-US" dirty="0" smtClean="0"/>
              <a:t>. </a:t>
            </a:r>
            <a:r>
              <a:rPr altLang="en-US" smtClean="0"/>
              <a:t>연결 풀링</a:t>
            </a:r>
            <a:r>
              <a:rPr lang="en-US" altLang="en-US" dirty="0" smtClean="0"/>
              <a:t>, </a:t>
            </a:r>
            <a:r>
              <a:rPr altLang="en-US" smtClean="0"/>
              <a:t>트랜잭션 입대</a:t>
            </a:r>
            <a:r>
              <a:rPr lang="en-US" altLang="en-US" dirty="0" smtClean="0"/>
              <a:t>(Transaction enlistment: MTS</a:t>
            </a:r>
            <a:r>
              <a:rPr altLang="en-US" smtClean="0"/>
              <a:t>에 자동 등록할 수 있는 능력</a:t>
            </a:r>
            <a:r>
              <a:rPr lang="en-US" altLang="en-US" dirty="0" smtClean="0"/>
              <a:t>)</a:t>
            </a:r>
            <a:r>
              <a:rPr altLang="en-US" smtClean="0"/>
              <a:t>등의 기능 제공</a:t>
            </a:r>
            <a:r>
              <a:rPr lang="en-US" altLang="en-US" dirty="0" smtClean="0"/>
              <a:t>. </a:t>
            </a:r>
            <a:r>
              <a:rPr altLang="en-US" smtClean="0"/>
              <a:t>데이터를 사용하는 응용 프로그램은 </a:t>
            </a:r>
            <a:r>
              <a:rPr lang="en-US" altLang="en-US" dirty="0" smtClean="0"/>
              <a:t>OLE DB </a:t>
            </a:r>
            <a:r>
              <a:rPr altLang="en-US" smtClean="0"/>
              <a:t>소비자</a:t>
            </a:r>
            <a:r>
              <a:rPr lang="en-US" altLang="en-US" dirty="0" smtClean="0"/>
              <a:t>(consumer)</a:t>
            </a:r>
            <a:r>
              <a:rPr altLang="en-US" smtClean="0"/>
              <a:t>를 사용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dirty="0" smtClean="0"/>
              <a:t>ADO(ActiveX Data Object) : </a:t>
            </a:r>
            <a:r>
              <a:rPr altLang="en-US" smtClean="0"/>
              <a:t> </a:t>
            </a:r>
            <a:r>
              <a:rPr lang="en-US" altLang="en-US" dirty="0" smtClean="0"/>
              <a:t>ADO.NET</a:t>
            </a:r>
            <a:r>
              <a:rPr altLang="en-US" smtClean="0"/>
              <a:t>의 이름을 결정한 기술</a:t>
            </a:r>
            <a:r>
              <a:rPr lang="en-US" altLang="en-US" dirty="0" smtClean="0"/>
              <a:t>(</a:t>
            </a:r>
            <a:r>
              <a:rPr altLang="en-US" smtClean="0"/>
              <a:t>실제 아키텍쳐는 완전히 다름</a:t>
            </a:r>
            <a:r>
              <a:rPr lang="en-US" altLang="en-US" dirty="0" smtClean="0"/>
              <a:t>)</a:t>
            </a:r>
            <a:r>
              <a:rPr altLang="en-US" smtClean="0"/>
              <a:t> 볼수 있으며</a:t>
            </a:r>
            <a:r>
              <a:rPr lang="en-US" altLang="en-US" dirty="0" smtClean="0"/>
              <a:t>, </a:t>
            </a:r>
            <a:r>
              <a:rPr altLang="en-US" smtClean="0"/>
              <a:t>단순히 </a:t>
            </a:r>
            <a:r>
              <a:rPr lang="en-US" altLang="en-US" dirty="0" smtClean="0"/>
              <a:t>OLE DB</a:t>
            </a:r>
            <a:r>
              <a:rPr altLang="en-US" smtClean="0"/>
              <a:t>의 소비자 역할을 하는 것으로 </a:t>
            </a:r>
            <a:r>
              <a:rPr lang="en-US" altLang="en-US" dirty="0" smtClean="0"/>
              <a:t>VB</a:t>
            </a:r>
            <a:r>
              <a:rPr altLang="en-US" smtClean="0"/>
              <a:t>나 델파이</a:t>
            </a:r>
            <a:r>
              <a:rPr lang="en-US" altLang="en-US" dirty="0" smtClean="0"/>
              <a:t>, </a:t>
            </a:r>
            <a:r>
              <a:rPr altLang="en-US" smtClean="0"/>
              <a:t>스크립트 언어와 같은 고수준 언어에서 </a:t>
            </a:r>
            <a:r>
              <a:rPr lang="en-US" altLang="en-US" dirty="0" smtClean="0"/>
              <a:t>OLE DB </a:t>
            </a:r>
            <a:r>
              <a:rPr altLang="en-US" smtClean="0"/>
              <a:t>데이터 원본에  액세스 하기 위한 계층의 역할을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ADO.NET</a:t>
            </a:r>
            <a:r>
              <a:rPr lang="en-US" altLang="en-US" b="1" dirty="0" smtClean="0"/>
              <a:t> : .NET</a:t>
            </a:r>
            <a:r>
              <a:rPr altLang="en-US" b="1" smtClean="0"/>
              <a:t>에서 데이터 액세스를 위한 기술</a:t>
            </a:r>
            <a:r>
              <a:rPr lang="en-US" altLang="en-US" b="1" dirty="0" smtClean="0"/>
              <a:t>, </a:t>
            </a:r>
            <a:r>
              <a:rPr altLang="en-US" b="1" smtClean="0"/>
              <a:t>깔끔해진 아키텍쳐</a:t>
            </a:r>
            <a:r>
              <a:rPr lang="en-US" altLang="en-US" b="1" dirty="0" smtClean="0"/>
              <a:t>, </a:t>
            </a:r>
            <a:r>
              <a:rPr altLang="en-US" b="1" smtClean="0"/>
              <a:t>인터넷 환경에 최적화된 개체 모델</a:t>
            </a:r>
            <a:endParaRPr lang="en-US" altLang="en-US" b="1" dirty="0" smtClean="0"/>
          </a:p>
          <a:p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.NET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기반의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 액세스 기술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COM </a:t>
            </a:r>
            <a:r>
              <a:rPr altLang="en-US" smtClean="0"/>
              <a:t>컴포넌트 호출시 오버해드가 발생하므로 순수 </a:t>
            </a:r>
            <a:r>
              <a:rPr lang="en-US" altLang="en-US" dirty="0" smtClean="0"/>
              <a:t>.NET </a:t>
            </a:r>
            <a:r>
              <a:rPr altLang="en-US" smtClean="0"/>
              <a:t>기반의 클래스가 필요</a:t>
            </a:r>
            <a:endParaRPr lang="en-US" altLang="en-US" dirty="0" smtClean="0"/>
          </a:p>
          <a:p>
            <a:pPr lvl="1"/>
            <a:r>
              <a:rPr altLang="en-US" smtClean="0"/>
              <a:t>교차 언어의 지원</a:t>
            </a:r>
            <a:r>
              <a:rPr lang="en-US" altLang="en-US" dirty="0" smtClean="0"/>
              <a:t>(VB.NET, C#, </a:t>
            </a:r>
            <a:r>
              <a:rPr altLang="en-US" smtClean="0"/>
              <a:t>델파이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c++</a:t>
            </a:r>
            <a:r>
              <a:rPr lang="en-US" altLang="en-US" dirty="0" smtClean="0"/>
              <a:t> …)</a:t>
            </a:r>
          </a:p>
          <a:p>
            <a:pPr lvl="1"/>
            <a:r>
              <a:rPr lang="en-US" altLang="en-US" dirty="0" smtClean="0"/>
              <a:t> ODBC, OLE DB </a:t>
            </a:r>
            <a:r>
              <a:rPr altLang="en-US" smtClean="0"/>
              <a:t>뿐만 아니라 전용의 프로바이더 제공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XML</a:t>
            </a:r>
            <a:r>
              <a:rPr altLang="en-US" smtClean="0"/>
              <a:t>의 지원 </a:t>
            </a:r>
            <a:endParaRPr lang="en-US" altLang="en-US" dirty="0" smtClean="0"/>
          </a:p>
          <a:p>
            <a:pPr lvl="1"/>
            <a:r>
              <a:rPr altLang="en-US" smtClean="0"/>
              <a:t>인터넷과 같은 단절된 연결환경에 최적화된 기능을 제공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2"/>
            <a:r>
              <a:rPr altLang="en-US" smtClean="0"/>
              <a:t>타 시스템과 손쉬운 통합</a:t>
            </a:r>
            <a:r>
              <a:rPr lang="en-US" altLang="ko-KR" dirty="0" smtClean="0"/>
              <a:t>/</a:t>
            </a:r>
            <a:r>
              <a:rPr altLang="en-US" smtClean="0"/>
              <a:t>정보의 호환성</a:t>
            </a:r>
          </a:p>
          <a:p>
            <a:pPr lvl="2"/>
            <a:r>
              <a:rPr altLang="en-US" smtClean="0"/>
              <a:t>각종 보안 네트워크 통과</a:t>
            </a:r>
          </a:p>
          <a:p>
            <a:pPr lvl="2"/>
            <a:r>
              <a:rPr altLang="en-US" smtClean="0"/>
              <a:t>다수의 변경사항을 한번에 호출가능하도록 디자인</a:t>
            </a:r>
          </a:p>
          <a:p>
            <a:pPr lvl="2"/>
            <a:r>
              <a:rPr altLang="en-US" smtClean="0"/>
              <a:t>동시성 관리</a:t>
            </a:r>
          </a:p>
          <a:p>
            <a:pPr lvl="2"/>
            <a:r>
              <a:rPr altLang="en-US" smtClean="0"/>
              <a:t>유연한 데이터 구조</a:t>
            </a:r>
          </a:p>
          <a:p>
            <a:pPr lvl="2"/>
            <a:r>
              <a:rPr altLang="en-US" smtClean="0"/>
              <a:t>손쉬운 데이터베이스와의 연동 작업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 클래스 기반 공급자 모델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1.0 </a:t>
            </a:r>
            <a:r>
              <a:rPr altLang="en-US" smtClean="0"/>
              <a:t>및 </a:t>
            </a:r>
            <a:r>
              <a:rPr lang="en-US" altLang="en-US" dirty="0" smtClean="0"/>
              <a:t>1.1</a:t>
            </a:r>
            <a:r>
              <a:rPr lang="ko-KR" altLang="en-US" dirty="0" smtClean="0"/>
              <a:t>에서는</a:t>
            </a:r>
            <a:r>
              <a:rPr lang="en-US" altLang="en-US" dirty="0" smtClean="0"/>
              <a:t> </a:t>
            </a:r>
            <a:r>
              <a:rPr altLang="en-US" smtClean="0"/>
              <a:t>인터페이스를 구현하여 개체들이 구성되어짐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2.0</a:t>
            </a:r>
            <a:r>
              <a:rPr lang="ko-KR" altLang="en-US" dirty="0" smtClean="0"/>
              <a:t>에서는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System.Data.Common</a:t>
            </a:r>
            <a:r>
              <a:rPr lang="en-US" altLang="en-US" dirty="0" smtClean="0"/>
              <a:t> </a:t>
            </a:r>
            <a:r>
              <a:rPr altLang="en-US" smtClean="0"/>
              <a:t>상에 존재하는 기본 클래스를 기반으로 하여 구현</a:t>
            </a:r>
            <a:endParaRPr lang="en-US" altLang="en-US" dirty="0" smtClean="0"/>
          </a:p>
          <a:p>
            <a:pPr lvl="1"/>
            <a:r>
              <a:rPr altLang="en-US" smtClean="0"/>
              <a:t>각 기본 클래스는 이전버젼의 호환성을 위해 인터페이스를 구현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  <a:r>
              <a:rPr altLang="en-US" smtClean="0"/>
              <a:t>따라서 프로그래머는 기본 클래스를 사용하거나 이전버젼에서와 같이 인터페이스를 사용할 수도 있다</a:t>
            </a:r>
            <a:r>
              <a:rPr lang="en-US" altLang="en-US" dirty="0" smtClean="0"/>
              <a:t>.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공급자 팩토리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1.x </a:t>
            </a:r>
            <a:r>
              <a:rPr altLang="en-US" smtClean="0"/>
              <a:t>버</a:t>
            </a:r>
            <a:r>
              <a:rPr lang="ko-KR" altLang="en-US" dirty="0" smtClean="0"/>
              <a:t>전에서의</a:t>
            </a:r>
            <a:r>
              <a:rPr altLang="en-US" smtClean="0"/>
              <a:t> 문제점은 인터페이스에서 생성자를 호출 할 수 없기 때문에 다른 데이터소스로의 접근을 위해 특정 클래스의 구체적인 인스턴스를 만들어야 하는데 이전 버</a:t>
            </a:r>
            <a:r>
              <a:rPr lang="ko-KR" altLang="en-US" dirty="0" smtClean="0"/>
              <a:t>전의</a:t>
            </a:r>
            <a:r>
              <a:rPr altLang="en-US" smtClean="0"/>
              <a:t> </a:t>
            </a:r>
            <a:r>
              <a:rPr lang="en-US" altLang="en-US" dirty="0" smtClean="0"/>
              <a:t>API</a:t>
            </a:r>
            <a:r>
              <a:rPr altLang="en-US" smtClean="0"/>
              <a:t>인 </a:t>
            </a:r>
            <a:r>
              <a:rPr lang="en-US" altLang="en-US" dirty="0" smtClean="0"/>
              <a:t>OLE DB</a:t>
            </a:r>
            <a:r>
              <a:rPr altLang="en-US" smtClean="0"/>
              <a:t>와 </a:t>
            </a:r>
            <a:r>
              <a:rPr lang="en-US" altLang="en-US" dirty="0" smtClean="0"/>
              <a:t>ADO</a:t>
            </a:r>
            <a:r>
              <a:rPr altLang="en-US" smtClean="0"/>
              <a:t>의 경우 </a:t>
            </a:r>
            <a:r>
              <a:rPr lang="ko-KR" altLang="en-US" dirty="0" smtClean="0"/>
              <a:t>이 </a:t>
            </a:r>
            <a:r>
              <a:rPr altLang="en-US" smtClean="0"/>
              <a:t>문제를 해결하기</a:t>
            </a:r>
            <a:r>
              <a:rPr lang="en-US" altLang="en-US" dirty="0" smtClean="0"/>
              <a:t> </a:t>
            </a:r>
            <a:r>
              <a:rPr altLang="en-US" smtClean="0"/>
              <a:t>위해 연결문자열을 오버로드 하였다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2.0 </a:t>
            </a:r>
            <a:r>
              <a:rPr lang="ko-KR" altLang="en-US" dirty="0" smtClean="0"/>
              <a:t>버전에서는</a:t>
            </a:r>
            <a:r>
              <a:rPr lang="en-US" altLang="en-US" dirty="0" smtClean="0"/>
              <a:t> </a:t>
            </a:r>
            <a:r>
              <a:rPr altLang="en-US" smtClean="0"/>
              <a:t>이 문제를 </a:t>
            </a:r>
            <a:r>
              <a:rPr lang="en-US" altLang="en-US" dirty="0" err="1" smtClean="0"/>
              <a:t>ProviderFactory</a:t>
            </a:r>
            <a:r>
              <a:rPr lang="en-US" altLang="en-US" dirty="0" smtClean="0"/>
              <a:t> </a:t>
            </a:r>
            <a:r>
              <a:rPr altLang="en-US" smtClean="0"/>
              <a:t>클래스를 이용해 해결할 수 있다</a:t>
            </a:r>
            <a:r>
              <a:rPr lang="en-US" altLang="en-US" dirty="0" smtClean="0"/>
              <a:t>.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향상된 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SqlClient</a:t>
            </a:r>
          </a:p>
          <a:p>
            <a:pPr lvl="1"/>
            <a:r>
              <a:rPr lang="en-US" altLang="en-US" dirty="0" smtClean="0"/>
              <a:t>SqlClient</a:t>
            </a:r>
            <a:r>
              <a:rPr altLang="en-US" smtClean="0"/>
              <a:t>는 </a:t>
            </a:r>
            <a:r>
              <a:rPr lang="en-US" altLang="en-US" dirty="0" smtClean="0"/>
              <a:t>SQL </a:t>
            </a:r>
            <a:r>
              <a:rPr lang="ko-KR" altLang="en-US" dirty="0" smtClean="0"/>
              <a:t>서버에</a:t>
            </a:r>
            <a:r>
              <a:rPr lang="en-US" altLang="en-US" dirty="0" smtClean="0"/>
              <a:t> </a:t>
            </a:r>
            <a:r>
              <a:rPr altLang="en-US" smtClean="0"/>
              <a:t>대한 특정 공급자 이다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smtClean="0"/>
              <a:t>SQL Server2005</a:t>
            </a:r>
            <a:r>
              <a:rPr altLang="en-US" smtClean="0"/>
              <a:t>에서 새롭게 제공되는 기능을 지원하도록 되어 있다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MDAC</a:t>
            </a:r>
            <a:r>
              <a:rPr altLang="en-US" smtClean="0"/>
              <a:t>를 사용하지 않고 데이터 액세스를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en-US" altLang="en-US" dirty="0" smtClean="0"/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연결 풀링 향상</a:t>
            </a:r>
            <a:endParaRPr lang="en-US" alt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en-US" dirty="0" smtClean="0"/>
              <a:t>SqlClient </a:t>
            </a:r>
            <a:r>
              <a:rPr altLang="en-US" smtClean="0"/>
              <a:t>및 </a:t>
            </a:r>
            <a:r>
              <a:rPr lang="en-US" altLang="en-US" dirty="0" smtClean="0"/>
              <a:t>OracleClient</a:t>
            </a:r>
            <a:r>
              <a:rPr altLang="en-US" smtClean="0"/>
              <a:t> 공급자의 경우 향상된 연결 풀링을 지원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향상된 풀링 기능 </a:t>
            </a:r>
            <a:r>
              <a:rPr lang="en-US" altLang="en-US" dirty="0" smtClean="0"/>
              <a:t>: </a:t>
            </a:r>
            <a:r>
              <a:rPr altLang="en-US" smtClean="0"/>
              <a:t>프로그래밍 방식으로 현재 유지되고 있는 모든 연결을 닫을 수 있다</a:t>
            </a:r>
            <a:r>
              <a:rPr lang="en-US" altLang="en-US" dirty="0" smtClean="0"/>
              <a:t>.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비동기 명령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(SqlClient </a:t>
            </a:r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전용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altLang="en-US" dirty="0" smtClean="0"/>
              <a:t>SqlClient </a:t>
            </a:r>
            <a:r>
              <a:rPr altLang="en-US" smtClean="0"/>
              <a:t>전용으로 제공  된다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비동기 작업을 위해 </a:t>
            </a:r>
            <a:r>
              <a:rPr lang="en-US" altLang="en-US" dirty="0" err="1" smtClean="0"/>
              <a:t>BeginExecute</a:t>
            </a:r>
            <a:r>
              <a:rPr altLang="en-US" smtClean="0"/>
              <a:t>로 시작하고  </a:t>
            </a:r>
            <a:r>
              <a:rPr lang="en-US" altLang="en-US" dirty="0" err="1" smtClean="0"/>
              <a:t>EndExecute</a:t>
            </a:r>
            <a:r>
              <a:rPr altLang="en-US" smtClean="0"/>
              <a:t>로 끝나는 메서드를 제공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lang="ko-KR" altLang="en-US" dirty="0" err="1" smtClean="0"/>
              <a:t>비동기</a:t>
            </a:r>
            <a:r>
              <a:rPr lang="en-US" altLang="en-US" dirty="0" smtClean="0"/>
              <a:t> </a:t>
            </a:r>
            <a:r>
              <a:rPr altLang="en-US" smtClean="0"/>
              <a:t>작업은 명령의 실행 시간이 길고</a:t>
            </a:r>
            <a:r>
              <a:rPr lang="en-US" altLang="en-US" dirty="0" smtClean="0"/>
              <a:t>, </a:t>
            </a:r>
            <a:r>
              <a:rPr altLang="en-US" smtClean="0"/>
              <a:t>반드시 비동기 작업이 필요한 곳에서만 사용해야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r>
              <a:rPr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대량 가져오기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SqlBulkCopy</a:t>
            </a:r>
            <a:r>
              <a:rPr lang="en-US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altLang="en-US" dirty="0" smtClean="0"/>
              <a:t>SqlClient</a:t>
            </a:r>
            <a:r>
              <a:rPr altLang="en-US" smtClean="0"/>
              <a:t>에 추가된 </a:t>
            </a:r>
            <a:r>
              <a:rPr lang="en-US" altLang="en-US" dirty="0" err="1" smtClean="0"/>
              <a:t>SqlBulkCopy</a:t>
            </a:r>
            <a:r>
              <a:rPr lang="en-US" altLang="en-US" dirty="0" smtClean="0"/>
              <a:t> </a:t>
            </a:r>
            <a:r>
              <a:rPr altLang="en-US" smtClean="0"/>
              <a:t>클래스를 사용 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r>
              <a:rPr lang="en-US" altLang="en-US" dirty="0" smtClean="0"/>
              <a:t> </a:t>
            </a:r>
          </a:p>
          <a:p>
            <a:pPr lvl="1"/>
            <a:r>
              <a:rPr altLang="en-US" smtClean="0"/>
              <a:t>클라이언트에서 많은 행을 신속하고 효율적으로 삽입하기 위해 사용 된다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en-US" dirty="0" err="1" smtClean="0"/>
              <a:t>SqlBulkCopy</a:t>
            </a:r>
            <a:r>
              <a:rPr altLang="en-US" smtClean="0"/>
              <a:t>는 </a:t>
            </a:r>
            <a:r>
              <a:rPr lang="en-US" altLang="en-US" dirty="0" smtClean="0"/>
              <a:t>DataSet </a:t>
            </a:r>
            <a:r>
              <a:rPr lang="ko-KR" altLang="en-US" dirty="0" smtClean="0"/>
              <a:t>또는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DataReader</a:t>
            </a:r>
            <a:r>
              <a:rPr altLang="en-US" smtClean="0"/>
              <a:t>를 입력으로 사용할 수 있다</a:t>
            </a:r>
            <a:r>
              <a:rPr lang="en-US" altLang="en-US" dirty="0" smtClean="0"/>
              <a:t>. </a:t>
            </a:r>
          </a:p>
          <a:p>
            <a:pPr lvl="1"/>
            <a:endParaRPr lang="en-US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ko-KR" dirty="0" smtClean="0"/>
              <a:t>ADO.NET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ADO.NET 2.0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2000240"/>
            <a:ext cx="5500726" cy="39290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err="1" smtClean="0"/>
              <a:t>enum</a:t>
            </a:r>
            <a:r>
              <a:rPr lang="en-US" sz="1000" dirty="0" smtClean="0"/>
              <a:t> provider {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</a:t>
            </a:r>
            <a:r>
              <a:rPr lang="en-US" sz="1000" dirty="0" err="1" smtClean="0"/>
              <a:t>sqlserver</a:t>
            </a:r>
            <a:r>
              <a:rPr lang="en-US" sz="1000" dirty="0" smtClean="0"/>
              <a:t>,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oracle,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</a:t>
            </a:r>
            <a:r>
              <a:rPr lang="en-US" sz="1000" dirty="0" err="1" smtClean="0"/>
              <a:t>oledb</a:t>
            </a:r>
            <a:r>
              <a:rPr lang="en-US" sz="1000" dirty="0" smtClean="0"/>
              <a:t>,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</a:t>
            </a:r>
            <a:r>
              <a:rPr lang="en-US" sz="1000" dirty="0" err="1" smtClean="0"/>
              <a:t>odbc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};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// </a:t>
            </a:r>
            <a:r>
              <a:rPr altLang="en-US" sz="1000" smtClean="0"/>
              <a:t>구성에서 공급자 확인</a:t>
            </a:r>
            <a:r>
              <a:rPr lang="en-US" sz="1000" dirty="0" smtClean="0"/>
              <a:t>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provider </a:t>
            </a:r>
            <a:r>
              <a:rPr lang="en-US" sz="1000" dirty="0" err="1" smtClean="0"/>
              <a:t>prov</a:t>
            </a:r>
            <a:r>
              <a:rPr lang="en-US" sz="1000" dirty="0" smtClean="0"/>
              <a:t> = </a:t>
            </a:r>
            <a:r>
              <a:rPr lang="en-US" sz="1000" dirty="0" err="1" smtClean="0"/>
              <a:t>GetProviderFromConfigFile</a:t>
            </a:r>
            <a:r>
              <a:rPr lang="en-US" sz="1000" dirty="0" smtClean="0"/>
              <a:t>();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err="1" smtClean="0"/>
              <a:t>IDbConnection</a:t>
            </a:r>
            <a:r>
              <a:rPr lang="en-US" sz="1000" dirty="0" smtClean="0"/>
              <a:t> </a:t>
            </a:r>
            <a:r>
              <a:rPr lang="en-US" sz="1000" dirty="0" err="1" smtClean="0"/>
              <a:t>conn</a:t>
            </a:r>
            <a:r>
              <a:rPr lang="en-US" sz="1000" dirty="0" smtClean="0"/>
              <a:t> = null;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switch (</a:t>
            </a:r>
            <a:r>
              <a:rPr lang="en-US" sz="1000" dirty="0" err="1" smtClean="0"/>
              <a:t>prov</a:t>
            </a:r>
            <a:r>
              <a:rPr lang="en-US" sz="1000" dirty="0" smtClean="0"/>
              <a:t>)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{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case </a:t>
            </a:r>
            <a:r>
              <a:rPr lang="en-US" sz="1000" dirty="0" err="1" smtClean="0"/>
              <a:t>provider.sqlserver</a:t>
            </a:r>
            <a:r>
              <a:rPr lang="en-US" sz="1000" dirty="0" smtClean="0"/>
              <a:t>: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</a:t>
            </a:r>
            <a:r>
              <a:rPr lang="en-US" sz="1000" dirty="0" err="1" smtClean="0"/>
              <a:t>conn</a:t>
            </a:r>
            <a:r>
              <a:rPr lang="en-US" sz="1000" dirty="0" smtClean="0"/>
              <a:t> = new </a:t>
            </a:r>
            <a:r>
              <a:rPr lang="en-US" sz="1000" dirty="0" err="1" smtClean="0"/>
              <a:t>SqlConnection</a:t>
            </a:r>
            <a:r>
              <a:rPr lang="en-US" sz="1000" dirty="0" smtClean="0"/>
              <a:t>();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break;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case </a:t>
            </a:r>
            <a:r>
              <a:rPr lang="en-US" sz="1000" dirty="0" err="1" smtClean="0"/>
              <a:t>provider.oracle</a:t>
            </a:r>
            <a:r>
              <a:rPr lang="en-US" sz="1000" dirty="0" smtClean="0"/>
              <a:t>: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</a:t>
            </a:r>
            <a:r>
              <a:rPr lang="en-US" sz="1000" dirty="0" err="1" smtClean="0"/>
              <a:t>conn</a:t>
            </a:r>
            <a:r>
              <a:rPr lang="en-US" sz="1000" dirty="0" smtClean="0"/>
              <a:t> = new </a:t>
            </a:r>
            <a:r>
              <a:rPr lang="en-US" sz="1000" dirty="0" err="1" smtClean="0"/>
              <a:t>OracleConnection</a:t>
            </a:r>
            <a:r>
              <a:rPr lang="en-US" sz="1000" dirty="0" smtClean="0"/>
              <a:t>();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break;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case </a:t>
            </a:r>
            <a:r>
              <a:rPr lang="en-US" sz="1000" dirty="0" err="1" smtClean="0"/>
              <a:t>provider.oledb</a:t>
            </a:r>
            <a:r>
              <a:rPr lang="en-US" sz="1000" dirty="0" smtClean="0"/>
              <a:t>: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</a:t>
            </a:r>
            <a:r>
              <a:rPr lang="en-US" sz="1000" dirty="0" err="1" smtClean="0"/>
              <a:t>conn</a:t>
            </a:r>
            <a:r>
              <a:rPr lang="en-US" sz="1000" dirty="0" smtClean="0"/>
              <a:t> = new </a:t>
            </a:r>
            <a:r>
              <a:rPr lang="en-US" sz="1000" dirty="0" err="1" smtClean="0"/>
              <a:t>OleDbConnection</a:t>
            </a:r>
            <a:r>
              <a:rPr lang="en-US" sz="1000" dirty="0" smtClean="0"/>
              <a:t>();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break;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case provider.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</a:t>
            </a:r>
            <a:r>
              <a:rPr lang="en-US" sz="1000" dirty="0" err="1" smtClean="0"/>
              <a:t>odbc</a:t>
            </a:r>
            <a:r>
              <a:rPr lang="en-US" sz="1000" dirty="0" smtClean="0"/>
              <a:t>: </a:t>
            </a:r>
            <a:r>
              <a:rPr lang="en-US" sz="1000" dirty="0" err="1" smtClean="0"/>
              <a:t>conn</a:t>
            </a:r>
            <a:r>
              <a:rPr lang="en-US" sz="1000" dirty="0" smtClean="0"/>
              <a:t> = new </a:t>
            </a:r>
            <a:r>
              <a:rPr lang="en-US" sz="1000" dirty="0" err="1" smtClean="0"/>
              <a:t>OdbcConnection</a:t>
            </a:r>
            <a:r>
              <a:rPr lang="en-US" sz="1000" dirty="0" smtClean="0"/>
              <a:t>();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break;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		// </a:t>
            </a:r>
            <a:r>
              <a:rPr altLang="en-US" sz="1000" smtClean="0"/>
              <a:t>응용 프로그램에서 지원하므로 새 공급자를 추가</a:t>
            </a:r>
            <a:r>
              <a:rPr lang="en-US" sz="1000" dirty="0" smtClean="0"/>
              <a:t> </a:t>
            </a:r>
            <a:endParaRPr altLang="en-US" sz="1000" smtClean="0"/>
          </a:p>
          <a:p>
            <a:pPr latinLnBrk="0">
              <a:tabLst>
                <a:tab pos="268288" algn="l"/>
                <a:tab pos="534988" algn="l"/>
                <a:tab pos="803275" algn="l"/>
                <a:tab pos="1081088" algn="l"/>
              </a:tabLst>
            </a:pPr>
            <a:r>
              <a:rPr lang="en-US" sz="1000" dirty="0" smtClean="0"/>
              <a:t>	} </a:t>
            </a:r>
            <a:endParaRPr lang="ko-K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2000240"/>
            <a:ext cx="5500726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latinLnBrk="0"/>
            <a:r>
              <a:rPr lang="en-US" sz="1100" dirty="0" smtClean="0"/>
              <a:t>// </a:t>
            </a:r>
            <a:r>
              <a:rPr altLang="en-US" sz="1100" smtClean="0"/>
              <a:t>구성에서</a:t>
            </a:r>
            <a:r>
              <a:rPr lang="en-US" sz="1100" dirty="0" smtClean="0"/>
              <a:t> </a:t>
            </a:r>
            <a:r>
              <a:rPr lang="en-US" sz="1100" dirty="0" err="1" smtClean="0"/>
              <a:t>ProviderInvariantString</a:t>
            </a:r>
            <a:r>
              <a:rPr lang="en-US" sz="1100" dirty="0" smtClean="0"/>
              <a:t> </a:t>
            </a:r>
            <a:r>
              <a:rPr altLang="en-US" sz="1100" smtClean="0"/>
              <a:t>가져오기 </a:t>
            </a:r>
          </a:p>
          <a:p>
            <a:pPr latinLnBrk="0"/>
            <a:r>
              <a:rPr lang="en-US" sz="1100" dirty="0" smtClean="0"/>
              <a:t>Dim </a:t>
            </a:r>
            <a:r>
              <a:rPr lang="en-US" sz="1100" dirty="0" err="1" smtClean="0"/>
              <a:t>provstring</a:t>
            </a:r>
            <a:r>
              <a:rPr lang="en-US" sz="1100" dirty="0" smtClean="0"/>
              <a:t> As String = </a:t>
            </a:r>
            <a:r>
              <a:rPr lang="en-US" sz="1100" dirty="0" err="1" smtClean="0"/>
              <a:t>GetProviderInvariantString</a:t>
            </a:r>
            <a:r>
              <a:rPr lang="en-US" sz="1100" dirty="0" smtClean="0"/>
              <a:t>()</a:t>
            </a:r>
            <a:endParaRPr altLang="en-US" sz="1100" smtClean="0"/>
          </a:p>
          <a:p>
            <a:pPr latinLnBrk="0"/>
            <a:r>
              <a:rPr lang="en-US" sz="1100" dirty="0" smtClean="0"/>
              <a:t>Dim fact As </a:t>
            </a:r>
            <a:r>
              <a:rPr lang="en-US" sz="1100" dirty="0" err="1" smtClean="0"/>
              <a:t>DbProviderFactory</a:t>
            </a:r>
            <a:r>
              <a:rPr lang="en-US" sz="1100" dirty="0" smtClean="0"/>
              <a:t> = </a:t>
            </a:r>
            <a:r>
              <a:rPr lang="en-US" sz="1100" dirty="0" err="1" smtClean="0"/>
              <a:t>DbProviderFactories.GetFactory</a:t>
            </a:r>
            <a:r>
              <a:rPr lang="en-US" sz="1100" dirty="0" smtClean="0"/>
              <a:t>(</a:t>
            </a:r>
            <a:r>
              <a:rPr lang="en-US" sz="1100" dirty="0" err="1" smtClean="0"/>
              <a:t>provstring</a:t>
            </a:r>
            <a:r>
              <a:rPr lang="en-US" sz="1100" dirty="0" smtClean="0"/>
              <a:t>) </a:t>
            </a:r>
            <a:endParaRPr altLang="en-US" sz="1100" smtClean="0"/>
          </a:p>
          <a:p>
            <a:pPr latinLnBrk="0"/>
            <a:r>
              <a:rPr lang="en-US" sz="1100" dirty="0" smtClean="0"/>
              <a:t>Dim con As </a:t>
            </a:r>
            <a:r>
              <a:rPr lang="en-US" sz="1100" dirty="0" err="1" smtClean="0"/>
              <a:t>IDbConnection</a:t>
            </a:r>
            <a:r>
              <a:rPr lang="en-US" sz="1100" dirty="0" smtClean="0"/>
              <a:t> = </a:t>
            </a:r>
            <a:r>
              <a:rPr lang="en-US" sz="1100" dirty="0" err="1" smtClean="0"/>
              <a:t>fact.CreateConnection</a:t>
            </a:r>
            <a:r>
              <a:rPr lang="en-US" sz="1100" dirty="0" smtClean="0"/>
              <a:t>() </a:t>
            </a:r>
            <a:endParaRPr lang="ko-KR" alt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5072074"/>
            <a:ext cx="5500726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latinLnBrk="0"/>
            <a:r>
              <a:rPr lang="en-US" sz="1100" dirty="0" smtClean="0"/>
              <a:t>// DataSet </a:t>
            </a:r>
            <a:r>
              <a:rPr altLang="en-US" sz="1100" smtClean="0"/>
              <a:t>채우기</a:t>
            </a:r>
            <a:r>
              <a:rPr lang="en-US" sz="1100" dirty="0" smtClean="0"/>
              <a:t> </a:t>
            </a:r>
          </a:p>
          <a:p>
            <a:pPr latinLnBrk="0"/>
            <a:r>
              <a:rPr lang="en-US" sz="1100" dirty="0" smtClean="0"/>
              <a:t>Dim </a:t>
            </a:r>
            <a:r>
              <a:rPr lang="en-US" sz="1100" dirty="0" err="1" smtClean="0"/>
              <a:t>ds</a:t>
            </a:r>
            <a:r>
              <a:rPr lang="en-US" sz="1100" dirty="0" smtClean="0"/>
              <a:t> As </a:t>
            </a:r>
            <a:r>
              <a:rPr lang="en-US" sz="1100" dirty="0" err="1" smtClean="0"/>
              <a:t>DataSet</a:t>
            </a:r>
            <a:r>
              <a:rPr lang="en-US" sz="1100" dirty="0" smtClean="0"/>
              <a:t> = new </a:t>
            </a:r>
            <a:r>
              <a:rPr lang="en-US" sz="1100" dirty="0" err="1" smtClean="0"/>
              <a:t>DataSet</a:t>
            </a:r>
            <a:r>
              <a:rPr lang="en-US" sz="1100" dirty="0" smtClean="0"/>
              <a:t>() </a:t>
            </a:r>
          </a:p>
          <a:p>
            <a:pPr latinLnBrk="0"/>
            <a:r>
              <a:rPr lang="en-US" sz="1100" dirty="0" err="1" smtClean="0"/>
              <a:t>FillDataSetFromHardwareDevice</a:t>
            </a:r>
            <a:r>
              <a:rPr lang="en-US" sz="1100" dirty="0" smtClean="0"/>
              <a:t>(</a:t>
            </a:r>
            <a:r>
              <a:rPr lang="en-US" sz="1100" dirty="0" err="1" smtClean="0"/>
              <a:t>ds</a:t>
            </a:r>
            <a:r>
              <a:rPr lang="en-US" sz="1100" dirty="0" smtClean="0"/>
              <a:t>) </a:t>
            </a:r>
            <a:endParaRPr altLang="en-US" sz="1100" smtClean="0"/>
          </a:p>
          <a:p>
            <a:pPr latinLnBrk="0"/>
            <a:r>
              <a:rPr lang="en-US" sz="1100" dirty="0" smtClean="0"/>
              <a:t>// </a:t>
            </a:r>
            <a:r>
              <a:rPr altLang="en-US" sz="1100" smtClean="0"/>
              <a:t>데이터를</a:t>
            </a:r>
            <a:r>
              <a:rPr lang="en-US" sz="1100" dirty="0" smtClean="0"/>
              <a:t> </a:t>
            </a:r>
            <a:r>
              <a:rPr lang="en-US" sz="1100" dirty="0" err="1" smtClean="0"/>
              <a:t>SqlServer</a:t>
            </a:r>
            <a:r>
              <a:rPr altLang="en-US" sz="1100" smtClean="0"/>
              <a:t>에 복사</a:t>
            </a:r>
            <a:r>
              <a:rPr lang="en-US" sz="1100" dirty="0" smtClean="0"/>
              <a:t> </a:t>
            </a:r>
            <a:endParaRPr altLang="en-US" sz="1100" smtClean="0"/>
          </a:p>
          <a:p>
            <a:pPr latinLnBrk="0"/>
            <a:r>
              <a:rPr lang="en-US" sz="1100" dirty="0" smtClean="0"/>
              <a:t>Dim </a:t>
            </a:r>
            <a:r>
              <a:rPr lang="en-US" sz="1100" dirty="0" err="1" smtClean="0"/>
              <a:t>connect_string</a:t>
            </a:r>
            <a:r>
              <a:rPr lang="en-US" sz="1100" dirty="0" smtClean="0"/>
              <a:t> As String = </a:t>
            </a:r>
            <a:r>
              <a:rPr lang="en-US" sz="1100" dirty="0" err="1" smtClean="0"/>
              <a:t>GetConnectStringFromConfigFile</a:t>
            </a:r>
            <a:r>
              <a:rPr lang="en-US" sz="1100" dirty="0" smtClean="0"/>
              <a:t>() </a:t>
            </a:r>
            <a:endParaRPr altLang="en-US" sz="1100" smtClean="0"/>
          </a:p>
          <a:p>
            <a:pPr latinLnBrk="0"/>
            <a:r>
              <a:rPr lang="en-US" sz="1100" dirty="0" smtClean="0"/>
              <a:t>Dim </a:t>
            </a:r>
            <a:r>
              <a:rPr lang="en-US" sz="1100" dirty="0" err="1" smtClean="0"/>
              <a:t>bcp</a:t>
            </a:r>
            <a:r>
              <a:rPr lang="en-US" sz="1100" dirty="0" smtClean="0"/>
              <a:t> As </a:t>
            </a:r>
            <a:r>
              <a:rPr lang="en-US" sz="1100" dirty="0" err="1" smtClean="0"/>
              <a:t>SqlBulkCopy</a:t>
            </a:r>
            <a:r>
              <a:rPr lang="en-US" sz="1100" dirty="0" smtClean="0"/>
              <a:t> = new </a:t>
            </a:r>
            <a:r>
              <a:rPr lang="en-US" sz="1100" dirty="0" err="1" smtClean="0"/>
              <a:t>SqlBulkCopy</a:t>
            </a:r>
            <a:r>
              <a:rPr lang="en-US" sz="1100" dirty="0" smtClean="0"/>
              <a:t>(</a:t>
            </a:r>
            <a:r>
              <a:rPr lang="en-US" sz="1100" dirty="0" err="1" smtClean="0"/>
              <a:t>connect_string</a:t>
            </a:r>
            <a:r>
              <a:rPr lang="en-US" sz="1100" dirty="0" smtClean="0"/>
              <a:t>) </a:t>
            </a:r>
            <a:endParaRPr altLang="en-US" sz="1100" smtClean="0"/>
          </a:p>
          <a:p>
            <a:pPr latinLnBrk="0"/>
            <a:r>
              <a:rPr lang="en-US" sz="1100" dirty="0" err="1" smtClean="0"/>
              <a:t>bcp.DestinationTableName</a:t>
            </a:r>
            <a:r>
              <a:rPr lang="en-US" sz="1100" dirty="0" smtClean="0"/>
              <a:t> = "</a:t>
            </a:r>
            <a:r>
              <a:rPr lang="en-US" sz="1100" dirty="0" err="1" smtClean="0"/>
              <a:t>hardware_readings</a:t>
            </a:r>
            <a:r>
              <a:rPr lang="en-US" sz="1100" dirty="0" smtClean="0"/>
              <a:t>” </a:t>
            </a:r>
          </a:p>
          <a:p>
            <a:pPr latinLnBrk="0"/>
            <a:r>
              <a:rPr lang="en-US" sz="1100" dirty="0" err="1" smtClean="0"/>
              <a:t>bcp.WriteToServer</a:t>
            </a:r>
            <a:r>
              <a:rPr lang="en-US" sz="1100" dirty="0" smtClean="0"/>
              <a:t>(</a:t>
            </a:r>
            <a:r>
              <a:rPr lang="en-US" sz="1100" dirty="0" err="1" smtClean="0"/>
              <a:t>ds</a:t>
            </a:r>
            <a:r>
              <a:rPr lang="en-US" sz="1100" dirty="0" smtClean="0"/>
              <a:t>)  </a:t>
            </a:r>
            <a:endParaRPr altLang="en-US" sz="11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ko-KR" dirty="0" smtClean="0"/>
              <a:t>ADO.NET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이름 공간 구성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altLang="ko-KR" sz="1400" dirty="0" smtClean="0"/>
              <a:t>DataSet, DataTable, DataView</a:t>
            </a:r>
            <a:r>
              <a:rPr altLang="en-US" sz="1400" smtClean="0"/>
              <a:t>와 같은 공급자 독립 유형의 클래스를 포함 </a:t>
            </a:r>
            <a:r>
              <a:rPr lang="ko-KR" altLang="en-US" sz="1400" dirty="0" smtClean="0"/>
              <a:t>한다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System.Data.Commo</a:t>
            </a:r>
            <a:r>
              <a:rPr lang="en-US" altLang="ko-K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1"/>
            <a:r>
              <a:rPr lang="ko-KR" altLang="en-US" sz="1400" dirty="0" smtClean="0"/>
              <a:t>데이터</a:t>
            </a:r>
            <a:r>
              <a:rPr lang="en-US" altLang="ko-KR" sz="1400" dirty="0" smtClean="0"/>
              <a:t> </a:t>
            </a:r>
            <a:r>
              <a:rPr altLang="en-US" sz="1400" smtClean="0"/>
              <a:t>공급자</a:t>
            </a:r>
            <a:r>
              <a:rPr lang="en-US" altLang="en-US" sz="1400" dirty="0" smtClean="0"/>
              <a:t>(Data Provider)</a:t>
            </a:r>
            <a:r>
              <a:rPr altLang="en-US" sz="1400" smtClean="0"/>
              <a:t>를 위한 기본 클래스를 포함 </a:t>
            </a:r>
            <a:r>
              <a:rPr lang="ko-KR" altLang="en-US" sz="1400" dirty="0" smtClean="0"/>
              <a:t>한다</a:t>
            </a:r>
            <a:r>
              <a:rPr lang="en-US" altLang="ko-KR" sz="1400" dirty="0" smtClean="0"/>
              <a:t>.</a:t>
            </a:r>
            <a:endParaRPr lang="en-US" altLang="en-US" sz="1400" dirty="0" smtClean="0"/>
          </a:p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System.Data.SqlClient</a:t>
            </a:r>
            <a:endParaRPr lang="en-US" altLang="ko-K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1"/>
            <a:r>
              <a:rPr lang="en-US" altLang="ko-KR" sz="1400" dirty="0" err="1" smtClean="0"/>
              <a:t>Sql</a:t>
            </a:r>
            <a:r>
              <a:rPr lang="en-US" altLang="ko-KR" sz="1400" dirty="0" smtClean="0"/>
              <a:t> Server (7.0 ~ 2005)</a:t>
            </a:r>
            <a:r>
              <a:rPr altLang="en-US" sz="1400" smtClean="0"/>
              <a:t>를 위한 </a:t>
            </a:r>
            <a:r>
              <a:rPr lang="en-US" altLang="en-US" sz="1400" dirty="0" smtClean="0"/>
              <a:t>.NET Data Provider </a:t>
            </a:r>
            <a:r>
              <a:rPr altLang="en-US" sz="1400" smtClean="0"/>
              <a:t>유형을 포함하고 있다</a:t>
            </a:r>
            <a:r>
              <a:rPr lang="en-US" altLang="en-US" sz="1400" dirty="0" smtClean="0"/>
              <a:t>. </a:t>
            </a:r>
          </a:p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System.Data.OracleClient</a:t>
            </a:r>
            <a:endParaRPr lang="en-US" altLang="ko-K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1"/>
            <a:r>
              <a:rPr lang="en-US" altLang="ko-KR" sz="1400" dirty="0" smtClean="0"/>
              <a:t>Oracle </a:t>
            </a:r>
            <a:r>
              <a:rPr altLang="en-US" sz="1400" smtClean="0"/>
              <a:t>서버</a:t>
            </a:r>
            <a:r>
              <a:rPr lang="en-US" altLang="en-US" sz="1400" dirty="0" smtClean="0"/>
              <a:t>(8.1.7 </a:t>
            </a:r>
            <a:r>
              <a:rPr altLang="en-US" sz="1400" smtClean="0"/>
              <a:t>이후의 버</a:t>
            </a:r>
            <a:r>
              <a:rPr lang="ko-KR" altLang="en-US" sz="1400" dirty="0" smtClean="0"/>
              <a:t>전</a:t>
            </a:r>
            <a:r>
              <a:rPr lang="en-US" altLang="en-US" sz="1400" dirty="0" smtClean="0"/>
              <a:t>)</a:t>
            </a:r>
            <a:r>
              <a:rPr altLang="en-US" sz="1400" smtClean="0"/>
              <a:t>를 위한 </a:t>
            </a:r>
            <a:r>
              <a:rPr lang="en-US" altLang="en-US" sz="1400" dirty="0" smtClean="0"/>
              <a:t>.NET Data Provider </a:t>
            </a:r>
            <a:r>
              <a:rPr altLang="en-US" sz="1400" smtClean="0"/>
              <a:t>유형을 포함하고 있다</a:t>
            </a:r>
            <a:r>
              <a:rPr lang="en-US" altLang="en-US" sz="1400" dirty="0" smtClean="0"/>
              <a:t>.</a:t>
            </a:r>
            <a:r>
              <a:rPr lang="en-US" altLang="en-US" sz="1600" dirty="0" smtClean="0"/>
              <a:t> </a:t>
            </a:r>
            <a:endParaRPr lang="en-US" altLang="ko-KR" sz="1600" dirty="0" smtClean="0"/>
          </a:p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System.Data.OleDb</a:t>
            </a:r>
            <a:endParaRPr lang="en-US" altLang="ko-K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1"/>
            <a:r>
              <a:rPr lang="en-US" altLang="ko-KR" sz="1400" dirty="0" err="1" smtClean="0"/>
              <a:t>OleDb</a:t>
            </a:r>
            <a:r>
              <a:rPr lang="en-US" altLang="ko-KR" sz="1400" dirty="0" smtClean="0"/>
              <a:t> .NET Data Provider </a:t>
            </a:r>
            <a:r>
              <a:rPr altLang="en-US" sz="1400" smtClean="0"/>
              <a:t>유형을 포함하고 있다</a:t>
            </a:r>
            <a:r>
              <a:rPr lang="en-US" altLang="en-US" sz="1400" dirty="0" smtClean="0"/>
              <a:t>.  </a:t>
            </a:r>
          </a:p>
          <a:p>
            <a:pPr lvl="1"/>
            <a:r>
              <a:rPr altLang="en-US" sz="1400" smtClean="0"/>
              <a:t>표준 인터페이스 이므로 </a:t>
            </a:r>
            <a:r>
              <a:rPr lang="en-US" altLang="en-US" sz="1400" dirty="0" smtClean="0"/>
              <a:t>DB</a:t>
            </a:r>
            <a:r>
              <a:rPr altLang="en-US" sz="1400" smtClean="0"/>
              <a:t>별로 일부 지원되지 않는 기능이 있을 수 있다</a:t>
            </a:r>
            <a:r>
              <a:rPr lang="en-US" altLang="en-US" sz="1400" dirty="0" smtClean="0"/>
              <a:t>. </a:t>
            </a:r>
            <a:endParaRPr lang="en-US" altLang="ko-KR" sz="1400" dirty="0" smtClean="0"/>
          </a:p>
          <a:p>
            <a:r>
              <a:rPr lang="en-US" altLang="ko-K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System.data.Odbc</a:t>
            </a:r>
            <a:endParaRPr lang="en-US" altLang="ko-K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1"/>
            <a:r>
              <a:rPr lang="en-US" altLang="ko-KR" sz="1400" dirty="0" err="1" smtClean="0"/>
              <a:t>Odbc</a:t>
            </a:r>
            <a:r>
              <a:rPr lang="en-US" altLang="ko-KR" sz="1400" dirty="0" smtClean="0"/>
              <a:t> .NET Data Provider </a:t>
            </a:r>
            <a:r>
              <a:rPr altLang="en-US" sz="1400" smtClean="0"/>
              <a:t>유형을 포함하고 있다</a:t>
            </a:r>
            <a:r>
              <a:rPr lang="en-US" altLang="en-US" sz="1400" dirty="0" smtClean="0"/>
              <a:t>. </a:t>
            </a:r>
          </a:p>
          <a:p>
            <a:r>
              <a:rPr altLang="en-US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 프로그래밍</a:t>
            </a:r>
            <a:endParaRPr lang="en-US" alt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altLang="en-US" sz="1400" smtClean="0"/>
              <a:t>데이터 원본간에 코드를 이동할 필요가 있는 경우 </a:t>
            </a:r>
            <a:r>
              <a:rPr lang="en-US" altLang="en-US" sz="1400" dirty="0" err="1" smtClean="0"/>
              <a:t>System.Data.Common</a:t>
            </a:r>
            <a:r>
              <a:rPr lang="en-US" altLang="en-US" sz="1400" dirty="0" smtClean="0"/>
              <a:t> </a:t>
            </a:r>
            <a:r>
              <a:rPr altLang="en-US" sz="1400" smtClean="0"/>
              <a:t>내의 기본 클래스인 </a:t>
            </a:r>
            <a:r>
              <a:rPr lang="en-US" altLang="en-US" sz="1400" dirty="0" smtClean="0"/>
              <a:t/>
            </a:r>
            <a:br>
              <a:rPr lang="en-US" altLang="en-US" sz="1400" dirty="0" smtClean="0"/>
            </a:br>
            <a:r>
              <a:rPr lang="en-US" altLang="en-US" sz="1400" dirty="0" err="1" smtClean="0"/>
              <a:t>DbConnection</a:t>
            </a:r>
            <a:r>
              <a:rPr lang="en-US" altLang="en-US" sz="1400" dirty="0" smtClean="0"/>
              <a:t>, </a:t>
            </a:r>
            <a:r>
              <a:rPr lang="en-US" altLang="en-US" sz="1400" dirty="0" err="1" smtClean="0"/>
              <a:t>DbCommand</a:t>
            </a:r>
            <a:r>
              <a:rPr lang="en-US" altLang="en-US" sz="1400" dirty="0" smtClean="0"/>
              <a:t>, </a:t>
            </a:r>
            <a:r>
              <a:rPr lang="en-US" altLang="en-US" sz="1400" dirty="0" err="1" smtClean="0"/>
              <a:t>DbDataAdpater</a:t>
            </a:r>
            <a:r>
              <a:rPr lang="en-US" altLang="en-US" sz="1400" dirty="0" smtClean="0"/>
              <a:t>, </a:t>
            </a:r>
            <a:r>
              <a:rPr lang="en-US" altLang="en-US" sz="1400" dirty="0" err="1" smtClean="0"/>
              <a:t>DbDataReader</a:t>
            </a:r>
            <a:r>
              <a:rPr altLang="en-US" sz="1400" smtClean="0"/>
              <a:t>에 대한 프로그래밍을 고려해야 </a:t>
            </a:r>
            <a:r>
              <a:rPr lang="ko-KR" altLang="en-US" sz="1400" dirty="0" smtClean="0"/>
              <a:t>한다</a:t>
            </a:r>
            <a:r>
              <a:rPr lang="en-US" altLang="ko-KR" sz="1400" dirty="0" smtClean="0"/>
              <a:t>.</a:t>
            </a:r>
            <a:r>
              <a:rPr lang="en-US" altLang="en-US" sz="1400" dirty="0" smtClean="0"/>
              <a:t> </a:t>
            </a:r>
            <a:endParaRPr lang="ko-KR" altLang="en-US" sz="14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ko-KR" dirty="0" smtClean="0"/>
              <a:t>ADO.NET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공급자</a:t>
            </a:r>
            <a:r>
              <a:rPr lang="en-US" altLang="en-US" dirty="0" smtClean="0"/>
              <a:t>(Data Provider) </a:t>
            </a:r>
            <a:r>
              <a:rPr altLang="en-US" smtClean="0"/>
              <a:t>모델</a:t>
            </a:r>
            <a:r>
              <a:rPr lang="en-US" altLang="en-US" dirty="0" smtClean="0"/>
              <a:t>(ADO.NET Architecture)</a:t>
            </a:r>
            <a:endParaRPr lang="ko-KR" altLang="en-US" dirty="0"/>
          </a:p>
        </p:txBody>
      </p:sp>
      <p:pic>
        <p:nvPicPr>
          <p:cNvPr id="5" name="내용 개체 틀 4" descr="f01daag02.gif"/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2162174" y="1257300"/>
            <a:ext cx="4838717" cy="5092274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데이터 액세스와 </a:t>
            </a:r>
            <a:r>
              <a:rPr lang="en-US" altLang="ko-KR" dirty="0" smtClean="0"/>
              <a:t>ADO.NET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액세스 시나리오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6" name="Picture 30" descr="f01daag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285860"/>
            <a:ext cx="5040313" cy="480536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Ado.net </a:t>
            </a:r>
            <a:r>
              <a:rPr lang="ko-KR" altLang="en-US" dirty="0" smtClean="0"/>
              <a:t>객체</a:t>
            </a:r>
            <a:endParaRPr lang="ko-KR" alt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기술연구소테마</Template>
  <TotalTime>0</TotalTime>
  <Words>3925</Words>
  <PresentationFormat>화면 슬라이드 쇼(4:3)</PresentationFormat>
  <Paragraphs>496</Paragraphs>
  <Slides>23</Slides>
  <Notes>22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5" baseType="lpstr">
      <vt:lpstr>Pitchbook</vt:lpstr>
      <vt:lpstr>Image</vt:lpstr>
      <vt:lpstr>ADO.NET</vt:lpstr>
      <vt:lpstr>데이터 액세스와 ADO.NET</vt:lpstr>
      <vt:lpstr>데이터 액세스와 ado.net</vt:lpstr>
      <vt:lpstr>데이터 액세스와 ADO.NET</vt:lpstr>
      <vt:lpstr>데이터 액세스와 ADO.NET</vt:lpstr>
      <vt:lpstr>데이터 액세스와 ADO.NET</vt:lpstr>
      <vt:lpstr>데이터 액세스와 ADO.NET</vt:lpstr>
      <vt:lpstr>데이터 액세스와 ADO.NET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객체</vt:lpstr>
      <vt:lpstr>Ado.net 프로그래밍</vt:lpstr>
      <vt:lpstr>Ado.net 프로그래밍</vt:lpstr>
      <vt:lpstr>Ado.net 프로그래밍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2007-01-19T02:20:21Z</dcterms:created>
  <dcterms:modified xsi:type="dcterms:W3CDTF">2007-09-13T07:52:15Z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1042</vt:i4>
  </property>
  <property fmtid="{D5CDD505-2E9C-101B-9397-08002B2CF9AE}" pid="3" name="_Version">
    <vt:lpwstr>12.0.4518</vt:lpwstr>
  </property>
</Properties>
</file>