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"/>
  </p:notesMasterIdLst>
  <p:handoutMasterIdLst>
    <p:handoutMasterId r:id="rId39"/>
  </p:handoutMasterIdLst>
  <p:sldIdLst>
    <p:sldId id="256" r:id="rId3"/>
    <p:sldId id="285" r:id="rId4"/>
    <p:sldId id="257" r:id="rId5"/>
    <p:sldId id="286" r:id="rId6"/>
    <p:sldId id="258" r:id="rId7"/>
    <p:sldId id="287" r:id="rId8"/>
    <p:sldId id="259" r:id="rId9"/>
    <p:sldId id="260" r:id="rId10"/>
    <p:sldId id="261" r:id="rId11"/>
    <p:sldId id="262" r:id="rId12"/>
    <p:sldId id="263" r:id="rId13"/>
    <p:sldId id="288" r:id="rId14"/>
    <p:sldId id="264" r:id="rId15"/>
    <p:sldId id="289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80" r:id="rId30"/>
    <p:sldId id="290" r:id="rId31"/>
    <p:sldId id="281" r:id="rId32"/>
    <p:sldId id="282" r:id="rId33"/>
    <p:sldId id="283" r:id="rId34"/>
    <p:sldId id="284" r:id="rId35"/>
    <p:sldId id="291" r:id="rId36"/>
    <p:sldId id="279" r:id="rId3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9" autoAdjust="0"/>
    <p:restoredTop sz="94607" autoAdjust="0"/>
  </p:normalViewPr>
  <p:slideViewPr>
    <p:cSldViewPr>
      <p:cViewPr varScale="1">
        <p:scale>
          <a:sx n="101" d="100"/>
          <a:sy n="101" d="100"/>
        </p:scale>
        <p:origin x="-96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77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55C35-12B5-4BEC-B851-24460043D2BC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F43BF-BEB2-4EE0-9507-02DAE41BA9F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F3E0F-E29C-419E-8A51-92E06A84881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32DE5-E77B-4848-9C10-E51BD20B9B3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rollback rule</a:t>
            </a:r>
            <a:r>
              <a:rPr lang="ko-KR" altLang="en-US" dirty="0" smtClean="0"/>
              <a:t>의 컨셉도 중요하다</a:t>
            </a:r>
            <a:r>
              <a:rPr lang="en-US" altLang="ko-KR" dirty="0" smtClean="0"/>
              <a:t>. spring</a:t>
            </a:r>
            <a:r>
              <a:rPr lang="ko-KR" altLang="en-US" dirty="0" smtClean="0"/>
              <a:t>에서는 </a:t>
            </a:r>
            <a:r>
              <a:rPr lang="en-US" altLang="ko-KR" dirty="0" smtClean="0"/>
              <a:t>exception</a:t>
            </a:r>
            <a:r>
              <a:rPr lang="ko-KR" altLang="en-US" dirty="0" smtClean="0"/>
              <a:t>이 발생하는 경우 </a:t>
            </a:r>
            <a:r>
              <a:rPr lang="en-US" altLang="ko-KR" dirty="0" smtClean="0"/>
              <a:t>rollback</a:t>
            </a:r>
            <a:r>
              <a:rPr lang="ko-KR" altLang="en-US" dirty="0" smtClean="0"/>
              <a:t>을 실시하며 이는 설정읕 통해서도 가능하다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개발자가 만든 </a:t>
            </a:r>
            <a:r>
              <a:rPr lang="en-US" altLang="ko-KR" dirty="0" smtClean="0"/>
              <a:t>application exception</a:t>
            </a:r>
            <a:r>
              <a:rPr lang="ko-KR" altLang="en-US" dirty="0" smtClean="0"/>
              <a:t>에서도 </a:t>
            </a:r>
            <a:r>
              <a:rPr lang="en-US" altLang="ko-KR" dirty="0" smtClean="0"/>
              <a:t>rollback</a:t>
            </a:r>
            <a:r>
              <a:rPr lang="ko-KR" altLang="en-US" dirty="0" smtClean="0"/>
              <a:t>을 진행할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</a:t>
            </a:r>
            <a:r>
              <a:rPr lang="en-US" altLang="ko-KR" dirty="0" smtClean="0"/>
              <a:t>EJB</a:t>
            </a:r>
            <a:r>
              <a:rPr lang="ko-KR" altLang="en-US" dirty="0" smtClean="0"/>
              <a:t>에서는 </a:t>
            </a:r>
            <a:r>
              <a:rPr lang="en-US" altLang="ko-KR" dirty="0" smtClean="0"/>
              <a:t>system exception</a:t>
            </a:r>
            <a:r>
              <a:rPr lang="ko-KR" altLang="en-US" dirty="0" smtClean="0"/>
              <a:t>에서만 </a:t>
            </a:r>
            <a:r>
              <a:rPr lang="en-US" altLang="ko-KR" dirty="0" smtClean="0"/>
              <a:t>rollback</a:t>
            </a:r>
            <a:r>
              <a:rPr lang="ko-KR" altLang="en-US" dirty="0" smtClean="0"/>
              <a:t>이 진행되며 </a:t>
            </a:r>
            <a:r>
              <a:rPr lang="en-US" altLang="ko-KR" dirty="0" smtClean="0"/>
              <a:t>application exception</a:t>
            </a:r>
            <a:r>
              <a:rPr lang="ko-KR" altLang="en-US" dirty="0" smtClean="0"/>
              <a:t>에서는 </a:t>
            </a:r>
            <a:r>
              <a:rPr lang="en-US" altLang="ko-KR" dirty="0" smtClean="0"/>
              <a:t>rollback</a:t>
            </a:r>
            <a:r>
              <a:rPr lang="ko-KR" altLang="en-US" dirty="0" smtClean="0"/>
              <a:t>을 하지 않는다</a:t>
            </a:r>
            <a:r>
              <a:rPr lang="en-US" altLang="ko-KR" dirty="0" smtClean="0"/>
              <a:t>. (EJB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unchecked exception</a:t>
            </a:r>
            <a:r>
              <a:rPr lang="ko-KR" altLang="en-US" dirty="0" smtClean="0"/>
              <a:t>에서만 </a:t>
            </a:r>
            <a:r>
              <a:rPr lang="en-US" altLang="ko-KR" dirty="0" smtClean="0"/>
              <a:t>rollback</a:t>
            </a:r>
            <a:r>
              <a:rPr lang="ko-KR" altLang="en-US" dirty="0" smtClean="0"/>
              <a:t>을 하는것이 관례이다</a:t>
            </a:r>
            <a:r>
              <a:rPr lang="en-US" altLang="ko-KR" dirty="0" smtClean="0"/>
              <a:t>.)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계층 구조에 맞춰서 낮은 계층부터 적용한다</a:t>
            </a:r>
            <a:r>
              <a:rPr lang="en-US" altLang="ko-KR" smtClean="0"/>
              <a:t>.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32DE5-E77B-4848-9C10-E51BD20B9B31}" type="slidenum">
              <a:rPr lang="ko-KR" altLang="en-US" smtClean="0"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F242E-926A-48B6-9665-050FB05B167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378FC-F1EC-40FB-A38D-69D54487E3E1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F242E-926A-48B6-9665-050FB05B1675}" type="slidenum">
              <a:rPr lang="ko-KR" altLang="en-US" smtClean="0"/>
              <a:t>‹#›</a:t>
            </a:fld>
            <a:r>
              <a:rPr lang="en-US" altLang="ko-KR" dirty="0" smtClean="0"/>
              <a:t>/</a:t>
            </a:r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D9AB-69C9-4072-BBAF-558C81678C58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E2A92-42FC-4524-8A55-DA81DFC58E4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b="1" dirty="0" smtClean="0"/>
              <a:t>Transaction Management</a:t>
            </a:r>
            <a:endParaRPr lang="ko-KR" alt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김영민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Key abstractions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altLang="ko-KR" sz="2000" b="1" dirty="0" err="1" smtClean="0"/>
              <a:t>JTATransactionManager</a:t>
            </a:r>
            <a:endParaRPr lang="en-US" altLang="ko-KR" sz="2000" b="1" dirty="0" smtClean="0"/>
          </a:p>
          <a:p>
            <a:endParaRPr lang="en-US" altLang="ko-KR" sz="2000" b="1" dirty="0"/>
          </a:p>
          <a:p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pPr lvl="1"/>
            <a:r>
              <a:rPr lang="en-US" sz="1600" spc="-50" dirty="0" err="1" smtClean="0"/>
              <a:t>DataSource</a:t>
            </a:r>
            <a:r>
              <a:rPr lang="ko-KR" altLang="en-US" sz="1600" spc="-50" dirty="0" smtClean="0"/>
              <a:t>에 대한 정보를 알려줄 필요 없다</a:t>
            </a:r>
            <a:r>
              <a:rPr lang="en-US" altLang="ko-KR" sz="1600" spc="-50" dirty="0" smtClean="0"/>
              <a:t>.</a:t>
            </a:r>
            <a:endParaRPr lang="en-US" sz="1600" spc="-5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7224" y="1428736"/>
            <a:ext cx="7715304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&lt;?xml version="1.0" encoding="UTF-8"?&gt;</a:t>
            </a:r>
          </a:p>
          <a:p>
            <a:r>
              <a:rPr lang="en-US" sz="1600" dirty="0" smtClean="0"/>
              <a:t>&lt;beans </a:t>
            </a:r>
            <a:r>
              <a:rPr lang="en-US" sz="1600" dirty="0" err="1" smtClean="0"/>
              <a:t>xmlns</a:t>
            </a:r>
            <a:r>
              <a:rPr lang="en-US" sz="1600" dirty="0" smtClean="0"/>
              <a:t>="http://www.springframework.org/schema/beans"</a:t>
            </a:r>
          </a:p>
          <a:p>
            <a:r>
              <a:rPr lang="en-US" sz="1600" dirty="0" smtClean="0"/>
              <a:t>       </a:t>
            </a:r>
            <a:r>
              <a:rPr lang="en-US" sz="1600" dirty="0" err="1" smtClean="0"/>
              <a:t>xmlns:xsi</a:t>
            </a:r>
            <a:r>
              <a:rPr lang="en-US" sz="1600" dirty="0" smtClean="0"/>
              <a:t>="http://www.w3.org/2001/XMLSchema-instance"</a:t>
            </a:r>
          </a:p>
          <a:p>
            <a:r>
              <a:rPr lang="en-US" sz="1600" dirty="0" smtClean="0"/>
              <a:t>       </a:t>
            </a:r>
            <a:r>
              <a:rPr lang="en-US" sz="1600" dirty="0" err="1" smtClean="0"/>
              <a:t>xmlns:jee</a:t>
            </a:r>
            <a:r>
              <a:rPr lang="en-US" sz="1600" dirty="0" smtClean="0"/>
              <a:t>="http://www.springframework.org/schema/jee"</a:t>
            </a:r>
          </a:p>
          <a:p>
            <a:r>
              <a:rPr lang="en-US" sz="1600" dirty="0" smtClean="0"/>
              <a:t>       </a:t>
            </a:r>
            <a:r>
              <a:rPr lang="en-US" sz="1600" dirty="0" err="1" smtClean="0"/>
              <a:t>xsi:schemaLocation</a:t>
            </a:r>
            <a:r>
              <a:rPr lang="en-US" sz="1600" dirty="0" smtClean="0"/>
              <a:t>="http://www.springframework.org/schema/beans http://www.springframework.org/schema/beans/spring-beans-2.5.xsd</a:t>
            </a:r>
          </a:p>
          <a:p>
            <a:r>
              <a:rPr lang="en-US" sz="1600" dirty="0" smtClean="0"/>
              <a:t>                           http://www.springframework.org/schema/jee http://www.springframework.org/schema/jee/spring-jee-2.5.xsd"&gt;</a:t>
            </a:r>
          </a:p>
          <a:p>
            <a:endParaRPr lang="en-US" sz="1600" dirty="0" smtClean="0"/>
          </a:p>
          <a:p>
            <a:r>
              <a:rPr lang="en-US" sz="1600" dirty="0" smtClean="0"/>
              <a:t>    &lt;</a:t>
            </a:r>
            <a:r>
              <a:rPr lang="en-US" sz="1600" dirty="0" err="1" smtClean="0"/>
              <a:t>jee:jndi</a:t>
            </a:r>
            <a:r>
              <a:rPr lang="en-US" sz="1600" dirty="0" smtClean="0"/>
              <a:t>-lookup id="</a:t>
            </a:r>
            <a:r>
              <a:rPr lang="en-US" sz="1600" dirty="0" err="1" smtClean="0"/>
              <a:t>dataSource</a:t>
            </a:r>
            <a:r>
              <a:rPr lang="en-US" sz="1600" dirty="0" smtClean="0"/>
              <a:t>" </a:t>
            </a:r>
            <a:r>
              <a:rPr lang="en-US" sz="1600" dirty="0" err="1" smtClean="0"/>
              <a:t>jndi</a:t>
            </a:r>
            <a:r>
              <a:rPr lang="en-US" sz="1600" dirty="0" smtClean="0"/>
              <a:t>-name="</a:t>
            </a:r>
            <a:r>
              <a:rPr lang="en-US" sz="1600" dirty="0" err="1" smtClean="0"/>
              <a:t>jdbc</a:t>
            </a:r>
            <a:r>
              <a:rPr lang="en-US" sz="1600" dirty="0" smtClean="0"/>
              <a:t>/</a:t>
            </a:r>
            <a:r>
              <a:rPr lang="en-US" sz="1600" dirty="0" err="1" smtClean="0"/>
              <a:t>jpetstore</a:t>
            </a:r>
            <a:r>
              <a:rPr lang="en-US" sz="1600" dirty="0" smtClean="0"/>
              <a:t>"/&gt;</a:t>
            </a:r>
          </a:p>
          <a:p>
            <a:endParaRPr lang="en-US" sz="1600" dirty="0" smtClean="0"/>
          </a:p>
          <a:p>
            <a:r>
              <a:rPr lang="en-US" sz="1600" dirty="0" smtClean="0"/>
              <a:t>    &lt;bean id="</a:t>
            </a:r>
            <a:r>
              <a:rPr lang="en-US" sz="1600" dirty="0" err="1" smtClean="0"/>
              <a:t>txManager</a:t>
            </a:r>
            <a:r>
              <a:rPr lang="en-US" sz="1600" dirty="0" smtClean="0"/>
              <a:t>" class="</a:t>
            </a:r>
            <a:r>
              <a:rPr lang="en-US" sz="1600" dirty="0" err="1" smtClean="0"/>
              <a:t>org.springframework.transaction.jta.JtaTransactionManager</a:t>
            </a:r>
            <a:r>
              <a:rPr lang="en-US" sz="1600" dirty="0" smtClean="0"/>
              <a:t>" /&gt;</a:t>
            </a:r>
          </a:p>
          <a:p>
            <a:endParaRPr lang="en-US" sz="1600" dirty="0" smtClean="0"/>
          </a:p>
          <a:p>
            <a:r>
              <a:rPr lang="en-US" sz="1600" dirty="0" smtClean="0"/>
              <a:t>    &lt;!-- other &lt;bean/&gt; definitions here --&gt;</a:t>
            </a:r>
          </a:p>
          <a:p>
            <a:r>
              <a:rPr lang="en-US" sz="1600" dirty="0" smtClean="0"/>
              <a:t>&lt;/beans&gt;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Key abstractions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ko-KR" sz="2000" b="1" dirty="0" err="1" smtClean="0"/>
              <a:t>LocalSessionFactoryBean</a:t>
            </a:r>
            <a:endParaRPr lang="en-US" altLang="ko-KR" sz="2000" b="1" dirty="0" smtClean="0"/>
          </a:p>
          <a:p>
            <a:endParaRPr lang="en-US" altLang="ko-KR" sz="1900" b="1" dirty="0"/>
          </a:p>
          <a:p>
            <a:endParaRPr lang="en-US" altLang="ko-KR" sz="1900" b="1" dirty="0" smtClean="0"/>
          </a:p>
          <a:p>
            <a:endParaRPr lang="en-US" altLang="ko-KR" sz="1900" b="1" dirty="0" smtClean="0"/>
          </a:p>
          <a:p>
            <a:endParaRPr lang="en-US" sz="1900" b="1" spc="-50" dirty="0"/>
          </a:p>
          <a:p>
            <a:endParaRPr lang="en-US" sz="1900" b="1" spc="-50" dirty="0" smtClean="0"/>
          </a:p>
          <a:p>
            <a:endParaRPr lang="en-US" sz="1900" b="1" spc="-50" dirty="0"/>
          </a:p>
          <a:p>
            <a:endParaRPr lang="en-US" sz="1900" b="1" spc="-50" dirty="0" smtClean="0"/>
          </a:p>
          <a:p>
            <a:endParaRPr lang="en-US" sz="1900" b="1" spc="-50" dirty="0"/>
          </a:p>
          <a:p>
            <a:endParaRPr lang="en-US" sz="1900" b="1" spc="-50" dirty="0" smtClean="0"/>
          </a:p>
          <a:p>
            <a:endParaRPr lang="en-US" sz="1900" b="1" spc="-50" dirty="0"/>
          </a:p>
          <a:p>
            <a:endParaRPr lang="en-US" sz="1900" b="1" spc="-50" dirty="0" smtClean="0"/>
          </a:p>
          <a:p>
            <a:endParaRPr lang="en-US" sz="1900" b="1" spc="-50" dirty="0" smtClean="0"/>
          </a:p>
          <a:p>
            <a:endParaRPr lang="en-US" sz="1900" b="1" spc="-50" dirty="0"/>
          </a:p>
          <a:p>
            <a:pPr lvl="1"/>
            <a:r>
              <a:rPr lang="en-US" sz="1600" spc="-50" dirty="0" smtClean="0"/>
              <a:t>Hibernate</a:t>
            </a:r>
            <a:r>
              <a:rPr lang="ko-KR" altLang="en-US" sz="1600" spc="-50" dirty="0" smtClean="0"/>
              <a:t>를 사용하는 경우 설정한다</a:t>
            </a:r>
            <a:r>
              <a:rPr lang="en-US" altLang="ko-KR" sz="1600" spc="-50" dirty="0" smtClean="0"/>
              <a:t>.</a:t>
            </a:r>
            <a:endParaRPr lang="en-US" sz="1600" spc="-5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7224" y="1428736"/>
            <a:ext cx="7715304" cy="427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&lt;bean id="</a:t>
            </a:r>
            <a:r>
              <a:rPr lang="en-US" sz="1600" dirty="0" err="1" smtClean="0"/>
              <a:t>sessionFactory</a:t>
            </a:r>
            <a:r>
              <a:rPr lang="en-US" sz="1600" dirty="0" smtClean="0"/>
              <a:t>" class="org.springframework.orm.hibernate3.LocalSessionFactoryBean"&gt;</a:t>
            </a:r>
          </a:p>
          <a:p>
            <a:r>
              <a:rPr lang="en-US" sz="1600" dirty="0" smtClean="0"/>
              <a:t>    &lt;property name="</a:t>
            </a:r>
            <a:r>
              <a:rPr lang="en-US" sz="1600" dirty="0" err="1" smtClean="0"/>
              <a:t>dataSource</a:t>
            </a:r>
            <a:r>
              <a:rPr lang="en-US" sz="1600" dirty="0" smtClean="0"/>
              <a:t>" ref="</a:t>
            </a:r>
            <a:r>
              <a:rPr lang="en-US" sz="1600" dirty="0" err="1" smtClean="0"/>
              <a:t>dataSource</a:t>
            </a:r>
            <a:r>
              <a:rPr lang="en-US" sz="1600" dirty="0" smtClean="0"/>
              <a:t>" /&gt;</a:t>
            </a:r>
          </a:p>
          <a:p>
            <a:r>
              <a:rPr lang="en-US" sz="1600" dirty="0" smtClean="0"/>
              <a:t>    &lt;property name="</a:t>
            </a:r>
            <a:r>
              <a:rPr lang="en-US" sz="1600" dirty="0" err="1" smtClean="0"/>
              <a:t>mappingResources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        &lt;list&gt;</a:t>
            </a:r>
          </a:p>
          <a:p>
            <a:r>
              <a:rPr lang="en-US" sz="1600" dirty="0" smtClean="0"/>
              <a:t>            &lt;value&gt;</a:t>
            </a:r>
            <a:r>
              <a:rPr lang="en-US" sz="1600" spc="-150" dirty="0" smtClean="0"/>
              <a:t>org/</a:t>
            </a:r>
            <a:r>
              <a:rPr lang="en-US" sz="1600" spc="-150" dirty="0" err="1" smtClean="0"/>
              <a:t>springframework</a:t>
            </a:r>
            <a:r>
              <a:rPr lang="en-US" sz="1600" spc="-150" dirty="0" smtClean="0"/>
              <a:t>/samples/</a:t>
            </a:r>
            <a:r>
              <a:rPr lang="en-US" sz="1600" spc="-150" dirty="0" err="1" smtClean="0"/>
              <a:t>petclinic</a:t>
            </a:r>
            <a:r>
              <a:rPr lang="en-US" sz="1600" spc="-150" dirty="0" smtClean="0"/>
              <a:t>/hibernate/</a:t>
            </a:r>
            <a:r>
              <a:rPr lang="en-US" sz="1600" spc="-150" dirty="0" err="1" smtClean="0"/>
              <a:t>petclinic.hbm.xml</a:t>
            </a:r>
            <a:r>
              <a:rPr lang="en-US" sz="1600" dirty="0" smtClean="0"/>
              <a:t>&lt;/value&gt;</a:t>
            </a:r>
          </a:p>
          <a:p>
            <a:r>
              <a:rPr lang="en-US" sz="1600" dirty="0" smtClean="0"/>
              <a:t>        &lt;/list&gt;</a:t>
            </a:r>
          </a:p>
          <a:p>
            <a:r>
              <a:rPr lang="en-US" sz="1600" dirty="0" smtClean="0"/>
              <a:t>    &lt;/property&gt;</a:t>
            </a:r>
          </a:p>
          <a:p>
            <a:r>
              <a:rPr lang="en-US" sz="1600" dirty="0" smtClean="0"/>
              <a:t>    &lt;property name="</a:t>
            </a:r>
            <a:r>
              <a:rPr lang="en-US" sz="1600" dirty="0" err="1" smtClean="0"/>
              <a:t>hibernateProperties</a:t>
            </a:r>
            <a:r>
              <a:rPr lang="en-US" sz="1600" dirty="0" smtClean="0"/>
              <a:t>"&gt;</a:t>
            </a:r>
          </a:p>
          <a:p>
            <a:r>
              <a:rPr lang="en-US" sz="1600" dirty="0" smtClean="0"/>
              <a:t>        &lt;value&gt;</a:t>
            </a:r>
            <a:r>
              <a:rPr lang="en-US" sz="1600" dirty="0" err="1" smtClean="0"/>
              <a:t>hibernate.dialect</a:t>
            </a:r>
            <a:r>
              <a:rPr lang="en-US" sz="1600" dirty="0" smtClean="0"/>
              <a:t>=${</a:t>
            </a:r>
            <a:r>
              <a:rPr lang="en-US" sz="1600" dirty="0" err="1" smtClean="0"/>
              <a:t>hibernate.dialect</a:t>
            </a:r>
            <a:r>
              <a:rPr lang="en-US" sz="1600" dirty="0" smtClean="0"/>
              <a:t>}&lt;/value&gt;</a:t>
            </a:r>
          </a:p>
          <a:p>
            <a:r>
              <a:rPr lang="en-US" sz="1600" dirty="0" smtClean="0"/>
              <a:t>    &lt;/property&gt;</a:t>
            </a:r>
          </a:p>
          <a:p>
            <a:r>
              <a:rPr lang="en-US" sz="1600" dirty="0" smtClean="0"/>
              <a:t>&lt;/bean&gt;</a:t>
            </a:r>
          </a:p>
          <a:p>
            <a:r>
              <a:rPr lang="en-US" sz="1600" dirty="0" smtClean="0"/>
              <a:t>    </a:t>
            </a:r>
          </a:p>
          <a:p>
            <a:r>
              <a:rPr lang="en-US" sz="1600" dirty="0" smtClean="0"/>
              <a:t>&lt;bean id="</a:t>
            </a:r>
            <a:r>
              <a:rPr lang="en-US" sz="1600" dirty="0" err="1" smtClean="0"/>
              <a:t>txManager</a:t>
            </a:r>
            <a:r>
              <a:rPr lang="en-US" sz="1600" dirty="0" smtClean="0"/>
              <a:t>" class="org.springframework.orm.hibernate3.HibernateTransactionManager"&gt;</a:t>
            </a:r>
          </a:p>
          <a:p>
            <a:r>
              <a:rPr lang="en-US" sz="1600" dirty="0" smtClean="0"/>
              <a:t>    &lt;property name="</a:t>
            </a:r>
            <a:r>
              <a:rPr lang="en-US" sz="1600" dirty="0" err="1" smtClean="0"/>
              <a:t>sessionFactory</a:t>
            </a:r>
            <a:r>
              <a:rPr lang="en-US" sz="1600" dirty="0" smtClean="0"/>
              <a:t>" ref="</a:t>
            </a:r>
            <a:r>
              <a:rPr lang="en-US" sz="1600" dirty="0" err="1" smtClean="0"/>
              <a:t>sessionFactory</a:t>
            </a:r>
            <a:r>
              <a:rPr lang="en-US" sz="1600" dirty="0" smtClean="0"/>
              <a:t>" /&gt;</a:t>
            </a:r>
          </a:p>
          <a:p>
            <a:r>
              <a:rPr lang="en-US" sz="1600" dirty="0" smtClean="0"/>
              <a:t>&lt;/bean&gt;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Motivations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Key abstractions</a:t>
            </a:r>
          </a:p>
          <a:p>
            <a:r>
              <a:rPr lang="en-US" altLang="ko-KR" dirty="0" smtClean="0"/>
              <a:t>Resource synchronization with transactions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Declarative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Programmatic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Choosing between programmatic and declarative transaction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Resource synchronization with transactions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High-level approach</a:t>
            </a:r>
          </a:p>
          <a:p>
            <a:pPr lvl="1"/>
            <a:r>
              <a:rPr lang="ko-KR" altLang="en-US" sz="1600" dirty="0" smtClean="0"/>
              <a:t>고수준 접근으로는 </a:t>
            </a:r>
            <a:r>
              <a:rPr lang="en-US" altLang="ko-KR" sz="1600" dirty="0" err="1" smtClean="0"/>
              <a:t>JdbcTemplate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HibernateTemplate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JdoTemplate</a:t>
            </a:r>
            <a:r>
              <a:rPr lang="ko-KR" altLang="en-US" sz="1600" dirty="0" smtClean="0"/>
              <a:t>등과 같은 </a:t>
            </a:r>
            <a:r>
              <a:rPr lang="en-US" altLang="ko-KR" sz="1600" dirty="0" smtClean="0"/>
              <a:t>Spring</a:t>
            </a:r>
            <a:r>
              <a:rPr lang="ko-KR" altLang="en-US" sz="1600" dirty="0" smtClean="0"/>
              <a:t>에서 제공하는 </a:t>
            </a:r>
            <a:r>
              <a:rPr lang="en-US" altLang="ko-KR" sz="1600" dirty="0" smtClean="0"/>
              <a:t>API</a:t>
            </a:r>
            <a:r>
              <a:rPr lang="ko-KR" altLang="en-US" sz="1600" dirty="0" smtClean="0"/>
              <a:t>를 사용</a:t>
            </a:r>
            <a:endParaRPr lang="en-US" altLang="ko-KR" sz="1600" dirty="0" smtClean="0"/>
          </a:p>
          <a:p>
            <a:pPr lvl="1"/>
            <a:r>
              <a:rPr lang="ko-KR" altLang="en-US" sz="1600" dirty="0" smtClean="0"/>
              <a:t>이러한 </a:t>
            </a:r>
            <a:r>
              <a:rPr lang="en-US" altLang="ko-KR" sz="1600" dirty="0" smtClean="0"/>
              <a:t>API</a:t>
            </a:r>
            <a:r>
              <a:rPr lang="ko-KR" altLang="en-US" sz="1600" dirty="0" smtClean="0"/>
              <a:t>는 겉으로는 변한것이 없지만 내부적으로는 리소스의 생성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재사용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초기화와 </a:t>
            </a:r>
            <a:r>
              <a:rPr lang="en-US" altLang="ko-KR" sz="1600" dirty="0" smtClean="0"/>
              <a:t>exception </a:t>
            </a:r>
            <a:r>
              <a:rPr lang="ko-KR" altLang="en-US" sz="1600" dirty="0" smtClean="0"/>
              <a:t>핸들링등을 관리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2000" b="1" dirty="0" smtClean="0"/>
              <a:t>Low-level approach</a:t>
            </a:r>
          </a:p>
          <a:p>
            <a:pPr lvl="1"/>
            <a:r>
              <a:rPr lang="ko-KR" altLang="en-US" sz="1600" dirty="0" smtClean="0"/>
              <a:t>저수준 접근을 위해서 </a:t>
            </a:r>
            <a:r>
              <a:rPr lang="en-US" altLang="ko-KR" sz="1600" dirty="0" err="1" smtClean="0"/>
              <a:t>DataSourceUtils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SessionFactoryUtils</a:t>
            </a:r>
            <a:r>
              <a:rPr lang="en-US" altLang="ko-KR" sz="1600" dirty="0" smtClean="0"/>
              <a:t>, </a:t>
            </a:r>
            <a:r>
              <a:rPr lang="en-US" altLang="ko-KR" sz="1600" dirty="0" err="1" smtClean="0"/>
              <a:t>PersistenceManagerFactoryUtils</a:t>
            </a:r>
            <a:r>
              <a:rPr lang="ko-KR" altLang="en-US" sz="1600" dirty="0" smtClean="0"/>
              <a:t>와 같은 클래스가 존재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Connection </a:t>
            </a:r>
            <a:r>
              <a:rPr lang="en-US" altLang="ko-KR" sz="1600" dirty="0" err="1" smtClean="0"/>
              <a:t>conn</a:t>
            </a:r>
            <a:r>
              <a:rPr lang="en-US" altLang="ko-KR" sz="1600" dirty="0" smtClean="0"/>
              <a:t> = </a:t>
            </a:r>
            <a:r>
              <a:rPr lang="en-US" altLang="ko-KR" sz="1600" dirty="0" err="1" smtClean="0"/>
              <a:t>DataSourceUtils.getConnection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dataSource</a:t>
            </a:r>
            <a:r>
              <a:rPr lang="en-US" altLang="ko-KR" sz="1600" dirty="0" smtClean="0"/>
              <a:t>);</a:t>
            </a:r>
          </a:p>
          <a:p>
            <a:pPr lvl="1"/>
            <a:endParaRPr lang="en-US" altLang="ko-KR" sz="1600" dirty="0"/>
          </a:p>
          <a:p>
            <a:r>
              <a:rPr lang="en-US" altLang="ko-KR" sz="2000" b="1" dirty="0" err="1" smtClean="0"/>
              <a:t>TransactionAwareDataSourceProxy</a:t>
            </a:r>
            <a:endParaRPr lang="en-US" altLang="ko-KR" sz="2000" b="1" dirty="0" smtClean="0"/>
          </a:p>
          <a:p>
            <a:pPr lvl="1"/>
            <a:r>
              <a:rPr lang="ko-KR" altLang="en-US" sz="1600" dirty="0" smtClean="0"/>
              <a:t>가장 낮은 수준</a:t>
            </a:r>
            <a:endParaRPr lang="en-US" altLang="ko-KR" sz="1600" dirty="0" smtClean="0"/>
          </a:p>
          <a:p>
            <a:pPr lvl="1"/>
            <a:r>
              <a:rPr lang="ko-KR" altLang="en-US" sz="1600" dirty="0" smtClean="0"/>
              <a:t>기존의 코드가 </a:t>
            </a:r>
            <a:r>
              <a:rPr lang="en-US" altLang="ko-KR" sz="1600" dirty="0" smtClean="0"/>
              <a:t>standard JDBC </a:t>
            </a:r>
            <a:r>
              <a:rPr lang="en-US" altLang="ko-KR" sz="1600" dirty="0" err="1" smtClean="0"/>
              <a:t>DataSource</a:t>
            </a:r>
            <a:r>
              <a:rPr lang="ko-KR" altLang="en-US" sz="1600" dirty="0" smtClean="0"/>
              <a:t>를 구현하고 있고 이를 사용해야 하는 경우를 제외하고는 고수준의 접근 방법을 사용하는 것이 좋다</a:t>
            </a:r>
            <a:r>
              <a:rPr lang="en-US" altLang="ko-KR" sz="1600" dirty="0" smtClean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Motivations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Key abstractions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Resource synchronization with transactions</a:t>
            </a:r>
          </a:p>
          <a:p>
            <a:r>
              <a:rPr lang="en-US" altLang="ko-KR" dirty="0" smtClean="0"/>
              <a:t>Declarative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Programmatic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Choosing between programmatic and declarative transaction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ko-KR" altLang="en-US" sz="2000" b="1" dirty="0" smtClean="0"/>
              <a:t>대부분의 </a:t>
            </a:r>
            <a:r>
              <a:rPr lang="en-US" altLang="ko-KR" sz="2000" b="1" dirty="0" smtClean="0"/>
              <a:t>application</a:t>
            </a:r>
            <a:r>
              <a:rPr lang="ko-KR" altLang="en-US" sz="2000" b="1" dirty="0" smtClean="0"/>
              <a:t>은 이 방법을 사용하는 것이 좋다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이는 </a:t>
            </a:r>
            <a:r>
              <a:rPr lang="en-US" altLang="ko-KR" sz="2000" b="1" dirty="0" smtClean="0"/>
              <a:t>application code</a:t>
            </a:r>
            <a:r>
              <a:rPr lang="ko-KR" altLang="en-US" sz="2000" b="1" dirty="0" smtClean="0"/>
              <a:t>에 영향을 덜 주며 </a:t>
            </a:r>
            <a:r>
              <a:rPr lang="en-US" altLang="ko-KR" sz="2000" b="1" dirty="0" smtClean="0"/>
              <a:t>Spring</a:t>
            </a:r>
            <a:r>
              <a:rPr lang="ko-KR" altLang="en-US" sz="2000" b="1" dirty="0" smtClean="0"/>
              <a:t>의 철학인 </a:t>
            </a:r>
            <a:r>
              <a:rPr lang="en-US" altLang="ko-KR" sz="2000" b="1" dirty="0" smtClean="0"/>
              <a:t>non-invasive</a:t>
            </a:r>
            <a:r>
              <a:rPr lang="ko-KR" altLang="en-US" sz="2000" b="1" dirty="0" smtClean="0"/>
              <a:t>와도 부합한다</a:t>
            </a:r>
            <a:r>
              <a:rPr lang="en-US" altLang="ko-KR" sz="2000" b="1" dirty="0" smtClean="0"/>
              <a:t>.</a:t>
            </a:r>
          </a:p>
          <a:p>
            <a:r>
              <a:rPr lang="en-US" altLang="ko-KR" sz="2000" b="1" dirty="0" smtClean="0"/>
              <a:t>Declarative transaction management</a:t>
            </a:r>
            <a:r>
              <a:rPr lang="ko-KR" altLang="en-US" sz="2000" b="1" dirty="0" smtClean="0"/>
              <a:t>는 </a:t>
            </a:r>
            <a:r>
              <a:rPr lang="en-US" altLang="ko-KR" sz="2000" b="1" dirty="0" smtClean="0"/>
              <a:t>AOP</a:t>
            </a:r>
            <a:r>
              <a:rPr lang="ko-KR" altLang="en-US" sz="2000" b="1" dirty="0" smtClean="0"/>
              <a:t>와 함께 사용되지만 이 기능을 사용하기 위해서 </a:t>
            </a:r>
            <a:r>
              <a:rPr lang="en-US" altLang="ko-KR" sz="2000" b="1" dirty="0" smtClean="0"/>
              <a:t>AOP</a:t>
            </a:r>
            <a:r>
              <a:rPr lang="ko-KR" altLang="en-US" sz="2000" b="1" dirty="0" smtClean="0"/>
              <a:t>에 대하여 이해할 필요는 없다</a:t>
            </a:r>
            <a:r>
              <a:rPr lang="en-US" altLang="ko-KR" sz="2000" b="1" dirty="0" smtClean="0"/>
              <a:t>.</a:t>
            </a:r>
          </a:p>
          <a:p>
            <a:endParaRPr lang="en-US" altLang="ko-KR" sz="2000" b="1" dirty="0" smtClean="0"/>
          </a:p>
          <a:p>
            <a:r>
              <a:rPr lang="en-US" altLang="ko-KR" sz="2000" b="1" dirty="0" smtClean="0"/>
              <a:t>EJB CMT</a:t>
            </a:r>
            <a:r>
              <a:rPr lang="ko-KR" altLang="en-US" sz="2000" b="1" dirty="0" smtClean="0"/>
              <a:t>와 같은 점</a:t>
            </a:r>
            <a:endParaRPr lang="en-US" altLang="ko-KR" sz="2000" b="1" dirty="0" smtClean="0"/>
          </a:p>
          <a:p>
            <a:pPr lvl="1"/>
            <a:r>
              <a:rPr lang="ko-KR" altLang="en-US" sz="1600" dirty="0" smtClean="0"/>
              <a:t>특정 </a:t>
            </a:r>
            <a:r>
              <a:rPr lang="en-US" altLang="ko-KR" sz="1600" dirty="0" smtClean="0"/>
              <a:t>transaction </a:t>
            </a:r>
            <a:r>
              <a:rPr lang="ko-KR" altLang="en-US" sz="1600" dirty="0" smtClean="0"/>
              <a:t>행동을 개별 메소드 단위까지 내릴 수 있다</a:t>
            </a:r>
            <a:endParaRPr lang="en-US" altLang="ko-KR" sz="1600" dirty="0" smtClean="0"/>
          </a:p>
          <a:p>
            <a:endParaRPr lang="en-US" altLang="ko-KR" sz="2000" b="1" dirty="0"/>
          </a:p>
          <a:p>
            <a:r>
              <a:rPr lang="en-US" altLang="ko-KR" sz="2000" b="1" dirty="0" smtClean="0"/>
              <a:t>EJB CMT </a:t>
            </a:r>
            <a:r>
              <a:rPr lang="ko-KR" altLang="en-US" sz="2000" b="1" dirty="0" smtClean="0"/>
              <a:t>와 다른 점</a:t>
            </a:r>
            <a:endParaRPr lang="en-US" altLang="ko-KR" sz="2000" b="1" dirty="0" smtClean="0"/>
          </a:p>
          <a:p>
            <a:pPr lvl="1"/>
            <a:r>
              <a:rPr lang="en-US" altLang="ko-KR" sz="1600" dirty="0" smtClean="0"/>
              <a:t>JTA</a:t>
            </a:r>
            <a:r>
              <a:rPr lang="ko-KR" altLang="en-US" sz="1600" dirty="0" smtClean="0"/>
              <a:t>와 결합되어야 하는 </a:t>
            </a:r>
            <a:r>
              <a:rPr lang="en-US" altLang="ko-KR" sz="1600" dirty="0" smtClean="0"/>
              <a:t>EJB CMT</a:t>
            </a:r>
            <a:r>
              <a:rPr lang="ko-KR" altLang="en-US" sz="1600" dirty="0" smtClean="0"/>
              <a:t>와 다르게 어떠한 환경 </a:t>
            </a:r>
            <a:r>
              <a:rPr lang="en-US" altLang="ko-KR" sz="1600" dirty="0" smtClean="0"/>
              <a:t>(JDBC, JDO, Hibernate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에서 사용이 가능하다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Spring </a:t>
            </a:r>
            <a:r>
              <a:rPr lang="en-US" altLang="ko-KR" sz="1600" dirty="0" err="1" smtClean="0"/>
              <a:t>Framwork</a:t>
            </a:r>
            <a:r>
              <a:rPr lang="ko-KR" altLang="en-US" sz="1600" dirty="0" smtClean="0"/>
              <a:t>에서는 </a:t>
            </a:r>
            <a:r>
              <a:rPr lang="en-US" altLang="ko-KR" sz="1600" dirty="0" smtClean="0"/>
              <a:t>EJB</a:t>
            </a:r>
            <a:r>
              <a:rPr lang="ko-KR" altLang="en-US" sz="1600" dirty="0" smtClean="0"/>
              <a:t>와 같은 특정 클래스를 제외하고 모든 </a:t>
            </a:r>
            <a:r>
              <a:rPr lang="en-US" altLang="ko-KR" sz="1600" dirty="0" smtClean="0"/>
              <a:t>class</a:t>
            </a:r>
            <a:r>
              <a:rPr lang="ko-KR" altLang="en-US" sz="1600" dirty="0" smtClean="0"/>
              <a:t>에 </a:t>
            </a:r>
            <a:r>
              <a:rPr lang="en-US" altLang="ko-KR" sz="1600" dirty="0" smtClean="0"/>
              <a:t>declarative transaction management</a:t>
            </a:r>
            <a:r>
              <a:rPr lang="ko-KR" altLang="en-US" sz="1600" dirty="0" smtClean="0"/>
              <a:t>의 적용이 가능하다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Spring Framework</a:t>
            </a:r>
            <a:r>
              <a:rPr lang="ko-KR" altLang="en-US" sz="1600" dirty="0" smtClean="0"/>
              <a:t>에서는 </a:t>
            </a:r>
            <a:r>
              <a:rPr lang="en-US" altLang="ko-KR" sz="1600" dirty="0" smtClean="0"/>
              <a:t>EJB</a:t>
            </a:r>
            <a:r>
              <a:rPr lang="ko-KR" altLang="en-US" sz="1600" dirty="0" smtClean="0"/>
              <a:t>와 다른 </a:t>
            </a:r>
            <a:r>
              <a:rPr lang="en-US" altLang="ko-KR" sz="1600" dirty="0" smtClean="0"/>
              <a:t>declarative 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programmatic rollback rules</a:t>
            </a:r>
            <a:r>
              <a:rPr lang="ko-KR" altLang="en-US" sz="1600" dirty="0" smtClean="0"/>
              <a:t>를 제공한다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AOP</a:t>
            </a:r>
            <a:r>
              <a:rPr lang="ko-KR" altLang="en-US" sz="1600" dirty="0" smtClean="0"/>
              <a:t>를 이용한 </a:t>
            </a:r>
            <a:r>
              <a:rPr lang="en-US" altLang="ko-KR" sz="1600" dirty="0" smtClean="0"/>
              <a:t>transaction </a:t>
            </a:r>
            <a:r>
              <a:rPr lang="ko-KR" altLang="en-US" sz="1600" dirty="0" smtClean="0"/>
              <a:t>행동을 </a:t>
            </a:r>
            <a:r>
              <a:rPr lang="en-US" altLang="ko-KR" sz="1600" dirty="0" smtClean="0"/>
              <a:t>customizing </a:t>
            </a:r>
            <a:r>
              <a:rPr lang="ko-KR" altLang="en-US" sz="1600" dirty="0" smtClean="0"/>
              <a:t>할 수 있다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Spring</a:t>
            </a:r>
            <a:r>
              <a:rPr lang="ko-KR" altLang="en-US" sz="1600" dirty="0" smtClean="0"/>
              <a:t>은 </a:t>
            </a:r>
            <a:r>
              <a:rPr lang="en-US" altLang="ko-KR" sz="1600" dirty="0" smtClean="0"/>
              <a:t>remote call</a:t>
            </a:r>
            <a:r>
              <a:rPr lang="ko-KR" altLang="en-US" sz="1600" dirty="0" smtClean="0"/>
              <a:t>에 대한 </a:t>
            </a:r>
            <a:r>
              <a:rPr lang="en-US" altLang="ko-KR" sz="1600" dirty="0" smtClean="0"/>
              <a:t>transaction propagation</a:t>
            </a:r>
            <a:r>
              <a:rPr lang="ko-KR" altLang="en-US" sz="1600" dirty="0" smtClean="0"/>
              <a:t>을 지원하지 않는다</a:t>
            </a:r>
            <a:r>
              <a:rPr lang="en-US" altLang="ko-KR" sz="1600" dirty="0" smtClean="0"/>
              <a:t>.</a:t>
            </a:r>
            <a:endParaRPr lang="en-US" altLang="ko-KR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731" y="928670"/>
            <a:ext cx="8215371" cy="495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First Example</a:t>
            </a:r>
          </a:p>
          <a:p>
            <a:pPr lvl="1"/>
            <a:r>
              <a:rPr lang="en-US" altLang="ko-KR" sz="1200" dirty="0" err="1" smtClean="0"/>
              <a:t>org.springstudyclub.dtm.first</a:t>
            </a:r>
            <a:endParaRPr lang="en-US" altLang="ko-KR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858503" y="3136613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/>
              <a:t>DEMO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Rolling back</a:t>
            </a:r>
          </a:p>
          <a:p>
            <a:pPr lvl="1"/>
            <a:r>
              <a:rPr lang="en-US" altLang="ko-KR" sz="1600" dirty="0" smtClean="0"/>
              <a:t>Spring Framework</a:t>
            </a:r>
            <a:r>
              <a:rPr lang="ko-KR" altLang="en-US" sz="1600" dirty="0" smtClean="0"/>
              <a:t>은 </a:t>
            </a:r>
            <a:r>
              <a:rPr lang="en-US" altLang="ko-KR" sz="1600" dirty="0" err="1" smtClean="0"/>
              <a:t>RuntimeException</a:t>
            </a:r>
            <a:r>
              <a:rPr lang="ko-KR" altLang="en-US" sz="1600" dirty="0" smtClean="0"/>
              <a:t>을 상속받은 </a:t>
            </a:r>
            <a:r>
              <a:rPr lang="en-US" altLang="ko-KR" sz="1600" dirty="0" smtClean="0"/>
              <a:t>Unchecked Exception</a:t>
            </a:r>
            <a:r>
              <a:rPr lang="ko-KR" altLang="en-US" sz="1600" dirty="0" smtClean="0"/>
              <a:t>에 대해서만 기본적으로 </a:t>
            </a:r>
            <a:r>
              <a:rPr lang="en-US" altLang="ko-KR" sz="1600" dirty="0" smtClean="0"/>
              <a:t>Rollback</a:t>
            </a:r>
            <a:r>
              <a:rPr lang="ko-KR" altLang="en-US" sz="1600" dirty="0" smtClean="0"/>
              <a:t>을 시도한다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Checked Exception</a:t>
            </a:r>
            <a:r>
              <a:rPr lang="ko-KR" altLang="en-US" sz="1600" dirty="0"/>
              <a:t> </a:t>
            </a:r>
            <a:r>
              <a:rPr lang="ko-KR" altLang="en-US" sz="1600" dirty="0" smtClean="0"/>
              <a:t>발생시 </a:t>
            </a:r>
            <a:r>
              <a:rPr lang="en-US" altLang="ko-KR" sz="1600" dirty="0" smtClean="0"/>
              <a:t>rollback</a:t>
            </a:r>
            <a:r>
              <a:rPr lang="ko-KR" altLang="en-US" sz="1600" dirty="0" smtClean="0"/>
              <a:t>을 하기 위해 다음과 같이 설정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Unchecked Exception </a:t>
            </a:r>
            <a:r>
              <a:rPr lang="ko-KR" altLang="en-US" sz="1600" dirty="0" smtClean="0"/>
              <a:t>발생시 </a:t>
            </a:r>
            <a:r>
              <a:rPr lang="en-US" altLang="ko-KR" sz="1600" dirty="0" smtClean="0"/>
              <a:t>rollback</a:t>
            </a:r>
            <a:r>
              <a:rPr lang="ko-KR" altLang="en-US" sz="1600" dirty="0" smtClean="0"/>
              <a:t>을 하지 않기 위해서 다음과 같이 설정</a:t>
            </a:r>
            <a:endParaRPr lang="en-US" altLang="ko-KR" sz="16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85852" y="2214554"/>
            <a:ext cx="7215238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&lt;</a:t>
            </a:r>
            <a:r>
              <a:rPr lang="en-US" altLang="ko-KR" sz="1600" dirty="0" err="1"/>
              <a:t>tx:advice</a:t>
            </a:r>
            <a:r>
              <a:rPr lang="en-US" altLang="ko-KR" sz="1600" dirty="0"/>
              <a:t> id="</a:t>
            </a:r>
            <a:r>
              <a:rPr lang="en-US" altLang="ko-KR" sz="1600" dirty="0" err="1"/>
              <a:t>txAdvice</a:t>
            </a:r>
            <a:r>
              <a:rPr lang="en-US" altLang="ko-KR" sz="1600" dirty="0"/>
              <a:t>" transaction-manager="</a:t>
            </a:r>
            <a:r>
              <a:rPr lang="en-US" altLang="ko-KR" sz="1600" dirty="0" err="1"/>
              <a:t>txManager</a:t>
            </a:r>
            <a:r>
              <a:rPr lang="en-US" altLang="ko-KR" sz="1600" dirty="0"/>
              <a:t>"&gt;</a:t>
            </a:r>
          </a:p>
          <a:p>
            <a:r>
              <a:rPr lang="en-US" altLang="ko-KR" sz="1600" dirty="0" smtClean="0"/>
              <a:t>    &lt;</a:t>
            </a:r>
            <a:r>
              <a:rPr lang="en-US" altLang="ko-KR" sz="1600" dirty="0" err="1"/>
              <a:t>tx:attributes</a:t>
            </a:r>
            <a:r>
              <a:rPr lang="en-US" altLang="ko-KR" sz="1600" dirty="0"/>
              <a:t>&gt;</a:t>
            </a:r>
          </a:p>
          <a:p>
            <a:r>
              <a:rPr lang="en-US" altLang="ko-KR" sz="1600" dirty="0" smtClean="0"/>
              <a:t>        &lt;</a:t>
            </a:r>
            <a:r>
              <a:rPr lang="en-US" altLang="ko-KR" sz="1600" dirty="0" err="1"/>
              <a:t>tx:method</a:t>
            </a:r>
            <a:r>
              <a:rPr lang="en-US" altLang="ko-KR" sz="1600" dirty="0"/>
              <a:t> name="get*" read-only="true" </a:t>
            </a:r>
            <a:endParaRPr lang="en-US" altLang="ko-KR" sz="1600" dirty="0" smtClean="0"/>
          </a:p>
          <a:p>
            <a:r>
              <a:rPr lang="en-US" altLang="ko-KR" sz="1600" b="1" i="1" dirty="0"/>
              <a:t> </a:t>
            </a:r>
            <a:r>
              <a:rPr lang="en-US" altLang="ko-KR" sz="1600" b="1" i="1" dirty="0" smtClean="0"/>
              <a:t>                       rollback-for</a:t>
            </a:r>
            <a:r>
              <a:rPr lang="en-US" altLang="ko-KR" sz="1600" b="1" i="1" dirty="0"/>
              <a:t>="</a:t>
            </a:r>
            <a:r>
              <a:rPr lang="en-US" altLang="ko-KR" sz="1600" b="1" i="1" dirty="0" err="1"/>
              <a:t>NoProductInStockException</a:t>
            </a:r>
            <a:r>
              <a:rPr lang="en-US" altLang="ko-KR" sz="1600" b="1" i="1" dirty="0"/>
              <a:t>"/&gt;</a:t>
            </a:r>
          </a:p>
          <a:p>
            <a:r>
              <a:rPr lang="en-US" altLang="ko-KR" sz="1600" dirty="0" smtClean="0"/>
              <a:t>        &lt;</a:t>
            </a:r>
            <a:r>
              <a:rPr lang="en-US" altLang="ko-KR" sz="1600" dirty="0" err="1"/>
              <a:t>tx:method</a:t>
            </a:r>
            <a:r>
              <a:rPr lang="en-US" altLang="ko-KR" sz="1600" dirty="0"/>
              <a:t> name="*"/&gt;</a:t>
            </a:r>
          </a:p>
          <a:p>
            <a:r>
              <a:rPr lang="en-US" altLang="ko-KR" sz="1600" dirty="0" smtClean="0"/>
              <a:t>    &lt;/</a:t>
            </a:r>
            <a:r>
              <a:rPr lang="en-US" altLang="ko-KR" sz="1600" dirty="0" err="1"/>
              <a:t>tx:attributes</a:t>
            </a:r>
            <a:r>
              <a:rPr lang="en-US" altLang="ko-KR" sz="1600" dirty="0"/>
              <a:t>&gt;</a:t>
            </a:r>
          </a:p>
          <a:p>
            <a:r>
              <a:rPr lang="en-US" altLang="ko-KR" sz="1600" dirty="0"/>
              <a:t>&lt;/</a:t>
            </a:r>
            <a:r>
              <a:rPr lang="en-US" altLang="ko-KR" sz="1600" dirty="0" err="1"/>
              <a:t>tx:advice</a:t>
            </a:r>
            <a:r>
              <a:rPr lang="en-US" altLang="ko-KR" sz="1600" dirty="0"/>
              <a:t>&gt;</a:t>
            </a:r>
            <a:endParaRPr lang="ko-KR" alt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4500570"/>
            <a:ext cx="7215238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&lt;</a:t>
            </a:r>
            <a:r>
              <a:rPr lang="en-US" altLang="ko-KR" sz="1600" dirty="0" err="1"/>
              <a:t>tx:advice</a:t>
            </a:r>
            <a:r>
              <a:rPr lang="en-US" altLang="ko-KR" sz="1600" dirty="0"/>
              <a:t> id="</a:t>
            </a:r>
            <a:r>
              <a:rPr lang="en-US" altLang="ko-KR" sz="1600" dirty="0" err="1"/>
              <a:t>txAdvice</a:t>
            </a:r>
            <a:r>
              <a:rPr lang="en-US" altLang="ko-KR" sz="1600" dirty="0"/>
              <a:t>"&gt;</a:t>
            </a:r>
          </a:p>
          <a:p>
            <a:r>
              <a:rPr lang="en-US" altLang="ko-KR" sz="1600" dirty="0" smtClean="0"/>
              <a:t>    &lt;</a:t>
            </a:r>
            <a:r>
              <a:rPr lang="en-US" altLang="ko-KR" sz="1600" dirty="0" err="1"/>
              <a:t>tx:attributes</a:t>
            </a:r>
            <a:r>
              <a:rPr lang="en-US" altLang="ko-KR" sz="1600" dirty="0"/>
              <a:t>&gt;</a:t>
            </a:r>
          </a:p>
          <a:p>
            <a:r>
              <a:rPr lang="en-US" altLang="ko-KR" sz="1600" dirty="0" smtClean="0"/>
              <a:t>        &lt;</a:t>
            </a:r>
            <a:r>
              <a:rPr lang="en-US" altLang="ko-KR" sz="1600" dirty="0" err="1"/>
              <a:t>tx:method</a:t>
            </a:r>
            <a:r>
              <a:rPr lang="en-US" altLang="ko-KR" sz="1600" dirty="0"/>
              <a:t> name="</a:t>
            </a:r>
            <a:r>
              <a:rPr lang="en-US" altLang="ko-KR" sz="1600" dirty="0" err="1"/>
              <a:t>updateStock</a:t>
            </a:r>
            <a:r>
              <a:rPr lang="en-US" altLang="ko-KR" sz="1600" dirty="0"/>
              <a:t>" </a:t>
            </a:r>
            <a:endParaRPr lang="en-US" altLang="ko-KR" sz="1600" dirty="0" smtClean="0"/>
          </a:p>
          <a:p>
            <a:r>
              <a:rPr lang="en-US" altLang="ko-KR" sz="1600" b="1" i="1" dirty="0" smtClean="0"/>
              <a:t>                        no-rollback-for</a:t>
            </a:r>
            <a:r>
              <a:rPr lang="en-US" altLang="ko-KR" sz="1600" b="1" i="1" dirty="0"/>
              <a:t>="</a:t>
            </a:r>
            <a:r>
              <a:rPr lang="en-US" altLang="ko-KR" sz="1600" b="1" i="1" dirty="0" err="1"/>
              <a:t>InstrumentNotFoundException</a:t>
            </a:r>
            <a:r>
              <a:rPr lang="en-US" altLang="ko-KR" sz="1600" b="1" i="1" dirty="0"/>
              <a:t>"/&gt;</a:t>
            </a:r>
          </a:p>
          <a:p>
            <a:r>
              <a:rPr lang="en-US" altLang="ko-KR" sz="1600" dirty="0" smtClean="0"/>
              <a:t>        &lt;</a:t>
            </a:r>
            <a:r>
              <a:rPr lang="en-US" altLang="ko-KR" sz="1600" dirty="0" err="1"/>
              <a:t>tx:method</a:t>
            </a:r>
            <a:r>
              <a:rPr lang="en-US" altLang="ko-KR" sz="1600" dirty="0"/>
              <a:t> name="*"/&gt;</a:t>
            </a:r>
          </a:p>
          <a:p>
            <a:r>
              <a:rPr lang="en-US" altLang="ko-KR" sz="1600" dirty="0" smtClean="0"/>
              <a:t>    &lt;/</a:t>
            </a:r>
            <a:r>
              <a:rPr lang="en-US" altLang="ko-KR" sz="1600" dirty="0" err="1"/>
              <a:t>tx:attributes</a:t>
            </a:r>
            <a:r>
              <a:rPr lang="en-US" altLang="ko-KR" sz="1600" dirty="0"/>
              <a:t>&gt;</a:t>
            </a:r>
          </a:p>
          <a:p>
            <a:r>
              <a:rPr lang="en-US" altLang="ko-KR" sz="1600" dirty="0"/>
              <a:t>&lt;/</a:t>
            </a:r>
            <a:r>
              <a:rPr lang="en-US" altLang="ko-KR" sz="1600" dirty="0" err="1"/>
              <a:t>tx:advice</a:t>
            </a:r>
            <a:r>
              <a:rPr lang="en-US" altLang="ko-KR" sz="1600" dirty="0"/>
              <a:t>&gt;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Rolling back 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</a:p>
          <a:p>
            <a:pPr lvl="1"/>
            <a:r>
              <a:rPr lang="ko-KR" altLang="en-US" sz="1600" dirty="0" smtClean="0"/>
              <a:t>프로그램에</a:t>
            </a:r>
            <a:r>
              <a:rPr lang="ko-KR" altLang="en-US" sz="1600" dirty="0"/>
              <a:t>서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Exception </a:t>
            </a:r>
            <a:r>
              <a:rPr lang="ko-KR" altLang="en-US" sz="1600" dirty="0" smtClean="0"/>
              <a:t>발생시 </a:t>
            </a:r>
            <a:r>
              <a:rPr lang="en-US" altLang="ko-KR" sz="1600" dirty="0" smtClean="0"/>
              <a:t>rollback </a:t>
            </a:r>
            <a:r>
              <a:rPr lang="ko-KR" altLang="en-US" sz="1600" dirty="0" smtClean="0"/>
              <a:t>처리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85852" y="1714488"/>
            <a:ext cx="7215238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public void </a:t>
            </a:r>
            <a:r>
              <a:rPr lang="en-US" altLang="ko-KR" sz="1600" dirty="0" err="1"/>
              <a:t>resolvePosition</a:t>
            </a:r>
            <a:r>
              <a:rPr lang="en-US" altLang="ko-KR" sz="1600" dirty="0"/>
              <a:t>() {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    try </a:t>
            </a:r>
            <a:r>
              <a:rPr lang="en-US" altLang="ko-KR" sz="1600" dirty="0"/>
              <a:t>{</a:t>
            </a:r>
          </a:p>
          <a:p>
            <a:endParaRPr lang="en-US" altLang="ko-KR" sz="1600" i="1" dirty="0" smtClean="0"/>
          </a:p>
          <a:p>
            <a:r>
              <a:rPr lang="en-US" altLang="ko-KR" sz="1600" i="1" dirty="0"/>
              <a:t> </a:t>
            </a:r>
            <a:r>
              <a:rPr lang="en-US" altLang="ko-KR" sz="1600" i="1" dirty="0" smtClean="0"/>
              <a:t>       // </a:t>
            </a:r>
            <a:r>
              <a:rPr lang="en-US" altLang="ko-KR" sz="1600" i="1" dirty="0"/>
              <a:t>some business logic</a:t>
            </a:r>
            <a:r>
              <a:rPr lang="en-US" altLang="ko-KR" sz="1600" i="1" dirty="0" smtClean="0"/>
              <a:t>...</a:t>
            </a:r>
          </a:p>
          <a:p>
            <a:endParaRPr lang="en-US" altLang="ko-KR" sz="1600" i="1" dirty="0"/>
          </a:p>
          <a:p>
            <a:r>
              <a:rPr lang="en-US" altLang="ko-KR" sz="1600" dirty="0" smtClean="0"/>
              <a:t>    } </a:t>
            </a:r>
            <a:r>
              <a:rPr lang="en-US" altLang="ko-KR" sz="1600" dirty="0"/>
              <a:t>catch (</a:t>
            </a:r>
            <a:r>
              <a:rPr lang="en-US" altLang="ko-KR" sz="1600" dirty="0" err="1"/>
              <a:t>NoProductInStockException</a:t>
            </a:r>
            <a:r>
              <a:rPr lang="en-US" altLang="ko-KR" sz="1600" dirty="0"/>
              <a:t> ex) {</a:t>
            </a:r>
          </a:p>
          <a:p>
            <a:endParaRPr lang="en-US" altLang="ko-KR" sz="1600" i="1" dirty="0" smtClean="0"/>
          </a:p>
          <a:p>
            <a:r>
              <a:rPr lang="en-US" altLang="ko-KR" sz="1600" i="1" dirty="0"/>
              <a:t> </a:t>
            </a:r>
            <a:r>
              <a:rPr lang="en-US" altLang="ko-KR" sz="1600" i="1" dirty="0" smtClean="0"/>
              <a:t>       // </a:t>
            </a:r>
            <a:r>
              <a:rPr lang="en-US" altLang="ko-KR" sz="1600" i="1" dirty="0"/>
              <a:t>trigger rollback programmatically</a:t>
            </a:r>
          </a:p>
          <a:p>
            <a:r>
              <a:rPr lang="en-US" altLang="ko-KR" sz="1600" dirty="0" smtClean="0"/>
              <a:t>        </a:t>
            </a:r>
            <a:r>
              <a:rPr lang="en-US" altLang="ko-KR" sz="1600" dirty="0" err="1" smtClean="0"/>
              <a:t>TransactionAspectSupport.currentTransactionStatus</a:t>
            </a:r>
            <a:r>
              <a:rPr lang="en-US" altLang="ko-KR" sz="1600" dirty="0"/>
              <a:t>().</a:t>
            </a:r>
            <a:r>
              <a:rPr lang="en-US" altLang="ko-KR" sz="1600" dirty="0" err="1"/>
              <a:t>setRollbackOnly</a:t>
            </a:r>
            <a:r>
              <a:rPr lang="en-US" altLang="ko-KR" sz="1600" dirty="0"/>
              <a:t>();</a:t>
            </a:r>
          </a:p>
          <a:p>
            <a:r>
              <a:rPr lang="en-US" altLang="ko-KR" sz="1600" dirty="0" smtClean="0"/>
              <a:t>    }</a:t>
            </a:r>
            <a:endParaRPr lang="en-US" altLang="ko-KR" sz="1600" dirty="0"/>
          </a:p>
          <a:p>
            <a:r>
              <a:rPr lang="en-US" altLang="ko-KR" sz="1600" dirty="0"/>
              <a:t>}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Introduction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Motivations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Key abstractions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Resource synchronization with transactions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Declarative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Programmatic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Choosing between programmatic and declarative transaction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Configuring different transactional semantics for different beans</a:t>
            </a:r>
            <a:endParaRPr lang="en-US" altLang="ko-KR" sz="2000" b="1" dirty="0" smtClean="0"/>
          </a:p>
          <a:p>
            <a:pPr lvl="1"/>
            <a:r>
              <a:rPr lang="en-US" altLang="ko-KR" sz="1600" dirty="0" err="1" smtClean="0"/>
              <a:t>org.springstudyclub.dtm.dts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58503" y="3136613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/>
              <a:t>DEMO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Using @Transactional</a:t>
            </a:r>
            <a:endParaRPr lang="en-US" altLang="ko-KR" sz="2000" b="1" dirty="0" smtClean="0"/>
          </a:p>
          <a:p>
            <a:pPr lvl="1"/>
            <a:r>
              <a:rPr lang="en-US" altLang="ko-KR" sz="1600" dirty="0" err="1" smtClean="0"/>
              <a:t>org.springstudyclub.dtm.annotation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58503" y="3136613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/>
              <a:t>DEMO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Using @</a:t>
            </a:r>
            <a:r>
              <a:rPr lang="en-US" altLang="ko-KR" sz="2000" b="1" dirty="0" smtClean="0"/>
              <a:t>Transactional 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</a:p>
          <a:p>
            <a:pPr lvl="1"/>
            <a:r>
              <a:rPr lang="en-US" altLang="ko-KR" sz="1600" dirty="0" smtClean="0"/>
              <a:t>AOP</a:t>
            </a:r>
            <a:r>
              <a:rPr lang="ko-KR" altLang="en-US" sz="1600" dirty="0" smtClean="0"/>
              <a:t>를 적용하기 때문에 </a:t>
            </a:r>
            <a:r>
              <a:rPr lang="en-US" altLang="ko-KR" sz="1600" dirty="0" smtClean="0"/>
              <a:t>public method</a:t>
            </a:r>
            <a:r>
              <a:rPr lang="ko-KR" altLang="en-US" sz="1600" dirty="0" smtClean="0"/>
              <a:t>에만 적용</a:t>
            </a:r>
            <a:endParaRPr lang="en-US" altLang="ko-KR" sz="1600" dirty="0" smtClean="0"/>
          </a:p>
          <a:p>
            <a:pPr lvl="1"/>
            <a:r>
              <a:rPr lang="en-US" altLang="ko-KR" sz="1600" dirty="0"/>
              <a:t>&lt;</a:t>
            </a:r>
            <a:r>
              <a:rPr lang="en-US" altLang="ko-KR" sz="1600" dirty="0" err="1"/>
              <a:t>tx:annotation</a:t>
            </a:r>
            <a:r>
              <a:rPr lang="en-US" altLang="ko-KR" sz="1600" dirty="0"/>
              <a:t>-driven</a:t>
            </a:r>
            <a:r>
              <a:rPr lang="en-US" altLang="ko-KR" sz="1600" dirty="0" smtClean="0"/>
              <a:t>/&gt; </a:t>
            </a:r>
            <a:r>
              <a:rPr lang="ko-KR" altLang="en-US" sz="1600" dirty="0" smtClean="0"/>
              <a:t>를 통하여 </a:t>
            </a:r>
            <a:r>
              <a:rPr lang="en-US" altLang="ko-KR" sz="1600" dirty="0" err="1" smtClean="0"/>
              <a:t>AspectJ</a:t>
            </a:r>
            <a:r>
              <a:rPr lang="en-US" altLang="ko-KR" sz="1600" dirty="0" smtClean="0"/>
              <a:t> mode</a:t>
            </a:r>
            <a:r>
              <a:rPr lang="ko-KR" altLang="en-US" sz="1600" dirty="0" smtClean="0"/>
              <a:t>를 설정할 수 있음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85852" y="2071678"/>
          <a:ext cx="7429551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071702"/>
                <a:gridCol w="3214709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Attribute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Default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Description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transaction-manager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/>
                        <a:t>transactionManager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Transaction</a:t>
                      </a:r>
                      <a:r>
                        <a:rPr lang="en-US" altLang="ko-KR" sz="1600" baseline="0" dirty="0" smtClean="0"/>
                        <a:t> Manager Bean</a:t>
                      </a:r>
                      <a:r>
                        <a:rPr lang="ko-KR" altLang="en-US" sz="1600" baseline="0" dirty="0" smtClean="0"/>
                        <a:t>을 결정한다</a:t>
                      </a:r>
                      <a:r>
                        <a:rPr lang="en-US" altLang="ko-KR" sz="1600" baseline="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proxy-target-class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false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어떤 종류의 </a:t>
                      </a:r>
                      <a:r>
                        <a:rPr lang="en-US" altLang="ko-KR" sz="1600" dirty="0" smtClean="0"/>
                        <a:t>Proxy</a:t>
                      </a:r>
                      <a:r>
                        <a:rPr lang="ko-KR" altLang="en-US" sz="1600" dirty="0" smtClean="0"/>
                        <a:t>를 사용할지 결정한다</a:t>
                      </a:r>
                      <a:r>
                        <a:rPr lang="en-US" altLang="ko-KR" sz="1600" dirty="0" smtClean="0"/>
                        <a:t>. 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true: class-based proxy</a:t>
                      </a:r>
                    </a:p>
                    <a:p>
                      <a:pPr latinLnBrk="1"/>
                      <a:r>
                        <a:rPr lang="en-US" altLang="ko-KR" sz="1600" dirty="0" smtClean="0"/>
                        <a:t>false: JDK interface-based</a:t>
                      </a:r>
                      <a:r>
                        <a:rPr lang="en-US" altLang="ko-KR" sz="1600" baseline="0" dirty="0" smtClean="0"/>
                        <a:t> proxy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@Transactional settings</a:t>
            </a:r>
            <a:endParaRPr lang="en-US" altLang="ko-KR" sz="2000" b="1" dirty="0" smtClean="0"/>
          </a:p>
          <a:p>
            <a:pPr lvl="1"/>
            <a:r>
              <a:rPr lang="en-US" altLang="ko-KR" sz="1600" dirty="0" err="1" smtClean="0"/>
              <a:t>TransactionDefinition</a:t>
            </a:r>
            <a:r>
              <a:rPr lang="ko-KR" altLang="en-US" sz="1600" dirty="0" smtClean="0"/>
              <a:t>에 포함되어 있는 값들을 설정할 수 있다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Default @Transactional settings</a:t>
            </a:r>
          </a:p>
          <a:p>
            <a:pPr lvl="2"/>
            <a:r>
              <a:rPr lang="en-US" altLang="ko-KR" sz="1200" dirty="0" smtClean="0"/>
              <a:t>The propagation setting is PROPAGATION_REQUIRED</a:t>
            </a:r>
          </a:p>
          <a:p>
            <a:pPr lvl="2"/>
            <a:r>
              <a:rPr lang="en-US" altLang="ko-KR" sz="1200" dirty="0" smtClean="0"/>
              <a:t>The isolation level is ISOLATION_DEFAULT</a:t>
            </a:r>
          </a:p>
          <a:p>
            <a:pPr lvl="2"/>
            <a:r>
              <a:rPr lang="en-US" altLang="ko-KR" sz="1200" dirty="0" smtClean="0"/>
              <a:t>The transaction is read/write</a:t>
            </a:r>
          </a:p>
          <a:p>
            <a:pPr lvl="2"/>
            <a:r>
              <a:rPr lang="en-US" altLang="ko-KR" sz="1200" dirty="0" smtClean="0"/>
              <a:t>The transaction timeout defaults to the default timeout of the underlying transaction system, or  none if timeouts are not supported</a:t>
            </a:r>
          </a:p>
          <a:p>
            <a:pPr lvl="2"/>
            <a:r>
              <a:rPr lang="en-US" altLang="ko-KR" sz="1200" dirty="0" smtClean="0"/>
              <a:t>Any </a:t>
            </a:r>
            <a:r>
              <a:rPr lang="en-US" altLang="ko-KR" sz="1200" dirty="0" err="1" smtClean="0"/>
              <a:t>RuntimeException</a:t>
            </a:r>
            <a:r>
              <a:rPr lang="en-US" altLang="ko-KR" sz="1200" dirty="0" smtClean="0"/>
              <a:t> will trigger rollback, and any checked Exception will not</a:t>
            </a:r>
          </a:p>
          <a:p>
            <a:pPr lvl="2"/>
            <a:endParaRPr lang="en-US" altLang="ko-KR" sz="12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Transaction Propagation</a:t>
            </a:r>
          </a:p>
          <a:p>
            <a:pPr lvl="1"/>
            <a:r>
              <a:rPr lang="en-US" altLang="ko-KR" sz="1600" dirty="0" smtClean="0"/>
              <a:t>Required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804988"/>
            <a:ext cx="76200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Transaction Propagation 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</a:p>
          <a:p>
            <a:pPr lvl="1"/>
            <a:r>
              <a:rPr lang="en-US" sz="1600" dirty="0" err="1" smtClean="0"/>
              <a:t>RequiresNew</a:t>
            </a:r>
            <a:endParaRPr lang="en-US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114550"/>
            <a:ext cx="7620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Transaction Propagation 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</a:p>
          <a:p>
            <a:pPr lvl="1"/>
            <a:r>
              <a:rPr lang="en-US" altLang="ko-KR" sz="1600" dirty="0" smtClean="0"/>
              <a:t>Nested</a:t>
            </a:r>
          </a:p>
          <a:p>
            <a:pPr lvl="2"/>
            <a:r>
              <a:rPr lang="en-US" sz="1200" dirty="0" smtClean="0"/>
              <a:t>Single Physical Transaction</a:t>
            </a:r>
            <a:r>
              <a:rPr lang="ko-KR" altLang="en-US" sz="1200" dirty="0" smtClean="0"/>
              <a:t>에서 여러개의 </a:t>
            </a:r>
            <a:r>
              <a:rPr lang="en-US" altLang="ko-KR" sz="1200" dirty="0" err="1" smtClean="0"/>
              <a:t>savepoint</a:t>
            </a:r>
            <a:r>
              <a:rPr lang="ko-KR" altLang="en-US" sz="1200" dirty="0" smtClean="0"/>
              <a:t>를 가지고자 할 때 사용</a:t>
            </a:r>
            <a:endParaRPr lang="en-US" altLang="ko-KR" sz="1200" dirty="0" smtClean="0"/>
          </a:p>
          <a:p>
            <a:pPr lvl="2"/>
            <a:r>
              <a:rPr lang="ko-KR" altLang="en-US" sz="1200" dirty="0" smtClean="0"/>
              <a:t>하나의 </a:t>
            </a:r>
            <a:r>
              <a:rPr lang="en-US" altLang="ko-KR" sz="1200" dirty="0" smtClean="0"/>
              <a:t>transaction</a:t>
            </a:r>
            <a:r>
              <a:rPr lang="ko-KR" altLang="en-US" sz="1200" dirty="0" smtClean="0"/>
              <a:t>안에 다른 </a:t>
            </a:r>
            <a:r>
              <a:rPr lang="en-US" altLang="ko-KR" sz="1200" dirty="0" smtClean="0"/>
              <a:t>transaction</a:t>
            </a:r>
            <a:r>
              <a:rPr lang="ko-KR" altLang="en-US" sz="1200" dirty="0" smtClean="0"/>
              <a:t>이 포함되는 형태이며 구간별로 </a:t>
            </a:r>
            <a:r>
              <a:rPr lang="en-US" altLang="ko-KR" sz="1200" dirty="0" smtClean="0"/>
              <a:t>rollback</a:t>
            </a:r>
            <a:r>
              <a:rPr lang="ko-KR" altLang="en-US" sz="1200" dirty="0" smtClean="0"/>
              <a:t>을 시도할 수 있다</a:t>
            </a:r>
            <a:r>
              <a:rPr lang="en-US" altLang="ko-KR" sz="1200" dirty="0" smtClean="0"/>
              <a:t>.</a:t>
            </a:r>
          </a:p>
          <a:p>
            <a:pPr lvl="2"/>
            <a:r>
              <a:rPr lang="en-US" sz="1200" dirty="0" smtClean="0"/>
              <a:t>JDBC </a:t>
            </a:r>
            <a:r>
              <a:rPr lang="en-US" sz="1200" dirty="0" err="1" smtClean="0"/>
              <a:t>savepoint</a:t>
            </a:r>
            <a:r>
              <a:rPr lang="ko-KR" altLang="en-US" sz="1200" dirty="0" smtClean="0"/>
              <a:t>와 일치하며 </a:t>
            </a:r>
            <a:r>
              <a:rPr lang="en-US" altLang="ko-KR" sz="1200" dirty="0" smtClean="0"/>
              <a:t>JDBC resource transactions</a:t>
            </a:r>
            <a:r>
              <a:rPr lang="ko-KR" altLang="en-US" sz="1200" dirty="0" smtClean="0"/>
              <a:t>과 동작한다</a:t>
            </a:r>
            <a:r>
              <a:rPr lang="en-US" altLang="ko-KR" sz="1200" dirty="0" smtClean="0"/>
              <a:t>.</a:t>
            </a:r>
            <a:endParaRPr lang="en-US" sz="12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Advising transactional operations</a:t>
            </a:r>
            <a:endParaRPr lang="en-US" altLang="ko-KR" sz="2000" b="1" dirty="0" smtClean="0"/>
          </a:p>
          <a:p>
            <a:pPr lvl="1"/>
            <a:r>
              <a:rPr lang="en-US" altLang="ko-KR" sz="1600" dirty="0" smtClean="0"/>
              <a:t>Transaction</a:t>
            </a:r>
            <a:r>
              <a:rPr lang="ko-KR" altLang="en-US" sz="1600" dirty="0" smtClean="0"/>
              <a:t>이 적용된 </a:t>
            </a:r>
            <a:r>
              <a:rPr lang="en-US" altLang="ko-KR" sz="1600" dirty="0" smtClean="0"/>
              <a:t>method</a:t>
            </a:r>
            <a:r>
              <a:rPr lang="ko-KR" altLang="en-US" sz="1600" dirty="0" smtClean="0"/>
              <a:t>이 수행되는 과정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224353" y="1782537"/>
            <a:ext cx="48135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The configured profiling aspect starting up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55058" y="2729090"/>
            <a:ext cx="4352153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Then the transactional advice executing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96411" y="3675644"/>
            <a:ext cx="546944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Then the method on the advised object executing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92091" y="4622198"/>
            <a:ext cx="307808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The transaction committing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75559" y="5568751"/>
            <a:ext cx="631115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The profiling aspect reporting </a:t>
            </a:r>
          </a:p>
          <a:p>
            <a:pPr algn="ctr"/>
            <a:r>
              <a:rPr lang="en-US" altLang="ko-KR" dirty="0" smtClean="0"/>
              <a:t>how long the whole transactional method invocation took</a:t>
            </a:r>
            <a:endParaRPr lang="ko-KR" altLang="en-US" dirty="0"/>
          </a:p>
        </p:txBody>
      </p:sp>
      <p:sp>
        <p:nvSpPr>
          <p:cNvPr id="12" name="Down Arrow 11"/>
          <p:cNvSpPr/>
          <p:nvPr/>
        </p:nvSpPr>
        <p:spPr>
          <a:xfrm>
            <a:off x="4488258" y="2214554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Down Arrow 12"/>
          <p:cNvSpPr/>
          <p:nvPr/>
        </p:nvSpPr>
        <p:spPr>
          <a:xfrm>
            <a:off x="4488258" y="3214686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Down Arrow 13"/>
          <p:cNvSpPr/>
          <p:nvPr/>
        </p:nvSpPr>
        <p:spPr>
          <a:xfrm>
            <a:off x="4488258" y="4143380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Down Arrow 14"/>
          <p:cNvSpPr/>
          <p:nvPr/>
        </p:nvSpPr>
        <p:spPr>
          <a:xfrm>
            <a:off x="4488258" y="5072074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/>
              <a:t>Declarative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Advising transactional operations</a:t>
            </a:r>
            <a:endParaRPr lang="en-US" altLang="ko-KR" sz="2000" b="1" dirty="0" smtClean="0"/>
          </a:p>
          <a:p>
            <a:pPr lvl="1"/>
            <a:r>
              <a:rPr lang="en-US" altLang="ko-KR" sz="1600" dirty="0" err="1" smtClean="0"/>
              <a:t>org.springstudyclub.dtm.advising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58503" y="3136613"/>
            <a:ext cx="142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/>
              <a:t>DEMO</a:t>
            </a:r>
            <a:endParaRPr lang="ko-KR" altLang="en-US" sz="32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Motivations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Key abstractions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Resource synchronization with transactions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Declarative transaction management</a:t>
            </a:r>
          </a:p>
          <a:p>
            <a:r>
              <a:rPr lang="en-US" altLang="ko-KR" dirty="0" smtClean="0"/>
              <a:t>Programmatic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Choosing between programmatic and declarative transaction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 smtClean="0">
                <a:latin typeface="+mn-lt"/>
              </a:rPr>
              <a:t>Introduction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Spring Framework</a:t>
            </a:r>
            <a:r>
              <a:rPr lang="ko-KR" altLang="en-US" sz="2000" b="1" dirty="0" smtClean="0"/>
              <a:t>의 </a:t>
            </a:r>
            <a:r>
              <a:rPr lang="en-US" altLang="ko-KR" sz="2000" b="1" dirty="0" smtClean="0"/>
              <a:t>Transaction Management</a:t>
            </a:r>
            <a:r>
              <a:rPr lang="ko-KR" altLang="en-US" sz="2000" b="1" dirty="0" smtClean="0"/>
              <a:t>를 사용하는 경우 장점</a:t>
            </a:r>
            <a:endParaRPr lang="en-US" altLang="ko-KR" sz="2000" b="1" dirty="0" smtClean="0"/>
          </a:p>
          <a:p>
            <a:pPr lvl="1"/>
            <a:r>
              <a:rPr lang="ko-KR" altLang="en-US" sz="1800" dirty="0" smtClean="0"/>
              <a:t>서로다른 </a:t>
            </a:r>
            <a:r>
              <a:rPr lang="en-US" altLang="ko-KR" sz="1800" dirty="0" smtClean="0"/>
              <a:t>transaction APIs</a:t>
            </a:r>
            <a:r>
              <a:rPr lang="ko-KR" altLang="en-US" sz="1800" dirty="0" smtClean="0"/>
              <a:t>들 사이에서 일관된 프로그래밍 모델을 제공 </a:t>
            </a:r>
            <a:r>
              <a:rPr lang="en-US" altLang="ko-KR" sz="1800" dirty="0" smtClean="0"/>
              <a:t>(JTA, JDBC, Hibernate, JPA, JDO)</a:t>
            </a:r>
          </a:p>
          <a:p>
            <a:pPr lvl="1"/>
            <a:r>
              <a:rPr lang="en-US" altLang="ko-KR" sz="1800" dirty="0" smtClean="0"/>
              <a:t>Declarative transaction management </a:t>
            </a:r>
            <a:r>
              <a:rPr lang="ko-KR" altLang="en-US" sz="1800" dirty="0" smtClean="0"/>
              <a:t>지원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JTA</a:t>
            </a:r>
            <a:r>
              <a:rPr lang="ko-KR" altLang="en-US" sz="1800" dirty="0" smtClean="0"/>
              <a:t>와 같이 다수의 복잡한 </a:t>
            </a:r>
            <a:r>
              <a:rPr lang="en-US" altLang="ko-KR" sz="1800" dirty="0" smtClean="0"/>
              <a:t>transaction APIs</a:t>
            </a:r>
            <a:r>
              <a:rPr lang="ko-KR" altLang="en-US" sz="1800" dirty="0" smtClean="0"/>
              <a:t>보다 간단한 </a:t>
            </a:r>
            <a:r>
              <a:rPr lang="en-US" altLang="ko-KR" sz="1800" dirty="0" smtClean="0"/>
              <a:t>APIs</a:t>
            </a:r>
            <a:r>
              <a:rPr lang="ko-KR" altLang="en-US" sz="1800" dirty="0" smtClean="0"/>
              <a:t>를 제공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Spring</a:t>
            </a:r>
            <a:r>
              <a:rPr lang="ko-KR" altLang="en-US" sz="1800" dirty="0" smtClean="0"/>
              <a:t>의 다양한 </a:t>
            </a:r>
            <a:r>
              <a:rPr lang="en-US" altLang="ko-KR" sz="1800" dirty="0" smtClean="0"/>
              <a:t>data access abstraction</a:t>
            </a:r>
            <a:r>
              <a:rPr lang="ko-KR" altLang="en-US" sz="1800" dirty="0" smtClean="0"/>
              <a:t>과 통합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Programmatic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Using the </a:t>
            </a:r>
            <a:r>
              <a:rPr lang="en-US" altLang="ko-KR" sz="2000" b="1" dirty="0" err="1"/>
              <a:t>TransactionTemplate</a:t>
            </a:r>
            <a:endParaRPr lang="en-US" altLang="ko-KR" sz="2000" b="1" dirty="0" smtClean="0"/>
          </a:p>
          <a:p>
            <a:pPr lvl="1"/>
            <a:r>
              <a:rPr lang="en-US" altLang="ko-KR" sz="1600" dirty="0" err="1" smtClean="0"/>
              <a:t>JdbcTemplate</a:t>
            </a:r>
            <a:r>
              <a:rPr lang="ko-KR" altLang="en-US" sz="1600" dirty="0" smtClean="0"/>
              <a:t>와 같은 </a:t>
            </a:r>
            <a:r>
              <a:rPr lang="en-US" altLang="ko-KR" sz="1600" dirty="0" smtClean="0"/>
              <a:t>Spring templates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5852" y="1643050"/>
            <a:ext cx="7358114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public class </a:t>
            </a:r>
            <a:r>
              <a:rPr lang="en-US" altLang="ko-KR" sz="1400" dirty="0" err="1"/>
              <a:t>SimpleService</a:t>
            </a:r>
            <a:r>
              <a:rPr lang="en-US" altLang="ko-KR" sz="1400" dirty="0"/>
              <a:t> implements Service {</a:t>
            </a:r>
          </a:p>
          <a:p>
            <a:endParaRPr lang="en-US" altLang="ko-KR" sz="1400" i="1" dirty="0" smtClean="0"/>
          </a:p>
          <a:p>
            <a:r>
              <a:rPr lang="en-US" altLang="ko-KR" sz="1400" i="1" dirty="0" smtClean="0"/>
              <a:t>    // </a:t>
            </a:r>
            <a:r>
              <a:rPr lang="en-US" altLang="ko-KR" sz="1400" i="1" dirty="0"/>
              <a:t>single </a:t>
            </a:r>
            <a:r>
              <a:rPr lang="en-US" altLang="ko-KR" sz="1400" i="1" dirty="0" err="1"/>
              <a:t>TransactionTemplate</a:t>
            </a:r>
            <a:r>
              <a:rPr lang="en-US" altLang="ko-KR" sz="1400" i="1" dirty="0"/>
              <a:t> shared amongst all methods in this </a:t>
            </a:r>
            <a:r>
              <a:rPr lang="en-US" altLang="ko-KR" sz="1400" i="1" dirty="0" smtClean="0"/>
              <a:t>instance </a:t>
            </a:r>
            <a:endParaRPr lang="en-US" altLang="ko-KR" sz="1400" i="1" dirty="0"/>
          </a:p>
          <a:p>
            <a:r>
              <a:rPr lang="en-US" altLang="ko-KR" sz="1400" dirty="0" smtClean="0"/>
              <a:t>    private </a:t>
            </a:r>
            <a:r>
              <a:rPr lang="en-US" altLang="ko-KR" sz="1400" dirty="0"/>
              <a:t>final </a:t>
            </a:r>
            <a:r>
              <a:rPr lang="en-US" altLang="ko-KR" sz="1400" dirty="0" err="1"/>
              <a:t>TransactionTemplate</a:t>
            </a:r>
            <a:r>
              <a:rPr lang="en-US" altLang="ko-KR" sz="1400" dirty="0"/>
              <a:t> </a:t>
            </a:r>
            <a:r>
              <a:rPr lang="en-US" altLang="ko-KR" sz="1400" dirty="0" err="1"/>
              <a:t>transactionTemplate</a:t>
            </a:r>
            <a:r>
              <a:rPr lang="en-US" altLang="ko-KR" sz="1400" dirty="0"/>
              <a:t>;</a:t>
            </a:r>
          </a:p>
          <a:p>
            <a:endParaRPr lang="en-US" altLang="ko-KR" sz="1400" i="1" dirty="0" smtClean="0"/>
          </a:p>
          <a:p>
            <a:r>
              <a:rPr lang="en-US" altLang="ko-KR" sz="1400" i="1" dirty="0" smtClean="0"/>
              <a:t>    // </a:t>
            </a:r>
            <a:r>
              <a:rPr lang="en-US" altLang="ko-KR" sz="1400" i="1" dirty="0"/>
              <a:t>use constructor-injection to supply the </a:t>
            </a:r>
            <a:r>
              <a:rPr lang="en-US" altLang="ko-KR" sz="1400" i="1" dirty="0" err="1"/>
              <a:t>PlatformTransactionManager</a:t>
            </a:r>
            <a:endParaRPr lang="en-US" altLang="ko-KR" sz="1400" i="1" dirty="0"/>
          </a:p>
          <a:p>
            <a:r>
              <a:rPr lang="en-US" altLang="ko-KR" sz="1400" dirty="0" smtClean="0"/>
              <a:t>    public </a:t>
            </a:r>
            <a:r>
              <a:rPr lang="en-US" altLang="ko-KR" sz="1400" dirty="0" err="1"/>
              <a:t>SimpleService</a:t>
            </a:r>
            <a:r>
              <a:rPr lang="en-US" altLang="ko-KR" sz="1400" dirty="0"/>
              <a:t>(</a:t>
            </a:r>
            <a:r>
              <a:rPr lang="en-US" altLang="ko-KR" sz="1400" dirty="0" err="1"/>
              <a:t>PlatformTransactionManager</a:t>
            </a:r>
            <a:r>
              <a:rPr lang="en-US" altLang="ko-KR" sz="1400" dirty="0"/>
              <a:t> </a:t>
            </a:r>
            <a:r>
              <a:rPr lang="en-US" altLang="ko-KR" sz="1400" dirty="0" err="1"/>
              <a:t>transactionManager</a:t>
            </a:r>
            <a:r>
              <a:rPr lang="en-US" altLang="ko-KR" sz="1400" dirty="0"/>
              <a:t>) {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err="1" smtClean="0"/>
              <a:t>Assert.notNull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transactionManager</a:t>
            </a:r>
            <a:r>
              <a:rPr lang="en-US" altLang="ko-KR" sz="1400" dirty="0"/>
              <a:t>,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               "</a:t>
            </a:r>
            <a:r>
              <a:rPr lang="en-US" altLang="ko-KR" sz="1400" dirty="0"/>
              <a:t>The '</a:t>
            </a:r>
            <a:r>
              <a:rPr lang="en-US" altLang="ko-KR" sz="1400" dirty="0" err="1"/>
              <a:t>transactionManager</a:t>
            </a:r>
            <a:r>
              <a:rPr lang="en-US" altLang="ko-KR" sz="1400" dirty="0"/>
              <a:t>' argument must not be null.");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err="1" smtClean="0"/>
              <a:t>this.transactionTemplate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= new </a:t>
            </a:r>
            <a:r>
              <a:rPr lang="en-US" altLang="ko-KR" sz="1400" dirty="0" err="1"/>
              <a:t>TransactionTemplate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transactionManager</a:t>
            </a:r>
            <a:r>
              <a:rPr lang="en-US" altLang="ko-KR" sz="1400" dirty="0"/>
              <a:t>);</a:t>
            </a:r>
          </a:p>
          <a:p>
            <a:r>
              <a:rPr lang="en-US" altLang="ko-KR" sz="1400" dirty="0" smtClean="0"/>
              <a:t>    }</a:t>
            </a:r>
            <a:endParaRPr lang="en-US" altLang="ko-KR" sz="1400" dirty="0"/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public </a:t>
            </a:r>
            <a:r>
              <a:rPr lang="en-US" altLang="ko-KR" sz="1400" dirty="0"/>
              <a:t>Object </a:t>
            </a:r>
            <a:r>
              <a:rPr lang="en-US" altLang="ko-KR" sz="1400" dirty="0" err="1"/>
              <a:t>someServiceMethod</a:t>
            </a:r>
            <a:r>
              <a:rPr lang="en-US" altLang="ko-KR" sz="1400" dirty="0"/>
              <a:t>() {</a:t>
            </a:r>
          </a:p>
          <a:p>
            <a:r>
              <a:rPr lang="en-US" altLang="ko-KR" sz="1400" dirty="0" smtClean="0"/>
              <a:t>       return </a:t>
            </a:r>
            <a:r>
              <a:rPr lang="en-US" altLang="ko-KR" sz="1400" dirty="0" err="1"/>
              <a:t>transactionTemplate.execute</a:t>
            </a:r>
            <a:r>
              <a:rPr lang="en-US" altLang="ko-KR" sz="1400" dirty="0"/>
              <a:t>(new </a:t>
            </a:r>
            <a:r>
              <a:rPr lang="en-US" altLang="ko-KR" sz="1400" dirty="0" err="1"/>
              <a:t>TransactionCallback</a:t>
            </a:r>
            <a:r>
              <a:rPr lang="en-US" altLang="ko-KR" sz="1400" dirty="0"/>
              <a:t>() {</a:t>
            </a:r>
          </a:p>
          <a:p>
            <a:endParaRPr lang="en-US" altLang="ko-KR" sz="1400" i="1" dirty="0" smtClean="0"/>
          </a:p>
          <a:p>
            <a:r>
              <a:rPr lang="en-US" altLang="ko-KR" sz="1400" i="1" dirty="0"/>
              <a:t> </a:t>
            </a:r>
            <a:r>
              <a:rPr lang="en-US" altLang="ko-KR" sz="1400" i="1" dirty="0" smtClean="0"/>
              <a:t>          // </a:t>
            </a:r>
            <a:r>
              <a:rPr lang="en-US" altLang="ko-KR" sz="1400" i="1" dirty="0"/>
              <a:t>the code in this method executes in a transactional context</a:t>
            </a:r>
          </a:p>
          <a:p>
            <a:r>
              <a:rPr lang="en-US" altLang="ko-KR" sz="1400" dirty="0" smtClean="0"/>
              <a:t>           public </a:t>
            </a:r>
            <a:r>
              <a:rPr lang="en-US" altLang="ko-KR" sz="1400" dirty="0"/>
              <a:t>Object </a:t>
            </a:r>
            <a:r>
              <a:rPr lang="en-US" altLang="ko-KR" sz="1400" dirty="0" err="1"/>
              <a:t>doInTransaction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TransactionStatus</a:t>
            </a:r>
            <a:r>
              <a:rPr lang="en-US" altLang="ko-KR" sz="1400" dirty="0"/>
              <a:t> status) {</a:t>
            </a:r>
          </a:p>
          <a:p>
            <a:r>
              <a:rPr lang="en-US" altLang="ko-KR" sz="1400" dirty="0" smtClean="0"/>
              <a:t>               updateOperation1</a:t>
            </a:r>
            <a:r>
              <a:rPr lang="en-US" altLang="ko-KR" sz="1400" dirty="0"/>
              <a:t>();</a:t>
            </a:r>
          </a:p>
          <a:p>
            <a:r>
              <a:rPr lang="en-US" altLang="ko-KR" sz="1400" dirty="0" smtClean="0"/>
              <a:t>               return </a:t>
            </a:r>
            <a:r>
              <a:rPr lang="en-US" altLang="ko-KR" sz="1400" dirty="0"/>
              <a:t>resultOfUpdateOperation2();</a:t>
            </a:r>
          </a:p>
          <a:p>
            <a:r>
              <a:rPr lang="en-US" altLang="ko-KR" sz="1400" dirty="0" smtClean="0"/>
              <a:t>           }</a:t>
            </a:r>
            <a:endParaRPr lang="en-US" altLang="ko-KR" sz="1400" dirty="0"/>
          </a:p>
          <a:p>
            <a:r>
              <a:rPr lang="en-US" altLang="ko-KR" sz="1400" dirty="0" smtClean="0"/>
              <a:t>       });</a:t>
            </a:r>
            <a:endParaRPr lang="en-US" altLang="ko-KR" sz="1400" dirty="0"/>
          </a:p>
          <a:p>
            <a:r>
              <a:rPr lang="en-US" altLang="ko-KR" sz="1400" dirty="0" smtClean="0"/>
              <a:t>    }</a:t>
            </a:r>
            <a:endParaRPr lang="en-US" altLang="ko-KR" sz="1400" dirty="0"/>
          </a:p>
          <a:p>
            <a:r>
              <a:rPr lang="en-US" altLang="ko-KR" sz="1400" dirty="0"/>
              <a:t>}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Programmatic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Using the </a:t>
            </a:r>
            <a:r>
              <a:rPr lang="en-US" altLang="ko-KR" sz="2000" b="1" dirty="0" err="1" smtClean="0"/>
              <a:t>TransactionTemplate</a:t>
            </a:r>
            <a:r>
              <a:rPr lang="en-US" altLang="ko-KR" sz="2000" b="1" dirty="0" smtClean="0"/>
              <a:t> 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</a:p>
          <a:p>
            <a:pPr lvl="1"/>
            <a:r>
              <a:rPr lang="en-US" altLang="ko-KR" sz="1600" dirty="0" smtClean="0"/>
              <a:t>Return </a:t>
            </a:r>
            <a:r>
              <a:rPr lang="ko-KR" altLang="en-US" sz="1600" dirty="0" smtClean="0"/>
              <a:t>값이 없는 경우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err="1"/>
              <a:t>setRollbackOnly</a:t>
            </a:r>
            <a:r>
              <a:rPr lang="en-US" altLang="ko-KR" sz="1600" dirty="0" smtClean="0"/>
              <a:t>() </a:t>
            </a:r>
            <a:r>
              <a:rPr lang="ko-KR" altLang="en-US" sz="1600" dirty="0" smtClean="0"/>
              <a:t>메소드를 호출하고자 할때</a:t>
            </a:r>
            <a:endParaRPr lang="en-US" altLang="ko-KR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85852" y="1643050"/>
            <a:ext cx="7358114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err="1"/>
              <a:t>transactionTemplate.execute</a:t>
            </a:r>
            <a:r>
              <a:rPr lang="en-US" altLang="ko-KR" sz="1400" dirty="0"/>
              <a:t>(new </a:t>
            </a:r>
            <a:r>
              <a:rPr lang="en-US" altLang="ko-KR" sz="1400" b="1" dirty="0" err="1"/>
              <a:t>TransactionCallbackWithoutResult</a:t>
            </a:r>
            <a:r>
              <a:rPr lang="en-US" altLang="ko-KR" sz="1400" b="1" dirty="0"/>
              <a:t>() {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    protected </a:t>
            </a:r>
            <a:r>
              <a:rPr lang="en-US" altLang="ko-KR" sz="1400" dirty="0"/>
              <a:t>void </a:t>
            </a:r>
            <a:r>
              <a:rPr lang="en-US" altLang="ko-KR" sz="1400" dirty="0" err="1"/>
              <a:t>doInTransactionWithoutResult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TransactionStatus</a:t>
            </a:r>
            <a:r>
              <a:rPr lang="en-US" altLang="ko-KR" sz="1400" dirty="0"/>
              <a:t> status) {</a:t>
            </a:r>
          </a:p>
          <a:p>
            <a:r>
              <a:rPr lang="en-US" altLang="ko-KR" sz="1400" dirty="0" smtClean="0"/>
              <a:t>        updateOperation1</a:t>
            </a:r>
            <a:r>
              <a:rPr lang="en-US" altLang="ko-KR" sz="1400" dirty="0"/>
              <a:t>();</a:t>
            </a:r>
          </a:p>
          <a:p>
            <a:r>
              <a:rPr lang="en-US" altLang="ko-KR" sz="1400" dirty="0" smtClean="0"/>
              <a:t>        updateOperation2</a:t>
            </a:r>
            <a:r>
              <a:rPr lang="en-US" altLang="ko-KR" sz="1400" dirty="0"/>
              <a:t>();</a:t>
            </a:r>
          </a:p>
          <a:p>
            <a:r>
              <a:rPr lang="en-US" altLang="ko-KR" sz="1400" dirty="0" smtClean="0"/>
              <a:t>    }</a:t>
            </a:r>
            <a:endParaRPr lang="en-US" altLang="ko-KR" sz="1400" dirty="0"/>
          </a:p>
          <a:p>
            <a:r>
              <a:rPr lang="en-US" altLang="ko-KR" sz="1400" dirty="0"/>
              <a:t>});</a:t>
            </a:r>
            <a:endParaRPr lang="ko-KR" alt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3714752"/>
            <a:ext cx="7358114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 err="1"/>
              <a:t>transactionTemplate.execute</a:t>
            </a:r>
            <a:r>
              <a:rPr lang="en-US" altLang="ko-KR" sz="1400" dirty="0"/>
              <a:t>(new </a:t>
            </a:r>
            <a:r>
              <a:rPr lang="en-US" altLang="ko-KR" sz="1400" dirty="0" err="1"/>
              <a:t>TransactionCallbackWithoutResult</a:t>
            </a:r>
            <a:r>
              <a:rPr lang="en-US" altLang="ko-KR" sz="1400" dirty="0"/>
              <a:t>() {</a:t>
            </a:r>
          </a:p>
          <a:p>
            <a:r>
              <a:rPr lang="en-US" altLang="ko-KR" sz="1400" dirty="0" smtClean="0"/>
              <a:t>    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protected </a:t>
            </a:r>
            <a:r>
              <a:rPr lang="en-US" altLang="ko-KR" sz="1400" dirty="0"/>
              <a:t>void </a:t>
            </a:r>
            <a:r>
              <a:rPr lang="en-US" altLang="ko-KR" sz="1400" dirty="0" err="1"/>
              <a:t>doInTransactionWithoutResult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TransactionStatus</a:t>
            </a:r>
            <a:r>
              <a:rPr lang="en-US" altLang="ko-KR" sz="1400" dirty="0"/>
              <a:t> status) {</a:t>
            </a:r>
          </a:p>
          <a:p>
            <a:r>
              <a:rPr lang="en-US" altLang="ko-KR" sz="1400" dirty="0" smtClean="0"/>
              <a:t>        try </a:t>
            </a:r>
            <a:r>
              <a:rPr lang="en-US" altLang="ko-KR" sz="1400" dirty="0"/>
              <a:t>{</a:t>
            </a:r>
          </a:p>
          <a:p>
            <a:r>
              <a:rPr lang="en-US" altLang="ko-KR" sz="1400" dirty="0" smtClean="0"/>
              <a:t>            updateOperation1</a:t>
            </a:r>
            <a:r>
              <a:rPr lang="en-US" altLang="ko-KR" sz="1400" dirty="0"/>
              <a:t>();</a:t>
            </a:r>
          </a:p>
          <a:p>
            <a:r>
              <a:rPr lang="en-US" altLang="ko-KR" sz="1400" dirty="0" smtClean="0"/>
              <a:t>            updateOperation2();</a:t>
            </a:r>
          </a:p>
          <a:p>
            <a:r>
              <a:rPr lang="en-US" altLang="ko-KR" sz="1400" dirty="0" smtClean="0"/>
              <a:t>        } </a:t>
            </a:r>
            <a:r>
              <a:rPr lang="en-US" altLang="ko-KR" sz="1400" dirty="0"/>
              <a:t>catch (</a:t>
            </a:r>
            <a:r>
              <a:rPr lang="en-US" altLang="ko-KR" sz="1400" dirty="0" err="1"/>
              <a:t>SomeBusinessExeption</a:t>
            </a:r>
            <a:r>
              <a:rPr lang="en-US" altLang="ko-KR" sz="1400" dirty="0"/>
              <a:t> ex) {</a:t>
            </a:r>
          </a:p>
          <a:p>
            <a:r>
              <a:rPr lang="en-US" altLang="ko-KR" sz="1400" b="1" dirty="0" smtClean="0"/>
              <a:t>            </a:t>
            </a:r>
            <a:r>
              <a:rPr lang="en-US" altLang="ko-KR" sz="1400" b="1" dirty="0" err="1" smtClean="0"/>
              <a:t>status.setRollbackOnly</a:t>
            </a:r>
            <a:r>
              <a:rPr lang="en-US" altLang="ko-KR" sz="1400" b="1" dirty="0"/>
              <a:t>();</a:t>
            </a:r>
          </a:p>
          <a:p>
            <a:r>
              <a:rPr lang="en-US" altLang="ko-KR" sz="1400" dirty="0" smtClean="0"/>
              <a:t>        }</a:t>
            </a:r>
            <a:endParaRPr lang="en-US" altLang="ko-KR" sz="1400" dirty="0"/>
          </a:p>
          <a:p>
            <a:r>
              <a:rPr lang="en-US" altLang="ko-KR" sz="1400" dirty="0" smtClean="0"/>
              <a:t>    }</a:t>
            </a:r>
            <a:endParaRPr lang="en-US" altLang="ko-KR" sz="1400" dirty="0"/>
          </a:p>
          <a:p>
            <a:r>
              <a:rPr lang="en-US" altLang="ko-KR" sz="1400" dirty="0"/>
              <a:t>});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Programmatic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Using the </a:t>
            </a:r>
            <a:r>
              <a:rPr lang="en-US" altLang="ko-KR" sz="2000" b="1" dirty="0" err="1" smtClean="0"/>
              <a:t>TransactionTemplate</a:t>
            </a:r>
            <a:r>
              <a:rPr lang="en-US" altLang="ko-KR" sz="2000" b="1" dirty="0" smtClean="0"/>
              <a:t> 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</a:p>
          <a:p>
            <a:pPr lvl="1"/>
            <a:r>
              <a:rPr lang="en-US" altLang="ko-KR" sz="1600" dirty="0" smtClean="0"/>
              <a:t>Application Code</a:t>
            </a:r>
            <a:r>
              <a:rPr lang="ko-KR" altLang="en-US" sz="1600" dirty="0" smtClean="0"/>
              <a:t>에서 </a:t>
            </a:r>
            <a:r>
              <a:rPr lang="en-US" altLang="ko-KR" sz="1600" dirty="0" smtClean="0"/>
              <a:t>Transaction Setting</a:t>
            </a:r>
            <a:r>
              <a:rPr lang="ko-KR" altLang="en-US" sz="1600" dirty="0" smtClean="0"/>
              <a:t>을 하는 경우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85852" y="1643050"/>
            <a:ext cx="7358114" cy="37548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public class </a:t>
            </a:r>
            <a:r>
              <a:rPr lang="en-US" altLang="ko-KR" sz="1400" dirty="0" err="1"/>
              <a:t>SimpleService</a:t>
            </a:r>
            <a:r>
              <a:rPr lang="en-US" altLang="ko-KR" sz="1400" dirty="0"/>
              <a:t> implements Service {</a:t>
            </a:r>
          </a:p>
          <a:p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private </a:t>
            </a:r>
            <a:r>
              <a:rPr lang="en-US" altLang="ko-KR" sz="1400" dirty="0"/>
              <a:t>final </a:t>
            </a:r>
            <a:r>
              <a:rPr lang="en-US" altLang="ko-KR" sz="1400" dirty="0" err="1"/>
              <a:t>TransactionTemplate</a:t>
            </a:r>
            <a:r>
              <a:rPr lang="en-US" altLang="ko-KR" sz="1400" dirty="0"/>
              <a:t> </a:t>
            </a:r>
            <a:r>
              <a:rPr lang="en-US" altLang="ko-KR" sz="1400" dirty="0" err="1"/>
              <a:t>transactionTemplate</a:t>
            </a:r>
            <a:r>
              <a:rPr lang="en-US" altLang="ko-KR" sz="1400" dirty="0"/>
              <a:t>;</a:t>
            </a:r>
          </a:p>
          <a:p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public </a:t>
            </a:r>
            <a:r>
              <a:rPr lang="en-US" altLang="ko-KR" sz="1400" dirty="0" err="1"/>
              <a:t>SimpleService</a:t>
            </a:r>
            <a:r>
              <a:rPr lang="en-US" altLang="ko-KR" sz="1400" dirty="0"/>
              <a:t>(</a:t>
            </a:r>
            <a:r>
              <a:rPr lang="en-US" altLang="ko-KR" sz="1400" dirty="0" err="1"/>
              <a:t>PlatformTransactionManager</a:t>
            </a:r>
            <a:r>
              <a:rPr lang="en-US" altLang="ko-KR" sz="1400" dirty="0"/>
              <a:t> </a:t>
            </a:r>
            <a:r>
              <a:rPr lang="en-US" altLang="ko-KR" sz="1400" dirty="0" err="1"/>
              <a:t>transactionManager</a:t>
            </a:r>
            <a:r>
              <a:rPr lang="en-US" altLang="ko-KR" sz="1400" dirty="0"/>
              <a:t>) {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err="1" smtClean="0"/>
              <a:t>Assert.notNull</a:t>
            </a:r>
            <a:r>
              <a:rPr lang="en-US" altLang="ko-KR" sz="1400" dirty="0" smtClean="0"/>
              <a:t>(</a:t>
            </a:r>
            <a:r>
              <a:rPr lang="en-US" altLang="ko-KR" sz="1400" dirty="0" err="1" smtClean="0"/>
              <a:t>transactionManager</a:t>
            </a:r>
            <a:r>
              <a:rPr lang="en-US" altLang="ko-KR" sz="1400" dirty="0"/>
              <a:t>,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               "</a:t>
            </a:r>
            <a:r>
              <a:rPr lang="en-US" altLang="ko-KR" sz="1400" dirty="0"/>
              <a:t>The '</a:t>
            </a:r>
            <a:r>
              <a:rPr lang="en-US" altLang="ko-KR" sz="1400" dirty="0" err="1"/>
              <a:t>transactionManager</a:t>
            </a:r>
            <a:r>
              <a:rPr lang="en-US" altLang="ko-KR" sz="1400" dirty="0"/>
              <a:t>' argument must not </a:t>
            </a:r>
            <a:r>
              <a:rPr lang="en-US" altLang="ko-KR" sz="1400" dirty="0" smtClean="0"/>
              <a:t>be </a:t>
            </a:r>
            <a:r>
              <a:rPr lang="en-US" altLang="ko-KR" sz="1400" dirty="0"/>
              <a:t>null.");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err="1" smtClean="0"/>
              <a:t>this.transactionTemplate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= new </a:t>
            </a:r>
            <a:r>
              <a:rPr lang="en-US" altLang="ko-KR" sz="1400" dirty="0" err="1"/>
              <a:t>TransactionTemplate</a:t>
            </a:r>
            <a:r>
              <a:rPr lang="en-US" altLang="ko-KR" sz="1400" dirty="0"/>
              <a:t>(</a:t>
            </a:r>
            <a:r>
              <a:rPr lang="en-US" altLang="ko-KR" sz="1400" dirty="0" err="1"/>
              <a:t>transactionManager</a:t>
            </a:r>
            <a:r>
              <a:rPr lang="en-US" altLang="ko-KR" sz="1400" dirty="0"/>
              <a:t>);</a:t>
            </a:r>
          </a:p>
          <a:p>
            <a:endParaRPr lang="en-US" altLang="ko-KR" sz="1400" i="1" dirty="0" smtClean="0"/>
          </a:p>
          <a:p>
            <a:r>
              <a:rPr lang="en-US" altLang="ko-KR" sz="1400" i="1" dirty="0"/>
              <a:t> </a:t>
            </a:r>
            <a:r>
              <a:rPr lang="en-US" altLang="ko-KR" sz="1400" i="1" dirty="0" smtClean="0"/>
              <a:t>       // </a:t>
            </a:r>
            <a:r>
              <a:rPr lang="en-US" altLang="ko-KR" sz="1400" i="1" dirty="0"/>
              <a:t>the transaction settings can be set here explicitly if so desired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err="1" smtClean="0"/>
              <a:t>this.transactionTemplate.setIsolationLevel</a:t>
            </a:r>
            <a:r>
              <a:rPr lang="en-US" altLang="ko-KR" sz="1400" dirty="0" smtClean="0"/>
              <a:t>(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                           </a:t>
            </a:r>
            <a:r>
              <a:rPr lang="en-US" altLang="ko-KR" sz="1400" dirty="0" err="1" smtClean="0"/>
              <a:t>TransactionDefinition.ISOLATION_READ_UNCOMMITTED</a:t>
            </a:r>
            <a:r>
              <a:rPr lang="en-US" altLang="ko-KR" sz="1400" dirty="0"/>
              <a:t>);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err="1" smtClean="0"/>
              <a:t>this.transactionTemplate.setTimeout</a:t>
            </a:r>
            <a:r>
              <a:rPr lang="en-US" altLang="ko-KR" sz="1400" dirty="0" smtClean="0"/>
              <a:t>(30</a:t>
            </a:r>
            <a:r>
              <a:rPr lang="en-US" altLang="ko-KR" sz="1400" dirty="0"/>
              <a:t>); </a:t>
            </a:r>
            <a:r>
              <a:rPr lang="en-US" altLang="ko-KR" sz="1400" i="1" dirty="0"/>
              <a:t>// 30 seconds</a:t>
            </a:r>
          </a:p>
          <a:p>
            <a:endParaRPr lang="en-US" altLang="ko-KR" sz="1400" i="1" dirty="0" smtClean="0"/>
          </a:p>
          <a:p>
            <a:r>
              <a:rPr lang="en-US" altLang="ko-KR" sz="1400" i="1" dirty="0"/>
              <a:t> </a:t>
            </a:r>
            <a:r>
              <a:rPr lang="en-US" altLang="ko-KR" sz="1400" i="1" dirty="0" smtClean="0"/>
              <a:t>       // </a:t>
            </a:r>
            <a:r>
              <a:rPr lang="en-US" altLang="ko-KR" sz="1400" i="1" dirty="0"/>
              <a:t>and so forth...</a:t>
            </a:r>
          </a:p>
          <a:p>
            <a:r>
              <a:rPr lang="en-US" altLang="ko-KR" sz="1400" dirty="0" smtClean="0"/>
              <a:t>    }</a:t>
            </a:r>
            <a:endParaRPr lang="en-US" altLang="ko-KR" sz="1400" dirty="0"/>
          </a:p>
          <a:p>
            <a:r>
              <a:rPr lang="en-US" altLang="ko-KR" sz="1400" dirty="0"/>
              <a:t>}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Programmatic transaction management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Using the </a:t>
            </a:r>
            <a:r>
              <a:rPr lang="en-US" altLang="ko-KR" sz="2000" b="1" dirty="0" err="1" smtClean="0"/>
              <a:t>TransactionTemplate</a:t>
            </a:r>
            <a:r>
              <a:rPr lang="en-US" altLang="ko-KR" sz="2000" b="1" dirty="0" smtClean="0"/>
              <a:t> 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</a:p>
          <a:p>
            <a:pPr lvl="1"/>
            <a:r>
              <a:rPr lang="ko-KR" altLang="en-US" sz="1600" dirty="0" smtClean="0"/>
              <a:t>설정으로 </a:t>
            </a:r>
            <a:r>
              <a:rPr lang="en-US" altLang="ko-KR" sz="1600" dirty="0" smtClean="0"/>
              <a:t>Transaction Setting</a:t>
            </a:r>
            <a:r>
              <a:rPr lang="ko-KR" altLang="en-US" sz="1600" dirty="0" smtClean="0"/>
              <a:t>을 하는 경우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85852" y="1643050"/>
            <a:ext cx="735811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&lt;bean id="</a:t>
            </a:r>
            <a:r>
              <a:rPr lang="en-US" altLang="ko-KR" sz="1400" dirty="0" err="1"/>
              <a:t>sharedTransactionTemplate</a:t>
            </a:r>
            <a:r>
              <a:rPr lang="en-US" altLang="ko-KR" sz="1400" dirty="0"/>
              <a:t>"</a:t>
            </a:r>
          </a:p>
          <a:p>
            <a:r>
              <a:rPr lang="en-US" altLang="ko-KR" sz="1400" dirty="0" smtClean="0"/>
              <a:t>         class</a:t>
            </a:r>
            <a:r>
              <a:rPr lang="en-US" altLang="ko-KR" sz="1400" dirty="0"/>
              <a:t>="</a:t>
            </a:r>
            <a:r>
              <a:rPr lang="en-US" altLang="ko-KR" sz="1400" dirty="0" err="1"/>
              <a:t>org.springframework.transaction.support.TransactionTemplate</a:t>
            </a:r>
            <a:r>
              <a:rPr lang="en-US" altLang="ko-KR" sz="1400" dirty="0"/>
              <a:t>"&gt;</a:t>
            </a:r>
          </a:p>
          <a:p>
            <a:r>
              <a:rPr lang="en-US" altLang="ko-KR" sz="1400" dirty="0" smtClean="0"/>
              <a:t>    &lt;</a:t>
            </a:r>
            <a:r>
              <a:rPr lang="en-US" altLang="ko-KR" sz="1400" dirty="0"/>
              <a:t>property name="</a:t>
            </a:r>
            <a:r>
              <a:rPr lang="en-US" altLang="ko-KR" sz="1400" dirty="0" err="1"/>
              <a:t>isolationLevelName</a:t>
            </a:r>
            <a:r>
              <a:rPr lang="en-US" altLang="ko-KR" sz="1400" dirty="0"/>
              <a:t>" value="ISOLATION_READ_UNCOMMITTED"/&gt;</a:t>
            </a:r>
          </a:p>
          <a:p>
            <a:r>
              <a:rPr lang="en-US" altLang="ko-KR" sz="1400" dirty="0" smtClean="0"/>
              <a:t>    &lt;</a:t>
            </a:r>
            <a:r>
              <a:rPr lang="en-US" altLang="ko-KR" sz="1400" dirty="0"/>
              <a:t>property name="timeout" value="30"/&gt;</a:t>
            </a:r>
          </a:p>
          <a:p>
            <a:r>
              <a:rPr lang="en-US" altLang="ko-KR" sz="1400" dirty="0"/>
              <a:t>&lt;/bean&gt;"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Motivations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Key abstractions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Resource synchronization with transactions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Declarative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Programmatic transaction management</a:t>
            </a:r>
          </a:p>
          <a:p>
            <a:r>
              <a:rPr lang="en-US" altLang="ko-KR" dirty="0" smtClean="0"/>
              <a:t>Choosing between programmatic and declarative transaction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Choosing between programmatic and </a:t>
            </a:r>
            <a:r>
              <a:rPr lang="en-US" altLang="ko-KR" sz="2400" b="1" dirty="0" smtClean="0"/>
              <a:t>declarative TM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Programmatic TM</a:t>
            </a:r>
          </a:p>
          <a:p>
            <a:pPr lvl="1"/>
            <a:r>
              <a:rPr lang="ko-KR" altLang="en-US" sz="1600" dirty="0" smtClean="0"/>
              <a:t>적은 개수의 </a:t>
            </a:r>
            <a:r>
              <a:rPr lang="en-US" altLang="ko-KR" sz="1600" dirty="0" smtClean="0"/>
              <a:t>transactional operation</a:t>
            </a:r>
            <a:r>
              <a:rPr lang="ko-KR" altLang="en-US" sz="1600" dirty="0" smtClean="0"/>
              <a:t>을 수행 할 경우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AOP</a:t>
            </a:r>
            <a:r>
              <a:rPr lang="ko-KR" altLang="en-US" sz="1600" dirty="0" smtClean="0"/>
              <a:t>를 사용하고 싶지 않는 경우 </a:t>
            </a:r>
            <a:r>
              <a:rPr lang="en-US" altLang="ko-KR" sz="1600" dirty="0" err="1" smtClean="0"/>
              <a:t>TransactionTemplate</a:t>
            </a:r>
            <a:r>
              <a:rPr lang="ko-KR" altLang="en-US" sz="1600" dirty="0" smtClean="0"/>
              <a:t>을 사용하는 것이 유리</a:t>
            </a:r>
            <a:endParaRPr lang="en-US" altLang="ko-KR" sz="1600" dirty="0" smtClean="0"/>
          </a:p>
          <a:p>
            <a:endParaRPr lang="en-US" altLang="ko-KR" sz="2000" b="1" dirty="0"/>
          </a:p>
          <a:p>
            <a:r>
              <a:rPr lang="en-US" altLang="ko-KR" sz="2000" b="1" dirty="0" smtClean="0"/>
              <a:t>Declarative TM</a:t>
            </a:r>
          </a:p>
          <a:p>
            <a:pPr lvl="1"/>
            <a:r>
              <a:rPr lang="ko-KR" altLang="en-US" sz="1600" dirty="0" smtClean="0"/>
              <a:t>다수의  </a:t>
            </a:r>
            <a:r>
              <a:rPr lang="en-US" altLang="ko-KR" sz="1600" dirty="0" smtClean="0"/>
              <a:t>transactional operation</a:t>
            </a:r>
            <a:r>
              <a:rPr lang="ko-KR" altLang="en-US" sz="1600" dirty="0" smtClean="0"/>
              <a:t>이 있는경우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AOP</a:t>
            </a:r>
            <a:r>
              <a:rPr lang="ko-KR" altLang="en-US" sz="1600" dirty="0" smtClean="0"/>
              <a:t>를 이용한 간단한 설정 만으로도 </a:t>
            </a:r>
            <a:r>
              <a:rPr lang="en-US" altLang="ko-KR" sz="1600" dirty="0" smtClean="0"/>
              <a:t>Transaction</a:t>
            </a:r>
            <a:r>
              <a:rPr lang="ko-KR" altLang="en-US" sz="1600" dirty="0" smtClean="0"/>
              <a:t>을 적용할 수 있기 때문에 유리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ko-KR" dirty="0" smtClean="0"/>
              <a:t>Motivations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Key abstractions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Resource synchronization with transactions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Declarative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Programmatic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Choosing between programmatic and declarative transaction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Motivations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Global Transaction</a:t>
            </a:r>
          </a:p>
          <a:p>
            <a:pPr lvl="1"/>
            <a:r>
              <a:rPr lang="en-US" altLang="ko-KR" sz="1800" dirty="0" smtClean="0"/>
              <a:t>JTA API</a:t>
            </a:r>
            <a:r>
              <a:rPr lang="ko-KR" altLang="en-US" sz="1800" dirty="0" smtClean="0"/>
              <a:t>를 사용하여 </a:t>
            </a:r>
            <a:r>
              <a:rPr lang="en-US" altLang="ko-KR" sz="1800" dirty="0" smtClean="0"/>
              <a:t>Application Server</a:t>
            </a:r>
            <a:r>
              <a:rPr lang="ko-KR" altLang="en-US" sz="1800" dirty="0" smtClean="0"/>
              <a:t>에 의해서 관리되는 트랜잭션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Multiple Transactional Resources </a:t>
            </a:r>
            <a:r>
              <a:rPr lang="ko-KR" altLang="en-US" sz="1800" dirty="0" smtClean="0"/>
              <a:t>사이에서 </a:t>
            </a:r>
            <a:r>
              <a:rPr lang="en-US" altLang="ko-KR" sz="1800" dirty="0" smtClean="0"/>
              <a:t>transaction</a:t>
            </a:r>
            <a:r>
              <a:rPr lang="ko-KR" altLang="en-US" sz="1800" dirty="0" smtClean="0"/>
              <a:t>을 보장</a:t>
            </a:r>
            <a:endParaRPr lang="en-US" altLang="ko-KR" sz="1800" dirty="0" smtClean="0"/>
          </a:p>
          <a:p>
            <a:pPr lvl="1"/>
            <a:r>
              <a:rPr lang="ko-KR" altLang="en-US" sz="1800" dirty="0" smtClean="0"/>
              <a:t>귀찮은 </a:t>
            </a:r>
            <a:r>
              <a:rPr lang="en-US" altLang="ko-KR" sz="1800" dirty="0" smtClean="0"/>
              <a:t>JTA API</a:t>
            </a:r>
            <a:r>
              <a:rPr lang="ko-KR" altLang="en-US" sz="1800" dirty="0" smtClean="0"/>
              <a:t>를 사용해야 하고 </a:t>
            </a:r>
            <a:r>
              <a:rPr lang="en-US" altLang="ko-KR" sz="1800" dirty="0" smtClean="0"/>
              <a:t>JTA API</a:t>
            </a:r>
            <a:r>
              <a:rPr lang="ko-KR" altLang="en-US" sz="1800" dirty="0" smtClean="0"/>
              <a:t>는 반드시 </a:t>
            </a:r>
            <a:r>
              <a:rPr lang="en-US" altLang="ko-KR" sz="1800" dirty="0" smtClean="0"/>
              <a:t>JNDI</a:t>
            </a:r>
            <a:r>
              <a:rPr lang="ko-KR" altLang="en-US" sz="1800" dirty="0" smtClean="0"/>
              <a:t>를 필요 </a:t>
            </a:r>
            <a:r>
              <a:rPr lang="en-US" altLang="ko-KR" sz="1800" dirty="0" smtClean="0"/>
              <a:t>- </a:t>
            </a:r>
            <a:r>
              <a:rPr lang="ko-KR" altLang="en-US" sz="1800" dirty="0" smtClean="0"/>
              <a:t>단점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EJB CMT </a:t>
            </a:r>
            <a:r>
              <a:rPr lang="ko-KR" altLang="en-US" sz="1800" dirty="0" smtClean="0"/>
              <a:t>사용 </a:t>
            </a:r>
            <a:r>
              <a:rPr lang="en-US" altLang="ko-KR" sz="1800" dirty="0" smtClean="0"/>
              <a:t>- Declarative Transaction Management</a:t>
            </a:r>
            <a:r>
              <a:rPr lang="ko-KR" altLang="en-US" sz="1800" dirty="0" smtClean="0"/>
              <a:t>가 가능</a:t>
            </a:r>
            <a:endParaRPr lang="en-US" altLang="ko-KR" sz="1800" dirty="0"/>
          </a:p>
          <a:p>
            <a:pPr lvl="1">
              <a:buNone/>
            </a:pPr>
            <a:r>
              <a:rPr lang="en-US" altLang="ko-KR" sz="1800" dirty="0" smtClean="0"/>
              <a:t>                      - </a:t>
            </a:r>
            <a:r>
              <a:rPr lang="ko-KR" altLang="en-US" sz="1800" dirty="0" smtClean="0"/>
              <a:t>반드시 </a:t>
            </a:r>
            <a:r>
              <a:rPr lang="en-US" altLang="ko-KR" sz="1800" dirty="0" smtClean="0"/>
              <a:t>Application Server</a:t>
            </a:r>
            <a:r>
              <a:rPr lang="ko-KR" altLang="en-US" sz="1800" dirty="0" smtClean="0"/>
              <a:t>가 있어야 한다</a:t>
            </a:r>
            <a:r>
              <a:rPr lang="en-US" altLang="ko-KR" sz="1800" dirty="0" smtClean="0"/>
              <a:t>. </a:t>
            </a:r>
          </a:p>
          <a:p>
            <a:pPr lvl="1">
              <a:buNone/>
            </a:pPr>
            <a:endParaRPr lang="en-US" altLang="ko-KR" sz="2000" dirty="0" smtClean="0"/>
          </a:p>
          <a:p>
            <a:r>
              <a:rPr lang="en-US" altLang="ko-KR" sz="2000" b="1" dirty="0" smtClean="0"/>
              <a:t>Local Transaction</a:t>
            </a:r>
          </a:p>
          <a:p>
            <a:pPr lvl="1"/>
            <a:r>
              <a:rPr lang="en-US" altLang="ko-KR" sz="1800" dirty="0" smtClean="0"/>
              <a:t>JDBC connection</a:t>
            </a:r>
            <a:r>
              <a:rPr lang="ko-KR" altLang="en-US" sz="1800" dirty="0" smtClean="0"/>
              <a:t>과 관련된 </a:t>
            </a:r>
            <a:r>
              <a:rPr lang="en-US" altLang="ko-KR" sz="1800" dirty="0" smtClean="0"/>
              <a:t>Transaction</a:t>
            </a:r>
          </a:p>
          <a:p>
            <a:pPr lvl="1"/>
            <a:r>
              <a:rPr lang="en-US" altLang="ko-KR" sz="1800" dirty="0" smtClean="0"/>
              <a:t>Multiple Transactional Resources</a:t>
            </a:r>
            <a:r>
              <a:rPr lang="ko-KR" altLang="en-US" sz="1800" dirty="0" smtClean="0"/>
              <a:t>를 지원하지 않음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invasive</a:t>
            </a:r>
            <a:r>
              <a:rPr lang="ko-KR" altLang="en-US" sz="1800" dirty="0" smtClean="0"/>
              <a:t>한 프로그래밍 모델을 사용할 수 밖에 없음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Motivations</a:t>
            </a:r>
          </a:p>
          <a:p>
            <a:r>
              <a:rPr lang="en-US" altLang="ko-KR" dirty="0" smtClean="0"/>
              <a:t>Key abstractions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Resource synchronization with transactions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Declarative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Programmatic transaction management</a:t>
            </a:r>
          </a:p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Choosing between programmatic and declarative transaction management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Agenda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Key abstractions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sz="2000" b="1" dirty="0" err="1" smtClean="0"/>
              <a:t>org.springframework.transaction.PlatformTransactionManager</a:t>
            </a:r>
            <a:endParaRPr lang="en-US" sz="2000" b="1" dirty="0" smtClean="0"/>
          </a:p>
          <a:p>
            <a:endParaRPr lang="en-US" altLang="ko-KR" sz="2000" b="1" dirty="0"/>
          </a:p>
          <a:p>
            <a:endParaRPr lang="en-US" altLang="ko-KR" sz="2000" b="1" dirty="0" smtClean="0"/>
          </a:p>
          <a:p>
            <a:endParaRPr lang="en-US" altLang="ko-KR" sz="2000" b="1" dirty="0"/>
          </a:p>
          <a:p>
            <a:endParaRPr lang="en-US" altLang="ko-KR" sz="2000" b="1" dirty="0" smtClean="0"/>
          </a:p>
          <a:p>
            <a:endParaRPr lang="en-US" altLang="ko-KR" sz="2000" b="1" dirty="0"/>
          </a:p>
          <a:p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en-US" altLang="ko-KR" sz="2000" b="1" dirty="0"/>
          </a:p>
          <a:p>
            <a:pPr lvl="1"/>
            <a:r>
              <a:rPr lang="en-US" altLang="ko-KR" sz="1800" dirty="0" smtClean="0"/>
              <a:t>Interface</a:t>
            </a:r>
            <a:r>
              <a:rPr lang="ko-KR" altLang="en-US" sz="1800" dirty="0" smtClean="0"/>
              <a:t>이기 때문에 </a:t>
            </a:r>
            <a:r>
              <a:rPr lang="en-US" altLang="ko-KR" sz="1800" dirty="0" smtClean="0"/>
              <a:t>mock, stub</a:t>
            </a:r>
            <a:r>
              <a:rPr lang="ko-KR" altLang="en-US" sz="1800" dirty="0" smtClean="0"/>
              <a:t>을 사용한 테스트가 용이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JNDI</a:t>
            </a:r>
            <a:r>
              <a:rPr lang="ko-KR" altLang="en-US" sz="1800" dirty="0" smtClean="0"/>
              <a:t>와 엮여있지 않음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Unchecked exception</a:t>
            </a:r>
            <a:r>
              <a:rPr lang="ko-KR" altLang="en-US" sz="1800" dirty="0" smtClean="0"/>
              <a:t>인 </a:t>
            </a:r>
            <a:r>
              <a:rPr lang="en-US" altLang="ko-KR" sz="1800" dirty="0" err="1" smtClean="0"/>
              <a:t>TransactionException</a:t>
            </a:r>
            <a:r>
              <a:rPr lang="ko-KR" altLang="en-US" sz="1800" dirty="0" smtClean="0"/>
              <a:t>을 던짐</a:t>
            </a:r>
            <a:endParaRPr lang="en-US" altLang="ko-KR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28662" y="1500174"/>
            <a:ext cx="6763839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public interface </a:t>
            </a:r>
            <a:r>
              <a:rPr lang="en-US" sz="1600" b="1" dirty="0" err="1"/>
              <a:t>PlatformTransactionManager</a:t>
            </a:r>
            <a:r>
              <a:rPr lang="en-US" sz="1600" b="1" dirty="0"/>
              <a:t> </a:t>
            </a: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    </a:t>
            </a:r>
            <a:r>
              <a:rPr lang="en-US" sz="1600" dirty="0" err="1" smtClean="0"/>
              <a:t>TransactionStatus</a:t>
            </a:r>
            <a:r>
              <a:rPr lang="en-US" sz="1600" dirty="0" smtClean="0"/>
              <a:t> </a:t>
            </a:r>
            <a:r>
              <a:rPr lang="en-US" sz="1600" dirty="0" err="1" smtClean="0"/>
              <a:t>getTransaction</a:t>
            </a:r>
            <a:r>
              <a:rPr lang="en-US" sz="1600" dirty="0" smtClean="0"/>
              <a:t>(</a:t>
            </a:r>
            <a:r>
              <a:rPr lang="en-US" sz="1600" dirty="0" err="1" smtClean="0"/>
              <a:t>TransactionDefinition</a:t>
            </a:r>
            <a:r>
              <a:rPr lang="en-US" sz="1600" dirty="0" smtClean="0"/>
              <a:t> definition)</a:t>
            </a:r>
            <a:br>
              <a:rPr lang="en-US" sz="1600" dirty="0" smtClean="0"/>
            </a:br>
            <a:r>
              <a:rPr lang="en-US" sz="1600" dirty="0" smtClean="0"/>
              <a:t>        throws </a:t>
            </a:r>
            <a:r>
              <a:rPr lang="en-US" sz="1600" dirty="0" err="1" smtClean="0"/>
              <a:t>TransactionException</a:t>
            </a:r>
            <a:r>
              <a:rPr lang="en-US" sz="1600" dirty="0" smtClean="0"/>
              <a:t>;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    void commit(</a:t>
            </a:r>
            <a:r>
              <a:rPr lang="en-US" sz="1600" dirty="0" err="1" smtClean="0"/>
              <a:t>TransactionStatus</a:t>
            </a:r>
            <a:r>
              <a:rPr lang="en-US" sz="1600" dirty="0" smtClean="0"/>
              <a:t> status) throws </a:t>
            </a:r>
            <a:r>
              <a:rPr lang="en-US" sz="1600" dirty="0" err="1" smtClean="0"/>
              <a:t>TransactionException</a:t>
            </a:r>
            <a:r>
              <a:rPr lang="en-US" sz="1600" dirty="0" smtClean="0"/>
              <a:t>;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    void rollback(</a:t>
            </a:r>
            <a:r>
              <a:rPr lang="en-US" sz="1600" dirty="0" err="1" smtClean="0"/>
              <a:t>TransactionStatus</a:t>
            </a:r>
            <a:r>
              <a:rPr lang="en-US" sz="1600" dirty="0" smtClean="0"/>
              <a:t> status) throws </a:t>
            </a:r>
            <a:r>
              <a:rPr lang="en-US" sz="1600" dirty="0" err="1" smtClean="0"/>
              <a:t>TransactionException</a:t>
            </a:r>
            <a:r>
              <a:rPr lang="en-US" sz="1600" dirty="0" smtClean="0"/>
              <a:t>;</a:t>
            </a:r>
            <a:br>
              <a:rPr lang="en-US" sz="1600" dirty="0" smtClean="0"/>
            </a:br>
            <a:r>
              <a:rPr lang="en-US" sz="1600" dirty="0" smtClean="0"/>
              <a:t>}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Key abstractions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sz="2000" b="1" spc="-50" dirty="0" err="1" smtClean="0"/>
              <a:t>TransactionStatus</a:t>
            </a:r>
            <a:r>
              <a:rPr lang="en-US" sz="2000" b="1" spc="-50" dirty="0" smtClean="0"/>
              <a:t> </a:t>
            </a:r>
            <a:r>
              <a:rPr lang="en-US" sz="2000" b="1" spc="-50" dirty="0" err="1" smtClean="0"/>
              <a:t>getTransaction</a:t>
            </a:r>
            <a:r>
              <a:rPr lang="en-US" sz="2000" b="1" spc="-50" dirty="0" smtClean="0"/>
              <a:t>(</a:t>
            </a:r>
            <a:r>
              <a:rPr lang="en-US" sz="2000" b="1" spc="-50" dirty="0" err="1" smtClean="0"/>
              <a:t>TransactionDefinition</a:t>
            </a:r>
            <a:r>
              <a:rPr lang="en-US" sz="2000" b="1" spc="-50" dirty="0" smtClean="0"/>
              <a:t> definition)</a:t>
            </a:r>
          </a:p>
          <a:p>
            <a:pPr lvl="1"/>
            <a:r>
              <a:rPr lang="en-US" altLang="ko-KR" sz="2000" dirty="0" err="1" smtClean="0"/>
              <a:t>TransactionDefinition</a:t>
            </a:r>
            <a:endParaRPr lang="en-US" altLang="ko-KR" sz="2000" dirty="0" smtClean="0"/>
          </a:p>
          <a:p>
            <a:pPr lvl="1"/>
            <a:endParaRPr lang="en-US" altLang="ko-KR" sz="20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2000" b="1" dirty="0" smtClean="0"/>
          </a:p>
          <a:p>
            <a:pPr lvl="1"/>
            <a:endParaRPr lang="en-US" altLang="ko-KR" sz="2000" b="1" dirty="0"/>
          </a:p>
          <a:p>
            <a:pPr lvl="1"/>
            <a:endParaRPr lang="en-US" altLang="ko-KR" sz="2000" b="1" dirty="0" smtClean="0"/>
          </a:p>
          <a:p>
            <a:pPr lvl="1"/>
            <a:endParaRPr lang="en-US" altLang="ko-KR" sz="2000" b="1" dirty="0"/>
          </a:p>
          <a:p>
            <a:pPr lvl="1"/>
            <a:r>
              <a:rPr lang="en-US" altLang="ko-KR" sz="2000" dirty="0" err="1" smtClean="0"/>
              <a:t>TransactionStatus</a:t>
            </a:r>
            <a:endParaRPr lang="en-US" altLang="ko-KR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85852" y="1785926"/>
          <a:ext cx="7286676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5786478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속성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설명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Isolation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Transaction</a:t>
                      </a:r>
                      <a:r>
                        <a:rPr lang="ko-KR" altLang="en-US" sz="1600" dirty="0" smtClean="0"/>
                        <a:t>간의 격리레벨을 나타낸다</a:t>
                      </a:r>
                      <a:r>
                        <a:rPr lang="en-US" altLang="ko-KR" sz="160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Propagation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Method</a:t>
                      </a:r>
                      <a:r>
                        <a:rPr lang="ko-KR" altLang="en-US" sz="1600" dirty="0" smtClean="0"/>
                        <a:t>에서 </a:t>
                      </a:r>
                      <a:r>
                        <a:rPr lang="en-US" altLang="ko-KR" sz="1600" dirty="0" smtClean="0"/>
                        <a:t>Transaction</a:t>
                      </a:r>
                      <a:r>
                        <a:rPr lang="ko-KR" altLang="en-US" sz="1600" dirty="0" smtClean="0"/>
                        <a:t>의 처리를 해야 하는 경우 경계를 설정한다</a:t>
                      </a:r>
                      <a:r>
                        <a:rPr lang="en-US" altLang="ko-KR" sz="160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Timeout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얼마나 오랫동안 </a:t>
                      </a:r>
                      <a:r>
                        <a:rPr lang="en-US" altLang="ko-KR" sz="1600" dirty="0" smtClean="0"/>
                        <a:t>Transaction</a:t>
                      </a:r>
                      <a:r>
                        <a:rPr lang="ko-KR" altLang="en-US" sz="1600" dirty="0" smtClean="0"/>
                        <a:t>이 실행될 수 있는지 나타낸다</a:t>
                      </a:r>
                      <a:r>
                        <a:rPr lang="en-US" altLang="ko-KR" sz="160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Read-Only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데이터를 쓰지 못하고 읽기만 가능한 </a:t>
                      </a:r>
                      <a:r>
                        <a:rPr lang="en-US" altLang="ko-KR" sz="1600" dirty="0" smtClean="0"/>
                        <a:t>Transaction</a:t>
                      </a:r>
                      <a:r>
                        <a:rPr lang="ko-KR" altLang="en-US" sz="1600" dirty="0" smtClean="0"/>
                        <a:t>의 상태를 나타낸다</a:t>
                      </a:r>
                      <a:r>
                        <a:rPr lang="en-US" altLang="ko-KR" sz="160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80950" y="4643446"/>
            <a:ext cx="7291578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public interface </a:t>
            </a:r>
            <a:r>
              <a:rPr lang="en-US" sz="1600" dirty="0" err="1" smtClean="0"/>
              <a:t>TransactionStatus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altLang="ko-KR" sz="1600" dirty="0" smtClean="0"/>
              <a:t>    </a:t>
            </a:r>
            <a:r>
              <a:rPr lang="en-US" sz="1600" dirty="0" err="1" smtClean="0"/>
              <a:t>boolean</a:t>
            </a:r>
            <a:r>
              <a:rPr lang="en-US" sz="1600" dirty="0" smtClean="0"/>
              <a:t> </a:t>
            </a:r>
            <a:r>
              <a:rPr lang="en-US" sz="1600" dirty="0" err="1" smtClean="0"/>
              <a:t>isNewTransaction</a:t>
            </a:r>
            <a:r>
              <a:rPr lang="en-US" sz="1600" dirty="0" smtClean="0"/>
              <a:t>();</a:t>
            </a:r>
            <a:br>
              <a:rPr lang="en-US" sz="1600" dirty="0" smtClean="0"/>
            </a:br>
            <a:r>
              <a:rPr lang="en-US" sz="1600" dirty="0" smtClean="0"/>
              <a:t>    void </a:t>
            </a:r>
            <a:r>
              <a:rPr lang="en-US" sz="1600" dirty="0" err="1" smtClean="0"/>
              <a:t>setRollbackOnly</a:t>
            </a:r>
            <a:r>
              <a:rPr lang="en-US" sz="1600" dirty="0" smtClean="0"/>
              <a:t>();</a:t>
            </a:r>
            <a:br>
              <a:rPr lang="en-US" sz="1600" dirty="0" smtClean="0"/>
            </a:br>
            <a:r>
              <a:rPr lang="en-US" sz="1600" dirty="0" smtClean="0"/>
              <a:t>    </a:t>
            </a:r>
            <a:r>
              <a:rPr lang="en-US" sz="1600" dirty="0" err="1" smtClean="0"/>
              <a:t>boolean</a:t>
            </a:r>
            <a:r>
              <a:rPr lang="en-US" sz="1600" dirty="0" smtClean="0"/>
              <a:t> </a:t>
            </a:r>
            <a:r>
              <a:rPr lang="en-US" sz="1600" dirty="0" err="1" smtClean="0"/>
              <a:t>isRollbackOnly</a:t>
            </a:r>
            <a:r>
              <a:rPr lang="en-US" sz="1600" dirty="0" smtClean="0"/>
              <a:t>();</a:t>
            </a:r>
            <a:br>
              <a:rPr lang="en-US" sz="1600" dirty="0" smtClean="0"/>
            </a:br>
            <a:r>
              <a:rPr lang="en-US" sz="1600" dirty="0" smtClean="0"/>
              <a:t>}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796"/>
            <a:ext cx="8229600" cy="586998"/>
          </a:xfrm>
        </p:spPr>
        <p:txBody>
          <a:bodyPr>
            <a:normAutofit/>
          </a:bodyPr>
          <a:lstStyle/>
          <a:p>
            <a:pPr algn="r"/>
            <a:r>
              <a:rPr lang="en-US" altLang="ko-KR" sz="2400" b="1" dirty="0"/>
              <a:t>Key abstractions</a:t>
            </a:r>
            <a:endParaRPr lang="ko-KR" alt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altLang="ko-KR" sz="2000" b="1" dirty="0" err="1" smtClean="0"/>
              <a:t>DataSourceTransactionManager</a:t>
            </a:r>
            <a:endParaRPr lang="en-US" altLang="ko-KR" sz="2000" b="1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endParaRPr lang="en-US" sz="2000" b="1" spc="-50" dirty="0" smtClean="0"/>
          </a:p>
          <a:p>
            <a:endParaRPr lang="en-US" sz="2000" b="1" spc="-50" dirty="0"/>
          </a:p>
          <a:p>
            <a:pPr lvl="1"/>
            <a:r>
              <a:rPr lang="en-US" sz="1600" spc="-50" dirty="0" smtClean="0"/>
              <a:t>JDBC </a:t>
            </a:r>
            <a:r>
              <a:rPr lang="en-US" sz="1600" spc="-50" dirty="0" err="1" smtClean="0"/>
              <a:t>DataSource</a:t>
            </a:r>
            <a:r>
              <a:rPr lang="ko-KR" altLang="en-US" sz="1600" spc="-50" dirty="0" smtClean="0"/>
              <a:t>를 사용하는 경우</a:t>
            </a:r>
            <a:endParaRPr lang="en-US" sz="1600" spc="-5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7224" y="1428736"/>
            <a:ext cx="7715304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&lt;bean id="</a:t>
            </a:r>
            <a:r>
              <a:rPr lang="en-US" sz="1600" dirty="0" err="1" smtClean="0"/>
              <a:t>dataSource</a:t>
            </a:r>
            <a:r>
              <a:rPr lang="en-US" sz="1600" dirty="0" smtClean="0"/>
              <a:t>" class="</a:t>
            </a:r>
            <a:r>
              <a:rPr lang="en-US" sz="1600" dirty="0" err="1" smtClean="0"/>
              <a:t>org.apache.commons.dbcp.BasicDataSource</a:t>
            </a:r>
            <a:r>
              <a:rPr lang="en-US" sz="1600" dirty="0" smtClean="0"/>
              <a:t>" destroy-method="close"&gt;</a:t>
            </a:r>
          </a:p>
          <a:p>
            <a:r>
              <a:rPr lang="en-US" sz="1600" dirty="0" smtClean="0"/>
              <a:t>    &lt;property name="</a:t>
            </a:r>
            <a:r>
              <a:rPr lang="en-US" sz="1600" dirty="0" err="1" smtClean="0"/>
              <a:t>driverClassName</a:t>
            </a:r>
            <a:r>
              <a:rPr lang="en-US" sz="1600" dirty="0" smtClean="0"/>
              <a:t>" value="${</a:t>
            </a:r>
            <a:r>
              <a:rPr lang="en-US" sz="1600" dirty="0" err="1" smtClean="0"/>
              <a:t>jdbc.driverClassName</a:t>
            </a:r>
            <a:r>
              <a:rPr lang="en-US" sz="1600" dirty="0" smtClean="0"/>
              <a:t>}" /&gt;</a:t>
            </a:r>
          </a:p>
          <a:p>
            <a:r>
              <a:rPr lang="en-US" sz="1600" dirty="0" smtClean="0"/>
              <a:t>    &lt;property name="</a:t>
            </a:r>
            <a:r>
              <a:rPr lang="en-US" sz="1600" dirty="0" err="1" smtClean="0"/>
              <a:t>url</a:t>
            </a:r>
            <a:r>
              <a:rPr lang="en-US" sz="1600" dirty="0" smtClean="0"/>
              <a:t>" value="${jdbc.url}" /&gt;</a:t>
            </a:r>
          </a:p>
          <a:p>
            <a:r>
              <a:rPr lang="en-US" sz="1600" dirty="0" smtClean="0"/>
              <a:t>    &lt;property name="username" value="${</a:t>
            </a:r>
            <a:r>
              <a:rPr lang="en-US" sz="1600" dirty="0" err="1" smtClean="0"/>
              <a:t>jdbc.username</a:t>
            </a:r>
            <a:r>
              <a:rPr lang="en-US" sz="1600" dirty="0" smtClean="0"/>
              <a:t>}" /&gt;</a:t>
            </a:r>
          </a:p>
          <a:p>
            <a:r>
              <a:rPr lang="en-US" sz="1600" dirty="0" smtClean="0"/>
              <a:t>    &lt;property name="password" value="${</a:t>
            </a:r>
            <a:r>
              <a:rPr lang="en-US" sz="1600" dirty="0" err="1" smtClean="0"/>
              <a:t>jdbc.password</a:t>
            </a:r>
            <a:r>
              <a:rPr lang="en-US" sz="1600" dirty="0" smtClean="0"/>
              <a:t>}" /&gt;</a:t>
            </a:r>
          </a:p>
          <a:p>
            <a:r>
              <a:rPr lang="en-US" sz="1600" dirty="0" smtClean="0"/>
              <a:t>&lt;/bean&gt;</a:t>
            </a:r>
          </a:p>
          <a:p>
            <a:endParaRPr lang="en-US" sz="1600" dirty="0" smtClean="0"/>
          </a:p>
          <a:p>
            <a:r>
              <a:rPr lang="en-US" sz="1600" dirty="0" smtClean="0"/>
              <a:t>&lt;bean id="</a:t>
            </a:r>
            <a:r>
              <a:rPr lang="en-US" sz="1600" dirty="0" err="1" smtClean="0"/>
              <a:t>txManager</a:t>
            </a:r>
            <a:r>
              <a:rPr lang="en-US" sz="1600" dirty="0" smtClean="0"/>
              <a:t>" class="org.springframework.jdbc.datasource.DataSourceTransactionManager"&gt;</a:t>
            </a:r>
          </a:p>
          <a:p>
            <a:r>
              <a:rPr lang="en-US" sz="1600" dirty="0" smtClean="0"/>
              <a:t>    &lt;property name="</a:t>
            </a:r>
            <a:r>
              <a:rPr lang="en-US" sz="1600" dirty="0" err="1" smtClean="0"/>
              <a:t>dataSource</a:t>
            </a:r>
            <a:r>
              <a:rPr lang="en-US" sz="1600" dirty="0" smtClean="0"/>
              <a:t>" ref="</a:t>
            </a:r>
            <a:r>
              <a:rPr lang="en-US" sz="1600" dirty="0" err="1" smtClean="0"/>
              <a:t>dataSource</a:t>
            </a:r>
            <a:r>
              <a:rPr lang="en-US" sz="1600" dirty="0" smtClean="0"/>
              <a:t>"/&gt;</a:t>
            </a:r>
          </a:p>
          <a:p>
            <a:r>
              <a:rPr lang="en-US" sz="1600" dirty="0" smtClean="0"/>
              <a:t>&lt;/bean&gt;</a:t>
            </a:r>
            <a:endParaRPr lang="ko-KR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1898</Words>
  <Application>Microsoft Office PowerPoint</Application>
  <PresentationFormat>On-screen Show (4:3)</PresentationFormat>
  <Paragraphs>561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Custom Design</vt:lpstr>
      <vt:lpstr>Transaction Management</vt:lpstr>
      <vt:lpstr>Agenda</vt:lpstr>
      <vt:lpstr>Introduction</vt:lpstr>
      <vt:lpstr>Agenda</vt:lpstr>
      <vt:lpstr>Motivations</vt:lpstr>
      <vt:lpstr>Agenda</vt:lpstr>
      <vt:lpstr>Key abstractions</vt:lpstr>
      <vt:lpstr>Key abstractions</vt:lpstr>
      <vt:lpstr>Key abstractions</vt:lpstr>
      <vt:lpstr>Key abstractions</vt:lpstr>
      <vt:lpstr>Key abstractions</vt:lpstr>
      <vt:lpstr>Agenda</vt:lpstr>
      <vt:lpstr>Resource synchronization with transactions</vt:lpstr>
      <vt:lpstr>Agenda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Declarative transaction management</vt:lpstr>
      <vt:lpstr>Agenda</vt:lpstr>
      <vt:lpstr>Programmatic transaction management</vt:lpstr>
      <vt:lpstr>Programmatic transaction management</vt:lpstr>
      <vt:lpstr>Programmatic transaction management</vt:lpstr>
      <vt:lpstr>Programmatic transaction management</vt:lpstr>
      <vt:lpstr>Agenda</vt:lpstr>
      <vt:lpstr>Choosing between programmatic and declarative TM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Kim</dc:creator>
  <cp:lastModifiedBy>Matthew Kim</cp:lastModifiedBy>
  <cp:revision>55</cp:revision>
  <dcterms:created xsi:type="dcterms:W3CDTF">2008-10-19T01:03:54Z</dcterms:created>
  <dcterms:modified xsi:type="dcterms:W3CDTF">2008-10-19T06:31:16Z</dcterms:modified>
</cp:coreProperties>
</file>