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diagrams/colors1.xml" ContentType="application/vnd.openxmlformats-officedocument.drawingml.diagramColors+xml"/>
  <Override PartName="/ppt/slides/slide30.xml" ContentType="application/vnd.openxmlformats-officedocument.presentationml.slide+xml"/>
  <Override PartName="/docProps/app.xml" ContentType="application/vnd.openxmlformats-officedocument.extended-properties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49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quickStyle1.xml" ContentType="application/vnd.openxmlformats-officedocument.drawingml.diagramStyle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53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55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60"/>
  </p:notesMasterIdLst>
  <p:sldIdLst>
    <p:sldId id="256" r:id="rId2"/>
    <p:sldId id="284" r:id="rId3"/>
    <p:sldId id="257" r:id="rId4"/>
    <p:sldId id="259" r:id="rId5"/>
    <p:sldId id="260" r:id="rId6"/>
    <p:sldId id="261" r:id="rId7"/>
    <p:sldId id="263" r:id="rId8"/>
    <p:sldId id="262" r:id="rId9"/>
    <p:sldId id="307" r:id="rId10"/>
    <p:sldId id="303" r:id="rId11"/>
    <p:sldId id="304" r:id="rId12"/>
    <p:sldId id="305" r:id="rId13"/>
    <p:sldId id="306" r:id="rId14"/>
    <p:sldId id="302" r:id="rId15"/>
    <p:sldId id="267" r:id="rId16"/>
    <p:sldId id="264" r:id="rId17"/>
    <p:sldId id="265" r:id="rId18"/>
    <p:sldId id="266" r:id="rId19"/>
    <p:sldId id="279" r:id="rId20"/>
    <p:sldId id="280" r:id="rId21"/>
    <p:sldId id="281" r:id="rId22"/>
    <p:sldId id="282" r:id="rId23"/>
    <p:sldId id="283" r:id="rId24"/>
    <p:sldId id="287" r:id="rId25"/>
    <p:sldId id="297" r:id="rId26"/>
    <p:sldId id="288" r:id="rId27"/>
    <p:sldId id="289" r:id="rId28"/>
    <p:sldId id="308" r:id="rId29"/>
    <p:sldId id="309" r:id="rId30"/>
    <p:sldId id="310" r:id="rId31"/>
    <p:sldId id="273" r:id="rId32"/>
    <p:sldId id="311" r:id="rId33"/>
    <p:sldId id="312" r:id="rId34"/>
    <p:sldId id="313" r:id="rId35"/>
    <p:sldId id="314" r:id="rId36"/>
    <p:sldId id="315" r:id="rId37"/>
    <p:sldId id="316" r:id="rId38"/>
    <p:sldId id="317" r:id="rId39"/>
    <p:sldId id="318" r:id="rId40"/>
    <p:sldId id="276" r:id="rId41"/>
    <p:sldId id="290" r:id="rId42"/>
    <p:sldId id="291" r:id="rId43"/>
    <p:sldId id="301" r:id="rId44"/>
    <p:sldId id="298" r:id="rId45"/>
    <p:sldId id="299" r:id="rId46"/>
    <p:sldId id="300" r:id="rId47"/>
    <p:sldId id="321" r:id="rId48"/>
    <p:sldId id="322" r:id="rId49"/>
    <p:sldId id="292" r:id="rId50"/>
    <p:sldId id="319" r:id="rId51"/>
    <p:sldId id="274" r:id="rId52"/>
    <p:sldId id="323" r:id="rId53"/>
    <p:sldId id="293" r:id="rId54"/>
    <p:sldId id="294" r:id="rId55"/>
    <p:sldId id="295" r:id="rId56"/>
    <p:sldId id="324" r:id="rId57"/>
    <p:sldId id="320" r:id="rId58"/>
    <p:sldId id="258" r:id="rId5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86170" autoAdjust="0"/>
  </p:normalViewPr>
  <p:slideViewPr>
    <p:cSldViewPr>
      <p:cViewPr varScale="1">
        <p:scale>
          <a:sx n="91" d="100"/>
          <a:sy n="91" d="100"/>
        </p:scale>
        <p:origin x="-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99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theme" Target="theme/theme1.xml"/><Relationship Id="rId60" Type="http://schemas.openxmlformats.org/officeDocument/2006/relationships/notesMaster" Target="notesMasters/notesMaster1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viewProps" Target="viewProp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presProps" Target="presProps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tableStyles" Target="tableStyles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printerSettings" Target="printerSettings/printerSettings1.bin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0BAC65-8D94-472B-B870-C61D03F40FA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71C1583-DB90-409A-8335-923760F8EA1F}">
      <dgm:prSet/>
      <dgm:spPr/>
      <dgm:t>
        <a:bodyPr/>
        <a:lstStyle/>
        <a:p>
          <a:pPr rtl="0" latinLnBrk="1"/>
          <a:r>
            <a:rPr lang="ko-KR" dirty="0" smtClean="0"/>
            <a:t>빌드 타임</a:t>
          </a:r>
          <a:endParaRPr lang="en-US" dirty="0"/>
        </a:p>
      </dgm:t>
    </dgm:pt>
    <dgm:pt modelId="{73FD7357-6B57-4C61-AB0E-195A3A9620EC}" type="parTrans" cxnId="{544B782E-2E1C-4FA2-90FB-CECEB332AEA8}">
      <dgm:prSet/>
      <dgm:spPr/>
      <dgm:t>
        <a:bodyPr/>
        <a:lstStyle/>
        <a:p>
          <a:pPr latinLnBrk="1"/>
          <a:endParaRPr lang="ko-KR" altLang="en-US"/>
        </a:p>
      </dgm:t>
    </dgm:pt>
    <dgm:pt modelId="{38649F7D-4AA5-4412-A2D0-F93E3D83068E}" type="sibTrans" cxnId="{544B782E-2E1C-4FA2-90FB-CECEB332AEA8}">
      <dgm:prSet/>
      <dgm:spPr/>
      <dgm:t>
        <a:bodyPr/>
        <a:lstStyle/>
        <a:p>
          <a:pPr latinLnBrk="1"/>
          <a:endParaRPr lang="ko-KR" altLang="en-US"/>
        </a:p>
      </dgm:t>
    </dgm:pt>
    <dgm:pt modelId="{95B81457-3690-4DB6-91DF-4DD6998F0314}">
      <dgm:prSet/>
      <dgm:spPr/>
      <dgm:t>
        <a:bodyPr/>
        <a:lstStyle/>
        <a:p>
          <a:pPr rtl="0" latinLnBrk="1"/>
          <a:r>
            <a:rPr lang="ko-KR" dirty="0" smtClean="0"/>
            <a:t>위빙 비용이 빌드 타임에 발생</a:t>
          </a:r>
          <a:endParaRPr lang="en-US" dirty="0"/>
        </a:p>
      </dgm:t>
    </dgm:pt>
    <dgm:pt modelId="{13867F6E-F4B0-41FB-A63F-AA900D0124BE}" type="parTrans" cxnId="{A95F7C20-0DEE-470D-A543-37C7A61B56C9}">
      <dgm:prSet/>
      <dgm:spPr/>
      <dgm:t>
        <a:bodyPr/>
        <a:lstStyle/>
        <a:p>
          <a:pPr latinLnBrk="1"/>
          <a:endParaRPr lang="ko-KR" altLang="en-US"/>
        </a:p>
      </dgm:t>
    </dgm:pt>
    <dgm:pt modelId="{BE33146E-F23D-499A-99CF-E2BF87C533F4}" type="sibTrans" cxnId="{A95F7C20-0DEE-470D-A543-37C7A61B56C9}">
      <dgm:prSet/>
      <dgm:spPr/>
      <dgm:t>
        <a:bodyPr/>
        <a:lstStyle/>
        <a:p>
          <a:pPr latinLnBrk="1"/>
          <a:endParaRPr lang="ko-KR" altLang="en-US"/>
        </a:p>
      </dgm:t>
    </dgm:pt>
    <dgm:pt modelId="{3A736724-D994-4CCC-9EDC-051039C003FD}">
      <dgm:prSet/>
      <dgm:spPr/>
      <dgm:t>
        <a:bodyPr/>
        <a:lstStyle/>
        <a:p>
          <a:pPr rtl="0" latinLnBrk="1"/>
          <a:r>
            <a:rPr lang="ko-KR" dirty="0" smtClean="0"/>
            <a:t>클래스 로딩 빠름</a:t>
          </a:r>
          <a:endParaRPr lang="en-US" dirty="0"/>
        </a:p>
      </dgm:t>
    </dgm:pt>
    <dgm:pt modelId="{CF0DAA8E-1F7B-4749-8F46-8E6C95533C7F}" type="parTrans" cxnId="{740CCA62-43FC-4960-B7A7-D7851EC79FD7}">
      <dgm:prSet/>
      <dgm:spPr/>
      <dgm:t>
        <a:bodyPr/>
        <a:lstStyle/>
        <a:p>
          <a:pPr latinLnBrk="1"/>
          <a:endParaRPr lang="ko-KR" altLang="en-US"/>
        </a:p>
      </dgm:t>
    </dgm:pt>
    <dgm:pt modelId="{FCC60087-6EAB-4764-A642-9CD44FADFE0C}" type="sibTrans" cxnId="{740CCA62-43FC-4960-B7A7-D7851EC79FD7}">
      <dgm:prSet/>
      <dgm:spPr/>
      <dgm:t>
        <a:bodyPr/>
        <a:lstStyle/>
        <a:p>
          <a:pPr latinLnBrk="1"/>
          <a:endParaRPr lang="ko-KR" altLang="en-US"/>
        </a:p>
      </dgm:t>
    </dgm:pt>
    <dgm:pt modelId="{37625285-8B57-420B-8A79-AA3F9B5D4021}">
      <dgm:prSet/>
      <dgm:spPr/>
      <dgm:t>
        <a:bodyPr/>
        <a:lstStyle/>
        <a:p>
          <a:pPr rtl="0" latinLnBrk="1"/>
          <a:r>
            <a:rPr lang="ko-KR" dirty="0" smtClean="0"/>
            <a:t>빌드 시스템 수정이 필요함</a:t>
          </a:r>
          <a:endParaRPr lang="en-US" dirty="0"/>
        </a:p>
      </dgm:t>
    </dgm:pt>
    <dgm:pt modelId="{90E7CE70-00CB-4693-8D19-401D8106C357}" type="parTrans" cxnId="{10BA61D0-6889-4B34-9847-E4422821CE20}">
      <dgm:prSet/>
      <dgm:spPr/>
      <dgm:t>
        <a:bodyPr/>
        <a:lstStyle/>
        <a:p>
          <a:pPr latinLnBrk="1"/>
          <a:endParaRPr lang="ko-KR" altLang="en-US"/>
        </a:p>
      </dgm:t>
    </dgm:pt>
    <dgm:pt modelId="{7CD7E52F-C491-4754-98BA-7FFCB9CCF153}" type="sibTrans" cxnId="{10BA61D0-6889-4B34-9847-E4422821CE20}">
      <dgm:prSet/>
      <dgm:spPr/>
      <dgm:t>
        <a:bodyPr/>
        <a:lstStyle/>
        <a:p>
          <a:pPr latinLnBrk="1"/>
          <a:endParaRPr lang="ko-KR" altLang="en-US"/>
        </a:p>
      </dgm:t>
    </dgm:pt>
    <dgm:pt modelId="{D7DE581C-66D9-4B51-AE81-3E08CD88444C}">
      <dgm:prSet/>
      <dgm:spPr/>
      <dgm:t>
        <a:bodyPr/>
        <a:lstStyle/>
        <a:p>
          <a:pPr rtl="0" latinLnBrk="1"/>
          <a:r>
            <a:rPr lang="ko-KR" dirty="0" smtClean="0"/>
            <a:t>배포 옵션 변경 필요 없음</a:t>
          </a:r>
          <a:endParaRPr lang="en-US" dirty="0"/>
        </a:p>
      </dgm:t>
    </dgm:pt>
    <dgm:pt modelId="{C78AD9E6-2B0F-4405-B917-31EC4EB80E1E}" type="parTrans" cxnId="{65A1F1AC-0954-4142-AB06-40C441633170}">
      <dgm:prSet/>
      <dgm:spPr/>
      <dgm:t>
        <a:bodyPr/>
        <a:lstStyle/>
        <a:p>
          <a:pPr latinLnBrk="1"/>
          <a:endParaRPr lang="ko-KR" altLang="en-US"/>
        </a:p>
      </dgm:t>
    </dgm:pt>
    <dgm:pt modelId="{B83E782D-AA9D-4E14-AB7E-594320F8CDFA}" type="sibTrans" cxnId="{65A1F1AC-0954-4142-AB06-40C441633170}">
      <dgm:prSet/>
      <dgm:spPr/>
      <dgm:t>
        <a:bodyPr/>
        <a:lstStyle/>
        <a:p>
          <a:pPr latinLnBrk="1"/>
          <a:endParaRPr lang="ko-KR" altLang="en-US"/>
        </a:p>
      </dgm:t>
    </dgm:pt>
    <dgm:pt modelId="{1DC1D805-B97E-4798-8E27-3FF1B1744CE2}">
      <dgm:prSet/>
      <dgm:spPr/>
      <dgm:t>
        <a:bodyPr/>
        <a:lstStyle/>
        <a:p>
          <a:pPr rtl="0" latinLnBrk="1"/>
          <a:r>
            <a:rPr lang="en-US" dirty="0" smtClean="0"/>
            <a:t>IDE </a:t>
          </a:r>
          <a:r>
            <a:rPr lang="ko-KR" dirty="0" smtClean="0"/>
            <a:t>지원 </a:t>
          </a:r>
          <a:r>
            <a:rPr lang="ko-KR" dirty="0" smtClean="0"/>
            <a:t>좋음</a:t>
          </a:r>
          <a:endParaRPr lang="en-US" dirty="0"/>
        </a:p>
      </dgm:t>
    </dgm:pt>
    <dgm:pt modelId="{F1510704-7B76-49FF-87A9-78CCD439276D}" type="parTrans" cxnId="{7065C00B-6D05-4A85-8513-93D5FA778AD5}">
      <dgm:prSet/>
      <dgm:spPr/>
      <dgm:t>
        <a:bodyPr/>
        <a:lstStyle/>
        <a:p>
          <a:pPr latinLnBrk="1"/>
          <a:endParaRPr lang="ko-KR" altLang="en-US"/>
        </a:p>
      </dgm:t>
    </dgm:pt>
    <dgm:pt modelId="{A49EB5A0-2F11-4EB4-9306-67DABE06F3FD}" type="sibTrans" cxnId="{7065C00B-6D05-4A85-8513-93D5FA778AD5}">
      <dgm:prSet/>
      <dgm:spPr/>
      <dgm:t>
        <a:bodyPr/>
        <a:lstStyle/>
        <a:p>
          <a:pPr latinLnBrk="1"/>
          <a:endParaRPr lang="ko-KR" altLang="en-US"/>
        </a:p>
      </dgm:t>
    </dgm:pt>
    <dgm:pt modelId="{9B59B2C3-B1E7-464E-9D4D-4DD19DD71E18}">
      <dgm:prSet/>
      <dgm:spPr/>
      <dgm:t>
        <a:bodyPr/>
        <a:lstStyle/>
        <a:p>
          <a:pPr rtl="0" latinLnBrk="1"/>
          <a:r>
            <a:rPr lang="ko-KR" dirty="0" smtClean="0"/>
            <a:t>로드 타임</a:t>
          </a:r>
          <a:endParaRPr lang="en-US" dirty="0"/>
        </a:p>
      </dgm:t>
    </dgm:pt>
    <dgm:pt modelId="{010A3C6F-7FBC-4126-A719-6F5687299187}" type="parTrans" cxnId="{428FE08D-9491-4A4D-8584-F9F5BFE32102}">
      <dgm:prSet/>
      <dgm:spPr/>
      <dgm:t>
        <a:bodyPr/>
        <a:lstStyle/>
        <a:p>
          <a:pPr latinLnBrk="1"/>
          <a:endParaRPr lang="ko-KR" altLang="en-US"/>
        </a:p>
      </dgm:t>
    </dgm:pt>
    <dgm:pt modelId="{B9E0F78E-BC06-4CAC-B709-6C1A517D8582}" type="sibTrans" cxnId="{428FE08D-9491-4A4D-8584-F9F5BFE32102}">
      <dgm:prSet/>
      <dgm:spPr/>
      <dgm:t>
        <a:bodyPr/>
        <a:lstStyle/>
        <a:p>
          <a:pPr latinLnBrk="1"/>
          <a:endParaRPr lang="ko-KR" altLang="en-US"/>
        </a:p>
      </dgm:t>
    </dgm:pt>
    <dgm:pt modelId="{BDA10ADB-A2AA-410E-8468-0AED1857B364}">
      <dgm:prSet/>
      <dgm:spPr/>
      <dgm:t>
        <a:bodyPr/>
        <a:lstStyle/>
        <a:p>
          <a:pPr rtl="0" latinLnBrk="1"/>
          <a:r>
            <a:rPr lang="ko-KR" dirty="0" smtClean="0"/>
            <a:t>로드 타임 속도 저하됨</a:t>
          </a:r>
          <a:endParaRPr lang="en-US" dirty="0"/>
        </a:p>
      </dgm:t>
    </dgm:pt>
    <dgm:pt modelId="{E06938BC-76FA-4388-B7F1-87271ABD2690}" type="parTrans" cxnId="{2B5F42F3-A8C8-40C5-A599-1D0C0EAA3153}">
      <dgm:prSet/>
      <dgm:spPr/>
      <dgm:t>
        <a:bodyPr/>
        <a:lstStyle/>
        <a:p>
          <a:pPr latinLnBrk="1"/>
          <a:endParaRPr lang="ko-KR" altLang="en-US"/>
        </a:p>
      </dgm:t>
    </dgm:pt>
    <dgm:pt modelId="{2EF2AB51-FDA0-4CCC-9B37-3615C3699096}" type="sibTrans" cxnId="{2B5F42F3-A8C8-40C5-A599-1D0C0EAA3153}">
      <dgm:prSet/>
      <dgm:spPr/>
      <dgm:t>
        <a:bodyPr/>
        <a:lstStyle/>
        <a:p>
          <a:pPr latinLnBrk="1"/>
          <a:endParaRPr lang="ko-KR" altLang="en-US"/>
        </a:p>
      </dgm:t>
    </dgm:pt>
    <dgm:pt modelId="{0095C051-C088-4140-A8B7-AA73A3A04727}">
      <dgm:prSet/>
      <dgm:spPr/>
      <dgm:t>
        <a:bodyPr/>
        <a:lstStyle/>
        <a:p>
          <a:pPr rtl="0" latinLnBrk="1"/>
          <a:r>
            <a:rPr lang="ko-KR" dirty="0" smtClean="0"/>
            <a:t>빌드 시스템 변경 필요 없음</a:t>
          </a:r>
          <a:endParaRPr lang="en-US" dirty="0"/>
        </a:p>
      </dgm:t>
    </dgm:pt>
    <dgm:pt modelId="{958EF500-021F-4012-85E8-78DC521BCB96}" type="parTrans" cxnId="{C74419AE-8135-4A8C-A655-7F394DE7A980}">
      <dgm:prSet/>
      <dgm:spPr/>
      <dgm:t>
        <a:bodyPr/>
        <a:lstStyle/>
        <a:p>
          <a:pPr latinLnBrk="1"/>
          <a:endParaRPr lang="ko-KR" altLang="en-US"/>
        </a:p>
      </dgm:t>
    </dgm:pt>
    <dgm:pt modelId="{F7E68676-E7FB-47DD-A474-B2E39AFE25E6}" type="sibTrans" cxnId="{C74419AE-8135-4A8C-A655-7F394DE7A980}">
      <dgm:prSet/>
      <dgm:spPr/>
      <dgm:t>
        <a:bodyPr/>
        <a:lstStyle/>
        <a:p>
          <a:pPr latinLnBrk="1"/>
          <a:endParaRPr lang="ko-KR" altLang="en-US"/>
        </a:p>
      </dgm:t>
    </dgm:pt>
    <dgm:pt modelId="{57746E90-A552-47EF-A600-5C4CD4310859}">
      <dgm:prSet/>
      <dgm:spPr/>
      <dgm:t>
        <a:bodyPr/>
        <a:lstStyle/>
        <a:p>
          <a:pPr rtl="0" latinLnBrk="1"/>
          <a:r>
            <a:rPr lang="ko-KR" dirty="0" smtClean="0"/>
            <a:t>배포 옵션 변경 필요함</a:t>
          </a:r>
          <a:endParaRPr lang="en-US" dirty="0"/>
        </a:p>
      </dgm:t>
    </dgm:pt>
    <dgm:pt modelId="{3D22CCFF-4B2A-4AC8-B96A-553A1ABBC964}" type="parTrans" cxnId="{7C79C400-5837-4F2C-A259-CCB332E8B246}">
      <dgm:prSet/>
      <dgm:spPr/>
      <dgm:t>
        <a:bodyPr/>
        <a:lstStyle/>
        <a:p>
          <a:pPr latinLnBrk="1"/>
          <a:endParaRPr lang="ko-KR" altLang="en-US"/>
        </a:p>
      </dgm:t>
    </dgm:pt>
    <dgm:pt modelId="{6E46E845-C074-4455-B056-6C76972856CB}" type="sibTrans" cxnId="{7C79C400-5837-4F2C-A259-CCB332E8B246}">
      <dgm:prSet/>
      <dgm:spPr/>
      <dgm:t>
        <a:bodyPr/>
        <a:lstStyle/>
        <a:p>
          <a:pPr latinLnBrk="1"/>
          <a:endParaRPr lang="ko-KR" altLang="en-US"/>
        </a:p>
      </dgm:t>
    </dgm:pt>
    <dgm:pt modelId="{C2816719-8CCA-49D1-A8B1-6EC445241210}">
      <dgm:prSet/>
      <dgm:spPr/>
      <dgm:t>
        <a:bodyPr/>
        <a:lstStyle/>
        <a:p>
          <a:pPr rtl="0" latinLnBrk="1"/>
          <a:r>
            <a:rPr lang="en-US" dirty="0" smtClean="0"/>
            <a:t>IDE </a:t>
          </a:r>
          <a:r>
            <a:rPr lang="ko-KR" dirty="0" smtClean="0"/>
            <a:t>지원 없음</a:t>
          </a:r>
          <a:endParaRPr lang="ko-KR" dirty="0"/>
        </a:p>
      </dgm:t>
    </dgm:pt>
    <dgm:pt modelId="{09C6DEEF-ACD2-4ED4-AB39-AB194F903A1C}" type="parTrans" cxnId="{4929C3F6-4E19-45EA-BF9A-BAE747524D2B}">
      <dgm:prSet/>
      <dgm:spPr/>
      <dgm:t>
        <a:bodyPr/>
        <a:lstStyle/>
        <a:p>
          <a:pPr latinLnBrk="1"/>
          <a:endParaRPr lang="ko-KR" altLang="en-US"/>
        </a:p>
      </dgm:t>
    </dgm:pt>
    <dgm:pt modelId="{23A7FF17-292A-4B4D-B7BE-41EEFA552C21}" type="sibTrans" cxnId="{4929C3F6-4E19-45EA-BF9A-BAE747524D2B}">
      <dgm:prSet/>
      <dgm:spPr/>
      <dgm:t>
        <a:bodyPr/>
        <a:lstStyle/>
        <a:p>
          <a:pPr latinLnBrk="1"/>
          <a:endParaRPr lang="ko-KR" altLang="en-US"/>
        </a:p>
      </dgm:t>
    </dgm:pt>
    <dgm:pt modelId="{92673801-4726-4228-8D10-B49AE295C013}" type="pres">
      <dgm:prSet presAssocID="{3E0BAC65-8D94-472B-B870-C61D03F40FA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61EA633-01A1-4F81-9DE6-0DA57318C177}" type="pres">
      <dgm:prSet presAssocID="{D71C1583-DB90-409A-8335-923760F8EA1F}" presName="composite" presStyleCnt="0"/>
      <dgm:spPr/>
    </dgm:pt>
    <dgm:pt modelId="{8A72FE9F-8E2D-4674-8E68-4C9E7DB61473}" type="pres">
      <dgm:prSet presAssocID="{D71C1583-DB90-409A-8335-923760F8EA1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479C58-0386-4403-9C68-1399D160488B}" type="pres">
      <dgm:prSet presAssocID="{D71C1583-DB90-409A-8335-923760F8EA1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73FFFF1-7CF5-486C-8C36-F7A210B5AE94}" type="pres">
      <dgm:prSet presAssocID="{38649F7D-4AA5-4412-A2D0-F93E3D83068E}" presName="space" presStyleCnt="0"/>
      <dgm:spPr/>
    </dgm:pt>
    <dgm:pt modelId="{D211CF19-E633-4DAA-8042-7E0471CEB4D1}" type="pres">
      <dgm:prSet presAssocID="{9B59B2C3-B1E7-464E-9D4D-4DD19DD71E18}" presName="composite" presStyleCnt="0"/>
      <dgm:spPr/>
    </dgm:pt>
    <dgm:pt modelId="{EBBE1F79-DD37-44B2-A4C3-9218EFF75290}" type="pres">
      <dgm:prSet presAssocID="{9B59B2C3-B1E7-464E-9D4D-4DD19DD71E1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FB5267E-2DF6-481E-A923-4311168BA711}" type="pres">
      <dgm:prSet presAssocID="{9B59B2C3-B1E7-464E-9D4D-4DD19DD71E1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3CCF774-4ED2-4DB9-80DC-E343A3B757F3}" type="presOf" srcId="{1DC1D805-B97E-4798-8E27-3FF1B1744CE2}" destId="{61479C58-0386-4403-9C68-1399D160488B}" srcOrd="0" destOrd="4" presId="urn:microsoft.com/office/officeart/2005/8/layout/hList1"/>
    <dgm:cxn modelId="{4929C3F6-4E19-45EA-BF9A-BAE747524D2B}" srcId="{9B59B2C3-B1E7-464E-9D4D-4DD19DD71E18}" destId="{C2816719-8CCA-49D1-A8B1-6EC445241210}" srcOrd="3" destOrd="0" parTransId="{09C6DEEF-ACD2-4ED4-AB39-AB194F903A1C}" sibTransId="{23A7FF17-292A-4B4D-B7BE-41EEFA552C21}"/>
    <dgm:cxn modelId="{65A1F1AC-0954-4142-AB06-40C441633170}" srcId="{D71C1583-DB90-409A-8335-923760F8EA1F}" destId="{D7DE581C-66D9-4B51-AE81-3E08CD88444C}" srcOrd="3" destOrd="0" parTransId="{C78AD9E6-2B0F-4405-B917-31EC4EB80E1E}" sibTransId="{B83E782D-AA9D-4E14-AB7E-594320F8CDFA}"/>
    <dgm:cxn modelId="{544B782E-2E1C-4FA2-90FB-CECEB332AEA8}" srcId="{3E0BAC65-8D94-472B-B870-C61D03F40FAC}" destId="{D71C1583-DB90-409A-8335-923760F8EA1F}" srcOrd="0" destOrd="0" parTransId="{73FD7357-6B57-4C61-AB0E-195A3A9620EC}" sibTransId="{38649F7D-4AA5-4412-A2D0-F93E3D83068E}"/>
    <dgm:cxn modelId="{7065C00B-6D05-4A85-8513-93D5FA778AD5}" srcId="{D71C1583-DB90-409A-8335-923760F8EA1F}" destId="{1DC1D805-B97E-4798-8E27-3FF1B1744CE2}" srcOrd="4" destOrd="0" parTransId="{F1510704-7B76-49FF-87A9-78CCD439276D}" sibTransId="{A49EB5A0-2F11-4EB4-9306-67DABE06F3FD}"/>
    <dgm:cxn modelId="{D8E08221-91C7-4266-A9C8-8E233388A750}" type="presOf" srcId="{3A736724-D994-4CCC-9EDC-051039C003FD}" destId="{61479C58-0386-4403-9C68-1399D160488B}" srcOrd="0" destOrd="1" presId="urn:microsoft.com/office/officeart/2005/8/layout/hList1"/>
    <dgm:cxn modelId="{A4D1088E-75BB-4F25-BF36-51CFD432EBEE}" type="presOf" srcId="{0095C051-C088-4140-A8B7-AA73A3A04727}" destId="{0FB5267E-2DF6-481E-A923-4311168BA711}" srcOrd="0" destOrd="1" presId="urn:microsoft.com/office/officeart/2005/8/layout/hList1"/>
    <dgm:cxn modelId="{740CCA62-43FC-4960-B7A7-D7851EC79FD7}" srcId="{D71C1583-DB90-409A-8335-923760F8EA1F}" destId="{3A736724-D994-4CCC-9EDC-051039C003FD}" srcOrd="1" destOrd="0" parTransId="{CF0DAA8E-1F7B-4749-8F46-8E6C95533C7F}" sibTransId="{FCC60087-6EAB-4764-A642-9CD44FADFE0C}"/>
    <dgm:cxn modelId="{05ED6BD3-2203-4B54-AFEC-C5E11CCC0F1B}" type="presOf" srcId="{9B59B2C3-B1E7-464E-9D4D-4DD19DD71E18}" destId="{EBBE1F79-DD37-44B2-A4C3-9218EFF75290}" srcOrd="0" destOrd="0" presId="urn:microsoft.com/office/officeart/2005/8/layout/hList1"/>
    <dgm:cxn modelId="{B7EF10CE-9CE2-4310-B2BB-56AA17A7B588}" type="presOf" srcId="{D71C1583-DB90-409A-8335-923760F8EA1F}" destId="{8A72FE9F-8E2D-4674-8E68-4C9E7DB61473}" srcOrd="0" destOrd="0" presId="urn:microsoft.com/office/officeart/2005/8/layout/hList1"/>
    <dgm:cxn modelId="{7C79C400-5837-4F2C-A259-CCB332E8B246}" srcId="{9B59B2C3-B1E7-464E-9D4D-4DD19DD71E18}" destId="{57746E90-A552-47EF-A600-5C4CD4310859}" srcOrd="2" destOrd="0" parTransId="{3D22CCFF-4B2A-4AC8-B96A-553A1ABBC964}" sibTransId="{6E46E845-C074-4455-B056-6C76972856CB}"/>
    <dgm:cxn modelId="{8FC6347B-5E88-41C4-9645-CAEBD2C3C100}" type="presOf" srcId="{3E0BAC65-8D94-472B-B870-C61D03F40FAC}" destId="{92673801-4726-4228-8D10-B49AE295C013}" srcOrd="0" destOrd="0" presId="urn:microsoft.com/office/officeart/2005/8/layout/hList1"/>
    <dgm:cxn modelId="{2B5F42F3-A8C8-40C5-A599-1D0C0EAA3153}" srcId="{9B59B2C3-B1E7-464E-9D4D-4DD19DD71E18}" destId="{BDA10ADB-A2AA-410E-8468-0AED1857B364}" srcOrd="0" destOrd="0" parTransId="{E06938BC-76FA-4388-B7F1-87271ABD2690}" sibTransId="{2EF2AB51-FDA0-4CCC-9B37-3615C3699096}"/>
    <dgm:cxn modelId="{428FE08D-9491-4A4D-8584-F9F5BFE32102}" srcId="{3E0BAC65-8D94-472B-B870-C61D03F40FAC}" destId="{9B59B2C3-B1E7-464E-9D4D-4DD19DD71E18}" srcOrd="1" destOrd="0" parTransId="{010A3C6F-7FBC-4126-A719-6F5687299187}" sibTransId="{B9E0F78E-BC06-4CAC-B709-6C1A517D8582}"/>
    <dgm:cxn modelId="{78097B22-7348-46BE-828C-6EE1B694F4A2}" type="presOf" srcId="{95B81457-3690-4DB6-91DF-4DD6998F0314}" destId="{61479C58-0386-4403-9C68-1399D160488B}" srcOrd="0" destOrd="0" presId="urn:microsoft.com/office/officeart/2005/8/layout/hList1"/>
    <dgm:cxn modelId="{10BA61D0-6889-4B34-9847-E4422821CE20}" srcId="{D71C1583-DB90-409A-8335-923760F8EA1F}" destId="{37625285-8B57-420B-8A79-AA3F9B5D4021}" srcOrd="2" destOrd="0" parTransId="{90E7CE70-00CB-4693-8D19-401D8106C357}" sibTransId="{7CD7E52F-C491-4754-98BA-7FFCB9CCF153}"/>
    <dgm:cxn modelId="{7064ED09-20B3-4C27-8989-FEAEC27A9BEC}" type="presOf" srcId="{C2816719-8CCA-49D1-A8B1-6EC445241210}" destId="{0FB5267E-2DF6-481E-A923-4311168BA711}" srcOrd="0" destOrd="3" presId="urn:microsoft.com/office/officeart/2005/8/layout/hList1"/>
    <dgm:cxn modelId="{22D84732-FE4B-4F91-8FBC-C2D77284B262}" type="presOf" srcId="{37625285-8B57-420B-8A79-AA3F9B5D4021}" destId="{61479C58-0386-4403-9C68-1399D160488B}" srcOrd="0" destOrd="2" presId="urn:microsoft.com/office/officeart/2005/8/layout/hList1"/>
    <dgm:cxn modelId="{A95F7C20-0DEE-470D-A543-37C7A61B56C9}" srcId="{D71C1583-DB90-409A-8335-923760F8EA1F}" destId="{95B81457-3690-4DB6-91DF-4DD6998F0314}" srcOrd="0" destOrd="0" parTransId="{13867F6E-F4B0-41FB-A63F-AA900D0124BE}" sibTransId="{BE33146E-F23D-499A-99CF-E2BF87C533F4}"/>
    <dgm:cxn modelId="{C74419AE-8135-4A8C-A655-7F394DE7A980}" srcId="{9B59B2C3-B1E7-464E-9D4D-4DD19DD71E18}" destId="{0095C051-C088-4140-A8B7-AA73A3A04727}" srcOrd="1" destOrd="0" parTransId="{958EF500-021F-4012-85E8-78DC521BCB96}" sibTransId="{F7E68676-E7FB-47DD-A474-B2E39AFE25E6}"/>
    <dgm:cxn modelId="{DD14A073-6E5E-4794-9B94-6C5E542C144C}" type="presOf" srcId="{57746E90-A552-47EF-A600-5C4CD4310859}" destId="{0FB5267E-2DF6-481E-A923-4311168BA711}" srcOrd="0" destOrd="2" presId="urn:microsoft.com/office/officeart/2005/8/layout/hList1"/>
    <dgm:cxn modelId="{3AFE3BDF-B492-40E6-8186-3F74BFA4A7EA}" type="presOf" srcId="{D7DE581C-66D9-4B51-AE81-3E08CD88444C}" destId="{61479C58-0386-4403-9C68-1399D160488B}" srcOrd="0" destOrd="3" presId="urn:microsoft.com/office/officeart/2005/8/layout/hList1"/>
    <dgm:cxn modelId="{2A990932-9C04-43C9-82C4-AE923516492D}" type="presOf" srcId="{BDA10ADB-A2AA-410E-8468-0AED1857B364}" destId="{0FB5267E-2DF6-481E-A923-4311168BA711}" srcOrd="0" destOrd="0" presId="urn:microsoft.com/office/officeart/2005/8/layout/hList1"/>
    <dgm:cxn modelId="{B9D72DF7-8331-487F-AAD3-606AA04FFE82}" type="presParOf" srcId="{92673801-4726-4228-8D10-B49AE295C013}" destId="{961EA633-01A1-4F81-9DE6-0DA57318C177}" srcOrd="0" destOrd="0" presId="urn:microsoft.com/office/officeart/2005/8/layout/hList1"/>
    <dgm:cxn modelId="{DE6144D0-AF78-4695-BC3C-E3FEBEA7654D}" type="presParOf" srcId="{961EA633-01A1-4F81-9DE6-0DA57318C177}" destId="{8A72FE9F-8E2D-4674-8E68-4C9E7DB61473}" srcOrd="0" destOrd="0" presId="urn:microsoft.com/office/officeart/2005/8/layout/hList1"/>
    <dgm:cxn modelId="{9387F59F-CB7C-43D2-9457-E7D5A170A4E8}" type="presParOf" srcId="{961EA633-01A1-4F81-9DE6-0DA57318C177}" destId="{61479C58-0386-4403-9C68-1399D160488B}" srcOrd="1" destOrd="0" presId="urn:microsoft.com/office/officeart/2005/8/layout/hList1"/>
    <dgm:cxn modelId="{58E54171-758C-4AE6-8233-6D4C5C627E7A}" type="presParOf" srcId="{92673801-4726-4228-8D10-B49AE295C013}" destId="{D73FFFF1-7CF5-486C-8C36-F7A210B5AE94}" srcOrd="1" destOrd="0" presId="urn:microsoft.com/office/officeart/2005/8/layout/hList1"/>
    <dgm:cxn modelId="{933C94E4-6875-4163-8346-A18B79547798}" type="presParOf" srcId="{92673801-4726-4228-8D10-B49AE295C013}" destId="{D211CF19-E633-4DAA-8042-7E0471CEB4D1}" srcOrd="2" destOrd="0" presId="urn:microsoft.com/office/officeart/2005/8/layout/hList1"/>
    <dgm:cxn modelId="{E33C32C0-CC99-40FF-BDC3-8E6B3720CFAA}" type="presParOf" srcId="{D211CF19-E633-4DAA-8042-7E0471CEB4D1}" destId="{EBBE1F79-DD37-44B2-A4C3-9218EFF75290}" srcOrd="0" destOrd="0" presId="urn:microsoft.com/office/officeart/2005/8/layout/hList1"/>
    <dgm:cxn modelId="{BF4169F8-BB54-4042-BC08-E1FC7F965255}" type="presParOf" srcId="{D211CF19-E633-4DAA-8042-7E0471CEB4D1}" destId="{0FB5267E-2DF6-481E-A923-4311168BA711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9BD49-D0CE-4D43-A1C7-F672A8175933}" type="datetimeFigureOut">
              <a:rPr lang="ko-KR" altLang="en-US" smtClean="0"/>
              <a:pPr/>
              <a:t>10/11/08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4B189-55B0-4EE6-9BED-AAD812E4A5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Core concern + cross-cutting</a:t>
            </a:r>
            <a:r>
              <a:rPr lang="en-US" altLang="ko-KR" baseline="0" dirty="0" smtClean="0"/>
              <a:t> concern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4B189-55B0-4EE6-9BED-AAD812E4A538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ko-KR" altLang="en-US" dirty="0" smtClean="0"/>
              <a:t>자바 언어로 구현했기 때문에</a:t>
            </a:r>
            <a:endParaRPr lang="en-US" altLang="ko-KR" dirty="0" smtClean="0"/>
          </a:p>
          <a:p>
            <a:pPr marL="228600" indent="-228600">
              <a:buAutoNum type="arabicPeriod"/>
            </a:pPr>
            <a:r>
              <a:rPr lang="en-US" altLang="ko-KR" dirty="0" smtClean="0"/>
              <a:t>AOP </a:t>
            </a:r>
            <a:r>
              <a:rPr lang="ko-KR" altLang="en-US" dirty="0" smtClean="0"/>
              <a:t>모든 기능을 제공하는 것이 목적은 아니기에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모든 기능이 필요할 때는 </a:t>
            </a:r>
            <a:r>
              <a:rPr lang="en-US" altLang="ko-KR" dirty="0" smtClean="0"/>
              <a:t>AspectJ</a:t>
            </a:r>
            <a:r>
              <a:rPr lang="ko-KR" altLang="en-US" dirty="0" smtClean="0"/>
              <a:t>와 연동하여 사용할 수 있도록</a:t>
            </a:r>
            <a:r>
              <a:rPr lang="en-US" altLang="ko-KR" dirty="0" smtClean="0"/>
              <a:t>..</a:t>
            </a:r>
          </a:p>
          <a:p>
            <a:pPr marL="228600" indent="-228600">
              <a:buAutoNum type="arabicPeriod"/>
            </a:pPr>
            <a:r>
              <a:rPr lang="en-US" altLang="ko-KR" dirty="0" smtClean="0"/>
              <a:t>JDK</a:t>
            </a:r>
            <a:r>
              <a:rPr lang="ko-KR" altLang="en-US" dirty="0" smtClean="0"/>
              <a:t>는 인터페이스의 프록시만 만들 수 있기 때문에</a:t>
            </a:r>
            <a:r>
              <a:rPr lang="en-US" altLang="ko-KR" dirty="0" smtClean="0"/>
              <a:t>, </a:t>
            </a:r>
            <a:r>
              <a:rPr lang="ko-KR" altLang="en-US" dirty="0" smtClean="0"/>
              <a:t>클래스의 </a:t>
            </a:r>
            <a:r>
              <a:rPr lang="ko-KR" altLang="en-US" dirty="0" err="1" smtClean="0"/>
              <a:t>프록시도</a:t>
            </a:r>
            <a:r>
              <a:rPr lang="ko-KR" altLang="en-US" dirty="0" smtClean="0"/>
              <a:t> 만들 수 있고 성능이 비교적 뛰어난 </a:t>
            </a:r>
            <a:r>
              <a:rPr lang="en-US" altLang="ko-KR" dirty="0" smtClean="0"/>
              <a:t>CGLIB </a:t>
            </a:r>
            <a:r>
              <a:rPr lang="ko-KR" altLang="en-US" dirty="0" err="1" smtClean="0"/>
              <a:t>프록시도</a:t>
            </a:r>
            <a:r>
              <a:rPr lang="ko-KR" altLang="en-US" dirty="0" smtClean="0"/>
              <a:t> 사용</a:t>
            </a:r>
            <a:r>
              <a:rPr lang="en-US" altLang="ko-KR" dirty="0" smtClean="0"/>
              <a:t>.</a:t>
            </a:r>
          </a:p>
          <a:p>
            <a:pPr marL="228600" indent="-228600">
              <a:buAutoNum type="arabicPeriod"/>
            </a:pPr>
            <a:r>
              <a:rPr lang="ko-KR" altLang="en-US" dirty="0" smtClean="0"/>
              <a:t>프록시 특성상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메소드 호출을 가로</a:t>
            </a:r>
            <a:r>
              <a:rPr lang="ko-KR" altLang="en-US" baseline="0" dirty="0" smtClean="0"/>
              <a:t>채는 것 뿐이 못하기 때문에</a:t>
            </a:r>
            <a:r>
              <a:rPr lang="en-US" altLang="ko-KR" baseline="0" dirty="0" smtClean="0"/>
              <a:t>..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4B189-55B0-4EE6-9BED-AAD812E4A538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/>
              <a:t>정말 필요하기 전까지는 대리인이 할 수 있는 일을 하다가 본인이 필요한 순간에 객체 생성하고 본인이 처리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4B189-55B0-4EE6-9BED-AAD812E4A538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Audit </a:t>
            </a:r>
            <a:r>
              <a:rPr lang="ko-KR" altLang="en-US" dirty="0" smtClean="0"/>
              <a:t>데이터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4B189-55B0-4EE6-9BED-AAD812E4A538}" type="slidenum">
              <a:rPr lang="ko-KR" altLang="en-US" smtClean="0"/>
              <a:pPr/>
              <a:t>42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FAAF86-32D3-4389-B1CA-BD7CC41F22F7}" type="datetimeFigureOut">
              <a:rPr lang="ko-KR" altLang="en-US" smtClean="0"/>
              <a:pPr/>
              <a:t>10/11/08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F97FEA-1E58-4B5D-B598-2F345AFD32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42844" y="71414"/>
            <a:ext cx="8858312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42844" y="714356"/>
            <a:ext cx="8858312" cy="5643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207963" y="6589713"/>
            <a:ext cx="4179887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defRPr/>
            </a:pPr>
            <a:r>
              <a:rPr lang="ko-KR" altLang="en-US" sz="900" dirty="0">
                <a:solidFill>
                  <a:srgbClr val="000000"/>
                </a:solidFill>
                <a:latin typeface="맑은 고딕" pitchFamily="50" charset="-127"/>
                <a:cs typeface="Arial" charset="0"/>
              </a:rPr>
              <a:t>한국 스프링 사용자 모임</a:t>
            </a:r>
            <a:r>
              <a:rPr lang="en-US" altLang="ko-KR" sz="900" dirty="0">
                <a:solidFill>
                  <a:srgbClr val="000000"/>
                </a:solidFill>
                <a:latin typeface="맑은 고딕" pitchFamily="50" charset="-127"/>
                <a:cs typeface="Arial" charset="0"/>
              </a:rPr>
              <a:t>(http://ksug.org)</a:t>
            </a:r>
            <a:endParaRPr lang="ko-KR" altLang="en-US" sz="900" dirty="0">
              <a:solidFill>
                <a:srgbClr val="000000"/>
              </a:solidFill>
              <a:latin typeface="맑은 고딕" pitchFamily="50" charset="-127"/>
              <a:cs typeface="Arial" charset="0"/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 userDrawn="1"/>
        </p:nvSpPr>
        <p:spPr bwMode="auto">
          <a:xfrm>
            <a:off x="4429124" y="6630988"/>
            <a:ext cx="611187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eaLnBrk="1" latinLnBrk="0" hangingPunct="1">
              <a:spcBef>
                <a:spcPct val="50000"/>
              </a:spcBef>
              <a:defRPr/>
            </a:pPr>
            <a:fld id="{6C8D0BE2-59A3-401B-A059-CF0029DCA727}" type="slidenum">
              <a:rPr kumimoji="0" lang="en-US" altLang="ko-KR" sz="1000">
                <a:solidFill>
                  <a:srgbClr val="000000"/>
                </a:solidFill>
                <a:latin typeface="맑은 고딕" pitchFamily="50" charset="-127"/>
                <a:cs typeface="Arial" charset="0"/>
              </a:rPr>
              <a:pPr algn="ctr" eaLnBrk="1" latinLnBrk="0" hangingPunct="1">
                <a:spcBef>
                  <a:spcPct val="50000"/>
                </a:spcBef>
                <a:defRPr/>
              </a:pPr>
              <a:t>‹#›</a:t>
            </a:fld>
            <a:endParaRPr kumimoji="0" lang="en-US" altLang="ko-KR" sz="1000" dirty="0">
              <a:solidFill>
                <a:srgbClr val="000000"/>
              </a:solidFill>
              <a:latin typeface="맑은 고딕" pitchFamily="50" charset="-127"/>
              <a:cs typeface="Arial" charset="0"/>
            </a:endParaRPr>
          </a:p>
        </p:txBody>
      </p:sp>
      <p:pic>
        <p:nvPicPr>
          <p:cNvPr id="9" name="Picture 8" descr="D:\projects\ksug\notice\ksug_logo\ksug02.jpg"/>
          <p:cNvPicPr>
            <a:picLocks noChangeAspect="1" noChangeArrowheads="1"/>
          </p:cNvPicPr>
          <p:nvPr userDrawn="1"/>
        </p:nvPicPr>
        <p:blipFill>
          <a:blip r:embed="rId13" cstate="print"/>
          <a:srcRect l="22049" t="7986" r="18201" b="78194"/>
          <a:stretch>
            <a:fillRect/>
          </a:stretch>
        </p:blipFill>
        <p:spPr bwMode="auto">
          <a:xfrm>
            <a:off x="7929586" y="6432550"/>
            <a:ext cx="116205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18"/>
          <p:cNvSpPr>
            <a:spLocks noChangeArrowheads="1"/>
          </p:cNvSpPr>
          <p:nvPr userDrawn="1"/>
        </p:nvSpPr>
        <p:spPr bwMode="gray">
          <a:xfrm>
            <a:off x="142462" y="690348"/>
            <a:ext cx="8858694" cy="45719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rgbClr val="5F5F5F">
                  <a:gamma/>
                  <a:tint val="45490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lIns="54000" tIns="46800" rIns="54000" bIns="46800" anchor="ctr"/>
          <a:lstStyle/>
          <a:p>
            <a:pPr eaLnBrk="1" hangingPunct="1">
              <a:defRPr/>
            </a:pPr>
            <a:endParaRPr lang="ko-KR" altLang="en-US" sz="1800">
              <a:solidFill>
                <a:schemeClr val="tx1"/>
              </a:solidFill>
              <a:latin typeface="맑은 고딕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spect-oriented_programming%23Implementation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hiteship.me/" TargetMode="External"/><Relationship Id="rId3" Type="http://schemas.openxmlformats.org/officeDocument/2006/relationships/hyperlink" Target="mailto:whiteship2000@gmail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hyperlink" Target="http://blog.interface21.com/main/2008/01/04/before-a-jdbc-operation-flush-the-hibernate-session-includes-tse-example-code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6" Type="http://schemas.openxmlformats.org/officeDocument/2006/relationships/hyperlink" Target="http://toby.epril.com/?p=434" TargetMode="External"/><Relationship Id="rId4" Type="http://schemas.openxmlformats.org/officeDocument/2006/relationships/hyperlink" Target="http://www.eclipse.org/aspectj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ebasishg.blogspot.com/2006/07/spring-20-aop-spruce-up-your-domain.html" TargetMode="External"/><Relationship Id="rId3" Type="http://schemas.openxmlformats.org/officeDocument/2006/relationships/hyperlink" Target="http://www.infoq.com/presentations/colyer-enterprise-aop" TargetMode="External"/><Relationship Id="rId5" Type="http://schemas.openxmlformats.org/officeDocument/2006/relationships/hyperlink" Target="http://www.zdnet.co.kr/builder/dev/java/0,39031622,39147106,00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b="1" dirty="0" smtClean="0"/>
              <a:t>스프링</a:t>
            </a:r>
            <a:r>
              <a:rPr lang="en-US" altLang="ko-KR" b="1" dirty="0" smtClean="0"/>
              <a:t> AOP </a:t>
            </a:r>
            <a:r>
              <a:rPr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선택</a:t>
            </a:r>
            <a:r>
              <a:rPr lang="en-US" altLang="ko-KR" b="1" dirty="0" smtClean="0">
                <a:solidFill>
                  <a:srgbClr val="92D050"/>
                </a:solidFill>
              </a:rPr>
              <a:t>, </a:t>
            </a:r>
            <a:r>
              <a:rPr lang="ko-KR" altLang="en-US" b="1" dirty="0" smtClean="0">
                <a:solidFill>
                  <a:srgbClr val="00B050"/>
                </a:solidFill>
              </a:rPr>
              <a:t>활용</a:t>
            </a:r>
            <a:r>
              <a:rPr lang="en-US" altLang="ko-KR" b="1" dirty="0" smtClean="0">
                <a:solidFill>
                  <a:srgbClr val="92D050"/>
                </a:solidFill>
              </a:rPr>
              <a:t>, </a:t>
            </a:r>
            <a:r>
              <a:rPr lang="ko-KR" altLang="en-US" b="1" dirty="0" smtClean="0">
                <a:solidFill>
                  <a:srgbClr val="C00000"/>
                </a:solidFill>
              </a:rPr>
              <a:t>이슈</a:t>
            </a:r>
            <a:endParaRPr lang="ko-KR" altLang="en-US" b="1" dirty="0">
              <a:solidFill>
                <a:srgbClr val="C00000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b="1" dirty="0" smtClean="0"/>
              <a:t>2008.10.12</a:t>
            </a:r>
          </a:p>
          <a:p>
            <a:r>
              <a:rPr lang="ko-KR" altLang="en-US" b="1" dirty="0" smtClean="0"/>
              <a:t>백기선</a:t>
            </a: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어드바이스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Before </a:t>
            </a:r>
            <a:r>
              <a:rPr lang="ko-KR" altLang="en-US" dirty="0" smtClean="0"/>
              <a:t>어드바이스</a:t>
            </a:r>
            <a:endParaRPr lang="en-US" altLang="ko-KR" dirty="0" smtClean="0"/>
          </a:p>
          <a:p>
            <a:r>
              <a:rPr lang="en-US" altLang="ko-KR" dirty="0" smtClean="0"/>
              <a:t>After </a:t>
            </a:r>
            <a:r>
              <a:rPr lang="ko-KR" altLang="en-US" dirty="0" smtClean="0"/>
              <a:t>어드바이스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After returning</a:t>
            </a:r>
          </a:p>
          <a:p>
            <a:pPr lvl="1"/>
            <a:r>
              <a:rPr lang="en-US" altLang="ko-KR" dirty="0" smtClean="0"/>
              <a:t>After throwing</a:t>
            </a:r>
          </a:p>
          <a:p>
            <a:pPr lvl="1"/>
            <a:r>
              <a:rPr lang="en-US" altLang="ko-KR" dirty="0" smtClean="0"/>
              <a:t>After (finally)</a:t>
            </a:r>
          </a:p>
          <a:p>
            <a:r>
              <a:rPr lang="en-US" altLang="ko-KR" dirty="0" smtClean="0"/>
              <a:t>Around </a:t>
            </a:r>
            <a:r>
              <a:rPr lang="ko-KR" altLang="en-US" dirty="0" smtClean="0"/>
              <a:t>어드바이스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Before </a:t>
            </a:r>
            <a:r>
              <a:rPr lang="ko-KR" altLang="en-US" dirty="0" smtClean="0"/>
              <a:t>어드바이스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3714744" y="2214554"/>
            <a:ext cx="1214446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3714744" y="2714620"/>
            <a:ext cx="1214446" cy="714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/>
          <p:cNvCxnSpPr/>
          <p:nvPr/>
        </p:nvCxnSpPr>
        <p:spPr>
          <a:xfrm rot="10800000" flipV="1">
            <a:off x="4929190" y="2428868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57884" y="221455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Pointcut</a:t>
            </a:r>
            <a:endParaRPr lang="ko-KR" altLang="en-US" dirty="0"/>
          </a:p>
        </p:txBody>
      </p:sp>
      <p:sp>
        <p:nvSpPr>
          <p:cNvPr id="11" name="타원 10"/>
          <p:cNvSpPr/>
          <p:nvPr/>
        </p:nvSpPr>
        <p:spPr>
          <a:xfrm>
            <a:off x="3500430" y="2357430"/>
            <a:ext cx="1643074" cy="285752"/>
          </a:xfrm>
          <a:prstGeom prst="ellipse">
            <a:avLst/>
          </a:prstGeom>
          <a:solidFill>
            <a:schemeClr val="lt1">
              <a:alpha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After </a:t>
            </a:r>
            <a:r>
              <a:rPr lang="ko-KR" altLang="en-US" dirty="0" smtClean="0"/>
              <a:t>어드바이스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3714744" y="2214554"/>
            <a:ext cx="1214446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3714744" y="2714620"/>
            <a:ext cx="1214446" cy="714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/>
          <p:cNvCxnSpPr/>
          <p:nvPr/>
        </p:nvCxnSpPr>
        <p:spPr>
          <a:xfrm rot="10800000" flipV="1">
            <a:off x="4929190" y="2428868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857884" y="221455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Pointcut</a:t>
            </a:r>
            <a:endParaRPr lang="ko-KR" altLang="en-US" dirty="0"/>
          </a:p>
        </p:txBody>
      </p:sp>
      <p:sp>
        <p:nvSpPr>
          <p:cNvPr id="8" name="타원 7"/>
          <p:cNvSpPr/>
          <p:nvPr/>
        </p:nvSpPr>
        <p:spPr>
          <a:xfrm>
            <a:off x="3500430" y="2857496"/>
            <a:ext cx="1643074" cy="285752"/>
          </a:xfrm>
          <a:prstGeom prst="ellipse">
            <a:avLst/>
          </a:prstGeom>
          <a:solidFill>
            <a:schemeClr val="lt1">
              <a:alpha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Around </a:t>
            </a:r>
            <a:r>
              <a:rPr lang="ko-KR" altLang="en-US" dirty="0" smtClean="0"/>
              <a:t>어드바이스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3714744" y="2214554"/>
            <a:ext cx="1214446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3714744" y="2714620"/>
            <a:ext cx="1214446" cy="714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/>
          <p:cNvCxnSpPr/>
          <p:nvPr/>
        </p:nvCxnSpPr>
        <p:spPr>
          <a:xfrm rot="10800000" flipV="1">
            <a:off x="4929190" y="2428868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857884" y="221455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Pointcut</a:t>
            </a:r>
            <a:endParaRPr lang="ko-KR" altLang="en-US" dirty="0"/>
          </a:p>
        </p:txBody>
      </p:sp>
      <p:sp>
        <p:nvSpPr>
          <p:cNvPr id="8" name="타원 7"/>
          <p:cNvSpPr/>
          <p:nvPr/>
        </p:nvSpPr>
        <p:spPr>
          <a:xfrm>
            <a:off x="3500430" y="2357430"/>
            <a:ext cx="1643074" cy="785818"/>
          </a:xfrm>
          <a:prstGeom prst="ellipse">
            <a:avLst/>
          </a:prstGeom>
          <a:solidFill>
            <a:schemeClr val="lt1">
              <a:alpha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다양한 </a:t>
            </a:r>
            <a:r>
              <a:rPr lang="en-US" altLang="ko-KR" dirty="0" smtClean="0"/>
              <a:t>AOP </a:t>
            </a:r>
            <a:r>
              <a:rPr lang="ko-KR" altLang="en-US" dirty="0" smtClean="0"/>
              <a:t>구현체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http://en.wikipedia.org/wiki/Aspect-oriented_programming#Implementations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예제 코드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E-mail Notification </a:t>
            </a:r>
            <a:r>
              <a:rPr lang="ko-KR" altLang="en-US" dirty="0" smtClean="0"/>
              <a:t>예제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19677" y="3429000"/>
            <a:ext cx="501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Java Development with the Spring Framework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599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b="1" dirty="0" smtClean="0"/>
              <a:t>Spring AOP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목표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152404" cy="5539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sz="3000" b="1" dirty="0" smtClean="0"/>
              <a:t>쉽고 </a:t>
            </a:r>
            <a:r>
              <a:rPr lang="ko-KR" altLang="en-US" sz="3000" b="1" dirty="0" smtClean="0"/>
              <a:t>간단하게 </a:t>
            </a:r>
            <a:r>
              <a:rPr lang="en-US" altLang="ko-KR" sz="3000" b="1" dirty="0" smtClean="0"/>
              <a:t>JEE</a:t>
            </a:r>
            <a:r>
              <a:rPr lang="ko-KR" altLang="en-US" sz="3000" b="1" dirty="0" smtClean="0"/>
              <a:t>에 필요한 </a:t>
            </a:r>
            <a:r>
              <a:rPr lang="en-US" altLang="ko-KR" sz="3000" b="1" dirty="0" smtClean="0"/>
              <a:t>AOP </a:t>
            </a:r>
            <a:r>
              <a:rPr lang="ko-KR" altLang="en-US" sz="3000" b="1" dirty="0" smtClean="0"/>
              <a:t>기능을</a:t>
            </a:r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제공</a:t>
            </a:r>
            <a:r>
              <a:rPr lang="en-US" altLang="ko-KR" sz="3000" b="1" dirty="0" smtClean="0"/>
              <a:t>.</a:t>
            </a:r>
            <a:endParaRPr lang="en-US" altLang="ko-KR" sz="30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7322838" cy="5847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sz="3200" strike="sngStrike" dirty="0" smtClean="0"/>
              <a:t>모든 기능을 제공하는 </a:t>
            </a:r>
            <a:r>
              <a:rPr lang="en-US" altLang="ko-KR" sz="3200" strike="sngStrike" dirty="0" smtClean="0"/>
              <a:t>AOP </a:t>
            </a:r>
            <a:r>
              <a:rPr lang="ko-KR" altLang="en-US" sz="3200" strike="sngStrike" dirty="0" smtClean="0"/>
              <a:t>프레임워크</a:t>
            </a:r>
            <a:endParaRPr lang="en-US" altLang="ko-KR" sz="3200" strike="sngStrik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특징 </a:t>
            </a:r>
            <a:r>
              <a:rPr lang="en-US" altLang="ko-KR" dirty="0" smtClean="0"/>
              <a:t>– </a:t>
            </a:r>
            <a:r>
              <a:rPr lang="ko-KR" altLang="en-US" b="1" dirty="0" smtClean="0">
                <a:solidFill>
                  <a:srgbClr val="00B0F0"/>
                </a:solidFill>
              </a:rPr>
              <a:t>프록시 기반 </a:t>
            </a:r>
            <a:r>
              <a:rPr lang="en-US" altLang="ko-KR" b="1" dirty="0" smtClean="0">
                <a:solidFill>
                  <a:srgbClr val="00B0F0"/>
                </a:solidFill>
              </a:rPr>
              <a:t>AOP </a:t>
            </a:r>
            <a:r>
              <a:rPr lang="ko-KR" altLang="en-US" b="1" dirty="0" smtClean="0">
                <a:solidFill>
                  <a:srgbClr val="00B0F0"/>
                </a:solidFill>
              </a:rPr>
              <a:t>구현</a:t>
            </a:r>
            <a:endParaRPr lang="ko-KR" altLang="en-US" b="1" dirty="0">
              <a:solidFill>
                <a:srgbClr val="00B0F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8000"/>
              </a:buClr>
            </a:pPr>
            <a:r>
              <a:rPr lang="ko-KR" altLang="en-US" dirty="0" smtClean="0"/>
              <a:t>별도의 컴파일 과정이나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클래스로더 제어가 </a:t>
            </a:r>
            <a:r>
              <a:rPr lang="ko-KR" altLang="en-US" b="1" dirty="0" smtClean="0">
                <a:solidFill>
                  <a:srgbClr val="008000"/>
                </a:solidFill>
              </a:rPr>
              <a:t>필요 없음</a:t>
            </a:r>
            <a:r>
              <a:rPr lang="en-US" altLang="ko-KR" dirty="0" smtClean="0"/>
              <a:t>.</a:t>
            </a:r>
          </a:p>
          <a:p>
            <a:r>
              <a:rPr lang="en-US" altLang="ko-KR" b="1" dirty="0" smtClean="0">
                <a:solidFill>
                  <a:srgbClr val="008000"/>
                </a:solidFill>
              </a:rPr>
              <a:t>AspectJ</a:t>
            </a:r>
            <a:r>
              <a:rPr lang="ko-KR" altLang="en-US" b="1" dirty="0" smtClean="0">
                <a:solidFill>
                  <a:srgbClr val="008000"/>
                </a:solidFill>
              </a:rPr>
              <a:t>와 연동</a:t>
            </a:r>
            <a:r>
              <a:rPr lang="ko-KR" altLang="en-US" b="1" dirty="0" smtClean="0">
                <a:solidFill>
                  <a:srgbClr val="92D050"/>
                </a:solidFill>
              </a:rPr>
              <a:t> </a:t>
            </a:r>
            <a:r>
              <a:rPr lang="ko-KR" altLang="en-US" dirty="0" smtClean="0"/>
              <a:t>지원</a:t>
            </a:r>
            <a:r>
              <a:rPr lang="en-US" altLang="ko-KR" dirty="0" smtClean="0"/>
              <a:t>. </a:t>
            </a:r>
          </a:p>
          <a:p>
            <a:r>
              <a:rPr lang="en-US" altLang="ko-KR" b="1" dirty="0" smtClean="0">
                <a:solidFill>
                  <a:srgbClr val="008000"/>
                </a:solidFill>
              </a:rPr>
              <a:t>JDK Dynamic </a:t>
            </a:r>
            <a:r>
              <a:rPr lang="ko-KR" altLang="en-US" b="1" dirty="0" smtClean="0">
                <a:solidFill>
                  <a:srgbClr val="008000"/>
                </a:solidFill>
              </a:rPr>
              <a:t>프록시</a:t>
            </a:r>
            <a:r>
              <a:rPr lang="ko-KR" altLang="en-US" dirty="0" smtClean="0"/>
              <a:t>와 </a:t>
            </a:r>
            <a:r>
              <a:rPr lang="en-US" altLang="ko-KR" b="1" dirty="0" smtClean="0">
                <a:solidFill>
                  <a:srgbClr val="008000"/>
                </a:solidFill>
              </a:rPr>
              <a:t>CGLIB </a:t>
            </a:r>
            <a:r>
              <a:rPr lang="ko-KR" altLang="en-US" b="1" dirty="0" smtClean="0">
                <a:solidFill>
                  <a:srgbClr val="008000"/>
                </a:solidFill>
              </a:rPr>
              <a:t>프록시</a:t>
            </a:r>
            <a:r>
              <a:rPr lang="ko-KR" altLang="en-US" b="1" dirty="0" smtClean="0">
                <a:solidFill>
                  <a:srgbClr val="92D050"/>
                </a:solidFill>
              </a:rPr>
              <a:t> </a:t>
            </a:r>
            <a:r>
              <a:rPr lang="ko-KR" altLang="en-US" dirty="0" smtClean="0"/>
              <a:t>사용</a:t>
            </a:r>
            <a:r>
              <a:rPr lang="en-US" altLang="ko-KR" dirty="0" smtClean="0"/>
              <a:t>. </a:t>
            </a:r>
          </a:p>
          <a:p>
            <a:r>
              <a:rPr lang="en-US" altLang="ko-KR" b="1" dirty="0" smtClean="0">
                <a:solidFill>
                  <a:srgbClr val="008000"/>
                </a:solidFill>
              </a:rPr>
              <a:t>Method Execution </a:t>
            </a:r>
            <a:r>
              <a:rPr lang="ko-KR" altLang="en-US" b="1" dirty="0" smtClean="0">
                <a:solidFill>
                  <a:srgbClr val="008000"/>
                </a:solidFill>
              </a:rPr>
              <a:t>조인포인트</a:t>
            </a:r>
            <a:r>
              <a:rPr lang="ko-KR" altLang="en-US" dirty="0" smtClean="0"/>
              <a:t>만 지원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2438400" y="1600200"/>
            <a:ext cx="357190" cy="390540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0000"/>
                </a:solidFill>
              </a:rPr>
              <a:t>?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4343400" y="2162172"/>
            <a:ext cx="357190" cy="42862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0000"/>
                </a:solidFill>
              </a:rPr>
              <a:t>?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8405810" y="2743200"/>
            <a:ext cx="357190" cy="42862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0000"/>
                </a:solidFill>
              </a:rPr>
              <a:t>?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7491410" y="3305172"/>
            <a:ext cx="357190" cy="42862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0000"/>
                </a:solidFill>
              </a:rPr>
              <a:t>?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클래식 스프링 </a:t>
            </a:r>
            <a:r>
              <a:rPr lang="en-US" altLang="ko-KR" dirty="0" smtClean="0"/>
              <a:t>AOP </a:t>
            </a:r>
            <a:r>
              <a:rPr lang="ko-KR" altLang="en-US" dirty="0" smtClean="0"/>
              <a:t>어드바이스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>
                <a:solidFill>
                  <a:srgbClr val="00B0F0"/>
                </a:solidFill>
              </a:rPr>
              <a:t>org.aopalliance.aop</a:t>
            </a:r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b="1" dirty="0" smtClean="0">
                <a:solidFill>
                  <a:srgbClr val="008000"/>
                </a:solidFill>
              </a:rPr>
              <a:t>org.springframework.aop</a:t>
            </a:r>
          </a:p>
        </p:txBody>
      </p:sp>
      <p:sp>
        <p:nvSpPr>
          <p:cNvPr id="5" name="모서리가 둥근 직사각형 4"/>
          <p:cNvSpPr/>
          <p:nvPr/>
        </p:nvSpPr>
        <p:spPr>
          <a:xfrm>
            <a:off x="3929058" y="2571744"/>
            <a:ext cx="1071570" cy="4286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Advice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1428728" y="3714752"/>
            <a:ext cx="1428760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AfterAdvice</a:t>
            </a:r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285720" y="4929198"/>
            <a:ext cx="2643206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AfterReturningAdvice</a:t>
            </a:r>
            <a:endParaRPr lang="ko-KR" altLang="en-US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3286116" y="4929198"/>
            <a:ext cx="1857388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ThrowsAdvice</a:t>
            </a:r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6357950" y="3714752"/>
            <a:ext cx="2357454" cy="4286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MethodInterceptor</a:t>
            </a:r>
            <a:endParaRPr lang="ko-KR" alt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3643306" y="3714752"/>
            <a:ext cx="1857388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BeforeAdvice</a:t>
            </a:r>
            <a:endParaRPr lang="ko-KR" altLang="en-US" dirty="0"/>
          </a:p>
        </p:txBody>
      </p:sp>
      <p:cxnSp>
        <p:nvCxnSpPr>
          <p:cNvPr id="17" name="꺾인 연결선 16"/>
          <p:cNvCxnSpPr>
            <a:stCxn id="10" idx="0"/>
            <a:endCxn id="5" idx="2"/>
          </p:cNvCxnSpPr>
          <p:nvPr/>
        </p:nvCxnSpPr>
        <p:spPr>
          <a:xfrm rot="16200000" flipV="1">
            <a:off x="4161232" y="3303983"/>
            <a:ext cx="714380" cy="10715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꺾인 연결선 17"/>
          <p:cNvCxnSpPr>
            <a:stCxn id="7" idx="0"/>
            <a:endCxn id="6" idx="2"/>
          </p:cNvCxnSpPr>
          <p:nvPr/>
        </p:nvCxnSpPr>
        <p:spPr>
          <a:xfrm rot="5400000" flipH="1" flipV="1">
            <a:off x="1482306" y="4268397"/>
            <a:ext cx="785818" cy="53578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꺾인 연결선 20"/>
          <p:cNvCxnSpPr>
            <a:stCxn id="8" idx="0"/>
            <a:endCxn id="6" idx="2"/>
          </p:cNvCxnSpPr>
          <p:nvPr/>
        </p:nvCxnSpPr>
        <p:spPr>
          <a:xfrm rot="16200000" flipV="1">
            <a:off x="2786050" y="3500438"/>
            <a:ext cx="785818" cy="207170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꺾인 연결선 23"/>
          <p:cNvCxnSpPr>
            <a:stCxn id="6" idx="0"/>
            <a:endCxn id="5" idx="2"/>
          </p:cNvCxnSpPr>
          <p:nvPr/>
        </p:nvCxnSpPr>
        <p:spPr>
          <a:xfrm rot="5400000" flipH="1" flipV="1">
            <a:off x="2946785" y="2196695"/>
            <a:ext cx="714380" cy="232173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꺾인 연결선 27"/>
          <p:cNvCxnSpPr>
            <a:stCxn id="9" idx="0"/>
            <a:endCxn id="5" idx="2"/>
          </p:cNvCxnSpPr>
          <p:nvPr/>
        </p:nvCxnSpPr>
        <p:spPr>
          <a:xfrm rot="16200000" flipV="1">
            <a:off x="5643570" y="1821645"/>
            <a:ext cx="714380" cy="307183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모서리가 둥근 직사각형 14"/>
          <p:cNvSpPr/>
          <p:nvPr/>
        </p:nvSpPr>
        <p:spPr>
          <a:xfrm>
            <a:off x="5429256" y="4929198"/>
            <a:ext cx="2500330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MethodBeforeAdvice</a:t>
            </a:r>
            <a:endParaRPr lang="ko-KR" altLang="en-US" dirty="0"/>
          </a:p>
        </p:txBody>
      </p:sp>
      <p:cxnSp>
        <p:nvCxnSpPr>
          <p:cNvPr id="16" name="꺾인 연결선 15"/>
          <p:cNvCxnSpPr>
            <a:stCxn id="15" idx="0"/>
            <a:endCxn id="10" idx="2"/>
          </p:cNvCxnSpPr>
          <p:nvPr/>
        </p:nvCxnSpPr>
        <p:spPr>
          <a:xfrm rot="16200000" flipV="1">
            <a:off x="5232802" y="3482578"/>
            <a:ext cx="785818" cy="210742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안녕하세요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>백기선</a:t>
            </a:r>
            <a:r>
              <a:rPr lang="ko-KR" altLang="en-US" dirty="0" smtClean="0"/>
              <a:t> 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hlinkClick r:id="rId2"/>
              </a:rPr>
              <a:t>http://whiteship.me</a:t>
            </a:r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whiteship2000@gmail.com</a:t>
            </a:r>
            <a:endParaRPr lang="en-US" altLang="ko-KR" dirty="0" smtClean="0"/>
          </a:p>
          <a:p>
            <a:r>
              <a:rPr lang="ko-KR" altLang="en-US" b="1" dirty="0" smtClean="0"/>
              <a:t>목표</a:t>
            </a:r>
            <a:r>
              <a:rPr lang="en-US" altLang="ko-KR" dirty="0" smtClean="0"/>
              <a:t>: </a:t>
            </a:r>
            <a:r>
              <a:rPr lang="ko-KR" altLang="en-US" dirty="0" smtClean="0"/>
              <a:t>행복한 개발자</a:t>
            </a:r>
            <a:r>
              <a:rPr lang="en-US" altLang="ko-KR" dirty="0" smtClean="0"/>
              <a:t>.</a:t>
            </a:r>
          </a:p>
          <a:p>
            <a:r>
              <a:rPr lang="ko-KR" altLang="en-US" b="1" dirty="0" smtClean="0"/>
              <a:t>취미</a:t>
            </a:r>
            <a:r>
              <a:rPr lang="en-US" altLang="ko-KR" dirty="0" smtClean="0"/>
              <a:t>: </a:t>
            </a:r>
            <a:r>
              <a:rPr lang="ko-KR" altLang="en-US" dirty="0" smtClean="0"/>
              <a:t>블로깅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스크린캐스팅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스프링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하이버네이트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번역</a:t>
            </a:r>
            <a:r>
              <a:rPr lang="en-US" altLang="ko-KR" dirty="0" smtClean="0"/>
              <a:t>, </a:t>
            </a:r>
            <a:r>
              <a:rPr lang="ko-KR" altLang="en-US" dirty="0" smtClean="0"/>
              <a:t>큐브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피아노</a:t>
            </a:r>
            <a:endParaRPr lang="en-US" altLang="ko-KR" dirty="0" smtClean="0"/>
          </a:p>
          <a:p>
            <a:r>
              <a:rPr lang="ko-KR" altLang="en-US" b="1" dirty="0" smtClean="0"/>
              <a:t>현재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새싹</a:t>
            </a:r>
            <a:r>
              <a:rPr lang="en-US" altLang="ko-KR" dirty="0" smtClean="0"/>
              <a:t> </a:t>
            </a:r>
            <a:r>
              <a:rPr lang="en-US" altLang="ko-KR" b="1" dirty="0" smtClean="0">
                <a:solidFill>
                  <a:srgbClr val="92D050"/>
                </a:solidFill>
              </a:rPr>
              <a:t>OpenSprout</a:t>
            </a:r>
            <a:endParaRPr lang="en-US" altLang="ko-KR" dirty="0" smtClean="0"/>
          </a:p>
          <a:p>
            <a:pPr lvl="1"/>
            <a:r>
              <a:rPr lang="ko-KR" altLang="en-US" b="1" dirty="0" smtClean="0">
                <a:solidFill>
                  <a:srgbClr val="00B0F0"/>
                </a:solidFill>
              </a:rPr>
              <a:t>여친 구함</a:t>
            </a:r>
            <a:endParaRPr lang="en-US" altLang="ko-KR" dirty="0" smtClean="0"/>
          </a:p>
          <a:p>
            <a:pPr lvl="1"/>
            <a:r>
              <a:rPr lang="ko-KR" altLang="en-US" sz="1200" dirty="0" smtClean="0"/>
              <a:t>회사도 다니긴</a:t>
            </a:r>
            <a:r>
              <a:rPr lang="en-US" altLang="ko-KR" sz="1200" dirty="0" smtClean="0"/>
              <a:t>…</a:t>
            </a:r>
            <a:r>
              <a:rPr lang="ko-KR" altLang="en-US" sz="1200" dirty="0" smtClean="0"/>
              <a:t>다녀요</a:t>
            </a:r>
            <a:r>
              <a:rPr lang="en-US" altLang="ko-KR" sz="1200" dirty="0" smtClean="0"/>
              <a:t>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857232"/>
            <a:ext cx="182685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스프링 </a:t>
            </a:r>
            <a:r>
              <a:rPr lang="en-US" altLang="ko-KR" dirty="0" smtClean="0"/>
              <a:t>@AOP </a:t>
            </a:r>
            <a:r>
              <a:rPr lang="ko-KR" altLang="en-US" dirty="0" smtClean="0"/>
              <a:t>어드바이스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org.aspectj.lang.annotation</a:t>
            </a:r>
            <a:endParaRPr lang="en-US" altLang="ko-KR" b="1" dirty="0" smtClean="0">
              <a:solidFill>
                <a:srgbClr val="00B0F0"/>
              </a:solidFill>
            </a:endParaRPr>
          </a:p>
          <a:p>
            <a:endParaRPr lang="en-US" altLang="ko-KR" dirty="0" smtClean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571472" y="3500438"/>
            <a:ext cx="2214578" cy="4286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@AfterReturning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1714480" y="2428868"/>
            <a:ext cx="1143008" cy="4286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@After</a:t>
            </a:r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3357554" y="3500438"/>
            <a:ext cx="2214578" cy="4286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@AfterThrowing</a:t>
            </a:r>
            <a:endParaRPr lang="ko-KR" altLang="en-US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3786182" y="2428868"/>
            <a:ext cx="1428760" cy="4286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@Before</a:t>
            </a:r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6357950" y="2428868"/>
            <a:ext cx="2214578" cy="4286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@Around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포인트컷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정적</a:t>
            </a:r>
            <a:r>
              <a:rPr lang="en-US" altLang="ko-KR" dirty="0" smtClean="0"/>
              <a:t>(static)</a:t>
            </a:r>
            <a:r>
              <a:rPr lang="ko-KR" altLang="en-US" dirty="0" smtClean="0"/>
              <a:t> 포인트컷</a:t>
            </a:r>
            <a:endParaRPr lang="en-US" altLang="ko-KR" dirty="0" smtClean="0"/>
          </a:p>
          <a:p>
            <a:r>
              <a:rPr lang="ko-KR" altLang="en-US" dirty="0" smtClean="0"/>
              <a:t>동적</a:t>
            </a:r>
            <a:r>
              <a:rPr lang="en-US" altLang="ko-KR" dirty="0" smtClean="0"/>
              <a:t>(dynamic)</a:t>
            </a:r>
            <a:r>
              <a:rPr lang="ko-KR" altLang="en-US" dirty="0" smtClean="0"/>
              <a:t> 포인트컷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포인트컷을 결정하는 시점이 런타임이냐 아니냐</a:t>
            </a:r>
            <a:r>
              <a:rPr lang="en-US" altLang="ko-KR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클래식 스프링 </a:t>
            </a:r>
            <a:r>
              <a:rPr lang="en-US" altLang="ko-KR" dirty="0" smtClean="0"/>
              <a:t>AOP </a:t>
            </a:r>
            <a:r>
              <a:rPr lang="ko-KR" altLang="en-US" dirty="0" smtClean="0"/>
              <a:t>포인트컷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org.springframework.aop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3571868" y="1500174"/>
            <a:ext cx="1428760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Pointcut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285720" y="2000240"/>
            <a:ext cx="2419368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ExpressionPointcut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142844" y="4786322"/>
            <a:ext cx="3348062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AbstractExpressionPointcut</a:t>
            </a:r>
          </a:p>
        </p:txBody>
      </p:sp>
      <p:sp>
        <p:nvSpPr>
          <p:cNvPr id="7" name="모서리가 둥근 직사각형 6"/>
          <p:cNvSpPr/>
          <p:nvPr/>
        </p:nvSpPr>
        <p:spPr>
          <a:xfrm>
            <a:off x="1357290" y="5429264"/>
            <a:ext cx="3000396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AspectJExpressionPointcut</a:t>
            </a:r>
            <a:endParaRPr lang="ko-KR" altLang="en-US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928662" y="2643182"/>
            <a:ext cx="3429024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StaticMethodMatcherPointcut</a:t>
            </a:r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785786" y="4000504"/>
            <a:ext cx="3714776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AbstractRegexpMethodPointcut</a:t>
            </a:r>
            <a:endParaRPr lang="ko-KR" alt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5214942" y="4643446"/>
            <a:ext cx="3357586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NameMatchMethodPointcut</a:t>
            </a:r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857752" y="5429264"/>
            <a:ext cx="3714776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JdkRegexpMethodPointcut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2428860" y="3357562"/>
            <a:ext cx="3571900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AnnotationMatchingPointcut</a:t>
            </a:r>
            <a:endParaRPr lang="ko-KR" altLang="en-US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5357818" y="2285992"/>
            <a:ext cx="2428892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ComposablePointcut</a:t>
            </a:r>
            <a:endParaRPr lang="ko-KR" altLang="en-US" dirty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6072198" y="3071810"/>
            <a:ext cx="2428892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ControlFlowPointcut </a:t>
            </a:r>
            <a:endParaRPr lang="ko-KR" altLang="en-US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4929190" y="3929066"/>
            <a:ext cx="4000528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DynamicMethodMatcherPointcut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스프링 </a:t>
            </a:r>
            <a:r>
              <a:rPr lang="en-US" altLang="ko-KR" dirty="0" smtClean="0"/>
              <a:t>@AOP </a:t>
            </a:r>
            <a:r>
              <a:rPr lang="ko-KR" altLang="en-US" dirty="0" smtClean="0"/>
              <a:t>포인트컷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org.aspectj.lang.annotation</a:t>
            </a:r>
          </a:p>
          <a:p>
            <a:r>
              <a:rPr lang="en-US" altLang="ko-KR" dirty="0" smtClean="0"/>
              <a:t>AspectJ </a:t>
            </a:r>
            <a:r>
              <a:rPr lang="ko-KR" altLang="en-US" dirty="0" smtClean="0"/>
              <a:t>포인트컷 표현식 </a:t>
            </a:r>
            <a:r>
              <a:rPr lang="en-US" altLang="ko-KR" dirty="0" smtClean="0"/>
              <a:t>(</a:t>
            </a:r>
            <a:r>
              <a:rPr lang="ko-KR" altLang="en-US" dirty="0" smtClean="0"/>
              <a:t>일부</a:t>
            </a:r>
            <a:r>
              <a:rPr lang="en-US" altLang="ko-KR" dirty="0" smtClean="0"/>
              <a:t>) </a:t>
            </a:r>
            <a:r>
              <a:rPr lang="ko-KR" altLang="en-US" dirty="0" smtClean="0"/>
              <a:t>사용 가능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execution, this, target, within …</a:t>
            </a:r>
          </a:p>
          <a:p>
            <a:r>
              <a:rPr lang="ko-KR" altLang="en-US" dirty="0" smtClean="0"/>
              <a:t>확장 표현식 제공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bean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3786182" y="3929066"/>
            <a:ext cx="1428760" cy="4286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@Pointcut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solidFill>
                  <a:srgbClr val="008000"/>
                </a:solidFill>
              </a:rPr>
              <a:t>“Hello World”</a:t>
            </a:r>
            <a:r>
              <a:rPr lang="ko-KR" altLang="en-US" dirty="0" smtClean="0"/>
              <a:t> </a:t>
            </a:r>
            <a:r>
              <a:rPr lang="en-US" altLang="ko-KR" dirty="0" smtClean="0"/>
              <a:t>AOP </a:t>
            </a:r>
            <a:r>
              <a:rPr lang="ko-KR" altLang="en-US" dirty="0" smtClean="0"/>
              <a:t>예제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프로그래밍을 통해 직접 프록시 객체 생성</a:t>
            </a:r>
            <a:endParaRPr lang="en-US" altLang="ko-KR" dirty="0" smtClean="0"/>
          </a:p>
          <a:p>
            <a:r>
              <a:rPr lang="ko-KR" altLang="en-US" dirty="0" smtClean="0"/>
              <a:t>클래식 스프링 </a:t>
            </a:r>
            <a:r>
              <a:rPr lang="en-US" altLang="ko-KR" dirty="0" smtClean="0"/>
              <a:t>AOP</a:t>
            </a:r>
          </a:p>
          <a:p>
            <a:r>
              <a:rPr lang="en-US" altLang="ko-KR" dirty="0" smtClean="0"/>
              <a:t>aop </a:t>
            </a:r>
            <a:r>
              <a:rPr lang="ko-KR" altLang="en-US" dirty="0" smtClean="0"/>
              <a:t>네임스페이스를 사용하는 스프링 </a:t>
            </a:r>
            <a:r>
              <a:rPr lang="en-US" altLang="ko-KR" dirty="0" smtClean="0"/>
              <a:t>AOP</a:t>
            </a:r>
          </a:p>
          <a:p>
            <a:r>
              <a:rPr lang="ko-KR" altLang="en-US" dirty="0" smtClean="0"/>
              <a:t>스프링 </a:t>
            </a:r>
            <a:r>
              <a:rPr lang="en-US" altLang="ko-KR" dirty="0" smtClean="0"/>
              <a:t>@AOP</a:t>
            </a:r>
          </a:p>
          <a:p>
            <a:r>
              <a:rPr lang="ko-KR" altLang="en-US" dirty="0" smtClean="0"/>
              <a:t>스프링 </a:t>
            </a:r>
            <a:r>
              <a:rPr lang="en-US" altLang="ko-KR" dirty="0" smtClean="0"/>
              <a:t>+ AspectJ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4429132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2400" b="1" dirty="0" smtClean="0"/>
              <a:t>전반전은 후반전을 위한 몸풀기였을 뿐</a:t>
            </a:r>
            <a:r>
              <a:rPr lang="en-US" altLang="ko-KR" sz="2400" b="1" dirty="0" smtClean="0"/>
              <a:t>… </a:t>
            </a:r>
            <a:br>
              <a:rPr lang="en-US" altLang="ko-KR" sz="2400" b="1" dirty="0" smtClean="0"/>
            </a:br>
            <a:r>
              <a:rPr lang="ko-KR" altLang="en-US" sz="2400" b="1" dirty="0" smtClean="0"/>
              <a:t>이제부터 시작입니다</a:t>
            </a:r>
            <a:r>
              <a:rPr lang="en-US" altLang="ko-KR" sz="2400" b="1" dirty="0" smtClean="0"/>
              <a:t>.</a:t>
            </a:r>
            <a:endParaRPr lang="ko-KR" altLang="en-US" sz="2400" b="1" dirty="0"/>
          </a:p>
        </p:txBody>
      </p:sp>
      <p:sp>
        <p:nvSpPr>
          <p:cNvPr id="3" name="제목 1"/>
          <p:cNvSpPr txBox="1">
            <a:spLocks/>
          </p:cNvSpPr>
          <p:nvPr/>
        </p:nvSpPr>
        <p:spPr>
          <a:xfrm>
            <a:off x="609600" y="24383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전반전 끝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599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b="1" dirty="0" smtClean="0"/>
              <a:t>Spring AOP </a:t>
            </a:r>
            <a:r>
              <a:rPr lang="ko-KR" altLang="en-US" b="1" dirty="0" smtClean="0"/>
              <a:t>선택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선택할 것 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AOP </a:t>
            </a:r>
            <a:r>
              <a:rPr lang="ko-KR" altLang="en-US" dirty="0" smtClean="0"/>
              <a:t>시스템</a:t>
            </a:r>
            <a:endParaRPr lang="en-US" altLang="ko-KR" dirty="0" smtClean="0"/>
          </a:p>
          <a:p>
            <a:r>
              <a:rPr lang="ko-KR" altLang="en-US" dirty="0" smtClean="0"/>
              <a:t>문법</a:t>
            </a:r>
            <a:endParaRPr lang="en-US" altLang="ko-KR" dirty="0" smtClean="0"/>
          </a:p>
          <a:p>
            <a:r>
              <a:rPr lang="ko-KR" altLang="en-US" dirty="0" smtClean="0"/>
              <a:t>위빙 시점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AOP </a:t>
            </a:r>
            <a:r>
              <a:rPr lang="ko-KR" altLang="en-US" dirty="0" smtClean="0"/>
              <a:t>시스템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스프링 </a:t>
            </a:r>
            <a:r>
              <a:rPr lang="en-US" altLang="ko-KR" dirty="0" smtClean="0"/>
              <a:t>AOP</a:t>
            </a:r>
          </a:p>
          <a:p>
            <a:pPr lvl="1"/>
            <a:r>
              <a:rPr lang="ko-KR" altLang="en-US" dirty="0" smtClean="0"/>
              <a:t>프록시 패턴</a:t>
            </a:r>
            <a:endParaRPr lang="en-US" altLang="ko-KR" dirty="0" smtClean="0"/>
          </a:p>
          <a:p>
            <a:r>
              <a:rPr lang="en-US" altLang="ko-KR" dirty="0" smtClean="0"/>
              <a:t>AspectJ</a:t>
            </a:r>
          </a:p>
          <a:p>
            <a:pPr lvl="1"/>
            <a:r>
              <a:rPr lang="ko-KR" altLang="en-US" dirty="0" smtClean="0"/>
              <a:t>바이트 코드 수정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스프링 </a:t>
            </a:r>
            <a:r>
              <a:rPr lang="en-US" altLang="ko-KR" dirty="0" smtClean="0"/>
              <a:t>AOP – </a:t>
            </a:r>
            <a:r>
              <a:rPr lang="ko-KR" altLang="en-US" dirty="0" smtClean="0"/>
              <a:t>프록시 기반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3143240" y="2571744"/>
            <a:ext cx="5429288" cy="2857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/>
          <p:cNvCxnSpPr>
            <a:endCxn id="4" idx="1"/>
          </p:cNvCxnSpPr>
          <p:nvPr/>
        </p:nvCxnSpPr>
        <p:spPr>
          <a:xfrm>
            <a:off x="714348" y="4000504"/>
            <a:ext cx="242889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6500826" y="3214686"/>
            <a:ext cx="1857388" cy="17145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5429256" y="3429000"/>
            <a:ext cx="1071570" cy="11430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4357686" y="3429000"/>
            <a:ext cx="1071570" cy="11430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3286116" y="3429000"/>
            <a:ext cx="1071570" cy="11430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324896" y="3478666"/>
            <a:ext cx="1000132" cy="52183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3318774" y="4000504"/>
            <a:ext cx="1000132" cy="5048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396466" y="3489552"/>
            <a:ext cx="1000132" cy="52183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4390344" y="4011390"/>
            <a:ext cx="1000132" cy="5048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5468036" y="3500438"/>
            <a:ext cx="1000132" cy="52183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5461914" y="4022276"/>
            <a:ext cx="1000132" cy="5048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5214942" y="257174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프록시 객체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858016" y="385762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타겟 객체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143240" y="1714488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포인트컷</a:t>
            </a:r>
            <a:endParaRPr lang="en-US" altLang="ko-KR" dirty="0" smtClean="0"/>
          </a:p>
          <a:p>
            <a:r>
              <a:rPr lang="en-US" altLang="ko-KR" dirty="0" smtClean="0"/>
              <a:t>(pointcut)</a:t>
            </a:r>
            <a:endParaRPr lang="ko-KR" altLang="en-US" dirty="0"/>
          </a:p>
        </p:txBody>
      </p:sp>
      <p:cxnSp>
        <p:nvCxnSpPr>
          <p:cNvPr id="25" name="직선 화살표 연결선 24"/>
          <p:cNvCxnSpPr>
            <a:stCxn id="23" idx="2"/>
          </p:cNvCxnSpPr>
          <p:nvPr/>
        </p:nvCxnSpPr>
        <p:spPr>
          <a:xfrm rot="16200000" flipH="1">
            <a:off x="3073497" y="3002066"/>
            <a:ext cx="1353935" cy="714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572000" y="1714488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어드바이스</a:t>
            </a:r>
            <a:endParaRPr lang="en-US" altLang="ko-KR" dirty="0" smtClean="0"/>
          </a:p>
          <a:p>
            <a:r>
              <a:rPr lang="en-US" altLang="ko-KR" dirty="0" smtClean="0"/>
              <a:t>(Advice)</a:t>
            </a:r>
            <a:endParaRPr lang="ko-KR" altLang="en-US" dirty="0"/>
          </a:p>
        </p:txBody>
      </p:sp>
      <p:cxnSp>
        <p:nvCxnSpPr>
          <p:cNvPr id="32" name="직선 화살표 연결선 31"/>
          <p:cNvCxnSpPr>
            <a:stCxn id="31" idx="2"/>
          </p:cNvCxnSpPr>
          <p:nvPr/>
        </p:nvCxnSpPr>
        <p:spPr>
          <a:xfrm rot="5400000">
            <a:off x="3662861" y="2627017"/>
            <a:ext cx="1925437" cy="13930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>
            <a:endCxn id="12" idx="2"/>
          </p:cNvCxnSpPr>
          <p:nvPr/>
        </p:nvCxnSpPr>
        <p:spPr>
          <a:xfrm rot="16200000" flipV="1">
            <a:off x="3268258" y="5125651"/>
            <a:ext cx="1143008" cy="357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286116" y="5786454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어드바이저</a:t>
            </a:r>
            <a:endParaRPr lang="en-US" altLang="ko-KR" dirty="0" smtClean="0"/>
          </a:p>
          <a:p>
            <a:r>
              <a:rPr lang="en-US" altLang="ko-KR" dirty="0" smtClean="0"/>
              <a:t>(Advisor)</a:t>
            </a:r>
            <a:endParaRPr lang="ko-KR" altLang="en-US" dirty="0"/>
          </a:p>
        </p:txBody>
      </p:sp>
      <p:sp>
        <p:nvSpPr>
          <p:cNvPr id="24" name="내용 개체 틀 2"/>
          <p:cNvSpPr>
            <a:spLocks noGrp="1"/>
          </p:cNvSpPr>
          <p:nvPr>
            <p:ph idx="1"/>
          </p:nvPr>
        </p:nvSpPr>
        <p:spPr>
          <a:xfrm>
            <a:off x="142844" y="714356"/>
            <a:ext cx="8858312" cy="5643602"/>
          </a:xfrm>
        </p:spPr>
        <p:txBody>
          <a:bodyPr/>
          <a:lstStyle/>
          <a:p>
            <a:r>
              <a:rPr lang="ko-KR" altLang="en-US" dirty="0" smtClean="0"/>
              <a:t>메소드 가로채기 </a:t>
            </a:r>
            <a:r>
              <a:rPr lang="en-US" altLang="ko-KR" dirty="0" smtClean="0"/>
              <a:t>(Method Interception)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주제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AOP</a:t>
            </a:r>
          </a:p>
          <a:p>
            <a:r>
              <a:rPr lang="ko-KR" altLang="en-US" dirty="0" smtClean="0"/>
              <a:t>스프링 </a:t>
            </a:r>
            <a:r>
              <a:rPr lang="en-US" altLang="ko-KR" dirty="0" smtClean="0"/>
              <a:t>AOP</a:t>
            </a:r>
          </a:p>
          <a:p>
            <a:r>
              <a:rPr lang="ko-KR" altLang="en-US" b="1" dirty="0" smtClean="0"/>
              <a:t>스프링 </a:t>
            </a:r>
            <a:r>
              <a:rPr lang="en-US" altLang="ko-KR" b="1" dirty="0" smtClean="0"/>
              <a:t>AOP </a:t>
            </a:r>
            <a:r>
              <a:rPr lang="ko-KR" altLang="en-US" b="1" dirty="0" smtClean="0"/>
              <a:t>선택</a:t>
            </a:r>
            <a:endParaRPr lang="en-US" altLang="ko-KR" b="1" dirty="0" smtClean="0"/>
          </a:p>
          <a:p>
            <a:r>
              <a:rPr lang="ko-KR" altLang="en-US" b="1" dirty="0" smtClean="0"/>
              <a:t>스프링 </a:t>
            </a:r>
            <a:r>
              <a:rPr lang="en-US" altLang="ko-KR" b="1" dirty="0" smtClean="0"/>
              <a:t>AOP </a:t>
            </a:r>
            <a:r>
              <a:rPr lang="ko-KR" altLang="en-US" b="1" dirty="0" smtClean="0"/>
              <a:t>활용</a:t>
            </a:r>
            <a:endParaRPr lang="en-US" altLang="ko-KR" b="1" dirty="0" smtClean="0"/>
          </a:p>
          <a:p>
            <a:r>
              <a:rPr lang="ko-KR" altLang="en-US" b="1" dirty="0" smtClean="0"/>
              <a:t>스프링 </a:t>
            </a:r>
            <a:r>
              <a:rPr lang="en-US" altLang="ko-KR" b="1" dirty="0" smtClean="0"/>
              <a:t>AOP </a:t>
            </a:r>
            <a:r>
              <a:rPr lang="ko-KR" altLang="en-US" b="1" dirty="0" smtClean="0"/>
              <a:t>이슈</a:t>
            </a:r>
            <a:endParaRPr lang="en-US" altLang="ko-K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AspectJ – </a:t>
            </a:r>
            <a:r>
              <a:rPr lang="ko-KR" altLang="en-US" dirty="0" smtClean="0"/>
              <a:t>바이트 코드 조작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428596" y="1571612"/>
            <a:ext cx="2357454" cy="4572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714348" y="4572008"/>
            <a:ext cx="1643074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애스팩트</a:t>
            </a:r>
            <a:endParaRPr lang="ko-KR" altLang="en-US" dirty="0"/>
          </a:p>
        </p:txBody>
      </p:sp>
      <p:sp>
        <p:nvSpPr>
          <p:cNvPr id="8" name="오른쪽 화살표 7"/>
          <p:cNvSpPr/>
          <p:nvPr/>
        </p:nvSpPr>
        <p:spPr>
          <a:xfrm>
            <a:off x="3143240" y="3429000"/>
            <a:ext cx="928694" cy="50006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4500562" y="3143248"/>
            <a:ext cx="1428760" cy="10715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Weaver</a:t>
            </a:r>
            <a:endParaRPr lang="ko-KR" altLang="en-US" dirty="0"/>
          </a:p>
        </p:txBody>
      </p:sp>
      <p:grpSp>
        <p:nvGrpSpPr>
          <p:cNvPr id="18" name="그룹 17"/>
          <p:cNvGrpSpPr/>
          <p:nvPr/>
        </p:nvGrpSpPr>
        <p:grpSpPr>
          <a:xfrm>
            <a:off x="7643834" y="2714620"/>
            <a:ext cx="1214446" cy="2214578"/>
            <a:chOff x="7072330" y="2571744"/>
            <a:chExt cx="1214446" cy="2214578"/>
          </a:xfrm>
        </p:grpSpPr>
        <p:sp>
          <p:nvSpPr>
            <p:cNvPr id="11" name="모서리가 둥근 직사각형 10"/>
            <p:cNvSpPr/>
            <p:nvPr/>
          </p:nvSpPr>
          <p:spPr>
            <a:xfrm>
              <a:off x="7072330" y="2571744"/>
              <a:ext cx="1214446" cy="22145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모서리가 둥근 직사각형 11"/>
            <p:cNvSpPr/>
            <p:nvPr/>
          </p:nvSpPr>
          <p:spPr>
            <a:xfrm>
              <a:off x="7072330" y="2857496"/>
              <a:ext cx="1214446" cy="21431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모서리가 둥근 직사각형 12"/>
            <p:cNvSpPr/>
            <p:nvPr/>
          </p:nvSpPr>
          <p:spPr>
            <a:xfrm>
              <a:off x="7072330" y="3429000"/>
              <a:ext cx="1214446" cy="21431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모서리가 둥근 직사각형 13"/>
            <p:cNvSpPr/>
            <p:nvPr/>
          </p:nvSpPr>
          <p:spPr>
            <a:xfrm>
              <a:off x="7072330" y="3143248"/>
              <a:ext cx="1214446" cy="21431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모서리가 둥근 직사각형 14"/>
            <p:cNvSpPr/>
            <p:nvPr/>
          </p:nvSpPr>
          <p:spPr>
            <a:xfrm>
              <a:off x="7072330" y="3786190"/>
              <a:ext cx="1214446" cy="21431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7072330" y="4214818"/>
              <a:ext cx="1214446" cy="21431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7" name="오른쪽 화살표 16"/>
          <p:cNvSpPr/>
          <p:nvPr/>
        </p:nvSpPr>
        <p:spPr>
          <a:xfrm>
            <a:off x="6357950" y="3429000"/>
            <a:ext cx="928694" cy="50006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7643834" y="5000636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.class/.jar</a:t>
            </a:r>
            <a:endParaRPr lang="ko-KR" altLang="en-US" dirty="0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714348" y="1714488"/>
            <a:ext cx="1214446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바이트코드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85786" y="3929066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.class/.jar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85786" y="5715016"/>
            <a:ext cx="959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.java/.aj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프록시 기반 접근방법의 장점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별도의 컴파일러 필요 없음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클래스 단위가 아닌 객체 단위로 인터셉터 적용이 가능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간단한 기능만 제공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오직 메소드 실행 조인포인트만 지원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AOP</a:t>
            </a:r>
            <a:r>
              <a:rPr lang="ko-KR" altLang="en-US" dirty="0" smtClean="0"/>
              <a:t>에 쉽게 접근할 수 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빈에 특화된 표현식 제공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예</a:t>
            </a:r>
            <a:r>
              <a:rPr lang="en-US" altLang="ko-KR" dirty="0" smtClean="0"/>
              <a:t>) bean(*Dao), bean(Member*)</a:t>
            </a:r>
          </a:p>
          <a:p>
            <a:pPr lvl="1"/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프록시 기반 접근방법의 단점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메소드 실행 조인포인트만 가능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필드 접근이나 객체 생성 조인포인트는 사용 불가</a:t>
            </a:r>
            <a:endParaRPr lang="en-US" altLang="ko-KR" dirty="0" smtClean="0"/>
          </a:p>
          <a:p>
            <a:r>
              <a:rPr lang="ko-KR" altLang="en-US" dirty="0" smtClean="0"/>
              <a:t>스프링이 관리하는 빈에만 적용 가능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new</a:t>
            </a:r>
            <a:r>
              <a:rPr lang="ko-KR" altLang="en-US" dirty="0" smtClean="0"/>
              <a:t>로 생성한 객체에는 적용 불가</a:t>
            </a:r>
            <a:endParaRPr lang="en-US" altLang="ko-KR" dirty="0" smtClean="0"/>
          </a:p>
          <a:p>
            <a:r>
              <a:rPr lang="en-US" altLang="ko-KR" dirty="0" smtClean="0"/>
              <a:t>“self” </a:t>
            </a:r>
            <a:r>
              <a:rPr lang="ko-KR" altLang="en-US" dirty="0" smtClean="0"/>
              <a:t>호출은 어드바이스 적용 안 됨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428596" y="3571876"/>
            <a:ext cx="8072494" cy="28575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ko-KR" dirty="0" smtClean="0"/>
              <a:t>…</a:t>
            </a:r>
          </a:p>
          <a:p>
            <a:r>
              <a:rPr lang="en-US" altLang="ko-KR" dirty="0" smtClean="0"/>
              <a:t>public void foo(){</a:t>
            </a:r>
          </a:p>
          <a:p>
            <a:r>
              <a:rPr lang="en-US" altLang="ko-KR" dirty="0" smtClean="0"/>
              <a:t>    …</a:t>
            </a:r>
          </a:p>
          <a:p>
            <a:r>
              <a:rPr lang="en-US" altLang="ko-KR" dirty="0" smtClean="0"/>
              <a:t>    bar();</a:t>
            </a:r>
          </a:p>
          <a:p>
            <a:r>
              <a:rPr lang="en-US" altLang="ko-KR" dirty="0" smtClean="0"/>
              <a:t>}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public void bar(){</a:t>
            </a:r>
          </a:p>
          <a:p>
            <a:r>
              <a:rPr lang="en-US" altLang="ko-KR" dirty="0" smtClean="0"/>
              <a:t>    …</a:t>
            </a:r>
          </a:p>
          <a:p>
            <a:r>
              <a:rPr lang="en-US" altLang="ko-KR" dirty="0" smtClean="0"/>
              <a:t>}</a:t>
            </a:r>
          </a:p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cxnSp>
        <p:nvCxnSpPr>
          <p:cNvPr id="6" name="직선 화살표 연결선 5"/>
          <p:cNvCxnSpPr/>
          <p:nvPr/>
        </p:nvCxnSpPr>
        <p:spPr>
          <a:xfrm rot="10800000">
            <a:off x="1428728" y="4572008"/>
            <a:ext cx="1000132" cy="730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74430" y="4444884"/>
            <a:ext cx="5788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프록시를 거치지 않기 때문에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어드바이스 적용 안 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AOP </a:t>
            </a:r>
            <a:r>
              <a:rPr lang="ko-KR" altLang="en-US" dirty="0" smtClean="0"/>
              <a:t>시스템 선택 결론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다음의 경우 스프링 </a:t>
            </a:r>
            <a:r>
              <a:rPr lang="en-US" altLang="ko-KR" dirty="0" smtClean="0"/>
              <a:t>AOP</a:t>
            </a:r>
            <a:r>
              <a:rPr lang="ko-KR" altLang="en-US" dirty="0" smtClean="0"/>
              <a:t>를 사용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메소드 실행 조인포인트로 충분할 경우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별도의 컴파일러를 사용하고 싶지 않을 경우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도메인 객체에 </a:t>
            </a:r>
            <a:r>
              <a:rPr lang="en-US" altLang="ko-KR" dirty="0" smtClean="0"/>
              <a:t>AOP</a:t>
            </a:r>
            <a:r>
              <a:rPr lang="ko-KR" altLang="en-US" dirty="0" smtClean="0"/>
              <a:t>를 적용할 필요가 없을 경우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@Configurable</a:t>
            </a:r>
          </a:p>
          <a:p>
            <a:pPr lvl="1"/>
            <a:r>
              <a:rPr lang="ko-KR" altLang="en-US" dirty="0" smtClean="0"/>
              <a:t>프록시 사용에 문제가 없을 경우</a:t>
            </a:r>
            <a:endParaRPr lang="en-US" altLang="ko-KR" dirty="0" smtClean="0"/>
          </a:p>
          <a:p>
            <a:r>
              <a:rPr lang="ko-KR" altLang="en-US" dirty="0" smtClean="0"/>
              <a:t>그 밖의 경우에는 </a:t>
            </a:r>
            <a:r>
              <a:rPr lang="en-US" altLang="ko-KR" dirty="0" smtClean="0"/>
              <a:t>AspectJ</a:t>
            </a:r>
            <a:r>
              <a:rPr lang="ko-KR" altLang="en-US" dirty="0" smtClean="0"/>
              <a:t>를 사용</a:t>
            </a:r>
            <a:r>
              <a:rPr lang="en-US" altLang="ko-KR" dirty="0" smtClean="0"/>
              <a:t>.</a:t>
            </a:r>
          </a:p>
          <a:p>
            <a:pPr lvl="1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문법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스프링 </a:t>
            </a:r>
            <a:r>
              <a:rPr lang="en-US" altLang="ko-KR" dirty="0" smtClean="0"/>
              <a:t>AOP</a:t>
            </a:r>
          </a:p>
          <a:p>
            <a:pPr lvl="1"/>
            <a:r>
              <a:rPr lang="en-US" altLang="ko-KR" dirty="0" smtClean="0"/>
              <a:t>aop </a:t>
            </a:r>
            <a:r>
              <a:rPr lang="ko-KR" altLang="en-US" dirty="0" smtClean="0"/>
              <a:t>스키마 스타일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@AspectJ</a:t>
            </a:r>
          </a:p>
          <a:p>
            <a:pPr lvl="1"/>
            <a:r>
              <a:rPr lang="ko-KR" altLang="en-US" dirty="0" smtClean="0"/>
              <a:t>클래식 스프링 </a:t>
            </a:r>
            <a:r>
              <a:rPr lang="en-US" altLang="ko-KR" dirty="0" smtClean="0"/>
              <a:t>AOP</a:t>
            </a:r>
          </a:p>
          <a:p>
            <a:r>
              <a:rPr lang="en-US" altLang="ko-KR" dirty="0" smtClean="0"/>
              <a:t>AspectJ</a:t>
            </a:r>
          </a:p>
          <a:p>
            <a:pPr lvl="1"/>
            <a:r>
              <a:rPr lang="ko-KR" altLang="en-US" dirty="0" smtClean="0"/>
              <a:t>예전 문법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@AspectJ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@AspectJ VS XML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자바 </a:t>
            </a:r>
            <a:r>
              <a:rPr lang="en-US" altLang="ko-KR" dirty="0" smtClean="0"/>
              <a:t>5</a:t>
            </a:r>
            <a:r>
              <a:rPr lang="ko-KR" altLang="en-US" dirty="0" smtClean="0"/>
              <a:t> 이상을 사용하는 경우에는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@AspectJ </a:t>
            </a:r>
            <a:r>
              <a:rPr lang="ko-KR" altLang="en-US" dirty="0" smtClean="0"/>
              <a:t>사용을 권장합니다</a:t>
            </a:r>
            <a:r>
              <a:rPr lang="en-US" altLang="ko-KR" dirty="0" smtClean="0"/>
              <a:t>.</a:t>
            </a:r>
          </a:p>
          <a:p>
            <a:pPr lvl="2"/>
            <a:r>
              <a:rPr lang="ko-KR" altLang="en-US" dirty="0" smtClean="0"/>
              <a:t>간결하며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XML</a:t>
            </a:r>
            <a:r>
              <a:rPr lang="ko-KR" altLang="en-US" dirty="0" smtClean="0"/>
              <a:t>이 줄어들고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포인트컷 조합이 가능하며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AspectJ </a:t>
            </a:r>
            <a:r>
              <a:rPr lang="ko-KR" altLang="en-US" dirty="0" smtClean="0"/>
              <a:t>시스템과 연동이 수월합니다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자바 </a:t>
            </a:r>
            <a:r>
              <a:rPr lang="en-US" altLang="ko-KR" dirty="0" smtClean="0"/>
              <a:t>5 </a:t>
            </a:r>
            <a:r>
              <a:rPr lang="ko-KR" altLang="en-US" dirty="0" smtClean="0"/>
              <a:t>이전 버전을 사용할 경우에는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XML </a:t>
            </a:r>
            <a:r>
              <a:rPr lang="ko-KR" altLang="en-US" dirty="0" smtClean="0"/>
              <a:t>밖에는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위빙 시점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컴파일 타임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AspectJ </a:t>
            </a:r>
            <a:r>
              <a:rPr lang="ko-KR" altLang="en-US" dirty="0" smtClean="0"/>
              <a:t>위빙</a:t>
            </a:r>
            <a:endParaRPr lang="en-US" altLang="ko-KR" dirty="0" smtClean="0"/>
          </a:p>
          <a:p>
            <a:r>
              <a:rPr lang="ko-KR" altLang="en-US" dirty="0" smtClean="0"/>
              <a:t>클래스 로딩 타임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로드 타임 위빙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AspectJ </a:t>
            </a:r>
            <a:r>
              <a:rPr lang="ko-KR" altLang="en-US" dirty="0" smtClean="0"/>
              <a:t>위빙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428596" y="1571612"/>
            <a:ext cx="2357454" cy="4572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714348" y="4572008"/>
            <a:ext cx="1643074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애스팩트</a:t>
            </a:r>
            <a:endParaRPr lang="ko-KR" altLang="en-US" dirty="0"/>
          </a:p>
        </p:txBody>
      </p:sp>
      <p:sp>
        <p:nvSpPr>
          <p:cNvPr id="6" name="오른쪽 화살표 5"/>
          <p:cNvSpPr/>
          <p:nvPr/>
        </p:nvSpPr>
        <p:spPr>
          <a:xfrm>
            <a:off x="3143240" y="3429000"/>
            <a:ext cx="928694" cy="50006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4500562" y="3143248"/>
            <a:ext cx="1428760" cy="10715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Weaver</a:t>
            </a:r>
            <a:endParaRPr lang="ko-KR" altLang="en-US" dirty="0"/>
          </a:p>
        </p:txBody>
      </p:sp>
      <p:grpSp>
        <p:nvGrpSpPr>
          <p:cNvPr id="8" name="그룹 7"/>
          <p:cNvGrpSpPr/>
          <p:nvPr/>
        </p:nvGrpSpPr>
        <p:grpSpPr>
          <a:xfrm>
            <a:off x="7643834" y="2714620"/>
            <a:ext cx="1214446" cy="2214578"/>
            <a:chOff x="7072330" y="2571744"/>
            <a:chExt cx="1214446" cy="2214578"/>
          </a:xfrm>
        </p:grpSpPr>
        <p:sp>
          <p:nvSpPr>
            <p:cNvPr id="9" name="모서리가 둥근 직사각형 8"/>
            <p:cNvSpPr/>
            <p:nvPr/>
          </p:nvSpPr>
          <p:spPr>
            <a:xfrm>
              <a:off x="7072330" y="2571744"/>
              <a:ext cx="1214446" cy="22145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7072330" y="2857496"/>
              <a:ext cx="1214446" cy="21431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7072330" y="3429000"/>
              <a:ext cx="1214446" cy="21431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모서리가 둥근 직사각형 11"/>
            <p:cNvSpPr/>
            <p:nvPr/>
          </p:nvSpPr>
          <p:spPr>
            <a:xfrm>
              <a:off x="7072330" y="3143248"/>
              <a:ext cx="1214446" cy="21431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모서리가 둥근 직사각형 12"/>
            <p:cNvSpPr/>
            <p:nvPr/>
          </p:nvSpPr>
          <p:spPr>
            <a:xfrm>
              <a:off x="7072330" y="3786190"/>
              <a:ext cx="1214446" cy="21431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모서리가 둥근 직사각형 13"/>
            <p:cNvSpPr/>
            <p:nvPr/>
          </p:nvSpPr>
          <p:spPr>
            <a:xfrm>
              <a:off x="7072330" y="4214818"/>
              <a:ext cx="1214446" cy="21431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오른쪽 화살표 14"/>
          <p:cNvSpPr/>
          <p:nvPr/>
        </p:nvSpPr>
        <p:spPr>
          <a:xfrm>
            <a:off x="6357950" y="3429000"/>
            <a:ext cx="928694" cy="50006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7643834" y="5000636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.class/.jar</a:t>
            </a:r>
            <a:endParaRPr lang="ko-KR" altLang="en-US" dirty="0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714348" y="1714488"/>
            <a:ext cx="1214446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바이트코드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3929066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.class/.jar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85786" y="5715016"/>
            <a:ext cx="959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.java/.aj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로드 타임 위빙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java –javaagent:aspectjweaver.jar …</a:t>
            </a:r>
            <a:endParaRPr lang="ko-KR" altLang="en-US" dirty="0"/>
          </a:p>
        </p:txBody>
      </p:sp>
      <p:grpSp>
        <p:nvGrpSpPr>
          <p:cNvPr id="47" name="그룹 46"/>
          <p:cNvGrpSpPr/>
          <p:nvPr/>
        </p:nvGrpSpPr>
        <p:grpSpPr>
          <a:xfrm>
            <a:off x="3428992" y="1428736"/>
            <a:ext cx="2214578" cy="1214446"/>
            <a:chOff x="5857884" y="1500174"/>
            <a:chExt cx="2214578" cy="1214446"/>
          </a:xfrm>
        </p:grpSpPr>
        <p:sp>
          <p:nvSpPr>
            <p:cNvPr id="4" name="직사각형 3"/>
            <p:cNvSpPr/>
            <p:nvPr/>
          </p:nvSpPr>
          <p:spPr>
            <a:xfrm>
              <a:off x="5857884" y="1500174"/>
              <a:ext cx="2214578" cy="121444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857884" y="1500174"/>
              <a:ext cx="5421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VM</a:t>
              </a:r>
              <a:endParaRPr lang="ko-KR" altLang="en-US" dirty="0"/>
            </a:p>
          </p:txBody>
        </p:sp>
        <p:grpSp>
          <p:nvGrpSpPr>
            <p:cNvPr id="6" name="그룹 5"/>
            <p:cNvGrpSpPr/>
            <p:nvPr/>
          </p:nvGrpSpPr>
          <p:grpSpPr>
            <a:xfrm>
              <a:off x="6000760" y="2071678"/>
              <a:ext cx="428628" cy="571504"/>
              <a:chOff x="7072330" y="2571744"/>
              <a:chExt cx="1214446" cy="2214578"/>
            </a:xfrm>
          </p:grpSpPr>
          <p:sp>
            <p:nvSpPr>
              <p:cNvPr id="7" name="모서리가 둥근 직사각형 6"/>
              <p:cNvSpPr/>
              <p:nvPr/>
            </p:nvSpPr>
            <p:spPr>
              <a:xfrm>
                <a:off x="7072330" y="2571744"/>
                <a:ext cx="1214446" cy="221457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모서리가 둥근 직사각형 7"/>
              <p:cNvSpPr/>
              <p:nvPr/>
            </p:nvSpPr>
            <p:spPr>
              <a:xfrm>
                <a:off x="7072330" y="2857496"/>
                <a:ext cx="1214446" cy="214314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모서리가 둥근 직사각형 8"/>
              <p:cNvSpPr/>
              <p:nvPr/>
            </p:nvSpPr>
            <p:spPr>
              <a:xfrm>
                <a:off x="7072330" y="3429000"/>
                <a:ext cx="1214446" cy="214314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모서리가 둥근 직사각형 9"/>
              <p:cNvSpPr/>
              <p:nvPr/>
            </p:nvSpPr>
            <p:spPr>
              <a:xfrm>
                <a:off x="7072330" y="3143248"/>
                <a:ext cx="1214446" cy="214314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모서리가 둥근 직사각형 10"/>
              <p:cNvSpPr/>
              <p:nvPr/>
            </p:nvSpPr>
            <p:spPr>
              <a:xfrm>
                <a:off x="7072330" y="3786190"/>
                <a:ext cx="1214446" cy="214314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모서리가 둥근 직사각형 11"/>
              <p:cNvSpPr/>
              <p:nvPr/>
            </p:nvSpPr>
            <p:spPr>
              <a:xfrm>
                <a:off x="7072330" y="4214818"/>
                <a:ext cx="1214446" cy="214314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4" name="그룹 23"/>
            <p:cNvGrpSpPr/>
            <p:nvPr/>
          </p:nvGrpSpPr>
          <p:grpSpPr>
            <a:xfrm>
              <a:off x="7143768" y="2071678"/>
              <a:ext cx="428628" cy="571504"/>
              <a:chOff x="928662" y="1857364"/>
              <a:chExt cx="1214446" cy="2214578"/>
            </a:xfrm>
          </p:grpSpPr>
          <p:sp>
            <p:nvSpPr>
              <p:cNvPr id="13" name="모서리가 둥근 직사각형 12"/>
              <p:cNvSpPr/>
              <p:nvPr/>
            </p:nvSpPr>
            <p:spPr>
              <a:xfrm>
                <a:off x="928662" y="1857364"/>
                <a:ext cx="1214446" cy="221457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모서리가 둥근 직사각형 13"/>
              <p:cNvSpPr/>
              <p:nvPr/>
            </p:nvSpPr>
            <p:spPr>
              <a:xfrm>
                <a:off x="928662" y="2786058"/>
                <a:ext cx="1214446" cy="214314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모서리가 둥근 직사각형 14"/>
              <p:cNvSpPr/>
              <p:nvPr/>
            </p:nvSpPr>
            <p:spPr>
              <a:xfrm>
                <a:off x="928662" y="3214686"/>
                <a:ext cx="1214446" cy="214314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모서리가 둥근 직사각형 15"/>
              <p:cNvSpPr/>
              <p:nvPr/>
            </p:nvSpPr>
            <p:spPr>
              <a:xfrm>
                <a:off x="928662" y="2285992"/>
                <a:ext cx="1214446" cy="214314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모서리가 둥근 직사각형 16"/>
              <p:cNvSpPr/>
              <p:nvPr/>
            </p:nvSpPr>
            <p:spPr>
              <a:xfrm>
                <a:off x="928662" y="3571876"/>
                <a:ext cx="1214446" cy="214314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31" name="그룹 30"/>
            <p:cNvGrpSpPr/>
            <p:nvPr/>
          </p:nvGrpSpPr>
          <p:grpSpPr>
            <a:xfrm>
              <a:off x="6572264" y="2071678"/>
              <a:ext cx="428628" cy="571504"/>
              <a:chOff x="3357554" y="2714620"/>
              <a:chExt cx="1214446" cy="2214578"/>
            </a:xfrm>
          </p:grpSpPr>
          <p:sp>
            <p:nvSpPr>
              <p:cNvPr id="26" name="모서리가 둥근 직사각형 25"/>
              <p:cNvSpPr/>
              <p:nvPr/>
            </p:nvSpPr>
            <p:spPr>
              <a:xfrm>
                <a:off x="3357554" y="2714620"/>
                <a:ext cx="1214446" cy="221457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모서리가 둥근 직사각형 26"/>
              <p:cNvSpPr/>
              <p:nvPr/>
            </p:nvSpPr>
            <p:spPr>
              <a:xfrm>
                <a:off x="3357554" y="4214818"/>
                <a:ext cx="1214446" cy="214314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모서리가 둥근 직사각형 27"/>
              <p:cNvSpPr/>
              <p:nvPr/>
            </p:nvSpPr>
            <p:spPr>
              <a:xfrm>
                <a:off x="3357554" y="3571876"/>
                <a:ext cx="1214446" cy="214314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모서리가 둥근 직사각형 28"/>
              <p:cNvSpPr/>
              <p:nvPr/>
            </p:nvSpPr>
            <p:spPr>
              <a:xfrm>
                <a:off x="3357554" y="2928934"/>
                <a:ext cx="1214446" cy="214314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모서리가 둥근 직사각형 29"/>
              <p:cNvSpPr/>
              <p:nvPr/>
            </p:nvSpPr>
            <p:spPr>
              <a:xfrm>
                <a:off x="3357554" y="3857628"/>
                <a:ext cx="1214446" cy="214314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2" name="직사각형 31"/>
          <p:cNvSpPr/>
          <p:nvPr/>
        </p:nvSpPr>
        <p:spPr>
          <a:xfrm>
            <a:off x="4929190" y="4286256"/>
            <a:ext cx="3143272" cy="19288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5143504" y="5429264"/>
            <a:ext cx="42862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5715008" y="5429264"/>
            <a:ext cx="42862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모서리가 둥근 직사각형 34"/>
          <p:cNvSpPr/>
          <p:nvPr/>
        </p:nvSpPr>
        <p:spPr>
          <a:xfrm>
            <a:off x="6286512" y="5429264"/>
            <a:ext cx="42862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6643702" y="4929198"/>
            <a:ext cx="357190" cy="2857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모서리가 둥근 직사각형 36"/>
          <p:cNvSpPr/>
          <p:nvPr/>
        </p:nvSpPr>
        <p:spPr>
          <a:xfrm>
            <a:off x="7143768" y="4929198"/>
            <a:ext cx="357190" cy="2857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모서리가 둥근 직사각형 37"/>
          <p:cNvSpPr/>
          <p:nvPr/>
        </p:nvSpPr>
        <p:spPr>
          <a:xfrm>
            <a:off x="7643834" y="4929198"/>
            <a:ext cx="357190" cy="2857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4937479" y="4286256"/>
            <a:ext cx="211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클래스와 애스팩트</a:t>
            </a:r>
            <a:endParaRPr lang="ko-KR" alt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785786" y="4286256"/>
            <a:ext cx="3143272" cy="19288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785786" y="4286256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aop.xml </a:t>
            </a:r>
            <a:r>
              <a:rPr lang="ko-KR" altLang="en-US" dirty="0" smtClean="0"/>
              <a:t>파일들</a:t>
            </a:r>
            <a:endParaRPr lang="ko-KR" altLang="en-US" dirty="0"/>
          </a:p>
        </p:txBody>
      </p:sp>
      <p:sp>
        <p:nvSpPr>
          <p:cNvPr id="42" name="모서리가 둥근 직사각형 41"/>
          <p:cNvSpPr/>
          <p:nvPr/>
        </p:nvSpPr>
        <p:spPr>
          <a:xfrm>
            <a:off x="1000100" y="5072074"/>
            <a:ext cx="785818" cy="78581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모서리가 둥근 직사각형 43"/>
          <p:cNvSpPr/>
          <p:nvPr/>
        </p:nvSpPr>
        <p:spPr>
          <a:xfrm>
            <a:off x="2071670" y="5072074"/>
            <a:ext cx="785818" cy="78581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1000100" y="5214950"/>
            <a:ext cx="75533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&lt;</a:t>
            </a:r>
            <a:r>
              <a:rPr lang="en-US" altLang="ko-KR" sz="900" dirty="0" err="1" smtClean="0"/>
              <a:t>aspectj</a:t>
            </a:r>
            <a:r>
              <a:rPr lang="en-US" altLang="ko-KR" sz="900" dirty="0" smtClean="0"/>
              <a:t>&gt;</a:t>
            </a:r>
          </a:p>
          <a:p>
            <a:r>
              <a:rPr lang="en-US" altLang="ko-KR" sz="900" dirty="0" smtClean="0"/>
              <a:t>…</a:t>
            </a:r>
          </a:p>
          <a:p>
            <a:r>
              <a:rPr lang="en-US" altLang="ko-KR" sz="900" dirty="0" smtClean="0"/>
              <a:t>&lt;/</a:t>
            </a:r>
            <a:r>
              <a:rPr lang="en-US" altLang="ko-KR" sz="900" dirty="0" err="1" smtClean="0"/>
              <a:t>aspectj</a:t>
            </a:r>
            <a:r>
              <a:rPr lang="en-US" altLang="ko-KR" sz="900" dirty="0" smtClean="0"/>
              <a:t>&gt;</a:t>
            </a:r>
            <a:endParaRPr lang="ko-KR" altLang="en-US" sz="900" dirty="0"/>
          </a:p>
        </p:txBody>
      </p:sp>
      <p:sp>
        <p:nvSpPr>
          <p:cNvPr id="46" name="TextBox 45"/>
          <p:cNvSpPr txBox="1"/>
          <p:nvPr/>
        </p:nvSpPr>
        <p:spPr>
          <a:xfrm>
            <a:off x="2071670" y="5214950"/>
            <a:ext cx="75533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&lt;</a:t>
            </a:r>
            <a:r>
              <a:rPr lang="en-US" altLang="ko-KR" sz="900" dirty="0" err="1" smtClean="0"/>
              <a:t>aspectj</a:t>
            </a:r>
            <a:r>
              <a:rPr lang="en-US" altLang="ko-KR" sz="900" dirty="0" smtClean="0"/>
              <a:t>&gt;</a:t>
            </a:r>
          </a:p>
          <a:p>
            <a:r>
              <a:rPr lang="en-US" altLang="ko-KR" sz="900" dirty="0" smtClean="0"/>
              <a:t>…</a:t>
            </a:r>
          </a:p>
          <a:p>
            <a:r>
              <a:rPr lang="en-US" altLang="ko-KR" sz="900" dirty="0" smtClean="0"/>
              <a:t>&lt;/</a:t>
            </a:r>
            <a:r>
              <a:rPr lang="en-US" altLang="ko-KR" sz="900" dirty="0" err="1" smtClean="0"/>
              <a:t>aspectj</a:t>
            </a:r>
            <a:r>
              <a:rPr lang="en-US" altLang="ko-KR" sz="900" dirty="0" smtClean="0"/>
              <a:t>&gt;</a:t>
            </a:r>
            <a:endParaRPr lang="ko-KR" altLang="en-US" sz="900" dirty="0"/>
          </a:p>
        </p:txBody>
      </p:sp>
      <p:sp>
        <p:nvSpPr>
          <p:cNvPr id="48" name="정육면체 47"/>
          <p:cNvSpPr/>
          <p:nvPr/>
        </p:nvSpPr>
        <p:spPr>
          <a:xfrm>
            <a:off x="3428992" y="3143248"/>
            <a:ext cx="2071702" cy="785818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Weaving Agent</a:t>
            </a:r>
            <a:endParaRPr lang="ko-KR" altLang="en-US" dirty="0"/>
          </a:p>
        </p:txBody>
      </p:sp>
      <p:sp>
        <p:nvSpPr>
          <p:cNvPr id="49" name="굽은 화살표 48"/>
          <p:cNvSpPr/>
          <p:nvPr/>
        </p:nvSpPr>
        <p:spPr>
          <a:xfrm>
            <a:off x="1928794" y="3429000"/>
            <a:ext cx="1500198" cy="85725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0" name="굽은 화살표 49"/>
          <p:cNvSpPr/>
          <p:nvPr/>
        </p:nvSpPr>
        <p:spPr>
          <a:xfrm flipH="1">
            <a:off x="5357818" y="3429000"/>
            <a:ext cx="1285884" cy="85725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" name="위쪽 화살표 50"/>
          <p:cNvSpPr/>
          <p:nvPr/>
        </p:nvSpPr>
        <p:spPr>
          <a:xfrm>
            <a:off x="4286248" y="2643182"/>
            <a:ext cx="428628" cy="6429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모서리가 둥근 직사각형 51"/>
          <p:cNvSpPr/>
          <p:nvPr/>
        </p:nvSpPr>
        <p:spPr>
          <a:xfrm>
            <a:off x="4214810" y="1500174"/>
            <a:ext cx="357190" cy="2857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모서리가 둥근 직사각형 52"/>
          <p:cNvSpPr/>
          <p:nvPr/>
        </p:nvSpPr>
        <p:spPr>
          <a:xfrm>
            <a:off x="4714876" y="1500174"/>
            <a:ext cx="357190" cy="2857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모서리가 둥근 직사각형 53"/>
          <p:cNvSpPr/>
          <p:nvPr/>
        </p:nvSpPr>
        <p:spPr>
          <a:xfrm>
            <a:off x="5214942" y="1500174"/>
            <a:ext cx="357190" cy="2857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위빙 비교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142844" y="714356"/>
          <a:ext cx="8858312" cy="5643602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599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b="1" dirty="0" smtClean="0"/>
              <a:t>Aspect Oriented Programming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스프링 </a:t>
            </a:r>
            <a:r>
              <a:rPr lang="en-US" altLang="ko-KR" dirty="0" smtClean="0"/>
              <a:t>AOP </a:t>
            </a:r>
            <a:r>
              <a:rPr lang="ko-KR" altLang="en-US" dirty="0" smtClean="0"/>
              <a:t>선택 결론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AOP </a:t>
            </a:r>
            <a:r>
              <a:rPr lang="ko-KR" altLang="en-US" dirty="0" smtClean="0"/>
              <a:t>시스템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스프링 </a:t>
            </a:r>
            <a:r>
              <a:rPr lang="en-US" altLang="ko-KR" dirty="0" smtClean="0"/>
              <a:t>AOP</a:t>
            </a:r>
            <a:r>
              <a:rPr lang="ko-KR" altLang="en-US" dirty="0" smtClean="0"/>
              <a:t>로는 부족할 때 </a:t>
            </a:r>
            <a:r>
              <a:rPr lang="en-US" altLang="ko-KR" dirty="0" smtClean="0"/>
              <a:t>AspectJ</a:t>
            </a:r>
          </a:p>
          <a:p>
            <a:r>
              <a:rPr lang="ko-KR" altLang="en-US" dirty="0" smtClean="0"/>
              <a:t>스프링 </a:t>
            </a:r>
            <a:r>
              <a:rPr lang="en-US" altLang="ko-KR" dirty="0" smtClean="0"/>
              <a:t>AOP </a:t>
            </a:r>
            <a:r>
              <a:rPr lang="ko-KR" altLang="en-US" dirty="0" smtClean="0"/>
              <a:t>문법 스타일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자바 </a:t>
            </a:r>
            <a:r>
              <a:rPr lang="en-US" altLang="ko-KR" dirty="0" smtClean="0"/>
              <a:t>5</a:t>
            </a:r>
            <a:r>
              <a:rPr lang="ko-KR" altLang="en-US" dirty="0" smtClean="0"/>
              <a:t>라면</a:t>
            </a:r>
            <a:r>
              <a:rPr lang="en-US" altLang="ko-KR" dirty="0" smtClean="0"/>
              <a:t>, @AspectJ. </a:t>
            </a:r>
            <a:r>
              <a:rPr lang="ko-KR" altLang="en-US" dirty="0" smtClean="0"/>
              <a:t>아니면</a:t>
            </a:r>
            <a:r>
              <a:rPr lang="en-US" altLang="ko-KR" dirty="0" smtClean="0"/>
              <a:t>, XML </a:t>
            </a:r>
            <a:r>
              <a:rPr lang="ko-KR" altLang="en-US" dirty="0" smtClean="0"/>
              <a:t>스키마</a:t>
            </a:r>
            <a:endParaRPr lang="en-US" altLang="ko-KR" dirty="0" smtClean="0"/>
          </a:p>
          <a:p>
            <a:r>
              <a:rPr lang="ko-KR" altLang="en-US" dirty="0" smtClean="0"/>
              <a:t>위빙 방법</a:t>
            </a:r>
            <a:r>
              <a:rPr lang="en-US" altLang="ko-KR" dirty="0" smtClean="0"/>
              <a:t>(AspectJ </a:t>
            </a:r>
            <a:r>
              <a:rPr lang="ko-KR" altLang="en-US" dirty="0" smtClean="0"/>
              <a:t>사용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최신</a:t>
            </a:r>
            <a:r>
              <a:rPr lang="en-US" altLang="ko-KR" dirty="0" smtClean="0"/>
              <a:t> WAS</a:t>
            </a:r>
            <a:r>
              <a:rPr lang="ko-KR" altLang="en-US" dirty="0" smtClean="0"/>
              <a:t>를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사용할</a:t>
            </a:r>
            <a:r>
              <a:rPr lang="en-US" altLang="ko-KR" dirty="0" smtClean="0"/>
              <a:t> </a:t>
            </a:r>
            <a:r>
              <a:rPr lang="ko-KR" altLang="en-US" dirty="0" smtClean="0"/>
              <a:t>경우에는</a:t>
            </a:r>
            <a:r>
              <a:rPr lang="en-US" altLang="ko-KR" dirty="0" smtClean="0"/>
              <a:t>, LTW </a:t>
            </a:r>
            <a:r>
              <a:rPr lang="ko-KR" altLang="en-US" dirty="0" smtClean="0"/>
              <a:t>사용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아닌</a:t>
            </a:r>
            <a:r>
              <a:rPr lang="en-US" altLang="ko-KR" dirty="0" smtClean="0"/>
              <a:t> </a:t>
            </a:r>
            <a:r>
              <a:rPr lang="ko-KR" altLang="en-US" dirty="0" smtClean="0"/>
              <a:t>경우</a:t>
            </a:r>
            <a:r>
              <a:rPr lang="en-US" altLang="ko-KR" dirty="0" smtClean="0"/>
              <a:t>, (</a:t>
            </a:r>
            <a:r>
              <a:rPr lang="en-US" altLang="ko-KR" dirty="0" smtClean="0"/>
              <a:t>AJDT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사용</a:t>
            </a:r>
            <a:r>
              <a:rPr lang="en-US" altLang="ko-KR" dirty="0" smtClean="0"/>
              <a:t> </a:t>
            </a:r>
            <a:r>
              <a:rPr lang="ko-KR" altLang="en-US" dirty="0" smtClean="0"/>
              <a:t>하여</a:t>
            </a:r>
            <a:r>
              <a:rPr lang="en-US" altLang="ko-KR" dirty="0" smtClean="0"/>
              <a:t>) </a:t>
            </a:r>
            <a:r>
              <a:rPr lang="ko-KR" altLang="en-US" dirty="0" smtClean="0"/>
              <a:t>컴파일 </a:t>
            </a:r>
            <a:r>
              <a:rPr lang="ko-KR" altLang="en-US" dirty="0" smtClean="0"/>
              <a:t>타임 </a:t>
            </a:r>
            <a:r>
              <a:rPr lang="ko-KR" altLang="en-US" dirty="0" smtClean="0"/>
              <a:t>위빙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599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b="1" dirty="0" smtClean="0"/>
              <a:t>Spring AOP </a:t>
            </a:r>
            <a:r>
              <a:rPr lang="ko-KR" altLang="en-US" b="1" dirty="0" smtClean="0"/>
              <a:t>활용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개발에 유용한 </a:t>
            </a:r>
            <a:r>
              <a:rPr lang="en-US" altLang="ko-KR" dirty="0" smtClean="0"/>
              <a:t>AOP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개발 도중 특정 메소드 성능 검사</a:t>
            </a:r>
            <a:endParaRPr lang="en-US" altLang="ko-KR" dirty="0" smtClean="0"/>
          </a:p>
          <a:p>
            <a:r>
              <a:rPr lang="ko-KR" altLang="en-US" dirty="0" smtClean="0"/>
              <a:t>서비스 계층에서 트랜잭션 처리</a:t>
            </a:r>
            <a:endParaRPr lang="en-US" altLang="ko-KR" dirty="0" smtClean="0"/>
          </a:p>
          <a:p>
            <a:r>
              <a:rPr lang="en-US" altLang="ko-KR" dirty="0" smtClean="0"/>
              <a:t>DAO</a:t>
            </a:r>
            <a:r>
              <a:rPr lang="ko-KR" altLang="en-US" dirty="0" smtClean="0"/>
              <a:t>에서 발생하는 예외 변환 처리</a:t>
            </a:r>
            <a:endParaRPr lang="en-US" altLang="ko-KR" dirty="0" smtClean="0"/>
          </a:p>
          <a:p>
            <a:r>
              <a:rPr lang="en-US" altLang="ko-KR" dirty="0" smtClean="0"/>
              <a:t>DAO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Service </a:t>
            </a:r>
            <a:r>
              <a:rPr lang="ko-KR" altLang="en-US" dirty="0" smtClean="0"/>
              <a:t>계층</a:t>
            </a:r>
            <a:r>
              <a:rPr lang="en-US" altLang="ko-KR" dirty="0" smtClean="0"/>
              <a:t> </a:t>
            </a:r>
            <a:r>
              <a:rPr lang="ko-KR" altLang="en-US" dirty="0" smtClean="0"/>
              <a:t>호출 금지</a:t>
            </a:r>
            <a:endParaRPr lang="en-US" altLang="ko-KR" dirty="0" smtClean="0"/>
          </a:p>
          <a:p>
            <a:r>
              <a:rPr lang="ko-KR" altLang="en-US" dirty="0" smtClean="0"/>
              <a:t>하이버네이트와 </a:t>
            </a:r>
            <a:r>
              <a:rPr lang="en-US" altLang="ko-KR" dirty="0" smtClean="0"/>
              <a:t>JDBC </a:t>
            </a:r>
            <a:r>
              <a:rPr lang="ko-KR" altLang="en-US" dirty="0" smtClean="0"/>
              <a:t>혼용 할 때 </a:t>
            </a:r>
            <a:r>
              <a:rPr lang="en-US" altLang="ko-KR" dirty="0" smtClean="0"/>
              <a:t>DB</a:t>
            </a:r>
            <a:r>
              <a:rPr lang="ko-KR" altLang="en-US" dirty="0" smtClean="0"/>
              <a:t> 동기화</a:t>
            </a:r>
            <a:endParaRPr lang="en-US" altLang="ko-KR" dirty="0" smtClean="0"/>
          </a:p>
          <a:p>
            <a:r>
              <a:rPr lang="ko-KR" altLang="en-US" sz="2400" dirty="0" smtClean="0"/>
              <a:t>기타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로깅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인증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권한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멀티쓰레드 안전관리</a:t>
            </a:r>
            <a:r>
              <a:rPr lang="en-US" altLang="ko-KR" sz="2400" dirty="0" smtClean="0"/>
              <a:t>, …)</a:t>
            </a:r>
          </a:p>
          <a:p>
            <a:endParaRPr lang="en-US" altLang="ko-K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357290" y="5072074"/>
            <a:ext cx="6373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AOP</a:t>
            </a:r>
            <a:r>
              <a:rPr lang="ko-KR" altLang="en-US" dirty="0" smtClean="0"/>
              <a:t>는 이 모든 것을 깔끔하게</a:t>
            </a:r>
            <a:r>
              <a:rPr lang="en-US" altLang="ko-KR" dirty="0" smtClean="0"/>
              <a:t>(transparently) </a:t>
            </a:r>
            <a:r>
              <a:rPr lang="ko-KR" altLang="en-US" dirty="0" smtClean="0"/>
              <a:t>처리해 줍니다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성능 테스트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간단한 메소드 실행 성능 테스트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예제 코드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2571744"/>
            <a:ext cx="6845079" cy="36933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B050"/>
                </a:solidFill>
              </a:rPr>
              <a:t>@Around("</a:t>
            </a:r>
            <a:r>
              <a:rPr lang="en-US" altLang="ko-KR" b="1" dirty="0" err="1" smtClean="0">
                <a:solidFill>
                  <a:srgbClr val="00B050"/>
                </a:solidFill>
              </a:rPr>
              <a:t>executionOfCheckingMethod</a:t>
            </a:r>
            <a:r>
              <a:rPr lang="en-US" altLang="ko-KR" b="1" dirty="0" smtClean="0">
                <a:solidFill>
                  <a:srgbClr val="00B050"/>
                </a:solidFill>
              </a:rPr>
              <a:t>()")</a:t>
            </a:r>
          </a:p>
          <a:p>
            <a:r>
              <a:rPr lang="en-US" altLang="ko-KR" dirty="0" smtClean="0"/>
              <a:t>public Object </a:t>
            </a:r>
            <a:r>
              <a:rPr lang="en-US" altLang="ko-KR" dirty="0" err="1" smtClean="0"/>
              <a:t>showExecutionTime</a:t>
            </a:r>
            <a:r>
              <a:rPr lang="en-US" altLang="ko-KR" dirty="0" smtClean="0"/>
              <a:t>(</a:t>
            </a:r>
            <a:r>
              <a:rPr lang="en-US" altLang="ko-KR" b="1" dirty="0" err="1" smtClean="0"/>
              <a:t>ProceedingJoinPoint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pjp</a:t>
            </a:r>
            <a:r>
              <a:rPr lang="en-US" altLang="ko-KR" dirty="0" smtClean="0"/>
              <a:t>){</a:t>
            </a:r>
          </a:p>
          <a:p>
            <a:r>
              <a:rPr lang="en-US" altLang="ko-KR" dirty="0" smtClean="0"/>
              <a:t>  </a:t>
            </a:r>
            <a:r>
              <a:rPr lang="en-US" altLang="ko-KR" b="1" dirty="0" err="1" smtClean="0"/>
              <a:t>stopWatch.start</a:t>
            </a:r>
            <a:r>
              <a:rPr lang="en-US" altLang="ko-KR" b="1" dirty="0" smtClean="0"/>
              <a:t>();</a:t>
            </a:r>
          </a:p>
          <a:p>
            <a:r>
              <a:rPr lang="en-US" altLang="ko-KR" dirty="0" smtClean="0"/>
              <a:t>  Object ret = null;</a:t>
            </a:r>
          </a:p>
          <a:p>
            <a:r>
              <a:rPr lang="en-US" altLang="ko-KR" b="1" dirty="0" smtClean="0"/>
              <a:t>  </a:t>
            </a:r>
            <a:r>
              <a:rPr lang="en-US" altLang="ko-KR" dirty="0" smtClean="0"/>
              <a:t>try {</a:t>
            </a:r>
          </a:p>
          <a:p>
            <a:r>
              <a:rPr lang="en-US" altLang="ko-KR" dirty="0" smtClean="0"/>
              <a:t>    ret = </a:t>
            </a:r>
            <a:r>
              <a:rPr lang="en-US" altLang="ko-KR" dirty="0" err="1" smtClean="0"/>
              <a:t>pjp.proceed</a:t>
            </a:r>
            <a:r>
              <a:rPr lang="en-US" altLang="ko-KR" dirty="0" smtClean="0"/>
              <a:t>();</a:t>
            </a:r>
          </a:p>
          <a:p>
            <a:r>
              <a:rPr lang="en-US" altLang="ko-KR" dirty="0" smtClean="0"/>
              <a:t>  } catch (</a:t>
            </a:r>
            <a:r>
              <a:rPr lang="en-US" altLang="ko-KR" dirty="0" err="1" smtClean="0"/>
              <a:t>Throwable</a:t>
            </a:r>
            <a:r>
              <a:rPr lang="en-US" altLang="ko-KR" dirty="0" smtClean="0"/>
              <a:t> e) {</a:t>
            </a:r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e.printStackTrace</a:t>
            </a:r>
            <a:r>
              <a:rPr lang="en-US" altLang="ko-KR" dirty="0" smtClean="0"/>
              <a:t>();</a:t>
            </a:r>
          </a:p>
          <a:p>
            <a:r>
              <a:rPr lang="en-US" altLang="ko-KR" dirty="0" smtClean="0"/>
              <a:t>  }</a:t>
            </a:r>
          </a:p>
          <a:p>
            <a:r>
              <a:rPr lang="en-US" altLang="ko-KR" dirty="0" smtClean="0"/>
              <a:t>  </a:t>
            </a:r>
            <a:r>
              <a:rPr lang="en-US" altLang="ko-KR" b="1" dirty="0" err="1" smtClean="0"/>
              <a:t>stopWatch.stop</a:t>
            </a:r>
            <a:r>
              <a:rPr lang="en-US" altLang="ko-KR" b="1" dirty="0" smtClean="0"/>
              <a:t>();</a:t>
            </a:r>
          </a:p>
          <a:p>
            <a:r>
              <a:rPr lang="en-US" altLang="ko-KR" dirty="0" smtClean="0"/>
              <a:t>  </a:t>
            </a:r>
            <a:r>
              <a:rPr lang="en-US" altLang="ko-KR" dirty="0" err="1" smtClean="0"/>
              <a:t>System.</a:t>
            </a:r>
            <a:r>
              <a:rPr lang="en-US" altLang="ko-KR" i="1" dirty="0" err="1" smtClean="0"/>
              <a:t>out.println</a:t>
            </a:r>
            <a:r>
              <a:rPr lang="en-US" altLang="ko-KR" i="1" dirty="0" smtClean="0"/>
              <a:t>(</a:t>
            </a:r>
            <a:r>
              <a:rPr lang="en-US" altLang="ko-KR" b="1" i="1" dirty="0" err="1" smtClean="0"/>
              <a:t>stopWatch.getLastTaskTimeMillis</a:t>
            </a:r>
            <a:r>
              <a:rPr lang="en-US" altLang="ko-KR" b="1" i="1" dirty="0" smtClean="0"/>
              <a:t>()</a:t>
            </a:r>
            <a:r>
              <a:rPr lang="en-US" altLang="ko-KR" i="1" dirty="0" smtClean="0"/>
              <a:t>);</a:t>
            </a:r>
          </a:p>
          <a:p>
            <a:r>
              <a:rPr lang="en-US" altLang="ko-KR" dirty="0" smtClean="0"/>
              <a:t>  return ret;</a:t>
            </a:r>
          </a:p>
          <a:p>
            <a:r>
              <a:rPr lang="en-US" altLang="ko-KR" dirty="0" smtClean="0"/>
              <a:t>}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스프링 트랜잭션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@Transactional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&lt;tx:annotation-driven /&gt;</a:t>
            </a:r>
            <a:r>
              <a:rPr lang="ko-KR" altLang="en-US" dirty="0" smtClean="0"/>
              <a:t>를 사용하여 트랜잭션 처리하기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예제 코드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자세히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AnnotationDrivenBeanDefinitionParser.java</a:t>
            </a:r>
          </a:p>
          <a:p>
            <a:pPr lvl="1"/>
            <a:r>
              <a:rPr lang="en-US" altLang="ko-KR" dirty="0" err="1" smtClean="0"/>
              <a:t>AnnotationTransactionAspect.aj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TransactionInterceptor.java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예외 변환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하이버네이트 예외를 스프링의 </a:t>
            </a:r>
            <a:r>
              <a:rPr lang="en-US" altLang="ko-KR" dirty="0" err="1" smtClean="0"/>
              <a:t>DataAccessException</a:t>
            </a:r>
            <a:r>
              <a:rPr lang="ko-KR" altLang="en-US" dirty="0" smtClean="0"/>
              <a:t>으로 변환하기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예제 코드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883" y="3766526"/>
            <a:ext cx="8957965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B050"/>
                </a:solidFill>
              </a:rPr>
              <a:t>@</a:t>
            </a:r>
            <a:r>
              <a:rPr lang="en-US" altLang="ko-KR" b="1" dirty="0" err="1" smtClean="0">
                <a:solidFill>
                  <a:srgbClr val="00B050"/>
                </a:solidFill>
              </a:rPr>
              <a:t>Pointcut</a:t>
            </a:r>
            <a:r>
              <a:rPr lang="en-US" altLang="ko-KR" b="1" dirty="0" smtClean="0">
                <a:solidFill>
                  <a:srgbClr val="00B050"/>
                </a:solidFill>
              </a:rPr>
              <a:t>("@within(</a:t>
            </a:r>
            <a:r>
              <a:rPr lang="en-US" altLang="ko-KR" b="1" dirty="0" err="1" smtClean="0">
                <a:solidFill>
                  <a:srgbClr val="00B050"/>
                </a:solidFill>
              </a:rPr>
              <a:t>org.springframework.stereotype.Repository</a:t>
            </a:r>
            <a:r>
              <a:rPr lang="en-US" altLang="ko-KR" b="1" dirty="0" smtClean="0">
                <a:solidFill>
                  <a:srgbClr val="00B050"/>
                </a:solidFill>
              </a:rPr>
              <a:t>)")</a:t>
            </a:r>
          </a:p>
          <a:p>
            <a:r>
              <a:rPr lang="en-US" altLang="ko-KR" dirty="0" smtClean="0"/>
              <a:t>public void </a:t>
            </a:r>
            <a:r>
              <a:rPr lang="en-US" altLang="ko-KR" b="1" dirty="0" err="1" smtClean="0"/>
              <a:t>accountHibernateExceptionInDao</a:t>
            </a:r>
            <a:r>
              <a:rPr lang="en-US" altLang="ko-KR" b="1" dirty="0" smtClean="0"/>
              <a:t>()</a:t>
            </a:r>
            <a:r>
              <a:rPr lang="en-US" altLang="ko-KR" dirty="0" smtClean="0"/>
              <a:t>{}</a:t>
            </a:r>
          </a:p>
          <a:p>
            <a:endParaRPr lang="en-US" altLang="ko-KR" b="1" dirty="0" smtClean="0">
              <a:solidFill>
                <a:srgbClr val="92D050"/>
              </a:solidFill>
            </a:endParaRPr>
          </a:p>
          <a:p>
            <a:r>
              <a:rPr lang="en-US" altLang="ko-KR" b="1" dirty="0" smtClean="0">
                <a:solidFill>
                  <a:srgbClr val="00B050"/>
                </a:solidFill>
              </a:rPr>
              <a:t>@</a:t>
            </a:r>
            <a:r>
              <a:rPr lang="en-US" altLang="ko-KR" b="1" dirty="0" err="1" smtClean="0">
                <a:solidFill>
                  <a:srgbClr val="00B050"/>
                </a:solidFill>
              </a:rPr>
              <a:t>AfterThrowing</a:t>
            </a:r>
            <a:r>
              <a:rPr lang="en-US" altLang="ko-KR" b="1" dirty="0" smtClean="0">
                <a:solidFill>
                  <a:srgbClr val="00B050"/>
                </a:solidFill>
              </a:rPr>
              <a:t>(</a:t>
            </a:r>
            <a:r>
              <a:rPr lang="en-US" altLang="ko-KR" b="1" dirty="0" err="1" smtClean="0">
                <a:solidFill>
                  <a:srgbClr val="00B050"/>
                </a:solidFill>
              </a:rPr>
              <a:t>pointcut</a:t>
            </a:r>
            <a:r>
              <a:rPr lang="en-US" altLang="ko-KR" b="1" dirty="0" smtClean="0">
                <a:solidFill>
                  <a:srgbClr val="00B050"/>
                </a:solidFill>
              </a:rPr>
              <a:t>="</a:t>
            </a:r>
            <a:r>
              <a:rPr lang="en-US" altLang="ko-KR" b="1" dirty="0" err="1" smtClean="0"/>
              <a:t>accountHibernateExceptionInDao</a:t>
            </a:r>
            <a:r>
              <a:rPr lang="en-US" altLang="ko-KR" b="1" dirty="0" smtClean="0"/>
              <a:t>()</a:t>
            </a:r>
            <a:r>
              <a:rPr lang="en-US" altLang="ko-KR" b="1" dirty="0" smtClean="0">
                <a:solidFill>
                  <a:srgbClr val="00B050"/>
                </a:solidFill>
              </a:rPr>
              <a:t>", throwing="</a:t>
            </a:r>
            <a:r>
              <a:rPr lang="en-US" altLang="ko-KR" b="1" dirty="0" smtClean="0"/>
              <a:t>e</a:t>
            </a:r>
            <a:r>
              <a:rPr lang="en-US" altLang="ko-KR" b="1" dirty="0" smtClean="0">
                <a:solidFill>
                  <a:srgbClr val="00B050"/>
                </a:solidFill>
              </a:rPr>
              <a:t>")</a:t>
            </a:r>
          </a:p>
          <a:p>
            <a:r>
              <a:rPr lang="en-US" altLang="ko-KR" dirty="0" smtClean="0"/>
              <a:t>public void </a:t>
            </a:r>
            <a:r>
              <a:rPr lang="en-US" altLang="ko-KR" dirty="0" err="1" smtClean="0"/>
              <a:t>translateHibernateException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HibernateException</a:t>
            </a:r>
            <a:r>
              <a:rPr lang="en-US" altLang="ko-KR" dirty="0" smtClean="0"/>
              <a:t> </a:t>
            </a:r>
            <a:r>
              <a:rPr lang="en-US" altLang="ko-KR" b="1" dirty="0" smtClean="0"/>
              <a:t>e</a:t>
            </a:r>
            <a:r>
              <a:rPr lang="en-US" altLang="ko-KR" dirty="0" smtClean="0"/>
              <a:t>){</a:t>
            </a:r>
          </a:p>
          <a:p>
            <a:r>
              <a:rPr lang="en-US" altLang="ko-KR" dirty="0" smtClean="0"/>
              <a:t>	throw </a:t>
            </a:r>
            <a:r>
              <a:rPr lang="en-US" altLang="ko-KR" b="1" dirty="0" err="1" smtClean="0"/>
              <a:t>SessionFactoryUtils.convertHibernateAccessException</a:t>
            </a:r>
            <a:r>
              <a:rPr lang="en-US" altLang="ko-KR" b="1" dirty="0" smtClean="0"/>
              <a:t>(e);</a:t>
            </a:r>
          </a:p>
          <a:p>
            <a:r>
              <a:rPr lang="en-US" altLang="ko-KR" dirty="0" smtClean="0"/>
              <a:t>}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아키텍처 검증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컨트롤러에서 </a:t>
            </a:r>
            <a:r>
              <a:rPr lang="en-US" altLang="ko-KR" dirty="0" smtClean="0"/>
              <a:t>DAO </a:t>
            </a:r>
            <a:r>
              <a:rPr lang="ko-KR" altLang="en-US" dirty="0" smtClean="0"/>
              <a:t>직접 호출 금지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서비스 계층에서 컨트롤러 호출 금지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예제 코드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160" y="3214686"/>
            <a:ext cx="9039013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@</a:t>
            </a:r>
            <a:r>
              <a:rPr lang="en-US" altLang="ko-KR" dirty="0" err="1" smtClean="0"/>
              <a:t>Pointcut("execution</a:t>
            </a:r>
            <a:r>
              <a:rPr lang="en-US" altLang="ko-KR" dirty="0" smtClean="0"/>
              <a:t>(* </a:t>
            </a:r>
            <a:r>
              <a:rPr lang="en-US" altLang="ko-KR" dirty="0" err="1" smtClean="0"/>
              <a:t>org.opensprout.spring.aop.third.architecture.SimpleDao</a:t>
            </a:r>
            <a:r>
              <a:rPr lang="en-US" altLang="ko-KR" dirty="0" smtClean="0"/>
              <a:t>.*(..))")</a:t>
            </a:r>
          </a:p>
          <a:p>
            <a:r>
              <a:rPr lang="en-US" altLang="ko-KR" dirty="0" smtClean="0"/>
              <a:t>public void </a:t>
            </a:r>
            <a:r>
              <a:rPr lang="en-US" altLang="ko-KR" dirty="0" err="1" smtClean="0"/>
              <a:t>executeDao</a:t>
            </a:r>
            <a:r>
              <a:rPr lang="en-US" altLang="ko-KR" dirty="0" smtClean="0"/>
              <a:t>(){}</a:t>
            </a:r>
          </a:p>
          <a:p>
            <a:r>
              <a:rPr lang="en-US" altLang="ko-KR" dirty="0" smtClean="0"/>
              <a:t>	</a:t>
            </a:r>
          </a:p>
          <a:p>
            <a:r>
              <a:rPr lang="en-US" altLang="ko-KR" dirty="0" smtClean="0"/>
              <a:t>@</a:t>
            </a:r>
            <a:r>
              <a:rPr lang="en-US" altLang="ko-KR" dirty="0" err="1" smtClean="0"/>
              <a:t>Pointcut("call</a:t>
            </a:r>
            <a:r>
              <a:rPr lang="en-US" altLang="ko-KR" dirty="0" smtClean="0"/>
              <a:t>(* </a:t>
            </a:r>
            <a:r>
              <a:rPr lang="en-US" altLang="ko-KR" dirty="0" err="1" smtClean="0"/>
              <a:t>org.opensprout.spring.aop.third.architecture.SimpleService</a:t>
            </a:r>
            <a:r>
              <a:rPr lang="en-US" altLang="ko-KR" dirty="0" smtClean="0"/>
              <a:t>.*(..))")</a:t>
            </a:r>
          </a:p>
          <a:p>
            <a:r>
              <a:rPr lang="en-US" altLang="ko-KR" dirty="0" smtClean="0"/>
              <a:t>public void </a:t>
            </a:r>
            <a:r>
              <a:rPr lang="en-US" altLang="ko-KR" dirty="0" err="1" smtClean="0"/>
              <a:t>callToService</a:t>
            </a:r>
            <a:r>
              <a:rPr lang="en-US" altLang="ko-KR" dirty="0" smtClean="0"/>
              <a:t>(){}</a:t>
            </a:r>
          </a:p>
          <a:p>
            <a:r>
              <a:rPr lang="en-US" altLang="ko-KR" dirty="0" smtClean="0"/>
              <a:t>	</a:t>
            </a:r>
          </a:p>
          <a:p>
            <a:r>
              <a:rPr lang="en-US" altLang="ko-KR" b="1" dirty="0" smtClean="0">
                <a:solidFill>
                  <a:srgbClr val="00B050"/>
                </a:solidFill>
              </a:rPr>
              <a:t>@Before("</a:t>
            </a:r>
            <a:r>
              <a:rPr lang="en-US" altLang="ko-KR" b="1" dirty="0" err="1" smtClean="0">
                <a:solidFill>
                  <a:srgbClr val="00B050"/>
                </a:solidFill>
              </a:rPr>
              <a:t>cflowbelow</a:t>
            </a:r>
            <a:r>
              <a:rPr lang="en-US" altLang="ko-KR" b="1" dirty="0" smtClean="0">
                <a:solidFill>
                  <a:srgbClr val="00B050"/>
                </a:solidFill>
              </a:rPr>
              <a:t>(</a:t>
            </a:r>
            <a:r>
              <a:rPr lang="en-US" altLang="ko-KR" b="1" dirty="0" err="1" smtClean="0">
                <a:solidFill>
                  <a:srgbClr val="00B050"/>
                </a:solidFill>
              </a:rPr>
              <a:t>executeDao</a:t>
            </a:r>
            <a:r>
              <a:rPr lang="en-US" altLang="ko-KR" b="1" dirty="0" smtClean="0">
                <a:solidFill>
                  <a:srgbClr val="00B050"/>
                </a:solidFill>
              </a:rPr>
              <a:t>()) &amp;&amp; </a:t>
            </a:r>
            <a:r>
              <a:rPr lang="en-US" altLang="ko-KR" b="1" dirty="0" err="1" smtClean="0">
                <a:solidFill>
                  <a:srgbClr val="00B050"/>
                </a:solidFill>
              </a:rPr>
              <a:t>callToService</a:t>
            </a:r>
            <a:r>
              <a:rPr lang="en-US" altLang="ko-KR" b="1" dirty="0" smtClean="0">
                <a:solidFill>
                  <a:srgbClr val="00B050"/>
                </a:solidFill>
              </a:rPr>
              <a:t>()")</a:t>
            </a:r>
          </a:p>
          <a:p>
            <a:r>
              <a:rPr lang="en-US" altLang="ko-KR" dirty="0" smtClean="0"/>
              <a:t>public void </a:t>
            </a:r>
            <a:r>
              <a:rPr lang="en-US" altLang="ko-KR" dirty="0" err="1" smtClean="0"/>
              <a:t>checkDao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JoinPoint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jp</a:t>
            </a:r>
            <a:r>
              <a:rPr lang="en-US" altLang="ko-KR" dirty="0" smtClean="0"/>
              <a:t>){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System.out.println</a:t>
            </a:r>
            <a:r>
              <a:rPr lang="en-US" altLang="ko-KR" dirty="0" smtClean="0"/>
              <a:t>("Dao To Service Call Found!!");</a:t>
            </a:r>
          </a:p>
          <a:p>
            <a:r>
              <a:rPr lang="en-US" altLang="ko-KR" dirty="0" smtClean="0"/>
              <a:t>	throw new </a:t>
            </a:r>
            <a:r>
              <a:rPr lang="en-US" altLang="ko-KR" dirty="0" err="1" smtClean="0"/>
              <a:t>RuntimeException</a:t>
            </a:r>
            <a:r>
              <a:rPr lang="en-US" altLang="ko-KR" dirty="0" smtClean="0"/>
              <a:t>("Dao can't call Service's method.");</a:t>
            </a:r>
          </a:p>
          <a:p>
            <a:r>
              <a:rPr lang="en-US" altLang="ko-KR" dirty="0" smtClean="0"/>
              <a:t>}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하이버네이트</a:t>
            </a:r>
            <a:r>
              <a:rPr lang="ko-KR" altLang="en-US" dirty="0" smtClean="0"/>
              <a:t> 상태 동기화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JdbcTemplate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사용하기 전에 </a:t>
            </a:r>
            <a:r>
              <a:rPr lang="en-US" altLang="ko-KR" dirty="0" err="1" smtClean="0"/>
              <a:t>Session.flush</a:t>
            </a:r>
            <a:r>
              <a:rPr lang="en-US" altLang="ko-KR" dirty="0" smtClean="0"/>
              <a:t>().</a:t>
            </a:r>
          </a:p>
          <a:p>
            <a:r>
              <a:rPr lang="ko-KR" altLang="en-US" dirty="0" smtClean="0"/>
              <a:t>왜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3116"/>
            <a:ext cx="720338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643042" y="5214950"/>
            <a:ext cx="58464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출처</a:t>
            </a:r>
            <a:r>
              <a:rPr lang="en-US" altLang="ko-KR" sz="1100" dirty="0" smtClean="0"/>
              <a:t>:</a:t>
            </a:r>
            <a:r>
              <a:rPr lang="en-US" sz="1100" dirty="0" smtClean="0">
                <a:hlinkClick r:id="rId3"/>
              </a:rPr>
              <a:t> Before a JDBC operation, flush the Hibernate Session (includes TSE example code)</a:t>
            </a:r>
            <a:endParaRPr lang="ko-KR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하이버네이트</a:t>
            </a:r>
            <a:r>
              <a:rPr lang="ko-KR" altLang="en-US" dirty="0" smtClean="0"/>
              <a:t> 상태 동기화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예제 코드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1285860"/>
            <a:ext cx="7822591" cy="50783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B050"/>
                </a:solidFill>
              </a:rPr>
              <a:t>@Aspect</a:t>
            </a:r>
          </a:p>
          <a:p>
            <a:r>
              <a:rPr lang="en-US" altLang="ko-KR" dirty="0" smtClean="0"/>
              <a:t>public class </a:t>
            </a:r>
            <a:r>
              <a:rPr lang="en-US" altLang="ko-KR" dirty="0" err="1" smtClean="0"/>
              <a:t>HibernateStateSynchronizer</a:t>
            </a:r>
            <a:r>
              <a:rPr lang="en-US" altLang="ko-KR" dirty="0" smtClean="0"/>
              <a:t> {</a:t>
            </a:r>
          </a:p>
          <a:p>
            <a:endParaRPr lang="ko-KR" altLang="en-US" dirty="0" smtClean="0"/>
          </a:p>
          <a:p>
            <a:r>
              <a:rPr lang="en-US" altLang="ko-KR" dirty="0" smtClean="0"/>
              <a:t>@</a:t>
            </a:r>
            <a:r>
              <a:rPr lang="en-US" altLang="ko-KR" dirty="0" err="1" smtClean="0"/>
              <a:t>Autowired</a:t>
            </a:r>
            <a:endParaRPr lang="en-US" altLang="ko-KR" dirty="0" smtClean="0"/>
          </a:p>
          <a:p>
            <a:r>
              <a:rPr lang="en-US" altLang="ko-KR" dirty="0" smtClean="0"/>
              <a:t>private </a:t>
            </a:r>
            <a:r>
              <a:rPr lang="en-US" altLang="ko-KR" dirty="0" err="1" smtClean="0"/>
              <a:t>SessionFactory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sessionFactory</a:t>
            </a:r>
            <a:r>
              <a:rPr lang="en-US" altLang="ko-KR" dirty="0" smtClean="0"/>
              <a:t>;</a:t>
            </a:r>
          </a:p>
          <a:p>
            <a:endParaRPr lang="ko-KR" altLang="en-US" dirty="0" smtClean="0"/>
          </a:p>
          <a:p>
            <a:r>
              <a:rPr lang="en-US" altLang="ko-KR" b="1" dirty="0" smtClean="0">
                <a:solidFill>
                  <a:srgbClr val="00B050"/>
                </a:solidFill>
              </a:rPr>
              <a:t>@</a:t>
            </a:r>
            <a:r>
              <a:rPr lang="en-US" altLang="ko-KR" b="1" dirty="0" err="1" smtClean="0">
                <a:solidFill>
                  <a:srgbClr val="00B050"/>
                </a:solidFill>
              </a:rPr>
              <a:t>Pointcut</a:t>
            </a:r>
            <a:r>
              <a:rPr lang="en-US" altLang="ko-KR" b="1" dirty="0" smtClean="0">
                <a:solidFill>
                  <a:srgbClr val="00B050"/>
                </a:solidFill>
              </a:rPr>
              <a:t>("call(* </a:t>
            </a:r>
            <a:r>
              <a:rPr lang="en-US" altLang="ko-KR" b="1" dirty="0" err="1" smtClean="0">
                <a:solidFill>
                  <a:srgbClr val="00B050"/>
                </a:solidFill>
              </a:rPr>
              <a:t>org.springframework.jdbc.core.JdbcTemplate</a:t>
            </a:r>
            <a:r>
              <a:rPr lang="en-US" altLang="ko-KR" b="1" dirty="0" smtClean="0">
                <a:solidFill>
                  <a:srgbClr val="00B050"/>
                </a:solidFill>
              </a:rPr>
              <a:t>.*(..))")</a:t>
            </a:r>
          </a:p>
          <a:p>
            <a:r>
              <a:rPr lang="en-US" altLang="ko-KR" dirty="0" smtClean="0"/>
              <a:t>public void </a:t>
            </a:r>
            <a:r>
              <a:rPr lang="en-US" altLang="ko-KR" dirty="0" err="1" smtClean="0"/>
              <a:t>jdbcOperation</a:t>
            </a:r>
            <a:r>
              <a:rPr lang="en-US" altLang="ko-KR" dirty="0" smtClean="0"/>
              <a:t>() {</a:t>
            </a:r>
          </a:p>
          <a:p>
            <a:r>
              <a:rPr lang="en-US" altLang="ko-KR" dirty="0" smtClean="0"/>
              <a:t>}</a:t>
            </a:r>
          </a:p>
          <a:p>
            <a:endParaRPr lang="ko-KR" altLang="en-US" dirty="0" smtClean="0"/>
          </a:p>
          <a:p>
            <a:r>
              <a:rPr lang="en-US" altLang="ko-KR" b="1" dirty="0" smtClean="0">
                <a:solidFill>
                  <a:srgbClr val="00B050"/>
                </a:solidFill>
              </a:rPr>
              <a:t>@Before("</a:t>
            </a:r>
            <a:r>
              <a:rPr lang="en-US" altLang="ko-KR" b="1" dirty="0" err="1" smtClean="0">
                <a:solidFill>
                  <a:srgbClr val="00B050"/>
                </a:solidFill>
              </a:rPr>
              <a:t>jdbcOperation</a:t>
            </a:r>
            <a:r>
              <a:rPr lang="en-US" altLang="ko-KR" b="1" dirty="0" smtClean="0">
                <a:solidFill>
                  <a:srgbClr val="00B050"/>
                </a:solidFill>
              </a:rPr>
              <a:t>()")</a:t>
            </a:r>
          </a:p>
          <a:p>
            <a:r>
              <a:rPr lang="en-US" altLang="ko-KR" dirty="0" smtClean="0"/>
              <a:t>public void </a:t>
            </a:r>
            <a:r>
              <a:rPr lang="en-US" altLang="ko-KR" dirty="0" err="1" smtClean="0"/>
              <a:t>synchronizeHibernateState</a:t>
            </a:r>
            <a:r>
              <a:rPr lang="en-US" altLang="ko-KR" dirty="0" smtClean="0"/>
              <a:t>() {</a:t>
            </a:r>
          </a:p>
          <a:p>
            <a:r>
              <a:rPr lang="en-US" altLang="ko-KR" dirty="0" smtClean="0"/>
              <a:t>  </a:t>
            </a:r>
            <a:r>
              <a:rPr lang="en-US" altLang="ko-KR" b="1" dirty="0" smtClean="0"/>
              <a:t>Session </a:t>
            </a:r>
            <a:r>
              <a:rPr lang="en-US" altLang="ko-KR" b="1" dirty="0" err="1" smtClean="0"/>
              <a:t>session</a:t>
            </a:r>
            <a:r>
              <a:rPr lang="en-US" altLang="ko-KR" b="1" dirty="0" smtClean="0"/>
              <a:t> = </a:t>
            </a:r>
            <a:r>
              <a:rPr lang="en-US" altLang="ko-KR" b="1" dirty="0" err="1" smtClean="0"/>
              <a:t>sessionFactory.getCurrentSession</a:t>
            </a:r>
            <a:r>
              <a:rPr lang="en-US" altLang="ko-KR" b="1" dirty="0" smtClean="0"/>
              <a:t>();</a:t>
            </a:r>
          </a:p>
          <a:p>
            <a:r>
              <a:rPr lang="en-US" altLang="ko-KR" b="1" dirty="0" smtClean="0"/>
              <a:t>  if (</a:t>
            </a:r>
            <a:r>
              <a:rPr lang="en-US" altLang="ko-KR" b="1" dirty="0" err="1" smtClean="0"/>
              <a:t>session.isDirty</a:t>
            </a:r>
            <a:r>
              <a:rPr lang="en-US" altLang="ko-KR" b="1" dirty="0" smtClean="0"/>
              <a:t>()) {</a:t>
            </a:r>
          </a:p>
          <a:p>
            <a:r>
              <a:rPr lang="en-US" altLang="ko-KR" b="1" dirty="0" smtClean="0"/>
              <a:t>    </a:t>
            </a:r>
            <a:r>
              <a:rPr lang="en-US" altLang="ko-KR" b="1" dirty="0" err="1" smtClean="0"/>
              <a:t>session.flush</a:t>
            </a:r>
            <a:r>
              <a:rPr lang="en-US" altLang="ko-KR" b="1" dirty="0" smtClean="0"/>
              <a:t>();</a:t>
            </a:r>
          </a:p>
          <a:p>
            <a:r>
              <a:rPr lang="en-US" altLang="ko-KR" b="1" dirty="0" smtClean="0"/>
              <a:t>  }</a:t>
            </a:r>
          </a:p>
          <a:p>
            <a:r>
              <a:rPr lang="en-US" altLang="ko-KR" dirty="0" smtClean="0"/>
              <a:t>}</a:t>
            </a:r>
          </a:p>
          <a:p>
            <a:r>
              <a:rPr lang="en-US" altLang="ko-KR" dirty="0" smtClean="0"/>
              <a:t>}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599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b="1" dirty="0" smtClean="0"/>
              <a:t>Spring AOP </a:t>
            </a:r>
            <a:r>
              <a:rPr lang="ko-KR" altLang="en-US" b="1" dirty="0" smtClean="0"/>
              <a:t>이슈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Before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928662" y="1857364"/>
            <a:ext cx="1214446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928662" y="2786058"/>
            <a:ext cx="1214446" cy="21431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928662" y="3214686"/>
            <a:ext cx="1214446" cy="21431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928662" y="2285992"/>
            <a:ext cx="1214446" cy="21431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928662" y="3571876"/>
            <a:ext cx="1214446" cy="21431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6786578" y="1857364"/>
            <a:ext cx="1214446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6786578" y="3357562"/>
            <a:ext cx="1214446" cy="21431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6786578" y="2714620"/>
            <a:ext cx="1214446" cy="21431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6786578" y="2071678"/>
            <a:ext cx="1214446" cy="21431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6786578" y="3000372"/>
            <a:ext cx="1214446" cy="2143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3857620" y="1857364"/>
            <a:ext cx="1214446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3857620" y="2143116"/>
            <a:ext cx="1214446" cy="21431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3857620" y="2714620"/>
            <a:ext cx="1214446" cy="21431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3857620" y="2428868"/>
            <a:ext cx="1214446" cy="21431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3857620" y="3071810"/>
            <a:ext cx="1214446" cy="2143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모서리가 둥근 직사각형 18"/>
          <p:cNvSpPr/>
          <p:nvPr/>
        </p:nvSpPr>
        <p:spPr>
          <a:xfrm>
            <a:off x="3857620" y="3500438"/>
            <a:ext cx="1214446" cy="2143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4" grpId="0" animBg="1"/>
      <p:bldP spid="9" grpId="0" animBg="1"/>
      <p:bldP spid="12" grpId="0" animBg="1"/>
      <p:bldP spid="16" grpId="0" animBg="1"/>
      <p:bldP spid="18" grpId="0" animBg="1"/>
      <p:bldP spid="7" grpId="0" animBg="1"/>
      <p:bldP spid="10" grpId="0" animBg="1"/>
      <p:bldP spid="15" grpId="0" animBg="1"/>
      <p:bldP spid="17" grpId="0" animBg="1"/>
      <p:bldP spid="1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이슈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“CGLIB</a:t>
            </a:r>
            <a:r>
              <a:rPr lang="ko-KR" altLang="en-US" dirty="0" smtClean="0"/>
              <a:t>을 사용할까 </a:t>
            </a:r>
            <a:r>
              <a:rPr lang="en-US" altLang="ko-KR" dirty="0" smtClean="0"/>
              <a:t>JDK </a:t>
            </a:r>
            <a:r>
              <a:rPr lang="ko-KR" altLang="en-US" dirty="0" smtClean="0"/>
              <a:t>프록시를 사용할까</a:t>
            </a:r>
            <a:r>
              <a:rPr lang="en-US" altLang="ko-KR" dirty="0" smtClean="0"/>
              <a:t>?”</a:t>
            </a:r>
          </a:p>
          <a:p>
            <a:r>
              <a:rPr lang="en-US" altLang="ko-KR" dirty="0" smtClean="0"/>
              <a:t>“</a:t>
            </a:r>
            <a:r>
              <a:rPr lang="ko-KR" altLang="en-US" dirty="0" smtClean="0"/>
              <a:t>어라</a:t>
            </a:r>
            <a:r>
              <a:rPr lang="en-US" altLang="ko-KR" dirty="0" smtClean="0"/>
              <a:t>! </a:t>
            </a:r>
            <a:r>
              <a:rPr lang="ko-KR" altLang="en-US" dirty="0" smtClean="0"/>
              <a:t>프록시 적용이 안 되네</a:t>
            </a:r>
            <a:r>
              <a:rPr lang="en-US" altLang="ko-KR" dirty="0" smtClean="0"/>
              <a:t>?”</a:t>
            </a:r>
          </a:p>
          <a:p>
            <a:r>
              <a:rPr lang="en-US" altLang="ko-KR" dirty="0" smtClean="0"/>
              <a:t>“</a:t>
            </a:r>
            <a:r>
              <a:rPr lang="ko-KR" altLang="en-US" dirty="0" smtClean="0"/>
              <a:t>엥</a:t>
            </a:r>
            <a:r>
              <a:rPr lang="en-US" altLang="ko-KR" dirty="0" smtClean="0"/>
              <a:t>? </a:t>
            </a:r>
            <a:r>
              <a:rPr lang="ko-KR" altLang="en-US" dirty="0" smtClean="0"/>
              <a:t>프록시 객체를 못 만들고 있네</a:t>
            </a:r>
            <a:r>
              <a:rPr lang="en-US" altLang="ko-KR" dirty="0" smtClean="0"/>
              <a:t>?”</a:t>
            </a:r>
          </a:p>
          <a:p>
            <a:r>
              <a:rPr lang="en-US" altLang="ko-KR" dirty="0" smtClean="0"/>
              <a:t>“</a:t>
            </a:r>
            <a:r>
              <a:rPr lang="ko-KR" altLang="en-US" dirty="0" smtClean="0"/>
              <a:t>흠</a:t>
            </a:r>
            <a:r>
              <a:rPr lang="en-US" altLang="ko-KR" dirty="0" smtClean="0"/>
              <a:t>... </a:t>
            </a:r>
            <a:r>
              <a:rPr lang="ko-KR" altLang="en-US" dirty="0" smtClean="0"/>
              <a:t>좀 느려진 것 같은데</a:t>
            </a:r>
            <a:r>
              <a:rPr lang="en-US" altLang="ko-KR" dirty="0" smtClean="0"/>
              <a:t>…”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75694" y="4286256"/>
            <a:ext cx="6825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“Superficiality is the curse of our age.”</a:t>
            </a:r>
            <a:endParaRPr lang="ko-KR" alt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JDK </a:t>
            </a:r>
            <a:r>
              <a:rPr lang="ko-KR" altLang="en-US" dirty="0" smtClean="0"/>
              <a:t>프록시 </a:t>
            </a:r>
            <a:r>
              <a:rPr lang="en-US" altLang="ko-KR" dirty="0" smtClean="0"/>
              <a:t>VS CGLIB </a:t>
            </a:r>
            <a:r>
              <a:rPr lang="ko-KR" altLang="en-US" dirty="0" smtClean="0"/>
              <a:t>프록시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성능</a:t>
            </a:r>
            <a:endParaRPr lang="en-US" altLang="ko-KR" dirty="0" smtClean="0"/>
          </a:p>
          <a:p>
            <a:r>
              <a:rPr lang="ko-KR" altLang="en-US" dirty="0" smtClean="0"/>
              <a:t>라이브러리 추가 여부</a:t>
            </a:r>
            <a:endParaRPr lang="en-US" altLang="ko-KR" dirty="0" smtClean="0"/>
          </a:p>
          <a:p>
            <a:r>
              <a:rPr lang="en-US" altLang="ko-KR" dirty="0" smtClean="0"/>
              <a:t>Concrete </a:t>
            </a:r>
            <a:r>
              <a:rPr lang="ko-KR" altLang="en-US" dirty="0" smtClean="0"/>
              <a:t>클래스의 프록시 생성 가능 여부</a:t>
            </a:r>
            <a:endParaRPr lang="en-US" altLang="ko-KR" dirty="0" smtClean="0"/>
          </a:p>
          <a:p>
            <a:endParaRPr lang="en-US" altLang="ko-KR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ko-KR" altLang="en-US" dirty="0" smtClean="0"/>
              <a:t>코드로 확인하기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3500" dirty="0" smtClean="0"/>
              <a:t>CGLIB</a:t>
            </a:r>
            <a:r>
              <a:rPr lang="ko-KR" altLang="en-US" sz="3500" dirty="0" smtClean="0"/>
              <a:t>을 사용할까 </a:t>
            </a:r>
            <a:r>
              <a:rPr lang="en-US" altLang="ko-KR" sz="3500" dirty="0" smtClean="0"/>
              <a:t>JDK </a:t>
            </a:r>
            <a:r>
              <a:rPr lang="ko-KR" altLang="en-US" sz="3500" dirty="0" smtClean="0"/>
              <a:t>프록시를 사용할까</a:t>
            </a:r>
            <a:r>
              <a:rPr lang="en-US" altLang="ko-KR" sz="3500" dirty="0" smtClean="0"/>
              <a:t>?</a:t>
            </a:r>
            <a:endParaRPr lang="ko-KR" altLang="en-US" sz="35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라이브러리 추가에 문제가 없다면</a:t>
            </a:r>
            <a:r>
              <a:rPr lang="en-US" altLang="ko-KR" dirty="0" smtClean="0"/>
              <a:t>, CGLIB </a:t>
            </a:r>
            <a:r>
              <a:rPr lang="ko-KR" altLang="en-US" dirty="0" smtClean="0"/>
              <a:t>프록시 사용을 권장합니다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00298" y="2571744"/>
            <a:ext cx="4429156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&lt;dependency&gt;</a:t>
            </a:r>
          </a:p>
          <a:p>
            <a:r>
              <a:rPr lang="en-US" altLang="ko-KR" dirty="0" smtClean="0"/>
              <a:t>  &lt;groupId&gt;</a:t>
            </a:r>
            <a:r>
              <a:rPr lang="en-US" altLang="ko-KR" dirty="0" err="1" smtClean="0"/>
              <a:t>cglib</a:t>
            </a:r>
            <a:r>
              <a:rPr lang="en-US" altLang="ko-KR" dirty="0" smtClean="0"/>
              <a:t>&lt;/groupId&gt;</a:t>
            </a:r>
          </a:p>
          <a:p>
            <a:r>
              <a:rPr lang="en-US" altLang="ko-KR" dirty="0" smtClean="0"/>
              <a:t>  &lt;artifactId&gt;</a:t>
            </a:r>
            <a:r>
              <a:rPr lang="en-US" altLang="ko-KR" dirty="0" err="1" smtClean="0"/>
              <a:t>cglib-nodep</a:t>
            </a:r>
            <a:r>
              <a:rPr lang="en-US" altLang="ko-KR" dirty="0" smtClean="0"/>
              <a:t>&lt;/artifactId&gt;</a:t>
            </a:r>
          </a:p>
          <a:p>
            <a:r>
              <a:rPr lang="en-US" altLang="ko-KR" dirty="0" smtClean="0"/>
              <a:t>  &lt;version&gt;2.1_3&lt;/version&gt;</a:t>
            </a:r>
          </a:p>
          <a:p>
            <a:r>
              <a:rPr lang="en-US" altLang="ko-KR" dirty="0" smtClean="0"/>
              <a:t>&lt;/dependency&gt;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어라</a:t>
            </a:r>
            <a:r>
              <a:rPr lang="en-US" altLang="ko-KR" dirty="0" smtClean="0"/>
              <a:t>! </a:t>
            </a:r>
            <a:r>
              <a:rPr lang="ko-KR" altLang="en-US" dirty="0" smtClean="0"/>
              <a:t>프록시 적용이 안 되네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JDK </a:t>
            </a:r>
            <a:r>
              <a:rPr lang="ko-KR" altLang="en-US" dirty="0" smtClean="0"/>
              <a:t>프록시 제약 사항 확인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인터페이스 타입이 아니라 클래스 타입으로 코딩한 것은 아닌지 확인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메서드 체인 확인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“self” </a:t>
            </a:r>
            <a:r>
              <a:rPr lang="ko-KR" altLang="en-US" dirty="0" smtClean="0"/>
              <a:t>호출이 있는지 확인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CGLIB </a:t>
            </a:r>
            <a:r>
              <a:rPr lang="ko-KR" altLang="en-US" dirty="0" smtClean="0"/>
              <a:t>프록시 제약 사항 확인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어드바이스를 적용하려는 메소드나 클래스가 </a:t>
            </a:r>
            <a:r>
              <a:rPr lang="en-US" altLang="ko-KR" dirty="0" smtClean="0"/>
              <a:t>final</a:t>
            </a:r>
            <a:r>
              <a:rPr lang="ko-KR" altLang="en-US" dirty="0" smtClean="0"/>
              <a:t>인지 확인</a:t>
            </a:r>
            <a:r>
              <a:rPr lang="en-US" altLang="ko-KR" dirty="0" smtClean="0"/>
              <a:t>.</a:t>
            </a:r>
          </a:p>
          <a:p>
            <a:pPr lvl="1"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엥</a:t>
            </a:r>
            <a:r>
              <a:rPr lang="en-US" altLang="ko-KR" dirty="0" smtClean="0"/>
              <a:t>? </a:t>
            </a:r>
            <a:r>
              <a:rPr lang="ko-KR" altLang="en-US" dirty="0" smtClean="0"/>
              <a:t>프록시 객체를 못 만들고 있네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CGLIB </a:t>
            </a:r>
            <a:r>
              <a:rPr lang="ko-KR" altLang="en-US" dirty="0" smtClean="0"/>
              <a:t>프록시 제약 사항 확인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기본 생성자가 있어야 함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final </a:t>
            </a:r>
            <a:r>
              <a:rPr lang="ko-KR" altLang="en-US" dirty="0" smtClean="0"/>
              <a:t>클래스의 </a:t>
            </a:r>
            <a:r>
              <a:rPr lang="ko-KR" altLang="en-US" dirty="0" err="1" smtClean="0"/>
              <a:t>프록시는</a:t>
            </a:r>
            <a:r>
              <a:rPr lang="ko-KR" altLang="en-US" dirty="0" smtClean="0"/>
              <a:t> 생성하지 못함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흠</a:t>
            </a:r>
            <a:r>
              <a:rPr lang="en-US" altLang="ko-KR" dirty="0" smtClean="0"/>
              <a:t>... </a:t>
            </a:r>
            <a:r>
              <a:rPr lang="ko-KR" altLang="en-US" dirty="0" smtClean="0"/>
              <a:t>좀 느려진 것 같은데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포인트컷 </a:t>
            </a:r>
            <a:r>
              <a:rPr lang="ko-KR" altLang="en-US" dirty="0" smtClean="0"/>
              <a:t>확인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어드바이스를 적용할 필요가 없는 </a:t>
            </a:r>
            <a:r>
              <a:rPr lang="ko-KR" altLang="en-US" dirty="0" err="1" smtClean="0"/>
              <a:t>메소드에도</a:t>
            </a:r>
            <a:r>
              <a:rPr lang="ko-KR" altLang="en-US" dirty="0" smtClean="0"/>
              <a:t> 어드바이스를 적용한 것은 아닌지 확인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확인하는 방법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xml </a:t>
            </a:r>
            <a:r>
              <a:rPr lang="ko-KR" altLang="en-US" dirty="0" smtClean="0"/>
              <a:t>스키마</a:t>
            </a:r>
            <a:r>
              <a:rPr lang="en-US" altLang="ko-KR" dirty="0" smtClean="0"/>
              <a:t>, </a:t>
            </a:r>
            <a:r>
              <a:rPr lang="en-US" altLang="ko-KR" dirty="0" smtClean="0"/>
              <a:t>@</a:t>
            </a:r>
            <a:r>
              <a:rPr lang="en-US" altLang="ko-KR" dirty="0" smtClean="0"/>
              <a:t>AspectJ </a:t>
            </a:r>
            <a:r>
              <a:rPr lang="ko-KR" altLang="en-US" dirty="0" smtClean="0"/>
              <a:t>사용시 </a:t>
            </a:r>
            <a:r>
              <a:rPr lang="en-US" altLang="ko-KR" dirty="0" smtClean="0"/>
              <a:t>AJDT</a:t>
            </a:r>
            <a:r>
              <a:rPr lang="ko-KR" altLang="en-US" dirty="0" smtClean="0"/>
              <a:t>로 확인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클래식 </a:t>
            </a:r>
            <a:r>
              <a:rPr lang="en-US" altLang="ko-KR" dirty="0" smtClean="0"/>
              <a:t>AOP </a:t>
            </a:r>
            <a:r>
              <a:rPr lang="ko-KR" altLang="en-US" dirty="0" smtClean="0"/>
              <a:t>사용시 </a:t>
            </a:r>
            <a:r>
              <a:rPr lang="ko-KR" altLang="en-US" dirty="0" err="1" smtClean="0"/>
              <a:t>어드바이스에</a:t>
            </a:r>
            <a:r>
              <a:rPr lang="ko-KR" altLang="en-US" dirty="0" smtClean="0"/>
              <a:t> 로그 메시지를 추가하고 확인</a:t>
            </a:r>
            <a:r>
              <a:rPr lang="en-US" altLang="ko-KR" dirty="0" smtClean="0"/>
              <a:t>.</a:t>
            </a:r>
          </a:p>
          <a:p>
            <a:pPr lvl="1"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스프링 </a:t>
            </a:r>
            <a:r>
              <a:rPr lang="en-US" altLang="ko-KR" dirty="0" smtClean="0"/>
              <a:t>AOP </a:t>
            </a:r>
            <a:r>
              <a:rPr lang="ko-KR" altLang="en-US" dirty="0" smtClean="0"/>
              <a:t>적용 불가능한 상황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인터페이스 없음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final </a:t>
            </a:r>
            <a:r>
              <a:rPr lang="ko-KR" altLang="en-US" dirty="0" smtClean="0"/>
              <a:t>클래스</a:t>
            </a:r>
            <a:r>
              <a:rPr lang="en-US" altLang="ko-KR" dirty="0" smtClean="0"/>
              <a:t> </a:t>
            </a:r>
            <a:r>
              <a:rPr lang="ko-KR" altLang="en-US" dirty="0" smtClean="0"/>
              <a:t>또는 </a:t>
            </a:r>
            <a:r>
              <a:rPr lang="en-US" altLang="ko-KR" dirty="0" smtClean="0"/>
              <a:t>final </a:t>
            </a:r>
            <a:r>
              <a:rPr lang="ko-KR" altLang="en-US" dirty="0" smtClean="0"/>
              <a:t>메서드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AOP </a:t>
            </a:r>
            <a:r>
              <a:rPr lang="ko-KR" altLang="en-US" dirty="0" smtClean="0"/>
              <a:t>적용하고 싶은 마음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599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b="1" dirty="0" smtClean="0"/>
              <a:t>Q&amp;A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참고자료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Spring One 2008 - Making Sense of AOP Choices</a:t>
            </a:r>
          </a:p>
          <a:p>
            <a:r>
              <a:rPr lang="en-US" dirty="0" smtClean="0">
                <a:hlinkClick r:id="rId2"/>
              </a:rPr>
              <a:t>Spring 2.0 AOP - Spruce Up Your Domain Model</a:t>
            </a:r>
            <a:r>
              <a:rPr lang="en-US" dirty="0" smtClean="0"/>
              <a:t>.</a:t>
            </a:r>
          </a:p>
          <a:p>
            <a:r>
              <a:rPr lang="en-US" altLang="ko-KR" dirty="0" smtClean="0">
                <a:hlinkClick r:id="rId3"/>
              </a:rPr>
              <a:t>Using AOP in the Enterprise</a:t>
            </a:r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http://www.eclipse.org/aspectj</a:t>
            </a:r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http://www.zdnet.co.kr/builder/dev/java/0,39031622,39147106,00.htm</a:t>
            </a:r>
            <a:endParaRPr lang="en-US" altLang="ko-KR" dirty="0" smtClean="0"/>
          </a:p>
          <a:p>
            <a:r>
              <a:rPr lang="ko-KR" altLang="en-US" dirty="0" smtClean="0"/>
              <a:t>피상성</a:t>
            </a:r>
            <a:r>
              <a:rPr lang="en-US" altLang="ko-KR" dirty="0" smtClean="0"/>
              <a:t>: </a:t>
            </a:r>
            <a:r>
              <a:rPr lang="en-US" altLang="ko-KR" dirty="0" smtClean="0">
                <a:hlinkClick r:id="rId6"/>
              </a:rPr>
              <a:t>http://toby.epril.com/?p=434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After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928662" y="1857364"/>
            <a:ext cx="1214446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3857620" y="1857364"/>
            <a:ext cx="1214446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6786578" y="1857364"/>
            <a:ext cx="1214446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1917908" y="5143512"/>
            <a:ext cx="1214446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3846734" y="5143512"/>
            <a:ext cx="1214446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모서리가 둥근 직사각형 20"/>
          <p:cNvSpPr/>
          <p:nvPr/>
        </p:nvSpPr>
        <p:spPr>
          <a:xfrm>
            <a:off x="5775560" y="5143512"/>
            <a:ext cx="1214446" cy="714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주목할 것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코드 중복</a:t>
            </a:r>
            <a:endParaRPr lang="en-US" altLang="ko-KR" dirty="0" smtClean="0"/>
          </a:p>
          <a:p>
            <a:r>
              <a:rPr lang="ko-KR" altLang="en-US" dirty="0" smtClean="0"/>
              <a:t>깔끔한 코드</a:t>
            </a:r>
            <a:endParaRPr lang="en-US" altLang="ko-KR" dirty="0" smtClean="0"/>
          </a:p>
          <a:p>
            <a:r>
              <a:rPr lang="ko-KR" altLang="en-US" dirty="0" smtClean="0"/>
              <a:t>생산성</a:t>
            </a:r>
            <a:endParaRPr lang="en-US" altLang="ko-KR" dirty="0" smtClean="0"/>
          </a:p>
          <a:p>
            <a:r>
              <a:rPr lang="ko-KR" altLang="en-US" dirty="0" smtClean="0"/>
              <a:t>유지보수성</a:t>
            </a:r>
            <a:endParaRPr lang="en-US" altLang="ko-KR" dirty="0" smtClean="0"/>
          </a:p>
          <a:p>
            <a:r>
              <a:rPr lang="ko-KR" altLang="en-US" dirty="0" smtClean="0"/>
              <a:t>재사용성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(Spring) AOP </a:t>
            </a:r>
            <a:r>
              <a:rPr lang="ko-KR" altLang="en-US" dirty="0" smtClean="0"/>
              <a:t>개념 정리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928662" y="1857364"/>
            <a:ext cx="1214446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928662" y="4429132"/>
            <a:ext cx="1214446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928662" y="2357430"/>
            <a:ext cx="1214446" cy="714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928662" y="3643314"/>
            <a:ext cx="1214446" cy="714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/>
          <p:cNvCxnSpPr/>
          <p:nvPr/>
        </p:nvCxnSpPr>
        <p:spPr>
          <a:xfrm rot="10800000" flipV="1">
            <a:off x="2143108" y="1785926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71802" y="155947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Target Object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10800000" flipV="1">
            <a:off x="2143108" y="4335922"/>
            <a:ext cx="868142" cy="3075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71802" y="414338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Advice</a:t>
            </a:r>
            <a:endParaRPr lang="ko-KR" altLang="en-US" b="1" dirty="0"/>
          </a:p>
        </p:txBody>
      </p:sp>
      <p:cxnSp>
        <p:nvCxnSpPr>
          <p:cNvPr id="18" name="직선 화살표 연결선 17"/>
          <p:cNvCxnSpPr/>
          <p:nvPr/>
        </p:nvCxnSpPr>
        <p:spPr>
          <a:xfrm rot="10800000" flipV="1">
            <a:off x="2143110" y="3071810"/>
            <a:ext cx="785816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 rot="10800000">
            <a:off x="2143108" y="2428868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72470" y="286838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Pointcut</a:t>
            </a:r>
            <a:endParaRPr lang="ko-KR" altLang="en-US" b="1" dirty="0"/>
          </a:p>
        </p:txBody>
      </p:sp>
      <p:sp>
        <p:nvSpPr>
          <p:cNvPr id="30" name="타원 29"/>
          <p:cNvSpPr/>
          <p:nvPr/>
        </p:nvSpPr>
        <p:spPr>
          <a:xfrm>
            <a:off x="2500298" y="2285992"/>
            <a:ext cx="3357586" cy="30718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6572232" y="4540202"/>
            <a:ext cx="1357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Joinpoint</a:t>
            </a:r>
            <a:endParaRPr lang="ko-KR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786314" y="350043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Advisor</a:t>
            </a:r>
            <a:endParaRPr lang="ko-KR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572232" y="5072074"/>
            <a:ext cx="1500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Weaving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572264" y="4000504"/>
            <a:ext cx="1357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Proxy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572264" y="3500438"/>
            <a:ext cx="1500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572264" y="300037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Aspect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1" grpId="0" animBg="1"/>
      <p:bldP spid="14" grpId="0"/>
      <p:bldP spid="17" grpId="0"/>
      <p:bldP spid="22" grpId="0"/>
      <p:bldP spid="30" grpId="0" animBg="1"/>
      <p:bldP spid="31" grpId="0"/>
      <p:bldP spid="33" grpId="0"/>
      <p:bldP spid="34" grpId="0"/>
      <p:bldP spid="20" grpId="0"/>
      <p:bldP spid="21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조인포인트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method call</a:t>
            </a:r>
          </a:p>
          <a:p>
            <a:r>
              <a:rPr lang="en-US" b="1" dirty="0" smtClean="0"/>
              <a:t>method execution</a:t>
            </a:r>
          </a:p>
          <a:p>
            <a:r>
              <a:rPr lang="en-US" dirty="0" smtClean="0"/>
              <a:t>constructor call</a:t>
            </a:r>
          </a:p>
          <a:p>
            <a:r>
              <a:rPr lang="en-US" dirty="0" smtClean="0"/>
              <a:t>constructor execution</a:t>
            </a:r>
          </a:p>
          <a:p>
            <a:r>
              <a:rPr lang="en-US" dirty="0" smtClean="0"/>
              <a:t>field get</a:t>
            </a:r>
          </a:p>
          <a:p>
            <a:r>
              <a:rPr lang="en-US" dirty="0" smtClean="0"/>
              <a:t>field set</a:t>
            </a:r>
          </a:p>
          <a:p>
            <a:r>
              <a:rPr lang="en-US" dirty="0" smtClean="0"/>
              <a:t>pre-initialization</a:t>
            </a:r>
          </a:p>
          <a:p>
            <a:r>
              <a:rPr lang="en-US" dirty="0" smtClean="0"/>
              <a:t>Initialization</a:t>
            </a:r>
          </a:p>
          <a:p>
            <a:r>
              <a:rPr lang="en-US" dirty="0" smtClean="0"/>
              <a:t>static initialization</a:t>
            </a:r>
          </a:p>
          <a:p>
            <a:r>
              <a:rPr lang="en-US" dirty="0" smtClean="0"/>
              <a:t>handler</a:t>
            </a:r>
          </a:p>
          <a:p>
            <a:r>
              <a:rPr lang="en-US" dirty="0" smtClean="0"/>
              <a:t>advice execution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43570" y="928670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AspectJ</a:t>
            </a:r>
            <a:r>
              <a:rPr lang="ko-KR" altLang="en-US" dirty="0" smtClean="0"/>
              <a:t>가 지원하는 </a:t>
            </a:r>
            <a:r>
              <a:rPr lang="en-US" altLang="ko-KR" dirty="0" smtClean="0"/>
              <a:t>11</a:t>
            </a:r>
            <a:r>
              <a:rPr lang="ko-KR" altLang="en-US" dirty="0" smtClean="0"/>
              <a:t>개의 조인포인트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43570" y="2071678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스프링 </a:t>
            </a:r>
            <a:r>
              <a:rPr lang="en-US" altLang="ko-KR" dirty="0" smtClean="0"/>
              <a:t>AOP</a:t>
            </a:r>
            <a:r>
              <a:rPr lang="ko-KR" altLang="en-US" dirty="0" smtClean="0"/>
              <a:t>는 이 중에서 </a:t>
            </a:r>
            <a:r>
              <a:rPr lang="en-US" altLang="ko-KR" dirty="0" smtClean="0"/>
              <a:t>method execution</a:t>
            </a:r>
            <a:r>
              <a:rPr lang="ko-KR" altLang="en-US" dirty="0" smtClean="0"/>
              <a:t>만 지원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10321</TotalTime>
  <Words>1764</Words>
  <Application>Microsoft Office PowerPoint</Application>
  <PresentationFormat>On-screen Show (4:3)</PresentationFormat>
  <Paragraphs>404</Paragraphs>
  <Slides>58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테마</vt:lpstr>
      <vt:lpstr>스프링 AOP 선택, 활용, 이슈</vt:lpstr>
      <vt:lpstr>안녕하세요. 백기선 입니다.</vt:lpstr>
      <vt:lpstr>주제</vt:lpstr>
      <vt:lpstr>Aspect Oriented Programming</vt:lpstr>
      <vt:lpstr>Before</vt:lpstr>
      <vt:lpstr>After</vt:lpstr>
      <vt:lpstr>주목할 것</vt:lpstr>
      <vt:lpstr>(Spring) AOP 개념 정리</vt:lpstr>
      <vt:lpstr>조인포인트</vt:lpstr>
      <vt:lpstr>어드바이스</vt:lpstr>
      <vt:lpstr>Before 어드바이스</vt:lpstr>
      <vt:lpstr>After 어드바이스</vt:lpstr>
      <vt:lpstr>Around 어드바이스</vt:lpstr>
      <vt:lpstr>다양한 AOP 구현체</vt:lpstr>
      <vt:lpstr>예제 코드</vt:lpstr>
      <vt:lpstr>Spring AOP</vt:lpstr>
      <vt:lpstr>목표</vt:lpstr>
      <vt:lpstr>특징 – 프록시 기반 AOP 구현</vt:lpstr>
      <vt:lpstr>클래식 스프링 AOP 어드바이스</vt:lpstr>
      <vt:lpstr>스프링 @AOP 어드바이스</vt:lpstr>
      <vt:lpstr>포인트컷</vt:lpstr>
      <vt:lpstr>클래식 스프링 AOP 포인트컷</vt:lpstr>
      <vt:lpstr>스프링 @AOP 포인트컷</vt:lpstr>
      <vt:lpstr>“Hello World” AOP 예제</vt:lpstr>
      <vt:lpstr>전반전은 후반전을 위한 몸풀기였을 뿐…  이제부터 시작입니다.</vt:lpstr>
      <vt:lpstr>Spring AOP 선택</vt:lpstr>
      <vt:lpstr>선택할 것 들</vt:lpstr>
      <vt:lpstr>AOP 시스템</vt:lpstr>
      <vt:lpstr>스프링 AOP – 프록시 기반</vt:lpstr>
      <vt:lpstr>AspectJ – 바이트 코드 조작</vt:lpstr>
      <vt:lpstr>프록시 기반 접근방법의 장점</vt:lpstr>
      <vt:lpstr>프록시 기반 접근방법의 단점</vt:lpstr>
      <vt:lpstr>AOP 시스템 선택 결론</vt:lpstr>
      <vt:lpstr>문법</vt:lpstr>
      <vt:lpstr>@AspectJ VS XML</vt:lpstr>
      <vt:lpstr>위빙 시점</vt:lpstr>
      <vt:lpstr>AspectJ 위빙</vt:lpstr>
      <vt:lpstr>로드 타임 위빙</vt:lpstr>
      <vt:lpstr>위빙 비교</vt:lpstr>
      <vt:lpstr>스프링 AOP 선택 결론</vt:lpstr>
      <vt:lpstr>Spring AOP 활용</vt:lpstr>
      <vt:lpstr>개발에 유용한 AOP</vt:lpstr>
      <vt:lpstr>성능 테스트</vt:lpstr>
      <vt:lpstr>스프링 트랜잭션</vt:lpstr>
      <vt:lpstr>예외 변환</vt:lpstr>
      <vt:lpstr>아키텍처 검증</vt:lpstr>
      <vt:lpstr>하이버네이트 상태 동기화</vt:lpstr>
      <vt:lpstr>하이버네이트 상태 동기화</vt:lpstr>
      <vt:lpstr>Spring AOP 이슈</vt:lpstr>
      <vt:lpstr>이슈</vt:lpstr>
      <vt:lpstr>JDK 프록시 VS CGLIB 프록시</vt:lpstr>
      <vt:lpstr>CGLIB을 사용할까 JDK 프록시를 사용할까?</vt:lpstr>
      <vt:lpstr>어라! 프록시 적용이 안 되네?</vt:lpstr>
      <vt:lpstr>엥? 프록시 객체를 못 만들고 있네?</vt:lpstr>
      <vt:lpstr>흠... 좀 느려진 것 같은데…</vt:lpstr>
      <vt:lpstr>스프링 AOP 적용 불가능한 상황</vt:lpstr>
      <vt:lpstr>Q&amp;A</vt:lpstr>
      <vt:lpstr>참고자료</vt:lpstr>
    </vt:vector>
  </TitlesOfParts>
  <Company>BlackEdition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실용적인 스프링 AOP</dc:title>
  <dc:creator>whiteship</dc:creator>
  <cp:lastModifiedBy>기선 백</cp:lastModifiedBy>
  <cp:revision>797</cp:revision>
  <dcterms:created xsi:type="dcterms:W3CDTF">2008-10-11T08:18:58Z</dcterms:created>
  <dcterms:modified xsi:type="dcterms:W3CDTF">2008-10-11T09:49:44Z</dcterms:modified>
</cp:coreProperties>
</file>