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88" r:id="rId10"/>
    <p:sldId id="286" r:id="rId11"/>
    <p:sldId id="290" r:id="rId12"/>
    <p:sldId id="28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9" r:id="rId2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214D56-6818-4FDD-AFB0-51CB04614C6C}" type="doc">
      <dgm:prSet loTypeId="urn:microsoft.com/office/officeart/2005/8/layout/pyramid1" loCatId="pyramid" qsTypeId="urn:microsoft.com/office/officeart/2005/8/quickstyle/3d1" qsCatId="3D" csTypeId="urn:microsoft.com/office/officeart/2005/8/colors/colorful1" csCatId="colorful" phldr="1"/>
      <dgm:spPr/>
    </dgm:pt>
    <dgm:pt modelId="{7A7DB925-F6DB-490A-B56C-581EF624810D}">
      <dgm:prSet phldrT="[텍스트]" custT="1"/>
      <dgm:spPr/>
      <dgm:t>
        <a:bodyPr anchor="t"/>
        <a:lstStyle/>
        <a:p>
          <a:pPr latinLnBrk="1">
            <a:lnSpc>
              <a:spcPct val="100000"/>
            </a:lnSpc>
          </a:pPr>
          <a:endParaRPr lang="ko-KR" altLang="en-US" sz="1050" dirty="0"/>
        </a:p>
      </dgm:t>
    </dgm:pt>
    <dgm:pt modelId="{64AFDD58-1D5A-4741-9397-290263F11441}" type="sibTrans" cxnId="{BC1158FC-D10A-45B0-BE90-88980373FD6F}">
      <dgm:prSet/>
      <dgm:spPr/>
      <dgm:t>
        <a:bodyPr/>
        <a:lstStyle/>
        <a:p>
          <a:pPr latinLnBrk="1"/>
          <a:endParaRPr lang="ko-KR" altLang="en-US"/>
        </a:p>
      </dgm:t>
    </dgm:pt>
    <dgm:pt modelId="{2ADA7449-9C96-4F6A-A825-E65D1EE01E2B}" type="parTrans" cxnId="{BC1158FC-D10A-45B0-BE90-88980373FD6F}">
      <dgm:prSet/>
      <dgm:spPr/>
      <dgm:t>
        <a:bodyPr/>
        <a:lstStyle/>
        <a:p>
          <a:pPr latinLnBrk="1"/>
          <a:endParaRPr lang="ko-KR" altLang="en-US"/>
        </a:p>
      </dgm:t>
    </dgm:pt>
    <dgm:pt modelId="{FECDCB06-2C26-4C37-B471-FE0C21B38549}">
      <dgm:prSet phldrT="[텍스트]" custT="1"/>
      <dgm:spPr/>
      <dgm:t>
        <a:bodyPr/>
        <a:lstStyle/>
        <a:p>
          <a:pPr latinLnBrk="1"/>
          <a:r>
            <a:rPr lang="ko-KR" altLang="en-US" sz="1200" b="1" dirty="0" smtClean="0"/>
            <a:t>국민연금</a:t>
          </a:r>
          <a:endParaRPr lang="ko-KR" altLang="en-US" sz="1200" b="1" dirty="0"/>
        </a:p>
      </dgm:t>
    </dgm:pt>
    <dgm:pt modelId="{72509415-85B7-48C0-8B54-311C7CCCF69F}" type="sibTrans" cxnId="{776C67C2-6A77-4FCE-9FB0-917BE9BA4148}">
      <dgm:prSet/>
      <dgm:spPr/>
      <dgm:t>
        <a:bodyPr/>
        <a:lstStyle/>
        <a:p>
          <a:pPr latinLnBrk="1"/>
          <a:endParaRPr lang="ko-KR" altLang="en-US"/>
        </a:p>
      </dgm:t>
    </dgm:pt>
    <dgm:pt modelId="{98E2C950-B225-456C-8188-F03FF40CDB6C}" type="parTrans" cxnId="{776C67C2-6A77-4FCE-9FB0-917BE9BA4148}">
      <dgm:prSet/>
      <dgm:spPr/>
      <dgm:t>
        <a:bodyPr/>
        <a:lstStyle/>
        <a:p>
          <a:pPr latinLnBrk="1"/>
          <a:endParaRPr lang="ko-KR" altLang="en-US"/>
        </a:p>
      </dgm:t>
    </dgm:pt>
    <dgm:pt modelId="{BD354C35-7C0B-4DFE-A170-AB0D2783A0FA}">
      <dgm:prSet phldrT="[텍스트]" custT="1"/>
      <dgm:spPr/>
      <dgm:t>
        <a:bodyPr/>
        <a:lstStyle/>
        <a:p>
          <a:pPr latinLnBrk="1"/>
          <a:r>
            <a:rPr lang="ko-KR" altLang="en-US" sz="1200" b="1" dirty="0" smtClean="0"/>
            <a:t>퇴직연금</a:t>
          </a:r>
          <a:endParaRPr lang="ko-KR" altLang="en-US" sz="1200" b="1" dirty="0"/>
        </a:p>
      </dgm:t>
    </dgm:pt>
    <dgm:pt modelId="{B4044C67-8002-465B-AC16-2F52A2FFC083}" type="sibTrans" cxnId="{8EB30979-ADB5-405C-9DC5-5D83EDC9DF1C}">
      <dgm:prSet/>
      <dgm:spPr/>
      <dgm:t>
        <a:bodyPr/>
        <a:lstStyle/>
        <a:p>
          <a:pPr latinLnBrk="1"/>
          <a:endParaRPr lang="ko-KR" altLang="en-US"/>
        </a:p>
      </dgm:t>
    </dgm:pt>
    <dgm:pt modelId="{EED8767A-DB93-4169-9DFC-3538CAF2FA80}" type="parTrans" cxnId="{8EB30979-ADB5-405C-9DC5-5D83EDC9DF1C}">
      <dgm:prSet/>
      <dgm:spPr/>
      <dgm:t>
        <a:bodyPr/>
        <a:lstStyle/>
        <a:p>
          <a:pPr latinLnBrk="1"/>
          <a:endParaRPr lang="ko-KR" altLang="en-US"/>
        </a:p>
      </dgm:t>
    </dgm:pt>
    <dgm:pt modelId="{68C17A57-3711-4D2C-A9FD-33325204D362}" type="pres">
      <dgm:prSet presAssocID="{FB214D56-6818-4FDD-AFB0-51CB04614C6C}" presName="Name0" presStyleCnt="0">
        <dgm:presLayoutVars>
          <dgm:dir/>
          <dgm:animLvl val="lvl"/>
          <dgm:resizeHandles val="exact"/>
        </dgm:presLayoutVars>
      </dgm:prSet>
      <dgm:spPr/>
    </dgm:pt>
    <dgm:pt modelId="{F0A57D8B-AB6D-4CCE-9779-6F3FDD043002}" type="pres">
      <dgm:prSet presAssocID="{7A7DB925-F6DB-490A-B56C-581EF624810D}" presName="Name8" presStyleCnt="0"/>
      <dgm:spPr/>
    </dgm:pt>
    <dgm:pt modelId="{867C96C0-722F-46A7-B333-C45B14F5A84E}" type="pres">
      <dgm:prSet presAssocID="{7A7DB925-F6DB-490A-B56C-581EF624810D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6D82B9D-A435-4BA0-B887-F3FC5D8F36F7}" type="pres">
      <dgm:prSet presAssocID="{7A7DB925-F6DB-490A-B56C-581EF624810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33A1320-586F-44DA-B596-0DA38C03B329}" type="pres">
      <dgm:prSet presAssocID="{BD354C35-7C0B-4DFE-A170-AB0D2783A0FA}" presName="Name8" presStyleCnt="0"/>
      <dgm:spPr/>
    </dgm:pt>
    <dgm:pt modelId="{B06D796F-3712-478F-8F6D-22AA85D98D5D}" type="pres">
      <dgm:prSet presAssocID="{BD354C35-7C0B-4DFE-A170-AB0D2783A0FA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F67F2B9-5FEE-4378-9B9A-E317C9900497}" type="pres">
      <dgm:prSet presAssocID="{BD354C35-7C0B-4DFE-A170-AB0D2783A0F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0A66BAB-D66D-459F-B5BC-8FF5CE658839}" type="pres">
      <dgm:prSet presAssocID="{FECDCB06-2C26-4C37-B471-FE0C21B38549}" presName="Name8" presStyleCnt="0"/>
      <dgm:spPr/>
    </dgm:pt>
    <dgm:pt modelId="{D17E03F9-1BD6-440C-8F7E-7FE617B31CCA}" type="pres">
      <dgm:prSet presAssocID="{FECDCB06-2C26-4C37-B471-FE0C21B38549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88C2F7A-24B7-46DB-938E-2590C0F53897}" type="pres">
      <dgm:prSet presAssocID="{FECDCB06-2C26-4C37-B471-FE0C21B3854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F0ED34E-B282-4D2A-9B25-0B9204A54D67}" type="presOf" srcId="{FECDCB06-2C26-4C37-B471-FE0C21B38549}" destId="{088C2F7A-24B7-46DB-938E-2590C0F53897}" srcOrd="1" destOrd="0" presId="urn:microsoft.com/office/officeart/2005/8/layout/pyramid1"/>
    <dgm:cxn modelId="{8EB30979-ADB5-405C-9DC5-5D83EDC9DF1C}" srcId="{FB214D56-6818-4FDD-AFB0-51CB04614C6C}" destId="{BD354C35-7C0B-4DFE-A170-AB0D2783A0FA}" srcOrd="1" destOrd="0" parTransId="{EED8767A-DB93-4169-9DFC-3538CAF2FA80}" sibTransId="{B4044C67-8002-465B-AC16-2F52A2FFC083}"/>
    <dgm:cxn modelId="{3037F229-E185-45C9-9333-ECF85A8839ED}" type="presOf" srcId="{7A7DB925-F6DB-490A-B56C-581EF624810D}" destId="{867C96C0-722F-46A7-B333-C45B14F5A84E}" srcOrd="0" destOrd="0" presId="urn:microsoft.com/office/officeart/2005/8/layout/pyramid1"/>
    <dgm:cxn modelId="{B1FB02BC-D59E-4E94-AAAA-EEF5AE3F49EB}" type="presOf" srcId="{FB214D56-6818-4FDD-AFB0-51CB04614C6C}" destId="{68C17A57-3711-4D2C-A9FD-33325204D362}" srcOrd="0" destOrd="0" presId="urn:microsoft.com/office/officeart/2005/8/layout/pyramid1"/>
    <dgm:cxn modelId="{32C6B81E-C1FA-417D-9732-27BF1E243DE6}" type="presOf" srcId="{FECDCB06-2C26-4C37-B471-FE0C21B38549}" destId="{D17E03F9-1BD6-440C-8F7E-7FE617B31CCA}" srcOrd="0" destOrd="0" presId="urn:microsoft.com/office/officeart/2005/8/layout/pyramid1"/>
    <dgm:cxn modelId="{1401958F-863F-4331-8584-CCF05BDF664A}" type="presOf" srcId="{BD354C35-7C0B-4DFE-A170-AB0D2783A0FA}" destId="{B06D796F-3712-478F-8F6D-22AA85D98D5D}" srcOrd="0" destOrd="0" presId="urn:microsoft.com/office/officeart/2005/8/layout/pyramid1"/>
    <dgm:cxn modelId="{BC1158FC-D10A-45B0-BE90-88980373FD6F}" srcId="{FB214D56-6818-4FDD-AFB0-51CB04614C6C}" destId="{7A7DB925-F6DB-490A-B56C-581EF624810D}" srcOrd="0" destOrd="0" parTransId="{2ADA7449-9C96-4F6A-A825-E65D1EE01E2B}" sibTransId="{64AFDD58-1D5A-4741-9397-290263F11441}"/>
    <dgm:cxn modelId="{56E82BF0-3AF0-495A-8DF1-3CA02BB7E8F4}" type="presOf" srcId="{BD354C35-7C0B-4DFE-A170-AB0D2783A0FA}" destId="{6F67F2B9-5FEE-4378-9B9A-E317C9900497}" srcOrd="1" destOrd="0" presId="urn:microsoft.com/office/officeart/2005/8/layout/pyramid1"/>
    <dgm:cxn modelId="{776C67C2-6A77-4FCE-9FB0-917BE9BA4148}" srcId="{FB214D56-6818-4FDD-AFB0-51CB04614C6C}" destId="{FECDCB06-2C26-4C37-B471-FE0C21B38549}" srcOrd="2" destOrd="0" parTransId="{98E2C950-B225-456C-8188-F03FF40CDB6C}" sibTransId="{72509415-85B7-48C0-8B54-311C7CCCF69F}"/>
    <dgm:cxn modelId="{ED4A7032-E323-46B4-87CA-AEB8D807FFCE}" type="presOf" srcId="{7A7DB925-F6DB-490A-B56C-581EF624810D}" destId="{76D82B9D-A435-4BA0-B887-F3FC5D8F36F7}" srcOrd="1" destOrd="0" presId="urn:microsoft.com/office/officeart/2005/8/layout/pyramid1"/>
    <dgm:cxn modelId="{23A7CCE1-250B-40B6-BF52-8B2A8F445CB3}" type="presParOf" srcId="{68C17A57-3711-4D2C-A9FD-33325204D362}" destId="{F0A57D8B-AB6D-4CCE-9779-6F3FDD043002}" srcOrd="0" destOrd="0" presId="urn:microsoft.com/office/officeart/2005/8/layout/pyramid1"/>
    <dgm:cxn modelId="{B7A29198-7336-4D44-8DAE-566F55325421}" type="presParOf" srcId="{F0A57D8B-AB6D-4CCE-9779-6F3FDD043002}" destId="{867C96C0-722F-46A7-B333-C45B14F5A84E}" srcOrd="0" destOrd="0" presId="urn:microsoft.com/office/officeart/2005/8/layout/pyramid1"/>
    <dgm:cxn modelId="{42A54DAF-4264-49B0-ACDB-0FEF19C2F251}" type="presParOf" srcId="{F0A57D8B-AB6D-4CCE-9779-6F3FDD043002}" destId="{76D82B9D-A435-4BA0-B887-F3FC5D8F36F7}" srcOrd="1" destOrd="0" presId="urn:microsoft.com/office/officeart/2005/8/layout/pyramid1"/>
    <dgm:cxn modelId="{4E167F14-6154-4F17-811C-B8DE285B634C}" type="presParOf" srcId="{68C17A57-3711-4D2C-A9FD-33325204D362}" destId="{A33A1320-586F-44DA-B596-0DA38C03B329}" srcOrd="1" destOrd="0" presId="urn:microsoft.com/office/officeart/2005/8/layout/pyramid1"/>
    <dgm:cxn modelId="{35556A80-BC2B-4C36-805D-00C45C273934}" type="presParOf" srcId="{A33A1320-586F-44DA-B596-0DA38C03B329}" destId="{B06D796F-3712-478F-8F6D-22AA85D98D5D}" srcOrd="0" destOrd="0" presId="urn:microsoft.com/office/officeart/2005/8/layout/pyramid1"/>
    <dgm:cxn modelId="{D8AFE630-0E31-4ECF-9953-5DBE79361236}" type="presParOf" srcId="{A33A1320-586F-44DA-B596-0DA38C03B329}" destId="{6F67F2B9-5FEE-4378-9B9A-E317C9900497}" srcOrd="1" destOrd="0" presId="urn:microsoft.com/office/officeart/2005/8/layout/pyramid1"/>
    <dgm:cxn modelId="{EA1EA38D-6BCE-4E03-9795-FCD6D7FEC695}" type="presParOf" srcId="{68C17A57-3711-4D2C-A9FD-33325204D362}" destId="{70A66BAB-D66D-459F-B5BC-8FF5CE658839}" srcOrd="2" destOrd="0" presId="urn:microsoft.com/office/officeart/2005/8/layout/pyramid1"/>
    <dgm:cxn modelId="{282EB596-AA7E-402D-A4ED-D03A67235601}" type="presParOf" srcId="{70A66BAB-D66D-459F-B5BC-8FF5CE658839}" destId="{D17E03F9-1BD6-440C-8F7E-7FE617B31CCA}" srcOrd="0" destOrd="0" presId="urn:microsoft.com/office/officeart/2005/8/layout/pyramid1"/>
    <dgm:cxn modelId="{9F01AC18-E898-452B-9B58-3F0DF6B40237}" type="presParOf" srcId="{70A66BAB-D66D-459F-B5BC-8FF5CE658839}" destId="{088C2F7A-24B7-46DB-938E-2590C0F53897}" srcOrd="1" destOrd="0" presId="urn:microsoft.com/office/officeart/2005/8/layout/pyramid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DC6DA-E71C-4A72-BCD4-13F023560706}" type="datetimeFigureOut">
              <a:rPr lang="ko-KR" altLang="en-US" smtClean="0"/>
              <a:pPr/>
              <a:t>2008-02-14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5B585-5CD6-44DF-AF5B-CED24C2FC94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05AD-D575-4C34-963D-24746529C8BD}" type="datetimeFigureOut">
              <a:rPr lang="ko-KR" altLang="en-US" smtClean="0"/>
              <a:pPr/>
              <a:t>2008-02-14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EF81-7F81-4950-B31A-BAA03D6D8F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05AD-D575-4C34-963D-24746529C8BD}" type="datetimeFigureOut">
              <a:rPr lang="ko-KR" altLang="en-US" smtClean="0"/>
              <a:pPr/>
              <a:t>2008-02-14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EF81-7F81-4950-B31A-BAA03D6D8F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05AD-D575-4C34-963D-24746529C8BD}" type="datetimeFigureOut">
              <a:rPr lang="ko-KR" altLang="en-US" smtClean="0"/>
              <a:pPr/>
              <a:t>2008-02-14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EF81-7F81-4950-B31A-BAA03D6D8F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05AD-D575-4C34-963D-24746529C8BD}" type="datetimeFigureOut">
              <a:rPr lang="ko-KR" altLang="en-US" smtClean="0"/>
              <a:pPr/>
              <a:t>2008-02-14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EF81-7F81-4950-B31A-BAA03D6D8F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05AD-D575-4C34-963D-24746529C8BD}" type="datetimeFigureOut">
              <a:rPr lang="ko-KR" altLang="en-US" smtClean="0"/>
              <a:pPr/>
              <a:t>2008-02-14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EF81-7F81-4950-B31A-BAA03D6D8F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05AD-D575-4C34-963D-24746529C8BD}" type="datetimeFigureOut">
              <a:rPr lang="ko-KR" altLang="en-US" smtClean="0"/>
              <a:pPr/>
              <a:t>2008-02-14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EF81-7F81-4950-B31A-BAA03D6D8F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05AD-D575-4C34-963D-24746529C8BD}" type="datetimeFigureOut">
              <a:rPr lang="ko-KR" altLang="en-US" smtClean="0"/>
              <a:pPr/>
              <a:t>2008-02-14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EF81-7F81-4950-B31A-BAA03D6D8F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05AD-D575-4C34-963D-24746529C8BD}" type="datetimeFigureOut">
              <a:rPr lang="ko-KR" altLang="en-US" smtClean="0"/>
              <a:pPr/>
              <a:t>2008-02-14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EF81-7F81-4950-B31A-BAA03D6D8F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05AD-D575-4C34-963D-24746529C8BD}" type="datetimeFigureOut">
              <a:rPr lang="ko-KR" altLang="en-US" smtClean="0"/>
              <a:pPr/>
              <a:t>2008-02-14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EF81-7F81-4950-B31A-BAA03D6D8F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05AD-D575-4C34-963D-24746529C8BD}" type="datetimeFigureOut">
              <a:rPr lang="ko-KR" altLang="en-US" smtClean="0"/>
              <a:pPr/>
              <a:t>2008-02-14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EF81-7F81-4950-B31A-BAA03D6D8F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05AD-D575-4C34-963D-24746529C8BD}" type="datetimeFigureOut">
              <a:rPr lang="ko-KR" altLang="en-US" smtClean="0"/>
              <a:pPr/>
              <a:t>2008-02-14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EF81-7F81-4950-B31A-BAA03D6D8F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405AD-D575-4C34-963D-24746529C8BD}" type="datetimeFigureOut">
              <a:rPr lang="ko-KR" altLang="en-US" smtClean="0"/>
              <a:pPr/>
              <a:t>2008-02-14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5EF81-7F81-4950-B31A-BAA03D6D8F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package" Target="../embeddings/Microsoft_Office_Excel_____1.xls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____2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모서리가 둥근 직사각형 25"/>
          <p:cNvSpPr/>
          <p:nvPr/>
        </p:nvSpPr>
        <p:spPr>
          <a:xfrm>
            <a:off x="2786050" y="4182204"/>
            <a:ext cx="5643602" cy="1143008"/>
          </a:xfrm>
          <a:prstGeom prst="roundRect">
            <a:avLst/>
          </a:prstGeom>
          <a:ln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08498" y="2833346"/>
            <a:ext cx="7929618" cy="121444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grpSp>
        <p:nvGrpSpPr>
          <p:cNvPr id="23" name="그룹 22"/>
          <p:cNvGrpSpPr/>
          <p:nvPr/>
        </p:nvGrpSpPr>
        <p:grpSpPr>
          <a:xfrm>
            <a:off x="725710" y="2525100"/>
            <a:ext cx="1211548" cy="494480"/>
            <a:chOff x="304800" y="6459"/>
            <a:chExt cx="4267200" cy="915120"/>
          </a:xfrm>
          <a:scene3d>
            <a:camera prst="obliqueTopRight"/>
            <a:lightRig rig="threePt" dir="t"/>
          </a:scene3d>
        </p:grpSpPr>
        <p:sp>
          <p:nvSpPr>
            <p:cNvPr id="24" name="모서리가 둥근 직사각형 23"/>
            <p:cNvSpPr/>
            <p:nvPr/>
          </p:nvSpPr>
          <p:spPr>
            <a:xfrm>
              <a:off x="304800" y="6459"/>
              <a:ext cx="4267200" cy="91512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5" name="모서리가 둥근 직사각형 5"/>
            <p:cNvSpPr/>
            <p:nvPr/>
          </p:nvSpPr>
          <p:spPr>
            <a:xfrm>
              <a:off x="349472" y="51131"/>
              <a:ext cx="4177856" cy="825776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l" defTabSz="13779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3100" kern="120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18" name="직사각형 17"/>
          <p:cNvSpPr/>
          <p:nvPr/>
        </p:nvSpPr>
        <p:spPr>
          <a:xfrm>
            <a:off x="500034" y="1224542"/>
            <a:ext cx="7929618" cy="121444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sp>
        <p:nvSpPr>
          <p:cNvPr id="4" name="TextBox 3"/>
          <p:cNvSpPr txBox="1"/>
          <p:nvPr/>
        </p:nvSpPr>
        <p:spPr>
          <a:xfrm>
            <a:off x="857224" y="285728"/>
            <a:ext cx="1635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C000"/>
                </a:solidFill>
                <a:latin typeface="휴먼모음T" pitchFamily="18" charset="-127"/>
                <a:ea typeface="휴먼모음T" pitchFamily="18" charset="-127"/>
              </a:rPr>
              <a:t>퇴직연금제도란</a:t>
            </a:r>
            <a:r>
              <a:rPr lang="en-US" altLang="ko-KR" dirty="0" smtClean="0">
                <a:solidFill>
                  <a:srgbClr val="FFC000"/>
                </a:solidFill>
                <a:latin typeface="휴먼모음T" pitchFamily="18" charset="-127"/>
                <a:ea typeface="휴먼모음T" pitchFamily="18" charset="-127"/>
              </a:rPr>
              <a:t>?</a:t>
            </a:r>
            <a:endParaRPr lang="ko-KR" altLang="en-US" dirty="0">
              <a:solidFill>
                <a:srgbClr val="FFC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581732"/>
            <a:ext cx="67072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  퇴직금을 미리 저축해서 근로자가 퇴직 후 연금을 받아 안정된 생활을 누릴 수 있도록 도와 주는 제도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pPr>
              <a:buFontTx/>
              <a:buChar char="-"/>
            </a:pPr>
            <a:endParaRPr lang="en-US" altLang="ko-KR" sz="1200" dirty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  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사용자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기업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)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는 사외 금융기관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퇴직연금사업자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)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에 일정금액 이상을 적립하고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근로자는 퇴직한 뒤 </a:t>
            </a:r>
            <a:endParaRPr lang="en-US" altLang="ko-KR" sz="12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1200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이 적립금을 기초로 하여 정기적인 연금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혹은 </a:t>
            </a:r>
            <a:r>
              <a:rPr lang="ko-KR" altLang="en-US" sz="1200" dirty="0" err="1" smtClean="0">
                <a:latin typeface="휴먼모음T" pitchFamily="18" charset="-127"/>
                <a:ea typeface="휴먼모음T" pitchFamily="18" charset="-127"/>
              </a:rPr>
              <a:t>일시금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)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을 받게 된다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.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5688" y="2589134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수급요건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8324" y="3137682"/>
            <a:ext cx="50129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  </a:t>
            </a:r>
            <a:r>
              <a:rPr lang="ko-KR" altLang="en-US" sz="1200" dirty="0" err="1" smtClean="0">
                <a:latin typeface="휴먼모음T" pitchFamily="18" charset="-127"/>
                <a:ea typeface="휴먼모음T" pitchFamily="18" charset="-127"/>
              </a:rPr>
              <a:t>퇴직시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 수령 가능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(55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세 이상으로 가입기간이 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10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년 이상인 가입자에게 지급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)</a:t>
            </a:r>
          </a:p>
          <a:p>
            <a:pPr>
              <a:buFontTx/>
              <a:buChar char="-"/>
            </a:pPr>
            <a:endParaRPr lang="en-US" altLang="ko-KR" sz="1200" dirty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  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연금 </a:t>
            </a:r>
            <a:r>
              <a:rPr lang="ko-KR" altLang="en-US" sz="1200" dirty="0" err="1" smtClean="0">
                <a:latin typeface="휴먼모음T" pitchFamily="18" charset="-127"/>
                <a:ea typeface="휴먼모음T" pitchFamily="18" charset="-127"/>
              </a:rPr>
              <a:t>지급시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 일정기간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최소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5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년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, 10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년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, 30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년 등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) 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또는 종신으로 지급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r>
              <a:rPr lang="en-US" altLang="ko-KR" sz="1200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 (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수급요건을 충족하지 못할 경우 </a:t>
            </a:r>
            <a:r>
              <a:rPr lang="ko-KR" altLang="en-US" sz="1200" dirty="0" err="1" smtClean="0">
                <a:latin typeface="휴먼모음T" pitchFamily="18" charset="-127"/>
                <a:ea typeface="휴먼모음T" pitchFamily="18" charset="-127"/>
              </a:rPr>
              <a:t>일시금도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 가능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785786" y="4884394"/>
            <a:ext cx="1357322" cy="5715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928662" y="4949024"/>
            <a:ext cx="1021433" cy="386023"/>
            <a:chOff x="1088880" y="5304144"/>
            <a:chExt cx="1021433" cy="386023"/>
          </a:xfrm>
        </p:grpSpPr>
        <p:sp>
          <p:nvSpPr>
            <p:cNvPr id="10" name="TextBox 9"/>
            <p:cNvSpPr txBox="1"/>
            <p:nvPr/>
          </p:nvSpPr>
          <p:spPr>
            <a:xfrm>
              <a:off x="1088880" y="5382390"/>
              <a:ext cx="10214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 smtClean="0">
                  <a:latin typeface="휴먼모음T" pitchFamily="18" charset="-127"/>
                  <a:ea typeface="휴먼모음T" pitchFamily="18" charset="-127"/>
                </a:rPr>
                <a:t>기업주 선택</a:t>
              </a:r>
              <a:endParaRPr lang="ko-KR" altLang="en-US" sz="1400" dirty="0"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88880" y="5304144"/>
              <a:ext cx="27764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dirty="0" smtClean="0">
                  <a:latin typeface="휴먼모음T" pitchFamily="18" charset="-127"/>
                  <a:ea typeface="휴먼모음T" pitchFamily="18" charset="-127"/>
                </a:rPr>
                <a:t>1)</a:t>
              </a:r>
              <a:endParaRPr lang="ko-KR" altLang="en-US" dirty="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13" name="모서리가 둥근 직사각형 12"/>
          <p:cNvSpPr/>
          <p:nvPr/>
        </p:nvSpPr>
        <p:spPr>
          <a:xfrm>
            <a:off x="3357554" y="4467956"/>
            <a:ext cx="2071702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퇴직연금제도</a:t>
            </a:r>
            <a:endParaRPr lang="en-US" altLang="ko-KR" sz="14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/>
            <a:r>
              <a:rPr lang="en-US" altLang="ko-KR" sz="14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4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근로자 과반수 동의 要</a:t>
            </a:r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6105640" y="4253642"/>
            <a:ext cx="2071702" cy="4286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확정급여형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(DB)</a:t>
            </a:r>
            <a:endParaRPr lang="ko-KR" altLang="en-US" sz="1400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6105640" y="4825146"/>
            <a:ext cx="2071702" cy="4286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확정기여</a:t>
            </a:r>
            <a:r>
              <a:rPr lang="ko-KR" altLang="en-US" sz="1400" dirty="0" err="1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형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(DC)</a:t>
            </a:r>
            <a:endParaRPr lang="ko-KR" altLang="en-US" sz="1400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3357554" y="5413992"/>
            <a:ext cx="2071702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퇴직금제도</a:t>
            </a:r>
            <a:endParaRPr lang="en-US" altLang="ko-KR" sz="14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/>
            <a:r>
              <a:rPr lang="en-US" altLang="ko-KR" sz="14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4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현행 제도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1400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717246" y="916296"/>
            <a:ext cx="1211548" cy="494480"/>
            <a:chOff x="304800" y="6459"/>
            <a:chExt cx="4267200" cy="915120"/>
          </a:xfrm>
          <a:scene3d>
            <a:camera prst="obliqueTopRight"/>
            <a:lightRig rig="threePt" dir="t"/>
          </a:scene3d>
        </p:grpSpPr>
        <p:sp>
          <p:nvSpPr>
            <p:cNvPr id="20" name="모서리가 둥근 직사각형 19"/>
            <p:cNvSpPr/>
            <p:nvPr/>
          </p:nvSpPr>
          <p:spPr>
            <a:xfrm>
              <a:off x="304800" y="6459"/>
              <a:ext cx="4267200" cy="91512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1" name="모서리가 둥근 직사각형 5"/>
            <p:cNvSpPr/>
            <p:nvPr/>
          </p:nvSpPr>
          <p:spPr>
            <a:xfrm>
              <a:off x="349472" y="51131"/>
              <a:ext cx="4177856" cy="825776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l" defTabSz="13779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3100" kern="120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46418" y="992472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개 요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cxnSp>
        <p:nvCxnSpPr>
          <p:cNvPr id="28" name="직선 화살표 연결선 27"/>
          <p:cNvCxnSpPr/>
          <p:nvPr/>
        </p:nvCxnSpPr>
        <p:spPr>
          <a:xfrm flipV="1">
            <a:off x="2285984" y="4920320"/>
            <a:ext cx="428628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/>
          <p:nvPr/>
        </p:nvCxnSpPr>
        <p:spPr>
          <a:xfrm>
            <a:off x="2285984" y="5277510"/>
            <a:ext cx="428628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/>
          <p:nvPr/>
        </p:nvCxnSpPr>
        <p:spPr>
          <a:xfrm flipV="1">
            <a:off x="5572132" y="4546202"/>
            <a:ext cx="428628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/>
          <p:nvPr/>
        </p:nvCxnSpPr>
        <p:spPr>
          <a:xfrm>
            <a:off x="5572132" y="4903392"/>
            <a:ext cx="428628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71472" y="6144997"/>
            <a:ext cx="771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>
                <a:latin typeface="휴먼모음T" pitchFamily="18" charset="-127"/>
                <a:ea typeface="휴먼모음T" pitchFamily="18" charset="-127"/>
              </a:rPr>
              <a:t>주</a:t>
            </a:r>
            <a:r>
              <a:rPr lang="en-US" altLang="ko-KR" sz="1000" dirty="0" smtClean="0">
                <a:latin typeface="휴먼모음T" pitchFamily="18" charset="-127"/>
                <a:ea typeface="휴먼모음T" pitchFamily="18" charset="-127"/>
              </a:rPr>
              <a:t>1)  </a:t>
            </a:r>
            <a:r>
              <a:rPr lang="ko-KR" altLang="en-US" sz="1000" dirty="0" smtClean="0">
                <a:latin typeface="휴먼모음T" pitchFamily="18" charset="-127"/>
                <a:ea typeface="휴먼모음T" pitchFamily="18" charset="-127"/>
              </a:rPr>
              <a:t>근로자퇴직급여보장법의 통과로 </a:t>
            </a:r>
            <a:r>
              <a:rPr lang="en-US" altLang="ko-KR" sz="1000" dirty="0" smtClean="0">
                <a:latin typeface="휴먼모음T" pitchFamily="18" charset="-127"/>
                <a:ea typeface="휴먼모음T" pitchFamily="18" charset="-127"/>
              </a:rPr>
              <a:t>2005</a:t>
            </a:r>
            <a:r>
              <a:rPr lang="ko-KR" altLang="en-US" sz="1000" dirty="0" smtClean="0">
                <a:latin typeface="휴먼모음T" pitchFamily="18" charset="-127"/>
                <a:ea typeface="휴먼모음T" pitchFamily="18" charset="-127"/>
              </a:rPr>
              <a:t>년 </a:t>
            </a:r>
            <a:r>
              <a:rPr lang="en-US" altLang="ko-KR" sz="1000" dirty="0" smtClean="0">
                <a:latin typeface="휴먼모음T" pitchFamily="18" charset="-127"/>
                <a:ea typeface="휴먼모음T" pitchFamily="18" charset="-127"/>
              </a:rPr>
              <a:t>12</a:t>
            </a:r>
            <a:r>
              <a:rPr lang="ko-KR" altLang="en-US" sz="1000" dirty="0" smtClean="0">
                <a:latin typeface="휴먼모음T" pitchFamily="18" charset="-127"/>
                <a:ea typeface="휴먼모음T" pitchFamily="18" charset="-127"/>
              </a:rPr>
              <a:t>월부터 근로자 </a:t>
            </a:r>
            <a:r>
              <a:rPr lang="en-US" altLang="ko-KR" sz="1000" dirty="0" smtClean="0">
                <a:latin typeface="휴먼모음T" pitchFamily="18" charset="-127"/>
                <a:ea typeface="휴먼모음T" pitchFamily="18" charset="-127"/>
              </a:rPr>
              <a:t>5</a:t>
            </a:r>
            <a:r>
              <a:rPr lang="ko-KR" altLang="en-US" sz="1000" dirty="0" smtClean="0">
                <a:latin typeface="휴먼모음T" pitchFamily="18" charset="-127"/>
                <a:ea typeface="휴먼모음T" pitchFamily="18" charset="-127"/>
              </a:rPr>
              <a:t>인 이상 기업은 퇴직연금제 또는 퇴직금제 중 하나 이상의 </a:t>
            </a:r>
            <a:endParaRPr lang="en-US" altLang="ko-KR" sz="10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1000" dirty="0" smtClean="0">
                <a:latin typeface="휴먼모음T" pitchFamily="18" charset="-127"/>
                <a:ea typeface="휴먼모음T" pitchFamily="18" charset="-127"/>
              </a:rPr>
              <a:t>        퇴직급여제도를 설정</a:t>
            </a:r>
            <a:r>
              <a:rPr lang="en-US" altLang="ko-KR" sz="10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000" dirty="0" smtClean="0">
                <a:latin typeface="휴먼모음T" pitchFamily="18" charset="-127"/>
                <a:ea typeface="휴먼모음T" pitchFamily="18" charset="-127"/>
              </a:rPr>
              <a:t>운영하여야 함</a:t>
            </a:r>
            <a:r>
              <a:rPr lang="en-US" altLang="ko-KR" sz="10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000" dirty="0" smtClean="0">
                <a:latin typeface="휴먼모음T" pitchFamily="18" charset="-127"/>
                <a:ea typeface="휴먼모음T" pitchFamily="18" charset="-127"/>
              </a:rPr>
              <a:t>단</a:t>
            </a:r>
            <a:r>
              <a:rPr lang="en-US" altLang="ko-KR" sz="1000" dirty="0" smtClean="0">
                <a:latin typeface="휴먼모음T" pitchFamily="18" charset="-127"/>
                <a:ea typeface="휴먼모음T" pitchFamily="18" charset="-127"/>
              </a:rPr>
              <a:t>, 5</a:t>
            </a:r>
            <a:r>
              <a:rPr lang="ko-KR" altLang="en-US" sz="1000" dirty="0" smtClean="0">
                <a:latin typeface="휴먼모음T" pitchFamily="18" charset="-127"/>
                <a:ea typeface="휴먼모음T" pitchFamily="18" charset="-127"/>
              </a:rPr>
              <a:t>인 미만 고용 사업장은 </a:t>
            </a:r>
            <a:r>
              <a:rPr lang="en-US" altLang="ko-KR" sz="1000" dirty="0" smtClean="0">
                <a:latin typeface="휴먼모음T" pitchFamily="18" charset="-127"/>
                <a:ea typeface="휴먼모음T" pitchFamily="18" charset="-127"/>
              </a:rPr>
              <a:t>2008</a:t>
            </a:r>
            <a:r>
              <a:rPr lang="ko-KR" altLang="en-US" sz="1000" dirty="0" smtClean="0">
                <a:latin typeface="휴먼모음T" pitchFamily="18" charset="-127"/>
                <a:ea typeface="휴먼모음T" pitchFamily="18" charset="-127"/>
              </a:rPr>
              <a:t>년부터 </a:t>
            </a:r>
            <a:r>
              <a:rPr lang="en-US" altLang="ko-KR" sz="1000" dirty="0" smtClean="0">
                <a:latin typeface="휴먼모음T" pitchFamily="18" charset="-127"/>
                <a:ea typeface="휴먼모음T" pitchFamily="18" charset="-127"/>
              </a:rPr>
              <a:t>2010</a:t>
            </a:r>
            <a:r>
              <a:rPr lang="ko-KR" altLang="en-US" sz="1000" dirty="0" smtClean="0">
                <a:latin typeface="휴먼모음T" pitchFamily="18" charset="-127"/>
                <a:ea typeface="휴먼모음T" pitchFamily="18" charset="-127"/>
              </a:rPr>
              <a:t>년까지 단계적으로 적용예정</a:t>
            </a:r>
            <a:r>
              <a:rPr lang="en-US" altLang="ko-KR" sz="1000" dirty="0" smtClean="0"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10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839054" y="1661220"/>
            <a:ext cx="71438" cy="7143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839054" y="2027288"/>
            <a:ext cx="71438" cy="7143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6" name="타원 35"/>
          <p:cNvSpPr/>
          <p:nvPr/>
        </p:nvSpPr>
        <p:spPr>
          <a:xfrm>
            <a:off x="847518" y="3251026"/>
            <a:ext cx="71438" cy="7143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7" name="타원 36"/>
          <p:cNvSpPr/>
          <p:nvPr/>
        </p:nvSpPr>
        <p:spPr>
          <a:xfrm>
            <a:off x="847518" y="3581582"/>
            <a:ext cx="71438" cy="7143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85728"/>
            <a:ext cx="232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C000"/>
                </a:solidFill>
                <a:latin typeface="휴먼모음T" pitchFamily="18" charset="-127"/>
                <a:ea typeface="휴먼모음T" pitchFamily="18" charset="-127"/>
              </a:rPr>
              <a:t>퇴직연금제도 운영 구조</a:t>
            </a:r>
            <a:endParaRPr lang="ko-KR" altLang="en-US" dirty="0">
              <a:solidFill>
                <a:srgbClr val="FFC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1142976" y="2428868"/>
            <a:ext cx="928694" cy="28575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회 사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1000100" y="4572008"/>
            <a:ext cx="1285884" cy="28575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근로자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종업원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143240" y="1928802"/>
            <a:ext cx="3500462" cy="364333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  <a:alpha val="10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3286116" y="3000372"/>
            <a:ext cx="1571636" cy="228601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운용상품 리스트</a:t>
            </a:r>
            <a:endParaRPr lang="en-US" altLang="ko-KR" sz="1200" dirty="0" smtClean="0">
              <a:latin typeface="휴먼모음T" pitchFamily="18" charset="-127"/>
              <a:ea typeface="휴먼모음T" pitchFamily="18" charset="-127"/>
            </a:endParaRPr>
          </a:p>
          <a:p>
            <a:pPr algn="ctr"/>
            <a:endParaRPr lang="en-US" altLang="ko-KR" sz="12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· </a:t>
            </a:r>
            <a:r>
              <a:rPr lang="ko-KR" altLang="en-US" sz="1200" dirty="0" err="1" smtClean="0">
                <a:latin typeface="휴먼모음T" pitchFamily="18" charset="-127"/>
                <a:ea typeface="휴먼모음T" pitchFamily="18" charset="-127"/>
              </a:rPr>
              <a:t>원리금보장형</a:t>
            </a:r>
            <a:endParaRPr lang="en-US" altLang="ko-KR" sz="12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   </a:t>
            </a:r>
            <a:r>
              <a:rPr lang="ko-KR" altLang="en-US" sz="1200" dirty="0" err="1" smtClean="0">
                <a:latin typeface="휴먼모음T" pitchFamily="18" charset="-127"/>
                <a:ea typeface="휴먼모음T" pitchFamily="18" charset="-127"/>
              </a:rPr>
              <a:t>보험형</a:t>
            </a:r>
            <a:endParaRPr lang="en-US" altLang="ko-KR" sz="12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   </a:t>
            </a:r>
            <a:r>
              <a:rPr lang="ko-KR" altLang="en-US" sz="1200" dirty="0" err="1" smtClean="0">
                <a:latin typeface="휴먼모음T" pitchFamily="18" charset="-127"/>
                <a:ea typeface="휴먼모음T" pitchFamily="18" charset="-127"/>
              </a:rPr>
              <a:t>은행형</a:t>
            </a:r>
            <a:endParaRPr lang="en-US" altLang="ko-KR" sz="1200" dirty="0" smtClean="0">
              <a:latin typeface="휴먼모음T" pitchFamily="18" charset="-127"/>
              <a:ea typeface="휴먼모음T" pitchFamily="18" charset="-127"/>
            </a:endParaRPr>
          </a:p>
          <a:p>
            <a:endParaRPr lang="en-US" altLang="ko-KR" sz="12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· </a:t>
            </a:r>
            <a:r>
              <a:rPr lang="ko-KR" altLang="en-US" sz="1200" dirty="0" err="1" smtClean="0">
                <a:latin typeface="휴먼모음T" pitchFamily="18" charset="-127"/>
                <a:ea typeface="휴먼모음T" pitchFamily="18" charset="-127"/>
              </a:rPr>
              <a:t>투자형</a:t>
            </a:r>
            <a:endParaRPr lang="en-US" altLang="ko-KR" sz="12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   </a:t>
            </a:r>
            <a:r>
              <a:rPr lang="ko-KR" altLang="en-US" sz="1200" dirty="0" err="1" smtClean="0">
                <a:latin typeface="휴먼모음T" pitchFamily="18" charset="-127"/>
                <a:ea typeface="휴먼모음T" pitchFamily="18" charset="-127"/>
              </a:rPr>
              <a:t>변액보험</a:t>
            </a:r>
            <a:endParaRPr lang="en-US" altLang="ko-KR" sz="12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   적립식펀드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5643570" y="3000372"/>
            <a:ext cx="857256" cy="228601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타원 8"/>
          <p:cNvSpPr/>
          <p:nvPr/>
        </p:nvSpPr>
        <p:spPr>
          <a:xfrm>
            <a:off x="5715008" y="3357562"/>
            <a:ext cx="714380" cy="42862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보 험</a:t>
            </a:r>
            <a:endParaRPr lang="ko-KR" altLang="en-US" sz="1100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5715008" y="4286256"/>
            <a:ext cx="714380" cy="42862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은 행</a:t>
            </a:r>
            <a:endParaRPr lang="ko-KR" altLang="en-US" sz="1100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7455326" y="3000372"/>
            <a:ext cx="1000132" cy="228601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타원 11"/>
          <p:cNvSpPr/>
          <p:nvPr/>
        </p:nvSpPr>
        <p:spPr>
          <a:xfrm>
            <a:off x="7544520" y="3142834"/>
            <a:ext cx="833443" cy="40282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보 험</a:t>
            </a:r>
            <a:endParaRPr lang="ko-KR" altLang="en-US" sz="1100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7544520" y="4193300"/>
            <a:ext cx="833443" cy="42663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자산</a:t>
            </a:r>
            <a:endParaRPr lang="en-US" altLang="ko-KR" sz="11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/>
            <a:r>
              <a:rPr lang="ko-KR" altLang="en-US" sz="1100" dirty="0" err="1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운용사</a:t>
            </a:r>
            <a:endParaRPr lang="ko-KR" altLang="en-US" sz="1100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7544520" y="3668067"/>
            <a:ext cx="833443" cy="40282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은 행</a:t>
            </a:r>
            <a:endParaRPr lang="ko-KR" altLang="en-US" sz="1100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7544520" y="4742346"/>
            <a:ext cx="833443" cy="40282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증권</a:t>
            </a:r>
            <a:endParaRPr lang="ko-KR" altLang="en-US" sz="1100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92652" y="2091909"/>
            <a:ext cx="217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운용관리 업무 자산관리 업무를 </a:t>
            </a:r>
            <a:endParaRPr lang="en-US" altLang="ko-KR" sz="12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동일 사업자에게 위탁하는 경우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68698" y="2695622"/>
            <a:ext cx="774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운용관리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97252" y="2705742"/>
            <a:ext cx="774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자산관리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7554" y="1285860"/>
            <a:ext cx="13003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>
                <a:latin typeface="휴먼모음T" pitchFamily="18" charset="-127"/>
                <a:ea typeface="휴먼모음T" pitchFamily="18" charset="-127"/>
              </a:rPr>
              <a:t>⑤보험료</a:t>
            </a:r>
            <a:r>
              <a:rPr lang="en-US" altLang="ko-KR" sz="105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050" dirty="0" smtClean="0">
                <a:latin typeface="휴먼모음T" pitchFamily="18" charset="-127"/>
                <a:ea typeface="휴먼모음T" pitchFamily="18" charset="-127"/>
              </a:rPr>
              <a:t>부담금</a:t>
            </a:r>
            <a:r>
              <a:rPr lang="en-US" altLang="ko-KR" sz="1050" dirty="0" smtClean="0">
                <a:latin typeface="휴먼모음T" pitchFamily="18" charset="-127"/>
                <a:ea typeface="휴먼모음T" pitchFamily="18" charset="-127"/>
              </a:rPr>
              <a:t>)</a:t>
            </a:r>
            <a:r>
              <a:rPr lang="ko-KR" altLang="en-US" sz="1050" dirty="0" smtClean="0">
                <a:latin typeface="휴먼모음T" pitchFamily="18" charset="-127"/>
                <a:ea typeface="휴먼모음T" pitchFamily="18" charset="-127"/>
              </a:rPr>
              <a:t>납일</a:t>
            </a:r>
            <a:endParaRPr lang="ko-KR" altLang="en-US" sz="105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62276" y="2714206"/>
            <a:ext cx="774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상품판매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43702" y="3312758"/>
            <a:ext cx="857256" cy="2007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50" dirty="0" smtClean="0">
                <a:latin typeface="휴먼모음T" pitchFamily="18" charset="-127"/>
                <a:ea typeface="휴먼모음T" pitchFamily="18" charset="-127"/>
              </a:rPr>
              <a:t>⑤상품편입</a:t>
            </a:r>
            <a:endParaRPr lang="en-US" altLang="ko-KR" sz="105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5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050" dirty="0" smtClean="0">
                <a:latin typeface="휴먼모음T" pitchFamily="18" charset="-127"/>
                <a:ea typeface="휴먼모음T" pitchFamily="18" charset="-127"/>
              </a:rPr>
              <a:t>매매</a:t>
            </a:r>
            <a:r>
              <a:rPr lang="en-US" altLang="ko-KR" sz="1050" dirty="0" smtClean="0">
                <a:latin typeface="휴먼모음T" pitchFamily="18" charset="-127"/>
                <a:ea typeface="휴먼모음T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050" dirty="0" err="1" smtClean="0">
                <a:latin typeface="휴먼모음T" pitchFamily="18" charset="-127"/>
                <a:ea typeface="휴먼모음T" pitchFamily="18" charset="-127"/>
              </a:rPr>
              <a:t>확정급여형</a:t>
            </a:r>
            <a:endParaRPr lang="en-US" altLang="ko-KR" sz="105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50" dirty="0" smtClean="0">
                <a:latin typeface="휴먼모음T" pitchFamily="18" charset="-127"/>
                <a:ea typeface="휴먼모음T" pitchFamily="18" charset="-127"/>
              </a:rPr>
              <a:t>(DB)</a:t>
            </a:r>
          </a:p>
          <a:p>
            <a:pPr>
              <a:lnSpc>
                <a:spcPct val="150000"/>
              </a:lnSpc>
            </a:pPr>
            <a:r>
              <a:rPr lang="ko-KR" altLang="en-US" sz="1050" dirty="0" err="1" smtClean="0">
                <a:latin typeface="휴먼모음T" pitchFamily="18" charset="-127"/>
                <a:ea typeface="휴먼모음T" pitchFamily="18" charset="-127"/>
              </a:rPr>
              <a:t>확정기여형</a:t>
            </a:r>
            <a:endParaRPr lang="en-US" altLang="ko-KR" sz="105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50" dirty="0" smtClean="0">
                <a:latin typeface="휴먼모음T" pitchFamily="18" charset="-127"/>
                <a:ea typeface="휴먼모음T" pitchFamily="18" charset="-127"/>
              </a:rPr>
              <a:t>(DC)</a:t>
            </a:r>
          </a:p>
          <a:p>
            <a:pPr>
              <a:lnSpc>
                <a:spcPct val="150000"/>
              </a:lnSpc>
            </a:pPr>
            <a:r>
              <a:rPr lang="ko-KR" altLang="en-US" sz="1050" dirty="0" smtClean="0">
                <a:latin typeface="휴먼모음T" pitchFamily="18" charset="-127"/>
                <a:ea typeface="휴먼모음T" pitchFamily="18" charset="-127"/>
              </a:rPr>
              <a:t>개인퇴직계좌</a:t>
            </a:r>
            <a:endParaRPr lang="en-US" altLang="ko-KR" sz="105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50" dirty="0" smtClean="0">
                <a:latin typeface="휴먼모음T" pitchFamily="18" charset="-127"/>
                <a:ea typeface="휴먼모음T" pitchFamily="18" charset="-127"/>
              </a:rPr>
              <a:t>(IRA)</a:t>
            </a:r>
            <a:endParaRPr lang="ko-KR" altLang="en-US" sz="105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62792" y="2876494"/>
            <a:ext cx="11176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>
                <a:latin typeface="휴먼모음T" pitchFamily="18" charset="-127"/>
                <a:ea typeface="휴먼모음T" pitchFamily="18" charset="-127"/>
              </a:rPr>
              <a:t>③④</a:t>
            </a:r>
            <a:r>
              <a:rPr lang="ko-KR" altLang="en-US" sz="1050" dirty="0" err="1" smtClean="0">
                <a:latin typeface="휴먼모음T" pitchFamily="18" charset="-127"/>
                <a:ea typeface="휴먼모음T" pitchFamily="18" charset="-127"/>
              </a:rPr>
              <a:t>운용과리위탁</a:t>
            </a:r>
            <a:endParaRPr lang="ko-KR" altLang="en-US" sz="105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72498" y="2143116"/>
            <a:ext cx="76174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>
                <a:latin typeface="휴먼모음T" pitchFamily="18" charset="-127"/>
                <a:ea typeface="휴먼모음T" pitchFamily="18" charset="-127"/>
              </a:rPr>
              <a:t>②상품제시</a:t>
            </a:r>
            <a:endParaRPr lang="ko-KR" altLang="en-US" sz="105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05536" y="3571876"/>
            <a:ext cx="83548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>
                <a:latin typeface="휴먼모음T" pitchFamily="18" charset="-127"/>
                <a:ea typeface="휴먼모음T" pitchFamily="18" charset="-127"/>
              </a:rPr>
              <a:t>①노사협의 </a:t>
            </a:r>
            <a:endParaRPr lang="en-US" altLang="ko-KR" sz="105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1050" dirty="0" smtClean="0">
                <a:latin typeface="휴먼모음T" pitchFamily="18" charset="-127"/>
                <a:ea typeface="휴먼모음T" pitchFamily="18" charset="-127"/>
              </a:rPr>
              <a:t>  규약작성</a:t>
            </a:r>
            <a:endParaRPr lang="en-US" altLang="ko-KR" sz="1050" dirty="0" smtClean="0">
              <a:latin typeface="휴먼모음T" pitchFamily="18" charset="-127"/>
              <a:ea typeface="휴먼모음T" pitchFamily="18" charset="-127"/>
            </a:endParaRPr>
          </a:p>
        </p:txBody>
      </p:sp>
      <p:cxnSp>
        <p:nvCxnSpPr>
          <p:cNvPr id="26" name="직선 화살표 연결선 25"/>
          <p:cNvCxnSpPr/>
          <p:nvPr/>
        </p:nvCxnSpPr>
        <p:spPr>
          <a:xfrm>
            <a:off x="2214546" y="3571876"/>
            <a:ext cx="71438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090254" y="3714752"/>
            <a:ext cx="76174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>
                <a:latin typeface="휴먼모음T" pitchFamily="18" charset="-127"/>
                <a:ea typeface="휴먼모음T" pitchFamily="18" charset="-127"/>
              </a:rPr>
              <a:t>③운용지시</a:t>
            </a:r>
            <a:endParaRPr lang="ko-KR" altLang="en-US" sz="105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00430" y="5643578"/>
            <a:ext cx="10919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>
                <a:latin typeface="휴먼모음T" pitchFamily="18" charset="-127"/>
                <a:ea typeface="휴먼모음T" pitchFamily="18" charset="-127"/>
              </a:rPr>
              <a:t>⑦급여지급</a:t>
            </a:r>
            <a:endParaRPr lang="en-US" altLang="ko-KR" sz="105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1050" dirty="0" smtClean="0">
                <a:latin typeface="휴먼모음T" pitchFamily="18" charset="-127"/>
                <a:ea typeface="휴먼모음T" pitchFamily="18" charset="-127"/>
              </a:rPr>
              <a:t>  (</a:t>
            </a:r>
            <a:r>
              <a:rPr lang="ko-KR" altLang="en-US" sz="1050" dirty="0" smtClean="0">
                <a:latin typeface="휴먼모음T" pitchFamily="18" charset="-127"/>
                <a:ea typeface="휴먼모음T" pitchFamily="18" charset="-127"/>
              </a:rPr>
              <a:t>퇴직연금지급</a:t>
            </a:r>
            <a:r>
              <a:rPr lang="en-US" altLang="ko-KR" sz="1050" dirty="0" smtClean="0"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1050" dirty="0">
              <a:latin typeface="휴먼모음T" pitchFamily="18" charset="-127"/>
              <a:ea typeface="휴먼모음T" pitchFamily="18" charset="-127"/>
            </a:endParaRPr>
          </a:p>
        </p:txBody>
      </p:sp>
      <p:cxnSp>
        <p:nvCxnSpPr>
          <p:cNvPr id="29" name="직선 화살표 연결선 28"/>
          <p:cNvCxnSpPr/>
          <p:nvPr/>
        </p:nvCxnSpPr>
        <p:spPr>
          <a:xfrm>
            <a:off x="2214546" y="2500306"/>
            <a:ext cx="714380" cy="1588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/>
          <p:nvPr/>
        </p:nvCxnSpPr>
        <p:spPr>
          <a:xfrm>
            <a:off x="2214546" y="2714620"/>
            <a:ext cx="714380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491288" y="3393074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▲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 rot="10800000">
            <a:off x="1481996" y="388509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▲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cxnSp>
        <p:nvCxnSpPr>
          <p:cNvPr id="34" name="직선 화살표 연결선 33"/>
          <p:cNvCxnSpPr/>
          <p:nvPr/>
        </p:nvCxnSpPr>
        <p:spPr>
          <a:xfrm>
            <a:off x="4857752" y="3357562"/>
            <a:ext cx="71438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/>
          <p:nvPr/>
        </p:nvCxnSpPr>
        <p:spPr>
          <a:xfrm>
            <a:off x="6643702" y="3321636"/>
            <a:ext cx="71438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/>
          <p:cNvCxnSpPr/>
          <p:nvPr/>
        </p:nvCxnSpPr>
        <p:spPr>
          <a:xfrm rot="5400000" flipH="1" flipV="1">
            <a:off x="4857752" y="4429132"/>
            <a:ext cx="71438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857752" y="3500438"/>
            <a:ext cx="76174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>
                <a:latin typeface="휴먼모음T" pitchFamily="18" charset="-127"/>
                <a:ea typeface="휴먼모음T" pitchFamily="18" charset="-127"/>
              </a:rPr>
              <a:t>④운용지시</a:t>
            </a:r>
            <a:endParaRPr lang="en-US" altLang="ko-KR" sz="105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1050" dirty="0" smtClean="0">
                <a:latin typeface="휴먼모음T" pitchFamily="18" charset="-127"/>
                <a:ea typeface="휴먼모음T" pitchFamily="18" charset="-127"/>
              </a:rPr>
              <a:t>  </a:t>
            </a:r>
            <a:r>
              <a:rPr lang="ko-KR" altLang="en-US" sz="1050" dirty="0" smtClean="0">
                <a:latin typeface="휴먼모음T" pitchFamily="18" charset="-127"/>
                <a:ea typeface="휴먼모음T" pitchFamily="18" charset="-127"/>
              </a:rPr>
              <a:t>전달</a:t>
            </a:r>
            <a:endParaRPr lang="ko-KR" altLang="en-US" sz="105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57752" y="4786322"/>
            <a:ext cx="76174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>
                <a:latin typeface="휴먼모음T" pitchFamily="18" charset="-127"/>
                <a:ea typeface="휴먼모음T" pitchFamily="18" charset="-127"/>
              </a:rPr>
              <a:t>⑦급여지시</a:t>
            </a:r>
            <a:endParaRPr lang="ko-KR" altLang="en-US" sz="1050" dirty="0">
              <a:latin typeface="휴먼모음T" pitchFamily="18" charset="-127"/>
              <a:ea typeface="휴먼모음T" pitchFamily="18" charset="-127"/>
            </a:endParaRPr>
          </a:p>
        </p:txBody>
      </p:sp>
      <p:cxnSp>
        <p:nvCxnSpPr>
          <p:cNvPr id="41" name="Shape 40"/>
          <p:cNvCxnSpPr>
            <a:stCxn id="3" idx="0"/>
            <a:endCxn id="19" idx="1"/>
          </p:cNvCxnSpPr>
          <p:nvPr/>
        </p:nvCxnSpPr>
        <p:spPr>
          <a:xfrm rot="5400000" flipH="1" flipV="1">
            <a:off x="1974413" y="1045728"/>
            <a:ext cx="1016050" cy="1750231"/>
          </a:xfrm>
          <a:prstGeom prst="bentConnector2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hape 50"/>
          <p:cNvCxnSpPr/>
          <p:nvPr/>
        </p:nvCxnSpPr>
        <p:spPr>
          <a:xfrm>
            <a:off x="4649032" y="1403940"/>
            <a:ext cx="1426628" cy="1292924"/>
          </a:xfrm>
          <a:prstGeom prst="bentConnector2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꺾인 연결선 54"/>
          <p:cNvCxnSpPr>
            <a:endCxn id="28" idx="3"/>
          </p:cNvCxnSpPr>
          <p:nvPr/>
        </p:nvCxnSpPr>
        <p:spPr>
          <a:xfrm rot="10800000" flipV="1">
            <a:off x="4592396" y="5286387"/>
            <a:ext cx="1479802" cy="564939"/>
          </a:xfrm>
          <a:prstGeom prst="bentConnector3">
            <a:avLst>
              <a:gd name="adj1" fmla="val 806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hape 59"/>
          <p:cNvCxnSpPr>
            <a:stCxn id="28" idx="1"/>
            <a:endCxn id="4" idx="2"/>
          </p:cNvCxnSpPr>
          <p:nvPr/>
        </p:nvCxnSpPr>
        <p:spPr>
          <a:xfrm rot="10800000">
            <a:off x="1643042" y="4857761"/>
            <a:ext cx="1857388" cy="993567"/>
          </a:xfrm>
          <a:prstGeom prst="bentConnector2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85728"/>
            <a:ext cx="2686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C000"/>
                </a:solidFill>
                <a:latin typeface="휴먼모음T" pitchFamily="18" charset="-127"/>
                <a:ea typeface="휴먼모음T" pitchFamily="18" charset="-127"/>
              </a:rPr>
              <a:t>퇴직연금 가입 시 장</a:t>
            </a:r>
            <a:r>
              <a:rPr lang="en-US" altLang="ko-KR" dirty="0" smtClean="0">
                <a:solidFill>
                  <a:srgbClr val="FFC000"/>
                </a:solidFill>
                <a:latin typeface="휴먼모음T" pitchFamily="18" charset="-127"/>
                <a:ea typeface="휴먼모음T" pitchFamily="18" charset="-127"/>
              </a:rPr>
              <a:t>·</a:t>
            </a:r>
            <a:r>
              <a:rPr lang="ko-KR" altLang="en-US" dirty="0" smtClean="0">
                <a:solidFill>
                  <a:srgbClr val="FFC000"/>
                </a:solidFill>
                <a:latin typeface="휴먼모음T" pitchFamily="18" charset="-127"/>
                <a:ea typeface="휴먼모음T" pitchFamily="18" charset="-127"/>
              </a:rPr>
              <a:t>단점</a:t>
            </a:r>
            <a:endParaRPr lang="ko-KR" altLang="en-US" dirty="0">
              <a:solidFill>
                <a:srgbClr val="FFC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6" name="모서리가 둥근 직사각형 6"/>
          <p:cNvSpPr/>
          <p:nvPr/>
        </p:nvSpPr>
        <p:spPr>
          <a:xfrm>
            <a:off x="739814" y="2177227"/>
            <a:ext cx="4092472" cy="327164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l" defTabSz="10668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2400" kern="120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214414" y="1285860"/>
            <a:ext cx="3357586" cy="328614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sz="1400" dirty="0" smtClean="0">
              <a:latin typeface="휴먼모음T" pitchFamily="18" charset="-127"/>
              <a:ea typeface="휴먼모음T" pitchFamily="18" charset="-127"/>
            </a:endParaRPr>
          </a:p>
          <a:p>
            <a:pPr algn="ctr">
              <a:buFontTx/>
              <a:buChar char="-"/>
            </a:pP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401569" y="2022109"/>
            <a:ext cx="2956006" cy="646331"/>
            <a:chOff x="5830836" y="3143248"/>
            <a:chExt cx="2956006" cy="646331"/>
          </a:xfrm>
        </p:grpSpPr>
        <p:sp>
          <p:nvSpPr>
            <p:cNvPr id="10" name="직사각형 9"/>
            <p:cNvSpPr/>
            <p:nvPr/>
          </p:nvSpPr>
          <p:spPr>
            <a:xfrm>
              <a:off x="5857884" y="3143248"/>
              <a:ext cx="29289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dirty="0" err="1" smtClean="0">
                  <a:latin typeface="휴먼모음T" pitchFamily="18" charset="-127"/>
                  <a:ea typeface="휴먼모음T" pitchFamily="18" charset="-127"/>
                </a:rPr>
                <a:t>사외적립시</a:t>
              </a:r>
              <a:r>
                <a:rPr lang="ko-KR" altLang="en-US" sz="1200" dirty="0" smtClean="0">
                  <a:latin typeface="휴먼모음T" pitchFamily="18" charset="-127"/>
                  <a:ea typeface="휴먼모음T" pitchFamily="18" charset="-127"/>
                </a:rPr>
                <a:t> 기업이 도산 하더라도 적립된 퇴직금 수령이 가능해 근로자의 퇴직금 </a:t>
              </a:r>
              <a:r>
                <a:rPr lang="ko-KR" altLang="en-US" sz="1200" dirty="0" err="1" smtClean="0">
                  <a:latin typeface="휴먼모음T" pitchFamily="18" charset="-127"/>
                  <a:ea typeface="휴먼모음T" pitchFamily="18" charset="-127"/>
                </a:rPr>
                <a:t>수급권이</a:t>
              </a:r>
              <a:r>
                <a:rPr lang="ko-KR" altLang="en-US" sz="1200" dirty="0" smtClean="0">
                  <a:latin typeface="휴먼모음T" pitchFamily="18" charset="-127"/>
                  <a:ea typeface="휴먼모음T" pitchFamily="18" charset="-127"/>
                </a:rPr>
                <a:t> 보장됨</a:t>
              </a:r>
              <a:endParaRPr lang="en-US" altLang="ko-KR" sz="1200" dirty="0" smtClean="0"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5830836" y="3250612"/>
              <a:ext cx="71438" cy="7143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1401569" y="1366351"/>
            <a:ext cx="2956006" cy="646331"/>
            <a:chOff x="5830836" y="3143248"/>
            <a:chExt cx="2956006" cy="646331"/>
          </a:xfrm>
        </p:grpSpPr>
        <p:sp>
          <p:nvSpPr>
            <p:cNvPr id="13" name="직사각형 12"/>
            <p:cNvSpPr/>
            <p:nvPr/>
          </p:nvSpPr>
          <p:spPr>
            <a:xfrm>
              <a:off x="5857884" y="3143248"/>
              <a:ext cx="29289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dirty="0" smtClean="0">
                  <a:latin typeface="휴먼모음T" pitchFamily="18" charset="-127"/>
                  <a:ea typeface="휴먼모음T" pitchFamily="18" charset="-127"/>
                </a:rPr>
                <a:t>연금 저축을 포함해 매년 연간 불입액의 </a:t>
              </a:r>
              <a:r>
                <a:rPr lang="en-US" altLang="ko-KR" sz="1200" dirty="0" smtClean="0">
                  <a:latin typeface="휴먼모음T" pitchFamily="18" charset="-127"/>
                  <a:ea typeface="휴먼모음T" pitchFamily="18" charset="-127"/>
                </a:rPr>
                <a:t>300</a:t>
              </a:r>
              <a:r>
                <a:rPr lang="ko-KR" altLang="en-US" sz="1200" dirty="0" smtClean="0">
                  <a:latin typeface="휴먼모음T" pitchFamily="18" charset="-127"/>
                  <a:ea typeface="휴먼모음T" pitchFamily="18" charset="-127"/>
                </a:rPr>
                <a:t>만원 한도 내에서 소득공제를 받아 실질소득을 증가 시킬 수 있음</a:t>
              </a:r>
              <a:endParaRPr lang="en-US" altLang="ko-KR" sz="1200" dirty="0" smtClean="0"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14" name="타원 13"/>
            <p:cNvSpPr/>
            <p:nvPr/>
          </p:nvSpPr>
          <p:spPr>
            <a:xfrm>
              <a:off x="5830836" y="3250612"/>
              <a:ext cx="71438" cy="7143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1401569" y="2672347"/>
            <a:ext cx="2956006" cy="461665"/>
            <a:chOff x="5830836" y="3143248"/>
            <a:chExt cx="2956006" cy="461665"/>
          </a:xfrm>
        </p:grpSpPr>
        <p:sp>
          <p:nvSpPr>
            <p:cNvPr id="16" name="직사각형 15"/>
            <p:cNvSpPr/>
            <p:nvPr/>
          </p:nvSpPr>
          <p:spPr>
            <a:xfrm>
              <a:off x="5857884" y="3143248"/>
              <a:ext cx="2928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dirty="0" smtClean="0">
                  <a:latin typeface="휴먼모음T" pitchFamily="18" charset="-127"/>
                  <a:ea typeface="휴먼모음T" pitchFamily="18" charset="-127"/>
                </a:rPr>
                <a:t>이직 및 조기 퇴직 시 개인퇴직계좌를 통해 연금 </a:t>
              </a:r>
              <a:r>
                <a:rPr lang="ko-KR" altLang="en-US" sz="1200" dirty="0" err="1" smtClean="0">
                  <a:latin typeface="휴먼모음T" pitchFamily="18" charset="-127"/>
                  <a:ea typeface="휴먼모음T" pitchFamily="18" charset="-127"/>
                </a:rPr>
                <a:t>수급권</a:t>
              </a:r>
              <a:r>
                <a:rPr lang="ko-KR" altLang="en-US" sz="1200" dirty="0" smtClean="0">
                  <a:latin typeface="휴먼모음T" pitchFamily="18" charset="-127"/>
                  <a:ea typeface="휴먼모음T" pitchFamily="18" charset="-127"/>
                </a:rPr>
                <a:t> 보장</a:t>
              </a:r>
              <a:r>
                <a:rPr lang="en-US" altLang="ko-KR" sz="1200" dirty="0" smtClean="0">
                  <a:latin typeface="휴먼모음T" pitchFamily="18" charset="-127"/>
                  <a:ea typeface="휴먼모음T" pitchFamily="18" charset="-127"/>
                </a:rPr>
                <a:t>(</a:t>
              </a:r>
              <a:r>
                <a:rPr lang="ko-KR" altLang="en-US" sz="1200" dirty="0" smtClean="0">
                  <a:latin typeface="휴먼모음T" pitchFamily="18" charset="-127"/>
                  <a:ea typeface="휴먼모음T" pitchFamily="18" charset="-127"/>
                </a:rPr>
                <a:t>통산장치</a:t>
              </a:r>
              <a:r>
                <a:rPr lang="en-US" altLang="ko-KR" sz="1200" dirty="0" smtClean="0">
                  <a:latin typeface="휴먼모음T" pitchFamily="18" charset="-127"/>
                  <a:ea typeface="휴먼모음T" pitchFamily="18" charset="-127"/>
                </a:rPr>
                <a:t>)</a:t>
              </a:r>
            </a:p>
          </p:txBody>
        </p:sp>
        <p:sp>
          <p:nvSpPr>
            <p:cNvPr id="17" name="타원 16"/>
            <p:cNvSpPr/>
            <p:nvPr/>
          </p:nvSpPr>
          <p:spPr>
            <a:xfrm>
              <a:off x="5830836" y="3250612"/>
              <a:ext cx="71438" cy="7143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1401569" y="3143248"/>
            <a:ext cx="2956006" cy="830997"/>
            <a:chOff x="5830836" y="3143248"/>
            <a:chExt cx="2956006" cy="830997"/>
          </a:xfrm>
        </p:grpSpPr>
        <p:sp>
          <p:nvSpPr>
            <p:cNvPr id="19" name="직사각형 18"/>
            <p:cNvSpPr/>
            <p:nvPr/>
          </p:nvSpPr>
          <p:spPr>
            <a:xfrm>
              <a:off x="5857884" y="3143248"/>
              <a:ext cx="292895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dirty="0" smtClean="0">
                  <a:latin typeface="휴먼모음T" pitchFamily="18" charset="-127"/>
                  <a:ea typeface="휴먼모음T" pitchFamily="18" charset="-127"/>
                </a:rPr>
                <a:t>적립된 급여를 본인의 상황에 따라 </a:t>
              </a:r>
              <a:r>
                <a:rPr lang="ko-KR" altLang="en-US" sz="1200" dirty="0" err="1" smtClean="0">
                  <a:latin typeface="휴먼모음T" pitchFamily="18" charset="-127"/>
                  <a:ea typeface="휴먼모음T" pitchFamily="18" charset="-127"/>
                </a:rPr>
                <a:t>일시금</a:t>
              </a:r>
              <a:r>
                <a:rPr lang="ko-KR" altLang="en-US" sz="1200" dirty="0" smtClean="0">
                  <a:latin typeface="휴먼모음T" pitchFamily="18" charset="-127"/>
                  <a:ea typeface="휴먼모음T" pitchFamily="18" charset="-127"/>
                </a:rPr>
                <a:t> 또는 연금으로 받을 수 있어 개인이 필요에 따라 노후소득보장을 강화하고 다양화 할 수 있음</a:t>
              </a:r>
              <a:endParaRPr lang="en-US" altLang="ko-KR" sz="1200" dirty="0" smtClean="0"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20" name="타원 19"/>
            <p:cNvSpPr/>
            <p:nvPr/>
          </p:nvSpPr>
          <p:spPr>
            <a:xfrm>
              <a:off x="5830836" y="3250612"/>
              <a:ext cx="71438" cy="7143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1393105" y="3934913"/>
            <a:ext cx="2956006" cy="646331"/>
            <a:chOff x="5830836" y="3143248"/>
            <a:chExt cx="2956006" cy="646331"/>
          </a:xfrm>
        </p:grpSpPr>
        <p:sp>
          <p:nvSpPr>
            <p:cNvPr id="22" name="직사각형 21"/>
            <p:cNvSpPr/>
            <p:nvPr/>
          </p:nvSpPr>
          <p:spPr>
            <a:xfrm>
              <a:off x="5857884" y="3143248"/>
              <a:ext cx="29289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dirty="0" smtClean="0">
                  <a:latin typeface="휴먼모음T" pitchFamily="18" charset="-127"/>
                  <a:ea typeface="휴먼모음T" pitchFamily="18" charset="-127"/>
                </a:rPr>
                <a:t>연금으로 받는 경우 과세가 </a:t>
              </a:r>
              <a:r>
                <a:rPr lang="ko-KR" altLang="en-US" sz="1200" dirty="0" err="1" smtClean="0">
                  <a:latin typeface="휴먼모음T" pitchFamily="18" charset="-127"/>
                  <a:ea typeface="휴먼모음T" pitchFamily="18" charset="-127"/>
                </a:rPr>
                <a:t>이연됨에</a:t>
              </a:r>
              <a:r>
                <a:rPr lang="ko-KR" altLang="en-US" sz="1200" dirty="0" smtClean="0">
                  <a:latin typeface="휴먼모음T" pitchFamily="18" charset="-127"/>
                  <a:ea typeface="휴먼모음T" pitchFamily="18" charset="-127"/>
                </a:rPr>
                <a:t> 따라 근로자의 실질소득이 증가하는 효과가 발생함으로써 노후 생활의 안정을 도모할 수 있다</a:t>
              </a:r>
              <a:endParaRPr lang="en-US" altLang="ko-KR" sz="1200" dirty="0" smtClean="0"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23" name="타원 22"/>
            <p:cNvSpPr/>
            <p:nvPr/>
          </p:nvSpPr>
          <p:spPr>
            <a:xfrm>
              <a:off x="5830836" y="3250612"/>
              <a:ext cx="71438" cy="7143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34" name="직사각형 33"/>
          <p:cNvSpPr/>
          <p:nvPr/>
        </p:nvSpPr>
        <p:spPr>
          <a:xfrm>
            <a:off x="1214414" y="4643447"/>
            <a:ext cx="3357586" cy="176854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sz="1400" dirty="0" smtClean="0">
              <a:latin typeface="휴먼모음T" pitchFamily="18" charset="-127"/>
              <a:ea typeface="휴먼모음T" pitchFamily="18" charset="-127"/>
            </a:endParaRPr>
          </a:p>
          <a:p>
            <a:pPr algn="ctr">
              <a:buFontTx/>
              <a:buChar char="-"/>
            </a:pP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grpSp>
        <p:nvGrpSpPr>
          <p:cNvPr id="35" name="그룹 34"/>
          <p:cNvGrpSpPr/>
          <p:nvPr/>
        </p:nvGrpSpPr>
        <p:grpSpPr>
          <a:xfrm>
            <a:off x="1356765" y="4768917"/>
            <a:ext cx="3170320" cy="276999"/>
            <a:chOff x="5830836" y="3143248"/>
            <a:chExt cx="3170320" cy="276999"/>
          </a:xfrm>
        </p:grpSpPr>
        <p:sp>
          <p:nvSpPr>
            <p:cNvPr id="36" name="직사각형 35"/>
            <p:cNvSpPr/>
            <p:nvPr/>
          </p:nvSpPr>
          <p:spPr>
            <a:xfrm>
              <a:off x="5857884" y="3143248"/>
              <a:ext cx="314327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dirty="0" smtClean="0">
                  <a:latin typeface="휴먼모음T" pitchFamily="18" charset="-127"/>
                  <a:ea typeface="휴먼모음T" pitchFamily="18" charset="-127"/>
                </a:rPr>
                <a:t>금융기관 파산 시 예금자보호 대상 상품이 아님</a:t>
              </a:r>
              <a:endParaRPr lang="en-US" altLang="ko-KR" sz="1200" dirty="0" smtClean="0"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37" name="타원 36"/>
            <p:cNvSpPr/>
            <p:nvPr/>
          </p:nvSpPr>
          <p:spPr>
            <a:xfrm>
              <a:off x="5830836" y="3250612"/>
              <a:ext cx="71438" cy="7143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312375" y="5161619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※ 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기업의 부도는 물론 </a:t>
            </a:r>
            <a:r>
              <a:rPr lang="ko-KR" altLang="en-US" sz="1200" dirty="0" err="1" smtClean="0">
                <a:latin typeface="휴먼모음T" pitchFamily="18" charset="-127"/>
                <a:ea typeface="휴먼모음T" pitchFamily="18" charset="-127"/>
              </a:rPr>
              <a:t>금융사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 파산에 대비  </a:t>
            </a:r>
            <a:endParaRPr lang="en-US" altLang="ko-KR" sz="12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   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퇴직연금 예금보호 장치 마련 대책 검토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grpSp>
        <p:nvGrpSpPr>
          <p:cNvPr id="47" name="그룹 46"/>
          <p:cNvGrpSpPr/>
          <p:nvPr/>
        </p:nvGrpSpPr>
        <p:grpSpPr>
          <a:xfrm>
            <a:off x="1214414" y="833094"/>
            <a:ext cx="3357586" cy="398669"/>
            <a:chOff x="0" y="585519"/>
            <a:chExt cx="6096000" cy="767520"/>
          </a:xfrm>
        </p:grpSpPr>
        <p:sp>
          <p:nvSpPr>
            <p:cNvPr id="48" name="모서리가 둥근 직사각형 47"/>
            <p:cNvSpPr/>
            <p:nvPr/>
          </p:nvSpPr>
          <p:spPr>
            <a:xfrm>
              <a:off x="0" y="585519"/>
              <a:ext cx="6096000" cy="76752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49" name="모서리가 둥근 직사각형 4"/>
            <p:cNvSpPr/>
            <p:nvPr/>
          </p:nvSpPr>
          <p:spPr>
            <a:xfrm>
              <a:off x="37467" y="622986"/>
              <a:ext cx="6021066" cy="69258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2400" kern="120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270836" y="885377"/>
            <a:ext cx="1266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근로자 측면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  <p:grpSp>
        <p:nvGrpSpPr>
          <p:cNvPr id="51" name="그룹 50"/>
          <p:cNvGrpSpPr/>
          <p:nvPr/>
        </p:nvGrpSpPr>
        <p:grpSpPr>
          <a:xfrm>
            <a:off x="5143504" y="833922"/>
            <a:ext cx="3357586" cy="398669"/>
            <a:chOff x="0" y="585519"/>
            <a:chExt cx="6096000" cy="767520"/>
          </a:xfrm>
        </p:grpSpPr>
        <p:sp>
          <p:nvSpPr>
            <p:cNvPr id="52" name="모서리가 둥근 직사각형 51"/>
            <p:cNvSpPr/>
            <p:nvPr/>
          </p:nvSpPr>
          <p:spPr>
            <a:xfrm>
              <a:off x="0" y="585519"/>
              <a:ext cx="6096000" cy="76752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53" name="모서리가 둥근 직사각형 4"/>
            <p:cNvSpPr/>
            <p:nvPr/>
          </p:nvSpPr>
          <p:spPr>
            <a:xfrm>
              <a:off x="37467" y="622986"/>
              <a:ext cx="6021066" cy="69258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2400" kern="120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6405325" y="886205"/>
            <a:ext cx="1075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회사 측면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669544" y="1276982"/>
            <a:ext cx="357190" cy="32861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장</a:t>
            </a:r>
            <a:endParaRPr lang="en-US" altLang="ko-KR" sz="1400" dirty="0" smtClean="0">
              <a:latin typeface="휴먼모음T" pitchFamily="18" charset="-127"/>
              <a:ea typeface="휴먼모음T" pitchFamily="18" charset="-127"/>
            </a:endParaRPr>
          </a:p>
          <a:p>
            <a:pPr algn="ctr"/>
            <a:endParaRPr lang="en-US" altLang="ko-KR" sz="1400" dirty="0" smtClean="0">
              <a:latin typeface="휴먼모음T" pitchFamily="18" charset="-127"/>
              <a:ea typeface="휴먼모음T" pitchFamily="18" charset="-127"/>
            </a:endParaRPr>
          </a:p>
          <a:p>
            <a:pPr algn="ctr"/>
            <a:endParaRPr lang="en-US" altLang="ko-KR" sz="1400" dirty="0" smtClean="0">
              <a:latin typeface="휴먼모음T" pitchFamily="18" charset="-127"/>
              <a:ea typeface="휴먼모음T" pitchFamily="18" charset="-127"/>
            </a:endParaRPr>
          </a:p>
          <a:p>
            <a:pPr algn="ctr"/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점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669019" y="4608699"/>
            <a:ext cx="357190" cy="179441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단</a:t>
            </a:r>
            <a:endParaRPr lang="en-US" altLang="ko-KR" sz="1400" dirty="0" smtClean="0">
              <a:latin typeface="휴먼모음T" pitchFamily="18" charset="-127"/>
              <a:ea typeface="휴먼모음T" pitchFamily="18" charset="-127"/>
            </a:endParaRPr>
          </a:p>
          <a:p>
            <a:pPr algn="ctr"/>
            <a:endParaRPr lang="en-US" altLang="ko-KR" sz="1400" dirty="0" smtClean="0">
              <a:latin typeface="휴먼모음T" pitchFamily="18" charset="-127"/>
              <a:ea typeface="휴먼모음T" pitchFamily="18" charset="-127"/>
            </a:endParaRPr>
          </a:p>
          <a:p>
            <a:pPr algn="ctr"/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점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5143504" y="1285860"/>
            <a:ext cx="3357586" cy="328614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sz="1400" dirty="0" smtClean="0">
              <a:latin typeface="휴먼모음T" pitchFamily="18" charset="-127"/>
              <a:ea typeface="휴먼모음T" pitchFamily="18" charset="-127"/>
            </a:endParaRPr>
          </a:p>
          <a:p>
            <a:pPr algn="ctr">
              <a:buFontTx/>
              <a:buChar char="-"/>
            </a:pP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grpSp>
        <p:nvGrpSpPr>
          <p:cNvPr id="58" name="그룹 57"/>
          <p:cNvGrpSpPr/>
          <p:nvPr/>
        </p:nvGrpSpPr>
        <p:grpSpPr>
          <a:xfrm>
            <a:off x="5330659" y="2053269"/>
            <a:ext cx="2956006" cy="461665"/>
            <a:chOff x="5830836" y="3143248"/>
            <a:chExt cx="2956006" cy="461665"/>
          </a:xfrm>
        </p:grpSpPr>
        <p:sp>
          <p:nvSpPr>
            <p:cNvPr id="59" name="직사각형 58"/>
            <p:cNvSpPr/>
            <p:nvPr/>
          </p:nvSpPr>
          <p:spPr>
            <a:xfrm>
              <a:off x="5857884" y="3143248"/>
              <a:ext cx="2928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dirty="0" smtClean="0">
                  <a:latin typeface="휴먼모음T" pitchFamily="18" charset="-127"/>
                  <a:ea typeface="휴먼모음T" pitchFamily="18" charset="-127"/>
                </a:rPr>
                <a:t>퇴직급여 비용의 사전평준적 부담으로 미래 현금흐름 관리가 용이</a:t>
              </a:r>
              <a:endParaRPr lang="en-US" altLang="ko-KR" sz="1200" dirty="0" smtClean="0"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60" name="타원 59"/>
            <p:cNvSpPr/>
            <p:nvPr/>
          </p:nvSpPr>
          <p:spPr>
            <a:xfrm>
              <a:off x="5830836" y="3250612"/>
              <a:ext cx="71438" cy="7143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grpSp>
        <p:nvGrpSpPr>
          <p:cNvPr id="61" name="그룹 60"/>
          <p:cNvGrpSpPr/>
          <p:nvPr/>
        </p:nvGrpSpPr>
        <p:grpSpPr>
          <a:xfrm>
            <a:off x="5330659" y="1366351"/>
            <a:ext cx="2956006" cy="646331"/>
            <a:chOff x="5830836" y="3143248"/>
            <a:chExt cx="2956006" cy="646331"/>
          </a:xfrm>
        </p:grpSpPr>
        <p:sp>
          <p:nvSpPr>
            <p:cNvPr id="62" name="직사각형 61"/>
            <p:cNvSpPr/>
            <p:nvPr/>
          </p:nvSpPr>
          <p:spPr>
            <a:xfrm>
              <a:off x="5857884" y="3143248"/>
              <a:ext cx="29289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dirty="0" err="1" smtClean="0">
                  <a:latin typeface="휴먼모음T" pitchFamily="18" charset="-127"/>
                  <a:ea typeface="휴먼모음T" pitchFamily="18" charset="-127"/>
                </a:rPr>
                <a:t>사내외</a:t>
              </a:r>
              <a:r>
                <a:rPr lang="ko-KR" altLang="en-US" sz="1200" dirty="0" smtClean="0">
                  <a:latin typeface="휴먼모음T" pitchFamily="18" charset="-127"/>
                  <a:ea typeface="휴먼모음T" pitchFamily="18" charset="-127"/>
                </a:rPr>
                <a:t> </a:t>
              </a:r>
              <a:r>
                <a:rPr lang="ko-KR" altLang="en-US" sz="1200" dirty="0" err="1" smtClean="0">
                  <a:latin typeface="휴먼모음T" pitchFamily="18" charset="-127"/>
                  <a:ea typeface="휴먼모음T" pitchFamily="18" charset="-127"/>
                </a:rPr>
                <a:t>유보시</a:t>
              </a:r>
              <a:r>
                <a:rPr lang="ko-KR" altLang="en-US" sz="1200" dirty="0" smtClean="0">
                  <a:latin typeface="휴먼모음T" pitchFamily="18" charset="-127"/>
                  <a:ea typeface="휴먼모음T" pitchFamily="18" charset="-127"/>
                </a:rPr>
                <a:t> </a:t>
              </a:r>
              <a:r>
                <a:rPr lang="ko-KR" altLang="en-US" sz="1200" dirty="0" err="1" smtClean="0">
                  <a:latin typeface="휴먼모음T" pitchFamily="18" charset="-127"/>
                  <a:ea typeface="휴먼모음T" pitchFamily="18" charset="-127"/>
                </a:rPr>
                <a:t>손비</a:t>
              </a:r>
              <a:r>
                <a:rPr lang="ko-KR" altLang="en-US" sz="1200" dirty="0" smtClean="0">
                  <a:latin typeface="휴먼모음T" pitchFamily="18" charset="-127"/>
                  <a:ea typeface="휴먼모음T" pitchFamily="18" charset="-127"/>
                </a:rPr>
                <a:t> 인정으로 세제혜택에 의한 기업의 실질부담이 경감</a:t>
              </a:r>
              <a:r>
                <a:rPr lang="en-US" altLang="ko-KR" sz="1200" dirty="0" smtClean="0">
                  <a:latin typeface="휴먼모음T" pitchFamily="18" charset="-127"/>
                  <a:ea typeface="휴먼모음T" pitchFamily="18" charset="-127"/>
                </a:rPr>
                <a:t>(</a:t>
              </a:r>
              <a:r>
                <a:rPr lang="ko-KR" altLang="en-US" sz="1200" dirty="0" smtClean="0">
                  <a:latin typeface="휴먼모음T" pitchFamily="18" charset="-127"/>
                  <a:ea typeface="휴먼모음T" pitchFamily="18" charset="-127"/>
                </a:rPr>
                <a:t>금융기관에 퇴직급여를 적립하면 </a:t>
              </a:r>
              <a:r>
                <a:rPr lang="en-US" altLang="ko-KR" sz="1200" dirty="0" smtClean="0">
                  <a:latin typeface="휴먼모음T" pitchFamily="18" charset="-127"/>
                  <a:ea typeface="휴먼모음T" pitchFamily="18" charset="-127"/>
                </a:rPr>
                <a:t>100% </a:t>
              </a:r>
              <a:r>
                <a:rPr lang="ko-KR" altLang="en-US" sz="1200" dirty="0" smtClean="0">
                  <a:latin typeface="휴먼모음T" pitchFamily="18" charset="-127"/>
                  <a:ea typeface="휴먼모음T" pitchFamily="18" charset="-127"/>
                </a:rPr>
                <a:t>비용처리 가능</a:t>
              </a:r>
              <a:r>
                <a:rPr lang="en-US" altLang="ko-KR" sz="1200" dirty="0" smtClean="0">
                  <a:latin typeface="휴먼모음T" pitchFamily="18" charset="-127"/>
                  <a:ea typeface="휴먼모음T" pitchFamily="18" charset="-127"/>
                </a:rPr>
                <a:t>)</a:t>
              </a:r>
            </a:p>
          </p:txBody>
        </p:sp>
        <p:sp>
          <p:nvSpPr>
            <p:cNvPr id="63" name="타원 62"/>
            <p:cNvSpPr/>
            <p:nvPr/>
          </p:nvSpPr>
          <p:spPr>
            <a:xfrm>
              <a:off x="5830836" y="3250612"/>
              <a:ext cx="71438" cy="7143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grpSp>
        <p:nvGrpSpPr>
          <p:cNvPr id="64" name="그룹 63"/>
          <p:cNvGrpSpPr/>
          <p:nvPr/>
        </p:nvGrpSpPr>
        <p:grpSpPr>
          <a:xfrm>
            <a:off x="5330659" y="2719019"/>
            <a:ext cx="2956006" cy="276999"/>
            <a:chOff x="5830836" y="3143248"/>
            <a:chExt cx="2956006" cy="276999"/>
          </a:xfrm>
        </p:grpSpPr>
        <p:sp>
          <p:nvSpPr>
            <p:cNvPr id="65" name="직사각형 64"/>
            <p:cNvSpPr/>
            <p:nvPr/>
          </p:nvSpPr>
          <p:spPr>
            <a:xfrm>
              <a:off x="5857884" y="3143248"/>
              <a:ext cx="292895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dirty="0" smtClean="0">
                  <a:latin typeface="휴먼모음T" pitchFamily="18" charset="-127"/>
                  <a:ea typeface="휴먼모음T" pitchFamily="18" charset="-127"/>
                </a:rPr>
                <a:t>퇴직급여 충당금 감소로 부채비율 개선효과</a:t>
              </a:r>
              <a:endParaRPr lang="en-US" altLang="ko-KR" sz="1200" dirty="0" smtClean="0"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66" name="타원 65"/>
            <p:cNvSpPr/>
            <p:nvPr/>
          </p:nvSpPr>
          <p:spPr>
            <a:xfrm>
              <a:off x="5830836" y="3250612"/>
              <a:ext cx="71438" cy="7143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grpSp>
        <p:nvGrpSpPr>
          <p:cNvPr id="67" name="그룹 66"/>
          <p:cNvGrpSpPr/>
          <p:nvPr/>
        </p:nvGrpSpPr>
        <p:grpSpPr>
          <a:xfrm>
            <a:off x="5330659" y="3263955"/>
            <a:ext cx="2956006" cy="646331"/>
            <a:chOff x="5830836" y="3143248"/>
            <a:chExt cx="2956006" cy="646331"/>
          </a:xfrm>
        </p:grpSpPr>
        <p:sp>
          <p:nvSpPr>
            <p:cNvPr id="68" name="직사각형 67"/>
            <p:cNvSpPr/>
            <p:nvPr/>
          </p:nvSpPr>
          <p:spPr>
            <a:xfrm>
              <a:off x="5857884" y="3143248"/>
              <a:ext cx="29289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dirty="0" smtClean="0">
                  <a:latin typeface="휴먼모음T" pitchFamily="18" charset="-127"/>
                  <a:ea typeface="휴먼모음T" pitchFamily="18" charset="-127"/>
                </a:rPr>
                <a:t>종업원으로 하여금 효과적인 노후설계를 가능하게 함으로써 근로의욕 향상 및 노사관계 증진</a:t>
              </a:r>
              <a:endParaRPr lang="en-US" altLang="ko-KR" sz="1200" dirty="0" smtClean="0"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69" name="타원 68"/>
            <p:cNvSpPr/>
            <p:nvPr/>
          </p:nvSpPr>
          <p:spPr>
            <a:xfrm>
              <a:off x="5830836" y="3250612"/>
              <a:ext cx="71438" cy="7143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grpSp>
        <p:nvGrpSpPr>
          <p:cNvPr id="70" name="그룹 69"/>
          <p:cNvGrpSpPr/>
          <p:nvPr/>
        </p:nvGrpSpPr>
        <p:grpSpPr>
          <a:xfrm>
            <a:off x="5322195" y="4120317"/>
            <a:ext cx="2956006" cy="276999"/>
            <a:chOff x="5830836" y="3143248"/>
            <a:chExt cx="2956006" cy="276999"/>
          </a:xfrm>
        </p:grpSpPr>
        <p:sp>
          <p:nvSpPr>
            <p:cNvPr id="71" name="직사각형 70"/>
            <p:cNvSpPr/>
            <p:nvPr/>
          </p:nvSpPr>
          <p:spPr>
            <a:xfrm>
              <a:off x="5857884" y="3143248"/>
              <a:ext cx="292895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dirty="0" smtClean="0">
                  <a:latin typeface="휴먼모음T" pitchFamily="18" charset="-127"/>
                  <a:ea typeface="휴먼모음T" pitchFamily="18" charset="-127"/>
                </a:rPr>
                <a:t>기업이미지 제고</a:t>
              </a:r>
              <a:endParaRPr lang="en-US" altLang="ko-KR" sz="1200" dirty="0" smtClean="0"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72" name="타원 71"/>
            <p:cNvSpPr/>
            <p:nvPr/>
          </p:nvSpPr>
          <p:spPr>
            <a:xfrm>
              <a:off x="5830836" y="3250612"/>
              <a:ext cx="71438" cy="7143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73" name="직사각형 72"/>
          <p:cNvSpPr/>
          <p:nvPr/>
        </p:nvSpPr>
        <p:spPr>
          <a:xfrm>
            <a:off x="5143504" y="4643446"/>
            <a:ext cx="3357586" cy="176854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sz="1400" dirty="0" smtClean="0">
              <a:latin typeface="휴먼모음T" pitchFamily="18" charset="-127"/>
              <a:ea typeface="휴먼모음T" pitchFamily="18" charset="-127"/>
            </a:endParaRPr>
          </a:p>
          <a:p>
            <a:pPr algn="ctr">
              <a:buFontTx/>
              <a:buChar char="-"/>
            </a:pP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grpSp>
        <p:nvGrpSpPr>
          <p:cNvPr id="74" name="그룹 73"/>
          <p:cNvGrpSpPr/>
          <p:nvPr/>
        </p:nvGrpSpPr>
        <p:grpSpPr>
          <a:xfrm>
            <a:off x="5321367" y="4662381"/>
            <a:ext cx="3170320" cy="276999"/>
            <a:chOff x="5830836" y="3143248"/>
            <a:chExt cx="3170320" cy="276999"/>
          </a:xfrm>
        </p:grpSpPr>
        <p:sp>
          <p:nvSpPr>
            <p:cNvPr id="75" name="직사각형 74"/>
            <p:cNvSpPr/>
            <p:nvPr/>
          </p:nvSpPr>
          <p:spPr>
            <a:xfrm>
              <a:off x="5857884" y="3143248"/>
              <a:ext cx="314327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dirty="0" smtClean="0">
                  <a:latin typeface="휴먼모음T" pitchFamily="18" charset="-127"/>
                  <a:ea typeface="휴먼모음T" pitchFamily="18" charset="-127"/>
                </a:rPr>
                <a:t>중도 </a:t>
              </a:r>
              <a:r>
                <a:rPr lang="ko-KR" altLang="en-US" sz="1200" dirty="0" err="1" smtClean="0">
                  <a:latin typeface="휴먼모음T" pitchFamily="18" charset="-127"/>
                  <a:ea typeface="휴먼모음T" pitchFamily="18" charset="-127"/>
                </a:rPr>
                <a:t>퇴직시</a:t>
              </a:r>
              <a:r>
                <a:rPr lang="ko-KR" altLang="en-US" sz="1200" dirty="0" smtClean="0">
                  <a:latin typeface="휴먼모음T" pitchFamily="18" charset="-127"/>
                  <a:ea typeface="휴먼모음T" pitchFamily="18" charset="-127"/>
                </a:rPr>
                <a:t> 노후대책이 불충분</a:t>
              </a:r>
              <a:endParaRPr lang="en-US" altLang="ko-KR" sz="1200" dirty="0" smtClean="0"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76" name="타원 75"/>
            <p:cNvSpPr/>
            <p:nvPr/>
          </p:nvSpPr>
          <p:spPr>
            <a:xfrm>
              <a:off x="5830836" y="3250612"/>
              <a:ext cx="71438" cy="7143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5321081" y="4947736"/>
            <a:ext cx="3170320" cy="461665"/>
            <a:chOff x="5830836" y="3143248"/>
            <a:chExt cx="3170320" cy="461665"/>
          </a:xfrm>
        </p:grpSpPr>
        <p:sp>
          <p:nvSpPr>
            <p:cNvPr id="79" name="직사각형 78"/>
            <p:cNvSpPr/>
            <p:nvPr/>
          </p:nvSpPr>
          <p:spPr>
            <a:xfrm>
              <a:off x="5857884" y="3143248"/>
              <a:ext cx="314327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dirty="0" smtClean="0">
                  <a:latin typeface="휴먼모음T" pitchFamily="18" charset="-127"/>
                  <a:ea typeface="휴먼모음T" pitchFamily="18" charset="-127"/>
                </a:rPr>
                <a:t>기업들이 퇴직금을 장부상으로만 적립하는 </a:t>
              </a:r>
              <a:r>
                <a:rPr lang="ko-KR" altLang="en-US" sz="1200" dirty="0" err="1" smtClean="0">
                  <a:latin typeface="휴먼모음T" pitchFamily="18" charset="-127"/>
                  <a:ea typeface="휴먼모음T" pitchFamily="18" charset="-127"/>
                </a:rPr>
                <a:t>경우있음</a:t>
              </a:r>
              <a:endParaRPr lang="en-US" altLang="ko-KR" sz="1200" dirty="0" smtClean="0"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80" name="타원 79"/>
            <p:cNvSpPr/>
            <p:nvPr/>
          </p:nvSpPr>
          <p:spPr>
            <a:xfrm>
              <a:off x="5830836" y="3250612"/>
              <a:ext cx="71438" cy="7143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grpSp>
        <p:nvGrpSpPr>
          <p:cNvPr id="81" name="그룹 80"/>
          <p:cNvGrpSpPr/>
          <p:nvPr/>
        </p:nvGrpSpPr>
        <p:grpSpPr>
          <a:xfrm>
            <a:off x="5329959" y="5376364"/>
            <a:ext cx="3170320" cy="461665"/>
            <a:chOff x="5830836" y="3143248"/>
            <a:chExt cx="3170320" cy="461665"/>
          </a:xfrm>
        </p:grpSpPr>
        <p:sp>
          <p:nvSpPr>
            <p:cNvPr id="82" name="직사각형 81"/>
            <p:cNvSpPr/>
            <p:nvPr/>
          </p:nvSpPr>
          <p:spPr>
            <a:xfrm>
              <a:off x="5857884" y="3143248"/>
              <a:ext cx="314327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dirty="0" smtClean="0">
                  <a:latin typeface="휴먼모음T" pitchFamily="18" charset="-127"/>
                  <a:ea typeface="휴먼모음T" pitchFamily="18" charset="-127"/>
                </a:rPr>
                <a:t>회사 내부 유보 적립운용으로 사외적립 수준이 전적으로 사용자의 재량에 맡겨져 있음</a:t>
              </a:r>
              <a:endParaRPr lang="en-US" altLang="ko-KR" sz="1200" dirty="0" smtClean="0"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83" name="타원 82"/>
            <p:cNvSpPr/>
            <p:nvPr/>
          </p:nvSpPr>
          <p:spPr>
            <a:xfrm>
              <a:off x="5830836" y="3250612"/>
              <a:ext cx="71438" cy="7143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grpSp>
        <p:nvGrpSpPr>
          <p:cNvPr id="84" name="그룹 83"/>
          <p:cNvGrpSpPr/>
          <p:nvPr/>
        </p:nvGrpSpPr>
        <p:grpSpPr>
          <a:xfrm>
            <a:off x="5339123" y="5823973"/>
            <a:ext cx="3170320" cy="276999"/>
            <a:chOff x="5830836" y="3143248"/>
            <a:chExt cx="3170320" cy="276999"/>
          </a:xfrm>
        </p:grpSpPr>
        <p:sp>
          <p:nvSpPr>
            <p:cNvPr id="85" name="직사각형 84"/>
            <p:cNvSpPr/>
            <p:nvPr/>
          </p:nvSpPr>
          <p:spPr>
            <a:xfrm>
              <a:off x="5857884" y="3143248"/>
              <a:ext cx="314327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dirty="0" smtClean="0">
                  <a:latin typeface="휴먼모음T" pitchFamily="18" charset="-127"/>
                  <a:ea typeface="휴먼모음T" pitchFamily="18" charset="-127"/>
                </a:rPr>
                <a:t>연금으로 전환할 수 있는 장치 미비</a:t>
              </a:r>
              <a:endParaRPr lang="en-US" altLang="ko-KR" sz="1200" dirty="0" smtClean="0"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86" name="타원 85"/>
            <p:cNvSpPr/>
            <p:nvPr/>
          </p:nvSpPr>
          <p:spPr>
            <a:xfrm>
              <a:off x="5830836" y="3250612"/>
              <a:ext cx="71438" cy="7143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grpSp>
        <p:nvGrpSpPr>
          <p:cNvPr id="87" name="그룹 86"/>
          <p:cNvGrpSpPr/>
          <p:nvPr/>
        </p:nvGrpSpPr>
        <p:grpSpPr>
          <a:xfrm>
            <a:off x="5339537" y="6100019"/>
            <a:ext cx="3170320" cy="276999"/>
            <a:chOff x="5830836" y="3143248"/>
            <a:chExt cx="3170320" cy="276999"/>
          </a:xfrm>
        </p:grpSpPr>
        <p:sp>
          <p:nvSpPr>
            <p:cNvPr id="88" name="직사각형 87"/>
            <p:cNvSpPr/>
            <p:nvPr/>
          </p:nvSpPr>
          <p:spPr>
            <a:xfrm>
              <a:off x="5857884" y="3143248"/>
              <a:ext cx="314327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dirty="0" smtClean="0">
                  <a:latin typeface="휴먼모음T" pitchFamily="18" charset="-127"/>
                  <a:ea typeface="휴먼모음T" pitchFamily="18" charset="-127"/>
                </a:rPr>
                <a:t>기업 </a:t>
              </a:r>
              <a:r>
                <a:rPr lang="ko-KR" altLang="en-US" sz="1200" dirty="0" err="1" smtClean="0">
                  <a:latin typeface="휴먼모음T" pitchFamily="18" charset="-127"/>
                  <a:ea typeface="휴먼모음T" pitchFamily="18" charset="-127"/>
                </a:rPr>
                <a:t>도산시</a:t>
              </a:r>
              <a:r>
                <a:rPr lang="ko-KR" altLang="en-US" sz="1200" dirty="0" smtClean="0">
                  <a:latin typeface="휴먼모음T" pitchFamily="18" charset="-127"/>
                  <a:ea typeface="휴먼모음T" pitchFamily="18" charset="-127"/>
                </a:rPr>
                <a:t> 퇴직금을 지급받지 못할 수 있음</a:t>
              </a:r>
              <a:endParaRPr lang="en-US" altLang="ko-KR" sz="1200" dirty="0" smtClean="0"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89" name="타원 88"/>
            <p:cNvSpPr/>
            <p:nvPr/>
          </p:nvSpPr>
          <p:spPr>
            <a:xfrm>
              <a:off x="5830836" y="3250612"/>
              <a:ext cx="71438" cy="7143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latin typeface="휴먼모음T" pitchFamily="18" charset="-127"/>
                <a:ea typeface="휴먼모음T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직사각형 45"/>
          <p:cNvSpPr/>
          <p:nvPr/>
        </p:nvSpPr>
        <p:spPr>
          <a:xfrm>
            <a:off x="786200" y="2026460"/>
            <a:ext cx="1714512" cy="387582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/>
          <p:cNvSpPr/>
          <p:nvPr/>
        </p:nvSpPr>
        <p:spPr>
          <a:xfrm>
            <a:off x="785786" y="1142984"/>
            <a:ext cx="7358114" cy="857256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57224" y="285728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>
                <a:solidFill>
                  <a:srgbClr val="FFC000"/>
                </a:solidFill>
                <a:latin typeface="휴먼모음T" pitchFamily="18" charset="-127"/>
                <a:ea typeface="휴먼모음T" pitchFamily="18" charset="-127"/>
              </a:rPr>
              <a:t>제도별</a:t>
            </a:r>
            <a:r>
              <a:rPr lang="ko-KR" altLang="en-US" dirty="0" smtClean="0">
                <a:solidFill>
                  <a:srgbClr val="FFC000"/>
                </a:solidFill>
                <a:latin typeface="휴먼모음T" pitchFamily="18" charset="-127"/>
                <a:ea typeface="휴먼모음T" pitchFamily="18" charset="-127"/>
              </a:rPr>
              <a:t> 비교</a:t>
            </a:r>
            <a:endParaRPr lang="ko-KR" altLang="en-US" dirty="0">
              <a:solidFill>
                <a:srgbClr val="FFC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785786" y="1136490"/>
            <a:ext cx="7358114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4543900" y="1571612"/>
            <a:ext cx="3600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785786" y="2006734"/>
            <a:ext cx="7358114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785786" y="2441856"/>
            <a:ext cx="735811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785786" y="2876978"/>
            <a:ext cx="735811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785786" y="3312100"/>
            <a:ext cx="735811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785786" y="3747222"/>
            <a:ext cx="735811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785786" y="4182344"/>
            <a:ext cx="735811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785786" y="4617466"/>
            <a:ext cx="735811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785786" y="5052588"/>
            <a:ext cx="735811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1699900" y="5487710"/>
            <a:ext cx="64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785786" y="5922836"/>
            <a:ext cx="7358114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rot="5400000">
            <a:off x="128737" y="3521843"/>
            <a:ext cx="474312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 rot="5400000">
            <a:off x="5929322" y="2017996"/>
            <a:ext cx="85725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 rot="5400000">
            <a:off x="5715008" y="3964578"/>
            <a:ext cx="128588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14414" y="1392810"/>
            <a:ext cx="748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latin typeface="휴먼모음T" pitchFamily="18" charset="-127"/>
                <a:ea typeface="휴먼모음T" pitchFamily="18" charset="-127"/>
              </a:rPr>
              <a:t>구  분</a:t>
            </a:r>
            <a:endParaRPr lang="ko-KR" altLang="en-US" sz="16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18948" y="1393224"/>
            <a:ext cx="1026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latin typeface="휴먼모음T" pitchFamily="18" charset="-127"/>
                <a:ea typeface="휴먼모음T" pitchFamily="18" charset="-127"/>
              </a:rPr>
              <a:t>퇴직금제도</a:t>
            </a:r>
            <a:endParaRPr lang="ko-KR" altLang="en-US" sz="16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05716" y="1178496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smtClean="0">
                <a:latin typeface="휴먼모음T" pitchFamily="18" charset="-127"/>
                <a:ea typeface="휴먼모음T" pitchFamily="18" charset="-127"/>
              </a:rPr>
              <a:t>퇴직연금제도</a:t>
            </a:r>
            <a:endParaRPr lang="ko-KR" altLang="en-US" sz="16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43438" y="1660392"/>
            <a:ext cx="171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 smtClean="0">
                <a:latin typeface="휴먼모음T" pitchFamily="18" charset="-127"/>
                <a:ea typeface="휴먼모음T" pitchFamily="18" charset="-127"/>
              </a:rPr>
              <a:t>확정급여형</a:t>
            </a:r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(DB Plan)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29388" y="1651928"/>
            <a:ext cx="171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 smtClean="0">
                <a:latin typeface="휴먼모음T" pitchFamily="18" charset="-127"/>
                <a:ea typeface="휴먼모음T" pitchFamily="18" charset="-127"/>
              </a:rPr>
              <a:t>확정기여형</a:t>
            </a:r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(DC Plan)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  <p:cxnSp>
        <p:nvCxnSpPr>
          <p:cNvPr id="32" name="직선 연결선 31"/>
          <p:cNvCxnSpPr/>
          <p:nvPr/>
        </p:nvCxnSpPr>
        <p:spPr>
          <a:xfrm rot="5400000">
            <a:off x="2152193" y="3536157"/>
            <a:ext cx="478634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49860" y="2071384"/>
            <a:ext cx="171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부담금</a:t>
            </a:r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납입주체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9860" y="2509008"/>
            <a:ext cx="171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근  거  법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9860" y="2946632"/>
            <a:ext cx="171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급 여 형 태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9860" y="3384256"/>
            <a:ext cx="171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적립금 운용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9860" y="3821880"/>
            <a:ext cx="171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적 </a:t>
            </a:r>
            <a:r>
              <a:rPr lang="ko-KR" altLang="en-US" sz="1400" dirty="0" err="1" smtClean="0">
                <a:latin typeface="휴먼모음T" pitchFamily="18" charset="-127"/>
                <a:ea typeface="휴먼모음T" pitchFamily="18" charset="-127"/>
              </a:rPr>
              <a:t>립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 방 식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9860" y="4259504"/>
            <a:ext cx="171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종업원 </a:t>
            </a:r>
            <a:r>
              <a:rPr lang="ko-KR" altLang="en-US" sz="1400" dirty="0" err="1" smtClean="0">
                <a:latin typeface="휴먼모음T" pitchFamily="18" charset="-127"/>
                <a:ea typeface="휴먼모음T" pitchFamily="18" charset="-127"/>
              </a:rPr>
              <a:t>수급권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9860" y="4697128"/>
            <a:ext cx="171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퇴직금 중도인출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94796" y="5125342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회 사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86332" y="5536214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근로자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92736" y="5330778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TAX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  <p:cxnSp>
        <p:nvCxnSpPr>
          <p:cNvPr id="44" name="직선 연결선 43"/>
          <p:cNvCxnSpPr/>
          <p:nvPr/>
        </p:nvCxnSpPr>
        <p:spPr>
          <a:xfrm rot="5400000">
            <a:off x="1268890" y="5490616"/>
            <a:ext cx="85725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652466" y="2089434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기  업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25832" y="2456034"/>
            <a:ext cx="1848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근로기준법</a:t>
            </a:r>
            <a:endParaRPr lang="en-US" altLang="ko-KR" sz="1200" dirty="0" smtClean="0">
              <a:latin typeface="휴먼모음T" pitchFamily="18" charset="-127"/>
              <a:ea typeface="휴먼모음T" pitchFamily="18" charset="-127"/>
            </a:endParaRPr>
          </a:p>
          <a:p>
            <a:pPr algn="ctr"/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→근로자 퇴직급여 </a:t>
            </a:r>
            <a:r>
              <a:rPr lang="ko-KR" altLang="en-US" sz="1200" dirty="0" err="1" smtClean="0">
                <a:latin typeface="휴먼모음T" pitchFamily="18" charset="-127"/>
                <a:ea typeface="휴먼모음T" pitchFamily="18" charset="-127"/>
              </a:rPr>
              <a:t>보장법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52466" y="2938048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 smtClean="0">
                <a:latin typeface="휴먼모음T" pitchFamily="18" charset="-127"/>
                <a:ea typeface="휴먼모음T" pitchFamily="18" charset="-127"/>
              </a:rPr>
              <a:t>일시금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(Only)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652466" y="3375672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기  업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00298" y="3742272"/>
            <a:ext cx="207170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사내적립</a:t>
            </a:r>
            <a:endParaRPr lang="en-US" altLang="ko-KR" sz="1200" dirty="0" smtClean="0">
              <a:latin typeface="휴먼모음T" pitchFamily="18" charset="-127"/>
              <a:ea typeface="휴먼모음T" pitchFamily="18" charset="-127"/>
            </a:endParaRPr>
          </a:p>
          <a:p>
            <a:pPr algn="ctr"/>
            <a:r>
              <a:rPr lang="en-US" altLang="ko-KR" sz="11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퇴직보험을 통한 사외적립도 가능</a:t>
            </a:r>
            <a:r>
              <a:rPr lang="en-US" altLang="ko-KR" sz="1100" dirty="0" smtClean="0"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11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652466" y="4277674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불안정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652466" y="4715298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smtClean="0">
                <a:latin typeface="휴먼모음T" pitchFamily="18" charset="-127"/>
                <a:ea typeface="휴먼모음T" pitchFamily="18" charset="-127"/>
              </a:rPr>
              <a:t>중간정산을 통해 가능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71736" y="5080953"/>
            <a:ext cx="20002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사내적립 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35%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까지 손비 인정</a:t>
            </a:r>
            <a:endParaRPr lang="en-US" altLang="ko-KR" sz="1200" dirty="0" smtClean="0">
              <a:latin typeface="휴먼모음T" pitchFamily="18" charset="-127"/>
              <a:ea typeface="휴먼모음T" pitchFamily="18" charset="-127"/>
            </a:endParaRPr>
          </a:p>
          <a:p>
            <a:pPr algn="ctr"/>
            <a:r>
              <a:rPr lang="en-US" altLang="ko-KR" sz="9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900" dirty="0" smtClean="0">
                <a:latin typeface="휴먼모음T" pitchFamily="18" charset="-127"/>
                <a:ea typeface="휴먼모음T" pitchFamily="18" charset="-127"/>
              </a:rPr>
              <a:t>퇴직보험 </a:t>
            </a:r>
            <a:r>
              <a:rPr lang="ko-KR" altLang="en-US" sz="900" dirty="0" err="1" smtClean="0">
                <a:latin typeface="휴먼모음T" pitchFamily="18" charset="-127"/>
                <a:ea typeface="휴먼모음T" pitchFamily="18" charset="-127"/>
              </a:rPr>
              <a:t>가입시</a:t>
            </a:r>
            <a:r>
              <a:rPr lang="ko-KR" altLang="en-US" sz="9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900" dirty="0" err="1" smtClean="0">
                <a:latin typeface="휴먼모음T" pitchFamily="18" charset="-127"/>
                <a:ea typeface="휴먼모음T" pitchFamily="18" charset="-127"/>
              </a:rPr>
              <a:t>사외적립분</a:t>
            </a:r>
            <a:r>
              <a:rPr lang="ko-KR" altLang="en-US" sz="900" dirty="0" smtClean="0">
                <a:latin typeface="휴먼모음T" pitchFamily="18" charset="-127"/>
                <a:ea typeface="휴먼모음T" pitchFamily="18" charset="-127"/>
              </a:rPr>
              <a:t> 손금인정</a:t>
            </a:r>
            <a:r>
              <a:rPr lang="en-US" altLang="ko-KR" sz="900" dirty="0" smtClean="0"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9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67880" y="5572020"/>
            <a:ext cx="1607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err="1" smtClean="0">
                <a:latin typeface="휴먼모음T" pitchFamily="18" charset="-127"/>
                <a:ea typeface="휴먼모음T" pitchFamily="18" charset="-127"/>
              </a:rPr>
              <a:t>퇴직시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 퇴직소득세 과제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98220" y="2071264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기  업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59332" y="2491546"/>
            <a:ext cx="2196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smtClean="0">
                <a:latin typeface="휴먼모음T" pitchFamily="18" charset="-127"/>
                <a:ea typeface="휴먼모음T" pitchFamily="18" charset="-127"/>
              </a:rPr>
              <a:t>근로자 퇴직급여 </a:t>
            </a:r>
            <a:r>
              <a:rPr lang="ko-KR" altLang="en-US" sz="1200" dirty="0" err="1" smtClean="0">
                <a:latin typeface="휴먼모음T" pitchFamily="18" charset="-127"/>
                <a:ea typeface="휴먼모음T" pitchFamily="18" charset="-127"/>
              </a:rPr>
              <a:t>보장법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509572" y="2929170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연금</a:t>
            </a:r>
            <a:r>
              <a:rPr lang="en-US" altLang="ko-KR" sz="12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2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또는 </a:t>
            </a:r>
            <a:r>
              <a:rPr lang="ko-KR" altLang="en-US" sz="1200" dirty="0" err="1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일시금</a:t>
            </a:r>
            <a:endParaRPr lang="ko-KR" altLang="en-US" sz="1200" dirty="0">
              <a:solidFill>
                <a:srgbClr val="C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500562" y="3366794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기  업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625268" y="3831052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사외적립 강제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(60% 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이상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89756" y="4295430"/>
            <a:ext cx="17681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 err="1" smtClean="0">
                <a:latin typeface="휴먼모음T" pitchFamily="18" charset="-127"/>
                <a:ea typeface="휴먼모음T" pitchFamily="18" charset="-127"/>
              </a:rPr>
              <a:t>적립률</a:t>
            </a: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 만큼 보장</a:t>
            </a:r>
            <a:r>
              <a:rPr lang="en-US" altLang="ko-KR" sz="1100" dirty="0" smtClean="0">
                <a:latin typeface="휴먼모음T" pitchFamily="18" charset="-127"/>
                <a:ea typeface="휴먼모음T" pitchFamily="18" charset="-127"/>
              </a:rPr>
              <a:t>(60% </a:t>
            </a: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이상</a:t>
            </a:r>
            <a:r>
              <a:rPr lang="en-US" altLang="ko-KR" sz="1100" dirty="0" smtClean="0"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11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589756" y="4706420"/>
            <a:ext cx="3554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주택마련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의료비 지출 목적 외 주도인출 제한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980388" y="5161268"/>
            <a:ext cx="2671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사외적립으로 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100% </a:t>
            </a:r>
            <a:r>
              <a:rPr lang="ko-KR" altLang="en-US" sz="1200" dirty="0" err="1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손비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2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인정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 가능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033656" y="5563142"/>
            <a:ext cx="2528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퇴직하더라도 </a:t>
            </a:r>
            <a:r>
              <a:rPr lang="ko-KR" altLang="en-US" sz="12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과세 이연 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가능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393876" y="2089434"/>
            <a:ext cx="1884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기업</a:t>
            </a:r>
            <a:r>
              <a:rPr lang="en-US" altLang="ko-KR" sz="12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2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근로자 추가납입 가능</a:t>
            </a:r>
            <a:r>
              <a:rPr lang="en-US" altLang="ko-KR" sz="12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1200" dirty="0">
              <a:solidFill>
                <a:srgbClr val="C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313560" y="3349038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근 </a:t>
            </a:r>
            <a:r>
              <a:rPr lang="ko-KR" altLang="en-US" sz="1200" dirty="0" err="1" smtClean="0">
                <a:latin typeface="휴먼모음T" pitchFamily="18" charset="-127"/>
                <a:ea typeface="휴먼모음T" pitchFamily="18" charset="-127"/>
              </a:rPr>
              <a:t>로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 자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313560" y="3822174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사외적립 강제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(100%)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402754" y="4277674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완전보장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(100%)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42910" y="5964842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※ </a:t>
            </a:r>
            <a:r>
              <a:rPr lang="ko-KR" altLang="en-US" sz="10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법인세 손금인정 한도액 비율은 법인세법 시행령 제</a:t>
            </a:r>
            <a:r>
              <a:rPr lang="en-US" altLang="ko-KR" sz="10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60</a:t>
            </a:r>
            <a:r>
              <a:rPr lang="ko-KR" altLang="en-US" sz="10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조 제</a:t>
            </a:r>
            <a:r>
              <a:rPr lang="en-US" altLang="ko-KR" sz="10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1</a:t>
            </a:r>
            <a:r>
              <a:rPr lang="ko-KR" altLang="en-US" sz="10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항에서 </a:t>
            </a:r>
            <a:r>
              <a:rPr lang="en-US" altLang="ko-KR" sz="10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3</a:t>
            </a:r>
            <a:r>
              <a:rPr lang="ko-KR" altLang="en-US" sz="10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항과 부칙</a:t>
            </a:r>
            <a:r>
              <a:rPr lang="en-US" altLang="ko-KR" sz="10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[2007.2.28 </a:t>
            </a:r>
            <a:r>
              <a:rPr lang="ko-KR" altLang="en-US" sz="10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제</a:t>
            </a:r>
            <a:r>
              <a:rPr lang="en-US" altLang="ko-KR" sz="10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19891</a:t>
            </a:r>
            <a:r>
              <a:rPr lang="ko-KR" altLang="en-US" sz="10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호</a:t>
            </a:r>
            <a:r>
              <a:rPr lang="en-US" altLang="ko-KR" sz="10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] </a:t>
            </a:r>
            <a:r>
              <a:rPr lang="ko-KR" altLang="en-US" sz="10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제</a:t>
            </a:r>
            <a:r>
              <a:rPr lang="en-US" altLang="ko-KR" sz="10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13</a:t>
            </a:r>
            <a:r>
              <a:rPr lang="ko-KR" altLang="en-US" sz="10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조에서 정한 비율로 내용으로 추후 법인세법의 개정 시 그 비율은 달라질 수 있습니다</a:t>
            </a:r>
            <a:r>
              <a:rPr lang="en-US" altLang="ko-KR" sz="10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857224" y="1142156"/>
            <a:ext cx="3333752" cy="589214"/>
            <a:chOff x="0" y="585519"/>
            <a:chExt cx="6096000" cy="767520"/>
          </a:xfrm>
        </p:grpSpPr>
        <p:sp>
          <p:nvSpPr>
            <p:cNvPr id="13" name="모서리가 둥근 직사각형 12"/>
            <p:cNvSpPr/>
            <p:nvPr/>
          </p:nvSpPr>
          <p:spPr>
            <a:xfrm>
              <a:off x="0" y="585519"/>
              <a:ext cx="6096000" cy="76752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14" name="모서리가 둥근 직사각형 4"/>
            <p:cNvSpPr/>
            <p:nvPr/>
          </p:nvSpPr>
          <p:spPr>
            <a:xfrm>
              <a:off x="37467" y="622986"/>
              <a:ext cx="6021066" cy="69258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2400" kern="120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57224" y="285728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C000"/>
                </a:solidFill>
                <a:latin typeface="휴먼모음T" pitchFamily="18" charset="-127"/>
                <a:ea typeface="휴먼모음T" pitchFamily="18" charset="-127"/>
              </a:rPr>
              <a:t>제도</a:t>
            </a:r>
            <a:r>
              <a:rPr lang="en-US" altLang="ko-KR" dirty="0" smtClean="0">
                <a:solidFill>
                  <a:srgbClr val="FFC00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dirty="0" err="1" smtClean="0">
                <a:solidFill>
                  <a:srgbClr val="FFC000"/>
                </a:solidFill>
                <a:latin typeface="휴먼모음T" pitchFamily="18" charset="-127"/>
                <a:ea typeface="휴먼모음T" pitchFamily="18" charset="-127"/>
              </a:rPr>
              <a:t>도입시</a:t>
            </a:r>
            <a:r>
              <a:rPr lang="ko-KR" altLang="en-US" dirty="0" smtClean="0">
                <a:solidFill>
                  <a:srgbClr val="FFC00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dirty="0" smtClean="0">
                <a:solidFill>
                  <a:srgbClr val="FFC000"/>
                </a:solidFill>
                <a:latin typeface="휴먼모음T" pitchFamily="18" charset="-127"/>
                <a:ea typeface="휴먼모음T" pitchFamily="18" charset="-127"/>
              </a:rPr>
              <a:t>Merit</a:t>
            </a:r>
            <a:endParaRPr lang="ko-KR" altLang="en-US" dirty="0">
              <a:solidFill>
                <a:srgbClr val="FFC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8" name="모서리가 둥근 직사각형 6"/>
          <p:cNvSpPr/>
          <p:nvPr/>
        </p:nvSpPr>
        <p:spPr>
          <a:xfrm>
            <a:off x="739814" y="2104961"/>
            <a:ext cx="4092472" cy="327164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l" defTabSz="10668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2400" kern="120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5504" y="1266862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근로자 측면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857224" y="1927974"/>
            <a:ext cx="3357586" cy="407196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sz="1400" dirty="0" smtClean="0">
              <a:latin typeface="휴먼모음T" pitchFamily="18" charset="-127"/>
              <a:ea typeface="휴먼모음T" pitchFamily="18" charset="-127"/>
            </a:endParaRPr>
          </a:p>
          <a:p>
            <a:pPr algn="ctr">
              <a:buFontTx/>
              <a:buChar char="-"/>
            </a:pP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1000100" y="2756476"/>
            <a:ext cx="2956006" cy="461665"/>
            <a:chOff x="5830836" y="3143248"/>
            <a:chExt cx="2956006" cy="461665"/>
          </a:xfrm>
        </p:grpSpPr>
        <p:sp>
          <p:nvSpPr>
            <p:cNvPr id="19" name="직사각형 18"/>
            <p:cNvSpPr/>
            <p:nvPr/>
          </p:nvSpPr>
          <p:spPr>
            <a:xfrm>
              <a:off x="5857884" y="3143248"/>
              <a:ext cx="2928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dirty="0" smtClean="0">
                  <a:latin typeface="휴먼모음T" pitchFamily="18" charset="-127"/>
                  <a:ea typeface="휴먼모음T" pitchFamily="18" charset="-127"/>
                </a:rPr>
                <a:t>개인퇴직계좌를 통해 이직에 따른 퇴직급여 통산 가능</a:t>
              </a:r>
              <a:endParaRPr lang="en-US" altLang="ko-KR" sz="1200" dirty="0" smtClean="0"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24" name="타원 23"/>
            <p:cNvSpPr/>
            <p:nvPr/>
          </p:nvSpPr>
          <p:spPr>
            <a:xfrm>
              <a:off x="5830836" y="3250612"/>
              <a:ext cx="71438" cy="7143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1000100" y="2142288"/>
            <a:ext cx="2956006" cy="461665"/>
            <a:chOff x="5830836" y="3143248"/>
            <a:chExt cx="2956006" cy="461665"/>
          </a:xfrm>
        </p:grpSpPr>
        <p:sp>
          <p:nvSpPr>
            <p:cNvPr id="29" name="직사각형 28"/>
            <p:cNvSpPr/>
            <p:nvPr/>
          </p:nvSpPr>
          <p:spPr>
            <a:xfrm>
              <a:off x="5857884" y="3143248"/>
              <a:ext cx="2928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dirty="0" smtClean="0">
                  <a:latin typeface="휴먼모음T" pitchFamily="18" charset="-127"/>
                  <a:ea typeface="휴먼모음T" pitchFamily="18" charset="-127"/>
                </a:rPr>
                <a:t>투자자의 </a:t>
              </a:r>
              <a:r>
                <a:rPr lang="en-US" altLang="ko-KR" sz="1200" dirty="0" smtClean="0">
                  <a:latin typeface="휴먼모음T" pitchFamily="18" charset="-127"/>
                  <a:ea typeface="휴먼모음T" pitchFamily="18" charset="-127"/>
                </a:rPr>
                <a:t>3</a:t>
              </a:r>
              <a:r>
                <a:rPr lang="ko-KR" altLang="en-US" sz="1200" dirty="0" smtClean="0">
                  <a:latin typeface="휴먼모음T" pitchFamily="18" charset="-127"/>
                  <a:ea typeface="휴먼모음T" pitchFamily="18" charset="-127"/>
                </a:rPr>
                <a:t>층 보장체계를 통한 안정적인</a:t>
              </a:r>
              <a:endParaRPr lang="en-US" altLang="ko-KR" sz="1200" dirty="0" smtClean="0">
                <a:latin typeface="휴먼모음T" pitchFamily="18" charset="-127"/>
                <a:ea typeface="휴먼모음T" pitchFamily="18" charset="-127"/>
              </a:endParaRPr>
            </a:p>
            <a:p>
              <a:r>
                <a:rPr lang="ko-KR" altLang="en-US" sz="1200" dirty="0" smtClean="0">
                  <a:latin typeface="휴먼모음T" pitchFamily="18" charset="-127"/>
                  <a:ea typeface="휴먼모음T" pitchFamily="18" charset="-127"/>
                </a:rPr>
                <a:t>노후생활 자금 마련 용이</a:t>
              </a:r>
              <a:endParaRPr lang="en-US" altLang="ko-KR" sz="1200" dirty="0" smtClean="0"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30" name="타원 29"/>
            <p:cNvSpPr/>
            <p:nvPr/>
          </p:nvSpPr>
          <p:spPr>
            <a:xfrm>
              <a:off x="5830836" y="3250612"/>
              <a:ext cx="71438" cy="7143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1000100" y="3370664"/>
            <a:ext cx="2956006" cy="276999"/>
            <a:chOff x="5830836" y="3143248"/>
            <a:chExt cx="2956006" cy="276999"/>
          </a:xfrm>
        </p:grpSpPr>
        <p:sp>
          <p:nvSpPr>
            <p:cNvPr id="32" name="직사각형 31"/>
            <p:cNvSpPr/>
            <p:nvPr/>
          </p:nvSpPr>
          <p:spPr>
            <a:xfrm>
              <a:off x="5857884" y="3143248"/>
              <a:ext cx="292895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dirty="0" smtClean="0">
                  <a:latin typeface="휴먼모음T" pitchFamily="18" charset="-127"/>
                  <a:ea typeface="휴먼모음T" pitchFamily="18" charset="-127"/>
                </a:rPr>
                <a:t>개인별 맞춤 노후설계 용이</a:t>
              </a:r>
              <a:endParaRPr lang="en-US" altLang="ko-KR" sz="1200" dirty="0" smtClean="0"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33" name="타원 32"/>
            <p:cNvSpPr/>
            <p:nvPr/>
          </p:nvSpPr>
          <p:spPr>
            <a:xfrm>
              <a:off x="5830836" y="3250612"/>
              <a:ext cx="71438" cy="7143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1000100" y="3800186"/>
            <a:ext cx="2956006" cy="276999"/>
            <a:chOff x="5830836" y="3143248"/>
            <a:chExt cx="2956006" cy="276999"/>
          </a:xfrm>
        </p:grpSpPr>
        <p:sp>
          <p:nvSpPr>
            <p:cNvPr id="35" name="직사각형 34"/>
            <p:cNvSpPr/>
            <p:nvPr/>
          </p:nvSpPr>
          <p:spPr>
            <a:xfrm>
              <a:off x="5857884" y="3143248"/>
              <a:ext cx="292895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dirty="0" smtClean="0">
                  <a:latin typeface="휴먼모음T" pitchFamily="18" charset="-127"/>
                  <a:ea typeface="휴먼모음T" pitchFamily="18" charset="-127"/>
                </a:rPr>
                <a:t>개인 </a:t>
              </a:r>
              <a:r>
                <a:rPr lang="en-US" altLang="ko-KR" sz="1200" dirty="0" smtClean="0">
                  <a:latin typeface="휴먼모음T" pitchFamily="18" charset="-127"/>
                  <a:ea typeface="휴먼모음T" pitchFamily="18" charset="-127"/>
                </a:rPr>
                <a:t>Needs</a:t>
              </a:r>
              <a:r>
                <a:rPr lang="ko-KR" altLang="en-US" sz="1200" dirty="0" smtClean="0">
                  <a:latin typeface="휴먼모음T" pitchFamily="18" charset="-127"/>
                  <a:ea typeface="휴먼모음T" pitchFamily="18" charset="-127"/>
                </a:rPr>
                <a:t>에 맞는 퇴직급여제도 선택 가능</a:t>
              </a:r>
              <a:endParaRPr lang="en-US" altLang="ko-KR" sz="1200" dirty="0" smtClean="0"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36" name="타원 35"/>
            <p:cNvSpPr/>
            <p:nvPr/>
          </p:nvSpPr>
          <p:spPr>
            <a:xfrm>
              <a:off x="5830836" y="3250612"/>
              <a:ext cx="71438" cy="7143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grpSp>
        <p:nvGrpSpPr>
          <p:cNvPr id="37" name="그룹 36"/>
          <p:cNvGrpSpPr/>
          <p:nvPr/>
        </p:nvGrpSpPr>
        <p:grpSpPr>
          <a:xfrm>
            <a:off x="1000100" y="4414374"/>
            <a:ext cx="2956006" cy="461665"/>
            <a:chOff x="5830836" y="3143248"/>
            <a:chExt cx="2956006" cy="461665"/>
          </a:xfrm>
        </p:grpSpPr>
        <p:sp>
          <p:nvSpPr>
            <p:cNvPr id="38" name="직사각형 37"/>
            <p:cNvSpPr/>
            <p:nvPr/>
          </p:nvSpPr>
          <p:spPr>
            <a:xfrm>
              <a:off x="5857884" y="3143248"/>
              <a:ext cx="2928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dirty="0" smtClean="0">
                  <a:latin typeface="휴먼모음T" pitchFamily="18" charset="-127"/>
                  <a:ea typeface="휴먼모음T" pitchFamily="18" charset="-127"/>
                </a:rPr>
                <a:t>퇴직급여 재원을 외부 금융기관에 안전하게 보관</a:t>
              </a:r>
              <a:endParaRPr lang="en-US" altLang="ko-KR" sz="1200" dirty="0" smtClean="0"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39" name="타원 38"/>
            <p:cNvSpPr/>
            <p:nvPr/>
          </p:nvSpPr>
          <p:spPr>
            <a:xfrm>
              <a:off x="5830836" y="3250612"/>
              <a:ext cx="71438" cy="7143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1000100" y="5028562"/>
            <a:ext cx="2956006" cy="461665"/>
            <a:chOff x="5830836" y="3143248"/>
            <a:chExt cx="2956006" cy="461665"/>
          </a:xfrm>
        </p:grpSpPr>
        <p:sp>
          <p:nvSpPr>
            <p:cNvPr id="41" name="직사각형 40"/>
            <p:cNvSpPr/>
            <p:nvPr/>
          </p:nvSpPr>
          <p:spPr>
            <a:xfrm>
              <a:off x="5857884" y="3143248"/>
              <a:ext cx="2928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dirty="0" smtClean="0">
                  <a:latin typeface="휴먼모음T" pitchFamily="18" charset="-127"/>
                  <a:ea typeface="휴먼모음T" pitchFamily="18" charset="-127"/>
                </a:rPr>
                <a:t>운용수익에 따라 더 많은 퇴직급여 수령 가능</a:t>
              </a:r>
              <a:endParaRPr lang="en-US" altLang="ko-KR" sz="1200" dirty="0" smtClean="0"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42" name="타원 41"/>
            <p:cNvSpPr/>
            <p:nvPr/>
          </p:nvSpPr>
          <p:spPr>
            <a:xfrm>
              <a:off x="5830836" y="3250612"/>
              <a:ext cx="71438" cy="7143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grpSp>
        <p:nvGrpSpPr>
          <p:cNvPr id="43" name="그룹 42"/>
          <p:cNvGrpSpPr/>
          <p:nvPr/>
        </p:nvGrpSpPr>
        <p:grpSpPr>
          <a:xfrm>
            <a:off x="1000100" y="5642750"/>
            <a:ext cx="2956006" cy="276999"/>
            <a:chOff x="5830836" y="3143248"/>
            <a:chExt cx="2956006" cy="276999"/>
          </a:xfrm>
        </p:grpSpPr>
        <p:sp>
          <p:nvSpPr>
            <p:cNvPr id="44" name="직사각형 43"/>
            <p:cNvSpPr/>
            <p:nvPr/>
          </p:nvSpPr>
          <p:spPr>
            <a:xfrm>
              <a:off x="5857884" y="3143248"/>
              <a:ext cx="292895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dirty="0" smtClean="0">
                  <a:latin typeface="휴먼모음T" pitchFamily="18" charset="-127"/>
                  <a:ea typeface="휴먼모음T" pitchFamily="18" charset="-127"/>
                </a:rPr>
                <a:t>세제혜택으로 실질소득 증가 가능</a:t>
              </a:r>
              <a:endParaRPr lang="en-US" altLang="ko-KR" sz="1200" dirty="0" smtClean="0"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45" name="타원 44"/>
            <p:cNvSpPr/>
            <p:nvPr/>
          </p:nvSpPr>
          <p:spPr>
            <a:xfrm>
              <a:off x="5830836" y="3250612"/>
              <a:ext cx="71438" cy="7143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4786314" y="1142984"/>
            <a:ext cx="3333752" cy="589214"/>
            <a:chOff x="0" y="585519"/>
            <a:chExt cx="6096000" cy="767520"/>
          </a:xfrm>
        </p:grpSpPr>
        <p:sp>
          <p:nvSpPr>
            <p:cNvPr id="47" name="모서리가 둥근 직사각형 46"/>
            <p:cNvSpPr/>
            <p:nvPr/>
          </p:nvSpPr>
          <p:spPr>
            <a:xfrm>
              <a:off x="0" y="585519"/>
              <a:ext cx="6096000" cy="76752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48" name="모서리가 둥근 직사각형 4"/>
            <p:cNvSpPr/>
            <p:nvPr/>
          </p:nvSpPr>
          <p:spPr>
            <a:xfrm>
              <a:off x="37467" y="622986"/>
              <a:ext cx="6021066" cy="69258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2400" kern="120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49" name="모서리가 둥근 직사각형 6"/>
          <p:cNvSpPr/>
          <p:nvPr/>
        </p:nvSpPr>
        <p:spPr>
          <a:xfrm>
            <a:off x="4668904" y="2105789"/>
            <a:ext cx="4092472" cy="327164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l" defTabSz="10668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2400" kern="120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18516" y="1266862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회사 측면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4786314" y="1928802"/>
            <a:ext cx="3357586" cy="407196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sz="1400" dirty="0" smtClean="0">
              <a:latin typeface="휴먼모음T" pitchFamily="18" charset="-127"/>
              <a:ea typeface="휴먼모음T" pitchFamily="18" charset="-127"/>
            </a:endParaRPr>
          </a:p>
          <a:p>
            <a:pPr algn="ctr">
              <a:buFontTx/>
              <a:buChar char="-"/>
            </a:pP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grpSp>
        <p:nvGrpSpPr>
          <p:cNvPr id="52" name="그룹 51"/>
          <p:cNvGrpSpPr/>
          <p:nvPr/>
        </p:nvGrpSpPr>
        <p:grpSpPr>
          <a:xfrm>
            <a:off x="4929190" y="2757304"/>
            <a:ext cx="2956006" cy="646331"/>
            <a:chOff x="5830836" y="3143248"/>
            <a:chExt cx="2956006" cy="646331"/>
          </a:xfrm>
        </p:grpSpPr>
        <p:sp>
          <p:nvSpPr>
            <p:cNvPr id="53" name="직사각형 52"/>
            <p:cNvSpPr/>
            <p:nvPr/>
          </p:nvSpPr>
          <p:spPr>
            <a:xfrm>
              <a:off x="5857884" y="3143248"/>
              <a:ext cx="29289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 smtClean="0">
                  <a:latin typeface="휴먼모음T" pitchFamily="18" charset="-127"/>
                  <a:ea typeface="휴먼모음T" pitchFamily="18" charset="-127"/>
                </a:rPr>
                <a:t>DB Plan</a:t>
              </a:r>
              <a:r>
                <a:rPr lang="ko-KR" altLang="en-US" sz="1200" dirty="0" smtClean="0">
                  <a:latin typeface="휴먼모음T" pitchFamily="18" charset="-127"/>
                  <a:ea typeface="휴먼모음T" pitchFamily="18" charset="-127"/>
                </a:rPr>
                <a:t>의 경우 다양한 상품투자가 가능하여 투자수익률이 높은 경우 회사부담 절감 가능</a:t>
              </a:r>
              <a:endParaRPr lang="en-US" altLang="ko-KR" sz="1200" dirty="0" smtClean="0"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54" name="타원 53"/>
            <p:cNvSpPr/>
            <p:nvPr/>
          </p:nvSpPr>
          <p:spPr>
            <a:xfrm>
              <a:off x="5830836" y="3250612"/>
              <a:ext cx="71438" cy="7143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grpSp>
        <p:nvGrpSpPr>
          <p:cNvPr id="55" name="그룹 54"/>
          <p:cNvGrpSpPr/>
          <p:nvPr/>
        </p:nvGrpSpPr>
        <p:grpSpPr>
          <a:xfrm>
            <a:off x="4929190" y="2143116"/>
            <a:ext cx="2956006" cy="276999"/>
            <a:chOff x="5830836" y="3143248"/>
            <a:chExt cx="2956006" cy="276999"/>
          </a:xfrm>
        </p:grpSpPr>
        <p:sp>
          <p:nvSpPr>
            <p:cNvPr id="56" name="직사각형 55"/>
            <p:cNvSpPr/>
            <p:nvPr/>
          </p:nvSpPr>
          <p:spPr>
            <a:xfrm>
              <a:off x="5857884" y="3143248"/>
              <a:ext cx="292895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dirty="0" smtClean="0">
                  <a:latin typeface="휴먼모음T" pitchFamily="18" charset="-127"/>
                  <a:ea typeface="휴먼모음T" pitchFamily="18" charset="-127"/>
                </a:rPr>
                <a:t>납입부담금의 손금 인정으로 법인세 절감</a:t>
              </a:r>
              <a:endParaRPr lang="en-US" altLang="ko-KR" sz="1200" dirty="0" smtClean="0"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57" name="타원 56"/>
            <p:cNvSpPr/>
            <p:nvPr/>
          </p:nvSpPr>
          <p:spPr>
            <a:xfrm>
              <a:off x="5830836" y="3250612"/>
              <a:ext cx="71438" cy="7143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grpSp>
        <p:nvGrpSpPr>
          <p:cNvPr id="58" name="그룹 57"/>
          <p:cNvGrpSpPr/>
          <p:nvPr/>
        </p:nvGrpSpPr>
        <p:grpSpPr>
          <a:xfrm>
            <a:off x="4929190" y="3371492"/>
            <a:ext cx="2956006" cy="461665"/>
            <a:chOff x="5830836" y="3143248"/>
            <a:chExt cx="2956006" cy="461665"/>
          </a:xfrm>
        </p:grpSpPr>
        <p:sp>
          <p:nvSpPr>
            <p:cNvPr id="59" name="직사각형 58"/>
            <p:cNvSpPr/>
            <p:nvPr/>
          </p:nvSpPr>
          <p:spPr>
            <a:xfrm>
              <a:off x="5857884" y="3143248"/>
              <a:ext cx="2928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dirty="0" smtClean="0">
                  <a:latin typeface="휴먼모음T" pitchFamily="18" charset="-127"/>
                  <a:ea typeface="휴먼모음T" pitchFamily="18" charset="-127"/>
                </a:rPr>
                <a:t>다양한 퇴직금 </a:t>
              </a:r>
              <a:r>
                <a:rPr lang="en-US" altLang="ko-KR" sz="1200" dirty="0" smtClean="0">
                  <a:latin typeface="휴먼모음T" pitchFamily="18" charset="-127"/>
                  <a:ea typeface="휴먼모음T" pitchFamily="18" charset="-127"/>
                </a:rPr>
                <a:t>Plan</a:t>
              </a:r>
              <a:r>
                <a:rPr lang="ko-KR" altLang="en-US" sz="1200" dirty="0" smtClean="0">
                  <a:latin typeface="휴먼모음T" pitchFamily="18" charset="-127"/>
                  <a:ea typeface="휴먼모음T" pitchFamily="18" charset="-127"/>
                </a:rPr>
                <a:t>을 통한 유연한 인사제도 운영 및 근로자 복리후생 강화</a:t>
              </a:r>
              <a:endParaRPr lang="en-US" altLang="ko-KR" sz="1200" dirty="0" smtClean="0"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60" name="타원 59"/>
            <p:cNvSpPr/>
            <p:nvPr/>
          </p:nvSpPr>
          <p:spPr>
            <a:xfrm>
              <a:off x="5830836" y="3250612"/>
              <a:ext cx="71438" cy="7143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latin typeface="휴먼모음T" pitchFamily="18" charset="-127"/>
                <a:ea typeface="휴먼모음T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85728"/>
            <a:ext cx="209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C000"/>
                </a:solidFill>
                <a:latin typeface="휴먼모음T" pitchFamily="18" charset="-127"/>
                <a:ea typeface="휴먼모음T" pitchFamily="18" charset="-127"/>
              </a:rPr>
              <a:t>근로자 측면의 </a:t>
            </a:r>
            <a:r>
              <a:rPr lang="en-US" altLang="ko-KR" dirty="0" smtClean="0">
                <a:solidFill>
                  <a:srgbClr val="FFC000"/>
                </a:solidFill>
                <a:latin typeface="휴먼모음T" pitchFamily="18" charset="-127"/>
                <a:ea typeface="휴먼모음T" pitchFamily="18" charset="-127"/>
              </a:rPr>
              <a:t>Merit</a:t>
            </a:r>
            <a:endParaRPr lang="ko-KR" altLang="en-US" dirty="0">
              <a:solidFill>
                <a:srgbClr val="FFC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1142976" y="1000108"/>
            <a:ext cx="6500858" cy="57150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3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층 보장체계를 통한 안정적인 노후생활 자금 마련 용이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42910" y="1928802"/>
            <a:ext cx="7858180" cy="135732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일시금으로만</a:t>
            </a:r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수령 가능하던 퇴직급여를 연금으로 수령하여 보다 안정적인 노후생활을 영위할 수 있음</a:t>
            </a:r>
            <a:r>
              <a:rPr lang="en-US" altLang="ko-KR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pPr algn="ctr">
              <a:buFontTx/>
              <a:buChar char="-"/>
            </a:pPr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노후준비는 층층이 겹겹이 하는 것이 중요</a:t>
            </a:r>
            <a:endParaRPr lang="en-US" altLang="ko-KR" sz="12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>
              <a:buFontTx/>
              <a:buChar char="-"/>
            </a:pPr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주택마련을 위해서는 청약저축을 이용하듯이</a:t>
            </a:r>
            <a:r>
              <a:rPr lang="en-US" altLang="ko-KR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노후준비는 연금제도를 이용</a:t>
            </a:r>
            <a:endParaRPr lang="en-US" altLang="ko-KR" sz="12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>
              <a:buFontTx/>
              <a:buChar char="-"/>
            </a:pPr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국민연금</a:t>
            </a:r>
            <a:r>
              <a:rPr lang="en-US" altLang="ko-KR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기초생활 보장</a:t>
            </a:r>
            <a:r>
              <a:rPr lang="en-US" altLang="ko-KR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퇴직연금</a:t>
            </a:r>
            <a:r>
              <a:rPr lang="en-US" altLang="ko-KR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표준생활 보장</a:t>
            </a:r>
            <a:r>
              <a:rPr lang="en-US" altLang="ko-KR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개인연금</a:t>
            </a:r>
            <a:r>
              <a:rPr lang="en-US" altLang="ko-KR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여유로운 생활 보장</a:t>
            </a:r>
            <a:endParaRPr lang="ko-KR" altLang="en-US" sz="1200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42910" y="3429000"/>
            <a:ext cx="7858180" cy="28575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928662" y="3500438"/>
            <a:ext cx="1760947" cy="2428892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214414" y="3857628"/>
            <a:ext cx="1214446" cy="35719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개인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보장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214414" y="4536289"/>
            <a:ext cx="1214446" cy="35719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기업보장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214414" y="5214950"/>
            <a:ext cx="1214446" cy="35719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사회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보장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graphicFrame>
        <p:nvGraphicFramePr>
          <p:cNvPr id="13" name="다이어그램 12"/>
          <p:cNvGraphicFramePr/>
          <p:nvPr/>
        </p:nvGraphicFramePr>
        <p:xfrm>
          <a:off x="3428992" y="3714752"/>
          <a:ext cx="2071702" cy="21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214810" y="4000504"/>
            <a:ext cx="40267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 dirty="0" smtClean="0">
                <a:latin typeface="휴먼모음T" pitchFamily="18" charset="-127"/>
                <a:ea typeface="휴먼모음T" pitchFamily="18" charset="-127"/>
              </a:rPr>
              <a:t>개인</a:t>
            </a:r>
            <a:endParaRPr lang="en-US" altLang="ko-KR" sz="1050" b="1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1050" b="1" dirty="0" smtClean="0">
                <a:latin typeface="휴먼모음T" pitchFamily="18" charset="-127"/>
                <a:ea typeface="휴먼모음T" pitchFamily="18" charset="-127"/>
              </a:rPr>
              <a:t>연금</a:t>
            </a:r>
            <a:endParaRPr lang="ko-KR" altLang="en-US" sz="1050" b="1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5" name="오른쪽 화살표 14"/>
          <p:cNvSpPr/>
          <p:nvPr/>
        </p:nvSpPr>
        <p:spPr>
          <a:xfrm>
            <a:off x="2571736" y="4000504"/>
            <a:ext cx="1428760" cy="21431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6" name="오른쪽 화살표 15"/>
          <p:cNvSpPr/>
          <p:nvPr/>
        </p:nvSpPr>
        <p:spPr>
          <a:xfrm>
            <a:off x="2571736" y="4643446"/>
            <a:ext cx="1071570" cy="21431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7" name="오른쪽 화살표 16"/>
          <p:cNvSpPr/>
          <p:nvPr/>
        </p:nvSpPr>
        <p:spPr>
          <a:xfrm>
            <a:off x="2571736" y="5357826"/>
            <a:ext cx="714380" cy="21431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3" name="오른쪽 화살표 22"/>
          <p:cNvSpPr/>
          <p:nvPr/>
        </p:nvSpPr>
        <p:spPr>
          <a:xfrm>
            <a:off x="5786446" y="4572008"/>
            <a:ext cx="500066" cy="857256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휴먼모음T" pitchFamily="18" charset="-127"/>
              <a:ea typeface="휴먼모음T" pitchFamily="18" charset="-127"/>
            </a:endParaRPr>
          </a:p>
        </p:txBody>
      </p:sp>
      <p:cxnSp>
        <p:nvCxnSpPr>
          <p:cNvPr id="22" name="직선 연결선 21"/>
          <p:cNvCxnSpPr/>
          <p:nvPr/>
        </p:nvCxnSpPr>
        <p:spPr>
          <a:xfrm rot="5400000">
            <a:off x="4358480" y="4856966"/>
            <a:ext cx="2857520" cy="158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그림 23" descr="%BB%A9%B9%D0%B8%AE_dotol16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12" y="3929066"/>
            <a:ext cx="1912932" cy="1737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모서리가 둥근 직사각형 24"/>
          <p:cNvSpPr/>
          <p:nvPr/>
        </p:nvSpPr>
        <p:spPr>
          <a:xfrm>
            <a:off x="6500826" y="5825848"/>
            <a:ext cx="1571636" cy="35719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안정적인 노후생활</a:t>
            </a:r>
            <a:endParaRPr lang="ko-KR" altLang="en-US" b="1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1071538" y="5966274"/>
            <a:ext cx="1571636" cy="2857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err="1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다층적보장</a:t>
            </a:r>
            <a:endParaRPr lang="ko-KR" altLang="en-US" sz="1200" b="1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3714744" y="5929330"/>
            <a:ext cx="1571636" cy="2857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노후생활자금</a:t>
            </a:r>
            <a:endParaRPr lang="ko-KR" altLang="en-US" sz="1200" b="1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85728"/>
            <a:ext cx="209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C000"/>
                </a:solidFill>
                <a:latin typeface="휴먼모음T" pitchFamily="18" charset="-127"/>
                <a:ea typeface="휴먼모음T" pitchFamily="18" charset="-127"/>
              </a:rPr>
              <a:t>근로자 측면의 </a:t>
            </a:r>
            <a:r>
              <a:rPr lang="en-US" altLang="ko-KR" dirty="0" smtClean="0">
                <a:solidFill>
                  <a:srgbClr val="FFC000"/>
                </a:solidFill>
                <a:latin typeface="휴먼모음T" pitchFamily="18" charset="-127"/>
                <a:ea typeface="휴먼모음T" pitchFamily="18" charset="-127"/>
              </a:rPr>
              <a:t>Merit</a:t>
            </a:r>
            <a:endParaRPr lang="ko-KR" altLang="en-US" dirty="0">
              <a:solidFill>
                <a:srgbClr val="FFC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1142976" y="1214422"/>
            <a:ext cx="6500858" cy="57150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개인퇴직계좌를 통해 이직에 따른 퇴직급여 통산 가능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42910" y="2143116"/>
            <a:ext cx="7858180" cy="135732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그 동안 </a:t>
            </a:r>
            <a:r>
              <a:rPr lang="ko-KR" altLang="en-US" sz="1200" b="1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직장이동</a:t>
            </a:r>
            <a:r>
              <a:rPr lang="en-US" altLang="ko-KR" sz="1200" b="1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200" b="1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중도퇴직</a:t>
            </a:r>
            <a:r>
              <a:rPr lang="en-US" altLang="ko-KR" sz="1200" b="1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r>
              <a:rPr lang="ko-KR" altLang="en-US" sz="1200" b="1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시에 퇴직금</a:t>
            </a:r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을 </a:t>
            </a:r>
            <a:r>
              <a:rPr lang="ko-KR" altLang="en-US" sz="1200" dirty="0" err="1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일시금으로</a:t>
            </a:r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수령하여 생활자금으로 </a:t>
            </a:r>
            <a:r>
              <a:rPr lang="ko-KR" altLang="en-US" sz="1200" dirty="0" err="1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사용하는것이</a:t>
            </a:r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당연시 되었지만</a:t>
            </a:r>
            <a:r>
              <a:rPr lang="en-US" altLang="ko-KR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이는 곧 근로자의 </a:t>
            </a:r>
            <a:r>
              <a:rPr lang="ko-KR" altLang="en-US" sz="1200" b="1" u="sng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노후 자금을 소진하는 결과를 초래</a:t>
            </a:r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했습니다</a:t>
            </a:r>
            <a:r>
              <a:rPr lang="en-US" altLang="ko-KR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새로이 도입된 퇴직연금에는 이러한 부작용을 방지하기 위하여 개인의 퇴직금을 은퇴 시까지 가져가실 수 있는 </a:t>
            </a:r>
            <a:r>
              <a:rPr lang="ko-KR" altLang="en-US" sz="1200" b="1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개인퇴직계좌</a:t>
            </a:r>
            <a:r>
              <a:rPr lang="en-US" altLang="ko-KR" sz="1200" b="1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(IRA)</a:t>
            </a:r>
            <a:r>
              <a:rPr lang="ko-KR" altLang="en-US" sz="1200" b="1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라는 통산 장치가 마련되었습니다</a:t>
            </a:r>
            <a:r>
              <a:rPr lang="en-US" altLang="ko-KR" sz="1200" b="1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.</a:t>
            </a:r>
            <a:endParaRPr lang="ko-KR" altLang="en-US" sz="1200" b="1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1026" name="Picture 2" descr="C:\Documents and Settings\MyHome\Local Settings\Temporary Internet Files\Content.IE5\0FZV60H5\MCj0156395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429132"/>
            <a:ext cx="274777" cy="69459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cxnSp>
        <p:nvCxnSpPr>
          <p:cNvPr id="7" name="직선 연결선 6"/>
          <p:cNvCxnSpPr/>
          <p:nvPr/>
        </p:nvCxnSpPr>
        <p:spPr>
          <a:xfrm>
            <a:off x="785786" y="4214818"/>
            <a:ext cx="7643866" cy="1588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 rot="5400000">
            <a:off x="678629" y="4218263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rot="5400000">
            <a:off x="4504801" y="4228227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Documents and Settings\MyHome\Local Settings\Temporary Internet Files\Content.IE5\0FZV60H5\MCj0156395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429132"/>
            <a:ext cx="274777" cy="69459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2" descr="C:\Documents and Settings\MyHome\Local Settings\Temporary Internet Files\Content.IE5\0FZV60H5\MCj0156395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425264"/>
            <a:ext cx="274777" cy="69459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2" descr="C:\Documents and Settings\MyHome\Local Settings\Temporary Internet Files\Content.IE5\0FZV60H5\MCj0156395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4425264"/>
            <a:ext cx="274777" cy="69459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653800" y="3954450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latin typeface="휴먼모음T" pitchFamily="18" charset="-127"/>
                <a:ea typeface="휴먼모음T" pitchFamily="18" charset="-127"/>
              </a:rPr>
              <a:t>이직</a:t>
            </a:r>
            <a:endParaRPr lang="ko-KR" altLang="en-US" sz="1600" b="1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430642" y="3956673"/>
            <a:ext cx="431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 smtClean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</a:rPr>
              <a:t>이직</a:t>
            </a:r>
            <a:endParaRPr lang="ko-KR" altLang="en-US" sz="1600" b="1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02534" y="3959117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latin typeface="휴먼모음T" pitchFamily="18" charset="-127"/>
                <a:ea typeface="휴먼모음T" pitchFamily="18" charset="-127"/>
              </a:rPr>
              <a:t>이직</a:t>
            </a:r>
            <a:endParaRPr lang="ko-KR" altLang="en-US" sz="1600" b="1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979376" y="3961340"/>
            <a:ext cx="431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 smtClean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</a:rPr>
              <a:t>이직</a:t>
            </a:r>
            <a:endParaRPr lang="ko-KR" altLang="en-US" sz="1600" b="1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71670" y="3643314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휴먼모음T" pitchFamily="18" charset="-127"/>
                <a:ea typeface="휴먼모음T" pitchFamily="18" charset="-127"/>
              </a:rPr>
              <a:t>퇴직금제도</a:t>
            </a:r>
            <a:endParaRPr lang="ko-KR" altLang="en-US" sz="1600" b="1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29256" y="3571876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휴먼모음T" pitchFamily="18" charset="-127"/>
                <a:ea typeface="휴먼모음T" pitchFamily="18" charset="-127"/>
              </a:rPr>
              <a:t>퇴직연금제도</a:t>
            </a:r>
            <a:endParaRPr lang="ko-KR" altLang="en-US" sz="1600" b="1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7929586" y="4286256"/>
            <a:ext cx="5148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b="1" dirty="0" smtClean="0">
                <a:latin typeface="휴먼모음T" pitchFamily="18" charset="-127"/>
                <a:ea typeface="휴먼모음T" pitchFamily="18" charset="-127"/>
              </a:rPr>
              <a:t>퇴직</a:t>
            </a:r>
            <a:endParaRPr lang="ko-KR" altLang="en-US" sz="1600" b="1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1031" name="Picture 7" descr="C:\Documents and Settings\MyHome\Local Settings\Temporary Internet Files\Content.IE5\7NP7JDCW\MCj0416124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5072074"/>
            <a:ext cx="915897" cy="898513"/>
          </a:xfrm>
          <a:prstGeom prst="rect">
            <a:avLst/>
          </a:prstGeom>
          <a:noFill/>
        </p:spPr>
      </p:pic>
      <p:grpSp>
        <p:nvGrpSpPr>
          <p:cNvPr id="30" name="그룹 29"/>
          <p:cNvGrpSpPr/>
          <p:nvPr/>
        </p:nvGrpSpPr>
        <p:grpSpPr>
          <a:xfrm>
            <a:off x="1643042" y="5429264"/>
            <a:ext cx="517714" cy="285758"/>
            <a:chOff x="1214414" y="5500696"/>
            <a:chExt cx="517714" cy="285758"/>
          </a:xfrm>
        </p:grpSpPr>
        <p:pic>
          <p:nvPicPr>
            <p:cNvPr id="1032" name="Picture 8" descr="C:\Documents and Settings\MyHome\Local Settings\Temporary Internet Files\Content.IE5\3O11TBHU\MCj0433920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214414" y="5500696"/>
              <a:ext cx="285752" cy="285752"/>
            </a:xfrm>
            <a:prstGeom prst="rect">
              <a:avLst/>
            </a:prstGeom>
            <a:noFill/>
          </p:spPr>
        </p:pic>
        <p:pic>
          <p:nvPicPr>
            <p:cNvPr id="29" name="Picture 8" descr="C:\Documents and Settings\MyHome\Local Settings\Temporary Internet Files\Content.IE5\3O11TBHU\MCj0433920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446376" y="5500702"/>
              <a:ext cx="285752" cy="285752"/>
            </a:xfrm>
            <a:prstGeom prst="rect">
              <a:avLst/>
            </a:prstGeom>
            <a:noFill/>
          </p:spPr>
        </p:pic>
      </p:grpSp>
      <p:grpSp>
        <p:nvGrpSpPr>
          <p:cNvPr id="35" name="그룹 34"/>
          <p:cNvGrpSpPr/>
          <p:nvPr/>
        </p:nvGrpSpPr>
        <p:grpSpPr>
          <a:xfrm>
            <a:off x="3143240" y="5429264"/>
            <a:ext cx="785818" cy="285758"/>
            <a:chOff x="3143240" y="5429264"/>
            <a:chExt cx="785818" cy="285758"/>
          </a:xfrm>
        </p:grpSpPr>
        <p:grpSp>
          <p:nvGrpSpPr>
            <p:cNvPr id="31" name="그룹 30"/>
            <p:cNvGrpSpPr/>
            <p:nvPr/>
          </p:nvGrpSpPr>
          <p:grpSpPr>
            <a:xfrm>
              <a:off x="3143240" y="5429264"/>
              <a:ext cx="517714" cy="285758"/>
              <a:chOff x="1214414" y="5500696"/>
              <a:chExt cx="517714" cy="285758"/>
            </a:xfrm>
          </p:grpSpPr>
          <p:pic>
            <p:nvPicPr>
              <p:cNvPr id="32" name="Picture 8" descr="C:\Documents and Settings\MyHome\Local Settings\Temporary Internet Files\Content.IE5\3O11TBHU\MCj0433920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1214414" y="5500696"/>
                <a:ext cx="285752" cy="285752"/>
              </a:xfrm>
              <a:prstGeom prst="rect">
                <a:avLst/>
              </a:prstGeom>
              <a:noFill/>
            </p:spPr>
          </p:pic>
          <p:pic>
            <p:nvPicPr>
              <p:cNvPr id="33" name="Picture 8" descr="C:\Documents and Settings\MyHome\Local Settings\Temporary Internet Files\Content.IE5\3O11TBHU\MCj0433920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1446376" y="5500702"/>
                <a:ext cx="285752" cy="285752"/>
              </a:xfrm>
              <a:prstGeom prst="rect">
                <a:avLst/>
              </a:prstGeom>
              <a:noFill/>
            </p:spPr>
          </p:pic>
        </p:grpSp>
        <p:pic>
          <p:nvPicPr>
            <p:cNvPr id="34" name="Picture 8" descr="C:\Documents and Settings\MyHome\Local Settings\Temporary Internet Files\Content.IE5\3O11TBHU\MCj0433920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3643306" y="5429264"/>
              <a:ext cx="285752" cy="285752"/>
            </a:xfrm>
            <a:prstGeom prst="rect">
              <a:avLst/>
            </a:prstGeom>
            <a:noFill/>
          </p:spPr>
        </p:pic>
      </p:grpSp>
      <p:grpSp>
        <p:nvGrpSpPr>
          <p:cNvPr id="42" name="그룹 41"/>
          <p:cNvGrpSpPr/>
          <p:nvPr/>
        </p:nvGrpSpPr>
        <p:grpSpPr>
          <a:xfrm>
            <a:off x="6675976" y="5214950"/>
            <a:ext cx="899442" cy="285758"/>
            <a:chOff x="6675976" y="5214950"/>
            <a:chExt cx="899442" cy="285758"/>
          </a:xfrm>
        </p:grpSpPr>
        <p:pic>
          <p:nvPicPr>
            <p:cNvPr id="39" name="Picture 8" descr="C:\Documents and Settings\MyHome\Local Settings\Temporary Internet Files\Content.IE5\3O11TBHU\MCj0433920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6675976" y="5214950"/>
              <a:ext cx="285752" cy="285752"/>
            </a:xfrm>
            <a:prstGeom prst="rect">
              <a:avLst/>
            </a:prstGeom>
            <a:noFill/>
          </p:spPr>
        </p:pic>
        <p:pic>
          <p:nvPicPr>
            <p:cNvPr id="40" name="Picture 8" descr="C:\Documents and Settings\MyHome\Local Settings\Temporary Internet Files\Content.IE5\3O11TBHU\MCj0433920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6875664" y="5214956"/>
              <a:ext cx="285752" cy="285752"/>
            </a:xfrm>
            <a:prstGeom prst="rect">
              <a:avLst/>
            </a:prstGeom>
            <a:noFill/>
          </p:spPr>
        </p:pic>
        <p:pic>
          <p:nvPicPr>
            <p:cNvPr id="38" name="Picture 8" descr="C:\Documents and Settings\MyHome\Local Settings\Temporary Internet Files\Content.IE5\3O11TBHU\MCj0433920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7083088" y="5214950"/>
              <a:ext cx="285752" cy="285752"/>
            </a:xfrm>
            <a:prstGeom prst="rect">
              <a:avLst/>
            </a:prstGeom>
            <a:noFill/>
          </p:spPr>
        </p:pic>
        <p:pic>
          <p:nvPicPr>
            <p:cNvPr id="41" name="Picture 8" descr="C:\Documents and Settings\MyHome\Local Settings\Temporary Internet Files\Content.IE5\3O11TBHU\MCj0433920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7289666" y="5214950"/>
              <a:ext cx="285752" cy="285752"/>
            </a:xfrm>
            <a:prstGeom prst="rect">
              <a:avLst/>
            </a:prstGeom>
            <a:noFill/>
          </p:spPr>
        </p:pic>
      </p:grpSp>
      <p:grpSp>
        <p:nvGrpSpPr>
          <p:cNvPr id="43" name="그룹 42"/>
          <p:cNvGrpSpPr/>
          <p:nvPr/>
        </p:nvGrpSpPr>
        <p:grpSpPr>
          <a:xfrm>
            <a:off x="6693624" y="5475318"/>
            <a:ext cx="899442" cy="285758"/>
            <a:chOff x="6675976" y="5214950"/>
            <a:chExt cx="899442" cy="285758"/>
          </a:xfrm>
        </p:grpSpPr>
        <p:pic>
          <p:nvPicPr>
            <p:cNvPr id="44" name="Picture 8" descr="C:\Documents and Settings\MyHome\Local Settings\Temporary Internet Files\Content.IE5\3O11TBHU\MCj0433920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6675976" y="5214950"/>
              <a:ext cx="285752" cy="285752"/>
            </a:xfrm>
            <a:prstGeom prst="rect">
              <a:avLst/>
            </a:prstGeom>
            <a:noFill/>
          </p:spPr>
        </p:pic>
        <p:pic>
          <p:nvPicPr>
            <p:cNvPr id="45" name="Picture 8" descr="C:\Documents and Settings\MyHome\Local Settings\Temporary Internet Files\Content.IE5\3O11TBHU\MCj0433920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6875664" y="5214956"/>
              <a:ext cx="285752" cy="285752"/>
            </a:xfrm>
            <a:prstGeom prst="rect">
              <a:avLst/>
            </a:prstGeom>
            <a:noFill/>
          </p:spPr>
        </p:pic>
        <p:pic>
          <p:nvPicPr>
            <p:cNvPr id="46" name="Picture 8" descr="C:\Documents and Settings\MyHome\Local Settings\Temporary Internet Files\Content.IE5\3O11TBHU\MCj0433920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7083088" y="5214950"/>
              <a:ext cx="285752" cy="285752"/>
            </a:xfrm>
            <a:prstGeom prst="rect">
              <a:avLst/>
            </a:prstGeom>
            <a:noFill/>
          </p:spPr>
        </p:pic>
        <p:pic>
          <p:nvPicPr>
            <p:cNvPr id="47" name="Picture 8" descr="C:\Documents and Settings\MyHome\Local Settings\Temporary Internet Files\Content.IE5\3O11TBHU\MCj0433920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7289666" y="5214950"/>
              <a:ext cx="285752" cy="285752"/>
            </a:xfrm>
            <a:prstGeom prst="rect">
              <a:avLst/>
            </a:prstGeom>
            <a:noFill/>
          </p:spPr>
        </p:pic>
      </p:grpSp>
      <p:grpSp>
        <p:nvGrpSpPr>
          <p:cNvPr id="48" name="그룹 47"/>
          <p:cNvGrpSpPr/>
          <p:nvPr/>
        </p:nvGrpSpPr>
        <p:grpSpPr>
          <a:xfrm>
            <a:off x="5857884" y="5479186"/>
            <a:ext cx="899442" cy="285758"/>
            <a:chOff x="6675976" y="5214950"/>
            <a:chExt cx="899442" cy="285758"/>
          </a:xfrm>
        </p:grpSpPr>
        <p:pic>
          <p:nvPicPr>
            <p:cNvPr id="49" name="Picture 8" descr="C:\Documents and Settings\MyHome\Local Settings\Temporary Internet Files\Content.IE5\3O11TBHU\MCj0433920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6675976" y="5214950"/>
              <a:ext cx="285752" cy="285752"/>
            </a:xfrm>
            <a:prstGeom prst="rect">
              <a:avLst/>
            </a:prstGeom>
            <a:noFill/>
          </p:spPr>
        </p:pic>
        <p:pic>
          <p:nvPicPr>
            <p:cNvPr id="50" name="Picture 8" descr="C:\Documents and Settings\MyHome\Local Settings\Temporary Internet Files\Content.IE5\3O11TBHU\MCj0433920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6875664" y="5214956"/>
              <a:ext cx="285752" cy="285752"/>
            </a:xfrm>
            <a:prstGeom prst="rect">
              <a:avLst/>
            </a:prstGeom>
            <a:noFill/>
          </p:spPr>
        </p:pic>
        <p:pic>
          <p:nvPicPr>
            <p:cNvPr id="51" name="Picture 8" descr="C:\Documents and Settings\MyHome\Local Settings\Temporary Internet Files\Content.IE5\3O11TBHU\MCj0433920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7083088" y="5214950"/>
              <a:ext cx="285752" cy="285752"/>
            </a:xfrm>
            <a:prstGeom prst="rect">
              <a:avLst/>
            </a:prstGeom>
            <a:noFill/>
          </p:spPr>
        </p:pic>
        <p:pic>
          <p:nvPicPr>
            <p:cNvPr id="52" name="Picture 8" descr="C:\Documents and Settings\MyHome\Local Settings\Temporary Internet Files\Content.IE5\3O11TBHU\MCj0433920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7289666" y="5214950"/>
              <a:ext cx="285752" cy="285752"/>
            </a:xfrm>
            <a:prstGeom prst="rect">
              <a:avLst/>
            </a:prstGeom>
            <a:noFill/>
          </p:spPr>
        </p:pic>
      </p:grpSp>
      <p:pic>
        <p:nvPicPr>
          <p:cNvPr id="56" name="Picture 8" descr="C:\Documents and Settings\MyHome\Local Settings\Temporary Internet Files\Content.IE5\3O11TBHU\MCj0433920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440014" y="5479186"/>
            <a:ext cx="285752" cy="285752"/>
          </a:xfrm>
          <a:prstGeom prst="rect">
            <a:avLst/>
          </a:prstGeom>
          <a:noFill/>
        </p:spPr>
      </p:pic>
      <p:pic>
        <p:nvPicPr>
          <p:cNvPr id="57" name="Picture 8" descr="C:\Documents and Settings\MyHome\Local Settings\Temporary Internet Files\Content.IE5\3O11TBHU\MCj0433920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646592" y="5479186"/>
            <a:ext cx="285752" cy="285752"/>
          </a:xfrm>
          <a:prstGeom prst="rect">
            <a:avLst/>
          </a:prstGeom>
          <a:noFill/>
        </p:spPr>
      </p:pic>
      <p:sp>
        <p:nvSpPr>
          <p:cNvPr id="58" name="TextBox 57"/>
          <p:cNvSpPr txBox="1"/>
          <p:nvPr/>
        </p:nvSpPr>
        <p:spPr>
          <a:xfrm>
            <a:off x="785786" y="6143644"/>
            <a:ext cx="3071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latin typeface="휴먼모음T" pitchFamily="18" charset="-127"/>
                <a:ea typeface="휴먼모음T" pitchFamily="18" charset="-127"/>
              </a:rPr>
              <a:t>채무변제</a:t>
            </a:r>
            <a:r>
              <a:rPr lang="en-US" altLang="ko-KR" sz="1200" b="1" dirty="0" smtClean="0">
                <a:latin typeface="휴먼모음T" pitchFamily="18" charset="-127"/>
                <a:ea typeface="휴먼모음T" pitchFamily="18" charset="-127"/>
              </a:rPr>
              <a:t>,</a:t>
            </a:r>
            <a:r>
              <a:rPr lang="ko-KR" altLang="en-US" sz="1200" b="1" dirty="0" smtClean="0">
                <a:latin typeface="휴먼모음T" pitchFamily="18" charset="-127"/>
                <a:ea typeface="휴먼모음T" pitchFamily="18" charset="-127"/>
              </a:rPr>
              <a:t>생활자금</a:t>
            </a:r>
            <a:r>
              <a:rPr lang="en-US" altLang="ko-KR" sz="1200" b="1" dirty="0" smtClean="0">
                <a:latin typeface="휴먼모음T" pitchFamily="18" charset="-127"/>
                <a:ea typeface="휴먼모음T" pitchFamily="18" charset="-127"/>
              </a:rPr>
              <a:t>,</a:t>
            </a:r>
            <a:r>
              <a:rPr lang="ko-KR" altLang="en-US" sz="1200" b="1" dirty="0" smtClean="0">
                <a:latin typeface="휴먼모음T" pitchFamily="18" charset="-127"/>
                <a:ea typeface="휴먼모음T" pitchFamily="18" charset="-127"/>
              </a:rPr>
              <a:t>주택자금 등으로 소진</a:t>
            </a:r>
            <a:endParaRPr lang="ko-KR" altLang="en-US" sz="1200" b="1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214942" y="6072206"/>
            <a:ext cx="3286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개인퇴직계좌를 통해 </a:t>
            </a:r>
            <a:r>
              <a:rPr lang="ko-KR" altLang="en-US" sz="1200" b="1" dirty="0" err="1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퇴직시까지</a:t>
            </a:r>
            <a:r>
              <a:rPr lang="ko-KR" altLang="en-US" sz="1200" b="1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 통산 가능</a:t>
            </a:r>
            <a:endParaRPr lang="ko-KR" altLang="en-US" sz="1200" b="1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85728"/>
            <a:ext cx="209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C000"/>
                </a:solidFill>
                <a:latin typeface="휴먼모음T" pitchFamily="18" charset="-127"/>
                <a:ea typeface="휴먼모음T" pitchFamily="18" charset="-127"/>
              </a:rPr>
              <a:t>근로자 측면의 </a:t>
            </a:r>
            <a:r>
              <a:rPr lang="en-US" altLang="ko-KR" dirty="0" smtClean="0">
                <a:solidFill>
                  <a:srgbClr val="FFC000"/>
                </a:solidFill>
                <a:latin typeface="휴먼모음T" pitchFamily="18" charset="-127"/>
                <a:ea typeface="휴먼모음T" pitchFamily="18" charset="-127"/>
              </a:rPr>
              <a:t>Merit</a:t>
            </a:r>
            <a:endParaRPr lang="ko-KR" altLang="en-US" dirty="0">
              <a:solidFill>
                <a:srgbClr val="FFC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642910" y="1214422"/>
            <a:ext cx="3000396" cy="35719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개인별 맞춤 노후설계 용이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42910" y="1785926"/>
            <a:ext cx="7858180" cy="7858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본인의 노후 설계에 따라 적립금 규모를 늘릴 수 있는 </a:t>
            </a:r>
            <a:r>
              <a:rPr lang="ko-KR" altLang="en-US" sz="1200" dirty="0" err="1" smtClean="0">
                <a:latin typeface="휴먼모음T" pitchFamily="18" charset="-127"/>
                <a:ea typeface="휴먼모음T" pitchFamily="18" charset="-127"/>
              </a:rPr>
              <a:t>확정기여형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 퇴직연금제도를 통해 개인별 맞춤 노후설계가 가능합니다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.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4" y="2714620"/>
            <a:ext cx="30636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가정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)</a:t>
            </a:r>
          </a:p>
          <a:p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현재나이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: 35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세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평균급여 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200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만원</a:t>
            </a:r>
            <a:endParaRPr lang="en-US" altLang="ko-KR" sz="12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예상 퇴직연령 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55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세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매월 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140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만원 연금 수령</a:t>
            </a:r>
            <a:endParaRPr lang="en-US" altLang="ko-KR" sz="12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국민연금 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73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만원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퇴직연금으로 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67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만원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)</a:t>
            </a:r>
          </a:p>
          <a:p>
            <a:r>
              <a:rPr lang="ko-KR" altLang="en-US" sz="1200" dirty="0" err="1" smtClean="0">
                <a:latin typeface="휴먼모음T" pitchFamily="18" charset="-127"/>
                <a:ea typeface="휴먼모음T" pitchFamily="18" charset="-127"/>
              </a:rPr>
              <a:t>입금이인상율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: 5%, 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운용수익률 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5% 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가정</a:t>
            </a:r>
            <a:endParaRPr lang="en-US" altLang="ko-KR" sz="1200" dirty="0" smtClean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7" name="Picture 2" descr="C:\Documents and Settings\MyHome\Local Settings\Temporary Internet Files\Content.IE5\0FZV60H5\MCj0156395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929198"/>
            <a:ext cx="500066" cy="134175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개체 7"/>
          <p:cNvGraphicFramePr>
            <a:graphicFrameLocks noChangeAspect="1"/>
          </p:cNvGraphicFramePr>
          <p:nvPr/>
        </p:nvGraphicFramePr>
        <p:xfrm>
          <a:off x="1643042" y="4500570"/>
          <a:ext cx="7172325" cy="1933575"/>
        </p:xfrm>
        <a:graphic>
          <a:graphicData uri="http://schemas.openxmlformats.org/presentationml/2006/ole">
            <p:oleObj spid="_x0000_s1026" name="워크시트" r:id="rId4" imgW="7172297" imgH="1933742" progId="Excel.Sheet.12">
              <p:embed/>
            </p:oleObj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1" y="2643182"/>
            <a:ext cx="414340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85728"/>
            <a:ext cx="209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C000"/>
                </a:solidFill>
                <a:latin typeface="휴먼모음T" pitchFamily="18" charset="-127"/>
                <a:ea typeface="휴먼모음T" pitchFamily="18" charset="-127"/>
              </a:rPr>
              <a:t>근로자 측면의 </a:t>
            </a:r>
            <a:r>
              <a:rPr lang="en-US" altLang="ko-KR" dirty="0" smtClean="0">
                <a:solidFill>
                  <a:srgbClr val="FFC000"/>
                </a:solidFill>
                <a:latin typeface="휴먼모음T" pitchFamily="18" charset="-127"/>
                <a:ea typeface="휴먼모음T" pitchFamily="18" charset="-127"/>
              </a:rPr>
              <a:t>Merit</a:t>
            </a:r>
            <a:endParaRPr lang="ko-KR" altLang="en-US" dirty="0">
              <a:solidFill>
                <a:srgbClr val="FFC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642910" y="1050624"/>
            <a:ext cx="3786214" cy="42862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근로자의 </a:t>
            </a:r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Needs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에 맞는 퇴직금 수령 선택가능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42910" y="1693566"/>
            <a:ext cx="7858180" cy="7858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기존 퇴직금 제도에서는 </a:t>
            </a:r>
            <a:r>
              <a:rPr lang="ko-KR" altLang="en-US" sz="1200" b="1" u="sng" dirty="0" smtClean="0">
                <a:latin typeface="휴먼모음T" pitchFamily="18" charset="-127"/>
                <a:ea typeface="휴먼모음T" pitchFamily="18" charset="-127"/>
              </a:rPr>
              <a:t>오직 </a:t>
            </a:r>
            <a:r>
              <a:rPr lang="ko-KR" altLang="en-US" sz="1200" b="1" u="sng" dirty="0" err="1" smtClean="0">
                <a:latin typeface="휴먼모음T" pitchFamily="18" charset="-127"/>
                <a:ea typeface="휴먼모음T" pitchFamily="18" charset="-127"/>
              </a:rPr>
              <a:t>퇴직일시금으로만</a:t>
            </a:r>
            <a:r>
              <a:rPr lang="ko-KR" altLang="en-US" sz="1200" b="1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받을 수 있으나 </a:t>
            </a:r>
            <a:r>
              <a:rPr lang="ko-KR" altLang="en-US" sz="1200" b="1" u="sng" dirty="0" smtClean="0">
                <a:latin typeface="휴먼모음T" pitchFamily="18" charset="-127"/>
                <a:ea typeface="휴먼모음T" pitchFamily="18" charset="-127"/>
              </a:rPr>
              <a:t>퇴직연금제도에서는 </a:t>
            </a:r>
            <a:r>
              <a:rPr lang="ko-KR" altLang="en-US" sz="1200" b="1" u="sng" dirty="0" err="1" smtClean="0">
                <a:latin typeface="휴먼모음T" pitchFamily="18" charset="-127"/>
                <a:ea typeface="휴먼모음T" pitchFamily="18" charset="-127"/>
              </a:rPr>
              <a:t>퇴직시</a:t>
            </a:r>
            <a:r>
              <a:rPr lang="ko-KR" altLang="en-US" sz="1200" b="1" u="sng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200" b="1" u="sng" dirty="0" err="1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퇴직일시금</a:t>
            </a:r>
            <a:r>
              <a:rPr lang="ko-KR" altLang="en-US" sz="1200" b="1" u="sng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 또는 연금으로</a:t>
            </a:r>
            <a:r>
              <a:rPr lang="ko-KR" altLang="en-US" sz="1200" b="1" u="sng" dirty="0" smtClean="0">
                <a:latin typeface="휴먼모음T" pitchFamily="18" charset="-127"/>
                <a:ea typeface="휴먼모음T" pitchFamily="18" charset="-127"/>
              </a:rPr>
              <a:t> 개인의 상황에 맞추어 선택할 수 있습니다</a:t>
            </a:r>
            <a:r>
              <a:rPr lang="en-US" altLang="ko-KR" sz="1200" u="sng" dirty="0" smtClean="0">
                <a:latin typeface="휴먼모음T" pitchFamily="18" charset="-127"/>
                <a:ea typeface="휴먼모음T" pitchFamily="18" charset="-127"/>
              </a:rPr>
              <a:t>.</a:t>
            </a:r>
            <a:endParaRPr lang="ko-KR" altLang="en-US" sz="1200" u="sng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57224" y="2908012"/>
            <a:ext cx="928694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DB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형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643438" y="2908012"/>
            <a:ext cx="928694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DC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형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100" y="5247710"/>
            <a:ext cx="2214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latin typeface="휴먼모음T" pitchFamily="18" charset="-127"/>
                <a:ea typeface="휴먼모음T" pitchFamily="18" charset="-127"/>
              </a:rPr>
              <a:t>10</a:t>
            </a:r>
            <a:r>
              <a:rPr lang="ko-KR" altLang="en-US" sz="1200" b="1" dirty="0" smtClean="0">
                <a:latin typeface="휴먼모음T" pitchFamily="18" charset="-127"/>
                <a:ea typeface="휴먼모음T" pitchFamily="18" charset="-127"/>
              </a:rPr>
              <a:t>년 확정연금</a:t>
            </a:r>
            <a:endParaRPr lang="ko-KR" altLang="en-US" sz="1200" b="1" dirty="0">
              <a:latin typeface="휴먼모음T" pitchFamily="18" charset="-127"/>
              <a:ea typeface="휴먼모음T" pitchFamily="18" charset="-127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928662" y="5194028"/>
            <a:ext cx="7286676" cy="715968"/>
            <a:chOff x="928662" y="5500702"/>
            <a:chExt cx="7286676" cy="715968"/>
          </a:xfrm>
        </p:grpSpPr>
        <p:cxnSp>
          <p:nvCxnSpPr>
            <p:cNvPr id="11" name="직선 연결선 10"/>
            <p:cNvCxnSpPr/>
            <p:nvPr/>
          </p:nvCxnSpPr>
          <p:spPr>
            <a:xfrm>
              <a:off x="928662" y="5500702"/>
              <a:ext cx="7286676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>
              <a:off x="928662" y="5867416"/>
              <a:ext cx="7286676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>
              <a:off x="928662" y="6215082"/>
              <a:ext cx="7286676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 rot="5400000">
              <a:off x="2928926" y="5857892"/>
              <a:ext cx="71438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 rot="5400000">
              <a:off x="5358612" y="5857098"/>
              <a:ext cx="71438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009624" y="4917800"/>
            <a:ext cx="1015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[</a:t>
            </a:r>
            <a:r>
              <a:rPr lang="ko-KR" altLang="en-US" sz="1200" dirty="0" err="1" smtClean="0">
                <a:latin typeface="휴먼모음T" pitchFamily="18" charset="-127"/>
                <a:ea typeface="휴먼모음T" pitchFamily="18" charset="-127"/>
              </a:rPr>
              <a:t>연금액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 예시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]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0100" y="5604900"/>
            <a:ext cx="2214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latin typeface="휴먼모음T" pitchFamily="18" charset="-127"/>
                <a:ea typeface="휴먼모음T" pitchFamily="18" charset="-127"/>
              </a:rPr>
              <a:t>월 </a:t>
            </a:r>
            <a:r>
              <a:rPr lang="en-US" altLang="ko-KR" sz="1200" b="1" dirty="0" smtClean="0">
                <a:latin typeface="휴먼모음T" pitchFamily="18" charset="-127"/>
                <a:ea typeface="휴먼모음T" pitchFamily="18" charset="-127"/>
              </a:rPr>
              <a:t>1,022</a:t>
            </a:r>
            <a:r>
              <a:rPr lang="ko-KR" altLang="en-US" sz="1200" b="1" dirty="0" smtClean="0">
                <a:latin typeface="휴먼모음T" pitchFamily="18" charset="-127"/>
                <a:ea typeface="휴먼모음T" pitchFamily="18" charset="-127"/>
              </a:rPr>
              <a:t>천원</a:t>
            </a:r>
            <a:endParaRPr lang="ko-KR" altLang="en-US" sz="1200" b="1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01944" y="5247710"/>
            <a:ext cx="2214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latin typeface="휴먼모음T" pitchFamily="18" charset="-127"/>
                <a:ea typeface="휴먼모음T" pitchFamily="18" charset="-127"/>
              </a:rPr>
              <a:t>20</a:t>
            </a:r>
            <a:r>
              <a:rPr lang="ko-KR" altLang="en-US" sz="1200" b="1" dirty="0" smtClean="0">
                <a:latin typeface="휴먼모음T" pitchFamily="18" charset="-127"/>
                <a:ea typeface="휴먼모음T" pitchFamily="18" charset="-127"/>
              </a:rPr>
              <a:t>년 확정연금</a:t>
            </a:r>
            <a:endParaRPr lang="ko-KR" altLang="en-US" sz="1200" b="1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01944" y="5604900"/>
            <a:ext cx="2214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latin typeface="휴먼모음T" pitchFamily="18" charset="-127"/>
                <a:ea typeface="휴먼모음T" pitchFamily="18" charset="-127"/>
              </a:rPr>
              <a:t>월 </a:t>
            </a:r>
            <a:r>
              <a:rPr lang="en-US" altLang="ko-KR" sz="1200" b="1" dirty="0" smtClean="0">
                <a:latin typeface="휴먼모음T" pitchFamily="18" charset="-127"/>
                <a:ea typeface="휴먼모음T" pitchFamily="18" charset="-127"/>
              </a:rPr>
              <a:t>633</a:t>
            </a:r>
            <a:r>
              <a:rPr lang="ko-KR" altLang="en-US" sz="1200" b="1" dirty="0" smtClean="0">
                <a:latin typeface="휴먼모음T" pitchFamily="18" charset="-127"/>
                <a:ea typeface="휴먼모음T" pitchFamily="18" charset="-127"/>
              </a:rPr>
              <a:t>천원</a:t>
            </a:r>
            <a:endParaRPr lang="ko-KR" altLang="en-US" sz="1200" b="1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57884" y="5238832"/>
            <a:ext cx="2214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latin typeface="휴먼모음T" pitchFamily="18" charset="-127"/>
                <a:ea typeface="휴먼모음T" pitchFamily="18" charset="-127"/>
              </a:rPr>
              <a:t>종신연금</a:t>
            </a:r>
            <a:endParaRPr lang="ko-KR" altLang="en-US" sz="1200" b="1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57884" y="5596022"/>
            <a:ext cx="2214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latin typeface="휴먼모음T" pitchFamily="18" charset="-127"/>
                <a:ea typeface="휴먼모음T" pitchFamily="18" charset="-127"/>
              </a:rPr>
              <a:t>월 </a:t>
            </a:r>
            <a:r>
              <a:rPr lang="en-US" altLang="ko-KR" sz="1200" b="1" dirty="0" smtClean="0">
                <a:latin typeface="휴먼모음T" pitchFamily="18" charset="-127"/>
                <a:ea typeface="휴먼모음T" pitchFamily="18" charset="-127"/>
              </a:rPr>
              <a:t>519</a:t>
            </a:r>
            <a:r>
              <a:rPr lang="ko-KR" altLang="en-US" sz="1200" b="1" dirty="0" smtClean="0">
                <a:latin typeface="휴먼모음T" pitchFamily="18" charset="-127"/>
                <a:ea typeface="휴먼모음T" pitchFamily="18" charset="-127"/>
              </a:rPr>
              <a:t>천원</a:t>
            </a:r>
            <a:endParaRPr lang="ko-KR" altLang="en-US" sz="1200" b="1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24" name="그림 23" descr="t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3050888"/>
            <a:ext cx="3323747" cy="1857388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714348" y="6265598"/>
            <a:ext cx="7715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※ </a:t>
            </a:r>
            <a:r>
              <a:rPr lang="ko-KR" altLang="en-US" sz="10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상기 </a:t>
            </a:r>
            <a:r>
              <a:rPr lang="ko-KR" altLang="en-US" sz="1000" dirty="0" err="1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연금액</a:t>
            </a:r>
            <a:r>
              <a:rPr lang="ko-KR" altLang="en-US" sz="10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 예시는 가정에 따라 산출된 금액으로 가정의 변화에 따라 예시된 금액은 변동될 수 있습니다</a:t>
            </a:r>
            <a:r>
              <a:rPr lang="en-US" altLang="ko-KR" sz="10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4348" y="6051284"/>
            <a:ext cx="40005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b="1" dirty="0" smtClean="0">
                <a:latin typeface="휴먼모음T" pitchFamily="18" charset="-127"/>
                <a:ea typeface="휴먼모음T" pitchFamily="18" charset="-127"/>
              </a:rPr>
              <a:t>※ </a:t>
            </a:r>
            <a:r>
              <a:rPr lang="ko-KR" altLang="en-US" sz="1050" b="1" dirty="0" err="1" smtClean="0">
                <a:latin typeface="휴먼모음T" pitchFamily="18" charset="-127"/>
                <a:ea typeface="휴먼모음T" pitchFamily="18" charset="-127"/>
              </a:rPr>
              <a:t>일시금</a:t>
            </a:r>
            <a:r>
              <a:rPr lang="ko-KR" altLang="en-US" sz="1050" b="1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1050" b="1" dirty="0" smtClean="0">
                <a:latin typeface="휴먼모음T" pitchFamily="18" charset="-127"/>
                <a:ea typeface="휴먼모음T" pitchFamily="18" charset="-127"/>
              </a:rPr>
              <a:t>1</a:t>
            </a:r>
            <a:r>
              <a:rPr lang="ko-KR" altLang="en-US" sz="1050" b="1" dirty="0" smtClean="0">
                <a:latin typeface="휴먼모음T" pitchFamily="18" charset="-127"/>
                <a:ea typeface="휴먼모음T" pitchFamily="18" charset="-127"/>
              </a:rPr>
              <a:t>억을 연금으로 전환한 경우</a:t>
            </a:r>
            <a:r>
              <a:rPr lang="en-US" altLang="ko-KR" sz="1050" b="1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050" b="1" dirty="0" smtClean="0">
                <a:latin typeface="휴먼모음T" pitchFamily="18" charset="-127"/>
                <a:ea typeface="휴먼모음T" pitchFamily="18" charset="-127"/>
              </a:rPr>
              <a:t>예정이율</a:t>
            </a:r>
            <a:r>
              <a:rPr lang="en-US" altLang="ko-KR" sz="1050" b="1" dirty="0" smtClean="0">
                <a:latin typeface="휴먼모음T" pitchFamily="18" charset="-127"/>
                <a:ea typeface="휴먼모음T" pitchFamily="18" charset="-127"/>
              </a:rPr>
              <a:t>: 5%)</a:t>
            </a:r>
          </a:p>
        </p:txBody>
      </p:sp>
      <p:pic>
        <p:nvPicPr>
          <p:cNvPr id="25" name="그림 24" descr="제목 없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3050888"/>
            <a:ext cx="3380145" cy="185738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85728"/>
            <a:ext cx="209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C000"/>
                </a:solidFill>
                <a:latin typeface="휴먼모음T" pitchFamily="18" charset="-127"/>
                <a:ea typeface="휴먼모음T" pitchFamily="18" charset="-127"/>
              </a:rPr>
              <a:t>근로자 측면의 </a:t>
            </a:r>
            <a:r>
              <a:rPr lang="en-US" altLang="ko-KR" dirty="0" smtClean="0">
                <a:solidFill>
                  <a:srgbClr val="FFC000"/>
                </a:solidFill>
                <a:latin typeface="휴먼모음T" pitchFamily="18" charset="-127"/>
                <a:ea typeface="휴먼모음T" pitchFamily="18" charset="-127"/>
              </a:rPr>
              <a:t>Merit</a:t>
            </a:r>
            <a:endParaRPr lang="ko-KR" altLang="en-US" dirty="0">
              <a:solidFill>
                <a:srgbClr val="FFC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642910" y="1000108"/>
            <a:ext cx="2541244" cy="500066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종업원의 </a:t>
            </a:r>
            <a:r>
              <a:rPr lang="ko-KR" altLang="en-US" sz="1200" dirty="0" err="1" smtClean="0">
                <a:latin typeface="휴먼모음T" pitchFamily="18" charset="-127"/>
                <a:ea typeface="휴먼모음T" pitchFamily="18" charset="-127"/>
              </a:rPr>
              <a:t>수급권이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 보장됩니다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.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42910" y="1785926"/>
            <a:ext cx="3286148" cy="121444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한 해에 퇴직금 체불이 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1,700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억에 이른다는 사실을 아시나요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?</a:t>
            </a:r>
          </a:p>
          <a:p>
            <a:pPr algn="ctr"/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- 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퇴직연금제도는 회사내의 퇴직금을 안전한 금융기관에 위탁하므로 </a:t>
            </a:r>
            <a:r>
              <a:rPr lang="ko-KR" altLang="en-US" sz="12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회사의 경영상태와 관계없이 </a:t>
            </a:r>
            <a:r>
              <a:rPr lang="ko-KR" altLang="en-US" sz="1200" dirty="0" err="1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수급권이</a:t>
            </a:r>
            <a:r>
              <a:rPr lang="ko-KR" altLang="en-US" sz="12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 확실히 확보됩니다</a:t>
            </a:r>
            <a:r>
              <a:rPr lang="en-US" altLang="ko-KR" sz="12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.</a:t>
            </a:r>
            <a:endParaRPr lang="ko-KR" altLang="en-US" sz="1200" dirty="0">
              <a:solidFill>
                <a:srgbClr val="C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6380" y="1071546"/>
            <a:ext cx="2169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『퇴직금 체불 발생 현황</a:t>
            </a:r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』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3500438"/>
            <a:ext cx="11416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[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법적 보장장치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]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8" name="Picture 2" descr="C:\Documents and Settings\MyHome\Local Settings\Temporary Internet Files\Content.IE5\0FZV60H5\MCj0156395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500570"/>
            <a:ext cx="500066" cy="134175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직선 연결선 9"/>
          <p:cNvCxnSpPr/>
          <p:nvPr/>
        </p:nvCxnSpPr>
        <p:spPr>
          <a:xfrm>
            <a:off x="5402208" y="4697128"/>
            <a:ext cx="2952000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2214546" y="5000636"/>
            <a:ext cx="614366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214546" y="5643578"/>
            <a:ext cx="614366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 rot="5400000">
            <a:off x="3209620" y="5005696"/>
            <a:ext cx="1296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 rot="5400000">
            <a:off x="4746206" y="5007509"/>
            <a:ext cx="1296000" cy="13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rot="5400000">
            <a:off x="6461454" y="5182885"/>
            <a:ext cx="936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14546" y="4572008"/>
            <a:ext cx="1544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latin typeface="휴먼모음T" pitchFamily="18" charset="-127"/>
                <a:ea typeface="휴먼모음T" pitchFamily="18" charset="-127"/>
              </a:rPr>
              <a:t>구  분</a:t>
            </a:r>
            <a:endParaRPr lang="ko-KR" altLang="en-US" sz="1200" b="1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14546" y="5125756"/>
            <a:ext cx="1544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latin typeface="휴먼모음T" pitchFamily="18" charset="-127"/>
                <a:ea typeface="휴먼모음T" pitchFamily="18" charset="-127"/>
              </a:rPr>
              <a:t>적립금 규모</a:t>
            </a:r>
            <a:endParaRPr lang="en-US" altLang="ko-KR" sz="1200" b="1" dirty="0" smtClean="0">
              <a:latin typeface="휴먼모음T" pitchFamily="18" charset="-127"/>
              <a:ea typeface="휴먼모음T" pitchFamily="18" charset="-127"/>
            </a:endParaRPr>
          </a:p>
          <a:p>
            <a:pPr algn="ctr"/>
            <a:r>
              <a:rPr lang="en-US" altLang="ko-KR" sz="1200" b="1" dirty="0" smtClean="0">
                <a:latin typeface="휴먼모음T" pitchFamily="18" charset="-127"/>
                <a:ea typeface="휴먼모음T" pitchFamily="18" charset="-127"/>
              </a:rPr>
              <a:t>[</a:t>
            </a:r>
            <a:r>
              <a:rPr lang="ko-KR" altLang="en-US" sz="1200" b="1" dirty="0" smtClean="0">
                <a:latin typeface="휴먼모음T" pitchFamily="18" charset="-127"/>
                <a:ea typeface="휴먼모음T" pitchFamily="18" charset="-127"/>
              </a:rPr>
              <a:t>최소 의무적립비율</a:t>
            </a:r>
            <a:r>
              <a:rPr lang="en-US" altLang="ko-KR" sz="1200" b="1" dirty="0" smtClean="0">
                <a:latin typeface="휴먼모음T" pitchFamily="18" charset="-127"/>
                <a:ea typeface="휴먼모음T" pitchFamily="18" charset="-127"/>
              </a:rPr>
              <a:t>]</a:t>
            </a:r>
            <a:endParaRPr lang="ko-KR" altLang="en-US" sz="1200" b="1" dirty="0">
              <a:latin typeface="휴먼모음T" pitchFamily="18" charset="-127"/>
              <a:ea typeface="휴먼모음T" pitchFamily="18" charset="-127"/>
            </a:endParaRPr>
          </a:p>
        </p:txBody>
      </p:sp>
      <p:cxnSp>
        <p:nvCxnSpPr>
          <p:cNvPr id="28" name="직선 연결선 27"/>
          <p:cNvCxnSpPr/>
          <p:nvPr/>
        </p:nvCxnSpPr>
        <p:spPr>
          <a:xfrm>
            <a:off x="2214546" y="4357694"/>
            <a:ext cx="614366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857620" y="4572008"/>
            <a:ext cx="1544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latin typeface="휴먼모음T" pitchFamily="18" charset="-127"/>
                <a:ea typeface="휴먼모음T" pitchFamily="18" charset="-127"/>
              </a:rPr>
              <a:t>퇴직금제도</a:t>
            </a:r>
            <a:endParaRPr lang="ko-KR" altLang="en-US" sz="1200" b="1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72198" y="4393620"/>
            <a:ext cx="1544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latin typeface="휴먼모음T" pitchFamily="18" charset="-127"/>
                <a:ea typeface="휴먼모음T" pitchFamily="18" charset="-127"/>
              </a:rPr>
              <a:t>퇴직연금제도</a:t>
            </a:r>
            <a:endParaRPr lang="ko-KR" altLang="en-US" sz="1200" b="1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29256" y="4714884"/>
            <a:ext cx="1473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err="1" smtClean="0">
                <a:latin typeface="휴먼모음T" pitchFamily="18" charset="-127"/>
                <a:ea typeface="휴먼모음T" pitchFamily="18" charset="-127"/>
              </a:rPr>
              <a:t>확정급여형</a:t>
            </a:r>
            <a:endParaRPr lang="ko-KR" altLang="en-US" sz="1200" b="1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29454" y="4714884"/>
            <a:ext cx="1473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err="1" smtClean="0">
                <a:latin typeface="휴먼모음T" pitchFamily="18" charset="-127"/>
                <a:ea typeface="휴먼모음T" pitchFamily="18" charset="-127"/>
              </a:rPr>
              <a:t>확정기여형</a:t>
            </a:r>
            <a:endParaRPr lang="ko-KR" altLang="en-US" sz="1200" b="1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29256" y="5161268"/>
            <a:ext cx="1473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latin typeface="휴먼모음T" pitchFamily="18" charset="-127"/>
                <a:ea typeface="휴먼모음T" pitchFamily="18" charset="-127"/>
              </a:rPr>
              <a:t>60% </a:t>
            </a:r>
            <a:r>
              <a:rPr lang="ko-KR" altLang="en-US" sz="1200" b="1" dirty="0" smtClean="0">
                <a:latin typeface="휴먼모음T" pitchFamily="18" charset="-127"/>
                <a:ea typeface="휴먼모음T" pitchFamily="18" charset="-127"/>
              </a:rPr>
              <a:t>이상</a:t>
            </a:r>
            <a:endParaRPr lang="ko-KR" altLang="en-US" sz="1200" b="1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29454" y="5161268"/>
            <a:ext cx="1473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latin typeface="휴먼모음T" pitchFamily="18" charset="-127"/>
                <a:ea typeface="휴먼모음T" pitchFamily="18" charset="-127"/>
              </a:rPr>
              <a:t>100%</a:t>
            </a:r>
            <a:endParaRPr lang="ko-KR" altLang="en-US" sz="1200" b="1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93546" y="5170146"/>
            <a:ext cx="1473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err="1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없</a:t>
            </a:r>
            <a:r>
              <a:rPr lang="ko-KR" altLang="en-US" sz="1200" b="1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  음</a:t>
            </a:r>
            <a:endParaRPr lang="ko-KR" altLang="en-US" sz="1200" b="1" dirty="0">
              <a:solidFill>
                <a:srgbClr val="C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4348" y="6143644"/>
            <a:ext cx="75724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b="1" dirty="0" smtClean="0">
                <a:latin typeface="휴먼모음T" pitchFamily="18" charset="-127"/>
                <a:ea typeface="휴먼모음T" pitchFamily="18" charset="-127"/>
              </a:rPr>
              <a:t>※ </a:t>
            </a:r>
            <a:r>
              <a:rPr lang="ko-KR" altLang="en-US" sz="1050" b="1" dirty="0" smtClean="0">
                <a:latin typeface="휴먼모음T" pitchFamily="18" charset="-127"/>
                <a:ea typeface="휴먼모음T" pitchFamily="18" charset="-127"/>
              </a:rPr>
              <a:t>최소 의무적립비율</a:t>
            </a:r>
            <a:r>
              <a:rPr lang="en-US" altLang="ko-KR" sz="1050" b="1" dirty="0" smtClean="0"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050" b="1" dirty="0" smtClean="0">
                <a:latin typeface="휴먼모음T" pitchFamily="18" charset="-127"/>
                <a:ea typeface="휴먼모음T" pitchFamily="18" charset="-127"/>
              </a:rPr>
              <a:t>관계법령에 의거 </a:t>
            </a:r>
            <a:r>
              <a:rPr lang="ko-KR" altLang="en-US" sz="1050" b="1" dirty="0" err="1" smtClean="0">
                <a:latin typeface="휴먼모음T" pitchFamily="18" charset="-127"/>
                <a:ea typeface="휴먼모음T" pitchFamily="18" charset="-127"/>
              </a:rPr>
              <a:t>제도별</a:t>
            </a:r>
            <a:r>
              <a:rPr lang="ko-KR" altLang="en-US" sz="1050" b="1" dirty="0" smtClean="0">
                <a:latin typeface="휴먼모음T" pitchFamily="18" charset="-127"/>
                <a:ea typeface="휴먼모음T" pitchFamily="18" charset="-127"/>
              </a:rPr>
              <a:t> 납입 최저한도</a:t>
            </a:r>
            <a:r>
              <a:rPr lang="en-US" altLang="ko-KR" sz="1050" b="1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050" b="1" dirty="0" smtClean="0">
                <a:latin typeface="휴먼모음T" pitchFamily="18" charset="-127"/>
                <a:ea typeface="휴먼모음T" pitchFamily="18" charset="-127"/>
              </a:rPr>
              <a:t>제도도입 후 </a:t>
            </a:r>
            <a:r>
              <a:rPr lang="ko-KR" altLang="en-US" sz="1050" b="1" dirty="0" err="1" smtClean="0">
                <a:latin typeface="휴먼모음T" pitchFamily="18" charset="-127"/>
                <a:ea typeface="휴먼모음T" pitchFamily="18" charset="-127"/>
              </a:rPr>
              <a:t>납입분</a:t>
            </a:r>
            <a:r>
              <a:rPr lang="ko-KR" altLang="en-US" sz="1050" b="1" dirty="0" smtClean="0">
                <a:latin typeface="휴먼모음T" pitchFamily="18" charset="-127"/>
                <a:ea typeface="휴먼모음T" pitchFamily="18" charset="-127"/>
              </a:rPr>
              <a:t> 기준</a:t>
            </a:r>
            <a:r>
              <a:rPr lang="en-US" altLang="ko-KR" sz="1050" b="1" dirty="0" smtClean="0">
                <a:latin typeface="휴먼모음T" pitchFamily="18" charset="-127"/>
                <a:ea typeface="휴먼모음T" pitchFamily="18" charset="-127"/>
              </a:rPr>
              <a:t>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858016" y="3143248"/>
            <a:ext cx="1220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※ 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출처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노동부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28735"/>
            <a:ext cx="3571900" cy="16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85728"/>
            <a:ext cx="209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C000"/>
                </a:solidFill>
                <a:latin typeface="휴먼모음T" pitchFamily="18" charset="-127"/>
                <a:ea typeface="휴먼모음T" pitchFamily="18" charset="-127"/>
              </a:rPr>
              <a:t>근로자 측면의 </a:t>
            </a:r>
            <a:r>
              <a:rPr lang="en-US" altLang="ko-KR" dirty="0" smtClean="0">
                <a:solidFill>
                  <a:srgbClr val="FFC000"/>
                </a:solidFill>
                <a:latin typeface="휴먼모음T" pitchFamily="18" charset="-127"/>
                <a:ea typeface="휴먼모음T" pitchFamily="18" charset="-127"/>
              </a:rPr>
              <a:t>Merit</a:t>
            </a:r>
            <a:endParaRPr lang="ko-KR" altLang="en-US" dirty="0">
              <a:solidFill>
                <a:srgbClr val="FFC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642910" y="1142984"/>
            <a:ext cx="4000528" cy="42862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운용수익에 따라 더 많은 퇴직급여 수령이 가능합니다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.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42910" y="1785926"/>
            <a:ext cx="7786742" cy="10001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DC Plan</a:t>
            </a:r>
            <a:r>
              <a:rPr lang="ko-KR" altLang="en-US" sz="12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을 선택한 경우 </a:t>
            </a:r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근로자 입장에서는 </a:t>
            </a:r>
            <a:r>
              <a:rPr lang="ko-KR" altLang="en-US" sz="12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임금상승율보다 </a:t>
            </a:r>
            <a:r>
              <a:rPr lang="ko-KR" altLang="en-US" sz="1200" dirty="0" err="1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운용수익율이</a:t>
            </a:r>
            <a:r>
              <a:rPr lang="ko-KR" altLang="en-US" sz="12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 높을 경우 </a:t>
            </a:r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기존 퇴직금제도 보다 </a:t>
            </a:r>
            <a:r>
              <a:rPr lang="ko-KR" altLang="en-US" sz="12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더 많은 퇴직금을 수령하실 수 있습니다</a:t>
            </a:r>
            <a:r>
              <a:rPr lang="en-US" altLang="ko-KR" sz="12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.</a:t>
            </a:r>
            <a:endParaRPr lang="ko-KR" altLang="en-US" sz="1200" dirty="0">
              <a:solidFill>
                <a:srgbClr val="C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6" name="그림 5" descr="ff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3071810"/>
            <a:ext cx="6448114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4" y="285728"/>
            <a:ext cx="239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C000"/>
                </a:solidFill>
                <a:latin typeface="휴먼모음T" pitchFamily="18" charset="-127"/>
                <a:ea typeface="휴먼모음T" pitchFamily="18" charset="-127"/>
              </a:rPr>
              <a:t>퇴직연금제도의 도입배경</a:t>
            </a:r>
            <a:endParaRPr lang="ko-KR" altLang="en-US" dirty="0">
              <a:solidFill>
                <a:srgbClr val="FFC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928670"/>
            <a:ext cx="2898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*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현행 퇴직금 제도의 문제점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7" name="아래쪽 화살표 설명선 6"/>
          <p:cNvSpPr/>
          <p:nvPr/>
        </p:nvSpPr>
        <p:spPr>
          <a:xfrm>
            <a:off x="3286116" y="1500174"/>
            <a:ext cx="2357454" cy="1500198"/>
          </a:xfrm>
          <a:prstGeom prst="downArrowCallout">
            <a:avLst>
              <a:gd name="adj1" fmla="val 25000"/>
              <a:gd name="adj2" fmla="val 25000"/>
              <a:gd name="adj3" fmla="val 20266"/>
              <a:gd name="adj4" fmla="val 6911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>
                <a:latin typeface="휴먼모음T" pitchFamily="18" charset="-127"/>
                <a:ea typeface="휴먼모음T" pitchFamily="18" charset="-127"/>
              </a:rPr>
              <a:t>수급권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 보장 취약</a:t>
            </a:r>
            <a:endParaRPr lang="en-US" altLang="ko-KR" sz="1200" dirty="0" smtClean="0">
              <a:latin typeface="휴먼모음T" pitchFamily="18" charset="-127"/>
              <a:ea typeface="휴먼모음T" pitchFamily="18" charset="-127"/>
            </a:endParaRPr>
          </a:p>
          <a:p>
            <a:pPr algn="ctr"/>
            <a:endParaRPr lang="en-US" altLang="ko-KR" sz="12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· </a:t>
            </a:r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장부상 적립</a:t>
            </a:r>
            <a:endParaRPr lang="en-US" altLang="ko-KR" sz="12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→ 기업 </a:t>
            </a:r>
            <a:r>
              <a:rPr lang="ko-KR" altLang="en-US" sz="1200" dirty="0" err="1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도산시</a:t>
            </a:r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퇴직금 체불</a:t>
            </a:r>
            <a:endParaRPr lang="ko-KR" altLang="en-US" sz="1200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8" name="아래쪽 화살표 설명선 7"/>
          <p:cNvSpPr/>
          <p:nvPr/>
        </p:nvSpPr>
        <p:spPr>
          <a:xfrm flipV="1">
            <a:off x="3286116" y="4071942"/>
            <a:ext cx="2500330" cy="1643074"/>
          </a:xfrm>
          <a:prstGeom prst="downArrowCallout">
            <a:avLst>
              <a:gd name="adj1" fmla="val 27161"/>
              <a:gd name="adj2" fmla="val 24460"/>
              <a:gd name="adj3" fmla="val 19596"/>
              <a:gd name="adj4" fmla="val 7200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3312750" y="1874706"/>
            <a:ext cx="228601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아래쪽 화살표 설명선 11"/>
          <p:cNvSpPr/>
          <p:nvPr/>
        </p:nvSpPr>
        <p:spPr>
          <a:xfrm rot="16200000" flipV="1">
            <a:off x="6250793" y="2035959"/>
            <a:ext cx="2071702" cy="2857520"/>
          </a:xfrm>
          <a:prstGeom prst="downArrowCallout">
            <a:avLst>
              <a:gd name="adj1" fmla="val 29285"/>
              <a:gd name="adj2" fmla="val 25000"/>
              <a:gd name="adj3" fmla="val 25000"/>
              <a:gd name="adj4" fmla="val 7864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2264" y="2786058"/>
            <a:ext cx="2000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형평성 원칙에 역행</a:t>
            </a:r>
            <a:endParaRPr lang="en-US" altLang="ko-KR" sz="1200" dirty="0" smtClean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  <a:p>
            <a:endParaRPr lang="en-US" altLang="ko-KR" sz="1200" dirty="0" smtClean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· 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소규모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근로자 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5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인 미만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)</a:t>
            </a:r>
          </a:p>
          <a:p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   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사업장 근로자</a:t>
            </a:r>
            <a:endParaRPr lang="en-US" altLang="ko-KR" sz="12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   → 퇴직금제도 혜택을 </a:t>
            </a:r>
            <a:endParaRPr lang="en-US" altLang="ko-KR" sz="12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   법적으로 보장 받지 못함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5" name="아래쪽 화살표 설명선 14"/>
          <p:cNvSpPr/>
          <p:nvPr/>
        </p:nvSpPr>
        <p:spPr>
          <a:xfrm rot="5400000" flipV="1">
            <a:off x="821505" y="1964521"/>
            <a:ext cx="2071702" cy="2857520"/>
          </a:xfrm>
          <a:prstGeom prst="downArrowCallout">
            <a:avLst>
              <a:gd name="adj1" fmla="val 29285"/>
              <a:gd name="adj2" fmla="val 25000"/>
              <a:gd name="adj3" fmla="val 25000"/>
              <a:gd name="adj4" fmla="val 7864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8106" y="2696450"/>
            <a:ext cx="19288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노후보장 기능 미약</a:t>
            </a:r>
            <a:endParaRPr lang="en-US" altLang="ko-KR" sz="1200" dirty="0" smtClean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  <a:p>
            <a:endParaRPr lang="en-US" altLang="ko-KR" sz="1200" dirty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· 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잦은 이직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연봉제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,</a:t>
            </a:r>
          </a:p>
          <a:p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   중간 </a:t>
            </a:r>
            <a:r>
              <a:rPr lang="ko-KR" altLang="en-US" sz="1200" dirty="0" err="1" smtClean="0">
                <a:latin typeface="휴먼모음T" pitchFamily="18" charset="-127"/>
                <a:ea typeface="휴먼모음T" pitchFamily="18" charset="-127"/>
              </a:rPr>
              <a:t>정산제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 실시로</a:t>
            </a:r>
            <a:endParaRPr lang="en-US" altLang="ko-KR" sz="12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   </a:t>
            </a:r>
            <a:r>
              <a:rPr lang="ko-KR" altLang="en-US" sz="1200" dirty="0" err="1" smtClean="0">
                <a:latin typeface="휴먼모음T" pitchFamily="18" charset="-127"/>
                <a:ea typeface="휴먼모음T" pitchFamily="18" charset="-127"/>
              </a:rPr>
              <a:t>일시금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 지급</a:t>
            </a:r>
            <a:endParaRPr lang="en-US" altLang="ko-KR" sz="12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   → 생활자금으로 소진</a:t>
            </a:r>
            <a:endParaRPr lang="en-US" altLang="ko-KR" sz="12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   (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퇴직금의 푼돈화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7554" y="4643446"/>
            <a:ext cx="235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· 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근로자 </a:t>
            </a:r>
            <a:r>
              <a:rPr lang="ko-KR" altLang="en-US" sz="1200" dirty="0" err="1" smtClean="0">
                <a:latin typeface="휴먼모음T" pitchFamily="18" charset="-127"/>
                <a:ea typeface="휴먼모음T" pitchFamily="18" charset="-127"/>
              </a:rPr>
              <a:t>퇴직시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 퇴직금 </a:t>
            </a:r>
            <a:r>
              <a:rPr lang="ko-KR" altLang="en-US" sz="1200" dirty="0" err="1" smtClean="0">
                <a:latin typeface="휴먼모음T" pitchFamily="18" charset="-127"/>
                <a:ea typeface="휴먼모음T" pitchFamily="18" charset="-127"/>
              </a:rPr>
              <a:t>일시금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  </a:t>
            </a:r>
            <a:endParaRPr lang="en-US" altLang="ko-KR" sz="12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   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으로 지급</a:t>
            </a:r>
            <a:endParaRPr lang="en-US" altLang="ko-KR" sz="12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    → 기업부담 가중</a:t>
            </a:r>
            <a:endParaRPr lang="en-US" altLang="ko-KR" sz="12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   </a:t>
            </a:r>
            <a:r>
              <a:rPr lang="ko-KR" altLang="en-US" sz="1200" dirty="0" err="1" smtClean="0">
                <a:latin typeface="휴먼모음T" pitchFamily="18" charset="-127"/>
                <a:ea typeface="휴먼모음T" pitchFamily="18" charset="-127"/>
              </a:rPr>
              <a:t>일시금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 지급으로 인한 기업부담    </a:t>
            </a:r>
            <a:endParaRPr lang="en-US" altLang="ko-KR" sz="12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   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가중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3286116" y="3143248"/>
            <a:ext cx="2500330" cy="7143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퇴직연금제도 도입</a:t>
            </a:r>
            <a:endParaRPr lang="en-US" altLang="ko-KR" sz="1200" b="1" dirty="0" smtClean="0">
              <a:solidFill>
                <a:sysClr val="windowText" lastClr="000000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/>
            <a:r>
              <a:rPr lang="en-US" altLang="ko-KR" sz="1200" b="1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(2005</a:t>
            </a:r>
            <a:r>
              <a:rPr lang="ko-KR" altLang="en-US" sz="1200" b="1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년 </a:t>
            </a:r>
            <a:r>
              <a:rPr lang="en-US" altLang="ko-KR" sz="1200" b="1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12</a:t>
            </a:r>
            <a:r>
              <a:rPr lang="ko-KR" altLang="en-US" sz="1200" b="1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월</a:t>
            </a:r>
            <a:r>
              <a:rPr lang="en-US" altLang="ko-KR" sz="1200" b="1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1200" b="1" dirty="0">
              <a:solidFill>
                <a:sysClr val="windowText" lastClr="0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4348" y="5143512"/>
            <a:ext cx="2367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평균 근속년수 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: 4.8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년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(04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년 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8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월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)</a:t>
            </a:r>
          </a:p>
          <a:p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연봉제 실시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: 42%(04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년 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6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월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)</a:t>
            </a:r>
          </a:p>
          <a:p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 - 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출처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통계청 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678836" y="5250048"/>
            <a:ext cx="71438" cy="7143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678836" y="5429264"/>
            <a:ext cx="71438" cy="7143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85728"/>
            <a:ext cx="209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C000"/>
                </a:solidFill>
                <a:latin typeface="휴먼모음T" pitchFamily="18" charset="-127"/>
                <a:ea typeface="휴먼모음T" pitchFamily="18" charset="-127"/>
              </a:rPr>
              <a:t>근로자 측면의 </a:t>
            </a:r>
            <a:r>
              <a:rPr lang="en-US" altLang="ko-KR" dirty="0" smtClean="0">
                <a:solidFill>
                  <a:srgbClr val="FFC000"/>
                </a:solidFill>
                <a:latin typeface="휴먼모음T" pitchFamily="18" charset="-127"/>
                <a:ea typeface="휴먼모음T" pitchFamily="18" charset="-127"/>
              </a:rPr>
              <a:t>Merit</a:t>
            </a:r>
            <a:endParaRPr lang="ko-KR" altLang="en-US" dirty="0">
              <a:solidFill>
                <a:srgbClr val="FFC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642910" y="1142984"/>
            <a:ext cx="4071966" cy="42862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세제혜택으로 실질소득 증가가 가능합니다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.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42910" y="1785926"/>
            <a:ext cx="2857520" cy="10001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DC Plan</a:t>
            </a:r>
            <a:r>
              <a:rPr lang="ko-KR" altLang="en-US" sz="12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을 </a:t>
            </a:r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선택한 근로자가 추가적으로 개인납입 할 경우 </a:t>
            </a:r>
            <a:r>
              <a:rPr lang="ko-KR" altLang="en-US" sz="12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연 </a:t>
            </a:r>
            <a:r>
              <a:rPr lang="en-US" altLang="ko-KR" sz="12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300</a:t>
            </a:r>
            <a:r>
              <a:rPr lang="ko-KR" altLang="en-US" sz="12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만원까지 소득공제를 받을 수 있습니다</a:t>
            </a:r>
            <a:r>
              <a:rPr lang="en-US" altLang="ko-KR" sz="12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.</a:t>
            </a:r>
            <a:endParaRPr lang="ko-KR" altLang="en-US" sz="1200" dirty="0">
              <a:solidFill>
                <a:srgbClr val="C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42910" y="3071810"/>
            <a:ext cx="2857520" cy="27860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동일한 금액을 예금에 투자한 경우와 </a:t>
            </a:r>
            <a:r>
              <a:rPr lang="en-US" altLang="ko-KR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DC Plan</a:t>
            </a:r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의 추가납입을 통하여 투자한 경우</a:t>
            </a:r>
            <a:endParaRPr lang="en-US" altLang="ko-KR" sz="12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/>
            <a:endParaRPr lang="en-US" altLang="ko-KR" sz="1200" dirty="0" smtClean="0">
              <a:solidFill>
                <a:srgbClr val="C00000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각각의 세율을 비교할 때 이자소득세 보다</a:t>
            </a:r>
            <a:r>
              <a:rPr lang="ko-KR" altLang="en-US" sz="12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 퇴직소득세가 유리하여 </a:t>
            </a:r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같은 조건하의 </a:t>
            </a:r>
            <a:r>
              <a:rPr lang="ko-KR" altLang="en-US" sz="1200" dirty="0" err="1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稅後</a:t>
            </a:r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수령액 측면에서 </a:t>
            </a:r>
            <a:r>
              <a:rPr lang="ko-KR" altLang="en-US" sz="12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퇴직연금 추가가입이 더 유리합니다</a:t>
            </a:r>
            <a:r>
              <a:rPr lang="en-US" altLang="ko-KR" sz="12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.</a:t>
            </a:r>
            <a:endParaRPr lang="ko-KR" altLang="en-US" sz="1200" dirty="0">
              <a:solidFill>
                <a:srgbClr val="C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0562" y="6072206"/>
            <a:ext cx="400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※ </a:t>
            </a:r>
            <a:r>
              <a:rPr lang="ko-KR" altLang="en-US" sz="10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상기 예시는 이해를 돕기 위한 참고자료로 작성되었으며 가정의 변화로 그 값은 달라질 수 있습니다</a:t>
            </a:r>
            <a:r>
              <a:rPr lang="en-US" altLang="ko-KR" sz="10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6248" y="3357562"/>
            <a:ext cx="43577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rgbClr val="FF0000"/>
                </a:solidFill>
              </a:rPr>
              <a:t>※ </a:t>
            </a:r>
            <a:r>
              <a:rPr lang="ko-KR" altLang="en-US" sz="1000" dirty="0" smtClean="0">
                <a:solidFill>
                  <a:srgbClr val="FF0000"/>
                </a:solidFill>
              </a:rPr>
              <a:t>상기 소득세 </a:t>
            </a:r>
            <a:r>
              <a:rPr lang="ko-KR" altLang="en-US" sz="1000" dirty="0" err="1" smtClean="0">
                <a:solidFill>
                  <a:srgbClr val="FF0000"/>
                </a:solidFill>
              </a:rPr>
              <a:t>절감액은</a:t>
            </a:r>
            <a:r>
              <a:rPr lang="ko-KR" altLang="en-US" sz="1000" dirty="0" smtClean="0">
                <a:solidFill>
                  <a:srgbClr val="FF0000"/>
                </a:solidFill>
              </a:rPr>
              <a:t> 과세표준 구간이 변동 시 달라질 수 있습니다</a:t>
            </a:r>
            <a:r>
              <a:rPr lang="en-US" altLang="ko-KR" sz="1000" dirty="0" smtClean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9" name="직선 연결선 8"/>
          <p:cNvCxnSpPr/>
          <p:nvPr/>
        </p:nvCxnSpPr>
        <p:spPr>
          <a:xfrm>
            <a:off x="4643438" y="1857364"/>
            <a:ext cx="3857652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4643438" y="2143116"/>
            <a:ext cx="38576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4643438" y="2428868"/>
            <a:ext cx="38576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4643438" y="2714620"/>
            <a:ext cx="38576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4643438" y="3000372"/>
            <a:ext cx="38576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4643438" y="3286124"/>
            <a:ext cx="3857652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 rot="5400000">
            <a:off x="5929322" y="2571744"/>
            <a:ext cx="142876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43834" y="1500174"/>
            <a:ext cx="827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[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단위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원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]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46532" y="1857364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세 율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46532" y="2143116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8 %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46532" y="2428868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17 %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46532" y="2714620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26 %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46532" y="3000372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35 %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29454" y="1857364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소득세 </a:t>
            </a:r>
            <a:r>
              <a:rPr lang="ko-KR" altLang="en-US" sz="1200" dirty="0" err="1" smtClean="0">
                <a:latin typeface="휴먼모음T" pitchFamily="18" charset="-127"/>
                <a:ea typeface="휴먼모음T" pitchFamily="18" charset="-127"/>
              </a:rPr>
              <a:t>절감액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29454" y="2143116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264,000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29454" y="2428868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561,000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29454" y="2714620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858,000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29454" y="3000372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1,155,000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29" name="그림 28" descr="ff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714752"/>
            <a:ext cx="4000528" cy="2319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85728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C000"/>
                </a:solidFill>
                <a:latin typeface="휴먼모음T" pitchFamily="18" charset="-127"/>
                <a:ea typeface="휴먼모음T" pitchFamily="18" charset="-127"/>
              </a:rPr>
              <a:t>회사 측면의 </a:t>
            </a:r>
            <a:r>
              <a:rPr lang="en-US" altLang="ko-KR" dirty="0" smtClean="0">
                <a:solidFill>
                  <a:srgbClr val="FFC000"/>
                </a:solidFill>
                <a:latin typeface="휴먼모음T" pitchFamily="18" charset="-127"/>
                <a:ea typeface="휴먼모음T" pitchFamily="18" charset="-127"/>
              </a:rPr>
              <a:t>Merit</a:t>
            </a:r>
            <a:endParaRPr lang="ko-KR" altLang="en-US" dirty="0">
              <a:solidFill>
                <a:srgbClr val="FFC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642910" y="1142984"/>
            <a:ext cx="3786214" cy="42862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smtClean="0">
                <a:latin typeface="휴먼모음T" pitchFamily="18" charset="-127"/>
                <a:ea typeface="휴먼모음T" pitchFamily="18" charset="-127"/>
              </a:rPr>
              <a:t>납입부담금의 손금 인정으로 법인세 절감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42910" y="1785926"/>
            <a:ext cx="7500990" cy="5715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확정급여형의</a:t>
            </a:r>
            <a:r>
              <a:rPr lang="ko-KR" altLang="en-US" sz="12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 경우 </a:t>
            </a:r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납입된 부담금은 </a:t>
            </a:r>
            <a:r>
              <a:rPr lang="ko-KR" altLang="en-US" sz="1200" dirty="0" err="1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추계액</a:t>
            </a:r>
            <a:r>
              <a:rPr lang="ko-KR" altLang="en-US" sz="12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 범위 내에서 손금으로 산입</a:t>
            </a:r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되어 법인세가 절감됨</a:t>
            </a:r>
            <a:endParaRPr lang="en-US" altLang="ko-KR" sz="12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/>
            <a:r>
              <a:rPr lang="ko-KR" altLang="en-US" sz="1200" dirty="0" err="1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확정기여형의</a:t>
            </a:r>
            <a:r>
              <a:rPr lang="ko-KR" altLang="en-US" sz="12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 경우 </a:t>
            </a:r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납입한 부담금 </a:t>
            </a:r>
            <a:r>
              <a:rPr lang="ko-KR" altLang="en-US" sz="12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전액에 대해 비용인정</a:t>
            </a:r>
            <a:endParaRPr lang="ko-KR" altLang="en-US" sz="1200" dirty="0">
              <a:solidFill>
                <a:srgbClr val="C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4572000" y="3214686"/>
            <a:ext cx="385765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572000" y="3500438"/>
            <a:ext cx="38576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4572000" y="3786190"/>
            <a:ext cx="38576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4572000" y="4071942"/>
            <a:ext cx="3857652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rot="5400000">
            <a:off x="6142842" y="3643314"/>
            <a:ext cx="858050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75094" y="3214686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과세표준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5094" y="3500438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1</a:t>
            </a:r>
            <a:r>
              <a:rPr lang="ko-KR" altLang="en-US" sz="1200" dirty="0" err="1" smtClean="0">
                <a:latin typeface="휴먼모음T" pitchFamily="18" charset="-127"/>
                <a:ea typeface="휴먼모음T" pitchFamily="18" charset="-127"/>
              </a:rPr>
              <a:t>억이하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5094" y="3786190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1</a:t>
            </a:r>
            <a:r>
              <a:rPr lang="ko-KR" altLang="en-US" sz="1200" dirty="0" err="1" smtClean="0">
                <a:latin typeface="휴먼모음T" pitchFamily="18" charset="-127"/>
                <a:ea typeface="휴먼모음T" pitchFamily="18" charset="-127"/>
              </a:rPr>
              <a:t>억초과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16" y="3214686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법인세율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16" y="3500438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14.3 %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16" y="3786190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27.5 %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2571744"/>
            <a:ext cx="3007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납입보험료가 全額 </a:t>
            </a:r>
            <a:r>
              <a:rPr lang="ko-KR" altLang="en-US" sz="1200" dirty="0" err="1" smtClean="0">
                <a:latin typeface="휴먼모음T" pitchFamily="18" charset="-127"/>
                <a:ea typeface="휴먼모음T" pitchFamily="18" charset="-127"/>
              </a:rPr>
              <a:t>손비로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 처리되므로</a:t>
            </a:r>
            <a:endParaRPr lang="en-US" altLang="ko-KR" sz="12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기업으로서는 법인세 절감</a:t>
            </a:r>
            <a:endParaRPr lang="en-US" altLang="ko-KR" sz="12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※ 6.5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억 </a:t>
            </a:r>
            <a:r>
              <a:rPr lang="ko-KR" altLang="en-US" sz="1200" dirty="0" err="1" smtClean="0">
                <a:latin typeface="휴먼모음T" pitchFamily="18" charset="-127"/>
                <a:ea typeface="휴먼모음T" pitchFamily="18" charset="-127"/>
              </a:rPr>
              <a:t>납입시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 법인세 절감 혜택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en-US" altLang="ko-KR" sz="12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1.78</a:t>
            </a:r>
            <a:r>
              <a:rPr lang="ko-KR" altLang="en-US" sz="12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억</a:t>
            </a:r>
            <a:endParaRPr lang="ko-KR" altLang="en-US" sz="1200" dirty="0">
              <a:solidFill>
                <a:srgbClr val="C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2964852" y="4500570"/>
            <a:ext cx="1714512" cy="285752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현행 퇴직금 제도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4786314" y="4500570"/>
            <a:ext cx="1714512" cy="285752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확정급여형제도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6607776" y="4500570"/>
            <a:ext cx="1714512" cy="285752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확정기여형제도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785786" y="4857760"/>
            <a:ext cx="2000264" cy="285752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latin typeface="휴먼모음T" pitchFamily="18" charset="-127"/>
                <a:ea typeface="휴먼모음T" pitchFamily="18" charset="-127"/>
              </a:rPr>
              <a:t>퇴직급여충당금</a:t>
            </a:r>
            <a:endParaRPr lang="ko-KR" altLang="en-US" sz="1200" b="1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2964852" y="4857760"/>
            <a:ext cx="1714512" cy="285752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10</a:t>
            </a:r>
            <a:r>
              <a:rPr lang="ko-KR" altLang="en-US" sz="1200" dirty="0" err="1" smtClean="0">
                <a:latin typeface="휴먼모음T" pitchFamily="18" charset="-127"/>
                <a:ea typeface="휴먼모음T" pitchFamily="18" charset="-127"/>
              </a:rPr>
              <a:t>억원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4786314" y="4857760"/>
            <a:ext cx="1714512" cy="285752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10</a:t>
            </a:r>
            <a:r>
              <a:rPr lang="ko-KR" altLang="en-US" sz="1200" dirty="0" err="1" smtClean="0">
                <a:latin typeface="휴먼모음T" pitchFamily="18" charset="-127"/>
                <a:ea typeface="휴먼모음T" pitchFamily="18" charset="-127"/>
              </a:rPr>
              <a:t>억원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6607776" y="4857760"/>
            <a:ext cx="1714512" cy="285752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-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794250" y="5241584"/>
            <a:ext cx="2000264" cy="285752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>
                <a:latin typeface="휴먼모음T" pitchFamily="18" charset="-127"/>
                <a:ea typeface="휴먼모음T" pitchFamily="18" charset="-127"/>
              </a:rPr>
              <a:t>손금산입액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[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비용인정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]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2973316" y="5241584"/>
            <a:ext cx="1714512" cy="285752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3.5</a:t>
            </a:r>
            <a:r>
              <a:rPr lang="ko-KR" altLang="en-US" sz="1200" dirty="0" err="1" smtClean="0">
                <a:latin typeface="휴먼모음T" pitchFamily="18" charset="-127"/>
                <a:ea typeface="휴먼모음T" pitchFamily="18" charset="-127"/>
              </a:rPr>
              <a:t>억원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4794778" y="5241584"/>
            <a:ext cx="1714512" cy="285752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10</a:t>
            </a:r>
            <a:r>
              <a:rPr lang="ko-KR" altLang="en-US" sz="1200" dirty="0" err="1" smtClean="0">
                <a:latin typeface="휴먼모음T" pitchFamily="18" charset="-127"/>
                <a:ea typeface="휴먼모음T" pitchFamily="18" charset="-127"/>
              </a:rPr>
              <a:t>억원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6616240" y="5241584"/>
            <a:ext cx="1714512" cy="285752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10</a:t>
            </a:r>
            <a:r>
              <a:rPr lang="ko-KR" altLang="en-US" sz="1200" dirty="0" err="1" smtClean="0">
                <a:latin typeface="휴먼모음T" pitchFamily="18" charset="-127"/>
                <a:ea typeface="휴먼모음T" pitchFamily="18" charset="-127"/>
              </a:rPr>
              <a:t>억원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794250" y="5634700"/>
            <a:ext cx="2000264" cy="285752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법인세 효과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2973316" y="5634700"/>
            <a:ext cx="1714512" cy="285752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96</a:t>
            </a:r>
            <a:r>
              <a:rPr lang="ko-KR" altLang="en-US" sz="1200" dirty="0" err="1" smtClean="0">
                <a:latin typeface="휴먼모음T" pitchFamily="18" charset="-127"/>
                <a:ea typeface="휴먼모음T" pitchFamily="18" charset="-127"/>
              </a:rPr>
              <a:t>백만원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4794778" y="5634700"/>
            <a:ext cx="1714512" cy="285752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275</a:t>
            </a:r>
            <a:r>
              <a:rPr lang="ko-KR" altLang="en-US" sz="1200" dirty="0" err="1" smtClean="0">
                <a:latin typeface="휴먼모음T" pitchFamily="18" charset="-127"/>
                <a:ea typeface="휴먼모음T" pitchFamily="18" charset="-127"/>
              </a:rPr>
              <a:t>백만원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6616240" y="5634700"/>
            <a:ext cx="1714512" cy="285752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275</a:t>
            </a:r>
            <a:r>
              <a:rPr lang="ko-KR" altLang="en-US" sz="1200" dirty="0" err="1" smtClean="0">
                <a:latin typeface="휴먼모음T" pitchFamily="18" charset="-127"/>
                <a:ea typeface="휴먼모음T" pitchFamily="18" charset="-127"/>
              </a:rPr>
              <a:t>백만원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2910" y="6113486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※ </a:t>
            </a:r>
            <a:r>
              <a:rPr lang="ko-KR" altLang="en-US" sz="10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법인세 손금인정 한도액 비율은 법인세법 시행령 제</a:t>
            </a:r>
            <a:r>
              <a:rPr lang="en-US" altLang="ko-KR" sz="10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60</a:t>
            </a:r>
            <a:r>
              <a:rPr lang="ko-KR" altLang="en-US" sz="10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조 제</a:t>
            </a:r>
            <a:r>
              <a:rPr lang="en-US" altLang="ko-KR" sz="10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1</a:t>
            </a:r>
            <a:r>
              <a:rPr lang="ko-KR" altLang="en-US" sz="10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항에서 </a:t>
            </a:r>
            <a:r>
              <a:rPr lang="en-US" altLang="ko-KR" sz="10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3</a:t>
            </a:r>
            <a:r>
              <a:rPr lang="ko-KR" altLang="en-US" sz="10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항과 부칙</a:t>
            </a:r>
            <a:r>
              <a:rPr lang="en-US" altLang="ko-KR" sz="10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[2007.2.28 </a:t>
            </a:r>
            <a:r>
              <a:rPr lang="ko-KR" altLang="en-US" sz="10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제</a:t>
            </a:r>
            <a:r>
              <a:rPr lang="en-US" altLang="ko-KR" sz="10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19891</a:t>
            </a:r>
            <a:r>
              <a:rPr lang="ko-KR" altLang="en-US" sz="10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호</a:t>
            </a:r>
            <a:r>
              <a:rPr lang="en-US" altLang="ko-KR" sz="10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] </a:t>
            </a:r>
            <a:r>
              <a:rPr lang="ko-KR" altLang="en-US" sz="10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제</a:t>
            </a:r>
            <a:r>
              <a:rPr lang="en-US" altLang="ko-KR" sz="10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13</a:t>
            </a:r>
            <a:r>
              <a:rPr lang="ko-KR" altLang="en-US" sz="10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조에서 정한 비율로 내용으로 추후 법인세법의 개정 시 그 비율은 달라질 수 있습니다</a:t>
            </a:r>
            <a:r>
              <a:rPr lang="en-US" altLang="ko-KR" sz="10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.</a:t>
            </a:r>
          </a:p>
        </p:txBody>
      </p:sp>
      <p:pic>
        <p:nvPicPr>
          <p:cNvPr id="35" name="그림 34" descr="ff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02" y="2465622"/>
            <a:ext cx="3857652" cy="1858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85728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C000"/>
                </a:solidFill>
                <a:latin typeface="휴먼모음T" pitchFamily="18" charset="-127"/>
                <a:ea typeface="휴먼모음T" pitchFamily="18" charset="-127"/>
              </a:rPr>
              <a:t>회사 측면의 </a:t>
            </a:r>
            <a:r>
              <a:rPr lang="en-US" altLang="ko-KR" dirty="0" smtClean="0">
                <a:solidFill>
                  <a:srgbClr val="FFC000"/>
                </a:solidFill>
                <a:latin typeface="휴먼모음T" pitchFamily="18" charset="-127"/>
                <a:ea typeface="휴먼모음T" pitchFamily="18" charset="-127"/>
              </a:rPr>
              <a:t>Merit</a:t>
            </a:r>
            <a:endParaRPr lang="ko-KR" altLang="en-US" dirty="0">
              <a:solidFill>
                <a:srgbClr val="FFC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642910" y="1071546"/>
            <a:ext cx="5000660" cy="500066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다양한 퇴직금 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Plan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을 통한 유연한 인사제도 운영 및 근로자 복리후생 강화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42910" y="1785926"/>
            <a:ext cx="7500990" cy="135732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성과형</a:t>
            </a:r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보상체계와 연계 강화를 통한 </a:t>
            </a:r>
            <a:r>
              <a:rPr lang="ko-KR" altLang="en-US" sz="12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인력관리 효과 제고</a:t>
            </a:r>
            <a:endParaRPr lang="en-US" altLang="ko-KR" sz="1200" dirty="0" smtClean="0">
              <a:solidFill>
                <a:srgbClr val="C00000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>
              <a:buFontTx/>
              <a:buChar char="-"/>
            </a:pPr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성과주의 임금제도</a:t>
            </a:r>
            <a:r>
              <a:rPr lang="en-US" altLang="ko-KR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연봉제</a:t>
            </a:r>
            <a:r>
              <a:rPr lang="en-US" altLang="ko-KR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임금 </a:t>
            </a:r>
            <a:r>
              <a:rPr lang="ko-KR" altLang="en-US" sz="1200" dirty="0" err="1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피크제</a:t>
            </a:r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등</a:t>
            </a:r>
            <a:r>
              <a:rPr lang="ko-KR" altLang="en-US" sz="12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 다양한 인사제도에 부합</a:t>
            </a:r>
            <a:endParaRPr lang="en-US" altLang="ko-KR" sz="1200" dirty="0" smtClean="0">
              <a:solidFill>
                <a:srgbClr val="C00000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>
              <a:buFontTx/>
              <a:buChar char="-"/>
            </a:pPr>
            <a:endParaRPr lang="en-US" altLang="ko-KR" sz="1200" dirty="0" smtClean="0">
              <a:solidFill>
                <a:srgbClr val="C00000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>
              <a:buFontTx/>
              <a:buChar char="-"/>
            </a:pPr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고령화 사회에 대응한 </a:t>
            </a:r>
            <a:r>
              <a:rPr lang="ko-KR" altLang="en-US" sz="12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최적의 복지제도 제공</a:t>
            </a:r>
            <a:endParaRPr lang="en-US" altLang="ko-KR" sz="1200" dirty="0" smtClean="0">
              <a:solidFill>
                <a:srgbClr val="C00000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>
              <a:buFontTx/>
              <a:buChar char="-"/>
            </a:pPr>
            <a:r>
              <a:rPr lang="en-US" altLang="ko-KR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근로자의 노후 소득 보장 수단 제공을 통한</a:t>
            </a:r>
            <a:r>
              <a:rPr lang="ko-KR" altLang="en-US" sz="12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 복지혜택 강화</a:t>
            </a:r>
            <a:endParaRPr lang="en-US" altLang="ko-KR" sz="1200" dirty="0" smtClean="0">
              <a:solidFill>
                <a:srgbClr val="C00000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>
              <a:buFontTx/>
              <a:buChar char="-"/>
            </a:pPr>
            <a:r>
              <a:rPr lang="en-US" altLang="ko-KR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눈에 보이는 퇴직급여 운용으로 근로자 만족도 제고</a:t>
            </a:r>
            <a:endParaRPr lang="ko-KR" altLang="en-US" sz="1200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6" name="그림 5" descr="ff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429000"/>
            <a:ext cx="7286644" cy="2837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85728"/>
            <a:ext cx="220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C000"/>
                </a:solidFill>
                <a:latin typeface="휴먼모음T" pitchFamily="18" charset="-127"/>
                <a:ea typeface="휴먼모음T" pitchFamily="18" charset="-127"/>
              </a:rPr>
              <a:t>퇴직연금제도 도입절차</a:t>
            </a:r>
            <a:endParaRPr lang="ko-KR" altLang="en-US" dirty="0">
              <a:solidFill>
                <a:srgbClr val="FFC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28596" y="1285860"/>
            <a:ext cx="4786346" cy="4286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기업은 퇴직연금 운영 단계별로 아래와 같은 역할을 수행합니다</a:t>
            </a:r>
            <a:r>
              <a:rPr lang="en-US" altLang="ko-KR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.</a:t>
            </a:r>
            <a:endParaRPr lang="ko-KR" altLang="en-US" sz="1200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" name="오각형 3"/>
          <p:cNvSpPr/>
          <p:nvPr/>
        </p:nvSpPr>
        <p:spPr>
          <a:xfrm>
            <a:off x="428596" y="2143116"/>
            <a:ext cx="2643206" cy="428628"/>
          </a:xfrm>
          <a:prstGeom prst="homePlat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Step1: 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도입준비단계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" name="오각형 4"/>
          <p:cNvSpPr/>
          <p:nvPr/>
        </p:nvSpPr>
        <p:spPr>
          <a:xfrm>
            <a:off x="3214678" y="2143116"/>
            <a:ext cx="2643206" cy="428628"/>
          </a:xfrm>
          <a:prstGeom prst="homePlat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Step2: 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규약작성</a:t>
            </a:r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/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신고 단계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6" name="오각형 5"/>
          <p:cNvSpPr/>
          <p:nvPr/>
        </p:nvSpPr>
        <p:spPr>
          <a:xfrm>
            <a:off x="6000760" y="2143116"/>
            <a:ext cx="2643206" cy="428628"/>
          </a:xfrm>
          <a:prstGeom prst="homePlat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Step3: 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제도운영단계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28596" y="2714620"/>
            <a:ext cx="2643206" cy="30003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>
              <a:buAutoNum type="arabicPeriod"/>
            </a:pPr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노사합의</a:t>
            </a:r>
            <a:endParaRPr lang="en-US" altLang="ko-KR" sz="12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228600" indent="-228600"/>
            <a:r>
              <a:rPr lang="en-US" altLang="ko-KR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· </a:t>
            </a:r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제도도입의 의사결정</a:t>
            </a:r>
            <a:endParaRPr lang="en-US" altLang="ko-KR" sz="12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228600" indent="-228600"/>
            <a:r>
              <a:rPr lang="en-US" altLang="ko-KR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· </a:t>
            </a:r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상호 공감대 형성</a:t>
            </a:r>
            <a:endParaRPr lang="en-US" altLang="ko-KR" sz="12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228600" indent="-228600"/>
            <a:endParaRPr lang="en-US" altLang="ko-KR" sz="12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228600" indent="-228600"/>
            <a:r>
              <a:rPr lang="en-US" altLang="ko-KR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2. </a:t>
            </a:r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퇴직연금제도 선택</a:t>
            </a:r>
            <a:endParaRPr lang="en-US" altLang="ko-KR" sz="12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228600" indent="-228600"/>
            <a:r>
              <a:rPr lang="en-US" altLang="ko-KR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·</a:t>
            </a:r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제도 설계에 따라 기업에 적합한  제도선택</a:t>
            </a:r>
            <a:endParaRPr lang="en-US" altLang="ko-KR" sz="12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228600" indent="-228600"/>
            <a:endParaRPr lang="en-US" altLang="ko-KR" sz="12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228600" indent="-228600"/>
            <a:r>
              <a:rPr lang="en-US" altLang="ko-KR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3. </a:t>
            </a:r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퇴직연금사업자 선정</a:t>
            </a:r>
            <a:endParaRPr lang="en-US" altLang="ko-KR" sz="12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228600" indent="-228600"/>
            <a:r>
              <a:rPr lang="en-US" altLang="ko-KR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·</a:t>
            </a:r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기업의 퇴직연금제도를 운영할 운영관리기관 선정</a:t>
            </a:r>
            <a:endParaRPr lang="en-US" altLang="ko-KR" sz="12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228600" indent="-228600"/>
            <a:r>
              <a:rPr lang="en-US" altLang="ko-KR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·</a:t>
            </a:r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퇴직연금자산을 관리할 자산관리기관 선정</a:t>
            </a:r>
            <a:endParaRPr lang="ko-KR" altLang="en-US" sz="1200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14678" y="2714620"/>
            <a:ext cx="2643206" cy="30003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1. </a:t>
            </a:r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퇴직연금 규약 작성</a:t>
            </a:r>
            <a:endParaRPr lang="en-US" altLang="ko-KR" sz="12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228600" indent="-228600"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·</a:t>
            </a:r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노사합의를 바탕으로 퇴직연금제도의 운영에 기초가 되는 규약 작성</a:t>
            </a:r>
            <a:endParaRPr lang="en-US" altLang="ko-KR" sz="12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228600" indent="-228600"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2. </a:t>
            </a:r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규약 신고 및 승인</a:t>
            </a:r>
            <a:endParaRPr lang="en-US" altLang="ko-KR" sz="12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228600" indent="-228600"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·</a:t>
            </a:r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해당 노동관청에 규약신고</a:t>
            </a:r>
            <a:endParaRPr lang="en-US" altLang="ko-KR" sz="12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228600" indent="-228600">
              <a:lnSpc>
                <a:spcPct val="150000"/>
              </a:lnSpc>
            </a:pPr>
            <a:endParaRPr lang="en-US" altLang="ko-KR" sz="12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228600" indent="-228600">
              <a:lnSpc>
                <a:spcPct val="150000"/>
              </a:lnSpc>
            </a:pPr>
            <a:endParaRPr lang="en-US" altLang="ko-KR" sz="12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228600" indent="-228600">
              <a:lnSpc>
                <a:spcPct val="150000"/>
              </a:lnSpc>
            </a:pPr>
            <a:endParaRPr lang="en-US" altLang="ko-KR" sz="12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228600" indent="-228600">
              <a:lnSpc>
                <a:spcPct val="150000"/>
              </a:lnSpc>
            </a:pPr>
            <a:endParaRPr lang="ko-KR" altLang="en-US" sz="1200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000760" y="2714620"/>
            <a:ext cx="2643206" cy="30003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1. </a:t>
            </a:r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부담금 납입</a:t>
            </a:r>
            <a:endParaRPr lang="en-US" altLang="ko-KR" sz="12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228600" indent="-228600"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· </a:t>
            </a:r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해당 </a:t>
            </a:r>
            <a:r>
              <a:rPr lang="ko-KR" altLang="en-US" sz="1200" dirty="0" err="1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제도별로</a:t>
            </a:r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산출된 부담금 납입</a:t>
            </a:r>
            <a:endParaRPr lang="en-US" altLang="ko-KR" sz="12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228600" indent="-228600"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2. </a:t>
            </a:r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적립금 관리</a:t>
            </a:r>
            <a:endParaRPr lang="en-US" altLang="ko-KR" sz="12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228600" indent="-228600"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· </a:t>
            </a:r>
            <a:r>
              <a:rPr lang="ko-KR" altLang="en-US" sz="1200" dirty="0" err="1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직연금적립금의</a:t>
            </a:r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포트폴리오 관리</a:t>
            </a:r>
            <a:endParaRPr lang="en-US" altLang="ko-KR" sz="12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228600" indent="-228600"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3. </a:t>
            </a:r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근로자 교육</a:t>
            </a:r>
            <a:endParaRPr lang="en-US" altLang="ko-KR" sz="12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228600" indent="-228600"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·</a:t>
            </a:r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법정 의무교육 수행</a:t>
            </a:r>
            <a:endParaRPr lang="en-US" altLang="ko-KR" sz="12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228600" indent="-228600"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4. </a:t>
            </a:r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퇴직급여지급</a:t>
            </a:r>
            <a:endParaRPr lang="en-US" altLang="ko-KR" sz="12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228600" indent="-228600"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·</a:t>
            </a:r>
            <a:r>
              <a:rPr lang="ko-KR" altLang="en-US" sz="12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근로자 퇴직 시 퇴직급여 지급</a:t>
            </a:r>
            <a:endParaRPr lang="en-US" altLang="ko-KR" sz="12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228600" indent="-228600">
              <a:lnSpc>
                <a:spcPct val="150000"/>
              </a:lnSpc>
            </a:pPr>
            <a:endParaRPr lang="en-US" altLang="ko-KR" sz="12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개체 1"/>
          <p:cNvGraphicFramePr>
            <a:graphicFrameLocks noChangeAspect="1"/>
          </p:cNvGraphicFramePr>
          <p:nvPr/>
        </p:nvGraphicFramePr>
        <p:xfrm>
          <a:off x="1646238" y="923925"/>
          <a:ext cx="6592887" cy="5505471"/>
        </p:xfrm>
        <a:graphic>
          <a:graphicData uri="http://schemas.openxmlformats.org/presentationml/2006/ole">
            <p:oleObj spid="_x0000_s27650" name="워크시트" r:id="rId3" imgW="7820025" imgH="7324547" progId="Excel.Sheet.12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7224" y="285728"/>
            <a:ext cx="4852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C000"/>
                </a:solidFill>
                <a:latin typeface="휴먼모음T" pitchFamily="18" charset="-127"/>
                <a:ea typeface="휴먼모음T" pitchFamily="18" charset="-127"/>
              </a:rPr>
              <a:t>퇴직금과 퇴직연금</a:t>
            </a:r>
            <a:r>
              <a:rPr lang="en-US" altLang="ko-KR" dirty="0" smtClean="0">
                <a:solidFill>
                  <a:srgbClr val="FFC000"/>
                </a:solidFill>
                <a:latin typeface="휴먼모음T" pitchFamily="18" charset="-127"/>
                <a:ea typeface="휴먼모음T" pitchFamily="18" charset="-127"/>
              </a:rPr>
              <a:t>(DB/DC</a:t>
            </a:r>
            <a:r>
              <a:rPr lang="ko-KR" altLang="en-US" dirty="0" smtClean="0">
                <a:solidFill>
                  <a:srgbClr val="FFC000"/>
                </a:solidFill>
                <a:latin typeface="휴먼모음T" pitchFamily="18" charset="-127"/>
                <a:ea typeface="휴먼모음T" pitchFamily="18" charset="-127"/>
              </a:rPr>
              <a:t>형</a:t>
            </a:r>
            <a:r>
              <a:rPr lang="en-US" altLang="ko-KR" dirty="0" smtClean="0">
                <a:solidFill>
                  <a:srgbClr val="FFC000"/>
                </a:solidFill>
                <a:latin typeface="휴먼모음T" pitchFamily="18" charset="-127"/>
                <a:ea typeface="휴먼모음T" pitchFamily="18" charset="-127"/>
              </a:rPr>
              <a:t>) </a:t>
            </a:r>
            <a:r>
              <a:rPr lang="ko-KR" altLang="en-US" dirty="0" smtClean="0">
                <a:solidFill>
                  <a:srgbClr val="FFC000"/>
                </a:solidFill>
                <a:latin typeface="휴먼모음T" pitchFamily="18" charset="-127"/>
                <a:ea typeface="휴먼모음T" pitchFamily="18" charset="-127"/>
              </a:rPr>
              <a:t>특성 종합 비교 분석</a:t>
            </a:r>
            <a:endParaRPr lang="ko-KR" altLang="en-US" dirty="0">
              <a:solidFill>
                <a:srgbClr val="FFC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직사각형 40"/>
          <p:cNvSpPr/>
          <p:nvPr/>
        </p:nvSpPr>
        <p:spPr>
          <a:xfrm>
            <a:off x="705056" y="2635132"/>
            <a:ext cx="7643866" cy="335758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57224" y="285728"/>
            <a:ext cx="20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C000"/>
                </a:solidFill>
                <a:latin typeface="휴먼모음T" pitchFamily="18" charset="-127"/>
                <a:ea typeface="휴먼모음T" pitchFamily="18" charset="-127"/>
              </a:rPr>
              <a:t>퇴직연금제도의 도입</a:t>
            </a:r>
            <a:endParaRPr lang="ko-KR" altLang="en-US" dirty="0">
              <a:solidFill>
                <a:srgbClr val="FFC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1214422"/>
            <a:ext cx="6487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『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근로기준법</a:t>
            </a:r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』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→</a:t>
            </a:r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 『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근로자퇴직급여 </a:t>
            </a:r>
            <a:r>
              <a:rPr lang="ko-KR" altLang="en-US" sz="1400" dirty="0" err="1" smtClean="0">
                <a:latin typeface="휴먼모음T" pitchFamily="18" charset="-127"/>
                <a:ea typeface="휴먼모음T" pitchFamily="18" charset="-127"/>
              </a:rPr>
              <a:t>보장법</a:t>
            </a:r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』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 시행에 따라 </a:t>
            </a:r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2005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년 </a:t>
            </a:r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12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월 </a:t>
            </a:r>
            <a:r>
              <a:rPr lang="ko-KR" altLang="en-US" sz="1400" dirty="0" err="1" smtClean="0">
                <a:latin typeface="휴먼모음T" pitchFamily="18" charset="-127"/>
                <a:ea typeface="휴먼모음T" pitchFamily="18" charset="-127"/>
              </a:rPr>
              <a:t>부터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 도입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1643050"/>
            <a:ext cx="6817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근로자 </a:t>
            </a:r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5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인 이상의 기업은 </a:t>
            </a:r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“</a:t>
            </a:r>
            <a:r>
              <a:rPr lang="ko-KR" altLang="en-US" sz="1400" dirty="0" err="1" smtClean="0">
                <a:latin typeface="휴먼모음T" pitchFamily="18" charset="-127"/>
                <a:ea typeface="휴먼모음T" pitchFamily="18" charset="-127"/>
              </a:rPr>
              <a:t>확정급여형</a:t>
            </a:r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(DB)”, “</a:t>
            </a:r>
            <a:r>
              <a:rPr lang="ko-KR" altLang="en-US" sz="1400" dirty="0" err="1" smtClean="0">
                <a:latin typeface="휴먼모음T" pitchFamily="18" charset="-127"/>
                <a:ea typeface="휴먼모음T" pitchFamily="18" charset="-127"/>
              </a:rPr>
              <a:t>확정기여형</a:t>
            </a:r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(DC)” 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또는 현행 퇴직금</a:t>
            </a:r>
            <a:endParaRPr lang="en-US" altLang="ko-KR" sz="14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 제도 중 </a:t>
            </a:r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1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개 이상의 제도를 설정 및 운영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2285992"/>
            <a:ext cx="5525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퇴직보험의 신규가입은 불가하며</a:t>
            </a:r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기 가입자는 </a:t>
            </a:r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2010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년 </a:t>
            </a:r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12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월까지 운영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1030" name="Picture 6" descr="C:\Documents and Settings\MyHome\Local Settings\Temporary Internet Files\Content.IE5\8HIRGT6R\MCj0429683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1048" y="2920470"/>
            <a:ext cx="928694" cy="951706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6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1" name="Picture 7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1049" y="4878548"/>
            <a:ext cx="928694" cy="881441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모서리가 둥근 직사각형 15"/>
          <p:cNvSpPr/>
          <p:nvPr/>
        </p:nvSpPr>
        <p:spPr>
          <a:xfrm>
            <a:off x="1351650" y="3838406"/>
            <a:ext cx="714380" cy="214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latin typeface="휴먼모음T" pitchFamily="18" charset="-127"/>
                <a:ea typeface="휴먼모음T" pitchFamily="18" charset="-127"/>
              </a:rPr>
              <a:t>기업주</a:t>
            </a:r>
            <a:endParaRPr lang="ko-KR" altLang="en-US" sz="1200" b="1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1351650" y="5696640"/>
            <a:ext cx="714380" cy="214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latin typeface="휴먼모음T" pitchFamily="18" charset="-127"/>
                <a:ea typeface="휴먼모음T" pitchFamily="18" charset="-127"/>
              </a:rPr>
              <a:t>근로자</a:t>
            </a:r>
            <a:endParaRPr lang="ko-KR" altLang="en-US" sz="1200" b="1" dirty="0">
              <a:latin typeface="휴먼모음T" pitchFamily="18" charset="-127"/>
              <a:ea typeface="휴먼모음T" pitchFamily="18" charset="-127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883858" y="4134916"/>
            <a:ext cx="1579278" cy="642942"/>
            <a:chOff x="1950310" y="4429132"/>
            <a:chExt cx="1579278" cy="642942"/>
          </a:xfrm>
        </p:grpSpPr>
        <p:sp>
          <p:nvSpPr>
            <p:cNvPr id="18" name="위쪽/아래쪽 화살표 17"/>
            <p:cNvSpPr/>
            <p:nvPr/>
          </p:nvSpPr>
          <p:spPr>
            <a:xfrm>
              <a:off x="2714612" y="4429132"/>
              <a:ext cx="214314" cy="642942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50310" y="4621930"/>
              <a:ext cx="15792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latin typeface="휴먼모음T" pitchFamily="18" charset="-127"/>
                  <a:ea typeface="휴먼모음T" pitchFamily="18" charset="-127"/>
                </a:rPr>
                <a:t>합의를 통한 제도 결정</a:t>
              </a:r>
              <a:endParaRPr lang="ko-KR" altLang="en-US" sz="1200" dirty="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21" name="모서리가 둥근 직사각형 20"/>
          <p:cNvSpPr/>
          <p:nvPr/>
        </p:nvSpPr>
        <p:spPr>
          <a:xfrm>
            <a:off x="3527064" y="3491974"/>
            <a:ext cx="1143008" cy="357190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사내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적립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3527064" y="4420668"/>
            <a:ext cx="1143008" cy="357190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사외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적립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5813080" y="3505754"/>
            <a:ext cx="2428892" cy="428628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·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퇴직금제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5813080" y="4081126"/>
            <a:ext cx="2428892" cy="428628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·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확정 </a:t>
            </a:r>
            <a:r>
              <a:rPr lang="ko-KR" altLang="en-US" sz="1400" dirty="0" err="1" smtClean="0">
                <a:latin typeface="휴먼모음T" pitchFamily="18" charset="-127"/>
                <a:ea typeface="휴먼모음T" pitchFamily="18" charset="-127"/>
              </a:rPr>
              <a:t>급여형</a:t>
            </a:r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(DB)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5813080" y="4678014"/>
            <a:ext cx="2428892" cy="428628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·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확정 </a:t>
            </a:r>
            <a:r>
              <a:rPr lang="ko-KR" altLang="en-US" sz="1400" dirty="0" err="1" smtClean="0">
                <a:latin typeface="휴먼모음T" pitchFamily="18" charset="-127"/>
                <a:ea typeface="휴먼모음T" pitchFamily="18" charset="-127"/>
              </a:rPr>
              <a:t>기여형</a:t>
            </a:r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(DC)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5813080" y="5264144"/>
            <a:ext cx="2428892" cy="428628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·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개인퇴직 계좌</a:t>
            </a:r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(IRA)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0" name="오른쪽 화살표 29"/>
          <p:cNvSpPr/>
          <p:nvPr/>
        </p:nvSpPr>
        <p:spPr>
          <a:xfrm>
            <a:off x="2576854" y="5400130"/>
            <a:ext cx="3011154" cy="17128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598370" y="4420668"/>
            <a:ext cx="428628" cy="71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2" name="오른쪽 화살표 31"/>
          <p:cNvSpPr/>
          <p:nvPr/>
        </p:nvSpPr>
        <p:spPr>
          <a:xfrm>
            <a:off x="4670072" y="3634850"/>
            <a:ext cx="928694" cy="1800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4999702" y="4349230"/>
            <a:ext cx="72000" cy="5000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3" name="오른쪽 화살표 32"/>
          <p:cNvSpPr/>
          <p:nvPr/>
        </p:nvSpPr>
        <p:spPr>
          <a:xfrm>
            <a:off x="4999702" y="4213244"/>
            <a:ext cx="571504" cy="1800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4" name="오른쪽 화살표 33"/>
          <p:cNvSpPr/>
          <p:nvPr/>
        </p:nvSpPr>
        <p:spPr>
          <a:xfrm>
            <a:off x="4999702" y="4803242"/>
            <a:ext cx="571504" cy="1800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4670072" y="4563544"/>
            <a:ext cx="357190" cy="71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3073898" y="3634850"/>
            <a:ext cx="428628" cy="71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3026998" y="4563544"/>
            <a:ext cx="500066" cy="71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3026998" y="3634850"/>
            <a:ext cx="72000" cy="9286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1472" y="6072206"/>
            <a:ext cx="8072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latin typeface="휴먼모음T" pitchFamily="18" charset="-127"/>
                <a:ea typeface="휴먼모음T" pitchFamily="18" charset="-127"/>
              </a:rPr>
              <a:t>※ </a:t>
            </a:r>
            <a:r>
              <a:rPr lang="ko-KR" altLang="en-US" sz="1000" dirty="0" smtClean="0">
                <a:latin typeface="휴먼모음T" pitchFamily="18" charset="-127"/>
                <a:ea typeface="휴먼모음T" pitchFamily="18" charset="-127"/>
              </a:rPr>
              <a:t>퇴직연금 상품은 원리금 </a:t>
            </a:r>
            <a:r>
              <a:rPr lang="ko-KR" altLang="en-US" sz="1000" dirty="0" err="1" smtClean="0">
                <a:latin typeface="휴먼모음T" pitchFamily="18" charset="-127"/>
                <a:ea typeface="휴먼모음T" pitchFamily="18" charset="-127"/>
              </a:rPr>
              <a:t>보장형</a:t>
            </a:r>
            <a:r>
              <a:rPr lang="ko-KR" altLang="en-US" sz="1000" dirty="0" smtClean="0">
                <a:latin typeface="휴먼모음T" pitchFamily="18" charset="-127"/>
                <a:ea typeface="휴먼모음T" pitchFamily="18" charset="-127"/>
              </a:rPr>
              <a:t> 상품과 </a:t>
            </a:r>
            <a:r>
              <a:rPr lang="ko-KR" altLang="en-US" sz="1000" dirty="0" err="1" smtClean="0">
                <a:latin typeface="휴먼모음T" pitchFamily="18" charset="-127"/>
                <a:ea typeface="휴먼모음T" pitchFamily="18" charset="-127"/>
              </a:rPr>
              <a:t>실적배당형</a:t>
            </a:r>
            <a:r>
              <a:rPr lang="ko-KR" altLang="en-US" sz="1000" dirty="0" smtClean="0">
                <a:latin typeface="휴먼모음T" pitchFamily="18" charset="-127"/>
                <a:ea typeface="휴먼모음T" pitchFamily="18" charset="-127"/>
              </a:rPr>
              <a:t> 상품이 있으며 </a:t>
            </a:r>
            <a:r>
              <a:rPr lang="ko-KR" altLang="en-US" sz="1000" dirty="0" err="1" smtClean="0">
                <a:latin typeface="휴먼모음T" pitchFamily="18" charset="-127"/>
                <a:ea typeface="휴먼모음T" pitchFamily="18" charset="-127"/>
              </a:rPr>
              <a:t>실적배당형</a:t>
            </a:r>
            <a:r>
              <a:rPr lang="ko-KR" altLang="en-US" sz="1000" dirty="0" smtClean="0">
                <a:latin typeface="휴먼모음T" pitchFamily="18" charset="-127"/>
                <a:ea typeface="휴먼모음T" pitchFamily="18" charset="-127"/>
              </a:rPr>
              <a:t> 상품은 운용실적에 따라 수령금액이 달라지며 원금손실의 가능성이 있습니다</a:t>
            </a:r>
            <a:r>
              <a:rPr lang="en-US" altLang="ko-KR" sz="1000" dirty="0" smtClean="0">
                <a:latin typeface="휴먼모음T" pitchFamily="18" charset="-127"/>
                <a:ea typeface="휴먼모음T" pitchFamily="18" charset="-127"/>
              </a:rPr>
              <a:t>.</a:t>
            </a:r>
            <a:r>
              <a:rPr lang="ko-KR" altLang="en-US" sz="1000" dirty="0" smtClean="0">
                <a:latin typeface="휴먼모음T" pitchFamily="18" charset="-127"/>
                <a:ea typeface="휴먼모음T" pitchFamily="18" charset="-127"/>
              </a:rPr>
              <a:t> 또한 퇴직급여 상품은 특별계정으로 운용되어 금융기관 </a:t>
            </a:r>
            <a:r>
              <a:rPr lang="ko-KR" altLang="en-US" sz="1000" dirty="0" err="1" smtClean="0">
                <a:latin typeface="휴먼모음T" pitchFamily="18" charset="-127"/>
                <a:ea typeface="휴먼모음T" pitchFamily="18" charset="-127"/>
              </a:rPr>
              <a:t>파산시에도</a:t>
            </a:r>
            <a:r>
              <a:rPr lang="ko-KR" altLang="en-US" sz="10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000" dirty="0" err="1" smtClean="0">
                <a:latin typeface="휴먼모음T" pitchFamily="18" charset="-127"/>
                <a:ea typeface="휴먼모음T" pitchFamily="18" charset="-127"/>
              </a:rPr>
              <a:t>계약자별</a:t>
            </a:r>
            <a:r>
              <a:rPr lang="ko-KR" altLang="en-US" sz="1000" dirty="0" smtClean="0">
                <a:latin typeface="휴먼모음T" pitchFamily="18" charset="-127"/>
                <a:ea typeface="휴먼모음T" pitchFamily="18" charset="-127"/>
              </a:rPr>
              <a:t> 지분을 확보할 수 있습니다</a:t>
            </a:r>
            <a:r>
              <a:rPr lang="en-US" altLang="ko-KR" sz="1000" dirty="0" smtClean="0">
                <a:latin typeface="휴먼모음T" pitchFamily="18" charset="-127"/>
                <a:ea typeface="휴먼모음T" pitchFamily="18" charset="-127"/>
              </a:rPr>
              <a:t>. </a:t>
            </a:r>
            <a:r>
              <a:rPr lang="ko-KR" altLang="en-US" sz="1000" dirty="0" smtClean="0">
                <a:latin typeface="휴먼모음T" pitchFamily="18" charset="-127"/>
                <a:ea typeface="휴먼모음T" pitchFamily="18" charset="-127"/>
              </a:rPr>
              <a:t>단</a:t>
            </a:r>
            <a:r>
              <a:rPr lang="en-US" altLang="ko-KR" sz="10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000" dirty="0" smtClean="0">
                <a:latin typeface="휴먼모음T" pitchFamily="18" charset="-127"/>
                <a:ea typeface="휴먼모음T" pitchFamily="18" charset="-127"/>
              </a:rPr>
              <a:t>예금자 보호법의 대상은 아닙니다</a:t>
            </a:r>
            <a:r>
              <a:rPr lang="en-US" altLang="ko-KR" sz="1000" dirty="0" smtClean="0">
                <a:latin typeface="휴먼모음T" pitchFamily="18" charset="-127"/>
                <a:ea typeface="휴먼모음T" pitchFamily="18" charset="-127"/>
              </a:rPr>
              <a:t>.</a:t>
            </a:r>
          </a:p>
        </p:txBody>
      </p:sp>
      <p:sp>
        <p:nvSpPr>
          <p:cNvPr id="42" name="타원 41"/>
          <p:cNvSpPr/>
          <p:nvPr/>
        </p:nvSpPr>
        <p:spPr>
          <a:xfrm>
            <a:off x="598106" y="1330250"/>
            <a:ext cx="71438" cy="7143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3" name="타원 42"/>
          <p:cNvSpPr/>
          <p:nvPr/>
        </p:nvSpPr>
        <p:spPr>
          <a:xfrm>
            <a:off x="606984" y="1732658"/>
            <a:ext cx="71438" cy="7143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4" name="타원 43"/>
          <p:cNvSpPr/>
          <p:nvPr/>
        </p:nvSpPr>
        <p:spPr>
          <a:xfrm>
            <a:off x="615862" y="2375186"/>
            <a:ext cx="71438" cy="7143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4" y="285728"/>
            <a:ext cx="4615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>
                <a:solidFill>
                  <a:srgbClr val="FFC000"/>
                </a:solidFill>
                <a:latin typeface="휴먼모음T" pitchFamily="18" charset="-127"/>
                <a:ea typeface="휴먼모음T" pitchFamily="18" charset="-127"/>
              </a:rPr>
              <a:t>확정기여형</a:t>
            </a:r>
            <a:r>
              <a:rPr lang="ko-KR" altLang="en-US" dirty="0" smtClean="0">
                <a:solidFill>
                  <a:srgbClr val="FFC000"/>
                </a:solidFill>
                <a:latin typeface="휴먼모음T" pitchFamily="18" charset="-127"/>
                <a:ea typeface="휴먼모음T" pitchFamily="18" charset="-127"/>
              </a:rPr>
              <a:t> 제도 </a:t>
            </a:r>
            <a:r>
              <a:rPr lang="en-US" altLang="ko-KR" dirty="0" smtClean="0">
                <a:solidFill>
                  <a:srgbClr val="FFC000"/>
                </a:solidFill>
                <a:latin typeface="휴먼모음T" pitchFamily="18" charset="-127"/>
                <a:ea typeface="휴먼모음T" pitchFamily="18" charset="-127"/>
              </a:rPr>
              <a:t>(Defined Contribution Plan)</a:t>
            </a:r>
            <a:endParaRPr lang="ko-KR" altLang="en-US" dirty="0">
              <a:solidFill>
                <a:srgbClr val="FFC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7" name="그림 6" descr="t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142984"/>
            <a:ext cx="4786346" cy="271464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429256" y="1643050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기존의</a:t>
            </a:r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중간정산 제도와 유사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8962" y="2143116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근로자의 책임하에 적립금을 운용하며</a:t>
            </a:r>
            <a:endParaRPr lang="en-US" altLang="ko-KR" sz="14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운용실적에 따라 </a:t>
            </a:r>
            <a:r>
              <a:rPr lang="ko-KR" altLang="en-US" sz="14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퇴직금 변동</a:t>
            </a:r>
            <a:endParaRPr lang="ko-KR" altLang="en-US" sz="1400" dirty="0">
              <a:solidFill>
                <a:srgbClr val="C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8962" y="2830862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기업이 부담하는 </a:t>
            </a:r>
            <a:r>
              <a:rPr lang="ko-KR" altLang="en-US" sz="14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부담금은 사전에 확정</a:t>
            </a:r>
            <a:endParaRPr lang="ko-KR" altLang="en-US" sz="1400" dirty="0">
              <a:solidFill>
                <a:srgbClr val="C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18032" y="4325262"/>
            <a:ext cx="2721652" cy="203269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grpSp>
        <p:nvGrpSpPr>
          <p:cNvPr id="12" name="그룹 11"/>
          <p:cNvGrpSpPr/>
          <p:nvPr/>
        </p:nvGrpSpPr>
        <p:grpSpPr>
          <a:xfrm>
            <a:off x="424486" y="4017016"/>
            <a:ext cx="2290126" cy="412116"/>
            <a:chOff x="304800" y="6459"/>
            <a:chExt cx="4267200" cy="915120"/>
          </a:xfrm>
          <a:scene3d>
            <a:camera prst="obliqueTopRight"/>
            <a:lightRig rig="threePt" dir="t"/>
          </a:scene3d>
        </p:grpSpPr>
        <p:sp>
          <p:nvSpPr>
            <p:cNvPr id="13" name="모서리가 둥근 직사각형 12"/>
            <p:cNvSpPr/>
            <p:nvPr/>
          </p:nvSpPr>
          <p:spPr>
            <a:xfrm>
              <a:off x="304800" y="6459"/>
              <a:ext cx="4267200" cy="91512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4" name="모서리가 둥근 직사각형 5"/>
            <p:cNvSpPr/>
            <p:nvPr/>
          </p:nvSpPr>
          <p:spPr>
            <a:xfrm>
              <a:off x="349472" y="51131"/>
              <a:ext cx="4177856" cy="82577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l" defTabSz="13779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3100" kern="120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43066" y="4050426"/>
            <a:ext cx="1985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latin typeface="휴먼모음T" pitchFamily="18" charset="-127"/>
                <a:ea typeface="휴먼모음T" pitchFamily="18" charset="-127"/>
              </a:rPr>
              <a:t>부담금 납입</a:t>
            </a:r>
            <a:endParaRPr lang="ko-KR" altLang="en-US" sz="16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101" y="4629598"/>
            <a:ext cx="240038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 연간 임금총액의 </a:t>
            </a:r>
            <a:r>
              <a:rPr lang="en-US" altLang="ko-KR" sz="1100" dirty="0" smtClean="0">
                <a:latin typeface="휴먼모음T" pitchFamily="18" charset="-127"/>
                <a:ea typeface="휴먼모음T" pitchFamily="18" charset="-127"/>
              </a:rPr>
              <a:t>1/12</a:t>
            </a: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이상</a:t>
            </a:r>
            <a:endParaRPr lang="en-US" altLang="ko-KR" sz="11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  근로자의 계좌에 납입</a:t>
            </a:r>
            <a:endParaRPr lang="en-US" altLang="ko-KR" sz="1100" dirty="0" smtClean="0">
              <a:latin typeface="휴먼모음T" pitchFamily="18" charset="-127"/>
              <a:ea typeface="휴먼모음T" pitchFamily="18" charset="-127"/>
            </a:endParaRPr>
          </a:p>
          <a:p>
            <a:endParaRPr lang="en-US" altLang="ko-KR" sz="1100" dirty="0">
              <a:latin typeface="휴먼모음T" pitchFamily="18" charset="-127"/>
              <a:ea typeface="휴먼모음T" pitchFamily="18" charset="-127"/>
            </a:endParaRPr>
          </a:p>
          <a:p>
            <a:pPr>
              <a:buFontTx/>
              <a:buChar char="-"/>
            </a:pP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 근로자 희망에 따라 추가납입</a:t>
            </a:r>
            <a:r>
              <a:rPr lang="en-US" altLang="ko-KR" sz="11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가능</a:t>
            </a:r>
            <a:endParaRPr lang="en-US" altLang="ko-KR" sz="11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buFontTx/>
              <a:buChar char="-"/>
            </a:pPr>
            <a:endParaRPr lang="ko-KR" altLang="en-US" sz="11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171528" y="4329130"/>
            <a:ext cx="2721652" cy="203269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grpSp>
        <p:nvGrpSpPr>
          <p:cNvPr id="18" name="그룹 17"/>
          <p:cNvGrpSpPr/>
          <p:nvPr/>
        </p:nvGrpSpPr>
        <p:grpSpPr>
          <a:xfrm>
            <a:off x="3377982" y="4020884"/>
            <a:ext cx="2290126" cy="412116"/>
            <a:chOff x="304800" y="6459"/>
            <a:chExt cx="4267200" cy="915120"/>
          </a:xfrm>
          <a:scene3d>
            <a:camera prst="obliqueTopRight"/>
            <a:lightRig rig="threePt" dir="t"/>
          </a:scene3d>
        </p:grpSpPr>
        <p:sp>
          <p:nvSpPr>
            <p:cNvPr id="19" name="모서리가 둥근 직사각형 18"/>
            <p:cNvSpPr/>
            <p:nvPr/>
          </p:nvSpPr>
          <p:spPr>
            <a:xfrm>
              <a:off x="304800" y="6459"/>
              <a:ext cx="4267200" cy="91512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20" name="모서리가 둥근 직사각형 5"/>
            <p:cNvSpPr/>
            <p:nvPr/>
          </p:nvSpPr>
          <p:spPr>
            <a:xfrm>
              <a:off x="349472" y="51131"/>
              <a:ext cx="4177856" cy="82577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l" defTabSz="13779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3100" kern="120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496562" y="4054294"/>
            <a:ext cx="1985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latin typeface="휴먼모음T" pitchFamily="18" charset="-127"/>
                <a:ea typeface="휴먼모음T" pitchFamily="18" charset="-127"/>
              </a:rPr>
              <a:t>적립금 운용</a:t>
            </a:r>
            <a:endParaRPr lang="ko-KR" altLang="en-US" sz="16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10597" y="4633466"/>
            <a:ext cx="23758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 적립금 </a:t>
            </a:r>
            <a:r>
              <a:rPr lang="ko-KR" altLang="en-US" sz="11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운용책임을 근로자</a:t>
            </a: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가 부담   </a:t>
            </a:r>
            <a:endParaRPr lang="en-US" altLang="ko-KR" sz="11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1100" dirty="0" smtClean="0">
                <a:latin typeface="휴먼모음T" pitchFamily="18" charset="-127"/>
                <a:ea typeface="휴먼모음T" pitchFamily="18" charset="-127"/>
              </a:rPr>
              <a:t> (</a:t>
            </a: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운용성과를 퇴직 시 수령</a:t>
            </a:r>
            <a:r>
              <a:rPr lang="en-US" altLang="ko-KR" sz="1100" dirty="0" smtClean="0">
                <a:latin typeface="휴먼모음T" pitchFamily="18" charset="-127"/>
                <a:ea typeface="휴먼모음T" pitchFamily="18" charset="-127"/>
              </a:rPr>
              <a:t>)</a:t>
            </a:r>
          </a:p>
          <a:p>
            <a:endParaRPr lang="en-US" altLang="ko-KR" sz="1100" dirty="0">
              <a:latin typeface="휴먼모음T" pitchFamily="18" charset="-127"/>
              <a:ea typeface="휴먼모음T" pitchFamily="18" charset="-127"/>
            </a:endParaRPr>
          </a:p>
          <a:p>
            <a:pPr>
              <a:buFontTx/>
              <a:buChar char="-"/>
            </a:pPr>
            <a:r>
              <a:rPr lang="en-US" altLang="ko-KR" sz="11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위험과 수익구조가 다른 </a:t>
            </a:r>
            <a:r>
              <a:rPr lang="en-US" altLang="ko-KR" sz="1100" dirty="0" smtClean="0">
                <a:latin typeface="휴먼모음T" pitchFamily="18" charset="-127"/>
                <a:ea typeface="휴먼모음T" pitchFamily="18" charset="-127"/>
              </a:rPr>
              <a:t>3</a:t>
            </a: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개 이상의  </a:t>
            </a:r>
            <a:endParaRPr lang="en-US" altLang="ko-KR" sz="11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1100" dirty="0" smtClean="0">
                <a:latin typeface="휴먼모음T" pitchFamily="18" charset="-127"/>
                <a:ea typeface="휴먼모음T" pitchFamily="18" charset="-127"/>
              </a:rPr>
              <a:t>  </a:t>
            </a: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상품 중 선택</a:t>
            </a:r>
            <a:endParaRPr lang="en-US" altLang="ko-KR" sz="11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buFontTx/>
              <a:buChar char="-"/>
            </a:pPr>
            <a:endParaRPr lang="en-US" altLang="ko-KR" sz="1100" dirty="0">
              <a:latin typeface="휴먼모음T" pitchFamily="18" charset="-127"/>
              <a:ea typeface="휴먼모음T" pitchFamily="18" charset="-127"/>
            </a:endParaRPr>
          </a:p>
          <a:p>
            <a:pPr>
              <a:buFontTx/>
              <a:buChar char="-"/>
            </a:pP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 매 반기</a:t>
            </a:r>
            <a:r>
              <a:rPr lang="en-US" altLang="ko-KR" sz="1100" dirty="0" smtClean="0">
                <a:latin typeface="휴먼모음T" pitchFamily="18" charset="-127"/>
                <a:ea typeface="휴먼모음T" pitchFamily="18" charset="-127"/>
              </a:rPr>
              <a:t>1</a:t>
            </a: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회 이상 운용방법 변경가능</a:t>
            </a:r>
            <a:endParaRPr lang="en-US" altLang="ko-KR" sz="11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buFontTx/>
              <a:buChar char="-"/>
            </a:pPr>
            <a:endParaRPr lang="ko-KR" altLang="en-US" sz="11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6139768" y="4314662"/>
            <a:ext cx="2721652" cy="203269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grpSp>
        <p:nvGrpSpPr>
          <p:cNvPr id="24" name="그룹 23"/>
          <p:cNvGrpSpPr/>
          <p:nvPr/>
        </p:nvGrpSpPr>
        <p:grpSpPr>
          <a:xfrm>
            <a:off x="6346222" y="4006416"/>
            <a:ext cx="2290126" cy="412116"/>
            <a:chOff x="304800" y="6459"/>
            <a:chExt cx="4267200" cy="915120"/>
          </a:xfrm>
          <a:scene3d>
            <a:camera prst="obliqueTopRight"/>
            <a:lightRig rig="threePt" dir="t"/>
          </a:scene3d>
        </p:grpSpPr>
        <p:sp>
          <p:nvSpPr>
            <p:cNvPr id="25" name="모서리가 둥근 직사각형 24"/>
            <p:cNvSpPr/>
            <p:nvPr/>
          </p:nvSpPr>
          <p:spPr>
            <a:xfrm>
              <a:off x="304800" y="6459"/>
              <a:ext cx="4267200" cy="91512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26" name="모서리가 둥근 직사각형 5"/>
            <p:cNvSpPr/>
            <p:nvPr/>
          </p:nvSpPr>
          <p:spPr>
            <a:xfrm>
              <a:off x="349472" y="51131"/>
              <a:ext cx="4177856" cy="82577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l" defTabSz="13779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3100" kern="120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464802" y="4039826"/>
            <a:ext cx="1985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latin typeface="휴먼모음T" pitchFamily="18" charset="-127"/>
                <a:ea typeface="휴먼모음T" pitchFamily="18" charset="-127"/>
              </a:rPr>
              <a:t>퇴직 급여 지급</a:t>
            </a:r>
            <a:endParaRPr lang="ko-KR" altLang="en-US" sz="16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78837" y="4618998"/>
            <a:ext cx="2408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1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운용실적에 따라 퇴직급여액 변동</a:t>
            </a:r>
            <a:endParaRPr lang="en-US" altLang="ko-KR" sz="1100" dirty="0" smtClean="0">
              <a:solidFill>
                <a:srgbClr val="C00000"/>
              </a:solidFill>
              <a:latin typeface="휴먼모음T" pitchFamily="18" charset="-127"/>
              <a:ea typeface="휴먼모음T" pitchFamily="18" charset="-127"/>
            </a:endParaRPr>
          </a:p>
          <a:p>
            <a:endParaRPr lang="en-US" altLang="ko-KR" sz="1100" dirty="0">
              <a:latin typeface="휴먼모음T" pitchFamily="18" charset="-127"/>
              <a:ea typeface="휴먼모음T" pitchFamily="18" charset="-127"/>
            </a:endParaRPr>
          </a:p>
          <a:p>
            <a:pPr>
              <a:buFontTx/>
              <a:buChar char="-"/>
            </a:pPr>
            <a:r>
              <a:rPr lang="en-US" altLang="ko-KR" sz="11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100" dirty="0" err="1" smtClean="0">
                <a:latin typeface="휴먼모음T" pitchFamily="18" charset="-127"/>
                <a:ea typeface="휴먼모음T" pitchFamily="18" charset="-127"/>
              </a:rPr>
              <a:t>일시금과</a:t>
            </a: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 연금 중 근로자가 선택하여 </a:t>
            </a:r>
            <a:endParaRPr lang="en-US" altLang="ko-KR" sz="11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11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수령</a:t>
            </a:r>
            <a:endParaRPr lang="ko-KR" altLang="en-US" sz="11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5412328" y="1758878"/>
            <a:ext cx="71438" cy="7143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5403450" y="2231896"/>
            <a:ext cx="71438" cy="7143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5403036" y="2947104"/>
            <a:ext cx="71438" cy="7143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285728"/>
            <a:ext cx="4055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>
                <a:solidFill>
                  <a:srgbClr val="FFC000"/>
                </a:solidFill>
                <a:latin typeface="휴먼모음T" pitchFamily="18" charset="-127"/>
                <a:ea typeface="휴먼모음T" pitchFamily="18" charset="-127"/>
              </a:rPr>
              <a:t>확정급여형</a:t>
            </a:r>
            <a:r>
              <a:rPr lang="ko-KR" altLang="en-US" dirty="0" smtClean="0">
                <a:solidFill>
                  <a:srgbClr val="FFC000"/>
                </a:solidFill>
                <a:latin typeface="휴먼모음T" pitchFamily="18" charset="-127"/>
                <a:ea typeface="휴먼모음T" pitchFamily="18" charset="-127"/>
              </a:rPr>
              <a:t> 제도 </a:t>
            </a:r>
            <a:r>
              <a:rPr lang="en-US" altLang="ko-KR" dirty="0" smtClean="0">
                <a:solidFill>
                  <a:srgbClr val="FFC000"/>
                </a:solidFill>
                <a:latin typeface="휴먼모음T" pitchFamily="18" charset="-127"/>
                <a:ea typeface="휴먼모음T" pitchFamily="18" charset="-127"/>
              </a:rPr>
              <a:t>(Defined Benefit Plan)</a:t>
            </a:r>
            <a:endParaRPr lang="ko-KR" altLang="en-US" dirty="0">
              <a:solidFill>
                <a:srgbClr val="FFC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49354" y="1553442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기존의</a:t>
            </a:r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퇴직금 제도와 유사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7938" y="2026874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기업의 책임하에 적립금 운용하며</a:t>
            </a:r>
            <a:endParaRPr lang="en-US" altLang="ko-KR" sz="14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운용실적에 따라 </a:t>
            </a:r>
            <a:r>
              <a:rPr lang="ko-KR" altLang="en-US" sz="14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부담금 변동</a:t>
            </a:r>
            <a:endParaRPr lang="ko-KR" altLang="en-US" sz="1400" dirty="0">
              <a:solidFill>
                <a:srgbClr val="C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4158" y="2741668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근로자는 </a:t>
            </a:r>
            <a:r>
              <a:rPr lang="ko-KR" altLang="en-US" sz="1400" dirty="0" err="1" smtClean="0">
                <a:latin typeface="휴먼모음T" pitchFamily="18" charset="-127"/>
                <a:ea typeface="휴먼모음T" pitchFamily="18" charset="-127"/>
              </a:rPr>
              <a:t>퇴직시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4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사전에 확정된 퇴직급여를 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수령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8032" y="4325262"/>
            <a:ext cx="2721652" cy="203269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grpSp>
        <p:nvGrpSpPr>
          <p:cNvPr id="10" name="그룹 9"/>
          <p:cNvGrpSpPr/>
          <p:nvPr/>
        </p:nvGrpSpPr>
        <p:grpSpPr>
          <a:xfrm>
            <a:off x="424486" y="4017016"/>
            <a:ext cx="2290126" cy="412116"/>
            <a:chOff x="304800" y="6459"/>
            <a:chExt cx="4267200" cy="915120"/>
          </a:xfrm>
          <a:scene3d>
            <a:camera prst="obliqueTopRight"/>
            <a:lightRig rig="threePt" dir="t"/>
          </a:scene3d>
        </p:grpSpPr>
        <p:sp>
          <p:nvSpPr>
            <p:cNvPr id="11" name="모서리가 둥근 직사각형 10"/>
            <p:cNvSpPr/>
            <p:nvPr/>
          </p:nvSpPr>
          <p:spPr>
            <a:xfrm>
              <a:off x="304800" y="6459"/>
              <a:ext cx="4267200" cy="91512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2" name="모서리가 둥근 직사각형 5"/>
            <p:cNvSpPr/>
            <p:nvPr/>
          </p:nvSpPr>
          <p:spPr>
            <a:xfrm>
              <a:off x="349472" y="51131"/>
              <a:ext cx="4177856" cy="82577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l" defTabSz="13779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3100" kern="120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43066" y="4050426"/>
            <a:ext cx="1985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latin typeface="휴먼모음T" pitchFamily="18" charset="-127"/>
                <a:ea typeface="휴먼모음T" pitchFamily="18" charset="-127"/>
              </a:rPr>
              <a:t>부담금 납입</a:t>
            </a:r>
            <a:endParaRPr lang="ko-KR" altLang="en-US" sz="16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101" y="4629598"/>
            <a:ext cx="225751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 연금계리 방식을 통해 산출된 </a:t>
            </a:r>
            <a:endParaRPr lang="en-US" altLang="ko-KR" sz="11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1100" dirty="0" smtClean="0">
                <a:latin typeface="휴먼모음T" pitchFamily="18" charset="-127"/>
                <a:ea typeface="휴먼모음T" pitchFamily="18" charset="-127"/>
              </a:rPr>
              <a:t>  </a:t>
            </a: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부담금을 매년 정기적으로 납입</a:t>
            </a:r>
            <a:endParaRPr lang="en-US" altLang="ko-KR" sz="11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buFontTx/>
              <a:buChar char="-"/>
            </a:pPr>
            <a:endParaRPr lang="en-US" altLang="ko-KR" sz="1100" dirty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1100" dirty="0" smtClean="0">
                <a:latin typeface="휴먼모음T" pitchFamily="18" charset="-127"/>
                <a:ea typeface="휴먼모음T" pitchFamily="18" charset="-127"/>
              </a:rPr>
              <a:t>[</a:t>
            </a: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의무적립수준</a:t>
            </a:r>
            <a:r>
              <a:rPr lang="en-US" altLang="ko-KR" sz="1100" dirty="0" smtClean="0">
                <a:latin typeface="휴먼모음T" pitchFamily="18" charset="-127"/>
                <a:ea typeface="휴먼모음T" pitchFamily="18" charset="-127"/>
              </a:rPr>
              <a:t>]</a:t>
            </a:r>
          </a:p>
          <a:p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계속</a:t>
            </a:r>
            <a:r>
              <a:rPr lang="en-US" altLang="ko-KR" sz="1100" dirty="0" smtClean="0">
                <a:latin typeface="휴먼모음T" pitchFamily="18" charset="-127"/>
                <a:ea typeface="휴먼모음T" pitchFamily="18" charset="-127"/>
              </a:rPr>
              <a:t>/</a:t>
            </a:r>
            <a:r>
              <a:rPr lang="ko-KR" altLang="en-US" sz="1100" dirty="0" err="1" smtClean="0">
                <a:latin typeface="휴먼모음T" pitchFamily="18" charset="-127"/>
                <a:ea typeface="휴먼모음T" pitchFamily="18" charset="-127"/>
              </a:rPr>
              <a:t>비계속</a:t>
            </a: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 기중의 </a:t>
            </a:r>
            <a:r>
              <a:rPr lang="en-US" altLang="ko-KR" sz="1100" dirty="0" smtClean="0">
                <a:latin typeface="휴먼모음T" pitchFamily="18" charset="-127"/>
                <a:ea typeface="휴먼모음T" pitchFamily="18" charset="-127"/>
              </a:rPr>
              <a:t>60% </a:t>
            </a: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이상</a:t>
            </a:r>
            <a:endParaRPr lang="ko-KR" altLang="en-US" sz="11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171528" y="4329130"/>
            <a:ext cx="2721652" cy="203269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grpSp>
        <p:nvGrpSpPr>
          <p:cNvPr id="16" name="그룹 15"/>
          <p:cNvGrpSpPr/>
          <p:nvPr/>
        </p:nvGrpSpPr>
        <p:grpSpPr>
          <a:xfrm>
            <a:off x="3377982" y="4020884"/>
            <a:ext cx="2290126" cy="412116"/>
            <a:chOff x="304800" y="6459"/>
            <a:chExt cx="4267200" cy="915120"/>
          </a:xfrm>
          <a:scene3d>
            <a:camera prst="obliqueTopRight"/>
            <a:lightRig rig="threePt" dir="t"/>
          </a:scene3d>
        </p:grpSpPr>
        <p:sp>
          <p:nvSpPr>
            <p:cNvPr id="17" name="모서리가 둥근 직사각형 16"/>
            <p:cNvSpPr/>
            <p:nvPr/>
          </p:nvSpPr>
          <p:spPr>
            <a:xfrm>
              <a:off x="304800" y="6459"/>
              <a:ext cx="4267200" cy="91512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8" name="모서리가 둥근 직사각형 5"/>
            <p:cNvSpPr/>
            <p:nvPr/>
          </p:nvSpPr>
          <p:spPr>
            <a:xfrm>
              <a:off x="349472" y="51131"/>
              <a:ext cx="4177856" cy="82577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l" defTabSz="13779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3100" kern="120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496562" y="4054294"/>
            <a:ext cx="1985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latin typeface="휴먼모음T" pitchFamily="18" charset="-127"/>
                <a:ea typeface="휴먼모음T" pitchFamily="18" charset="-127"/>
              </a:rPr>
              <a:t>적립금 운용</a:t>
            </a:r>
            <a:endParaRPr lang="ko-KR" altLang="en-US" sz="16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0597" y="4633466"/>
            <a:ext cx="237584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1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적립금 운용책임을 기업이 부담</a:t>
            </a:r>
            <a:endParaRPr lang="en-US" altLang="ko-KR" sz="1100" dirty="0" smtClean="0">
              <a:latin typeface="휴먼모음T" pitchFamily="18" charset="-127"/>
              <a:ea typeface="휴먼모음T" pitchFamily="18" charset="-127"/>
            </a:endParaRPr>
          </a:p>
          <a:p>
            <a:endParaRPr lang="en-US" altLang="ko-KR" sz="1100" dirty="0">
              <a:latin typeface="휴먼모음T" pitchFamily="18" charset="-127"/>
              <a:ea typeface="휴먼모음T" pitchFamily="18" charset="-127"/>
            </a:endParaRPr>
          </a:p>
          <a:p>
            <a:pPr>
              <a:buFontTx/>
              <a:buChar char="-"/>
            </a:pPr>
            <a:r>
              <a:rPr lang="en-US" altLang="ko-KR" sz="11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적립금의 운용결과에 따라 </a:t>
            </a:r>
            <a:r>
              <a:rPr lang="ko-KR" altLang="en-US" sz="11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기업의 </a:t>
            </a:r>
            <a:endParaRPr lang="en-US" altLang="ko-KR" sz="1100" dirty="0" smtClean="0">
              <a:solidFill>
                <a:srgbClr val="C00000"/>
              </a:solidFill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11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  </a:t>
            </a:r>
            <a:r>
              <a:rPr lang="ko-KR" altLang="en-US" sz="11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부담금 수준이 변동</a:t>
            </a:r>
            <a:endParaRPr lang="en-US" altLang="ko-KR" sz="11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buFontTx/>
              <a:buChar char="-"/>
            </a:pPr>
            <a:endParaRPr lang="en-US" altLang="ko-KR" sz="1100" dirty="0">
              <a:latin typeface="휴먼모음T" pitchFamily="18" charset="-127"/>
              <a:ea typeface="휴먼모음T" pitchFamily="18" charset="-127"/>
            </a:endParaRPr>
          </a:p>
          <a:p>
            <a:pPr>
              <a:buFontTx/>
              <a:buChar char="-"/>
            </a:pPr>
            <a:r>
              <a:rPr lang="en-US" altLang="ko-KR" sz="11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기업은 다양한 운용방법 중 </a:t>
            </a:r>
            <a:r>
              <a:rPr lang="en-US" altLang="ko-KR" sz="1100" dirty="0" smtClean="0">
                <a:latin typeface="휴먼모음T" pitchFamily="18" charset="-127"/>
                <a:ea typeface="휴먼모음T" pitchFamily="18" charset="-127"/>
              </a:rPr>
              <a:t>1</a:t>
            </a: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개 </a:t>
            </a:r>
            <a:endParaRPr lang="en-US" altLang="ko-KR" sz="11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1100" dirty="0" smtClean="0">
                <a:latin typeface="휴먼모음T" pitchFamily="18" charset="-127"/>
                <a:ea typeface="휴먼모음T" pitchFamily="18" charset="-127"/>
              </a:rPr>
              <a:t>  </a:t>
            </a: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이상을 선택 또는 변경하면서 적립금 </a:t>
            </a:r>
            <a:endParaRPr lang="en-US" altLang="ko-KR" sz="11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1100" dirty="0" smtClean="0">
                <a:latin typeface="휴먼모음T" pitchFamily="18" charset="-127"/>
                <a:ea typeface="휴먼모음T" pitchFamily="18" charset="-127"/>
              </a:rPr>
              <a:t>  </a:t>
            </a: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운용</a:t>
            </a:r>
            <a:endParaRPr lang="en-US" altLang="ko-KR" sz="11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buFontTx/>
              <a:buChar char="-"/>
            </a:pPr>
            <a:endParaRPr lang="ko-KR" altLang="en-US" sz="11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139768" y="4314662"/>
            <a:ext cx="2721652" cy="203269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grpSp>
        <p:nvGrpSpPr>
          <p:cNvPr id="22" name="그룹 21"/>
          <p:cNvGrpSpPr/>
          <p:nvPr/>
        </p:nvGrpSpPr>
        <p:grpSpPr>
          <a:xfrm>
            <a:off x="6346222" y="4006416"/>
            <a:ext cx="2290126" cy="412116"/>
            <a:chOff x="304800" y="6459"/>
            <a:chExt cx="4267200" cy="915120"/>
          </a:xfrm>
          <a:scene3d>
            <a:camera prst="obliqueTopRight"/>
            <a:lightRig rig="threePt" dir="t"/>
          </a:scene3d>
        </p:grpSpPr>
        <p:sp>
          <p:nvSpPr>
            <p:cNvPr id="23" name="모서리가 둥근 직사각형 22"/>
            <p:cNvSpPr/>
            <p:nvPr/>
          </p:nvSpPr>
          <p:spPr>
            <a:xfrm>
              <a:off x="304800" y="6459"/>
              <a:ext cx="4267200" cy="91512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24" name="모서리가 둥근 직사각형 5"/>
            <p:cNvSpPr/>
            <p:nvPr/>
          </p:nvSpPr>
          <p:spPr>
            <a:xfrm>
              <a:off x="349472" y="51131"/>
              <a:ext cx="4177856" cy="82577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l" defTabSz="13779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3100" kern="120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464802" y="4039826"/>
            <a:ext cx="1985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latin typeface="휴먼모음T" pitchFamily="18" charset="-127"/>
                <a:ea typeface="휴먼모음T" pitchFamily="18" charset="-127"/>
              </a:rPr>
              <a:t>퇴직 급여 지급</a:t>
            </a:r>
            <a:endParaRPr lang="ko-KR" altLang="en-US" sz="16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78837" y="4618998"/>
            <a:ext cx="233656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1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사전에 정해진 퇴직급여를 </a:t>
            </a: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 근로자</a:t>
            </a:r>
            <a:endParaRPr lang="en-US" altLang="ko-KR" sz="11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1100" dirty="0" smtClean="0">
                <a:latin typeface="휴먼모음T" pitchFamily="18" charset="-127"/>
                <a:ea typeface="휴먼모음T" pitchFamily="18" charset="-127"/>
              </a:rPr>
              <a:t>  </a:t>
            </a: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에게 지급</a:t>
            </a:r>
            <a:endParaRPr lang="en-US" altLang="ko-KR" sz="1100" dirty="0" smtClean="0">
              <a:solidFill>
                <a:srgbClr val="C00000"/>
              </a:solidFill>
              <a:latin typeface="휴먼모음T" pitchFamily="18" charset="-127"/>
              <a:ea typeface="휴먼모음T" pitchFamily="18" charset="-127"/>
            </a:endParaRPr>
          </a:p>
          <a:p>
            <a:endParaRPr lang="en-US" altLang="ko-KR" sz="1100" dirty="0">
              <a:latin typeface="휴먼모음T" pitchFamily="18" charset="-127"/>
              <a:ea typeface="휴먼모음T" pitchFamily="18" charset="-127"/>
            </a:endParaRPr>
          </a:p>
          <a:p>
            <a:pPr>
              <a:buFontTx/>
              <a:buChar char="-"/>
            </a:pPr>
            <a:r>
              <a:rPr lang="en-US" altLang="ko-KR" sz="11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100" dirty="0" err="1" smtClean="0">
                <a:latin typeface="휴먼모음T" pitchFamily="18" charset="-127"/>
                <a:ea typeface="휴먼모음T" pitchFamily="18" charset="-127"/>
              </a:rPr>
              <a:t>일시금과</a:t>
            </a: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 연금 중 근로자가 선택하여 </a:t>
            </a:r>
            <a:endParaRPr lang="en-US" altLang="ko-KR" sz="11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1100" dirty="0" smtClean="0">
                <a:latin typeface="휴먼모음T" pitchFamily="18" charset="-127"/>
                <a:ea typeface="휴먼모음T" pitchFamily="18" charset="-127"/>
              </a:rPr>
              <a:t>  </a:t>
            </a: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수령</a:t>
            </a:r>
            <a:endParaRPr lang="ko-KR" altLang="en-US" sz="1100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27" name="그림 26" descr="제목 없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142984"/>
            <a:ext cx="4857784" cy="271464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8" name="타원 27"/>
          <p:cNvSpPr/>
          <p:nvPr/>
        </p:nvSpPr>
        <p:spPr>
          <a:xfrm>
            <a:off x="5277916" y="1669270"/>
            <a:ext cx="71438" cy="7143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5286794" y="2142288"/>
            <a:ext cx="71438" cy="7143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5286380" y="2857496"/>
            <a:ext cx="71438" cy="7143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4591317" cy="2643189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39234" y="1544978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근로자가 이직하더라도 퇴직금을 계속 적립</a:t>
            </a:r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통산하며 퇴직금 </a:t>
            </a:r>
            <a:r>
              <a:rPr lang="ko-KR" altLang="en-US" sz="14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수령시점까지 과세 이연</a:t>
            </a:r>
            <a:endParaRPr lang="ko-KR" altLang="en-US" sz="1400" dirty="0">
              <a:solidFill>
                <a:srgbClr val="C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5988" y="2195970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DC Plan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과 유사</a:t>
            </a:r>
            <a:endParaRPr lang="ko-KR" altLang="en-US" sz="1400" dirty="0">
              <a:solidFill>
                <a:srgbClr val="C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818" y="2723912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근로자 책임하에 적립금 운용하며</a:t>
            </a:r>
            <a:endParaRPr lang="en-US" altLang="ko-KR" sz="14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14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운용결과에 따라 퇴직금 변동</a:t>
            </a:r>
            <a:endParaRPr lang="ko-KR" altLang="en-US" sz="1400" dirty="0">
              <a:solidFill>
                <a:srgbClr val="C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8032" y="4325262"/>
            <a:ext cx="2721652" cy="203269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grpSp>
        <p:nvGrpSpPr>
          <p:cNvPr id="10" name="그룹 9"/>
          <p:cNvGrpSpPr/>
          <p:nvPr/>
        </p:nvGrpSpPr>
        <p:grpSpPr>
          <a:xfrm>
            <a:off x="424486" y="4017016"/>
            <a:ext cx="2290126" cy="412116"/>
            <a:chOff x="304800" y="6459"/>
            <a:chExt cx="4267200" cy="915120"/>
          </a:xfrm>
          <a:scene3d>
            <a:camera prst="obliqueTopRight"/>
            <a:lightRig rig="threePt" dir="t"/>
          </a:scene3d>
        </p:grpSpPr>
        <p:sp>
          <p:nvSpPr>
            <p:cNvPr id="11" name="모서리가 둥근 직사각형 10"/>
            <p:cNvSpPr/>
            <p:nvPr/>
          </p:nvSpPr>
          <p:spPr>
            <a:xfrm>
              <a:off x="304800" y="6459"/>
              <a:ext cx="4267200" cy="91512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2" name="모서리가 둥근 직사각형 5"/>
            <p:cNvSpPr/>
            <p:nvPr/>
          </p:nvSpPr>
          <p:spPr>
            <a:xfrm>
              <a:off x="349472" y="51131"/>
              <a:ext cx="4177856" cy="82577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l" defTabSz="13779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3100" kern="120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43066" y="4050426"/>
            <a:ext cx="1985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latin typeface="휴먼모음T" pitchFamily="18" charset="-127"/>
                <a:ea typeface="휴먼모음T" pitchFamily="18" charset="-127"/>
              </a:rPr>
              <a:t>부담금 납입</a:t>
            </a:r>
            <a:endParaRPr lang="ko-KR" altLang="en-US" sz="16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101" y="4629598"/>
            <a:ext cx="22575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 가입대상</a:t>
            </a:r>
            <a:endParaRPr lang="en-US" altLang="ko-KR" sz="11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1100" dirty="0" smtClean="0">
                <a:latin typeface="휴먼모음T" pitchFamily="18" charset="-127"/>
                <a:ea typeface="휴먼모음T" pitchFamily="18" charset="-127"/>
              </a:rPr>
              <a:t>  · </a:t>
            </a:r>
            <a:r>
              <a:rPr lang="ko-KR" altLang="en-US" sz="1100" dirty="0" err="1" smtClean="0">
                <a:latin typeface="휴먼모음T" pitchFamily="18" charset="-127"/>
                <a:ea typeface="휴먼모음T" pitchFamily="18" charset="-127"/>
              </a:rPr>
              <a:t>퇴직일시금을</a:t>
            </a: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 받은 근로자</a:t>
            </a:r>
            <a:endParaRPr lang="en-US" altLang="ko-KR" sz="1100" dirty="0">
              <a:latin typeface="휴먼모음T" pitchFamily="18" charset="-127"/>
              <a:ea typeface="휴먼모음T" pitchFamily="18" charset="-127"/>
            </a:endParaRPr>
          </a:p>
          <a:p>
            <a:endParaRPr lang="en-US" altLang="ko-KR" sz="11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1100" dirty="0" smtClean="0">
                <a:latin typeface="휴먼모음T" pitchFamily="18" charset="-127"/>
                <a:ea typeface="휴먼모음T" pitchFamily="18" charset="-127"/>
              </a:rPr>
              <a:t>- </a:t>
            </a: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납입금액</a:t>
            </a:r>
            <a:r>
              <a:rPr lang="en-US" altLang="ko-KR" sz="1100" dirty="0" smtClean="0"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100" dirty="0" err="1" smtClean="0">
                <a:latin typeface="휴먼모음T" pitchFamily="18" charset="-127"/>
                <a:ea typeface="휴먼모음T" pitchFamily="18" charset="-127"/>
              </a:rPr>
              <a:t>퇴직일시금</a:t>
            </a:r>
            <a:endParaRPr lang="ko-KR" altLang="en-US" sz="11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171528" y="4329130"/>
            <a:ext cx="2721652" cy="203269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grpSp>
        <p:nvGrpSpPr>
          <p:cNvPr id="16" name="그룹 15"/>
          <p:cNvGrpSpPr/>
          <p:nvPr/>
        </p:nvGrpSpPr>
        <p:grpSpPr>
          <a:xfrm>
            <a:off x="3377982" y="4020884"/>
            <a:ext cx="2290126" cy="412116"/>
            <a:chOff x="304800" y="6459"/>
            <a:chExt cx="4267200" cy="915120"/>
          </a:xfrm>
          <a:scene3d>
            <a:camera prst="obliqueTopRight"/>
            <a:lightRig rig="threePt" dir="t"/>
          </a:scene3d>
        </p:grpSpPr>
        <p:sp>
          <p:nvSpPr>
            <p:cNvPr id="17" name="모서리가 둥근 직사각형 16"/>
            <p:cNvSpPr/>
            <p:nvPr/>
          </p:nvSpPr>
          <p:spPr>
            <a:xfrm>
              <a:off x="304800" y="6459"/>
              <a:ext cx="4267200" cy="91512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8" name="모서리가 둥근 직사각형 5"/>
            <p:cNvSpPr/>
            <p:nvPr/>
          </p:nvSpPr>
          <p:spPr>
            <a:xfrm>
              <a:off x="349472" y="51131"/>
              <a:ext cx="4177856" cy="82577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l" defTabSz="13779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3100" kern="120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496562" y="4054294"/>
            <a:ext cx="1985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latin typeface="휴먼모음T" pitchFamily="18" charset="-127"/>
                <a:ea typeface="휴먼모음T" pitchFamily="18" charset="-127"/>
              </a:rPr>
              <a:t>적립금 운용</a:t>
            </a:r>
            <a:endParaRPr lang="ko-KR" altLang="en-US" sz="16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0597" y="4633466"/>
            <a:ext cx="230441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 적립금 </a:t>
            </a:r>
            <a:r>
              <a:rPr lang="ko-KR" altLang="en-US" sz="11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운용책임을 근로자</a:t>
            </a: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가부담   </a:t>
            </a:r>
            <a:endParaRPr lang="en-US" altLang="ko-KR" sz="11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1100" dirty="0" smtClean="0">
                <a:latin typeface="휴먼모음T" pitchFamily="18" charset="-127"/>
                <a:ea typeface="휴먼모음T" pitchFamily="18" charset="-127"/>
              </a:rPr>
              <a:t> [</a:t>
            </a: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운용성과를 퇴직 시 수령</a:t>
            </a:r>
            <a:r>
              <a:rPr lang="en-US" altLang="ko-KR" sz="1100" dirty="0" smtClean="0">
                <a:latin typeface="휴먼모음T" pitchFamily="18" charset="-127"/>
                <a:ea typeface="휴먼모음T" pitchFamily="18" charset="-127"/>
              </a:rPr>
              <a:t>]</a:t>
            </a:r>
          </a:p>
          <a:p>
            <a:endParaRPr lang="en-US" altLang="ko-KR" sz="11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buFontTx/>
              <a:buChar char="-"/>
            </a:pPr>
            <a:endParaRPr lang="en-US" altLang="ko-KR" sz="1100" dirty="0">
              <a:latin typeface="휴먼모음T" pitchFamily="18" charset="-127"/>
              <a:ea typeface="휴먼모음T" pitchFamily="18" charset="-127"/>
            </a:endParaRPr>
          </a:p>
          <a:p>
            <a:pPr>
              <a:buFontTx/>
              <a:buChar char="-"/>
            </a:pPr>
            <a:r>
              <a:rPr lang="en-US" altLang="ko-KR" sz="11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위험과 수익구조가 다른 </a:t>
            </a:r>
            <a:r>
              <a:rPr lang="en-US" altLang="ko-KR" sz="1100" dirty="0" smtClean="0">
                <a:latin typeface="휴먼모음T" pitchFamily="18" charset="-127"/>
                <a:ea typeface="휴먼모음T" pitchFamily="18" charset="-127"/>
              </a:rPr>
              <a:t>3</a:t>
            </a: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개 이상의 </a:t>
            </a:r>
            <a:endParaRPr lang="en-US" altLang="ko-KR" sz="11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1100" dirty="0" smtClean="0">
                <a:latin typeface="휴먼모음T" pitchFamily="18" charset="-127"/>
                <a:ea typeface="휴먼모음T" pitchFamily="18" charset="-127"/>
              </a:rPr>
              <a:t>  </a:t>
            </a: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상품 중 선택</a:t>
            </a:r>
            <a:endParaRPr lang="en-US" altLang="ko-KR" sz="11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buFontTx/>
              <a:buChar char="-"/>
            </a:pPr>
            <a:endParaRPr lang="en-US" altLang="ko-KR" sz="1100" dirty="0">
              <a:latin typeface="휴먼모음T" pitchFamily="18" charset="-127"/>
              <a:ea typeface="휴먼모음T" pitchFamily="18" charset="-127"/>
            </a:endParaRPr>
          </a:p>
          <a:p>
            <a:pPr>
              <a:buFontTx/>
              <a:buChar char="-"/>
            </a:pPr>
            <a:r>
              <a:rPr lang="en-US" altLang="ko-KR" sz="11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매 반기 </a:t>
            </a:r>
            <a:r>
              <a:rPr lang="en-US" altLang="ko-KR" sz="1100" dirty="0" smtClean="0">
                <a:latin typeface="휴먼모음T" pitchFamily="18" charset="-127"/>
                <a:ea typeface="휴먼모음T" pitchFamily="18" charset="-127"/>
              </a:rPr>
              <a:t>1</a:t>
            </a: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회 이상 운용방법 변경 </a:t>
            </a:r>
            <a:endParaRPr lang="en-US" altLang="ko-KR" sz="11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1100" dirty="0" smtClean="0">
                <a:latin typeface="휴먼모음T" pitchFamily="18" charset="-127"/>
                <a:ea typeface="휴먼모음T" pitchFamily="18" charset="-127"/>
              </a:rPr>
              <a:t>  </a:t>
            </a: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가능</a:t>
            </a:r>
            <a:endParaRPr lang="en-US" altLang="ko-KR" sz="11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buFontTx/>
              <a:buChar char="-"/>
            </a:pPr>
            <a:endParaRPr lang="ko-KR" altLang="en-US" sz="11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139768" y="4314662"/>
            <a:ext cx="2721652" cy="203269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grpSp>
        <p:nvGrpSpPr>
          <p:cNvPr id="22" name="그룹 21"/>
          <p:cNvGrpSpPr/>
          <p:nvPr/>
        </p:nvGrpSpPr>
        <p:grpSpPr>
          <a:xfrm>
            <a:off x="6346222" y="4006416"/>
            <a:ext cx="2290126" cy="412116"/>
            <a:chOff x="304800" y="6459"/>
            <a:chExt cx="4267200" cy="915120"/>
          </a:xfrm>
          <a:scene3d>
            <a:camera prst="obliqueTopRight"/>
            <a:lightRig rig="threePt" dir="t"/>
          </a:scene3d>
        </p:grpSpPr>
        <p:sp>
          <p:nvSpPr>
            <p:cNvPr id="23" name="모서리가 둥근 직사각형 22"/>
            <p:cNvSpPr/>
            <p:nvPr/>
          </p:nvSpPr>
          <p:spPr>
            <a:xfrm>
              <a:off x="304800" y="6459"/>
              <a:ext cx="4267200" cy="91512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24" name="모서리가 둥근 직사각형 5"/>
            <p:cNvSpPr/>
            <p:nvPr/>
          </p:nvSpPr>
          <p:spPr>
            <a:xfrm>
              <a:off x="349472" y="51131"/>
              <a:ext cx="4177856" cy="82577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l" defTabSz="13779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3100" kern="120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464802" y="4039826"/>
            <a:ext cx="1985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latin typeface="휴먼모음T" pitchFamily="18" charset="-127"/>
                <a:ea typeface="휴먼모음T" pitchFamily="18" charset="-127"/>
              </a:rPr>
              <a:t>퇴직 급여 지급</a:t>
            </a:r>
            <a:endParaRPr lang="ko-KR" altLang="en-US" sz="16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78837" y="4618998"/>
            <a:ext cx="22575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sz="11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 운용실적에 따라 퇴직급여액 변동</a:t>
            </a:r>
            <a:endParaRPr lang="en-US" altLang="ko-KR" sz="1100" dirty="0" smtClean="0">
              <a:solidFill>
                <a:srgbClr val="C00000"/>
              </a:solidFill>
              <a:latin typeface="휴먼모음T" pitchFamily="18" charset="-127"/>
              <a:ea typeface="휴먼모음T" pitchFamily="18" charset="-127"/>
            </a:endParaRPr>
          </a:p>
          <a:p>
            <a:endParaRPr lang="en-US" altLang="ko-KR" sz="1100" dirty="0">
              <a:latin typeface="휴먼모음T" pitchFamily="18" charset="-127"/>
              <a:ea typeface="휴먼모음T" pitchFamily="18" charset="-127"/>
            </a:endParaRPr>
          </a:p>
          <a:p>
            <a:pPr>
              <a:buFontTx/>
              <a:buChar char="-"/>
            </a:pPr>
            <a:r>
              <a:rPr lang="en-US" altLang="ko-KR" sz="11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100" dirty="0" err="1" smtClean="0">
                <a:latin typeface="휴먼모음T" pitchFamily="18" charset="-127"/>
                <a:ea typeface="휴먼모음T" pitchFamily="18" charset="-127"/>
              </a:rPr>
              <a:t>일시금과</a:t>
            </a: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 연금 중 근로자가 선택</a:t>
            </a:r>
            <a:endParaRPr lang="en-US" altLang="ko-KR" sz="11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1100" dirty="0" smtClean="0">
                <a:latin typeface="휴먼모음T" pitchFamily="18" charset="-127"/>
                <a:ea typeface="휴먼모음T" pitchFamily="18" charset="-127"/>
              </a:rPr>
              <a:t>  </a:t>
            </a: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하여 수령</a:t>
            </a:r>
            <a:endParaRPr lang="ko-KR" altLang="en-US" sz="11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7224" y="285728"/>
            <a:ext cx="4649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>
                <a:solidFill>
                  <a:srgbClr val="FFC000"/>
                </a:solidFill>
                <a:latin typeface="휴먼모음T" pitchFamily="18" charset="-127"/>
                <a:ea typeface="휴먼모음T" pitchFamily="18" charset="-127"/>
              </a:rPr>
              <a:t>개인형</a:t>
            </a:r>
            <a:r>
              <a:rPr lang="ko-KR" altLang="en-US" dirty="0" smtClean="0">
                <a:solidFill>
                  <a:srgbClr val="FFC00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dirty="0" smtClean="0">
                <a:solidFill>
                  <a:srgbClr val="FFC000"/>
                </a:solidFill>
                <a:latin typeface="휴먼모음T" pitchFamily="18" charset="-127"/>
                <a:ea typeface="휴먼모음T" pitchFamily="18" charset="-127"/>
              </a:rPr>
              <a:t>IRA (Individual Retirement Account)</a:t>
            </a:r>
            <a:endParaRPr lang="ko-KR" altLang="en-US" dirty="0">
              <a:solidFill>
                <a:srgbClr val="FFC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5277916" y="1669270"/>
            <a:ext cx="71438" cy="7143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5286794" y="2310970"/>
            <a:ext cx="71438" cy="7143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5286380" y="2857496"/>
            <a:ext cx="71438" cy="7143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4" y="285728"/>
            <a:ext cx="4649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C000"/>
                </a:solidFill>
                <a:latin typeface="휴먼모음T" pitchFamily="18" charset="-127"/>
                <a:ea typeface="휴먼모음T" pitchFamily="18" charset="-127"/>
              </a:rPr>
              <a:t>기</a:t>
            </a:r>
            <a:r>
              <a:rPr lang="ko-KR" altLang="en-US" dirty="0">
                <a:solidFill>
                  <a:srgbClr val="FFC000"/>
                </a:solidFill>
                <a:latin typeface="휴먼모음T" pitchFamily="18" charset="-127"/>
                <a:ea typeface="휴먼모음T" pitchFamily="18" charset="-127"/>
              </a:rPr>
              <a:t>업</a:t>
            </a:r>
            <a:r>
              <a:rPr lang="ko-KR" altLang="en-US" dirty="0" smtClean="0">
                <a:solidFill>
                  <a:srgbClr val="FFC000"/>
                </a:solidFill>
                <a:latin typeface="휴먼모음T" pitchFamily="18" charset="-127"/>
                <a:ea typeface="휴먼모음T" pitchFamily="18" charset="-127"/>
              </a:rPr>
              <a:t>형 </a:t>
            </a:r>
            <a:r>
              <a:rPr lang="en-US" altLang="ko-KR" dirty="0" smtClean="0">
                <a:solidFill>
                  <a:srgbClr val="FFC000"/>
                </a:solidFill>
                <a:latin typeface="휴먼모음T" pitchFamily="18" charset="-127"/>
                <a:ea typeface="휴먼모음T" pitchFamily="18" charset="-127"/>
              </a:rPr>
              <a:t>IRA (Individual Retirement Account)</a:t>
            </a:r>
            <a:endParaRPr lang="ko-KR" altLang="en-US" dirty="0">
              <a:solidFill>
                <a:srgbClr val="FFC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6" name="그림 5" descr="t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142984"/>
            <a:ext cx="4857784" cy="271464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84866" y="1544978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10</a:t>
            </a:r>
            <a:r>
              <a:rPr lang="ko-KR" altLang="en-US" sz="14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인 미만 사업자만 가입 가능</a:t>
            </a:r>
            <a:endParaRPr lang="ko-KR" altLang="en-US" sz="1400" dirty="0">
              <a:solidFill>
                <a:srgbClr val="C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5988" y="1938094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err="1" smtClean="0">
                <a:latin typeface="휴먼모음T" pitchFamily="18" charset="-127"/>
                <a:ea typeface="휴먼모음T" pitchFamily="18" charset="-127"/>
              </a:rPr>
              <a:t>가입시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400" dirty="0" err="1" smtClean="0">
                <a:latin typeface="휴먼모음T" pitchFamily="18" charset="-127"/>
                <a:ea typeface="휴먼모음T" pitchFamily="18" charset="-127"/>
              </a:rPr>
              <a:t>확정기여형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 제도 도입으로 인정</a:t>
            </a:r>
            <a:endParaRPr lang="ko-KR" altLang="en-US" sz="1400" dirty="0">
              <a:solidFill>
                <a:srgbClr val="C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6402" y="2723498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근로자 책임하에 적립금 운용하며 </a:t>
            </a:r>
            <a:r>
              <a:rPr lang="ko-KR" altLang="en-US" sz="14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운용결과에 따라 퇴직금 변동</a:t>
            </a:r>
            <a:endParaRPr lang="ko-KR" altLang="en-US" sz="1400" dirty="0">
              <a:solidFill>
                <a:srgbClr val="C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18032" y="4325262"/>
            <a:ext cx="2721652" cy="203269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grpSp>
        <p:nvGrpSpPr>
          <p:cNvPr id="11" name="그룹 10"/>
          <p:cNvGrpSpPr/>
          <p:nvPr/>
        </p:nvGrpSpPr>
        <p:grpSpPr>
          <a:xfrm>
            <a:off x="424486" y="4017016"/>
            <a:ext cx="2290126" cy="412116"/>
            <a:chOff x="304800" y="6459"/>
            <a:chExt cx="4267200" cy="915120"/>
          </a:xfrm>
          <a:scene3d>
            <a:camera prst="obliqueTopRight"/>
            <a:lightRig rig="threePt" dir="t"/>
          </a:scene3d>
        </p:grpSpPr>
        <p:sp>
          <p:nvSpPr>
            <p:cNvPr id="12" name="모서리가 둥근 직사각형 11"/>
            <p:cNvSpPr/>
            <p:nvPr/>
          </p:nvSpPr>
          <p:spPr>
            <a:xfrm>
              <a:off x="304800" y="6459"/>
              <a:ext cx="4267200" cy="91512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3" name="모서리가 둥근 직사각형 5"/>
            <p:cNvSpPr/>
            <p:nvPr/>
          </p:nvSpPr>
          <p:spPr>
            <a:xfrm>
              <a:off x="349472" y="51131"/>
              <a:ext cx="4177856" cy="82577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l" defTabSz="13779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3100" kern="120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43066" y="4050426"/>
            <a:ext cx="1985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latin typeface="휴먼모음T" pitchFamily="18" charset="-127"/>
                <a:ea typeface="휴먼모음T" pitchFamily="18" charset="-127"/>
              </a:rPr>
              <a:t>부담금 납입</a:t>
            </a:r>
            <a:endParaRPr lang="ko-KR" altLang="en-US" sz="16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171528" y="4329130"/>
            <a:ext cx="2721652" cy="203269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grpSp>
        <p:nvGrpSpPr>
          <p:cNvPr id="17" name="그룹 16"/>
          <p:cNvGrpSpPr/>
          <p:nvPr/>
        </p:nvGrpSpPr>
        <p:grpSpPr>
          <a:xfrm>
            <a:off x="3377982" y="4020884"/>
            <a:ext cx="2290126" cy="412116"/>
            <a:chOff x="304800" y="6459"/>
            <a:chExt cx="4267200" cy="915120"/>
          </a:xfrm>
          <a:scene3d>
            <a:camera prst="obliqueTopRight"/>
            <a:lightRig rig="threePt" dir="t"/>
          </a:scene3d>
        </p:grpSpPr>
        <p:sp>
          <p:nvSpPr>
            <p:cNvPr id="18" name="모서리가 둥근 직사각형 17"/>
            <p:cNvSpPr/>
            <p:nvPr/>
          </p:nvSpPr>
          <p:spPr>
            <a:xfrm>
              <a:off x="304800" y="6459"/>
              <a:ext cx="4267200" cy="91512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9" name="모서리가 둥근 직사각형 5"/>
            <p:cNvSpPr/>
            <p:nvPr/>
          </p:nvSpPr>
          <p:spPr>
            <a:xfrm>
              <a:off x="349472" y="51131"/>
              <a:ext cx="4177856" cy="82577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l" defTabSz="13779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3100" kern="120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496562" y="4054294"/>
            <a:ext cx="1985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latin typeface="휴먼모음T" pitchFamily="18" charset="-127"/>
                <a:ea typeface="휴먼모음T" pitchFamily="18" charset="-127"/>
              </a:rPr>
              <a:t>적립금 운용</a:t>
            </a:r>
            <a:endParaRPr lang="ko-KR" altLang="en-US" sz="16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6139768" y="4314662"/>
            <a:ext cx="2721652" cy="203269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grpSp>
        <p:nvGrpSpPr>
          <p:cNvPr id="23" name="그룹 22"/>
          <p:cNvGrpSpPr/>
          <p:nvPr/>
        </p:nvGrpSpPr>
        <p:grpSpPr>
          <a:xfrm>
            <a:off x="6346222" y="4006416"/>
            <a:ext cx="2290126" cy="412116"/>
            <a:chOff x="304800" y="6459"/>
            <a:chExt cx="4267200" cy="915120"/>
          </a:xfrm>
          <a:scene3d>
            <a:camera prst="obliqueTopRight"/>
            <a:lightRig rig="threePt" dir="t"/>
          </a:scene3d>
        </p:grpSpPr>
        <p:sp>
          <p:nvSpPr>
            <p:cNvPr id="24" name="모서리가 둥근 직사각형 23"/>
            <p:cNvSpPr/>
            <p:nvPr/>
          </p:nvSpPr>
          <p:spPr>
            <a:xfrm>
              <a:off x="304800" y="6459"/>
              <a:ext cx="4267200" cy="91512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25" name="모서리가 둥근 직사각형 5"/>
            <p:cNvSpPr/>
            <p:nvPr/>
          </p:nvSpPr>
          <p:spPr>
            <a:xfrm>
              <a:off x="349472" y="51131"/>
              <a:ext cx="4177856" cy="82577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l" defTabSz="13779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3100" kern="120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394986" y="2340088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DC Plan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과 유사</a:t>
            </a:r>
            <a:endParaRPr lang="ko-KR" altLang="en-US" sz="1400" dirty="0">
              <a:solidFill>
                <a:srgbClr val="C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101" y="4629598"/>
            <a:ext cx="225751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11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가입대상</a:t>
            </a:r>
            <a:endParaRPr lang="en-US" altLang="ko-KR" sz="11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1100" dirty="0" smtClean="0">
                <a:latin typeface="휴먼모음T" pitchFamily="18" charset="-127"/>
                <a:ea typeface="휴먼모음T" pitchFamily="18" charset="-127"/>
              </a:rPr>
              <a:t>   ·10</a:t>
            </a: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인 미만 사업자 중 근로자  </a:t>
            </a:r>
            <a:endParaRPr lang="en-US" altLang="ko-KR" sz="11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1100" dirty="0" smtClean="0">
                <a:latin typeface="휴먼모음T" pitchFamily="18" charset="-127"/>
                <a:ea typeface="휴먼모음T" pitchFamily="18" charset="-127"/>
              </a:rPr>
              <a:t>     </a:t>
            </a: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전원이 가입할 경우</a:t>
            </a:r>
            <a:endParaRPr lang="en-US" altLang="ko-KR" sz="1100" dirty="0">
              <a:latin typeface="휴먼모음T" pitchFamily="18" charset="-127"/>
              <a:ea typeface="휴먼모음T" pitchFamily="18" charset="-127"/>
            </a:endParaRPr>
          </a:p>
          <a:p>
            <a:endParaRPr lang="en-US" altLang="ko-KR" sz="11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1100" dirty="0" smtClean="0">
                <a:latin typeface="휴먼모음T" pitchFamily="18" charset="-127"/>
                <a:ea typeface="휴먼모음T" pitchFamily="18" charset="-127"/>
              </a:rPr>
              <a:t>- </a:t>
            </a: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부담금 납입 </a:t>
            </a:r>
            <a:r>
              <a:rPr lang="en-US" altLang="ko-KR" sz="1100" dirty="0" smtClean="0"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기업</a:t>
            </a:r>
            <a:endParaRPr lang="ko-KR" altLang="en-US" sz="11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10597" y="4633466"/>
            <a:ext cx="244728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 적립금 </a:t>
            </a:r>
            <a:r>
              <a:rPr lang="ko-KR" altLang="en-US" sz="11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운용책임을 근로자</a:t>
            </a: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가부담</a:t>
            </a:r>
            <a:endParaRPr lang="en-US" altLang="ko-KR" sz="11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1100" dirty="0" smtClean="0">
                <a:latin typeface="휴먼모음T" pitchFamily="18" charset="-127"/>
                <a:ea typeface="휴먼모음T" pitchFamily="18" charset="-127"/>
              </a:rPr>
              <a:t> [</a:t>
            </a: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운용성과를 퇴직 시 수령</a:t>
            </a:r>
            <a:r>
              <a:rPr lang="en-US" altLang="ko-KR" sz="1100" dirty="0" smtClean="0">
                <a:latin typeface="휴먼모음T" pitchFamily="18" charset="-127"/>
                <a:ea typeface="휴먼모음T" pitchFamily="18" charset="-127"/>
              </a:rPr>
              <a:t>]</a:t>
            </a:r>
          </a:p>
          <a:p>
            <a:endParaRPr lang="en-US" altLang="ko-KR" sz="11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buFontTx/>
              <a:buChar char="-"/>
            </a:pPr>
            <a:endParaRPr lang="en-US" altLang="ko-KR" sz="1100" dirty="0">
              <a:latin typeface="휴먼모음T" pitchFamily="18" charset="-127"/>
              <a:ea typeface="휴먼모음T" pitchFamily="18" charset="-127"/>
            </a:endParaRPr>
          </a:p>
          <a:p>
            <a:pPr>
              <a:buFontTx/>
              <a:buChar char="-"/>
            </a:pPr>
            <a:r>
              <a:rPr lang="en-US" altLang="ko-KR" sz="11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위험과 수익구조가 다른 </a:t>
            </a:r>
            <a:r>
              <a:rPr lang="en-US" altLang="ko-KR" sz="1100" dirty="0" smtClean="0">
                <a:latin typeface="휴먼모음T" pitchFamily="18" charset="-127"/>
                <a:ea typeface="휴먼모음T" pitchFamily="18" charset="-127"/>
              </a:rPr>
              <a:t>3</a:t>
            </a: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개 이상의 </a:t>
            </a:r>
            <a:endParaRPr lang="en-US" altLang="ko-KR" sz="11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1100" dirty="0" smtClean="0">
                <a:latin typeface="휴먼모음T" pitchFamily="18" charset="-127"/>
                <a:ea typeface="휴먼모음T" pitchFamily="18" charset="-127"/>
              </a:rPr>
              <a:t>  </a:t>
            </a: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상품 중 선택</a:t>
            </a:r>
            <a:endParaRPr lang="en-US" altLang="ko-KR" sz="11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buFontTx/>
              <a:buChar char="-"/>
            </a:pPr>
            <a:endParaRPr lang="en-US" altLang="ko-KR" sz="1100" dirty="0">
              <a:latin typeface="휴먼모음T" pitchFamily="18" charset="-127"/>
              <a:ea typeface="휴먼모음T" pitchFamily="18" charset="-127"/>
            </a:endParaRPr>
          </a:p>
          <a:p>
            <a:pPr>
              <a:buFontTx/>
              <a:buChar char="-"/>
            </a:pPr>
            <a:r>
              <a:rPr lang="en-US" altLang="ko-KR" sz="11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매 반기 </a:t>
            </a:r>
            <a:r>
              <a:rPr lang="en-US" altLang="ko-KR" sz="1100" dirty="0" smtClean="0">
                <a:latin typeface="휴먼모음T" pitchFamily="18" charset="-127"/>
                <a:ea typeface="휴먼모음T" pitchFamily="18" charset="-127"/>
              </a:rPr>
              <a:t>1</a:t>
            </a: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회 이상 운용방법 변경 가능</a:t>
            </a:r>
            <a:endParaRPr lang="en-US" altLang="ko-KR" sz="11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buFontTx/>
              <a:buChar char="-"/>
            </a:pPr>
            <a:endParaRPr lang="ko-KR" altLang="en-US" sz="11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78837" y="4618998"/>
            <a:ext cx="2336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sz="11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 운용실적에 따라 퇴직급여액 변동</a:t>
            </a:r>
            <a:endParaRPr lang="en-US" altLang="ko-KR" sz="1100" dirty="0" smtClean="0">
              <a:solidFill>
                <a:srgbClr val="C00000"/>
              </a:solidFill>
              <a:latin typeface="휴먼모음T" pitchFamily="18" charset="-127"/>
              <a:ea typeface="휴먼모음T" pitchFamily="18" charset="-127"/>
            </a:endParaRPr>
          </a:p>
          <a:p>
            <a:endParaRPr lang="en-US" altLang="ko-KR" sz="1100" dirty="0">
              <a:latin typeface="휴먼모음T" pitchFamily="18" charset="-127"/>
              <a:ea typeface="휴먼모음T" pitchFamily="18" charset="-127"/>
            </a:endParaRPr>
          </a:p>
          <a:p>
            <a:pPr>
              <a:buFontTx/>
              <a:buChar char="-"/>
            </a:pPr>
            <a:r>
              <a:rPr lang="en-US" altLang="ko-KR" sz="11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100" dirty="0" err="1" smtClean="0">
                <a:latin typeface="휴먼모음T" pitchFamily="18" charset="-127"/>
                <a:ea typeface="휴먼모음T" pitchFamily="18" charset="-127"/>
              </a:rPr>
              <a:t>일시금과</a:t>
            </a: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 연금 중 근로자가 선택하여 </a:t>
            </a:r>
            <a:endParaRPr lang="en-US" altLang="ko-KR" sz="11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1100" dirty="0" smtClean="0">
                <a:latin typeface="휴먼모음T" pitchFamily="18" charset="-127"/>
                <a:ea typeface="휴먼모음T" pitchFamily="18" charset="-127"/>
              </a:rPr>
              <a:t>  </a:t>
            </a:r>
            <a:r>
              <a:rPr lang="ko-KR" altLang="en-US" sz="1100" dirty="0" smtClean="0">
                <a:latin typeface="휴먼모음T" pitchFamily="18" charset="-127"/>
                <a:ea typeface="휴먼모음T" pitchFamily="18" charset="-127"/>
              </a:rPr>
              <a:t>수령</a:t>
            </a:r>
            <a:endParaRPr lang="ko-KR" altLang="en-US" sz="11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5277916" y="1669270"/>
            <a:ext cx="71438" cy="7143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5277916" y="2461420"/>
            <a:ext cx="71438" cy="7143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5277916" y="2857496"/>
            <a:ext cx="71438" cy="7143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5277916" y="2065345"/>
            <a:ext cx="71438" cy="7143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6766876" y="4022856"/>
            <a:ext cx="1572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퇴직 급여 지급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7224" y="285728"/>
            <a:ext cx="232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C000"/>
                </a:solidFill>
                <a:latin typeface="휴먼모음T" pitchFamily="18" charset="-127"/>
                <a:ea typeface="휴먼모음T" pitchFamily="18" charset="-127"/>
              </a:rPr>
              <a:t>도입의 장점과 기대효과</a:t>
            </a:r>
            <a:endParaRPr lang="ko-KR" altLang="en-US" dirty="0">
              <a:solidFill>
                <a:srgbClr val="FFC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1" name="Oval 30"/>
          <p:cNvSpPr>
            <a:spLocks noChangeArrowheads="1"/>
          </p:cNvSpPr>
          <p:nvPr/>
        </p:nvSpPr>
        <p:spPr bwMode="auto">
          <a:xfrm>
            <a:off x="2836867" y="1285860"/>
            <a:ext cx="3306769" cy="3249622"/>
          </a:xfrm>
          <a:prstGeom prst="ellipse">
            <a:avLst/>
          </a:prstGeom>
          <a:gradFill rotWithShape="1">
            <a:gsLst>
              <a:gs pos="0">
                <a:srgbClr val="FF6600">
                  <a:alpha val="30000"/>
                </a:srgbClr>
              </a:gs>
              <a:gs pos="100000">
                <a:srgbClr val="FFFFFF">
                  <a:alpha val="30000"/>
                </a:srgbClr>
              </a:gs>
            </a:gsLst>
            <a:lin ang="5400000" scaled="1"/>
          </a:gradFill>
          <a:ln w="19050">
            <a:solidFill>
              <a:srgbClr val="C0C0C0">
                <a:alpha val="8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3" name="AutoShape 32"/>
          <p:cNvSpPr>
            <a:spLocks noChangeArrowheads="1"/>
          </p:cNvSpPr>
          <p:nvPr/>
        </p:nvSpPr>
        <p:spPr bwMode="auto">
          <a:xfrm>
            <a:off x="241441" y="1609975"/>
            <a:ext cx="25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0" scaled="1"/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 wrap="none" anchor="ctr">
            <a:flatTx/>
          </a:bodyPr>
          <a:lstStyle/>
          <a:p>
            <a:pPr algn="ctr" eaLnBrk="0" latinLnBrk="0" hangingPunct="0"/>
            <a:r>
              <a:rPr lang="ko-KR" altLang="en-US" sz="1400" b="1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연금수령 방식으로</a:t>
            </a:r>
            <a:endParaRPr lang="en-US" altLang="ko-KR" sz="1400" b="1" dirty="0" smtClean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 eaLnBrk="0" latinLnBrk="0" hangingPunct="0"/>
            <a:r>
              <a:rPr lang="ko-KR" altLang="en-US" sz="1400" b="1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노후대비가 가능</a:t>
            </a:r>
            <a:endParaRPr lang="en-US" altLang="ko-KR" sz="1400" b="1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4" name="AutoShape 33"/>
          <p:cNvSpPr>
            <a:spLocks noChangeArrowheads="1"/>
          </p:cNvSpPr>
          <p:nvPr/>
        </p:nvSpPr>
        <p:spPr bwMode="auto">
          <a:xfrm>
            <a:off x="241441" y="2548107"/>
            <a:ext cx="25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0" scaled="1"/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 wrap="none" anchor="ctr">
            <a:flatTx/>
          </a:bodyPr>
          <a:lstStyle/>
          <a:p>
            <a:pPr algn="ctr" eaLnBrk="0" latinLnBrk="0" hangingPunct="0"/>
            <a:r>
              <a:rPr lang="ko-KR" altLang="en-US" sz="1400" b="1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사용자 및 근로자의 다양한</a:t>
            </a:r>
            <a:endParaRPr lang="en-US" altLang="ko-KR" sz="1400" b="1" dirty="0" smtClean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 eaLnBrk="0" latinLnBrk="0" hangingPunct="0"/>
            <a:r>
              <a:rPr lang="ko-KR" altLang="en-US" sz="1400" b="1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수요를 반영하여 설계 가능</a:t>
            </a:r>
            <a:endParaRPr lang="en-US" altLang="ko-KR" sz="1400" b="1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5" name="AutoShape 34"/>
          <p:cNvSpPr>
            <a:spLocks noChangeArrowheads="1"/>
          </p:cNvSpPr>
          <p:nvPr/>
        </p:nvSpPr>
        <p:spPr bwMode="auto">
          <a:xfrm>
            <a:off x="241441" y="3486239"/>
            <a:ext cx="25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0" scaled="1"/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 wrap="none" anchor="ctr">
            <a:flatTx/>
          </a:bodyPr>
          <a:lstStyle/>
          <a:p>
            <a:pPr algn="ctr" eaLnBrk="0" latinLnBrk="0" hangingPunct="0"/>
            <a:r>
              <a:rPr lang="ko-KR" altLang="en-US" sz="1400" b="1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이직 시에도 개인퇴직계좌로</a:t>
            </a:r>
            <a:endParaRPr lang="en-US" altLang="ko-KR" sz="1400" b="1" dirty="0" smtClean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 eaLnBrk="0" latinLnBrk="0" hangingPunct="0"/>
            <a:r>
              <a:rPr lang="ko-KR" altLang="en-US" sz="1400" b="1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계속 적립이 가능</a:t>
            </a:r>
            <a:endParaRPr lang="en-US" altLang="ko-KR" sz="1400" b="1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7" name="AutoShape 36"/>
          <p:cNvSpPr>
            <a:spLocks noChangeArrowheads="1"/>
          </p:cNvSpPr>
          <p:nvPr/>
        </p:nvSpPr>
        <p:spPr bwMode="auto">
          <a:xfrm>
            <a:off x="6143636" y="1610961"/>
            <a:ext cx="25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00">
                  <a:gamma/>
                  <a:shade val="46275"/>
                  <a:invGamma/>
                </a:srgbClr>
              </a:gs>
              <a:gs pos="100000">
                <a:srgbClr val="99CC00"/>
              </a:gs>
            </a:gsLst>
            <a:lin ang="0" scaled="1"/>
          </a:gradFill>
          <a:ln w="19050">
            <a:round/>
            <a:headEnd/>
            <a:tailEnd/>
          </a:ln>
          <a:effectLst/>
          <a:scene3d>
            <a:camera prst="legacyObliqueTopLef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 wrap="none" anchor="ctr">
            <a:flatTx/>
          </a:bodyPr>
          <a:lstStyle/>
          <a:p>
            <a:pPr algn="ctr" eaLnBrk="0" latinLnBrk="0" hangingPunct="0"/>
            <a:r>
              <a:rPr lang="ko-KR" altLang="en-US" sz="1400" b="1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사외적립으로 기업 </a:t>
            </a:r>
            <a:r>
              <a:rPr lang="ko-KR" altLang="en-US" sz="1400" b="1" dirty="0" err="1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도산시에도</a:t>
            </a:r>
            <a:endParaRPr lang="en-US" altLang="ko-KR" sz="1400" b="1" dirty="0" smtClean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 eaLnBrk="0" latinLnBrk="0" hangingPunct="0"/>
            <a:r>
              <a:rPr lang="ko-KR" altLang="en-US" sz="1400" b="1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적립된 급여 수급 보장</a:t>
            </a:r>
            <a:endParaRPr lang="en-US" altLang="ko-KR" sz="1400" b="1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0" name="AutoShape 39"/>
          <p:cNvSpPr>
            <a:spLocks noChangeArrowheads="1"/>
          </p:cNvSpPr>
          <p:nvPr/>
        </p:nvSpPr>
        <p:spPr bwMode="auto">
          <a:xfrm>
            <a:off x="6134583" y="3483497"/>
            <a:ext cx="25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00">
                  <a:gamma/>
                  <a:shade val="46275"/>
                  <a:invGamma/>
                </a:srgbClr>
              </a:gs>
              <a:gs pos="100000">
                <a:srgbClr val="99CC00"/>
              </a:gs>
            </a:gsLst>
            <a:lin ang="0" scaled="1"/>
          </a:gradFill>
          <a:ln w="19050">
            <a:round/>
            <a:headEnd/>
            <a:tailEnd/>
          </a:ln>
          <a:effectLst/>
          <a:scene3d>
            <a:camera prst="legacyObliqueTopLef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 wrap="none" anchor="ctr">
            <a:flatTx/>
          </a:bodyPr>
          <a:lstStyle/>
          <a:p>
            <a:pPr algn="ctr" eaLnBrk="0" latinLnBrk="0" hangingPunct="0"/>
            <a:r>
              <a:rPr lang="ko-KR" altLang="en-US" sz="1400" b="1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근로자 추가 </a:t>
            </a:r>
            <a:r>
              <a:rPr lang="ko-KR" altLang="en-US" sz="1400" b="1" dirty="0" err="1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납입시</a:t>
            </a:r>
            <a:endParaRPr lang="en-US" altLang="ko-KR" sz="1400" b="1" dirty="0" smtClean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 eaLnBrk="0" latinLnBrk="0" hangingPunct="0"/>
            <a:r>
              <a:rPr lang="ko-KR" altLang="en-US" sz="1400" b="1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연간 </a:t>
            </a:r>
            <a:r>
              <a:rPr lang="en-US" altLang="ko-KR" sz="1400" b="1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300</a:t>
            </a:r>
            <a:r>
              <a:rPr lang="ko-KR" altLang="en-US" sz="1400" b="1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만원</a:t>
            </a:r>
            <a:r>
              <a:rPr lang="en-US" altLang="ko-KR" sz="1400" b="1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400" b="1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개인연금 합산</a:t>
            </a:r>
            <a:r>
              <a:rPr lang="en-US" altLang="ko-KR" sz="1400" b="1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)</a:t>
            </a:r>
          </a:p>
          <a:p>
            <a:pPr algn="ctr" eaLnBrk="0" latinLnBrk="0" hangingPunct="0"/>
            <a:r>
              <a:rPr lang="ko-KR" altLang="en-US" sz="1400" b="1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한도 내에서 소득공제 혜택</a:t>
            </a:r>
            <a:endParaRPr lang="en-US" altLang="ko-KR" sz="1400" b="1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7" name="Line 46"/>
          <p:cNvSpPr>
            <a:spLocks noChangeShapeType="1"/>
          </p:cNvSpPr>
          <p:nvPr/>
        </p:nvSpPr>
        <p:spPr bwMode="auto">
          <a:xfrm>
            <a:off x="3943350" y="3868738"/>
            <a:ext cx="1257300" cy="0"/>
          </a:xfrm>
          <a:prstGeom prst="line">
            <a:avLst/>
          </a:prstGeom>
          <a:noFill/>
          <a:ln w="9525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63" name="AutoShape 53"/>
          <p:cNvSpPr>
            <a:spLocks noChangeArrowheads="1"/>
          </p:cNvSpPr>
          <p:nvPr/>
        </p:nvSpPr>
        <p:spPr bwMode="auto">
          <a:xfrm>
            <a:off x="3357554" y="1785926"/>
            <a:ext cx="2280464" cy="221457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84ACA7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64" name="AutoShape 54"/>
          <p:cNvSpPr>
            <a:spLocks noChangeArrowheads="1"/>
          </p:cNvSpPr>
          <p:nvPr/>
        </p:nvSpPr>
        <p:spPr bwMode="auto">
          <a:xfrm>
            <a:off x="3617133" y="2044519"/>
            <a:ext cx="1734102" cy="1683079"/>
          </a:xfrm>
          <a:custGeom>
            <a:avLst/>
            <a:gdLst>
              <a:gd name="G0" fmla="+- 4421 0 0"/>
              <a:gd name="G1" fmla="+- 21600 0 4421"/>
              <a:gd name="G2" fmla="+- 21600 0 4421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421" y="10800"/>
                </a:moveTo>
                <a:cubicBezTo>
                  <a:pt x="4421" y="14323"/>
                  <a:pt x="7277" y="17179"/>
                  <a:pt x="10800" y="17179"/>
                </a:cubicBezTo>
                <a:cubicBezTo>
                  <a:pt x="14323" y="17179"/>
                  <a:pt x="17179" y="14323"/>
                  <a:pt x="17179" y="10800"/>
                </a:cubicBezTo>
                <a:cubicBezTo>
                  <a:pt x="17179" y="7277"/>
                  <a:pt x="14323" y="4421"/>
                  <a:pt x="10800" y="4421"/>
                </a:cubicBezTo>
                <a:cubicBezTo>
                  <a:pt x="7277" y="4421"/>
                  <a:pt x="4421" y="7277"/>
                  <a:pt x="4421" y="10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84ACA7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65" name="Oval 55"/>
          <p:cNvSpPr>
            <a:spLocks noChangeArrowheads="1"/>
          </p:cNvSpPr>
          <p:nvPr/>
        </p:nvSpPr>
        <p:spPr bwMode="auto">
          <a:xfrm>
            <a:off x="3813341" y="2205501"/>
            <a:ext cx="1342147" cy="1362616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CC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/>
            <a:r>
              <a:rPr lang="ko-KR" altLang="en-US" sz="1400" dirty="0" smtClean="0">
                <a:solidFill>
                  <a:srgbClr val="FFCC00"/>
                </a:solidFill>
                <a:latin typeface="휴먼모음T" pitchFamily="18" charset="-127"/>
                <a:ea typeface="휴먼모음T" pitchFamily="18" charset="-127"/>
              </a:rPr>
              <a:t>퇴직연금제도</a:t>
            </a:r>
            <a:endParaRPr lang="en-US" altLang="ko-KR" sz="1400" dirty="0" smtClean="0">
              <a:solidFill>
                <a:srgbClr val="FFCC00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 eaLnBrk="0" latinLnBrk="0" hangingPunct="0"/>
            <a:r>
              <a:rPr lang="ko-KR" altLang="en-US" sz="1400" dirty="0" smtClean="0">
                <a:solidFill>
                  <a:srgbClr val="FFCC00"/>
                </a:solidFill>
                <a:latin typeface="휴먼모음T" pitchFamily="18" charset="-127"/>
                <a:ea typeface="휴먼모음T" pitchFamily="18" charset="-127"/>
              </a:rPr>
              <a:t>도입의 장점</a:t>
            </a:r>
            <a:endParaRPr lang="en-US" altLang="ko-KR" sz="1400" dirty="0" smtClean="0">
              <a:solidFill>
                <a:srgbClr val="FFCC00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 eaLnBrk="0" latinLnBrk="0" hangingPunct="0"/>
            <a:r>
              <a:rPr lang="en-US" altLang="ko-KR" sz="1400" dirty="0" smtClean="0">
                <a:solidFill>
                  <a:srgbClr val="FFCC00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400" dirty="0" smtClean="0">
                <a:solidFill>
                  <a:srgbClr val="FFCC00"/>
                </a:solidFill>
                <a:latin typeface="휴먼모음T" pitchFamily="18" charset="-127"/>
                <a:ea typeface="휴먼모음T" pitchFamily="18" charset="-127"/>
              </a:rPr>
              <a:t>근로자 측면</a:t>
            </a:r>
            <a:r>
              <a:rPr lang="en-US" altLang="ko-KR" sz="1400" dirty="0" smtClean="0">
                <a:solidFill>
                  <a:srgbClr val="FFCC00"/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endParaRPr lang="en-US" altLang="ko-KR" sz="1400" dirty="0">
              <a:solidFill>
                <a:srgbClr val="FFCC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67" name="AutoShape 37"/>
          <p:cNvSpPr>
            <a:spLocks noChangeArrowheads="1"/>
          </p:cNvSpPr>
          <p:nvPr/>
        </p:nvSpPr>
        <p:spPr bwMode="auto">
          <a:xfrm>
            <a:off x="6143636" y="2565335"/>
            <a:ext cx="25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00">
                  <a:gamma/>
                  <a:shade val="46275"/>
                  <a:invGamma/>
                </a:srgbClr>
              </a:gs>
              <a:gs pos="100000">
                <a:srgbClr val="99CC00"/>
              </a:gs>
            </a:gsLst>
            <a:lin ang="0" scaled="1"/>
          </a:gradFill>
          <a:ln w="19050">
            <a:round/>
            <a:headEnd/>
            <a:tailEnd/>
          </a:ln>
          <a:effectLst/>
          <a:scene3d>
            <a:camera prst="legacyObliqueTopLef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 wrap="none" anchor="ctr">
            <a:flatTx/>
          </a:bodyPr>
          <a:lstStyle/>
          <a:p>
            <a:pPr algn="ctr" eaLnBrk="0" latinLnBrk="0" hangingPunct="0"/>
            <a:r>
              <a:rPr lang="ko-KR" altLang="en-US" sz="1400" b="1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연금으로 받는 경우</a:t>
            </a:r>
            <a:r>
              <a:rPr lang="en-US" altLang="ko-KR" sz="1400" b="1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,</a:t>
            </a:r>
          </a:p>
          <a:p>
            <a:pPr algn="ctr" eaLnBrk="0" latinLnBrk="0" hangingPunct="0"/>
            <a:r>
              <a:rPr lang="ko-KR" altLang="en-US" sz="1400" b="1" dirty="0" err="1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과세이연으로</a:t>
            </a:r>
            <a:r>
              <a:rPr lang="ko-KR" altLang="en-US" sz="1400" b="1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실질소득 증가</a:t>
            </a:r>
            <a:endParaRPr lang="en-US" altLang="ko-KR" sz="1400" b="1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3" name="Freeform 42"/>
          <p:cNvSpPr>
            <a:spLocks/>
          </p:cNvSpPr>
          <p:nvPr/>
        </p:nvSpPr>
        <p:spPr bwMode="auto">
          <a:xfrm>
            <a:off x="4929190" y="1857364"/>
            <a:ext cx="1128713" cy="500066"/>
          </a:xfrm>
          <a:custGeom>
            <a:avLst/>
            <a:gdLst/>
            <a:ahLst/>
            <a:cxnLst>
              <a:cxn ang="0">
                <a:pos x="666" y="0"/>
              </a:cxn>
              <a:cxn ang="0">
                <a:pos x="282" y="11"/>
              </a:cxn>
              <a:cxn ang="0">
                <a:pos x="0" y="281"/>
              </a:cxn>
            </a:cxnLst>
            <a:rect l="0" t="0" r="r" b="b"/>
            <a:pathLst>
              <a:path w="666" h="281">
                <a:moveTo>
                  <a:pt x="666" y="0"/>
                </a:moveTo>
                <a:lnTo>
                  <a:pt x="282" y="11"/>
                </a:lnTo>
                <a:lnTo>
                  <a:pt x="0" y="281"/>
                </a:lnTo>
              </a:path>
            </a:pathLst>
          </a:custGeom>
          <a:noFill/>
          <a:ln w="19050" cap="flat" cmpd="sng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ko-KR" altLang="en-US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4" name="Line 43"/>
          <p:cNvSpPr>
            <a:spLocks noChangeShapeType="1"/>
          </p:cNvSpPr>
          <p:nvPr/>
        </p:nvSpPr>
        <p:spPr bwMode="auto">
          <a:xfrm flipH="1">
            <a:off x="5143504" y="2857496"/>
            <a:ext cx="1028700" cy="1588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5" name="Freeform 44"/>
          <p:cNvSpPr>
            <a:spLocks/>
          </p:cNvSpPr>
          <p:nvPr/>
        </p:nvSpPr>
        <p:spPr bwMode="auto">
          <a:xfrm>
            <a:off x="4929190" y="3429000"/>
            <a:ext cx="1095375" cy="323850"/>
          </a:xfrm>
          <a:custGeom>
            <a:avLst/>
            <a:gdLst/>
            <a:ahLst/>
            <a:cxnLst>
              <a:cxn ang="0">
                <a:pos x="690" y="204"/>
              </a:cxn>
              <a:cxn ang="0">
                <a:pos x="294" y="204"/>
              </a:cxn>
              <a:cxn ang="0">
                <a:pos x="0" y="0"/>
              </a:cxn>
            </a:cxnLst>
            <a:rect l="0" t="0" r="r" b="b"/>
            <a:pathLst>
              <a:path w="690" h="204">
                <a:moveTo>
                  <a:pt x="690" y="204"/>
                </a:moveTo>
                <a:lnTo>
                  <a:pt x="294" y="204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ko-KR" altLang="en-US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8" name="Freeform 48"/>
          <p:cNvSpPr>
            <a:spLocks/>
          </p:cNvSpPr>
          <p:nvPr/>
        </p:nvSpPr>
        <p:spPr bwMode="auto">
          <a:xfrm>
            <a:off x="2714612" y="1857364"/>
            <a:ext cx="1285884" cy="50006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6" y="7"/>
              </a:cxn>
              <a:cxn ang="0">
                <a:pos x="768" y="301"/>
              </a:cxn>
            </a:cxnLst>
            <a:rect l="0" t="0" r="r" b="b"/>
            <a:pathLst>
              <a:path w="768" h="301">
                <a:moveTo>
                  <a:pt x="0" y="0"/>
                </a:moveTo>
                <a:lnTo>
                  <a:pt x="396" y="7"/>
                </a:lnTo>
                <a:lnTo>
                  <a:pt x="768" y="301"/>
                </a:lnTo>
              </a:path>
            </a:pathLst>
          </a:custGeom>
          <a:ln w="19050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ko-KR" altLang="en-US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60" name="Freeform 50"/>
          <p:cNvSpPr>
            <a:spLocks/>
          </p:cNvSpPr>
          <p:nvPr/>
        </p:nvSpPr>
        <p:spPr bwMode="auto">
          <a:xfrm>
            <a:off x="2800352" y="3419470"/>
            <a:ext cx="1228725" cy="419100"/>
          </a:xfrm>
          <a:custGeom>
            <a:avLst/>
            <a:gdLst/>
            <a:ahLst/>
            <a:cxnLst>
              <a:cxn ang="0">
                <a:pos x="0" y="247"/>
              </a:cxn>
              <a:cxn ang="0">
                <a:pos x="396" y="264"/>
              </a:cxn>
              <a:cxn ang="0">
                <a:pos x="774" y="0"/>
              </a:cxn>
            </a:cxnLst>
            <a:rect l="0" t="0" r="r" b="b"/>
            <a:pathLst>
              <a:path w="774" h="264">
                <a:moveTo>
                  <a:pt x="0" y="247"/>
                </a:moveTo>
                <a:lnTo>
                  <a:pt x="396" y="264"/>
                </a:lnTo>
                <a:lnTo>
                  <a:pt x="774" y="0"/>
                </a:lnTo>
              </a:path>
            </a:pathLst>
          </a:custGeom>
          <a:noFill/>
          <a:ln w="19050" cap="flat" cmpd="sng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ko-KR" altLang="en-US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62" name="Line 52"/>
          <p:cNvSpPr>
            <a:spLocks noChangeShapeType="1"/>
          </p:cNvSpPr>
          <p:nvPr/>
        </p:nvSpPr>
        <p:spPr bwMode="auto">
          <a:xfrm>
            <a:off x="2786050" y="2857496"/>
            <a:ext cx="1008000" cy="1588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00034" y="4786322"/>
            <a:ext cx="77153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>
                <a:latin typeface="휴먼모음T" pitchFamily="18" charset="-127"/>
                <a:ea typeface="휴먼모음T" pitchFamily="18" charset="-127"/>
              </a:rPr>
              <a:t>※ </a:t>
            </a:r>
            <a:r>
              <a:rPr lang="ko-KR" altLang="en-US" sz="1050" dirty="0" smtClean="0">
                <a:latin typeface="휴먼모음T" pitchFamily="18" charset="-127"/>
                <a:ea typeface="휴먼모음T" pitchFamily="18" charset="-127"/>
              </a:rPr>
              <a:t>기업입장에서도 정기적으로 기여금을 납부함으로 부담이 평준화되고</a:t>
            </a:r>
            <a:r>
              <a:rPr lang="en-US" altLang="ko-KR" sz="105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050" dirty="0" smtClean="0">
                <a:latin typeface="휴먼모음T" pitchFamily="18" charset="-127"/>
                <a:ea typeface="휴먼모음T" pitchFamily="18" charset="-127"/>
              </a:rPr>
              <a:t>재무구조 개선</a:t>
            </a:r>
            <a:r>
              <a:rPr lang="en-US" altLang="ko-KR" sz="105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050" dirty="0" smtClean="0">
                <a:latin typeface="휴먼모음T" pitchFamily="18" charset="-127"/>
                <a:ea typeface="휴먼모음T" pitchFamily="18" charset="-127"/>
              </a:rPr>
              <a:t>법인세 감면 효과 등이 있고</a:t>
            </a:r>
            <a:r>
              <a:rPr lang="en-US" altLang="ko-KR" sz="105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050" dirty="0" err="1" smtClean="0">
                <a:latin typeface="휴먼모음T" pitchFamily="18" charset="-127"/>
                <a:ea typeface="휴먼모음T" pitchFamily="18" charset="-127"/>
              </a:rPr>
              <a:t>임금피크제</a:t>
            </a:r>
            <a:r>
              <a:rPr lang="en-US" altLang="ko-KR" sz="105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050" dirty="0" smtClean="0">
                <a:latin typeface="휴먼모음T" pitchFamily="18" charset="-127"/>
                <a:ea typeface="휴먼모음T" pitchFamily="18" charset="-127"/>
              </a:rPr>
              <a:t>연봉제 실시 등으로 인한 유연한 인사 노무관리로 노사관계가 안정되는 긍정적인 교화가 있음</a:t>
            </a:r>
            <a:r>
              <a:rPr lang="en-US" altLang="ko-KR" sz="1050" dirty="0" smtClean="0">
                <a:latin typeface="휴먼모음T" pitchFamily="18" charset="-127"/>
                <a:ea typeface="휴먼모음T" pitchFamily="18" charset="-127"/>
              </a:rPr>
              <a:t>.</a:t>
            </a:r>
          </a:p>
        </p:txBody>
      </p:sp>
      <p:sp>
        <p:nvSpPr>
          <p:cNvPr id="69" name="직사각형 68"/>
          <p:cNvSpPr/>
          <p:nvPr/>
        </p:nvSpPr>
        <p:spPr>
          <a:xfrm>
            <a:off x="1071538" y="5429264"/>
            <a:ext cx="7143800" cy="7143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선진국형 </a:t>
            </a:r>
            <a:r>
              <a:rPr lang="en-US" altLang="ko-KR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3</a:t>
            </a:r>
            <a:r>
              <a:rPr lang="ko-KR" altLang="en-US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층 </a:t>
            </a:r>
            <a:r>
              <a:rPr lang="en-US" altLang="ko-KR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국민연금</a:t>
            </a:r>
            <a:r>
              <a:rPr lang="en-US" altLang="ko-KR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퇴직</a:t>
            </a:r>
            <a:r>
              <a:rPr lang="en-US" altLang="ko-KR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[</a:t>
            </a:r>
            <a:r>
              <a:rPr lang="ko-KR" altLang="en-US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기업</a:t>
            </a:r>
            <a:r>
              <a:rPr lang="en-US" altLang="ko-KR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]</a:t>
            </a:r>
            <a:r>
              <a:rPr lang="ko-KR" altLang="en-US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연금</a:t>
            </a:r>
            <a:r>
              <a:rPr lang="en-US" altLang="ko-KR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개인연금</a:t>
            </a:r>
            <a:r>
              <a:rPr lang="en-US" altLang="ko-KR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)</a:t>
            </a:r>
          </a:p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노후소득 보장장치 마련으로 고령사회 대비가 가능</a:t>
            </a:r>
            <a:endParaRPr lang="ko-KR" altLang="en-US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285728"/>
            <a:ext cx="2707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C000"/>
                </a:solidFill>
                <a:latin typeface="휴먼모음T" pitchFamily="18" charset="-127"/>
                <a:ea typeface="휴먼모음T" pitchFamily="18" charset="-127"/>
              </a:rPr>
              <a:t>퇴직연금의 운용형태별 비교</a:t>
            </a:r>
            <a:endParaRPr lang="ko-KR" altLang="en-US" dirty="0">
              <a:solidFill>
                <a:srgbClr val="FFC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86200" y="2266580"/>
            <a:ext cx="1714512" cy="325022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6" name="직사각형 5"/>
          <p:cNvSpPr/>
          <p:nvPr/>
        </p:nvSpPr>
        <p:spPr>
          <a:xfrm>
            <a:off x="785786" y="1785926"/>
            <a:ext cx="7358114" cy="46414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cxnSp>
        <p:nvCxnSpPr>
          <p:cNvPr id="7" name="직선 연결선 6"/>
          <p:cNvCxnSpPr/>
          <p:nvPr/>
        </p:nvCxnSpPr>
        <p:spPr>
          <a:xfrm>
            <a:off x="785786" y="1779432"/>
            <a:ext cx="7358114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785786" y="2945034"/>
            <a:ext cx="7380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785786" y="2250066"/>
            <a:ext cx="7358114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785786" y="3351138"/>
            <a:ext cx="735811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785786" y="3786260"/>
            <a:ext cx="735811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785786" y="4221382"/>
            <a:ext cx="735811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785786" y="4656504"/>
            <a:ext cx="735811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785786" y="5091626"/>
            <a:ext cx="735811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785786" y="5516802"/>
            <a:ext cx="7358114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 rot="5400000">
            <a:off x="628298" y="3665224"/>
            <a:ext cx="37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 rot="5400000">
            <a:off x="4486347" y="3657115"/>
            <a:ext cx="3744000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91222" y="1892876"/>
            <a:ext cx="1282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자산운용 </a:t>
            </a:r>
            <a:r>
              <a:rPr lang="ko-KR" altLang="en-US" sz="1200" dirty="0" err="1" smtClean="0">
                <a:latin typeface="휴먼모음T" pitchFamily="18" charset="-127"/>
                <a:ea typeface="휴먼모음T" pitchFamily="18" charset="-127"/>
              </a:rPr>
              <a:t>지시권자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65680" y="1876362"/>
            <a:ext cx="12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err="1" smtClean="0">
                <a:latin typeface="휴먼모음T" pitchFamily="18" charset="-127"/>
                <a:ea typeface="휴먼모음T" pitchFamily="18" charset="-127"/>
              </a:rPr>
              <a:t>확정급여형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(DB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형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79628" y="1874706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개인퇴직계좌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(IRA)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0" y="2365480"/>
            <a:ext cx="1768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연간 임금총액의 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1/12 </a:t>
            </a:r>
          </a:p>
          <a:p>
            <a:pPr algn="ctr"/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이상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확정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29388" y="2481308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DC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형과 동일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 rot="5400000">
            <a:off x="2673366" y="3657926"/>
            <a:ext cx="37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49860" y="3007300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종업원 추가부담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9860" y="3418290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퇴직급여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보험금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8738" y="3802646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자산운용 </a:t>
            </a:r>
            <a:r>
              <a:rPr lang="ko-KR" altLang="en-US" sz="1200" dirty="0" err="1" smtClean="0">
                <a:latin typeface="휴먼모음T" pitchFamily="18" charset="-127"/>
                <a:ea typeface="휴먼모음T" pitchFamily="18" charset="-127"/>
              </a:rPr>
              <a:t>지시권자</a:t>
            </a:r>
            <a:endParaRPr lang="en-US" altLang="ko-KR" sz="1200" dirty="0" smtClean="0">
              <a:latin typeface="휴먼모음T" pitchFamily="18" charset="-127"/>
              <a:ea typeface="휴먼모음T" pitchFamily="18" charset="-127"/>
            </a:endParaRPr>
          </a:p>
          <a:p>
            <a:pPr algn="ctr"/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적립금 </a:t>
            </a:r>
            <a:r>
              <a:rPr lang="ko-KR" altLang="en-US" sz="1200" dirty="0" err="1" smtClean="0">
                <a:latin typeface="휴먼모음T" pitchFamily="18" charset="-127"/>
                <a:ea typeface="휴먼모음T" pitchFamily="18" charset="-127"/>
              </a:rPr>
              <a:t>운용자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9860" y="4293538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적립방식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9860" y="4731162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소득공제혜택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9860" y="5168786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직장 </a:t>
            </a:r>
            <a:r>
              <a:rPr lang="ko-KR" altLang="en-US" sz="1200" dirty="0" err="1" smtClean="0">
                <a:latin typeface="휴먼모음T" pitchFamily="18" charset="-127"/>
                <a:ea typeface="휴먼모음T" pitchFamily="18" charset="-127"/>
              </a:rPr>
              <a:t>이동시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 통산 여부</a:t>
            </a:r>
            <a:endParaRPr lang="en-US" altLang="ko-KR" sz="1200" dirty="0" smtClean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52466" y="2998716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불가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43588" y="3347560"/>
            <a:ext cx="1848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확정</a:t>
            </a:r>
            <a:endParaRPr lang="en-US" altLang="ko-KR" sz="12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퇴직급여 산출 사전 확정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52466" y="3873964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사용자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52466" y="4311588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부분 사외적립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71736" y="4766910"/>
            <a:ext cx="185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smtClean="0">
                <a:latin typeface="휴먼모음T" pitchFamily="18" charset="-127"/>
                <a:ea typeface="휴먼모음T" pitchFamily="18" charset="-127"/>
              </a:rPr>
              <a:t>없음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652466" y="5186956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어려움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98220" y="2980546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가능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660780" y="3365198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변동</a:t>
            </a:r>
            <a:endParaRPr lang="en-US" altLang="ko-KR" sz="12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운용수익에 따라 변동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14876" y="3864850"/>
            <a:ext cx="1500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근로자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43438" y="4311588"/>
            <a:ext cx="1571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전액 사외적립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89756" y="4758090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있음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89756" y="5204712"/>
            <a:ext cx="1696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가능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982308" y="2998716"/>
            <a:ext cx="821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smtClean="0">
                <a:latin typeface="휴먼모음T" pitchFamily="18" charset="-127"/>
                <a:ea typeface="휴먼모음T" pitchFamily="18" charset="-127"/>
              </a:rPr>
              <a:t>가능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72264" y="4293832"/>
            <a:ext cx="1455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전액 사외적립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402754" y="4749154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smtClean="0">
                <a:latin typeface="휴먼모음T" pitchFamily="18" charset="-127"/>
                <a:ea typeface="휴먼모음T" pitchFamily="18" charset="-127"/>
              </a:rPr>
              <a:t>없음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402754" y="5186956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가능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758852" y="1865828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 smtClean="0">
                <a:latin typeface="휴먼모음T" pitchFamily="18" charset="-127"/>
                <a:ea typeface="휴먼모음T" pitchFamily="18" charset="-127"/>
              </a:rPr>
              <a:t>확정기여형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(DC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형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85786" y="2472844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부담금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보험료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500826" y="3864850"/>
            <a:ext cx="1500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근로자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447144" y="3365198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변동</a:t>
            </a:r>
            <a:endParaRPr lang="en-US" altLang="ko-KR" sz="12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운용수익에 따라 변동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598370" y="2348138"/>
            <a:ext cx="1839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30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일분 평균임금 이상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-</a:t>
            </a:r>
            <a:r>
              <a:rPr lang="ko-KR" altLang="en-US" sz="1200" dirty="0" err="1" smtClean="0">
                <a:latin typeface="휴먼모음T" pitchFamily="18" charset="-127"/>
                <a:ea typeface="휴먼모음T" pitchFamily="18" charset="-127"/>
              </a:rPr>
              <a:t>산출기초율에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 따라 변동 가능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997</TotalTime>
  <Words>2353</Words>
  <Application>Microsoft Office PowerPoint</Application>
  <PresentationFormat>화면 슬라이드 쇼(4:3)</PresentationFormat>
  <Paragraphs>509</Paragraphs>
  <Slides>24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6" baseType="lpstr">
      <vt:lpstr>Office 테마</vt:lpstr>
      <vt:lpstr>워크시트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</vt:vector>
  </TitlesOfParts>
  <Company>FINAL 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블랙에디션</dc:creator>
  <cp:lastModifiedBy>투덜이</cp:lastModifiedBy>
  <cp:revision>148</cp:revision>
  <dcterms:created xsi:type="dcterms:W3CDTF">2008-02-04T01:21:58Z</dcterms:created>
  <dcterms:modified xsi:type="dcterms:W3CDTF">2008-02-14T11:06:04Z</dcterms:modified>
</cp:coreProperties>
</file>