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2" r:id="rId3"/>
    <p:sldId id="272" r:id="rId4"/>
    <p:sldId id="263" r:id="rId5"/>
    <p:sldId id="278" r:id="rId6"/>
    <p:sldId id="276" r:id="rId7"/>
    <p:sldId id="277" r:id="rId8"/>
    <p:sldId id="258" r:id="rId9"/>
    <p:sldId id="267" r:id="rId10"/>
    <p:sldId id="273" r:id="rId11"/>
    <p:sldId id="271" r:id="rId12"/>
    <p:sldId id="274" r:id="rId13"/>
    <p:sldId id="280" r:id="rId14"/>
    <p:sldId id="279" r:id="rId15"/>
    <p:sldId id="264" r:id="rId16"/>
    <p:sldId id="266" r:id="rId17"/>
    <p:sldId id="270" r:id="rId18"/>
    <p:sldId id="259" r:id="rId19"/>
    <p:sldId id="281" r:id="rId20"/>
    <p:sldId id="275" r:id="rId21"/>
    <p:sldId id="260" r:id="rId22"/>
    <p:sldId id="265" r:id="rId23"/>
    <p:sldId id="261" r:id="rId24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70" autoAdjust="0"/>
    <p:restoredTop sz="72536" autoAdjust="0"/>
  </p:normalViewPr>
  <p:slideViewPr>
    <p:cSldViewPr>
      <p:cViewPr varScale="1">
        <p:scale>
          <a:sx n="82" d="100"/>
          <a:sy n="82" d="100"/>
        </p:scale>
        <p:origin x="-3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소요시간(초)</c:v>
                </c:pt>
              </c:strCache>
            </c:strRef>
          </c:tx>
          <c:dLbls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10</c:v>
                </c:pt>
                <c:pt idx="3">
                  <c:v>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1521</c:v>
                </c:pt>
                <c:pt idx="1">
                  <c:v>244</c:v>
                </c:pt>
                <c:pt idx="2">
                  <c:v>176</c:v>
                </c:pt>
                <c:pt idx="3">
                  <c:v>108</c:v>
                </c:pt>
              </c:numCache>
            </c:numRef>
          </c:val>
        </c:ser>
        <c:marker val="1"/>
        <c:axId val="92326144"/>
        <c:axId val="92213248"/>
      </c:lineChart>
      <c:catAx>
        <c:axId val="92326144"/>
        <c:scaling>
          <c:orientation val="minMax"/>
        </c:scaling>
        <c:axPos val="b"/>
        <c:numFmt formatCode="General" sourceLinked="1"/>
        <c:tickLblPos val="nextTo"/>
        <c:crossAx val="92213248"/>
        <c:crosses val="autoZero"/>
        <c:auto val="1"/>
        <c:lblAlgn val="ctr"/>
        <c:lblOffset val="100"/>
      </c:catAx>
      <c:valAx>
        <c:axId val="92213248"/>
        <c:scaling>
          <c:orientation val="minMax"/>
        </c:scaling>
        <c:axPos val="l"/>
        <c:majorGridlines/>
        <c:numFmt formatCode="General" sourceLinked="1"/>
        <c:tickLblPos val="nextTo"/>
        <c:crossAx val="923261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맑은 고딕" pitchFamily="50" charset="-127"/>
          <a:ea typeface="맑은 고딕" pitchFamily="50" charset="-127"/>
        </a:defRPr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처리량(m/s)</c:v>
                </c:pt>
              </c:strCache>
            </c:strRef>
          </c:tx>
          <c:dLbls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10</c:v>
                </c:pt>
                <c:pt idx="3">
                  <c:v>20</c:v>
                </c:pt>
              </c:numCache>
            </c:numRef>
          </c:cat>
          <c:val>
            <c:numRef>
              <c:f>Sheet1!$B$2:$B$5</c:f>
              <c:numCache>
                <c:formatCode>0.000_ </c:formatCode>
                <c:ptCount val="4"/>
                <c:pt idx="0">
                  <c:v>2.5890861275476662</c:v>
                </c:pt>
                <c:pt idx="1">
                  <c:v>16.13934426229509</c:v>
                </c:pt>
                <c:pt idx="2">
                  <c:v>22.375</c:v>
                </c:pt>
                <c:pt idx="3">
                  <c:v>36.462962962962962</c:v>
                </c:pt>
              </c:numCache>
            </c:numRef>
          </c:val>
        </c:ser>
        <c:marker val="1"/>
        <c:axId val="102235520"/>
        <c:axId val="102237312"/>
      </c:lineChart>
      <c:catAx>
        <c:axId val="102235520"/>
        <c:scaling>
          <c:orientation val="minMax"/>
        </c:scaling>
        <c:axPos val="b"/>
        <c:numFmt formatCode="General" sourceLinked="1"/>
        <c:tickLblPos val="nextTo"/>
        <c:crossAx val="102237312"/>
        <c:crosses val="autoZero"/>
        <c:auto val="1"/>
        <c:lblAlgn val="ctr"/>
        <c:lblOffset val="100"/>
      </c:catAx>
      <c:valAx>
        <c:axId val="102237312"/>
        <c:scaling>
          <c:orientation val="minMax"/>
        </c:scaling>
        <c:axPos val="l"/>
        <c:majorGridlines/>
        <c:numFmt formatCode="0.000_ " sourceLinked="1"/>
        <c:tickLblPos val="nextTo"/>
        <c:crossAx val="102235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맑은 고딕" pitchFamily="50" charset="-127"/>
          <a:ea typeface="맑은 고딕" pitchFamily="50" charset="-127"/>
        </a:defRPr>
      </a:pPr>
      <a:endParaRPr lang="ko-K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안재환</c:v>
                </c:pt>
              </c:strCache>
            </c:strRef>
          </c:tx>
          <c:cat>
            <c:numRef>
              <c:f>Sheet1!$A$2:$A$60</c:f>
              <c:numCache>
                <c:formatCode>General</c:formatCode>
                <c:ptCount val="59"/>
                <c:pt idx="0">
                  <c:v>20080831</c:v>
                </c:pt>
                <c:pt idx="1">
                  <c:v>20080901</c:v>
                </c:pt>
                <c:pt idx="2">
                  <c:v>20080902</c:v>
                </c:pt>
                <c:pt idx="3">
                  <c:v>20080903</c:v>
                </c:pt>
                <c:pt idx="4">
                  <c:v>20080904</c:v>
                </c:pt>
                <c:pt idx="5">
                  <c:v>20080905</c:v>
                </c:pt>
                <c:pt idx="6">
                  <c:v>20080906</c:v>
                </c:pt>
                <c:pt idx="7">
                  <c:v>20080907</c:v>
                </c:pt>
                <c:pt idx="8">
                  <c:v>20080908</c:v>
                </c:pt>
                <c:pt idx="9">
                  <c:v>20080909</c:v>
                </c:pt>
                <c:pt idx="10">
                  <c:v>20080910</c:v>
                </c:pt>
                <c:pt idx="11">
                  <c:v>20080911</c:v>
                </c:pt>
                <c:pt idx="12">
                  <c:v>20080912</c:v>
                </c:pt>
                <c:pt idx="13">
                  <c:v>20080913</c:v>
                </c:pt>
                <c:pt idx="14">
                  <c:v>20080914</c:v>
                </c:pt>
                <c:pt idx="15">
                  <c:v>20080915</c:v>
                </c:pt>
                <c:pt idx="16">
                  <c:v>20080916</c:v>
                </c:pt>
                <c:pt idx="17">
                  <c:v>20080917</c:v>
                </c:pt>
                <c:pt idx="18">
                  <c:v>20080918</c:v>
                </c:pt>
                <c:pt idx="19">
                  <c:v>20080919</c:v>
                </c:pt>
                <c:pt idx="20">
                  <c:v>20080920</c:v>
                </c:pt>
                <c:pt idx="21">
                  <c:v>20080921</c:v>
                </c:pt>
                <c:pt idx="22">
                  <c:v>20080922</c:v>
                </c:pt>
                <c:pt idx="23">
                  <c:v>20080923</c:v>
                </c:pt>
                <c:pt idx="24">
                  <c:v>20080924</c:v>
                </c:pt>
                <c:pt idx="25">
                  <c:v>20080925</c:v>
                </c:pt>
                <c:pt idx="26">
                  <c:v>20080926</c:v>
                </c:pt>
                <c:pt idx="27">
                  <c:v>20080927</c:v>
                </c:pt>
                <c:pt idx="28">
                  <c:v>20080928</c:v>
                </c:pt>
                <c:pt idx="29">
                  <c:v>20080929</c:v>
                </c:pt>
                <c:pt idx="30">
                  <c:v>20080930</c:v>
                </c:pt>
                <c:pt idx="31">
                  <c:v>20081001</c:v>
                </c:pt>
                <c:pt idx="32">
                  <c:v>20081002</c:v>
                </c:pt>
                <c:pt idx="33">
                  <c:v>20081003</c:v>
                </c:pt>
                <c:pt idx="34">
                  <c:v>20081004</c:v>
                </c:pt>
                <c:pt idx="35">
                  <c:v>20081005</c:v>
                </c:pt>
                <c:pt idx="36">
                  <c:v>20081006</c:v>
                </c:pt>
                <c:pt idx="37">
                  <c:v>20081007</c:v>
                </c:pt>
                <c:pt idx="38">
                  <c:v>20081008</c:v>
                </c:pt>
                <c:pt idx="39">
                  <c:v>20081009</c:v>
                </c:pt>
                <c:pt idx="40">
                  <c:v>20081010</c:v>
                </c:pt>
                <c:pt idx="41">
                  <c:v>20081011</c:v>
                </c:pt>
                <c:pt idx="42">
                  <c:v>20081012</c:v>
                </c:pt>
                <c:pt idx="43">
                  <c:v>20081013</c:v>
                </c:pt>
                <c:pt idx="44">
                  <c:v>20081014</c:v>
                </c:pt>
                <c:pt idx="45">
                  <c:v>20081015</c:v>
                </c:pt>
                <c:pt idx="46">
                  <c:v>20081016</c:v>
                </c:pt>
                <c:pt idx="47">
                  <c:v>20081017</c:v>
                </c:pt>
                <c:pt idx="48">
                  <c:v>20081018</c:v>
                </c:pt>
                <c:pt idx="49">
                  <c:v>20081019</c:v>
                </c:pt>
                <c:pt idx="50">
                  <c:v>20081020</c:v>
                </c:pt>
                <c:pt idx="51">
                  <c:v>20081021</c:v>
                </c:pt>
                <c:pt idx="52">
                  <c:v>20081022</c:v>
                </c:pt>
                <c:pt idx="53">
                  <c:v>20081023</c:v>
                </c:pt>
                <c:pt idx="54">
                  <c:v>20081024</c:v>
                </c:pt>
                <c:pt idx="55">
                  <c:v>20081025</c:v>
                </c:pt>
                <c:pt idx="56">
                  <c:v>20081026</c:v>
                </c:pt>
                <c:pt idx="57">
                  <c:v>20081027</c:v>
                </c:pt>
                <c:pt idx="58">
                  <c:v>20081028</c:v>
                </c:pt>
              </c:numCache>
            </c:numRef>
          </c:cat>
          <c:val>
            <c:numRef>
              <c:f>Sheet1!$B$2:$B$60</c:f>
              <c:numCache>
                <c:formatCode>General</c:formatCode>
                <c:ptCount val="59"/>
                <c:pt idx="0" formatCode="0_ ">
                  <c:v>1</c:v>
                </c:pt>
                <c:pt idx="2" formatCode="0_ ">
                  <c:v>1</c:v>
                </c:pt>
                <c:pt idx="4" formatCode="0_ ">
                  <c:v>1</c:v>
                </c:pt>
                <c:pt idx="5" formatCode="0_ ">
                  <c:v>1</c:v>
                </c:pt>
                <c:pt idx="6" formatCode="0_ ">
                  <c:v>1</c:v>
                </c:pt>
                <c:pt idx="7" formatCode="0_ ">
                  <c:v>2</c:v>
                </c:pt>
                <c:pt idx="8" formatCode="0_ ">
                  <c:v>10470</c:v>
                </c:pt>
                <c:pt idx="9" formatCode="0_ ">
                  <c:v>7508</c:v>
                </c:pt>
                <c:pt idx="10" formatCode="0_ ">
                  <c:v>5293</c:v>
                </c:pt>
                <c:pt idx="11" formatCode="0_ ">
                  <c:v>4086</c:v>
                </c:pt>
                <c:pt idx="12" formatCode="0_ ">
                  <c:v>2716</c:v>
                </c:pt>
                <c:pt idx="13" formatCode="0_ ">
                  <c:v>477</c:v>
                </c:pt>
                <c:pt idx="14" formatCode="0_ ">
                  <c:v>59</c:v>
                </c:pt>
                <c:pt idx="15" formatCode="0_ ">
                  <c:v>312</c:v>
                </c:pt>
                <c:pt idx="16" formatCode="0_ ">
                  <c:v>3458</c:v>
                </c:pt>
                <c:pt idx="17" formatCode="0_ ">
                  <c:v>4465</c:v>
                </c:pt>
                <c:pt idx="18" formatCode="0_ ">
                  <c:v>1761</c:v>
                </c:pt>
                <c:pt idx="19" formatCode="0_ ">
                  <c:v>311</c:v>
                </c:pt>
                <c:pt idx="20" formatCode="0_ ">
                  <c:v>158</c:v>
                </c:pt>
                <c:pt idx="21" formatCode="0_ ">
                  <c:v>373</c:v>
                </c:pt>
                <c:pt idx="22" formatCode="0_ ">
                  <c:v>134</c:v>
                </c:pt>
                <c:pt idx="23" formatCode="0_ ">
                  <c:v>3404</c:v>
                </c:pt>
                <c:pt idx="24" formatCode="0_ ">
                  <c:v>200</c:v>
                </c:pt>
                <c:pt idx="25" formatCode="0_ ">
                  <c:v>1514</c:v>
                </c:pt>
                <c:pt idx="26" formatCode="0_ ">
                  <c:v>4597</c:v>
                </c:pt>
                <c:pt idx="27" formatCode="0_ ">
                  <c:v>4304</c:v>
                </c:pt>
                <c:pt idx="28" formatCode="0_ ">
                  <c:v>1106</c:v>
                </c:pt>
                <c:pt idx="29" formatCode="0_ ">
                  <c:v>590</c:v>
                </c:pt>
                <c:pt idx="30" formatCode="0_ ">
                  <c:v>61</c:v>
                </c:pt>
                <c:pt idx="31" formatCode="0_ ">
                  <c:v>215</c:v>
                </c:pt>
                <c:pt idx="32" formatCode="0_ ">
                  <c:v>3901</c:v>
                </c:pt>
                <c:pt idx="33" formatCode="0_ ">
                  <c:v>1863</c:v>
                </c:pt>
                <c:pt idx="34" formatCode="0_ ">
                  <c:v>606</c:v>
                </c:pt>
                <c:pt idx="35" formatCode="0_ ">
                  <c:v>2023</c:v>
                </c:pt>
                <c:pt idx="36" formatCode="0_ ">
                  <c:v>538</c:v>
                </c:pt>
                <c:pt idx="37" formatCode="0_ ">
                  <c:v>67</c:v>
                </c:pt>
                <c:pt idx="38" formatCode="0_ ">
                  <c:v>81</c:v>
                </c:pt>
                <c:pt idx="39" formatCode="0_ ">
                  <c:v>0</c:v>
                </c:pt>
                <c:pt idx="40" formatCode="0_ ">
                  <c:v>93</c:v>
                </c:pt>
                <c:pt idx="41" formatCode="0_ ">
                  <c:v>71</c:v>
                </c:pt>
                <c:pt idx="42" formatCode="0_ ">
                  <c:v>53</c:v>
                </c:pt>
                <c:pt idx="43" formatCode="0_ ">
                  <c:v>90</c:v>
                </c:pt>
                <c:pt idx="44" formatCode="0_ ">
                  <c:v>1276</c:v>
                </c:pt>
                <c:pt idx="45" formatCode="0_ ">
                  <c:v>1499</c:v>
                </c:pt>
                <c:pt idx="46" formatCode="0_ ">
                  <c:v>4041</c:v>
                </c:pt>
                <c:pt idx="47" formatCode="0_ ">
                  <c:v>4007</c:v>
                </c:pt>
                <c:pt idx="48" formatCode="0_ ">
                  <c:v>2</c:v>
                </c:pt>
                <c:pt idx="49" formatCode="0_ ">
                  <c:v>6277</c:v>
                </c:pt>
                <c:pt idx="50" formatCode="0_ ">
                  <c:v>6650</c:v>
                </c:pt>
                <c:pt idx="51" formatCode="0_ ">
                  <c:v>4549</c:v>
                </c:pt>
                <c:pt idx="52" formatCode="0_ ">
                  <c:v>7852</c:v>
                </c:pt>
                <c:pt idx="53" formatCode="0_ ">
                  <c:v>7016</c:v>
                </c:pt>
                <c:pt idx="54" formatCode="0_ ">
                  <c:v>1007</c:v>
                </c:pt>
                <c:pt idx="55" formatCode="0_ ">
                  <c:v>423</c:v>
                </c:pt>
                <c:pt idx="56" formatCode="0_ ">
                  <c:v>599</c:v>
                </c:pt>
                <c:pt idx="57" formatCode="0_ ">
                  <c:v>2870</c:v>
                </c:pt>
                <c:pt idx="58" formatCode="0_ 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최진실</c:v>
                </c:pt>
              </c:strCache>
            </c:strRef>
          </c:tx>
          <c:cat>
            <c:numRef>
              <c:f>Sheet1!$A$2:$A$60</c:f>
              <c:numCache>
                <c:formatCode>General</c:formatCode>
                <c:ptCount val="59"/>
                <c:pt idx="0">
                  <c:v>20080831</c:v>
                </c:pt>
                <c:pt idx="1">
                  <c:v>20080901</c:v>
                </c:pt>
                <c:pt idx="2">
                  <c:v>20080902</c:v>
                </c:pt>
                <c:pt idx="3">
                  <c:v>20080903</c:v>
                </c:pt>
                <c:pt idx="4">
                  <c:v>20080904</c:v>
                </c:pt>
                <c:pt idx="5">
                  <c:v>20080905</c:v>
                </c:pt>
                <c:pt idx="6">
                  <c:v>20080906</c:v>
                </c:pt>
                <c:pt idx="7">
                  <c:v>20080907</c:v>
                </c:pt>
                <c:pt idx="8">
                  <c:v>20080908</c:v>
                </c:pt>
                <c:pt idx="9">
                  <c:v>20080909</c:v>
                </c:pt>
                <c:pt idx="10">
                  <c:v>20080910</c:v>
                </c:pt>
                <c:pt idx="11">
                  <c:v>20080911</c:v>
                </c:pt>
                <c:pt idx="12">
                  <c:v>20080912</c:v>
                </c:pt>
                <c:pt idx="13">
                  <c:v>20080913</c:v>
                </c:pt>
                <c:pt idx="14">
                  <c:v>20080914</c:v>
                </c:pt>
                <c:pt idx="15">
                  <c:v>20080915</c:v>
                </c:pt>
                <c:pt idx="16">
                  <c:v>20080916</c:v>
                </c:pt>
                <c:pt idx="17">
                  <c:v>20080917</c:v>
                </c:pt>
                <c:pt idx="18">
                  <c:v>20080918</c:v>
                </c:pt>
                <c:pt idx="19">
                  <c:v>20080919</c:v>
                </c:pt>
                <c:pt idx="20">
                  <c:v>20080920</c:v>
                </c:pt>
                <c:pt idx="21">
                  <c:v>20080921</c:v>
                </c:pt>
                <c:pt idx="22">
                  <c:v>20080922</c:v>
                </c:pt>
                <c:pt idx="23">
                  <c:v>20080923</c:v>
                </c:pt>
                <c:pt idx="24">
                  <c:v>20080924</c:v>
                </c:pt>
                <c:pt idx="25">
                  <c:v>20080925</c:v>
                </c:pt>
                <c:pt idx="26">
                  <c:v>20080926</c:v>
                </c:pt>
                <c:pt idx="27">
                  <c:v>20080927</c:v>
                </c:pt>
                <c:pt idx="28">
                  <c:v>20080928</c:v>
                </c:pt>
                <c:pt idx="29">
                  <c:v>20080929</c:v>
                </c:pt>
                <c:pt idx="30">
                  <c:v>20080930</c:v>
                </c:pt>
                <c:pt idx="31">
                  <c:v>20081001</c:v>
                </c:pt>
                <c:pt idx="32">
                  <c:v>20081002</c:v>
                </c:pt>
                <c:pt idx="33">
                  <c:v>20081003</c:v>
                </c:pt>
                <c:pt idx="34">
                  <c:v>20081004</c:v>
                </c:pt>
                <c:pt idx="35">
                  <c:v>20081005</c:v>
                </c:pt>
                <c:pt idx="36">
                  <c:v>20081006</c:v>
                </c:pt>
                <c:pt idx="37">
                  <c:v>20081007</c:v>
                </c:pt>
                <c:pt idx="38">
                  <c:v>20081008</c:v>
                </c:pt>
                <c:pt idx="39">
                  <c:v>20081009</c:v>
                </c:pt>
                <c:pt idx="40">
                  <c:v>20081010</c:v>
                </c:pt>
                <c:pt idx="41">
                  <c:v>20081011</c:v>
                </c:pt>
                <c:pt idx="42">
                  <c:v>20081012</c:v>
                </c:pt>
                <c:pt idx="43">
                  <c:v>20081013</c:v>
                </c:pt>
                <c:pt idx="44">
                  <c:v>20081014</c:v>
                </c:pt>
                <c:pt idx="45">
                  <c:v>20081015</c:v>
                </c:pt>
                <c:pt idx="46">
                  <c:v>20081016</c:v>
                </c:pt>
                <c:pt idx="47">
                  <c:v>20081017</c:v>
                </c:pt>
                <c:pt idx="48">
                  <c:v>20081018</c:v>
                </c:pt>
                <c:pt idx="49">
                  <c:v>20081019</c:v>
                </c:pt>
                <c:pt idx="50">
                  <c:v>20081020</c:v>
                </c:pt>
                <c:pt idx="51">
                  <c:v>20081021</c:v>
                </c:pt>
                <c:pt idx="52">
                  <c:v>20081022</c:v>
                </c:pt>
                <c:pt idx="53">
                  <c:v>20081023</c:v>
                </c:pt>
                <c:pt idx="54">
                  <c:v>20081024</c:v>
                </c:pt>
                <c:pt idx="55">
                  <c:v>20081025</c:v>
                </c:pt>
                <c:pt idx="56">
                  <c:v>20081026</c:v>
                </c:pt>
                <c:pt idx="57">
                  <c:v>20081027</c:v>
                </c:pt>
                <c:pt idx="58">
                  <c:v>20081028</c:v>
                </c:pt>
              </c:numCache>
            </c:numRef>
          </c:cat>
          <c:val>
            <c:numRef>
              <c:f>Sheet1!$C$2:$C$60</c:f>
              <c:numCache>
                <c:formatCode>0_ </c:formatCode>
                <c:ptCount val="59"/>
                <c:pt idx="1">
                  <c:v>9</c:v>
                </c:pt>
                <c:pt idx="2">
                  <c:v>13</c:v>
                </c:pt>
                <c:pt idx="3">
                  <c:v>51</c:v>
                </c:pt>
                <c:pt idx="4">
                  <c:v>22</c:v>
                </c:pt>
                <c:pt idx="5">
                  <c:v>66</c:v>
                </c:pt>
                <c:pt idx="6">
                  <c:v>5</c:v>
                </c:pt>
                <c:pt idx="9">
                  <c:v>55</c:v>
                </c:pt>
                <c:pt idx="10">
                  <c:v>41</c:v>
                </c:pt>
                <c:pt idx="11">
                  <c:v>42</c:v>
                </c:pt>
                <c:pt idx="12">
                  <c:v>135</c:v>
                </c:pt>
                <c:pt idx="13">
                  <c:v>6</c:v>
                </c:pt>
                <c:pt idx="14">
                  <c:v>27</c:v>
                </c:pt>
                <c:pt idx="15">
                  <c:v>50</c:v>
                </c:pt>
                <c:pt idx="16">
                  <c:v>1</c:v>
                </c:pt>
                <c:pt idx="17">
                  <c:v>72</c:v>
                </c:pt>
                <c:pt idx="18">
                  <c:v>11</c:v>
                </c:pt>
                <c:pt idx="19">
                  <c:v>12</c:v>
                </c:pt>
                <c:pt idx="20">
                  <c:v>5</c:v>
                </c:pt>
                <c:pt idx="21">
                  <c:v>12</c:v>
                </c:pt>
                <c:pt idx="22" formatCode="General">
                  <c:v>5138</c:v>
                </c:pt>
                <c:pt idx="23" formatCode="General">
                  <c:v>6088</c:v>
                </c:pt>
                <c:pt idx="24" formatCode="General">
                  <c:v>103</c:v>
                </c:pt>
                <c:pt idx="25" formatCode="General">
                  <c:v>96</c:v>
                </c:pt>
                <c:pt idx="26" formatCode="General">
                  <c:v>54</c:v>
                </c:pt>
                <c:pt idx="27" formatCode="General">
                  <c:v>46</c:v>
                </c:pt>
                <c:pt idx="28" formatCode="General">
                  <c:v>43</c:v>
                </c:pt>
                <c:pt idx="29" formatCode="General">
                  <c:v>46</c:v>
                </c:pt>
                <c:pt idx="30" formatCode="General">
                  <c:v>48</c:v>
                </c:pt>
                <c:pt idx="31" formatCode="General">
                  <c:v>1004</c:v>
                </c:pt>
                <c:pt idx="32" formatCode="General">
                  <c:v>33543</c:v>
                </c:pt>
                <c:pt idx="33" formatCode="General">
                  <c:v>10479</c:v>
                </c:pt>
                <c:pt idx="34" formatCode="General">
                  <c:v>13389</c:v>
                </c:pt>
                <c:pt idx="35" formatCode="General">
                  <c:v>13510</c:v>
                </c:pt>
                <c:pt idx="36" formatCode="General">
                  <c:v>15797</c:v>
                </c:pt>
                <c:pt idx="37" formatCode="General">
                  <c:v>2220</c:v>
                </c:pt>
                <c:pt idx="38" formatCode="General">
                  <c:v>1338</c:v>
                </c:pt>
                <c:pt idx="39" formatCode="General">
                  <c:v>18</c:v>
                </c:pt>
                <c:pt idx="40">
                  <c:v>619</c:v>
                </c:pt>
                <c:pt idx="41" formatCode="General">
                  <c:v>270</c:v>
                </c:pt>
                <c:pt idx="42" formatCode="General">
                  <c:v>329</c:v>
                </c:pt>
                <c:pt idx="43" formatCode="General">
                  <c:v>2371</c:v>
                </c:pt>
                <c:pt idx="44" formatCode="General">
                  <c:v>634</c:v>
                </c:pt>
                <c:pt idx="45" formatCode="General">
                  <c:v>1931</c:v>
                </c:pt>
                <c:pt idx="46" formatCode="General">
                  <c:v>4885</c:v>
                </c:pt>
                <c:pt idx="47" formatCode="General">
                  <c:v>2269</c:v>
                </c:pt>
                <c:pt idx="48">
                  <c:v>0</c:v>
                </c:pt>
                <c:pt idx="49">
                  <c:v>399</c:v>
                </c:pt>
                <c:pt idx="50" formatCode="General">
                  <c:v>7815</c:v>
                </c:pt>
                <c:pt idx="51" formatCode="General">
                  <c:v>6891</c:v>
                </c:pt>
                <c:pt idx="52" formatCode="General">
                  <c:v>6786</c:v>
                </c:pt>
                <c:pt idx="53" formatCode="General">
                  <c:v>2340</c:v>
                </c:pt>
                <c:pt idx="54" formatCode="General">
                  <c:v>2680</c:v>
                </c:pt>
                <c:pt idx="55" formatCode="General">
                  <c:v>1137</c:v>
                </c:pt>
                <c:pt idx="56" formatCode="General">
                  <c:v>1018</c:v>
                </c:pt>
                <c:pt idx="57" formatCode="General">
                  <c:v>342</c:v>
                </c:pt>
                <c:pt idx="58">
                  <c:v>3</c:v>
                </c:pt>
              </c:numCache>
            </c:numRef>
          </c:val>
        </c:ser>
        <c:marker val="1"/>
        <c:axId val="102287232"/>
        <c:axId val="102288768"/>
      </c:lineChart>
      <c:catAx>
        <c:axId val="102287232"/>
        <c:scaling>
          <c:orientation val="minMax"/>
        </c:scaling>
        <c:axPos val="b"/>
        <c:numFmt formatCode="General" sourceLinked="1"/>
        <c:tickLblPos val="nextTo"/>
        <c:crossAx val="102288768"/>
        <c:crosses val="autoZero"/>
        <c:auto val="1"/>
        <c:lblAlgn val="ctr"/>
        <c:lblOffset val="100"/>
      </c:catAx>
      <c:valAx>
        <c:axId val="102288768"/>
        <c:scaling>
          <c:orientation val="minMax"/>
        </c:scaling>
        <c:axPos val="l"/>
        <c:majorGridlines/>
        <c:numFmt formatCode="0_ " sourceLinked="1"/>
        <c:tickLblPos val="nextTo"/>
        <c:crossAx val="102287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r">
              <a:defRPr sz="1300"/>
            </a:lvl1pPr>
          </a:lstStyle>
          <a:p>
            <a:fld id="{1E3B0E3F-A44C-42D4-A036-322F303661B3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1" tIns="49521" rIns="99041" bIns="4952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41" tIns="49521" rIns="99041" bIns="4952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r">
              <a:defRPr sz="1300"/>
            </a:lvl1pPr>
          </a:lstStyle>
          <a:p>
            <a:fld id="{D9EC1135-B2EE-4972-BA1A-63A55E9733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base.com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adoop.apache.org/core/images/hadoop-logo.jpg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1: 25min</a:t>
            </a:r>
            <a:r>
              <a:rPr lang="en-US" altLang="ko-KR" baseline="0" dirty="0" smtClean="0"/>
              <a:t> 21sec</a:t>
            </a:r>
          </a:p>
          <a:p>
            <a:r>
              <a:rPr lang="en-US" altLang="ko-KR" dirty="0" smtClean="0"/>
              <a:t>4: 4min</a:t>
            </a:r>
            <a:r>
              <a:rPr lang="en-US" altLang="ko-KR" baseline="0" dirty="0" smtClean="0"/>
              <a:t> 4sec</a:t>
            </a:r>
          </a:p>
          <a:p>
            <a:r>
              <a:rPr lang="en-US" altLang="ko-KR" baseline="0" dirty="0" smtClean="0"/>
              <a:t>10: </a:t>
            </a:r>
            <a:r>
              <a:rPr lang="en-US" altLang="ko-KR" baseline="0" dirty="0" err="1" smtClean="0"/>
              <a:t>avg</a:t>
            </a:r>
            <a:r>
              <a:rPr lang="en-US" altLang="ko-KR" baseline="0" dirty="0" smtClean="0"/>
              <a:t>(4,20)</a:t>
            </a:r>
          </a:p>
          <a:p>
            <a:r>
              <a:rPr lang="en-US" altLang="ko-KR" baseline="0" dirty="0" smtClean="0"/>
              <a:t>20: 1min 48sec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9~10</a:t>
            </a:r>
            <a:r>
              <a:rPr lang="ko-KR" altLang="en-US" dirty="0" smtClean="0"/>
              <a:t>월</a:t>
            </a:r>
            <a:endParaRPr lang="en-US" altLang="ko-KR" dirty="0" smtClean="0"/>
          </a:p>
          <a:p>
            <a:r>
              <a:rPr lang="ko-KR" altLang="en-US" dirty="0" smtClean="0"/>
              <a:t>안재환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최진실</a:t>
            </a:r>
            <a:endParaRPr lang="en-US" altLang="ko-KR" dirty="0" smtClean="0"/>
          </a:p>
          <a:p>
            <a:r>
              <a:rPr lang="ko-KR" altLang="en-US" dirty="0" smtClean="0"/>
              <a:t>사회적 충격의 정도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인기도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Hadoop</a:t>
            </a:r>
            <a:r>
              <a:rPr lang="en-US" b="1" dirty="0" smtClean="0"/>
              <a:t> + Python = Happy</a:t>
            </a:r>
          </a:p>
          <a:p>
            <a:r>
              <a:rPr lang="en-US" b="1" dirty="0" smtClean="0"/>
              <a:t>Happy</a:t>
            </a:r>
            <a:r>
              <a:rPr lang="en-US" dirty="0" smtClean="0"/>
              <a:t> is a framework for writing map-reduce programs for </a:t>
            </a:r>
            <a:r>
              <a:rPr lang="en-US" b="1" dirty="0" err="1" smtClean="0"/>
              <a:t>Hadoop</a:t>
            </a:r>
            <a:r>
              <a:rPr lang="en-US" b="1" dirty="0" smtClean="0"/>
              <a:t> using </a:t>
            </a:r>
            <a:r>
              <a:rPr lang="en-US" b="1" dirty="0" err="1" smtClean="0"/>
              <a:t>Jython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files off the sharp edges on </a:t>
            </a:r>
            <a:r>
              <a:rPr lang="en-US" dirty="0" err="1" smtClean="0"/>
              <a:t>Hadoop</a:t>
            </a:r>
            <a:r>
              <a:rPr lang="en-US" dirty="0" smtClean="0"/>
              <a:t> and makes writing map-reduce programs a breeze. </a:t>
            </a:r>
          </a:p>
          <a:p>
            <a:r>
              <a:rPr lang="en-US" dirty="0" smtClean="0"/>
              <a:t>The current release is 0.1, but we've been using it for a </a:t>
            </a:r>
            <a:r>
              <a:rPr lang="en-US" b="1" dirty="0" smtClean="0"/>
              <a:t>long time at </a:t>
            </a:r>
            <a:r>
              <a:rPr lang="en-US" b="1" dirty="0" smtClean="0">
                <a:hlinkClick r:id="rId3"/>
              </a:rPr>
              <a:t>http://www.freebase.com</a:t>
            </a:r>
            <a:r>
              <a:rPr lang="en-US" b="1" dirty="0" smtClean="0"/>
              <a:t> for mining data, </a:t>
            </a:r>
            <a:r>
              <a:rPr lang="en-US" dirty="0" smtClean="0"/>
              <a:t>so rest assured that it is stable and full-featured. </a:t>
            </a:r>
          </a:p>
          <a:p>
            <a:r>
              <a:rPr lang="en-US" dirty="0" smtClean="0"/>
              <a:t>The 0.1 release is compiled against </a:t>
            </a:r>
            <a:r>
              <a:rPr lang="en-US" b="1" dirty="0" err="1" smtClean="0"/>
              <a:t>Hadoop</a:t>
            </a:r>
            <a:r>
              <a:rPr lang="en-US" b="1" dirty="0" smtClean="0"/>
              <a:t> 0.17.2. </a:t>
            </a:r>
            <a:r>
              <a:rPr lang="en-US" dirty="0" smtClean="0"/>
              <a:t>We'll be releasing a version compiled against 0.18.1 as soon as we upgrade our cluster.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Home</a:t>
            </a:r>
          </a:p>
          <a:p>
            <a:r>
              <a:rPr lang="en-US" b="1" dirty="0" err="1" smtClean="0"/>
              <a:t>Dumbo</a:t>
            </a:r>
            <a:r>
              <a:rPr lang="en-US" b="1" dirty="0" smtClean="0"/>
              <a:t> </a:t>
            </a:r>
            <a:r>
              <a:rPr lang="en-US" dirty="0" smtClean="0"/>
              <a:t>is a Python module that allows you to easily write and run </a:t>
            </a:r>
            <a:r>
              <a:rPr lang="en-US" dirty="0" err="1" smtClean="0"/>
              <a:t>Hadoop</a:t>
            </a:r>
            <a:r>
              <a:rPr lang="en-US" dirty="0" smtClean="0"/>
              <a:t> streaming programs (it’s named after </a:t>
            </a:r>
            <a:r>
              <a:rPr lang="en-US" b="1" dirty="0" smtClean="0"/>
              <a:t>Disney’s flying circus elephant, since the </a:t>
            </a:r>
            <a:r>
              <a:rPr lang="en-US" b="1" dirty="0" smtClean="0">
                <a:hlinkClick r:id="rId3"/>
              </a:rPr>
              <a:t>logo of </a:t>
            </a:r>
            <a:r>
              <a:rPr lang="en-US" b="1" dirty="0" err="1" smtClean="0">
                <a:hlinkClick r:id="rId3"/>
              </a:rPr>
              <a:t>Hadoop</a:t>
            </a:r>
            <a:r>
              <a:rPr lang="en-US" b="1" dirty="0" smtClean="0"/>
              <a:t> is an elephant </a:t>
            </a:r>
            <a:r>
              <a:rPr lang="en-US" dirty="0" smtClean="0"/>
              <a:t>and Python was named after the BBC series “Monty Python’s Flying Circus”).</a:t>
            </a:r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b="1" dirty="0" err="1" smtClean="0"/>
              <a:t>Dumbo</a:t>
            </a:r>
            <a:r>
              <a:rPr lang="en-US" sz="1300" b="1" dirty="0" smtClean="0"/>
              <a:t>: </a:t>
            </a:r>
            <a:r>
              <a:rPr lang="en-US" sz="1300" b="1" dirty="0" err="1" smtClean="0"/>
              <a:t>Hadoop</a:t>
            </a:r>
            <a:r>
              <a:rPr lang="en-US" sz="1300" b="1" dirty="0" smtClean="0"/>
              <a:t> streaming made elegant and easy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Last.fm, the number of "write once, run never again" </a:t>
            </a:r>
            <a:r>
              <a:rPr lang="en-US" dirty="0" err="1" smtClean="0"/>
              <a:t>Hadoop</a:t>
            </a:r>
            <a:r>
              <a:rPr lang="en-US" dirty="0" smtClean="0"/>
              <a:t> programs has been growing steadily, especially in the research team. Since Java is a very verbose and compiled programming language, it is not very suitable for writing such programs. A better way to quickly write </a:t>
            </a:r>
            <a:r>
              <a:rPr lang="en-US" dirty="0" err="1" smtClean="0"/>
              <a:t>MapReduce</a:t>
            </a:r>
            <a:r>
              <a:rPr lang="en-US" dirty="0" smtClean="0"/>
              <a:t> programs is provided by </a:t>
            </a:r>
            <a:r>
              <a:rPr lang="en-US" dirty="0" err="1" smtClean="0"/>
              <a:t>Hadoop</a:t>
            </a:r>
            <a:r>
              <a:rPr lang="en-US" dirty="0" smtClean="0"/>
              <a:t> Streaming, but it still is less convenient than it could be. </a:t>
            </a:r>
            <a:r>
              <a:rPr lang="en-US" dirty="0" err="1" smtClean="0"/>
              <a:t>Dumbo</a:t>
            </a:r>
            <a:r>
              <a:rPr lang="en-US" dirty="0" smtClean="0"/>
              <a:t> is a simple enhancement to </a:t>
            </a:r>
            <a:r>
              <a:rPr lang="en-US" dirty="0" err="1" smtClean="0"/>
              <a:t>Hadoop</a:t>
            </a:r>
            <a:r>
              <a:rPr lang="en-US" dirty="0" smtClean="0"/>
              <a:t> Streaming that addresses this issue. More specifically, it is Python module that makes </a:t>
            </a:r>
            <a:r>
              <a:rPr lang="en-US" dirty="0" err="1" smtClean="0"/>
              <a:t>Hadoop</a:t>
            </a:r>
            <a:r>
              <a:rPr lang="en-US" dirty="0" smtClean="0"/>
              <a:t> Streaming elegant and easy.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14">
              <a:defRPr/>
            </a:pP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C1135-B2EE-4972-BA1A-63A55E97334B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제목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5" name="부제목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1" name="날짜 개체 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그림 개체 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제목 개체 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7" name="날짜 개체 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E42EC7-CB7D-4831-AF54-53FE10C83C3E}" type="datetimeFigureOut">
              <a:rPr lang="ko-KR" altLang="en-US" smtClean="0"/>
              <a:pPr/>
              <a:t>2008-11-06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BB6C2E-29B7-4918-B58B-9061E5258E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1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1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1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1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1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1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rk.suhyuk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hadoop/HowToDebugMapReduceProgram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killsmatter.com/podcast/cloud-grid/dumbo-hadoop-streaming-made-elegant-and-easy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github.com/klbostee/dumbo/wiki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github.com/klbostee/dumbo/wikis/example-programs" TargetMode="External"/><Relationship Id="rId3" Type="http://schemas.openxmlformats.org/officeDocument/2006/relationships/hyperlink" Target="http://wiki.apache.org/hadoop/HowToDebugMapReducePrograms" TargetMode="External"/><Relationship Id="rId7" Type="http://schemas.openxmlformats.org/officeDocument/2006/relationships/hyperlink" Target="http://github.com/klbostee/dumbo/wikis" TargetMode="External"/><Relationship Id="rId2" Type="http://schemas.openxmlformats.org/officeDocument/2006/relationships/hyperlink" Target="http://wiki.apache.org/hadoop/HadoopStream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illsmatter.com/podcast/cloud-grid/dumbo-hadoop-streaming-made-elegant-and-easy" TargetMode="External"/><Relationship Id="rId5" Type="http://schemas.openxmlformats.org/officeDocument/2006/relationships/hyperlink" Target="http://www.michael-noll.com/wiki/Writing_An_Hadoop_MapReduce_Program_In_Python" TargetMode="External"/><Relationship Id="rId4" Type="http://schemas.openxmlformats.org/officeDocument/2006/relationships/hyperlink" Target="http://www.freesearch.pe.kr/665?TSSESSIONfreesearchpekr=2a0d9aa53a900bbd78acbc7445629a81" TargetMode="External"/><Relationship Id="rId9" Type="http://schemas.openxmlformats.org/officeDocument/2006/relationships/hyperlink" Target="http://code.google.com/p/happy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24" y="533400"/>
            <a:ext cx="7615044" cy="2868168"/>
          </a:xfrm>
        </p:spPr>
        <p:txBody>
          <a:bodyPr/>
          <a:lstStyle/>
          <a:p>
            <a:r>
              <a:rPr lang="en-US" altLang="ko-KR" dirty="0" smtClean="0"/>
              <a:t>Apache-log analysis</a:t>
            </a:r>
            <a:br>
              <a:rPr lang="en-US" altLang="ko-KR" dirty="0" smtClean="0"/>
            </a:br>
            <a:r>
              <a:rPr lang="en-US" altLang="ko-KR" dirty="0" smtClean="0"/>
              <a:t>using </a:t>
            </a:r>
            <a:r>
              <a:rPr lang="en-US" altLang="ko-KR" dirty="0" err="1" smtClean="0"/>
              <a:t>hadoop</a:t>
            </a:r>
            <a:r>
              <a:rPr lang="en-US" altLang="ko-KR" dirty="0" smtClean="0"/>
              <a:t>-streaming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389334"/>
          </a:xfrm>
        </p:spPr>
        <p:txBody>
          <a:bodyPr/>
          <a:lstStyle/>
          <a:p>
            <a:r>
              <a:rPr lang="en-US" altLang="ko-KR" dirty="0" smtClean="0"/>
              <a:t>OPENMARU</a:t>
            </a:r>
          </a:p>
          <a:p>
            <a:pPr algn="r"/>
            <a:r>
              <a:rPr lang="en-US" altLang="ko-KR" sz="1600" dirty="0" smtClean="0">
                <a:hlinkClick r:id="rId3"/>
              </a:rPr>
              <a:t>park.suhyuk@gmail.com</a:t>
            </a:r>
            <a:endParaRPr lang="en-US" altLang="ko-KR" sz="1600" dirty="0" smtClean="0"/>
          </a:p>
          <a:p>
            <a:pPr algn="r"/>
            <a:r>
              <a:rPr lang="en-US" altLang="ko-KR" sz="1600" dirty="0" smtClean="0"/>
              <a:t>dm4ir.tistory.com</a:t>
            </a:r>
          </a:p>
          <a:p>
            <a:pPr algn="r"/>
            <a:r>
              <a:rPr lang="en-US" altLang="ko-KR" sz="1600" dirty="0" smtClean="0"/>
              <a:t>psyoblade.egloos.com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Scripts (reducer)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85786" y="1785926"/>
            <a:ext cx="7786742" cy="3929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b="1" dirty="0" smtClean="0">
                <a:solidFill>
                  <a:schemeClr val="tx1"/>
                </a:solidFill>
              </a:rPr>
              <a:t>Reducer.py</a:t>
            </a:r>
          </a:p>
          <a:p>
            <a:r>
              <a:rPr lang="en-US" altLang="ko-KR" sz="1600" dirty="0" smtClean="0"/>
              <a:t>_type = 'single'</a:t>
            </a:r>
          </a:p>
          <a:p>
            <a:r>
              <a:rPr lang="en-US" altLang="ko-KR" sz="1600" dirty="0" smtClean="0"/>
              <a:t>if "TYPE" in </a:t>
            </a:r>
            <a:r>
              <a:rPr lang="en-US" altLang="ko-KR" sz="1600" dirty="0" err="1" smtClean="0"/>
              <a:t>os.environ</a:t>
            </a:r>
            <a:r>
              <a:rPr lang="en-US" altLang="ko-KR" sz="1600" dirty="0" smtClean="0"/>
              <a:t>:</a:t>
            </a:r>
          </a:p>
          <a:p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_type = 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os.environ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["TYPE"]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…reduce code…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print 'CREATE TABLE IF NOT EXISTS %s (…);‘</a:t>
            </a:r>
          </a:p>
          <a:p>
            <a:r>
              <a:rPr lang="en-US" altLang="ko-KR" sz="1600" dirty="0" smtClean="0"/>
              <a:t>print 'SET NAMES UTF8;‘</a:t>
            </a:r>
          </a:p>
          <a:p>
            <a:r>
              <a:rPr lang="en-US" altLang="ko-KR" sz="1600" dirty="0" smtClean="0"/>
              <a:t>print 'LOCK TABLES %s WRITE;' % (table)</a:t>
            </a:r>
          </a:p>
          <a:p>
            <a:r>
              <a:rPr lang="en-US" altLang="ko-KR" sz="1600" dirty="0" smtClean="0"/>
              <a:t>for  key, value in </a:t>
            </a:r>
            <a:r>
              <a:rPr lang="en-US" altLang="ko-KR" sz="1600" dirty="0" err="1" smtClean="0"/>
              <a:t>dict</a:t>
            </a:r>
            <a:r>
              <a:rPr lang="en-US" altLang="ko-KR" sz="1600" dirty="0" smtClean="0"/>
              <a:t>:</a:t>
            </a:r>
          </a:p>
          <a:p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date, query = 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key.split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(‘_’, 1)</a:t>
            </a:r>
          </a:p>
          <a:p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count = 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(value)</a:t>
            </a:r>
          </a:p>
          <a:p>
            <a:r>
              <a:rPr lang="en-US" altLang="ko-KR" sz="1600" dirty="0" smtClean="0"/>
              <a:t>	print "INSERT INTO %s VALUES ('%s', '%s', %d);" % (table, date, query, count)</a:t>
            </a:r>
          </a:p>
          <a:p>
            <a:r>
              <a:rPr lang="en-US" altLang="ko-KR" sz="1600" dirty="0" smtClean="0"/>
              <a:t>print 'UNLOCK TABLES;'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 RESULTS</a:t>
            </a:r>
            <a:endParaRPr lang="ko-KR" altLang="en-US" dirty="0"/>
          </a:p>
        </p:txBody>
      </p:sp>
      <p:sp>
        <p:nvSpPr>
          <p:cNvPr id="4" name="한쪽 모서리가 둥근 사각형 3"/>
          <p:cNvSpPr/>
          <p:nvPr/>
        </p:nvSpPr>
        <p:spPr>
          <a:xfrm>
            <a:off x="642910" y="1714488"/>
            <a:ext cx="7858180" cy="207170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datanode</a:t>
            </a:r>
            <a:r>
              <a:rPr lang="en-US" dirty="0" smtClean="0"/>
              <a:t>: 4</a:t>
            </a:r>
            <a:br>
              <a:rPr lang="en-US" dirty="0" smtClean="0"/>
            </a:br>
            <a:r>
              <a:rPr lang="en-US" dirty="0" err="1" smtClean="0"/>
              <a:t>reducenum</a:t>
            </a:r>
            <a:r>
              <a:rPr lang="en-US" dirty="0" smtClean="0"/>
              <a:t>: 1</a:t>
            </a:r>
          </a:p>
          <a:p>
            <a:r>
              <a:rPr lang="en-US" dirty="0" err="1" smtClean="0"/>
              <a:t>logfile</a:t>
            </a:r>
            <a:r>
              <a:rPr lang="en-US" dirty="0" smtClean="0"/>
              <a:t> size: access.log 3.9G</a:t>
            </a:r>
          </a:p>
          <a:p>
            <a:r>
              <a:rPr lang="en-US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upload: 1min (1 replication), 60m/s</a:t>
            </a:r>
          </a:p>
          <a:p>
            <a:r>
              <a:rPr lang="en-US" b="1" dirty="0" smtClean="0"/>
              <a:t>Finished in: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4mins, 4sec</a:t>
            </a:r>
          </a:p>
          <a:p>
            <a:r>
              <a:rPr lang="en-US" dirty="0" smtClean="0"/>
              <a:t>output size: 313,543,415 bluk.sql created</a:t>
            </a:r>
          </a:p>
        </p:txBody>
      </p:sp>
      <p:sp>
        <p:nvSpPr>
          <p:cNvPr id="5" name="한쪽 모서리가 둥근 사각형 4"/>
          <p:cNvSpPr/>
          <p:nvPr/>
        </p:nvSpPr>
        <p:spPr>
          <a:xfrm>
            <a:off x="642910" y="4071942"/>
            <a:ext cx="7858180" cy="207170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datanode</a:t>
            </a:r>
            <a:r>
              <a:rPr lang="en-US" dirty="0" smtClean="0"/>
              <a:t>: 20</a:t>
            </a:r>
            <a:br>
              <a:rPr lang="en-US" dirty="0" smtClean="0"/>
            </a:br>
            <a:r>
              <a:rPr lang="en-US" dirty="0" err="1" smtClean="0"/>
              <a:t>reducenum</a:t>
            </a:r>
            <a:r>
              <a:rPr lang="en-US" dirty="0" smtClean="0"/>
              <a:t>: 1~20</a:t>
            </a:r>
          </a:p>
          <a:p>
            <a:r>
              <a:rPr lang="en-US" dirty="0" err="1" smtClean="0"/>
              <a:t>logfile</a:t>
            </a:r>
            <a:r>
              <a:rPr lang="en-US" dirty="0" smtClean="0"/>
              <a:t> size: access.log 3.9G</a:t>
            </a:r>
          </a:p>
          <a:p>
            <a:r>
              <a:rPr lang="en-US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upload: 16min  (3 </a:t>
            </a:r>
            <a:r>
              <a:rPr lang="en-US" b="1" i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replication), 3~4m/s</a:t>
            </a:r>
            <a:endParaRPr lang="en-US" b="1" i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/>
              <a:t>Finished in: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2mins, 2sec </a:t>
            </a:r>
            <a:r>
              <a:rPr lang="en-US" dirty="0" smtClean="0"/>
              <a:t>(1 </a:t>
            </a:r>
            <a:r>
              <a:rPr lang="en-US" dirty="0" err="1" smtClean="0"/>
              <a:t>rednum</a:t>
            </a:r>
            <a:r>
              <a:rPr lang="en-US" dirty="0" smtClean="0"/>
              <a:t>), </a:t>
            </a:r>
            <a:r>
              <a:rPr lang="en-US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1mins, 48sec </a:t>
            </a:r>
            <a:r>
              <a:rPr lang="en-US" dirty="0" smtClean="0"/>
              <a:t>(20 </a:t>
            </a:r>
            <a:r>
              <a:rPr lang="en-US" dirty="0" err="1" smtClean="0"/>
              <a:t>rednum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output size: 313,543,415 bluk.sql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(time)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7239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(throughput)</a:t>
            </a:r>
            <a:endParaRPr lang="ko-KR" altLang="en-US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/>
        </p:nvGraphicFramePr>
        <p:xfrm>
          <a:off x="500034" y="1571613"/>
          <a:ext cx="7239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안재환 </a:t>
            </a:r>
            <a:r>
              <a:rPr lang="en-US" altLang="ko-KR" dirty="0" smtClean="0"/>
              <a:t>VS </a:t>
            </a:r>
            <a:r>
              <a:rPr lang="ko-KR" altLang="en-US" dirty="0" smtClean="0"/>
              <a:t>최진실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타원 4"/>
          <p:cNvSpPr/>
          <p:nvPr/>
        </p:nvSpPr>
        <p:spPr>
          <a:xfrm>
            <a:off x="1857356" y="4071942"/>
            <a:ext cx="1214446" cy="1214446"/>
          </a:xfrm>
          <a:prstGeom prst="ellipse">
            <a:avLst/>
          </a:prstGeom>
          <a:noFill/>
          <a:ln>
            <a:solidFill>
              <a:srgbClr val="00B0F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ko-KR" altLang="en-US" sz="2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타원 5"/>
          <p:cNvSpPr/>
          <p:nvPr/>
        </p:nvSpPr>
        <p:spPr>
          <a:xfrm>
            <a:off x="3143240" y="4500570"/>
            <a:ext cx="785818" cy="785818"/>
          </a:xfrm>
          <a:prstGeom prst="ellipse">
            <a:avLst/>
          </a:prstGeom>
          <a:noFill/>
          <a:ln>
            <a:solidFill>
              <a:srgbClr val="00B0F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ko-KR" altLang="en-US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타원 6"/>
          <p:cNvSpPr/>
          <p:nvPr/>
        </p:nvSpPr>
        <p:spPr>
          <a:xfrm>
            <a:off x="4000496" y="1928802"/>
            <a:ext cx="714380" cy="3357586"/>
          </a:xfrm>
          <a:prstGeom prst="ellipse">
            <a:avLst/>
          </a:prstGeom>
          <a:noFill/>
          <a:ln>
            <a:solidFill>
              <a:srgbClr val="00B0F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ko-KR" altLang="en-US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타원 7"/>
          <p:cNvSpPr/>
          <p:nvPr/>
        </p:nvSpPr>
        <p:spPr>
          <a:xfrm>
            <a:off x="5000628" y="4357694"/>
            <a:ext cx="1500198" cy="928694"/>
          </a:xfrm>
          <a:prstGeom prst="ellipse">
            <a:avLst/>
          </a:prstGeom>
          <a:noFill/>
          <a:ln>
            <a:solidFill>
              <a:srgbClr val="00B0F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ko-KR" altLang="en-US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Trouble Shooting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Hadoop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Installation (</a:t>
            </a:r>
            <a:r>
              <a:rPr lang="en-US" altLang="ko-KR" dirty="0" err="1" smtClean="0"/>
              <a:t>namenode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jobtracker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debugging</a:t>
            </a:r>
          </a:p>
          <a:p>
            <a:r>
              <a:rPr lang="en-US" altLang="ko-KR" dirty="0" smtClean="0"/>
              <a:t>Python</a:t>
            </a:r>
          </a:p>
          <a:p>
            <a:pPr lvl="1"/>
            <a:r>
              <a:rPr lang="en-US" altLang="ko-KR" dirty="0" err="1" smtClean="0"/>
              <a:t>url</a:t>
            </a:r>
            <a:r>
              <a:rPr lang="en-US" altLang="ko-KR" dirty="0" smtClean="0"/>
              <a:t>-encoding</a:t>
            </a:r>
          </a:p>
          <a:p>
            <a:pPr lvl="1"/>
            <a:r>
              <a:rPr lang="en-US" altLang="ko-KR" dirty="0" smtClean="0"/>
              <a:t>tab (.</a:t>
            </a:r>
            <a:r>
              <a:rPr lang="en-US" altLang="ko-KR" dirty="0" err="1" smtClean="0"/>
              <a:t>vimrc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err="1" smtClean="0"/>
              <a:t>sql</a:t>
            </a:r>
            <a:r>
              <a:rPr lang="en-US" altLang="ko-KR" dirty="0" smtClean="0"/>
              <a:t> (filtering)</a:t>
            </a:r>
          </a:p>
          <a:p>
            <a:pPr lvl="1"/>
            <a:r>
              <a:rPr lang="en-US" altLang="ko-KR" dirty="0" err="1" smtClean="0"/>
              <a:t>unicode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mysql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Hadoop-streaming.0.18.1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&lt;streaming&gt;</a:t>
            </a:r>
          </a:p>
          <a:p>
            <a:pPr lvl="1"/>
            <a:r>
              <a:rPr lang="en-US" dirty="0" smtClean="0"/>
              <a:t>HADOOP-1328</a:t>
            </a:r>
          </a:p>
          <a:p>
            <a:pPr lvl="2"/>
            <a:r>
              <a:rPr lang="en-US" b="1" dirty="0" smtClean="0"/>
              <a:t>"</a:t>
            </a:r>
            <a:r>
              <a:rPr lang="en-US" b="1" dirty="0" err="1" smtClean="0"/>
              <a:t>reporter:counter</a:t>
            </a:r>
            <a:r>
              <a:rPr lang="en-US" b="1" dirty="0" smtClean="0"/>
              <a:t>:&lt;group&gt;,&lt;counter&gt;,&lt;amount&gt; “</a:t>
            </a:r>
          </a:p>
          <a:p>
            <a:pPr lvl="2"/>
            <a:r>
              <a:rPr lang="en-US" b="1" dirty="0" smtClean="0"/>
              <a:t>"</a:t>
            </a:r>
            <a:r>
              <a:rPr lang="en-US" b="1" dirty="0" err="1" smtClean="0"/>
              <a:t>reporter:status</a:t>
            </a:r>
            <a:r>
              <a:rPr lang="en-US" b="1" dirty="0" smtClean="0"/>
              <a:t>:&lt;message&gt;"</a:t>
            </a:r>
            <a:endParaRPr lang="en-US" dirty="0" smtClean="0"/>
          </a:p>
          <a:p>
            <a:pPr lvl="1"/>
            <a:r>
              <a:rPr lang="en-US" dirty="0" smtClean="0"/>
              <a:t>HADOOP-3429</a:t>
            </a:r>
          </a:p>
          <a:p>
            <a:pPr lvl="2"/>
            <a:r>
              <a:rPr lang="en-US" dirty="0" smtClean="0"/>
              <a:t>Increased the size of the buffer (</a:t>
            </a:r>
            <a:r>
              <a:rPr lang="en-US" b="1" dirty="0" smtClean="0"/>
              <a:t>128KB)</a:t>
            </a:r>
          </a:p>
          <a:p>
            <a:pPr lvl="3"/>
            <a:r>
              <a:rPr lang="en-US" altLang="ko-KR" dirty="0" smtClean="0"/>
              <a:t>private final static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BUFFER_SIZE = 128 * 1024;</a:t>
            </a:r>
          </a:p>
          <a:p>
            <a:pPr lvl="3"/>
            <a:r>
              <a:rPr lang="en-US" altLang="ko-KR" dirty="0" err="1" smtClean="0"/>
              <a:t>clientOut</a:t>
            </a:r>
            <a:r>
              <a:rPr lang="en-US" altLang="ko-KR" dirty="0" smtClean="0"/>
              <a:t>_ = new </a:t>
            </a:r>
            <a:r>
              <a:rPr lang="en-US" altLang="ko-KR" dirty="0" err="1" smtClean="0"/>
              <a:t>DataOutputStream</a:t>
            </a:r>
            <a:r>
              <a:rPr lang="en-US" altLang="ko-KR" dirty="0" smtClean="0"/>
              <a:t>(new </a:t>
            </a:r>
            <a:r>
              <a:rPr lang="en-US" altLang="ko-KR" dirty="0" err="1" smtClean="0"/>
              <a:t>BufferedOutputStream</a:t>
            </a:r>
            <a:r>
              <a:rPr lang="en-US" altLang="ko-KR" dirty="0" smtClean="0"/>
              <a:t>(…, BUFFER_SIZE));</a:t>
            </a:r>
          </a:p>
          <a:p>
            <a:r>
              <a:rPr lang="en-US" altLang="ko-KR" dirty="0" smtClean="0"/>
              <a:t>&lt;</a:t>
            </a:r>
            <a:r>
              <a:rPr lang="en-US" dirty="0" smtClean="0"/>
              <a:t>streaming documentation&gt;</a:t>
            </a:r>
          </a:p>
          <a:p>
            <a:pPr lvl="1"/>
            <a:r>
              <a:rPr lang="en-US" dirty="0" smtClean="0"/>
              <a:t>HADOOP-3379</a:t>
            </a:r>
          </a:p>
          <a:p>
            <a:pPr lvl="2"/>
            <a:r>
              <a:rPr lang="en-US" b="1" dirty="0" smtClean="0"/>
              <a:t>default</a:t>
            </a:r>
            <a:r>
              <a:rPr lang="en-US" dirty="0" smtClean="0"/>
              <a:t> "</a:t>
            </a:r>
            <a:r>
              <a:rPr lang="en-US" dirty="0" err="1" smtClean="0"/>
              <a:t>stream.non.zero.exit.status.is.failure</a:t>
            </a:r>
            <a:r>
              <a:rPr lang="en-US" dirty="0" smtClean="0"/>
              <a:t>" "</a:t>
            </a:r>
            <a:r>
              <a:rPr lang="en-US" b="1" dirty="0" smtClean="0"/>
              <a:t>true</a:t>
            </a:r>
            <a:r>
              <a:rPr lang="en-US" dirty="0" smtClean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debug </a:t>
            </a:r>
            <a:r>
              <a:rPr lang="en-US" altLang="ko-KR" dirty="0" err="1" smtClean="0"/>
              <a:t>hadoop</a:t>
            </a:r>
            <a:r>
              <a:rPr lang="en-US" altLang="ko-KR" dirty="0" smtClean="0"/>
              <a:t> m/r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http://wiki.apache.org/hadoop/HowToDebugMapReducePrograms</a:t>
            </a:r>
            <a:endParaRPr lang="en-US" dirty="0" smtClean="0"/>
          </a:p>
          <a:p>
            <a:pPr lvl="1"/>
            <a:r>
              <a:rPr lang="en-US" dirty="0" err="1" smtClean="0"/>
              <a:t>mapred.job.tracker</a:t>
            </a:r>
            <a:r>
              <a:rPr lang="en-US" dirty="0" smtClean="0"/>
              <a:t>, fs.default.name</a:t>
            </a:r>
          </a:p>
          <a:p>
            <a:pPr lvl="2"/>
            <a:r>
              <a:rPr lang="en-US" dirty="0" smtClean="0"/>
              <a:t>LOG.INFO</a:t>
            </a:r>
          </a:p>
          <a:p>
            <a:pPr lvl="1"/>
            <a:r>
              <a:rPr lang="en-US" dirty="0" err="1" smtClean="0"/>
              <a:t>keep.failed.task.files</a:t>
            </a:r>
            <a:endParaRPr lang="en-US" dirty="0" smtClean="0"/>
          </a:p>
          <a:p>
            <a:pPr lvl="2"/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org.apache.hadoop.mapred.IsolationRunner</a:t>
            </a:r>
            <a:r>
              <a:rPr lang="en-US" dirty="0" smtClean="0"/>
              <a:t> ../job.xml</a:t>
            </a:r>
          </a:p>
          <a:p>
            <a:pPr lvl="1"/>
            <a:r>
              <a:rPr lang="en-US" dirty="0" smtClean="0"/>
              <a:t>kill -QUIT &lt;</a:t>
            </a:r>
            <a:r>
              <a:rPr lang="en-US" dirty="0" err="1" smtClean="0"/>
              <a:t>pid</a:t>
            </a:r>
            <a:r>
              <a:rPr lang="en-US" dirty="0" smtClean="0"/>
              <a:t>&gt;</a:t>
            </a:r>
          </a:p>
          <a:p>
            <a:pPr lvl="2"/>
            <a:r>
              <a:rPr lang="en-US" dirty="0" err="1" smtClean="0"/>
              <a:t>printStackTrace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jps</a:t>
            </a:r>
            <a:endParaRPr lang="en-US" dirty="0" smtClean="0"/>
          </a:p>
          <a:p>
            <a:pPr lvl="2"/>
            <a:r>
              <a:rPr lang="en-US" dirty="0" err="1" smtClean="0"/>
              <a:t>jstack</a:t>
            </a:r>
            <a:r>
              <a:rPr lang="en-US" dirty="0" smtClean="0"/>
              <a:t> &lt;</a:t>
            </a:r>
            <a:r>
              <a:rPr lang="en-US" dirty="0" err="1" smtClean="0"/>
              <a:t>pid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Reporter</a:t>
            </a:r>
          </a:p>
          <a:p>
            <a:pPr lvl="1"/>
            <a:r>
              <a:rPr lang="en-US" dirty="0" smtClean="0"/>
              <a:t>Manually</a:t>
            </a:r>
          </a:p>
          <a:p>
            <a:pPr lvl="2"/>
            <a:r>
              <a:rPr lang="en-US" dirty="0" smtClean="0"/>
              <a:t>python Mapper.py &lt; example.txt &gt; </a:t>
            </a:r>
            <a:r>
              <a:rPr lang="en-US" dirty="0" err="1" smtClean="0"/>
              <a:t>map.out</a:t>
            </a:r>
            <a:endParaRPr lang="en-US" dirty="0" smtClean="0"/>
          </a:p>
          <a:p>
            <a:pPr lvl="2"/>
            <a:r>
              <a:rPr lang="en-US" dirty="0" smtClean="0"/>
              <a:t>python Reducer.py &lt; </a:t>
            </a:r>
            <a:r>
              <a:rPr lang="en-US" dirty="0" err="1" smtClean="0"/>
              <a:t>map.out</a:t>
            </a:r>
            <a:r>
              <a:rPr lang="en-US" dirty="0" smtClean="0"/>
              <a:t> &gt; </a:t>
            </a:r>
            <a:r>
              <a:rPr lang="en-US" dirty="0" err="1" smtClean="0"/>
              <a:t>reducer.out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Hadoop</a:t>
            </a:r>
            <a:r>
              <a:rPr lang="en-US" altLang="ko-KR" dirty="0" smtClean="0"/>
              <a:t> + python = happy?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71472" y="1785926"/>
            <a:ext cx="8001056" cy="4572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WordCount.py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import sys, happy, happy.log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 err="1" smtClean="0"/>
              <a:t>WordCount</a:t>
            </a:r>
            <a:r>
              <a:rPr lang="en-US" dirty="0" smtClean="0"/>
              <a:t>(</a:t>
            </a:r>
            <a:r>
              <a:rPr lang="en-US" dirty="0" err="1" smtClean="0"/>
              <a:t>happy.HappyJob</a:t>
            </a:r>
            <a:r>
              <a:rPr lang="en-US" dirty="0" smtClean="0"/>
              <a:t>): </a:t>
            </a:r>
            <a:br>
              <a:rPr lang="en-US" dirty="0" smtClean="0"/>
            </a:br>
            <a:r>
              <a:rPr lang="en-US" dirty="0" smtClean="0"/>
              <a:t>    def __init__(self, </a:t>
            </a:r>
            <a:r>
              <a:rPr lang="en-US" dirty="0" err="1" smtClean="0"/>
              <a:t>inputpath</a:t>
            </a:r>
            <a:r>
              <a:rPr lang="en-US" dirty="0" smtClean="0"/>
              <a:t>, </a:t>
            </a:r>
            <a:r>
              <a:rPr lang="en-US" dirty="0" err="1" smtClean="0"/>
              <a:t>outputpath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        </a:t>
            </a:r>
            <a:r>
              <a:rPr lang="en-US" dirty="0" err="1" smtClean="0"/>
              <a:t>happy.HappyJob.__init</a:t>
            </a:r>
            <a:r>
              <a:rPr lang="en-US" dirty="0" smtClean="0"/>
              <a:t>__(self)</a:t>
            </a:r>
            <a:br>
              <a:rPr lang="en-US" dirty="0" smtClean="0"/>
            </a:br>
            <a:r>
              <a:rPr lang="en-US" dirty="0" smtClean="0"/>
              <a:t>        </a:t>
            </a:r>
            <a:r>
              <a:rPr lang="en-US" dirty="0" err="1" smtClean="0"/>
              <a:t>self.inputpaths</a:t>
            </a:r>
            <a:r>
              <a:rPr lang="en-US" dirty="0" smtClean="0"/>
              <a:t> = </a:t>
            </a:r>
            <a:r>
              <a:rPr lang="en-US" dirty="0" err="1" smtClean="0"/>
              <a:t>inputpath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 </a:t>
            </a:r>
            <a:r>
              <a:rPr lang="en-US" dirty="0" err="1" smtClean="0"/>
              <a:t>self.outputpath</a:t>
            </a:r>
            <a:r>
              <a:rPr lang="en-US" dirty="0" smtClean="0"/>
              <a:t> = </a:t>
            </a:r>
            <a:r>
              <a:rPr lang="en-US" dirty="0" err="1" smtClean="0"/>
              <a:t>outputpath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 </a:t>
            </a:r>
            <a:r>
              <a:rPr lang="en-US" dirty="0" err="1" smtClean="0"/>
              <a:t>self.inputformat</a:t>
            </a:r>
            <a:r>
              <a:rPr lang="en-US" dirty="0" smtClean="0"/>
              <a:t> = "text"</a:t>
            </a:r>
            <a:br>
              <a:rPr lang="en-US" dirty="0" smtClean="0"/>
            </a:br>
            <a:r>
              <a:rPr lang="en-US" dirty="0" smtClean="0"/>
              <a:t>     </a:t>
            </a:r>
            <a:br>
              <a:rPr lang="en-US" dirty="0" smtClean="0"/>
            </a:br>
            <a:r>
              <a:rPr lang="en-US" dirty="0" smtClean="0"/>
              <a:t>    def map(self, records, task):</a:t>
            </a:r>
            <a:br>
              <a:rPr lang="en-US" dirty="0" smtClean="0"/>
            </a:br>
            <a:r>
              <a:rPr lang="en-US" dirty="0" smtClean="0"/>
              <a:t>        for _, value in records:</a:t>
            </a:r>
            <a:br>
              <a:rPr lang="en-US" dirty="0" smtClean="0"/>
            </a:br>
            <a:r>
              <a:rPr lang="en-US" dirty="0" smtClean="0"/>
              <a:t>            for word in </a:t>
            </a:r>
            <a:r>
              <a:rPr lang="en-US" dirty="0" err="1" smtClean="0"/>
              <a:t>value.split</a:t>
            </a:r>
            <a:r>
              <a:rPr lang="en-US" dirty="0" smtClean="0"/>
              <a:t>():</a:t>
            </a:r>
            <a:br>
              <a:rPr lang="en-US" dirty="0" smtClean="0"/>
            </a:br>
            <a:r>
              <a:rPr lang="en-US" dirty="0" smtClean="0"/>
              <a:t>                </a:t>
            </a:r>
            <a:r>
              <a:rPr lang="en-US" dirty="0" err="1" smtClean="0"/>
              <a:t>task.collect</a:t>
            </a:r>
            <a:r>
              <a:rPr lang="en-US" dirty="0" smtClean="0"/>
              <a:t>(word, "1")</a:t>
            </a:r>
            <a:br>
              <a:rPr lang="en-US" dirty="0" smtClean="0"/>
            </a:br>
            <a:r>
              <a:rPr lang="en-US" dirty="0" smtClean="0"/>
              <a:t>   </a:t>
            </a:r>
            <a:endParaRPr lang="ko-KR" altLang="en-US" dirty="0"/>
          </a:p>
        </p:txBody>
      </p:sp>
      <p:pic>
        <p:nvPicPr>
          <p:cNvPr id="7" name="그림 6" descr="hadp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56" y="3958915"/>
            <a:ext cx="3857620" cy="2041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Hadoop</a:t>
            </a:r>
            <a:r>
              <a:rPr lang="en-US" altLang="ko-KR" dirty="0" smtClean="0"/>
              <a:t> + python = happy?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42910" y="1785926"/>
            <a:ext cx="8001056" cy="4572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    def reduce(self, key, values, task):</a:t>
            </a:r>
            <a:br>
              <a:rPr lang="en-US" dirty="0" smtClean="0"/>
            </a:br>
            <a:r>
              <a:rPr lang="en-US" dirty="0" smtClean="0"/>
              <a:t>        count = 0;</a:t>
            </a:r>
            <a:br>
              <a:rPr lang="en-US" dirty="0" smtClean="0"/>
            </a:br>
            <a:r>
              <a:rPr lang="en-US" dirty="0" smtClean="0"/>
              <a:t>        for _ in values: count += 1</a:t>
            </a:r>
            <a:br>
              <a:rPr lang="en-US" dirty="0" smtClean="0"/>
            </a:br>
            <a:r>
              <a:rPr lang="en-US" dirty="0" smtClean="0"/>
              <a:t>        </a:t>
            </a:r>
            <a:r>
              <a:rPr lang="en-US" dirty="0" err="1" smtClean="0"/>
              <a:t>task.collect</a:t>
            </a:r>
            <a:r>
              <a:rPr lang="en-US" dirty="0" smtClean="0"/>
              <a:t>(key, </a:t>
            </a:r>
            <a:r>
              <a:rPr lang="en-US" dirty="0" err="1" smtClean="0"/>
              <a:t>str</a:t>
            </a:r>
            <a:r>
              <a:rPr lang="en-US" dirty="0" smtClean="0"/>
              <a:t>(count))</a:t>
            </a:r>
            <a:br>
              <a:rPr lang="en-US" dirty="0" smtClean="0"/>
            </a:br>
            <a:r>
              <a:rPr lang="en-US" dirty="0" smtClean="0"/>
              <a:t>        </a:t>
            </a:r>
            <a:r>
              <a:rPr lang="en-US" dirty="0" err="1" smtClean="0"/>
              <a:t>happy.results</a:t>
            </a:r>
            <a:r>
              <a:rPr lang="en-US" dirty="0" smtClean="0"/>
              <a:t>["words"] = </a:t>
            </a:r>
            <a:r>
              <a:rPr lang="en-US" dirty="0" err="1" smtClean="0"/>
              <a:t>happy.results.setdefault</a:t>
            </a:r>
            <a:r>
              <a:rPr lang="en-US" dirty="0" smtClean="0"/>
              <a:t>("words", 0) + count</a:t>
            </a:r>
            <a:br>
              <a:rPr lang="en-US" dirty="0" smtClean="0"/>
            </a:br>
            <a:r>
              <a:rPr lang="en-US" dirty="0" smtClean="0"/>
              <a:t>        </a:t>
            </a:r>
            <a:r>
              <a:rPr lang="en-US" dirty="0" err="1" smtClean="0"/>
              <a:t>happy.results</a:t>
            </a:r>
            <a:r>
              <a:rPr lang="en-US" dirty="0" smtClean="0"/>
              <a:t>["unique"] = </a:t>
            </a:r>
            <a:r>
              <a:rPr lang="en-US" dirty="0" err="1" smtClean="0"/>
              <a:t>happy.results.setdefault</a:t>
            </a:r>
            <a:r>
              <a:rPr lang="en-US" dirty="0" smtClean="0"/>
              <a:t>("unique", 0) + 1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__name__ == "__main__":</a:t>
            </a:r>
            <a:br>
              <a:rPr lang="en-US" dirty="0" smtClean="0"/>
            </a:br>
            <a:r>
              <a:rPr lang="en-US" dirty="0" smtClean="0"/>
              <a:t>    </a:t>
            </a:r>
            <a:r>
              <a:rPr lang="en-US" dirty="0" err="1" smtClean="0"/>
              <a:t>wc</a:t>
            </a:r>
            <a:r>
              <a:rPr lang="en-US" dirty="0" smtClean="0"/>
              <a:t> = </a:t>
            </a:r>
            <a:r>
              <a:rPr lang="en-US" dirty="0" err="1" smtClean="0"/>
              <a:t>WordCount</a:t>
            </a:r>
            <a:r>
              <a:rPr lang="en-US" dirty="0" smtClean="0"/>
              <a:t>(</a:t>
            </a:r>
            <a:r>
              <a:rPr lang="en-US" dirty="0" err="1" smtClean="0"/>
              <a:t>sys.argv</a:t>
            </a:r>
            <a:r>
              <a:rPr lang="en-US" dirty="0" smtClean="0"/>
              <a:t>[1], </a:t>
            </a:r>
            <a:r>
              <a:rPr lang="en-US" dirty="0" err="1" smtClean="0"/>
              <a:t>sys.argv</a:t>
            </a:r>
            <a:r>
              <a:rPr lang="en-US" dirty="0" smtClean="0"/>
              <a:t>[2])</a:t>
            </a:r>
            <a:br>
              <a:rPr lang="en-US" dirty="0" smtClean="0"/>
            </a:br>
            <a:r>
              <a:rPr lang="en-US" dirty="0" smtClean="0"/>
              <a:t>    results = </a:t>
            </a:r>
            <a:r>
              <a:rPr lang="en-US" dirty="0" err="1" smtClean="0"/>
              <a:t>wc.run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    print </a:t>
            </a:r>
            <a:r>
              <a:rPr lang="en-US" dirty="0" err="1" smtClean="0"/>
              <a:t>str</a:t>
            </a:r>
            <a:r>
              <a:rPr lang="en-US" dirty="0" smtClean="0"/>
              <a:t>(sum(results["words"])) + " total words"</a:t>
            </a:r>
            <a:br>
              <a:rPr lang="en-US" dirty="0" smtClean="0"/>
            </a:br>
            <a:r>
              <a:rPr lang="en-US" dirty="0" smtClean="0"/>
              <a:t>    print </a:t>
            </a:r>
            <a:r>
              <a:rPr lang="en-US" dirty="0" err="1" smtClean="0"/>
              <a:t>str</a:t>
            </a:r>
            <a:r>
              <a:rPr lang="en-US" dirty="0" smtClean="0"/>
              <a:t>(sum(results["unique"])) + " unique words"</a:t>
            </a:r>
          </a:p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recycle.jpg"/>
          <p:cNvPicPr>
            <a:picLocks noChangeAspect="1"/>
          </p:cNvPicPr>
          <p:nvPr/>
        </p:nvPicPr>
        <p:blipFill>
          <a:blip r:embed="rId3">
            <a:lum bright="10000"/>
          </a:blip>
          <a:stretch>
            <a:fillRect/>
          </a:stretch>
        </p:blipFill>
        <p:spPr>
          <a:xfrm>
            <a:off x="16" y="-24"/>
            <a:ext cx="9143984" cy="609599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428760" y="2285992"/>
            <a:ext cx="685801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"Write once,</a:t>
            </a:r>
            <a:br>
              <a:rPr lang="en-US" sz="6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Run never again"</a:t>
            </a:r>
          </a:p>
          <a:p>
            <a:pPr algn="r"/>
            <a:endParaRPr lang="en-US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4"/>
            </a:endParaRPr>
          </a:p>
          <a:p>
            <a:pPr algn="r"/>
            <a:r>
              <a:rPr lang="en-US" sz="16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Hadoop</a:t>
            </a:r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group </a:t>
            </a:r>
            <a:r>
              <a:rPr lang="en-US" sz="16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</a:t>
            </a:r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6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dumbo</a:t>
            </a:r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o-KR" altLang="en-US" sz="1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dumbo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57158" y="1571612"/>
            <a:ext cx="8001056" cy="4572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WordCount.py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Mapper</a:t>
            </a:r>
            <a:r>
              <a:rPr lang="en-US" dirty="0" smtClean="0"/>
              <a:t>: </a:t>
            </a:r>
          </a:p>
          <a:p>
            <a:r>
              <a:rPr lang="en-US" dirty="0" smtClean="0"/>
              <a:t>	def __init__(self): </a:t>
            </a:r>
          </a:p>
          <a:p>
            <a:r>
              <a:rPr lang="en-US" dirty="0" smtClean="0"/>
              <a:t>		file = open("</a:t>
            </a:r>
            <a:r>
              <a:rPr lang="en-US" dirty="0" err="1" smtClean="0"/>
              <a:t>excludes.txt","r</a:t>
            </a:r>
            <a:r>
              <a:rPr lang="en-US" dirty="0" smtClean="0"/>
              <a:t>")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self.excludes</a:t>
            </a:r>
            <a:r>
              <a:rPr lang="en-US" dirty="0" smtClean="0"/>
              <a:t> = set(</a:t>
            </a:r>
            <a:r>
              <a:rPr lang="en-US" dirty="0" err="1" smtClean="0"/>
              <a:t>line.strip</a:t>
            </a:r>
            <a:r>
              <a:rPr lang="en-US" dirty="0" smtClean="0"/>
              <a:t>() for line in file)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file.close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	def map(</a:t>
            </a:r>
            <a:r>
              <a:rPr lang="en-US" dirty="0" err="1" smtClean="0"/>
              <a:t>self,key,value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		for word in </a:t>
            </a:r>
            <a:r>
              <a:rPr lang="en-US" dirty="0" err="1" smtClean="0"/>
              <a:t>value.split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			if not (word in </a:t>
            </a:r>
            <a:r>
              <a:rPr lang="en-US" dirty="0" err="1" smtClean="0"/>
              <a:t>self.excludes</a:t>
            </a:r>
            <a:r>
              <a:rPr lang="en-US" dirty="0" smtClean="0"/>
              <a:t>): yield word,1</a:t>
            </a:r>
            <a:br>
              <a:rPr lang="en-US" dirty="0" smtClean="0"/>
            </a:br>
            <a:r>
              <a:rPr lang="en-US" dirty="0" smtClean="0"/>
              <a:t>	def reducer(</a:t>
            </a:r>
            <a:r>
              <a:rPr lang="en-US" dirty="0" err="1" smtClean="0"/>
              <a:t>key,values</a:t>
            </a:r>
            <a:r>
              <a:rPr lang="en-US" dirty="0" smtClean="0"/>
              <a:t>):</a:t>
            </a:r>
          </a:p>
          <a:p>
            <a:r>
              <a:rPr lang="en-US" dirty="0" smtClean="0"/>
              <a:t>		yield </a:t>
            </a:r>
            <a:r>
              <a:rPr lang="en-US" dirty="0" err="1" smtClean="0"/>
              <a:t>key,sum</a:t>
            </a:r>
            <a:r>
              <a:rPr lang="en-US" dirty="0" smtClean="0"/>
              <a:t>(values)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__name__ == "__main__":</a:t>
            </a:r>
          </a:p>
          <a:p>
            <a:r>
              <a:rPr lang="en-US" dirty="0" smtClean="0"/>
              <a:t>	import </a:t>
            </a:r>
            <a:r>
              <a:rPr lang="en-US" dirty="0" err="1" smtClean="0"/>
              <a:t>dumbo</a:t>
            </a:r>
            <a:r>
              <a:rPr lang="en-US" dirty="0" smtClean="0"/>
              <a:t> </a:t>
            </a:r>
            <a:r>
              <a:rPr lang="en-US" dirty="0" err="1" smtClean="0"/>
              <a:t>dumbo.run</a:t>
            </a:r>
            <a:r>
              <a:rPr lang="en-US" dirty="0" smtClean="0"/>
              <a:t>(</a:t>
            </a:r>
            <a:r>
              <a:rPr lang="en-US" dirty="0" err="1" smtClean="0"/>
              <a:t>Mapper,reducer,reducer</a:t>
            </a:r>
            <a:r>
              <a:rPr lang="en-US" dirty="0" smtClean="0"/>
              <a:t>)</a:t>
            </a:r>
            <a:endParaRPr lang="ko-KR" altLang="en-US" dirty="0"/>
          </a:p>
        </p:txBody>
      </p:sp>
      <p:pic>
        <p:nvPicPr>
          <p:cNvPr id="7" name="그림 6" descr="071213 dumbo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357166"/>
            <a:ext cx="3086094" cy="2392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Future Works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r>
              <a:rPr lang="en-US" altLang="ko-KR" dirty="0" err="1" smtClean="0"/>
              <a:t>Tunning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Partitioner</a:t>
            </a:r>
            <a:r>
              <a:rPr lang="en-US" altLang="ko-KR" dirty="0" smtClean="0"/>
              <a:t> + Combiner</a:t>
            </a:r>
          </a:p>
          <a:p>
            <a:r>
              <a:rPr lang="en-US" altLang="ko-KR" dirty="0" smtClean="0"/>
              <a:t>Mahout</a:t>
            </a:r>
          </a:p>
          <a:p>
            <a:pPr lvl="1"/>
            <a:r>
              <a:rPr lang="en-US" altLang="ko-KR" dirty="0" smtClean="0"/>
              <a:t>Clustering</a:t>
            </a:r>
          </a:p>
          <a:p>
            <a:pPr lvl="1"/>
            <a:r>
              <a:rPr lang="en-US" altLang="ko-KR" dirty="0" smtClean="0"/>
              <a:t>Classification</a:t>
            </a:r>
          </a:p>
          <a:p>
            <a:r>
              <a:rPr lang="en-US" altLang="ko-KR" dirty="0" err="1" smtClean="0"/>
              <a:t>Hadoop</a:t>
            </a:r>
            <a:r>
              <a:rPr lang="en-US" altLang="ko-KR" dirty="0" smtClean="0"/>
              <a:t> Pipes</a:t>
            </a:r>
          </a:p>
          <a:p>
            <a:pPr lvl="1"/>
            <a:r>
              <a:rPr lang="en-US" altLang="ko-KR" dirty="0" err="1" smtClean="0"/>
              <a:t>Hadoop</a:t>
            </a:r>
            <a:r>
              <a:rPr lang="en-US" altLang="ko-KR" dirty="0" smtClean="0"/>
              <a:t> with C++</a:t>
            </a:r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14678" y="2714620"/>
            <a:ext cx="1828784" cy="1143000"/>
          </a:xfrm>
        </p:spPr>
        <p:txBody>
          <a:bodyPr>
            <a:normAutofit fontScale="90000"/>
          </a:bodyPr>
          <a:lstStyle/>
          <a:p>
            <a:r>
              <a:rPr lang="en-US" altLang="ko-KR" sz="7200" dirty="0" smtClean="0"/>
              <a:t>Q&amp;A</a:t>
            </a:r>
            <a:endParaRPr lang="ko-KR" alt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681881"/>
            <a:ext cx="76322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Q1. How to use numeric type key in streaming?</a:t>
            </a:r>
          </a:p>
          <a:p>
            <a:r>
              <a:rPr lang="en-US" altLang="ko-KR" dirty="0" smtClean="0"/>
              <a:t>A1. Currently can’t. only support byte, text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Q2. Why don’t use every reducer insert ?</a:t>
            </a:r>
          </a:p>
          <a:p>
            <a:r>
              <a:rPr lang="en-US" altLang="ko-KR" dirty="0" smtClean="0"/>
              <a:t>A2. Performance problem. So use </a:t>
            </a:r>
            <a:r>
              <a:rPr lang="en-US" altLang="ko-KR" dirty="0" err="1" smtClean="0"/>
              <a:t>mysql</a:t>
            </a:r>
            <a:r>
              <a:rPr lang="en-US" altLang="ko-KR" dirty="0" smtClean="0"/>
              <a:t> bulk load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Q3. Which is more efficient model between java and python-streaming?</a:t>
            </a:r>
          </a:p>
          <a:p>
            <a:r>
              <a:rPr lang="en-US" altLang="ko-KR" dirty="0" smtClean="0"/>
              <a:t>A3. Need more </a:t>
            </a:r>
            <a:r>
              <a:rPr lang="en-US" altLang="ko-KR" dirty="0" err="1" smtClean="0"/>
              <a:t>testings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HadoopStreaming</a:t>
            </a:r>
            <a:r>
              <a:rPr lang="en-US" dirty="0" smtClean="0"/>
              <a:t> - </a:t>
            </a:r>
            <a:r>
              <a:rPr lang="en-US" dirty="0" err="1" smtClean="0"/>
              <a:t>Hadoop</a:t>
            </a:r>
            <a:r>
              <a:rPr lang="en-US" dirty="0" smtClean="0"/>
              <a:t> Wiki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http://wiki.apache.org/hadoop/HadoopStreaming</a:t>
            </a:r>
            <a:endParaRPr lang="en-US" dirty="0" smtClean="0"/>
          </a:p>
          <a:p>
            <a:r>
              <a:rPr lang="en-US" dirty="0" err="1" smtClean="0"/>
              <a:t>HowToDebugMapReducePrograms</a:t>
            </a:r>
            <a:r>
              <a:rPr lang="en-US" dirty="0" smtClean="0"/>
              <a:t> - </a:t>
            </a:r>
            <a:r>
              <a:rPr lang="en-US" dirty="0" err="1" smtClean="0"/>
              <a:t>Hadoop</a:t>
            </a:r>
            <a:r>
              <a:rPr lang="en-US" dirty="0" smtClean="0"/>
              <a:t> Wiki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http://wiki.apache.org/hadoop/HowToDebugMapReducePrograms</a:t>
            </a:r>
            <a:endParaRPr lang="en-US" dirty="0" smtClean="0"/>
          </a:p>
          <a:p>
            <a:r>
              <a:rPr lang="en-US" dirty="0" smtClean="0"/>
              <a:t>from __future__ import dream :: About </a:t>
            </a:r>
            <a:r>
              <a:rPr lang="en-US" dirty="0" err="1" smtClean="0"/>
              <a:t>Hadoop</a:t>
            </a:r>
            <a:r>
              <a:rPr lang="en-US" dirty="0" smtClean="0"/>
              <a:t> Streaming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http://www.freesearch.pe.kr/665?TSSESSIONfreesearchpekr=2a0d9aa53a900bbd78acbc7445629a81</a:t>
            </a:r>
            <a:endParaRPr lang="en-US" dirty="0" smtClean="0"/>
          </a:p>
          <a:p>
            <a:r>
              <a:rPr lang="en-US" dirty="0" smtClean="0"/>
              <a:t>Writing An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Program In Python - Michael G. Noll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http://www.michael-noll.com/wiki/Writing_An_Hadoop_MapReduce_Program_In_Python</a:t>
            </a:r>
            <a:endParaRPr lang="en-US" dirty="0" smtClean="0"/>
          </a:p>
          <a:p>
            <a:r>
              <a:rPr lang="en-US" dirty="0" smtClean="0"/>
              <a:t>Skills Matter : </a:t>
            </a:r>
            <a:r>
              <a:rPr lang="en-US" dirty="0" err="1" smtClean="0"/>
              <a:t>Hadoop</a:t>
            </a:r>
            <a:r>
              <a:rPr lang="en-US" dirty="0" smtClean="0"/>
              <a:t> User Group </a:t>
            </a:r>
            <a:r>
              <a:rPr lang="en-US" dirty="0" err="1" smtClean="0"/>
              <a:t>UK:Dumbo</a:t>
            </a:r>
            <a:r>
              <a:rPr lang="en-US" dirty="0" smtClean="0"/>
              <a:t>: </a:t>
            </a:r>
            <a:r>
              <a:rPr lang="en-US" dirty="0" err="1" smtClean="0"/>
              <a:t>Hadoop</a:t>
            </a:r>
            <a:r>
              <a:rPr lang="en-US" dirty="0" smtClean="0"/>
              <a:t> streaming</a:t>
            </a:r>
            <a:br>
              <a:rPr lang="en-US" dirty="0" smtClean="0"/>
            </a:br>
            <a:r>
              <a:rPr lang="en-US" dirty="0" smtClean="0">
                <a:hlinkClick r:id="rId6"/>
              </a:rPr>
              <a:t>http://skillsmatter.com/podcast/cloud-grid/dumbo-hadoop-streaming-made-elegant-and-easy</a:t>
            </a:r>
            <a:endParaRPr lang="en-US" dirty="0" smtClean="0"/>
          </a:p>
          <a:p>
            <a:r>
              <a:rPr lang="en-US" dirty="0" smtClean="0"/>
              <a:t>Home — </a:t>
            </a:r>
            <a:r>
              <a:rPr lang="en-US" dirty="0" err="1" smtClean="0"/>
              <a:t>dumbo</a:t>
            </a:r>
            <a:r>
              <a:rPr lang="en-US" dirty="0" smtClean="0"/>
              <a:t> — </a:t>
            </a:r>
            <a:r>
              <a:rPr lang="en-US" dirty="0" err="1" smtClean="0"/>
              <a:t>GitHub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7"/>
              </a:rPr>
              <a:t>http://github.com/klbostee/dumbo/wikis</a:t>
            </a:r>
            <a:endParaRPr lang="en-US" dirty="0" smtClean="0"/>
          </a:p>
          <a:p>
            <a:r>
              <a:rPr lang="en-US" dirty="0" smtClean="0"/>
              <a:t>Example programs — </a:t>
            </a:r>
            <a:r>
              <a:rPr lang="en-US" dirty="0" err="1" smtClean="0"/>
              <a:t>dumbo</a:t>
            </a:r>
            <a:r>
              <a:rPr lang="en-US" dirty="0" smtClean="0"/>
              <a:t> — </a:t>
            </a:r>
            <a:r>
              <a:rPr lang="en-US" dirty="0" err="1" smtClean="0"/>
              <a:t>GitHub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8"/>
              </a:rPr>
              <a:t>http://github.com/klbostee/dumbo/wikis/example-programs</a:t>
            </a:r>
            <a:endParaRPr lang="en-US" dirty="0" smtClean="0"/>
          </a:p>
          <a:p>
            <a:r>
              <a:rPr lang="en-US" dirty="0" err="1" smtClean="0"/>
              <a:t>Hadoop</a:t>
            </a:r>
            <a:r>
              <a:rPr lang="en-US" dirty="0" smtClean="0"/>
              <a:t> + Python = Happy</a:t>
            </a:r>
            <a:br>
              <a:rPr lang="en-US" dirty="0" smtClean="0"/>
            </a:br>
            <a:r>
              <a:rPr lang="en-US" dirty="0" smtClean="0">
                <a:hlinkClick r:id="rId9"/>
              </a:rPr>
              <a:t>http://code.google.com/p/happy/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Hadoop-mapred.sh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85786" y="1643050"/>
            <a:ext cx="6858048" cy="33575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1600" b="1" dirty="0" smtClean="0">
                <a:solidFill>
                  <a:schemeClr val="tx1"/>
                </a:solidFill>
              </a:rPr>
              <a:t>hadoop-mapred.sh</a:t>
            </a:r>
          </a:p>
          <a:p>
            <a:pPr lvl="1"/>
            <a:r>
              <a:rPr lang="en-US" altLang="ko-KR" sz="1600" dirty="0" smtClean="0"/>
              <a:t>#!/bin/bash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err="1" smtClean="0"/>
              <a:t>hadoop</a:t>
            </a:r>
            <a:r>
              <a:rPr lang="en-US" altLang="ko-KR" sz="1600" dirty="0" smtClean="0"/>
              <a:t> jar hadoop-0.18.1-streaming.jar \</a:t>
            </a:r>
          </a:p>
          <a:p>
            <a:pPr lvl="1"/>
            <a:r>
              <a:rPr lang="en-US" altLang="ko-KR" sz="1600" dirty="0" smtClean="0"/>
              <a:t>	-input  /user/</a:t>
            </a:r>
            <a:r>
              <a:rPr lang="en-US" altLang="ko-KR" sz="1600" dirty="0" err="1" smtClean="0"/>
              <a:t>openmaru</a:t>
            </a:r>
            <a:r>
              <a:rPr lang="en-US" altLang="ko-KR" sz="1600" dirty="0" smtClean="0"/>
              <a:t>/input/sample.txt \</a:t>
            </a:r>
          </a:p>
          <a:p>
            <a:pPr lvl="1"/>
            <a:r>
              <a:rPr lang="en-US" altLang="ko-KR" sz="1600" dirty="0" smtClean="0"/>
              <a:t>	-output /user/</a:t>
            </a:r>
            <a:r>
              <a:rPr lang="en-US" altLang="ko-KR" sz="1600" dirty="0" err="1" smtClean="0"/>
              <a:t>openmaru</a:t>
            </a:r>
            <a:r>
              <a:rPr lang="en-US" altLang="ko-KR" sz="1600" dirty="0" smtClean="0"/>
              <a:t>/output \</a:t>
            </a:r>
          </a:p>
          <a:p>
            <a:pPr lvl="1"/>
            <a:r>
              <a:rPr lang="en-US" altLang="ko-KR" sz="1600" dirty="0" smtClean="0"/>
              <a:t>	-</a:t>
            </a:r>
            <a:r>
              <a:rPr lang="en-US" altLang="ko-KR" sz="1600" dirty="0" err="1" smtClean="0"/>
              <a:t>mapper</a:t>
            </a:r>
            <a:r>
              <a:rPr lang="en-US" altLang="ko-KR" sz="1600" dirty="0" smtClean="0"/>
              <a:t> Mapper.py \</a:t>
            </a:r>
          </a:p>
          <a:p>
            <a:pPr lvl="1"/>
            <a:r>
              <a:rPr lang="en-US" altLang="ko-KR" sz="1600" dirty="0" smtClean="0"/>
              <a:t>	-reducer Reducer.py\</a:t>
            </a:r>
          </a:p>
          <a:p>
            <a:pPr lvl="1"/>
            <a:r>
              <a:rPr lang="en-US" altLang="ko-KR" sz="1600" dirty="0" smtClean="0"/>
              <a:t>	-file Mapper.py \</a:t>
            </a:r>
          </a:p>
          <a:p>
            <a:pPr lvl="1"/>
            <a:r>
              <a:rPr lang="en-US" altLang="ko-KR" sz="1600" dirty="0" smtClean="0"/>
              <a:t>	-file Reducer.py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err="1" smtClean="0"/>
              <a:t>hadoop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dfs</a:t>
            </a:r>
            <a:r>
              <a:rPr lang="en-US" altLang="ko-KR" sz="1600" dirty="0" smtClean="0"/>
              <a:t> -cat output/part-00000 &gt; ./bulk.sql</a:t>
            </a:r>
          </a:p>
          <a:p>
            <a:pPr lvl="1"/>
            <a:r>
              <a:rPr lang="en-US" altLang="ko-KR" sz="1600" dirty="0" err="1" smtClean="0"/>
              <a:t>mysql</a:t>
            </a:r>
            <a:r>
              <a:rPr lang="en-US" altLang="ko-KR" sz="1600" dirty="0" smtClean="0"/>
              <a:t> -</a:t>
            </a:r>
            <a:r>
              <a:rPr lang="en-US" altLang="ko-KR" sz="1600" dirty="0" err="1" smtClean="0"/>
              <a:t>uuser</a:t>
            </a:r>
            <a:r>
              <a:rPr lang="en-US" altLang="ko-KR" sz="1600" dirty="0" smtClean="0"/>
              <a:t> -</a:t>
            </a:r>
            <a:r>
              <a:rPr lang="en-US" altLang="ko-KR" sz="1600" dirty="0" err="1" smtClean="0"/>
              <a:t>ppasswd</a:t>
            </a:r>
            <a:r>
              <a:rPr lang="en-US" altLang="ko-KR" sz="1600" dirty="0" smtClean="0"/>
              <a:t> -Ddb &lt; ./bulk.sql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785786" y="5143512"/>
            <a:ext cx="6858048" cy="12144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Sample.txt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This distribution includes cryptographic software.  The country in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which you currently reside may have restrictions on the import,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possession, use, and/or re-export to another country, of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>
          <a:xfrm>
            <a:off x="0" y="1428736"/>
            <a:ext cx="1857356" cy="46434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</a:t>
            </a:r>
            <a:endParaRPr lang="en-US" altLang="ko-K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75" name="직사각형 74"/>
          <p:cNvSpPr/>
          <p:nvPr/>
        </p:nvSpPr>
        <p:spPr>
          <a:xfrm>
            <a:off x="1849982" y="1428736"/>
            <a:ext cx="7286644" cy="4643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 &amp; Reduce</a:t>
            </a:r>
            <a:endParaRPr lang="en-US" altLang="ko-K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74" name="원통 73"/>
          <p:cNvSpPr/>
          <p:nvPr/>
        </p:nvSpPr>
        <p:spPr>
          <a:xfrm>
            <a:off x="142844" y="2643182"/>
            <a:ext cx="1428760" cy="214314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HDFS</a:t>
            </a:r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57158" y="3143248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5" name="직사각형 4"/>
          <p:cNvSpPr/>
          <p:nvPr/>
        </p:nvSpPr>
        <p:spPr>
          <a:xfrm>
            <a:off x="357158" y="3429000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6" name="직사각형 5"/>
          <p:cNvSpPr/>
          <p:nvPr/>
        </p:nvSpPr>
        <p:spPr>
          <a:xfrm>
            <a:off x="357158" y="3714752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7" name="직사각형 6"/>
          <p:cNvSpPr/>
          <p:nvPr/>
        </p:nvSpPr>
        <p:spPr>
          <a:xfrm>
            <a:off x="357158" y="4000504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8" name="직사각형 7"/>
          <p:cNvSpPr/>
          <p:nvPr/>
        </p:nvSpPr>
        <p:spPr>
          <a:xfrm>
            <a:off x="357158" y="4286256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9" name="타원 8"/>
          <p:cNvSpPr/>
          <p:nvPr/>
        </p:nvSpPr>
        <p:spPr>
          <a:xfrm>
            <a:off x="2571736" y="2000240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worker</a:t>
            </a:r>
            <a:endParaRPr lang="ko-KR" altLang="en-US" sz="1600" dirty="0"/>
          </a:p>
        </p:txBody>
      </p:sp>
      <p:sp>
        <p:nvSpPr>
          <p:cNvPr id="10" name="타원 9"/>
          <p:cNvSpPr/>
          <p:nvPr/>
        </p:nvSpPr>
        <p:spPr>
          <a:xfrm>
            <a:off x="2571736" y="3000372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worker</a:t>
            </a:r>
            <a:endParaRPr lang="ko-KR" altLang="en-US" sz="1600" dirty="0"/>
          </a:p>
        </p:txBody>
      </p:sp>
      <p:sp>
        <p:nvSpPr>
          <p:cNvPr id="11" name="타원 10"/>
          <p:cNvSpPr/>
          <p:nvPr/>
        </p:nvSpPr>
        <p:spPr>
          <a:xfrm>
            <a:off x="2571736" y="4929198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worker</a:t>
            </a:r>
            <a:endParaRPr lang="ko-KR" alt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143240" y="4090842"/>
            <a:ext cx="430887" cy="2734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1600" b="1" dirty="0" smtClean="0"/>
              <a:t>…</a:t>
            </a:r>
            <a:endParaRPr lang="ko-KR" altLang="en-US" sz="1600" b="1" dirty="0"/>
          </a:p>
        </p:txBody>
      </p:sp>
      <p:sp>
        <p:nvSpPr>
          <p:cNvPr id="13" name="직사각형 12"/>
          <p:cNvSpPr/>
          <p:nvPr/>
        </p:nvSpPr>
        <p:spPr>
          <a:xfrm>
            <a:off x="5072066" y="2037110"/>
            <a:ext cx="142876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5214942" y="2037110"/>
            <a:ext cx="142876" cy="5715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19" name="직사각형 18"/>
          <p:cNvSpPr/>
          <p:nvPr/>
        </p:nvSpPr>
        <p:spPr>
          <a:xfrm>
            <a:off x="5072066" y="3035408"/>
            <a:ext cx="142876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20" name="직사각형 19"/>
          <p:cNvSpPr/>
          <p:nvPr/>
        </p:nvSpPr>
        <p:spPr>
          <a:xfrm>
            <a:off x="5214942" y="3035408"/>
            <a:ext cx="142876" cy="5715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21" name="직사각형 20"/>
          <p:cNvSpPr/>
          <p:nvPr/>
        </p:nvSpPr>
        <p:spPr>
          <a:xfrm>
            <a:off x="5072066" y="4963766"/>
            <a:ext cx="142876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23" name="타원 22"/>
          <p:cNvSpPr/>
          <p:nvPr/>
        </p:nvSpPr>
        <p:spPr>
          <a:xfrm>
            <a:off x="6072198" y="4000504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worker</a:t>
            </a:r>
            <a:endParaRPr lang="ko-KR" altLang="en-US" sz="1600" dirty="0"/>
          </a:p>
        </p:txBody>
      </p:sp>
      <p:sp>
        <p:nvSpPr>
          <p:cNvPr id="25" name="직사각형 24"/>
          <p:cNvSpPr/>
          <p:nvPr/>
        </p:nvSpPr>
        <p:spPr>
          <a:xfrm>
            <a:off x="7858148" y="2643182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SQL</a:t>
            </a:r>
          </a:p>
        </p:txBody>
      </p:sp>
      <p:cxnSp>
        <p:nvCxnSpPr>
          <p:cNvPr id="28" name="구부러진 연결선 27"/>
          <p:cNvCxnSpPr>
            <a:stCxn id="4" idx="3"/>
            <a:endCxn id="9" idx="2"/>
          </p:cNvCxnSpPr>
          <p:nvPr/>
        </p:nvCxnSpPr>
        <p:spPr>
          <a:xfrm flipV="1">
            <a:off x="1357290" y="2321711"/>
            <a:ext cx="1214446" cy="964413"/>
          </a:xfrm>
          <a:prstGeom prst="curvedConnector3">
            <a:avLst>
              <a:gd name="adj1" fmla="val 50000"/>
            </a:avLst>
          </a:prstGeom>
          <a:ln w="38100">
            <a:tailEnd type="stealth" w="med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구부러진 연결선 28"/>
          <p:cNvCxnSpPr>
            <a:stCxn id="5" idx="3"/>
            <a:endCxn id="10" idx="2"/>
          </p:cNvCxnSpPr>
          <p:nvPr/>
        </p:nvCxnSpPr>
        <p:spPr>
          <a:xfrm flipV="1">
            <a:off x="1357290" y="3321843"/>
            <a:ext cx="1214446" cy="250033"/>
          </a:xfrm>
          <a:prstGeom prst="curvedConnector3">
            <a:avLst>
              <a:gd name="adj1" fmla="val 50000"/>
            </a:avLst>
          </a:prstGeom>
          <a:ln w="38100">
            <a:tailEnd type="stealth" w="med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구부러진 연결선 31"/>
          <p:cNvCxnSpPr>
            <a:stCxn id="6" idx="3"/>
            <a:endCxn id="11" idx="2"/>
          </p:cNvCxnSpPr>
          <p:nvPr/>
        </p:nvCxnSpPr>
        <p:spPr>
          <a:xfrm>
            <a:off x="1357290" y="3857628"/>
            <a:ext cx="1214446" cy="1393041"/>
          </a:xfrm>
          <a:prstGeom prst="curvedConnector3">
            <a:avLst>
              <a:gd name="adj1" fmla="val 50000"/>
            </a:avLst>
          </a:prstGeom>
          <a:ln w="38100">
            <a:tailEnd type="stealth" w="med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>
            <a:stCxn id="8" idx="3"/>
            <a:endCxn id="10" idx="2"/>
          </p:cNvCxnSpPr>
          <p:nvPr/>
        </p:nvCxnSpPr>
        <p:spPr>
          <a:xfrm flipV="1">
            <a:off x="1357290" y="3321843"/>
            <a:ext cx="1214446" cy="1107289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구부러진 연결선 35"/>
          <p:cNvCxnSpPr>
            <a:stCxn id="7" idx="3"/>
            <a:endCxn id="9" idx="2"/>
          </p:cNvCxnSpPr>
          <p:nvPr/>
        </p:nvCxnSpPr>
        <p:spPr>
          <a:xfrm flipV="1">
            <a:off x="1357290" y="2321711"/>
            <a:ext cx="1214446" cy="1821669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구부러진 연결선 40"/>
          <p:cNvCxnSpPr>
            <a:stCxn id="9" idx="6"/>
            <a:endCxn id="13" idx="1"/>
          </p:cNvCxnSpPr>
          <p:nvPr/>
        </p:nvCxnSpPr>
        <p:spPr>
          <a:xfrm>
            <a:off x="4000496" y="2321711"/>
            <a:ext cx="1071570" cy="1151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구부러진 연결선 43"/>
          <p:cNvCxnSpPr>
            <a:stCxn id="10" idx="6"/>
            <a:endCxn id="19" idx="1"/>
          </p:cNvCxnSpPr>
          <p:nvPr/>
        </p:nvCxnSpPr>
        <p:spPr>
          <a:xfrm flipV="1">
            <a:off x="4000496" y="3321160"/>
            <a:ext cx="1071570" cy="683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구부러진 연결선 46"/>
          <p:cNvCxnSpPr>
            <a:stCxn id="11" idx="6"/>
            <a:endCxn id="21" idx="1"/>
          </p:cNvCxnSpPr>
          <p:nvPr/>
        </p:nvCxnSpPr>
        <p:spPr>
          <a:xfrm flipV="1">
            <a:off x="4000496" y="5249518"/>
            <a:ext cx="1071570" cy="1151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06936" y="2947570"/>
            <a:ext cx="1197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write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구부러진 연결선 56"/>
          <p:cNvCxnSpPr>
            <a:stCxn id="20" idx="3"/>
            <a:endCxn id="23" idx="2"/>
          </p:cNvCxnSpPr>
          <p:nvPr/>
        </p:nvCxnSpPr>
        <p:spPr>
          <a:xfrm>
            <a:off x="5357818" y="3321160"/>
            <a:ext cx="714380" cy="1000815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구부러진 연결선 59"/>
          <p:cNvCxnSpPr>
            <a:stCxn id="18" idx="3"/>
            <a:endCxn id="23" idx="0"/>
          </p:cNvCxnSpPr>
          <p:nvPr/>
        </p:nvCxnSpPr>
        <p:spPr>
          <a:xfrm>
            <a:off x="5357818" y="2322862"/>
            <a:ext cx="1428760" cy="1677642"/>
          </a:xfrm>
          <a:prstGeom prst="curvedConnector2">
            <a:avLst/>
          </a:prstGeom>
          <a:ln>
            <a:tailEnd type="stealth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구부러진 연결선 59"/>
          <p:cNvCxnSpPr>
            <a:stCxn id="21" idx="3"/>
            <a:endCxn id="23" idx="4"/>
          </p:cNvCxnSpPr>
          <p:nvPr/>
        </p:nvCxnSpPr>
        <p:spPr>
          <a:xfrm flipV="1">
            <a:off x="5214942" y="4643446"/>
            <a:ext cx="1571636" cy="606072"/>
          </a:xfrm>
          <a:prstGeom prst="curvedConnector2">
            <a:avLst/>
          </a:prstGeom>
          <a:ln>
            <a:tailEnd type="stealth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87116" y="1928802"/>
            <a:ext cx="1197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write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21684" y="4879882"/>
            <a:ext cx="1197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write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87377" y="3429000"/>
            <a:ext cx="856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86446" y="4857760"/>
            <a:ext cx="856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0" name="구부러진 연결선 69"/>
          <p:cNvCxnSpPr>
            <a:stCxn id="23" idx="6"/>
            <a:endCxn id="25" idx="1"/>
          </p:cNvCxnSpPr>
          <p:nvPr/>
        </p:nvCxnSpPr>
        <p:spPr>
          <a:xfrm flipV="1">
            <a:off x="7500958" y="3000372"/>
            <a:ext cx="357190" cy="1321603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714480" y="2643182"/>
            <a:ext cx="6142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14480" y="3286124"/>
            <a:ext cx="6142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14480" y="4286256"/>
            <a:ext cx="6142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231591" y="3571876"/>
            <a:ext cx="840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Simple Map Reduce</a:t>
            </a:r>
            <a:endParaRPr lang="ko-KR" altLang="en-US" dirty="0"/>
          </a:p>
        </p:txBody>
      </p:sp>
      <p:sp>
        <p:nvSpPr>
          <p:cNvPr id="82" name="모서리가 둥근 사각형 설명선 81"/>
          <p:cNvSpPr/>
          <p:nvPr/>
        </p:nvSpPr>
        <p:spPr>
          <a:xfrm>
            <a:off x="7358082" y="4643446"/>
            <a:ext cx="1643074" cy="428628"/>
          </a:xfrm>
          <a:prstGeom prst="wedgeRoundRectCallout">
            <a:avLst>
              <a:gd name="adj1" fmla="val -53540"/>
              <a:gd name="adj2" fmla="val -11671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/>
              <a:t>reduceNum</a:t>
            </a:r>
            <a:r>
              <a:rPr lang="en-US" altLang="ko-KR" sz="1200" b="1" dirty="0" smtClean="0"/>
              <a:t>=1</a:t>
            </a:r>
            <a:endParaRPr lang="ko-KR" altLang="en-US" sz="1200" b="1" dirty="0"/>
          </a:p>
        </p:txBody>
      </p:sp>
      <p:sp>
        <p:nvSpPr>
          <p:cNvPr id="46" name="직사각형 45"/>
          <p:cNvSpPr/>
          <p:nvPr/>
        </p:nvSpPr>
        <p:spPr>
          <a:xfrm>
            <a:off x="285720" y="5715016"/>
            <a:ext cx="6286544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This distribution includes cryptographic software.  The country in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which you currently reside may have restrictions on the import,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possession, use, and/or re-export to another country, of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285984" y="5857892"/>
            <a:ext cx="6715172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160: This distribution includes cryptographic software.  The country in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228: which you currently reside may have restrictions on the import,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293: possession, use, and/or re-export to another country, of</a:t>
            </a:r>
            <a:endParaRPr lang="ko-KR" altLang="en-US" sz="1600" b="1" dirty="0" smtClean="0">
              <a:solidFill>
                <a:schemeClr val="tx1"/>
              </a:solidFill>
            </a:endParaRPr>
          </a:p>
        </p:txBody>
      </p:sp>
      <p:cxnSp>
        <p:nvCxnSpPr>
          <p:cNvPr id="50" name="구부러진 연결선 49"/>
          <p:cNvCxnSpPr>
            <a:stCxn id="46" idx="0"/>
            <a:endCxn id="48" idx="0"/>
          </p:cNvCxnSpPr>
          <p:nvPr/>
        </p:nvCxnSpPr>
        <p:spPr>
          <a:xfrm rot="16200000" flipH="1">
            <a:off x="4464843" y="4679165"/>
            <a:ext cx="142876" cy="2214578"/>
          </a:xfrm>
          <a:prstGeom prst="curvedConnector3">
            <a:avLst>
              <a:gd name="adj1" fmla="val -159999"/>
            </a:avLst>
          </a:prstGeom>
          <a:ln w="31750">
            <a:tailEnd type="triangle" w="med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Scripts (</a:t>
            </a:r>
            <a:r>
              <a:rPr lang="en-US" altLang="ko-KR" dirty="0" err="1" smtClean="0"/>
              <a:t>mapper</a:t>
            </a:r>
            <a:r>
              <a:rPr lang="en-US" altLang="ko-KR" dirty="0" smtClean="0"/>
              <a:t>, reducer)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85786" y="2786058"/>
            <a:ext cx="778674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b="1" dirty="0" smtClean="0">
                <a:solidFill>
                  <a:schemeClr val="tx1"/>
                </a:solidFill>
              </a:rPr>
              <a:t>Mapper.py</a:t>
            </a:r>
          </a:p>
          <a:p>
            <a:r>
              <a:rPr lang="en-US" altLang="ko-KR" sz="1600" dirty="0" smtClean="0"/>
              <a:t>for line in </a:t>
            </a:r>
            <a:r>
              <a:rPr lang="en-US" altLang="ko-KR" sz="1600" dirty="0" err="1" smtClean="0"/>
              <a:t>sys.stdin</a:t>
            </a:r>
            <a:r>
              <a:rPr lang="en-US" altLang="ko-KR" sz="1600" dirty="0" smtClean="0"/>
              <a:t>:</a:t>
            </a:r>
          </a:p>
          <a:p>
            <a:r>
              <a:rPr lang="en-US" altLang="ko-KR" sz="1600" dirty="0" smtClean="0"/>
              <a:t>	m = </a:t>
            </a:r>
            <a:r>
              <a:rPr lang="en-US" altLang="ko-KR" sz="1600" dirty="0" err="1" smtClean="0"/>
              <a:t>re.match</a:t>
            </a:r>
            <a:r>
              <a:rPr lang="en-US" altLang="ko-KR" sz="1600" dirty="0" smtClean="0"/>
              <a:t>('^.*\[([0-9]*)/([a-</a:t>
            </a:r>
            <a:r>
              <a:rPr lang="en-US" altLang="ko-KR" sz="1600" dirty="0" err="1" smtClean="0"/>
              <a:t>zA</a:t>
            </a:r>
            <a:r>
              <a:rPr lang="en-US" altLang="ko-KR" sz="1600" dirty="0" smtClean="0"/>
              <a:t>-z]*)/([0-9]*)\].*query=(.*)start*$', line</a:t>
            </a:r>
          </a:p>
          <a:p>
            <a:r>
              <a:rPr lang="en-US" altLang="ko-KR" sz="1600" dirty="0" smtClean="0"/>
              <a:t>	date = parse(m) # parse year, month, day to date</a:t>
            </a:r>
          </a:p>
          <a:p>
            <a:r>
              <a:rPr lang="en-US" altLang="ko-KR" sz="1600" dirty="0" smtClean="0"/>
              <a:t>	query = </a:t>
            </a:r>
            <a:r>
              <a:rPr lang="en-US" altLang="ko-KR" sz="1600" dirty="0" err="1" smtClean="0"/>
              <a:t>urllib.unquote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m.group</a:t>
            </a:r>
            <a:r>
              <a:rPr lang="en-US" altLang="ko-KR" sz="1600" dirty="0" smtClean="0"/>
              <a:t>(4).split(‘&amp;’, 1)[0])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 ‘%</a:t>
            </a:r>
            <a:r>
              <a:rPr lang="en-US" altLang="ko-KR" sz="1600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s_%s</a:t>
            </a:r>
            <a:r>
              <a:rPr lang="en-US" altLang="ko-KR" sz="16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</a:t>
            </a:r>
            <a:r>
              <a:rPr lang="en-US" altLang="ko-KR" sz="1600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t%s</a:t>
            </a:r>
            <a:r>
              <a:rPr lang="en-US" altLang="ko-KR" sz="16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 % (date, query, count)</a:t>
            </a:r>
          </a:p>
          <a:p>
            <a:endParaRPr lang="ko-KR" altLang="en-US" sz="1600" dirty="0"/>
          </a:p>
        </p:txBody>
      </p:sp>
      <p:sp>
        <p:nvSpPr>
          <p:cNvPr id="5" name="직사각형 4"/>
          <p:cNvSpPr/>
          <p:nvPr/>
        </p:nvSpPr>
        <p:spPr>
          <a:xfrm>
            <a:off x="785786" y="1571612"/>
            <a:ext cx="778674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b="1" dirty="0" smtClean="0">
                <a:solidFill>
                  <a:schemeClr val="tx1"/>
                </a:solidFill>
              </a:rPr>
              <a:t>access.log</a:t>
            </a:r>
          </a:p>
          <a:p>
            <a:r>
              <a:rPr lang="en-US" altLang="ko-KR" sz="1600" dirty="0" smtClean="0"/>
              <a:t>121.254.160.173 - - [30/Sep/2008:00:10:01 +0900] "GET /</a:t>
            </a:r>
            <a:r>
              <a:rPr lang="en-US" altLang="ko-KR" sz="1600" dirty="0" err="1" smtClean="0"/>
              <a:t>openmaru.search?</a:t>
            </a:r>
            <a:r>
              <a:rPr lang="en-US" altLang="ko-KR" sz="1600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</a:t>
            </a:r>
            <a:r>
              <a:rPr lang="en-US" altLang="ko-KR" sz="16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=%EC%98%A4%ED%94%88%EB%A7%88%EB%A3%A8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&amp;start=0&amp;count=5</a:t>
            </a:r>
            <a:r>
              <a:rPr lang="en-US" altLang="ko-KR" sz="1600" dirty="0" smtClean="0">
                <a:solidFill>
                  <a:schemeClr val="bg1"/>
                </a:solidFill>
              </a:rPr>
              <a:t>&amp;……&amp;groupby=1 HTTP/1.1" 200 16529 "\</a:t>
            </a:r>
            <a:r>
              <a:rPr lang="en-US" altLang="ko-KR" sz="1600" dirty="0" err="1" smtClean="0">
                <a:solidFill>
                  <a:schemeClr val="bg1"/>
                </a:solidFill>
              </a:rPr>
              <a:t>xeb</a:t>
            </a:r>
            <a:r>
              <a:rPr lang="en-US" altLang="ko-KR" sz="1600" dirty="0" smtClean="0">
                <a:solidFill>
                  <a:schemeClr val="bg1"/>
                </a:solidFill>
              </a:rPr>
              <a:t>\x8f\x84\</a:t>
            </a:r>
            <a:r>
              <a:rPr lang="en-US" altLang="ko-KR" sz="1600" dirty="0" err="1" smtClean="0">
                <a:solidFill>
                  <a:schemeClr val="bg1"/>
                </a:solidFill>
              </a:rPr>
              <a:t>xec</a:t>
            </a:r>
            <a:r>
              <a:rPr lang="en-US" altLang="ko-KR" sz="1600" dirty="0" smtClean="0">
                <a:solidFill>
                  <a:schemeClr val="bg1"/>
                </a:solidFill>
              </a:rPr>
              <a:t>\x8b\x9c</a:t>
            </a:r>
            <a:r>
              <a:rPr lang="en-US" altLang="ko-KR" sz="1600" dirty="0" smtClean="0"/>
              <a:t>" “0.0.0.0"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785786" y="4572008"/>
            <a:ext cx="778674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b="1" dirty="0" smtClean="0">
                <a:solidFill>
                  <a:schemeClr val="tx1"/>
                </a:solidFill>
              </a:rPr>
              <a:t>Reducer.py</a:t>
            </a:r>
          </a:p>
          <a:p>
            <a:r>
              <a:rPr lang="en-US" altLang="ko-KR" sz="1600" dirty="0" smtClean="0"/>
              <a:t>_</a:t>
            </a:r>
            <a:r>
              <a:rPr lang="en-US" altLang="ko-KR" sz="1600" dirty="0" err="1" smtClean="0"/>
              <a:t>dict</a:t>
            </a:r>
            <a:r>
              <a:rPr lang="en-US" altLang="ko-KR" sz="1600" dirty="0" smtClean="0"/>
              <a:t> = {}</a:t>
            </a:r>
          </a:p>
          <a:p>
            <a:r>
              <a:rPr lang="en-US" altLang="ko-KR" sz="1600" dirty="0" smtClean="0"/>
              <a:t>for line in </a:t>
            </a:r>
            <a:r>
              <a:rPr lang="en-US" altLang="ko-KR" sz="1600" dirty="0" err="1" smtClean="0"/>
              <a:t>sys.stdin</a:t>
            </a:r>
            <a:r>
              <a:rPr lang="en-US" altLang="ko-KR" sz="1600" dirty="0" smtClean="0"/>
              <a:t>:</a:t>
            </a:r>
          </a:p>
          <a:p>
            <a:r>
              <a:rPr lang="en-US" altLang="ko-KR" sz="1600" dirty="0" smtClean="0"/>
              <a:t>	key, value = </a:t>
            </a:r>
            <a:r>
              <a:rPr lang="en-US" altLang="ko-KR" sz="1600" dirty="0" err="1" smtClean="0"/>
              <a:t>line.strip</a:t>
            </a:r>
            <a:r>
              <a:rPr lang="en-US" altLang="ko-KR" sz="1600" dirty="0" smtClean="0"/>
              <a:t>().split('\t')</a:t>
            </a:r>
          </a:p>
          <a:p>
            <a:r>
              <a:rPr lang="en-US" altLang="ko-KR" sz="1600" dirty="0" smtClean="0"/>
              <a:t>	_</a:t>
            </a:r>
            <a:r>
              <a:rPr lang="en-US" altLang="ko-KR" sz="1600" dirty="0" err="1" smtClean="0"/>
              <a:t>dict</a:t>
            </a:r>
            <a:r>
              <a:rPr lang="en-US" altLang="ko-KR" sz="1600" dirty="0" smtClean="0"/>
              <a:t>[key] = _dict.get(key, 0) + value</a:t>
            </a:r>
          </a:p>
          <a:p>
            <a:r>
              <a:rPr lang="en-US" altLang="ko-KR" sz="1600" dirty="0" smtClean="0"/>
              <a:t>for key, value in _</a:t>
            </a:r>
            <a:r>
              <a:rPr lang="en-US" altLang="ko-KR" sz="1600" dirty="0" err="1" smtClean="0"/>
              <a:t>dict.iteritems</a:t>
            </a:r>
            <a:r>
              <a:rPr lang="en-US" altLang="ko-KR" sz="1600" dirty="0" smtClean="0"/>
              <a:t>():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 </a:t>
            </a:r>
            <a:r>
              <a:rPr lang="en-US" altLang="ko-KR" sz="1600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key.split</a:t>
            </a:r>
            <a:r>
              <a:rPr lang="en-US" altLang="ko-KR" sz="16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(‘_’,1), </a:t>
            </a:r>
            <a:r>
              <a:rPr lang="en-US" altLang="ko-KR" sz="1600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altLang="ko-KR" sz="16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(value)</a:t>
            </a:r>
          </a:p>
          <a:p>
            <a:endParaRPr lang="ko-KR" altLang="en-US" sz="1600" dirty="0"/>
          </a:p>
        </p:txBody>
      </p:sp>
      <p:sp>
        <p:nvSpPr>
          <p:cNvPr id="7" name="직사각형 6"/>
          <p:cNvSpPr/>
          <p:nvPr/>
        </p:nvSpPr>
        <p:spPr>
          <a:xfrm>
            <a:off x="6572264" y="3786190"/>
            <a:ext cx="2500330" cy="5715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20081010_</a:t>
            </a:r>
            <a:r>
              <a:rPr lang="ko-KR" altLang="en-US" sz="1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동방신기</a:t>
            </a:r>
            <a:r>
              <a:rPr lang="en-US" altLang="ko-KR" sz="1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  1</a:t>
            </a:r>
            <a:endParaRPr lang="ko-KR" altLang="en-US" sz="1600" b="1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15008" y="5500702"/>
            <a:ext cx="3357586" cy="9286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20081010 </a:t>
            </a:r>
            <a:r>
              <a:rPr lang="ko-KR" altLang="en-US" sz="1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동방신기</a:t>
            </a:r>
            <a:r>
              <a:rPr lang="en-US" altLang="ko-KR" sz="1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 3</a:t>
            </a:r>
          </a:p>
          <a:p>
            <a:pPr algn="ctr"/>
            <a:r>
              <a:rPr lang="en-US" altLang="ko-KR" sz="1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20081015 </a:t>
            </a:r>
            <a:r>
              <a:rPr lang="ko-KR" altLang="en-US" sz="1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동방신기</a:t>
            </a:r>
            <a:r>
              <a:rPr lang="en-US" altLang="ko-KR" sz="1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 30</a:t>
            </a:r>
            <a:endParaRPr lang="ko-KR" altLang="en-US" sz="1600" b="1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run?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Wrapper map/reduce (for streaming)</a:t>
            </a:r>
            <a:endParaRPr lang="ko-KR" altLang="en-US" dirty="0" smtClean="0"/>
          </a:p>
          <a:p>
            <a:r>
              <a:rPr lang="en-US" altLang="ko-KR" dirty="0" err="1" smtClean="0"/>
              <a:t>ProcessBuilder</a:t>
            </a:r>
            <a:endParaRPr lang="en-US" altLang="ko-KR" dirty="0" smtClean="0"/>
          </a:p>
          <a:p>
            <a:pPr lvl="1"/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ko-KR" altLang="en-US" sz="16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785786" y="2571744"/>
            <a:ext cx="6858048" cy="20002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1600" b="1" dirty="0" smtClean="0">
                <a:solidFill>
                  <a:schemeClr val="tx1"/>
                </a:solidFill>
              </a:rPr>
              <a:t>PipeMapRed.java</a:t>
            </a:r>
          </a:p>
          <a:p>
            <a:pPr lvl="1"/>
            <a:r>
              <a:rPr lang="en-US" altLang="ko-KR" sz="1600" dirty="0" err="1" smtClean="0"/>
              <a:t>ProcessBuilder</a:t>
            </a:r>
            <a:r>
              <a:rPr lang="en-US" altLang="ko-KR" sz="1600" dirty="0" smtClean="0"/>
              <a:t> builder = new </a:t>
            </a:r>
            <a:r>
              <a:rPr lang="en-US" altLang="ko-KR" sz="1600" dirty="0" err="1" smtClean="0"/>
              <a:t>ProcessBuilder</a:t>
            </a:r>
            <a:r>
              <a:rPr lang="en-US" altLang="ko-KR" sz="1600" dirty="0" smtClean="0"/>
              <a:t>();</a:t>
            </a:r>
          </a:p>
          <a:p>
            <a:pPr lvl="1"/>
            <a:r>
              <a:rPr lang="en-US" altLang="ko-KR" sz="1600" dirty="0" err="1" smtClean="0"/>
              <a:t>builder.environment</a:t>
            </a:r>
            <a:r>
              <a:rPr lang="en-US" altLang="ko-KR" sz="1600" dirty="0" smtClean="0"/>
              <a:t>().</a:t>
            </a:r>
            <a:r>
              <a:rPr lang="en-US" altLang="ko-KR" sz="1600" dirty="0" err="1" smtClean="0"/>
              <a:t>putAll</a:t>
            </a:r>
            <a:r>
              <a:rPr lang="en-US" altLang="ko-KR" sz="1600" dirty="0" smtClean="0"/>
              <a:t>(…);</a:t>
            </a:r>
          </a:p>
          <a:p>
            <a:pPr lvl="1"/>
            <a:r>
              <a:rPr lang="en-US" altLang="ko-KR" sz="1600" dirty="0" err="1" smtClean="0"/>
              <a:t>sim</a:t>
            </a:r>
            <a:r>
              <a:rPr lang="en-US" altLang="ko-KR" sz="1600" dirty="0" smtClean="0"/>
              <a:t> = </a:t>
            </a:r>
            <a:r>
              <a:rPr lang="en-US" altLang="ko-KR" sz="1600" dirty="0" err="1" smtClean="0"/>
              <a:t>builder.start</a:t>
            </a:r>
            <a:r>
              <a:rPr lang="en-US" altLang="ko-KR" sz="1600" dirty="0" smtClean="0"/>
              <a:t>();</a:t>
            </a:r>
          </a:p>
          <a:p>
            <a:pPr lvl="1"/>
            <a:r>
              <a:rPr lang="en-US" altLang="ko-KR" sz="1600" dirty="0" err="1" smtClean="0"/>
              <a:t>clientOut</a:t>
            </a:r>
            <a:r>
              <a:rPr lang="en-US" altLang="ko-KR" sz="1600" dirty="0" smtClean="0"/>
              <a:t>_ = new </a:t>
            </a:r>
            <a:r>
              <a:rPr lang="en-US" altLang="ko-KR" sz="1600" dirty="0" err="1" smtClean="0"/>
              <a:t>DataOutputStream</a:t>
            </a:r>
            <a:r>
              <a:rPr lang="en-US" altLang="ko-KR" sz="1600" dirty="0" smtClean="0"/>
              <a:t>(…);</a:t>
            </a:r>
          </a:p>
          <a:p>
            <a:pPr lvl="1"/>
            <a:r>
              <a:rPr lang="en-US" altLang="ko-KR" sz="1600" dirty="0" err="1" smtClean="0"/>
              <a:t>clientIn</a:t>
            </a:r>
            <a:r>
              <a:rPr lang="en-US" altLang="ko-KR" sz="1600" dirty="0" smtClean="0"/>
              <a:t>_ = new </a:t>
            </a:r>
            <a:r>
              <a:rPr lang="en-US" altLang="ko-KR" sz="1600" dirty="0" err="1" smtClean="0"/>
              <a:t>DataInputStream</a:t>
            </a:r>
            <a:r>
              <a:rPr lang="en-US" altLang="ko-KR" sz="1600" dirty="0" smtClean="0"/>
              <a:t>(…);</a:t>
            </a:r>
          </a:p>
          <a:p>
            <a:pPr lvl="1"/>
            <a:r>
              <a:rPr lang="en-US" altLang="ko-KR" sz="1600" dirty="0" err="1" smtClean="0"/>
              <a:t>clientErr</a:t>
            </a:r>
            <a:r>
              <a:rPr lang="en-US" altLang="ko-KR" sz="1600" dirty="0" smtClean="0"/>
              <a:t>_ = new </a:t>
            </a:r>
            <a:r>
              <a:rPr lang="en-US" altLang="ko-KR" sz="1600" dirty="0" err="1" smtClean="0"/>
              <a:t>DataInputStream</a:t>
            </a:r>
            <a:r>
              <a:rPr lang="en-US" altLang="ko-KR" sz="1600" dirty="0" smtClean="0"/>
              <a:t>(…);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785786" y="4714884"/>
            <a:ext cx="6858048" cy="1357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1600" b="1" dirty="0" smtClean="0">
                <a:solidFill>
                  <a:schemeClr val="tx1"/>
                </a:solidFill>
              </a:rPr>
              <a:t>PipeMapper.java</a:t>
            </a:r>
            <a:r>
              <a:rPr lang="en-US" altLang="ko-KR" sz="1600" b="1" dirty="0" smtClean="0"/>
              <a:t/>
            </a:r>
            <a:br>
              <a:rPr lang="en-US" altLang="ko-KR" sz="1600" b="1" dirty="0" smtClean="0"/>
            </a:br>
            <a:r>
              <a:rPr lang="en-US" altLang="ko-KR" sz="1600" dirty="0" smtClean="0"/>
              <a:t>write(key);</a:t>
            </a:r>
          </a:p>
          <a:p>
            <a:pPr lvl="1"/>
            <a:r>
              <a:rPr lang="en-US" altLang="ko-KR" sz="1600" dirty="0" err="1" smtClean="0"/>
              <a:t>clientOut_.write</a:t>
            </a:r>
            <a:r>
              <a:rPr lang="en-US" altLang="ko-KR" sz="1600" dirty="0" smtClean="0"/>
              <a:t>('\t');</a:t>
            </a:r>
          </a:p>
          <a:p>
            <a:pPr lvl="1"/>
            <a:r>
              <a:rPr lang="en-US" altLang="ko-KR" sz="1600" dirty="0" smtClean="0"/>
              <a:t>write(value);</a:t>
            </a:r>
          </a:p>
          <a:p>
            <a:pPr lvl="1"/>
            <a:r>
              <a:rPr lang="en-US" altLang="ko-KR" sz="1600" dirty="0" err="1" smtClean="0"/>
              <a:t>clientOut_.write</a:t>
            </a:r>
            <a:r>
              <a:rPr lang="en-US" altLang="ko-KR" sz="1600" dirty="0" smtClean="0"/>
              <a:t>('\n');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>
          <a:xfrm>
            <a:off x="0" y="1500174"/>
            <a:ext cx="1857356" cy="5000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</a:t>
            </a:r>
          </a:p>
          <a:p>
            <a:pPr algn="ctr"/>
            <a:endParaRPr lang="en-US" altLang="ko-KR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75" name="직사각형 74"/>
          <p:cNvSpPr/>
          <p:nvPr/>
        </p:nvSpPr>
        <p:spPr>
          <a:xfrm>
            <a:off x="1849982" y="1500174"/>
            <a:ext cx="7286644" cy="5000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 &amp; Reduce</a:t>
            </a:r>
          </a:p>
          <a:p>
            <a:pPr algn="ctr"/>
            <a:endParaRPr lang="en-US" altLang="ko-KR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74" name="원통 73"/>
          <p:cNvSpPr/>
          <p:nvPr/>
        </p:nvSpPr>
        <p:spPr>
          <a:xfrm>
            <a:off x="142844" y="2928934"/>
            <a:ext cx="1428760" cy="214314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HDFS</a:t>
            </a:r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57158" y="3429000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5" name="직사각형 4"/>
          <p:cNvSpPr/>
          <p:nvPr/>
        </p:nvSpPr>
        <p:spPr>
          <a:xfrm>
            <a:off x="357158" y="3714752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6" name="직사각형 5"/>
          <p:cNvSpPr/>
          <p:nvPr/>
        </p:nvSpPr>
        <p:spPr>
          <a:xfrm>
            <a:off x="357158" y="4000504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7" name="직사각형 6"/>
          <p:cNvSpPr/>
          <p:nvPr/>
        </p:nvSpPr>
        <p:spPr>
          <a:xfrm>
            <a:off x="357158" y="4286256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8" name="직사각형 7"/>
          <p:cNvSpPr/>
          <p:nvPr/>
        </p:nvSpPr>
        <p:spPr>
          <a:xfrm>
            <a:off x="357158" y="4572008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line</a:t>
            </a:r>
            <a:endParaRPr lang="ko-KR" altLang="en-US" sz="1600" dirty="0"/>
          </a:p>
        </p:txBody>
      </p:sp>
      <p:sp>
        <p:nvSpPr>
          <p:cNvPr id="9" name="타원 8"/>
          <p:cNvSpPr/>
          <p:nvPr/>
        </p:nvSpPr>
        <p:spPr>
          <a:xfrm>
            <a:off x="2285984" y="2428868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worker</a:t>
            </a:r>
            <a:endParaRPr lang="ko-KR" altLang="en-US" sz="1600" dirty="0"/>
          </a:p>
        </p:txBody>
      </p:sp>
      <p:sp>
        <p:nvSpPr>
          <p:cNvPr id="10" name="타원 9"/>
          <p:cNvSpPr/>
          <p:nvPr/>
        </p:nvSpPr>
        <p:spPr>
          <a:xfrm>
            <a:off x="2285984" y="3571876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worker</a:t>
            </a:r>
            <a:endParaRPr lang="ko-KR" altLang="en-US" sz="1600" dirty="0"/>
          </a:p>
        </p:txBody>
      </p:sp>
      <p:sp>
        <p:nvSpPr>
          <p:cNvPr id="11" name="타원 10"/>
          <p:cNvSpPr/>
          <p:nvPr/>
        </p:nvSpPr>
        <p:spPr>
          <a:xfrm>
            <a:off x="2285984" y="4714884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worker</a:t>
            </a:r>
            <a:endParaRPr lang="ko-KR" alt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488" y="4376594"/>
            <a:ext cx="430887" cy="2734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1600" b="1" dirty="0" smtClean="0"/>
              <a:t>…</a:t>
            </a:r>
            <a:endParaRPr lang="ko-KR" altLang="en-US" sz="1600" b="1" dirty="0"/>
          </a:p>
        </p:txBody>
      </p:sp>
      <p:sp>
        <p:nvSpPr>
          <p:cNvPr id="23" name="타원 22"/>
          <p:cNvSpPr/>
          <p:nvPr/>
        </p:nvSpPr>
        <p:spPr>
          <a:xfrm>
            <a:off x="5643570" y="4286256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worker</a:t>
            </a:r>
            <a:endParaRPr lang="ko-KR" altLang="en-US" sz="1600" dirty="0"/>
          </a:p>
        </p:txBody>
      </p:sp>
      <p:cxnSp>
        <p:nvCxnSpPr>
          <p:cNvPr id="28" name="구부러진 연결선 27"/>
          <p:cNvCxnSpPr>
            <a:stCxn id="4" idx="3"/>
            <a:endCxn id="9" idx="2"/>
          </p:cNvCxnSpPr>
          <p:nvPr/>
        </p:nvCxnSpPr>
        <p:spPr>
          <a:xfrm flipV="1">
            <a:off x="1357290" y="2750339"/>
            <a:ext cx="928694" cy="821537"/>
          </a:xfrm>
          <a:prstGeom prst="curvedConnector3">
            <a:avLst>
              <a:gd name="adj1" fmla="val 50000"/>
            </a:avLst>
          </a:prstGeom>
          <a:ln w="38100">
            <a:tailEnd type="stealth" w="med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구부러진 연결선 28"/>
          <p:cNvCxnSpPr>
            <a:stCxn id="5" idx="3"/>
            <a:endCxn id="10" idx="2"/>
          </p:cNvCxnSpPr>
          <p:nvPr/>
        </p:nvCxnSpPr>
        <p:spPr>
          <a:xfrm>
            <a:off x="1357290" y="3857628"/>
            <a:ext cx="928694" cy="35719"/>
          </a:xfrm>
          <a:prstGeom prst="curvedConnector3">
            <a:avLst>
              <a:gd name="adj1" fmla="val 50000"/>
            </a:avLst>
          </a:prstGeom>
          <a:ln w="38100">
            <a:tailEnd type="stealth" w="med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구부러진 연결선 31"/>
          <p:cNvCxnSpPr>
            <a:stCxn id="6" idx="3"/>
            <a:endCxn id="11" idx="2"/>
          </p:cNvCxnSpPr>
          <p:nvPr/>
        </p:nvCxnSpPr>
        <p:spPr>
          <a:xfrm>
            <a:off x="1357290" y="4143380"/>
            <a:ext cx="928694" cy="892975"/>
          </a:xfrm>
          <a:prstGeom prst="curvedConnector3">
            <a:avLst>
              <a:gd name="adj1" fmla="val 50000"/>
            </a:avLst>
          </a:prstGeom>
          <a:ln w="38100">
            <a:tailEnd type="stealth" w="med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>
            <a:stCxn id="8" idx="3"/>
            <a:endCxn id="10" idx="2"/>
          </p:cNvCxnSpPr>
          <p:nvPr/>
        </p:nvCxnSpPr>
        <p:spPr>
          <a:xfrm flipV="1">
            <a:off x="1357290" y="3893347"/>
            <a:ext cx="928694" cy="821537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구부러진 연결선 35"/>
          <p:cNvCxnSpPr>
            <a:stCxn id="7" idx="3"/>
            <a:endCxn id="9" idx="2"/>
          </p:cNvCxnSpPr>
          <p:nvPr/>
        </p:nvCxnSpPr>
        <p:spPr>
          <a:xfrm flipV="1">
            <a:off x="1357290" y="2750339"/>
            <a:ext cx="928694" cy="1678793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714480" y="2928934"/>
            <a:ext cx="6142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14480" y="3571876"/>
            <a:ext cx="6142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14480" y="4572008"/>
            <a:ext cx="6142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Hadoop</a:t>
            </a:r>
            <a:r>
              <a:rPr lang="en-US" altLang="ko-KR" dirty="0" smtClean="0"/>
              <a:t>-streaming</a:t>
            </a:r>
            <a:endParaRPr lang="ko-KR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503800" y="2428868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input-stream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그룹 71"/>
          <p:cNvGrpSpPr/>
          <p:nvPr/>
        </p:nvGrpSpPr>
        <p:grpSpPr>
          <a:xfrm>
            <a:off x="3714744" y="2090314"/>
            <a:ext cx="2857520" cy="981496"/>
            <a:chOff x="4258154" y="1804562"/>
            <a:chExt cx="2857520" cy="981496"/>
          </a:xfrm>
        </p:grpSpPr>
        <p:sp>
          <p:nvSpPr>
            <p:cNvPr id="53" name="직사각형 52"/>
            <p:cNvSpPr/>
            <p:nvPr/>
          </p:nvSpPr>
          <p:spPr>
            <a:xfrm>
              <a:off x="5357818" y="1928802"/>
              <a:ext cx="1143008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Mapper.py</a:t>
              </a:r>
            </a:p>
            <a:p>
              <a:pPr algn="ctr"/>
              <a:endParaRPr lang="en-US" altLang="ko-KR" sz="1600" dirty="0" smtClean="0"/>
            </a:p>
            <a:p>
              <a:pPr algn="ctr"/>
              <a:endParaRPr lang="en-US" altLang="ko-KR" sz="1600" dirty="0" smtClean="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572132" y="2285992"/>
              <a:ext cx="142876" cy="35719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715008" y="2285992"/>
              <a:ext cx="142876" cy="3571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/>
            </a:p>
          </p:txBody>
        </p:sp>
        <p:cxnSp>
          <p:nvCxnSpPr>
            <p:cNvPr id="41" name="구부러진 연결선 40"/>
            <p:cNvCxnSpPr>
              <a:stCxn id="9" idx="6"/>
              <a:endCxn id="13" idx="1"/>
            </p:cNvCxnSpPr>
            <p:nvPr/>
          </p:nvCxnSpPr>
          <p:spPr>
            <a:xfrm flipV="1">
              <a:off x="4258154" y="2464587"/>
              <a:ext cx="1313978" cy="71438"/>
            </a:xfrm>
            <a:prstGeom prst="curvedConnector3">
              <a:avLst>
                <a:gd name="adj1" fmla="val 50000"/>
              </a:avLst>
            </a:prstGeom>
            <a:ln>
              <a:tailEnd type="stealth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1" name="Shape 60"/>
            <p:cNvCxnSpPr>
              <a:stCxn id="53" idx="0"/>
              <a:endCxn id="53" idx="3"/>
            </p:cNvCxnSpPr>
            <p:nvPr/>
          </p:nvCxnSpPr>
          <p:spPr>
            <a:xfrm rot="16200000" flipH="1">
              <a:off x="6000760" y="1857364"/>
              <a:ext cx="428628" cy="571504"/>
            </a:xfrm>
            <a:prstGeom prst="curvedConnector4">
              <a:avLst>
                <a:gd name="adj1" fmla="val -53333"/>
                <a:gd name="adj2" fmla="val 140000"/>
              </a:avLst>
            </a:prstGeom>
            <a:ln>
              <a:tailEnd type="stealth" w="med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500826" y="1804562"/>
              <a:ext cx="614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fork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6143636" y="3233322"/>
            <a:ext cx="1564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output-stream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03734" y="3519074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input-stream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그룹 71"/>
          <p:cNvGrpSpPr/>
          <p:nvPr/>
        </p:nvGrpSpPr>
        <p:grpSpPr>
          <a:xfrm>
            <a:off x="3714744" y="3214686"/>
            <a:ext cx="2385548" cy="981496"/>
            <a:chOff x="4730126" y="1804562"/>
            <a:chExt cx="2385548" cy="981496"/>
          </a:xfrm>
        </p:grpSpPr>
        <p:sp>
          <p:nvSpPr>
            <p:cNvPr id="93" name="직사각형 92"/>
            <p:cNvSpPr/>
            <p:nvPr/>
          </p:nvSpPr>
          <p:spPr>
            <a:xfrm>
              <a:off x="5357818" y="1928802"/>
              <a:ext cx="1143008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Mapper.py</a:t>
              </a:r>
            </a:p>
            <a:p>
              <a:pPr algn="ctr"/>
              <a:endParaRPr lang="en-US" altLang="ko-KR" sz="1600" dirty="0" smtClean="0"/>
            </a:p>
            <a:p>
              <a:pPr algn="ctr"/>
              <a:endParaRPr lang="en-US" altLang="ko-KR" sz="1600" dirty="0" smtClean="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5572132" y="2309142"/>
              <a:ext cx="142876" cy="35719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5715008" y="2309142"/>
              <a:ext cx="142876" cy="3571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/>
            </a:p>
          </p:txBody>
        </p:sp>
        <p:cxnSp>
          <p:nvCxnSpPr>
            <p:cNvPr id="96" name="구부러진 연결선 95"/>
            <p:cNvCxnSpPr>
              <a:stCxn id="10" idx="6"/>
              <a:endCxn id="94" idx="1"/>
            </p:cNvCxnSpPr>
            <p:nvPr/>
          </p:nvCxnSpPr>
          <p:spPr>
            <a:xfrm flipV="1">
              <a:off x="4730126" y="2487737"/>
              <a:ext cx="842006" cy="66924"/>
            </a:xfrm>
            <a:prstGeom prst="curvedConnector3">
              <a:avLst>
                <a:gd name="adj1" fmla="val 50000"/>
              </a:avLst>
            </a:prstGeom>
            <a:ln>
              <a:tailEnd type="stealth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Shape 96"/>
            <p:cNvCxnSpPr>
              <a:stCxn id="93" idx="0"/>
              <a:endCxn id="93" idx="3"/>
            </p:cNvCxnSpPr>
            <p:nvPr/>
          </p:nvCxnSpPr>
          <p:spPr>
            <a:xfrm rot="16200000" flipH="1">
              <a:off x="6000760" y="1857364"/>
              <a:ext cx="428628" cy="571504"/>
            </a:xfrm>
            <a:prstGeom prst="curvedConnector4">
              <a:avLst>
                <a:gd name="adj1" fmla="val -53333"/>
                <a:gd name="adj2" fmla="val 140000"/>
              </a:avLst>
            </a:prstGeom>
            <a:ln>
              <a:tailEnd type="stealth" w="med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6500826" y="1804562"/>
              <a:ext cx="614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fork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60" name="구부러진 연결선 59"/>
          <p:cNvCxnSpPr>
            <a:endCxn id="23" idx="0"/>
          </p:cNvCxnSpPr>
          <p:nvPr/>
        </p:nvCxnSpPr>
        <p:spPr>
          <a:xfrm>
            <a:off x="5314474" y="2750339"/>
            <a:ext cx="1043476" cy="1535917"/>
          </a:xfrm>
          <a:prstGeom prst="curvedConnector2">
            <a:avLst/>
          </a:prstGeom>
          <a:ln>
            <a:tailEnd type="stealth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구부러진 연결선 56"/>
          <p:cNvCxnSpPr>
            <a:endCxn id="23" idx="2"/>
          </p:cNvCxnSpPr>
          <p:nvPr/>
        </p:nvCxnSpPr>
        <p:spPr>
          <a:xfrm>
            <a:off x="4842502" y="3897861"/>
            <a:ext cx="801068" cy="709866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289486" y="4733520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input-stream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그룹 71"/>
          <p:cNvGrpSpPr/>
          <p:nvPr/>
        </p:nvGrpSpPr>
        <p:grpSpPr>
          <a:xfrm>
            <a:off x="3714744" y="5090710"/>
            <a:ext cx="2385548" cy="981496"/>
            <a:chOff x="4730126" y="1804562"/>
            <a:chExt cx="2385548" cy="981496"/>
          </a:xfrm>
        </p:grpSpPr>
        <p:sp>
          <p:nvSpPr>
            <p:cNvPr id="106" name="직사각형 105"/>
            <p:cNvSpPr/>
            <p:nvPr/>
          </p:nvSpPr>
          <p:spPr>
            <a:xfrm>
              <a:off x="5357818" y="1928802"/>
              <a:ext cx="1143008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Mapper.py</a:t>
              </a:r>
            </a:p>
            <a:p>
              <a:pPr algn="ctr"/>
              <a:endParaRPr lang="en-US" altLang="ko-KR" sz="1600" dirty="0" smtClean="0"/>
            </a:p>
            <a:p>
              <a:pPr algn="ctr"/>
              <a:endParaRPr lang="en-US" altLang="ko-KR" sz="1600" dirty="0" smtClean="0"/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5572132" y="2309142"/>
              <a:ext cx="142876" cy="35719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/>
            </a:p>
          </p:txBody>
        </p:sp>
        <p:sp>
          <p:nvSpPr>
            <p:cNvPr id="108" name="직사각형 107"/>
            <p:cNvSpPr/>
            <p:nvPr/>
          </p:nvSpPr>
          <p:spPr>
            <a:xfrm>
              <a:off x="5715008" y="2309142"/>
              <a:ext cx="142876" cy="3571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/>
            </a:p>
          </p:txBody>
        </p:sp>
        <p:cxnSp>
          <p:nvCxnSpPr>
            <p:cNvPr id="109" name="구부러진 연결선 108"/>
            <p:cNvCxnSpPr>
              <a:stCxn id="11" idx="6"/>
              <a:endCxn id="107" idx="1"/>
            </p:cNvCxnSpPr>
            <p:nvPr/>
          </p:nvCxnSpPr>
          <p:spPr>
            <a:xfrm>
              <a:off x="4730126" y="1821645"/>
              <a:ext cx="842006" cy="666092"/>
            </a:xfrm>
            <a:prstGeom prst="curvedConnector3">
              <a:avLst>
                <a:gd name="adj1" fmla="val 50000"/>
              </a:avLst>
            </a:prstGeom>
            <a:ln>
              <a:tailEnd type="stealth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0" name="Shape 109"/>
            <p:cNvCxnSpPr>
              <a:stCxn id="106" idx="0"/>
              <a:endCxn id="106" idx="3"/>
            </p:cNvCxnSpPr>
            <p:nvPr/>
          </p:nvCxnSpPr>
          <p:spPr>
            <a:xfrm rot="16200000" flipH="1">
              <a:off x="6000760" y="1857364"/>
              <a:ext cx="428628" cy="571504"/>
            </a:xfrm>
            <a:prstGeom prst="curvedConnector4">
              <a:avLst>
                <a:gd name="adj1" fmla="val -53333"/>
                <a:gd name="adj2" fmla="val 140000"/>
              </a:avLst>
            </a:prstGeom>
            <a:ln>
              <a:tailEnd type="stealth" w="med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6500826" y="1804562"/>
              <a:ext cx="614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fork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63" name="구부러진 연결선 59"/>
          <p:cNvCxnSpPr>
            <a:endCxn id="23" idx="4"/>
          </p:cNvCxnSpPr>
          <p:nvPr/>
        </p:nvCxnSpPr>
        <p:spPr>
          <a:xfrm flipV="1">
            <a:off x="4842502" y="4929198"/>
            <a:ext cx="1515448" cy="844687"/>
          </a:xfrm>
          <a:prstGeom prst="curvedConnector2">
            <a:avLst/>
          </a:prstGeom>
          <a:ln>
            <a:tailEnd type="stealth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786446" y="5519338"/>
            <a:ext cx="1564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output-stream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0" name="Shape 79"/>
          <p:cNvCxnSpPr/>
          <p:nvPr/>
        </p:nvCxnSpPr>
        <p:spPr>
          <a:xfrm rot="16200000" flipH="1">
            <a:off x="8179619" y="4036223"/>
            <a:ext cx="428628" cy="642942"/>
          </a:xfrm>
          <a:prstGeom prst="curvedConnector4">
            <a:avLst>
              <a:gd name="adj1" fmla="val -53333"/>
              <a:gd name="adj2" fmla="val 135555"/>
            </a:avLst>
          </a:prstGeom>
          <a:ln>
            <a:tailEnd type="stealth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90" name="그룹 89"/>
          <p:cNvGrpSpPr/>
          <p:nvPr/>
        </p:nvGrpSpPr>
        <p:grpSpPr>
          <a:xfrm>
            <a:off x="7429520" y="4019140"/>
            <a:ext cx="1785950" cy="981496"/>
            <a:chOff x="8572528" y="3661950"/>
            <a:chExt cx="1785950" cy="981496"/>
          </a:xfrm>
        </p:grpSpPr>
        <p:sp>
          <p:nvSpPr>
            <p:cNvPr id="69" name="직사각형 68"/>
            <p:cNvSpPr/>
            <p:nvPr/>
          </p:nvSpPr>
          <p:spPr>
            <a:xfrm>
              <a:off x="8572528" y="3786190"/>
              <a:ext cx="1285884" cy="857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Reducer.py</a:t>
              </a:r>
            </a:p>
            <a:p>
              <a:pPr algn="ctr"/>
              <a:endParaRPr lang="en-US" altLang="ko-KR" sz="1600" dirty="0" smtClean="0"/>
            </a:p>
            <a:p>
              <a:pPr algn="ctr"/>
              <a:endParaRPr lang="en-US" altLang="ko-KR" sz="1600" dirty="0" smtClean="0"/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8814936" y="4143380"/>
              <a:ext cx="142876" cy="35719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/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8957812" y="4143380"/>
              <a:ext cx="142876" cy="3571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9743630" y="3661950"/>
              <a:ext cx="614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fork</a:t>
              </a:r>
              <a:endPara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73" name="구부러진 연결선 72"/>
          <p:cNvCxnSpPr>
            <a:stCxn id="23" idx="6"/>
          </p:cNvCxnSpPr>
          <p:nvPr/>
        </p:nvCxnSpPr>
        <p:spPr>
          <a:xfrm>
            <a:off x="7072330" y="4607727"/>
            <a:ext cx="599598" cy="71438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직사각형 79"/>
          <p:cNvSpPr/>
          <p:nvPr/>
        </p:nvSpPr>
        <p:spPr>
          <a:xfrm>
            <a:off x="5936696" y="1643050"/>
            <a:ext cx="3207336" cy="4643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Database</a:t>
            </a:r>
            <a:endParaRPr lang="en-US" altLang="ko-K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Advanced Example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0" y="1643050"/>
            <a:ext cx="2714612" cy="46434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Servers</a:t>
            </a:r>
            <a:endParaRPr lang="en-US" altLang="ko-K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721986" y="1643050"/>
            <a:ext cx="3207336" cy="4643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Hadoop</a:t>
            </a:r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Cluster</a:t>
            </a:r>
            <a:endParaRPr lang="en-US" altLang="ko-K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6" name="원통 5"/>
          <p:cNvSpPr/>
          <p:nvPr/>
        </p:nvSpPr>
        <p:spPr>
          <a:xfrm>
            <a:off x="3571868" y="4143380"/>
            <a:ext cx="1285884" cy="121444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HDFS</a:t>
            </a:r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571472" y="2214554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apache</a:t>
            </a:r>
            <a:endParaRPr lang="ko-KR" altLang="en-US" sz="1600" dirty="0"/>
          </a:p>
        </p:txBody>
      </p:sp>
      <p:sp>
        <p:nvSpPr>
          <p:cNvPr id="13" name="타원 12"/>
          <p:cNvSpPr/>
          <p:nvPr/>
        </p:nvSpPr>
        <p:spPr>
          <a:xfrm>
            <a:off x="571472" y="3214686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apache</a:t>
            </a:r>
            <a:endParaRPr lang="ko-KR" altLang="en-US" sz="1600" dirty="0"/>
          </a:p>
        </p:txBody>
      </p:sp>
      <p:sp>
        <p:nvSpPr>
          <p:cNvPr id="14" name="타원 13"/>
          <p:cNvSpPr/>
          <p:nvPr/>
        </p:nvSpPr>
        <p:spPr>
          <a:xfrm>
            <a:off x="571472" y="5143512"/>
            <a:ext cx="142876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apache</a:t>
            </a:r>
            <a:endParaRPr lang="ko-KR" alt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071538" y="4305156"/>
            <a:ext cx="430887" cy="2734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ko-KR" sz="1600" b="1" dirty="0" smtClean="0"/>
              <a:t>…</a:t>
            </a:r>
            <a:endParaRPr lang="ko-KR" altLang="en-US" sz="1600" b="1" dirty="0"/>
          </a:p>
        </p:txBody>
      </p:sp>
      <p:cxnSp>
        <p:nvCxnSpPr>
          <p:cNvPr id="28" name="구부러진 연결선 27"/>
          <p:cNvCxnSpPr>
            <a:stCxn id="12" idx="6"/>
            <a:endCxn id="6" idx="2"/>
          </p:cNvCxnSpPr>
          <p:nvPr/>
        </p:nvCxnSpPr>
        <p:spPr>
          <a:xfrm>
            <a:off x="2000232" y="2536025"/>
            <a:ext cx="1571636" cy="2214578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구부러진 연결선 28"/>
          <p:cNvCxnSpPr>
            <a:stCxn id="13" idx="6"/>
            <a:endCxn id="6" idx="2"/>
          </p:cNvCxnSpPr>
          <p:nvPr/>
        </p:nvCxnSpPr>
        <p:spPr>
          <a:xfrm>
            <a:off x="2000232" y="3536157"/>
            <a:ext cx="1571636" cy="1214446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구부러진 연결선 29"/>
          <p:cNvCxnSpPr>
            <a:stCxn id="14" idx="6"/>
            <a:endCxn id="6" idx="2"/>
          </p:cNvCxnSpPr>
          <p:nvPr/>
        </p:nvCxnSpPr>
        <p:spPr>
          <a:xfrm flipV="1">
            <a:off x="2000232" y="4750603"/>
            <a:ext cx="1571636" cy="714380"/>
          </a:xfrm>
          <a:prstGeom prst="curvedConnector3">
            <a:avLst>
              <a:gd name="adj1" fmla="val 50000"/>
            </a:avLst>
          </a:prstGeom>
          <a:ln>
            <a:tailEnd type="stealth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7" name="정육면체 46"/>
          <p:cNvSpPr/>
          <p:nvPr/>
        </p:nvSpPr>
        <p:spPr>
          <a:xfrm>
            <a:off x="3500430" y="2357430"/>
            <a:ext cx="1428760" cy="114300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 &amp; 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</a:t>
            </a:r>
            <a:endParaRPr lang="ko-KR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" name="구부러진 연결선 47"/>
          <p:cNvCxnSpPr>
            <a:stCxn id="6" idx="1"/>
            <a:endCxn id="47" idx="3"/>
          </p:cNvCxnSpPr>
          <p:nvPr/>
        </p:nvCxnSpPr>
        <p:spPr>
          <a:xfrm rot="16200000" flipV="1">
            <a:off x="3821901" y="3750471"/>
            <a:ext cx="642942" cy="142876"/>
          </a:xfrm>
          <a:prstGeom prst="curvedConnector3">
            <a:avLst>
              <a:gd name="adj1" fmla="val 50000"/>
            </a:avLst>
          </a:prstGeom>
          <a:ln w="38100">
            <a:tailEnd type="stealth" w="med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구부러진 연결선 48"/>
          <p:cNvCxnSpPr>
            <a:stCxn id="6" idx="4"/>
            <a:endCxn id="73" idx="1"/>
          </p:cNvCxnSpPr>
          <p:nvPr/>
        </p:nvCxnSpPr>
        <p:spPr>
          <a:xfrm flipV="1">
            <a:off x="4857752" y="2857496"/>
            <a:ext cx="2643206" cy="1893107"/>
          </a:xfrm>
          <a:prstGeom prst="curvedConnector4">
            <a:avLst>
              <a:gd name="adj1" fmla="val 37838"/>
              <a:gd name="adj2" fmla="val 112075"/>
            </a:avLst>
          </a:prstGeom>
          <a:ln>
            <a:tailEnd type="stealth" w="med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3" name="원통 72"/>
          <p:cNvSpPr/>
          <p:nvPr/>
        </p:nvSpPr>
        <p:spPr>
          <a:xfrm>
            <a:off x="6858016" y="2857496"/>
            <a:ext cx="1285884" cy="121444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MySQL</a:t>
            </a:r>
            <a:endParaRPr lang="ko-KR" alt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357290" y="4090578"/>
            <a:ext cx="282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hadoop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dfs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en-US" altLang="ko-K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copyFromLocal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3" name="구부러진 연결선 82"/>
          <p:cNvCxnSpPr>
            <a:stCxn id="47" idx="5"/>
            <a:endCxn id="6" idx="0"/>
          </p:cNvCxnSpPr>
          <p:nvPr/>
        </p:nvCxnSpPr>
        <p:spPr>
          <a:xfrm flipH="1">
            <a:off x="4214810" y="2786058"/>
            <a:ext cx="714380" cy="1660934"/>
          </a:xfrm>
          <a:prstGeom prst="curvedConnector4">
            <a:avLst>
              <a:gd name="adj1" fmla="val -32000"/>
              <a:gd name="adj2" fmla="val 62366"/>
            </a:avLst>
          </a:prstGeom>
          <a:ln>
            <a:tailEnd type="stealth" w="med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572000" y="3590512"/>
            <a:ext cx="950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bulk.sql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67028" y="2947570"/>
            <a:ext cx="1805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mysql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&lt; bulk.sql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5" name="Shape 104"/>
          <p:cNvCxnSpPr>
            <a:stCxn id="12" idx="1"/>
            <a:endCxn id="12" idx="2"/>
          </p:cNvCxnSpPr>
          <p:nvPr/>
        </p:nvCxnSpPr>
        <p:spPr>
          <a:xfrm rot="16200000" flipH="1" flipV="1">
            <a:off x="562434" y="2317749"/>
            <a:ext cx="227314" cy="209237"/>
          </a:xfrm>
          <a:prstGeom prst="curvedConnector4">
            <a:avLst>
              <a:gd name="adj1" fmla="val -141987"/>
              <a:gd name="adj2" fmla="val 240973"/>
            </a:avLst>
          </a:prstGeom>
          <a:ln>
            <a:tailEnd type="stealth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1406" y="1928802"/>
            <a:ext cx="614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8" name="Shape 107"/>
          <p:cNvCxnSpPr>
            <a:stCxn id="13" idx="1"/>
            <a:endCxn id="13" idx="2"/>
          </p:cNvCxnSpPr>
          <p:nvPr/>
        </p:nvCxnSpPr>
        <p:spPr>
          <a:xfrm rot="16200000" flipH="1" flipV="1">
            <a:off x="562434" y="3317881"/>
            <a:ext cx="227314" cy="209237"/>
          </a:xfrm>
          <a:prstGeom prst="curvedConnector4">
            <a:avLst>
              <a:gd name="adj1" fmla="val -141987"/>
              <a:gd name="adj2" fmla="val 248022"/>
            </a:avLst>
          </a:prstGeom>
          <a:ln>
            <a:tailEnd type="stealth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6482" y="2964653"/>
            <a:ext cx="614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0" name="Shape 109"/>
          <p:cNvCxnSpPr>
            <a:stCxn id="14" idx="1"/>
            <a:endCxn id="14" idx="2"/>
          </p:cNvCxnSpPr>
          <p:nvPr/>
        </p:nvCxnSpPr>
        <p:spPr>
          <a:xfrm rot="16200000" flipH="1" flipV="1">
            <a:off x="562434" y="5246707"/>
            <a:ext cx="227314" cy="209237"/>
          </a:xfrm>
          <a:prstGeom prst="curvedConnector4">
            <a:avLst>
              <a:gd name="adj1" fmla="val -141987"/>
              <a:gd name="adj2" fmla="val 251546"/>
            </a:avLst>
          </a:prstGeom>
          <a:ln>
            <a:tailEnd type="stealth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1406" y="4893479"/>
            <a:ext cx="614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1" name="모서리가 둥근 사각형 설명선 120"/>
          <p:cNvSpPr/>
          <p:nvPr/>
        </p:nvSpPr>
        <p:spPr>
          <a:xfrm>
            <a:off x="6500826" y="4572008"/>
            <a:ext cx="1857388" cy="1285884"/>
          </a:xfrm>
          <a:prstGeom prst="wedgeRoundRectCallout">
            <a:avLst>
              <a:gd name="adj1" fmla="val -2267"/>
              <a:gd name="adj2" fmla="val -11715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stat_term_count</a:t>
            </a:r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{</a:t>
            </a:r>
          </a:p>
          <a:p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date char(8)</a:t>
            </a:r>
            <a:b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term </a:t>
            </a:r>
            <a:r>
              <a:rPr lang="en-US" altLang="ko-KR" sz="1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varchar</a:t>
            </a:r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(512)</a:t>
            </a:r>
            <a:b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count </a:t>
            </a:r>
            <a:r>
              <a:rPr lang="en-US" altLang="ko-KR" sz="1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Scripts (hadoop-mapred.sh)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785786" y="1643050"/>
            <a:ext cx="6858048" cy="48577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1600" b="1" dirty="0" smtClean="0">
                <a:solidFill>
                  <a:schemeClr val="tx1"/>
                </a:solidFill>
              </a:rPr>
              <a:t>hadoop-mapred.sh</a:t>
            </a:r>
          </a:p>
          <a:p>
            <a:pPr lvl="1"/>
            <a:r>
              <a:rPr lang="en-US" altLang="ko-KR" sz="1600" dirty="0" smtClean="0"/>
              <a:t>#!/bin/bash</a:t>
            </a:r>
          </a:p>
          <a:p>
            <a:pPr lvl="1"/>
            <a:r>
              <a:rPr lang="en-US" altLang="ko-KR" sz="1600" dirty="0" err="1" smtClean="0">
                <a:solidFill>
                  <a:schemeClr val="bg1"/>
                </a:solidFill>
              </a:rPr>
              <a:t>inputformat</a:t>
            </a:r>
            <a:r>
              <a:rPr lang="en-US" altLang="ko-KR" sz="1600" dirty="0" smtClean="0">
                <a:solidFill>
                  <a:schemeClr val="bg1"/>
                </a:solidFill>
              </a:rPr>
              <a:t>="</a:t>
            </a:r>
            <a:r>
              <a:rPr lang="en-US" altLang="ko-KR" sz="1600" dirty="0" err="1" smtClean="0">
                <a:solidFill>
                  <a:schemeClr val="bg1"/>
                </a:solidFill>
              </a:rPr>
              <a:t>org.apache.hadoop.mapred.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TextInputFormat</a:t>
            </a:r>
            <a:r>
              <a:rPr lang="en-US" altLang="ko-KR" sz="1600" dirty="0" smtClean="0">
                <a:solidFill>
                  <a:schemeClr val="bg1"/>
                </a:solidFill>
              </a:rPr>
              <a:t>"</a:t>
            </a:r>
          </a:p>
          <a:p>
            <a:pPr lvl="1"/>
            <a:r>
              <a:rPr lang="en-US" altLang="ko-KR" sz="1600" dirty="0" err="1" smtClean="0">
                <a:solidFill>
                  <a:schemeClr val="bg1"/>
                </a:solidFill>
              </a:rPr>
              <a:t>outputformat</a:t>
            </a:r>
            <a:r>
              <a:rPr lang="en-US" altLang="ko-KR" sz="1600" dirty="0" smtClean="0">
                <a:solidFill>
                  <a:schemeClr val="bg1"/>
                </a:solidFill>
              </a:rPr>
              <a:t>="</a:t>
            </a:r>
            <a:r>
              <a:rPr lang="en-US" altLang="ko-KR" sz="1600" dirty="0" err="1" smtClean="0">
                <a:solidFill>
                  <a:schemeClr val="bg1"/>
                </a:solidFill>
              </a:rPr>
              <a:t>org.apache.hadoop.mapred.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TextOutputFormat</a:t>
            </a:r>
            <a:r>
              <a:rPr lang="en-US" altLang="ko-KR" sz="1600" dirty="0" smtClean="0">
                <a:solidFill>
                  <a:schemeClr val="bg1"/>
                </a:solidFill>
              </a:rPr>
              <a:t>"</a:t>
            </a:r>
          </a:p>
          <a:p>
            <a:pPr lvl="1"/>
            <a:r>
              <a:rPr lang="en-US" altLang="ko-KR" sz="1600" dirty="0" err="1" smtClean="0">
                <a:solidFill>
                  <a:schemeClr val="bg1"/>
                </a:solidFill>
              </a:rPr>
              <a:t>partitioner</a:t>
            </a:r>
            <a:r>
              <a:rPr lang="en-US" altLang="ko-KR" sz="1600" dirty="0" smtClean="0">
                <a:solidFill>
                  <a:schemeClr val="bg1"/>
                </a:solidFill>
              </a:rPr>
              <a:t>="</a:t>
            </a:r>
            <a:r>
              <a:rPr lang="en-US" altLang="ko-KR" sz="1600" dirty="0" err="1" smtClean="0">
                <a:solidFill>
                  <a:schemeClr val="bg1"/>
                </a:solidFill>
              </a:rPr>
              <a:t>org.apache.hadoop.mapred.lib.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HashPartitioner</a:t>
            </a:r>
            <a:r>
              <a:rPr lang="en-US" altLang="ko-KR" sz="1600" dirty="0" smtClean="0">
                <a:solidFill>
                  <a:schemeClr val="bg1"/>
                </a:solidFill>
              </a:rPr>
              <a:t>“</a:t>
            </a:r>
          </a:p>
          <a:p>
            <a:pPr lvl="1"/>
            <a:r>
              <a:rPr lang="en-US" altLang="ko-KR" sz="1600" dirty="0" err="1" smtClean="0">
                <a:solidFill>
                  <a:schemeClr val="bg1"/>
                </a:solidFill>
              </a:rPr>
              <a:t>rednum</a:t>
            </a:r>
            <a:r>
              <a:rPr lang="en-US" altLang="ko-KR" sz="1600" dirty="0" smtClean="0">
                <a:solidFill>
                  <a:schemeClr val="bg1"/>
                </a:solidFill>
              </a:rPr>
              <a:t>="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altLang="ko-KR" sz="1600" dirty="0" smtClean="0">
                <a:solidFill>
                  <a:schemeClr val="bg1"/>
                </a:solidFill>
              </a:rPr>
              <a:t>"</a:t>
            </a:r>
          </a:p>
          <a:p>
            <a:pPr lvl="1"/>
            <a:r>
              <a:rPr lang="en-US" altLang="ko-KR" sz="1600" dirty="0" err="1" smtClean="0">
                <a:solidFill>
                  <a:schemeClr val="bg1"/>
                </a:solidFill>
              </a:rPr>
              <a:t>cmdenv</a:t>
            </a:r>
            <a:r>
              <a:rPr lang="en-US" altLang="ko-KR" sz="1600" dirty="0" smtClean="0">
                <a:solidFill>
                  <a:schemeClr val="bg1"/>
                </a:solidFill>
              </a:rPr>
              <a:t>="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TYPE=single</a:t>
            </a:r>
            <a:r>
              <a:rPr lang="en-US" altLang="ko-KR" sz="1600" dirty="0" smtClean="0">
                <a:solidFill>
                  <a:schemeClr val="bg1"/>
                </a:solidFill>
              </a:rPr>
              <a:t>“</a:t>
            </a:r>
          </a:p>
          <a:p>
            <a:pPr lvl="1"/>
            <a:r>
              <a:rPr lang="en-US" altLang="ko-KR" sz="1600" dirty="0" err="1" smtClean="0"/>
              <a:t>hadoop</a:t>
            </a:r>
            <a:r>
              <a:rPr lang="en-US" altLang="ko-KR" sz="1600" dirty="0" smtClean="0"/>
              <a:t> jar hadoop-0.18.1-streaming.jar \</a:t>
            </a:r>
          </a:p>
          <a:p>
            <a:pPr lvl="1"/>
            <a:r>
              <a:rPr lang="en-US" altLang="ko-KR" sz="1600" dirty="0" smtClean="0"/>
              <a:t>		…</a:t>
            </a:r>
          </a:p>
          <a:p>
            <a:pPr lvl="1"/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numReduceTasks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$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rednum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\</a:t>
            </a:r>
          </a:p>
          <a:p>
            <a:pPr lvl="1"/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inputformat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$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inputformat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\</a:t>
            </a:r>
          </a:p>
          <a:p>
            <a:pPr lvl="1"/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outputformat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$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outputformat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\</a:t>
            </a:r>
          </a:p>
          <a:p>
            <a:pPr lvl="1"/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jobconf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$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tasknum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\</a:t>
            </a:r>
          </a:p>
          <a:p>
            <a:pPr lvl="1"/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cmdenv</a:t>
            </a:r>
            <a:r>
              <a:rPr lang="en-US" altLang="ko-KR" sz="16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$</a:t>
            </a:r>
            <a:r>
              <a:rPr lang="en-US" altLang="ko-KR" sz="16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cmdenv</a:t>
            </a:r>
            <a:endParaRPr lang="en-US" altLang="ko-KR" sz="1600" b="1" i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in $(</a:t>
            </a:r>
            <a:r>
              <a:rPr lang="en-US" altLang="ko-KR" sz="1600" dirty="0" err="1" smtClean="0"/>
              <a:t>seq</a:t>
            </a:r>
            <a:r>
              <a:rPr lang="en-US" altLang="ko-KR" sz="1600" dirty="0" smtClean="0"/>
              <a:t> 0 19); do</a:t>
            </a:r>
          </a:p>
          <a:p>
            <a:pPr lvl="1"/>
            <a:r>
              <a:rPr lang="en-US" altLang="ko-KR" sz="1600" dirty="0" smtClean="0"/>
              <a:t>	num=`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 "%05d" $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`</a:t>
            </a:r>
          </a:p>
          <a:p>
            <a:pPr lvl="1"/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hadoop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dfs</a:t>
            </a:r>
            <a:r>
              <a:rPr lang="en-US" altLang="ko-KR" sz="1600" dirty="0" smtClean="0"/>
              <a:t> -cat output/part-$num &gt;&gt; ./bulk.sql</a:t>
            </a:r>
          </a:p>
          <a:p>
            <a:pPr lvl="1"/>
            <a:r>
              <a:rPr lang="en-US" altLang="ko-KR" sz="1600" dirty="0" smtClean="0"/>
              <a:t>done</a:t>
            </a:r>
          </a:p>
          <a:p>
            <a:pPr lvl="1"/>
            <a:r>
              <a:rPr lang="en-US" altLang="ko-KR" sz="1600" dirty="0" err="1" smtClean="0"/>
              <a:t>mysql</a:t>
            </a:r>
            <a:r>
              <a:rPr lang="en-US" altLang="ko-KR" sz="1600" dirty="0" smtClean="0"/>
              <a:t> -</a:t>
            </a:r>
            <a:r>
              <a:rPr lang="en-US" altLang="ko-KR" sz="1600" dirty="0" err="1" smtClean="0"/>
              <a:t>uchef</a:t>
            </a:r>
            <a:r>
              <a:rPr lang="en-US" altLang="ko-KR" sz="1600" dirty="0" smtClean="0"/>
              <a:t> -</a:t>
            </a:r>
            <a:r>
              <a:rPr lang="en-US" altLang="ko-KR" sz="1600" dirty="0" err="1" smtClean="0"/>
              <a:t>pzjvl</a:t>
            </a:r>
            <a:r>
              <a:rPr lang="en-US" altLang="ko-KR" sz="1600" dirty="0" smtClean="0"/>
              <a:t> -</a:t>
            </a:r>
            <a:r>
              <a:rPr lang="en-US" altLang="ko-KR" sz="1600" dirty="0" err="1" smtClean="0"/>
              <a:t>Dtest</a:t>
            </a:r>
            <a:r>
              <a:rPr lang="en-US" altLang="ko-KR" sz="1600" dirty="0" smtClean="0"/>
              <a:t> &lt; bulk.sql</a:t>
            </a:r>
          </a:p>
          <a:p>
            <a:pPr lvl="1"/>
            <a:endParaRPr lang="en-US" altLang="ko-KR" sz="1600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풍요">
  <a:themeElements>
    <a:clrScheme name="풍요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풍요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풍요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1115</TotalTime>
  <Words>739</Words>
  <Application>Microsoft Office PowerPoint</Application>
  <PresentationFormat>화면 슬라이드 쇼(4:3)</PresentationFormat>
  <Paragraphs>407</Paragraphs>
  <Slides>23</Slides>
  <Notes>19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풍요</vt:lpstr>
      <vt:lpstr>Apache-log analysis using hadoop-streaming</vt:lpstr>
      <vt:lpstr>슬라이드 2</vt:lpstr>
      <vt:lpstr>Hadoop-mapred.sh</vt:lpstr>
      <vt:lpstr>Simple Map Reduce</vt:lpstr>
      <vt:lpstr>Scripts (mapper, reducer)</vt:lpstr>
      <vt:lpstr>How to run?</vt:lpstr>
      <vt:lpstr>Hadoop-streaming</vt:lpstr>
      <vt:lpstr>Advanced Example</vt:lpstr>
      <vt:lpstr>Scripts (hadoop-mapred.sh)</vt:lpstr>
      <vt:lpstr>Scripts (reducer)</vt:lpstr>
      <vt:lpstr>Experiment RESULTS</vt:lpstr>
      <vt:lpstr>Performance (time)</vt:lpstr>
      <vt:lpstr>Performance (throughput)</vt:lpstr>
      <vt:lpstr>안재환 VS 최진실</vt:lpstr>
      <vt:lpstr>Trouble Shooting</vt:lpstr>
      <vt:lpstr>Hadoop-streaming.0.18.1</vt:lpstr>
      <vt:lpstr>How to debug hadoop m/r</vt:lpstr>
      <vt:lpstr>Hadoop + python = happy?</vt:lpstr>
      <vt:lpstr>Hadoop + python = happy?</vt:lpstr>
      <vt:lpstr>dumbo</vt:lpstr>
      <vt:lpstr>Future Works</vt:lpstr>
      <vt:lpstr>Q&amp;A</vt:lpstr>
      <vt:lpstr>References</vt:lpstr>
    </vt:vector>
  </TitlesOfParts>
  <Company>expert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Apache-log analysis using hadoop-streaming</dc:title>
  <dc:creator>psyoblade</dc:creator>
  <cp:lastModifiedBy>park.suhyuk</cp:lastModifiedBy>
  <cp:revision>120</cp:revision>
  <dcterms:created xsi:type="dcterms:W3CDTF">2008-10-24T13:13:35Z</dcterms:created>
  <dcterms:modified xsi:type="dcterms:W3CDTF">2008-11-06T14:42:39Z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