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70" r:id="rId5"/>
    <p:sldId id="259" r:id="rId6"/>
    <p:sldId id="264" r:id="rId7"/>
    <p:sldId id="265" r:id="rId8"/>
    <p:sldId id="260" r:id="rId9"/>
    <p:sldId id="263" r:id="rId10"/>
    <p:sldId id="271" r:id="rId11"/>
    <p:sldId id="267" r:id="rId12"/>
    <p:sldId id="266" r:id="rId13"/>
    <p:sldId id="269" r:id="rId14"/>
    <p:sldId id="262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64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416FB9-9245-4885-89AC-3C9978FCD1E3}" type="datetimeFigureOut">
              <a:rPr lang="ko-KR" altLang="en-US" smtClean="0"/>
              <a:pPr/>
              <a:t>2008-10-07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69810-C969-423F-B93F-5B6E4DAACF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69810-C969-423F-B93F-5B6E4DAACFD1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214546" y="128586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285984" y="428625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dirty="0" smtClean="0"/>
              <a:t>마스터 부제목 스타일 편집</a:t>
            </a:r>
            <a:endParaRPr kumimoji="0" lang="en-US" dirty="0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508998D-82A3-42BE-ACF7-BA5EABCCD097}" type="datetimeFigureOut">
              <a:rPr lang="ko-KR" altLang="en-US" smtClean="0"/>
              <a:pPr/>
              <a:t>2008-10-07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직사각형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선 연결선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직선 연결선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직사각형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571472" y="157161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 userDrawn="1"/>
        </p:nvSpPr>
        <p:spPr bwMode="auto">
          <a:xfrm>
            <a:off x="1214414" y="3643314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타원 23"/>
          <p:cNvSpPr/>
          <p:nvPr/>
        </p:nvSpPr>
        <p:spPr bwMode="auto">
          <a:xfrm>
            <a:off x="928662" y="4357694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타원 25"/>
          <p:cNvSpPr/>
          <p:nvPr/>
        </p:nvSpPr>
        <p:spPr bwMode="auto">
          <a:xfrm>
            <a:off x="1428728" y="478632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타원 24"/>
          <p:cNvSpPr/>
          <p:nvPr/>
        </p:nvSpPr>
        <p:spPr>
          <a:xfrm>
            <a:off x="1928794" y="3357562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998D-82A3-42BE-ACF7-BA5EABCCD097}" type="datetimeFigureOut">
              <a:rPr lang="ko-KR" altLang="en-US" smtClean="0"/>
              <a:pPr/>
              <a:t>2008-10-07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63CC5-B307-498B-8593-823E1FEED2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998D-82A3-42BE-ACF7-BA5EABCCD097}" type="datetimeFigureOut">
              <a:rPr lang="ko-KR" altLang="en-US" smtClean="0"/>
              <a:pPr/>
              <a:t>2008-10-07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63CC5-B307-498B-8593-823E1FEED2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508998D-82A3-42BE-ACF7-BA5EABCCD097}" type="datetimeFigureOut">
              <a:rPr lang="ko-KR" altLang="en-US" smtClean="0"/>
              <a:pPr/>
              <a:t>2008-10-07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508998D-82A3-42BE-ACF7-BA5EABCCD097}" type="datetimeFigureOut">
              <a:rPr lang="ko-KR" altLang="en-US" smtClean="0"/>
              <a:pPr/>
              <a:t>2008-10-07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직선 연결선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직선 연결선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사각형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타원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타원 19"/>
          <p:cNvSpPr/>
          <p:nvPr userDrawn="1"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타원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직선 연결선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998D-82A3-42BE-ACF7-BA5EABCCD097}" type="datetimeFigureOut">
              <a:rPr lang="ko-KR" altLang="en-US" smtClean="0"/>
              <a:pPr/>
              <a:t>2008-10-07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998D-82A3-42BE-ACF7-BA5EABCCD097}" type="datetimeFigureOut">
              <a:rPr lang="ko-KR" altLang="en-US" smtClean="0"/>
              <a:pPr/>
              <a:t>2008-10-07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63CC5-B307-498B-8593-823E1FEED2A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08998D-82A3-42BE-ACF7-BA5EABCCD097}" type="datetimeFigureOut">
              <a:rPr lang="ko-KR" altLang="en-US" smtClean="0"/>
              <a:pPr/>
              <a:t>2008-10-07</a:t>
            </a:fld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863CC5-B307-498B-8593-823E1FEED2A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998D-82A3-42BE-ACF7-BA5EABCCD097}" type="datetimeFigureOut">
              <a:rPr lang="ko-KR" altLang="en-US" smtClean="0"/>
              <a:pPr/>
              <a:t>2008-10-07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63CC5-B307-498B-8593-823E1FEED2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내용 개체 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1" name="날짜 개체 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508998D-82A3-42BE-ACF7-BA5EABCCD097}" type="datetimeFigureOut">
              <a:rPr lang="ko-KR" altLang="en-US" smtClean="0"/>
              <a:pPr/>
              <a:t>2008-10-07</a:t>
            </a:fld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863CC5-B307-498B-8593-823E1FEED2A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3" name="바닥글 개체 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선 연결선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직선 연결선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08998D-82A3-42BE-ACF7-BA5EABCCD097}" type="datetimeFigureOut">
              <a:rPr lang="ko-KR" altLang="en-US" smtClean="0"/>
              <a:pPr/>
              <a:t>2008-10-07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863CC5-B307-498B-8593-823E1FEED2A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1" name="바닥글 개체 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508998D-82A3-42BE-ACF7-BA5EABCCD097}" type="datetimeFigureOut">
              <a:rPr lang="ko-KR" altLang="en-US" smtClean="0"/>
              <a:pPr/>
              <a:t>2008-10-07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863CC5-B307-498B-8593-823E1FEED2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1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1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1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archi.snu.ac.kr/jhpark/manage/study/mobile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ecom.kumoh.ac.kr/~k20020426/LN2410SBC_Manual.pdf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secom.kumoh.ac.kr/~k20020426/BCM-860S%201860%20Programmer's%20Guide%201.0.3%20%b9%e8%c6%f7%ba%bb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file:///C:\Documents%20and%20Settings\&#39340;&#38957;&#29356;&#27611;\My%20Documents\&#45348;&#51060;&#53944;&#50728;%20&#48155;&#51008;%20&#54028;&#51068;\&#46300;&#47196;&#51081;1.vsd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4000" dirty="0" smtClean="0">
                <a:latin typeface="맑은 고딕" pitchFamily="50" charset="-127"/>
                <a:ea typeface="맑은 고딕" pitchFamily="50" charset="-127"/>
              </a:rPr>
              <a:t>Observer</a:t>
            </a:r>
            <a:br>
              <a:rPr lang="en-US" altLang="ko-KR" sz="4000" dirty="0" smtClean="0">
                <a:latin typeface="맑은 고딕" pitchFamily="50" charset="-127"/>
                <a:ea typeface="맑은 고딕" pitchFamily="50" charset="-127"/>
              </a:rPr>
            </a:br>
            <a:r>
              <a:rPr lang="en-US" altLang="ko-KR" sz="4000" dirty="0" smtClean="0">
                <a:latin typeface="맑은 고딕" pitchFamily="50" charset="-127"/>
                <a:ea typeface="맑은 고딕" pitchFamily="50" charset="-127"/>
              </a:rPr>
              <a:t>(intrusion detection system)</a:t>
            </a:r>
            <a:endParaRPr lang="ko-KR" altLang="en-US" sz="40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altLang="ko-KR" sz="2000" dirty="0" smtClean="0">
                <a:solidFill>
                  <a:schemeClr val="tx1"/>
                </a:solidFill>
              </a:rPr>
              <a:t>20020426 </a:t>
            </a:r>
            <a:r>
              <a:rPr lang="ko-KR" altLang="en-US" sz="2000" dirty="0" smtClean="0">
                <a:solidFill>
                  <a:schemeClr val="tx1"/>
                </a:solidFill>
              </a:rPr>
              <a:t>김호재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r"/>
            <a:r>
              <a:rPr lang="en-US" altLang="ko-KR" sz="2000" dirty="0" smtClean="0">
                <a:solidFill>
                  <a:schemeClr val="tx1"/>
                </a:solidFill>
              </a:rPr>
              <a:t>20020933 </a:t>
            </a:r>
            <a:r>
              <a:rPr lang="ko-KR" altLang="en-US" sz="2000" dirty="0" smtClean="0">
                <a:solidFill>
                  <a:schemeClr val="tx1"/>
                </a:solidFill>
              </a:rPr>
              <a:t>이상제</a:t>
            </a:r>
            <a:endParaRPr lang="ko-KR" alt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dirty="0" smtClean="0">
                <a:latin typeface="+mn-ea"/>
                <a:ea typeface="+mn-ea"/>
              </a:rPr>
              <a:t>일정</a:t>
            </a:r>
            <a:endParaRPr lang="ko-KR" altLang="en-US" dirty="0">
              <a:latin typeface="+mn-ea"/>
              <a:ea typeface="+mn-ea"/>
            </a:endParaRPr>
          </a:p>
        </p:txBody>
      </p:sp>
      <p:grpSp>
        <p:nvGrpSpPr>
          <p:cNvPr id="3" name="그룹 5"/>
          <p:cNvGrpSpPr/>
          <p:nvPr/>
        </p:nvGrpSpPr>
        <p:grpSpPr>
          <a:xfrm>
            <a:off x="214282" y="2500306"/>
            <a:ext cx="8429689" cy="3794782"/>
            <a:chOff x="214282" y="2500306"/>
            <a:chExt cx="8429689" cy="3794782"/>
          </a:xfrm>
        </p:grpSpPr>
        <p:graphicFrame>
          <p:nvGraphicFramePr>
            <p:cNvPr id="4" name="내용 개체 틀 7"/>
            <p:cNvGraphicFramePr>
              <a:graphicFrameLocks/>
            </p:cNvGraphicFramePr>
            <p:nvPr/>
          </p:nvGraphicFramePr>
          <p:xfrm>
            <a:off x="214282" y="2500306"/>
            <a:ext cx="8429689" cy="3794782"/>
          </p:xfrm>
          <a:graphic>
            <a:graphicData uri="http://schemas.openxmlformats.org/drawingml/2006/table">
              <a:tbl>
                <a:tblPr firstRow="1">
                  <a:tableStyleId>{5C22544A-7EE6-4342-B048-85BDC9FD1C3A}</a:tableStyleId>
                </a:tblPr>
                <a:tblGrid>
                  <a:gridCol w="1685937"/>
                  <a:gridCol w="842969"/>
                  <a:gridCol w="842969"/>
                  <a:gridCol w="842969"/>
                  <a:gridCol w="842969"/>
                  <a:gridCol w="842969"/>
                  <a:gridCol w="842969"/>
                  <a:gridCol w="842969"/>
                  <a:gridCol w="842969"/>
                </a:tblGrid>
                <a:tr h="742955">
                  <a:tc>
                    <a:txBody>
                      <a:bodyPr/>
                      <a:lstStyle/>
                      <a:p>
                        <a:pPr latinLnBrk="1"/>
                        <a:r>
                          <a:rPr lang="en-US" altLang="ko-KR" sz="1600" dirty="0" smtClean="0"/>
                          <a:t>             </a:t>
                        </a:r>
                        <a:r>
                          <a:rPr lang="ko-KR" altLang="en-US" sz="1600" dirty="0" smtClean="0"/>
                          <a:t>구분</a:t>
                        </a:r>
                        <a:endParaRPr lang="en-US" altLang="ko-KR" sz="1600" dirty="0" smtClean="0"/>
                      </a:p>
                      <a:p>
                        <a:pPr latinLnBrk="1"/>
                        <a:endParaRPr lang="en-US" altLang="ko-KR" sz="1600" dirty="0" smtClean="0"/>
                      </a:p>
                      <a:p>
                        <a:pPr latinLnBrk="1"/>
                        <a:r>
                          <a:rPr lang="ko-KR" altLang="en-US" sz="1600" dirty="0" smtClean="0"/>
                          <a:t>과제내용</a:t>
                        </a:r>
                        <a:endParaRPr lang="ko-KR" altLang="en-US" sz="1600" dirty="0"/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 gridSpan="2"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mtClean="0"/>
                          <a:t>9</a:t>
                        </a:r>
                        <a:r>
                          <a:rPr lang="ko-KR" altLang="en-US" smtClean="0"/>
                          <a:t>월</a:t>
                        </a:r>
                        <a:endParaRPr lang="ko-KR" altLang="en-US" dirty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 hMerge="1">
                    <a:txBody>
                      <a:bodyPr/>
                      <a:lstStyle/>
                      <a:p>
                        <a:pPr latinLnBrk="1"/>
                        <a:endParaRPr lang="ko-KR" altLang="en-US"/>
                      </a:p>
                    </a:txBody>
                    <a:tcPr/>
                  </a:tc>
                  <a:tc gridSpan="2"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dirty="0" smtClean="0"/>
                          <a:t>10</a:t>
                        </a:r>
                        <a:r>
                          <a:rPr lang="ko-KR" altLang="en-US" dirty="0" smtClean="0"/>
                          <a:t>월</a:t>
                        </a:r>
                        <a:endParaRPr lang="ko-KR" altLang="en-US" dirty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 hMerge="1">
                    <a:txBody>
                      <a:bodyPr/>
                      <a:lstStyle/>
                      <a:p>
                        <a:pPr latinLnBrk="1"/>
                        <a:endParaRPr lang="ko-KR" altLang="en-US"/>
                      </a:p>
                    </a:txBody>
                    <a:tcPr/>
                  </a:tc>
                  <a:tc gridSpan="2"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dirty="0" smtClean="0"/>
                          <a:t>11</a:t>
                        </a:r>
                        <a:r>
                          <a:rPr lang="ko-KR" altLang="en-US" dirty="0" smtClean="0"/>
                          <a:t>월</a:t>
                        </a:r>
                        <a:endParaRPr lang="ko-KR" altLang="en-US" dirty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 hMerge="1">
                    <a:txBody>
                      <a:bodyPr/>
                      <a:lstStyle/>
                      <a:p>
                        <a:pPr latinLnBrk="1"/>
                        <a:endParaRPr lang="ko-KR" altLang="en-US"/>
                      </a:p>
                    </a:txBody>
                    <a:tcPr/>
                  </a:tc>
                  <a:tc gridSpan="2"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dirty="0" smtClean="0"/>
                          <a:t>12</a:t>
                        </a:r>
                        <a:r>
                          <a:rPr lang="ko-KR" altLang="en-US" dirty="0" smtClean="0"/>
                          <a:t>월</a:t>
                        </a:r>
                        <a:endParaRPr lang="ko-KR" altLang="en-US" dirty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 hMerge="1">
                    <a:txBody>
                      <a:bodyPr/>
                      <a:lstStyle/>
                      <a:p>
                        <a:pPr latinLnBrk="1"/>
                        <a:endParaRPr lang="ko-KR" altLang="en-US"/>
                      </a:p>
                    </a:txBody>
                    <a:tcPr/>
                  </a:tc>
                </a:tr>
                <a:tr h="371478">
                  <a:tc rowSpan="2">
                    <a:txBody>
                      <a:bodyPr/>
                      <a:lstStyle/>
                      <a:p>
                        <a:pPr algn="ctr" latinLnBrk="1"/>
                        <a:r>
                          <a:rPr lang="ko-KR" altLang="en-US" dirty="0" smtClean="0"/>
                          <a:t>사전조사</a:t>
                        </a:r>
                        <a:endParaRPr lang="ko-KR" altLang="en-US" dirty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 gridSpan="2">
                    <a:txBody>
                      <a:bodyPr/>
                      <a:lstStyle/>
                      <a:p>
                        <a:pPr algn="ctr" latinLnBrk="1"/>
                        <a:endParaRPr lang="ko-KR" altLang="en-US" dirty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>
                          <a:lumMod val="6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 latinLnBrk="1"/>
                        <a:endParaRPr lang="ko-KR" altLang="en-US" dirty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 rowSpan="2">
                    <a:txBody>
                      <a:bodyPr/>
                      <a:lstStyle/>
                      <a:p>
                        <a:pPr algn="ctr" latinLnBrk="1"/>
                        <a:endParaRPr lang="ko-KR" altLang="en-US" dirty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 rowSpan="2">
                    <a:txBody>
                      <a:bodyPr/>
                      <a:lstStyle/>
                      <a:p>
                        <a:pPr algn="ctr" latinLnBrk="1"/>
                        <a:endParaRPr lang="ko-KR" altLang="en-US" dirty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 rowSpan="2">
                    <a:txBody>
                      <a:bodyPr/>
                      <a:lstStyle/>
                      <a:p>
                        <a:pPr algn="ctr" latinLnBrk="1"/>
                        <a:endParaRPr lang="ko-KR" altLang="en-US" dirty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 rowSpan="2">
                    <a:txBody>
                      <a:bodyPr/>
                      <a:lstStyle/>
                      <a:p>
                        <a:pPr algn="ctr" latinLnBrk="1"/>
                        <a:endParaRPr lang="ko-KR" altLang="en-US" dirty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 rowSpan="2">
                    <a:txBody>
                      <a:bodyPr/>
                      <a:lstStyle/>
                      <a:p>
                        <a:pPr algn="ctr" latinLnBrk="1"/>
                        <a:endParaRPr lang="ko-KR" altLang="en-US" dirty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 rowSpan="2">
                    <a:txBody>
                      <a:bodyPr/>
                      <a:lstStyle/>
                      <a:p>
                        <a:pPr algn="ctr" latinLnBrk="1"/>
                        <a:endParaRPr lang="ko-KR" altLang="en-US" dirty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371478">
                  <a:tc vMerge="1">
                    <a:txBody>
                      <a:bodyPr/>
                      <a:lstStyle/>
                      <a:p>
                        <a:pPr latinLnBrk="1"/>
                        <a:endParaRPr lang="ko-KR" altLang="en-US"/>
                      </a:p>
                    </a:txBody>
                    <a:tcPr/>
                  </a:tc>
                  <a:tc gridSpan="2">
                    <a:txBody>
                      <a:bodyPr/>
                      <a:lstStyle/>
                      <a:p>
                        <a:pPr algn="ctr" latinLnBrk="1"/>
                        <a:endParaRPr lang="ko-KR" altLang="en-US" dirty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rgbClr val="00B050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latinLnBrk="1"/>
                        <a:endParaRPr lang="ko-KR" altLang="en-US"/>
                      </a:p>
                    </a:txBody>
                    <a:tcPr/>
                  </a:tc>
                  <a:tc vMerge="1">
                    <a:txBody>
                      <a:bodyPr/>
                      <a:lstStyle/>
                      <a:p>
                        <a:pPr latinLnBrk="1"/>
                        <a:endParaRPr lang="ko-KR" altLang="en-US"/>
                      </a:p>
                    </a:txBody>
                    <a:tcPr/>
                  </a:tc>
                  <a:tc vMerge="1">
                    <a:txBody>
                      <a:bodyPr/>
                      <a:lstStyle/>
                      <a:p>
                        <a:pPr latinLnBrk="1"/>
                        <a:endParaRPr lang="ko-KR" altLang="en-US"/>
                      </a:p>
                    </a:txBody>
                    <a:tcPr/>
                  </a:tc>
                  <a:tc vMerge="1">
                    <a:txBody>
                      <a:bodyPr/>
                      <a:lstStyle/>
                      <a:p>
                        <a:pPr latinLnBrk="1"/>
                        <a:endParaRPr lang="ko-KR" altLang="en-US"/>
                      </a:p>
                    </a:txBody>
                    <a:tcPr/>
                  </a:tc>
                  <a:tc vMerge="1">
                    <a:txBody>
                      <a:bodyPr/>
                      <a:lstStyle/>
                      <a:p>
                        <a:pPr latinLnBrk="1"/>
                        <a:endParaRPr lang="ko-KR" altLang="en-US"/>
                      </a:p>
                    </a:txBody>
                    <a:tcPr/>
                  </a:tc>
                  <a:tc vMerge="1">
                    <a:txBody>
                      <a:bodyPr/>
                      <a:lstStyle/>
                      <a:p>
                        <a:pPr latinLnBrk="1"/>
                        <a:endParaRPr lang="ko-KR" altLang="en-US"/>
                      </a:p>
                    </a:txBody>
                    <a:tcPr/>
                  </a:tc>
                  <a:tc vMerge="1">
                    <a:txBody>
                      <a:bodyPr/>
                      <a:lstStyle/>
                      <a:p>
                        <a:pPr latinLnBrk="1"/>
                        <a:endParaRPr lang="ko-KR" altLang="en-US"/>
                      </a:p>
                    </a:txBody>
                    <a:tcPr/>
                  </a:tc>
                </a:tr>
                <a:tr h="371478">
                  <a:tc rowSpan="2">
                    <a:txBody>
                      <a:bodyPr/>
                      <a:lstStyle/>
                      <a:p>
                        <a:pPr algn="ctr" latinLnBrk="1"/>
                        <a:r>
                          <a:rPr lang="ko-KR" altLang="en-US" dirty="0" smtClean="0"/>
                          <a:t>요구분석</a:t>
                        </a:r>
                        <a:endParaRPr lang="ko-KR" altLang="en-US" dirty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 rowSpan="2">
                    <a:txBody>
                      <a:bodyPr/>
                      <a:lstStyle/>
                      <a:p>
                        <a:pPr algn="ctr" latinLnBrk="1"/>
                        <a:endParaRPr lang="ko-KR" altLang="en-US" dirty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endParaRPr lang="ko-KR" altLang="en-US" dirty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rgbClr val="E8F0F4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endParaRPr lang="ko-KR" altLang="en-US" dirty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>
                          <a:lumMod val="65000"/>
                        </a:schemeClr>
                      </a:solidFill>
                    </a:tcPr>
                  </a:tc>
                  <a:tc rowSpan="2">
                    <a:txBody>
                      <a:bodyPr/>
                      <a:lstStyle/>
                      <a:p>
                        <a:pPr algn="ctr" latinLnBrk="1"/>
                        <a:endParaRPr lang="ko-KR" altLang="en-US" dirty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 rowSpan="2">
                    <a:txBody>
                      <a:bodyPr/>
                      <a:lstStyle/>
                      <a:p>
                        <a:pPr algn="ctr" latinLnBrk="1"/>
                        <a:endParaRPr lang="ko-KR" altLang="en-US" dirty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 rowSpan="2">
                    <a:txBody>
                      <a:bodyPr/>
                      <a:lstStyle/>
                      <a:p>
                        <a:pPr algn="ctr" latinLnBrk="1"/>
                        <a:endParaRPr lang="ko-KR" altLang="en-US" dirty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 rowSpan="2">
                    <a:txBody>
                      <a:bodyPr/>
                      <a:lstStyle/>
                      <a:p>
                        <a:pPr algn="ctr" latinLnBrk="1"/>
                        <a:endParaRPr lang="ko-KR" altLang="en-US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 rowSpan="2">
                    <a:txBody>
                      <a:bodyPr/>
                      <a:lstStyle/>
                      <a:p>
                        <a:pPr algn="ctr" latinLnBrk="1"/>
                        <a:endParaRPr lang="ko-KR" altLang="en-US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371478">
                  <a:tc vMerge="1">
                    <a:txBody>
                      <a:bodyPr/>
                      <a:lstStyle/>
                      <a:p>
                        <a:pPr latinLnBrk="1"/>
                        <a:endParaRPr lang="ko-KR" altLang="en-US"/>
                      </a:p>
                    </a:txBody>
                    <a:tcPr/>
                  </a:tc>
                  <a:tc vMerge="1">
                    <a:txBody>
                      <a:bodyPr/>
                      <a:lstStyle/>
                      <a:p>
                        <a:pPr latinLnBrk="1"/>
                        <a:endParaRPr lang="ko-KR" altLang="en-US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 latinLnBrk="1"/>
                        <a:endParaRPr lang="ko-KR" altLang="en-US" dirty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rgbClr val="00B05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endParaRPr lang="ko-KR" altLang="en-US" dirty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rgbClr val="E8F0F4"/>
                      </a:solidFill>
                    </a:tcPr>
                  </a:tc>
                  <a:tc vMerge="1">
                    <a:txBody>
                      <a:bodyPr/>
                      <a:lstStyle/>
                      <a:p>
                        <a:pPr latinLnBrk="1"/>
                        <a:endParaRPr lang="ko-KR" altLang="en-US"/>
                      </a:p>
                    </a:txBody>
                    <a:tcPr/>
                  </a:tc>
                  <a:tc vMerge="1">
                    <a:txBody>
                      <a:bodyPr/>
                      <a:lstStyle/>
                      <a:p>
                        <a:pPr latinLnBrk="1"/>
                        <a:endParaRPr lang="ko-KR" altLang="en-US"/>
                      </a:p>
                    </a:txBody>
                    <a:tcPr/>
                  </a:tc>
                  <a:tc vMerge="1">
                    <a:txBody>
                      <a:bodyPr/>
                      <a:lstStyle/>
                      <a:p>
                        <a:pPr latinLnBrk="1"/>
                        <a:endParaRPr lang="ko-KR" altLang="en-US"/>
                      </a:p>
                    </a:txBody>
                    <a:tcPr/>
                  </a:tc>
                  <a:tc vMerge="1">
                    <a:txBody>
                      <a:bodyPr/>
                      <a:lstStyle/>
                      <a:p>
                        <a:pPr latinLnBrk="1"/>
                        <a:endParaRPr lang="ko-KR" altLang="en-US"/>
                      </a:p>
                    </a:txBody>
                    <a:tcPr/>
                  </a:tc>
                  <a:tc vMerge="1">
                    <a:txBody>
                      <a:bodyPr/>
                      <a:lstStyle/>
                      <a:p>
                        <a:pPr latinLnBrk="1"/>
                        <a:endParaRPr lang="ko-KR" altLang="en-US"/>
                      </a:p>
                    </a:txBody>
                    <a:tcPr/>
                  </a:tc>
                </a:tr>
                <a:tr h="742955"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ko-KR" altLang="en-US" dirty="0" smtClean="0"/>
                          <a:t>개발</a:t>
                        </a:r>
                        <a:endParaRPr lang="ko-KR" altLang="en-US" dirty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endParaRPr lang="ko-KR" altLang="en-US" dirty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endParaRPr lang="ko-KR" altLang="en-US" dirty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 gridSpan="4">
                    <a:txBody>
                      <a:bodyPr/>
                      <a:lstStyle/>
                      <a:p>
                        <a:pPr marL="0" marR="0" indent="0" algn="ctr" defTabSz="914400" rtl="0" eaLnBrk="1" fontAlgn="auto" latinLnBrk="1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lang="ko-KR" altLang="en-US" dirty="0" smtClean="0"/>
                      </a:p>
                      <a:p>
                        <a:pPr algn="ctr" latinLnBrk="1"/>
                        <a:endParaRPr lang="ko-KR" altLang="en-US" dirty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>
                          <a:lumMod val="6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 latinLnBrk="1"/>
                        <a:endParaRPr lang="ko-KR" altLang="en-US" dirty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>
                          <a:lumMod val="6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 latinLnBrk="1"/>
                        <a:endParaRPr lang="ko-KR" altLang="en-US" dirty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 hMerge="1">
                    <a:txBody>
                      <a:bodyPr/>
                      <a:lstStyle/>
                      <a:p>
                        <a:pPr algn="ctr" latinLnBrk="1"/>
                        <a:endParaRPr lang="ko-KR" altLang="en-US" dirty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endParaRPr lang="ko-KR" altLang="en-US" dirty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endParaRPr lang="ko-KR" altLang="en-US" dirty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742955"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ko-KR" altLang="en-US" dirty="0" smtClean="0"/>
                          <a:t>테스트</a:t>
                        </a:r>
                        <a:endParaRPr lang="ko-KR" altLang="en-US" dirty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endParaRPr lang="ko-KR" altLang="en-US" dirty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endParaRPr lang="ko-KR" altLang="en-US" dirty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endParaRPr lang="ko-KR" altLang="en-US" dirty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endParaRPr lang="ko-KR" altLang="en-US" dirty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endParaRPr lang="ko-KR" altLang="en-US" dirty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endParaRPr lang="ko-KR" altLang="en-US" dirty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 gridSpan="2">
                    <a:txBody>
                      <a:bodyPr/>
                      <a:lstStyle/>
                      <a:p>
                        <a:pPr algn="ctr" latinLnBrk="1"/>
                        <a:endParaRPr lang="ko-KR" altLang="en-US" dirty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>
                          <a:lumMod val="6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 latinLnBrk="1"/>
                        <a:endParaRPr lang="ko-KR" altLang="en-US" dirty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</a:tbl>
            </a:graphicData>
          </a:graphic>
        </p:graphicFrame>
        <p:cxnSp>
          <p:nvCxnSpPr>
            <p:cNvPr id="5" name="직선 연결선 4"/>
            <p:cNvCxnSpPr/>
            <p:nvPr/>
          </p:nvCxnSpPr>
          <p:spPr>
            <a:xfrm>
              <a:off x="214282" y="2500306"/>
              <a:ext cx="1643062" cy="78581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직사각형 6"/>
          <p:cNvSpPr/>
          <p:nvPr/>
        </p:nvSpPr>
        <p:spPr>
          <a:xfrm>
            <a:off x="5429256" y="1714488"/>
            <a:ext cx="785818" cy="28575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5429256" y="2071678"/>
            <a:ext cx="785818" cy="2857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6215074" y="164305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예정 일정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15074" y="200024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진행 일정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용어해설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altLang="ko-KR" dirty="0" smtClean="0"/>
              <a:t>CDMA : </a:t>
            </a:r>
            <a:r>
              <a:rPr lang="ko-KR" altLang="en-US" dirty="0" smtClean="0"/>
              <a:t>미국의 </a:t>
            </a:r>
            <a:r>
              <a:rPr lang="ko-KR" altLang="en-US" dirty="0" err="1" smtClean="0"/>
              <a:t>퀄컴</a:t>
            </a:r>
            <a:r>
              <a:rPr lang="en-US" altLang="ko-KR" dirty="0" smtClean="0"/>
              <a:t>(Qualcomm)</a:t>
            </a:r>
            <a:r>
              <a:rPr lang="ko-KR" altLang="en-US" dirty="0" smtClean="0"/>
              <a:t>이 개발한 확산대역기술을 채택한 디지털 이동통신 방식으로 부호분할다중접속</a:t>
            </a:r>
            <a:r>
              <a:rPr lang="en-US" altLang="ko-KR" dirty="0" smtClean="0"/>
              <a:t>·</a:t>
            </a:r>
            <a:r>
              <a:rPr lang="ko-KR" altLang="en-US" dirty="0" err="1" smtClean="0"/>
              <a:t>코드분할다중접속라고도</a:t>
            </a:r>
            <a:r>
              <a:rPr lang="ko-KR" altLang="en-US" dirty="0" smtClean="0"/>
              <a:t> 한다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altLang="ko-KR" dirty="0" smtClean="0"/>
              <a:t>MMS : Multimedia Management Server, </a:t>
            </a:r>
            <a:r>
              <a:rPr lang="ko-KR" altLang="en-US" dirty="0" smtClean="0"/>
              <a:t>클러스터 </a:t>
            </a:r>
            <a:r>
              <a:rPr lang="en-US" altLang="ko-KR" dirty="0" smtClean="0"/>
              <a:t>VOD </a:t>
            </a:r>
            <a:r>
              <a:rPr lang="ko-KR" altLang="en-US" dirty="0" smtClean="0"/>
              <a:t>서버에서 실직적인 미디어 </a:t>
            </a:r>
            <a:r>
              <a:rPr lang="ko-KR" altLang="en-US" dirty="0" err="1" smtClean="0"/>
              <a:t>스트리밍</a:t>
            </a:r>
            <a:r>
              <a:rPr lang="ko-KR" altLang="en-US" dirty="0" smtClean="0"/>
              <a:t> 서비스를 제공하는 서버로</a:t>
            </a:r>
            <a:r>
              <a:rPr lang="en-US" altLang="ko-KR" dirty="0" smtClean="0"/>
              <a:t>,</a:t>
            </a:r>
            <a:r>
              <a:rPr lang="ko-KR" altLang="en-US" dirty="0" smtClean="0"/>
              <a:t>멀티미디어 데이터를 저장하고 관리함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참고자료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altLang="ko-KR" dirty="0" smtClean="0"/>
              <a:t> CDMA </a:t>
            </a:r>
            <a:r>
              <a:rPr lang="ko-KR" altLang="en-US" dirty="0" smtClean="0"/>
              <a:t>관련자료 </a:t>
            </a:r>
            <a:r>
              <a:rPr lang="en-US" altLang="ko-KR" dirty="0" smtClean="0"/>
              <a:t>: </a:t>
            </a:r>
            <a:r>
              <a:rPr lang="en-US" altLang="ko-KR" dirty="0" smtClean="0">
                <a:hlinkClick r:id="rId3"/>
              </a:rPr>
              <a:t>http://archi.snu.ac.kr/jhpark/manage/study/mobile.html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dirty="0" smtClean="0"/>
              <a:t>하윤수</a:t>
            </a:r>
            <a:r>
              <a:rPr lang="en-US" altLang="ko-KR" dirty="0" smtClean="0"/>
              <a:t>, </a:t>
            </a:r>
            <a:r>
              <a:rPr lang="ko-KR" altLang="en-US" dirty="0" smtClean="0"/>
              <a:t>김덕곤</a:t>
            </a:r>
            <a:r>
              <a:rPr lang="en-US" altLang="ko-KR" dirty="0" smtClean="0"/>
              <a:t>, “</a:t>
            </a:r>
            <a:r>
              <a:rPr lang="ko-KR" altLang="en-US" dirty="0" smtClean="0"/>
              <a:t>초음파센서의 지향성 및 경면반사현상을 고려한 환경인식</a:t>
            </a:r>
            <a:r>
              <a:rPr lang="en-US" altLang="ko-KR" dirty="0" smtClean="0"/>
              <a:t>”, </a:t>
            </a:r>
            <a:r>
              <a:rPr lang="ko-KR" altLang="en-US" dirty="0" smtClean="0"/>
              <a:t>한국마린엔지니어링학회지 제</a:t>
            </a:r>
            <a:r>
              <a:rPr lang="en-US" altLang="ko-KR" dirty="0" smtClean="0"/>
              <a:t>30</a:t>
            </a:r>
            <a:r>
              <a:rPr lang="ko-KR" altLang="en-US" dirty="0" smtClean="0"/>
              <a:t>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제</a:t>
            </a:r>
            <a:r>
              <a:rPr lang="en-US" altLang="ko-KR" dirty="0" smtClean="0"/>
              <a:t>8</a:t>
            </a:r>
            <a:r>
              <a:rPr lang="ko-KR" altLang="en-US" dirty="0" smtClean="0"/>
              <a:t>호</a:t>
            </a:r>
            <a:r>
              <a:rPr lang="en-US" altLang="ko-KR" dirty="0" smtClean="0"/>
              <a:t>, pp. 919~926, 2006. 11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LN2410SBC Datasheet : </a:t>
            </a:r>
            <a:r>
              <a:rPr lang="en-US" altLang="ko-KR" dirty="0" smtClean="0">
                <a:hlinkClick r:id="rId4"/>
              </a:rPr>
              <a:t>http://secom.kumoh.ac.kr/~k20020426/LN2410SBC_Manual.pdf</a:t>
            </a:r>
            <a:endParaRPr lang="en-US" altLang="ko-KR" dirty="0" smtClean="0"/>
          </a:p>
          <a:p>
            <a:pPr lvl="1"/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참고자료</a:t>
            </a:r>
            <a:r>
              <a:rPr lang="en-US" altLang="ko-KR" dirty="0" smtClean="0"/>
              <a:t>(</a:t>
            </a:r>
            <a:r>
              <a:rPr lang="ko-KR" altLang="en-US" dirty="0" smtClean="0"/>
              <a:t>계속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2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altLang="ko-KR" sz="2400" dirty="0" smtClean="0"/>
              <a:t>BSM 860 Programmer Guide : </a:t>
            </a:r>
            <a:r>
              <a:rPr lang="en-US" altLang="ko-KR" sz="2400" dirty="0" smtClean="0">
                <a:hlinkClick r:id="rId2"/>
              </a:rPr>
              <a:t>http://secom.kumoh.ac.kr/~k20020426/BCM-860S%201860%20Programmer's%20Guide%201.0.3%20%b9%e8%c6%f7%ba%bb.pdf</a:t>
            </a:r>
            <a:endParaRPr lang="en-US" altLang="ko-KR" sz="24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Q &amp; A</a:t>
            </a:r>
            <a:endParaRPr lang="ko-KR" altLang="en-US" dirty="0"/>
          </a:p>
        </p:txBody>
      </p:sp>
      <p:pic>
        <p:nvPicPr>
          <p:cNvPr id="5" name="내용 개체 틀 4" descr="ngage_qa_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3108" y="1928802"/>
            <a:ext cx="3652854" cy="365285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개요</a:t>
            </a:r>
            <a:endParaRPr lang="en-US" altLang="ko-KR" dirty="0" smtClean="0"/>
          </a:p>
          <a:p>
            <a:r>
              <a:rPr lang="ko-KR" altLang="en-US" dirty="0" smtClean="0"/>
              <a:t>시스템 구성도</a:t>
            </a:r>
            <a:endParaRPr lang="en-US" altLang="ko-KR" dirty="0" smtClean="0"/>
          </a:p>
          <a:p>
            <a:r>
              <a:rPr lang="ko-KR" altLang="en-US" dirty="0" smtClean="0"/>
              <a:t>기능적요구</a:t>
            </a:r>
            <a:endParaRPr lang="en-US" altLang="ko-KR" dirty="0" smtClean="0"/>
          </a:p>
          <a:p>
            <a:r>
              <a:rPr lang="en-US" altLang="ko-KR" dirty="0" smtClean="0"/>
              <a:t>Use Case Diagram</a:t>
            </a:r>
          </a:p>
          <a:p>
            <a:r>
              <a:rPr lang="en-US" altLang="ko-KR" dirty="0" smtClean="0"/>
              <a:t>Sequence Diagram</a:t>
            </a:r>
          </a:p>
          <a:p>
            <a:r>
              <a:rPr lang="ko-KR" altLang="en-US" dirty="0" smtClean="0"/>
              <a:t>기타 요구 </a:t>
            </a:r>
            <a:endParaRPr lang="en-US" altLang="ko-KR" dirty="0" smtClean="0"/>
          </a:p>
          <a:p>
            <a:r>
              <a:rPr lang="ko-KR" altLang="en-US" dirty="0" smtClean="0"/>
              <a:t>제약사항</a:t>
            </a:r>
            <a:endParaRPr lang="en-US" altLang="ko-KR" dirty="0" smtClean="0"/>
          </a:p>
          <a:p>
            <a:r>
              <a:rPr lang="ko-KR" altLang="en-US" dirty="0" smtClean="0"/>
              <a:t>일정</a:t>
            </a:r>
            <a:endParaRPr lang="en-US" altLang="ko-KR" dirty="0" smtClean="0"/>
          </a:p>
          <a:p>
            <a:r>
              <a:rPr lang="ko-KR" altLang="en-US" dirty="0" smtClean="0"/>
              <a:t>용어해설</a:t>
            </a:r>
            <a:endParaRPr lang="en-US" altLang="ko-KR" dirty="0" smtClean="0"/>
          </a:p>
          <a:p>
            <a:r>
              <a:rPr lang="ko-KR" altLang="en-US" dirty="0" smtClean="0"/>
              <a:t>참고 자료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개요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 </a:t>
            </a:r>
            <a:r>
              <a:rPr lang="ko-KR" altLang="en-US" dirty="0" smtClean="0"/>
              <a:t>시스템의 개요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대부분 농촌에서는 도난사고에 대하여 자체적 순찰로 대비하고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하지만 순찰과 같은 경우는 한 곳을 계속 감시하지 못하는데다 시간적 한계가 있기 때문에 큰 도움이 되지 못하는 실정이다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따라서 우리는 침입자가 감지되었을시 자동적으로 관리자에게 알려주는 방범시스템을 만들고자 한다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dirty="0" smtClean="0"/>
              <a:t>목표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침입자 감지 시 경고메세지 출력 후 사진을 휴대전화로 전송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시스템이 구동되는 시간 및 관리자의 휴대전화 번호를 터치스크린으로 설정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메모리에 저장 된 사진의 삭제 및 백업 기능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dirty="0" smtClean="0">
                <a:latin typeface="+mn-ea"/>
                <a:ea typeface="+mn-ea"/>
              </a:rPr>
              <a:t>시스템 구성도</a:t>
            </a:r>
            <a:endParaRPr lang="ko-KR" altLang="en-US" dirty="0">
              <a:latin typeface="+mn-ea"/>
              <a:ea typeface="+mn-ea"/>
            </a:endParaRPr>
          </a:p>
        </p:txBody>
      </p:sp>
      <p:grpSp>
        <p:nvGrpSpPr>
          <p:cNvPr id="6" name="그룹 60"/>
          <p:cNvGrpSpPr>
            <a:grpSpLocks/>
          </p:cNvGrpSpPr>
          <p:nvPr/>
        </p:nvGrpSpPr>
        <p:grpSpPr bwMode="auto">
          <a:xfrm>
            <a:off x="6572264" y="3643314"/>
            <a:ext cx="2032000" cy="2286000"/>
            <a:chOff x="6715140" y="3071810"/>
            <a:chExt cx="2032000" cy="2286000"/>
          </a:xfrm>
        </p:grpSpPr>
        <p:pic>
          <p:nvPicPr>
            <p:cNvPr id="12315" name="그림 38" descr="dgmltn05_5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15140" y="3071810"/>
              <a:ext cx="2032000" cy="228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16" name="Picture 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351737" y="3571858"/>
              <a:ext cx="720725" cy="928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1" name="그룹 40"/>
          <p:cNvGrpSpPr/>
          <p:nvPr/>
        </p:nvGrpSpPr>
        <p:grpSpPr>
          <a:xfrm>
            <a:off x="428596" y="1928802"/>
            <a:ext cx="7429500" cy="4062412"/>
            <a:chOff x="357188" y="1071563"/>
            <a:chExt cx="7429500" cy="4062412"/>
          </a:xfrm>
        </p:grpSpPr>
        <p:cxnSp>
          <p:nvCxnSpPr>
            <p:cNvPr id="51" name="직선 연결선 50"/>
            <p:cNvCxnSpPr/>
            <p:nvPr/>
          </p:nvCxnSpPr>
          <p:spPr>
            <a:xfrm>
              <a:off x="357188" y="3786188"/>
              <a:ext cx="285750" cy="1587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직선 연결선 51"/>
            <p:cNvCxnSpPr/>
            <p:nvPr/>
          </p:nvCxnSpPr>
          <p:spPr>
            <a:xfrm>
              <a:off x="357188" y="4929188"/>
              <a:ext cx="285750" cy="1587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293" name="그림 5" descr="94358_onekorail.jp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42938" y="2500313"/>
              <a:ext cx="3429000" cy="2571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4" name="그림 6" descr="%C3%CA%C0%BD%C6%C4_square02.jp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00063" y="3643313"/>
              <a:ext cx="35718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5" name="그림 7" descr="%C3%CA%C0%BD%C6%C4_square02.jp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57625" y="3643313"/>
              <a:ext cx="35718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6" name="그림 8" descr="%C3%CA%C0%BD%C6%C4_square02.jp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57625" y="4857750"/>
              <a:ext cx="35718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7" name="그림 9" descr="%C3%CA%C0%BD%C6%C4_square02.jp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00063" y="4857750"/>
              <a:ext cx="35718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8" name="그림 14" descr="logitec1_1-likedawn486.jpg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143125" y="2428875"/>
              <a:ext cx="500063" cy="142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그룹 19"/>
            <p:cNvGrpSpPr>
              <a:grpSpLocks/>
            </p:cNvGrpSpPr>
            <p:nvPr/>
          </p:nvGrpSpPr>
          <p:grpSpPr bwMode="auto">
            <a:xfrm>
              <a:off x="704850" y="3741738"/>
              <a:ext cx="3359150" cy="1322387"/>
              <a:chOff x="704391" y="3741658"/>
              <a:chExt cx="3360256" cy="1322764"/>
            </a:xfrm>
          </p:grpSpPr>
          <p:sp>
            <p:nvSpPr>
              <p:cNvPr id="16" name="막힌 원호 15"/>
              <p:cNvSpPr/>
              <p:nvPr/>
            </p:nvSpPr>
            <p:spPr>
              <a:xfrm rot="13603861">
                <a:off x="3671620" y="3705919"/>
                <a:ext cx="357289" cy="428766"/>
              </a:xfrm>
              <a:prstGeom prst="blockArc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막힌 원호 16"/>
              <p:cNvSpPr/>
              <p:nvPr/>
            </p:nvSpPr>
            <p:spPr>
              <a:xfrm rot="7268825">
                <a:off x="740130" y="3764673"/>
                <a:ext cx="357290" cy="428766"/>
              </a:xfrm>
              <a:prstGeom prst="blockArc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막힌 원호 17"/>
              <p:cNvSpPr/>
              <p:nvPr/>
            </p:nvSpPr>
            <p:spPr>
              <a:xfrm rot="2660558">
                <a:off x="742504" y="4635675"/>
                <a:ext cx="357306" cy="428747"/>
              </a:xfrm>
              <a:prstGeom prst="blockArc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막힌 원호 18"/>
              <p:cNvSpPr/>
              <p:nvPr/>
            </p:nvSpPr>
            <p:spPr>
              <a:xfrm rot="17692061">
                <a:off x="3590631" y="4609464"/>
                <a:ext cx="357290" cy="428766"/>
              </a:xfrm>
              <a:prstGeom prst="blockArc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" name="그룹 28"/>
            <p:cNvGrpSpPr>
              <a:grpSpLocks/>
            </p:cNvGrpSpPr>
            <p:nvPr/>
          </p:nvGrpSpPr>
          <p:grpSpPr bwMode="auto">
            <a:xfrm>
              <a:off x="849313" y="3884613"/>
              <a:ext cx="3071812" cy="996950"/>
              <a:chOff x="849715" y="3884534"/>
              <a:chExt cx="3072056" cy="996420"/>
            </a:xfrm>
          </p:grpSpPr>
          <p:sp>
            <p:nvSpPr>
              <p:cNvPr id="21" name="막힌 원호 20"/>
              <p:cNvSpPr/>
              <p:nvPr/>
            </p:nvSpPr>
            <p:spPr>
              <a:xfrm rot="13603861">
                <a:off x="3528943" y="3848703"/>
                <a:ext cx="356997" cy="428659"/>
              </a:xfrm>
              <a:prstGeom prst="blockArc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막힌 원호 21"/>
              <p:cNvSpPr/>
              <p:nvPr/>
            </p:nvSpPr>
            <p:spPr>
              <a:xfrm rot="7417369">
                <a:off x="955402" y="3910582"/>
                <a:ext cx="356998" cy="428659"/>
              </a:xfrm>
              <a:prstGeom prst="blockArc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막힌 원호 22"/>
              <p:cNvSpPr/>
              <p:nvPr/>
            </p:nvSpPr>
            <p:spPr>
              <a:xfrm rot="2789380">
                <a:off x="885546" y="4484952"/>
                <a:ext cx="356998" cy="428659"/>
              </a:xfrm>
              <a:prstGeom prst="blockArc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막힌 원호 23"/>
              <p:cNvSpPr/>
              <p:nvPr/>
            </p:nvSpPr>
            <p:spPr>
              <a:xfrm rot="18512637">
                <a:off x="3386057" y="4488125"/>
                <a:ext cx="356998" cy="428659"/>
              </a:xfrm>
              <a:prstGeom prst="blockArc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" name="그룹 29"/>
            <p:cNvGrpSpPr>
              <a:grpSpLocks/>
            </p:cNvGrpSpPr>
            <p:nvPr/>
          </p:nvGrpSpPr>
          <p:grpSpPr bwMode="auto">
            <a:xfrm>
              <a:off x="992188" y="4027488"/>
              <a:ext cx="2786062" cy="779462"/>
              <a:chOff x="992876" y="4027410"/>
              <a:chExt cx="2786019" cy="779992"/>
            </a:xfrm>
          </p:grpSpPr>
          <p:sp>
            <p:nvSpPr>
              <p:cNvPr id="25" name="막힌 원호 24"/>
              <p:cNvSpPr/>
              <p:nvPr/>
            </p:nvSpPr>
            <p:spPr>
              <a:xfrm rot="13603861">
                <a:off x="3385871" y="3991816"/>
                <a:ext cx="357430" cy="428618"/>
              </a:xfrm>
              <a:prstGeom prst="blockArc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막힌 원호 25"/>
              <p:cNvSpPr/>
              <p:nvPr/>
            </p:nvSpPr>
            <p:spPr>
              <a:xfrm rot="7871703">
                <a:off x="1099906" y="4061713"/>
                <a:ext cx="357430" cy="428618"/>
              </a:xfrm>
              <a:prstGeom prst="blockArc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막힌 원호 26"/>
              <p:cNvSpPr/>
              <p:nvPr/>
            </p:nvSpPr>
            <p:spPr>
              <a:xfrm rot="3206349">
                <a:off x="1028470" y="4414378"/>
                <a:ext cx="357430" cy="428618"/>
              </a:xfrm>
              <a:prstGeom prst="blockArc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막힌 원호 27"/>
              <p:cNvSpPr/>
              <p:nvPr/>
            </p:nvSpPr>
            <p:spPr>
              <a:xfrm rot="18541582">
                <a:off x="3242998" y="4346068"/>
                <a:ext cx="357431" cy="428618"/>
              </a:xfrm>
              <a:prstGeom prst="blockArc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1" name="폭발 1 30"/>
            <p:cNvSpPr/>
            <p:nvPr/>
          </p:nvSpPr>
          <p:spPr>
            <a:xfrm>
              <a:off x="1928813" y="2214563"/>
              <a:ext cx="914400" cy="914400"/>
            </a:xfrm>
            <a:prstGeom prst="irregularSeal1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pic>
          <p:nvPicPr>
            <p:cNvPr id="12303" name="Picture 5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708525" y="1071563"/>
              <a:ext cx="2033588" cy="151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35" name="직선 화살표 연결선 34"/>
            <p:cNvCxnSpPr/>
            <p:nvPr/>
          </p:nvCxnSpPr>
          <p:spPr>
            <a:xfrm>
              <a:off x="6429375" y="2000250"/>
              <a:ext cx="1208088" cy="10001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직선 연결선 42"/>
            <p:cNvCxnSpPr/>
            <p:nvPr/>
          </p:nvCxnSpPr>
          <p:spPr>
            <a:xfrm rot="16200000" flipH="1">
              <a:off x="5582444" y="2697956"/>
              <a:ext cx="642938" cy="1047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직선 연결선 44"/>
            <p:cNvCxnSpPr/>
            <p:nvPr/>
          </p:nvCxnSpPr>
          <p:spPr>
            <a:xfrm rot="5400000">
              <a:off x="-1106487" y="3463925"/>
              <a:ext cx="2928938" cy="1587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직선 연결선 45"/>
            <p:cNvCxnSpPr/>
            <p:nvPr/>
          </p:nvCxnSpPr>
          <p:spPr>
            <a:xfrm rot="5400000">
              <a:off x="2929731" y="3499644"/>
              <a:ext cx="3000375" cy="1588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직선 연결선 49"/>
            <p:cNvCxnSpPr/>
            <p:nvPr/>
          </p:nvCxnSpPr>
          <p:spPr>
            <a:xfrm>
              <a:off x="357188" y="2000250"/>
              <a:ext cx="4500562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직선 연결선 53"/>
            <p:cNvCxnSpPr/>
            <p:nvPr/>
          </p:nvCxnSpPr>
          <p:spPr>
            <a:xfrm>
              <a:off x="4214813" y="5000625"/>
              <a:ext cx="214312" cy="1588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직사각형 32"/>
            <p:cNvSpPr/>
            <p:nvPr/>
          </p:nvSpPr>
          <p:spPr>
            <a:xfrm>
              <a:off x="3500438" y="1571625"/>
              <a:ext cx="1214437" cy="6429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ko-KR" altLang="en-US" sz="1400" dirty="0"/>
                <a:t>초음파 센서</a:t>
              </a:r>
              <a:endParaRPr lang="en-US" altLang="ko-KR" sz="1400" dirty="0"/>
            </a:p>
            <a:p>
              <a:pPr algn="ctr">
                <a:defRPr/>
              </a:pPr>
              <a:r>
                <a:rPr lang="ko-KR" altLang="en-US" sz="1400" dirty="0"/>
                <a:t>인터페이스</a:t>
              </a:r>
              <a:r>
                <a:rPr lang="en-US" altLang="ko-KR" sz="1400" dirty="0"/>
                <a:t> </a:t>
              </a:r>
              <a:r>
                <a:rPr lang="ko-KR" altLang="en-US" sz="1400" dirty="0"/>
                <a:t>보드</a:t>
              </a:r>
            </a:p>
          </p:txBody>
        </p:sp>
        <p:cxnSp>
          <p:nvCxnSpPr>
            <p:cNvPr id="60" name="직선 연결선 59"/>
            <p:cNvCxnSpPr/>
            <p:nvPr/>
          </p:nvCxnSpPr>
          <p:spPr>
            <a:xfrm>
              <a:off x="4214813" y="3784600"/>
              <a:ext cx="214312" cy="1588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직사각형 61"/>
            <p:cNvSpPr/>
            <p:nvPr/>
          </p:nvSpPr>
          <p:spPr>
            <a:xfrm>
              <a:off x="6572250" y="2357438"/>
              <a:ext cx="1214438" cy="4286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ko-KR" sz="1400" dirty="0"/>
                <a:t>CDMA Modem</a:t>
              </a:r>
              <a:endParaRPr lang="ko-KR" altLang="en-US" sz="1400" dirty="0"/>
            </a:p>
          </p:txBody>
        </p:sp>
        <p:sp>
          <p:nvSpPr>
            <p:cNvPr id="42" name="직사각형 41"/>
            <p:cNvSpPr/>
            <p:nvPr/>
          </p:nvSpPr>
          <p:spPr>
            <a:xfrm>
              <a:off x="5500688" y="3071813"/>
              <a:ext cx="785812" cy="35718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ko-KR" altLang="en-US" sz="1400" dirty="0"/>
                <a:t>스피커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기능적 요구</a:t>
            </a:r>
            <a:endParaRPr lang="ko-KR" alt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01080" cy="4614882"/>
          </a:xfrm>
        </p:spPr>
        <p:txBody>
          <a:bodyPr>
            <a:noAutofit/>
          </a:bodyPr>
          <a:lstStyle/>
          <a:p>
            <a:r>
              <a:rPr lang="ko-KR" altLang="en-US" dirty="0" smtClean="0"/>
              <a:t>기능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침입자 감지시 경고메세지 출력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침입자 사진을 관리자 휴대전화로 </a:t>
            </a:r>
            <a:r>
              <a:rPr lang="en-US" altLang="ko-KR" dirty="0" smtClean="0"/>
              <a:t>MMS </a:t>
            </a:r>
            <a:r>
              <a:rPr lang="ko-KR" altLang="en-US" dirty="0" smtClean="0"/>
              <a:t>메세지 전송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ko-KR" altLang="en-US" dirty="0" smtClean="0"/>
              <a:t>자료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입력 </a:t>
            </a:r>
            <a:r>
              <a:rPr lang="en-US" altLang="ko-KR" dirty="0" smtClean="0"/>
              <a:t>: </a:t>
            </a:r>
          </a:p>
          <a:p>
            <a:pPr lvl="2"/>
            <a:r>
              <a:rPr lang="ko-KR" altLang="en-US" dirty="0" smtClean="0"/>
              <a:t>초음파센서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침입자 위치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카메라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침입자 이미지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출력 </a:t>
            </a:r>
            <a:r>
              <a:rPr lang="en-US" altLang="ko-KR" dirty="0" smtClean="0"/>
              <a:t>: </a:t>
            </a:r>
          </a:p>
          <a:p>
            <a:pPr lvl="2"/>
            <a:r>
              <a:rPr lang="ko-KR" altLang="en-US" dirty="0" smtClean="0"/>
              <a:t>카메라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침입자 위치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CDMA : </a:t>
            </a:r>
            <a:r>
              <a:rPr lang="ko-KR" altLang="en-US" dirty="0" smtClean="0"/>
              <a:t>침입자 사진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스피커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소리신호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Use Case</a:t>
            </a:r>
            <a:endParaRPr lang="ko-KR" altLang="en-US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061413"/>
            <a:ext cx="3786214" cy="3477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19"/>
          <p:cNvGrpSpPr/>
          <p:nvPr/>
        </p:nvGrpSpPr>
        <p:grpSpPr>
          <a:xfrm>
            <a:off x="1142976" y="1643050"/>
            <a:ext cx="7143773" cy="3996030"/>
            <a:chOff x="1142976" y="1643050"/>
            <a:chExt cx="7143773" cy="3996030"/>
          </a:xfrm>
        </p:grpSpPr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42976" y="1643050"/>
              <a:ext cx="7143773" cy="3996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직사각형 4"/>
            <p:cNvSpPr/>
            <p:nvPr/>
          </p:nvSpPr>
          <p:spPr>
            <a:xfrm>
              <a:off x="2400724" y="2600978"/>
              <a:ext cx="142876" cy="1800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1" name="직선 화살표 연결선 10"/>
            <p:cNvCxnSpPr>
              <a:stCxn id="5" idx="0"/>
            </p:cNvCxnSpPr>
            <p:nvPr/>
          </p:nvCxnSpPr>
          <p:spPr>
            <a:xfrm rot="5400000" flipH="1" flipV="1">
              <a:off x="3114555" y="1929351"/>
              <a:ext cx="29234" cy="13140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714612" y="2571744"/>
              <a:ext cx="12144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200" dirty="0" smtClean="0"/>
                <a:t>침입감지</a:t>
              </a:r>
              <a:endParaRPr lang="ko-KR" altLang="en-US" sz="1200" dirty="0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Sequence diagram</a:t>
            </a:r>
            <a:endParaRPr lang="ko-KR" altLang="en-US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857224" y="1500174"/>
          <a:ext cx="561975" cy="876299"/>
        </p:xfrm>
        <a:graphic>
          <a:graphicData uri="http://schemas.openxmlformats.org/presentationml/2006/ole">
            <p:oleObj spid="_x0000_s2052" name="Visio" r:id="rId4" imgW="561845" imgH="1091319" progId="Visio.Drawing.11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기타 요구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043510"/>
          </a:xfrm>
        </p:spPr>
        <p:txBody>
          <a:bodyPr>
            <a:noAutofit/>
          </a:bodyPr>
          <a:lstStyle/>
          <a:p>
            <a:r>
              <a:rPr lang="ko-KR" altLang="en-US" dirty="0" smtClean="0"/>
              <a:t>성능요구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반응시간 </a:t>
            </a:r>
            <a:r>
              <a:rPr lang="en-US" altLang="ko-KR" dirty="0" smtClean="0"/>
              <a:t>: 5</a:t>
            </a:r>
            <a:r>
              <a:rPr lang="ko-KR" altLang="en-US" dirty="0" smtClean="0"/>
              <a:t>초 이내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처리 소요시간</a:t>
            </a:r>
            <a:r>
              <a:rPr lang="en-US" altLang="ko-KR" dirty="0"/>
              <a:t> </a:t>
            </a:r>
            <a:r>
              <a:rPr lang="en-US" altLang="ko-KR" dirty="0" smtClean="0"/>
              <a:t>: 1</a:t>
            </a:r>
            <a:r>
              <a:rPr lang="ko-KR" altLang="en-US" dirty="0" smtClean="0"/>
              <a:t>분 이내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H/W </a:t>
            </a:r>
            <a:r>
              <a:rPr lang="ko-KR" altLang="en-US" dirty="0" smtClean="0"/>
              <a:t>요구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보드 </a:t>
            </a:r>
            <a:r>
              <a:rPr lang="en-US" altLang="ko-KR" dirty="0" smtClean="0"/>
              <a:t>: LN2410SBC-LP35</a:t>
            </a:r>
          </a:p>
          <a:p>
            <a:pPr lvl="2"/>
            <a:r>
              <a:rPr lang="en-US" altLang="ko-KR" dirty="0" smtClean="0"/>
              <a:t>CPU : Samsung S3C2410A (ARM920T, 200MHz)</a:t>
            </a:r>
          </a:p>
          <a:p>
            <a:pPr lvl="2"/>
            <a:r>
              <a:rPr lang="ko-KR" altLang="en-US" dirty="0" smtClean="0"/>
              <a:t>메모리 </a:t>
            </a:r>
            <a:r>
              <a:rPr lang="en-US" altLang="ko-KR" dirty="0" smtClean="0"/>
              <a:t>: 32MB SDRAM, 2MB NOR Flash + 32MB NAND Flash</a:t>
            </a:r>
          </a:p>
          <a:p>
            <a:pPr lvl="2"/>
            <a:r>
              <a:rPr lang="en-US" altLang="ko-KR" dirty="0" smtClean="0"/>
              <a:t>Ethernet : 10BASE-T 1ch</a:t>
            </a:r>
          </a:p>
          <a:p>
            <a:pPr lvl="1"/>
            <a:r>
              <a:rPr lang="ko-KR" altLang="en-US" dirty="0" smtClean="0"/>
              <a:t>카메라</a:t>
            </a:r>
            <a:r>
              <a:rPr lang="en-US" altLang="ko-KR" dirty="0"/>
              <a:t> </a:t>
            </a:r>
            <a:r>
              <a:rPr lang="en-US" altLang="ko-KR" dirty="0" smtClean="0"/>
              <a:t>: Logitech </a:t>
            </a:r>
            <a:r>
              <a:rPr lang="en-US" altLang="ko-KR" dirty="0" err="1" smtClean="0"/>
              <a:t>Orbitz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Quickcam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센서 </a:t>
            </a:r>
            <a:r>
              <a:rPr lang="en-US" altLang="ko-KR" dirty="0" smtClean="0"/>
              <a:t>: MA40S4S/MA40S4R</a:t>
            </a:r>
          </a:p>
          <a:p>
            <a:pPr lvl="1"/>
            <a:r>
              <a:rPr lang="en-US" altLang="ko-KR" dirty="0" smtClean="0"/>
              <a:t>CDMA </a:t>
            </a:r>
            <a:r>
              <a:rPr lang="ko-KR" altLang="en-US" dirty="0" smtClean="0"/>
              <a:t>모뎀 </a:t>
            </a:r>
            <a:r>
              <a:rPr lang="en-US" altLang="ko-KR" dirty="0" smtClean="0"/>
              <a:t>: BCM-860S</a:t>
            </a:r>
          </a:p>
          <a:p>
            <a:pPr lvl="1"/>
            <a:r>
              <a:rPr lang="ko-KR" altLang="en-US" dirty="0" smtClean="0"/>
              <a:t>메모리 </a:t>
            </a:r>
            <a:r>
              <a:rPr lang="en-US" altLang="ko-KR" dirty="0" smtClean="0"/>
              <a:t>: 1G SDRAM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제약사항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자원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센서와 보드</a:t>
            </a:r>
            <a:r>
              <a:rPr lang="en-US" altLang="ko-KR" dirty="0" smtClean="0"/>
              <a:t>, CDMA</a:t>
            </a:r>
            <a:r>
              <a:rPr lang="ko-KR" altLang="en-US" dirty="0" smtClean="0"/>
              <a:t>모뎀과 보드는 유선으로 연결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CDMA</a:t>
            </a:r>
            <a:r>
              <a:rPr lang="ko-KR" altLang="en-US" dirty="0" smtClean="0"/>
              <a:t>모뎀은 기지국과 통신 가능한 개방된 공간에 설치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보드는 지속적인 전원공급이 가능해야 함</a:t>
            </a:r>
            <a:r>
              <a:rPr lang="en-US" altLang="ko-KR" dirty="0" smtClean="0"/>
              <a:t>(220V)</a:t>
            </a:r>
          </a:p>
          <a:p>
            <a:pPr lvl="1"/>
            <a:r>
              <a:rPr lang="ko-KR" altLang="en-US" dirty="0" smtClean="0"/>
              <a:t>메모리는 </a:t>
            </a:r>
            <a:r>
              <a:rPr lang="en-US" altLang="ko-KR" dirty="0" smtClean="0"/>
              <a:t>100MB</a:t>
            </a:r>
            <a:r>
              <a:rPr lang="ko-KR" altLang="en-US" dirty="0" smtClean="0"/>
              <a:t>이상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보안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시스템에 대한 접근은 관리자로 한정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전원이 차단된 경우 전원이 복구되면 시스템도 복구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오렌지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클래식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오렌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469</TotalTime>
  <Words>368</Words>
  <Application>Microsoft Office PowerPoint</Application>
  <PresentationFormat>화면 슬라이드 쇼(4:3)</PresentationFormat>
  <Paragraphs>95</Paragraphs>
  <Slides>14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연결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6" baseType="lpstr">
      <vt:lpstr>오렌지</vt:lpstr>
      <vt:lpstr>C:\Documents and Settings\馬頭犬毛\My Documents\네이트온 받은 파일\드로잉1.vsd</vt:lpstr>
      <vt:lpstr>Observer (intrusion detection system)</vt:lpstr>
      <vt:lpstr>목차</vt:lpstr>
      <vt:lpstr>개요</vt:lpstr>
      <vt:lpstr>시스템 구성도</vt:lpstr>
      <vt:lpstr>기능적 요구</vt:lpstr>
      <vt:lpstr>Use Case</vt:lpstr>
      <vt:lpstr>Sequence diagram</vt:lpstr>
      <vt:lpstr>기타 요구</vt:lpstr>
      <vt:lpstr>제약사항</vt:lpstr>
      <vt:lpstr>일정</vt:lpstr>
      <vt:lpstr>용어해설</vt:lpstr>
      <vt:lpstr>참고자료 </vt:lpstr>
      <vt:lpstr>참고자료(계속)</vt:lpstr>
      <vt:lpstr>Q &amp; A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Observer ()</dc:title>
  <dc:creator>bluelimn</dc:creator>
  <cp:lastModifiedBy>bluelimn</cp:lastModifiedBy>
  <cp:revision>61</cp:revision>
  <dcterms:created xsi:type="dcterms:W3CDTF">2008-09-27T11:02:27Z</dcterms:created>
  <dcterms:modified xsi:type="dcterms:W3CDTF">2008-10-07T05:38:39Z</dcterms:modified>
</cp:coreProperties>
</file>