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5" r:id="rId17"/>
    <p:sldId id="276" r:id="rId18"/>
    <p:sldId id="277" r:id="rId19"/>
    <p:sldId id="278" r:id="rId20"/>
    <p:sldId id="279" r:id="rId21"/>
    <p:sldId id="261" r:id="rId22"/>
  </p:sldIdLst>
  <p:sldSz cx="9144000" cy="6858000" type="screen4x3"/>
  <p:notesSz cx="6772275" cy="99028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98" y="-96"/>
      </p:cViewPr>
      <p:guideLst>
        <p:guide orient="horz" pos="3119"/>
        <p:guide pos="213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653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36055" y="0"/>
            <a:ext cx="2934653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431C-8ED2-45E5-90F5-19AABF265DD3}" type="datetimeFigureOut">
              <a:rPr lang="ko-KR" altLang="en-US" smtClean="0"/>
              <a:pPr/>
              <a:t>2008-12-11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982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7228" y="4703842"/>
            <a:ext cx="5417820" cy="445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5965"/>
            <a:ext cx="2934653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36055" y="9405965"/>
            <a:ext cx="2934653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6BC7F-5896-4516-9564-45864BD66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39242" y="34290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내용 개체 틀 18"/>
          <p:cNvSpPr>
            <a:spLocks noGrp="1"/>
          </p:cNvSpPr>
          <p:nvPr>
            <p:ph sz="quarter" idx="10"/>
          </p:nvPr>
        </p:nvSpPr>
        <p:spPr>
          <a:xfrm>
            <a:off x="1428750" y="1785943"/>
            <a:ext cx="6357960" cy="1285867"/>
          </a:xfrm>
        </p:spPr>
        <p:txBody>
          <a:bodyPr/>
          <a:lstStyle>
            <a:lvl1pPr>
              <a:buNone/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제목, 텍스트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차트 개체 틀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75A3-B2BE-4216-9CEC-E1FD156B3F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Anshul Kantawala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9E84FCA-1AF8-4801-8C95-18700E7E30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marL="484632" algn="l" rtl="0" eaLnBrk="1" latinLnBrk="1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1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FAST TCP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: From Theory to Experiments</a:t>
            </a:r>
            <a:endParaRPr lang="ko-KR" altLang="en-US" sz="2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Sohn JongSoo</a:t>
            </a:r>
          </a:p>
          <a:p>
            <a:endParaRPr lang="en-US" altLang="ko-KR" sz="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Intelligent Information System Lab.</a:t>
            </a:r>
          </a:p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mis026@korea.ac.kr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Stability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Want to ensure equilibrium points are stable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When the network is perturbed out of equilibrium by random fluctuations, should drift back to new equilibrium point</a:t>
            </a:r>
          </a:p>
          <a:p>
            <a:r>
              <a:rPr lang="en-US" altLang="ko-KR" smtClean="0">
                <a:ea typeface="굴림" pitchFamily="50" charset="-127"/>
              </a:rPr>
              <a:t>Current TCP algorithms can become unstable as delay increases or network capacity increases</a:t>
            </a:r>
          </a:p>
        </p:txBody>
      </p:sp>
      <p:sp>
        <p:nvSpPr>
          <p:cNvPr id="1229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06980-C555-4E0D-845C-A0DFEF6BF792}" type="slidenum">
              <a:rPr lang="en-US" altLang="ko-KR"/>
              <a:pPr/>
              <a:t>10</a:t>
            </a:fld>
            <a:endParaRPr lang="en-US" altLang="ko-K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Lack of Scalability of TCP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50" charset="-127"/>
              </a:rPr>
              <a:t>As capacity increases, link utilization of TCP/RED steadily drops</a:t>
            </a:r>
          </a:p>
          <a:p>
            <a:r>
              <a:rPr lang="en-US" altLang="ko-KR" sz="2800" smtClean="0">
                <a:ea typeface="굴림" pitchFamily="50" charset="-127"/>
              </a:rPr>
              <a:t>Main factor may be synchronization of TCP flows</a:t>
            </a:r>
          </a:p>
        </p:txBody>
      </p:sp>
      <p:sp>
        <p:nvSpPr>
          <p:cNvPr id="13314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35F33E-3771-48BF-A311-0A8EF8DFA648}" type="slidenum">
              <a:rPr lang="en-US" altLang="ko-KR"/>
              <a:pPr/>
              <a:t>11</a:t>
            </a:fld>
            <a:endParaRPr lang="en-US" altLang="ko-K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24400" y="1828800"/>
            <a:ext cx="3733800" cy="3287713"/>
            <a:chOff x="2976" y="1152"/>
            <a:chExt cx="2352" cy="2071"/>
          </a:xfrm>
        </p:grpSpPr>
        <p:pic>
          <p:nvPicPr>
            <p:cNvPr id="1332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1200"/>
              <a:ext cx="2352" cy="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3552" y="1152"/>
              <a:ext cx="1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US" altLang="ko-KR" sz="1600" b="1">
                  <a:latin typeface="Verdana" pitchFamily="34" charset="0"/>
                  <a:ea typeface="굴림" pitchFamily="50" charset="-127"/>
                </a:rPr>
                <a:t>ns-2 simulation</a:t>
              </a:r>
              <a:endParaRPr lang="en-US" altLang="ko-KR" sz="2400" b="1">
                <a:latin typeface="Verdana" pitchFamily="34" charset="0"/>
                <a:ea typeface="굴림" pitchFamily="50" charset="-127"/>
              </a:endParaRPr>
            </a:p>
          </p:txBody>
        </p:sp>
      </p:grp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4572000" y="5257800"/>
            <a:ext cx="3886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ko-KR" sz="1400">
                <a:latin typeface="Verdana" pitchFamily="34" charset="0"/>
                <a:ea typeface="굴림" pitchFamily="50" charset="-127"/>
              </a:rPr>
              <a:t>capacity = 155Mbps, 622Mbps, 2.5Gbps, 5Gbps, 10Gbps; </a:t>
            </a:r>
          </a:p>
          <a:p>
            <a:pPr>
              <a:spcBef>
                <a:spcPct val="0"/>
              </a:spcBef>
              <a:buClrTx/>
            </a:pPr>
            <a:r>
              <a:rPr lang="en-US" altLang="ko-KR" sz="1400">
                <a:latin typeface="Verdana" pitchFamily="34" charset="0"/>
                <a:ea typeface="굴림" pitchFamily="50" charset="-127"/>
              </a:rPr>
              <a:t>100 ms round trip latency; 100 flows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FAST TCP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Implementation issues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Use both queueing delay and packet loss as congestion signals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Effectively deal with massive losses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Use </a:t>
            </a:r>
            <a:r>
              <a:rPr lang="en-US" altLang="ko-KR" i="1" smtClean="0">
                <a:solidFill>
                  <a:srgbClr val="FF0000"/>
                </a:solidFill>
                <a:ea typeface="굴림" pitchFamily="50" charset="-127"/>
              </a:rPr>
              <a:t>pacing</a:t>
            </a:r>
            <a:r>
              <a:rPr lang="en-US" altLang="ko-KR" smtClean="0">
                <a:ea typeface="굴림" pitchFamily="50" charset="-127"/>
              </a:rPr>
              <a:t> to reduce burstiness and massive losses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Converge rapidly to neighbourhood of equilibrium value after packet losses</a:t>
            </a:r>
          </a:p>
        </p:txBody>
      </p:sp>
      <p:sp>
        <p:nvSpPr>
          <p:cNvPr id="1433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E3FA88-ED2E-4550-B159-4CF23E26BF4B}" type="slidenum">
              <a:rPr lang="en-US" altLang="ko-KR"/>
              <a:pPr/>
              <a:t>12</a:t>
            </a:fld>
            <a:endParaRPr lang="en-US" altLang="ko-K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FAST TCP - Implementation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Congestion window </a:t>
            </a:r>
            <a:r>
              <a:rPr lang="en-US" altLang="ko-KR" dirty="0" smtClean="0">
                <a:ea typeface="굴림" pitchFamily="50" charset="-127"/>
              </a:rPr>
              <a:t>update</a:t>
            </a:r>
          </a:p>
          <a:p>
            <a:pPr algn="ctr">
              <a:buFontTx/>
              <a:buNone/>
            </a:pPr>
            <a:endParaRPr lang="en-US" altLang="ko-KR" sz="2400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1027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0056E-9A67-4F57-AA9C-E7ACCEE30F9B}" type="slidenum">
              <a:rPr lang="en-US" altLang="ko-KR"/>
              <a:pPr/>
              <a:t>13</a:t>
            </a:fld>
            <a:endParaRPr lang="en-US" altLang="ko-K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643042" y="4505325"/>
          <a:ext cx="4468813" cy="1725613"/>
        </p:xfrm>
        <a:graphic>
          <a:graphicData uri="http://schemas.openxmlformats.org/presentationml/2006/ole">
            <p:oleObj spid="_x0000_s1026" name="Document" r:id="rId3" imgW="5233049" imgH="1968356" progId="Word.Documen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2132" y="4714884"/>
            <a:ext cx="321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/>
              <a:t>Weight = </a:t>
            </a:r>
            <a:r>
              <a:rPr lang="en-US" altLang="ko-KR" i="1" dirty="0" smtClean="0">
                <a:ea typeface="굴림" pitchFamily="50" charset="-127"/>
              </a:rPr>
              <a:t>min(3/cwnd, 1/8</a:t>
            </a:r>
            <a:r>
              <a:rPr lang="en-US" altLang="ko-KR" i="1" dirty="0" smtClean="0">
                <a:ea typeface="굴림" pitchFamily="50" charset="-127"/>
              </a:rPr>
              <a:t>)</a:t>
            </a:r>
          </a:p>
          <a:p>
            <a:r>
              <a:rPr lang="en-US" altLang="ko-KR" i="1" dirty="0" smtClean="0">
                <a:ea typeface="굴림" pitchFamily="50" charset="-127"/>
              </a:rPr>
              <a:t>α = the number of packets </a:t>
            </a:r>
          </a:p>
          <a:p>
            <a:r>
              <a:rPr lang="en-US" altLang="ko-KR" i="1" dirty="0" smtClean="0">
                <a:ea typeface="굴림" pitchFamily="50" charset="-127"/>
              </a:rPr>
              <a:t>each flow buffered </a:t>
            </a:r>
          </a:p>
          <a:p>
            <a:r>
              <a:rPr lang="en-US" altLang="ko-KR" i="1" dirty="0" smtClean="0">
                <a:ea typeface="굴림" pitchFamily="50" charset="-127"/>
              </a:rPr>
              <a:t>in the network</a:t>
            </a:r>
            <a:endParaRPr lang="ko-KR" altLang="en-US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71876"/>
            <a:ext cx="5380916" cy="6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Calculating parameters (cont.)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  <a:sym typeface="Symbol" pitchFamily="18" charset="2"/>
              </a:rPr>
              <a:t>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Specifies total number of packets a single FAST connection tries to maintain in queues along its path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Can be used to tune the aggressiveness of the window update function</a:t>
            </a:r>
          </a:p>
        </p:txBody>
      </p:sp>
      <p:sp>
        <p:nvSpPr>
          <p:cNvPr id="1741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34BD50-B155-437E-902E-BD90CAF6FBBF}" type="slidenum">
              <a:rPr lang="en-US" altLang="ko-KR"/>
              <a:pPr/>
              <a:t>14</a:t>
            </a:fld>
            <a:endParaRPr lang="en-US" altLang="ko-K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Calculating parameters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RTT and W</a:t>
            </a:r>
            <a:r>
              <a:rPr lang="en-US" altLang="ko-KR" baseline="-25000" smtClean="0">
                <a:ea typeface="굴림" pitchFamily="50" charset="-127"/>
              </a:rPr>
              <a:t>old</a:t>
            </a:r>
            <a:endParaRPr lang="en-US" altLang="ko-KR" smtClean="0">
              <a:ea typeface="굴림" pitchFamily="50" charset="-127"/>
            </a:endParaRPr>
          </a:p>
          <a:p>
            <a:pPr lvl="1"/>
            <a:r>
              <a:rPr lang="en-US" altLang="ko-KR" smtClean="0">
                <a:ea typeface="굴림" pitchFamily="50" charset="-127"/>
              </a:rPr>
              <a:t>Timestamp every packet stored in retransmit queue and store W</a:t>
            </a:r>
            <a:r>
              <a:rPr lang="en-US" altLang="ko-KR" baseline="-25000" smtClean="0">
                <a:ea typeface="굴림" pitchFamily="50" charset="-127"/>
              </a:rPr>
              <a:t>current</a:t>
            </a:r>
            <a:endParaRPr lang="en-US" altLang="ko-KR" smtClean="0">
              <a:ea typeface="굴림" pitchFamily="50" charset="-127"/>
            </a:endParaRPr>
          </a:p>
          <a:p>
            <a:pPr lvl="1"/>
            <a:r>
              <a:rPr lang="en-US" altLang="ko-KR" smtClean="0">
                <a:ea typeface="굴림" pitchFamily="50" charset="-127"/>
              </a:rPr>
              <a:t>On receipt of ACK, set RTT sample to difference in times.  Also, set W</a:t>
            </a:r>
            <a:r>
              <a:rPr lang="en-US" altLang="ko-KR" baseline="-25000" smtClean="0">
                <a:ea typeface="굴림" pitchFamily="50" charset="-127"/>
              </a:rPr>
              <a:t>old</a:t>
            </a:r>
            <a:r>
              <a:rPr lang="en-US" altLang="ko-KR" smtClean="0">
                <a:ea typeface="굴림" pitchFamily="50" charset="-127"/>
              </a:rPr>
              <a:t> to the stored window size of the ACK’ed packet</a:t>
            </a:r>
          </a:p>
          <a:p>
            <a:r>
              <a:rPr lang="en-US" altLang="ko-KR" smtClean="0">
                <a:ea typeface="굴림" pitchFamily="50" charset="-127"/>
              </a:rPr>
              <a:t>baseRTT is set to minimum observed RTT sample</a:t>
            </a:r>
          </a:p>
        </p:txBody>
      </p:sp>
      <p:sp>
        <p:nvSpPr>
          <p:cNvPr id="1536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F68D5-B3FC-4B38-978E-871A376EAFDF}" type="slidenum">
              <a:rPr lang="en-US" altLang="ko-KR"/>
              <a:pPr/>
              <a:t>15</a:t>
            </a:fld>
            <a:endParaRPr lang="en-US" altLang="ko-K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Experiments - Infrastructure</a:t>
            </a:r>
          </a:p>
        </p:txBody>
      </p:sp>
      <p:sp>
        <p:nvSpPr>
          <p:cNvPr id="2051" name="슬라이드 번호 개체 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9E244-A160-45B2-BE75-85325FD9C0AF}" type="slidenum">
              <a:rPr lang="en-US" altLang="ko-KR"/>
              <a:pPr/>
              <a:t>16</a:t>
            </a:fld>
            <a:endParaRPr lang="en-US" altLang="ko-K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2209800"/>
            <a:ext cx="8534400" cy="3733800"/>
            <a:chOff x="192" y="1008"/>
            <a:chExt cx="5376" cy="2352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192" y="1008"/>
            <a:ext cx="5376" cy="2352"/>
          </p:xfrm>
          <a:graphic>
            <a:graphicData uri="http://schemas.openxmlformats.org/presentationml/2006/ole">
              <p:oleObj spid="_x0000_s2050" name="Bitmap Image" r:id="rId3" imgW="10895238" imgH="3982006" progId="PBrush">
                <p:embed/>
              </p:oleObj>
            </a:graphicData>
          </a:graphic>
        </p:graphicFrame>
        <p:sp>
          <p:nvSpPr>
            <p:cNvPr id="2055" name="Line 4"/>
            <p:cNvSpPr>
              <a:spLocks noChangeShapeType="1"/>
            </p:cNvSpPr>
            <p:nvPr/>
          </p:nvSpPr>
          <p:spPr bwMode="auto">
            <a:xfrm>
              <a:off x="1584" y="2496"/>
              <a:ext cx="38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6" name="Oval 5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220115" cy="47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Infrastructure - Details</a:t>
            </a:r>
          </a:p>
        </p:txBody>
      </p:sp>
      <p:sp>
        <p:nvSpPr>
          <p:cNvPr id="18434" name="슬라이드 번호 개체 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3A70D-256F-42BA-85CE-77055BB95130}" type="slidenum">
              <a:rPr lang="en-US" altLang="ko-KR"/>
              <a:pPr/>
              <a:t>17</a:t>
            </a:fld>
            <a:endParaRPr lang="en-US" altLang="ko-KR"/>
          </a:p>
        </p:txBody>
      </p:sp>
      <p:cxnSp>
        <p:nvCxnSpPr>
          <p:cNvPr id="18438" name="AutoShape 4"/>
          <p:cNvCxnSpPr>
            <a:cxnSpLocks noChangeShapeType="1"/>
          </p:cNvCxnSpPr>
          <p:nvPr/>
        </p:nvCxnSpPr>
        <p:spPr bwMode="auto">
          <a:xfrm rot="16200000" flipH="1">
            <a:off x="4610100" y="6091238"/>
            <a:ext cx="1587" cy="1588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39" name="Freeform 7"/>
          <p:cNvSpPr>
            <a:spLocks/>
          </p:cNvSpPr>
          <p:nvPr/>
        </p:nvSpPr>
        <p:spPr bwMode="auto">
          <a:xfrm>
            <a:off x="2133600" y="4038600"/>
            <a:ext cx="5029200" cy="381000"/>
          </a:xfrm>
          <a:custGeom>
            <a:avLst/>
            <a:gdLst>
              <a:gd name="T0" fmla="*/ 0 w 3168"/>
              <a:gd name="T1" fmla="*/ 480 h 480"/>
              <a:gd name="T2" fmla="*/ 1440 w 3168"/>
              <a:gd name="T3" fmla="*/ 0 h 480"/>
              <a:gd name="T4" fmla="*/ 3168 w 3168"/>
              <a:gd name="T5" fmla="*/ 480 h 480"/>
              <a:gd name="T6" fmla="*/ 0 60000 65536"/>
              <a:gd name="T7" fmla="*/ 0 60000 65536"/>
              <a:gd name="T8" fmla="*/ 0 60000 65536"/>
              <a:gd name="T9" fmla="*/ 0 w 3168"/>
              <a:gd name="T10" fmla="*/ 0 h 480"/>
              <a:gd name="T11" fmla="*/ 3168 w 316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" h="480">
                <a:moveTo>
                  <a:pt x="0" y="480"/>
                </a:moveTo>
                <a:cubicBezTo>
                  <a:pt x="456" y="240"/>
                  <a:pt x="912" y="0"/>
                  <a:pt x="1440" y="0"/>
                </a:cubicBezTo>
                <a:cubicBezTo>
                  <a:pt x="1968" y="0"/>
                  <a:pt x="2568" y="240"/>
                  <a:pt x="3168" y="48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867400" y="3687763"/>
            <a:ext cx="2081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ko-KR" sz="1600" dirty="0">
                <a:solidFill>
                  <a:schemeClr val="accent2"/>
                </a:solidFill>
                <a:ea typeface="굴림" pitchFamily="50" charset="-127"/>
              </a:rPr>
              <a:t>1, 2 Linux/FAST flows</a:t>
            </a:r>
          </a:p>
          <a:p>
            <a:pPr>
              <a:spcBef>
                <a:spcPct val="0"/>
              </a:spcBef>
              <a:buClrTx/>
            </a:pPr>
            <a:r>
              <a:rPr lang="en-US" altLang="ko-KR" sz="1600" dirty="0">
                <a:solidFill>
                  <a:schemeClr val="accent2"/>
                </a:solidFill>
                <a:ea typeface="굴림" pitchFamily="50" charset="-127"/>
              </a:rPr>
              <a:t>10,037 km</a:t>
            </a:r>
            <a:endParaRPr lang="en-US" altLang="ko-KR" sz="2400" dirty="0">
              <a:ea typeface="굴림" pitchFamily="50" charset="-127"/>
            </a:endParaRPr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>
            <a:off x="1879600" y="2743200"/>
            <a:ext cx="1092200" cy="1600200"/>
          </a:xfrm>
          <a:custGeom>
            <a:avLst/>
            <a:gdLst>
              <a:gd name="T0" fmla="*/ 16 w 688"/>
              <a:gd name="T1" fmla="*/ 1008 h 1008"/>
              <a:gd name="T2" fmla="*/ 112 w 688"/>
              <a:gd name="T3" fmla="*/ 384 h 1008"/>
              <a:gd name="T4" fmla="*/ 688 w 688"/>
              <a:gd name="T5" fmla="*/ 0 h 1008"/>
              <a:gd name="T6" fmla="*/ 0 60000 65536"/>
              <a:gd name="T7" fmla="*/ 0 60000 65536"/>
              <a:gd name="T8" fmla="*/ 0 60000 65536"/>
              <a:gd name="T9" fmla="*/ 0 w 688"/>
              <a:gd name="T10" fmla="*/ 0 h 1008"/>
              <a:gd name="T11" fmla="*/ 688 w 6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1008">
                <a:moveTo>
                  <a:pt x="16" y="1008"/>
                </a:moveTo>
                <a:cubicBezTo>
                  <a:pt x="8" y="780"/>
                  <a:pt x="0" y="552"/>
                  <a:pt x="112" y="384"/>
                </a:cubicBezTo>
                <a:cubicBezTo>
                  <a:pt x="224" y="216"/>
                  <a:pt x="456" y="108"/>
                  <a:pt x="68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762000" y="2590800"/>
            <a:ext cx="1843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ko-KR" sz="1600" dirty="0">
                <a:solidFill>
                  <a:srgbClr val="FF0000"/>
                </a:solidFill>
                <a:ea typeface="굴림" pitchFamily="50" charset="-127"/>
              </a:rPr>
              <a:t>7, 9, 10 FAST flows</a:t>
            </a:r>
          </a:p>
          <a:p>
            <a:pPr>
              <a:spcBef>
                <a:spcPct val="0"/>
              </a:spcBef>
              <a:buClrTx/>
            </a:pPr>
            <a:r>
              <a:rPr lang="en-US" altLang="ko-KR" sz="1600" dirty="0">
                <a:solidFill>
                  <a:srgbClr val="FF0000"/>
                </a:solidFill>
                <a:ea typeface="굴림" pitchFamily="50" charset="-127"/>
              </a:rPr>
              <a:t>3,948 km</a:t>
            </a:r>
            <a:endParaRPr lang="en-US" altLang="ko-KR" sz="2400" dirty="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Throughput and Utilization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0"/>
            <a:ext cx="7772400" cy="2286000"/>
          </a:xfrm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Statistics in parentheses are for current Linux TCP implementation</a:t>
            </a:r>
          </a:p>
          <a:p>
            <a:r>
              <a:rPr lang="en-US" altLang="ko-KR" smtClean="0">
                <a:ea typeface="굴림" pitchFamily="50" charset="-127"/>
              </a:rPr>
              <a:t>“bmps” = product of throughput and distance (bits-per-meter-per-second)</a:t>
            </a:r>
          </a:p>
        </p:txBody>
      </p:sp>
      <p:sp>
        <p:nvSpPr>
          <p:cNvPr id="1945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0C69B9-087B-4417-A5E0-2235FA3A41FF}" type="slidenum">
              <a:rPr lang="en-US" altLang="ko-KR"/>
              <a:pPr/>
              <a:t>18</a:t>
            </a:fld>
            <a:endParaRPr lang="en-US" altLang="ko-K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86610" cy="24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Average Utilization Traces</a:t>
            </a:r>
          </a:p>
        </p:txBody>
      </p:sp>
      <p:sp>
        <p:nvSpPr>
          <p:cNvPr id="20482" name="슬라이드 번호 개체 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C0283-480C-4EDC-80A0-7EB9C0E3110E}" type="slidenum">
              <a:rPr lang="en-US" altLang="ko-KR"/>
              <a:pPr/>
              <a:t>19</a:t>
            </a:fld>
            <a:endParaRPr lang="en-US" altLang="ko-K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496" y="1571612"/>
            <a:ext cx="82083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3234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Introduction</a:t>
            </a:r>
          </a:p>
          <a:p>
            <a:pPr lvl="1"/>
            <a:r>
              <a:rPr lang="en-US" altLang="ko-KR" dirty="0" smtClean="0"/>
              <a:t>Motivation</a:t>
            </a:r>
          </a:p>
          <a:p>
            <a:pPr lvl="1"/>
            <a:r>
              <a:rPr lang="en-US" altLang="ko-KR" dirty="0" smtClean="0"/>
              <a:t>Background theory</a:t>
            </a:r>
          </a:p>
          <a:p>
            <a:pPr lvl="1"/>
            <a:r>
              <a:rPr lang="en-US" altLang="ko-KR" dirty="0" smtClean="0"/>
              <a:t>Equilibrium</a:t>
            </a:r>
          </a:p>
          <a:p>
            <a:pPr lvl="1"/>
            <a:r>
              <a:rPr lang="en-US" altLang="ko-KR" dirty="0" smtClean="0"/>
              <a:t>Stability</a:t>
            </a:r>
          </a:p>
          <a:p>
            <a:r>
              <a:rPr lang="en-US" altLang="ko-KR" dirty="0" smtClean="0"/>
              <a:t>FAST TCP</a:t>
            </a:r>
          </a:p>
          <a:p>
            <a:r>
              <a:rPr lang="en-US" altLang="ko-KR" dirty="0" smtClean="0"/>
              <a:t>Parameter calculation</a:t>
            </a:r>
          </a:p>
          <a:p>
            <a:r>
              <a:rPr lang="en-US" altLang="ko-KR" dirty="0" smtClean="0"/>
              <a:t>Experiments</a:t>
            </a:r>
          </a:p>
          <a:p>
            <a:r>
              <a:rPr lang="en-US" altLang="ko-KR" dirty="0" smtClean="0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Traces (cont.)</a:t>
            </a:r>
          </a:p>
        </p:txBody>
      </p:sp>
      <p:sp>
        <p:nvSpPr>
          <p:cNvPr id="21506" name="슬라이드 번호 개체 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A4EA0-E940-4E72-B919-7092BBBE505B}" type="slidenum">
              <a:rPr lang="en-US" altLang="ko-KR"/>
              <a:pPr/>
              <a:t>20</a:t>
            </a:fld>
            <a:endParaRPr lang="en-US" altLang="ko-K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3"/>
            <a:ext cx="8038949" cy="514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Describing the development of FAST TCP</a:t>
            </a:r>
          </a:p>
          <a:p>
            <a:pPr lvl="1"/>
            <a:r>
              <a:rPr lang="en-US" altLang="ko-KR" dirty="0" smtClean="0"/>
              <a:t>Background theory to actual implementation</a:t>
            </a:r>
          </a:p>
          <a:p>
            <a:r>
              <a:rPr lang="en-US" altLang="ko-KR" dirty="0" smtClean="0"/>
              <a:t>High utilization</a:t>
            </a:r>
          </a:p>
          <a:p>
            <a:pPr lvl="1"/>
            <a:r>
              <a:rPr lang="en-US" altLang="ko-KR" dirty="0" smtClean="0"/>
              <a:t>W</a:t>
            </a:r>
            <a:r>
              <a:rPr lang="en-US" altLang="ko-KR" dirty="0" smtClean="0"/>
              <a:t>ithout having to fill the buffer and incur large queuing delay</a:t>
            </a:r>
          </a:p>
          <a:p>
            <a:r>
              <a:rPr lang="en-US" altLang="ko-KR" dirty="0" smtClean="0"/>
              <a:t>FAST TCP can converge rapidly</a:t>
            </a:r>
          </a:p>
          <a:p>
            <a:pPr lvl="1"/>
            <a:r>
              <a:rPr lang="en-US" altLang="ko-KR" dirty="0" smtClean="0"/>
              <a:t>Yet stably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Congestion control algorithm</a:t>
            </a:r>
          </a:p>
          <a:p>
            <a:pPr lvl="1"/>
            <a:r>
              <a:rPr lang="en-US" altLang="ko-KR" dirty="0" smtClean="0"/>
              <a:t>Size, speed, load, connectivity</a:t>
            </a:r>
          </a:p>
          <a:p>
            <a:pPr lvl="1"/>
            <a:r>
              <a:rPr lang="en-US" altLang="ko-KR" dirty="0" smtClean="0"/>
              <a:t>Current TCP implementation</a:t>
            </a:r>
          </a:p>
          <a:p>
            <a:pPr lvl="2"/>
            <a:r>
              <a:rPr lang="en-US" altLang="ko-KR" dirty="0" smtClean="0"/>
              <a:t>Performance bottleneck</a:t>
            </a:r>
          </a:p>
          <a:p>
            <a:r>
              <a:rPr lang="en-US" altLang="ko-KR" dirty="0" smtClean="0"/>
              <a:t>Different congestion control algorithm for TCP</a:t>
            </a:r>
          </a:p>
          <a:p>
            <a:pPr lvl="1"/>
            <a:r>
              <a:rPr lang="en-US" altLang="ko-KR" dirty="0" smtClean="0"/>
              <a:t>Called FAST TCP</a:t>
            </a:r>
          </a:p>
          <a:p>
            <a:pPr lvl="1"/>
            <a:r>
              <a:rPr lang="en-US" altLang="ko-KR" dirty="0" smtClean="0"/>
              <a:t>Equation-based algorithm</a:t>
            </a:r>
          </a:p>
          <a:p>
            <a:pPr lvl="2"/>
            <a:r>
              <a:rPr lang="en-US" altLang="ko-KR" dirty="0" smtClean="0"/>
              <a:t>Eliminating packet-level oscillations</a:t>
            </a:r>
          </a:p>
          <a:p>
            <a:pPr lvl="1"/>
            <a:r>
              <a:rPr lang="en-US" altLang="ko-KR" dirty="0" smtClean="0"/>
              <a:t>Using queuing delay as the primary measure of congestion</a:t>
            </a:r>
          </a:p>
          <a:p>
            <a:pPr lvl="1"/>
            <a:r>
              <a:rPr lang="en-US" altLang="ko-KR" dirty="0" smtClean="0"/>
              <a:t>Weighted proportioanl fairness in equilibrium</a:t>
            </a:r>
          </a:p>
          <a:p>
            <a:pPr lvl="2"/>
            <a:r>
              <a:rPr lang="en-US" altLang="ko-KR" dirty="0" smtClean="0"/>
              <a:t>Does not penalize long flows, as the current congestions control algorithm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Motivation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High Energy and Nuclear Physics (HENP)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2,000 physicists, 150 universities, 30 countries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Require ability to analyze and share many terabyte-scale data collections</a:t>
            </a:r>
          </a:p>
          <a:p>
            <a:r>
              <a:rPr lang="en-US" altLang="ko-KR" dirty="0" smtClean="0">
                <a:ea typeface="굴림" pitchFamily="50" charset="-127"/>
              </a:rPr>
              <a:t>Key Challenge</a:t>
            </a:r>
          </a:p>
          <a:p>
            <a:pPr lvl="1"/>
            <a:r>
              <a:rPr lang="en-US" altLang="ko-KR" i="1" dirty="0" smtClean="0">
                <a:solidFill>
                  <a:schemeClr val="accent1"/>
                </a:solidFill>
                <a:ea typeface="굴림" pitchFamily="50" charset="-127"/>
              </a:rPr>
              <a:t>Current congestion control algorithm of TCP does not scale to this regime</a:t>
            </a:r>
            <a:endParaRPr lang="en-US" altLang="ko-KR" dirty="0" smtClean="0">
              <a:solidFill>
                <a:schemeClr val="accent1"/>
              </a:solidFill>
              <a:ea typeface="굴림" pitchFamily="50" charset="-127"/>
            </a:endParaRPr>
          </a:p>
        </p:txBody>
      </p:sp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A9189-DD9B-4934-BC59-0E8872BCE978}" type="slidenum">
              <a:rPr lang="en-US" altLang="ko-KR"/>
              <a:pPr/>
              <a:t>4</a:t>
            </a:fld>
            <a:endParaRPr lang="en-US" altLang="ko-K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Background Theory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Congestion control consists of: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Source algorithm (TCP) that adapts sending rate (window) based on congestion feedback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Link algorithm (at router) that updates and feeds back a measure of congestion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Typically link algorithm is implicit and measure of congestion is loss probability or queueing delay</a:t>
            </a:r>
          </a:p>
        </p:txBody>
      </p:sp>
      <p:sp>
        <p:nvSpPr>
          <p:cNvPr id="717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BF135-2497-49E4-A1FF-7748EBD0EA6C}" type="slidenum">
              <a:rPr lang="en-US" altLang="ko-KR"/>
              <a:pPr/>
              <a:t>5</a:t>
            </a:fld>
            <a:endParaRPr lang="en-US" altLang="ko-K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Background Theory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Preliminary theory studies equilibrium and stability properties of the source-link algorithm pair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Source-link algorithm is TCP/AQM (active queue management)</a:t>
            </a:r>
          </a:p>
        </p:txBody>
      </p:sp>
      <p:sp>
        <p:nvSpPr>
          <p:cNvPr id="819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522F7-34C8-4AA1-8714-0959533D134F}" type="slidenum">
              <a:rPr lang="en-US" altLang="ko-KR"/>
              <a:pPr/>
              <a:t>6</a:t>
            </a:fld>
            <a:endParaRPr lang="en-US" altLang="ko-K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Equilibrium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Interpret TCP/AQM as a distributed algorithm to solve a global optimization problem</a:t>
            </a:r>
          </a:p>
          <a:p>
            <a:r>
              <a:rPr lang="en-US" altLang="ko-KR" smtClean="0">
                <a:ea typeface="굴림" pitchFamily="50" charset="-127"/>
              </a:rPr>
              <a:t>Can be broken into two sub-problems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Source (maximize sum of all data rates)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Link (minimize congestion)</a:t>
            </a:r>
          </a:p>
          <a:p>
            <a:pPr lvl="1"/>
            <a:endParaRPr lang="en-US" altLang="ko-KR" smtClean="0">
              <a:ea typeface="굴림" pitchFamily="50" charset="-127"/>
            </a:endParaRPr>
          </a:p>
        </p:txBody>
      </p:sp>
      <p:sp>
        <p:nvSpPr>
          <p:cNvPr id="921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88AC9F-5E79-4656-9AAB-156602450725}" type="slidenum">
              <a:rPr lang="en-US" altLang="ko-KR"/>
              <a:pPr/>
              <a:t>7</a:t>
            </a:fld>
            <a:endParaRPr lang="en-US" altLang="ko-K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Equilibrium (cont.)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Source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Each source has a utility function, as a function of its data rate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Optimization problem is maximizing sum of all utility functions over their rates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Challenge is solving for optimal source rates in a distributed manner using only local information</a:t>
            </a:r>
          </a:p>
          <a:p>
            <a:pPr lvl="1"/>
            <a:endParaRPr lang="en-US" altLang="ko-KR" smtClean="0">
              <a:ea typeface="굴림" pitchFamily="50" charset="-127"/>
            </a:endParaRPr>
          </a:p>
        </p:txBody>
      </p:sp>
      <p:sp>
        <p:nvSpPr>
          <p:cNvPr id="1024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EAEE7F-4E68-49C4-A0C9-4D98B85408F7}" type="slidenum">
              <a:rPr lang="en-US" altLang="ko-KR"/>
              <a:pPr/>
              <a:t>8</a:t>
            </a:fld>
            <a:endParaRPr lang="en-US" altLang="ko-K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Equilibrium (cont.)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Exploit Duality Theory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Associated with </a:t>
            </a:r>
            <a:r>
              <a:rPr lang="en-US" altLang="ko-KR" i="1" smtClean="0">
                <a:solidFill>
                  <a:srgbClr val="FF0000"/>
                </a:solidFill>
                <a:ea typeface="굴림" pitchFamily="50" charset="-127"/>
              </a:rPr>
              <a:t>primal </a:t>
            </a:r>
            <a:r>
              <a:rPr lang="en-US" altLang="ko-KR" smtClean="0">
                <a:ea typeface="굴림" pitchFamily="50" charset="-127"/>
              </a:rPr>
              <a:t>(source) utility maximization is </a:t>
            </a:r>
            <a:r>
              <a:rPr lang="en-US" altLang="ko-KR" i="1" smtClean="0">
                <a:solidFill>
                  <a:srgbClr val="FF0000"/>
                </a:solidFill>
                <a:ea typeface="굴림" pitchFamily="50" charset="-127"/>
              </a:rPr>
              <a:t>dual</a:t>
            </a:r>
            <a:r>
              <a:rPr lang="en-US" altLang="ko-KR" smtClean="0">
                <a:ea typeface="굴림" pitchFamily="50" charset="-127"/>
              </a:rPr>
              <a:t> (link congestion) minimization problem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Solving the </a:t>
            </a:r>
            <a:r>
              <a:rPr lang="en-US" altLang="ko-KR" i="1" smtClean="0">
                <a:solidFill>
                  <a:srgbClr val="FF0000"/>
                </a:solidFill>
                <a:ea typeface="굴림" pitchFamily="50" charset="-127"/>
              </a:rPr>
              <a:t>dual</a:t>
            </a:r>
            <a:r>
              <a:rPr lang="en-US" altLang="ko-KR" smtClean="0">
                <a:ea typeface="굴림" pitchFamily="50" charset="-127"/>
              </a:rPr>
              <a:t> problem is equivalent to solving the </a:t>
            </a:r>
            <a:r>
              <a:rPr lang="en-US" altLang="ko-KR" i="1" smtClean="0">
                <a:solidFill>
                  <a:srgbClr val="FF0000"/>
                </a:solidFill>
                <a:ea typeface="굴림" pitchFamily="50" charset="-127"/>
              </a:rPr>
              <a:t>primal</a:t>
            </a:r>
            <a:r>
              <a:rPr lang="en-US" altLang="ko-KR" smtClean="0">
                <a:ea typeface="굴림" pitchFamily="50" charset="-127"/>
              </a:rPr>
              <a:t> problem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Class of optimization algorithms that iteratively solve for both at once</a:t>
            </a:r>
          </a:p>
        </p:txBody>
      </p:sp>
      <p:sp>
        <p:nvSpPr>
          <p:cNvPr id="1126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08AB86-1A9B-4485-AA2B-2B297C797994}" type="slidenum">
              <a:rPr lang="en-US" altLang="ko-KR"/>
              <a:pPr/>
              <a:t>9</a:t>
            </a:fld>
            <a:endParaRPr lang="en-US" altLang="ko-K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열정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열정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열정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215</TotalTime>
  <Words>656</Words>
  <Application>Microsoft Office PowerPoint</Application>
  <PresentationFormat>화면 슬라이드 쇼(4:3)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열정</vt:lpstr>
      <vt:lpstr>Microsoft Office Word 97 - 2003 문서</vt:lpstr>
      <vt:lpstr>Bitmap Image</vt:lpstr>
      <vt:lpstr>FAST TCP : From Theory to Experiments</vt:lpstr>
      <vt:lpstr>Index</vt:lpstr>
      <vt:lpstr>Introduction</vt:lpstr>
      <vt:lpstr>Motivation</vt:lpstr>
      <vt:lpstr>Background Theory</vt:lpstr>
      <vt:lpstr>Background Theory (cont.)</vt:lpstr>
      <vt:lpstr>Equilibrium</vt:lpstr>
      <vt:lpstr>Equilibrium (cont.)</vt:lpstr>
      <vt:lpstr>Equilibrium (cont.)</vt:lpstr>
      <vt:lpstr>Stability</vt:lpstr>
      <vt:lpstr>Lack of Scalability of TCP</vt:lpstr>
      <vt:lpstr>FAST TCP</vt:lpstr>
      <vt:lpstr>FAST TCP - Implementation</vt:lpstr>
      <vt:lpstr>Calculating parameters (cont.)</vt:lpstr>
      <vt:lpstr>Calculating parameters</vt:lpstr>
      <vt:lpstr>Experiments - Infrastructure</vt:lpstr>
      <vt:lpstr>Infrastructure - Details</vt:lpstr>
      <vt:lpstr>Throughput and Utilization</vt:lpstr>
      <vt:lpstr>Average Utilization Traces</vt:lpstr>
      <vt:lpstr>Traces (cont.)</vt:lpstr>
      <vt:lpstr>Conclusions</vt:lpstr>
    </vt:vector>
  </TitlesOfParts>
  <Company>KoreaUniv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Sohn</dc:creator>
  <cp:lastModifiedBy>Sohn</cp:lastModifiedBy>
  <cp:revision>27</cp:revision>
  <dcterms:created xsi:type="dcterms:W3CDTF">2008-12-10T13:10:37Z</dcterms:created>
  <dcterms:modified xsi:type="dcterms:W3CDTF">2008-12-10T18:17:48Z</dcterms:modified>
</cp:coreProperties>
</file>