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5" r:id="rId7"/>
    <p:sldId id="260" r:id="rId8"/>
    <p:sldId id="263" r:id="rId9"/>
    <p:sldId id="264" r:id="rId10"/>
    <p:sldId id="259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3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2008-12-25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 descr="http://cfile281.uf.daum.net/image/150AC70D4951F11DAB25D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7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en-US" altLang="ko-KR" sz="2400" dirty="0" smtClean="0"/>
              <a:t>'</a:t>
            </a:r>
            <a:r>
              <a:rPr lang="ko-KR" altLang="en-US" sz="2400" dirty="0" smtClean="0"/>
              <a:t>어렵다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어렵다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불황이라 한탄할 시간에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차라리 일을 해라</a:t>
            </a:r>
            <a:r>
              <a:rPr lang="en-US" altLang="ko-KR" sz="2400" dirty="0" smtClean="0"/>
              <a:t>~!'</a:t>
            </a:r>
            <a:br>
              <a:rPr lang="en-US" altLang="ko-KR" sz="2400" dirty="0" smtClean="0"/>
            </a:br>
            <a:endParaRPr lang="ko-KR" altLang="en-US" sz="2400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1400" b="1" dirty="0" smtClean="0"/>
              <a:t>나는 직장생활 </a:t>
            </a:r>
            <a:r>
              <a:rPr lang="en-US" altLang="ko-KR" sz="1400" b="1" dirty="0" smtClean="0"/>
              <a:t>8</a:t>
            </a:r>
            <a:r>
              <a:rPr lang="ko-KR" altLang="en-US" sz="1400" b="1" dirty="0" smtClean="0"/>
              <a:t>년 차다</a:t>
            </a:r>
            <a:r>
              <a:rPr lang="en-US" altLang="ko-KR" sz="1400" b="1" dirty="0" smtClean="0"/>
              <a:t>. </a:t>
            </a:r>
            <a:r>
              <a:rPr lang="ko-KR" altLang="en-US" sz="1400" b="1" dirty="0" smtClean="0"/>
              <a:t>대학을 </a:t>
            </a:r>
            <a:r>
              <a:rPr lang="ko-KR" altLang="en-US" sz="1400" b="1" dirty="0" smtClean="0"/>
              <a:t>졸업하기 전부터 이 업계로 들어와서는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단 </a:t>
            </a:r>
            <a:r>
              <a:rPr lang="ko-KR" altLang="en-US" sz="1400" b="1" dirty="0" smtClean="0"/>
              <a:t>한 달도  쉬지 않고 </a:t>
            </a:r>
            <a:r>
              <a:rPr lang="ko-KR" altLang="en-US" sz="1400" b="1" dirty="0" smtClean="0"/>
              <a:t>열심히 일만했다</a:t>
            </a:r>
            <a:r>
              <a:rPr lang="en-US" altLang="ko-KR" sz="1400" b="1" dirty="0" smtClean="0"/>
              <a:t>.</a:t>
            </a:r>
          </a:p>
          <a:p>
            <a:pPr>
              <a:buNone/>
            </a:pPr>
            <a:r>
              <a:rPr lang="en-US" altLang="ko-KR" sz="1400" b="1" dirty="0" smtClean="0"/>
              <a:t>9</a:t>
            </a:r>
            <a:r>
              <a:rPr lang="ko-KR" altLang="en-US" sz="1400" b="1" dirty="0" smtClean="0"/>
              <a:t>시가 출근이지만 </a:t>
            </a:r>
            <a:r>
              <a:rPr lang="en-US" altLang="ko-KR" sz="1400" b="1" dirty="0" smtClean="0"/>
              <a:t>8</a:t>
            </a:r>
            <a:r>
              <a:rPr lang="ko-KR" altLang="en-US" sz="1400" b="1" dirty="0" smtClean="0"/>
              <a:t>시에 출근했고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아무도 알아주지 않지만 청소하고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선배들 </a:t>
            </a:r>
            <a:r>
              <a:rPr lang="ko-KR" altLang="en-US" sz="1400" b="1" dirty="0" smtClean="0"/>
              <a:t>수발 들고</a:t>
            </a:r>
            <a:r>
              <a:rPr lang="en-US" altLang="ko-KR" sz="1400" b="1" dirty="0" smtClean="0"/>
              <a:t>...</a:t>
            </a:r>
          </a:p>
          <a:p>
            <a:pPr>
              <a:buNone/>
            </a:pPr>
            <a:r>
              <a:rPr lang="ko-KR" altLang="en-US" sz="1400" b="1" dirty="0" smtClean="0"/>
              <a:t>당연한 거라 생각했다</a:t>
            </a:r>
            <a:r>
              <a:rPr lang="en-US" altLang="ko-KR" sz="1400" b="1" dirty="0" smtClean="0"/>
              <a:t>.</a:t>
            </a:r>
            <a:endParaRPr lang="en-US" altLang="ko-KR" sz="1400" b="1" dirty="0" smtClean="0"/>
          </a:p>
          <a:p>
            <a:pPr>
              <a:buNone/>
            </a:pPr>
            <a:r>
              <a:rPr lang="ko-KR" altLang="en-US" sz="1400" b="1" dirty="0" smtClean="0"/>
              <a:t>시간이 지나니까</a:t>
            </a:r>
            <a:r>
              <a:rPr lang="en-US" altLang="ko-KR" sz="1400" b="1" dirty="0" smtClean="0"/>
              <a:t>.. </a:t>
            </a:r>
            <a:r>
              <a:rPr lang="ko-KR" altLang="en-US" sz="1400" b="1" dirty="0" smtClean="0"/>
              <a:t>점점 이런 맘으로 일했던 나의 신입시절이 옛날 호랑이 </a:t>
            </a:r>
            <a:r>
              <a:rPr lang="ko-KR" altLang="en-US" sz="1400" b="1" dirty="0" err="1" smtClean="0"/>
              <a:t>담배피던</a:t>
            </a:r>
            <a:r>
              <a:rPr lang="ko-KR" altLang="en-US" sz="1400" b="1" dirty="0" smtClean="0"/>
              <a:t> 시절처럼 느껴진다</a:t>
            </a:r>
            <a:r>
              <a:rPr lang="en-US" altLang="ko-KR" sz="1400" b="1" dirty="0" smtClean="0"/>
              <a:t>. </a:t>
            </a:r>
            <a:r>
              <a:rPr lang="ko-KR" altLang="en-US" sz="1400" b="1" dirty="0" smtClean="0"/>
              <a:t>연차가 </a:t>
            </a:r>
            <a:r>
              <a:rPr lang="ko-KR" altLang="en-US" sz="1400" b="1" dirty="0" smtClean="0"/>
              <a:t>쌓이고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후배 면접을 직접 </a:t>
            </a:r>
            <a:r>
              <a:rPr lang="ko-KR" altLang="en-US" sz="1400" b="1" dirty="0" smtClean="0"/>
              <a:t>보기 시작하면서 </a:t>
            </a:r>
            <a:r>
              <a:rPr lang="en-US" altLang="ko-KR" sz="1400" b="1" dirty="0" smtClean="0"/>
              <a:t>'</a:t>
            </a:r>
            <a:r>
              <a:rPr lang="ko-KR" altLang="en-US" sz="1400" b="1" dirty="0" smtClean="0"/>
              <a:t>신입사원의 자세</a:t>
            </a:r>
            <a:r>
              <a:rPr lang="en-US" altLang="ko-KR" sz="1400" b="1" dirty="0" smtClean="0"/>
              <a:t>'</a:t>
            </a:r>
            <a:r>
              <a:rPr lang="ko-KR" altLang="en-US" sz="1400" b="1" dirty="0" smtClean="0"/>
              <a:t>도 점점 그들만의 트렌드가 </a:t>
            </a:r>
            <a:r>
              <a:rPr lang="ko-KR" altLang="en-US" sz="1400" b="1" dirty="0" err="1" smtClean="0"/>
              <a:t>생기나보다</a:t>
            </a:r>
            <a:r>
              <a:rPr lang="en-US" altLang="ko-KR" sz="1400" b="1" dirty="0" smtClean="0"/>
              <a:t>;;;</a:t>
            </a:r>
          </a:p>
          <a:p>
            <a:pPr>
              <a:buNone/>
            </a:pPr>
            <a:r>
              <a:rPr lang="ko-KR" altLang="en-US" sz="1400" b="1" dirty="0" smtClean="0"/>
              <a:t>똑 부러지게 말 잘하고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공부 잘했고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아는 것 많아 보이는 </a:t>
            </a:r>
            <a:r>
              <a:rPr lang="ko-KR" altLang="en-US" sz="1400" b="1" dirty="0" smtClean="0"/>
              <a:t>직원을 뽑아놓으니</a:t>
            </a:r>
            <a:r>
              <a:rPr lang="en-US" altLang="ko-KR" sz="1400" b="1" dirty="0" smtClean="0"/>
              <a:t>,</a:t>
            </a:r>
            <a:endParaRPr lang="en-US" altLang="ko-KR" sz="1400" b="1" dirty="0" smtClean="0"/>
          </a:p>
          <a:p>
            <a:pPr>
              <a:buNone/>
            </a:pPr>
            <a:r>
              <a:rPr lang="ko-KR" altLang="en-US" sz="1400" b="1" dirty="0" smtClean="0"/>
              <a:t>환경개선차원의 대대적인 회사 </a:t>
            </a:r>
            <a:r>
              <a:rPr lang="ko-KR" altLang="en-US" sz="1400" b="1" dirty="0" err="1" smtClean="0"/>
              <a:t>청소때도</a:t>
            </a:r>
            <a:r>
              <a:rPr lang="en-US" altLang="ko-KR" sz="1400" b="1" dirty="0" smtClean="0"/>
              <a:t>, '</a:t>
            </a:r>
            <a:r>
              <a:rPr lang="ko-KR" altLang="en-US" sz="1400" b="1" dirty="0" smtClean="0"/>
              <a:t>내가 청소하러 회사 들어왔나</a:t>
            </a:r>
            <a:r>
              <a:rPr lang="en-US" altLang="ko-KR" sz="1400" b="1" dirty="0" smtClean="0"/>
              <a:t>...' </a:t>
            </a:r>
            <a:r>
              <a:rPr lang="ko-KR" altLang="en-US" sz="1400" b="1" dirty="0" smtClean="0"/>
              <a:t>혹은</a:t>
            </a:r>
          </a:p>
          <a:p>
            <a:pPr>
              <a:buNone/>
            </a:pPr>
            <a:r>
              <a:rPr lang="ko-KR" altLang="en-US" sz="1400" b="1" dirty="0" smtClean="0"/>
              <a:t>납품일 때문에 </a:t>
            </a:r>
            <a:r>
              <a:rPr lang="ko-KR" altLang="en-US" sz="1400" b="1" dirty="0" err="1" smtClean="0"/>
              <a:t>어쩔수</a:t>
            </a:r>
            <a:r>
              <a:rPr lang="ko-KR" altLang="en-US" sz="1400" b="1" dirty="0" smtClean="0"/>
              <a:t> 없이 해야 하는 </a:t>
            </a:r>
            <a:r>
              <a:rPr lang="ko-KR" altLang="en-US" sz="1400" b="1" dirty="0" smtClean="0"/>
              <a:t>철야나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휴일 근무에는</a:t>
            </a:r>
            <a:r>
              <a:rPr lang="en-US" altLang="ko-KR" sz="1400" b="1" dirty="0" smtClean="0"/>
              <a:t>. '</a:t>
            </a:r>
            <a:r>
              <a:rPr lang="ko-KR" altLang="en-US" sz="1400" b="1" dirty="0" smtClean="0"/>
              <a:t>대체 하루에 일을 얼마나 </a:t>
            </a:r>
            <a:r>
              <a:rPr lang="ko-KR" altLang="en-US" sz="1400" b="1" dirty="0" smtClean="0"/>
              <a:t>시켜 </a:t>
            </a:r>
            <a:r>
              <a:rPr lang="ko-KR" altLang="en-US" sz="1400" b="1" dirty="0" err="1" smtClean="0"/>
              <a:t>먹는거야</a:t>
            </a:r>
            <a:r>
              <a:rPr lang="en-US" altLang="ko-KR" sz="1400" b="1" dirty="0" smtClean="0"/>
              <a:t>.....'</a:t>
            </a:r>
          </a:p>
          <a:p>
            <a:pPr>
              <a:buNone/>
            </a:pPr>
            <a:r>
              <a:rPr lang="ko-KR" altLang="en-US" sz="1400" b="1" dirty="0" smtClean="0"/>
              <a:t>온통 불평불만 뿐이다</a:t>
            </a:r>
            <a:r>
              <a:rPr lang="en-US" altLang="ko-KR" sz="1400" b="1" dirty="0" smtClean="0"/>
              <a:t>. </a:t>
            </a:r>
            <a:r>
              <a:rPr lang="ko-KR" altLang="en-US" sz="1400" b="1" dirty="0" smtClean="0"/>
              <a:t>하는 </a:t>
            </a:r>
            <a:r>
              <a:rPr lang="ko-KR" altLang="en-US" sz="1400" b="1" dirty="0" smtClean="0"/>
              <a:t>수 없어 </a:t>
            </a:r>
            <a:r>
              <a:rPr lang="ko-KR" altLang="en-US" sz="1400" b="1" dirty="0" smtClean="0"/>
              <a:t>이런저런 </a:t>
            </a:r>
            <a:r>
              <a:rPr lang="ko-KR" altLang="en-US" sz="1400" b="1" dirty="0" err="1" smtClean="0"/>
              <a:t>뒤치닥거리도</a:t>
            </a:r>
            <a:r>
              <a:rPr lang="ko-KR" altLang="en-US" sz="1400" b="1" dirty="0" smtClean="0"/>
              <a:t> 다 </a:t>
            </a:r>
            <a:r>
              <a:rPr lang="ko-KR" altLang="en-US" sz="1400" b="1" dirty="0" smtClean="0"/>
              <a:t>하다 보니</a:t>
            </a:r>
            <a:r>
              <a:rPr lang="en-US" altLang="ko-KR" sz="1400" b="1" dirty="0" smtClean="0"/>
              <a:t>,</a:t>
            </a:r>
          </a:p>
          <a:p>
            <a:pPr>
              <a:buNone/>
            </a:pPr>
            <a:r>
              <a:rPr lang="ko-KR" altLang="en-US" sz="1400" b="1" dirty="0" smtClean="0"/>
              <a:t>아닌 게 </a:t>
            </a:r>
            <a:r>
              <a:rPr lang="ko-KR" altLang="en-US" sz="1400" b="1" dirty="0" smtClean="0"/>
              <a:t>아니라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나 역시도  불평불만쟁이가 </a:t>
            </a:r>
            <a:r>
              <a:rPr lang="ko-KR" altLang="en-US" sz="1400" b="1" dirty="0" smtClean="0"/>
              <a:t>되어가고 </a:t>
            </a:r>
            <a:r>
              <a:rPr lang="ko-KR" altLang="en-US" sz="1400" b="1" dirty="0" smtClean="0"/>
              <a:t>있더라는 거다</a:t>
            </a:r>
            <a:r>
              <a:rPr lang="en-US" altLang="ko-KR" sz="1400" b="1" dirty="0" smtClean="0"/>
              <a:t>.....</a:t>
            </a:r>
            <a:r>
              <a:rPr lang="ko-KR" altLang="en-US" sz="1400" b="1" dirty="0" err="1" smtClean="0"/>
              <a:t>ㅡㅠㅡ</a:t>
            </a:r>
            <a:endParaRPr lang="ko-KR" altLang="en-US" sz="1400" b="1" dirty="0" smtClean="0"/>
          </a:p>
          <a:p>
            <a:pPr>
              <a:buNone/>
            </a:pPr>
            <a:r>
              <a:rPr lang="ko-KR" altLang="en-US" sz="1400" b="1" dirty="0" smtClean="0"/>
              <a:t>이 책에 </a:t>
            </a:r>
            <a:r>
              <a:rPr lang="ko-KR" altLang="en-US" sz="1400" b="1" dirty="0" smtClean="0"/>
              <a:t>소개되는 </a:t>
            </a:r>
            <a:r>
              <a:rPr lang="ko-KR" altLang="en-US" sz="1400" b="1" dirty="0" err="1" smtClean="0"/>
              <a:t>나가모리식</a:t>
            </a:r>
            <a:r>
              <a:rPr lang="ko-KR" altLang="en-US" sz="1400" b="1" dirty="0" smtClean="0"/>
              <a:t> 경영은 그렇다</a:t>
            </a:r>
            <a:r>
              <a:rPr lang="en-US" altLang="ko-KR" sz="1400" b="1" dirty="0" smtClean="0"/>
              <a:t>.</a:t>
            </a:r>
            <a:endParaRPr lang="en-US" altLang="ko-KR" sz="1400" b="1" dirty="0" smtClean="0"/>
          </a:p>
          <a:p>
            <a:pPr>
              <a:buNone/>
            </a:pPr>
            <a:r>
              <a:rPr lang="en-US" altLang="ko-KR" sz="1400" b="1" dirty="0" smtClean="0"/>
              <a:t>'</a:t>
            </a:r>
            <a:r>
              <a:rPr lang="ko-KR" altLang="en-US" sz="1400" b="1" dirty="0" smtClean="0"/>
              <a:t>무식하고 촌스럽기 그지없지만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성과 </a:t>
            </a:r>
            <a:r>
              <a:rPr lang="en-US" altLang="ko-KR" sz="1400" b="1" dirty="0" smtClean="0"/>
              <a:t>100</a:t>
            </a:r>
            <a:r>
              <a:rPr lang="ko-KR" altLang="en-US" sz="1400" b="1" dirty="0" smtClean="0"/>
              <a:t>배에 직원들의 동기부여 </a:t>
            </a:r>
            <a:r>
              <a:rPr lang="en-US" altLang="ko-KR" sz="1400" b="1" dirty="0" smtClean="0"/>
              <a:t>100</a:t>
            </a:r>
            <a:r>
              <a:rPr lang="ko-KR" altLang="en-US" sz="1400" b="1" dirty="0" smtClean="0"/>
              <a:t>배</a:t>
            </a:r>
            <a:r>
              <a:rPr lang="en-US" altLang="ko-KR" sz="1400" b="1" dirty="0" smtClean="0"/>
              <a:t>!! </a:t>
            </a:r>
            <a:r>
              <a:rPr lang="ko-KR" altLang="en-US" sz="1400" b="1" dirty="0" smtClean="0"/>
              <a:t>즉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내 생에 늘 </a:t>
            </a:r>
            <a:r>
              <a:rPr lang="ko-KR" altLang="en-US" sz="1400" b="1" dirty="0" smtClean="0"/>
              <a:t>함께하고 싶은 </a:t>
            </a:r>
            <a:r>
              <a:rPr lang="ko-KR" altLang="en-US" sz="1400" b="1" dirty="0" smtClean="0"/>
              <a:t>회사</a:t>
            </a:r>
            <a:r>
              <a:rPr lang="en-US" altLang="ko-KR" sz="1400" b="1" dirty="0" smtClean="0"/>
              <a:t>!!’ </a:t>
            </a:r>
            <a:r>
              <a:rPr lang="ko-KR" altLang="en-US" sz="1400" b="1" dirty="0" smtClean="0"/>
              <a:t>통쾌하고 </a:t>
            </a:r>
            <a:r>
              <a:rPr lang="ko-KR" altLang="en-US" sz="1400" b="1" dirty="0" smtClean="0"/>
              <a:t>유쾌하고 상쾌하다</a:t>
            </a:r>
            <a:r>
              <a:rPr lang="en-US" altLang="ko-KR" sz="1400" b="1" dirty="0" smtClean="0"/>
              <a:t>.</a:t>
            </a:r>
          </a:p>
          <a:p>
            <a:pPr>
              <a:buNone/>
            </a:pPr>
            <a:r>
              <a:rPr lang="ko-KR" altLang="en-US" sz="1400" b="1" dirty="0" err="1" smtClean="0"/>
              <a:t>뺀질거리고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하루에 딱 </a:t>
            </a:r>
            <a:r>
              <a:rPr lang="en-US" altLang="ko-KR" sz="1400" b="1" dirty="0" smtClean="0"/>
              <a:t>8</a:t>
            </a:r>
            <a:r>
              <a:rPr lang="ko-KR" altLang="en-US" sz="1400" b="1" dirty="0" smtClean="0"/>
              <a:t>시간만 </a:t>
            </a:r>
            <a:r>
              <a:rPr lang="ko-KR" altLang="en-US" sz="1400" b="1" dirty="0" smtClean="0"/>
              <a:t>일하려 하고</a:t>
            </a:r>
            <a:r>
              <a:rPr lang="en-US" altLang="ko-KR" sz="1400" b="1" dirty="0" smtClean="0"/>
              <a:t>, </a:t>
            </a:r>
            <a:r>
              <a:rPr lang="ko-KR" altLang="en-US" sz="1400" b="1" dirty="0" smtClean="0"/>
              <a:t>자기개발엔 완전 </a:t>
            </a:r>
            <a:r>
              <a:rPr lang="ko-KR" altLang="en-US" sz="1400" b="1" dirty="0" smtClean="0"/>
              <a:t>관심 </a:t>
            </a:r>
            <a:r>
              <a:rPr lang="ko-KR" altLang="en-US" sz="1400" b="1" dirty="0" err="1" smtClean="0"/>
              <a:t>없</a:t>
            </a:r>
            <a:r>
              <a:rPr lang="ko-KR" altLang="en-US" sz="1400" b="1" dirty="0" smtClean="0"/>
              <a:t> 는 </a:t>
            </a:r>
            <a:r>
              <a:rPr lang="ko-KR" altLang="en-US" sz="1400" b="1" dirty="0" smtClean="0"/>
              <a:t>후배에게 </a:t>
            </a:r>
            <a:r>
              <a:rPr lang="ko-KR" altLang="en-US" sz="1400" b="1" dirty="0" smtClean="0"/>
              <a:t>주고 싶다</a:t>
            </a:r>
            <a:r>
              <a:rPr lang="en-US" altLang="ko-KR" sz="1400" b="1" dirty="0" smtClean="0"/>
              <a:t>.;;;</a:t>
            </a:r>
          </a:p>
          <a:p>
            <a:pPr>
              <a:buNone/>
            </a:pP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내 맘을 </a:t>
            </a:r>
            <a:r>
              <a:rPr lang="ko-KR" altLang="en-US" sz="1400" b="1" dirty="0" smtClean="0"/>
              <a:t>알아주려나</a:t>
            </a:r>
            <a:r>
              <a:rPr lang="en-US" altLang="ko-KR" sz="1400" b="1" dirty="0" smtClean="0"/>
              <a:t>.....)</a:t>
            </a:r>
            <a:endParaRPr lang="en-US" altLang="ko-KR" sz="1400" b="1" dirty="0" smtClean="0"/>
          </a:p>
          <a:p>
            <a:pPr>
              <a:buNone/>
            </a:pPr>
            <a:r>
              <a:rPr lang="ko-KR" altLang="en-US" sz="1400" b="1" dirty="0" smtClean="0"/>
              <a:t>신입의 마음으로 다시 </a:t>
            </a:r>
            <a:r>
              <a:rPr lang="ko-KR" altLang="en-US" sz="1400" b="1" dirty="0" smtClean="0"/>
              <a:t>태어난 것 </a:t>
            </a:r>
            <a:r>
              <a:rPr lang="ko-KR" altLang="en-US" sz="1400" b="1" dirty="0" smtClean="0"/>
              <a:t>같다</a:t>
            </a:r>
            <a:r>
              <a:rPr lang="en-US" altLang="ko-KR" sz="1400" b="1" dirty="0" smtClean="0"/>
              <a:t>. </a:t>
            </a:r>
          </a:p>
          <a:p>
            <a:pPr>
              <a:buNone/>
            </a:pPr>
            <a:endParaRPr lang="ko-KR" altLang="en-US" sz="1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6612-B878-4C29-AB29-C66951EE9479}" type="slidenum">
              <a:rPr lang="en-US" altLang="ko-KR"/>
              <a:pPr/>
              <a:t>11</a:t>
            </a:fld>
            <a:endParaRPr lang="en-US" altLang="ko-KR"/>
          </a:p>
        </p:txBody>
      </p:sp>
      <p:pic>
        <p:nvPicPr>
          <p:cNvPr id="229378" name="Picture 2" descr="Don%27t_give_u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57200"/>
            <a:ext cx="716280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ko-KR" altLang="en-US" sz="2000" b="1" dirty="0" smtClean="0"/>
              <a:t>불황에 맞서 신화를 만든 사람들</a:t>
            </a:r>
            <a:r>
              <a:rPr lang="ko-KR" altLang="en-US" sz="2000" dirty="0" smtClean="0"/>
              <a:t/>
            </a:r>
            <a:br>
              <a:rPr lang="ko-KR" altLang="en-US" sz="2000" dirty="0" smtClean="0"/>
            </a:br>
            <a:r>
              <a:rPr lang="ko-KR" altLang="en-US" sz="2000" b="1" dirty="0" smtClean="0"/>
              <a:t>“회사가 직원들을 호통쳐서 바로 잡아주고 혹독하게 가르치지 않고</a:t>
            </a:r>
            <a:r>
              <a:rPr lang="en-US" altLang="ko-KR" sz="2000" b="1" dirty="0" smtClean="0"/>
              <a:t>, </a:t>
            </a:r>
            <a:r>
              <a:rPr lang="ko-KR" altLang="en-US" sz="2000" dirty="0" smtClean="0"/>
              <a:t/>
            </a:r>
            <a:br>
              <a:rPr lang="ko-KR" altLang="en-US" sz="2000" dirty="0" smtClean="0"/>
            </a:br>
            <a:r>
              <a:rPr lang="ko-KR" altLang="en-US" sz="2000" b="1" dirty="0" smtClean="0"/>
              <a:t>경기가 어려워지면 구조조정 운운하는 건 자격이 없다</a:t>
            </a:r>
            <a:r>
              <a:rPr lang="en-US" altLang="ko-KR" sz="2000" b="1" dirty="0" smtClean="0"/>
              <a:t>!”</a:t>
            </a:r>
            <a:endParaRPr lang="ko-KR" altLang="en-US" sz="2000" dirty="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ko-KR" altLang="en-US" b="1" dirty="0" smtClean="0"/>
              <a:t>불황기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배 성장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손대는 분야마다 세계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위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신화가 된 회사 ‘일본전산’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세계가 주목하는 회사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일본전산</a:t>
            </a:r>
            <a:r>
              <a:rPr lang="en-US" altLang="ko-KR" dirty="0" smtClean="0"/>
              <a:t>(</a:t>
            </a:r>
            <a:r>
              <a:rPr lang="ko-KR" altLang="en-US" dirty="0" smtClean="0"/>
              <a:t>日本電産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나가모리 </a:t>
            </a:r>
            <a:r>
              <a:rPr lang="ko-KR" altLang="en-US" dirty="0" err="1" smtClean="0"/>
              <a:t>시게노부</a:t>
            </a:r>
            <a:r>
              <a:rPr lang="ko-KR" altLang="en-US" dirty="0" smtClean="0"/>
              <a:t> 사장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그는 </a:t>
            </a:r>
            <a:r>
              <a:rPr lang="ko-KR" altLang="en-US" dirty="0" err="1" smtClean="0"/>
              <a:t>월스트리스저널이</a:t>
            </a:r>
            <a:r>
              <a:rPr lang="ko-KR" altLang="en-US" dirty="0" smtClean="0"/>
              <a:t> 뽑은 ‘</a:t>
            </a:r>
            <a:r>
              <a:rPr lang="ko-KR" altLang="en-US" dirty="0" err="1" smtClean="0"/>
              <a:t>존경받는</a:t>
            </a:r>
            <a:r>
              <a:rPr lang="en-US" altLang="ko-KR" dirty="0" smtClean="0"/>
              <a:t>CEO 30</a:t>
            </a:r>
            <a:r>
              <a:rPr lang="ko-KR" altLang="en-US" dirty="0" smtClean="0"/>
              <a:t>인’의 한 사람이자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세계 재계의 총수들이 한 수 배우기 위해 머리를 조아리는 몇 안 되는 경영자 중 하나다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1973</a:t>
            </a:r>
            <a:r>
              <a:rPr lang="ko-KR" altLang="en-US" dirty="0" smtClean="0"/>
              <a:t>년 단 네 명이 허름한 창고에서 시작한 ‘일본전산’은 현재 직원 </a:t>
            </a:r>
            <a:r>
              <a:rPr lang="en-US" altLang="ko-KR" dirty="0" smtClean="0"/>
              <a:t>13</a:t>
            </a:r>
            <a:r>
              <a:rPr lang="ko-KR" altLang="en-US" dirty="0" smtClean="0"/>
              <a:t>만 명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매출 </a:t>
            </a:r>
            <a:r>
              <a:rPr lang="en-US" altLang="ko-KR" dirty="0" smtClean="0"/>
              <a:t>8</a:t>
            </a:r>
            <a:r>
              <a:rPr lang="ko-KR" altLang="en-US" dirty="0" smtClean="0"/>
              <a:t>조 원의 글로벌 기업이자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팬용</a:t>
            </a:r>
            <a:r>
              <a:rPr lang="ko-KR" altLang="en-US" dirty="0" smtClean="0"/>
              <a:t> 모터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초정밀 모터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하드디스크용 모터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자동차용 모터 등 손대는 분야마다 세계 </a:t>
            </a:r>
            <a:r>
              <a:rPr lang="en-US" altLang="ko-KR" dirty="0" smtClean="0"/>
              <a:t>1</a:t>
            </a:r>
            <a:r>
              <a:rPr lang="ko-KR" altLang="en-US" dirty="0" smtClean="0"/>
              <a:t>위에 등극하는 경이적 기록의 주인공이다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더군다나 창업 이후부터 줄곧 ‘오일쇼크’</a:t>
            </a:r>
            <a:r>
              <a:rPr lang="en-US" altLang="ko-KR" dirty="0" smtClean="0"/>
              <a:t>, ‘</a:t>
            </a:r>
            <a:r>
              <a:rPr lang="ko-KR" altLang="en-US" dirty="0" smtClean="0"/>
              <a:t>일본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년 장기불황’이라는 폭풍의 한복판에서도 승승장구해왔으며</a:t>
            </a:r>
            <a:r>
              <a:rPr lang="en-US" altLang="ko-KR" dirty="0" smtClean="0"/>
              <a:t>, 30</a:t>
            </a:r>
            <a:r>
              <a:rPr lang="ko-KR" altLang="en-US" dirty="0" smtClean="0"/>
              <a:t>개가 넘는 허약체질의 적자회사를 인수해 모두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 안에 흑자 재건시켜온 </a:t>
            </a:r>
            <a:r>
              <a:rPr lang="ko-KR" altLang="en-US" dirty="0" err="1" smtClean="0"/>
              <a:t>마이더스의</a:t>
            </a:r>
            <a:r>
              <a:rPr lang="ko-KR" altLang="en-US" dirty="0" smtClean="0"/>
              <a:t> 손으로도 </a:t>
            </a:r>
            <a:r>
              <a:rPr lang="ko-KR" altLang="en-US" dirty="0" err="1" smtClean="0"/>
              <a:t>주목받고</a:t>
            </a:r>
            <a:r>
              <a:rPr lang="ko-KR" altLang="en-US" dirty="0" smtClean="0"/>
              <a:t> 있다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400" dirty="0" smtClean="0"/>
              <a:t>“</a:t>
            </a:r>
            <a:r>
              <a:rPr lang="en-US" sz="2400" dirty="0" err="1" smtClean="0"/>
              <a:t>신발을</a:t>
            </a:r>
            <a:r>
              <a:rPr lang="en-US" sz="2400" dirty="0" smtClean="0"/>
              <a:t> </a:t>
            </a:r>
            <a:r>
              <a:rPr lang="en-US" sz="2400" dirty="0" err="1" smtClean="0"/>
              <a:t>정리하는</a:t>
            </a:r>
            <a:r>
              <a:rPr lang="en-US" sz="2400" dirty="0" smtClean="0"/>
              <a:t> </a:t>
            </a:r>
            <a:r>
              <a:rPr lang="en-US" sz="2400" dirty="0" err="1" smtClean="0"/>
              <a:t>일을</a:t>
            </a:r>
            <a:r>
              <a:rPr lang="en-US" sz="2400" dirty="0" smtClean="0"/>
              <a:t> </a:t>
            </a:r>
            <a:r>
              <a:rPr lang="en-US" sz="2400" dirty="0" err="1" smtClean="0"/>
              <a:t>맡았다면</a:t>
            </a:r>
            <a:r>
              <a:rPr lang="en-US" sz="2400" dirty="0" smtClean="0"/>
              <a:t>, </a:t>
            </a:r>
            <a:r>
              <a:rPr lang="en-US" sz="2400" dirty="0" err="1" smtClean="0"/>
              <a:t>신발</a:t>
            </a:r>
            <a:r>
              <a:rPr lang="en-US" sz="2400" dirty="0" smtClean="0"/>
              <a:t> </a:t>
            </a:r>
            <a:r>
              <a:rPr lang="en-US" sz="2400" dirty="0" err="1" smtClean="0"/>
              <a:t>정리를</a:t>
            </a:r>
            <a:r>
              <a:rPr lang="en-US" sz="2400" dirty="0" smtClean="0"/>
              <a:t> </a:t>
            </a:r>
            <a:r>
              <a:rPr lang="en-US" sz="2400" dirty="0" err="1" smtClean="0"/>
              <a:t>세계에서</a:t>
            </a:r>
            <a:r>
              <a:rPr lang="en-US" sz="2400" dirty="0" smtClean="0"/>
              <a:t> </a:t>
            </a:r>
            <a:r>
              <a:rPr lang="en-US" sz="2400" dirty="0" err="1" smtClean="0"/>
              <a:t>제일</a:t>
            </a:r>
            <a:r>
              <a:rPr lang="en-US" sz="2400" dirty="0" smtClean="0"/>
              <a:t> </a:t>
            </a:r>
            <a:r>
              <a:rPr lang="en-US" sz="2400" dirty="0" err="1" smtClean="0"/>
              <a:t>잘할</a:t>
            </a:r>
            <a:r>
              <a:rPr lang="en-US" sz="2400" dirty="0" smtClean="0"/>
              <a:t> 수 </a:t>
            </a:r>
            <a:r>
              <a:rPr lang="en-US" sz="2400" dirty="0" err="1" smtClean="0"/>
              <a:t>있는</a:t>
            </a:r>
            <a:r>
              <a:rPr lang="en-US" sz="2400" dirty="0" smtClean="0"/>
              <a:t> </a:t>
            </a:r>
            <a:r>
              <a:rPr lang="en-US" sz="2400" dirty="0" err="1" smtClean="0"/>
              <a:t>사람이</a:t>
            </a:r>
            <a:r>
              <a:rPr lang="en-US" sz="2400" dirty="0" smtClean="0"/>
              <a:t> </a:t>
            </a:r>
            <a:r>
              <a:rPr lang="en-US" sz="2400" dirty="0" err="1" smtClean="0"/>
              <a:t>되어라</a:t>
            </a:r>
            <a:r>
              <a:rPr lang="en-US" sz="2400" dirty="0" smtClean="0"/>
              <a:t>. </a:t>
            </a:r>
            <a:r>
              <a:rPr lang="en-US" sz="2400" dirty="0" err="1" smtClean="0"/>
              <a:t>그렇게</a:t>
            </a:r>
            <a:r>
              <a:rPr lang="en-US" sz="2400" dirty="0" smtClean="0"/>
              <a:t> </a:t>
            </a:r>
            <a:r>
              <a:rPr lang="en-US" sz="2400" dirty="0" err="1" smtClean="0"/>
              <a:t>된다면</a:t>
            </a:r>
            <a:r>
              <a:rPr lang="en-US" sz="2400" dirty="0" smtClean="0"/>
              <a:t> </a:t>
            </a:r>
            <a:r>
              <a:rPr lang="en-US" sz="2400" dirty="0" err="1" smtClean="0"/>
              <a:t>누구도</a:t>
            </a:r>
            <a:r>
              <a:rPr lang="en-US" sz="2400" dirty="0" smtClean="0"/>
              <a:t> </a:t>
            </a:r>
            <a:r>
              <a:rPr lang="en-US" sz="2400" dirty="0" err="1" smtClean="0"/>
              <a:t>당신을</a:t>
            </a:r>
            <a:r>
              <a:rPr lang="en-US" sz="2400" dirty="0" smtClean="0"/>
              <a:t> </a:t>
            </a:r>
            <a:r>
              <a:rPr lang="en-US" sz="2400" dirty="0" err="1" smtClean="0"/>
              <a:t>신발</a:t>
            </a:r>
            <a:r>
              <a:rPr lang="en-US" sz="2400" dirty="0" smtClean="0"/>
              <a:t> </a:t>
            </a:r>
            <a:r>
              <a:rPr lang="en-US" sz="2400" dirty="0" err="1" smtClean="0"/>
              <a:t>정리만</a:t>
            </a:r>
            <a:r>
              <a:rPr lang="en-US" sz="2400" dirty="0" smtClean="0"/>
              <a:t> </a:t>
            </a:r>
            <a:r>
              <a:rPr lang="en-US" sz="2400" dirty="0" err="1" smtClean="0"/>
              <a:t>하는</a:t>
            </a:r>
            <a:r>
              <a:rPr lang="en-US" sz="2400" dirty="0" smtClean="0"/>
              <a:t> </a:t>
            </a:r>
            <a:r>
              <a:rPr lang="en-US" sz="2400" dirty="0" err="1" smtClean="0"/>
              <a:t>심부름꾼으로</a:t>
            </a:r>
            <a:r>
              <a:rPr lang="en-US" sz="2400" dirty="0" smtClean="0"/>
              <a:t> </a:t>
            </a:r>
            <a:r>
              <a:rPr lang="en-US" sz="2400" dirty="0" err="1" smtClean="0"/>
              <a:t>놔두지</a:t>
            </a:r>
            <a:r>
              <a:rPr lang="en-US" sz="2400" dirty="0" smtClean="0"/>
              <a:t> </a:t>
            </a:r>
            <a:r>
              <a:rPr lang="en-US" sz="2400" dirty="0" err="1" smtClean="0"/>
              <a:t>않을</a:t>
            </a:r>
            <a:r>
              <a:rPr lang="en-US" sz="2400" dirty="0" smtClean="0"/>
              <a:t> </a:t>
            </a:r>
            <a:r>
              <a:rPr lang="en-US" sz="2400" dirty="0" err="1" smtClean="0"/>
              <a:t>것이다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1600" b="1" dirty="0" smtClean="0"/>
              <a:t>‘밥 빨리 먹는 놈’</a:t>
            </a:r>
            <a:r>
              <a:rPr lang="en-US" altLang="ko-KR" sz="1600" b="1" dirty="0" smtClean="0"/>
              <a:t>, ‘</a:t>
            </a:r>
            <a:r>
              <a:rPr lang="ko-KR" altLang="en-US" sz="1600" b="1" dirty="0" smtClean="0"/>
              <a:t>목소리 큰 놈’ 뽑아라</a:t>
            </a:r>
            <a:r>
              <a:rPr lang="en-US" altLang="ko-KR" sz="1600" b="1" dirty="0" smtClean="0"/>
              <a:t>!</a:t>
            </a:r>
            <a:endParaRPr lang="ko-KR" altLang="en-US" sz="1600" dirty="0" smtClean="0"/>
          </a:p>
          <a:p>
            <a:pPr>
              <a:buNone/>
            </a:pPr>
            <a:r>
              <a:rPr lang="ko-KR" altLang="en-US" sz="1600" dirty="0" smtClean="0"/>
              <a:t>일본전산의 경이적인 성장 신화가 </a:t>
            </a:r>
            <a:r>
              <a:rPr lang="ko-KR" altLang="en-US" sz="1600" dirty="0" err="1" smtClean="0"/>
              <a:t>주목받는</a:t>
            </a:r>
            <a:r>
              <a:rPr lang="ko-KR" altLang="en-US" sz="1600" dirty="0" smtClean="0"/>
              <a:t> 가장 큰 이유는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그 놀라운 기적이 소위 ‘삼류’라 분류되는 </a:t>
            </a:r>
            <a:r>
              <a:rPr lang="ko-KR" altLang="en-US" sz="1600" dirty="0" err="1" smtClean="0"/>
              <a:t>범재들이</a:t>
            </a:r>
            <a:r>
              <a:rPr lang="ko-KR" altLang="en-US" sz="1600" dirty="0" smtClean="0"/>
              <a:t> 만들어낸 것이라는 데 있다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명문대학 출신이나 </a:t>
            </a:r>
            <a:r>
              <a:rPr lang="ko-KR" altLang="en-US" sz="1600" dirty="0" err="1" smtClean="0"/>
              <a:t>해외파는</a:t>
            </a:r>
            <a:r>
              <a:rPr lang="ko-KR" altLang="en-US" sz="1600" dirty="0" smtClean="0"/>
              <a:t> 고사하고 ‘밥 빨리 먹고’</a:t>
            </a:r>
            <a:r>
              <a:rPr lang="en-US" altLang="ko-KR" sz="1600" dirty="0" smtClean="0"/>
              <a:t>, ‘</a:t>
            </a:r>
            <a:r>
              <a:rPr lang="ko-KR" altLang="en-US" sz="1600" dirty="0" smtClean="0"/>
              <a:t>목소리 크고’</a:t>
            </a:r>
            <a:r>
              <a:rPr lang="en-US" altLang="ko-KR" sz="1600" dirty="0" smtClean="0"/>
              <a:t>, ‘</a:t>
            </a:r>
            <a:r>
              <a:rPr lang="ko-KR" altLang="en-US" sz="1600" dirty="0" smtClean="0"/>
              <a:t>화장실 청소 잘한다’는 이유로 뽑힌 이들이 모여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생면부지의 해외시장을 개척하고 세계 </a:t>
            </a:r>
            <a:r>
              <a:rPr lang="en-US" altLang="ko-KR" sz="1600" dirty="0" smtClean="0"/>
              <a:t>No.1</a:t>
            </a:r>
            <a:r>
              <a:rPr lang="ko-KR" altLang="en-US" sz="1600" dirty="0" smtClean="0"/>
              <a:t>의 기술력과 시장 점유율을 만들어낸 생생한 이야기를 읽노라면 그야말로 ‘오싹한 감동’이 온몸을 관통한다</a:t>
            </a:r>
            <a:r>
              <a:rPr lang="en-US" altLang="ko-KR" sz="1600" dirty="0" smtClean="0"/>
              <a:t>. </a:t>
            </a:r>
            <a:endParaRPr lang="ko-KR" altLang="en-US" sz="1600" dirty="0" smtClean="0"/>
          </a:p>
          <a:p>
            <a:pPr>
              <a:buNone/>
            </a:pPr>
            <a:r>
              <a:rPr lang="ko-KR" altLang="en-US" sz="1600" dirty="0" smtClean="0"/>
              <a:t> </a:t>
            </a:r>
          </a:p>
          <a:p>
            <a:pPr>
              <a:buNone/>
            </a:pPr>
            <a:r>
              <a:rPr lang="ko-KR" altLang="en-US" sz="1600" dirty="0" smtClean="0"/>
              <a:t>“우리가 일류들과 경쟁할 수 있는 유일한 환경은 누구에게든 하루는 </a:t>
            </a:r>
            <a:r>
              <a:rPr lang="en-US" altLang="ko-KR" sz="1600" dirty="0" smtClean="0"/>
              <a:t>24</a:t>
            </a:r>
            <a:r>
              <a:rPr lang="ko-KR" altLang="en-US" sz="1600" dirty="0" smtClean="0"/>
              <a:t>시간이라는 것뿐이다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그러니 기술도 자본도 없는 우리가 할 수 있는 일은 오로지 남보다 두 배 더 일하는 것밖에 없다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머리 빨리 감는 법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빨리 출근하는 법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불필요한 소모시간을 줄이는 법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심지어 밥 빨리 먹는 법까지 고민했다</a:t>
            </a:r>
            <a:r>
              <a:rPr lang="en-US" altLang="ko-KR" sz="1600" dirty="0" smtClean="0"/>
              <a:t>.”</a:t>
            </a:r>
            <a:endParaRPr lang="ko-KR" altLang="en-US" sz="1600" dirty="0" smtClean="0"/>
          </a:p>
          <a:p>
            <a:pPr>
              <a:buNone/>
            </a:pPr>
            <a:r>
              <a:rPr lang="ko-KR" altLang="en-US" sz="1600" dirty="0" smtClean="0"/>
              <a:t> </a:t>
            </a:r>
          </a:p>
          <a:p>
            <a:pPr>
              <a:buNone/>
            </a:pPr>
            <a:r>
              <a:rPr lang="ko-KR" altLang="en-US" sz="1600" dirty="0" err="1" smtClean="0"/>
              <a:t>나가모리</a:t>
            </a:r>
            <a:r>
              <a:rPr lang="ko-KR" altLang="en-US" sz="1600" dirty="0" smtClean="0"/>
              <a:t> 사장은 자신이 솔선해서 ‘생각으로 일하는 시간’을 투자하는 직원을 최고로 꼽는다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일하는 자체에 에너지와 시간을 쏟는 것도 중요하다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하지만 일을 쉬고 있을 때나 </a:t>
            </a:r>
            <a:r>
              <a:rPr lang="ko-KR" altLang="en-US" sz="1600" dirty="0" err="1" smtClean="0"/>
              <a:t>무의식중에도</a:t>
            </a:r>
            <a:r>
              <a:rPr lang="ko-KR" altLang="en-US" sz="1600" dirty="0" smtClean="0"/>
              <a:t> 자신의 일에 대해 고민하는 사람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풀리지 않은 문제에 대해 끝까지 골몰하는 사람은 반드시 답을 내오게 되어 있다</a:t>
            </a:r>
            <a:r>
              <a:rPr lang="en-US" altLang="ko-KR" sz="1600" dirty="0" smtClean="0"/>
              <a:t>.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ko-KR" altLang="en-US" sz="2400" dirty="0" smtClean="0"/>
              <a:t>* 창업 직후 ‘오일쇼크’ 강타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성장기에 ‘</a:t>
            </a:r>
            <a:r>
              <a:rPr lang="en-US" altLang="ko-KR" sz="2400" dirty="0" smtClean="0"/>
              <a:t>10</a:t>
            </a:r>
            <a:r>
              <a:rPr lang="ko-KR" altLang="en-US" sz="2400" dirty="0" smtClean="0"/>
              <a:t>년 불황’ 강타</a:t>
            </a:r>
            <a:r>
              <a:rPr lang="en-US" altLang="ko-KR" sz="2400" dirty="0" smtClean="0"/>
              <a:t>!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그러나 </a:t>
            </a:r>
            <a:r>
              <a:rPr lang="ko-KR" altLang="en-US" sz="2400" dirty="0" smtClean="0"/>
              <a:t>‘즉시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반드시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될 때까지 한다’는 기업 모토로</a:t>
            </a:r>
            <a:r>
              <a:rPr lang="en-US" altLang="ko-KR" sz="2400" dirty="0" smtClean="0"/>
              <a:t>,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거래 </a:t>
            </a:r>
            <a:r>
              <a:rPr lang="ko-KR" altLang="en-US" sz="2400" dirty="0" smtClean="0"/>
              <a:t>기업을 감탄하게 만든 최고의 실행 조직</a:t>
            </a:r>
            <a:r>
              <a:rPr lang="en-US" altLang="ko-KR" sz="2400" dirty="0" smtClean="0"/>
              <a:t>. 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o-KR" altLang="en-US" dirty="0" smtClean="0"/>
              <a:t>“어려울 때일수록‘사람’이 움직여야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여유가 있을 때는 여유 자금을 융통시켜 살아갈 수도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기회도 많으니 적당히 하면서도 살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불황에는 그럴 여유가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 놓고 돈 </a:t>
            </a:r>
            <a:r>
              <a:rPr lang="ko-KR" altLang="en-US" dirty="0" err="1" smtClean="0"/>
              <a:t>먹기다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인재는 어려울 때 더욱 힘을 발휘한다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누가 </a:t>
            </a:r>
            <a:r>
              <a:rPr lang="ko-KR" altLang="en-US" dirty="0" smtClean="0"/>
              <a:t>우리 사람인지도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어려울 때 비로소 알게 된다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“</a:t>
            </a:r>
            <a:r>
              <a:rPr lang="ko-KR" altLang="en-US" dirty="0" smtClean="0"/>
              <a:t>이전 회사에 재직했을 때 만난 전무님과 사장님이 있다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가끔 </a:t>
            </a:r>
            <a:r>
              <a:rPr lang="ko-KR" altLang="en-US" dirty="0" smtClean="0"/>
              <a:t>회사 안에서 지나가다 엘리베이터나 복도에서 만나게 되면 전무님은 내 이름을 제대로 알지 못해 명찰을 보고서야 이름을 부르면서도 ‘</a:t>
            </a:r>
            <a:r>
              <a:rPr lang="ko-KR" altLang="en-US" dirty="0" err="1" smtClean="0"/>
              <a:t>나가모리</a:t>
            </a:r>
            <a:r>
              <a:rPr lang="ko-KR" altLang="en-US" dirty="0" smtClean="0"/>
              <a:t> 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열심히 잘 하고 있죠</a:t>
            </a:r>
            <a:r>
              <a:rPr lang="en-US" altLang="ko-KR" dirty="0" smtClean="0"/>
              <a:t>?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주변에서 </a:t>
            </a:r>
            <a:r>
              <a:rPr lang="ko-KR" altLang="en-US" dirty="0" smtClean="0"/>
              <a:t>칭찬이 자자해요</a:t>
            </a:r>
            <a:r>
              <a:rPr lang="en-US" altLang="ko-KR" dirty="0" smtClean="0"/>
              <a:t>.’ </a:t>
            </a:r>
            <a:r>
              <a:rPr lang="ko-KR" altLang="en-US" dirty="0" smtClean="0"/>
              <a:t>하며 칭찬을 늘어놓았다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연신 </a:t>
            </a:r>
            <a:r>
              <a:rPr lang="ko-KR" altLang="en-US" dirty="0" smtClean="0"/>
              <a:t>칭찬뿐이었다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사장은 달랐다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보자마자 </a:t>
            </a:r>
            <a:r>
              <a:rPr lang="ko-KR" altLang="en-US" dirty="0" smtClean="0"/>
              <a:t>큰 소리로 호통을 쳤다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‘</a:t>
            </a:r>
            <a:r>
              <a:rPr lang="ko-KR" altLang="en-US" dirty="0" smtClean="0"/>
              <a:t>어이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나가모리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자네가 지난번 설계한 모터는 말이야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기름이 줄줄 새고 전기 </a:t>
            </a:r>
            <a:r>
              <a:rPr lang="ko-KR" altLang="en-US" dirty="0" err="1" smtClean="0"/>
              <a:t>스파크까지</a:t>
            </a:r>
            <a:r>
              <a:rPr lang="ko-KR" altLang="en-US" dirty="0" smtClean="0"/>
              <a:t> 일고 제대로 된 것이 하나도 없었어</a:t>
            </a:r>
            <a:r>
              <a:rPr lang="en-US" altLang="ko-KR" dirty="0" smtClean="0"/>
              <a:t>.’ </a:t>
            </a:r>
            <a:r>
              <a:rPr lang="ko-KR" altLang="en-US" dirty="0" smtClean="0"/>
              <a:t>하고 노발대발이었다</a:t>
            </a:r>
            <a:r>
              <a:rPr lang="en-US" altLang="ko-KR" dirty="0" smtClean="0"/>
              <a:t>.” </a:t>
            </a:r>
            <a:r>
              <a:rPr lang="en-US" altLang="ko-KR" dirty="0" smtClean="0"/>
              <a:t> </a:t>
            </a:r>
            <a:r>
              <a:rPr lang="ko-KR" altLang="en-US" dirty="0" smtClean="0"/>
              <a:t>일을 통해 성장하도록 지도한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ko-KR" altLang="en-US" sz="2400" dirty="0" smtClean="0"/>
              <a:t>* 약한 체질로 적자에 허덕이던 경쟁 업체 </a:t>
            </a:r>
            <a:r>
              <a:rPr lang="en-US" altLang="ko-KR" sz="2400" dirty="0" smtClean="0"/>
              <a:t>30</a:t>
            </a:r>
            <a:r>
              <a:rPr lang="ko-KR" altLang="en-US" sz="2400" dirty="0" smtClean="0"/>
              <a:t>여 개를 인수합병해 모두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년 내 흑자로 재건시킨 뚝심 경영</a:t>
            </a:r>
            <a:r>
              <a:rPr lang="en-US" altLang="ko-KR" sz="2400" dirty="0" smtClean="0"/>
              <a:t>. </a:t>
            </a:r>
            <a:br>
              <a:rPr lang="en-US" altLang="ko-KR" sz="2400" dirty="0" smtClean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ko-KR" altLang="en-US" dirty="0" smtClean="0"/>
              <a:t>“한 가지 일에 실패하고 문책당해서 회사를 그만두면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다른 회사에 가더라도 똑같은 패턴으로 그만두게 된다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한 </a:t>
            </a:r>
            <a:r>
              <a:rPr lang="ko-KR" altLang="en-US" dirty="0" smtClean="0"/>
              <a:t>번 정복하지 않은 실패는 또다시 엄습하게 되어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그러므로 ‘이 회사만 아니면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 상사만 벗어나면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뭔가 새로운 환경만 주어지면 잘할 수 있다’는 환상을 버려라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실패와 </a:t>
            </a:r>
            <a:r>
              <a:rPr lang="ko-KR" altLang="en-US" dirty="0" smtClean="0"/>
              <a:t>포기의 패턴은 마치 유전자 코드처럼 사람의 몸과 마음에 </a:t>
            </a:r>
            <a:r>
              <a:rPr lang="ko-KR" altLang="en-US" dirty="0" err="1" smtClean="0"/>
              <a:t>세팅</a:t>
            </a:r>
            <a:r>
              <a:rPr lang="ko-KR" altLang="en-US" dirty="0" smtClean="0"/>
              <a:t> 된다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그 </a:t>
            </a:r>
            <a:r>
              <a:rPr lang="ko-KR" altLang="en-US" dirty="0" err="1" smtClean="0"/>
              <a:t>세팅을</a:t>
            </a:r>
            <a:r>
              <a:rPr lang="ko-KR" altLang="en-US" dirty="0" smtClean="0"/>
              <a:t> 한 번이라도 어그러뜨려서 뒤집어놓아야 동일한 패턴을 다시 반복하지 않게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그때 필요한 것이 바로 ‘진보적 반발심’이다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“</a:t>
            </a:r>
            <a:r>
              <a:rPr lang="ko-KR" altLang="en-US" dirty="0" smtClean="0"/>
              <a:t>사장을 포함해 직원은 고작 네 명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아무것도 없었지만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아무것도 없는 상태에서 주문을 받을 수 있는 방법을 각자 생각했다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실적도 없고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지명도도 없었다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특허나 신용 같은 것은 전무했다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보여줄 제품도 없었고 카탈로그도 없었다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회사 이름과 주소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모터 개발을 한다는 </a:t>
            </a:r>
            <a:r>
              <a:rPr lang="ko-KR" altLang="en-US" dirty="0" err="1" smtClean="0"/>
              <a:t>전단지</a:t>
            </a:r>
            <a:r>
              <a:rPr lang="ko-KR" altLang="en-US" dirty="0" smtClean="0"/>
              <a:t> 한 장이 전부였다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아무것도 없는 상태에서도 영업을 할 수 있어야 남들보다 영업을 잘하는 것이고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그렇게 해야 프로가 되는 것이다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카탈로그가 </a:t>
            </a:r>
            <a:r>
              <a:rPr lang="ko-KR" altLang="en-US" dirty="0" smtClean="0"/>
              <a:t>없어서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특허가 없어서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회사가 제대로 꼴을 갖추지 않아서 못한다는 사람은 나중에 그런 조건이 갖춰져도 못한다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무엇이든 ‘지금 현재 상태에서 해낸다’는 생각으로 움직여야 한다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>1983</a:t>
            </a:r>
            <a:r>
              <a:rPr lang="ko-KR" altLang="en-US" sz="3200" dirty="0" smtClean="0"/>
              <a:t>년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일본전산이 채택한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>&lt;</a:t>
            </a:r>
            <a:r>
              <a:rPr lang="ko-KR" altLang="en-US" sz="3200" dirty="0" smtClean="0"/>
              <a:t>믿음이 가지 않는 사원의 조건</a:t>
            </a:r>
            <a:r>
              <a:rPr lang="en-US" altLang="ko-KR" sz="3200" dirty="0" smtClean="0"/>
              <a:t>&gt;</a:t>
            </a:r>
            <a:br>
              <a:rPr lang="en-US" altLang="ko-KR" sz="3200" dirty="0" smtClean="0"/>
            </a:b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altLang="ko-KR" dirty="0" smtClean="0"/>
              <a:t>1</a:t>
            </a:r>
            <a:r>
              <a:rPr lang="en-US" altLang="ko-KR" dirty="0" smtClean="0"/>
              <a:t>. </a:t>
            </a:r>
            <a:r>
              <a:rPr lang="ko-KR" altLang="en-US" dirty="0" smtClean="0"/>
              <a:t>힘들 때 바로 도망가는 사원</a:t>
            </a:r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자주 몸이 아파 쉬고 지각하며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건강 관리 의식이 없는 사원</a:t>
            </a:r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쉽게 남의 일처럼 발언하는 평론가 사원</a:t>
            </a:r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끝맺음이 어설픈 사원</a:t>
            </a:r>
          </a:p>
          <a:p>
            <a:r>
              <a:rPr lang="en-US" altLang="ko-KR" dirty="0" smtClean="0"/>
              <a:t>5. </a:t>
            </a:r>
            <a:r>
              <a:rPr lang="ko-KR" altLang="en-US" dirty="0" smtClean="0"/>
              <a:t>쉽게 ‘하겠다’고 말하지만 약속을 지키지 못하는 </a:t>
            </a:r>
            <a:r>
              <a:rPr lang="ko-KR" altLang="en-US" dirty="0" smtClean="0"/>
              <a:t>사원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ko-KR" altLang="en-US" smtClean="0"/>
              <a:t>남들이 못하겠다고 손든 일을 하라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ko-KR" altLang="en-US" dirty="0" smtClean="0"/>
              <a:t>도쿄 사무소의 담당자로는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창업 멤버 중에서 가장 어렸던 </a:t>
            </a:r>
            <a:r>
              <a:rPr lang="ko-KR" altLang="en-US" dirty="0" err="1" smtClean="0"/>
              <a:t>고베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히로시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小部博志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부임했다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당시 </a:t>
            </a:r>
            <a:r>
              <a:rPr lang="ko-KR" altLang="en-US" dirty="0" err="1" smtClean="0"/>
              <a:t>고베는</a:t>
            </a:r>
            <a:r>
              <a:rPr lang="ko-KR" altLang="en-US" dirty="0" smtClean="0"/>
              <a:t> 신혼으로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첫 딸이 이제 겨우 생후 </a:t>
            </a:r>
            <a:r>
              <a:rPr lang="en-US" altLang="ko-KR" dirty="0" smtClean="0"/>
              <a:t>1</a:t>
            </a:r>
            <a:r>
              <a:rPr lang="ko-KR" altLang="en-US" dirty="0" smtClean="0"/>
              <a:t>개월의 젖먹이였다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군소리 한마디 없이 부인과 딸을 데리고 도쿄로 이주한 </a:t>
            </a:r>
            <a:r>
              <a:rPr lang="ko-KR" altLang="en-US" dirty="0" err="1" smtClean="0"/>
              <a:t>고베는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지원 인력 하나 없는 상태에서 사무소를 열었다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처음 </a:t>
            </a:r>
            <a:r>
              <a:rPr lang="ko-KR" altLang="en-US" dirty="0" smtClean="0"/>
              <a:t>사택도 구하지 못했을 때는 사무실에서 온 식구가 먹고 잤다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고베의</a:t>
            </a:r>
            <a:r>
              <a:rPr lang="ko-KR" altLang="en-US" dirty="0" smtClean="0"/>
              <a:t> 부인은 사무실에서 젖먹이 딸을 업은 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전화를 받으며 영업 지원을 해주었다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그러니 누가 이런 열정과 스피드에 감동하지 않을 수 있겠는가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혼을 </a:t>
            </a:r>
            <a:r>
              <a:rPr lang="ko-KR" altLang="en-US" dirty="0" smtClean="0"/>
              <a:t>내면 </a:t>
            </a:r>
            <a:r>
              <a:rPr lang="ko-KR" altLang="en-US" dirty="0" err="1" smtClean="0"/>
              <a:t>두가지</a:t>
            </a:r>
            <a:r>
              <a:rPr lang="ko-KR" altLang="en-US" dirty="0" smtClean="0"/>
              <a:t> 종류의 사람이 있다고 한다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하나는 삐치고 토라져서 ‘내가 </a:t>
            </a:r>
            <a:r>
              <a:rPr lang="ko-KR" altLang="en-US" dirty="0" err="1" smtClean="0"/>
              <a:t>뭘로든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값아준다</a:t>
            </a:r>
            <a:r>
              <a:rPr lang="ko-KR" altLang="en-US" dirty="0" smtClean="0"/>
              <a:t>’고 벼르는 사람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이런 사람은 결국 자기 발전이 없는 사람이 되었다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다른 하나는 내가 혼난 걸 반드시 만회할 거라고 이를 갈며 ‘진보적 반발심’</a:t>
            </a:r>
            <a:r>
              <a:rPr lang="ko-KR" altLang="en-US" dirty="0" err="1" smtClean="0"/>
              <a:t>으로</a:t>
            </a:r>
            <a:r>
              <a:rPr lang="ko-KR" altLang="en-US" dirty="0" smtClean="0"/>
              <a:t> 자기를 갈고 닦는 사람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  </a:t>
            </a:r>
          </a:p>
          <a:p>
            <a:pPr>
              <a:buNone/>
            </a:pPr>
            <a:r>
              <a:rPr lang="ko-KR" altLang="en-US" dirty="0" smtClean="0"/>
              <a:t>그리고 세상에는 세 종류의 사람이 있다고 한다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스스로 불타오르는 사람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주변에서 불타오르면 같이 불타오르는 사람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전혀 불탈 기미가 없는 사람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ko-KR" altLang="en-US" sz="3600" dirty="0" smtClean="0"/>
              <a:t>고생이야말로 이자가 붙는 재산이다</a:t>
            </a:r>
            <a:r>
              <a:rPr lang="en-US" altLang="ko-KR" sz="3600" dirty="0" smtClean="0"/>
              <a:t>.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1800" dirty="0" smtClean="0"/>
              <a:t>불황이다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불황이다 하지만</a:t>
            </a:r>
            <a:r>
              <a:rPr lang="en-US" altLang="ko-KR" sz="1800" dirty="0" smtClean="0"/>
              <a:t>, 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불황에서 </a:t>
            </a:r>
            <a:r>
              <a:rPr lang="ko-KR" altLang="en-US" sz="1800" dirty="0" smtClean="0"/>
              <a:t>살아남는 기업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직원이야 말로</a:t>
            </a:r>
            <a:r>
              <a:rPr lang="en-US" altLang="ko-KR" sz="1800" dirty="0" smtClean="0"/>
              <a:t>, </a:t>
            </a:r>
          </a:p>
          <a:p>
            <a:pPr>
              <a:buNone/>
            </a:pPr>
            <a:r>
              <a:rPr lang="ko-KR" altLang="en-US" sz="1800" dirty="0" smtClean="0"/>
              <a:t>짧게는 </a:t>
            </a:r>
            <a:r>
              <a:rPr lang="ko-KR" altLang="en-US" sz="1800" dirty="0" err="1" smtClean="0"/>
              <a:t>십년</a:t>
            </a:r>
            <a:r>
              <a:rPr lang="ko-KR" altLang="en-US" sz="1800" dirty="0" smtClean="0"/>
              <a:t> 길게는 </a:t>
            </a:r>
            <a:r>
              <a:rPr lang="ko-KR" altLang="en-US" sz="1800" dirty="0" smtClean="0"/>
              <a:t>수십 년을 </a:t>
            </a:r>
            <a:r>
              <a:rPr lang="ko-KR" altLang="en-US" sz="1800" dirty="0" smtClean="0"/>
              <a:t>갈 수 있는 경쟁력을 가진 회사일 것이다</a:t>
            </a:r>
          </a:p>
          <a:p>
            <a:pPr>
              <a:buNone/>
            </a:pPr>
            <a:r>
              <a:rPr lang="ko-KR" altLang="en-US" sz="1800" dirty="0" smtClean="0"/>
              <a:t>단군 이래 최대의 불황이라 일컫는 지금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위기를 돌파할 </a:t>
            </a:r>
            <a:r>
              <a:rPr lang="en-US" altLang="ko-KR" sz="1800" dirty="0" smtClean="0"/>
              <a:t>'</a:t>
            </a:r>
            <a:r>
              <a:rPr lang="ko-KR" altLang="en-US" sz="1800" dirty="0" smtClean="0"/>
              <a:t>출구</a:t>
            </a:r>
            <a:r>
              <a:rPr lang="en-US" altLang="ko-KR" sz="1800" dirty="0" smtClean="0"/>
              <a:t>'</a:t>
            </a:r>
            <a:r>
              <a:rPr lang="ko-KR" altLang="en-US" sz="1800" dirty="0" smtClean="0"/>
              <a:t>를 어디에서 찾을 것인가</a:t>
            </a:r>
            <a:r>
              <a:rPr lang="en-US" altLang="ko-KR" sz="1800" dirty="0" smtClean="0"/>
              <a:t>?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나아질 </a:t>
            </a:r>
            <a:r>
              <a:rPr lang="ko-KR" altLang="en-US" sz="1800" dirty="0" smtClean="0"/>
              <a:t>기미가 없는 외부 요인을 원망하며 앉아만 있을 것인가</a:t>
            </a:r>
            <a:r>
              <a:rPr lang="en-US" altLang="ko-KR" sz="1800" dirty="0" smtClean="0"/>
              <a:t>? </a:t>
            </a:r>
            <a:r>
              <a:rPr lang="ko-KR" altLang="en-US" sz="1800" dirty="0" smtClean="0"/>
              <a:t>지금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그럴듯하고 거창한 경영의 이론 따위는 쓸모가 없다</a:t>
            </a:r>
            <a:r>
              <a:rPr lang="en-US" altLang="ko-KR" sz="1800" dirty="0" smtClean="0"/>
              <a:t>.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우리에겐 </a:t>
            </a:r>
            <a:r>
              <a:rPr lang="ko-KR" altLang="en-US" sz="1800" dirty="0" smtClean="0"/>
              <a:t>생존의 무기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불황을 이길 </a:t>
            </a:r>
            <a:r>
              <a:rPr lang="ko-KR" altLang="en-US" sz="1800" dirty="0" err="1" smtClean="0"/>
              <a:t>진검승부의</a:t>
            </a:r>
            <a:r>
              <a:rPr lang="ko-KR" altLang="en-US" sz="1800" dirty="0" smtClean="0"/>
              <a:t> 현장 노하우가 지금 절실히 필요하다</a:t>
            </a:r>
            <a:r>
              <a:rPr lang="en-US" altLang="ko-KR" sz="1800" dirty="0" smtClean="0"/>
              <a:t>. </a:t>
            </a:r>
            <a:br>
              <a:rPr lang="en-US" altLang="ko-KR" sz="1800" dirty="0" smtClean="0"/>
            </a:br>
            <a:r>
              <a:rPr lang="en-US" altLang="ko-KR" sz="1800" dirty="0" smtClean="0"/>
              <a:t>'</a:t>
            </a:r>
            <a:r>
              <a:rPr lang="ko-KR" altLang="en-US" sz="1800" dirty="0" smtClean="0"/>
              <a:t>학력 파괴</a:t>
            </a:r>
            <a:r>
              <a:rPr lang="en-US" altLang="ko-KR" sz="1800" dirty="0" smtClean="0"/>
              <a:t>', '</a:t>
            </a:r>
            <a:r>
              <a:rPr lang="ko-KR" altLang="en-US" sz="1800" dirty="0" smtClean="0"/>
              <a:t>연공서열 파괴</a:t>
            </a:r>
            <a:r>
              <a:rPr lang="en-US" altLang="ko-KR" sz="1800" dirty="0" smtClean="0"/>
              <a:t>', '</a:t>
            </a:r>
            <a:r>
              <a:rPr lang="ko-KR" altLang="en-US" sz="1800" dirty="0" smtClean="0"/>
              <a:t>능력 본위 무한경쟁</a:t>
            </a:r>
            <a:r>
              <a:rPr lang="en-US" altLang="ko-KR" sz="1800" dirty="0" smtClean="0"/>
              <a:t>'</a:t>
            </a:r>
            <a:r>
              <a:rPr lang="ko-KR" altLang="en-US" sz="1800" dirty="0" smtClean="0"/>
              <a:t>을 모토로 하는 실용주의 경영술</a:t>
            </a:r>
            <a:r>
              <a:rPr lang="en-US" altLang="ko-KR" sz="1800" dirty="0" smtClean="0"/>
              <a:t>, '</a:t>
            </a:r>
            <a:r>
              <a:rPr lang="ko-KR" altLang="en-US" sz="1800" dirty="0" err="1" smtClean="0"/>
              <a:t>교토식</a:t>
            </a:r>
            <a:r>
              <a:rPr lang="ko-KR" altLang="en-US" sz="1800" dirty="0" smtClean="0"/>
              <a:t> 경영</a:t>
            </a:r>
            <a:r>
              <a:rPr lang="en-US" altLang="ko-KR" sz="1800" dirty="0" smtClean="0"/>
              <a:t>'. </a:t>
            </a:r>
            <a:r>
              <a:rPr lang="ko-KR" altLang="en-US" sz="1800" dirty="0" err="1" smtClean="0"/>
              <a:t>그중에서도</a:t>
            </a:r>
            <a:r>
              <a:rPr lang="ko-KR" altLang="en-US" sz="1800" dirty="0" smtClean="0"/>
              <a:t> 가장 화제를 불러일으키며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일본 유수의 기업 총수들이 머리를 조아리며 배우는 곳이 바로 </a:t>
            </a:r>
            <a:r>
              <a:rPr lang="en-US" altLang="ko-KR" sz="1800" dirty="0" smtClean="0"/>
              <a:t>'</a:t>
            </a:r>
            <a:r>
              <a:rPr lang="ko-KR" altLang="en-US" sz="1800" dirty="0" smtClean="0"/>
              <a:t>일본전산</a:t>
            </a:r>
            <a:r>
              <a:rPr lang="en-US" altLang="ko-KR" sz="1800" dirty="0" smtClean="0"/>
              <a:t>'</a:t>
            </a:r>
            <a:r>
              <a:rPr lang="ko-KR" altLang="en-US" sz="1800" dirty="0" smtClean="0"/>
              <a:t>이다</a:t>
            </a:r>
            <a:r>
              <a:rPr lang="en-US" altLang="ko-KR" sz="1800" dirty="0" smtClean="0"/>
              <a:t>.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그들은 </a:t>
            </a:r>
            <a:r>
              <a:rPr lang="ko-KR" altLang="en-US" sz="1800" dirty="0" smtClean="0"/>
              <a:t>오일쇼크와 </a:t>
            </a:r>
            <a:r>
              <a:rPr lang="en-US" altLang="ko-KR" sz="1800" dirty="0" smtClean="0"/>
              <a:t>10</a:t>
            </a:r>
            <a:r>
              <a:rPr lang="ko-KR" altLang="en-US" sz="1800" dirty="0" smtClean="0"/>
              <a:t>년 불황이라는 최악의 환경 속에서도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막대한 기술 개발 비용과 탁월한 경쟁력이 필요한 하드웨어 산업만을 고수해왔다</a:t>
            </a:r>
            <a:r>
              <a:rPr lang="en-US" altLang="ko-KR" sz="1800" dirty="0" smtClean="0"/>
              <a:t>. 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모터라는 </a:t>
            </a:r>
            <a:r>
              <a:rPr lang="ko-KR" altLang="en-US" sz="1800" dirty="0" smtClean="0"/>
              <a:t>단 하나의 키워드에 집중해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최고의 기술력과 용병술로 일본뿐 아니라 세계 업계를 장악한 이들의 성공 뒤에는 </a:t>
            </a:r>
            <a:r>
              <a:rPr lang="en-US" altLang="ko-KR" sz="1800" dirty="0" smtClean="0"/>
              <a:t>'</a:t>
            </a:r>
            <a:r>
              <a:rPr lang="ko-KR" altLang="en-US" sz="1800" dirty="0" err="1" smtClean="0"/>
              <a:t>나가모리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시게노부</a:t>
            </a:r>
            <a:r>
              <a:rPr lang="en-US" altLang="ko-KR" sz="1800" dirty="0" smtClean="0"/>
              <a:t>'</a:t>
            </a:r>
            <a:r>
              <a:rPr lang="ko-KR" altLang="en-US" sz="1800" dirty="0" smtClean="0"/>
              <a:t>라는 명장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名將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이 있다</a:t>
            </a:r>
            <a:r>
              <a:rPr lang="en-US" altLang="ko-KR" sz="1800" dirty="0" smtClean="0"/>
              <a:t>. </a:t>
            </a:r>
            <a:br>
              <a:rPr lang="en-US" altLang="ko-KR" sz="1800" dirty="0" smtClean="0"/>
            </a:br>
            <a:endParaRPr lang="ko-KR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ko-KR" altLang="en-US" dirty="0" smtClean="0"/>
              <a:t>스피드</a:t>
            </a:r>
            <a:r>
              <a:rPr lang="en-US" altLang="ko-KR" dirty="0" smtClean="0"/>
              <a:t>5</a:t>
            </a:r>
            <a:r>
              <a:rPr lang="ko-KR" altLang="en-US" dirty="0" smtClean="0"/>
              <a:t>할</a:t>
            </a:r>
            <a:r>
              <a:rPr lang="en-US" altLang="ko-KR" dirty="0" smtClean="0"/>
              <a:t>,</a:t>
            </a:r>
            <a:r>
              <a:rPr lang="ko-KR" altLang="en-US" dirty="0" smtClean="0"/>
              <a:t>능력</a:t>
            </a:r>
            <a:r>
              <a:rPr lang="en-US" altLang="ko-KR" dirty="0" smtClean="0"/>
              <a:t>1</a:t>
            </a:r>
            <a:r>
              <a:rPr lang="ko-KR" altLang="en-US" dirty="0" smtClean="0"/>
              <a:t>할</a:t>
            </a:r>
            <a:r>
              <a:rPr lang="en-US" altLang="ko-KR" dirty="0" smtClean="0"/>
              <a:t>5</a:t>
            </a:r>
            <a:r>
              <a:rPr lang="ko-KR" altLang="en-US" dirty="0" smtClean="0"/>
              <a:t>푼</a:t>
            </a:r>
            <a:r>
              <a:rPr lang="en-US" altLang="ko-KR" dirty="0" smtClean="0"/>
              <a:t>,</a:t>
            </a:r>
            <a:r>
              <a:rPr lang="ko-KR" altLang="en-US" dirty="0" smtClean="0"/>
              <a:t>학력</a:t>
            </a:r>
            <a:r>
              <a:rPr lang="en-US" altLang="ko-KR" dirty="0" smtClean="0"/>
              <a:t>3</a:t>
            </a:r>
            <a:r>
              <a:rPr lang="ko-KR" altLang="en-US" dirty="0" smtClean="0"/>
              <a:t>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ko-KR" altLang="en-US" dirty="0" err="1" smtClean="0"/>
              <a:t>나가모리</a:t>
            </a:r>
            <a:r>
              <a:rPr lang="ko-KR" altLang="en-US" dirty="0" smtClean="0"/>
              <a:t> 사장은 이렇게 말한다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"</a:t>
            </a:r>
            <a:r>
              <a:rPr lang="ko-KR" altLang="en-US" dirty="0" smtClean="0"/>
              <a:t>어렵다고 모두 다 함께 죽을 수는 없는 노릇이다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누군가는 사람을 움직이고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사람들은 또 자신을 움직여서 회사를 살려야 한다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r>
              <a:rPr lang="ko-KR" altLang="en-US" dirty="0" smtClean="0"/>
              <a:t>스피드가 </a:t>
            </a:r>
            <a:r>
              <a:rPr lang="en-US" altLang="ko-KR" dirty="0" smtClean="0"/>
              <a:t>5</a:t>
            </a:r>
            <a:r>
              <a:rPr lang="ko-KR" altLang="en-US" dirty="0" smtClean="0"/>
              <a:t>할이다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중노동이라 할 만큼의 노력이 </a:t>
            </a:r>
            <a:r>
              <a:rPr lang="en-US" altLang="ko-KR" dirty="0" smtClean="0"/>
              <a:t>3</a:t>
            </a:r>
            <a:r>
              <a:rPr lang="ko-KR" altLang="en-US" dirty="0" smtClean="0"/>
              <a:t>할이다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r>
              <a:rPr lang="ko-KR" altLang="en-US" dirty="0" smtClean="0"/>
              <a:t>능력은 </a:t>
            </a:r>
            <a:r>
              <a:rPr lang="en-US" altLang="ko-KR" dirty="0" smtClean="0"/>
              <a:t>1</a:t>
            </a:r>
            <a:r>
              <a:rPr lang="ko-KR" altLang="en-US" dirty="0" smtClean="0"/>
              <a:t>할 </a:t>
            </a:r>
            <a:r>
              <a:rPr lang="en-US" altLang="ko-KR" dirty="0" smtClean="0"/>
              <a:t>5</a:t>
            </a:r>
            <a:r>
              <a:rPr lang="ko-KR" altLang="en-US" dirty="0" smtClean="0"/>
              <a:t>푼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학력은 고작 </a:t>
            </a:r>
            <a:r>
              <a:rPr lang="en-US" altLang="ko-KR" dirty="0" smtClean="0"/>
              <a:t>3</a:t>
            </a:r>
            <a:r>
              <a:rPr lang="ko-KR" altLang="en-US" dirty="0" smtClean="0"/>
              <a:t>푼</a:t>
            </a:r>
            <a:r>
              <a:rPr lang="en-US" altLang="ko-KR" dirty="0" smtClean="0"/>
              <a:t>, </a:t>
            </a:r>
            <a:r>
              <a:rPr lang="ko-KR" altLang="en-US" dirty="0" smtClean="0"/>
              <a:t>회사 지명도라야 </a:t>
            </a:r>
            <a:r>
              <a:rPr lang="en-US" altLang="ko-KR" dirty="0" smtClean="0"/>
              <a:t>2</a:t>
            </a:r>
            <a:r>
              <a:rPr lang="ko-KR" altLang="en-US" dirty="0" smtClean="0"/>
              <a:t>푼 값어치일 뿐이다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이것이 불황을 이기고 돈 버는 기업의 전략 안배다</a:t>
            </a:r>
            <a:r>
              <a:rPr lang="en-US" altLang="ko-KR" dirty="0" smtClean="0"/>
              <a:t>." </a:t>
            </a:r>
            <a:br>
              <a:rPr lang="en-US" altLang="ko-KR" dirty="0" smtClean="0"/>
            </a:br>
            <a:r>
              <a:rPr lang="en-US" altLang="ko-KR" dirty="0" smtClean="0"/>
              <a:t>"</a:t>
            </a:r>
            <a:r>
              <a:rPr lang="ko-KR" altLang="en-US" dirty="0" smtClean="0"/>
              <a:t>고생이야말로 이자가 붙는 재산이다</a:t>
            </a:r>
            <a:r>
              <a:rPr lang="en-US" altLang="ko-KR" dirty="0" smtClean="0"/>
              <a:t>!"</a:t>
            </a:r>
            <a:r>
              <a:rPr lang="ko-KR" altLang="en-US" dirty="0" smtClean="0"/>
              <a:t>라고 말하는 나가모리 사장의 일거수일투족은 언론과 일본 재계의 레이더망의 중심에 있다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r>
              <a:rPr lang="en-US" altLang="ko-KR" dirty="0" smtClean="0"/>
              <a:t>'</a:t>
            </a:r>
            <a:r>
              <a:rPr lang="ko-KR" altLang="en-US" dirty="0" smtClean="0"/>
              <a:t>철저한 기본기</a:t>
            </a:r>
            <a:r>
              <a:rPr lang="en-US" altLang="ko-KR" dirty="0" smtClean="0"/>
              <a:t>'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'</a:t>
            </a:r>
            <a:r>
              <a:rPr lang="ko-KR" altLang="en-US" dirty="0" smtClean="0"/>
              <a:t>할 수 있다</a:t>
            </a:r>
            <a:r>
              <a:rPr lang="en-US" altLang="ko-KR" dirty="0" smtClean="0"/>
              <a:t>'</a:t>
            </a:r>
            <a:r>
              <a:rPr lang="ko-KR" altLang="en-US" dirty="0" smtClean="0"/>
              <a:t>는 패기만이 불황을 넘는 동력임을 강조하는 그의 경영 철학은 위기의 극복을 고민하는 사람이라면 무릎을 칠 만하다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 '</a:t>
            </a:r>
            <a:r>
              <a:rPr lang="ko-KR" altLang="en-US" dirty="0" smtClean="0"/>
              <a:t>안 된다</a:t>
            </a:r>
            <a:r>
              <a:rPr lang="en-US" altLang="ko-KR" dirty="0" smtClean="0"/>
              <a:t>'</a:t>
            </a:r>
            <a:r>
              <a:rPr lang="ko-KR" altLang="en-US" dirty="0" smtClean="0"/>
              <a:t>는 보고서 쓰는 습관을 없애라</a:t>
            </a:r>
            <a:r>
              <a:rPr lang="en-US" altLang="ko-KR" dirty="0" smtClean="0"/>
              <a:t>! </a:t>
            </a:r>
            <a:br>
              <a:rPr lang="en-US" altLang="ko-KR" dirty="0" smtClean="0"/>
            </a:br>
            <a:r>
              <a:rPr lang="en-US" altLang="ko-KR" dirty="0" smtClean="0"/>
              <a:t>* </a:t>
            </a:r>
            <a:r>
              <a:rPr lang="ko-KR" altLang="en-US" dirty="0" smtClean="0"/>
              <a:t>시도하지 않는 것보다 더 몹쓸 것은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하다가 흐지부지 그만두는 것이다</a:t>
            </a:r>
            <a:r>
              <a:rPr lang="en-US" altLang="ko-KR" dirty="0" smtClean="0"/>
              <a:t>! </a:t>
            </a:r>
            <a:br>
              <a:rPr lang="en-US" altLang="ko-KR" dirty="0" smtClean="0"/>
            </a:br>
            <a:r>
              <a:rPr lang="en-US" altLang="ko-KR" dirty="0" smtClean="0"/>
              <a:t>* </a:t>
            </a:r>
            <a:r>
              <a:rPr lang="ko-KR" altLang="en-US" dirty="0" smtClean="0"/>
              <a:t>신입 사원일수록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살벌한 실전에 배치시켜라</a:t>
            </a:r>
            <a:r>
              <a:rPr lang="en-US" altLang="ko-KR" dirty="0" smtClean="0"/>
              <a:t>! </a:t>
            </a:r>
            <a:br>
              <a:rPr lang="en-US" altLang="ko-KR" dirty="0" smtClean="0"/>
            </a:br>
            <a:r>
              <a:rPr lang="en-US" altLang="ko-KR" dirty="0" smtClean="0"/>
              <a:t>* </a:t>
            </a:r>
            <a:r>
              <a:rPr lang="ko-KR" altLang="en-US" dirty="0" err="1" smtClean="0"/>
              <a:t>하드워킹</a:t>
            </a:r>
            <a:r>
              <a:rPr lang="en-US" altLang="ko-KR" dirty="0" smtClean="0"/>
              <a:t>(hard-working), </a:t>
            </a:r>
            <a:r>
              <a:rPr lang="ko-KR" altLang="en-US" dirty="0" smtClean="0"/>
              <a:t>그것도 지적인</a:t>
            </a:r>
            <a:r>
              <a:rPr lang="en-US" altLang="ko-KR" dirty="0" smtClean="0"/>
              <a:t>(Intellectual) </a:t>
            </a:r>
            <a:r>
              <a:rPr lang="ko-KR" altLang="en-US" dirty="0" err="1" smtClean="0"/>
              <a:t>하드워킹을</a:t>
            </a:r>
            <a:r>
              <a:rPr lang="ko-KR" altLang="en-US" dirty="0" smtClean="0"/>
              <a:t> 하라</a:t>
            </a:r>
            <a:r>
              <a:rPr lang="en-US" altLang="ko-KR" dirty="0" smtClean="0"/>
              <a:t>! </a:t>
            </a:r>
            <a:br>
              <a:rPr lang="en-US" altLang="ko-KR" dirty="0" smtClean="0"/>
            </a:br>
            <a:r>
              <a:rPr lang="en-US" altLang="ko-KR" dirty="0" smtClean="0"/>
              <a:t>* </a:t>
            </a:r>
            <a:r>
              <a:rPr lang="ko-KR" altLang="en-US" dirty="0" smtClean="0"/>
              <a:t>실력이 없으면 깡으로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남보다 두 배로 일하라</a:t>
            </a:r>
            <a:r>
              <a:rPr lang="en-US" altLang="ko-KR" dirty="0" smtClean="0"/>
              <a:t>! </a:t>
            </a:r>
            <a:br>
              <a:rPr lang="en-US" altLang="ko-KR" dirty="0" smtClean="0"/>
            </a:br>
            <a:r>
              <a:rPr lang="en-US" altLang="ko-KR" dirty="0" smtClean="0"/>
              <a:t>* </a:t>
            </a:r>
            <a:r>
              <a:rPr lang="ko-KR" altLang="en-US" dirty="0" smtClean="0"/>
              <a:t>카탈로그도 그럴듯한 실적도 없을 때 따오는 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진짜 영업이다 </a:t>
            </a:r>
            <a:br>
              <a:rPr lang="ko-KR" altLang="en-US" dirty="0" smtClean="0"/>
            </a:br>
            <a:r>
              <a:rPr lang="ko-KR" altLang="en-US" dirty="0" smtClean="0"/>
              <a:t>* 남들이 못하겠다고 손든 일을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끝까지 포기하지 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그것이 바로 부전승이다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1119</Words>
  <Application>Microsoft Office PowerPoint</Application>
  <PresentationFormat>화면 슬라이드 쇼(4:3)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슬라이드 1</vt:lpstr>
      <vt:lpstr>불황에 맞서 신화를 만든 사람들 “회사가 직원들을 호통쳐서 바로 잡아주고 혹독하게 가르치지 않고,  경기가 어려워지면 구조조정 운운하는 건 자격이 없다!”</vt:lpstr>
      <vt:lpstr>“신발을 정리하는 일을 맡았다면, 신발 정리를 세계에서 제일 잘할 수 있는 사람이 되어라. 그렇게 된다면 누구도 당신을 신발 정리만 하는 심부름꾼으로 놔두지 않을 것이다</vt:lpstr>
      <vt:lpstr>* 창업 직후 ‘오일쇼크’ 강타, 성장기에 ‘10년 불황’ 강타!  그러나 ‘즉시, 반드시, 될 때까지 한다’는 기업 모토로,  거래 기업을 감탄하게 만든 최고의 실행 조직. </vt:lpstr>
      <vt:lpstr>* 약한 체질로 적자에 허덕이던 경쟁 업체 30여 개를 인수합병해 모두 1년 내 흑자로 재건시킨 뚝심 경영.  </vt:lpstr>
      <vt:lpstr>  1983년, 일본전산이 채택한  &lt;믿음이 가지 않는 사원의 조건&gt;  </vt:lpstr>
      <vt:lpstr>남들이 못하겠다고 손든 일을 하라</vt:lpstr>
      <vt:lpstr>고생이야말로 이자가 붙는 재산이다.</vt:lpstr>
      <vt:lpstr>스피드5할,능력1할5푼,학력3푼</vt:lpstr>
      <vt:lpstr>  '어렵다, 어렵다, 불황이라 한탄할 시간에, 차라리 일을 해라~!' </vt:lpstr>
      <vt:lpstr>슬라이드 11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Microsoft Corporation</dc:creator>
  <cp:lastModifiedBy>정철화</cp:lastModifiedBy>
  <cp:revision>16</cp:revision>
  <dcterms:created xsi:type="dcterms:W3CDTF">2006-10-05T04:04:58Z</dcterms:created>
  <dcterms:modified xsi:type="dcterms:W3CDTF">2008-12-25T00:12:38Z</dcterms:modified>
</cp:coreProperties>
</file>